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4" r:id="rId2"/>
    <p:sldId id="265" r:id="rId3"/>
    <p:sldId id="266" r:id="rId4"/>
    <p:sldId id="267" r:id="rId5"/>
    <p:sldId id="268" r:id="rId6"/>
    <p:sldId id="269" r:id="rId7"/>
    <p:sldId id="270" r:id="rId8"/>
    <p:sldId id="271" r:id="rId9"/>
    <p:sldId id="272" r:id="rId10"/>
    <p:sldId id="273" r:id="rId11"/>
    <p:sldId id="274" r:id="rId12"/>
    <p:sldId id="275" r:id="rId13"/>
    <p:sldId id="27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C630"/>
    <a:srgbClr val="FF5969"/>
    <a:srgbClr val="52CBBE"/>
    <a:srgbClr val="5D7373"/>
    <a:srgbClr val="00A0A8"/>
    <a:srgbClr val="52C9BD"/>
    <a:srgbClr val="F0EE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91" autoAdjust="0"/>
    <p:restoredTop sz="94343" autoAdjust="0"/>
  </p:normalViewPr>
  <p:slideViewPr>
    <p:cSldViewPr snapToGrid="0">
      <p:cViewPr varScale="1">
        <p:scale>
          <a:sx n="73" d="100"/>
          <a:sy n="73"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3FDFAF59-80FD-42F8-B77B-6179688B7234}" type="datetimeFigureOut">
              <a:rPr lang="de-DE" smtClean="0"/>
              <a:t>13.11.2019</a:t>
            </a:fld>
            <a:endParaRPr lang="de-DE"/>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de-DE"/>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A4489FD0-501B-4C6F-9CB2-8996B7BF4EFE}" type="slidenum">
              <a:rPr lang="de-DE" smtClean="0"/>
              <a:t>‹#›</a:t>
            </a:fld>
            <a:endParaRPr lang="de-DE"/>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913337810"/>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DFAF59-80FD-42F8-B77B-6179688B7234}" type="datetimeFigureOut">
              <a:rPr lang="de-DE" smtClean="0"/>
              <a:t>13.11.2019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4118874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3FDFAF59-80FD-42F8-B77B-6179688B7234}" type="datetimeFigureOut">
              <a:rPr lang="de-DE" smtClean="0"/>
              <a:t>13.11.2019</a:t>
            </a:fld>
            <a:endParaRPr lang="de-DE"/>
          </a:p>
        </p:txBody>
      </p:sp>
      <p:sp>
        <p:nvSpPr>
          <p:cNvPr id="5" name="Footer Placeholder 4"/>
          <p:cNvSpPr>
            <a:spLocks noGrp="1"/>
          </p:cNvSpPr>
          <p:nvPr>
            <p:ph type="ftr" sz="quarter" idx="11"/>
          </p:nvPr>
        </p:nvSpPr>
        <p:spPr>
          <a:xfrm>
            <a:off x="2933699" y="6296615"/>
            <a:ext cx="5959577" cy="365125"/>
          </a:xfrm>
        </p:spPr>
        <p:txBody>
          <a:bodyPr/>
          <a:lstStyle/>
          <a:p>
            <a:endParaRPr lang="de-DE"/>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A4489FD0-501B-4C6F-9CB2-8996B7BF4EFE}" type="slidenum">
              <a:rPr lang="de-DE" smtClean="0"/>
              <a:t>‹#›</a:t>
            </a:fld>
            <a:endParaRPr lang="de-DE"/>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7224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DFAF59-80FD-42F8-B77B-6179688B7234}" type="datetimeFigureOut">
              <a:rPr lang="de-DE" smtClean="0"/>
              <a:t>13.11.2019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1339520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3FDFAF59-80FD-42F8-B77B-6179688B7234}" type="datetimeFigureOut">
              <a:rPr lang="de-DE" smtClean="0"/>
              <a:t>13.11.2019</a:t>
            </a:fld>
            <a:endParaRPr lang="de-DE"/>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de-DE"/>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A4489FD0-501B-4C6F-9CB2-8996B7BF4EFE}" type="slidenum">
              <a:rPr lang="de-DE" smtClean="0"/>
              <a:t>‹#›</a:t>
            </a:fld>
            <a:endParaRPr lang="de-DE"/>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1457545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FDFAF59-80FD-42F8-B77B-6179688B7234}" type="datetimeFigureOut">
              <a:rPr lang="de-DE" smtClean="0"/>
              <a:t>13.11.2019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839048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DFAF59-80FD-42F8-B77B-6179688B7234}" type="datetimeFigureOut">
              <a:rPr lang="de-DE" smtClean="0"/>
              <a:t>13.11.2019</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480197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FDFAF59-80FD-42F8-B77B-6179688B7234}" type="datetimeFigureOut">
              <a:rPr lang="de-DE" smtClean="0"/>
              <a:t>13.11.2019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505325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3FDFAF59-80FD-42F8-B77B-6179688B7234}" type="datetimeFigureOut">
              <a:rPr lang="de-DE" smtClean="0"/>
              <a:t>13.11.2019</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309450238"/>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3FDFAF59-80FD-42F8-B77B-6179688B7234}" type="datetimeFigureOut">
              <a:rPr lang="de-DE" smtClean="0"/>
              <a:t>13.11.2019</a:t>
            </a:fld>
            <a:endParaRPr lang="de-DE"/>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de-DE"/>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A4489FD0-501B-4C6F-9CB2-8996B7BF4EFE}" type="slidenum">
              <a:rPr lang="de-DE" smtClean="0"/>
              <a:t>‹#›</a:t>
            </a:fld>
            <a:endParaRPr lang="de-DE"/>
          </a:p>
        </p:txBody>
      </p:sp>
    </p:spTree>
    <p:extLst>
      <p:ext uri="{BB962C8B-B14F-4D97-AF65-F5344CB8AC3E}">
        <p14:creationId xmlns:p14="http://schemas.microsoft.com/office/powerpoint/2010/main" val="3678819982"/>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3FDFAF59-80FD-42F8-B77B-6179688B7234}" type="datetimeFigureOut">
              <a:rPr lang="de-DE" smtClean="0"/>
              <a:t>13.11.2019</a:t>
            </a:fld>
            <a:endParaRPr lang="de-DE"/>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de-DE"/>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A4489FD0-501B-4C6F-9CB2-8996B7BF4EFE}" type="slidenum">
              <a:rPr lang="de-DE" smtClean="0"/>
              <a:t>‹#›</a:t>
            </a:fld>
            <a:endParaRPr lang="de-DE"/>
          </a:p>
        </p:txBody>
      </p:sp>
    </p:spTree>
    <p:extLst>
      <p:ext uri="{BB962C8B-B14F-4D97-AF65-F5344CB8AC3E}">
        <p14:creationId xmlns:p14="http://schemas.microsoft.com/office/powerpoint/2010/main" val="2536063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3FDFAF59-80FD-42F8-B77B-6179688B7234}" type="datetimeFigureOut">
              <a:rPr lang="de-DE" smtClean="0"/>
              <a:t>13.11.2019</a:t>
            </a:fld>
            <a:endParaRPr lang="de-DE"/>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de-DE"/>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A4489FD0-501B-4C6F-9CB2-8996B7BF4EFE}" type="slidenum">
              <a:rPr lang="de-DE" smtClean="0"/>
              <a:t>‹#›</a:t>
            </a:fld>
            <a:endParaRPr lang="de-DE"/>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448346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4.gif"/></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3987081" y="916738"/>
            <a:ext cx="7278915" cy="1938992"/>
          </a:xfrm>
          <a:prstGeom prst="rect">
            <a:avLst/>
          </a:prstGeom>
          <a:noFill/>
        </p:spPr>
        <p:txBody>
          <a:bodyPr wrap="square" rtlCol="0">
            <a:spAutoFit/>
          </a:bodyPr>
          <a:lstStyle/>
          <a:p>
            <a:pPr algn="ctr"/>
            <a:r>
              <a:rPr lang="en-US" sz="6000" dirty="0" smtClean="0">
                <a:solidFill>
                  <a:srgbClr val="FF5969"/>
                </a:solidFill>
                <a:latin typeface="Tw Cen MT" panose="020B0602020104020603" pitchFamily="34" charset="0"/>
              </a:rPr>
              <a:t>Presentation of PIC Microcontroller </a:t>
            </a:r>
            <a:endParaRPr lang="en-US" sz="6000" dirty="0">
              <a:solidFill>
                <a:srgbClr val="FF5969"/>
              </a:solidFill>
              <a:latin typeface="Tw Cen MT" panose="020B0602020104020603" pitchFamily="34" charset="0"/>
            </a:endParaRPr>
          </a:p>
        </p:txBody>
      </p:sp>
      <p:grpSp>
        <p:nvGrpSpPr>
          <p:cNvPr id="51" name="Group 50">
            <a:extLst>
              <a:ext uri="{FF2B5EF4-FFF2-40B4-BE49-F238E27FC236}">
                <a16:creationId xmlns:a16="http://schemas.microsoft.com/office/drawing/2014/main" id="{312CB825-EAFB-4901-8C7E-D5477E0D31C8}"/>
              </a:ext>
            </a:extLst>
          </p:cNvPr>
          <p:cNvGrpSpPr/>
          <p:nvPr/>
        </p:nvGrpSpPr>
        <p:grpSpPr>
          <a:xfrm>
            <a:off x="5690733" y="5307570"/>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a:extLst>
              <a:ext uri="{FF2B5EF4-FFF2-40B4-BE49-F238E27FC236}">
                <a16:creationId xmlns:a16="http://schemas.microsoft.com/office/drawing/2014/main" id="{4F202974-31A3-4642-B671-F0DBBB7B4663}"/>
              </a:ext>
            </a:extLst>
          </p:cNvPr>
          <p:cNvSpPr txBox="1"/>
          <p:nvPr/>
        </p:nvSpPr>
        <p:spPr>
          <a:xfrm>
            <a:off x="4012586" y="2855730"/>
            <a:ext cx="7278915" cy="2062103"/>
          </a:xfrm>
          <a:prstGeom prst="rect">
            <a:avLst/>
          </a:prstGeom>
          <a:noFill/>
        </p:spPr>
        <p:txBody>
          <a:bodyPr wrap="square" rtlCol="0">
            <a:spAutoFit/>
          </a:bodyPr>
          <a:lstStyle/>
          <a:p>
            <a:pPr algn="ctr"/>
            <a:r>
              <a:rPr lang="en-US" sz="3200" dirty="0" smtClean="0">
                <a:solidFill>
                  <a:srgbClr val="52CBBE"/>
                </a:solidFill>
                <a:latin typeface="Tw Cen MT" panose="020B0602020104020603" pitchFamily="34" charset="0"/>
              </a:rPr>
              <a:t>Question: How to design a circuit using PIC Microcontroller to control the stepper motor by generating following pattern:</a:t>
            </a:r>
          </a:p>
          <a:p>
            <a:pPr algn="ctr"/>
            <a:r>
              <a:rPr lang="en-US" sz="3200" dirty="0" smtClean="0">
                <a:solidFill>
                  <a:srgbClr val="52CBBE"/>
                </a:solidFill>
                <a:latin typeface="Tw Cen MT" panose="020B0602020104020603" pitchFamily="34" charset="0"/>
              </a:rPr>
              <a:t>1100 , 0110 , 0011, 1001 </a:t>
            </a:r>
          </a:p>
        </p:txBody>
      </p:sp>
      <p:grpSp>
        <p:nvGrpSpPr>
          <p:cNvPr id="19" name="Group 18">
            <a:extLst>
              <a:ext uri="{FF2B5EF4-FFF2-40B4-BE49-F238E27FC236}">
                <a16:creationId xmlns:a16="http://schemas.microsoft.com/office/drawing/2014/main" id="{C8A16B82-6A3C-46F5-8D32-072FDF89864A}"/>
              </a:ext>
            </a:extLst>
          </p:cNvPr>
          <p:cNvGrpSpPr/>
          <p:nvPr/>
        </p:nvGrpSpPr>
        <p:grpSpPr>
          <a:xfrm>
            <a:off x="-9302800" y="0"/>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intro</a:t>
              </a:r>
              <a:endParaRPr lang="en-US" sz="3600" b="1" dirty="0">
                <a:solidFill>
                  <a:srgbClr val="F0EEF0"/>
                </a:solidFill>
                <a:latin typeface="Tw Cen MT" panose="020B0602020104020603" pitchFamily="34" charset="0"/>
              </a:endParaRP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8798784" y="0"/>
            <a:ext cx="11447503" cy="6858000"/>
            <a:chOff x="213096" y="0"/>
            <a:chExt cx="11447503"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7847639"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3" y="3189610"/>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7638543" y="-1"/>
            <a:ext cx="8692332" cy="6858000"/>
            <a:chOff x="718505" y="-1"/>
            <a:chExt cx="8692332"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8091629" y="3189609"/>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9478308" y="-1"/>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9" name="Group 68">
            <a:extLst>
              <a:ext uri="{FF2B5EF4-FFF2-40B4-BE49-F238E27FC236}">
                <a16:creationId xmlns:a16="http://schemas.microsoft.com/office/drawing/2014/main" id="{C8A16B82-6A3C-46F5-8D32-072FDF89864A}"/>
              </a:ext>
            </a:extLst>
          </p:cNvPr>
          <p:cNvGrpSpPr/>
          <p:nvPr/>
        </p:nvGrpSpPr>
        <p:grpSpPr>
          <a:xfrm>
            <a:off x="-12575319" y="0"/>
            <a:ext cx="12482920" cy="6858000"/>
            <a:chOff x="-290920" y="0"/>
            <a:chExt cx="12482920" cy="6858000"/>
          </a:xfrm>
        </p:grpSpPr>
        <p:sp>
          <p:nvSpPr>
            <p:cNvPr id="70" name="Rectangle 6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73" name="Picture 72">
              <a:extLst>
                <a:ext uri="{FF2B5EF4-FFF2-40B4-BE49-F238E27FC236}">
                  <a16:creationId xmlns:a16="http://schemas.microsoft.com/office/drawing/2014/main" id="{E8AD023B-AE8D-405F-90E6-27B0D470799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74" name="Group 73">
            <a:extLst>
              <a:ext uri="{FF2B5EF4-FFF2-40B4-BE49-F238E27FC236}">
                <a16:creationId xmlns:a16="http://schemas.microsoft.com/office/drawing/2014/main" id="{69A27401-3327-4871-86AC-B461CA62C3AC}"/>
              </a:ext>
            </a:extLst>
          </p:cNvPr>
          <p:cNvGrpSpPr/>
          <p:nvPr/>
        </p:nvGrpSpPr>
        <p:grpSpPr>
          <a:xfrm>
            <a:off x="-12271841" y="0"/>
            <a:ext cx="11447503" cy="6858000"/>
            <a:chOff x="213096" y="0"/>
            <a:chExt cx="11447503" cy="6858000"/>
          </a:xfrm>
        </p:grpSpPr>
        <p:sp>
          <p:nvSpPr>
            <p:cNvPr id="75" name="Rectangle 7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TextBox 7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78" name="Picture 77">
              <a:extLst>
                <a:ext uri="{FF2B5EF4-FFF2-40B4-BE49-F238E27FC236}">
                  <a16:creationId xmlns:a16="http://schemas.microsoft.com/office/drawing/2014/main" id="{2B44F548-697F-412D-9B99-861C2724638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79" name="Group 78">
            <a:extLst>
              <a:ext uri="{FF2B5EF4-FFF2-40B4-BE49-F238E27FC236}">
                <a16:creationId xmlns:a16="http://schemas.microsoft.com/office/drawing/2014/main" id="{C0099890-786A-4F87-960D-5DADE5168909}"/>
              </a:ext>
            </a:extLst>
          </p:cNvPr>
          <p:cNvGrpSpPr/>
          <p:nvPr/>
        </p:nvGrpSpPr>
        <p:grpSpPr>
          <a:xfrm>
            <a:off x="-11320696" y="0"/>
            <a:ext cx="9961092" cy="6858000"/>
            <a:chOff x="491575" y="0"/>
            <a:chExt cx="9961092" cy="6858000"/>
          </a:xfrm>
        </p:grpSpPr>
        <p:sp>
          <p:nvSpPr>
            <p:cNvPr id="80" name="Rectangle 7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93EC5869-A976-4328-A864-2BB04E7E7BFC}"/>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3" name="Picture 82">
              <a:extLst>
                <a:ext uri="{FF2B5EF4-FFF2-40B4-BE49-F238E27FC236}">
                  <a16:creationId xmlns:a16="http://schemas.microsoft.com/office/drawing/2014/main" id="{7C8E4AB7-ADC0-4FEE-AE7A-994F5DAD3FE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84" name="Group 83">
            <a:extLst>
              <a:ext uri="{FF2B5EF4-FFF2-40B4-BE49-F238E27FC236}">
                <a16:creationId xmlns:a16="http://schemas.microsoft.com/office/drawing/2014/main" id="{0E4F6447-6163-4D6A-A8D2-BD63B6CB3A42}"/>
              </a:ext>
            </a:extLst>
          </p:cNvPr>
          <p:cNvGrpSpPr/>
          <p:nvPr/>
        </p:nvGrpSpPr>
        <p:grpSpPr>
          <a:xfrm>
            <a:off x="-11458254" y="0"/>
            <a:ext cx="9574094" cy="6858000"/>
            <a:chOff x="491575" y="0"/>
            <a:chExt cx="9574094" cy="6858000"/>
          </a:xfrm>
        </p:grpSpPr>
        <p:sp>
          <p:nvSpPr>
            <p:cNvPr id="85" name="Rectangle 8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a:extLst>
                <a:ext uri="{FF2B5EF4-FFF2-40B4-BE49-F238E27FC236}">
                  <a16:creationId xmlns:a16="http://schemas.microsoft.com/office/drawing/2014/main" id="{12F9D37B-DE70-4087-8A7F-BBA0BAF5B6CF}"/>
                </a:ext>
              </a:extLst>
            </p:cNvPr>
            <p:cNvSpPr txBox="1"/>
            <p:nvPr/>
          </p:nvSpPr>
          <p:spPr>
            <a:xfrm rot="16200000">
              <a:off x="8746453" y="3189610"/>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8" name="Picture 87">
              <a:extLst>
                <a:ext uri="{FF2B5EF4-FFF2-40B4-BE49-F238E27FC236}">
                  <a16:creationId xmlns:a16="http://schemas.microsoft.com/office/drawing/2014/main" id="{6FA13E8D-3FCC-4EC2-BD8C-6CE7CA0ECD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9" name="Rectangle 88">
            <a:extLst>
              <a:ext uri="{FF2B5EF4-FFF2-40B4-BE49-F238E27FC236}">
                <a16:creationId xmlns:a16="http://schemas.microsoft.com/office/drawing/2014/main" id="{71382190-201C-4BAE-91F3-296A26671C96}"/>
              </a:ext>
            </a:extLst>
          </p:cNvPr>
          <p:cNvSpPr/>
          <p:nvPr/>
        </p:nvSpPr>
        <p:spPr>
          <a:xfrm>
            <a:off x="-11435234"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a:extLst>
              <a:ext uri="{FF2B5EF4-FFF2-40B4-BE49-F238E27FC236}">
                <a16:creationId xmlns:a16="http://schemas.microsoft.com/office/drawing/2014/main" id="{3FD3EE0D-FD02-4885-9AC0-03F414A9888F}"/>
              </a:ext>
            </a:extLst>
          </p:cNvPr>
          <p:cNvGrpSpPr/>
          <p:nvPr/>
        </p:nvGrpSpPr>
        <p:grpSpPr>
          <a:xfrm>
            <a:off x="-11111600" y="-1"/>
            <a:ext cx="8692332" cy="6858000"/>
            <a:chOff x="718505" y="-1"/>
            <a:chExt cx="8692332" cy="6858000"/>
          </a:xfrm>
        </p:grpSpPr>
        <p:sp>
          <p:nvSpPr>
            <p:cNvPr id="91" name="Rectangle 9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0E895421-2372-4C7F-93D2-3B0353A6E7BD}"/>
                </a:ext>
              </a:extLst>
            </p:cNvPr>
            <p:cNvSpPr txBox="1"/>
            <p:nvPr/>
          </p:nvSpPr>
          <p:spPr>
            <a:xfrm rot="16200000">
              <a:off x="8091629" y="3189609"/>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94" name="Picture 93">
              <a:extLst>
                <a:ext uri="{FF2B5EF4-FFF2-40B4-BE49-F238E27FC236}">
                  <a16:creationId xmlns:a16="http://schemas.microsoft.com/office/drawing/2014/main" id="{1A9D6167-F7B8-4BFF-8BC5-2D13EF0CFF8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5" name="Group 94">
            <a:extLst>
              <a:ext uri="{FF2B5EF4-FFF2-40B4-BE49-F238E27FC236}">
                <a16:creationId xmlns:a16="http://schemas.microsoft.com/office/drawing/2014/main" id="{76789F00-2688-429D-926C-15F83152FDBE}"/>
              </a:ext>
            </a:extLst>
          </p:cNvPr>
          <p:cNvGrpSpPr/>
          <p:nvPr/>
        </p:nvGrpSpPr>
        <p:grpSpPr>
          <a:xfrm>
            <a:off x="-13014443" y="-1"/>
            <a:ext cx="9927504" cy="6858000"/>
            <a:chOff x="-9337032" y="-1"/>
            <a:chExt cx="9927504" cy="6858000"/>
          </a:xfrm>
        </p:grpSpPr>
        <p:sp>
          <p:nvSpPr>
            <p:cNvPr id="96" name="Rectangle 9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8A634BD7-1512-45B6-AFE4-1EEA636625CB}"/>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99" name="Picture 98">
              <a:extLst>
                <a:ext uri="{FF2B5EF4-FFF2-40B4-BE49-F238E27FC236}">
                  <a16:creationId xmlns:a16="http://schemas.microsoft.com/office/drawing/2014/main" id="{F08704A4-CABE-4989-8BF7-C10A6BB40E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Tree>
    <p:extLst>
      <p:ext uri="{BB962C8B-B14F-4D97-AF65-F5344CB8AC3E}">
        <p14:creationId xmlns:p14="http://schemas.microsoft.com/office/powerpoint/2010/main" val="75866100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3987081" y="916738"/>
            <a:ext cx="7278915" cy="1938992"/>
          </a:xfrm>
          <a:prstGeom prst="rect">
            <a:avLst/>
          </a:prstGeom>
          <a:noFill/>
        </p:spPr>
        <p:txBody>
          <a:bodyPr wrap="square" rtlCol="0">
            <a:spAutoFit/>
          </a:bodyPr>
          <a:lstStyle/>
          <a:p>
            <a:pPr algn="ctr"/>
            <a:r>
              <a:rPr lang="en-US" sz="6000" dirty="0" smtClean="0">
                <a:solidFill>
                  <a:srgbClr val="FF5969"/>
                </a:solidFill>
                <a:latin typeface="Tw Cen MT" panose="020B0602020104020603" pitchFamily="34" charset="0"/>
              </a:rPr>
              <a:t>Presentation of PIC Microcontroller </a:t>
            </a:r>
            <a:endParaRPr lang="en-US" sz="6000" dirty="0">
              <a:solidFill>
                <a:srgbClr val="FF5969"/>
              </a:solidFill>
              <a:latin typeface="Tw Cen MT" panose="020B0602020104020603" pitchFamily="34" charset="0"/>
            </a:endParaRPr>
          </a:p>
        </p:txBody>
      </p:sp>
      <p:grpSp>
        <p:nvGrpSpPr>
          <p:cNvPr id="51" name="Group 50">
            <a:extLst>
              <a:ext uri="{FF2B5EF4-FFF2-40B4-BE49-F238E27FC236}">
                <a16:creationId xmlns:a16="http://schemas.microsoft.com/office/drawing/2014/main" id="{312CB825-EAFB-4901-8C7E-D5477E0D31C8}"/>
              </a:ext>
            </a:extLst>
          </p:cNvPr>
          <p:cNvGrpSpPr/>
          <p:nvPr/>
        </p:nvGrpSpPr>
        <p:grpSpPr>
          <a:xfrm>
            <a:off x="5556262" y="4639716"/>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a:extLst>
              <a:ext uri="{FF2B5EF4-FFF2-40B4-BE49-F238E27FC236}">
                <a16:creationId xmlns:a16="http://schemas.microsoft.com/office/drawing/2014/main" id="{4F202974-31A3-4642-B671-F0DBBB7B4663}"/>
              </a:ext>
            </a:extLst>
          </p:cNvPr>
          <p:cNvSpPr txBox="1"/>
          <p:nvPr/>
        </p:nvSpPr>
        <p:spPr>
          <a:xfrm>
            <a:off x="3987080" y="2432956"/>
            <a:ext cx="7278915" cy="2554545"/>
          </a:xfrm>
          <a:prstGeom prst="rect">
            <a:avLst/>
          </a:prstGeom>
          <a:noFill/>
        </p:spPr>
        <p:txBody>
          <a:bodyPr wrap="square" rtlCol="0">
            <a:spAutoFit/>
          </a:bodyPr>
          <a:lstStyle/>
          <a:p>
            <a:pPr algn="ctr"/>
            <a:endParaRPr lang="en-US" sz="3200" dirty="0" smtClean="0">
              <a:solidFill>
                <a:srgbClr val="52CBBE"/>
              </a:solidFill>
              <a:latin typeface="Tw Cen MT" panose="020B0602020104020603" pitchFamily="34" charset="0"/>
            </a:endParaRPr>
          </a:p>
          <a:p>
            <a:pPr algn="ctr"/>
            <a:r>
              <a:rPr lang="en-US" sz="3200" dirty="0" smtClean="0">
                <a:solidFill>
                  <a:srgbClr val="52CBBE"/>
                </a:solidFill>
                <a:latin typeface="Tw Cen MT" panose="020B0602020104020603" pitchFamily="34" charset="0"/>
              </a:rPr>
              <a:t>Question: How to design a circuit using PIC Microcontroller to control the stepper motor?</a:t>
            </a:r>
          </a:p>
          <a:p>
            <a:pPr algn="ctr"/>
            <a:endParaRPr lang="en-US" sz="3200" dirty="0">
              <a:solidFill>
                <a:srgbClr val="52CBBE"/>
              </a:solidFill>
              <a:latin typeface="Tw Cen MT" panose="020B0602020104020603" pitchFamily="34" charset="0"/>
            </a:endParaRPr>
          </a:p>
        </p:txBody>
      </p:sp>
      <p:grpSp>
        <p:nvGrpSpPr>
          <p:cNvPr id="19" name="Group 18">
            <a:extLst>
              <a:ext uri="{FF2B5EF4-FFF2-40B4-BE49-F238E27FC236}">
                <a16:creationId xmlns:a16="http://schemas.microsoft.com/office/drawing/2014/main" id="{C8A16B82-6A3C-46F5-8D32-072FDF89864A}"/>
              </a:ext>
            </a:extLst>
          </p:cNvPr>
          <p:cNvGrpSpPr/>
          <p:nvPr/>
        </p:nvGrpSpPr>
        <p:grpSpPr>
          <a:xfrm>
            <a:off x="-290920" y="-2"/>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734308" y="0"/>
            <a:ext cx="11447503" cy="6858000"/>
            <a:chOff x="213096" y="0"/>
            <a:chExt cx="11447503"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2220717"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2593588"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3463533" y="0"/>
            <a:ext cx="8692332" cy="6858000"/>
            <a:chOff x="718505" y="-1"/>
            <a:chExt cx="8692332"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2220708" y="-215"/>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follow</a:t>
              </a: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9" name="Group 68">
            <a:extLst>
              <a:ext uri="{FF2B5EF4-FFF2-40B4-BE49-F238E27FC236}">
                <a16:creationId xmlns:a16="http://schemas.microsoft.com/office/drawing/2014/main" id="{C8A16B82-6A3C-46F5-8D32-072FDF89864A}"/>
              </a:ext>
            </a:extLst>
          </p:cNvPr>
          <p:cNvGrpSpPr/>
          <p:nvPr/>
        </p:nvGrpSpPr>
        <p:grpSpPr>
          <a:xfrm>
            <a:off x="-307826" y="0"/>
            <a:ext cx="12482920" cy="6858000"/>
            <a:chOff x="-290920" y="0"/>
            <a:chExt cx="12482920" cy="6858000"/>
          </a:xfrm>
        </p:grpSpPr>
        <p:sp>
          <p:nvSpPr>
            <p:cNvPr id="70" name="Rectangle 6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73" name="Picture 72">
              <a:extLst>
                <a:ext uri="{FF2B5EF4-FFF2-40B4-BE49-F238E27FC236}">
                  <a16:creationId xmlns:a16="http://schemas.microsoft.com/office/drawing/2014/main" id="{E8AD023B-AE8D-405F-90E6-27B0D470799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74" name="Group 73">
            <a:extLst>
              <a:ext uri="{FF2B5EF4-FFF2-40B4-BE49-F238E27FC236}">
                <a16:creationId xmlns:a16="http://schemas.microsoft.com/office/drawing/2014/main" id="{69A27401-3327-4871-86AC-B461CA62C3AC}"/>
              </a:ext>
            </a:extLst>
          </p:cNvPr>
          <p:cNvGrpSpPr/>
          <p:nvPr/>
        </p:nvGrpSpPr>
        <p:grpSpPr>
          <a:xfrm>
            <a:off x="726833" y="-429"/>
            <a:ext cx="11447503" cy="6858000"/>
            <a:chOff x="213096" y="0"/>
            <a:chExt cx="11447503" cy="6858000"/>
          </a:xfrm>
        </p:grpSpPr>
        <p:sp>
          <p:nvSpPr>
            <p:cNvPr id="75" name="Rectangle 7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TextBox 7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78" name="Picture 77">
              <a:extLst>
                <a:ext uri="{FF2B5EF4-FFF2-40B4-BE49-F238E27FC236}">
                  <a16:creationId xmlns:a16="http://schemas.microsoft.com/office/drawing/2014/main" id="{2B44F548-697F-412D-9B99-861C2724638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79" name="Group 78">
            <a:extLst>
              <a:ext uri="{FF2B5EF4-FFF2-40B4-BE49-F238E27FC236}">
                <a16:creationId xmlns:a16="http://schemas.microsoft.com/office/drawing/2014/main" id="{C0099890-786A-4F87-960D-5DADE5168909}"/>
              </a:ext>
            </a:extLst>
          </p:cNvPr>
          <p:cNvGrpSpPr/>
          <p:nvPr/>
        </p:nvGrpSpPr>
        <p:grpSpPr>
          <a:xfrm>
            <a:off x="2239741" y="0"/>
            <a:ext cx="9961092" cy="6858000"/>
            <a:chOff x="491575" y="0"/>
            <a:chExt cx="9961092" cy="6858000"/>
          </a:xfrm>
        </p:grpSpPr>
        <p:sp>
          <p:nvSpPr>
            <p:cNvPr id="80" name="Rectangle 7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93EC5869-A976-4328-A864-2BB04E7E7BFC}"/>
                </a:ext>
              </a:extLst>
            </p:cNvPr>
            <p:cNvSpPr txBox="1"/>
            <p:nvPr/>
          </p:nvSpPr>
          <p:spPr>
            <a:xfrm rot="16200000">
              <a:off x="9117129" y="3220389"/>
              <a:ext cx="1992086"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c. diagram</a:t>
              </a:r>
              <a:endParaRPr lang="en-US" sz="3200" b="1" dirty="0">
                <a:solidFill>
                  <a:srgbClr val="F0EEF0"/>
                </a:solidFill>
                <a:latin typeface="Tw Cen MT" panose="020B0602020104020603" pitchFamily="34" charset="0"/>
              </a:endParaRPr>
            </a:p>
          </p:txBody>
        </p:sp>
        <p:pic>
          <p:nvPicPr>
            <p:cNvPr id="83" name="Picture 82">
              <a:extLst>
                <a:ext uri="{FF2B5EF4-FFF2-40B4-BE49-F238E27FC236}">
                  <a16:creationId xmlns:a16="http://schemas.microsoft.com/office/drawing/2014/main" id="{7C8E4AB7-ADC0-4FEE-AE7A-994F5DAD3FE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84" name="Group 83">
            <a:extLst>
              <a:ext uri="{FF2B5EF4-FFF2-40B4-BE49-F238E27FC236}">
                <a16:creationId xmlns:a16="http://schemas.microsoft.com/office/drawing/2014/main" id="{0E4F6447-6163-4D6A-A8D2-BD63B6CB3A42}"/>
              </a:ext>
            </a:extLst>
          </p:cNvPr>
          <p:cNvGrpSpPr/>
          <p:nvPr/>
        </p:nvGrpSpPr>
        <p:grpSpPr>
          <a:xfrm>
            <a:off x="-7365505" y="-429"/>
            <a:ext cx="9574094" cy="6858000"/>
            <a:chOff x="491575" y="0"/>
            <a:chExt cx="9574094" cy="6858000"/>
          </a:xfrm>
        </p:grpSpPr>
        <p:sp>
          <p:nvSpPr>
            <p:cNvPr id="85" name="Rectangle 8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a:extLst>
                <a:ext uri="{FF2B5EF4-FFF2-40B4-BE49-F238E27FC236}">
                  <a16:creationId xmlns:a16="http://schemas.microsoft.com/office/drawing/2014/main" id="{12F9D37B-DE70-4087-8A7F-BBA0BAF5B6CF}"/>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C </a:t>
              </a:r>
              <a:r>
                <a:rPr lang="en-US" sz="2400" b="1" dirty="0" smtClean="0">
                  <a:solidFill>
                    <a:srgbClr val="F0EEF0"/>
                  </a:solidFill>
                  <a:latin typeface="Tw Cen MT" panose="020B0602020104020603" pitchFamily="34" charset="0"/>
                </a:rPr>
                <a:t>program</a:t>
              </a:r>
              <a:endParaRPr lang="en-US" sz="2400" b="1" dirty="0">
                <a:solidFill>
                  <a:srgbClr val="F0EEF0"/>
                </a:solidFill>
                <a:latin typeface="Tw Cen MT" panose="020B0602020104020603" pitchFamily="34" charset="0"/>
              </a:endParaRPr>
            </a:p>
          </p:txBody>
        </p:sp>
        <p:pic>
          <p:nvPicPr>
            <p:cNvPr id="88" name="Picture 87">
              <a:extLst>
                <a:ext uri="{FF2B5EF4-FFF2-40B4-BE49-F238E27FC236}">
                  <a16:creationId xmlns:a16="http://schemas.microsoft.com/office/drawing/2014/main" id="{6FA13E8D-3FCC-4EC2-BD8C-6CE7CA0ECD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90" name="Group 89">
            <a:extLst>
              <a:ext uri="{FF2B5EF4-FFF2-40B4-BE49-F238E27FC236}">
                <a16:creationId xmlns:a16="http://schemas.microsoft.com/office/drawing/2014/main" id="{3FD3EE0D-FD02-4885-9AC0-03F414A9888F}"/>
              </a:ext>
            </a:extLst>
          </p:cNvPr>
          <p:cNvGrpSpPr/>
          <p:nvPr/>
        </p:nvGrpSpPr>
        <p:grpSpPr>
          <a:xfrm>
            <a:off x="-7149150" y="0"/>
            <a:ext cx="8692332" cy="6858000"/>
            <a:chOff x="718505" y="-1"/>
            <a:chExt cx="8692332" cy="6858000"/>
          </a:xfrm>
        </p:grpSpPr>
        <p:sp>
          <p:nvSpPr>
            <p:cNvPr id="91" name="Rectangle 9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0E895421-2372-4C7F-93D2-3B0353A6E7BD}"/>
                </a:ext>
              </a:extLst>
            </p:cNvPr>
            <p:cNvSpPr txBox="1"/>
            <p:nvPr/>
          </p:nvSpPr>
          <p:spPr>
            <a:xfrm rot="16200000">
              <a:off x="8091629" y="3189609"/>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94" name="Picture 93">
              <a:extLst>
                <a:ext uri="{FF2B5EF4-FFF2-40B4-BE49-F238E27FC236}">
                  <a16:creationId xmlns:a16="http://schemas.microsoft.com/office/drawing/2014/main" id="{1A9D6167-F7B8-4BFF-8BC5-2D13EF0CFF8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5" name="Group 94">
            <a:extLst>
              <a:ext uri="{FF2B5EF4-FFF2-40B4-BE49-F238E27FC236}">
                <a16:creationId xmlns:a16="http://schemas.microsoft.com/office/drawing/2014/main" id="{76789F00-2688-429D-926C-15F83152FDBE}"/>
              </a:ext>
            </a:extLst>
          </p:cNvPr>
          <p:cNvGrpSpPr/>
          <p:nvPr/>
        </p:nvGrpSpPr>
        <p:grpSpPr>
          <a:xfrm>
            <a:off x="-9050325" y="-858"/>
            <a:ext cx="9927504" cy="6858000"/>
            <a:chOff x="-9337032" y="-1"/>
            <a:chExt cx="9927504" cy="6858000"/>
          </a:xfrm>
        </p:grpSpPr>
        <p:sp>
          <p:nvSpPr>
            <p:cNvPr id="96" name="Rectangle 9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8A634BD7-1512-45B6-AFE4-1EEA636625CB}"/>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99" name="Picture 98">
              <a:extLst>
                <a:ext uri="{FF2B5EF4-FFF2-40B4-BE49-F238E27FC236}">
                  <a16:creationId xmlns:a16="http://schemas.microsoft.com/office/drawing/2014/main" id="{F08704A4-CABE-4989-8BF7-C10A6BB40E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Rounded Rectangle 1"/>
          <p:cNvSpPr/>
          <p:nvPr/>
        </p:nvSpPr>
        <p:spPr>
          <a:xfrm>
            <a:off x="2378479" y="684942"/>
            <a:ext cx="8582452" cy="5486400"/>
          </a:xfrm>
          <a:prstGeom prst="roundRect">
            <a:avLst/>
          </a:prstGeom>
          <a:solidFill>
            <a:srgbClr val="52CB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1" name="Content Placeholder 4">
            <a:extLst>
              <a:ext uri="{FF2B5EF4-FFF2-40B4-BE49-F238E27FC236}">
                <a16:creationId xmlns:a16="http://schemas.microsoft.com/office/drawing/2014/main" id="{948BEF17-B518-4EC5-B5BC-9828F8CE7A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71209" y="1533487"/>
            <a:ext cx="7180573" cy="3956858"/>
          </a:xfrm>
          <a:prstGeom prst="rect">
            <a:avLst/>
          </a:prstGeom>
        </p:spPr>
      </p:pic>
    </p:spTree>
    <p:extLst>
      <p:ext uri="{BB962C8B-B14F-4D97-AF65-F5344CB8AC3E}">
        <p14:creationId xmlns:p14="http://schemas.microsoft.com/office/powerpoint/2010/main" val="393951318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101"/>
                                        </p:tgtEl>
                                        <p:attrNameLst>
                                          <p:attrName>style.visibility</p:attrName>
                                        </p:attrNameLst>
                                      </p:cBhvr>
                                      <p:to>
                                        <p:strVal val="visible"/>
                                      </p:to>
                                    </p:set>
                                    <p:anim calcmode="lin" valueType="num">
                                      <p:cBhvr>
                                        <p:cTn id="13" dur="500" fill="hold"/>
                                        <p:tgtEl>
                                          <p:spTgt spid="101"/>
                                        </p:tgtEl>
                                        <p:attrNameLst>
                                          <p:attrName>ppt_w</p:attrName>
                                        </p:attrNameLst>
                                      </p:cBhvr>
                                      <p:tavLst>
                                        <p:tav tm="0">
                                          <p:val>
                                            <p:fltVal val="0"/>
                                          </p:val>
                                        </p:tav>
                                        <p:tav tm="100000">
                                          <p:val>
                                            <p:strVal val="#ppt_w"/>
                                          </p:val>
                                        </p:tav>
                                      </p:tavLst>
                                    </p:anim>
                                    <p:anim calcmode="lin" valueType="num">
                                      <p:cBhvr>
                                        <p:cTn id="14" dur="500" fill="hold"/>
                                        <p:tgtEl>
                                          <p:spTgt spid="101"/>
                                        </p:tgtEl>
                                        <p:attrNameLst>
                                          <p:attrName>ppt_h</p:attrName>
                                        </p:attrNameLst>
                                      </p:cBhvr>
                                      <p:tavLst>
                                        <p:tav tm="0">
                                          <p:val>
                                            <p:fltVal val="0"/>
                                          </p:val>
                                        </p:tav>
                                        <p:tav tm="100000">
                                          <p:val>
                                            <p:strVal val="#ppt_h"/>
                                          </p:val>
                                        </p:tav>
                                      </p:tavLst>
                                    </p:anim>
                                    <p:animEffect transition="in" filter="fade">
                                      <p:cBhvr>
                                        <p:cTn id="15"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3987081" y="916738"/>
            <a:ext cx="7278915" cy="1938992"/>
          </a:xfrm>
          <a:prstGeom prst="rect">
            <a:avLst/>
          </a:prstGeom>
          <a:noFill/>
        </p:spPr>
        <p:txBody>
          <a:bodyPr wrap="square" rtlCol="0">
            <a:spAutoFit/>
          </a:bodyPr>
          <a:lstStyle/>
          <a:p>
            <a:pPr algn="ctr"/>
            <a:r>
              <a:rPr lang="en-US" sz="6000" dirty="0" smtClean="0">
                <a:solidFill>
                  <a:srgbClr val="FF5969"/>
                </a:solidFill>
                <a:latin typeface="Tw Cen MT" panose="020B0602020104020603" pitchFamily="34" charset="0"/>
              </a:rPr>
              <a:t>Presentation of PIC Microcontroller </a:t>
            </a:r>
            <a:endParaRPr lang="en-US" sz="6000" dirty="0">
              <a:solidFill>
                <a:srgbClr val="FF5969"/>
              </a:solidFill>
              <a:latin typeface="Tw Cen MT" panose="020B0602020104020603" pitchFamily="34" charset="0"/>
            </a:endParaRPr>
          </a:p>
        </p:txBody>
      </p:sp>
      <p:grpSp>
        <p:nvGrpSpPr>
          <p:cNvPr id="51" name="Group 50">
            <a:extLst>
              <a:ext uri="{FF2B5EF4-FFF2-40B4-BE49-F238E27FC236}">
                <a16:creationId xmlns:a16="http://schemas.microsoft.com/office/drawing/2014/main" id="{312CB825-EAFB-4901-8C7E-D5477E0D31C8}"/>
              </a:ext>
            </a:extLst>
          </p:cNvPr>
          <p:cNvGrpSpPr/>
          <p:nvPr/>
        </p:nvGrpSpPr>
        <p:grpSpPr>
          <a:xfrm>
            <a:off x="5556262" y="4639716"/>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a:extLst>
              <a:ext uri="{FF2B5EF4-FFF2-40B4-BE49-F238E27FC236}">
                <a16:creationId xmlns:a16="http://schemas.microsoft.com/office/drawing/2014/main" id="{4F202974-31A3-4642-B671-F0DBBB7B4663}"/>
              </a:ext>
            </a:extLst>
          </p:cNvPr>
          <p:cNvSpPr txBox="1"/>
          <p:nvPr/>
        </p:nvSpPr>
        <p:spPr>
          <a:xfrm>
            <a:off x="3987080" y="2432956"/>
            <a:ext cx="7278915" cy="2554545"/>
          </a:xfrm>
          <a:prstGeom prst="rect">
            <a:avLst/>
          </a:prstGeom>
          <a:noFill/>
        </p:spPr>
        <p:txBody>
          <a:bodyPr wrap="square" rtlCol="0">
            <a:spAutoFit/>
          </a:bodyPr>
          <a:lstStyle/>
          <a:p>
            <a:pPr algn="ctr"/>
            <a:endParaRPr lang="en-US" sz="3200" dirty="0" smtClean="0">
              <a:solidFill>
                <a:srgbClr val="52CBBE"/>
              </a:solidFill>
              <a:latin typeface="Tw Cen MT" panose="020B0602020104020603" pitchFamily="34" charset="0"/>
            </a:endParaRPr>
          </a:p>
          <a:p>
            <a:pPr algn="ctr"/>
            <a:r>
              <a:rPr lang="en-US" sz="3200" dirty="0" smtClean="0">
                <a:solidFill>
                  <a:srgbClr val="52CBBE"/>
                </a:solidFill>
                <a:latin typeface="Tw Cen MT" panose="020B0602020104020603" pitchFamily="34" charset="0"/>
              </a:rPr>
              <a:t>Question: How to design a circuit using PIC Microcontroller to control the stepper motor?</a:t>
            </a:r>
          </a:p>
          <a:p>
            <a:pPr algn="ctr"/>
            <a:endParaRPr lang="en-US" sz="3200" dirty="0">
              <a:solidFill>
                <a:srgbClr val="52CBBE"/>
              </a:solidFill>
              <a:latin typeface="Tw Cen MT" panose="020B0602020104020603" pitchFamily="34" charset="0"/>
            </a:endParaRPr>
          </a:p>
        </p:txBody>
      </p:sp>
      <p:grpSp>
        <p:nvGrpSpPr>
          <p:cNvPr id="19" name="Group 18">
            <a:extLst>
              <a:ext uri="{FF2B5EF4-FFF2-40B4-BE49-F238E27FC236}">
                <a16:creationId xmlns:a16="http://schemas.microsoft.com/office/drawing/2014/main" id="{C8A16B82-6A3C-46F5-8D32-072FDF89864A}"/>
              </a:ext>
            </a:extLst>
          </p:cNvPr>
          <p:cNvGrpSpPr/>
          <p:nvPr/>
        </p:nvGrpSpPr>
        <p:grpSpPr>
          <a:xfrm>
            <a:off x="-290920" y="-2"/>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734308" y="0"/>
            <a:ext cx="11447503" cy="6858000"/>
            <a:chOff x="213096" y="0"/>
            <a:chExt cx="11447503"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2220717"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2593588"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3463533" y="0"/>
            <a:ext cx="8692332" cy="6858000"/>
            <a:chOff x="718505" y="-1"/>
            <a:chExt cx="8692332"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2220708" y="-215"/>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follow</a:t>
              </a: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9" name="Group 68">
            <a:extLst>
              <a:ext uri="{FF2B5EF4-FFF2-40B4-BE49-F238E27FC236}">
                <a16:creationId xmlns:a16="http://schemas.microsoft.com/office/drawing/2014/main" id="{C8A16B82-6A3C-46F5-8D32-072FDF89864A}"/>
              </a:ext>
            </a:extLst>
          </p:cNvPr>
          <p:cNvGrpSpPr/>
          <p:nvPr/>
        </p:nvGrpSpPr>
        <p:grpSpPr>
          <a:xfrm>
            <a:off x="-307826" y="0"/>
            <a:ext cx="12482920" cy="6858000"/>
            <a:chOff x="-290920" y="0"/>
            <a:chExt cx="12482920" cy="6858000"/>
          </a:xfrm>
        </p:grpSpPr>
        <p:sp>
          <p:nvSpPr>
            <p:cNvPr id="70" name="Rectangle 6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73" name="Picture 72">
              <a:extLst>
                <a:ext uri="{FF2B5EF4-FFF2-40B4-BE49-F238E27FC236}">
                  <a16:creationId xmlns:a16="http://schemas.microsoft.com/office/drawing/2014/main" id="{E8AD023B-AE8D-405F-90E6-27B0D470799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74" name="Group 73">
            <a:extLst>
              <a:ext uri="{FF2B5EF4-FFF2-40B4-BE49-F238E27FC236}">
                <a16:creationId xmlns:a16="http://schemas.microsoft.com/office/drawing/2014/main" id="{69A27401-3327-4871-86AC-B461CA62C3AC}"/>
              </a:ext>
            </a:extLst>
          </p:cNvPr>
          <p:cNvGrpSpPr/>
          <p:nvPr/>
        </p:nvGrpSpPr>
        <p:grpSpPr>
          <a:xfrm>
            <a:off x="726833" y="-429"/>
            <a:ext cx="11447503" cy="6858000"/>
            <a:chOff x="213096" y="0"/>
            <a:chExt cx="11447503" cy="6858000"/>
          </a:xfrm>
        </p:grpSpPr>
        <p:sp>
          <p:nvSpPr>
            <p:cNvPr id="75" name="Rectangle 7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TextBox 7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78" name="Picture 77">
              <a:extLst>
                <a:ext uri="{FF2B5EF4-FFF2-40B4-BE49-F238E27FC236}">
                  <a16:creationId xmlns:a16="http://schemas.microsoft.com/office/drawing/2014/main" id="{2B44F548-697F-412D-9B99-861C2724638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79" name="Group 78">
            <a:extLst>
              <a:ext uri="{FF2B5EF4-FFF2-40B4-BE49-F238E27FC236}">
                <a16:creationId xmlns:a16="http://schemas.microsoft.com/office/drawing/2014/main" id="{C0099890-786A-4F87-960D-5DADE5168909}"/>
              </a:ext>
            </a:extLst>
          </p:cNvPr>
          <p:cNvGrpSpPr/>
          <p:nvPr/>
        </p:nvGrpSpPr>
        <p:grpSpPr>
          <a:xfrm>
            <a:off x="2239741" y="0"/>
            <a:ext cx="9961092" cy="6858000"/>
            <a:chOff x="491575" y="0"/>
            <a:chExt cx="9961092" cy="6858000"/>
          </a:xfrm>
        </p:grpSpPr>
        <p:sp>
          <p:nvSpPr>
            <p:cNvPr id="80" name="Rectangle 7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93EC5869-A976-4328-A864-2BB04E7E7BFC}"/>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83" name="Picture 82">
              <a:extLst>
                <a:ext uri="{FF2B5EF4-FFF2-40B4-BE49-F238E27FC236}">
                  <a16:creationId xmlns:a16="http://schemas.microsoft.com/office/drawing/2014/main" id="{7C8E4AB7-ADC0-4FEE-AE7A-994F5DAD3FE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84" name="Group 83">
            <a:extLst>
              <a:ext uri="{FF2B5EF4-FFF2-40B4-BE49-F238E27FC236}">
                <a16:creationId xmlns:a16="http://schemas.microsoft.com/office/drawing/2014/main" id="{0E4F6447-6163-4D6A-A8D2-BD63B6CB3A42}"/>
              </a:ext>
            </a:extLst>
          </p:cNvPr>
          <p:cNvGrpSpPr/>
          <p:nvPr/>
        </p:nvGrpSpPr>
        <p:grpSpPr>
          <a:xfrm>
            <a:off x="2617906" y="-858"/>
            <a:ext cx="9574094" cy="6858000"/>
            <a:chOff x="491575" y="0"/>
            <a:chExt cx="9574094" cy="6858000"/>
          </a:xfrm>
        </p:grpSpPr>
        <p:sp>
          <p:nvSpPr>
            <p:cNvPr id="85" name="Rectangle 8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a:extLst>
                <a:ext uri="{FF2B5EF4-FFF2-40B4-BE49-F238E27FC236}">
                  <a16:creationId xmlns:a16="http://schemas.microsoft.com/office/drawing/2014/main" id="{12F9D37B-DE70-4087-8A7F-BBA0BAF5B6CF}"/>
                </a:ext>
              </a:extLst>
            </p:cNvPr>
            <p:cNvSpPr txBox="1"/>
            <p:nvPr/>
          </p:nvSpPr>
          <p:spPr>
            <a:xfrm rot="16200000">
              <a:off x="8746454" y="3220388"/>
              <a:ext cx="1992086" cy="584775"/>
            </a:xfrm>
            <a:prstGeom prst="rect">
              <a:avLst/>
            </a:prstGeom>
            <a:noFill/>
          </p:spPr>
          <p:txBody>
            <a:bodyPr wrap="square" rtlCol="0">
              <a:spAutoFit/>
            </a:bodyPr>
            <a:lstStyle/>
            <a:p>
              <a:pPr algn="ctr"/>
              <a:r>
                <a:rPr lang="en-US" sz="3200" b="1" dirty="0" smtClean="0">
                  <a:solidFill>
                    <a:srgbClr val="F0EEF0"/>
                  </a:solidFill>
                  <a:latin typeface="Tw Cen MT" panose="020B0602020104020603" pitchFamily="34" charset="0"/>
                </a:rPr>
                <a:t>C program</a:t>
              </a:r>
              <a:endParaRPr lang="en-US" sz="3200" b="1" dirty="0">
                <a:solidFill>
                  <a:srgbClr val="F0EEF0"/>
                </a:solidFill>
                <a:latin typeface="Tw Cen MT" panose="020B0602020104020603" pitchFamily="34" charset="0"/>
              </a:endParaRPr>
            </a:p>
          </p:txBody>
        </p:sp>
        <p:pic>
          <p:nvPicPr>
            <p:cNvPr id="88" name="Picture 87">
              <a:extLst>
                <a:ext uri="{FF2B5EF4-FFF2-40B4-BE49-F238E27FC236}">
                  <a16:creationId xmlns:a16="http://schemas.microsoft.com/office/drawing/2014/main" id="{6FA13E8D-3FCC-4EC2-BD8C-6CE7CA0ECD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90" name="Group 89">
            <a:extLst>
              <a:ext uri="{FF2B5EF4-FFF2-40B4-BE49-F238E27FC236}">
                <a16:creationId xmlns:a16="http://schemas.microsoft.com/office/drawing/2014/main" id="{3FD3EE0D-FD02-4885-9AC0-03F414A9888F}"/>
              </a:ext>
            </a:extLst>
          </p:cNvPr>
          <p:cNvGrpSpPr/>
          <p:nvPr/>
        </p:nvGrpSpPr>
        <p:grpSpPr>
          <a:xfrm>
            <a:off x="-6100260" y="-1716"/>
            <a:ext cx="8692333" cy="6858000"/>
            <a:chOff x="718505" y="-1"/>
            <a:chExt cx="8692333" cy="6858000"/>
          </a:xfrm>
        </p:grpSpPr>
        <p:sp>
          <p:nvSpPr>
            <p:cNvPr id="91" name="Rectangle 9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0E895421-2372-4C7F-93D2-3B0353A6E7BD}"/>
                </a:ext>
              </a:extLst>
            </p:cNvPr>
            <p:cNvSpPr txBox="1"/>
            <p:nvPr/>
          </p:nvSpPr>
          <p:spPr>
            <a:xfrm rot="16200000">
              <a:off x="8091630" y="3189609"/>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output</a:t>
              </a:r>
              <a:endParaRPr lang="en-US" sz="3600" b="1" dirty="0">
                <a:solidFill>
                  <a:srgbClr val="F0EEF0"/>
                </a:solidFill>
                <a:latin typeface="Tw Cen MT" panose="020B0602020104020603" pitchFamily="34" charset="0"/>
              </a:endParaRPr>
            </a:p>
          </p:txBody>
        </p:sp>
        <p:pic>
          <p:nvPicPr>
            <p:cNvPr id="94" name="Picture 93">
              <a:extLst>
                <a:ext uri="{FF2B5EF4-FFF2-40B4-BE49-F238E27FC236}">
                  <a16:creationId xmlns:a16="http://schemas.microsoft.com/office/drawing/2014/main" id="{1A9D6167-F7B8-4BFF-8BC5-2D13EF0CFF8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5" name="Group 94">
            <a:extLst>
              <a:ext uri="{FF2B5EF4-FFF2-40B4-BE49-F238E27FC236}">
                <a16:creationId xmlns:a16="http://schemas.microsoft.com/office/drawing/2014/main" id="{76789F00-2688-429D-926C-15F83152FDBE}"/>
              </a:ext>
            </a:extLst>
          </p:cNvPr>
          <p:cNvGrpSpPr/>
          <p:nvPr/>
        </p:nvGrpSpPr>
        <p:grpSpPr>
          <a:xfrm>
            <a:off x="-7907962" y="0"/>
            <a:ext cx="9927504" cy="6858000"/>
            <a:chOff x="-9337032" y="-1"/>
            <a:chExt cx="9927504" cy="6858000"/>
          </a:xfrm>
        </p:grpSpPr>
        <p:sp>
          <p:nvSpPr>
            <p:cNvPr id="96" name="Rectangle 9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8A634BD7-1512-45B6-AFE4-1EEA636625CB}"/>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99" name="Picture 98">
              <a:extLst>
                <a:ext uri="{FF2B5EF4-FFF2-40B4-BE49-F238E27FC236}">
                  <a16:creationId xmlns:a16="http://schemas.microsoft.com/office/drawing/2014/main" id="{F08704A4-CABE-4989-8BF7-C10A6BB40E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Rounded Rectangle 1"/>
          <p:cNvSpPr/>
          <p:nvPr/>
        </p:nvSpPr>
        <p:spPr>
          <a:xfrm>
            <a:off x="3437697" y="525209"/>
            <a:ext cx="7231669" cy="5666041"/>
          </a:xfrm>
          <a:prstGeom prst="roundRect">
            <a:avLst/>
          </a:prstGeom>
          <a:solidFill>
            <a:srgbClr val="FF59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48056" lvl="0" indent="-384048" defTabSz="914400">
              <a:spcBef>
                <a:spcPct val="20000"/>
              </a:spcBef>
              <a:buClr>
                <a:srgbClr val="FF388C"/>
              </a:buClr>
              <a:buSzPct val="80000"/>
            </a:pPr>
            <a:endParaRPr lang="en-US" sz="2000" b="1" dirty="0" smtClean="0">
              <a:solidFill>
                <a:schemeClr val="bg1"/>
              </a:solidFill>
              <a:latin typeface="Century Gothic"/>
            </a:endParaRPr>
          </a:p>
          <a:p>
            <a:pPr marL="448056" lvl="0" indent="-384048" defTabSz="914400">
              <a:spcBef>
                <a:spcPct val="20000"/>
              </a:spcBef>
              <a:buClr>
                <a:srgbClr val="FF388C"/>
              </a:buClr>
              <a:buSzPct val="80000"/>
            </a:pPr>
            <a:r>
              <a:rPr lang="en-US" sz="2000" b="1" dirty="0" smtClean="0">
                <a:solidFill>
                  <a:schemeClr val="bg1"/>
                </a:solidFill>
                <a:latin typeface="Century Gothic"/>
              </a:rPr>
              <a:t>C Program:</a:t>
            </a:r>
          </a:p>
          <a:p>
            <a:pPr marL="448056" lvl="0" indent="-384048" defTabSz="914400">
              <a:spcBef>
                <a:spcPct val="20000"/>
              </a:spcBef>
              <a:buClr>
                <a:srgbClr val="FF388C"/>
              </a:buClr>
              <a:buSzPct val="80000"/>
            </a:pPr>
            <a:endParaRPr lang="en-US" sz="2000" b="1" dirty="0" smtClean="0">
              <a:solidFill>
                <a:schemeClr val="bg1"/>
              </a:solidFill>
              <a:latin typeface="Century Gothic"/>
            </a:endParaRPr>
          </a:p>
          <a:p>
            <a:pPr marL="448056" lvl="0" indent="-384048" defTabSz="914400">
              <a:spcBef>
                <a:spcPct val="20000"/>
              </a:spcBef>
              <a:buClr>
                <a:srgbClr val="FF388C"/>
              </a:buClr>
              <a:buSzPct val="80000"/>
            </a:pPr>
            <a:r>
              <a:rPr lang="en-US" sz="1200" b="1" dirty="0">
                <a:solidFill>
                  <a:schemeClr val="bg1"/>
                </a:solidFill>
                <a:latin typeface="Century Gothic"/>
              </a:rPr>
              <a:t>#include&lt;</a:t>
            </a:r>
            <a:r>
              <a:rPr lang="en-US" sz="1200" b="1" dirty="0" err="1">
                <a:solidFill>
                  <a:schemeClr val="bg1"/>
                </a:solidFill>
                <a:latin typeface="Century Gothic"/>
              </a:rPr>
              <a:t>xc.h</a:t>
            </a:r>
            <a:r>
              <a:rPr lang="en-US" sz="1200" b="1" dirty="0">
                <a:solidFill>
                  <a:schemeClr val="bg1"/>
                </a:solidFill>
                <a:latin typeface="Century Gothic"/>
              </a:rPr>
              <a:t>&gt;</a:t>
            </a:r>
          </a:p>
          <a:p>
            <a:pPr marL="448056" lvl="0" indent="-384048" defTabSz="914400">
              <a:spcBef>
                <a:spcPct val="20000"/>
              </a:spcBef>
              <a:buClr>
                <a:srgbClr val="FF388C"/>
              </a:buClr>
              <a:buSzPct val="80000"/>
            </a:pPr>
            <a:r>
              <a:rPr lang="en-US" sz="1200" b="1" dirty="0">
                <a:solidFill>
                  <a:schemeClr val="bg1"/>
                </a:solidFill>
                <a:latin typeface="Century Gothic"/>
              </a:rPr>
              <a:t>#define PC0 PORTCbits.RC0</a:t>
            </a:r>
          </a:p>
          <a:p>
            <a:pPr marL="448056" lvl="0" indent="-384048" defTabSz="914400">
              <a:spcBef>
                <a:spcPct val="20000"/>
              </a:spcBef>
              <a:buClr>
                <a:srgbClr val="FF388C"/>
              </a:buClr>
              <a:buSzPct val="80000"/>
            </a:pPr>
            <a:r>
              <a:rPr lang="en-US" sz="1200" b="1" dirty="0">
                <a:solidFill>
                  <a:schemeClr val="bg1"/>
                </a:solidFill>
                <a:latin typeface="Century Gothic"/>
              </a:rPr>
              <a:t>#define PC1 PORTCbits.RC1</a:t>
            </a:r>
          </a:p>
          <a:p>
            <a:pPr marL="448056" lvl="0" indent="-384048" defTabSz="914400">
              <a:spcBef>
                <a:spcPct val="20000"/>
              </a:spcBef>
              <a:buClr>
                <a:srgbClr val="FF388C"/>
              </a:buClr>
              <a:buSzPct val="80000"/>
            </a:pPr>
            <a:r>
              <a:rPr lang="en-US" sz="1200" b="1" dirty="0">
                <a:solidFill>
                  <a:schemeClr val="bg1"/>
                </a:solidFill>
                <a:latin typeface="Century Gothic"/>
              </a:rPr>
              <a:t>#define PC2 PORTCbits.RC2</a:t>
            </a:r>
          </a:p>
          <a:p>
            <a:pPr marL="448056" lvl="0" indent="-384048" defTabSz="914400">
              <a:spcBef>
                <a:spcPct val="20000"/>
              </a:spcBef>
              <a:buClr>
                <a:srgbClr val="FF388C"/>
              </a:buClr>
              <a:buSzPct val="80000"/>
            </a:pPr>
            <a:r>
              <a:rPr lang="en-US" sz="1200" b="1" dirty="0">
                <a:solidFill>
                  <a:schemeClr val="bg1"/>
                </a:solidFill>
                <a:latin typeface="Century Gothic"/>
              </a:rPr>
              <a:t>#define PC3 PORTCbits.RC3</a:t>
            </a:r>
          </a:p>
          <a:p>
            <a:pPr marL="448056" lvl="0" indent="-384048" defTabSz="914400">
              <a:spcBef>
                <a:spcPct val="20000"/>
              </a:spcBef>
              <a:buClr>
                <a:srgbClr val="FF388C"/>
              </a:buClr>
              <a:buSzPct val="80000"/>
            </a:pPr>
            <a:r>
              <a:rPr lang="en-US" sz="1200" b="1" dirty="0">
                <a:solidFill>
                  <a:schemeClr val="bg1"/>
                </a:solidFill>
                <a:latin typeface="Century Gothic"/>
              </a:rPr>
              <a:t>void main (void)</a:t>
            </a:r>
          </a:p>
          <a:p>
            <a:pPr marL="448056" lvl="0" indent="-384048" defTabSz="914400">
              <a:spcBef>
                <a:spcPct val="20000"/>
              </a:spcBef>
              <a:buClr>
                <a:srgbClr val="FF388C"/>
              </a:buClr>
              <a:buSzPct val="80000"/>
            </a:pPr>
            <a:r>
              <a:rPr lang="en-US" sz="1200" b="1" dirty="0">
                <a:solidFill>
                  <a:schemeClr val="bg1"/>
                </a:solidFill>
                <a:latin typeface="Century Gothic"/>
              </a:rPr>
              <a:t>{</a:t>
            </a:r>
          </a:p>
          <a:p>
            <a:pPr marL="448056" lvl="0" indent="-384048" defTabSz="914400">
              <a:spcBef>
                <a:spcPct val="20000"/>
              </a:spcBef>
              <a:buClr>
                <a:srgbClr val="FF388C"/>
              </a:buClr>
              <a:buSzPct val="80000"/>
            </a:pPr>
            <a:r>
              <a:rPr lang="en-US" sz="1200" b="1" dirty="0">
                <a:solidFill>
                  <a:schemeClr val="bg1"/>
                </a:solidFill>
                <a:latin typeface="Century Gothic"/>
              </a:rPr>
              <a:t>    unsigned char </a:t>
            </a:r>
            <a:r>
              <a:rPr lang="en-US" sz="1200" b="1" dirty="0" err="1">
                <a:solidFill>
                  <a:schemeClr val="bg1"/>
                </a:solidFill>
                <a:latin typeface="Century Gothic"/>
              </a:rPr>
              <a:t>conbyte</a:t>
            </a:r>
            <a:r>
              <a:rPr lang="en-US" sz="1200" b="1" dirty="0">
                <a:solidFill>
                  <a:schemeClr val="bg1"/>
                </a:solidFill>
                <a:latin typeface="Century Gothic"/>
              </a:rPr>
              <a:t> = 0xC;</a:t>
            </a:r>
          </a:p>
          <a:p>
            <a:pPr marL="448056" lvl="0" indent="-384048" defTabSz="914400">
              <a:spcBef>
                <a:spcPct val="20000"/>
              </a:spcBef>
              <a:buClr>
                <a:srgbClr val="FF388C"/>
              </a:buClr>
              <a:buSzPct val="80000"/>
            </a:pPr>
            <a:r>
              <a:rPr lang="en-US" sz="1200" b="1" dirty="0">
                <a:solidFill>
                  <a:schemeClr val="bg1"/>
                </a:solidFill>
                <a:latin typeface="Century Gothic"/>
              </a:rPr>
              <a:t>    unsigned char </a:t>
            </a:r>
            <a:r>
              <a:rPr lang="en-US" sz="1200" b="1" dirty="0" err="1">
                <a:solidFill>
                  <a:schemeClr val="bg1"/>
                </a:solidFill>
                <a:latin typeface="Century Gothic"/>
              </a:rPr>
              <a:t>conbyt</a:t>
            </a:r>
            <a:r>
              <a:rPr lang="en-US" sz="1200" b="1" dirty="0">
                <a:solidFill>
                  <a:schemeClr val="bg1"/>
                </a:solidFill>
                <a:latin typeface="Century Gothic"/>
              </a:rPr>
              <a:t> = 0x6;</a:t>
            </a:r>
          </a:p>
          <a:p>
            <a:pPr marL="448056" lvl="0" indent="-384048" defTabSz="914400">
              <a:spcBef>
                <a:spcPct val="20000"/>
              </a:spcBef>
              <a:buClr>
                <a:srgbClr val="FF388C"/>
              </a:buClr>
              <a:buSzPct val="80000"/>
            </a:pPr>
            <a:r>
              <a:rPr lang="en-US" sz="1200" b="1" dirty="0">
                <a:solidFill>
                  <a:schemeClr val="bg1"/>
                </a:solidFill>
                <a:latin typeface="Century Gothic"/>
              </a:rPr>
              <a:t>    unsigned char </a:t>
            </a:r>
            <a:r>
              <a:rPr lang="en-US" sz="1200" b="1" dirty="0" err="1">
                <a:solidFill>
                  <a:schemeClr val="bg1"/>
                </a:solidFill>
                <a:latin typeface="Century Gothic"/>
              </a:rPr>
              <a:t>conby</a:t>
            </a:r>
            <a:r>
              <a:rPr lang="en-US" sz="1200" b="1" dirty="0">
                <a:solidFill>
                  <a:schemeClr val="bg1"/>
                </a:solidFill>
                <a:latin typeface="Century Gothic"/>
              </a:rPr>
              <a:t> = 0x3;</a:t>
            </a:r>
          </a:p>
          <a:p>
            <a:pPr marL="448056" lvl="0" indent="-384048" defTabSz="914400">
              <a:spcBef>
                <a:spcPct val="20000"/>
              </a:spcBef>
              <a:buClr>
                <a:srgbClr val="FF388C"/>
              </a:buClr>
              <a:buSzPct val="80000"/>
            </a:pPr>
            <a:r>
              <a:rPr lang="en-US" sz="1200" b="1" dirty="0">
                <a:solidFill>
                  <a:schemeClr val="bg1"/>
                </a:solidFill>
                <a:latin typeface="Century Gothic"/>
              </a:rPr>
              <a:t>    unsigned char </a:t>
            </a:r>
            <a:r>
              <a:rPr lang="en-US" sz="1200" b="1" dirty="0" err="1">
                <a:solidFill>
                  <a:schemeClr val="bg1"/>
                </a:solidFill>
                <a:latin typeface="Century Gothic"/>
              </a:rPr>
              <a:t>conb</a:t>
            </a:r>
            <a:r>
              <a:rPr lang="en-US" sz="1200" b="1" dirty="0">
                <a:solidFill>
                  <a:schemeClr val="bg1"/>
                </a:solidFill>
                <a:latin typeface="Century Gothic"/>
              </a:rPr>
              <a:t> = 0x9;</a:t>
            </a:r>
          </a:p>
          <a:p>
            <a:pPr marL="448056" lvl="0" indent="-384048" defTabSz="914400">
              <a:spcBef>
                <a:spcPct val="20000"/>
              </a:spcBef>
              <a:buClr>
                <a:srgbClr val="FF388C"/>
              </a:buClr>
              <a:buSzPct val="80000"/>
            </a:pPr>
            <a:r>
              <a:rPr lang="en-US" sz="1200" b="1" dirty="0">
                <a:solidFill>
                  <a:schemeClr val="bg1"/>
                </a:solidFill>
                <a:latin typeface="Century Gothic"/>
              </a:rPr>
              <a:t>    unsigned char </a:t>
            </a:r>
            <a:r>
              <a:rPr lang="en-US" sz="1200" b="1" dirty="0" err="1">
                <a:solidFill>
                  <a:schemeClr val="bg1"/>
                </a:solidFill>
                <a:latin typeface="Century Gothic"/>
              </a:rPr>
              <a:t>regALSB</a:t>
            </a:r>
            <a:r>
              <a:rPr lang="en-US" sz="1200" b="1" dirty="0">
                <a:solidFill>
                  <a:schemeClr val="bg1"/>
                </a:solidFill>
                <a:latin typeface="Century Gothic"/>
              </a:rPr>
              <a:t>;</a:t>
            </a:r>
          </a:p>
          <a:p>
            <a:pPr marL="448056" lvl="0" indent="-384048" defTabSz="914400">
              <a:spcBef>
                <a:spcPct val="20000"/>
              </a:spcBef>
              <a:buClr>
                <a:srgbClr val="FF388C"/>
              </a:buClr>
              <a:buSzPct val="80000"/>
            </a:pPr>
            <a:r>
              <a:rPr lang="en-US" sz="1200" b="1" dirty="0">
                <a:solidFill>
                  <a:schemeClr val="bg1"/>
                </a:solidFill>
                <a:latin typeface="Century Gothic"/>
              </a:rPr>
              <a:t>    unsigned char </a:t>
            </a:r>
            <a:r>
              <a:rPr lang="en-US" sz="1200" b="1" dirty="0" err="1">
                <a:solidFill>
                  <a:schemeClr val="bg1"/>
                </a:solidFill>
                <a:latin typeface="Century Gothic"/>
              </a:rPr>
              <a:t>regALS</a:t>
            </a:r>
            <a:r>
              <a:rPr lang="en-US" sz="1200" b="1" dirty="0">
                <a:solidFill>
                  <a:schemeClr val="bg1"/>
                </a:solidFill>
                <a:latin typeface="Century Gothic"/>
              </a:rPr>
              <a:t>;</a:t>
            </a:r>
          </a:p>
          <a:p>
            <a:pPr marL="448056" lvl="0" indent="-384048" defTabSz="914400">
              <a:spcBef>
                <a:spcPct val="20000"/>
              </a:spcBef>
              <a:buClr>
                <a:srgbClr val="FF388C"/>
              </a:buClr>
              <a:buSzPct val="80000"/>
            </a:pPr>
            <a:r>
              <a:rPr lang="en-US" sz="1200" b="1" dirty="0">
                <a:solidFill>
                  <a:schemeClr val="bg1"/>
                </a:solidFill>
                <a:latin typeface="Century Gothic"/>
              </a:rPr>
              <a:t>    unsigned char </a:t>
            </a:r>
            <a:r>
              <a:rPr lang="en-US" sz="1200" b="1" dirty="0" err="1">
                <a:solidFill>
                  <a:schemeClr val="bg1"/>
                </a:solidFill>
                <a:latin typeface="Century Gothic"/>
              </a:rPr>
              <a:t>regAL</a:t>
            </a:r>
            <a:r>
              <a:rPr lang="en-US" sz="1200" b="1" dirty="0">
                <a:solidFill>
                  <a:schemeClr val="bg1"/>
                </a:solidFill>
                <a:latin typeface="Century Gothic"/>
              </a:rPr>
              <a:t>;</a:t>
            </a:r>
          </a:p>
          <a:p>
            <a:pPr marL="448056" lvl="0" indent="-384048" defTabSz="914400">
              <a:spcBef>
                <a:spcPct val="20000"/>
              </a:spcBef>
              <a:buClr>
                <a:srgbClr val="FF388C"/>
              </a:buClr>
              <a:buSzPct val="80000"/>
            </a:pPr>
            <a:r>
              <a:rPr lang="en-US" sz="1200" b="1" dirty="0">
                <a:solidFill>
                  <a:schemeClr val="bg1"/>
                </a:solidFill>
                <a:latin typeface="Century Gothic"/>
              </a:rPr>
              <a:t>    unsigned char </a:t>
            </a:r>
            <a:r>
              <a:rPr lang="en-US" sz="1200" b="1" dirty="0" err="1">
                <a:solidFill>
                  <a:schemeClr val="bg1"/>
                </a:solidFill>
                <a:latin typeface="Century Gothic"/>
              </a:rPr>
              <a:t>regA</a:t>
            </a:r>
            <a:r>
              <a:rPr lang="en-US" sz="1200" b="1" dirty="0">
                <a:solidFill>
                  <a:schemeClr val="bg1"/>
                </a:solidFill>
                <a:latin typeface="Century Gothic"/>
              </a:rPr>
              <a:t>;</a:t>
            </a:r>
          </a:p>
          <a:p>
            <a:pPr marL="448056" lvl="0" indent="-384048" defTabSz="914400">
              <a:spcBef>
                <a:spcPct val="20000"/>
              </a:spcBef>
              <a:buClr>
                <a:srgbClr val="FF388C"/>
              </a:buClr>
              <a:buSzPct val="80000"/>
            </a:pPr>
            <a:r>
              <a:rPr lang="en-US" sz="1200" b="1" dirty="0">
                <a:solidFill>
                  <a:schemeClr val="bg1"/>
                </a:solidFill>
                <a:latin typeface="Century Gothic"/>
              </a:rPr>
              <a:t>    unsigned char x;</a:t>
            </a:r>
          </a:p>
          <a:p>
            <a:pPr marL="448056" lvl="0" indent="-384048" defTabSz="914400">
              <a:spcBef>
                <a:spcPct val="20000"/>
              </a:spcBef>
              <a:buClr>
                <a:srgbClr val="FF388C"/>
              </a:buClr>
              <a:buSzPct val="80000"/>
            </a:pPr>
            <a:r>
              <a:rPr lang="en-US" sz="1200" b="1" dirty="0">
                <a:solidFill>
                  <a:schemeClr val="bg1"/>
                </a:solidFill>
                <a:latin typeface="Century Gothic"/>
              </a:rPr>
              <a:t>    </a:t>
            </a:r>
            <a:r>
              <a:rPr lang="en-US" sz="1200" b="1" dirty="0" err="1">
                <a:solidFill>
                  <a:schemeClr val="bg1"/>
                </a:solidFill>
                <a:latin typeface="Century Gothic"/>
              </a:rPr>
              <a:t>regALSB</a:t>
            </a:r>
            <a:r>
              <a:rPr lang="en-US" sz="1200" b="1" dirty="0">
                <a:solidFill>
                  <a:schemeClr val="bg1"/>
                </a:solidFill>
                <a:latin typeface="Century Gothic"/>
              </a:rPr>
              <a:t>=</a:t>
            </a:r>
            <a:r>
              <a:rPr lang="en-US" sz="1200" b="1" dirty="0" err="1">
                <a:solidFill>
                  <a:schemeClr val="bg1"/>
                </a:solidFill>
                <a:latin typeface="Century Gothic"/>
              </a:rPr>
              <a:t>conbyte</a:t>
            </a:r>
            <a:r>
              <a:rPr lang="en-US" sz="1200" b="1" dirty="0">
                <a:solidFill>
                  <a:schemeClr val="bg1"/>
                </a:solidFill>
                <a:latin typeface="Century Gothic"/>
              </a:rPr>
              <a:t>;</a:t>
            </a:r>
          </a:p>
          <a:p>
            <a:pPr marL="448056" lvl="0" indent="-384048" defTabSz="914400">
              <a:spcBef>
                <a:spcPct val="20000"/>
              </a:spcBef>
              <a:buClr>
                <a:srgbClr val="FF388C"/>
              </a:buClr>
              <a:buSzPct val="80000"/>
            </a:pPr>
            <a:r>
              <a:rPr lang="en-US" sz="1200" b="1" dirty="0">
                <a:solidFill>
                  <a:schemeClr val="bg1"/>
                </a:solidFill>
                <a:latin typeface="Century Gothic"/>
              </a:rPr>
              <a:t>    </a:t>
            </a:r>
            <a:r>
              <a:rPr lang="en-US" sz="1200" b="1" dirty="0" err="1">
                <a:solidFill>
                  <a:schemeClr val="bg1"/>
                </a:solidFill>
                <a:latin typeface="Century Gothic"/>
              </a:rPr>
              <a:t>regALS</a:t>
            </a:r>
            <a:r>
              <a:rPr lang="en-US" sz="1200" b="1" dirty="0">
                <a:solidFill>
                  <a:schemeClr val="bg1"/>
                </a:solidFill>
                <a:latin typeface="Century Gothic"/>
              </a:rPr>
              <a:t>=</a:t>
            </a:r>
            <a:r>
              <a:rPr lang="en-US" sz="1200" b="1" dirty="0" err="1">
                <a:solidFill>
                  <a:schemeClr val="bg1"/>
                </a:solidFill>
                <a:latin typeface="Century Gothic"/>
              </a:rPr>
              <a:t>conbyt</a:t>
            </a:r>
            <a:r>
              <a:rPr lang="en-US" sz="1200" b="1" dirty="0">
                <a:solidFill>
                  <a:schemeClr val="bg1"/>
                </a:solidFill>
                <a:latin typeface="Century Gothic"/>
              </a:rPr>
              <a:t>;</a:t>
            </a:r>
          </a:p>
          <a:p>
            <a:pPr marL="448056" lvl="0" indent="-384048" defTabSz="914400">
              <a:spcBef>
                <a:spcPct val="20000"/>
              </a:spcBef>
              <a:buClr>
                <a:srgbClr val="FF388C"/>
              </a:buClr>
              <a:buSzPct val="80000"/>
            </a:pPr>
            <a:r>
              <a:rPr lang="en-US" sz="1200" b="1" dirty="0">
                <a:solidFill>
                  <a:schemeClr val="bg1"/>
                </a:solidFill>
                <a:latin typeface="Century Gothic"/>
              </a:rPr>
              <a:t>    </a:t>
            </a:r>
            <a:r>
              <a:rPr lang="en-US" sz="1200" b="1" dirty="0" err="1">
                <a:solidFill>
                  <a:schemeClr val="bg1"/>
                </a:solidFill>
                <a:latin typeface="Century Gothic"/>
              </a:rPr>
              <a:t>regAL</a:t>
            </a:r>
            <a:r>
              <a:rPr lang="en-US" sz="1200" b="1" dirty="0">
                <a:solidFill>
                  <a:schemeClr val="bg1"/>
                </a:solidFill>
                <a:latin typeface="Century Gothic"/>
              </a:rPr>
              <a:t>=</a:t>
            </a:r>
            <a:r>
              <a:rPr lang="en-US" sz="1200" b="1" dirty="0" err="1">
                <a:solidFill>
                  <a:schemeClr val="bg1"/>
                </a:solidFill>
                <a:latin typeface="Century Gothic"/>
              </a:rPr>
              <a:t>conby</a:t>
            </a:r>
            <a:r>
              <a:rPr lang="en-US" sz="1200" b="1" dirty="0">
                <a:solidFill>
                  <a:schemeClr val="bg1"/>
                </a:solidFill>
                <a:latin typeface="Century Gothic"/>
              </a:rPr>
              <a:t>;</a:t>
            </a:r>
          </a:p>
          <a:p>
            <a:pPr marL="448056" lvl="0" indent="-384048" defTabSz="914400">
              <a:spcBef>
                <a:spcPct val="20000"/>
              </a:spcBef>
              <a:buClr>
                <a:srgbClr val="FF388C"/>
              </a:buClr>
              <a:buSzPct val="80000"/>
            </a:pPr>
            <a:r>
              <a:rPr lang="en-US" sz="1200" b="1" dirty="0">
                <a:solidFill>
                  <a:schemeClr val="bg1"/>
                </a:solidFill>
                <a:latin typeface="Century Gothic"/>
              </a:rPr>
              <a:t>    </a:t>
            </a:r>
            <a:r>
              <a:rPr lang="en-US" sz="1200" b="1" dirty="0" err="1">
                <a:solidFill>
                  <a:schemeClr val="bg1"/>
                </a:solidFill>
                <a:latin typeface="Century Gothic"/>
              </a:rPr>
              <a:t>regA</a:t>
            </a:r>
            <a:r>
              <a:rPr lang="en-US" sz="1200" b="1" dirty="0">
                <a:solidFill>
                  <a:schemeClr val="bg1"/>
                </a:solidFill>
                <a:latin typeface="Century Gothic"/>
              </a:rPr>
              <a:t>=</a:t>
            </a:r>
            <a:r>
              <a:rPr lang="en-US" sz="1200" b="1" dirty="0" err="1">
                <a:solidFill>
                  <a:schemeClr val="bg1"/>
                </a:solidFill>
                <a:latin typeface="Century Gothic"/>
              </a:rPr>
              <a:t>conb</a:t>
            </a:r>
            <a:r>
              <a:rPr lang="en-US" sz="1200" b="1" dirty="0">
                <a:solidFill>
                  <a:schemeClr val="bg1"/>
                </a:solidFill>
                <a:latin typeface="Century Gothic"/>
              </a:rPr>
              <a:t>;</a:t>
            </a:r>
          </a:p>
          <a:p>
            <a:pPr marL="448056" lvl="0" indent="-384048" defTabSz="914400">
              <a:spcBef>
                <a:spcPct val="20000"/>
              </a:spcBef>
              <a:buClr>
                <a:srgbClr val="FF388C"/>
              </a:buClr>
              <a:buSzPct val="80000"/>
            </a:pPr>
            <a:endParaRPr lang="en-US" sz="1200" b="1" dirty="0">
              <a:solidFill>
                <a:schemeClr val="bg1"/>
              </a:solidFill>
              <a:latin typeface="Century Gothic"/>
            </a:endParaRPr>
          </a:p>
          <a:p>
            <a:pPr marL="448056" lvl="0" indent="-384048" defTabSz="914400">
              <a:spcBef>
                <a:spcPct val="20000"/>
              </a:spcBef>
              <a:buClr>
                <a:srgbClr val="FF388C"/>
              </a:buClr>
              <a:buSzPct val="80000"/>
            </a:pPr>
            <a:endParaRPr lang="en-US" sz="2000" b="1" dirty="0" smtClean="0">
              <a:solidFill>
                <a:schemeClr val="bg1"/>
              </a:solidFill>
              <a:latin typeface="Century Gothic"/>
            </a:endParaRPr>
          </a:p>
        </p:txBody>
      </p:sp>
      <p:sp>
        <p:nvSpPr>
          <p:cNvPr id="3" name="TextBox 2"/>
          <p:cNvSpPr txBox="1"/>
          <p:nvPr/>
        </p:nvSpPr>
        <p:spPr>
          <a:xfrm>
            <a:off x="7194176" y="2138082"/>
            <a:ext cx="2985248" cy="3822585"/>
          </a:xfrm>
          <a:prstGeom prst="rect">
            <a:avLst/>
          </a:prstGeom>
          <a:noFill/>
        </p:spPr>
        <p:txBody>
          <a:bodyPr wrap="square" rtlCol="0">
            <a:spAutoFit/>
          </a:bodyPr>
          <a:lstStyle/>
          <a:p>
            <a:pPr marL="448056" lvl="0" indent="-384048" defTabSz="914400">
              <a:spcBef>
                <a:spcPct val="20000"/>
              </a:spcBef>
              <a:buClr>
                <a:srgbClr val="FF388C"/>
              </a:buClr>
              <a:buSzPct val="80000"/>
            </a:pPr>
            <a:r>
              <a:rPr lang="en-US" sz="1200" b="1" dirty="0">
                <a:solidFill>
                  <a:prstClr val="white"/>
                </a:solidFill>
                <a:latin typeface="Century Gothic"/>
              </a:rPr>
              <a:t> TRISCbits.TRISC0=0;</a:t>
            </a:r>
          </a:p>
          <a:p>
            <a:pPr marL="448056" lvl="0" indent="-384048" defTabSz="914400">
              <a:spcBef>
                <a:spcPct val="20000"/>
              </a:spcBef>
              <a:buClr>
                <a:srgbClr val="FF388C"/>
              </a:buClr>
              <a:buSzPct val="80000"/>
            </a:pPr>
            <a:r>
              <a:rPr lang="en-US" sz="1200" b="1" dirty="0">
                <a:solidFill>
                  <a:prstClr val="white"/>
                </a:solidFill>
                <a:latin typeface="Century Gothic"/>
              </a:rPr>
              <a:t>    TRISCbits.TRISC1=0;</a:t>
            </a:r>
          </a:p>
          <a:p>
            <a:pPr marL="448056" lvl="0" indent="-384048" defTabSz="914400">
              <a:spcBef>
                <a:spcPct val="20000"/>
              </a:spcBef>
              <a:buClr>
                <a:srgbClr val="FF388C"/>
              </a:buClr>
              <a:buSzPct val="80000"/>
            </a:pPr>
            <a:r>
              <a:rPr lang="en-US" sz="1200" b="1" dirty="0">
                <a:solidFill>
                  <a:prstClr val="white"/>
                </a:solidFill>
                <a:latin typeface="Century Gothic"/>
              </a:rPr>
              <a:t>    TRISCbits.TRISC2=0;</a:t>
            </a:r>
          </a:p>
          <a:p>
            <a:pPr marL="448056" lvl="0" indent="-384048" defTabSz="914400">
              <a:spcBef>
                <a:spcPct val="20000"/>
              </a:spcBef>
              <a:buClr>
                <a:srgbClr val="FF388C"/>
              </a:buClr>
              <a:buSzPct val="80000"/>
            </a:pPr>
            <a:r>
              <a:rPr lang="en-US" sz="1200" b="1" dirty="0">
                <a:solidFill>
                  <a:prstClr val="white"/>
                </a:solidFill>
                <a:latin typeface="Century Gothic"/>
              </a:rPr>
              <a:t>    TRISCbits.TRISC3=0;</a:t>
            </a:r>
          </a:p>
          <a:p>
            <a:pPr marL="448056" lvl="0" indent="-384048" defTabSz="914400">
              <a:spcBef>
                <a:spcPct val="20000"/>
              </a:spcBef>
              <a:buClr>
                <a:srgbClr val="FF388C"/>
              </a:buClr>
              <a:buSzPct val="80000"/>
            </a:pPr>
            <a:r>
              <a:rPr lang="en-US" sz="1200" b="1" dirty="0">
                <a:solidFill>
                  <a:prstClr val="white"/>
                </a:solidFill>
                <a:latin typeface="Century Gothic"/>
              </a:rPr>
              <a:t>    for(x=0; </a:t>
            </a:r>
            <a:r>
              <a:rPr lang="en-US" sz="1200" b="1" dirty="0" smtClean="0">
                <a:solidFill>
                  <a:prstClr val="white"/>
                </a:solidFill>
                <a:latin typeface="Century Gothic"/>
              </a:rPr>
              <a:t>x&lt;4; </a:t>
            </a:r>
            <a:r>
              <a:rPr lang="en-US" sz="1200" b="1" dirty="0">
                <a:solidFill>
                  <a:prstClr val="white"/>
                </a:solidFill>
                <a:latin typeface="Century Gothic"/>
              </a:rPr>
              <a:t>x++)</a:t>
            </a:r>
          </a:p>
          <a:p>
            <a:pPr marL="448056" lvl="0" indent="-384048" defTabSz="914400">
              <a:spcBef>
                <a:spcPct val="20000"/>
              </a:spcBef>
              <a:buClr>
                <a:srgbClr val="FF388C"/>
              </a:buClr>
              <a:buSzPct val="80000"/>
            </a:pPr>
            <a:r>
              <a:rPr lang="en-US" sz="1200" b="1" dirty="0">
                <a:solidFill>
                  <a:prstClr val="white"/>
                </a:solidFill>
                <a:latin typeface="Century Gothic"/>
              </a:rPr>
              <a:t>    {</a:t>
            </a:r>
          </a:p>
          <a:p>
            <a:pPr marL="448056" lvl="0" indent="-384048" defTabSz="914400">
              <a:spcBef>
                <a:spcPct val="20000"/>
              </a:spcBef>
              <a:buClr>
                <a:srgbClr val="FF388C"/>
              </a:buClr>
              <a:buSzPct val="80000"/>
            </a:pPr>
            <a:r>
              <a:rPr lang="en-US" sz="1200" b="1" dirty="0">
                <a:solidFill>
                  <a:prstClr val="white"/>
                </a:solidFill>
                <a:latin typeface="Century Gothic"/>
              </a:rPr>
              <a:t>        PC0 = </a:t>
            </a:r>
            <a:r>
              <a:rPr lang="en-US" sz="1200" b="1" dirty="0" err="1">
                <a:solidFill>
                  <a:prstClr val="white"/>
                </a:solidFill>
                <a:latin typeface="Century Gothic"/>
              </a:rPr>
              <a:t>regALSB</a:t>
            </a:r>
            <a:r>
              <a:rPr lang="en-US" sz="1200" b="1" dirty="0">
                <a:solidFill>
                  <a:prstClr val="white"/>
                </a:solidFill>
                <a:latin typeface="Century Gothic"/>
              </a:rPr>
              <a:t> &amp; 0x01;</a:t>
            </a:r>
          </a:p>
          <a:p>
            <a:pPr marL="448056" lvl="0" indent="-384048" defTabSz="914400">
              <a:spcBef>
                <a:spcPct val="20000"/>
              </a:spcBef>
              <a:buClr>
                <a:srgbClr val="FF388C"/>
              </a:buClr>
              <a:buSzPct val="80000"/>
            </a:pPr>
            <a:r>
              <a:rPr lang="en-US" sz="1200" b="1" dirty="0">
                <a:solidFill>
                  <a:prstClr val="white"/>
                </a:solidFill>
                <a:latin typeface="Century Gothic"/>
              </a:rPr>
              <a:t>        </a:t>
            </a:r>
            <a:r>
              <a:rPr lang="en-US" sz="1200" b="1" dirty="0" err="1">
                <a:solidFill>
                  <a:prstClr val="white"/>
                </a:solidFill>
                <a:latin typeface="Century Gothic"/>
              </a:rPr>
              <a:t>regALSB</a:t>
            </a:r>
            <a:r>
              <a:rPr lang="en-US" sz="1200" b="1" dirty="0">
                <a:solidFill>
                  <a:prstClr val="white"/>
                </a:solidFill>
                <a:latin typeface="Century Gothic"/>
              </a:rPr>
              <a:t> = </a:t>
            </a:r>
            <a:r>
              <a:rPr lang="en-US" sz="1200" b="1" dirty="0" err="1">
                <a:solidFill>
                  <a:prstClr val="white"/>
                </a:solidFill>
                <a:latin typeface="Century Gothic"/>
              </a:rPr>
              <a:t>regALSB</a:t>
            </a:r>
            <a:r>
              <a:rPr lang="en-US" sz="1200" b="1" dirty="0">
                <a:solidFill>
                  <a:prstClr val="white"/>
                </a:solidFill>
                <a:latin typeface="Century Gothic"/>
              </a:rPr>
              <a:t> &gt;&gt; 1;</a:t>
            </a:r>
          </a:p>
          <a:p>
            <a:pPr marL="448056" lvl="0" indent="-384048" defTabSz="914400">
              <a:spcBef>
                <a:spcPct val="20000"/>
              </a:spcBef>
              <a:buClr>
                <a:srgbClr val="FF388C"/>
              </a:buClr>
              <a:buSzPct val="80000"/>
            </a:pPr>
            <a:r>
              <a:rPr lang="en-US" sz="1200" b="1" dirty="0">
                <a:solidFill>
                  <a:prstClr val="white"/>
                </a:solidFill>
                <a:latin typeface="Century Gothic"/>
              </a:rPr>
              <a:t>        PC1 = </a:t>
            </a:r>
            <a:r>
              <a:rPr lang="en-US" sz="1200" b="1" dirty="0" err="1">
                <a:solidFill>
                  <a:prstClr val="white"/>
                </a:solidFill>
                <a:latin typeface="Century Gothic"/>
              </a:rPr>
              <a:t>regALS</a:t>
            </a:r>
            <a:r>
              <a:rPr lang="en-US" sz="1200" b="1" dirty="0">
                <a:solidFill>
                  <a:prstClr val="white"/>
                </a:solidFill>
                <a:latin typeface="Century Gothic"/>
              </a:rPr>
              <a:t> &amp; 0x01;</a:t>
            </a:r>
          </a:p>
          <a:p>
            <a:pPr marL="448056" lvl="0" indent="-384048" defTabSz="914400">
              <a:spcBef>
                <a:spcPct val="20000"/>
              </a:spcBef>
              <a:buClr>
                <a:srgbClr val="FF388C"/>
              </a:buClr>
              <a:buSzPct val="80000"/>
            </a:pPr>
            <a:r>
              <a:rPr lang="en-US" sz="1200" b="1" dirty="0">
                <a:solidFill>
                  <a:prstClr val="white"/>
                </a:solidFill>
                <a:latin typeface="Century Gothic"/>
              </a:rPr>
              <a:t>        </a:t>
            </a:r>
            <a:r>
              <a:rPr lang="en-US" sz="1200" b="1" dirty="0" err="1">
                <a:solidFill>
                  <a:prstClr val="white"/>
                </a:solidFill>
                <a:latin typeface="Century Gothic"/>
              </a:rPr>
              <a:t>regALS</a:t>
            </a:r>
            <a:r>
              <a:rPr lang="en-US" sz="1200" b="1" dirty="0">
                <a:solidFill>
                  <a:prstClr val="white"/>
                </a:solidFill>
                <a:latin typeface="Century Gothic"/>
              </a:rPr>
              <a:t> = </a:t>
            </a:r>
            <a:r>
              <a:rPr lang="en-US" sz="1200" b="1" dirty="0" err="1">
                <a:solidFill>
                  <a:prstClr val="white"/>
                </a:solidFill>
                <a:latin typeface="Century Gothic"/>
              </a:rPr>
              <a:t>regALS</a:t>
            </a:r>
            <a:r>
              <a:rPr lang="en-US" sz="1200" b="1" dirty="0">
                <a:solidFill>
                  <a:prstClr val="white"/>
                </a:solidFill>
                <a:latin typeface="Century Gothic"/>
              </a:rPr>
              <a:t> &gt;&gt; 1;</a:t>
            </a:r>
          </a:p>
          <a:p>
            <a:pPr marL="448056" lvl="0" indent="-384048" defTabSz="914400">
              <a:spcBef>
                <a:spcPct val="20000"/>
              </a:spcBef>
              <a:buClr>
                <a:srgbClr val="FF388C"/>
              </a:buClr>
              <a:buSzPct val="80000"/>
            </a:pPr>
            <a:r>
              <a:rPr lang="en-US" sz="1200" b="1" dirty="0">
                <a:solidFill>
                  <a:prstClr val="white"/>
                </a:solidFill>
                <a:latin typeface="Century Gothic"/>
              </a:rPr>
              <a:t>        PC2 = </a:t>
            </a:r>
            <a:r>
              <a:rPr lang="en-US" sz="1200" b="1" dirty="0" err="1">
                <a:solidFill>
                  <a:prstClr val="white"/>
                </a:solidFill>
                <a:latin typeface="Century Gothic"/>
              </a:rPr>
              <a:t>regAL</a:t>
            </a:r>
            <a:r>
              <a:rPr lang="en-US" sz="1200" b="1" dirty="0">
                <a:solidFill>
                  <a:prstClr val="white"/>
                </a:solidFill>
                <a:latin typeface="Century Gothic"/>
              </a:rPr>
              <a:t> &amp; 0x01;</a:t>
            </a:r>
          </a:p>
          <a:p>
            <a:pPr marL="448056" lvl="0" indent="-384048" defTabSz="914400">
              <a:spcBef>
                <a:spcPct val="20000"/>
              </a:spcBef>
              <a:buClr>
                <a:srgbClr val="FF388C"/>
              </a:buClr>
              <a:buSzPct val="80000"/>
            </a:pPr>
            <a:r>
              <a:rPr lang="en-US" sz="1200" b="1" dirty="0">
                <a:solidFill>
                  <a:prstClr val="white"/>
                </a:solidFill>
                <a:latin typeface="Century Gothic"/>
              </a:rPr>
              <a:t>        </a:t>
            </a:r>
            <a:r>
              <a:rPr lang="en-US" sz="1200" b="1" dirty="0" err="1">
                <a:solidFill>
                  <a:prstClr val="white"/>
                </a:solidFill>
                <a:latin typeface="Century Gothic"/>
              </a:rPr>
              <a:t>regAL</a:t>
            </a:r>
            <a:r>
              <a:rPr lang="en-US" sz="1200" b="1" dirty="0">
                <a:solidFill>
                  <a:prstClr val="white"/>
                </a:solidFill>
                <a:latin typeface="Century Gothic"/>
              </a:rPr>
              <a:t> = </a:t>
            </a:r>
            <a:r>
              <a:rPr lang="en-US" sz="1200" b="1" dirty="0" err="1">
                <a:solidFill>
                  <a:prstClr val="white"/>
                </a:solidFill>
                <a:latin typeface="Century Gothic"/>
              </a:rPr>
              <a:t>regAL</a:t>
            </a:r>
            <a:r>
              <a:rPr lang="en-US" sz="1200" b="1" dirty="0">
                <a:solidFill>
                  <a:prstClr val="white"/>
                </a:solidFill>
                <a:latin typeface="Century Gothic"/>
              </a:rPr>
              <a:t> &gt;&gt; 1;</a:t>
            </a:r>
          </a:p>
          <a:p>
            <a:pPr marL="448056" lvl="0" indent="-384048" defTabSz="914400">
              <a:spcBef>
                <a:spcPct val="20000"/>
              </a:spcBef>
              <a:buClr>
                <a:srgbClr val="FF388C"/>
              </a:buClr>
              <a:buSzPct val="80000"/>
            </a:pPr>
            <a:r>
              <a:rPr lang="en-US" sz="1200" b="1" dirty="0">
                <a:solidFill>
                  <a:prstClr val="white"/>
                </a:solidFill>
                <a:latin typeface="Century Gothic"/>
              </a:rPr>
              <a:t>        PC3 = </a:t>
            </a:r>
            <a:r>
              <a:rPr lang="en-US" sz="1200" b="1" dirty="0" err="1">
                <a:solidFill>
                  <a:prstClr val="white"/>
                </a:solidFill>
                <a:latin typeface="Century Gothic"/>
              </a:rPr>
              <a:t>regA</a:t>
            </a:r>
            <a:r>
              <a:rPr lang="en-US" sz="1200" b="1" dirty="0">
                <a:solidFill>
                  <a:prstClr val="white"/>
                </a:solidFill>
                <a:latin typeface="Century Gothic"/>
              </a:rPr>
              <a:t> &amp; 0x01;</a:t>
            </a:r>
          </a:p>
          <a:p>
            <a:pPr marL="448056" lvl="0" indent="-384048" defTabSz="914400">
              <a:spcBef>
                <a:spcPct val="20000"/>
              </a:spcBef>
              <a:buClr>
                <a:srgbClr val="FF388C"/>
              </a:buClr>
              <a:buSzPct val="80000"/>
            </a:pPr>
            <a:r>
              <a:rPr lang="en-US" sz="1200" b="1" dirty="0">
                <a:solidFill>
                  <a:prstClr val="white"/>
                </a:solidFill>
                <a:latin typeface="Century Gothic"/>
              </a:rPr>
              <a:t>        </a:t>
            </a:r>
            <a:r>
              <a:rPr lang="en-US" sz="1200" b="1" dirty="0" err="1">
                <a:solidFill>
                  <a:prstClr val="white"/>
                </a:solidFill>
                <a:latin typeface="Century Gothic"/>
              </a:rPr>
              <a:t>regA</a:t>
            </a:r>
            <a:r>
              <a:rPr lang="en-US" sz="1200" b="1" dirty="0">
                <a:solidFill>
                  <a:prstClr val="white"/>
                </a:solidFill>
                <a:latin typeface="Century Gothic"/>
              </a:rPr>
              <a:t> = </a:t>
            </a:r>
            <a:r>
              <a:rPr lang="en-US" sz="1200" b="1" dirty="0" err="1">
                <a:solidFill>
                  <a:prstClr val="white"/>
                </a:solidFill>
                <a:latin typeface="Century Gothic"/>
              </a:rPr>
              <a:t>regA</a:t>
            </a:r>
            <a:r>
              <a:rPr lang="en-US" sz="1200" b="1" dirty="0">
                <a:solidFill>
                  <a:prstClr val="white"/>
                </a:solidFill>
                <a:latin typeface="Century Gothic"/>
              </a:rPr>
              <a:t> &gt;&gt; 1;</a:t>
            </a:r>
          </a:p>
          <a:p>
            <a:pPr marL="448056" lvl="0" indent="-384048" defTabSz="914400">
              <a:spcBef>
                <a:spcPct val="20000"/>
              </a:spcBef>
              <a:buClr>
                <a:srgbClr val="FF388C"/>
              </a:buClr>
              <a:buSzPct val="80000"/>
            </a:pPr>
            <a:r>
              <a:rPr lang="en-US" sz="1200" b="1" dirty="0">
                <a:solidFill>
                  <a:prstClr val="white"/>
                </a:solidFill>
                <a:latin typeface="Century Gothic"/>
              </a:rPr>
              <a:t>    }</a:t>
            </a:r>
          </a:p>
          <a:p>
            <a:pPr marL="448056" lvl="0" indent="-384048" defTabSz="914400">
              <a:spcBef>
                <a:spcPct val="20000"/>
              </a:spcBef>
              <a:buClr>
                <a:srgbClr val="FF388C"/>
              </a:buClr>
              <a:buSzPct val="80000"/>
            </a:pPr>
            <a:r>
              <a:rPr lang="en-US" sz="1200" b="1" dirty="0">
                <a:solidFill>
                  <a:prstClr val="white"/>
                </a:solidFill>
                <a:latin typeface="Century Gothic"/>
              </a:rPr>
              <a:t>    </a:t>
            </a:r>
          </a:p>
          <a:p>
            <a:pPr marL="448056" lvl="0" indent="-384048" defTabSz="914400">
              <a:spcBef>
                <a:spcPct val="20000"/>
              </a:spcBef>
              <a:buClr>
                <a:srgbClr val="FF388C"/>
              </a:buClr>
              <a:buSzPct val="80000"/>
            </a:pPr>
            <a:r>
              <a:rPr lang="en-US" sz="1200" b="1" dirty="0">
                <a:solidFill>
                  <a:prstClr val="white"/>
                </a:solidFill>
                <a:latin typeface="Century Gothic"/>
              </a:rPr>
              <a:t>}</a:t>
            </a:r>
            <a:endParaRPr lang="en-US" sz="1200" dirty="0"/>
          </a:p>
        </p:txBody>
      </p:sp>
    </p:spTree>
    <p:extLst>
      <p:ext uri="{BB962C8B-B14F-4D97-AF65-F5344CB8AC3E}">
        <p14:creationId xmlns:p14="http://schemas.microsoft.com/office/powerpoint/2010/main" val="166200060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1000"/>
                                        <p:tgtEl>
                                          <p:spTgt spid="2">
                                            <p:txEl>
                                              <p:pRg st="1" end="1"/>
                                            </p:txEl>
                                          </p:spTgt>
                                        </p:tgtEl>
                                      </p:cBhvr>
                                    </p:animEffect>
                                    <p:anim calcmode="lin" valueType="num">
                                      <p:cBhvr>
                                        <p:cTn id="14"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1000"/>
                                        <p:tgtEl>
                                          <p:spTgt spid="2">
                                            <p:txEl>
                                              <p:pRg st="3" end="3"/>
                                            </p:txEl>
                                          </p:spTgt>
                                        </p:tgtEl>
                                      </p:cBhvr>
                                    </p:animEffect>
                                    <p:anim calcmode="lin" valueType="num">
                                      <p:cBhvr>
                                        <p:cTn id="1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0"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1000"/>
                                        <p:tgtEl>
                                          <p:spTgt spid="2">
                                            <p:txEl>
                                              <p:pRg st="4" end="4"/>
                                            </p:txEl>
                                          </p:spTgt>
                                        </p:tgtEl>
                                      </p:cBhvr>
                                    </p:animEffect>
                                    <p:anim calcmode="lin" valueType="num">
                                      <p:cBhvr>
                                        <p:cTn id="24"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5" dur="1000" fill="hold"/>
                                        <p:tgtEl>
                                          <p:spTgt spid="2">
                                            <p:txEl>
                                              <p:pRg st="4" end="4"/>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fade">
                                      <p:cBhvr>
                                        <p:cTn id="28" dur="1000"/>
                                        <p:tgtEl>
                                          <p:spTgt spid="2">
                                            <p:txEl>
                                              <p:pRg st="5" end="5"/>
                                            </p:txEl>
                                          </p:spTgt>
                                        </p:tgtEl>
                                      </p:cBhvr>
                                    </p:animEffect>
                                    <p:anim calcmode="lin" valueType="num">
                                      <p:cBhvr>
                                        <p:cTn id="29"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5" end="5"/>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fade">
                                      <p:cBhvr>
                                        <p:cTn id="33" dur="1000"/>
                                        <p:tgtEl>
                                          <p:spTgt spid="2">
                                            <p:txEl>
                                              <p:pRg st="6" end="6"/>
                                            </p:txEl>
                                          </p:spTgt>
                                        </p:tgtEl>
                                      </p:cBhvr>
                                    </p:animEffect>
                                    <p:anim calcmode="lin" valueType="num">
                                      <p:cBhvr>
                                        <p:cTn id="34"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6" end="6"/>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2">
                                            <p:txEl>
                                              <p:pRg st="7" end="7"/>
                                            </p:txEl>
                                          </p:spTgt>
                                        </p:tgtEl>
                                        <p:attrNameLst>
                                          <p:attrName>style.visibility</p:attrName>
                                        </p:attrNameLst>
                                      </p:cBhvr>
                                      <p:to>
                                        <p:strVal val="visible"/>
                                      </p:to>
                                    </p:set>
                                    <p:animEffect transition="in" filter="fade">
                                      <p:cBhvr>
                                        <p:cTn id="38" dur="1000"/>
                                        <p:tgtEl>
                                          <p:spTgt spid="2">
                                            <p:txEl>
                                              <p:pRg st="7" end="7"/>
                                            </p:txEl>
                                          </p:spTgt>
                                        </p:tgtEl>
                                      </p:cBhvr>
                                    </p:animEffect>
                                    <p:anim calcmode="lin" valueType="num">
                                      <p:cBhvr>
                                        <p:cTn id="39"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0" dur="1000" fill="hold"/>
                                        <p:tgtEl>
                                          <p:spTgt spid="2">
                                            <p:txEl>
                                              <p:pRg st="7" end="7"/>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2">
                                            <p:txEl>
                                              <p:pRg st="8" end="8"/>
                                            </p:txEl>
                                          </p:spTgt>
                                        </p:tgtEl>
                                        <p:attrNameLst>
                                          <p:attrName>style.visibility</p:attrName>
                                        </p:attrNameLst>
                                      </p:cBhvr>
                                      <p:to>
                                        <p:strVal val="visible"/>
                                      </p:to>
                                    </p:set>
                                    <p:animEffect transition="in" filter="fade">
                                      <p:cBhvr>
                                        <p:cTn id="43" dur="1000"/>
                                        <p:tgtEl>
                                          <p:spTgt spid="2">
                                            <p:txEl>
                                              <p:pRg st="8" end="8"/>
                                            </p:txEl>
                                          </p:spTgt>
                                        </p:tgtEl>
                                      </p:cBhvr>
                                    </p:animEffect>
                                    <p:anim calcmode="lin" valueType="num">
                                      <p:cBhvr>
                                        <p:cTn id="44"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45" dur="1000" fill="hold"/>
                                        <p:tgtEl>
                                          <p:spTgt spid="2">
                                            <p:txEl>
                                              <p:pRg st="8" end="8"/>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2">
                                            <p:txEl>
                                              <p:pRg st="9" end="9"/>
                                            </p:txEl>
                                          </p:spTgt>
                                        </p:tgtEl>
                                        <p:attrNameLst>
                                          <p:attrName>style.visibility</p:attrName>
                                        </p:attrNameLst>
                                      </p:cBhvr>
                                      <p:to>
                                        <p:strVal val="visible"/>
                                      </p:to>
                                    </p:set>
                                    <p:animEffect transition="in" filter="fade">
                                      <p:cBhvr>
                                        <p:cTn id="48" dur="1000"/>
                                        <p:tgtEl>
                                          <p:spTgt spid="2">
                                            <p:txEl>
                                              <p:pRg st="9" end="9"/>
                                            </p:txEl>
                                          </p:spTgt>
                                        </p:tgtEl>
                                      </p:cBhvr>
                                    </p:animEffect>
                                    <p:anim calcmode="lin" valueType="num">
                                      <p:cBhvr>
                                        <p:cTn id="49"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50" dur="1000" fill="hold"/>
                                        <p:tgtEl>
                                          <p:spTgt spid="2">
                                            <p:txEl>
                                              <p:pRg st="9" end="9"/>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2">
                                            <p:txEl>
                                              <p:pRg st="10" end="10"/>
                                            </p:txEl>
                                          </p:spTgt>
                                        </p:tgtEl>
                                        <p:attrNameLst>
                                          <p:attrName>style.visibility</p:attrName>
                                        </p:attrNameLst>
                                      </p:cBhvr>
                                      <p:to>
                                        <p:strVal val="visible"/>
                                      </p:to>
                                    </p:set>
                                    <p:animEffect transition="in" filter="fade">
                                      <p:cBhvr>
                                        <p:cTn id="53" dur="1000"/>
                                        <p:tgtEl>
                                          <p:spTgt spid="2">
                                            <p:txEl>
                                              <p:pRg st="10" end="10"/>
                                            </p:txEl>
                                          </p:spTgt>
                                        </p:tgtEl>
                                      </p:cBhvr>
                                    </p:animEffect>
                                    <p:anim calcmode="lin" valueType="num">
                                      <p:cBhvr>
                                        <p:cTn id="54"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55" dur="1000" fill="hold"/>
                                        <p:tgtEl>
                                          <p:spTgt spid="2">
                                            <p:txEl>
                                              <p:pRg st="10" end="10"/>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2">
                                            <p:txEl>
                                              <p:pRg st="11" end="11"/>
                                            </p:txEl>
                                          </p:spTgt>
                                        </p:tgtEl>
                                        <p:attrNameLst>
                                          <p:attrName>style.visibility</p:attrName>
                                        </p:attrNameLst>
                                      </p:cBhvr>
                                      <p:to>
                                        <p:strVal val="visible"/>
                                      </p:to>
                                    </p:set>
                                    <p:animEffect transition="in" filter="fade">
                                      <p:cBhvr>
                                        <p:cTn id="58" dur="1000"/>
                                        <p:tgtEl>
                                          <p:spTgt spid="2">
                                            <p:txEl>
                                              <p:pRg st="11" end="11"/>
                                            </p:txEl>
                                          </p:spTgt>
                                        </p:tgtEl>
                                      </p:cBhvr>
                                    </p:animEffect>
                                    <p:anim calcmode="lin" valueType="num">
                                      <p:cBhvr>
                                        <p:cTn id="59"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60" dur="1000" fill="hold"/>
                                        <p:tgtEl>
                                          <p:spTgt spid="2">
                                            <p:txEl>
                                              <p:pRg st="11" end="11"/>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2">
                                            <p:txEl>
                                              <p:pRg st="12" end="12"/>
                                            </p:txEl>
                                          </p:spTgt>
                                        </p:tgtEl>
                                        <p:attrNameLst>
                                          <p:attrName>style.visibility</p:attrName>
                                        </p:attrNameLst>
                                      </p:cBhvr>
                                      <p:to>
                                        <p:strVal val="visible"/>
                                      </p:to>
                                    </p:set>
                                    <p:animEffect transition="in" filter="fade">
                                      <p:cBhvr>
                                        <p:cTn id="63" dur="1000"/>
                                        <p:tgtEl>
                                          <p:spTgt spid="2">
                                            <p:txEl>
                                              <p:pRg st="12" end="12"/>
                                            </p:txEl>
                                          </p:spTgt>
                                        </p:tgtEl>
                                      </p:cBhvr>
                                    </p:animEffect>
                                    <p:anim calcmode="lin" valueType="num">
                                      <p:cBhvr>
                                        <p:cTn id="64"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12" end="12"/>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2">
                                            <p:txEl>
                                              <p:pRg st="13" end="13"/>
                                            </p:txEl>
                                          </p:spTgt>
                                        </p:tgtEl>
                                        <p:attrNameLst>
                                          <p:attrName>style.visibility</p:attrName>
                                        </p:attrNameLst>
                                      </p:cBhvr>
                                      <p:to>
                                        <p:strVal val="visible"/>
                                      </p:to>
                                    </p:set>
                                    <p:animEffect transition="in" filter="fade">
                                      <p:cBhvr>
                                        <p:cTn id="68" dur="1000"/>
                                        <p:tgtEl>
                                          <p:spTgt spid="2">
                                            <p:txEl>
                                              <p:pRg st="13" end="13"/>
                                            </p:txEl>
                                          </p:spTgt>
                                        </p:tgtEl>
                                      </p:cBhvr>
                                    </p:animEffect>
                                    <p:anim calcmode="lin" valueType="num">
                                      <p:cBhvr>
                                        <p:cTn id="69" dur="1000" fill="hold"/>
                                        <p:tgtEl>
                                          <p:spTgt spid="2">
                                            <p:txEl>
                                              <p:pRg st="13" end="13"/>
                                            </p:txEl>
                                          </p:spTgt>
                                        </p:tgtEl>
                                        <p:attrNameLst>
                                          <p:attrName>ppt_x</p:attrName>
                                        </p:attrNameLst>
                                      </p:cBhvr>
                                      <p:tavLst>
                                        <p:tav tm="0">
                                          <p:val>
                                            <p:strVal val="#ppt_x"/>
                                          </p:val>
                                        </p:tav>
                                        <p:tav tm="100000">
                                          <p:val>
                                            <p:strVal val="#ppt_x"/>
                                          </p:val>
                                        </p:tav>
                                      </p:tavLst>
                                    </p:anim>
                                    <p:anim calcmode="lin" valueType="num">
                                      <p:cBhvr>
                                        <p:cTn id="70" dur="1000" fill="hold"/>
                                        <p:tgtEl>
                                          <p:spTgt spid="2">
                                            <p:txEl>
                                              <p:pRg st="13" end="13"/>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2">
                                            <p:txEl>
                                              <p:pRg st="14" end="14"/>
                                            </p:txEl>
                                          </p:spTgt>
                                        </p:tgtEl>
                                        <p:attrNameLst>
                                          <p:attrName>style.visibility</p:attrName>
                                        </p:attrNameLst>
                                      </p:cBhvr>
                                      <p:to>
                                        <p:strVal val="visible"/>
                                      </p:to>
                                    </p:set>
                                    <p:animEffect transition="in" filter="fade">
                                      <p:cBhvr>
                                        <p:cTn id="73" dur="1000"/>
                                        <p:tgtEl>
                                          <p:spTgt spid="2">
                                            <p:txEl>
                                              <p:pRg st="14" end="14"/>
                                            </p:txEl>
                                          </p:spTgt>
                                        </p:tgtEl>
                                      </p:cBhvr>
                                    </p:animEffect>
                                    <p:anim calcmode="lin" valueType="num">
                                      <p:cBhvr>
                                        <p:cTn id="74" dur="1000" fill="hold"/>
                                        <p:tgtEl>
                                          <p:spTgt spid="2">
                                            <p:txEl>
                                              <p:pRg st="14" end="14"/>
                                            </p:txEl>
                                          </p:spTgt>
                                        </p:tgtEl>
                                        <p:attrNameLst>
                                          <p:attrName>ppt_x</p:attrName>
                                        </p:attrNameLst>
                                      </p:cBhvr>
                                      <p:tavLst>
                                        <p:tav tm="0">
                                          <p:val>
                                            <p:strVal val="#ppt_x"/>
                                          </p:val>
                                        </p:tav>
                                        <p:tav tm="100000">
                                          <p:val>
                                            <p:strVal val="#ppt_x"/>
                                          </p:val>
                                        </p:tav>
                                      </p:tavLst>
                                    </p:anim>
                                    <p:anim calcmode="lin" valueType="num">
                                      <p:cBhvr>
                                        <p:cTn id="75" dur="1000" fill="hold"/>
                                        <p:tgtEl>
                                          <p:spTgt spid="2">
                                            <p:txEl>
                                              <p:pRg st="14" end="14"/>
                                            </p:txEl>
                                          </p:spTgt>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2">
                                            <p:txEl>
                                              <p:pRg st="15" end="15"/>
                                            </p:txEl>
                                          </p:spTgt>
                                        </p:tgtEl>
                                        <p:attrNameLst>
                                          <p:attrName>style.visibility</p:attrName>
                                        </p:attrNameLst>
                                      </p:cBhvr>
                                      <p:to>
                                        <p:strVal val="visible"/>
                                      </p:to>
                                    </p:set>
                                    <p:animEffect transition="in" filter="fade">
                                      <p:cBhvr>
                                        <p:cTn id="78" dur="1000"/>
                                        <p:tgtEl>
                                          <p:spTgt spid="2">
                                            <p:txEl>
                                              <p:pRg st="15" end="15"/>
                                            </p:txEl>
                                          </p:spTgt>
                                        </p:tgtEl>
                                      </p:cBhvr>
                                    </p:animEffect>
                                    <p:anim calcmode="lin" valueType="num">
                                      <p:cBhvr>
                                        <p:cTn id="79" dur="1000" fill="hold"/>
                                        <p:tgtEl>
                                          <p:spTgt spid="2">
                                            <p:txEl>
                                              <p:pRg st="15" end="15"/>
                                            </p:txEl>
                                          </p:spTgt>
                                        </p:tgtEl>
                                        <p:attrNameLst>
                                          <p:attrName>ppt_x</p:attrName>
                                        </p:attrNameLst>
                                      </p:cBhvr>
                                      <p:tavLst>
                                        <p:tav tm="0">
                                          <p:val>
                                            <p:strVal val="#ppt_x"/>
                                          </p:val>
                                        </p:tav>
                                        <p:tav tm="100000">
                                          <p:val>
                                            <p:strVal val="#ppt_x"/>
                                          </p:val>
                                        </p:tav>
                                      </p:tavLst>
                                    </p:anim>
                                    <p:anim calcmode="lin" valueType="num">
                                      <p:cBhvr>
                                        <p:cTn id="80" dur="1000" fill="hold"/>
                                        <p:tgtEl>
                                          <p:spTgt spid="2">
                                            <p:txEl>
                                              <p:pRg st="15" end="15"/>
                                            </p:txEl>
                                          </p:spTgt>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2">
                                            <p:txEl>
                                              <p:pRg st="16" end="16"/>
                                            </p:txEl>
                                          </p:spTgt>
                                        </p:tgtEl>
                                        <p:attrNameLst>
                                          <p:attrName>style.visibility</p:attrName>
                                        </p:attrNameLst>
                                      </p:cBhvr>
                                      <p:to>
                                        <p:strVal val="visible"/>
                                      </p:to>
                                    </p:set>
                                    <p:animEffect transition="in" filter="fade">
                                      <p:cBhvr>
                                        <p:cTn id="83" dur="1000"/>
                                        <p:tgtEl>
                                          <p:spTgt spid="2">
                                            <p:txEl>
                                              <p:pRg st="16" end="16"/>
                                            </p:txEl>
                                          </p:spTgt>
                                        </p:tgtEl>
                                      </p:cBhvr>
                                    </p:animEffect>
                                    <p:anim calcmode="lin" valueType="num">
                                      <p:cBhvr>
                                        <p:cTn id="84" dur="1000" fill="hold"/>
                                        <p:tgtEl>
                                          <p:spTgt spid="2">
                                            <p:txEl>
                                              <p:pRg st="16" end="16"/>
                                            </p:txEl>
                                          </p:spTgt>
                                        </p:tgtEl>
                                        <p:attrNameLst>
                                          <p:attrName>ppt_x</p:attrName>
                                        </p:attrNameLst>
                                      </p:cBhvr>
                                      <p:tavLst>
                                        <p:tav tm="0">
                                          <p:val>
                                            <p:strVal val="#ppt_x"/>
                                          </p:val>
                                        </p:tav>
                                        <p:tav tm="100000">
                                          <p:val>
                                            <p:strVal val="#ppt_x"/>
                                          </p:val>
                                        </p:tav>
                                      </p:tavLst>
                                    </p:anim>
                                    <p:anim calcmode="lin" valueType="num">
                                      <p:cBhvr>
                                        <p:cTn id="85" dur="1000" fill="hold"/>
                                        <p:tgtEl>
                                          <p:spTgt spid="2">
                                            <p:txEl>
                                              <p:pRg st="16" end="16"/>
                                            </p:txEl>
                                          </p:spTgt>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2">
                                            <p:txEl>
                                              <p:pRg st="17" end="17"/>
                                            </p:txEl>
                                          </p:spTgt>
                                        </p:tgtEl>
                                        <p:attrNameLst>
                                          <p:attrName>style.visibility</p:attrName>
                                        </p:attrNameLst>
                                      </p:cBhvr>
                                      <p:to>
                                        <p:strVal val="visible"/>
                                      </p:to>
                                    </p:set>
                                    <p:animEffect transition="in" filter="fade">
                                      <p:cBhvr>
                                        <p:cTn id="88" dur="1000"/>
                                        <p:tgtEl>
                                          <p:spTgt spid="2">
                                            <p:txEl>
                                              <p:pRg st="17" end="17"/>
                                            </p:txEl>
                                          </p:spTgt>
                                        </p:tgtEl>
                                      </p:cBhvr>
                                    </p:animEffect>
                                    <p:anim calcmode="lin" valueType="num">
                                      <p:cBhvr>
                                        <p:cTn id="89" dur="1000" fill="hold"/>
                                        <p:tgtEl>
                                          <p:spTgt spid="2">
                                            <p:txEl>
                                              <p:pRg st="17" end="17"/>
                                            </p:txEl>
                                          </p:spTgt>
                                        </p:tgtEl>
                                        <p:attrNameLst>
                                          <p:attrName>ppt_x</p:attrName>
                                        </p:attrNameLst>
                                      </p:cBhvr>
                                      <p:tavLst>
                                        <p:tav tm="0">
                                          <p:val>
                                            <p:strVal val="#ppt_x"/>
                                          </p:val>
                                        </p:tav>
                                        <p:tav tm="100000">
                                          <p:val>
                                            <p:strVal val="#ppt_x"/>
                                          </p:val>
                                        </p:tav>
                                      </p:tavLst>
                                    </p:anim>
                                    <p:anim calcmode="lin" valueType="num">
                                      <p:cBhvr>
                                        <p:cTn id="90" dur="1000" fill="hold"/>
                                        <p:tgtEl>
                                          <p:spTgt spid="2">
                                            <p:txEl>
                                              <p:pRg st="17" end="17"/>
                                            </p:txEl>
                                          </p:spTgt>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2">
                                            <p:txEl>
                                              <p:pRg st="18" end="18"/>
                                            </p:txEl>
                                          </p:spTgt>
                                        </p:tgtEl>
                                        <p:attrNameLst>
                                          <p:attrName>style.visibility</p:attrName>
                                        </p:attrNameLst>
                                      </p:cBhvr>
                                      <p:to>
                                        <p:strVal val="visible"/>
                                      </p:to>
                                    </p:set>
                                    <p:animEffect transition="in" filter="fade">
                                      <p:cBhvr>
                                        <p:cTn id="93" dur="1000"/>
                                        <p:tgtEl>
                                          <p:spTgt spid="2">
                                            <p:txEl>
                                              <p:pRg st="18" end="18"/>
                                            </p:txEl>
                                          </p:spTgt>
                                        </p:tgtEl>
                                      </p:cBhvr>
                                    </p:animEffect>
                                    <p:anim calcmode="lin" valueType="num">
                                      <p:cBhvr>
                                        <p:cTn id="94" dur="1000" fill="hold"/>
                                        <p:tgtEl>
                                          <p:spTgt spid="2">
                                            <p:txEl>
                                              <p:pRg st="18" end="18"/>
                                            </p:txEl>
                                          </p:spTgt>
                                        </p:tgtEl>
                                        <p:attrNameLst>
                                          <p:attrName>ppt_x</p:attrName>
                                        </p:attrNameLst>
                                      </p:cBhvr>
                                      <p:tavLst>
                                        <p:tav tm="0">
                                          <p:val>
                                            <p:strVal val="#ppt_x"/>
                                          </p:val>
                                        </p:tav>
                                        <p:tav tm="100000">
                                          <p:val>
                                            <p:strVal val="#ppt_x"/>
                                          </p:val>
                                        </p:tav>
                                      </p:tavLst>
                                    </p:anim>
                                    <p:anim calcmode="lin" valueType="num">
                                      <p:cBhvr>
                                        <p:cTn id="95" dur="1000" fill="hold"/>
                                        <p:tgtEl>
                                          <p:spTgt spid="2">
                                            <p:txEl>
                                              <p:pRg st="18" end="18"/>
                                            </p:txEl>
                                          </p:spTgt>
                                        </p:tgtEl>
                                        <p:attrNameLst>
                                          <p:attrName>ppt_y</p:attrName>
                                        </p:attrNameLst>
                                      </p:cBhvr>
                                      <p:tavLst>
                                        <p:tav tm="0">
                                          <p:val>
                                            <p:strVal val="#ppt_y+.1"/>
                                          </p:val>
                                        </p:tav>
                                        <p:tav tm="100000">
                                          <p:val>
                                            <p:strVal val="#ppt_y"/>
                                          </p:val>
                                        </p:tav>
                                      </p:tavLst>
                                    </p:anim>
                                  </p:childTnLst>
                                </p:cTn>
                              </p:par>
                              <p:par>
                                <p:cTn id="96" presetID="42" presetClass="entr" presetSubtype="0" fill="hold" nodeType="withEffect">
                                  <p:stCondLst>
                                    <p:cond delay="0"/>
                                  </p:stCondLst>
                                  <p:childTnLst>
                                    <p:set>
                                      <p:cBhvr>
                                        <p:cTn id="97" dur="1" fill="hold">
                                          <p:stCondLst>
                                            <p:cond delay="0"/>
                                          </p:stCondLst>
                                        </p:cTn>
                                        <p:tgtEl>
                                          <p:spTgt spid="2">
                                            <p:txEl>
                                              <p:pRg st="19" end="19"/>
                                            </p:txEl>
                                          </p:spTgt>
                                        </p:tgtEl>
                                        <p:attrNameLst>
                                          <p:attrName>style.visibility</p:attrName>
                                        </p:attrNameLst>
                                      </p:cBhvr>
                                      <p:to>
                                        <p:strVal val="visible"/>
                                      </p:to>
                                    </p:set>
                                    <p:animEffect transition="in" filter="fade">
                                      <p:cBhvr>
                                        <p:cTn id="98" dur="1000"/>
                                        <p:tgtEl>
                                          <p:spTgt spid="2">
                                            <p:txEl>
                                              <p:pRg st="19" end="19"/>
                                            </p:txEl>
                                          </p:spTgt>
                                        </p:tgtEl>
                                      </p:cBhvr>
                                    </p:animEffect>
                                    <p:anim calcmode="lin" valueType="num">
                                      <p:cBhvr>
                                        <p:cTn id="99" dur="1000" fill="hold"/>
                                        <p:tgtEl>
                                          <p:spTgt spid="2">
                                            <p:txEl>
                                              <p:pRg st="19" end="19"/>
                                            </p:txEl>
                                          </p:spTgt>
                                        </p:tgtEl>
                                        <p:attrNameLst>
                                          <p:attrName>ppt_x</p:attrName>
                                        </p:attrNameLst>
                                      </p:cBhvr>
                                      <p:tavLst>
                                        <p:tav tm="0">
                                          <p:val>
                                            <p:strVal val="#ppt_x"/>
                                          </p:val>
                                        </p:tav>
                                        <p:tav tm="100000">
                                          <p:val>
                                            <p:strVal val="#ppt_x"/>
                                          </p:val>
                                        </p:tav>
                                      </p:tavLst>
                                    </p:anim>
                                    <p:anim calcmode="lin" valueType="num">
                                      <p:cBhvr>
                                        <p:cTn id="100" dur="1000" fill="hold"/>
                                        <p:tgtEl>
                                          <p:spTgt spid="2">
                                            <p:txEl>
                                              <p:pRg st="19" end="19"/>
                                            </p:txEl>
                                          </p:spTgt>
                                        </p:tgtEl>
                                        <p:attrNameLst>
                                          <p:attrName>ppt_y</p:attrName>
                                        </p:attrNameLst>
                                      </p:cBhvr>
                                      <p:tavLst>
                                        <p:tav tm="0">
                                          <p:val>
                                            <p:strVal val="#ppt_y+.1"/>
                                          </p:val>
                                        </p:tav>
                                        <p:tav tm="100000">
                                          <p:val>
                                            <p:strVal val="#ppt_y"/>
                                          </p:val>
                                        </p:tav>
                                      </p:tavLst>
                                    </p:anim>
                                  </p:childTnLst>
                                </p:cTn>
                              </p:par>
                              <p:par>
                                <p:cTn id="101" presetID="42" presetClass="entr" presetSubtype="0" fill="hold" nodeType="withEffect">
                                  <p:stCondLst>
                                    <p:cond delay="0"/>
                                  </p:stCondLst>
                                  <p:childTnLst>
                                    <p:set>
                                      <p:cBhvr>
                                        <p:cTn id="102" dur="1" fill="hold">
                                          <p:stCondLst>
                                            <p:cond delay="0"/>
                                          </p:stCondLst>
                                        </p:cTn>
                                        <p:tgtEl>
                                          <p:spTgt spid="2">
                                            <p:txEl>
                                              <p:pRg st="20" end="20"/>
                                            </p:txEl>
                                          </p:spTgt>
                                        </p:tgtEl>
                                        <p:attrNameLst>
                                          <p:attrName>style.visibility</p:attrName>
                                        </p:attrNameLst>
                                      </p:cBhvr>
                                      <p:to>
                                        <p:strVal val="visible"/>
                                      </p:to>
                                    </p:set>
                                    <p:animEffect transition="in" filter="fade">
                                      <p:cBhvr>
                                        <p:cTn id="103" dur="1000"/>
                                        <p:tgtEl>
                                          <p:spTgt spid="2">
                                            <p:txEl>
                                              <p:pRg st="20" end="20"/>
                                            </p:txEl>
                                          </p:spTgt>
                                        </p:tgtEl>
                                      </p:cBhvr>
                                    </p:animEffect>
                                    <p:anim calcmode="lin" valueType="num">
                                      <p:cBhvr>
                                        <p:cTn id="104" dur="1000" fill="hold"/>
                                        <p:tgtEl>
                                          <p:spTgt spid="2">
                                            <p:txEl>
                                              <p:pRg st="20" end="20"/>
                                            </p:txEl>
                                          </p:spTgt>
                                        </p:tgtEl>
                                        <p:attrNameLst>
                                          <p:attrName>ppt_x</p:attrName>
                                        </p:attrNameLst>
                                      </p:cBhvr>
                                      <p:tavLst>
                                        <p:tav tm="0">
                                          <p:val>
                                            <p:strVal val="#ppt_x"/>
                                          </p:val>
                                        </p:tav>
                                        <p:tav tm="100000">
                                          <p:val>
                                            <p:strVal val="#ppt_x"/>
                                          </p:val>
                                        </p:tav>
                                      </p:tavLst>
                                    </p:anim>
                                    <p:anim calcmode="lin" valueType="num">
                                      <p:cBhvr>
                                        <p:cTn id="105" dur="1000" fill="hold"/>
                                        <p:tgtEl>
                                          <p:spTgt spid="2">
                                            <p:txEl>
                                              <p:pRg st="20" end="20"/>
                                            </p:txEl>
                                          </p:spTgt>
                                        </p:tgtEl>
                                        <p:attrNameLst>
                                          <p:attrName>ppt_y</p:attrName>
                                        </p:attrNameLst>
                                      </p:cBhvr>
                                      <p:tavLst>
                                        <p:tav tm="0">
                                          <p:val>
                                            <p:strVal val="#ppt_y+.1"/>
                                          </p:val>
                                        </p:tav>
                                        <p:tav tm="100000">
                                          <p:val>
                                            <p:strVal val="#ppt_y"/>
                                          </p:val>
                                        </p:tav>
                                      </p:tavLst>
                                    </p:anim>
                                  </p:childTnLst>
                                </p:cTn>
                              </p:par>
                              <p:par>
                                <p:cTn id="106" presetID="42" presetClass="entr" presetSubtype="0" fill="hold" nodeType="withEffect">
                                  <p:stCondLst>
                                    <p:cond delay="0"/>
                                  </p:stCondLst>
                                  <p:childTnLst>
                                    <p:set>
                                      <p:cBhvr>
                                        <p:cTn id="107" dur="1" fill="hold">
                                          <p:stCondLst>
                                            <p:cond delay="0"/>
                                          </p:stCondLst>
                                        </p:cTn>
                                        <p:tgtEl>
                                          <p:spTgt spid="2">
                                            <p:txEl>
                                              <p:pRg st="21" end="21"/>
                                            </p:txEl>
                                          </p:spTgt>
                                        </p:tgtEl>
                                        <p:attrNameLst>
                                          <p:attrName>style.visibility</p:attrName>
                                        </p:attrNameLst>
                                      </p:cBhvr>
                                      <p:to>
                                        <p:strVal val="visible"/>
                                      </p:to>
                                    </p:set>
                                    <p:animEffect transition="in" filter="fade">
                                      <p:cBhvr>
                                        <p:cTn id="108" dur="1000"/>
                                        <p:tgtEl>
                                          <p:spTgt spid="2">
                                            <p:txEl>
                                              <p:pRg st="21" end="21"/>
                                            </p:txEl>
                                          </p:spTgt>
                                        </p:tgtEl>
                                      </p:cBhvr>
                                    </p:animEffect>
                                    <p:anim calcmode="lin" valueType="num">
                                      <p:cBhvr>
                                        <p:cTn id="109" dur="1000" fill="hold"/>
                                        <p:tgtEl>
                                          <p:spTgt spid="2">
                                            <p:txEl>
                                              <p:pRg st="21" end="21"/>
                                            </p:txEl>
                                          </p:spTgt>
                                        </p:tgtEl>
                                        <p:attrNameLst>
                                          <p:attrName>ppt_x</p:attrName>
                                        </p:attrNameLst>
                                      </p:cBhvr>
                                      <p:tavLst>
                                        <p:tav tm="0">
                                          <p:val>
                                            <p:strVal val="#ppt_x"/>
                                          </p:val>
                                        </p:tav>
                                        <p:tav tm="100000">
                                          <p:val>
                                            <p:strVal val="#ppt_x"/>
                                          </p:val>
                                        </p:tav>
                                      </p:tavLst>
                                    </p:anim>
                                    <p:anim calcmode="lin" valueType="num">
                                      <p:cBhvr>
                                        <p:cTn id="110" dur="1000" fill="hold"/>
                                        <p:tgtEl>
                                          <p:spTgt spid="2">
                                            <p:txEl>
                                              <p:pRg st="21" end="21"/>
                                            </p:txEl>
                                          </p:spTgt>
                                        </p:tgtEl>
                                        <p:attrNameLst>
                                          <p:attrName>ppt_y</p:attrName>
                                        </p:attrNameLst>
                                      </p:cBhvr>
                                      <p:tavLst>
                                        <p:tav tm="0">
                                          <p:val>
                                            <p:strVal val="#ppt_y+.1"/>
                                          </p:val>
                                        </p:tav>
                                        <p:tav tm="100000">
                                          <p:val>
                                            <p:strVal val="#ppt_y"/>
                                          </p:val>
                                        </p:tav>
                                      </p:tavLst>
                                    </p:anim>
                                  </p:childTnLst>
                                </p:cTn>
                              </p:par>
                              <p:par>
                                <p:cTn id="111" presetID="42" presetClass="entr" presetSubtype="0" fill="hold" nodeType="withEffect">
                                  <p:stCondLst>
                                    <p:cond delay="0"/>
                                  </p:stCondLst>
                                  <p:childTnLst>
                                    <p:set>
                                      <p:cBhvr>
                                        <p:cTn id="112" dur="1" fill="hold">
                                          <p:stCondLst>
                                            <p:cond delay="0"/>
                                          </p:stCondLst>
                                        </p:cTn>
                                        <p:tgtEl>
                                          <p:spTgt spid="2">
                                            <p:txEl>
                                              <p:pRg st="22" end="22"/>
                                            </p:txEl>
                                          </p:spTgt>
                                        </p:tgtEl>
                                        <p:attrNameLst>
                                          <p:attrName>style.visibility</p:attrName>
                                        </p:attrNameLst>
                                      </p:cBhvr>
                                      <p:to>
                                        <p:strVal val="visible"/>
                                      </p:to>
                                    </p:set>
                                    <p:animEffect transition="in" filter="fade">
                                      <p:cBhvr>
                                        <p:cTn id="113" dur="1000"/>
                                        <p:tgtEl>
                                          <p:spTgt spid="2">
                                            <p:txEl>
                                              <p:pRg st="22" end="22"/>
                                            </p:txEl>
                                          </p:spTgt>
                                        </p:tgtEl>
                                      </p:cBhvr>
                                    </p:animEffect>
                                    <p:anim calcmode="lin" valueType="num">
                                      <p:cBhvr>
                                        <p:cTn id="114" dur="1000" fill="hold"/>
                                        <p:tgtEl>
                                          <p:spTgt spid="2">
                                            <p:txEl>
                                              <p:pRg st="22" end="22"/>
                                            </p:txEl>
                                          </p:spTgt>
                                        </p:tgtEl>
                                        <p:attrNameLst>
                                          <p:attrName>ppt_x</p:attrName>
                                        </p:attrNameLst>
                                      </p:cBhvr>
                                      <p:tavLst>
                                        <p:tav tm="0">
                                          <p:val>
                                            <p:strVal val="#ppt_x"/>
                                          </p:val>
                                        </p:tav>
                                        <p:tav tm="100000">
                                          <p:val>
                                            <p:strVal val="#ppt_x"/>
                                          </p:val>
                                        </p:tav>
                                      </p:tavLst>
                                    </p:anim>
                                    <p:anim calcmode="lin" valueType="num">
                                      <p:cBhvr>
                                        <p:cTn id="115" dur="1000" fill="hold"/>
                                        <p:tgtEl>
                                          <p:spTgt spid="2">
                                            <p:txEl>
                                              <p:pRg st="22" end="22"/>
                                            </p:txEl>
                                          </p:spTgt>
                                        </p:tgtEl>
                                        <p:attrNameLst>
                                          <p:attrName>ppt_y</p:attrName>
                                        </p:attrNameLst>
                                      </p:cBhvr>
                                      <p:tavLst>
                                        <p:tav tm="0">
                                          <p:val>
                                            <p:strVal val="#ppt_y+.1"/>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42" presetClass="entr" presetSubtype="0" fill="hold" nodeType="clickEffect">
                                  <p:stCondLst>
                                    <p:cond delay="0"/>
                                  </p:stCondLst>
                                  <p:childTnLst>
                                    <p:set>
                                      <p:cBhvr>
                                        <p:cTn id="119" dur="1" fill="hold">
                                          <p:stCondLst>
                                            <p:cond delay="0"/>
                                          </p:stCondLst>
                                        </p:cTn>
                                        <p:tgtEl>
                                          <p:spTgt spid="3">
                                            <p:txEl>
                                              <p:pRg st="0" end="0"/>
                                            </p:txEl>
                                          </p:spTgt>
                                        </p:tgtEl>
                                        <p:attrNameLst>
                                          <p:attrName>style.visibility</p:attrName>
                                        </p:attrNameLst>
                                      </p:cBhvr>
                                      <p:to>
                                        <p:strVal val="visible"/>
                                      </p:to>
                                    </p:set>
                                    <p:animEffect transition="in" filter="fade">
                                      <p:cBhvr>
                                        <p:cTn id="120" dur="1000"/>
                                        <p:tgtEl>
                                          <p:spTgt spid="3">
                                            <p:txEl>
                                              <p:pRg st="0" end="0"/>
                                            </p:txEl>
                                          </p:spTgt>
                                        </p:tgtEl>
                                      </p:cBhvr>
                                    </p:animEffect>
                                    <p:anim calcmode="lin" valueType="num">
                                      <p:cBhvr>
                                        <p:cTn id="12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22"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23" presetID="42" presetClass="entr" presetSubtype="0" fill="hold" nodeType="withEffect">
                                  <p:stCondLst>
                                    <p:cond delay="0"/>
                                  </p:stCondLst>
                                  <p:childTnLst>
                                    <p:set>
                                      <p:cBhvr>
                                        <p:cTn id="124" dur="1" fill="hold">
                                          <p:stCondLst>
                                            <p:cond delay="0"/>
                                          </p:stCondLst>
                                        </p:cTn>
                                        <p:tgtEl>
                                          <p:spTgt spid="3">
                                            <p:txEl>
                                              <p:pRg st="1" end="1"/>
                                            </p:txEl>
                                          </p:spTgt>
                                        </p:tgtEl>
                                        <p:attrNameLst>
                                          <p:attrName>style.visibility</p:attrName>
                                        </p:attrNameLst>
                                      </p:cBhvr>
                                      <p:to>
                                        <p:strVal val="visible"/>
                                      </p:to>
                                    </p:set>
                                    <p:animEffect transition="in" filter="fade">
                                      <p:cBhvr>
                                        <p:cTn id="125" dur="1000"/>
                                        <p:tgtEl>
                                          <p:spTgt spid="3">
                                            <p:txEl>
                                              <p:pRg st="1" end="1"/>
                                            </p:txEl>
                                          </p:spTgt>
                                        </p:tgtEl>
                                      </p:cBhvr>
                                    </p:animEffect>
                                    <p:anim calcmode="lin" valueType="num">
                                      <p:cBhvr>
                                        <p:cTn id="12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27"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28" presetID="42" presetClass="entr" presetSubtype="0" fill="hold" nodeType="withEffect">
                                  <p:stCondLst>
                                    <p:cond delay="0"/>
                                  </p:stCondLst>
                                  <p:childTnLst>
                                    <p:set>
                                      <p:cBhvr>
                                        <p:cTn id="129" dur="1" fill="hold">
                                          <p:stCondLst>
                                            <p:cond delay="0"/>
                                          </p:stCondLst>
                                        </p:cTn>
                                        <p:tgtEl>
                                          <p:spTgt spid="3">
                                            <p:txEl>
                                              <p:pRg st="2" end="2"/>
                                            </p:txEl>
                                          </p:spTgt>
                                        </p:tgtEl>
                                        <p:attrNameLst>
                                          <p:attrName>style.visibility</p:attrName>
                                        </p:attrNameLst>
                                      </p:cBhvr>
                                      <p:to>
                                        <p:strVal val="visible"/>
                                      </p:to>
                                    </p:set>
                                    <p:animEffect transition="in" filter="fade">
                                      <p:cBhvr>
                                        <p:cTn id="130" dur="1000"/>
                                        <p:tgtEl>
                                          <p:spTgt spid="3">
                                            <p:txEl>
                                              <p:pRg st="2" end="2"/>
                                            </p:txEl>
                                          </p:spTgt>
                                        </p:tgtEl>
                                      </p:cBhvr>
                                    </p:animEffect>
                                    <p:anim calcmode="lin" valueType="num">
                                      <p:cBhvr>
                                        <p:cTn id="13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32"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33" presetID="42" presetClass="entr" presetSubtype="0" fill="hold" nodeType="withEffect">
                                  <p:stCondLst>
                                    <p:cond delay="0"/>
                                  </p:stCondLst>
                                  <p:childTnLst>
                                    <p:set>
                                      <p:cBhvr>
                                        <p:cTn id="134" dur="1" fill="hold">
                                          <p:stCondLst>
                                            <p:cond delay="0"/>
                                          </p:stCondLst>
                                        </p:cTn>
                                        <p:tgtEl>
                                          <p:spTgt spid="3">
                                            <p:txEl>
                                              <p:pRg st="3" end="3"/>
                                            </p:txEl>
                                          </p:spTgt>
                                        </p:tgtEl>
                                        <p:attrNameLst>
                                          <p:attrName>style.visibility</p:attrName>
                                        </p:attrNameLst>
                                      </p:cBhvr>
                                      <p:to>
                                        <p:strVal val="visible"/>
                                      </p:to>
                                    </p:set>
                                    <p:animEffect transition="in" filter="fade">
                                      <p:cBhvr>
                                        <p:cTn id="135" dur="1000"/>
                                        <p:tgtEl>
                                          <p:spTgt spid="3">
                                            <p:txEl>
                                              <p:pRg st="3" end="3"/>
                                            </p:txEl>
                                          </p:spTgt>
                                        </p:tgtEl>
                                      </p:cBhvr>
                                    </p:animEffect>
                                    <p:anim calcmode="lin" valueType="num">
                                      <p:cBhvr>
                                        <p:cTn id="1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37"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38" presetID="42" presetClass="entr" presetSubtype="0" fill="hold" nodeType="withEffect">
                                  <p:stCondLst>
                                    <p:cond delay="0"/>
                                  </p:stCondLst>
                                  <p:childTnLst>
                                    <p:set>
                                      <p:cBhvr>
                                        <p:cTn id="139" dur="1" fill="hold">
                                          <p:stCondLst>
                                            <p:cond delay="0"/>
                                          </p:stCondLst>
                                        </p:cTn>
                                        <p:tgtEl>
                                          <p:spTgt spid="3">
                                            <p:txEl>
                                              <p:pRg st="4" end="4"/>
                                            </p:txEl>
                                          </p:spTgt>
                                        </p:tgtEl>
                                        <p:attrNameLst>
                                          <p:attrName>style.visibility</p:attrName>
                                        </p:attrNameLst>
                                      </p:cBhvr>
                                      <p:to>
                                        <p:strVal val="visible"/>
                                      </p:to>
                                    </p:set>
                                    <p:animEffect transition="in" filter="fade">
                                      <p:cBhvr>
                                        <p:cTn id="140" dur="1000"/>
                                        <p:tgtEl>
                                          <p:spTgt spid="3">
                                            <p:txEl>
                                              <p:pRg st="4" end="4"/>
                                            </p:txEl>
                                          </p:spTgt>
                                        </p:tgtEl>
                                      </p:cBhvr>
                                    </p:animEffect>
                                    <p:anim calcmode="lin" valueType="num">
                                      <p:cBhvr>
                                        <p:cTn id="1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2"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43" presetID="42" presetClass="entr" presetSubtype="0" fill="hold" nodeType="withEffect">
                                  <p:stCondLst>
                                    <p:cond delay="0"/>
                                  </p:stCondLst>
                                  <p:childTnLst>
                                    <p:set>
                                      <p:cBhvr>
                                        <p:cTn id="144" dur="1" fill="hold">
                                          <p:stCondLst>
                                            <p:cond delay="0"/>
                                          </p:stCondLst>
                                        </p:cTn>
                                        <p:tgtEl>
                                          <p:spTgt spid="3">
                                            <p:txEl>
                                              <p:pRg st="5" end="5"/>
                                            </p:txEl>
                                          </p:spTgt>
                                        </p:tgtEl>
                                        <p:attrNameLst>
                                          <p:attrName>style.visibility</p:attrName>
                                        </p:attrNameLst>
                                      </p:cBhvr>
                                      <p:to>
                                        <p:strVal val="visible"/>
                                      </p:to>
                                    </p:set>
                                    <p:animEffect transition="in" filter="fade">
                                      <p:cBhvr>
                                        <p:cTn id="145" dur="1000"/>
                                        <p:tgtEl>
                                          <p:spTgt spid="3">
                                            <p:txEl>
                                              <p:pRg st="5" end="5"/>
                                            </p:txEl>
                                          </p:spTgt>
                                        </p:tgtEl>
                                      </p:cBhvr>
                                    </p:animEffect>
                                    <p:anim calcmode="lin" valueType="num">
                                      <p:cBhvr>
                                        <p:cTn id="14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47"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48" presetID="42" presetClass="entr" presetSubtype="0" fill="hold" nodeType="withEffect">
                                  <p:stCondLst>
                                    <p:cond delay="0"/>
                                  </p:stCondLst>
                                  <p:childTnLst>
                                    <p:set>
                                      <p:cBhvr>
                                        <p:cTn id="149" dur="1" fill="hold">
                                          <p:stCondLst>
                                            <p:cond delay="0"/>
                                          </p:stCondLst>
                                        </p:cTn>
                                        <p:tgtEl>
                                          <p:spTgt spid="3">
                                            <p:txEl>
                                              <p:pRg st="6" end="6"/>
                                            </p:txEl>
                                          </p:spTgt>
                                        </p:tgtEl>
                                        <p:attrNameLst>
                                          <p:attrName>style.visibility</p:attrName>
                                        </p:attrNameLst>
                                      </p:cBhvr>
                                      <p:to>
                                        <p:strVal val="visible"/>
                                      </p:to>
                                    </p:set>
                                    <p:animEffect transition="in" filter="fade">
                                      <p:cBhvr>
                                        <p:cTn id="150" dur="1000"/>
                                        <p:tgtEl>
                                          <p:spTgt spid="3">
                                            <p:txEl>
                                              <p:pRg st="6" end="6"/>
                                            </p:txEl>
                                          </p:spTgt>
                                        </p:tgtEl>
                                      </p:cBhvr>
                                    </p:animEffect>
                                    <p:anim calcmode="lin" valueType="num">
                                      <p:cBhvr>
                                        <p:cTn id="15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52" dur="1000" fill="hold"/>
                                        <p:tgtEl>
                                          <p:spTgt spid="3">
                                            <p:txEl>
                                              <p:pRg st="6" end="6"/>
                                            </p:txEl>
                                          </p:spTgt>
                                        </p:tgtEl>
                                        <p:attrNameLst>
                                          <p:attrName>ppt_y</p:attrName>
                                        </p:attrNameLst>
                                      </p:cBhvr>
                                      <p:tavLst>
                                        <p:tav tm="0">
                                          <p:val>
                                            <p:strVal val="#ppt_y+.1"/>
                                          </p:val>
                                        </p:tav>
                                        <p:tav tm="100000">
                                          <p:val>
                                            <p:strVal val="#ppt_y"/>
                                          </p:val>
                                        </p:tav>
                                      </p:tavLst>
                                    </p:anim>
                                  </p:childTnLst>
                                </p:cTn>
                              </p:par>
                              <p:par>
                                <p:cTn id="153" presetID="42" presetClass="entr" presetSubtype="0" fill="hold" nodeType="withEffect">
                                  <p:stCondLst>
                                    <p:cond delay="0"/>
                                  </p:stCondLst>
                                  <p:childTnLst>
                                    <p:set>
                                      <p:cBhvr>
                                        <p:cTn id="154" dur="1" fill="hold">
                                          <p:stCondLst>
                                            <p:cond delay="0"/>
                                          </p:stCondLst>
                                        </p:cTn>
                                        <p:tgtEl>
                                          <p:spTgt spid="3">
                                            <p:txEl>
                                              <p:pRg st="7" end="7"/>
                                            </p:txEl>
                                          </p:spTgt>
                                        </p:tgtEl>
                                        <p:attrNameLst>
                                          <p:attrName>style.visibility</p:attrName>
                                        </p:attrNameLst>
                                      </p:cBhvr>
                                      <p:to>
                                        <p:strVal val="visible"/>
                                      </p:to>
                                    </p:set>
                                    <p:animEffect transition="in" filter="fade">
                                      <p:cBhvr>
                                        <p:cTn id="155" dur="1000"/>
                                        <p:tgtEl>
                                          <p:spTgt spid="3">
                                            <p:txEl>
                                              <p:pRg st="7" end="7"/>
                                            </p:txEl>
                                          </p:spTgt>
                                        </p:tgtEl>
                                      </p:cBhvr>
                                    </p:animEffect>
                                    <p:anim calcmode="lin" valueType="num">
                                      <p:cBhvr>
                                        <p:cTn id="15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57" dur="1000" fill="hold"/>
                                        <p:tgtEl>
                                          <p:spTgt spid="3">
                                            <p:txEl>
                                              <p:pRg st="7" end="7"/>
                                            </p:txEl>
                                          </p:spTgt>
                                        </p:tgtEl>
                                        <p:attrNameLst>
                                          <p:attrName>ppt_y</p:attrName>
                                        </p:attrNameLst>
                                      </p:cBhvr>
                                      <p:tavLst>
                                        <p:tav tm="0">
                                          <p:val>
                                            <p:strVal val="#ppt_y+.1"/>
                                          </p:val>
                                        </p:tav>
                                        <p:tav tm="100000">
                                          <p:val>
                                            <p:strVal val="#ppt_y"/>
                                          </p:val>
                                        </p:tav>
                                      </p:tavLst>
                                    </p:anim>
                                  </p:childTnLst>
                                </p:cTn>
                              </p:par>
                              <p:par>
                                <p:cTn id="158" presetID="42" presetClass="entr" presetSubtype="0" fill="hold" nodeType="withEffect">
                                  <p:stCondLst>
                                    <p:cond delay="0"/>
                                  </p:stCondLst>
                                  <p:childTnLst>
                                    <p:set>
                                      <p:cBhvr>
                                        <p:cTn id="159" dur="1" fill="hold">
                                          <p:stCondLst>
                                            <p:cond delay="0"/>
                                          </p:stCondLst>
                                        </p:cTn>
                                        <p:tgtEl>
                                          <p:spTgt spid="3">
                                            <p:txEl>
                                              <p:pRg st="8" end="8"/>
                                            </p:txEl>
                                          </p:spTgt>
                                        </p:tgtEl>
                                        <p:attrNameLst>
                                          <p:attrName>style.visibility</p:attrName>
                                        </p:attrNameLst>
                                      </p:cBhvr>
                                      <p:to>
                                        <p:strVal val="visible"/>
                                      </p:to>
                                    </p:set>
                                    <p:animEffect transition="in" filter="fade">
                                      <p:cBhvr>
                                        <p:cTn id="160" dur="1000"/>
                                        <p:tgtEl>
                                          <p:spTgt spid="3">
                                            <p:txEl>
                                              <p:pRg st="8" end="8"/>
                                            </p:txEl>
                                          </p:spTgt>
                                        </p:tgtEl>
                                      </p:cBhvr>
                                    </p:animEffect>
                                    <p:anim calcmode="lin" valueType="num">
                                      <p:cBhvr>
                                        <p:cTn id="16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162" dur="1000" fill="hold"/>
                                        <p:tgtEl>
                                          <p:spTgt spid="3">
                                            <p:txEl>
                                              <p:pRg st="8" end="8"/>
                                            </p:txEl>
                                          </p:spTgt>
                                        </p:tgtEl>
                                        <p:attrNameLst>
                                          <p:attrName>ppt_y</p:attrName>
                                        </p:attrNameLst>
                                      </p:cBhvr>
                                      <p:tavLst>
                                        <p:tav tm="0">
                                          <p:val>
                                            <p:strVal val="#ppt_y+.1"/>
                                          </p:val>
                                        </p:tav>
                                        <p:tav tm="100000">
                                          <p:val>
                                            <p:strVal val="#ppt_y"/>
                                          </p:val>
                                        </p:tav>
                                      </p:tavLst>
                                    </p:anim>
                                  </p:childTnLst>
                                </p:cTn>
                              </p:par>
                              <p:par>
                                <p:cTn id="163" presetID="42" presetClass="entr" presetSubtype="0" fill="hold" nodeType="withEffect">
                                  <p:stCondLst>
                                    <p:cond delay="0"/>
                                  </p:stCondLst>
                                  <p:childTnLst>
                                    <p:set>
                                      <p:cBhvr>
                                        <p:cTn id="164" dur="1" fill="hold">
                                          <p:stCondLst>
                                            <p:cond delay="0"/>
                                          </p:stCondLst>
                                        </p:cTn>
                                        <p:tgtEl>
                                          <p:spTgt spid="3">
                                            <p:txEl>
                                              <p:pRg st="9" end="9"/>
                                            </p:txEl>
                                          </p:spTgt>
                                        </p:tgtEl>
                                        <p:attrNameLst>
                                          <p:attrName>style.visibility</p:attrName>
                                        </p:attrNameLst>
                                      </p:cBhvr>
                                      <p:to>
                                        <p:strVal val="visible"/>
                                      </p:to>
                                    </p:set>
                                    <p:animEffect transition="in" filter="fade">
                                      <p:cBhvr>
                                        <p:cTn id="165" dur="1000"/>
                                        <p:tgtEl>
                                          <p:spTgt spid="3">
                                            <p:txEl>
                                              <p:pRg st="9" end="9"/>
                                            </p:txEl>
                                          </p:spTgt>
                                        </p:tgtEl>
                                      </p:cBhvr>
                                    </p:animEffect>
                                    <p:anim calcmode="lin" valueType="num">
                                      <p:cBhvr>
                                        <p:cTn id="166"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167" dur="1000" fill="hold"/>
                                        <p:tgtEl>
                                          <p:spTgt spid="3">
                                            <p:txEl>
                                              <p:pRg st="9" end="9"/>
                                            </p:txEl>
                                          </p:spTgt>
                                        </p:tgtEl>
                                        <p:attrNameLst>
                                          <p:attrName>ppt_y</p:attrName>
                                        </p:attrNameLst>
                                      </p:cBhvr>
                                      <p:tavLst>
                                        <p:tav tm="0">
                                          <p:val>
                                            <p:strVal val="#ppt_y+.1"/>
                                          </p:val>
                                        </p:tav>
                                        <p:tav tm="100000">
                                          <p:val>
                                            <p:strVal val="#ppt_y"/>
                                          </p:val>
                                        </p:tav>
                                      </p:tavLst>
                                    </p:anim>
                                  </p:childTnLst>
                                </p:cTn>
                              </p:par>
                              <p:par>
                                <p:cTn id="168" presetID="42" presetClass="entr" presetSubtype="0" fill="hold" nodeType="withEffect">
                                  <p:stCondLst>
                                    <p:cond delay="0"/>
                                  </p:stCondLst>
                                  <p:childTnLst>
                                    <p:set>
                                      <p:cBhvr>
                                        <p:cTn id="169" dur="1" fill="hold">
                                          <p:stCondLst>
                                            <p:cond delay="0"/>
                                          </p:stCondLst>
                                        </p:cTn>
                                        <p:tgtEl>
                                          <p:spTgt spid="3">
                                            <p:txEl>
                                              <p:pRg st="10" end="10"/>
                                            </p:txEl>
                                          </p:spTgt>
                                        </p:tgtEl>
                                        <p:attrNameLst>
                                          <p:attrName>style.visibility</p:attrName>
                                        </p:attrNameLst>
                                      </p:cBhvr>
                                      <p:to>
                                        <p:strVal val="visible"/>
                                      </p:to>
                                    </p:set>
                                    <p:animEffect transition="in" filter="fade">
                                      <p:cBhvr>
                                        <p:cTn id="170" dur="1000"/>
                                        <p:tgtEl>
                                          <p:spTgt spid="3">
                                            <p:txEl>
                                              <p:pRg st="10" end="10"/>
                                            </p:txEl>
                                          </p:spTgt>
                                        </p:tgtEl>
                                      </p:cBhvr>
                                    </p:animEffect>
                                    <p:anim calcmode="lin" valueType="num">
                                      <p:cBhvr>
                                        <p:cTn id="171"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172"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173" presetID="42" presetClass="entr" presetSubtype="0" fill="hold" nodeType="withEffect">
                                  <p:stCondLst>
                                    <p:cond delay="0"/>
                                  </p:stCondLst>
                                  <p:childTnLst>
                                    <p:set>
                                      <p:cBhvr>
                                        <p:cTn id="174" dur="1" fill="hold">
                                          <p:stCondLst>
                                            <p:cond delay="0"/>
                                          </p:stCondLst>
                                        </p:cTn>
                                        <p:tgtEl>
                                          <p:spTgt spid="3">
                                            <p:txEl>
                                              <p:pRg st="11" end="11"/>
                                            </p:txEl>
                                          </p:spTgt>
                                        </p:tgtEl>
                                        <p:attrNameLst>
                                          <p:attrName>style.visibility</p:attrName>
                                        </p:attrNameLst>
                                      </p:cBhvr>
                                      <p:to>
                                        <p:strVal val="visible"/>
                                      </p:to>
                                    </p:set>
                                    <p:animEffect transition="in" filter="fade">
                                      <p:cBhvr>
                                        <p:cTn id="175" dur="1000"/>
                                        <p:tgtEl>
                                          <p:spTgt spid="3">
                                            <p:txEl>
                                              <p:pRg st="11" end="11"/>
                                            </p:txEl>
                                          </p:spTgt>
                                        </p:tgtEl>
                                      </p:cBhvr>
                                    </p:animEffect>
                                    <p:anim calcmode="lin" valueType="num">
                                      <p:cBhvr>
                                        <p:cTn id="176"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177"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178" presetID="42" presetClass="entr" presetSubtype="0" fill="hold" nodeType="withEffect">
                                  <p:stCondLst>
                                    <p:cond delay="0"/>
                                  </p:stCondLst>
                                  <p:childTnLst>
                                    <p:set>
                                      <p:cBhvr>
                                        <p:cTn id="179" dur="1" fill="hold">
                                          <p:stCondLst>
                                            <p:cond delay="0"/>
                                          </p:stCondLst>
                                        </p:cTn>
                                        <p:tgtEl>
                                          <p:spTgt spid="3">
                                            <p:txEl>
                                              <p:pRg st="12" end="12"/>
                                            </p:txEl>
                                          </p:spTgt>
                                        </p:tgtEl>
                                        <p:attrNameLst>
                                          <p:attrName>style.visibility</p:attrName>
                                        </p:attrNameLst>
                                      </p:cBhvr>
                                      <p:to>
                                        <p:strVal val="visible"/>
                                      </p:to>
                                    </p:set>
                                    <p:animEffect transition="in" filter="fade">
                                      <p:cBhvr>
                                        <p:cTn id="180" dur="1000"/>
                                        <p:tgtEl>
                                          <p:spTgt spid="3">
                                            <p:txEl>
                                              <p:pRg st="12" end="12"/>
                                            </p:txEl>
                                          </p:spTgt>
                                        </p:tgtEl>
                                      </p:cBhvr>
                                    </p:animEffect>
                                    <p:anim calcmode="lin" valueType="num">
                                      <p:cBhvr>
                                        <p:cTn id="181"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182"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183" presetID="42" presetClass="entr" presetSubtype="0" fill="hold" nodeType="withEffect">
                                  <p:stCondLst>
                                    <p:cond delay="0"/>
                                  </p:stCondLst>
                                  <p:childTnLst>
                                    <p:set>
                                      <p:cBhvr>
                                        <p:cTn id="184" dur="1" fill="hold">
                                          <p:stCondLst>
                                            <p:cond delay="0"/>
                                          </p:stCondLst>
                                        </p:cTn>
                                        <p:tgtEl>
                                          <p:spTgt spid="3">
                                            <p:txEl>
                                              <p:pRg st="13" end="13"/>
                                            </p:txEl>
                                          </p:spTgt>
                                        </p:tgtEl>
                                        <p:attrNameLst>
                                          <p:attrName>style.visibility</p:attrName>
                                        </p:attrNameLst>
                                      </p:cBhvr>
                                      <p:to>
                                        <p:strVal val="visible"/>
                                      </p:to>
                                    </p:set>
                                    <p:animEffect transition="in" filter="fade">
                                      <p:cBhvr>
                                        <p:cTn id="185" dur="1000"/>
                                        <p:tgtEl>
                                          <p:spTgt spid="3">
                                            <p:txEl>
                                              <p:pRg st="13" end="13"/>
                                            </p:txEl>
                                          </p:spTgt>
                                        </p:tgtEl>
                                      </p:cBhvr>
                                    </p:animEffect>
                                    <p:anim calcmode="lin" valueType="num">
                                      <p:cBhvr>
                                        <p:cTn id="186"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187"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188" presetID="42" presetClass="entr" presetSubtype="0" fill="hold" nodeType="withEffect">
                                  <p:stCondLst>
                                    <p:cond delay="0"/>
                                  </p:stCondLst>
                                  <p:childTnLst>
                                    <p:set>
                                      <p:cBhvr>
                                        <p:cTn id="189" dur="1" fill="hold">
                                          <p:stCondLst>
                                            <p:cond delay="0"/>
                                          </p:stCondLst>
                                        </p:cTn>
                                        <p:tgtEl>
                                          <p:spTgt spid="3">
                                            <p:txEl>
                                              <p:pRg st="14" end="14"/>
                                            </p:txEl>
                                          </p:spTgt>
                                        </p:tgtEl>
                                        <p:attrNameLst>
                                          <p:attrName>style.visibility</p:attrName>
                                        </p:attrNameLst>
                                      </p:cBhvr>
                                      <p:to>
                                        <p:strVal val="visible"/>
                                      </p:to>
                                    </p:set>
                                    <p:animEffect transition="in" filter="fade">
                                      <p:cBhvr>
                                        <p:cTn id="190" dur="1000"/>
                                        <p:tgtEl>
                                          <p:spTgt spid="3">
                                            <p:txEl>
                                              <p:pRg st="14" end="14"/>
                                            </p:txEl>
                                          </p:spTgt>
                                        </p:tgtEl>
                                      </p:cBhvr>
                                    </p:animEffect>
                                    <p:anim calcmode="lin" valueType="num">
                                      <p:cBhvr>
                                        <p:cTn id="191"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192"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193" presetID="42" presetClass="entr" presetSubtype="0" fill="hold" nodeType="withEffect">
                                  <p:stCondLst>
                                    <p:cond delay="0"/>
                                  </p:stCondLst>
                                  <p:childTnLst>
                                    <p:set>
                                      <p:cBhvr>
                                        <p:cTn id="194" dur="1" fill="hold">
                                          <p:stCondLst>
                                            <p:cond delay="0"/>
                                          </p:stCondLst>
                                        </p:cTn>
                                        <p:tgtEl>
                                          <p:spTgt spid="3">
                                            <p:txEl>
                                              <p:pRg st="15" end="15"/>
                                            </p:txEl>
                                          </p:spTgt>
                                        </p:tgtEl>
                                        <p:attrNameLst>
                                          <p:attrName>style.visibility</p:attrName>
                                        </p:attrNameLst>
                                      </p:cBhvr>
                                      <p:to>
                                        <p:strVal val="visible"/>
                                      </p:to>
                                    </p:set>
                                    <p:animEffect transition="in" filter="fade">
                                      <p:cBhvr>
                                        <p:cTn id="195" dur="1000"/>
                                        <p:tgtEl>
                                          <p:spTgt spid="3">
                                            <p:txEl>
                                              <p:pRg st="15" end="15"/>
                                            </p:txEl>
                                          </p:spTgt>
                                        </p:tgtEl>
                                      </p:cBhvr>
                                    </p:animEffect>
                                    <p:anim calcmode="lin" valueType="num">
                                      <p:cBhvr>
                                        <p:cTn id="196"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197" dur="1000" fill="hold"/>
                                        <p:tgtEl>
                                          <p:spTgt spid="3">
                                            <p:txEl>
                                              <p:pRg st="15" end="15"/>
                                            </p:txEl>
                                          </p:spTgt>
                                        </p:tgtEl>
                                        <p:attrNameLst>
                                          <p:attrName>ppt_y</p:attrName>
                                        </p:attrNameLst>
                                      </p:cBhvr>
                                      <p:tavLst>
                                        <p:tav tm="0">
                                          <p:val>
                                            <p:strVal val="#ppt_y+.1"/>
                                          </p:val>
                                        </p:tav>
                                        <p:tav tm="100000">
                                          <p:val>
                                            <p:strVal val="#ppt_y"/>
                                          </p:val>
                                        </p:tav>
                                      </p:tavLst>
                                    </p:anim>
                                  </p:childTnLst>
                                </p:cTn>
                              </p:par>
                              <p:par>
                                <p:cTn id="198" presetID="42" presetClass="entr" presetSubtype="0" fill="hold" nodeType="withEffect">
                                  <p:stCondLst>
                                    <p:cond delay="0"/>
                                  </p:stCondLst>
                                  <p:childTnLst>
                                    <p:set>
                                      <p:cBhvr>
                                        <p:cTn id="199" dur="1" fill="hold">
                                          <p:stCondLst>
                                            <p:cond delay="0"/>
                                          </p:stCondLst>
                                        </p:cTn>
                                        <p:tgtEl>
                                          <p:spTgt spid="3">
                                            <p:txEl>
                                              <p:pRg st="16" end="16"/>
                                            </p:txEl>
                                          </p:spTgt>
                                        </p:tgtEl>
                                        <p:attrNameLst>
                                          <p:attrName>style.visibility</p:attrName>
                                        </p:attrNameLst>
                                      </p:cBhvr>
                                      <p:to>
                                        <p:strVal val="visible"/>
                                      </p:to>
                                    </p:set>
                                    <p:animEffect transition="in" filter="fade">
                                      <p:cBhvr>
                                        <p:cTn id="200" dur="1000"/>
                                        <p:tgtEl>
                                          <p:spTgt spid="3">
                                            <p:txEl>
                                              <p:pRg st="16" end="16"/>
                                            </p:txEl>
                                          </p:spTgt>
                                        </p:tgtEl>
                                      </p:cBhvr>
                                    </p:animEffect>
                                    <p:anim calcmode="lin" valueType="num">
                                      <p:cBhvr>
                                        <p:cTn id="201"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202" dur="1000" fill="hold"/>
                                        <p:tgtEl>
                                          <p:spTgt spid="3">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3987081" y="916738"/>
            <a:ext cx="7278915" cy="1938992"/>
          </a:xfrm>
          <a:prstGeom prst="rect">
            <a:avLst/>
          </a:prstGeom>
          <a:noFill/>
        </p:spPr>
        <p:txBody>
          <a:bodyPr wrap="square" rtlCol="0">
            <a:spAutoFit/>
          </a:bodyPr>
          <a:lstStyle/>
          <a:p>
            <a:pPr algn="ctr"/>
            <a:r>
              <a:rPr lang="en-US" sz="6000" dirty="0" smtClean="0">
                <a:solidFill>
                  <a:srgbClr val="FF5969"/>
                </a:solidFill>
                <a:latin typeface="Tw Cen MT" panose="020B0602020104020603" pitchFamily="34" charset="0"/>
              </a:rPr>
              <a:t>Presentation of PIC Microcontroller </a:t>
            </a:r>
            <a:endParaRPr lang="en-US" sz="6000" dirty="0">
              <a:solidFill>
                <a:srgbClr val="FF5969"/>
              </a:solidFill>
              <a:latin typeface="Tw Cen MT" panose="020B0602020104020603" pitchFamily="34" charset="0"/>
            </a:endParaRPr>
          </a:p>
        </p:txBody>
      </p:sp>
      <p:grpSp>
        <p:nvGrpSpPr>
          <p:cNvPr id="51" name="Group 50">
            <a:extLst>
              <a:ext uri="{FF2B5EF4-FFF2-40B4-BE49-F238E27FC236}">
                <a16:creationId xmlns:a16="http://schemas.microsoft.com/office/drawing/2014/main" id="{312CB825-EAFB-4901-8C7E-D5477E0D31C8}"/>
              </a:ext>
            </a:extLst>
          </p:cNvPr>
          <p:cNvGrpSpPr/>
          <p:nvPr/>
        </p:nvGrpSpPr>
        <p:grpSpPr>
          <a:xfrm>
            <a:off x="5556262" y="4639716"/>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a:extLst>
              <a:ext uri="{FF2B5EF4-FFF2-40B4-BE49-F238E27FC236}">
                <a16:creationId xmlns:a16="http://schemas.microsoft.com/office/drawing/2014/main" id="{4F202974-31A3-4642-B671-F0DBBB7B4663}"/>
              </a:ext>
            </a:extLst>
          </p:cNvPr>
          <p:cNvSpPr txBox="1"/>
          <p:nvPr/>
        </p:nvSpPr>
        <p:spPr>
          <a:xfrm>
            <a:off x="3987080" y="2432956"/>
            <a:ext cx="7278915" cy="2554545"/>
          </a:xfrm>
          <a:prstGeom prst="rect">
            <a:avLst/>
          </a:prstGeom>
          <a:noFill/>
        </p:spPr>
        <p:txBody>
          <a:bodyPr wrap="square" rtlCol="0">
            <a:spAutoFit/>
          </a:bodyPr>
          <a:lstStyle/>
          <a:p>
            <a:pPr algn="ctr"/>
            <a:endParaRPr lang="en-US" sz="3200" dirty="0" smtClean="0">
              <a:solidFill>
                <a:srgbClr val="52CBBE"/>
              </a:solidFill>
              <a:latin typeface="Tw Cen MT" panose="020B0602020104020603" pitchFamily="34" charset="0"/>
            </a:endParaRPr>
          </a:p>
          <a:p>
            <a:pPr algn="ctr"/>
            <a:r>
              <a:rPr lang="en-US" sz="3200" dirty="0" smtClean="0">
                <a:solidFill>
                  <a:srgbClr val="52CBBE"/>
                </a:solidFill>
                <a:latin typeface="Tw Cen MT" panose="020B0602020104020603" pitchFamily="34" charset="0"/>
              </a:rPr>
              <a:t>Question: How to design a circuit using PIC Microcontroller to control the stepper motor?</a:t>
            </a:r>
          </a:p>
          <a:p>
            <a:pPr algn="ctr"/>
            <a:endParaRPr lang="en-US" sz="3200" dirty="0">
              <a:solidFill>
                <a:srgbClr val="52CBBE"/>
              </a:solidFill>
              <a:latin typeface="Tw Cen MT" panose="020B0602020104020603" pitchFamily="34" charset="0"/>
            </a:endParaRPr>
          </a:p>
        </p:txBody>
      </p:sp>
      <p:grpSp>
        <p:nvGrpSpPr>
          <p:cNvPr id="19" name="Group 18">
            <a:extLst>
              <a:ext uri="{FF2B5EF4-FFF2-40B4-BE49-F238E27FC236}">
                <a16:creationId xmlns:a16="http://schemas.microsoft.com/office/drawing/2014/main" id="{C8A16B82-6A3C-46F5-8D32-072FDF89864A}"/>
              </a:ext>
            </a:extLst>
          </p:cNvPr>
          <p:cNvGrpSpPr/>
          <p:nvPr/>
        </p:nvGrpSpPr>
        <p:grpSpPr>
          <a:xfrm>
            <a:off x="-290920" y="-2"/>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734308" y="0"/>
            <a:ext cx="11447503" cy="6858000"/>
            <a:chOff x="213096" y="0"/>
            <a:chExt cx="11447503"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2220717"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2593588"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40" name="Group 39">
            <a:extLst>
              <a:ext uri="{FF2B5EF4-FFF2-40B4-BE49-F238E27FC236}">
                <a16:creationId xmlns:a16="http://schemas.microsoft.com/office/drawing/2014/main" id="{3FD3EE0D-FD02-4885-9AC0-03F414A9888F}"/>
              </a:ext>
            </a:extLst>
          </p:cNvPr>
          <p:cNvGrpSpPr/>
          <p:nvPr/>
        </p:nvGrpSpPr>
        <p:grpSpPr>
          <a:xfrm>
            <a:off x="3463533" y="0"/>
            <a:ext cx="8692332" cy="6858000"/>
            <a:chOff x="718505" y="-1"/>
            <a:chExt cx="8692332"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2220708" y="-215"/>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follow</a:t>
              </a: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9" name="Group 68">
            <a:extLst>
              <a:ext uri="{FF2B5EF4-FFF2-40B4-BE49-F238E27FC236}">
                <a16:creationId xmlns:a16="http://schemas.microsoft.com/office/drawing/2014/main" id="{C8A16B82-6A3C-46F5-8D32-072FDF89864A}"/>
              </a:ext>
            </a:extLst>
          </p:cNvPr>
          <p:cNvGrpSpPr/>
          <p:nvPr/>
        </p:nvGrpSpPr>
        <p:grpSpPr>
          <a:xfrm>
            <a:off x="-307826" y="0"/>
            <a:ext cx="12482920" cy="6858000"/>
            <a:chOff x="-290920" y="0"/>
            <a:chExt cx="12482920" cy="6858000"/>
          </a:xfrm>
        </p:grpSpPr>
        <p:sp>
          <p:nvSpPr>
            <p:cNvPr id="70" name="Rectangle 6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73" name="Picture 72">
              <a:extLst>
                <a:ext uri="{FF2B5EF4-FFF2-40B4-BE49-F238E27FC236}">
                  <a16:creationId xmlns:a16="http://schemas.microsoft.com/office/drawing/2014/main" id="{E8AD023B-AE8D-405F-90E6-27B0D470799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74" name="Group 73">
            <a:extLst>
              <a:ext uri="{FF2B5EF4-FFF2-40B4-BE49-F238E27FC236}">
                <a16:creationId xmlns:a16="http://schemas.microsoft.com/office/drawing/2014/main" id="{69A27401-3327-4871-86AC-B461CA62C3AC}"/>
              </a:ext>
            </a:extLst>
          </p:cNvPr>
          <p:cNvGrpSpPr/>
          <p:nvPr/>
        </p:nvGrpSpPr>
        <p:grpSpPr>
          <a:xfrm>
            <a:off x="726833" y="-429"/>
            <a:ext cx="11447503" cy="6858000"/>
            <a:chOff x="213096" y="0"/>
            <a:chExt cx="11447503" cy="6858000"/>
          </a:xfrm>
        </p:grpSpPr>
        <p:sp>
          <p:nvSpPr>
            <p:cNvPr id="75" name="Rectangle 7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TextBox 7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78" name="Picture 77">
              <a:extLst>
                <a:ext uri="{FF2B5EF4-FFF2-40B4-BE49-F238E27FC236}">
                  <a16:creationId xmlns:a16="http://schemas.microsoft.com/office/drawing/2014/main" id="{2B44F548-697F-412D-9B99-861C2724638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79" name="Group 78">
            <a:extLst>
              <a:ext uri="{FF2B5EF4-FFF2-40B4-BE49-F238E27FC236}">
                <a16:creationId xmlns:a16="http://schemas.microsoft.com/office/drawing/2014/main" id="{C0099890-786A-4F87-960D-5DADE5168909}"/>
              </a:ext>
            </a:extLst>
          </p:cNvPr>
          <p:cNvGrpSpPr/>
          <p:nvPr/>
        </p:nvGrpSpPr>
        <p:grpSpPr>
          <a:xfrm>
            <a:off x="2239741" y="0"/>
            <a:ext cx="9961092" cy="6858000"/>
            <a:chOff x="491575" y="0"/>
            <a:chExt cx="9961092" cy="6858000"/>
          </a:xfrm>
        </p:grpSpPr>
        <p:sp>
          <p:nvSpPr>
            <p:cNvPr id="80" name="Rectangle 7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93EC5869-A976-4328-A864-2BB04E7E7BFC}"/>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83" name="Picture 82">
              <a:extLst>
                <a:ext uri="{FF2B5EF4-FFF2-40B4-BE49-F238E27FC236}">
                  <a16:creationId xmlns:a16="http://schemas.microsoft.com/office/drawing/2014/main" id="{7C8E4AB7-ADC0-4FEE-AE7A-994F5DAD3FE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84" name="Group 83">
            <a:extLst>
              <a:ext uri="{FF2B5EF4-FFF2-40B4-BE49-F238E27FC236}">
                <a16:creationId xmlns:a16="http://schemas.microsoft.com/office/drawing/2014/main" id="{0E4F6447-6163-4D6A-A8D2-BD63B6CB3A42}"/>
              </a:ext>
            </a:extLst>
          </p:cNvPr>
          <p:cNvGrpSpPr/>
          <p:nvPr/>
        </p:nvGrpSpPr>
        <p:grpSpPr>
          <a:xfrm>
            <a:off x="2617906" y="-858"/>
            <a:ext cx="9574094" cy="6858000"/>
            <a:chOff x="491575" y="0"/>
            <a:chExt cx="9574094" cy="6858000"/>
          </a:xfrm>
        </p:grpSpPr>
        <p:sp>
          <p:nvSpPr>
            <p:cNvPr id="85" name="Rectangle 8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a:extLst>
                <a:ext uri="{FF2B5EF4-FFF2-40B4-BE49-F238E27FC236}">
                  <a16:creationId xmlns:a16="http://schemas.microsoft.com/office/drawing/2014/main" id="{12F9D37B-DE70-4087-8A7F-BBA0BAF5B6CF}"/>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88" name="Picture 87">
              <a:extLst>
                <a:ext uri="{FF2B5EF4-FFF2-40B4-BE49-F238E27FC236}">
                  <a16:creationId xmlns:a16="http://schemas.microsoft.com/office/drawing/2014/main" id="{6FA13E8D-3FCC-4EC2-BD8C-6CE7CA0ECD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90" name="Group 89">
            <a:extLst>
              <a:ext uri="{FF2B5EF4-FFF2-40B4-BE49-F238E27FC236}">
                <a16:creationId xmlns:a16="http://schemas.microsoft.com/office/drawing/2014/main" id="{3FD3EE0D-FD02-4885-9AC0-03F414A9888F}"/>
              </a:ext>
            </a:extLst>
          </p:cNvPr>
          <p:cNvGrpSpPr/>
          <p:nvPr/>
        </p:nvGrpSpPr>
        <p:grpSpPr>
          <a:xfrm>
            <a:off x="3461289" y="-1714"/>
            <a:ext cx="8692332" cy="6858000"/>
            <a:chOff x="718505" y="-1"/>
            <a:chExt cx="8692332" cy="6858000"/>
          </a:xfrm>
        </p:grpSpPr>
        <p:sp>
          <p:nvSpPr>
            <p:cNvPr id="91" name="Rectangle 9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0E895421-2372-4C7F-93D2-3B0353A6E7BD}"/>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output</a:t>
              </a:r>
              <a:endParaRPr lang="en-US" sz="3600" b="1" dirty="0">
                <a:solidFill>
                  <a:srgbClr val="F0EEF0"/>
                </a:solidFill>
                <a:latin typeface="Tw Cen MT" panose="020B0602020104020603" pitchFamily="34" charset="0"/>
              </a:endParaRPr>
            </a:p>
          </p:txBody>
        </p:sp>
        <p:pic>
          <p:nvPicPr>
            <p:cNvPr id="94" name="Picture 93">
              <a:extLst>
                <a:ext uri="{FF2B5EF4-FFF2-40B4-BE49-F238E27FC236}">
                  <a16:creationId xmlns:a16="http://schemas.microsoft.com/office/drawing/2014/main" id="{1A9D6167-F7B8-4BFF-8BC5-2D13EF0CFF8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5" name="Group 94">
            <a:extLst>
              <a:ext uri="{FF2B5EF4-FFF2-40B4-BE49-F238E27FC236}">
                <a16:creationId xmlns:a16="http://schemas.microsoft.com/office/drawing/2014/main" id="{76789F00-2688-429D-926C-15F83152FDBE}"/>
              </a:ext>
            </a:extLst>
          </p:cNvPr>
          <p:cNvGrpSpPr/>
          <p:nvPr/>
        </p:nvGrpSpPr>
        <p:grpSpPr>
          <a:xfrm>
            <a:off x="-6478857" y="0"/>
            <a:ext cx="9927504" cy="6858000"/>
            <a:chOff x="-9337032" y="-1"/>
            <a:chExt cx="9927504" cy="6858000"/>
          </a:xfrm>
        </p:grpSpPr>
        <p:sp>
          <p:nvSpPr>
            <p:cNvPr id="96" name="Rectangle 9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8A634BD7-1512-45B6-AFE4-1EEA636625CB}"/>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The end</a:t>
              </a:r>
              <a:endParaRPr lang="en-US" sz="3600" b="1" dirty="0">
                <a:solidFill>
                  <a:srgbClr val="F0EEF0"/>
                </a:solidFill>
                <a:latin typeface="Tw Cen MT" panose="020B0602020104020603" pitchFamily="34" charset="0"/>
              </a:endParaRPr>
            </a:p>
          </p:txBody>
        </p:sp>
        <p:pic>
          <p:nvPicPr>
            <p:cNvPr id="99" name="Picture 98">
              <a:extLst>
                <a:ext uri="{FF2B5EF4-FFF2-40B4-BE49-F238E27FC236}">
                  <a16:creationId xmlns:a16="http://schemas.microsoft.com/office/drawing/2014/main" id="{F08704A4-CABE-4989-8BF7-C10A6BB40E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Rounded Rectangle 1"/>
          <p:cNvSpPr/>
          <p:nvPr/>
        </p:nvSpPr>
        <p:spPr>
          <a:xfrm>
            <a:off x="3697800" y="228600"/>
            <a:ext cx="7179505" cy="6343650"/>
          </a:xfrm>
          <a:prstGeom prst="roundRect">
            <a:avLst/>
          </a:prstGeom>
          <a:solidFill>
            <a:srgbClr val="FEC6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0" name="Content Placeholder 4">
            <a:extLst>
              <a:ext uri="{FF2B5EF4-FFF2-40B4-BE49-F238E27FC236}">
                <a16:creationId xmlns:a16="http://schemas.microsoft.com/office/drawing/2014/main" id="{4BD34D33-8DB5-4D33-A523-68077BF670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7446" y="785385"/>
            <a:ext cx="4298207" cy="283770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1734" y="3830793"/>
            <a:ext cx="3676650" cy="2171700"/>
          </a:xfrm>
          <a:prstGeom prst="rect">
            <a:avLst/>
          </a:prstGeom>
        </p:spPr>
      </p:pic>
    </p:spTree>
    <p:extLst>
      <p:ext uri="{BB962C8B-B14F-4D97-AF65-F5344CB8AC3E}">
        <p14:creationId xmlns:p14="http://schemas.microsoft.com/office/powerpoint/2010/main" val="241467725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00"/>
                                        </p:tgtEl>
                                        <p:attrNameLst>
                                          <p:attrName>style.visibility</p:attrName>
                                        </p:attrNameLst>
                                      </p:cBhvr>
                                      <p:to>
                                        <p:strVal val="visible"/>
                                      </p:to>
                                    </p:set>
                                    <p:anim calcmode="lin" valueType="num">
                                      <p:cBhvr>
                                        <p:cTn id="14" dur="500" fill="hold"/>
                                        <p:tgtEl>
                                          <p:spTgt spid="100"/>
                                        </p:tgtEl>
                                        <p:attrNameLst>
                                          <p:attrName>ppt_w</p:attrName>
                                        </p:attrNameLst>
                                      </p:cBhvr>
                                      <p:tavLst>
                                        <p:tav tm="0">
                                          <p:val>
                                            <p:fltVal val="0"/>
                                          </p:val>
                                        </p:tav>
                                        <p:tav tm="100000">
                                          <p:val>
                                            <p:strVal val="#ppt_w"/>
                                          </p:val>
                                        </p:tav>
                                      </p:tavLst>
                                    </p:anim>
                                    <p:anim calcmode="lin" valueType="num">
                                      <p:cBhvr>
                                        <p:cTn id="15" dur="500" fill="hold"/>
                                        <p:tgtEl>
                                          <p:spTgt spid="100"/>
                                        </p:tgtEl>
                                        <p:attrNameLst>
                                          <p:attrName>ppt_h</p:attrName>
                                        </p:attrNameLst>
                                      </p:cBhvr>
                                      <p:tavLst>
                                        <p:tav tm="0">
                                          <p:val>
                                            <p:fltVal val="0"/>
                                          </p:val>
                                        </p:tav>
                                        <p:tav tm="100000">
                                          <p:val>
                                            <p:strVal val="#ppt_h"/>
                                          </p:val>
                                        </p:tav>
                                      </p:tavLst>
                                    </p:anim>
                                    <p:animEffect transition="in" filter="fade">
                                      <p:cBhvr>
                                        <p:cTn id="16" dur="500"/>
                                        <p:tgtEl>
                                          <p:spTgt spid="100"/>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3987081" y="916738"/>
            <a:ext cx="7278915" cy="1938992"/>
          </a:xfrm>
          <a:prstGeom prst="rect">
            <a:avLst/>
          </a:prstGeom>
          <a:noFill/>
        </p:spPr>
        <p:txBody>
          <a:bodyPr wrap="square" rtlCol="0">
            <a:spAutoFit/>
          </a:bodyPr>
          <a:lstStyle/>
          <a:p>
            <a:pPr algn="ctr"/>
            <a:r>
              <a:rPr lang="en-US" sz="6000" dirty="0" smtClean="0">
                <a:solidFill>
                  <a:srgbClr val="FF5969"/>
                </a:solidFill>
                <a:latin typeface="Tw Cen MT" panose="020B0602020104020603" pitchFamily="34" charset="0"/>
              </a:rPr>
              <a:t>Presentation of PIC Microcontroller </a:t>
            </a:r>
            <a:endParaRPr lang="en-US" sz="6000" dirty="0">
              <a:solidFill>
                <a:srgbClr val="FF5969"/>
              </a:solidFill>
              <a:latin typeface="Tw Cen MT" panose="020B0602020104020603" pitchFamily="34" charset="0"/>
            </a:endParaRPr>
          </a:p>
        </p:txBody>
      </p:sp>
      <p:grpSp>
        <p:nvGrpSpPr>
          <p:cNvPr id="51" name="Group 50">
            <a:extLst>
              <a:ext uri="{FF2B5EF4-FFF2-40B4-BE49-F238E27FC236}">
                <a16:creationId xmlns:a16="http://schemas.microsoft.com/office/drawing/2014/main" id="{312CB825-EAFB-4901-8C7E-D5477E0D31C8}"/>
              </a:ext>
            </a:extLst>
          </p:cNvPr>
          <p:cNvGrpSpPr/>
          <p:nvPr/>
        </p:nvGrpSpPr>
        <p:grpSpPr>
          <a:xfrm>
            <a:off x="5556262" y="4639716"/>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a:extLst>
              <a:ext uri="{FF2B5EF4-FFF2-40B4-BE49-F238E27FC236}">
                <a16:creationId xmlns:a16="http://schemas.microsoft.com/office/drawing/2014/main" id="{4F202974-31A3-4642-B671-F0DBBB7B4663}"/>
              </a:ext>
            </a:extLst>
          </p:cNvPr>
          <p:cNvSpPr txBox="1"/>
          <p:nvPr/>
        </p:nvSpPr>
        <p:spPr>
          <a:xfrm>
            <a:off x="3987080" y="2432956"/>
            <a:ext cx="7278915" cy="2554545"/>
          </a:xfrm>
          <a:prstGeom prst="rect">
            <a:avLst/>
          </a:prstGeom>
          <a:noFill/>
        </p:spPr>
        <p:txBody>
          <a:bodyPr wrap="square" rtlCol="0">
            <a:spAutoFit/>
          </a:bodyPr>
          <a:lstStyle/>
          <a:p>
            <a:pPr algn="ctr"/>
            <a:endParaRPr lang="en-US" sz="3200" dirty="0" smtClean="0">
              <a:solidFill>
                <a:srgbClr val="52CBBE"/>
              </a:solidFill>
              <a:latin typeface="Tw Cen MT" panose="020B0602020104020603" pitchFamily="34" charset="0"/>
            </a:endParaRPr>
          </a:p>
          <a:p>
            <a:pPr algn="ctr"/>
            <a:r>
              <a:rPr lang="en-US" sz="3200" dirty="0" smtClean="0">
                <a:solidFill>
                  <a:srgbClr val="52CBBE"/>
                </a:solidFill>
                <a:latin typeface="Tw Cen MT" panose="020B0602020104020603" pitchFamily="34" charset="0"/>
              </a:rPr>
              <a:t>Question: How to design a circuit using PIC Microcontroller to control the stepper motor?</a:t>
            </a:r>
          </a:p>
          <a:p>
            <a:pPr algn="ctr"/>
            <a:endParaRPr lang="en-US" sz="3200" dirty="0">
              <a:solidFill>
                <a:srgbClr val="52CBBE"/>
              </a:solidFill>
              <a:latin typeface="Tw Cen MT" panose="020B0602020104020603" pitchFamily="34" charset="0"/>
            </a:endParaRPr>
          </a:p>
        </p:txBody>
      </p:sp>
      <p:grpSp>
        <p:nvGrpSpPr>
          <p:cNvPr id="95" name="Group 94">
            <a:extLst>
              <a:ext uri="{FF2B5EF4-FFF2-40B4-BE49-F238E27FC236}">
                <a16:creationId xmlns:a16="http://schemas.microsoft.com/office/drawing/2014/main" id="{76789F00-2688-429D-926C-15F83152FDBE}"/>
              </a:ext>
            </a:extLst>
          </p:cNvPr>
          <p:cNvGrpSpPr/>
          <p:nvPr/>
        </p:nvGrpSpPr>
        <p:grpSpPr>
          <a:xfrm>
            <a:off x="4038080" y="0"/>
            <a:ext cx="8236571" cy="6858000"/>
            <a:chOff x="-9478905" y="-1"/>
            <a:chExt cx="10168414" cy="6858000"/>
          </a:xfrm>
        </p:grpSpPr>
        <p:sp>
          <p:nvSpPr>
            <p:cNvPr id="96" name="Rectangle 95">
              <a:extLst>
                <a:ext uri="{FF2B5EF4-FFF2-40B4-BE49-F238E27FC236}">
                  <a16:creationId xmlns:a16="http://schemas.microsoft.com/office/drawing/2014/main" id="{FF862AB6-114D-4C6A-B849-5A11B3650265}"/>
                </a:ext>
              </a:extLst>
            </p:cNvPr>
            <p:cNvSpPr/>
            <p:nvPr/>
          </p:nvSpPr>
          <p:spPr>
            <a:xfrm>
              <a:off x="-9478905" y="-1"/>
              <a:ext cx="10152063"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Freeform: Shape 46">
              <a:extLst>
                <a:ext uri="{FF2B5EF4-FFF2-40B4-BE49-F238E27FC236}">
                  <a16:creationId xmlns:a16="http://schemas.microsoft.com/office/drawing/2014/main" id="{30105858-8A3E-4676-96A7-18C1A74E36F4}"/>
                </a:ext>
              </a:extLst>
            </p:cNvPr>
            <p:cNvSpPr/>
            <p:nvPr/>
          </p:nvSpPr>
          <p:spPr>
            <a:xfrm>
              <a:off x="-610148" y="2343879"/>
              <a:ext cx="1299657"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8A634BD7-1512-45B6-AFE4-1EEA636625CB}"/>
                </a:ext>
              </a:extLst>
            </p:cNvPr>
            <p:cNvSpPr txBox="1"/>
            <p:nvPr/>
          </p:nvSpPr>
          <p:spPr>
            <a:xfrm rot="16200000">
              <a:off x="-738260" y="3245046"/>
              <a:ext cx="1992086" cy="535456"/>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THE END</a:t>
              </a:r>
              <a:endParaRPr lang="en-US" sz="3600" b="1" dirty="0">
                <a:solidFill>
                  <a:srgbClr val="F0EEF0"/>
                </a:solidFill>
                <a:latin typeface="Tw Cen MT" panose="020B0602020104020603" pitchFamily="34" charset="0"/>
              </a:endParaRPr>
            </a:p>
          </p:txBody>
        </p:sp>
        <p:pic>
          <p:nvPicPr>
            <p:cNvPr id="99" name="Picture 98">
              <a:extLst>
                <a:ext uri="{FF2B5EF4-FFF2-40B4-BE49-F238E27FC236}">
                  <a16:creationId xmlns:a16="http://schemas.microsoft.com/office/drawing/2014/main" id="{F08704A4-CABE-4989-8BF7-C10A6BB40E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89" name="TextBox 88">
            <a:extLst>
              <a:ext uri="{FF2B5EF4-FFF2-40B4-BE49-F238E27FC236}">
                <a16:creationId xmlns:a16="http://schemas.microsoft.com/office/drawing/2014/main" id="{D12CB42C-EBF2-4181-9E4D-E144FCE4B0A8}"/>
              </a:ext>
            </a:extLst>
          </p:cNvPr>
          <p:cNvSpPr txBox="1"/>
          <p:nvPr/>
        </p:nvSpPr>
        <p:spPr>
          <a:xfrm>
            <a:off x="2424814" y="1338291"/>
            <a:ext cx="7278915" cy="1908215"/>
          </a:xfrm>
          <a:prstGeom prst="rect">
            <a:avLst/>
          </a:prstGeom>
          <a:noFill/>
        </p:spPr>
        <p:txBody>
          <a:bodyPr wrap="square" rtlCol="0">
            <a:spAutoFit/>
          </a:bodyPr>
          <a:lstStyle/>
          <a:p>
            <a:pPr algn="ctr"/>
            <a:r>
              <a:rPr lang="en-US" sz="11800" dirty="0" smtClean="0">
                <a:solidFill>
                  <a:srgbClr val="FF5969"/>
                </a:solidFill>
                <a:latin typeface="Tw Cen MT" panose="020B0602020104020603" pitchFamily="34" charset="0"/>
              </a:rPr>
              <a:t>Thank You</a:t>
            </a:r>
            <a:endParaRPr lang="en-US" sz="11800" dirty="0">
              <a:solidFill>
                <a:srgbClr val="FF5969"/>
              </a:solidFill>
              <a:latin typeface="Tw Cen MT" panose="020B0602020104020603" pitchFamily="34" charset="0"/>
            </a:endParaRPr>
          </a:p>
        </p:txBody>
      </p:sp>
      <p:grpSp>
        <p:nvGrpSpPr>
          <p:cNvPr id="100" name="Group 99">
            <a:extLst>
              <a:ext uri="{FF2B5EF4-FFF2-40B4-BE49-F238E27FC236}">
                <a16:creationId xmlns:a16="http://schemas.microsoft.com/office/drawing/2014/main" id="{4A0A8C2D-26D1-4C13-A880-31D658D53FA7}"/>
              </a:ext>
            </a:extLst>
          </p:cNvPr>
          <p:cNvGrpSpPr/>
          <p:nvPr/>
        </p:nvGrpSpPr>
        <p:grpSpPr>
          <a:xfrm>
            <a:off x="4038080" y="4639716"/>
            <a:ext cx="4140553" cy="451824"/>
            <a:chOff x="4679586" y="878988"/>
            <a:chExt cx="1745757" cy="190500"/>
          </a:xfrm>
        </p:grpSpPr>
        <p:sp>
          <p:nvSpPr>
            <p:cNvPr id="101" name="Oval 100">
              <a:extLst>
                <a:ext uri="{FF2B5EF4-FFF2-40B4-BE49-F238E27FC236}">
                  <a16:creationId xmlns:a16="http://schemas.microsoft.com/office/drawing/2014/main" id="{C37E6D5B-B3E9-4894-9C23-739E88C5A89A}"/>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B90FCDAE-5079-4E52-863A-39643F6DC0EB}"/>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776E6B2E-83AE-4416-8164-F0DEDAA55877}"/>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Oval 103">
              <a:extLst>
                <a:ext uri="{FF2B5EF4-FFF2-40B4-BE49-F238E27FC236}">
                  <a16:creationId xmlns:a16="http://schemas.microsoft.com/office/drawing/2014/main" id="{EFA8D9CF-D909-4A56-8F1E-312A551CCD85}"/>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FB8DBF80-0EB8-4A2F-87B4-F60E3FE36C88}"/>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065715B7-2980-4477-BB5D-F90055F958FD}"/>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8" name="TextBox 107">
            <a:extLst>
              <a:ext uri="{FF2B5EF4-FFF2-40B4-BE49-F238E27FC236}">
                <a16:creationId xmlns:a16="http://schemas.microsoft.com/office/drawing/2014/main" id="{3E2F88F7-964F-4846-B825-2B643081D49B}"/>
              </a:ext>
            </a:extLst>
          </p:cNvPr>
          <p:cNvSpPr txBox="1"/>
          <p:nvPr/>
        </p:nvSpPr>
        <p:spPr>
          <a:xfrm>
            <a:off x="2468900" y="3569164"/>
            <a:ext cx="7278915" cy="523220"/>
          </a:xfrm>
          <a:prstGeom prst="rect">
            <a:avLst/>
          </a:prstGeom>
          <a:noFill/>
        </p:spPr>
        <p:txBody>
          <a:bodyPr wrap="square" rtlCol="0">
            <a:spAutoFit/>
          </a:bodyPr>
          <a:lstStyle/>
          <a:p>
            <a:pPr algn="ctr"/>
            <a:r>
              <a:rPr lang="en-US" sz="2800" dirty="0" smtClean="0">
                <a:solidFill>
                  <a:srgbClr val="5D7373"/>
                </a:solidFill>
                <a:latin typeface="Tw Cen MT" panose="020B0602020104020603" pitchFamily="34" charset="0"/>
              </a:rPr>
              <a:t>The End</a:t>
            </a:r>
            <a:endParaRPr lang="en-US" sz="2800" dirty="0">
              <a:solidFill>
                <a:srgbClr val="5D7373"/>
              </a:solidFill>
              <a:latin typeface="Tw Cen MT" panose="020B0602020104020603" pitchFamily="34" charset="0"/>
            </a:endParaRPr>
          </a:p>
        </p:txBody>
      </p:sp>
    </p:spTree>
    <p:extLst>
      <p:ext uri="{BB962C8B-B14F-4D97-AF65-F5344CB8AC3E}">
        <p14:creationId xmlns:p14="http://schemas.microsoft.com/office/powerpoint/2010/main" val="54079718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wipe(down)">
                                      <p:cBhvr>
                                        <p:cTn id="7" dur="580">
                                          <p:stCondLst>
                                            <p:cond delay="0"/>
                                          </p:stCondLst>
                                        </p:cTn>
                                        <p:tgtEl>
                                          <p:spTgt spid="89"/>
                                        </p:tgtEl>
                                      </p:cBhvr>
                                    </p:animEffect>
                                    <p:anim calcmode="lin" valueType="num">
                                      <p:cBhvr>
                                        <p:cTn id="8" dur="1822" tmFilter="0,0; 0.14,0.36; 0.43,0.73; 0.71,0.91; 1.0,1.0">
                                          <p:stCondLst>
                                            <p:cond delay="0"/>
                                          </p:stCondLst>
                                        </p:cTn>
                                        <p:tgtEl>
                                          <p:spTgt spid="8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9"/>
                                        </p:tgtEl>
                                        <p:attrNameLst>
                                          <p:attrName>ppt_y</p:attrName>
                                        </p:attrNameLst>
                                      </p:cBhvr>
                                      <p:tavLst>
                                        <p:tav tm="0" fmla="#ppt_y-sin(pi*$)/81">
                                          <p:val>
                                            <p:fltVal val="0"/>
                                          </p:val>
                                        </p:tav>
                                        <p:tav tm="100000">
                                          <p:val>
                                            <p:fltVal val="1"/>
                                          </p:val>
                                        </p:tav>
                                      </p:tavLst>
                                    </p:anim>
                                    <p:animScale>
                                      <p:cBhvr>
                                        <p:cTn id="13" dur="26">
                                          <p:stCondLst>
                                            <p:cond delay="650"/>
                                          </p:stCondLst>
                                        </p:cTn>
                                        <p:tgtEl>
                                          <p:spTgt spid="89"/>
                                        </p:tgtEl>
                                      </p:cBhvr>
                                      <p:to x="100000" y="60000"/>
                                    </p:animScale>
                                    <p:animScale>
                                      <p:cBhvr>
                                        <p:cTn id="14" dur="166" decel="50000">
                                          <p:stCondLst>
                                            <p:cond delay="676"/>
                                          </p:stCondLst>
                                        </p:cTn>
                                        <p:tgtEl>
                                          <p:spTgt spid="89"/>
                                        </p:tgtEl>
                                      </p:cBhvr>
                                      <p:to x="100000" y="100000"/>
                                    </p:animScale>
                                    <p:animScale>
                                      <p:cBhvr>
                                        <p:cTn id="15" dur="26">
                                          <p:stCondLst>
                                            <p:cond delay="1312"/>
                                          </p:stCondLst>
                                        </p:cTn>
                                        <p:tgtEl>
                                          <p:spTgt spid="89"/>
                                        </p:tgtEl>
                                      </p:cBhvr>
                                      <p:to x="100000" y="80000"/>
                                    </p:animScale>
                                    <p:animScale>
                                      <p:cBhvr>
                                        <p:cTn id="16" dur="166" decel="50000">
                                          <p:stCondLst>
                                            <p:cond delay="1338"/>
                                          </p:stCondLst>
                                        </p:cTn>
                                        <p:tgtEl>
                                          <p:spTgt spid="89"/>
                                        </p:tgtEl>
                                      </p:cBhvr>
                                      <p:to x="100000" y="100000"/>
                                    </p:animScale>
                                    <p:animScale>
                                      <p:cBhvr>
                                        <p:cTn id="17" dur="26">
                                          <p:stCondLst>
                                            <p:cond delay="1642"/>
                                          </p:stCondLst>
                                        </p:cTn>
                                        <p:tgtEl>
                                          <p:spTgt spid="89"/>
                                        </p:tgtEl>
                                      </p:cBhvr>
                                      <p:to x="100000" y="90000"/>
                                    </p:animScale>
                                    <p:animScale>
                                      <p:cBhvr>
                                        <p:cTn id="18" dur="166" decel="50000">
                                          <p:stCondLst>
                                            <p:cond delay="1668"/>
                                          </p:stCondLst>
                                        </p:cTn>
                                        <p:tgtEl>
                                          <p:spTgt spid="89"/>
                                        </p:tgtEl>
                                      </p:cBhvr>
                                      <p:to x="100000" y="100000"/>
                                    </p:animScale>
                                    <p:animScale>
                                      <p:cBhvr>
                                        <p:cTn id="19" dur="26">
                                          <p:stCondLst>
                                            <p:cond delay="1808"/>
                                          </p:stCondLst>
                                        </p:cTn>
                                        <p:tgtEl>
                                          <p:spTgt spid="89"/>
                                        </p:tgtEl>
                                      </p:cBhvr>
                                      <p:to x="100000" y="95000"/>
                                    </p:animScale>
                                    <p:animScale>
                                      <p:cBhvr>
                                        <p:cTn id="20" dur="166" decel="50000">
                                          <p:stCondLst>
                                            <p:cond delay="1834"/>
                                          </p:stCondLst>
                                        </p:cTn>
                                        <p:tgtEl>
                                          <p:spTgt spid="89"/>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8"/>
                                        </p:tgtEl>
                                        <p:attrNameLst>
                                          <p:attrName>style.visibility</p:attrName>
                                        </p:attrNameLst>
                                      </p:cBhvr>
                                      <p:to>
                                        <p:strVal val="visible"/>
                                      </p:to>
                                    </p:set>
                                    <p:anim calcmode="lin" valueType="num">
                                      <p:cBhvr additive="base">
                                        <p:cTn id="25" dur="500" fill="hold"/>
                                        <p:tgtEl>
                                          <p:spTgt spid="108"/>
                                        </p:tgtEl>
                                        <p:attrNameLst>
                                          <p:attrName>ppt_x</p:attrName>
                                        </p:attrNameLst>
                                      </p:cBhvr>
                                      <p:tavLst>
                                        <p:tav tm="0">
                                          <p:val>
                                            <p:strVal val="#ppt_x"/>
                                          </p:val>
                                        </p:tav>
                                        <p:tav tm="100000">
                                          <p:val>
                                            <p:strVal val="#ppt_x"/>
                                          </p:val>
                                        </p:tav>
                                      </p:tavLst>
                                    </p:anim>
                                    <p:anim calcmode="lin" valueType="num">
                                      <p:cBhvr additive="base">
                                        <p:cTn id="26" dur="500" fill="hold"/>
                                        <p:tgtEl>
                                          <p:spTgt spid="10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0"/>
                                        </p:tgtEl>
                                        <p:attrNameLst>
                                          <p:attrName>style.visibility</p:attrName>
                                        </p:attrNameLst>
                                      </p:cBhvr>
                                      <p:to>
                                        <p:strVal val="visible"/>
                                      </p:to>
                                    </p:set>
                                    <p:anim calcmode="lin" valueType="num">
                                      <p:cBhvr additive="base">
                                        <p:cTn id="31" dur="500" fill="hold"/>
                                        <p:tgtEl>
                                          <p:spTgt spid="100"/>
                                        </p:tgtEl>
                                        <p:attrNameLst>
                                          <p:attrName>ppt_x</p:attrName>
                                        </p:attrNameLst>
                                      </p:cBhvr>
                                      <p:tavLst>
                                        <p:tav tm="0">
                                          <p:val>
                                            <p:strVal val="#ppt_x"/>
                                          </p:val>
                                        </p:tav>
                                        <p:tav tm="100000">
                                          <p:val>
                                            <p:strVal val="#ppt_x"/>
                                          </p:val>
                                        </p:tav>
                                      </p:tavLst>
                                    </p:anim>
                                    <p:anim calcmode="lin" valueType="num">
                                      <p:cBhvr additive="base">
                                        <p:cTn id="32"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10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3987081" y="916738"/>
            <a:ext cx="7278915" cy="1938992"/>
          </a:xfrm>
          <a:prstGeom prst="rect">
            <a:avLst/>
          </a:prstGeom>
          <a:noFill/>
        </p:spPr>
        <p:txBody>
          <a:bodyPr wrap="square" rtlCol="0">
            <a:spAutoFit/>
          </a:bodyPr>
          <a:lstStyle/>
          <a:p>
            <a:pPr algn="ctr"/>
            <a:r>
              <a:rPr lang="en-US" sz="6000" dirty="0" smtClean="0">
                <a:solidFill>
                  <a:srgbClr val="FF5969"/>
                </a:solidFill>
                <a:latin typeface="Tw Cen MT" panose="020B0602020104020603" pitchFamily="34" charset="0"/>
              </a:rPr>
              <a:t>Presentation of PIC Microcontroller </a:t>
            </a:r>
            <a:endParaRPr lang="en-US" sz="6000" dirty="0">
              <a:solidFill>
                <a:srgbClr val="FF5969"/>
              </a:solidFill>
              <a:latin typeface="Tw Cen MT" panose="020B0602020104020603" pitchFamily="34" charset="0"/>
            </a:endParaRPr>
          </a:p>
        </p:txBody>
      </p:sp>
      <p:grpSp>
        <p:nvGrpSpPr>
          <p:cNvPr id="51" name="Group 50">
            <a:extLst>
              <a:ext uri="{FF2B5EF4-FFF2-40B4-BE49-F238E27FC236}">
                <a16:creationId xmlns:a16="http://schemas.microsoft.com/office/drawing/2014/main" id="{312CB825-EAFB-4901-8C7E-D5477E0D31C8}"/>
              </a:ext>
            </a:extLst>
          </p:cNvPr>
          <p:cNvGrpSpPr/>
          <p:nvPr/>
        </p:nvGrpSpPr>
        <p:grpSpPr>
          <a:xfrm>
            <a:off x="5556262" y="4639716"/>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a:extLst>
              <a:ext uri="{FF2B5EF4-FFF2-40B4-BE49-F238E27FC236}">
                <a16:creationId xmlns:a16="http://schemas.microsoft.com/office/drawing/2014/main" id="{4F202974-31A3-4642-B671-F0DBBB7B4663}"/>
              </a:ext>
            </a:extLst>
          </p:cNvPr>
          <p:cNvSpPr txBox="1"/>
          <p:nvPr/>
        </p:nvSpPr>
        <p:spPr>
          <a:xfrm>
            <a:off x="3987080" y="2432956"/>
            <a:ext cx="7278915" cy="2554545"/>
          </a:xfrm>
          <a:prstGeom prst="rect">
            <a:avLst/>
          </a:prstGeom>
          <a:noFill/>
        </p:spPr>
        <p:txBody>
          <a:bodyPr wrap="square" rtlCol="0">
            <a:spAutoFit/>
          </a:bodyPr>
          <a:lstStyle/>
          <a:p>
            <a:pPr algn="ctr"/>
            <a:endParaRPr lang="en-US" sz="3200" dirty="0" smtClean="0">
              <a:solidFill>
                <a:srgbClr val="52CBBE"/>
              </a:solidFill>
              <a:latin typeface="Tw Cen MT" panose="020B0602020104020603" pitchFamily="34" charset="0"/>
            </a:endParaRPr>
          </a:p>
          <a:p>
            <a:pPr algn="ctr"/>
            <a:r>
              <a:rPr lang="en-US" sz="3200" dirty="0" smtClean="0">
                <a:solidFill>
                  <a:srgbClr val="52CBBE"/>
                </a:solidFill>
                <a:latin typeface="Tw Cen MT" panose="020B0602020104020603" pitchFamily="34" charset="0"/>
              </a:rPr>
              <a:t>Question: How to design a circuit using PIC Microcontroller to control the stepper motor?</a:t>
            </a:r>
          </a:p>
          <a:p>
            <a:pPr algn="ctr"/>
            <a:endParaRPr lang="en-US" sz="3200" dirty="0">
              <a:solidFill>
                <a:srgbClr val="52CBBE"/>
              </a:solidFill>
              <a:latin typeface="Tw Cen MT" panose="020B0602020104020603" pitchFamily="34" charset="0"/>
            </a:endParaRPr>
          </a:p>
        </p:txBody>
      </p:sp>
      <p:grpSp>
        <p:nvGrpSpPr>
          <p:cNvPr id="19" name="Group 18">
            <a:extLst>
              <a:ext uri="{FF2B5EF4-FFF2-40B4-BE49-F238E27FC236}">
                <a16:creationId xmlns:a16="http://schemas.microsoft.com/office/drawing/2014/main" id="{C8A16B82-6A3C-46F5-8D32-072FDF89864A}"/>
              </a:ext>
            </a:extLst>
          </p:cNvPr>
          <p:cNvGrpSpPr/>
          <p:nvPr/>
        </p:nvGrpSpPr>
        <p:grpSpPr>
          <a:xfrm>
            <a:off x="-290920" y="-2744"/>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intro</a:t>
              </a:r>
              <a:endParaRPr lang="en-US" sz="3600" b="1" dirty="0">
                <a:solidFill>
                  <a:srgbClr val="F0EEF0"/>
                </a:solidFill>
                <a:latin typeface="Tw Cen MT" panose="020B0602020104020603" pitchFamily="34" charset="0"/>
              </a:endParaRP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8798784" y="0"/>
            <a:ext cx="11447503" cy="6858000"/>
            <a:chOff x="213096" y="0"/>
            <a:chExt cx="11447503"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contents</a:t>
              </a:r>
              <a:endParaRPr lang="en-US" sz="3600" b="1" dirty="0">
                <a:solidFill>
                  <a:srgbClr val="F0EEF0"/>
                </a:solidFill>
                <a:latin typeface="Tw Cen MT" panose="020B0602020104020603" pitchFamily="34" charset="0"/>
              </a:endParaRP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7847639"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3" y="3189610"/>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7638543" y="-1"/>
            <a:ext cx="8692332" cy="6858000"/>
            <a:chOff x="718505" y="-1"/>
            <a:chExt cx="8692332"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8091629" y="3189609"/>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9478308" y="-1"/>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9" name="Group 68">
            <a:extLst>
              <a:ext uri="{FF2B5EF4-FFF2-40B4-BE49-F238E27FC236}">
                <a16:creationId xmlns:a16="http://schemas.microsoft.com/office/drawing/2014/main" id="{C8A16B82-6A3C-46F5-8D32-072FDF89864A}"/>
              </a:ext>
            </a:extLst>
          </p:cNvPr>
          <p:cNvGrpSpPr/>
          <p:nvPr/>
        </p:nvGrpSpPr>
        <p:grpSpPr>
          <a:xfrm>
            <a:off x="-12575319" y="0"/>
            <a:ext cx="12482920" cy="6858000"/>
            <a:chOff x="-290920" y="0"/>
            <a:chExt cx="12482920" cy="6858000"/>
          </a:xfrm>
        </p:grpSpPr>
        <p:sp>
          <p:nvSpPr>
            <p:cNvPr id="70" name="Rectangle 6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73" name="Picture 72">
              <a:extLst>
                <a:ext uri="{FF2B5EF4-FFF2-40B4-BE49-F238E27FC236}">
                  <a16:creationId xmlns:a16="http://schemas.microsoft.com/office/drawing/2014/main" id="{E8AD023B-AE8D-405F-90E6-27B0D470799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74" name="Group 73">
            <a:extLst>
              <a:ext uri="{FF2B5EF4-FFF2-40B4-BE49-F238E27FC236}">
                <a16:creationId xmlns:a16="http://schemas.microsoft.com/office/drawing/2014/main" id="{69A27401-3327-4871-86AC-B461CA62C3AC}"/>
              </a:ext>
            </a:extLst>
          </p:cNvPr>
          <p:cNvGrpSpPr/>
          <p:nvPr/>
        </p:nvGrpSpPr>
        <p:grpSpPr>
          <a:xfrm>
            <a:off x="-12271841" y="0"/>
            <a:ext cx="11447503" cy="6858000"/>
            <a:chOff x="213096" y="0"/>
            <a:chExt cx="11447503" cy="6858000"/>
          </a:xfrm>
        </p:grpSpPr>
        <p:sp>
          <p:nvSpPr>
            <p:cNvPr id="75" name="Rectangle 7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TextBox 7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78" name="Picture 77">
              <a:extLst>
                <a:ext uri="{FF2B5EF4-FFF2-40B4-BE49-F238E27FC236}">
                  <a16:creationId xmlns:a16="http://schemas.microsoft.com/office/drawing/2014/main" id="{2B44F548-697F-412D-9B99-861C2724638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79" name="Group 78">
            <a:extLst>
              <a:ext uri="{FF2B5EF4-FFF2-40B4-BE49-F238E27FC236}">
                <a16:creationId xmlns:a16="http://schemas.microsoft.com/office/drawing/2014/main" id="{C0099890-786A-4F87-960D-5DADE5168909}"/>
              </a:ext>
            </a:extLst>
          </p:cNvPr>
          <p:cNvGrpSpPr/>
          <p:nvPr/>
        </p:nvGrpSpPr>
        <p:grpSpPr>
          <a:xfrm>
            <a:off x="-11320696" y="0"/>
            <a:ext cx="9961092" cy="6858000"/>
            <a:chOff x="491575" y="0"/>
            <a:chExt cx="9961092" cy="6858000"/>
          </a:xfrm>
        </p:grpSpPr>
        <p:sp>
          <p:nvSpPr>
            <p:cNvPr id="80" name="Rectangle 7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93EC5869-A976-4328-A864-2BB04E7E7BFC}"/>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3" name="Picture 82">
              <a:extLst>
                <a:ext uri="{FF2B5EF4-FFF2-40B4-BE49-F238E27FC236}">
                  <a16:creationId xmlns:a16="http://schemas.microsoft.com/office/drawing/2014/main" id="{7C8E4AB7-ADC0-4FEE-AE7A-994F5DAD3FE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84" name="Group 83">
            <a:extLst>
              <a:ext uri="{FF2B5EF4-FFF2-40B4-BE49-F238E27FC236}">
                <a16:creationId xmlns:a16="http://schemas.microsoft.com/office/drawing/2014/main" id="{0E4F6447-6163-4D6A-A8D2-BD63B6CB3A42}"/>
              </a:ext>
            </a:extLst>
          </p:cNvPr>
          <p:cNvGrpSpPr/>
          <p:nvPr/>
        </p:nvGrpSpPr>
        <p:grpSpPr>
          <a:xfrm>
            <a:off x="-11458254" y="0"/>
            <a:ext cx="9574094" cy="6858000"/>
            <a:chOff x="491575" y="0"/>
            <a:chExt cx="9574094" cy="6858000"/>
          </a:xfrm>
        </p:grpSpPr>
        <p:sp>
          <p:nvSpPr>
            <p:cNvPr id="85" name="Rectangle 8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a:extLst>
                <a:ext uri="{FF2B5EF4-FFF2-40B4-BE49-F238E27FC236}">
                  <a16:creationId xmlns:a16="http://schemas.microsoft.com/office/drawing/2014/main" id="{12F9D37B-DE70-4087-8A7F-BBA0BAF5B6CF}"/>
                </a:ext>
              </a:extLst>
            </p:cNvPr>
            <p:cNvSpPr txBox="1"/>
            <p:nvPr/>
          </p:nvSpPr>
          <p:spPr>
            <a:xfrm rot="16200000">
              <a:off x="8746453" y="3189610"/>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8" name="Picture 87">
              <a:extLst>
                <a:ext uri="{FF2B5EF4-FFF2-40B4-BE49-F238E27FC236}">
                  <a16:creationId xmlns:a16="http://schemas.microsoft.com/office/drawing/2014/main" id="{6FA13E8D-3FCC-4EC2-BD8C-6CE7CA0ECD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9" name="Rectangle 88">
            <a:extLst>
              <a:ext uri="{FF2B5EF4-FFF2-40B4-BE49-F238E27FC236}">
                <a16:creationId xmlns:a16="http://schemas.microsoft.com/office/drawing/2014/main" id="{71382190-201C-4BAE-91F3-296A26671C96}"/>
              </a:ext>
            </a:extLst>
          </p:cNvPr>
          <p:cNvSpPr/>
          <p:nvPr/>
        </p:nvSpPr>
        <p:spPr>
          <a:xfrm>
            <a:off x="-11435234"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a:extLst>
              <a:ext uri="{FF2B5EF4-FFF2-40B4-BE49-F238E27FC236}">
                <a16:creationId xmlns:a16="http://schemas.microsoft.com/office/drawing/2014/main" id="{3FD3EE0D-FD02-4885-9AC0-03F414A9888F}"/>
              </a:ext>
            </a:extLst>
          </p:cNvPr>
          <p:cNvGrpSpPr/>
          <p:nvPr/>
        </p:nvGrpSpPr>
        <p:grpSpPr>
          <a:xfrm>
            <a:off x="-11111600" y="-1"/>
            <a:ext cx="8692332" cy="6858000"/>
            <a:chOff x="718505" y="-1"/>
            <a:chExt cx="8692332" cy="6858000"/>
          </a:xfrm>
        </p:grpSpPr>
        <p:sp>
          <p:nvSpPr>
            <p:cNvPr id="91" name="Rectangle 9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0E895421-2372-4C7F-93D2-3B0353A6E7BD}"/>
                </a:ext>
              </a:extLst>
            </p:cNvPr>
            <p:cNvSpPr txBox="1"/>
            <p:nvPr/>
          </p:nvSpPr>
          <p:spPr>
            <a:xfrm rot="16200000">
              <a:off x="8091629" y="3189609"/>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94" name="Picture 93">
              <a:extLst>
                <a:ext uri="{FF2B5EF4-FFF2-40B4-BE49-F238E27FC236}">
                  <a16:creationId xmlns:a16="http://schemas.microsoft.com/office/drawing/2014/main" id="{1A9D6167-F7B8-4BFF-8BC5-2D13EF0CFF8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5" name="Group 94">
            <a:extLst>
              <a:ext uri="{FF2B5EF4-FFF2-40B4-BE49-F238E27FC236}">
                <a16:creationId xmlns:a16="http://schemas.microsoft.com/office/drawing/2014/main" id="{76789F00-2688-429D-926C-15F83152FDBE}"/>
              </a:ext>
            </a:extLst>
          </p:cNvPr>
          <p:cNvGrpSpPr/>
          <p:nvPr/>
        </p:nvGrpSpPr>
        <p:grpSpPr>
          <a:xfrm>
            <a:off x="-13014443" y="-1"/>
            <a:ext cx="9927504" cy="6858000"/>
            <a:chOff x="-9337032" y="-1"/>
            <a:chExt cx="9927504" cy="6858000"/>
          </a:xfrm>
        </p:grpSpPr>
        <p:sp>
          <p:nvSpPr>
            <p:cNvPr id="96" name="Rectangle 9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8A634BD7-1512-45B6-AFE4-1EEA636625CB}"/>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99" name="Picture 98">
              <a:extLst>
                <a:ext uri="{FF2B5EF4-FFF2-40B4-BE49-F238E27FC236}">
                  <a16:creationId xmlns:a16="http://schemas.microsoft.com/office/drawing/2014/main" id="{F08704A4-CABE-4989-8BF7-C10A6BB40E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09" name="Group 108">
            <a:extLst>
              <a:ext uri="{FF2B5EF4-FFF2-40B4-BE49-F238E27FC236}">
                <a16:creationId xmlns:a16="http://schemas.microsoft.com/office/drawing/2014/main" id="{955C20A7-5902-42C3-AA74-7B36F2362FA0}"/>
              </a:ext>
            </a:extLst>
          </p:cNvPr>
          <p:cNvGrpSpPr/>
          <p:nvPr/>
        </p:nvGrpSpPr>
        <p:grpSpPr>
          <a:xfrm>
            <a:off x="3895099" y="2122217"/>
            <a:ext cx="662608" cy="523220"/>
            <a:chOff x="668600" y="2123782"/>
            <a:chExt cx="662608" cy="523220"/>
          </a:xfrm>
        </p:grpSpPr>
        <p:sp>
          <p:nvSpPr>
            <p:cNvPr id="110" name="Oval 109">
              <a:extLst>
                <a:ext uri="{FF2B5EF4-FFF2-40B4-BE49-F238E27FC236}">
                  <a16:creationId xmlns:a16="http://schemas.microsoft.com/office/drawing/2014/main" id="{A0C7B9D5-99DE-4438-A624-724A07C76322}"/>
                </a:ext>
              </a:extLst>
            </p:cNvPr>
            <p:cNvSpPr/>
            <p:nvPr/>
          </p:nvSpPr>
          <p:spPr>
            <a:xfrm>
              <a:off x="732304" y="2123782"/>
              <a:ext cx="523220" cy="52322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TextBox 110">
              <a:extLst>
                <a:ext uri="{FF2B5EF4-FFF2-40B4-BE49-F238E27FC236}">
                  <a16:creationId xmlns:a16="http://schemas.microsoft.com/office/drawing/2014/main" id="{256CA8C1-EBB1-484F-A801-1DDEC807FC6A}"/>
                </a:ext>
              </a:extLst>
            </p:cNvPr>
            <p:cNvSpPr txBox="1"/>
            <p:nvPr/>
          </p:nvSpPr>
          <p:spPr>
            <a:xfrm>
              <a:off x="668600" y="2154559"/>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01</a:t>
              </a:r>
            </a:p>
          </p:txBody>
        </p:sp>
      </p:grpSp>
      <p:grpSp>
        <p:nvGrpSpPr>
          <p:cNvPr id="112" name="Group 111">
            <a:extLst>
              <a:ext uri="{FF2B5EF4-FFF2-40B4-BE49-F238E27FC236}">
                <a16:creationId xmlns:a16="http://schemas.microsoft.com/office/drawing/2014/main" id="{0EE1EAC5-C61F-4BE4-B8C5-392305DA676D}"/>
              </a:ext>
            </a:extLst>
          </p:cNvPr>
          <p:cNvGrpSpPr/>
          <p:nvPr/>
        </p:nvGrpSpPr>
        <p:grpSpPr>
          <a:xfrm>
            <a:off x="6620671" y="2122216"/>
            <a:ext cx="662608" cy="523220"/>
            <a:chOff x="662610" y="2123782"/>
            <a:chExt cx="662608" cy="523220"/>
          </a:xfrm>
        </p:grpSpPr>
        <p:sp>
          <p:nvSpPr>
            <p:cNvPr id="113" name="Oval 112">
              <a:extLst>
                <a:ext uri="{FF2B5EF4-FFF2-40B4-BE49-F238E27FC236}">
                  <a16:creationId xmlns:a16="http://schemas.microsoft.com/office/drawing/2014/main" id="{3EE60059-7A84-4359-9142-96F44FD0FA36}"/>
                </a:ext>
              </a:extLst>
            </p:cNvPr>
            <p:cNvSpPr/>
            <p:nvPr/>
          </p:nvSpPr>
          <p:spPr>
            <a:xfrm>
              <a:off x="732304" y="2123782"/>
              <a:ext cx="523220" cy="52322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9AA4DF81-C72C-4D6E-8E1D-3A61B0DD9CFA}"/>
                </a:ext>
              </a:extLst>
            </p:cNvPr>
            <p:cNvSpPr txBox="1"/>
            <p:nvPr/>
          </p:nvSpPr>
          <p:spPr>
            <a:xfrm>
              <a:off x="662610" y="2154559"/>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02</a:t>
              </a:r>
            </a:p>
          </p:txBody>
        </p:sp>
      </p:grpSp>
      <p:grpSp>
        <p:nvGrpSpPr>
          <p:cNvPr id="115" name="Group 114">
            <a:extLst>
              <a:ext uri="{FF2B5EF4-FFF2-40B4-BE49-F238E27FC236}">
                <a16:creationId xmlns:a16="http://schemas.microsoft.com/office/drawing/2014/main" id="{CAF579B4-C00C-4AC9-B8F7-654720BD34DB}"/>
              </a:ext>
            </a:extLst>
          </p:cNvPr>
          <p:cNvGrpSpPr/>
          <p:nvPr/>
        </p:nvGrpSpPr>
        <p:grpSpPr>
          <a:xfrm>
            <a:off x="9286373" y="2074881"/>
            <a:ext cx="662608" cy="508072"/>
            <a:chOff x="662610" y="2131356"/>
            <a:chExt cx="662608" cy="508072"/>
          </a:xfrm>
        </p:grpSpPr>
        <p:sp>
          <p:nvSpPr>
            <p:cNvPr id="116" name="Oval 115">
              <a:extLst>
                <a:ext uri="{FF2B5EF4-FFF2-40B4-BE49-F238E27FC236}">
                  <a16:creationId xmlns:a16="http://schemas.microsoft.com/office/drawing/2014/main" id="{77219E58-0469-4D91-B884-A2BE0158ECAC}"/>
                </a:ext>
              </a:extLst>
            </p:cNvPr>
            <p:cNvSpPr/>
            <p:nvPr/>
          </p:nvSpPr>
          <p:spPr>
            <a:xfrm>
              <a:off x="739878" y="2131356"/>
              <a:ext cx="508072" cy="508072"/>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a:extLst>
                <a:ext uri="{FF2B5EF4-FFF2-40B4-BE49-F238E27FC236}">
                  <a16:creationId xmlns:a16="http://schemas.microsoft.com/office/drawing/2014/main" id="{CD5E3903-4D3E-4BFD-B936-552A1C6FC80A}"/>
                </a:ext>
              </a:extLst>
            </p:cNvPr>
            <p:cNvSpPr txBox="1"/>
            <p:nvPr/>
          </p:nvSpPr>
          <p:spPr>
            <a:xfrm>
              <a:off x="662610" y="2154558"/>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03</a:t>
              </a:r>
            </a:p>
          </p:txBody>
        </p:sp>
      </p:grpSp>
      <p:grpSp>
        <p:nvGrpSpPr>
          <p:cNvPr id="118" name="Group 117">
            <a:extLst>
              <a:ext uri="{FF2B5EF4-FFF2-40B4-BE49-F238E27FC236}">
                <a16:creationId xmlns:a16="http://schemas.microsoft.com/office/drawing/2014/main" id="{7489E29A-9D00-4180-8037-821119D538D1}"/>
              </a:ext>
            </a:extLst>
          </p:cNvPr>
          <p:cNvGrpSpPr/>
          <p:nvPr/>
        </p:nvGrpSpPr>
        <p:grpSpPr>
          <a:xfrm>
            <a:off x="2707620" y="2912709"/>
            <a:ext cx="3048141" cy="1175555"/>
            <a:chOff x="264581" y="4416136"/>
            <a:chExt cx="3048141" cy="1175555"/>
          </a:xfrm>
        </p:grpSpPr>
        <p:sp>
          <p:nvSpPr>
            <p:cNvPr id="119" name="TextBox 118">
              <a:extLst>
                <a:ext uri="{FF2B5EF4-FFF2-40B4-BE49-F238E27FC236}">
                  <a16:creationId xmlns:a16="http://schemas.microsoft.com/office/drawing/2014/main" id="{F8E34D0F-3CD9-4B14-8BD2-841A73775A1F}"/>
                </a:ext>
              </a:extLst>
            </p:cNvPr>
            <p:cNvSpPr txBox="1"/>
            <p:nvPr/>
          </p:nvSpPr>
          <p:spPr>
            <a:xfrm>
              <a:off x="466266" y="4416136"/>
              <a:ext cx="2644771" cy="461665"/>
            </a:xfrm>
            <a:prstGeom prst="rect">
              <a:avLst/>
            </a:prstGeom>
            <a:noFill/>
          </p:spPr>
          <p:txBody>
            <a:bodyPr wrap="square" rtlCol="0">
              <a:spAutoFit/>
            </a:bodyPr>
            <a:lstStyle/>
            <a:p>
              <a:pPr algn="ctr"/>
              <a:r>
                <a:rPr lang="en-US" sz="2400" dirty="0" smtClean="0">
                  <a:solidFill>
                    <a:srgbClr val="FF5969"/>
                  </a:solidFill>
                  <a:latin typeface="Tw Cen MT" panose="020B0602020104020603" pitchFamily="34" charset="0"/>
                </a:rPr>
                <a:t>Naiha Rafiq</a:t>
              </a:r>
              <a:endParaRPr lang="en-US" sz="2400" dirty="0">
                <a:solidFill>
                  <a:srgbClr val="FF5969"/>
                </a:solidFill>
                <a:latin typeface="Tw Cen MT" panose="020B0602020104020603" pitchFamily="34" charset="0"/>
              </a:endParaRPr>
            </a:p>
          </p:txBody>
        </p:sp>
        <p:sp>
          <p:nvSpPr>
            <p:cNvPr id="120" name="TextBox 119">
              <a:extLst>
                <a:ext uri="{FF2B5EF4-FFF2-40B4-BE49-F238E27FC236}">
                  <a16:creationId xmlns:a16="http://schemas.microsoft.com/office/drawing/2014/main" id="{BBCBA5D8-D6B9-404D-AF09-9AFB3935DDDD}"/>
                </a:ext>
              </a:extLst>
            </p:cNvPr>
            <p:cNvSpPr txBox="1"/>
            <p:nvPr/>
          </p:nvSpPr>
          <p:spPr>
            <a:xfrm>
              <a:off x="466266" y="4853747"/>
              <a:ext cx="2644771" cy="369332"/>
            </a:xfrm>
            <a:prstGeom prst="rect">
              <a:avLst/>
            </a:prstGeom>
            <a:noFill/>
          </p:spPr>
          <p:txBody>
            <a:bodyPr wrap="square" rtlCol="0">
              <a:spAutoFit/>
            </a:bodyPr>
            <a:lstStyle/>
            <a:p>
              <a:pPr algn="ctr"/>
              <a:r>
                <a:rPr lang="en-US" dirty="0" smtClean="0">
                  <a:solidFill>
                    <a:schemeClr val="bg1">
                      <a:lumMod val="65000"/>
                    </a:schemeClr>
                  </a:solidFill>
                  <a:latin typeface="Tw Cen MT" panose="020B0602020104020603" pitchFamily="34" charset="0"/>
                </a:rPr>
                <a:t>BS ELE 5</a:t>
              </a:r>
              <a:r>
                <a:rPr lang="en-US" baseline="30000" dirty="0" smtClean="0">
                  <a:solidFill>
                    <a:schemeClr val="bg1">
                      <a:lumMod val="65000"/>
                    </a:schemeClr>
                  </a:solidFill>
                  <a:latin typeface="Tw Cen MT" panose="020B0602020104020603" pitchFamily="34" charset="0"/>
                </a:rPr>
                <a:t>TH</a:t>
              </a:r>
              <a:r>
                <a:rPr lang="en-US" dirty="0" smtClean="0">
                  <a:solidFill>
                    <a:schemeClr val="bg1">
                      <a:lumMod val="65000"/>
                    </a:schemeClr>
                  </a:solidFill>
                  <a:latin typeface="Tw Cen MT" panose="020B0602020104020603" pitchFamily="34" charset="0"/>
                </a:rPr>
                <a:t> SEMESTER</a:t>
              </a:r>
              <a:endParaRPr lang="en-US" dirty="0">
                <a:solidFill>
                  <a:schemeClr val="bg1">
                    <a:lumMod val="65000"/>
                  </a:schemeClr>
                </a:solidFill>
                <a:latin typeface="Tw Cen MT" panose="020B0602020104020603" pitchFamily="34" charset="0"/>
              </a:endParaRPr>
            </a:p>
          </p:txBody>
        </p:sp>
        <p:sp>
          <p:nvSpPr>
            <p:cNvPr id="121" name="TextBox 120">
              <a:extLst>
                <a:ext uri="{FF2B5EF4-FFF2-40B4-BE49-F238E27FC236}">
                  <a16:creationId xmlns:a16="http://schemas.microsoft.com/office/drawing/2014/main" id="{73E603E2-3383-4457-ADCF-91FC939876F1}"/>
                </a:ext>
              </a:extLst>
            </p:cNvPr>
            <p:cNvSpPr txBox="1"/>
            <p:nvPr/>
          </p:nvSpPr>
          <p:spPr>
            <a:xfrm>
              <a:off x="264581" y="5222359"/>
              <a:ext cx="3048141" cy="369332"/>
            </a:xfrm>
            <a:prstGeom prst="rect">
              <a:avLst/>
            </a:prstGeom>
            <a:noFill/>
          </p:spPr>
          <p:txBody>
            <a:bodyPr wrap="square" rtlCol="0">
              <a:spAutoFit/>
            </a:bodyPr>
            <a:lstStyle/>
            <a:p>
              <a:pPr algn="ctr"/>
              <a:r>
                <a:rPr lang="en-US" dirty="0" smtClean="0">
                  <a:solidFill>
                    <a:schemeClr val="bg1">
                      <a:lumMod val="65000"/>
                    </a:schemeClr>
                  </a:solidFill>
                  <a:latin typeface="Tw Cen MT" panose="020B0602020104020603" pitchFamily="34" charset="0"/>
                </a:rPr>
                <a:t>For Introduction</a:t>
              </a:r>
              <a:endParaRPr lang="en-US" dirty="0">
                <a:solidFill>
                  <a:schemeClr val="bg1">
                    <a:lumMod val="65000"/>
                  </a:schemeClr>
                </a:solidFill>
                <a:latin typeface="Tw Cen MT" panose="020B0602020104020603" pitchFamily="34" charset="0"/>
              </a:endParaRPr>
            </a:p>
          </p:txBody>
        </p:sp>
      </p:grpSp>
      <p:grpSp>
        <p:nvGrpSpPr>
          <p:cNvPr id="122" name="Group 121">
            <a:extLst>
              <a:ext uri="{FF2B5EF4-FFF2-40B4-BE49-F238E27FC236}">
                <a16:creationId xmlns:a16="http://schemas.microsoft.com/office/drawing/2014/main" id="{86CC73F8-A7D9-4BE1-B253-6A39F9FEF47D}"/>
              </a:ext>
            </a:extLst>
          </p:cNvPr>
          <p:cNvGrpSpPr/>
          <p:nvPr/>
        </p:nvGrpSpPr>
        <p:grpSpPr>
          <a:xfrm>
            <a:off x="5427905" y="2912709"/>
            <a:ext cx="3048141" cy="1175555"/>
            <a:chOff x="3143051" y="4416136"/>
            <a:chExt cx="3048141" cy="1175555"/>
          </a:xfrm>
        </p:grpSpPr>
        <p:sp>
          <p:nvSpPr>
            <p:cNvPr id="123" name="TextBox 122">
              <a:extLst>
                <a:ext uri="{FF2B5EF4-FFF2-40B4-BE49-F238E27FC236}">
                  <a16:creationId xmlns:a16="http://schemas.microsoft.com/office/drawing/2014/main" id="{3FC9AEB9-77FB-4476-BF35-E83FB159D213}"/>
                </a:ext>
              </a:extLst>
            </p:cNvPr>
            <p:cNvSpPr txBox="1"/>
            <p:nvPr/>
          </p:nvSpPr>
          <p:spPr>
            <a:xfrm>
              <a:off x="3344736" y="4416136"/>
              <a:ext cx="2644771" cy="461665"/>
            </a:xfrm>
            <a:prstGeom prst="rect">
              <a:avLst/>
            </a:prstGeom>
            <a:noFill/>
          </p:spPr>
          <p:txBody>
            <a:bodyPr wrap="square" rtlCol="0">
              <a:spAutoFit/>
            </a:bodyPr>
            <a:lstStyle/>
            <a:p>
              <a:pPr algn="ctr"/>
              <a:r>
                <a:rPr lang="en-US" sz="2400" dirty="0" smtClean="0">
                  <a:solidFill>
                    <a:srgbClr val="03A1A4"/>
                  </a:solidFill>
                  <a:latin typeface="Tw Cen MT" panose="020B0602020104020603" pitchFamily="34" charset="0"/>
                </a:rPr>
                <a:t>M.Waleed</a:t>
              </a:r>
              <a:endParaRPr lang="en-US" sz="2400" dirty="0">
                <a:solidFill>
                  <a:srgbClr val="03A1A4"/>
                </a:solidFill>
                <a:latin typeface="Tw Cen MT" panose="020B0602020104020603" pitchFamily="34" charset="0"/>
              </a:endParaRPr>
            </a:p>
          </p:txBody>
        </p:sp>
        <p:sp>
          <p:nvSpPr>
            <p:cNvPr id="124" name="TextBox 123">
              <a:extLst>
                <a:ext uri="{FF2B5EF4-FFF2-40B4-BE49-F238E27FC236}">
                  <a16:creationId xmlns:a16="http://schemas.microsoft.com/office/drawing/2014/main" id="{72E264A1-9E4D-4A52-B90C-374009D93DF9}"/>
                </a:ext>
              </a:extLst>
            </p:cNvPr>
            <p:cNvSpPr txBox="1"/>
            <p:nvPr/>
          </p:nvSpPr>
          <p:spPr>
            <a:xfrm>
              <a:off x="3344736" y="4853747"/>
              <a:ext cx="2644771" cy="646331"/>
            </a:xfrm>
            <a:prstGeom prst="rect">
              <a:avLst/>
            </a:prstGeom>
            <a:noFill/>
          </p:spPr>
          <p:txBody>
            <a:bodyPr wrap="square" rtlCol="0">
              <a:spAutoFit/>
            </a:bodyPr>
            <a:lstStyle/>
            <a:p>
              <a:pPr algn="ctr"/>
              <a:r>
                <a:rPr lang="en-US" dirty="0">
                  <a:solidFill>
                    <a:schemeClr val="bg1">
                      <a:lumMod val="65000"/>
                    </a:schemeClr>
                  </a:solidFill>
                  <a:latin typeface="Tw Cen MT" panose="020B0602020104020603" pitchFamily="34" charset="0"/>
                </a:rPr>
                <a:t>BS ELE 5</a:t>
              </a:r>
              <a:r>
                <a:rPr lang="en-US" baseline="30000" dirty="0">
                  <a:solidFill>
                    <a:schemeClr val="bg1">
                      <a:lumMod val="65000"/>
                    </a:schemeClr>
                  </a:solidFill>
                  <a:latin typeface="Tw Cen MT" panose="020B0602020104020603" pitchFamily="34" charset="0"/>
                </a:rPr>
                <a:t>TH</a:t>
              </a:r>
              <a:r>
                <a:rPr lang="en-US" dirty="0">
                  <a:solidFill>
                    <a:schemeClr val="bg1">
                      <a:lumMod val="65000"/>
                    </a:schemeClr>
                  </a:solidFill>
                  <a:latin typeface="Tw Cen MT" panose="020B0602020104020603" pitchFamily="34" charset="0"/>
                </a:rPr>
                <a:t> SEMESTER</a:t>
              </a:r>
            </a:p>
            <a:p>
              <a:pPr algn="ctr"/>
              <a:endParaRPr lang="en-US" dirty="0">
                <a:solidFill>
                  <a:schemeClr val="bg1">
                    <a:lumMod val="65000"/>
                  </a:schemeClr>
                </a:solidFill>
                <a:latin typeface="Tw Cen MT" panose="020B0602020104020603" pitchFamily="34" charset="0"/>
              </a:endParaRPr>
            </a:p>
          </p:txBody>
        </p:sp>
        <p:sp>
          <p:nvSpPr>
            <p:cNvPr id="125" name="TextBox 124">
              <a:extLst>
                <a:ext uri="{FF2B5EF4-FFF2-40B4-BE49-F238E27FC236}">
                  <a16:creationId xmlns:a16="http://schemas.microsoft.com/office/drawing/2014/main" id="{6684DD90-134A-4D80-9A12-6DA4DF9CADFA}"/>
                </a:ext>
              </a:extLst>
            </p:cNvPr>
            <p:cNvSpPr txBox="1"/>
            <p:nvPr/>
          </p:nvSpPr>
          <p:spPr>
            <a:xfrm>
              <a:off x="3143051" y="5222359"/>
              <a:ext cx="3048141" cy="369332"/>
            </a:xfrm>
            <a:prstGeom prst="rect">
              <a:avLst/>
            </a:prstGeom>
            <a:noFill/>
          </p:spPr>
          <p:txBody>
            <a:bodyPr wrap="square" rtlCol="0">
              <a:spAutoFit/>
            </a:bodyPr>
            <a:lstStyle/>
            <a:p>
              <a:pPr algn="ctr"/>
              <a:r>
                <a:rPr lang="en-US" dirty="0" smtClean="0">
                  <a:solidFill>
                    <a:schemeClr val="bg1">
                      <a:lumMod val="65000"/>
                    </a:schemeClr>
                  </a:solidFill>
                  <a:latin typeface="Tw Cen MT" panose="020B0602020104020603" pitchFamily="34" charset="0"/>
                </a:rPr>
                <a:t>For Explanation</a:t>
              </a:r>
              <a:endParaRPr lang="en-US" dirty="0">
                <a:solidFill>
                  <a:schemeClr val="bg1">
                    <a:lumMod val="65000"/>
                  </a:schemeClr>
                </a:solidFill>
                <a:latin typeface="Tw Cen MT" panose="020B0602020104020603" pitchFamily="34" charset="0"/>
              </a:endParaRPr>
            </a:p>
          </p:txBody>
        </p:sp>
      </p:grpSp>
      <p:grpSp>
        <p:nvGrpSpPr>
          <p:cNvPr id="126" name="Group 125">
            <a:extLst>
              <a:ext uri="{FF2B5EF4-FFF2-40B4-BE49-F238E27FC236}">
                <a16:creationId xmlns:a16="http://schemas.microsoft.com/office/drawing/2014/main" id="{EF5444A9-5F10-4209-A0D2-9160F5F7F29A}"/>
              </a:ext>
            </a:extLst>
          </p:cNvPr>
          <p:cNvGrpSpPr/>
          <p:nvPr/>
        </p:nvGrpSpPr>
        <p:grpSpPr>
          <a:xfrm>
            <a:off x="8097879" y="2914228"/>
            <a:ext cx="3048141" cy="1452554"/>
            <a:chOff x="6191192" y="4416136"/>
            <a:chExt cx="3048141" cy="1452554"/>
          </a:xfrm>
        </p:grpSpPr>
        <p:sp>
          <p:nvSpPr>
            <p:cNvPr id="127" name="TextBox 126">
              <a:extLst>
                <a:ext uri="{FF2B5EF4-FFF2-40B4-BE49-F238E27FC236}">
                  <a16:creationId xmlns:a16="http://schemas.microsoft.com/office/drawing/2014/main" id="{16954157-2878-4F6F-A403-E21F876D083E}"/>
                </a:ext>
              </a:extLst>
            </p:cNvPr>
            <p:cNvSpPr txBox="1"/>
            <p:nvPr/>
          </p:nvSpPr>
          <p:spPr>
            <a:xfrm>
              <a:off x="6392877" y="4416136"/>
              <a:ext cx="2644771" cy="461665"/>
            </a:xfrm>
            <a:prstGeom prst="rect">
              <a:avLst/>
            </a:prstGeom>
            <a:noFill/>
          </p:spPr>
          <p:txBody>
            <a:bodyPr wrap="square" rtlCol="0">
              <a:spAutoFit/>
            </a:bodyPr>
            <a:lstStyle/>
            <a:p>
              <a:pPr algn="ctr"/>
              <a:r>
                <a:rPr lang="en-US" sz="2400" dirty="0" smtClean="0">
                  <a:solidFill>
                    <a:srgbClr val="5D7373"/>
                  </a:solidFill>
                  <a:latin typeface="Tw Cen MT" panose="020B0602020104020603" pitchFamily="34" charset="0"/>
                </a:rPr>
                <a:t>Saleem Raza</a:t>
              </a:r>
              <a:endParaRPr lang="en-US" sz="2400" dirty="0">
                <a:solidFill>
                  <a:srgbClr val="5D7373"/>
                </a:solidFill>
                <a:latin typeface="Tw Cen MT" panose="020B0602020104020603" pitchFamily="34" charset="0"/>
              </a:endParaRPr>
            </a:p>
          </p:txBody>
        </p:sp>
        <p:sp>
          <p:nvSpPr>
            <p:cNvPr id="128" name="TextBox 127">
              <a:extLst>
                <a:ext uri="{FF2B5EF4-FFF2-40B4-BE49-F238E27FC236}">
                  <a16:creationId xmlns:a16="http://schemas.microsoft.com/office/drawing/2014/main" id="{B32C3EB7-7C43-40AD-B526-3EB3369C024A}"/>
                </a:ext>
              </a:extLst>
            </p:cNvPr>
            <p:cNvSpPr txBox="1"/>
            <p:nvPr/>
          </p:nvSpPr>
          <p:spPr>
            <a:xfrm>
              <a:off x="6392877" y="4853747"/>
              <a:ext cx="2644771" cy="646331"/>
            </a:xfrm>
            <a:prstGeom prst="rect">
              <a:avLst/>
            </a:prstGeom>
            <a:noFill/>
          </p:spPr>
          <p:txBody>
            <a:bodyPr wrap="square" rtlCol="0">
              <a:spAutoFit/>
            </a:bodyPr>
            <a:lstStyle/>
            <a:p>
              <a:pPr algn="ctr"/>
              <a:r>
                <a:rPr lang="en-US" dirty="0">
                  <a:solidFill>
                    <a:schemeClr val="bg1">
                      <a:lumMod val="65000"/>
                    </a:schemeClr>
                  </a:solidFill>
                  <a:latin typeface="Tw Cen MT" panose="020B0602020104020603" pitchFamily="34" charset="0"/>
                </a:rPr>
                <a:t>BS ELE 5</a:t>
              </a:r>
              <a:r>
                <a:rPr lang="en-US" baseline="30000" dirty="0">
                  <a:solidFill>
                    <a:schemeClr val="bg1">
                      <a:lumMod val="65000"/>
                    </a:schemeClr>
                  </a:solidFill>
                  <a:latin typeface="Tw Cen MT" panose="020B0602020104020603" pitchFamily="34" charset="0"/>
                </a:rPr>
                <a:t>TH</a:t>
              </a:r>
              <a:r>
                <a:rPr lang="en-US" dirty="0">
                  <a:solidFill>
                    <a:schemeClr val="bg1">
                      <a:lumMod val="65000"/>
                    </a:schemeClr>
                  </a:solidFill>
                  <a:latin typeface="Tw Cen MT" panose="020B0602020104020603" pitchFamily="34" charset="0"/>
                </a:rPr>
                <a:t> SEMESTER</a:t>
              </a:r>
            </a:p>
            <a:p>
              <a:pPr algn="ctr"/>
              <a:endParaRPr lang="en-US" dirty="0">
                <a:solidFill>
                  <a:schemeClr val="bg1">
                    <a:lumMod val="65000"/>
                  </a:schemeClr>
                </a:solidFill>
                <a:latin typeface="Tw Cen MT" panose="020B0602020104020603" pitchFamily="34" charset="0"/>
              </a:endParaRPr>
            </a:p>
          </p:txBody>
        </p:sp>
        <p:sp>
          <p:nvSpPr>
            <p:cNvPr id="129" name="TextBox 128">
              <a:extLst>
                <a:ext uri="{FF2B5EF4-FFF2-40B4-BE49-F238E27FC236}">
                  <a16:creationId xmlns:a16="http://schemas.microsoft.com/office/drawing/2014/main" id="{927036C2-6C60-4529-830A-EC63E6B9C4B8}"/>
                </a:ext>
              </a:extLst>
            </p:cNvPr>
            <p:cNvSpPr txBox="1"/>
            <p:nvPr/>
          </p:nvSpPr>
          <p:spPr>
            <a:xfrm>
              <a:off x="6191192" y="5222359"/>
              <a:ext cx="3048141" cy="646331"/>
            </a:xfrm>
            <a:prstGeom prst="rect">
              <a:avLst/>
            </a:prstGeom>
            <a:noFill/>
          </p:spPr>
          <p:txBody>
            <a:bodyPr wrap="square" rtlCol="0">
              <a:spAutoFit/>
            </a:bodyPr>
            <a:lstStyle/>
            <a:p>
              <a:pPr algn="ctr"/>
              <a:r>
                <a:rPr lang="en-US" dirty="0" smtClean="0">
                  <a:solidFill>
                    <a:schemeClr val="bg1">
                      <a:lumMod val="65000"/>
                    </a:schemeClr>
                  </a:solidFill>
                  <a:latin typeface="Tw Cen MT" panose="020B0602020104020603" pitchFamily="34" charset="0"/>
                </a:rPr>
                <a:t>For Programming and</a:t>
              </a:r>
            </a:p>
            <a:p>
              <a:pPr algn="ctr"/>
              <a:r>
                <a:rPr lang="en-US" dirty="0" smtClean="0">
                  <a:solidFill>
                    <a:schemeClr val="bg1">
                      <a:lumMod val="65000"/>
                    </a:schemeClr>
                  </a:solidFill>
                  <a:latin typeface="Tw Cen MT" panose="020B0602020104020603" pitchFamily="34" charset="0"/>
                </a:rPr>
                <a:t>Result</a:t>
              </a:r>
              <a:endParaRPr lang="en-US" dirty="0">
                <a:solidFill>
                  <a:schemeClr val="bg1">
                    <a:lumMod val="65000"/>
                  </a:schemeClr>
                </a:solidFill>
                <a:latin typeface="Tw Cen MT" panose="020B0602020104020603" pitchFamily="34" charset="0"/>
              </a:endParaRPr>
            </a:p>
          </p:txBody>
        </p:sp>
      </p:grpSp>
    </p:spTree>
    <p:extLst>
      <p:ext uri="{BB962C8B-B14F-4D97-AF65-F5344CB8AC3E}">
        <p14:creationId xmlns:p14="http://schemas.microsoft.com/office/powerpoint/2010/main" val="308037955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p:cTn id="7" dur="1000" fill="hold"/>
                                        <p:tgtEl>
                                          <p:spTgt spid="109"/>
                                        </p:tgtEl>
                                        <p:attrNameLst>
                                          <p:attrName>ppt_w</p:attrName>
                                        </p:attrNameLst>
                                      </p:cBhvr>
                                      <p:tavLst>
                                        <p:tav tm="0">
                                          <p:val>
                                            <p:fltVal val="0"/>
                                          </p:val>
                                        </p:tav>
                                        <p:tav tm="100000">
                                          <p:val>
                                            <p:strVal val="#ppt_w"/>
                                          </p:val>
                                        </p:tav>
                                      </p:tavLst>
                                    </p:anim>
                                    <p:anim calcmode="lin" valueType="num">
                                      <p:cBhvr>
                                        <p:cTn id="8" dur="1000" fill="hold"/>
                                        <p:tgtEl>
                                          <p:spTgt spid="109"/>
                                        </p:tgtEl>
                                        <p:attrNameLst>
                                          <p:attrName>ppt_h</p:attrName>
                                        </p:attrNameLst>
                                      </p:cBhvr>
                                      <p:tavLst>
                                        <p:tav tm="0">
                                          <p:val>
                                            <p:fltVal val="0"/>
                                          </p:val>
                                        </p:tav>
                                        <p:tav tm="100000">
                                          <p:val>
                                            <p:strVal val="#ppt_h"/>
                                          </p:val>
                                        </p:tav>
                                      </p:tavLst>
                                    </p:anim>
                                    <p:anim calcmode="lin" valueType="num">
                                      <p:cBhvr>
                                        <p:cTn id="9" dur="1000" fill="hold"/>
                                        <p:tgtEl>
                                          <p:spTgt spid="109"/>
                                        </p:tgtEl>
                                        <p:attrNameLst>
                                          <p:attrName>style.rotation</p:attrName>
                                        </p:attrNameLst>
                                      </p:cBhvr>
                                      <p:tavLst>
                                        <p:tav tm="0">
                                          <p:val>
                                            <p:fltVal val="90"/>
                                          </p:val>
                                        </p:tav>
                                        <p:tav tm="100000">
                                          <p:val>
                                            <p:fltVal val="0"/>
                                          </p:val>
                                        </p:tav>
                                      </p:tavLst>
                                    </p:anim>
                                    <p:animEffect transition="in" filter="fade">
                                      <p:cBhvr>
                                        <p:cTn id="10" dur="1000"/>
                                        <p:tgtEl>
                                          <p:spTgt spid="109"/>
                                        </p:tgtEl>
                                      </p:cBhvr>
                                    </p:animEffect>
                                  </p:childTnLst>
                                </p:cTn>
                              </p:par>
                            </p:childTnLst>
                          </p:cTn>
                        </p:par>
                        <p:par>
                          <p:cTn id="11" fill="hold">
                            <p:stCondLst>
                              <p:cond delay="1000"/>
                            </p:stCondLst>
                            <p:childTnLst>
                              <p:par>
                                <p:cTn id="12" presetID="42" presetClass="entr" presetSubtype="0" fill="hold" nodeType="afterEffect">
                                  <p:stCondLst>
                                    <p:cond delay="0"/>
                                  </p:stCondLst>
                                  <p:childTnLst>
                                    <p:set>
                                      <p:cBhvr>
                                        <p:cTn id="13" dur="1" fill="hold">
                                          <p:stCondLst>
                                            <p:cond delay="0"/>
                                          </p:stCondLst>
                                        </p:cTn>
                                        <p:tgtEl>
                                          <p:spTgt spid="118"/>
                                        </p:tgtEl>
                                        <p:attrNameLst>
                                          <p:attrName>style.visibility</p:attrName>
                                        </p:attrNameLst>
                                      </p:cBhvr>
                                      <p:to>
                                        <p:strVal val="visible"/>
                                      </p:to>
                                    </p:set>
                                    <p:animEffect transition="in" filter="fade">
                                      <p:cBhvr>
                                        <p:cTn id="14" dur="500"/>
                                        <p:tgtEl>
                                          <p:spTgt spid="118"/>
                                        </p:tgtEl>
                                      </p:cBhvr>
                                    </p:animEffect>
                                    <p:anim calcmode="lin" valueType="num">
                                      <p:cBhvr>
                                        <p:cTn id="15" dur="500" fill="hold"/>
                                        <p:tgtEl>
                                          <p:spTgt spid="118"/>
                                        </p:tgtEl>
                                        <p:attrNameLst>
                                          <p:attrName>ppt_x</p:attrName>
                                        </p:attrNameLst>
                                      </p:cBhvr>
                                      <p:tavLst>
                                        <p:tav tm="0">
                                          <p:val>
                                            <p:strVal val="#ppt_x"/>
                                          </p:val>
                                        </p:tav>
                                        <p:tav tm="100000">
                                          <p:val>
                                            <p:strVal val="#ppt_x"/>
                                          </p:val>
                                        </p:tav>
                                      </p:tavLst>
                                    </p:anim>
                                    <p:anim calcmode="lin" valueType="num">
                                      <p:cBhvr>
                                        <p:cTn id="16" dur="500" fill="hold"/>
                                        <p:tgtEl>
                                          <p:spTgt spid="11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112"/>
                                        </p:tgtEl>
                                        <p:attrNameLst>
                                          <p:attrName>style.visibility</p:attrName>
                                        </p:attrNameLst>
                                      </p:cBhvr>
                                      <p:to>
                                        <p:strVal val="visible"/>
                                      </p:to>
                                    </p:set>
                                    <p:anim calcmode="lin" valueType="num">
                                      <p:cBhvr>
                                        <p:cTn id="21" dur="1000" fill="hold"/>
                                        <p:tgtEl>
                                          <p:spTgt spid="112"/>
                                        </p:tgtEl>
                                        <p:attrNameLst>
                                          <p:attrName>ppt_w</p:attrName>
                                        </p:attrNameLst>
                                      </p:cBhvr>
                                      <p:tavLst>
                                        <p:tav tm="0">
                                          <p:val>
                                            <p:fltVal val="0"/>
                                          </p:val>
                                        </p:tav>
                                        <p:tav tm="100000">
                                          <p:val>
                                            <p:strVal val="#ppt_w"/>
                                          </p:val>
                                        </p:tav>
                                      </p:tavLst>
                                    </p:anim>
                                    <p:anim calcmode="lin" valueType="num">
                                      <p:cBhvr>
                                        <p:cTn id="22" dur="1000" fill="hold"/>
                                        <p:tgtEl>
                                          <p:spTgt spid="112"/>
                                        </p:tgtEl>
                                        <p:attrNameLst>
                                          <p:attrName>ppt_h</p:attrName>
                                        </p:attrNameLst>
                                      </p:cBhvr>
                                      <p:tavLst>
                                        <p:tav tm="0">
                                          <p:val>
                                            <p:fltVal val="0"/>
                                          </p:val>
                                        </p:tav>
                                        <p:tav tm="100000">
                                          <p:val>
                                            <p:strVal val="#ppt_h"/>
                                          </p:val>
                                        </p:tav>
                                      </p:tavLst>
                                    </p:anim>
                                    <p:anim calcmode="lin" valueType="num">
                                      <p:cBhvr>
                                        <p:cTn id="23" dur="1000" fill="hold"/>
                                        <p:tgtEl>
                                          <p:spTgt spid="112"/>
                                        </p:tgtEl>
                                        <p:attrNameLst>
                                          <p:attrName>style.rotation</p:attrName>
                                        </p:attrNameLst>
                                      </p:cBhvr>
                                      <p:tavLst>
                                        <p:tav tm="0">
                                          <p:val>
                                            <p:fltVal val="90"/>
                                          </p:val>
                                        </p:tav>
                                        <p:tav tm="100000">
                                          <p:val>
                                            <p:fltVal val="0"/>
                                          </p:val>
                                        </p:tav>
                                      </p:tavLst>
                                    </p:anim>
                                    <p:animEffect transition="in" filter="fade">
                                      <p:cBhvr>
                                        <p:cTn id="24" dur="1000"/>
                                        <p:tgtEl>
                                          <p:spTgt spid="112"/>
                                        </p:tgtEl>
                                      </p:cBhvr>
                                    </p:animEffect>
                                  </p:childTnLst>
                                </p:cTn>
                              </p:par>
                            </p:childTnLst>
                          </p:cTn>
                        </p:par>
                        <p:par>
                          <p:cTn id="25" fill="hold">
                            <p:stCondLst>
                              <p:cond delay="1000"/>
                            </p:stCondLst>
                            <p:childTnLst>
                              <p:par>
                                <p:cTn id="26" presetID="42" presetClass="entr" presetSubtype="0" fill="hold" nodeType="afterEffect">
                                  <p:stCondLst>
                                    <p:cond delay="0"/>
                                  </p:stCondLst>
                                  <p:childTnLst>
                                    <p:set>
                                      <p:cBhvr>
                                        <p:cTn id="27" dur="1" fill="hold">
                                          <p:stCondLst>
                                            <p:cond delay="0"/>
                                          </p:stCondLst>
                                        </p:cTn>
                                        <p:tgtEl>
                                          <p:spTgt spid="122"/>
                                        </p:tgtEl>
                                        <p:attrNameLst>
                                          <p:attrName>style.visibility</p:attrName>
                                        </p:attrNameLst>
                                      </p:cBhvr>
                                      <p:to>
                                        <p:strVal val="visible"/>
                                      </p:to>
                                    </p:set>
                                    <p:animEffect transition="in" filter="fade">
                                      <p:cBhvr>
                                        <p:cTn id="28" dur="500"/>
                                        <p:tgtEl>
                                          <p:spTgt spid="122"/>
                                        </p:tgtEl>
                                      </p:cBhvr>
                                    </p:animEffect>
                                    <p:anim calcmode="lin" valueType="num">
                                      <p:cBhvr>
                                        <p:cTn id="29" dur="500" fill="hold"/>
                                        <p:tgtEl>
                                          <p:spTgt spid="122"/>
                                        </p:tgtEl>
                                        <p:attrNameLst>
                                          <p:attrName>ppt_x</p:attrName>
                                        </p:attrNameLst>
                                      </p:cBhvr>
                                      <p:tavLst>
                                        <p:tav tm="0">
                                          <p:val>
                                            <p:strVal val="#ppt_x"/>
                                          </p:val>
                                        </p:tav>
                                        <p:tav tm="100000">
                                          <p:val>
                                            <p:strVal val="#ppt_x"/>
                                          </p:val>
                                        </p:tav>
                                      </p:tavLst>
                                    </p:anim>
                                    <p:anim calcmode="lin" valueType="num">
                                      <p:cBhvr>
                                        <p:cTn id="30" dur="500" fill="hold"/>
                                        <p:tgtEl>
                                          <p:spTgt spid="12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nodeType="clickEffect">
                                  <p:stCondLst>
                                    <p:cond delay="0"/>
                                  </p:stCondLst>
                                  <p:childTnLst>
                                    <p:set>
                                      <p:cBhvr>
                                        <p:cTn id="34" dur="1" fill="hold">
                                          <p:stCondLst>
                                            <p:cond delay="0"/>
                                          </p:stCondLst>
                                        </p:cTn>
                                        <p:tgtEl>
                                          <p:spTgt spid="115"/>
                                        </p:tgtEl>
                                        <p:attrNameLst>
                                          <p:attrName>style.visibility</p:attrName>
                                        </p:attrNameLst>
                                      </p:cBhvr>
                                      <p:to>
                                        <p:strVal val="visible"/>
                                      </p:to>
                                    </p:set>
                                    <p:anim calcmode="lin" valueType="num">
                                      <p:cBhvr>
                                        <p:cTn id="35" dur="1000" fill="hold"/>
                                        <p:tgtEl>
                                          <p:spTgt spid="115"/>
                                        </p:tgtEl>
                                        <p:attrNameLst>
                                          <p:attrName>ppt_w</p:attrName>
                                        </p:attrNameLst>
                                      </p:cBhvr>
                                      <p:tavLst>
                                        <p:tav tm="0">
                                          <p:val>
                                            <p:fltVal val="0"/>
                                          </p:val>
                                        </p:tav>
                                        <p:tav tm="100000">
                                          <p:val>
                                            <p:strVal val="#ppt_w"/>
                                          </p:val>
                                        </p:tav>
                                      </p:tavLst>
                                    </p:anim>
                                    <p:anim calcmode="lin" valueType="num">
                                      <p:cBhvr>
                                        <p:cTn id="36" dur="1000" fill="hold"/>
                                        <p:tgtEl>
                                          <p:spTgt spid="115"/>
                                        </p:tgtEl>
                                        <p:attrNameLst>
                                          <p:attrName>ppt_h</p:attrName>
                                        </p:attrNameLst>
                                      </p:cBhvr>
                                      <p:tavLst>
                                        <p:tav tm="0">
                                          <p:val>
                                            <p:fltVal val="0"/>
                                          </p:val>
                                        </p:tav>
                                        <p:tav tm="100000">
                                          <p:val>
                                            <p:strVal val="#ppt_h"/>
                                          </p:val>
                                        </p:tav>
                                      </p:tavLst>
                                    </p:anim>
                                    <p:anim calcmode="lin" valueType="num">
                                      <p:cBhvr>
                                        <p:cTn id="37" dur="1000" fill="hold"/>
                                        <p:tgtEl>
                                          <p:spTgt spid="115"/>
                                        </p:tgtEl>
                                        <p:attrNameLst>
                                          <p:attrName>style.rotation</p:attrName>
                                        </p:attrNameLst>
                                      </p:cBhvr>
                                      <p:tavLst>
                                        <p:tav tm="0">
                                          <p:val>
                                            <p:fltVal val="90"/>
                                          </p:val>
                                        </p:tav>
                                        <p:tav tm="100000">
                                          <p:val>
                                            <p:fltVal val="0"/>
                                          </p:val>
                                        </p:tav>
                                      </p:tavLst>
                                    </p:anim>
                                    <p:animEffect transition="in" filter="fade">
                                      <p:cBhvr>
                                        <p:cTn id="38" dur="1000"/>
                                        <p:tgtEl>
                                          <p:spTgt spid="115"/>
                                        </p:tgtEl>
                                      </p:cBhvr>
                                    </p:animEffect>
                                  </p:childTnLst>
                                </p:cTn>
                              </p:par>
                            </p:childTnLst>
                          </p:cTn>
                        </p:par>
                        <p:par>
                          <p:cTn id="39" fill="hold">
                            <p:stCondLst>
                              <p:cond delay="1000"/>
                            </p:stCondLst>
                            <p:childTnLst>
                              <p:par>
                                <p:cTn id="40" presetID="42" presetClass="entr" presetSubtype="0" fill="hold" nodeType="afterEffect">
                                  <p:stCondLst>
                                    <p:cond delay="0"/>
                                  </p:stCondLst>
                                  <p:childTnLst>
                                    <p:set>
                                      <p:cBhvr>
                                        <p:cTn id="41" dur="1" fill="hold">
                                          <p:stCondLst>
                                            <p:cond delay="0"/>
                                          </p:stCondLst>
                                        </p:cTn>
                                        <p:tgtEl>
                                          <p:spTgt spid="126"/>
                                        </p:tgtEl>
                                        <p:attrNameLst>
                                          <p:attrName>style.visibility</p:attrName>
                                        </p:attrNameLst>
                                      </p:cBhvr>
                                      <p:to>
                                        <p:strVal val="visible"/>
                                      </p:to>
                                    </p:set>
                                    <p:animEffect transition="in" filter="fade">
                                      <p:cBhvr>
                                        <p:cTn id="42" dur="500"/>
                                        <p:tgtEl>
                                          <p:spTgt spid="126"/>
                                        </p:tgtEl>
                                      </p:cBhvr>
                                    </p:animEffect>
                                    <p:anim calcmode="lin" valueType="num">
                                      <p:cBhvr>
                                        <p:cTn id="43" dur="500" fill="hold"/>
                                        <p:tgtEl>
                                          <p:spTgt spid="126"/>
                                        </p:tgtEl>
                                        <p:attrNameLst>
                                          <p:attrName>ppt_x</p:attrName>
                                        </p:attrNameLst>
                                      </p:cBhvr>
                                      <p:tavLst>
                                        <p:tav tm="0">
                                          <p:val>
                                            <p:strVal val="#ppt_x"/>
                                          </p:val>
                                        </p:tav>
                                        <p:tav tm="100000">
                                          <p:val>
                                            <p:strVal val="#ppt_x"/>
                                          </p:val>
                                        </p:tav>
                                      </p:tavLst>
                                    </p:anim>
                                    <p:anim calcmode="lin" valueType="num">
                                      <p:cBhvr>
                                        <p:cTn id="44" dur="500" fill="hold"/>
                                        <p:tgtEl>
                                          <p:spTgt spid="1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3987081" y="916738"/>
            <a:ext cx="7278915" cy="1938992"/>
          </a:xfrm>
          <a:prstGeom prst="rect">
            <a:avLst/>
          </a:prstGeom>
          <a:noFill/>
        </p:spPr>
        <p:txBody>
          <a:bodyPr wrap="square" rtlCol="0">
            <a:spAutoFit/>
          </a:bodyPr>
          <a:lstStyle/>
          <a:p>
            <a:pPr algn="ctr"/>
            <a:r>
              <a:rPr lang="en-US" sz="6000" dirty="0" smtClean="0">
                <a:solidFill>
                  <a:srgbClr val="FF5969"/>
                </a:solidFill>
                <a:latin typeface="Tw Cen MT" panose="020B0602020104020603" pitchFamily="34" charset="0"/>
              </a:rPr>
              <a:t>Presentation of PIC Microcontroller </a:t>
            </a:r>
            <a:endParaRPr lang="en-US" sz="6000" dirty="0">
              <a:solidFill>
                <a:srgbClr val="FF5969"/>
              </a:solidFill>
              <a:latin typeface="Tw Cen MT" panose="020B0602020104020603" pitchFamily="34" charset="0"/>
            </a:endParaRPr>
          </a:p>
        </p:txBody>
      </p:sp>
      <p:grpSp>
        <p:nvGrpSpPr>
          <p:cNvPr id="51" name="Group 50">
            <a:extLst>
              <a:ext uri="{FF2B5EF4-FFF2-40B4-BE49-F238E27FC236}">
                <a16:creationId xmlns:a16="http://schemas.microsoft.com/office/drawing/2014/main" id="{312CB825-EAFB-4901-8C7E-D5477E0D31C8}"/>
              </a:ext>
            </a:extLst>
          </p:cNvPr>
          <p:cNvGrpSpPr/>
          <p:nvPr/>
        </p:nvGrpSpPr>
        <p:grpSpPr>
          <a:xfrm>
            <a:off x="5556262" y="4639716"/>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a:extLst>
              <a:ext uri="{FF2B5EF4-FFF2-40B4-BE49-F238E27FC236}">
                <a16:creationId xmlns:a16="http://schemas.microsoft.com/office/drawing/2014/main" id="{4F202974-31A3-4642-B671-F0DBBB7B4663}"/>
              </a:ext>
            </a:extLst>
          </p:cNvPr>
          <p:cNvSpPr txBox="1"/>
          <p:nvPr/>
        </p:nvSpPr>
        <p:spPr>
          <a:xfrm>
            <a:off x="3987080" y="2432956"/>
            <a:ext cx="7278915" cy="2554545"/>
          </a:xfrm>
          <a:prstGeom prst="rect">
            <a:avLst/>
          </a:prstGeom>
          <a:noFill/>
        </p:spPr>
        <p:txBody>
          <a:bodyPr wrap="square" rtlCol="0">
            <a:spAutoFit/>
          </a:bodyPr>
          <a:lstStyle/>
          <a:p>
            <a:pPr algn="ctr"/>
            <a:endParaRPr lang="en-US" sz="3200" dirty="0" smtClean="0">
              <a:solidFill>
                <a:srgbClr val="52CBBE"/>
              </a:solidFill>
              <a:latin typeface="Tw Cen MT" panose="020B0602020104020603" pitchFamily="34" charset="0"/>
            </a:endParaRPr>
          </a:p>
          <a:p>
            <a:pPr algn="ctr"/>
            <a:r>
              <a:rPr lang="en-US" sz="3200" dirty="0" smtClean="0">
                <a:solidFill>
                  <a:srgbClr val="52CBBE"/>
                </a:solidFill>
                <a:latin typeface="Tw Cen MT" panose="020B0602020104020603" pitchFamily="34" charset="0"/>
              </a:rPr>
              <a:t>Question: How to design a circuit using PIC Microcontroller to control the stepper motor?</a:t>
            </a:r>
          </a:p>
          <a:p>
            <a:pPr algn="ctr"/>
            <a:endParaRPr lang="en-US" sz="3200" dirty="0">
              <a:solidFill>
                <a:srgbClr val="52CBBE"/>
              </a:solidFill>
              <a:latin typeface="Tw Cen MT" panose="020B0602020104020603" pitchFamily="34" charset="0"/>
            </a:endParaRPr>
          </a:p>
        </p:txBody>
      </p:sp>
      <p:grpSp>
        <p:nvGrpSpPr>
          <p:cNvPr id="19" name="Group 18">
            <a:extLst>
              <a:ext uri="{FF2B5EF4-FFF2-40B4-BE49-F238E27FC236}">
                <a16:creationId xmlns:a16="http://schemas.microsoft.com/office/drawing/2014/main" id="{C8A16B82-6A3C-46F5-8D32-072FDF89864A}"/>
              </a:ext>
            </a:extLst>
          </p:cNvPr>
          <p:cNvGrpSpPr/>
          <p:nvPr/>
        </p:nvGrpSpPr>
        <p:grpSpPr>
          <a:xfrm>
            <a:off x="-290920" y="-2"/>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752416" y="0"/>
            <a:ext cx="11447503" cy="6858000"/>
            <a:chOff x="213096" y="0"/>
            <a:chExt cx="11447503"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contents</a:t>
              </a:r>
              <a:endParaRPr lang="en-US" sz="3600" b="1" dirty="0">
                <a:solidFill>
                  <a:srgbClr val="F0EEF0"/>
                </a:solidFill>
                <a:latin typeface="Tw Cen MT" panose="020B0602020104020603" pitchFamily="34" charset="0"/>
              </a:endParaRP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7847639"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PIC 18</a:t>
              </a:r>
              <a:endParaRPr lang="en-US" sz="3600" b="1" dirty="0">
                <a:solidFill>
                  <a:srgbClr val="F0EEF0"/>
                </a:solidFill>
                <a:latin typeface="Tw Cen MT" panose="020B0602020104020603" pitchFamily="34" charset="0"/>
              </a:endParaRP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3" y="3189610"/>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7638543" y="-1"/>
            <a:ext cx="8692332" cy="6858000"/>
            <a:chOff x="718505" y="-1"/>
            <a:chExt cx="8692332"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8091629" y="3189609"/>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9478308" y="-1"/>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9" name="Group 68">
            <a:extLst>
              <a:ext uri="{FF2B5EF4-FFF2-40B4-BE49-F238E27FC236}">
                <a16:creationId xmlns:a16="http://schemas.microsoft.com/office/drawing/2014/main" id="{C8A16B82-6A3C-46F5-8D32-072FDF89864A}"/>
              </a:ext>
            </a:extLst>
          </p:cNvPr>
          <p:cNvGrpSpPr/>
          <p:nvPr/>
        </p:nvGrpSpPr>
        <p:grpSpPr>
          <a:xfrm>
            <a:off x="-12575319" y="0"/>
            <a:ext cx="12482920" cy="6858000"/>
            <a:chOff x="-290920" y="0"/>
            <a:chExt cx="12482920" cy="6858000"/>
          </a:xfrm>
        </p:grpSpPr>
        <p:sp>
          <p:nvSpPr>
            <p:cNvPr id="70" name="Rectangle 6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73" name="Picture 72">
              <a:extLst>
                <a:ext uri="{FF2B5EF4-FFF2-40B4-BE49-F238E27FC236}">
                  <a16:creationId xmlns:a16="http://schemas.microsoft.com/office/drawing/2014/main" id="{E8AD023B-AE8D-405F-90E6-27B0D470799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74" name="Group 73">
            <a:extLst>
              <a:ext uri="{FF2B5EF4-FFF2-40B4-BE49-F238E27FC236}">
                <a16:creationId xmlns:a16="http://schemas.microsoft.com/office/drawing/2014/main" id="{69A27401-3327-4871-86AC-B461CA62C3AC}"/>
              </a:ext>
            </a:extLst>
          </p:cNvPr>
          <p:cNvGrpSpPr/>
          <p:nvPr/>
        </p:nvGrpSpPr>
        <p:grpSpPr>
          <a:xfrm>
            <a:off x="-12271841" y="0"/>
            <a:ext cx="11447503" cy="6858000"/>
            <a:chOff x="213096" y="0"/>
            <a:chExt cx="11447503" cy="6858000"/>
          </a:xfrm>
        </p:grpSpPr>
        <p:sp>
          <p:nvSpPr>
            <p:cNvPr id="75" name="Rectangle 7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TextBox 7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78" name="Picture 77">
              <a:extLst>
                <a:ext uri="{FF2B5EF4-FFF2-40B4-BE49-F238E27FC236}">
                  <a16:creationId xmlns:a16="http://schemas.microsoft.com/office/drawing/2014/main" id="{2B44F548-697F-412D-9B99-861C2724638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79" name="Group 78">
            <a:extLst>
              <a:ext uri="{FF2B5EF4-FFF2-40B4-BE49-F238E27FC236}">
                <a16:creationId xmlns:a16="http://schemas.microsoft.com/office/drawing/2014/main" id="{C0099890-786A-4F87-960D-5DADE5168909}"/>
              </a:ext>
            </a:extLst>
          </p:cNvPr>
          <p:cNvGrpSpPr/>
          <p:nvPr/>
        </p:nvGrpSpPr>
        <p:grpSpPr>
          <a:xfrm>
            <a:off x="-11320696" y="0"/>
            <a:ext cx="9961092" cy="6858000"/>
            <a:chOff x="491575" y="0"/>
            <a:chExt cx="9961092" cy="6858000"/>
          </a:xfrm>
        </p:grpSpPr>
        <p:sp>
          <p:nvSpPr>
            <p:cNvPr id="80" name="Rectangle 7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93EC5869-A976-4328-A864-2BB04E7E7BFC}"/>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3" name="Picture 82">
              <a:extLst>
                <a:ext uri="{FF2B5EF4-FFF2-40B4-BE49-F238E27FC236}">
                  <a16:creationId xmlns:a16="http://schemas.microsoft.com/office/drawing/2014/main" id="{7C8E4AB7-ADC0-4FEE-AE7A-994F5DAD3FE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84" name="Group 83">
            <a:extLst>
              <a:ext uri="{FF2B5EF4-FFF2-40B4-BE49-F238E27FC236}">
                <a16:creationId xmlns:a16="http://schemas.microsoft.com/office/drawing/2014/main" id="{0E4F6447-6163-4D6A-A8D2-BD63B6CB3A42}"/>
              </a:ext>
            </a:extLst>
          </p:cNvPr>
          <p:cNvGrpSpPr/>
          <p:nvPr/>
        </p:nvGrpSpPr>
        <p:grpSpPr>
          <a:xfrm>
            <a:off x="-11458254" y="0"/>
            <a:ext cx="9574094" cy="6858000"/>
            <a:chOff x="491575" y="0"/>
            <a:chExt cx="9574094" cy="6858000"/>
          </a:xfrm>
        </p:grpSpPr>
        <p:sp>
          <p:nvSpPr>
            <p:cNvPr id="85" name="Rectangle 8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a:extLst>
                <a:ext uri="{FF2B5EF4-FFF2-40B4-BE49-F238E27FC236}">
                  <a16:creationId xmlns:a16="http://schemas.microsoft.com/office/drawing/2014/main" id="{12F9D37B-DE70-4087-8A7F-BBA0BAF5B6CF}"/>
                </a:ext>
              </a:extLst>
            </p:cNvPr>
            <p:cNvSpPr txBox="1"/>
            <p:nvPr/>
          </p:nvSpPr>
          <p:spPr>
            <a:xfrm rot="16200000">
              <a:off x="8746453" y="3189610"/>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8" name="Picture 87">
              <a:extLst>
                <a:ext uri="{FF2B5EF4-FFF2-40B4-BE49-F238E27FC236}">
                  <a16:creationId xmlns:a16="http://schemas.microsoft.com/office/drawing/2014/main" id="{6FA13E8D-3FCC-4EC2-BD8C-6CE7CA0ECD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9" name="Rectangle 88">
            <a:extLst>
              <a:ext uri="{FF2B5EF4-FFF2-40B4-BE49-F238E27FC236}">
                <a16:creationId xmlns:a16="http://schemas.microsoft.com/office/drawing/2014/main" id="{71382190-201C-4BAE-91F3-296A26671C96}"/>
              </a:ext>
            </a:extLst>
          </p:cNvPr>
          <p:cNvSpPr/>
          <p:nvPr/>
        </p:nvSpPr>
        <p:spPr>
          <a:xfrm>
            <a:off x="-11435234"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a:extLst>
              <a:ext uri="{FF2B5EF4-FFF2-40B4-BE49-F238E27FC236}">
                <a16:creationId xmlns:a16="http://schemas.microsoft.com/office/drawing/2014/main" id="{3FD3EE0D-FD02-4885-9AC0-03F414A9888F}"/>
              </a:ext>
            </a:extLst>
          </p:cNvPr>
          <p:cNvGrpSpPr/>
          <p:nvPr/>
        </p:nvGrpSpPr>
        <p:grpSpPr>
          <a:xfrm>
            <a:off x="-11111600" y="-1"/>
            <a:ext cx="8692332" cy="6858000"/>
            <a:chOff x="718505" y="-1"/>
            <a:chExt cx="8692332" cy="6858000"/>
          </a:xfrm>
        </p:grpSpPr>
        <p:sp>
          <p:nvSpPr>
            <p:cNvPr id="91" name="Rectangle 9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0E895421-2372-4C7F-93D2-3B0353A6E7BD}"/>
                </a:ext>
              </a:extLst>
            </p:cNvPr>
            <p:cNvSpPr txBox="1"/>
            <p:nvPr/>
          </p:nvSpPr>
          <p:spPr>
            <a:xfrm rot="16200000">
              <a:off x="8091629" y="3189609"/>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94" name="Picture 93">
              <a:extLst>
                <a:ext uri="{FF2B5EF4-FFF2-40B4-BE49-F238E27FC236}">
                  <a16:creationId xmlns:a16="http://schemas.microsoft.com/office/drawing/2014/main" id="{1A9D6167-F7B8-4BFF-8BC5-2D13EF0CFF8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5" name="Group 94">
            <a:extLst>
              <a:ext uri="{FF2B5EF4-FFF2-40B4-BE49-F238E27FC236}">
                <a16:creationId xmlns:a16="http://schemas.microsoft.com/office/drawing/2014/main" id="{76789F00-2688-429D-926C-15F83152FDBE}"/>
              </a:ext>
            </a:extLst>
          </p:cNvPr>
          <p:cNvGrpSpPr/>
          <p:nvPr/>
        </p:nvGrpSpPr>
        <p:grpSpPr>
          <a:xfrm>
            <a:off x="-13014443" y="-1"/>
            <a:ext cx="9927504" cy="6858000"/>
            <a:chOff x="-9337032" y="-1"/>
            <a:chExt cx="9927504" cy="6858000"/>
          </a:xfrm>
        </p:grpSpPr>
        <p:sp>
          <p:nvSpPr>
            <p:cNvPr id="96" name="Rectangle 9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8A634BD7-1512-45B6-AFE4-1EEA636625CB}"/>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99" name="Picture 98">
              <a:extLst>
                <a:ext uri="{FF2B5EF4-FFF2-40B4-BE49-F238E27FC236}">
                  <a16:creationId xmlns:a16="http://schemas.microsoft.com/office/drawing/2014/main" id="{F08704A4-CABE-4989-8BF7-C10A6BB40E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84" name="Group 183">
            <a:extLst>
              <a:ext uri="{FF2B5EF4-FFF2-40B4-BE49-F238E27FC236}">
                <a16:creationId xmlns:a16="http://schemas.microsoft.com/office/drawing/2014/main" id="{FC6AD48D-0CD1-414E-BB43-3C6997810727}"/>
              </a:ext>
            </a:extLst>
          </p:cNvPr>
          <p:cNvGrpSpPr/>
          <p:nvPr/>
        </p:nvGrpSpPr>
        <p:grpSpPr>
          <a:xfrm>
            <a:off x="2588997" y="1850096"/>
            <a:ext cx="3398519" cy="664102"/>
            <a:chOff x="764723" y="2275098"/>
            <a:chExt cx="3398519" cy="664102"/>
          </a:xfrm>
        </p:grpSpPr>
        <p:sp>
          <p:nvSpPr>
            <p:cNvPr id="185" name="Oval 184">
              <a:extLst>
                <a:ext uri="{FF2B5EF4-FFF2-40B4-BE49-F238E27FC236}">
                  <a16:creationId xmlns:a16="http://schemas.microsoft.com/office/drawing/2014/main" id="{F85BDDBC-B31F-43B7-9760-DB6417E2C3E1}"/>
                </a:ext>
              </a:extLst>
            </p:cNvPr>
            <p:cNvSpPr/>
            <p:nvPr/>
          </p:nvSpPr>
          <p:spPr>
            <a:xfrm>
              <a:off x="764723" y="2277144"/>
              <a:ext cx="662056" cy="662056"/>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6" name="Picture 185">
              <a:extLst>
                <a:ext uri="{FF2B5EF4-FFF2-40B4-BE49-F238E27FC236}">
                  <a16:creationId xmlns:a16="http://schemas.microsoft.com/office/drawing/2014/main" id="{082140ED-95FC-4301-8DAC-F337CD95C7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554" y="2408975"/>
              <a:ext cx="398394" cy="398394"/>
            </a:xfrm>
            <a:prstGeom prst="rect">
              <a:avLst/>
            </a:prstGeom>
          </p:spPr>
        </p:pic>
        <p:sp>
          <p:nvSpPr>
            <p:cNvPr id="187" name="TextBox 186">
              <a:extLst>
                <a:ext uri="{FF2B5EF4-FFF2-40B4-BE49-F238E27FC236}">
                  <a16:creationId xmlns:a16="http://schemas.microsoft.com/office/drawing/2014/main" id="{2C4F3A7E-6664-4BE8-9708-B24F6BFCE2E4}"/>
                </a:ext>
              </a:extLst>
            </p:cNvPr>
            <p:cNvSpPr txBox="1"/>
            <p:nvPr/>
          </p:nvSpPr>
          <p:spPr>
            <a:xfrm>
              <a:off x="1434696" y="2275098"/>
              <a:ext cx="2728546" cy="646331"/>
            </a:xfrm>
            <a:prstGeom prst="rect">
              <a:avLst/>
            </a:prstGeom>
            <a:noFill/>
          </p:spPr>
          <p:txBody>
            <a:bodyPr wrap="square" rtlCol="0">
              <a:spAutoFit/>
            </a:bodyPr>
            <a:lstStyle/>
            <a:p>
              <a:r>
                <a:rPr lang="en-US" dirty="0" smtClean="0">
                  <a:solidFill>
                    <a:schemeClr val="tx1">
                      <a:lumMod val="75000"/>
                      <a:lumOff val="25000"/>
                    </a:schemeClr>
                  </a:solidFill>
                  <a:latin typeface="Tw Cen MT" panose="020B0602020104020603" pitchFamily="34" charset="0"/>
                </a:rPr>
                <a:t>What is PIC 18 and</a:t>
              </a:r>
            </a:p>
            <a:p>
              <a:r>
                <a:rPr lang="en-US" dirty="0" smtClean="0">
                  <a:solidFill>
                    <a:schemeClr val="tx1">
                      <a:lumMod val="75000"/>
                      <a:lumOff val="25000"/>
                    </a:schemeClr>
                  </a:solidFill>
                  <a:latin typeface="Tw Cen MT" panose="020B0602020104020603" pitchFamily="34" charset="0"/>
                </a:rPr>
                <a:t>What is Stepper motor</a:t>
              </a:r>
            </a:p>
          </p:txBody>
        </p:sp>
        <p:sp>
          <p:nvSpPr>
            <p:cNvPr id="188" name="TextBox 187">
              <a:extLst>
                <a:ext uri="{FF2B5EF4-FFF2-40B4-BE49-F238E27FC236}">
                  <a16:creationId xmlns:a16="http://schemas.microsoft.com/office/drawing/2014/main" id="{65327AF2-7E8F-4A6D-BF38-42C375637900}"/>
                </a:ext>
              </a:extLst>
            </p:cNvPr>
            <p:cNvSpPr txBox="1"/>
            <p:nvPr/>
          </p:nvSpPr>
          <p:spPr>
            <a:xfrm>
              <a:off x="1435200" y="2425148"/>
              <a:ext cx="2526748" cy="276999"/>
            </a:xfrm>
            <a:prstGeom prst="rect">
              <a:avLst/>
            </a:prstGeom>
            <a:noFill/>
          </p:spPr>
          <p:txBody>
            <a:bodyPr wrap="square" rtlCol="0">
              <a:spAutoFit/>
            </a:bodyPr>
            <a:lstStyle/>
            <a:p>
              <a:endParaRPr lang="en-US" sz="1200" dirty="0" smtClean="0">
                <a:solidFill>
                  <a:schemeClr val="tx1">
                    <a:lumMod val="75000"/>
                    <a:lumOff val="25000"/>
                  </a:schemeClr>
                </a:solidFill>
                <a:latin typeface="Tw Cen MT" panose="020B0602020104020603" pitchFamily="34" charset="0"/>
              </a:endParaRPr>
            </a:p>
          </p:txBody>
        </p:sp>
      </p:grpSp>
      <p:grpSp>
        <p:nvGrpSpPr>
          <p:cNvPr id="189" name="Group 188">
            <a:extLst>
              <a:ext uri="{FF2B5EF4-FFF2-40B4-BE49-F238E27FC236}">
                <a16:creationId xmlns:a16="http://schemas.microsoft.com/office/drawing/2014/main" id="{F6A2F1DE-3F4F-4651-AB8F-2EC71DDB2785}"/>
              </a:ext>
            </a:extLst>
          </p:cNvPr>
          <p:cNvGrpSpPr/>
          <p:nvPr/>
        </p:nvGrpSpPr>
        <p:grpSpPr>
          <a:xfrm>
            <a:off x="2588997" y="3108510"/>
            <a:ext cx="3674354" cy="683709"/>
            <a:chOff x="764723" y="3533512"/>
            <a:chExt cx="3674354" cy="683709"/>
          </a:xfrm>
        </p:grpSpPr>
        <p:sp>
          <p:nvSpPr>
            <p:cNvPr id="190" name="Oval 189">
              <a:extLst>
                <a:ext uri="{FF2B5EF4-FFF2-40B4-BE49-F238E27FC236}">
                  <a16:creationId xmlns:a16="http://schemas.microsoft.com/office/drawing/2014/main" id="{931584EB-67FE-40FD-A530-EDADA2686892}"/>
                </a:ext>
              </a:extLst>
            </p:cNvPr>
            <p:cNvSpPr/>
            <p:nvPr/>
          </p:nvSpPr>
          <p:spPr>
            <a:xfrm>
              <a:off x="764723"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TextBox 190">
              <a:extLst>
                <a:ext uri="{FF2B5EF4-FFF2-40B4-BE49-F238E27FC236}">
                  <a16:creationId xmlns:a16="http://schemas.microsoft.com/office/drawing/2014/main" id="{17A16D6F-109A-47AD-B176-B6C9974BFA80}"/>
                </a:ext>
              </a:extLst>
            </p:cNvPr>
            <p:cNvSpPr txBox="1"/>
            <p:nvPr/>
          </p:nvSpPr>
          <p:spPr>
            <a:xfrm>
              <a:off x="1435200" y="3533512"/>
              <a:ext cx="3003877" cy="646331"/>
            </a:xfrm>
            <a:prstGeom prst="rect">
              <a:avLst/>
            </a:prstGeom>
            <a:noFill/>
          </p:spPr>
          <p:txBody>
            <a:bodyPr wrap="square" rtlCol="0">
              <a:spAutoFit/>
            </a:bodyPr>
            <a:lstStyle/>
            <a:p>
              <a:r>
                <a:rPr lang="en-US" dirty="0" smtClean="0">
                  <a:solidFill>
                    <a:schemeClr val="tx1">
                      <a:lumMod val="75000"/>
                      <a:lumOff val="25000"/>
                    </a:schemeClr>
                  </a:solidFill>
                  <a:latin typeface="Tw Cen MT" panose="020B0602020104020603" pitchFamily="34" charset="0"/>
                </a:rPr>
                <a:t>Applications of </a:t>
              </a:r>
            </a:p>
            <a:p>
              <a:r>
                <a:rPr lang="en-US" dirty="0" smtClean="0">
                  <a:solidFill>
                    <a:schemeClr val="tx1">
                      <a:lumMod val="75000"/>
                      <a:lumOff val="25000"/>
                    </a:schemeClr>
                  </a:solidFill>
                  <a:latin typeface="Tw Cen MT" panose="020B0602020104020603" pitchFamily="34" charset="0"/>
                </a:rPr>
                <a:t>Stepper motor</a:t>
              </a:r>
              <a:endParaRPr lang="en-US" dirty="0">
                <a:solidFill>
                  <a:schemeClr val="tx1">
                    <a:lumMod val="75000"/>
                    <a:lumOff val="25000"/>
                  </a:schemeClr>
                </a:solidFill>
                <a:latin typeface="Tw Cen MT" panose="020B0602020104020603" pitchFamily="34" charset="0"/>
              </a:endParaRPr>
            </a:p>
          </p:txBody>
        </p:sp>
        <p:sp>
          <p:nvSpPr>
            <p:cNvPr id="192" name="TextBox 191">
              <a:extLst>
                <a:ext uri="{FF2B5EF4-FFF2-40B4-BE49-F238E27FC236}">
                  <a16:creationId xmlns:a16="http://schemas.microsoft.com/office/drawing/2014/main" id="{140FADFA-7620-405C-ADF9-09B9A8B17B44}"/>
                </a:ext>
              </a:extLst>
            </p:cNvPr>
            <p:cNvSpPr txBox="1"/>
            <p:nvPr/>
          </p:nvSpPr>
          <p:spPr>
            <a:xfrm>
              <a:off x="1435200" y="3703169"/>
              <a:ext cx="2526748" cy="276999"/>
            </a:xfrm>
            <a:prstGeom prst="rect">
              <a:avLst/>
            </a:prstGeom>
            <a:noFill/>
          </p:spPr>
          <p:txBody>
            <a:bodyPr wrap="square" rtlCol="0">
              <a:spAutoFit/>
            </a:bodyPr>
            <a:lstStyle/>
            <a:p>
              <a:endParaRPr lang="en-US" sz="1200" dirty="0">
                <a:solidFill>
                  <a:schemeClr val="tx1">
                    <a:lumMod val="75000"/>
                    <a:lumOff val="25000"/>
                  </a:schemeClr>
                </a:solidFill>
                <a:latin typeface="Tw Cen MT" panose="020B0602020104020603" pitchFamily="34" charset="0"/>
              </a:endParaRPr>
            </a:p>
          </p:txBody>
        </p:sp>
        <p:pic>
          <p:nvPicPr>
            <p:cNvPr id="193" name="Picture 192">
              <a:extLst>
                <a:ext uri="{FF2B5EF4-FFF2-40B4-BE49-F238E27FC236}">
                  <a16:creationId xmlns:a16="http://schemas.microsoft.com/office/drawing/2014/main" id="{B65C3870-E0A5-4D36-9FAA-C5AF4FDEC84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22748" y="3713190"/>
              <a:ext cx="346006" cy="346006"/>
            </a:xfrm>
            <a:prstGeom prst="rect">
              <a:avLst/>
            </a:prstGeom>
          </p:spPr>
        </p:pic>
      </p:grpSp>
      <p:grpSp>
        <p:nvGrpSpPr>
          <p:cNvPr id="199" name="Group 198">
            <a:extLst>
              <a:ext uri="{FF2B5EF4-FFF2-40B4-BE49-F238E27FC236}">
                <a16:creationId xmlns:a16="http://schemas.microsoft.com/office/drawing/2014/main" id="{37F3A7FF-23BF-4C0A-A56A-C6D4F947EB4A}"/>
              </a:ext>
            </a:extLst>
          </p:cNvPr>
          <p:cNvGrpSpPr/>
          <p:nvPr/>
        </p:nvGrpSpPr>
        <p:grpSpPr>
          <a:xfrm>
            <a:off x="6328901" y="3108510"/>
            <a:ext cx="3197225" cy="683709"/>
            <a:chOff x="4504627" y="3533512"/>
            <a:chExt cx="3197225" cy="683709"/>
          </a:xfrm>
        </p:grpSpPr>
        <p:sp>
          <p:nvSpPr>
            <p:cNvPr id="200" name="Oval 199">
              <a:extLst>
                <a:ext uri="{FF2B5EF4-FFF2-40B4-BE49-F238E27FC236}">
                  <a16:creationId xmlns:a16="http://schemas.microsoft.com/office/drawing/2014/main" id="{38984C75-C5D0-4E1D-B2A4-43C7F8062182}"/>
                </a:ext>
              </a:extLst>
            </p:cNvPr>
            <p:cNvSpPr/>
            <p:nvPr/>
          </p:nvSpPr>
          <p:spPr>
            <a:xfrm>
              <a:off x="4504627"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TextBox 200">
              <a:extLst>
                <a:ext uri="{FF2B5EF4-FFF2-40B4-BE49-F238E27FC236}">
                  <a16:creationId xmlns:a16="http://schemas.microsoft.com/office/drawing/2014/main" id="{8F9DDD47-9F7B-44B9-BB8E-AD233FF56581}"/>
                </a:ext>
              </a:extLst>
            </p:cNvPr>
            <p:cNvSpPr txBox="1"/>
            <p:nvPr/>
          </p:nvSpPr>
          <p:spPr>
            <a:xfrm>
              <a:off x="5204728" y="3533512"/>
              <a:ext cx="2198082" cy="646331"/>
            </a:xfrm>
            <a:prstGeom prst="rect">
              <a:avLst/>
            </a:prstGeom>
            <a:noFill/>
          </p:spPr>
          <p:txBody>
            <a:bodyPr wrap="square" rtlCol="0">
              <a:spAutoFit/>
            </a:bodyPr>
            <a:lstStyle/>
            <a:p>
              <a:r>
                <a:rPr lang="en-US" dirty="0" smtClean="0">
                  <a:solidFill>
                    <a:schemeClr val="tx1">
                      <a:lumMod val="75000"/>
                      <a:lumOff val="25000"/>
                    </a:schemeClr>
                  </a:solidFill>
                  <a:latin typeface="Tw Cen MT" panose="020B0602020104020603" pitchFamily="34" charset="0"/>
                </a:rPr>
                <a:t>Motor diagram &amp;</a:t>
              </a:r>
            </a:p>
            <a:p>
              <a:r>
                <a:rPr lang="en-US" dirty="0" smtClean="0">
                  <a:solidFill>
                    <a:schemeClr val="tx1">
                      <a:lumMod val="75000"/>
                      <a:lumOff val="25000"/>
                    </a:schemeClr>
                  </a:solidFill>
                  <a:latin typeface="Tw Cen MT" panose="020B0602020104020603" pitchFamily="34" charset="0"/>
                </a:rPr>
                <a:t>Circuit diagram</a:t>
              </a:r>
              <a:endParaRPr lang="en-US" dirty="0">
                <a:solidFill>
                  <a:schemeClr val="tx1">
                    <a:lumMod val="75000"/>
                    <a:lumOff val="25000"/>
                  </a:schemeClr>
                </a:solidFill>
                <a:latin typeface="Tw Cen MT" panose="020B0602020104020603" pitchFamily="34" charset="0"/>
              </a:endParaRPr>
            </a:p>
          </p:txBody>
        </p:sp>
        <p:sp>
          <p:nvSpPr>
            <p:cNvPr id="202" name="TextBox 201">
              <a:extLst>
                <a:ext uri="{FF2B5EF4-FFF2-40B4-BE49-F238E27FC236}">
                  <a16:creationId xmlns:a16="http://schemas.microsoft.com/office/drawing/2014/main" id="{01AB122E-3F13-4273-961F-3A95AD1AA431}"/>
                </a:ext>
              </a:extLst>
            </p:cNvPr>
            <p:cNvSpPr txBox="1"/>
            <p:nvPr/>
          </p:nvSpPr>
          <p:spPr>
            <a:xfrm>
              <a:off x="5175104" y="3703169"/>
              <a:ext cx="2526748" cy="276999"/>
            </a:xfrm>
            <a:prstGeom prst="rect">
              <a:avLst/>
            </a:prstGeom>
            <a:noFill/>
          </p:spPr>
          <p:txBody>
            <a:bodyPr wrap="square" rtlCol="0">
              <a:spAutoFit/>
            </a:bodyPr>
            <a:lstStyle/>
            <a:p>
              <a:endParaRPr lang="en-US" sz="1200" dirty="0">
                <a:solidFill>
                  <a:schemeClr val="tx1">
                    <a:lumMod val="75000"/>
                    <a:lumOff val="25000"/>
                  </a:schemeClr>
                </a:solidFill>
                <a:latin typeface="Tw Cen MT" panose="020B0602020104020603" pitchFamily="34" charset="0"/>
              </a:endParaRPr>
            </a:p>
          </p:txBody>
        </p:sp>
        <p:pic>
          <p:nvPicPr>
            <p:cNvPr id="203" name="Picture 202">
              <a:extLst>
                <a:ext uri="{FF2B5EF4-FFF2-40B4-BE49-F238E27FC236}">
                  <a16:creationId xmlns:a16="http://schemas.microsoft.com/office/drawing/2014/main" id="{302B29CD-9463-4188-BDAD-A1EB46EBEC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28037" y="3678575"/>
              <a:ext cx="415236" cy="415236"/>
            </a:xfrm>
            <a:prstGeom prst="rect">
              <a:avLst/>
            </a:prstGeom>
          </p:spPr>
        </p:pic>
      </p:grpSp>
      <p:grpSp>
        <p:nvGrpSpPr>
          <p:cNvPr id="204" name="Group 203">
            <a:extLst>
              <a:ext uri="{FF2B5EF4-FFF2-40B4-BE49-F238E27FC236}">
                <a16:creationId xmlns:a16="http://schemas.microsoft.com/office/drawing/2014/main" id="{E2E3CC1E-360F-4E56-BEF7-05D2812AFB69}"/>
              </a:ext>
            </a:extLst>
          </p:cNvPr>
          <p:cNvGrpSpPr/>
          <p:nvPr/>
        </p:nvGrpSpPr>
        <p:grpSpPr>
          <a:xfrm>
            <a:off x="6328901" y="4405015"/>
            <a:ext cx="3197225" cy="665225"/>
            <a:chOff x="4504627" y="4830017"/>
            <a:chExt cx="3197225" cy="665225"/>
          </a:xfrm>
        </p:grpSpPr>
        <p:sp>
          <p:nvSpPr>
            <p:cNvPr id="205" name="Oval 204">
              <a:extLst>
                <a:ext uri="{FF2B5EF4-FFF2-40B4-BE49-F238E27FC236}">
                  <a16:creationId xmlns:a16="http://schemas.microsoft.com/office/drawing/2014/main" id="{EE4F2ADF-E17F-4CD0-9B5C-FFE322C75E5C}"/>
                </a:ext>
              </a:extLst>
            </p:cNvPr>
            <p:cNvSpPr/>
            <p:nvPr/>
          </p:nvSpPr>
          <p:spPr>
            <a:xfrm>
              <a:off x="4504627" y="4833186"/>
              <a:ext cx="662056" cy="6620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 name="TextBox 205">
              <a:extLst>
                <a:ext uri="{FF2B5EF4-FFF2-40B4-BE49-F238E27FC236}">
                  <a16:creationId xmlns:a16="http://schemas.microsoft.com/office/drawing/2014/main" id="{772A04E9-F1FE-4B0D-BD17-8E3E1E793EBB}"/>
                </a:ext>
              </a:extLst>
            </p:cNvPr>
            <p:cNvSpPr txBox="1"/>
            <p:nvPr/>
          </p:nvSpPr>
          <p:spPr>
            <a:xfrm>
              <a:off x="5175104" y="4830017"/>
              <a:ext cx="2095611" cy="646331"/>
            </a:xfrm>
            <a:prstGeom prst="rect">
              <a:avLst/>
            </a:prstGeom>
            <a:noFill/>
          </p:spPr>
          <p:txBody>
            <a:bodyPr wrap="square" rtlCol="0">
              <a:spAutoFit/>
            </a:bodyPr>
            <a:lstStyle/>
            <a:p>
              <a:r>
                <a:rPr lang="en-US" dirty="0" smtClean="0">
                  <a:solidFill>
                    <a:schemeClr val="tx1">
                      <a:lumMod val="75000"/>
                      <a:lumOff val="25000"/>
                    </a:schemeClr>
                  </a:solidFill>
                  <a:latin typeface="Tw Cen MT" panose="020B0602020104020603" pitchFamily="34" charset="0"/>
                </a:rPr>
                <a:t>C programming </a:t>
              </a:r>
            </a:p>
            <a:p>
              <a:r>
                <a:rPr lang="en-US" dirty="0" smtClean="0">
                  <a:solidFill>
                    <a:schemeClr val="tx1">
                      <a:lumMod val="75000"/>
                      <a:lumOff val="25000"/>
                    </a:schemeClr>
                  </a:solidFill>
                  <a:latin typeface="Tw Cen MT" panose="020B0602020104020603" pitchFamily="34" charset="0"/>
                </a:rPr>
                <a:t>&amp; Results</a:t>
              </a:r>
              <a:endParaRPr lang="en-US" dirty="0">
                <a:solidFill>
                  <a:schemeClr val="tx1">
                    <a:lumMod val="75000"/>
                    <a:lumOff val="25000"/>
                  </a:schemeClr>
                </a:solidFill>
                <a:latin typeface="Tw Cen MT" panose="020B0602020104020603" pitchFamily="34" charset="0"/>
              </a:endParaRPr>
            </a:p>
          </p:txBody>
        </p:sp>
        <p:sp>
          <p:nvSpPr>
            <p:cNvPr id="207" name="TextBox 206">
              <a:extLst>
                <a:ext uri="{FF2B5EF4-FFF2-40B4-BE49-F238E27FC236}">
                  <a16:creationId xmlns:a16="http://schemas.microsoft.com/office/drawing/2014/main" id="{2D807EE3-297F-4B00-8AE5-7742BB1E196E}"/>
                </a:ext>
              </a:extLst>
            </p:cNvPr>
            <p:cNvSpPr txBox="1"/>
            <p:nvPr/>
          </p:nvSpPr>
          <p:spPr>
            <a:xfrm>
              <a:off x="5175104" y="4981190"/>
              <a:ext cx="2526748" cy="276999"/>
            </a:xfrm>
            <a:prstGeom prst="rect">
              <a:avLst/>
            </a:prstGeom>
            <a:noFill/>
          </p:spPr>
          <p:txBody>
            <a:bodyPr wrap="square" rtlCol="0">
              <a:spAutoFit/>
            </a:bodyPr>
            <a:lstStyle/>
            <a:p>
              <a:endParaRPr lang="en-US" sz="1200" dirty="0">
                <a:solidFill>
                  <a:schemeClr val="tx1">
                    <a:lumMod val="75000"/>
                    <a:lumOff val="25000"/>
                  </a:schemeClr>
                </a:solidFill>
                <a:latin typeface="Tw Cen MT" panose="020B0602020104020603" pitchFamily="34" charset="0"/>
              </a:endParaRPr>
            </a:p>
          </p:txBody>
        </p:sp>
        <p:pic>
          <p:nvPicPr>
            <p:cNvPr id="208" name="Picture 207">
              <a:extLst>
                <a:ext uri="{FF2B5EF4-FFF2-40B4-BE49-F238E27FC236}">
                  <a16:creationId xmlns:a16="http://schemas.microsoft.com/office/drawing/2014/main" id="{A4D7FB81-B084-4DC3-9A67-0B008D21DB0C}"/>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4667162" y="4967369"/>
              <a:ext cx="336986" cy="336986"/>
            </a:xfrm>
            <a:prstGeom prst="rect">
              <a:avLst/>
            </a:prstGeom>
          </p:spPr>
        </p:pic>
      </p:grpSp>
      <p:grpSp>
        <p:nvGrpSpPr>
          <p:cNvPr id="254" name="Group 253">
            <a:extLst>
              <a:ext uri="{FF2B5EF4-FFF2-40B4-BE49-F238E27FC236}">
                <a16:creationId xmlns:a16="http://schemas.microsoft.com/office/drawing/2014/main" id="{F6A2F1DE-3F4F-4651-AB8F-2EC71DDB2785}"/>
              </a:ext>
            </a:extLst>
          </p:cNvPr>
          <p:cNvGrpSpPr/>
          <p:nvPr/>
        </p:nvGrpSpPr>
        <p:grpSpPr>
          <a:xfrm>
            <a:off x="2588997" y="4425043"/>
            <a:ext cx="3674354" cy="683709"/>
            <a:chOff x="764723" y="3533512"/>
            <a:chExt cx="3674354" cy="683709"/>
          </a:xfrm>
        </p:grpSpPr>
        <p:sp>
          <p:nvSpPr>
            <p:cNvPr id="255" name="Oval 254">
              <a:extLst>
                <a:ext uri="{FF2B5EF4-FFF2-40B4-BE49-F238E27FC236}">
                  <a16:creationId xmlns:a16="http://schemas.microsoft.com/office/drawing/2014/main" id="{931584EB-67FE-40FD-A530-EDADA2686892}"/>
                </a:ext>
              </a:extLst>
            </p:cNvPr>
            <p:cNvSpPr/>
            <p:nvPr/>
          </p:nvSpPr>
          <p:spPr>
            <a:xfrm>
              <a:off x="764723"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6" name="TextBox 255">
              <a:extLst>
                <a:ext uri="{FF2B5EF4-FFF2-40B4-BE49-F238E27FC236}">
                  <a16:creationId xmlns:a16="http://schemas.microsoft.com/office/drawing/2014/main" id="{17A16D6F-109A-47AD-B176-B6C9974BFA80}"/>
                </a:ext>
              </a:extLst>
            </p:cNvPr>
            <p:cNvSpPr txBox="1"/>
            <p:nvPr/>
          </p:nvSpPr>
          <p:spPr>
            <a:xfrm>
              <a:off x="1435200" y="3533512"/>
              <a:ext cx="3003877" cy="646331"/>
            </a:xfrm>
            <a:prstGeom prst="rect">
              <a:avLst/>
            </a:prstGeom>
            <a:noFill/>
          </p:spPr>
          <p:txBody>
            <a:bodyPr wrap="square" rtlCol="0">
              <a:spAutoFit/>
            </a:bodyPr>
            <a:lstStyle/>
            <a:p>
              <a:r>
                <a:rPr lang="en-US" dirty="0" smtClean="0">
                  <a:solidFill>
                    <a:schemeClr val="tx1">
                      <a:lumMod val="75000"/>
                      <a:lumOff val="25000"/>
                    </a:schemeClr>
                  </a:solidFill>
                  <a:latin typeface="Tw Cen MT" panose="020B0602020104020603" pitchFamily="34" charset="0"/>
                </a:rPr>
                <a:t>Types of Stepper motor:</a:t>
              </a:r>
            </a:p>
            <a:p>
              <a:r>
                <a:rPr lang="en-US" dirty="0" smtClean="0">
                  <a:solidFill>
                    <a:schemeClr val="tx1">
                      <a:lumMod val="75000"/>
                      <a:lumOff val="25000"/>
                    </a:schemeClr>
                  </a:solidFill>
                  <a:latin typeface="Tw Cen MT" panose="020B0602020104020603" pitchFamily="34" charset="0"/>
                </a:rPr>
                <a:t>Unipolar and Bipolar</a:t>
              </a:r>
            </a:p>
          </p:txBody>
        </p:sp>
        <p:sp>
          <p:nvSpPr>
            <p:cNvPr id="257" name="TextBox 256">
              <a:extLst>
                <a:ext uri="{FF2B5EF4-FFF2-40B4-BE49-F238E27FC236}">
                  <a16:creationId xmlns:a16="http://schemas.microsoft.com/office/drawing/2014/main" id="{140FADFA-7620-405C-ADF9-09B9A8B17B44}"/>
                </a:ext>
              </a:extLst>
            </p:cNvPr>
            <p:cNvSpPr txBox="1"/>
            <p:nvPr/>
          </p:nvSpPr>
          <p:spPr>
            <a:xfrm>
              <a:off x="1435200" y="3703169"/>
              <a:ext cx="2526748" cy="276999"/>
            </a:xfrm>
            <a:prstGeom prst="rect">
              <a:avLst/>
            </a:prstGeom>
            <a:noFill/>
          </p:spPr>
          <p:txBody>
            <a:bodyPr wrap="square" rtlCol="0">
              <a:spAutoFit/>
            </a:bodyPr>
            <a:lstStyle/>
            <a:p>
              <a:endParaRPr lang="en-US" sz="1200" dirty="0">
                <a:solidFill>
                  <a:schemeClr val="tx1">
                    <a:lumMod val="75000"/>
                    <a:lumOff val="25000"/>
                  </a:schemeClr>
                </a:solidFill>
                <a:latin typeface="Tw Cen MT" panose="020B0602020104020603" pitchFamily="34" charset="0"/>
              </a:endParaRPr>
            </a:p>
          </p:txBody>
        </p:sp>
        <p:pic>
          <p:nvPicPr>
            <p:cNvPr id="258" name="Picture 257">
              <a:extLst>
                <a:ext uri="{FF2B5EF4-FFF2-40B4-BE49-F238E27FC236}">
                  <a16:creationId xmlns:a16="http://schemas.microsoft.com/office/drawing/2014/main" id="{B65C3870-E0A5-4D36-9FAA-C5AF4FDEC84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22748" y="3713190"/>
              <a:ext cx="346006" cy="346006"/>
            </a:xfrm>
            <a:prstGeom prst="rect">
              <a:avLst/>
            </a:prstGeom>
          </p:spPr>
        </p:pic>
      </p:grpSp>
      <p:grpSp>
        <p:nvGrpSpPr>
          <p:cNvPr id="259" name="Group 258">
            <a:extLst>
              <a:ext uri="{FF2B5EF4-FFF2-40B4-BE49-F238E27FC236}">
                <a16:creationId xmlns:a16="http://schemas.microsoft.com/office/drawing/2014/main" id="{F6A2F1DE-3F4F-4651-AB8F-2EC71DDB2785}"/>
              </a:ext>
            </a:extLst>
          </p:cNvPr>
          <p:cNvGrpSpPr/>
          <p:nvPr/>
        </p:nvGrpSpPr>
        <p:grpSpPr>
          <a:xfrm>
            <a:off x="6328901" y="1854076"/>
            <a:ext cx="3691258" cy="662056"/>
            <a:chOff x="764723" y="3555165"/>
            <a:chExt cx="3691258" cy="662056"/>
          </a:xfrm>
        </p:grpSpPr>
        <p:sp>
          <p:nvSpPr>
            <p:cNvPr id="260" name="Oval 259">
              <a:extLst>
                <a:ext uri="{FF2B5EF4-FFF2-40B4-BE49-F238E27FC236}">
                  <a16:creationId xmlns:a16="http://schemas.microsoft.com/office/drawing/2014/main" id="{931584EB-67FE-40FD-A530-EDADA2686892}"/>
                </a:ext>
              </a:extLst>
            </p:cNvPr>
            <p:cNvSpPr/>
            <p:nvPr/>
          </p:nvSpPr>
          <p:spPr>
            <a:xfrm>
              <a:off x="764723"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TextBox 260">
              <a:extLst>
                <a:ext uri="{FF2B5EF4-FFF2-40B4-BE49-F238E27FC236}">
                  <a16:creationId xmlns:a16="http://schemas.microsoft.com/office/drawing/2014/main" id="{17A16D6F-109A-47AD-B176-B6C9974BFA80}"/>
                </a:ext>
              </a:extLst>
            </p:cNvPr>
            <p:cNvSpPr txBox="1"/>
            <p:nvPr/>
          </p:nvSpPr>
          <p:spPr>
            <a:xfrm>
              <a:off x="1452104" y="3685062"/>
              <a:ext cx="3003877" cy="369332"/>
            </a:xfrm>
            <a:prstGeom prst="rect">
              <a:avLst/>
            </a:prstGeom>
            <a:noFill/>
          </p:spPr>
          <p:txBody>
            <a:bodyPr wrap="square" rtlCol="0">
              <a:spAutoFit/>
            </a:bodyPr>
            <a:lstStyle/>
            <a:p>
              <a:r>
                <a:rPr lang="en-US" dirty="0" smtClean="0">
                  <a:solidFill>
                    <a:schemeClr val="tx1">
                      <a:lumMod val="75000"/>
                      <a:lumOff val="25000"/>
                    </a:schemeClr>
                  </a:solidFill>
                  <a:latin typeface="Tw Cen MT" panose="020B0602020104020603" pitchFamily="34" charset="0"/>
                </a:rPr>
                <a:t>Types of modes of Unipolar</a:t>
              </a:r>
            </a:p>
          </p:txBody>
        </p:sp>
        <p:sp>
          <p:nvSpPr>
            <p:cNvPr id="262" name="TextBox 261">
              <a:extLst>
                <a:ext uri="{FF2B5EF4-FFF2-40B4-BE49-F238E27FC236}">
                  <a16:creationId xmlns:a16="http://schemas.microsoft.com/office/drawing/2014/main" id="{140FADFA-7620-405C-ADF9-09B9A8B17B44}"/>
                </a:ext>
              </a:extLst>
            </p:cNvPr>
            <p:cNvSpPr txBox="1"/>
            <p:nvPr/>
          </p:nvSpPr>
          <p:spPr>
            <a:xfrm>
              <a:off x="1435200" y="3703169"/>
              <a:ext cx="2526748" cy="276999"/>
            </a:xfrm>
            <a:prstGeom prst="rect">
              <a:avLst/>
            </a:prstGeom>
            <a:noFill/>
          </p:spPr>
          <p:txBody>
            <a:bodyPr wrap="square" rtlCol="0">
              <a:spAutoFit/>
            </a:bodyPr>
            <a:lstStyle/>
            <a:p>
              <a:endParaRPr lang="en-US" sz="1200" dirty="0">
                <a:solidFill>
                  <a:schemeClr val="tx1">
                    <a:lumMod val="75000"/>
                    <a:lumOff val="25000"/>
                  </a:schemeClr>
                </a:solidFill>
                <a:latin typeface="Tw Cen MT" panose="020B0602020104020603" pitchFamily="34" charset="0"/>
              </a:endParaRPr>
            </a:p>
          </p:txBody>
        </p:sp>
        <p:pic>
          <p:nvPicPr>
            <p:cNvPr id="263" name="Picture 262">
              <a:extLst>
                <a:ext uri="{FF2B5EF4-FFF2-40B4-BE49-F238E27FC236}">
                  <a16:creationId xmlns:a16="http://schemas.microsoft.com/office/drawing/2014/main" id="{B65C3870-E0A5-4D36-9FAA-C5AF4FDEC84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22748" y="3713190"/>
              <a:ext cx="346006" cy="346006"/>
            </a:xfrm>
            <a:prstGeom prst="rect">
              <a:avLst/>
            </a:prstGeom>
          </p:spPr>
        </p:pic>
      </p:grpSp>
    </p:spTree>
    <p:extLst>
      <p:ext uri="{BB962C8B-B14F-4D97-AF65-F5344CB8AC3E}">
        <p14:creationId xmlns:p14="http://schemas.microsoft.com/office/powerpoint/2010/main" val="127928494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84"/>
                                        </p:tgtEl>
                                        <p:attrNameLst>
                                          <p:attrName>style.visibility</p:attrName>
                                        </p:attrNameLst>
                                      </p:cBhvr>
                                      <p:to>
                                        <p:strVal val="visible"/>
                                      </p:to>
                                    </p:set>
                                    <p:anim calcmode="lin" valueType="num">
                                      <p:cBhvr>
                                        <p:cTn id="7" dur="500" fill="hold"/>
                                        <p:tgtEl>
                                          <p:spTgt spid="184"/>
                                        </p:tgtEl>
                                        <p:attrNameLst>
                                          <p:attrName>ppt_w</p:attrName>
                                        </p:attrNameLst>
                                      </p:cBhvr>
                                      <p:tavLst>
                                        <p:tav tm="0">
                                          <p:val>
                                            <p:fltVal val="0"/>
                                          </p:val>
                                        </p:tav>
                                        <p:tav tm="100000">
                                          <p:val>
                                            <p:strVal val="#ppt_w"/>
                                          </p:val>
                                        </p:tav>
                                      </p:tavLst>
                                    </p:anim>
                                    <p:anim calcmode="lin" valueType="num">
                                      <p:cBhvr>
                                        <p:cTn id="8" dur="500" fill="hold"/>
                                        <p:tgtEl>
                                          <p:spTgt spid="184"/>
                                        </p:tgtEl>
                                        <p:attrNameLst>
                                          <p:attrName>ppt_h</p:attrName>
                                        </p:attrNameLst>
                                      </p:cBhvr>
                                      <p:tavLst>
                                        <p:tav tm="0">
                                          <p:val>
                                            <p:fltVal val="0"/>
                                          </p:val>
                                        </p:tav>
                                        <p:tav tm="100000">
                                          <p:val>
                                            <p:strVal val="#ppt_h"/>
                                          </p:val>
                                        </p:tav>
                                      </p:tavLst>
                                    </p:anim>
                                    <p:anim calcmode="lin" valueType="num">
                                      <p:cBhvr>
                                        <p:cTn id="9" dur="500" fill="hold"/>
                                        <p:tgtEl>
                                          <p:spTgt spid="184"/>
                                        </p:tgtEl>
                                        <p:attrNameLst>
                                          <p:attrName>style.rotation</p:attrName>
                                        </p:attrNameLst>
                                      </p:cBhvr>
                                      <p:tavLst>
                                        <p:tav tm="0">
                                          <p:val>
                                            <p:fltVal val="90"/>
                                          </p:val>
                                        </p:tav>
                                        <p:tav tm="100000">
                                          <p:val>
                                            <p:fltVal val="0"/>
                                          </p:val>
                                        </p:tav>
                                      </p:tavLst>
                                    </p:anim>
                                    <p:animEffect transition="in" filter="fade">
                                      <p:cBhvr>
                                        <p:cTn id="10" dur="500"/>
                                        <p:tgtEl>
                                          <p:spTgt spid="184"/>
                                        </p:tgtEl>
                                      </p:cBhvr>
                                    </p:animEffect>
                                  </p:childTnLst>
                                </p:cTn>
                              </p:par>
                            </p:childTnLst>
                          </p:cTn>
                        </p:par>
                        <p:par>
                          <p:cTn id="11" fill="hold">
                            <p:stCondLst>
                              <p:cond delay="500"/>
                            </p:stCondLst>
                            <p:childTnLst>
                              <p:par>
                                <p:cTn id="12" presetID="31" presetClass="entr" presetSubtype="0" fill="hold" nodeType="afterEffect">
                                  <p:stCondLst>
                                    <p:cond delay="0"/>
                                  </p:stCondLst>
                                  <p:childTnLst>
                                    <p:set>
                                      <p:cBhvr>
                                        <p:cTn id="13" dur="1" fill="hold">
                                          <p:stCondLst>
                                            <p:cond delay="0"/>
                                          </p:stCondLst>
                                        </p:cTn>
                                        <p:tgtEl>
                                          <p:spTgt spid="189"/>
                                        </p:tgtEl>
                                        <p:attrNameLst>
                                          <p:attrName>style.visibility</p:attrName>
                                        </p:attrNameLst>
                                      </p:cBhvr>
                                      <p:to>
                                        <p:strVal val="visible"/>
                                      </p:to>
                                    </p:set>
                                    <p:anim calcmode="lin" valueType="num">
                                      <p:cBhvr>
                                        <p:cTn id="14" dur="500" fill="hold"/>
                                        <p:tgtEl>
                                          <p:spTgt spid="189"/>
                                        </p:tgtEl>
                                        <p:attrNameLst>
                                          <p:attrName>ppt_w</p:attrName>
                                        </p:attrNameLst>
                                      </p:cBhvr>
                                      <p:tavLst>
                                        <p:tav tm="0">
                                          <p:val>
                                            <p:fltVal val="0"/>
                                          </p:val>
                                        </p:tav>
                                        <p:tav tm="100000">
                                          <p:val>
                                            <p:strVal val="#ppt_w"/>
                                          </p:val>
                                        </p:tav>
                                      </p:tavLst>
                                    </p:anim>
                                    <p:anim calcmode="lin" valueType="num">
                                      <p:cBhvr>
                                        <p:cTn id="15" dur="500" fill="hold"/>
                                        <p:tgtEl>
                                          <p:spTgt spid="189"/>
                                        </p:tgtEl>
                                        <p:attrNameLst>
                                          <p:attrName>ppt_h</p:attrName>
                                        </p:attrNameLst>
                                      </p:cBhvr>
                                      <p:tavLst>
                                        <p:tav tm="0">
                                          <p:val>
                                            <p:fltVal val="0"/>
                                          </p:val>
                                        </p:tav>
                                        <p:tav tm="100000">
                                          <p:val>
                                            <p:strVal val="#ppt_h"/>
                                          </p:val>
                                        </p:tav>
                                      </p:tavLst>
                                    </p:anim>
                                    <p:anim calcmode="lin" valueType="num">
                                      <p:cBhvr>
                                        <p:cTn id="16" dur="500" fill="hold"/>
                                        <p:tgtEl>
                                          <p:spTgt spid="189"/>
                                        </p:tgtEl>
                                        <p:attrNameLst>
                                          <p:attrName>style.rotation</p:attrName>
                                        </p:attrNameLst>
                                      </p:cBhvr>
                                      <p:tavLst>
                                        <p:tav tm="0">
                                          <p:val>
                                            <p:fltVal val="90"/>
                                          </p:val>
                                        </p:tav>
                                        <p:tav tm="100000">
                                          <p:val>
                                            <p:fltVal val="0"/>
                                          </p:val>
                                        </p:tav>
                                      </p:tavLst>
                                    </p:anim>
                                    <p:animEffect transition="in" filter="fade">
                                      <p:cBhvr>
                                        <p:cTn id="17" dur="500"/>
                                        <p:tgtEl>
                                          <p:spTgt spid="189"/>
                                        </p:tgtEl>
                                      </p:cBhvr>
                                    </p:animEffect>
                                  </p:childTnLst>
                                </p:cTn>
                              </p:par>
                            </p:childTnLst>
                          </p:cTn>
                        </p:par>
                        <p:par>
                          <p:cTn id="18" fill="hold">
                            <p:stCondLst>
                              <p:cond delay="1000"/>
                            </p:stCondLst>
                            <p:childTnLst>
                              <p:par>
                                <p:cTn id="19" presetID="31" presetClass="entr" presetSubtype="0" fill="hold" nodeType="afterEffect">
                                  <p:stCondLst>
                                    <p:cond delay="0"/>
                                  </p:stCondLst>
                                  <p:childTnLst>
                                    <p:set>
                                      <p:cBhvr>
                                        <p:cTn id="20" dur="1" fill="hold">
                                          <p:stCondLst>
                                            <p:cond delay="0"/>
                                          </p:stCondLst>
                                        </p:cTn>
                                        <p:tgtEl>
                                          <p:spTgt spid="199"/>
                                        </p:tgtEl>
                                        <p:attrNameLst>
                                          <p:attrName>style.visibility</p:attrName>
                                        </p:attrNameLst>
                                      </p:cBhvr>
                                      <p:to>
                                        <p:strVal val="visible"/>
                                      </p:to>
                                    </p:set>
                                    <p:anim calcmode="lin" valueType="num">
                                      <p:cBhvr>
                                        <p:cTn id="21" dur="500" fill="hold"/>
                                        <p:tgtEl>
                                          <p:spTgt spid="199"/>
                                        </p:tgtEl>
                                        <p:attrNameLst>
                                          <p:attrName>ppt_w</p:attrName>
                                        </p:attrNameLst>
                                      </p:cBhvr>
                                      <p:tavLst>
                                        <p:tav tm="0">
                                          <p:val>
                                            <p:fltVal val="0"/>
                                          </p:val>
                                        </p:tav>
                                        <p:tav tm="100000">
                                          <p:val>
                                            <p:strVal val="#ppt_w"/>
                                          </p:val>
                                        </p:tav>
                                      </p:tavLst>
                                    </p:anim>
                                    <p:anim calcmode="lin" valueType="num">
                                      <p:cBhvr>
                                        <p:cTn id="22" dur="500" fill="hold"/>
                                        <p:tgtEl>
                                          <p:spTgt spid="199"/>
                                        </p:tgtEl>
                                        <p:attrNameLst>
                                          <p:attrName>ppt_h</p:attrName>
                                        </p:attrNameLst>
                                      </p:cBhvr>
                                      <p:tavLst>
                                        <p:tav tm="0">
                                          <p:val>
                                            <p:fltVal val="0"/>
                                          </p:val>
                                        </p:tav>
                                        <p:tav tm="100000">
                                          <p:val>
                                            <p:strVal val="#ppt_h"/>
                                          </p:val>
                                        </p:tav>
                                      </p:tavLst>
                                    </p:anim>
                                    <p:anim calcmode="lin" valueType="num">
                                      <p:cBhvr>
                                        <p:cTn id="23" dur="500" fill="hold"/>
                                        <p:tgtEl>
                                          <p:spTgt spid="199"/>
                                        </p:tgtEl>
                                        <p:attrNameLst>
                                          <p:attrName>style.rotation</p:attrName>
                                        </p:attrNameLst>
                                      </p:cBhvr>
                                      <p:tavLst>
                                        <p:tav tm="0">
                                          <p:val>
                                            <p:fltVal val="90"/>
                                          </p:val>
                                        </p:tav>
                                        <p:tav tm="100000">
                                          <p:val>
                                            <p:fltVal val="0"/>
                                          </p:val>
                                        </p:tav>
                                      </p:tavLst>
                                    </p:anim>
                                    <p:animEffect transition="in" filter="fade">
                                      <p:cBhvr>
                                        <p:cTn id="24" dur="500"/>
                                        <p:tgtEl>
                                          <p:spTgt spid="199"/>
                                        </p:tgtEl>
                                      </p:cBhvr>
                                    </p:animEffect>
                                  </p:childTnLst>
                                </p:cTn>
                              </p:par>
                            </p:childTnLst>
                          </p:cTn>
                        </p:par>
                        <p:par>
                          <p:cTn id="25" fill="hold">
                            <p:stCondLst>
                              <p:cond delay="1500"/>
                            </p:stCondLst>
                            <p:childTnLst>
                              <p:par>
                                <p:cTn id="26" presetID="31" presetClass="entr" presetSubtype="0" fill="hold" nodeType="afterEffect">
                                  <p:stCondLst>
                                    <p:cond delay="0"/>
                                  </p:stCondLst>
                                  <p:childTnLst>
                                    <p:set>
                                      <p:cBhvr>
                                        <p:cTn id="27" dur="1" fill="hold">
                                          <p:stCondLst>
                                            <p:cond delay="0"/>
                                          </p:stCondLst>
                                        </p:cTn>
                                        <p:tgtEl>
                                          <p:spTgt spid="204"/>
                                        </p:tgtEl>
                                        <p:attrNameLst>
                                          <p:attrName>style.visibility</p:attrName>
                                        </p:attrNameLst>
                                      </p:cBhvr>
                                      <p:to>
                                        <p:strVal val="visible"/>
                                      </p:to>
                                    </p:set>
                                    <p:anim calcmode="lin" valueType="num">
                                      <p:cBhvr>
                                        <p:cTn id="28" dur="500" fill="hold"/>
                                        <p:tgtEl>
                                          <p:spTgt spid="204"/>
                                        </p:tgtEl>
                                        <p:attrNameLst>
                                          <p:attrName>ppt_w</p:attrName>
                                        </p:attrNameLst>
                                      </p:cBhvr>
                                      <p:tavLst>
                                        <p:tav tm="0">
                                          <p:val>
                                            <p:fltVal val="0"/>
                                          </p:val>
                                        </p:tav>
                                        <p:tav tm="100000">
                                          <p:val>
                                            <p:strVal val="#ppt_w"/>
                                          </p:val>
                                        </p:tav>
                                      </p:tavLst>
                                    </p:anim>
                                    <p:anim calcmode="lin" valueType="num">
                                      <p:cBhvr>
                                        <p:cTn id="29" dur="500" fill="hold"/>
                                        <p:tgtEl>
                                          <p:spTgt spid="204"/>
                                        </p:tgtEl>
                                        <p:attrNameLst>
                                          <p:attrName>ppt_h</p:attrName>
                                        </p:attrNameLst>
                                      </p:cBhvr>
                                      <p:tavLst>
                                        <p:tav tm="0">
                                          <p:val>
                                            <p:fltVal val="0"/>
                                          </p:val>
                                        </p:tav>
                                        <p:tav tm="100000">
                                          <p:val>
                                            <p:strVal val="#ppt_h"/>
                                          </p:val>
                                        </p:tav>
                                      </p:tavLst>
                                    </p:anim>
                                    <p:anim calcmode="lin" valueType="num">
                                      <p:cBhvr>
                                        <p:cTn id="30" dur="500" fill="hold"/>
                                        <p:tgtEl>
                                          <p:spTgt spid="204"/>
                                        </p:tgtEl>
                                        <p:attrNameLst>
                                          <p:attrName>style.rotation</p:attrName>
                                        </p:attrNameLst>
                                      </p:cBhvr>
                                      <p:tavLst>
                                        <p:tav tm="0">
                                          <p:val>
                                            <p:fltVal val="90"/>
                                          </p:val>
                                        </p:tav>
                                        <p:tav tm="100000">
                                          <p:val>
                                            <p:fltVal val="0"/>
                                          </p:val>
                                        </p:tav>
                                      </p:tavLst>
                                    </p:anim>
                                    <p:animEffect transition="in" filter="fade">
                                      <p:cBhvr>
                                        <p:cTn id="31" dur="500"/>
                                        <p:tgtEl>
                                          <p:spTgt spid="204"/>
                                        </p:tgtEl>
                                      </p:cBhvr>
                                    </p:animEffect>
                                  </p:childTnLst>
                                </p:cTn>
                              </p:par>
                            </p:childTnLst>
                          </p:cTn>
                        </p:par>
                        <p:par>
                          <p:cTn id="32" fill="hold">
                            <p:stCondLst>
                              <p:cond delay="2000"/>
                            </p:stCondLst>
                            <p:childTnLst>
                              <p:par>
                                <p:cTn id="33" presetID="31" presetClass="entr" presetSubtype="0" fill="hold" nodeType="afterEffect">
                                  <p:stCondLst>
                                    <p:cond delay="0"/>
                                  </p:stCondLst>
                                  <p:childTnLst>
                                    <p:set>
                                      <p:cBhvr>
                                        <p:cTn id="34" dur="1" fill="hold">
                                          <p:stCondLst>
                                            <p:cond delay="0"/>
                                          </p:stCondLst>
                                        </p:cTn>
                                        <p:tgtEl>
                                          <p:spTgt spid="254"/>
                                        </p:tgtEl>
                                        <p:attrNameLst>
                                          <p:attrName>style.visibility</p:attrName>
                                        </p:attrNameLst>
                                      </p:cBhvr>
                                      <p:to>
                                        <p:strVal val="visible"/>
                                      </p:to>
                                    </p:set>
                                    <p:anim calcmode="lin" valueType="num">
                                      <p:cBhvr>
                                        <p:cTn id="35" dur="500" fill="hold"/>
                                        <p:tgtEl>
                                          <p:spTgt spid="254"/>
                                        </p:tgtEl>
                                        <p:attrNameLst>
                                          <p:attrName>ppt_w</p:attrName>
                                        </p:attrNameLst>
                                      </p:cBhvr>
                                      <p:tavLst>
                                        <p:tav tm="0">
                                          <p:val>
                                            <p:fltVal val="0"/>
                                          </p:val>
                                        </p:tav>
                                        <p:tav tm="100000">
                                          <p:val>
                                            <p:strVal val="#ppt_w"/>
                                          </p:val>
                                        </p:tav>
                                      </p:tavLst>
                                    </p:anim>
                                    <p:anim calcmode="lin" valueType="num">
                                      <p:cBhvr>
                                        <p:cTn id="36" dur="500" fill="hold"/>
                                        <p:tgtEl>
                                          <p:spTgt spid="254"/>
                                        </p:tgtEl>
                                        <p:attrNameLst>
                                          <p:attrName>ppt_h</p:attrName>
                                        </p:attrNameLst>
                                      </p:cBhvr>
                                      <p:tavLst>
                                        <p:tav tm="0">
                                          <p:val>
                                            <p:fltVal val="0"/>
                                          </p:val>
                                        </p:tav>
                                        <p:tav tm="100000">
                                          <p:val>
                                            <p:strVal val="#ppt_h"/>
                                          </p:val>
                                        </p:tav>
                                      </p:tavLst>
                                    </p:anim>
                                    <p:anim calcmode="lin" valueType="num">
                                      <p:cBhvr>
                                        <p:cTn id="37" dur="500" fill="hold"/>
                                        <p:tgtEl>
                                          <p:spTgt spid="254"/>
                                        </p:tgtEl>
                                        <p:attrNameLst>
                                          <p:attrName>style.rotation</p:attrName>
                                        </p:attrNameLst>
                                      </p:cBhvr>
                                      <p:tavLst>
                                        <p:tav tm="0">
                                          <p:val>
                                            <p:fltVal val="90"/>
                                          </p:val>
                                        </p:tav>
                                        <p:tav tm="100000">
                                          <p:val>
                                            <p:fltVal val="0"/>
                                          </p:val>
                                        </p:tav>
                                      </p:tavLst>
                                    </p:anim>
                                    <p:animEffect transition="in" filter="fade">
                                      <p:cBhvr>
                                        <p:cTn id="38" dur="500"/>
                                        <p:tgtEl>
                                          <p:spTgt spid="254"/>
                                        </p:tgtEl>
                                      </p:cBhvr>
                                    </p:animEffect>
                                  </p:childTnLst>
                                </p:cTn>
                              </p:par>
                            </p:childTnLst>
                          </p:cTn>
                        </p:par>
                        <p:par>
                          <p:cTn id="39" fill="hold">
                            <p:stCondLst>
                              <p:cond delay="2500"/>
                            </p:stCondLst>
                            <p:childTnLst>
                              <p:par>
                                <p:cTn id="40" presetID="31" presetClass="entr" presetSubtype="0" fill="hold" nodeType="afterEffect">
                                  <p:stCondLst>
                                    <p:cond delay="0"/>
                                  </p:stCondLst>
                                  <p:childTnLst>
                                    <p:set>
                                      <p:cBhvr>
                                        <p:cTn id="41" dur="1" fill="hold">
                                          <p:stCondLst>
                                            <p:cond delay="0"/>
                                          </p:stCondLst>
                                        </p:cTn>
                                        <p:tgtEl>
                                          <p:spTgt spid="259"/>
                                        </p:tgtEl>
                                        <p:attrNameLst>
                                          <p:attrName>style.visibility</p:attrName>
                                        </p:attrNameLst>
                                      </p:cBhvr>
                                      <p:to>
                                        <p:strVal val="visible"/>
                                      </p:to>
                                    </p:set>
                                    <p:anim calcmode="lin" valueType="num">
                                      <p:cBhvr>
                                        <p:cTn id="42" dur="500" fill="hold"/>
                                        <p:tgtEl>
                                          <p:spTgt spid="259"/>
                                        </p:tgtEl>
                                        <p:attrNameLst>
                                          <p:attrName>ppt_w</p:attrName>
                                        </p:attrNameLst>
                                      </p:cBhvr>
                                      <p:tavLst>
                                        <p:tav tm="0">
                                          <p:val>
                                            <p:fltVal val="0"/>
                                          </p:val>
                                        </p:tav>
                                        <p:tav tm="100000">
                                          <p:val>
                                            <p:strVal val="#ppt_w"/>
                                          </p:val>
                                        </p:tav>
                                      </p:tavLst>
                                    </p:anim>
                                    <p:anim calcmode="lin" valueType="num">
                                      <p:cBhvr>
                                        <p:cTn id="43" dur="500" fill="hold"/>
                                        <p:tgtEl>
                                          <p:spTgt spid="259"/>
                                        </p:tgtEl>
                                        <p:attrNameLst>
                                          <p:attrName>ppt_h</p:attrName>
                                        </p:attrNameLst>
                                      </p:cBhvr>
                                      <p:tavLst>
                                        <p:tav tm="0">
                                          <p:val>
                                            <p:fltVal val="0"/>
                                          </p:val>
                                        </p:tav>
                                        <p:tav tm="100000">
                                          <p:val>
                                            <p:strVal val="#ppt_h"/>
                                          </p:val>
                                        </p:tav>
                                      </p:tavLst>
                                    </p:anim>
                                    <p:anim calcmode="lin" valueType="num">
                                      <p:cBhvr>
                                        <p:cTn id="44" dur="500" fill="hold"/>
                                        <p:tgtEl>
                                          <p:spTgt spid="259"/>
                                        </p:tgtEl>
                                        <p:attrNameLst>
                                          <p:attrName>style.rotation</p:attrName>
                                        </p:attrNameLst>
                                      </p:cBhvr>
                                      <p:tavLst>
                                        <p:tav tm="0">
                                          <p:val>
                                            <p:fltVal val="90"/>
                                          </p:val>
                                        </p:tav>
                                        <p:tav tm="100000">
                                          <p:val>
                                            <p:fltVal val="0"/>
                                          </p:val>
                                        </p:tav>
                                      </p:tavLst>
                                    </p:anim>
                                    <p:animEffect transition="in" filter="fade">
                                      <p:cBhvr>
                                        <p:cTn id="45" dur="500"/>
                                        <p:tgtEl>
                                          <p:spTgt spid="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3987081" y="916738"/>
            <a:ext cx="7278915" cy="1938992"/>
          </a:xfrm>
          <a:prstGeom prst="rect">
            <a:avLst/>
          </a:prstGeom>
          <a:noFill/>
        </p:spPr>
        <p:txBody>
          <a:bodyPr wrap="square" rtlCol="0">
            <a:spAutoFit/>
          </a:bodyPr>
          <a:lstStyle/>
          <a:p>
            <a:pPr algn="ctr"/>
            <a:r>
              <a:rPr lang="en-US" sz="6000" dirty="0" smtClean="0">
                <a:solidFill>
                  <a:srgbClr val="FF5969"/>
                </a:solidFill>
                <a:latin typeface="Tw Cen MT" panose="020B0602020104020603" pitchFamily="34" charset="0"/>
              </a:rPr>
              <a:t>Presentation of PIC Microcontroller </a:t>
            </a:r>
            <a:endParaRPr lang="en-US" sz="6000" dirty="0">
              <a:solidFill>
                <a:srgbClr val="FF5969"/>
              </a:solidFill>
              <a:latin typeface="Tw Cen MT" panose="020B0602020104020603" pitchFamily="34" charset="0"/>
            </a:endParaRPr>
          </a:p>
        </p:txBody>
      </p:sp>
      <p:grpSp>
        <p:nvGrpSpPr>
          <p:cNvPr id="51" name="Group 50">
            <a:extLst>
              <a:ext uri="{FF2B5EF4-FFF2-40B4-BE49-F238E27FC236}">
                <a16:creationId xmlns:a16="http://schemas.microsoft.com/office/drawing/2014/main" id="{312CB825-EAFB-4901-8C7E-D5477E0D31C8}"/>
              </a:ext>
            </a:extLst>
          </p:cNvPr>
          <p:cNvGrpSpPr/>
          <p:nvPr/>
        </p:nvGrpSpPr>
        <p:grpSpPr>
          <a:xfrm>
            <a:off x="5556262" y="4639716"/>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a:extLst>
              <a:ext uri="{FF2B5EF4-FFF2-40B4-BE49-F238E27FC236}">
                <a16:creationId xmlns:a16="http://schemas.microsoft.com/office/drawing/2014/main" id="{4F202974-31A3-4642-B671-F0DBBB7B4663}"/>
              </a:ext>
            </a:extLst>
          </p:cNvPr>
          <p:cNvSpPr txBox="1"/>
          <p:nvPr/>
        </p:nvSpPr>
        <p:spPr>
          <a:xfrm>
            <a:off x="3987080" y="2432956"/>
            <a:ext cx="7278915" cy="2554545"/>
          </a:xfrm>
          <a:prstGeom prst="rect">
            <a:avLst/>
          </a:prstGeom>
          <a:noFill/>
        </p:spPr>
        <p:txBody>
          <a:bodyPr wrap="square" rtlCol="0">
            <a:spAutoFit/>
          </a:bodyPr>
          <a:lstStyle/>
          <a:p>
            <a:pPr algn="ctr"/>
            <a:endParaRPr lang="en-US" sz="3200" dirty="0" smtClean="0">
              <a:solidFill>
                <a:srgbClr val="52CBBE"/>
              </a:solidFill>
              <a:latin typeface="Tw Cen MT" panose="020B0602020104020603" pitchFamily="34" charset="0"/>
            </a:endParaRPr>
          </a:p>
          <a:p>
            <a:pPr algn="ctr"/>
            <a:r>
              <a:rPr lang="en-US" sz="3200" dirty="0" smtClean="0">
                <a:solidFill>
                  <a:srgbClr val="52CBBE"/>
                </a:solidFill>
                <a:latin typeface="Tw Cen MT" panose="020B0602020104020603" pitchFamily="34" charset="0"/>
              </a:rPr>
              <a:t>Question: How to design a circuit using PIC Microcontroller to control the stepper motor?</a:t>
            </a:r>
          </a:p>
          <a:p>
            <a:pPr algn="ctr"/>
            <a:endParaRPr lang="en-US" sz="3200" dirty="0">
              <a:solidFill>
                <a:srgbClr val="52CBBE"/>
              </a:solidFill>
              <a:latin typeface="Tw Cen MT" panose="020B0602020104020603" pitchFamily="34" charset="0"/>
            </a:endParaRPr>
          </a:p>
        </p:txBody>
      </p:sp>
      <p:grpSp>
        <p:nvGrpSpPr>
          <p:cNvPr id="19" name="Group 18">
            <a:extLst>
              <a:ext uri="{FF2B5EF4-FFF2-40B4-BE49-F238E27FC236}">
                <a16:creationId xmlns:a16="http://schemas.microsoft.com/office/drawing/2014/main" id="{C8A16B82-6A3C-46F5-8D32-072FDF89864A}"/>
              </a:ext>
            </a:extLst>
          </p:cNvPr>
          <p:cNvGrpSpPr/>
          <p:nvPr/>
        </p:nvGrpSpPr>
        <p:grpSpPr>
          <a:xfrm>
            <a:off x="-290920" y="-2"/>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734308" y="0"/>
            <a:ext cx="11447503" cy="6858000"/>
            <a:chOff x="213096" y="0"/>
            <a:chExt cx="11447503"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2220717"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PIC 18</a:t>
              </a:r>
              <a:endParaRPr lang="en-US" sz="3600" b="1" dirty="0">
                <a:solidFill>
                  <a:srgbClr val="F0EEF0"/>
                </a:solidFill>
                <a:latin typeface="Tw Cen MT" panose="020B0602020104020603" pitchFamily="34" charset="0"/>
              </a:endParaRP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7363568" y="-4"/>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3" y="3281943"/>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Stepper motor</a:t>
              </a:r>
              <a:endParaRPr lang="en-US" sz="2400" b="1" dirty="0">
                <a:solidFill>
                  <a:srgbClr val="F0EEF0"/>
                </a:solidFill>
                <a:latin typeface="Tw Cen MT" panose="020B0602020104020603" pitchFamily="34" charset="0"/>
              </a:endParaRP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7071134" y="19334"/>
            <a:ext cx="8692332" cy="6858000"/>
            <a:chOff x="718505" y="-1"/>
            <a:chExt cx="8692332"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8091629" y="3189609"/>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8927533" y="0"/>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9" name="Group 68">
            <a:extLst>
              <a:ext uri="{FF2B5EF4-FFF2-40B4-BE49-F238E27FC236}">
                <a16:creationId xmlns:a16="http://schemas.microsoft.com/office/drawing/2014/main" id="{C8A16B82-6A3C-46F5-8D32-072FDF89864A}"/>
              </a:ext>
            </a:extLst>
          </p:cNvPr>
          <p:cNvGrpSpPr/>
          <p:nvPr/>
        </p:nvGrpSpPr>
        <p:grpSpPr>
          <a:xfrm>
            <a:off x="-12138804" y="-8"/>
            <a:ext cx="12482920" cy="6858000"/>
            <a:chOff x="-290920" y="0"/>
            <a:chExt cx="12482920" cy="6858000"/>
          </a:xfrm>
        </p:grpSpPr>
        <p:sp>
          <p:nvSpPr>
            <p:cNvPr id="70" name="Rectangle 6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73" name="Picture 72">
              <a:extLst>
                <a:ext uri="{FF2B5EF4-FFF2-40B4-BE49-F238E27FC236}">
                  <a16:creationId xmlns:a16="http://schemas.microsoft.com/office/drawing/2014/main" id="{E8AD023B-AE8D-405F-90E6-27B0D470799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74" name="Group 73">
            <a:extLst>
              <a:ext uri="{FF2B5EF4-FFF2-40B4-BE49-F238E27FC236}">
                <a16:creationId xmlns:a16="http://schemas.microsoft.com/office/drawing/2014/main" id="{69A27401-3327-4871-86AC-B461CA62C3AC}"/>
              </a:ext>
            </a:extLst>
          </p:cNvPr>
          <p:cNvGrpSpPr/>
          <p:nvPr/>
        </p:nvGrpSpPr>
        <p:grpSpPr>
          <a:xfrm>
            <a:off x="-11739802" y="0"/>
            <a:ext cx="11447503" cy="6858000"/>
            <a:chOff x="213096" y="0"/>
            <a:chExt cx="11447503" cy="6858000"/>
          </a:xfrm>
        </p:grpSpPr>
        <p:sp>
          <p:nvSpPr>
            <p:cNvPr id="75" name="Rectangle 7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TextBox 7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78" name="Picture 77">
              <a:extLst>
                <a:ext uri="{FF2B5EF4-FFF2-40B4-BE49-F238E27FC236}">
                  <a16:creationId xmlns:a16="http://schemas.microsoft.com/office/drawing/2014/main" id="{2B44F548-697F-412D-9B99-861C2724638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79" name="Group 78">
            <a:extLst>
              <a:ext uri="{FF2B5EF4-FFF2-40B4-BE49-F238E27FC236}">
                <a16:creationId xmlns:a16="http://schemas.microsoft.com/office/drawing/2014/main" id="{C0099890-786A-4F87-960D-5DADE5168909}"/>
              </a:ext>
            </a:extLst>
          </p:cNvPr>
          <p:cNvGrpSpPr/>
          <p:nvPr/>
        </p:nvGrpSpPr>
        <p:grpSpPr>
          <a:xfrm>
            <a:off x="-10846621" y="-15"/>
            <a:ext cx="9961092" cy="6858000"/>
            <a:chOff x="491575" y="0"/>
            <a:chExt cx="9961092" cy="6858000"/>
          </a:xfrm>
        </p:grpSpPr>
        <p:sp>
          <p:nvSpPr>
            <p:cNvPr id="80" name="Rectangle 7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93EC5869-A976-4328-A864-2BB04E7E7BFC}"/>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3" name="Picture 82">
              <a:extLst>
                <a:ext uri="{FF2B5EF4-FFF2-40B4-BE49-F238E27FC236}">
                  <a16:creationId xmlns:a16="http://schemas.microsoft.com/office/drawing/2014/main" id="{7C8E4AB7-ADC0-4FEE-AE7A-994F5DAD3FE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84" name="Group 83">
            <a:extLst>
              <a:ext uri="{FF2B5EF4-FFF2-40B4-BE49-F238E27FC236}">
                <a16:creationId xmlns:a16="http://schemas.microsoft.com/office/drawing/2014/main" id="{0E4F6447-6163-4D6A-A8D2-BD63B6CB3A42}"/>
              </a:ext>
            </a:extLst>
          </p:cNvPr>
          <p:cNvGrpSpPr/>
          <p:nvPr/>
        </p:nvGrpSpPr>
        <p:grpSpPr>
          <a:xfrm>
            <a:off x="-11039890" y="0"/>
            <a:ext cx="9574094" cy="6858000"/>
            <a:chOff x="491575" y="0"/>
            <a:chExt cx="9574094" cy="6858000"/>
          </a:xfrm>
        </p:grpSpPr>
        <p:sp>
          <p:nvSpPr>
            <p:cNvPr id="85" name="Rectangle 8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a:extLst>
                <a:ext uri="{FF2B5EF4-FFF2-40B4-BE49-F238E27FC236}">
                  <a16:creationId xmlns:a16="http://schemas.microsoft.com/office/drawing/2014/main" id="{12F9D37B-DE70-4087-8A7F-BBA0BAF5B6CF}"/>
                </a:ext>
              </a:extLst>
            </p:cNvPr>
            <p:cNvSpPr txBox="1"/>
            <p:nvPr/>
          </p:nvSpPr>
          <p:spPr>
            <a:xfrm rot="16200000">
              <a:off x="8746453" y="3189610"/>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8" name="Picture 87">
              <a:extLst>
                <a:ext uri="{FF2B5EF4-FFF2-40B4-BE49-F238E27FC236}">
                  <a16:creationId xmlns:a16="http://schemas.microsoft.com/office/drawing/2014/main" id="{6FA13E8D-3FCC-4EC2-BD8C-6CE7CA0ECD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9" name="Rectangle 88">
            <a:extLst>
              <a:ext uri="{FF2B5EF4-FFF2-40B4-BE49-F238E27FC236}">
                <a16:creationId xmlns:a16="http://schemas.microsoft.com/office/drawing/2014/main" id="{71382190-201C-4BAE-91F3-296A26671C96}"/>
              </a:ext>
            </a:extLst>
          </p:cNvPr>
          <p:cNvSpPr/>
          <p:nvPr/>
        </p:nvSpPr>
        <p:spPr>
          <a:xfrm>
            <a:off x="-11435234"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a:extLst>
              <a:ext uri="{FF2B5EF4-FFF2-40B4-BE49-F238E27FC236}">
                <a16:creationId xmlns:a16="http://schemas.microsoft.com/office/drawing/2014/main" id="{3FD3EE0D-FD02-4885-9AC0-03F414A9888F}"/>
              </a:ext>
            </a:extLst>
          </p:cNvPr>
          <p:cNvGrpSpPr/>
          <p:nvPr/>
        </p:nvGrpSpPr>
        <p:grpSpPr>
          <a:xfrm>
            <a:off x="-10731171" y="0"/>
            <a:ext cx="8692332" cy="6858000"/>
            <a:chOff x="718505" y="-1"/>
            <a:chExt cx="8692332" cy="6858000"/>
          </a:xfrm>
        </p:grpSpPr>
        <p:sp>
          <p:nvSpPr>
            <p:cNvPr id="91" name="Rectangle 9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0E895421-2372-4C7F-93D2-3B0353A6E7BD}"/>
                </a:ext>
              </a:extLst>
            </p:cNvPr>
            <p:cNvSpPr txBox="1"/>
            <p:nvPr/>
          </p:nvSpPr>
          <p:spPr>
            <a:xfrm rot="16200000">
              <a:off x="8091629" y="3189609"/>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94" name="Picture 93">
              <a:extLst>
                <a:ext uri="{FF2B5EF4-FFF2-40B4-BE49-F238E27FC236}">
                  <a16:creationId xmlns:a16="http://schemas.microsoft.com/office/drawing/2014/main" id="{1A9D6167-F7B8-4BFF-8BC5-2D13EF0CFF8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5" name="Group 94">
            <a:extLst>
              <a:ext uri="{FF2B5EF4-FFF2-40B4-BE49-F238E27FC236}">
                <a16:creationId xmlns:a16="http://schemas.microsoft.com/office/drawing/2014/main" id="{76789F00-2688-429D-926C-15F83152FDBE}"/>
              </a:ext>
            </a:extLst>
          </p:cNvPr>
          <p:cNvGrpSpPr/>
          <p:nvPr/>
        </p:nvGrpSpPr>
        <p:grpSpPr>
          <a:xfrm>
            <a:off x="-12596063" y="0"/>
            <a:ext cx="9927504" cy="6858000"/>
            <a:chOff x="-9337032" y="-1"/>
            <a:chExt cx="9927504" cy="6858000"/>
          </a:xfrm>
        </p:grpSpPr>
        <p:sp>
          <p:nvSpPr>
            <p:cNvPr id="96" name="Rectangle 9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8A634BD7-1512-45B6-AFE4-1EEA636625CB}"/>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99" name="Picture 98">
              <a:extLst>
                <a:ext uri="{FF2B5EF4-FFF2-40B4-BE49-F238E27FC236}">
                  <a16:creationId xmlns:a16="http://schemas.microsoft.com/office/drawing/2014/main" id="{F08704A4-CABE-4989-8BF7-C10A6BB40E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4" name="Picture 3"/>
          <p:cNvPicPr>
            <a:picLocks noChangeAspect="1"/>
          </p:cNvPicPr>
          <p:nvPr/>
        </p:nvPicPr>
        <p:blipFill>
          <a:blip r:embed="rId3"/>
          <a:stretch>
            <a:fillRect/>
          </a:stretch>
        </p:blipFill>
        <p:spPr>
          <a:xfrm>
            <a:off x="2463669" y="2855730"/>
            <a:ext cx="4886955" cy="3809516"/>
          </a:xfrm>
          <a:prstGeom prst="rect">
            <a:avLst/>
          </a:prstGeom>
        </p:spPr>
      </p:pic>
      <p:pic>
        <p:nvPicPr>
          <p:cNvPr id="5" name="Picture 4"/>
          <p:cNvPicPr>
            <a:picLocks noChangeAspect="1"/>
          </p:cNvPicPr>
          <p:nvPr/>
        </p:nvPicPr>
        <p:blipFill>
          <a:blip r:embed="rId4"/>
          <a:stretch>
            <a:fillRect/>
          </a:stretch>
        </p:blipFill>
        <p:spPr>
          <a:xfrm>
            <a:off x="3645953" y="166672"/>
            <a:ext cx="2522386" cy="2522386"/>
          </a:xfrm>
          <a:prstGeom prst="rect">
            <a:avLst/>
          </a:prstGeom>
        </p:spPr>
      </p:pic>
      <p:sp>
        <p:nvSpPr>
          <p:cNvPr id="102" name="Rectangle: Top Corners Rounded 10">
            <a:extLst>
              <a:ext uri="{FF2B5EF4-FFF2-40B4-BE49-F238E27FC236}">
                <a16:creationId xmlns:a16="http://schemas.microsoft.com/office/drawing/2014/main" id="{EDC9C1CA-E5FB-4409-AB11-A6D6F244BB04}"/>
              </a:ext>
            </a:extLst>
          </p:cNvPr>
          <p:cNvSpPr/>
          <p:nvPr/>
        </p:nvSpPr>
        <p:spPr>
          <a:xfrm>
            <a:off x="8054498" y="467493"/>
            <a:ext cx="2559946" cy="3004304"/>
          </a:xfrm>
          <a:prstGeom prst="round2SameRect">
            <a:avLst>
              <a:gd name="adj1" fmla="val 12063"/>
              <a:gd name="adj2" fmla="val 0"/>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Shape 13">
            <a:extLst>
              <a:ext uri="{FF2B5EF4-FFF2-40B4-BE49-F238E27FC236}">
                <a16:creationId xmlns:a16="http://schemas.microsoft.com/office/drawing/2014/main" id="{EFFACF65-7AA1-4442-93B4-ED26212D6CE0}"/>
              </a:ext>
            </a:extLst>
          </p:cNvPr>
          <p:cNvSpPr/>
          <p:nvPr/>
        </p:nvSpPr>
        <p:spPr>
          <a:xfrm flipV="1">
            <a:off x="8046644" y="1782255"/>
            <a:ext cx="2559946" cy="487921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8382274" y="865837"/>
            <a:ext cx="1958425" cy="5863144"/>
          </a:xfrm>
          <a:prstGeom prst="rect">
            <a:avLst/>
          </a:prstGeom>
          <a:noFill/>
        </p:spPr>
        <p:txBody>
          <a:bodyPr wrap="square" rtlCol="0">
            <a:spAutoFit/>
          </a:bodyPr>
          <a:lstStyle/>
          <a:p>
            <a:r>
              <a:rPr lang="en-US" sz="1700" b="1" dirty="0">
                <a:latin typeface="Tw Cen MT" panose="020B0602020104020603" pitchFamily="34" charset="0"/>
              </a:rPr>
              <a:t>PIC microcontrollers are a family of specialized microcontroller</a:t>
            </a:r>
          </a:p>
          <a:p>
            <a:r>
              <a:rPr lang="en-US" sz="1700" b="1" dirty="0">
                <a:latin typeface="Tw Cen MT" panose="020B0602020104020603" pitchFamily="34" charset="0"/>
              </a:rPr>
              <a:t>chips produced by Microchip Technology in Chandler, Arizona.</a:t>
            </a:r>
          </a:p>
          <a:p>
            <a:endParaRPr lang="en-US" sz="1700" b="1" dirty="0">
              <a:latin typeface="Tw Cen MT" panose="020B0602020104020603" pitchFamily="34" charset="0"/>
            </a:endParaRPr>
          </a:p>
          <a:p>
            <a:r>
              <a:rPr lang="en-US" sz="1700" b="1" dirty="0">
                <a:latin typeface="Tw Cen MT" panose="020B0602020104020603" pitchFamily="34" charset="0"/>
              </a:rPr>
              <a:t>The acronym PIC stands for "peripheral interface controller." </a:t>
            </a:r>
          </a:p>
          <a:p>
            <a:endParaRPr lang="en-US" sz="1700" b="1" dirty="0">
              <a:latin typeface="Tw Cen MT" panose="020B0602020104020603" pitchFamily="34" charset="0"/>
            </a:endParaRPr>
          </a:p>
          <a:p>
            <a:r>
              <a:rPr lang="en-US" sz="1700" b="1" dirty="0">
                <a:latin typeface="Tw Cen MT" panose="020B0602020104020603" pitchFamily="34" charset="0"/>
              </a:rPr>
              <a:t>A Typical microcontroller includes a processor, memory, and peripherals.</a:t>
            </a:r>
          </a:p>
          <a:p>
            <a:endParaRPr lang="en-US" dirty="0"/>
          </a:p>
        </p:txBody>
      </p:sp>
    </p:spTree>
    <p:extLst>
      <p:ext uri="{BB962C8B-B14F-4D97-AF65-F5344CB8AC3E}">
        <p14:creationId xmlns:p14="http://schemas.microsoft.com/office/powerpoint/2010/main" val="113835967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anim calcmode="lin" valueType="num">
                                      <p:cBhvr>
                                        <p:cTn id="8" dur="500" fill="hold"/>
                                        <p:tgtEl>
                                          <p:spTgt spid="105"/>
                                        </p:tgtEl>
                                        <p:attrNameLst>
                                          <p:attrName>ppt_x</p:attrName>
                                        </p:attrNameLst>
                                      </p:cBhvr>
                                      <p:tavLst>
                                        <p:tav tm="0">
                                          <p:val>
                                            <p:strVal val="#ppt_x"/>
                                          </p:val>
                                        </p:tav>
                                        <p:tav tm="100000">
                                          <p:val>
                                            <p:strVal val="#ppt_x"/>
                                          </p:val>
                                        </p:tav>
                                      </p:tavLst>
                                    </p:anim>
                                    <p:anim calcmode="lin" valueType="num">
                                      <p:cBhvr>
                                        <p:cTn id="9" dur="500" fill="hold"/>
                                        <p:tgtEl>
                                          <p:spTgt spid="10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2"/>
                                        </p:tgtEl>
                                        <p:attrNameLst>
                                          <p:attrName>style.visibility</p:attrName>
                                        </p:attrNameLst>
                                      </p:cBhvr>
                                      <p:to>
                                        <p:strVal val="visible"/>
                                      </p:to>
                                    </p:set>
                                    <p:animEffect transition="in" filter="fade">
                                      <p:cBhvr>
                                        <p:cTn id="14" dur="1000"/>
                                        <p:tgtEl>
                                          <p:spTgt spid="102"/>
                                        </p:tgtEl>
                                      </p:cBhvr>
                                    </p:animEffect>
                                    <p:anim calcmode="lin" valueType="num">
                                      <p:cBhvr>
                                        <p:cTn id="15" dur="1000" fill="hold"/>
                                        <p:tgtEl>
                                          <p:spTgt spid="102"/>
                                        </p:tgtEl>
                                        <p:attrNameLst>
                                          <p:attrName>ppt_x</p:attrName>
                                        </p:attrNameLst>
                                      </p:cBhvr>
                                      <p:tavLst>
                                        <p:tav tm="0">
                                          <p:val>
                                            <p:strVal val="#ppt_x"/>
                                          </p:val>
                                        </p:tav>
                                        <p:tav tm="100000">
                                          <p:val>
                                            <p:strVal val="#ppt_x"/>
                                          </p:val>
                                        </p:tav>
                                      </p:tavLst>
                                    </p:anim>
                                    <p:anim calcmode="lin" valueType="num">
                                      <p:cBhvr>
                                        <p:cTn id="16" dur="1000" fill="hold"/>
                                        <p:tgtEl>
                                          <p:spTgt spid="10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1000" fill="hold"/>
                                        <p:tgtEl>
                                          <p:spTgt spid="5"/>
                                        </p:tgtEl>
                                        <p:attrNameLst>
                                          <p:attrName>ppt_w</p:attrName>
                                        </p:attrNameLst>
                                      </p:cBhvr>
                                      <p:tavLst>
                                        <p:tav tm="0">
                                          <p:val>
                                            <p:fltVal val="0"/>
                                          </p:val>
                                        </p:tav>
                                        <p:tav tm="100000">
                                          <p:val>
                                            <p:strVal val="#ppt_w"/>
                                          </p:val>
                                        </p:tav>
                                      </p:tavLst>
                                    </p:anim>
                                    <p:anim calcmode="lin" valueType="num">
                                      <p:cBhvr>
                                        <p:cTn id="29" dur="1000" fill="hold"/>
                                        <p:tgtEl>
                                          <p:spTgt spid="5"/>
                                        </p:tgtEl>
                                        <p:attrNameLst>
                                          <p:attrName>ppt_h</p:attrName>
                                        </p:attrNameLst>
                                      </p:cBhvr>
                                      <p:tavLst>
                                        <p:tav tm="0">
                                          <p:val>
                                            <p:fltVal val="0"/>
                                          </p:val>
                                        </p:tav>
                                        <p:tav tm="100000">
                                          <p:val>
                                            <p:strVal val="#ppt_h"/>
                                          </p:val>
                                        </p:tav>
                                      </p:tavLst>
                                    </p:anim>
                                    <p:anim calcmode="lin" valueType="num">
                                      <p:cBhvr>
                                        <p:cTn id="30" dur="1000" fill="hold"/>
                                        <p:tgtEl>
                                          <p:spTgt spid="5"/>
                                        </p:tgtEl>
                                        <p:attrNameLst>
                                          <p:attrName>style.rotation</p:attrName>
                                        </p:attrNameLst>
                                      </p:cBhvr>
                                      <p:tavLst>
                                        <p:tav tm="0">
                                          <p:val>
                                            <p:fltVal val="90"/>
                                          </p:val>
                                        </p:tav>
                                        <p:tav tm="100000">
                                          <p:val>
                                            <p:fltVal val="0"/>
                                          </p:val>
                                        </p:tav>
                                      </p:tavLst>
                                    </p:anim>
                                    <p:animEffect transition="in" filter="fade">
                                      <p:cBhvr>
                                        <p:cTn id="31" dur="10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p:cTn id="36" dur="1000" fill="hold"/>
                                        <p:tgtEl>
                                          <p:spTgt spid="4"/>
                                        </p:tgtEl>
                                        <p:attrNameLst>
                                          <p:attrName>ppt_w</p:attrName>
                                        </p:attrNameLst>
                                      </p:cBhvr>
                                      <p:tavLst>
                                        <p:tav tm="0">
                                          <p:val>
                                            <p:fltVal val="0"/>
                                          </p:val>
                                        </p:tav>
                                        <p:tav tm="100000">
                                          <p:val>
                                            <p:strVal val="#ppt_w"/>
                                          </p:val>
                                        </p:tav>
                                      </p:tavLst>
                                    </p:anim>
                                    <p:anim calcmode="lin" valueType="num">
                                      <p:cBhvr>
                                        <p:cTn id="37" dur="1000" fill="hold"/>
                                        <p:tgtEl>
                                          <p:spTgt spid="4"/>
                                        </p:tgtEl>
                                        <p:attrNameLst>
                                          <p:attrName>ppt_h</p:attrName>
                                        </p:attrNameLst>
                                      </p:cBhvr>
                                      <p:tavLst>
                                        <p:tav tm="0">
                                          <p:val>
                                            <p:fltVal val="0"/>
                                          </p:val>
                                        </p:tav>
                                        <p:tav tm="100000">
                                          <p:val>
                                            <p:strVal val="#ppt_h"/>
                                          </p:val>
                                        </p:tav>
                                      </p:tavLst>
                                    </p:anim>
                                    <p:anim calcmode="lin" valueType="num">
                                      <p:cBhvr>
                                        <p:cTn id="38" dur="1000" fill="hold"/>
                                        <p:tgtEl>
                                          <p:spTgt spid="4"/>
                                        </p:tgtEl>
                                        <p:attrNameLst>
                                          <p:attrName>style.rotation</p:attrName>
                                        </p:attrNameLst>
                                      </p:cBhvr>
                                      <p:tavLst>
                                        <p:tav tm="0">
                                          <p:val>
                                            <p:fltVal val="90"/>
                                          </p:val>
                                        </p:tav>
                                        <p:tav tm="100000">
                                          <p:val>
                                            <p:fltVal val="0"/>
                                          </p:val>
                                        </p:tav>
                                      </p:tavLst>
                                    </p:anim>
                                    <p:animEffect transition="in" filter="fade">
                                      <p:cBhvr>
                                        <p:cTn id="3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5" grpId="0" animBg="1"/>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3987081" y="916738"/>
            <a:ext cx="7278915" cy="1938992"/>
          </a:xfrm>
          <a:prstGeom prst="rect">
            <a:avLst/>
          </a:prstGeom>
          <a:noFill/>
        </p:spPr>
        <p:txBody>
          <a:bodyPr wrap="square" rtlCol="0">
            <a:spAutoFit/>
          </a:bodyPr>
          <a:lstStyle/>
          <a:p>
            <a:pPr algn="ctr"/>
            <a:r>
              <a:rPr lang="en-US" sz="6000" dirty="0" smtClean="0">
                <a:solidFill>
                  <a:srgbClr val="FF5969"/>
                </a:solidFill>
                <a:latin typeface="Tw Cen MT" panose="020B0602020104020603" pitchFamily="34" charset="0"/>
              </a:rPr>
              <a:t>Presentation of PIC Microcontroller </a:t>
            </a:r>
            <a:endParaRPr lang="en-US" sz="6000" dirty="0">
              <a:solidFill>
                <a:srgbClr val="FF5969"/>
              </a:solidFill>
              <a:latin typeface="Tw Cen MT" panose="020B0602020104020603" pitchFamily="34" charset="0"/>
            </a:endParaRPr>
          </a:p>
        </p:txBody>
      </p:sp>
      <p:grpSp>
        <p:nvGrpSpPr>
          <p:cNvPr id="51" name="Group 50">
            <a:extLst>
              <a:ext uri="{FF2B5EF4-FFF2-40B4-BE49-F238E27FC236}">
                <a16:creationId xmlns:a16="http://schemas.microsoft.com/office/drawing/2014/main" id="{312CB825-EAFB-4901-8C7E-D5477E0D31C8}"/>
              </a:ext>
            </a:extLst>
          </p:cNvPr>
          <p:cNvGrpSpPr/>
          <p:nvPr/>
        </p:nvGrpSpPr>
        <p:grpSpPr>
          <a:xfrm>
            <a:off x="5556262" y="4639716"/>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a:extLst>
              <a:ext uri="{FF2B5EF4-FFF2-40B4-BE49-F238E27FC236}">
                <a16:creationId xmlns:a16="http://schemas.microsoft.com/office/drawing/2014/main" id="{4F202974-31A3-4642-B671-F0DBBB7B4663}"/>
              </a:ext>
            </a:extLst>
          </p:cNvPr>
          <p:cNvSpPr txBox="1"/>
          <p:nvPr/>
        </p:nvSpPr>
        <p:spPr>
          <a:xfrm>
            <a:off x="3987080" y="2432956"/>
            <a:ext cx="7278915" cy="2554545"/>
          </a:xfrm>
          <a:prstGeom prst="rect">
            <a:avLst/>
          </a:prstGeom>
          <a:noFill/>
        </p:spPr>
        <p:txBody>
          <a:bodyPr wrap="square" rtlCol="0">
            <a:spAutoFit/>
          </a:bodyPr>
          <a:lstStyle/>
          <a:p>
            <a:pPr algn="ctr"/>
            <a:endParaRPr lang="en-US" sz="3200" dirty="0" smtClean="0">
              <a:solidFill>
                <a:srgbClr val="52CBBE"/>
              </a:solidFill>
              <a:latin typeface="Tw Cen MT" panose="020B0602020104020603" pitchFamily="34" charset="0"/>
            </a:endParaRPr>
          </a:p>
          <a:p>
            <a:pPr algn="ctr"/>
            <a:r>
              <a:rPr lang="en-US" sz="3200" dirty="0" smtClean="0">
                <a:solidFill>
                  <a:srgbClr val="52CBBE"/>
                </a:solidFill>
                <a:latin typeface="Tw Cen MT" panose="020B0602020104020603" pitchFamily="34" charset="0"/>
              </a:rPr>
              <a:t>Question: How to design a circuit using PIC Microcontroller to control the stepper motor?</a:t>
            </a:r>
          </a:p>
          <a:p>
            <a:pPr algn="ctr"/>
            <a:endParaRPr lang="en-US" sz="3200" dirty="0">
              <a:solidFill>
                <a:srgbClr val="52CBBE"/>
              </a:solidFill>
              <a:latin typeface="Tw Cen MT" panose="020B0602020104020603" pitchFamily="34" charset="0"/>
            </a:endParaRPr>
          </a:p>
        </p:txBody>
      </p:sp>
      <p:grpSp>
        <p:nvGrpSpPr>
          <p:cNvPr id="19" name="Group 18">
            <a:extLst>
              <a:ext uri="{FF2B5EF4-FFF2-40B4-BE49-F238E27FC236}">
                <a16:creationId xmlns:a16="http://schemas.microsoft.com/office/drawing/2014/main" id="{C8A16B82-6A3C-46F5-8D32-072FDF89864A}"/>
              </a:ext>
            </a:extLst>
          </p:cNvPr>
          <p:cNvGrpSpPr/>
          <p:nvPr/>
        </p:nvGrpSpPr>
        <p:grpSpPr>
          <a:xfrm>
            <a:off x="-290920" y="-2"/>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734308" y="0"/>
            <a:ext cx="11447503" cy="6858000"/>
            <a:chOff x="213096" y="0"/>
            <a:chExt cx="11447503"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2220717"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2593588"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3" y="3281943"/>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Stepper motor</a:t>
              </a:r>
              <a:endParaRPr lang="en-US" sz="2400" b="1" dirty="0">
                <a:solidFill>
                  <a:srgbClr val="F0EEF0"/>
                </a:solidFill>
                <a:latin typeface="Tw Cen MT" panose="020B0602020104020603" pitchFamily="34" charset="0"/>
              </a:endParaRP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6098488" y="0"/>
            <a:ext cx="8692331" cy="6858000"/>
            <a:chOff x="718505" y="-1"/>
            <a:chExt cx="8692331"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applications</a:t>
              </a:r>
              <a:endParaRPr lang="en-US" sz="2800" b="1" dirty="0">
                <a:solidFill>
                  <a:srgbClr val="F0EEF0"/>
                </a:solidFill>
                <a:latin typeface="Tw Cen MT" panose="020B0602020104020603" pitchFamily="34" charset="0"/>
              </a:endParaRP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7928589" y="0"/>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9" name="Group 68">
            <a:extLst>
              <a:ext uri="{FF2B5EF4-FFF2-40B4-BE49-F238E27FC236}">
                <a16:creationId xmlns:a16="http://schemas.microsoft.com/office/drawing/2014/main" id="{C8A16B82-6A3C-46F5-8D32-072FDF89864A}"/>
              </a:ext>
            </a:extLst>
          </p:cNvPr>
          <p:cNvGrpSpPr/>
          <p:nvPr/>
        </p:nvGrpSpPr>
        <p:grpSpPr>
          <a:xfrm>
            <a:off x="-11110676" y="-15"/>
            <a:ext cx="12482920" cy="6858000"/>
            <a:chOff x="-290920" y="0"/>
            <a:chExt cx="12482920" cy="6858000"/>
          </a:xfrm>
        </p:grpSpPr>
        <p:sp>
          <p:nvSpPr>
            <p:cNvPr id="70" name="Rectangle 6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73" name="Picture 72">
              <a:extLst>
                <a:ext uri="{FF2B5EF4-FFF2-40B4-BE49-F238E27FC236}">
                  <a16:creationId xmlns:a16="http://schemas.microsoft.com/office/drawing/2014/main" id="{E8AD023B-AE8D-405F-90E6-27B0D470799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74" name="Group 73">
            <a:extLst>
              <a:ext uri="{FF2B5EF4-FFF2-40B4-BE49-F238E27FC236}">
                <a16:creationId xmlns:a16="http://schemas.microsoft.com/office/drawing/2014/main" id="{69A27401-3327-4871-86AC-B461CA62C3AC}"/>
              </a:ext>
            </a:extLst>
          </p:cNvPr>
          <p:cNvGrpSpPr/>
          <p:nvPr/>
        </p:nvGrpSpPr>
        <p:grpSpPr>
          <a:xfrm>
            <a:off x="-10713198" y="0"/>
            <a:ext cx="11447503" cy="6858000"/>
            <a:chOff x="213096" y="0"/>
            <a:chExt cx="11447503" cy="6858000"/>
          </a:xfrm>
        </p:grpSpPr>
        <p:sp>
          <p:nvSpPr>
            <p:cNvPr id="75" name="Rectangle 7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TextBox 7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78" name="Picture 77">
              <a:extLst>
                <a:ext uri="{FF2B5EF4-FFF2-40B4-BE49-F238E27FC236}">
                  <a16:creationId xmlns:a16="http://schemas.microsoft.com/office/drawing/2014/main" id="{2B44F548-697F-412D-9B99-861C2724638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79" name="Group 78">
            <a:extLst>
              <a:ext uri="{FF2B5EF4-FFF2-40B4-BE49-F238E27FC236}">
                <a16:creationId xmlns:a16="http://schemas.microsoft.com/office/drawing/2014/main" id="{C0099890-786A-4F87-960D-5DADE5168909}"/>
              </a:ext>
            </a:extLst>
          </p:cNvPr>
          <p:cNvGrpSpPr/>
          <p:nvPr/>
        </p:nvGrpSpPr>
        <p:grpSpPr>
          <a:xfrm>
            <a:off x="-9876469" y="-15"/>
            <a:ext cx="9961092" cy="6858000"/>
            <a:chOff x="491575" y="0"/>
            <a:chExt cx="9961092" cy="6858000"/>
          </a:xfrm>
        </p:grpSpPr>
        <p:sp>
          <p:nvSpPr>
            <p:cNvPr id="80" name="Rectangle 7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93EC5869-A976-4328-A864-2BB04E7E7BFC}"/>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3" name="Picture 82">
              <a:extLst>
                <a:ext uri="{FF2B5EF4-FFF2-40B4-BE49-F238E27FC236}">
                  <a16:creationId xmlns:a16="http://schemas.microsoft.com/office/drawing/2014/main" id="{7C8E4AB7-ADC0-4FEE-AE7A-994F5DAD3FE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84" name="Group 83">
            <a:extLst>
              <a:ext uri="{FF2B5EF4-FFF2-40B4-BE49-F238E27FC236}">
                <a16:creationId xmlns:a16="http://schemas.microsoft.com/office/drawing/2014/main" id="{0E4F6447-6163-4D6A-A8D2-BD63B6CB3A42}"/>
              </a:ext>
            </a:extLst>
          </p:cNvPr>
          <p:cNvGrpSpPr/>
          <p:nvPr/>
        </p:nvGrpSpPr>
        <p:grpSpPr>
          <a:xfrm>
            <a:off x="-10088522" y="0"/>
            <a:ext cx="9574094" cy="6858000"/>
            <a:chOff x="491575" y="0"/>
            <a:chExt cx="9574094" cy="6858000"/>
          </a:xfrm>
        </p:grpSpPr>
        <p:sp>
          <p:nvSpPr>
            <p:cNvPr id="85" name="Rectangle 8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a:extLst>
                <a:ext uri="{FF2B5EF4-FFF2-40B4-BE49-F238E27FC236}">
                  <a16:creationId xmlns:a16="http://schemas.microsoft.com/office/drawing/2014/main" id="{12F9D37B-DE70-4087-8A7F-BBA0BAF5B6CF}"/>
                </a:ext>
              </a:extLst>
            </p:cNvPr>
            <p:cNvSpPr txBox="1"/>
            <p:nvPr/>
          </p:nvSpPr>
          <p:spPr>
            <a:xfrm rot="16200000">
              <a:off x="8746453" y="3189610"/>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8" name="Picture 87">
              <a:extLst>
                <a:ext uri="{FF2B5EF4-FFF2-40B4-BE49-F238E27FC236}">
                  <a16:creationId xmlns:a16="http://schemas.microsoft.com/office/drawing/2014/main" id="{6FA13E8D-3FCC-4EC2-BD8C-6CE7CA0ECD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9" name="Rectangle 88">
            <a:extLst>
              <a:ext uri="{FF2B5EF4-FFF2-40B4-BE49-F238E27FC236}">
                <a16:creationId xmlns:a16="http://schemas.microsoft.com/office/drawing/2014/main" id="{71382190-201C-4BAE-91F3-296A26671C96}"/>
              </a:ext>
            </a:extLst>
          </p:cNvPr>
          <p:cNvSpPr/>
          <p:nvPr/>
        </p:nvSpPr>
        <p:spPr>
          <a:xfrm>
            <a:off x="-11435234"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a:extLst>
              <a:ext uri="{FF2B5EF4-FFF2-40B4-BE49-F238E27FC236}">
                <a16:creationId xmlns:a16="http://schemas.microsoft.com/office/drawing/2014/main" id="{3FD3EE0D-FD02-4885-9AC0-03F414A9888F}"/>
              </a:ext>
            </a:extLst>
          </p:cNvPr>
          <p:cNvGrpSpPr/>
          <p:nvPr/>
        </p:nvGrpSpPr>
        <p:grpSpPr>
          <a:xfrm>
            <a:off x="-9798887" y="0"/>
            <a:ext cx="8692332" cy="6858000"/>
            <a:chOff x="718505" y="-1"/>
            <a:chExt cx="8692332" cy="6858000"/>
          </a:xfrm>
        </p:grpSpPr>
        <p:sp>
          <p:nvSpPr>
            <p:cNvPr id="91" name="Rectangle 9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0E895421-2372-4C7F-93D2-3B0353A6E7BD}"/>
                </a:ext>
              </a:extLst>
            </p:cNvPr>
            <p:cNvSpPr txBox="1"/>
            <p:nvPr/>
          </p:nvSpPr>
          <p:spPr>
            <a:xfrm rot="16200000">
              <a:off x="8091629" y="3189609"/>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94" name="Picture 93">
              <a:extLst>
                <a:ext uri="{FF2B5EF4-FFF2-40B4-BE49-F238E27FC236}">
                  <a16:creationId xmlns:a16="http://schemas.microsoft.com/office/drawing/2014/main" id="{1A9D6167-F7B8-4BFF-8BC5-2D13EF0CFF8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5" name="Group 94">
            <a:extLst>
              <a:ext uri="{FF2B5EF4-FFF2-40B4-BE49-F238E27FC236}">
                <a16:creationId xmlns:a16="http://schemas.microsoft.com/office/drawing/2014/main" id="{76789F00-2688-429D-926C-15F83152FDBE}"/>
              </a:ext>
            </a:extLst>
          </p:cNvPr>
          <p:cNvGrpSpPr/>
          <p:nvPr/>
        </p:nvGrpSpPr>
        <p:grpSpPr>
          <a:xfrm>
            <a:off x="-11663540" y="0"/>
            <a:ext cx="9927504" cy="6858000"/>
            <a:chOff x="-9337032" y="-1"/>
            <a:chExt cx="9927504" cy="6858000"/>
          </a:xfrm>
        </p:grpSpPr>
        <p:sp>
          <p:nvSpPr>
            <p:cNvPr id="96" name="Rectangle 9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8A634BD7-1512-45B6-AFE4-1EEA636625CB}"/>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99" name="Picture 98">
              <a:extLst>
                <a:ext uri="{FF2B5EF4-FFF2-40B4-BE49-F238E27FC236}">
                  <a16:creationId xmlns:a16="http://schemas.microsoft.com/office/drawing/2014/main" id="{F08704A4-CABE-4989-8BF7-C10A6BB40E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00" name="Group 99">
            <a:extLst>
              <a:ext uri="{FF2B5EF4-FFF2-40B4-BE49-F238E27FC236}">
                <a16:creationId xmlns:a16="http://schemas.microsoft.com/office/drawing/2014/main" id="{F4ED2619-FB4E-4744-80CA-850CE814B9A0}"/>
              </a:ext>
            </a:extLst>
          </p:cNvPr>
          <p:cNvGrpSpPr/>
          <p:nvPr/>
        </p:nvGrpSpPr>
        <p:grpSpPr>
          <a:xfrm>
            <a:off x="3631927" y="2324251"/>
            <a:ext cx="211094" cy="211094"/>
            <a:chOff x="1677812" y="4248152"/>
            <a:chExt cx="211094" cy="211094"/>
          </a:xfrm>
        </p:grpSpPr>
        <p:sp>
          <p:nvSpPr>
            <p:cNvPr id="101" name="Oval 100">
              <a:extLst>
                <a:ext uri="{FF2B5EF4-FFF2-40B4-BE49-F238E27FC236}">
                  <a16:creationId xmlns:a16="http://schemas.microsoft.com/office/drawing/2014/main" id="{A8D127EB-1E25-4885-9582-99C5618F2AF7}"/>
                </a:ext>
              </a:extLst>
            </p:cNvPr>
            <p:cNvSpPr/>
            <p:nvPr/>
          </p:nvSpPr>
          <p:spPr>
            <a:xfrm>
              <a:off x="1677812"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2832D986-AC1D-4645-8DF4-FFEC5B85EFBE}"/>
                </a:ext>
              </a:extLst>
            </p:cNvPr>
            <p:cNvSpPr/>
            <p:nvPr/>
          </p:nvSpPr>
          <p:spPr>
            <a:xfrm>
              <a:off x="1708100" y="4278440"/>
              <a:ext cx="150518" cy="150518"/>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102">
            <a:extLst>
              <a:ext uri="{FF2B5EF4-FFF2-40B4-BE49-F238E27FC236}">
                <a16:creationId xmlns:a16="http://schemas.microsoft.com/office/drawing/2014/main" id="{E3A084E9-5DAF-4B12-A774-003E52126BE5}"/>
              </a:ext>
            </a:extLst>
          </p:cNvPr>
          <p:cNvGrpSpPr/>
          <p:nvPr/>
        </p:nvGrpSpPr>
        <p:grpSpPr>
          <a:xfrm>
            <a:off x="3094225" y="562459"/>
            <a:ext cx="1275682" cy="1275682"/>
            <a:chOff x="3063120" y="1755914"/>
            <a:chExt cx="1275682" cy="1275682"/>
          </a:xfrm>
        </p:grpSpPr>
        <p:sp>
          <p:nvSpPr>
            <p:cNvPr id="104" name="Teardrop 103">
              <a:extLst>
                <a:ext uri="{FF2B5EF4-FFF2-40B4-BE49-F238E27FC236}">
                  <a16:creationId xmlns:a16="http://schemas.microsoft.com/office/drawing/2014/main" id="{D73C6296-6AED-4D46-834C-6DA3690FB7BE}"/>
                </a:ext>
              </a:extLst>
            </p:cNvPr>
            <p:cNvSpPr/>
            <p:nvPr/>
          </p:nvSpPr>
          <p:spPr>
            <a:xfrm rot="8100000">
              <a:off x="3063120" y="1755914"/>
              <a:ext cx="1275682" cy="1275682"/>
            </a:xfrm>
            <a:prstGeom prst="teardrop">
              <a:avLst>
                <a:gd name="adj" fmla="val 109962"/>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99400693-A758-499E-B4DB-E42B43C986B2}"/>
                </a:ext>
              </a:extLst>
            </p:cNvPr>
            <p:cNvSpPr/>
            <p:nvPr/>
          </p:nvSpPr>
          <p:spPr>
            <a:xfrm>
              <a:off x="325746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6" name="Picture 105">
              <a:extLst>
                <a:ext uri="{FF2B5EF4-FFF2-40B4-BE49-F238E27FC236}">
                  <a16:creationId xmlns:a16="http://schemas.microsoft.com/office/drawing/2014/main" id="{D05CAD30-8C3B-4A19-954F-E6EB68A3E3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6696" y="2066644"/>
              <a:ext cx="627392" cy="627390"/>
            </a:xfrm>
            <a:prstGeom prst="rect">
              <a:avLst/>
            </a:prstGeom>
          </p:spPr>
        </p:pic>
      </p:grpSp>
      <p:sp>
        <p:nvSpPr>
          <p:cNvPr id="2" name="TextBox 1"/>
          <p:cNvSpPr txBox="1"/>
          <p:nvPr/>
        </p:nvSpPr>
        <p:spPr>
          <a:xfrm>
            <a:off x="2998382" y="2630860"/>
            <a:ext cx="3205407" cy="646331"/>
          </a:xfrm>
          <a:prstGeom prst="rect">
            <a:avLst/>
          </a:prstGeom>
          <a:noFill/>
        </p:spPr>
        <p:txBody>
          <a:bodyPr wrap="square" rtlCol="0">
            <a:spAutoFit/>
          </a:bodyPr>
          <a:lstStyle/>
          <a:p>
            <a:r>
              <a:rPr lang="en-US" sz="3600" b="1" dirty="0" smtClean="0">
                <a:latin typeface="Tw Cen MT" panose="020B0602020104020603" pitchFamily="34" charset="0"/>
              </a:rPr>
              <a:t>Stepper motor</a:t>
            </a:r>
            <a:endParaRPr lang="en-US" sz="3600" b="1" dirty="0">
              <a:latin typeface="Tw Cen MT" panose="020B0602020104020603" pitchFamily="34" charset="0"/>
            </a:endParaRPr>
          </a:p>
        </p:txBody>
      </p:sp>
      <p:sp>
        <p:nvSpPr>
          <p:cNvPr id="3" name="TextBox 2"/>
          <p:cNvSpPr txBox="1"/>
          <p:nvPr/>
        </p:nvSpPr>
        <p:spPr>
          <a:xfrm>
            <a:off x="3046935" y="3647030"/>
            <a:ext cx="6632991" cy="1723549"/>
          </a:xfrm>
          <a:prstGeom prst="rect">
            <a:avLst/>
          </a:prstGeom>
          <a:noFill/>
        </p:spPr>
        <p:txBody>
          <a:bodyPr wrap="square" rtlCol="0">
            <a:spAutoFit/>
          </a:bodyPr>
          <a:lstStyle/>
          <a:p>
            <a:pPr lvl="0" defTabSz="914400">
              <a:buClr>
                <a:srgbClr val="FF388C"/>
              </a:buClr>
              <a:buSzPct val="80000"/>
            </a:pPr>
            <a:r>
              <a:rPr lang="en-US" sz="2200" dirty="0">
                <a:latin typeface="Century Gothic"/>
              </a:rPr>
              <a:t>A stepper motor, also known as step motor or stepping motor, is a brushless DC electric motor that divides a full rotation into a number of </a:t>
            </a:r>
            <a:r>
              <a:rPr lang="en-US" sz="2200" dirty="0" smtClean="0">
                <a:latin typeface="Century Gothic"/>
              </a:rPr>
              <a:t>discrete </a:t>
            </a:r>
            <a:r>
              <a:rPr lang="en-US" sz="2200" dirty="0">
                <a:latin typeface="Century Gothic"/>
              </a:rPr>
              <a:t>steps.                           </a:t>
            </a:r>
            <a:endParaRPr lang="en-US" sz="1400" dirty="0">
              <a:latin typeface="Century Gothic"/>
            </a:endParaRPr>
          </a:p>
          <a:p>
            <a:endParaRPr lang="en-US" dirty="0"/>
          </a:p>
        </p:txBody>
      </p:sp>
      <p:pic>
        <p:nvPicPr>
          <p:cNvPr id="107" name="Content Placeholder 5" descr="548cd824-2ee9-47cd-9f5f-829e238c748f.jpg"/>
          <p:cNvPicPr>
            <a:picLocks noChangeAspect="1"/>
          </p:cNvPicPr>
          <p:nvPr/>
        </p:nvPicPr>
        <p:blipFill>
          <a:blip r:embed="rId4" cstate="print"/>
          <a:stretch>
            <a:fillRect/>
          </a:stretch>
        </p:blipFill>
        <p:spPr>
          <a:xfrm>
            <a:off x="6937824" y="138815"/>
            <a:ext cx="3323754" cy="3323754"/>
          </a:xfrm>
          <a:prstGeom prst="rect">
            <a:avLst/>
          </a:prstGeom>
        </p:spPr>
      </p:pic>
    </p:spTree>
    <p:extLst>
      <p:ext uri="{BB962C8B-B14F-4D97-AF65-F5344CB8AC3E}">
        <p14:creationId xmlns:p14="http://schemas.microsoft.com/office/powerpoint/2010/main" val="161114772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250" fill="hold"/>
                                        <p:tgtEl>
                                          <p:spTgt spid="100"/>
                                        </p:tgtEl>
                                        <p:attrNameLst>
                                          <p:attrName>ppt_w</p:attrName>
                                        </p:attrNameLst>
                                      </p:cBhvr>
                                      <p:tavLst>
                                        <p:tav tm="0">
                                          <p:val>
                                            <p:fltVal val="0"/>
                                          </p:val>
                                        </p:tav>
                                        <p:tav tm="100000">
                                          <p:val>
                                            <p:strVal val="#ppt_w"/>
                                          </p:val>
                                        </p:tav>
                                      </p:tavLst>
                                    </p:anim>
                                    <p:anim calcmode="lin" valueType="num">
                                      <p:cBhvr>
                                        <p:cTn id="8" dur="250" fill="hold"/>
                                        <p:tgtEl>
                                          <p:spTgt spid="100"/>
                                        </p:tgtEl>
                                        <p:attrNameLst>
                                          <p:attrName>ppt_h</p:attrName>
                                        </p:attrNameLst>
                                      </p:cBhvr>
                                      <p:tavLst>
                                        <p:tav tm="0">
                                          <p:val>
                                            <p:fltVal val="0"/>
                                          </p:val>
                                        </p:tav>
                                        <p:tav tm="100000">
                                          <p:val>
                                            <p:strVal val="#ppt_h"/>
                                          </p:val>
                                        </p:tav>
                                      </p:tavLst>
                                    </p:anim>
                                    <p:animEffect transition="in" filter="fade">
                                      <p:cBhvr>
                                        <p:cTn id="9" dur="250"/>
                                        <p:tgtEl>
                                          <p:spTgt spid="100"/>
                                        </p:tgtEl>
                                      </p:cBhvr>
                                    </p:animEffect>
                                  </p:childTnLst>
                                </p:cTn>
                              </p:par>
                            </p:childTnLst>
                          </p:cTn>
                        </p:par>
                        <p:par>
                          <p:cTn id="10" fill="hold">
                            <p:stCondLst>
                              <p:cond delay="250"/>
                            </p:stCondLst>
                            <p:childTnLst>
                              <p:par>
                                <p:cTn id="11" presetID="53" presetClass="entr" presetSubtype="16" fill="hold" nodeType="afterEffect">
                                  <p:stCondLst>
                                    <p:cond delay="0"/>
                                  </p:stCondLst>
                                  <p:childTnLst>
                                    <p:set>
                                      <p:cBhvr>
                                        <p:cTn id="12" dur="1" fill="hold">
                                          <p:stCondLst>
                                            <p:cond delay="0"/>
                                          </p:stCondLst>
                                        </p:cTn>
                                        <p:tgtEl>
                                          <p:spTgt spid="103"/>
                                        </p:tgtEl>
                                        <p:attrNameLst>
                                          <p:attrName>style.visibility</p:attrName>
                                        </p:attrNameLst>
                                      </p:cBhvr>
                                      <p:to>
                                        <p:strVal val="visible"/>
                                      </p:to>
                                    </p:set>
                                    <p:anim calcmode="lin" valueType="num">
                                      <p:cBhvr>
                                        <p:cTn id="13" dur="250" fill="hold"/>
                                        <p:tgtEl>
                                          <p:spTgt spid="103"/>
                                        </p:tgtEl>
                                        <p:attrNameLst>
                                          <p:attrName>ppt_w</p:attrName>
                                        </p:attrNameLst>
                                      </p:cBhvr>
                                      <p:tavLst>
                                        <p:tav tm="0">
                                          <p:val>
                                            <p:fltVal val="0"/>
                                          </p:val>
                                        </p:tav>
                                        <p:tav tm="100000">
                                          <p:val>
                                            <p:strVal val="#ppt_w"/>
                                          </p:val>
                                        </p:tav>
                                      </p:tavLst>
                                    </p:anim>
                                    <p:anim calcmode="lin" valueType="num">
                                      <p:cBhvr>
                                        <p:cTn id="14" dur="250" fill="hold"/>
                                        <p:tgtEl>
                                          <p:spTgt spid="103"/>
                                        </p:tgtEl>
                                        <p:attrNameLst>
                                          <p:attrName>ppt_h</p:attrName>
                                        </p:attrNameLst>
                                      </p:cBhvr>
                                      <p:tavLst>
                                        <p:tav tm="0">
                                          <p:val>
                                            <p:fltVal val="0"/>
                                          </p:val>
                                        </p:tav>
                                        <p:tav tm="100000">
                                          <p:val>
                                            <p:strVal val="#ppt_h"/>
                                          </p:val>
                                        </p:tav>
                                      </p:tavLst>
                                    </p:anim>
                                    <p:animEffect transition="in" filter="fade">
                                      <p:cBhvr>
                                        <p:cTn id="15" dur="250"/>
                                        <p:tgtEl>
                                          <p:spTgt spid="103"/>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
                                            <p:txEl>
                                              <p:pRg st="0" end="0"/>
                                            </p:txEl>
                                          </p:spTgt>
                                        </p:tgtEl>
                                        <p:attrNameLst>
                                          <p:attrName>style.visibility</p:attrName>
                                        </p:attrNameLst>
                                      </p:cBhvr>
                                      <p:to>
                                        <p:strVal val="visible"/>
                                      </p:to>
                                    </p:set>
                                    <p:animEffect transition="in" filter="fade">
                                      <p:cBhvr>
                                        <p:cTn id="20" dur="1000"/>
                                        <p:tgtEl>
                                          <p:spTgt spid="2">
                                            <p:txEl>
                                              <p:pRg st="0" end="0"/>
                                            </p:txEl>
                                          </p:spTgt>
                                        </p:tgtEl>
                                      </p:cBhvr>
                                    </p:animEffect>
                                    <p:anim calcmode="lin" valueType="num">
                                      <p:cBhvr>
                                        <p:cTn id="21"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fade">
                                      <p:cBhvr>
                                        <p:cTn id="27" dur="1000"/>
                                        <p:tgtEl>
                                          <p:spTgt spid="3">
                                            <p:txEl>
                                              <p:pRg st="0" end="0"/>
                                            </p:txEl>
                                          </p:spTgt>
                                        </p:tgtEl>
                                      </p:cBhvr>
                                    </p:animEffect>
                                    <p:anim calcmode="lin" valueType="num">
                                      <p:cBhvr>
                                        <p:cTn id="2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1" presetClass="entr" presetSubtype="0" fill="hold" nodeType="clickEffect">
                                  <p:stCondLst>
                                    <p:cond delay="0"/>
                                  </p:stCondLst>
                                  <p:childTnLst>
                                    <p:set>
                                      <p:cBhvr>
                                        <p:cTn id="33" dur="1" fill="hold">
                                          <p:stCondLst>
                                            <p:cond delay="0"/>
                                          </p:stCondLst>
                                        </p:cTn>
                                        <p:tgtEl>
                                          <p:spTgt spid="107"/>
                                        </p:tgtEl>
                                        <p:attrNameLst>
                                          <p:attrName>style.visibility</p:attrName>
                                        </p:attrNameLst>
                                      </p:cBhvr>
                                      <p:to>
                                        <p:strVal val="visible"/>
                                      </p:to>
                                    </p:set>
                                    <p:anim calcmode="lin" valueType="num">
                                      <p:cBhvr>
                                        <p:cTn id="34" dur="1000" fill="hold"/>
                                        <p:tgtEl>
                                          <p:spTgt spid="107"/>
                                        </p:tgtEl>
                                        <p:attrNameLst>
                                          <p:attrName>ppt_w</p:attrName>
                                        </p:attrNameLst>
                                      </p:cBhvr>
                                      <p:tavLst>
                                        <p:tav tm="0">
                                          <p:val>
                                            <p:fltVal val="0"/>
                                          </p:val>
                                        </p:tav>
                                        <p:tav tm="100000">
                                          <p:val>
                                            <p:strVal val="#ppt_w"/>
                                          </p:val>
                                        </p:tav>
                                      </p:tavLst>
                                    </p:anim>
                                    <p:anim calcmode="lin" valueType="num">
                                      <p:cBhvr>
                                        <p:cTn id="35" dur="1000" fill="hold"/>
                                        <p:tgtEl>
                                          <p:spTgt spid="107"/>
                                        </p:tgtEl>
                                        <p:attrNameLst>
                                          <p:attrName>ppt_h</p:attrName>
                                        </p:attrNameLst>
                                      </p:cBhvr>
                                      <p:tavLst>
                                        <p:tav tm="0">
                                          <p:val>
                                            <p:fltVal val="0"/>
                                          </p:val>
                                        </p:tav>
                                        <p:tav tm="100000">
                                          <p:val>
                                            <p:strVal val="#ppt_h"/>
                                          </p:val>
                                        </p:tav>
                                      </p:tavLst>
                                    </p:anim>
                                    <p:anim calcmode="lin" valueType="num">
                                      <p:cBhvr>
                                        <p:cTn id="36" dur="1000" fill="hold"/>
                                        <p:tgtEl>
                                          <p:spTgt spid="107"/>
                                        </p:tgtEl>
                                        <p:attrNameLst>
                                          <p:attrName>style.rotation</p:attrName>
                                        </p:attrNameLst>
                                      </p:cBhvr>
                                      <p:tavLst>
                                        <p:tav tm="0">
                                          <p:val>
                                            <p:fltVal val="90"/>
                                          </p:val>
                                        </p:tav>
                                        <p:tav tm="100000">
                                          <p:val>
                                            <p:fltVal val="0"/>
                                          </p:val>
                                        </p:tav>
                                      </p:tavLst>
                                    </p:anim>
                                    <p:animEffect transition="in" filter="fade">
                                      <p:cBhvr>
                                        <p:cTn id="37" dur="10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3987081" y="916738"/>
            <a:ext cx="7278915" cy="1938992"/>
          </a:xfrm>
          <a:prstGeom prst="rect">
            <a:avLst/>
          </a:prstGeom>
          <a:noFill/>
        </p:spPr>
        <p:txBody>
          <a:bodyPr wrap="square" rtlCol="0">
            <a:spAutoFit/>
          </a:bodyPr>
          <a:lstStyle/>
          <a:p>
            <a:pPr algn="ctr"/>
            <a:r>
              <a:rPr lang="en-US" sz="6000" dirty="0" smtClean="0">
                <a:solidFill>
                  <a:srgbClr val="FF5969"/>
                </a:solidFill>
                <a:latin typeface="Tw Cen MT" panose="020B0602020104020603" pitchFamily="34" charset="0"/>
              </a:rPr>
              <a:t>Presentation of PIC Microcontroller </a:t>
            </a:r>
            <a:endParaRPr lang="en-US" sz="6000" dirty="0">
              <a:solidFill>
                <a:srgbClr val="FF5969"/>
              </a:solidFill>
              <a:latin typeface="Tw Cen MT" panose="020B0602020104020603" pitchFamily="34" charset="0"/>
            </a:endParaRPr>
          </a:p>
        </p:txBody>
      </p:sp>
      <p:grpSp>
        <p:nvGrpSpPr>
          <p:cNvPr id="51" name="Group 50">
            <a:extLst>
              <a:ext uri="{FF2B5EF4-FFF2-40B4-BE49-F238E27FC236}">
                <a16:creationId xmlns:a16="http://schemas.microsoft.com/office/drawing/2014/main" id="{312CB825-EAFB-4901-8C7E-D5477E0D31C8}"/>
              </a:ext>
            </a:extLst>
          </p:cNvPr>
          <p:cNvGrpSpPr/>
          <p:nvPr/>
        </p:nvGrpSpPr>
        <p:grpSpPr>
          <a:xfrm>
            <a:off x="5556262" y="4639716"/>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a:extLst>
              <a:ext uri="{FF2B5EF4-FFF2-40B4-BE49-F238E27FC236}">
                <a16:creationId xmlns:a16="http://schemas.microsoft.com/office/drawing/2014/main" id="{4F202974-31A3-4642-B671-F0DBBB7B4663}"/>
              </a:ext>
            </a:extLst>
          </p:cNvPr>
          <p:cNvSpPr txBox="1"/>
          <p:nvPr/>
        </p:nvSpPr>
        <p:spPr>
          <a:xfrm>
            <a:off x="3987080" y="2432956"/>
            <a:ext cx="7278915" cy="2554545"/>
          </a:xfrm>
          <a:prstGeom prst="rect">
            <a:avLst/>
          </a:prstGeom>
          <a:noFill/>
        </p:spPr>
        <p:txBody>
          <a:bodyPr wrap="square" rtlCol="0">
            <a:spAutoFit/>
          </a:bodyPr>
          <a:lstStyle/>
          <a:p>
            <a:pPr algn="ctr"/>
            <a:endParaRPr lang="en-US" sz="3200" dirty="0" smtClean="0">
              <a:solidFill>
                <a:srgbClr val="52CBBE"/>
              </a:solidFill>
              <a:latin typeface="Tw Cen MT" panose="020B0602020104020603" pitchFamily="34" charset="0"/>
            </a:endParaRPr>
          </a:p>
          <a:p>
            <a:pPr algn="ctr"/>
            <a:r>
              <a:rPr lang="en-US" sz="3200" dirty="0" smtClean="0">
                <a:solidFill>
                  <a:srgbClr val="52CBBE"/>
                </a:solidFill>
                <a:latin typeface="Tw Cen MT" panose="020B0602020104020603" pitchFamily="34" charset="0"/>
              </a:rPr>
              <a:t>Question: How to design a circuit using PIC Microcontroller to control the stepper motor?</a:t>
            </a:r>
          </a:p>
          <a:p>
            <a:pPr algn="ctr"/>
            <a:endParaRPr lang="en-US" sz="3200" dirty="0">
              <a:solidFill>
                <a:srgbClr val="52CBBE"/>
              </a:solidFill>
              <a:latin typeface="Tw Cen MT" panose="020B0602020104020603" pitchFamily="34" charset="0"/>
            </a:endParaRPr>
          </a:p>
        </p:txBody>
      </p:sp>
      <p:grpSp>
        <p:nvGrpSpPr>
          <p:cNvPr id="19" name="Group 18">
            <a:extLst>
              <a:ext uri="{FF2B5EF4-FFF2-40B4-BE49-F238E27FC236}">
                <a16:creationId xmlns:a16="http://schemas.microsoft.com/office/drawing/2014/main" id="{C8A16B82-6A3C-46F5-8D32-072FDF89864A}"/>
              </a:ext>
            </a:extLst>
          </p:cNvPr>
          <p:cNvGrpSpPr/>
          <p:nvPr/>
        </p:nvGrpSpPr>
        <p:grpSpPr>
          <a:xfrm>
            <a:off x="-290920" y="-2"/>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734308" y="0"/>
            <a:ext cx="11447503" cy="6858000"/>
            <a:chOff x="213096" y="0"/>
            <a:chExt cx="11447503"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2220717"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2593588"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3463533" y="13447"/>
            <a:ext cx="8692331" cy="6858000"/>
            <a:chOff x="718505" y="-1"/>
            <a:chExt cx="8692331"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8091629" y="3281942"/>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working</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6463066" y="-30"/>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59" y="3251163"/>
              <a:ext cx="1992086"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applications</a:t>
              </a:r>
              <a:endParaRPr lang="en-US" sz="2800" b="1" dirty="0">
                <a:solidFill>
                  <a:srgbClr val="F0EEF0"/>
                </a:solidFill>
                <a:latin typeface="Tw Cen MT" panose="020B0602020104020603" pitchFamily="34" charset="0"/>
              </a:endParaRP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9" name="Group 68">
            <a:extLst>
              <a:ext uri="{FF2B5EF4-FFF2-40B4-BE49-F238E27FC236}">
                <a16:creationId xmlns:a16="http://schemas.microsoft.com/office/drawing/2014/main" id="{C8A16B82-6A3C-46F5-8D32-072FDF89864A}"/>
              </a:ext>
            </a:extLst>
          </p:cNvPr>
          <p:cNvGrpSpPr/>
          <p:nvPr/>
        </p:nvGrpSpPr>
        <p:grpSpPr>
          <a:xfrm>
            <a:off x="-9622607" y="-58"/>
            <a:ext cx="12482920" cy="6858000"/>
            <a:chOff x="-290920" y="0"/>
            <a:chExt cx="12482920" cy="6858000"/>
          </a:xfrm>
        </p:grpSpPr>
        <p:sp>
          <p:nvSpPr>
            <p:cNvPr id="70" name="Rectangle 6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73" name="Picture 72">
              <a:extLst>
                <a:ext uri="{FF2B5EF4-FFF2-40B4-BE49-F238E27FC236}">
                  <a16:creationId xmlns:a16="http://schemas.microsoft.com/office/drawing/2014/main" id="{E8AD023B-AE8D-405F-90E6-27B0D470799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74" name="Group 73">
            <a:extLst>
              <a:ext uri="{FF2B5EF4-FFF2-40B4-BE49-F238E27FC236}">
                <a16:creationId xmlns:a16="http://schemas.microsoft.com/office/drawing/2014/main" id="{69A27401-3327-4871-86AC-B461CA62C3AC}"/>
              </a:ext>
            </a:extLst>
          </p:cNvPr>
          <p:cNvGrpSpPr/>
          <p:nvPr/>
        </p:nvGrpSpPr>
        <p:grpSpPr>
          <a:xfrm>
            <a:off x="-9205286" y="-101"/>
            <a:ext cx="11447503" cy="6858000"/>
            <a:chOff x="213096" y="0"/>
            <a:chExt cx="11447503" cy="6858000"/>
          </a:xfrm>
        </p:grpSpPr>
        <p:sp>
          <p:nvSpPr>
            <p:cNvPr id="75" name="Rectangle 7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TextBox 7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78" name="Picture 77">
              <a:extLst>
                <a:ext uri="{FF2B5EF4-FFF2-40B4-BE49-F238E27FC236}">
                  <a16:creationId xmlns:a16="http://schemas.microsoft.com/office/drawing/2014/main" id="{2B44F548-697F-412D-9B99-861C2724638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79" name="Group 78">
            <a:extLst>
              <a:ext uri="{FF2B5EF4-FFF2-40B4-BE49-F238E27FC236}">
                <a16:creationId xmlns:a16="http://schemas.microsoft.com/office/drawing/2014/main" id="{C0099890-786A-4F87-960D-5DADE5168909}"/>
              </a:ext>
            </a:extLst>
          </p:cNvPr>
          <p:cNvGrpSpPr/>
          <p:nvPr/>
        </p:nvGrpSpPr>
        <p:grpSpPr>
          <a:xfrm>
            <a:off x="-8313826" y="-158"/>
            <a:ext cx="9961092" cy="6858000"/>
            <a:chOff x="491575" y="0"/>
            <a:chExt cx="9961092" cy="6858000"/>
          </a:xfrm>
        </p:grpSpPr>
        <p:sp>
          <p:nvSpPr>
            <p:cNvPr id="80" name="Rectangle 7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93EC5869-A976-4328-A864-2BB04E7E7BFC}"/>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3" name="Picture 82">
              <a:extLst>
                <a:ext uri="{FF2B5EF4-FFF2-40B4-BE49-F238E27FC236}">
                  <a16:creationId xmlns:a16="http://schemas.microsoft.com/office/drawing/2014/main" id="{7C8E4AB7-ADC0-4FEE-AE7A-994F5DAD3FE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84" name="Group 83">
            <a:extLst>
              <a:ext uri="{FF2B5EF4-FFF2-40B4-BE49-F238E27FC236}">
                <a16:creationId xmlns:a16="http://schemas.microsoft.com/office/drawing/2014/main" id="{0E4F6447-6163-4D6A-A8D2-BD63B6CB3A42}"/>
              </a:ext>
            </a:extLst>
          </p:cNvPr>
          <p:cNvGrpSpPr/>
          <p:nvPr/>
        </p:nvGrpSpPr>
        <p:grpSpPr>
          <a:xfrm>
            <a:off x="-8567229" y="-215"/>
            <a:ext cx="9574094" cy="6858000"/>
            <a:chOff x="491575" y="0"/>
            <a:chExt cx="9574094" cy="6858000"/>
          </a:xfrm>
        </p:grpSpPr>
        <p:sp>
          <p:nvSpPr>
            <p:cNvPr id="85" name="Rectangle 8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a:extLst>
                <a:ext uri="{FF2B5EF4-FFF2-40B4-BE49-F238E27FC236}">
                  <a16:creationId xmlns:a16="http://schemas.microsoft.com/office/drawing/2014/main" id="{12F9D37B-DE70-4087-8A7F-BBA0BAF5B6CF}"/>
                </a:ext>
              </a:extLst>
            </p:cNvPr>
            <p:cNvSpPr txBox="1"/>
            <p:nvPr/>
          </p:nvSpPr>
          <p:spPr>
            <a:xfrm rot="16200000">
              <a:off x="8746453" y="3189610"/>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8" name="Picture 87">
              <a:extLst>
                <a:ext uri="{FF2B5EF4-FFF2-40B4-BE49-F238E27FC236}">
                  <a16:creationId xmlns:a16="http://schemas.microsoft.com/office/drawing/2014/main" id="{6FA13E8D-3FCC-4EC2-BD8C-6CE7CA0ECD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9" name="Rectangle 88">
            <a:extLst>
              <a:ext uri="{FF2B5EF4-FFF2-40B4-BE49-F238E27FC236}">
                <a16:creationId xmlns:a16="http://schemas.microsoft.com/office/drawing/2014/main" id="{71382190-201C-4BAE-91F3-296A26671C96}"/>
              </a:ext>
            </a:extLst>
          </p:cNvPr>
          <p:cNvSpPr/>
          <p:nvPr/>
        </p:nvSpPr>
        <p:spPr>
          <a:xfrm>
            <a:off x="-11435234"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a:extLst>
              <a:ext uri="{FF2B5EF4-FFF2-40B4-BE49-F238E27FC236}">
                <a16:creationId xmlns:a16="http://schemas.microsoft.com/office/drawing/2014/main" id="{3FD3EE0D-FD02-4885-9AC0-03F414A9888F}"/>
              </a:ext>
            </a:extLst>
          </p:cNvPr>
          <p:cNvGrpSpPr/>
          <p:nvPr/>
        </p:nvGrpSpPr>
        <p:grpSpPr>
          <a:xfrm>
            <a:off x="-8293836" y="0"/>
            <a:ext cx="8692332" cy="6858000"/>
            <a:chOff x="718505" y="-1"/>
            <a:chExt cx="8692332" cy="6858000"/>
          </a:xfrm>
        </p:grpSpPr>
        <p:sp>
          <p:nvSpPr>
            <p:cNvPr id="91" name="Rectangle 9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0E895421-2372-4C7F-93D2-3B0353A6E7BD}"/>
                </a:ext>
              </a:extLst>
            </p:cNvPr>
            <p:cNvSpPr txBox="1"/>
            <p:nvPr/>
          </p:nvSpPr>
          <p:spPr>
            <a:xfrm rot="16200000">
              <a:off x="8091629" y="3189609"/>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94" name="Picture 93">
              <a:extLst>
                <a:ext uri="{FF2B5EF4-FFF2-40B4-BE49-F238E27FC236}">
                  <a16:creationId xmlns:a16="http://schemas.microsoft.com/office/drawing/2014/main" id="{1A9D6167-F7B8-4BFF-8BC5-2D13EF0CFF8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5" name="Group 94">
            <a:extLst>
              <a:ext uri="{FF2B5EF4-FFF2-40B4-BE49-F238E27FC236}">
                <a16:creationId xmlns:a16="http://schemas.microsoft.com/office/drawing/2014/main" id="{76789F00-2688-429D-926C-15F83152FDBE}"/>
              </a:ext>
            </a:extLst>
          </p:cNvPr>
          <p:cNvGrpSpPr/>
          <p:nvPr/>
        </p:nvGrpSpPr>
        <p:grpSpPr>
          <a:xfrm>
            <a:off x="-10214434" y="0"/>
            <a:ext cx="9927504" cy="6858000"/>
            <a:chOff x="-9337032" y="-1"/>
            <a:chExt cx="9927504" cy="6858000"/>
          </a:xfrm>
        </p:grpSpPr>
        <p:sp>
          <p:nvSpPr>
            <p:cNvPr id="96" name="Rectangle 9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8A634BD7-1512-45B6-AFE4-1EEA636625CB}"/>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99" name="Picture 98">
              <a:extLst>
                <a:ext uri="{FF2B5EF4-FFF2-40B4-BE49-F238E27FC236}">
                  <a16:creationId xmlns:a16="http://schemas.microsoft.com/office/drawing/2014/main" id="{F08704A4-CABE-4989-8BF7-C10A6BB40E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00" name="Group 99">
            <a:extLst>
              <a:ext uri="{FF2B5EF4-FFF2-40B4-BE49-F238E27FC236}">
                <a16:creationId xmlns:a16="http://schemas.microsoft.com/office/drawing/2014/main" id="{4D9DF94B-8AE8-473C-A27F-4E3521F5F1EE}"/>
              </a:ext>
            </a:extLst>
          </p:cNvPr>
          <p:cNvGrpSpPr/>
          <p:nvPr/>
        </p:nvGrpSpPr>
        <p:grpSpPr>
          <a:xfrm>
            <a:off x="4499979" y="2327308"/>
            <a:ext cx="211094" cy="211094"/>
            <a:chOff x="3855819" y="4248152"/>
            <a:chExt cx="211094" cy="211094"/>
          </a:xfrm>
        </p:grpSpPr>
        <p:sp>
          <p:nvSpPr>
            <p:cNvPr id="101" name="Oval 100">
              <a:extLst>
                <a:ext uri="{FF2B5EF4-FFF2-40B4-BE49-F238E27FC236}">
                  <a16:creationId xmlns:a16="http://schemas.microsoft.com/office/drawing/2014/main" id="{E8C68062-C800-4297-9977-926658657E97}"/>
                </a:ext>
              </a:extLst>
            </p:cNvPr>
            <p:cNvSpPr/>
            <p:nvPr/>
          </p:nvSpPr>
          <p:spPr>
            <a:xfrm>
              <a:off x="3855819" y="4248152"/>
              <a:ext cx="211094" cy="211094"/>
            </a:xfrm>
            <a:prstGeom prst="ellipse">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2" name="Oval 101">
              <a:extLst>
                <a:ext uri="{FF2B5EF4-FFF2-40B4-BE49-F238E27FC236}">
                  <a16:creationId xmlns:a16="http://schemas.microsoft.com/office/drawing/2014/main" id="{3C07B6AD-D0E2-4E20-876B-80FB39FCC130}"/>
                </a:ext>
              </a:extLst>
            </p:cNvPr>
            <p:cNvSpPr/>
            <p:nvPr/>
          </p:nvSpPr>
          <p:spPr>
            <a:xfrm>
              <a:off x="3886107" y="4278440"/>
              <a:ext cx="150518" cy="150518"/>
            </a:xfrm>
            <a:prstGeom prst="ellipse">
              <a:avLst/>
            </a:prstGeom>
            <a:solidFill>
              <a:srgbClr val="52CBB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grpSp>
        <p:nvGrpSpPr>
          <p:cNvPr id="103" name="Group 102">
            <a:extLst>
              <a:ext uri="{FF2B5EF4-FFF2-40B4-BE49-F238E27FC236}">
                <a16:creationId xmlns:a16="http://schemas.microsoft.com/office/drawing/2014/main" id="{82CCEC14-30D1-46A8-A873-1969A9A8F9FA}"/>
              </a:ext>
            </a:extLst>
          </p:cNvPr>
          <p:cNvGrpSpPr/>
          <p:nvPr/>
        </p:nvGrpSpPr>
        <p:grpSpPr>
          <a:xfrm>
            <a:off x="3963590" y="565516"/>
            <a:ext cx="1275682" cy="1275682"/>
            <a:chOff x="5242440" y="1755914"/>
            <a:chExt cx="1275682" cy="1275682"/>
          </a:xfrm>
        </p:grpSpPr>
        <p:sp>
          <p:nvSpPr>
            <p:cNvPr id="104" name="Teardrop 103">
              <a:extLst>
                <a:ext uri="{FF2B5EF4-FFF2-40B4-BE49-F238E27FC236}">
                  <a16:creationId xmlns:a16="http://schemas.microsoft.com/office/drawing/2014/main" id="{B9DC9BA6-01DC-4EFB-82E3-2717FF8B7CE5}"/>
                </a:ext>
              </a:extLst>
            </p:cNvPr>
            <p:cNvSpPr/>
            <p:nvPr/>
          </p:nvSpPr>
          <p:spPr>
            <a:xfrm rot="8100000">
              <a:off x="5242440" y="1755914"/>
              <a:ext cx="1275682" cy="1275682"/>
            </a:xfrm>
            <a:prstGeom prst="teardrop">
              <a:avLst>
                <a:gd name="adj" fmla="val 109962"/>
              </a:avLst>
            </a:prstGeom>
            <a:solidFill>
              <a:srgbClr val="52CBB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5" name="Oval 104">
              <a:extLst>
                <a:ext uri="{FF2B5EF4-FFF2-40B4-BE49-F238E27FC236}">
                  <a16:creationId xmlns:a16="http://schemas.microsoft.com/office/drawing/2014/main" id="{CA935319-4C0B-4B63-9DE3-377694C94B0E}"/>
                </a:ext>
              </a:extLst>
            </p:cNvPr>
            <p:cNvSpPr/>
            <p:nvPr/>
          </p:nvSpPr>
          <p:spPr>
            <a:xfrm>
              <a:off x="5436789" y="1948912"/>
              <a:ext cx="889686" cy="889686"/>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pic>
          <p:nvPicPr>
            <p:cNvPr id="106" name="Picture 105">
              <a:extLst>
                <a:ext uri="{FF2B5EF4-FFF2-40B4-BE49-F238E27FC236}">
                  <a16:creationId xmlns:a16="http://schemas.microsoft.com/office/drawing/2014/main" id="{361F359C-E77E-4273-998D-B500B7A8CB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5681" y="2061164"/>
              <a:ext cx="659146" cy="659144"/>
            </a:xfrm>
            <a:prstGeom prst="rect">
              <a:avLst/>
            </a:prstGeom>
          </p:spPr>
        </p:pic>
      </p:grpSp>
      <p:sp>
        <p:nvSpPr>
          <p:cNvPr id="2" name="TextBox 1"/>
          <p:cNvSpPr txBox="1"/>
          <p:nvPr/>
        </p:nvSpPr>
        <p:spPr>
          <a:xfrm>
            <a:off x="5411232" y="1455028"/>
            <a:ext cx="6213650" cy="1200329"/>
          </a:xfrm>
          <a:prstGeom prst="rect">
            <a:avLst/>
          </a:prstGeom>
          <a:noFill/>
        </p:spPr>
        <p:txBody>
          <a:bodyPr wrap="square" rtlCol="0">
            <a:spAutoFit/>
          </a:bodyPr>
          <a:lstStyle/>
          <a:p>
            <a:r>
              <a:rPr lang="en-US" sz="3600" dirty="0"/>
              <a:t>Working of stepper motor:</a:t>
            </a:r>
          </a:p>
          <a:p>
            <a:endParaRPr lang="en-US" sz="3600" dirty="0"/>
          </a:p>
        </p:txBody>
      </p:sp>
      <p:sp>
        <p:nvSpPr>
          <p:cNvPr id="108" name="TextBox 107"/>
          <p:cNvSpPr txBox="1"/>
          <p:nvPr/>
        </p:nvSpPr>
        <p:spPr>
          <a:xfrm>
            <a:off x="4061477" y="3045239"/>
            <a:ext cx="6915287" cy="2739211"/>
          </a:xfrm>
          <a:prstGeom prst="rect">
            <a:avLst/>
          </a:prstGeom>
          <a:noFill/>
        </p:spPr>
        <p:txBody>
          <a:bodyPr wrap="square" rtlCol="0">
            <a:spAutoFit/>
          </a:bodyPr>
          <a:lstStyle/>
          <a:p>
            <a:pPr marL="64008" lvl="0" defTabSz="914400">
              <a:spcBef>
                <a:spcPct val="20000"/>
              </a:spcBef>
              <a:buClr>
                <a:srgbClr val="FF388C"/>
              </a:buClr>
              <a:buSzPct val="80000"/>
            </a:pPr>
            <a:r>
              <a:rPr lang="en-US" sz="2200" dirty="0">
                <a:latin typeface="Century Gothic"/>
              </a:rPr>
              <a:t>The </a:t>
            </a:r>
            <a:r>
              <a:rPr lang="en-US" sz="2200" b="1" dirty="0">
                <a:latin typeface="Century Gothic"/>
              </a:rPr>
              <a:t>stepper motor</a:t>
            </a:r>
            <a:r>
              <a:rPr lang="en-US" sz="2200" dirty="0">
                <a:latin typeface="Century Gothic"/>
              </a:rPr>
              <a:t> uses the theory of operation for magnets to make the </a:t>
            </a:r>
            <a:r>
              <a:rPr lang="en-US" sz="2200" b="1" dirty="0">
                <a:latin typeface="Century Gothic"/>
              </a:rPr>
              <a:t>motor</a:t>
            </a:r>
            <a:r>
              <a:rPr lang="en-US" sz="2200" dirty="0">
                <a:latin typeface="Century Gothic"/>
              </a:rPr>
              <a:t> shaft turn a precise distance when a pulse of electricity is provided. The stator has eight poles, and the rotor has six poles. The rotor will require 24 pulses of electricity to move the 24 steps to make one complete revolution.</a:t>
            </a:r>
          </a:p>
          <a:p>
            <a:endParaRPr lang="en-US" dirty="0"/>
          </a:p>
        </p:txBody>
      </p:sp>
    </p:spTree>
    <p:extLst>
      <p:ext uri="{BB962C8B-B14F-4D97-AF65-F5344CB8AC3E}">
        <p14:creationId xmlns:p14="http://schemas.microsoft.com/office/powerpoint/2010/main" val="402504040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250" fill="hold"/>
                                        <p:tgtEl>
                                          <p:spTgt spid="100"/>
                                        </p:tgtEl>
                                        <p:attrNameLst>
                                          <p:attrName>ppt_w</p:attrName>
                                        </p:attrNameLst>
                                      </p:cBhvr>
                                      <p:tavLst>
                                        <p:tav tm="0">
                                          <p:val>
                                            <p:fltVal val="0"/>
                                          </p:val>
                                        </p:tav>
                                        <p:tav tm="100000">
                                          <p:val>
                                            <p:strVal val="#ppt_w"/>
                                          </p:val>
                                        </p:tav>
                                      </p:tavLst>
                                    </p:anim>
                                    <p:anim calcmode="lin" valueType="num">
                                      <p:cBhvr>
                                        <p:cTn id="8" dur="250" fill="hold"/>
                                        <p:tgtEl>
                                          <p:spTgt spid="100"/>
                                        </p:tgtEl>
                                        <p:attrNameLst>
                                          <p:attrName>ppt_h</p:attrName>
                                        </p:attrNameLst>
                                      </p:cBhvr>
                                      <p:tavLst>
                                        <p:tav tm="0">
                                          <p:val>
                                            <p:fltVal val="0"/>
                                          </p:val>
                                        </p:tav>
                                        <p:tav tm="100000">
                                          <p:val>
                                            <p:strVal val="#ppt_h"/>
                                          </p:val>
                                        </p:tav>
                                      </p:tavLst>
                                    </p:anim>
                                    <p:animEffect transition="in" filter="fade">
                                      <p:cBhvr>
                                        <p:cTn id="9" dur="250"/>
                                        <p:tgtEl>
                                          <p:spTgt spid="100"/>
                                        </p:tgtEl>
                                      </p:cBhvr>
                                    </p:animEffect>
                                  </p:childTnLst>
                                </p:cTn>
                              </p:par>
                            </p:childTnLst>
                          </p:cTn>
                        </p:par>
                        <p:par>
                          <p:cTn id="10" fill="hold">
                            <p:stCondLst>
                              <p:cond delay="250"/>
                            </p:stCondLst>
                            <p:childTnLst>
                              <p:par>
                                <p:cTn id="11" presetID="53" presetClass="entr" presetSubtype="16" fill="hold" nodeType="afterEffect">
                                  <p:stCondLst>
                                    <p:cond delay="0"/>
                                  </p:stCondLst>
                                  <p:childTnLst>
                                    <p:set>
                                      <p:cBhvr>
                                        <p:cTn id="12" dur="1" fill="hold">
                                          <p:stCondLst>
                                            <p:cond delay="0"/>
                                          </p:stCondLst>
                                        </p:cTn>
                                        <p:tgtEl>
                                          <p:spTgt spid="103"/>
                                        </p:tgtEl>
                                        <p:attrNameLst>
                                          <p:attrName>style.visibility</p:attrName>
                                        </p:attrNameLst>
                                      </p:cBhvr>
                                      <p:to>
                                        <p:strVal val="visible"/>
                                      </p:to>
                                    </p:set>
                                    <p:anim calcmode="lin" valueType="num">
                                      <p:cBhvr>
                                        <p:cTn id="13" dur="250" fill="hold"/>
                                        <p:tgtEl>
                                          <p:spTgt spid="103"/>
                                        </p:tgtEl>
                                        <p:attrNameLst>
                                          <p:attrName>ppt_w</p:attrName>
                                        </p:attrNameLst>
                                      </p:cBhvr>
                                      <p:tavLst>
                                        <p:tav tm="0">
                                          <p:val>
                                            <p:fltVal val="0"/>
                                          </p:val>
                                        </p:tav>
                                        <p:tav tm="100000">
                                          <p:val>
                                            <p:strVal val="#ppt_w"/>
                                          </p:val>
                                        </p:tav>
                                      </p:tavLst>
                                    </p:anim>
                                    <p:anim calcmode="lin" valueType="num">
                                      <p:cBhvr>
                                        <p:cTn id="14" dur="250" fill="hold"/>
                                        <p:tgtEl>
                                          <p:spTgt spid="103"/>
                                        </p:tgtEl>
                                        <p:attrNameLst>
                                          <p:attrName>ppt_h</p:attrName>
                                        </p:attrNameLst>
                                      </p:cBhvr>
                                      <p:tavLst>
                                        <p:tav tm="0">
                                          <p:val>
                                            <p:fltVal val="0"/>
                                          </p:val>
                                        </p:tav>
                                        <p:tav tm="100000">
                                          <p:val>
                                            <p:strVal val="#ppt_h"/>
                                          </p:val>
                                        </p:tav>
                                      </p:tavLst>
                                    </p:anim>
                                    <p:animEffect transition="in" filter="fade">
                                      <p:cBhvr>
                                        <p:cTn id="15" dur="250"/>
                                        <p:tgtEl>
                                          <p:spTgt spid="103"/>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
                                            <p:txEl>
                                              <p:pRg st="0" end="0"/>
                                            </p:txEl>
                                          </p:spTgt>
                                        </p:tgtEl>
                                        <p:attrNameLst>
                                          <p:attrName>style.visibility</p:attrName>
                                        </p:attrNameLst>
                                      </p:cBhvr>
                                      <p:to>
                                        <p:strVal val="visible"/>
                                      </p:to>
                                    </p:set>
                                    <p:animEffect transition="in" filter="fade">
                                      <p:cBhvr>
                                        <p:cTn id="20" dur="1000"/>
                                        <p:tgtEl>
                                          <p:spTgt spid="2">
                                            <p:txEl>
                                              <p:pRg st="0" end="0"/>
                                            </p:txEl>
                                          </p:spTgt>
                                        </p:tgtEl>
                                      </p:cBhvr>
                                    </p:animEffect>
                                    <p:anim calcmode="lin" valueType="num">
                                      <p:cBhvr>
                                        <p:cTn id="21"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08"/>
                                        </p:tgtEl>
                                        <p:attrNameLst>
                                          <p:attrName>style.visibility</p:attrName>
                                        </p:attrNameLst>
                                      </p:cBhvr>
                                      <p:to>
                                        <p:strVal val="visible"/>
                                      </p:to>
                                    </p:set>
                                    <p:animEffect transition="in" filter="fade">
                                      <p:cBhvr>
                                        <p:cTn id="27" dur="1000"/>
                                        <p:tgtEl>
                                          <p:spTgt spid="108"/>
                                        </p:tgtEl>
                                      </p:cBhvr>
                                    </p:animEffect>
                                    <p:anim calcmode="lin" valueType="num">
                                      <p:cBhvr>
                                        <p:cTn id="28" dur="1000" fill="hold"/>
                                        <p:tgtEl>
                                          <p:spTgt spid="108"/>
                                        </p:tgtEl>
                                        <p:attrNameLst>
                                          <p:attrName>ppt_x</p:attrName>
                                        </p:attrNameLst>
                                      </p:cBhvr>
                                      <p:tavLst>
                                        <p:tav tm="0">
                                          <p:val>
                                            <p:strVal val="#ppt_x"/>
                                          </p:val>
                                        </p:tav>
                                        <p:tav tm="100000">
                                          <p:val>
                                            <p:strVal val="#ppt_x"/>
                                          </p:val>
                                        </p:tav>
                                      </p:tavLst>
                                    </p:anim>
                                    <p:anim calcmode="lin" valueType="num">
                                      <p:cBhvr>
                                        <p:cTn id="29" dur="1000" fill="hold"/>
                                        <p:tgtEl>
                                          <p:spTgt spid="10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3987081" y="916738"/>
            <a:ext cx="7278915" cy="1938992"/>
          </a:xfrm>
          <a:prstGeom prst="rect">
            <a:avLst/>
          </a:prstGeom>
          <a:noFill/>
        </p:spPr>
        <p:txBody>
          <a:bodyPr wrap="square" rtlCol="0">
            <a:spAutoFit/>
          </a:bodyPr>
          <a:lstStyle/>
          <a:p>
            <a:pPr algn="ctr"/>
            <a:r>
              <a:rPr lang="en-US" sz="6000" dirty="0" smtClean="0">
                <a:solidFill>
                  <a:srgbClr val="FF5969"/>
                </a:solidFill>
                <a:latin typeface="Tw Cen MT" panose="020B0602020104020603" pitchFamily="34" charset="0"/>
              </a:rPr>
              <a:t>Presentation of PIC Microcontroller </a:t>
            </a:r>
            <a:endParaRPr lang="en-US" sz="6000" dirty="0">
              <a:solidFill>
                <a:srgbClr val="FF5969"/>
              </a:solidFill>
              <a:latin typeface="Tw Cen MT" panose="020B0602020104020603" pitchFamily="34" charset="0"/>
            </a:endParaRPr>
          </a:p>
        </p:txBody>
      </p:sp>
      <p:grpSp>
        <p:nvGrpSpPr>
          <p:cNvPr id="51" name="Group 50">
            <a:extLst>
              <a:ext uri="{FF2B5EF4-FFF2-40B4-BE49-F238E27FC236}">
                <a16:creationId xmlns:a16="http://schemas.microsoft.com/office/drawing/2014/main" id="{312CB825-EAFB-4901-8C7E-D5477E0D31C8}"/>
              </a:ext>
            </a:extLst>
          </p:cNvPr>
          <p:cNvGrpSpPr/>
          <p:nvPr/>
        </p:nvGrpSpPr>
        <p:grpSpPr>
          <a:xfrm>
            <a:off x="5556262" y="4639716"/>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a:extLst>
              <a:ext uri="{FF2B5EF4-FFF2-40B4-BE49-F238E27FC236}">
                <a16:creationId xmlns:a16="http://schemas.microsoft.com/office/drawing/2014/main" id="{4F202974-31A3-4642-B671-F0DBBB7B4663}"/>
              </a:ext>
            </a:extLst>
          </p:cNvPr>
          <p:cNvSpPr txBox="1"/>
          <p:nvPr/>
        </p:nvSpPr>
        <p:spPr>
          <a:xfrm>
            <a:off x="3987080" y="2432956"/>
            <a:ext cx="7278915" cy="2554545"/>
          </a:xfrm>
          <a:prstGeom prst="rect">
            <a:avLst/>
          </a:prstGeom>
          <a:noFill/>
        </p:spPr>
        <p:txBody>
          <a:bodyPr wrap="square" rtlCol="0">
            <a:spAutoFit/>
          </a:bodyPr>
          <a:lstStyle/>
          <a:p>
            <a:pPr algn="ctr"/>
            <a:endParaRPr lang="en-US" sz="3200" dirty="0" smtClean="0">
              <a:solidFill>
                <a:srgbClr val="52CBBE"/>
              </a:solidFill>
              <a:latin typeface="Tw Cen MT" panose="020B0602020104020603" pitchFamily="34" charset="0"/>
            </a:endParaRPr>
          </a:p>
          <a:p>
            <a:pPr algn="ctr"/>
            <a:r>
              <a:rPr lang="en-US" sz="3200" dirty="0" smtClean="0">
                <a:solidFill>
                  <a:srgbClr val="52CBBE"/>
                </a:solidFill>
                <a:latin typeface="Tw Cen MT" panose="020B0602020104020603" pitchFamily="34" charset="0"/>
              </a:rPr>
              <a:t>Question: How to design a circuit using PIC Microcontroller to control the stepper motor?</a:t>
            </a:r>
          </a:p>
          <a:p>
            <a:pPr algn="ctr"/>
            <a:endParaRPr lang="en-US" sz="3200" dirty="0">
              <a:solidFill>
                <a:srgbClr val="52CBBE"/>
              </a:solidFill>
              <a:latin typeface="Tw Cen MT" panose="020B0602020104020603" pitchFamily="34" charset="0"/>
            </a:endParaRPr>
          </a:p>
        </p:txBody>
      </p:sp>
      <p:grpSp>
        <p:nvGrpSpPr>
          <p:cNvPr id="19" name="Group 18">
            <a:extLst>
              <a:ext uri="{FF2B5EF4-FFF2-40B4-BE49-F238E27FC236}">
                <a16:creationId xmlns:a16="http://schemas.microsoft.com/office/drawing/2014/main" id="{C8A16B82-6A3C-46F5-8D32-072FDF89864A}"/>
              </a:ext>
            </a:extLst>
          </p:cNvPr>
          <p:cNvGrpSpPr/>
          <p:nvPr/>
        </p:nvGrpSpPr>
        <p:grpSpPr>
          <a:xfrm>
            <a:off x="-290920" y="-2"/>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734308" y="0"/>
            <a:ext cx="11447503" cy="6858000"/>
            <a:chOff x="213096" y="0"/>
            <a:chExt cx="11447503"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2220717"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2593588"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3463533" y="0"/>
            <a:ext cx="8692332" cy="6858000"/>
            <a:chOff x="718505" y="-1"/>
            <a:chExt cx="8692332"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2220708" y="-215"/>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251163"/>
              <a:ext cx="1992086"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applications</a:t>
              </a:r>
              <a:endParaRPr lang="en-US" sz="2800" b="1" dirty="0">
                <a:solidFill>
                  <a:srgbClr val="F0EEF0"/>
                </a:solidFill>
                <a:latin typeface="Tw Cen MT" panose="020B0602020104020603" pitchFamily="34" charset="0"/>
              </a:endParaRP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9" name="Group 68">
            <a:extLst>
              <a:ext uri="{FF2B5EF4-FFF2-40B4-BE49-F238E27FC236}">
                <a16:creationId xmlns:a16="http://schemas.microsoft.com/office/drawing/2014/main" id="{C8A16B82-6A3C-46F5-8D32-072FDF89864A}"/>
              </a:ext>
            </a:extLst>
          </p:cNvPr>
          <p:cNvGrpSpPr/>
          <p:nvPr/>
        </p:nvGrpSpPr>
        <p:grpSpPr>
          <a:xfrm>
            <a:off x="-9622607" y="-58"/>
            <a:ext cx="12482920" cy="6858000"/>
            <a:chOff x="-290920" y="0"/>
            <a:chExt cx="12482920" cy="6858000"/>
          </a:xfrm>
        </p:grpSpPr>
        <p:sp>
          <p:nvSpPr>
            <p:cNvPr id="70" name="Rectangle 6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types</a:t>
              </a:r>
              <a:endParaRPr lang="en-US" sz="3600" b="1" dirty="0">
                <a:solidFill>
                  <a:srgbClr val="F0EEF0"/>
                </a:solidFill>
                <a:latin typeface="Tw Cen MT" panose="020B0602020104020603" pitchFamily="34" charset="0"/>
              </a:endParaRPr>
            </a:p>
          </p:txBody>
        </p:sp>
        <p:pic>
          <p:nvPicPr>
            <p:cNvPr id="73" name="Picture 72">
              <a:extLst>
                <a:ext uri="{FF2B5EF4-FFF2-40B4-BE49-F238E27FC236}">
                  <a16:creationId xmlns:a16="http://schemas.microsoft.com/office/drawing/2014/main" id="{E8AD023B-AE8D-405F-90E6-27B0D470799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74" name="Group 73">
            <a:extLst>
              <a:ext uri="{FF2B5EF4-FFF2-40B4-BE49-F238E27FC236}">
                <a16:creationId xmlns:a16="http://schemas.microsoft.com/office/drawing/2014/main" id="{69A27401-3327-4871-86AC-B461CA62C3AC}"/>
              </a:ext>
            </a:extLst>
          </p:cNvPr>
          <p:cNvGrpSpPr/>
          <p:nvPr/>
        </p:nvGrpSpPr>
        <p:grpSpPr>
          <a:xfrm>
            <a:off x="-9205286" y="-101"/>
            <a:ext cx="11447503" cy="6858000"/>
            <a:chOff x="213096" y="0"/>
            <a:chExt cx="11447503" cy="6858000"/>
          </a:xfrm>
        </p:grpSpPr>
        <p:sp>
          <p:nvSpPr>
            <p:cNvPr id="75" name="Rectangle 7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TextBox 7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78" name="Picture 77">
              <a:extLst>
                <a:ext uri="{FF2B5EF4-FFF2-40B4-BE49-F238E27FC236}">
                  <a16:creationId xmlns:a16="http://schemas.microsoft.com/office/drawing/2014/main" id="{2B44F548-697F-412D-9B99-861C2724638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79" name="Group 78">
            <a:extLst>
              <a:ext uri="{FF2B5EF4-FFF2-40B4-BE49-F238E27FC236}">
                <a16:creationId xmlns:a16="http://schemas.microsoft.com/office/drawing/2014/main" id="{C0099890-786A-4F87-960D-5DADE5168909}"/>
              </a:ext>
            </a:extLst>
          </p:cNvPr>
          <p:cNvGrpSpPr/>
          <p:nvPr/>
        </p:nvGrpSpPr>
        <p:grpSpPr>
          <a:xfrm>
            <a:off x="-8313826" y="-158"/>
            <a:ext cx="9961092" cy="6858000"/>
            <a:chOff x="491575" y="0"/>
            <a:chExt cx="9961092" cy="6858000"/>
          </a:xfrm>
        </p:grpSpPr>
        <p:sp>
          <p:nvSpPr>
            <p:cNvPr id="80" name="Rectangle 7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93EC5869-A976-4328-A864-2BB04E7E7BFC}"/>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3" name="Picture 82">
              <a:extLst>
                <a:ext uri="{FF2B5EF4-FFF2-40B4-BE49-F238E27FC236}">
                  <a16:creationId xmlns:a16="http://schemas.microsoft.com/office/drawing/2014/main" id="{7C8E4AB7-ADC0-4FEE-AE7A-994F5DAD3FE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84" name="Group 83">
            <a:extLst>
              <a:ext uri="{FF2B5EF4-FFF2-40B4-BE49-F238E27FC236}">
                <a16:creationId xmlns:a16="http://schemas.microsoft.com/office/drawing/2014/main" id="{0E4F6447-6163-4D6A-A8D2-BD63B6CB3A42}"/>
              </a:ext>
            </a:extLst>
          </p:cNvPr>
          <p:cNvGrpSpPr/>
          <p:nvPr/>
        </p:nvGrpSpPr>
        <p:grpSpPr>
          <a:xfrm>
            <a:off x="-8567229" y="-215"/>
            <a:ext cx="9574094" cy="6858000"/>
            <a:chOff x="491575" y="0"/>
            <a:chExt cx="9574094" cy="6858000"/>
          </a:xfrm>
        </p:grpSpPr>
        <p:sp>
          <p:nvSpPr>
            <p:cNvPr id="85" name="Rectangle 8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a:extLst>
                <a:ext uri="{FF2B5EF4-FFF2-40B4-BE49-F238E27FC236}">
                  <a16:creationId xmlns:a16="http://schemas.microsoft.com/office/drawing/2014/main" id="{12F9D37B-DE70-4087-8A7F-BBA0BAF5B6CF}"/>
                </a:ext>
              </a:extLst>
            </p:cNvPr>
            <p:cNvSpPr txBox="1"/>
            <p:nvPr/>
          </p:nvSpPr>
          <p:spPr>
            <a:xfrm rot="16200000">
              <a:off x="8746453" y="3189610"/>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8" name="Picture 87">
              <a:extLst>
                <a:ext uri="{FF2B5EF4-FFF2-40B4-BE49-F238E27FC236}">
                  <a16:creationId xmlns:a16="http://schemas.microsoft.com/office/drawing/2014/main" id="{6FA13E8D-3FCC-4EC2-BD8C-6CE7CA0ECD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9" name="Rectangle 88">
            <a:extLst>
              <a:ext uri="{FF2B5EF4-FFF2-40B4-BE49-F238E27FC236}">
                <a16:creationId xmlns:a16="http://schemas.microsoft.com/office/drawing/2014/main" id="{71382190-201C-4BAE-91F3-296A26671C96}"/>
              </a:ext>
            </a:extLst>
          </p:cNvPr>
          <p:cNvSpPr/>
          <p:nvPr/>
        </p:nvSpPr>
        <p:spPr>
          <a:xfrm>
            <a:off x="-11435234"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a:extLst>
              <a:ext uri="{FF2B5EF4-FFF2-40B4-BE49-F238E27FC236}">
                <a16:creationId xmlns:a16="http://schemas.microsoft.com/office/drawing/2014/main" id="{3FD3EE0D-FD02-4885-9AC0-03F414A9888F}"/>
              </a:ext>
            </a:extLst>
          </p:cNvPr>
          <p:cNvGrpSpPr/>
          <p:nvPr/>
        </p:nvGrpSpPr>
        <p:grpSpPr>
          <a:xfrm>
            <a:off x="-8293836" y="0"/>
            <a:ext cx="8692332" cy="6858000"/>
            <a:chOff x="718505" y="-1"/>
            <a:chExt cx="8692332" cy="6858000"/>
          </a:xfrm>
        </p:grpSpPr>
        <p:sp>
          <p:nvSpPr>
            <p:cNvPr id="91" name="Rectangle 9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0E895421-2372-4C7F-93D2-3B0353A6E7BD}"/>
                </a:ext>
              </a:extLst>
            </p:cNvPr>
            <p:cNvSpPr txBox="1"/>
            <p:nvPr/>
          </p:nvSpPr>
          <p:spPr>
            <a:xfrm rot="16200000">
              <a:off x="8091629" y="3189609"/>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94" name="Picture 93">
              <a:extLst>
                <a:ext uri="{FF2B5EF4-FFF2-40B4-BE49-F238E27FC236}">
                  <a16:creationId xmlns:a16="http://schemas.microsoft.com/office/drawing/2014/main" id="{1A9D6167-F7B8-4BFF-8BC5-2D13EF0CFF8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5" name="Group 94">
            <a:extLst>
              <a:ext uri="{FF2B5EF4-FFF2-40B4-BE49-F238E27FC236}">
                <a16:creationId xmlns:a16="http://schemas.microsoft.com/office/drawing/2014/main" id="{76789F00-2688-429D-926C-15F83152FDBE}"/>
              </a:ext>
            </a:extLst>
          </p:cNvPr>
          <p:cNvGrpSpPr/>
          <p:nvPr/>
        </p:nvGrpSpPr>
        <p:grpSpPr>
          <a:xfrm>
            <a:off x="-10214434" y="0"/>
            <a:ext cx="9927504" cy="6858000"/>
            <a:chOff x="-9337032" y="-1"/>
            <a:chExt cx="9927504" cy="6858000"/>
          </a:xfrm>
        </p:grpSpPr>
        <p:sp>
          <p:nvSpPr>
            <p:cNvPr id="96" name="Rectangle 9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8A634BD7-1512-45B6-AFE4-1EEA636625CB}"/>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99" name="Picture 98">
              <a:extLst>
                <a:ext uri="{FF2B5EF4-FFF2-40B4-BE49-F238E27FC236}">
                  <a16:creationId xmlns:a16="http://schemas.microsoft.com/office/drawing/2014/main" id="{F08704A4-CABE-4989-8BF7-C10A6BB40E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00" name="Group 99">
            <a:extLst>
              <a:ext uri="{FF2B5EF4-FFF2-40B4-BE49-F238E27FC236}">
                <a16:creationId xmlns:a16="http://schemas.microsoft.com/office/drawing/2014/main" id="{458D0B34-5E7E-4FDF-8157-D26FC3520F7A}"/>
              </a:ext>
            </a:extLst>
          </p:cNvPr>
          <p:cNvGrpSpPr/>
          <p:nvPr/>
        </p:nvGrpSpPr>
        <p:grpSpPr>
          <a:xfrm>
            <a:off x="3992485" y="2126130"/>
            <a:ext cx="211094" cy="211094"/>
            <a:chOff x="5973250" y="4248152"/>
            <a:chExt cx="211094" cy="211094"/>
          </a:xfrm>
        </p:grpSpPr>
        <p:sp>
          <p:nvSpPr>
            <p:cNvPr id="101" name="Oval 100">
              <a:extLst>
                <a:ext uri="{FF2B5EF4-FFF2-40B4-BE49-F238E27FC236}">
                  <a16:creationId xmlns:a16="http://schemas.microsoft.com/office/drawing/2014/main" id="{89110154-B239-41C7-B1E3-F5864B1F15BC}"/>
                </a:ext>
              </a:extLst>
            </p:cNvPr>
            <p:cNvSpPr/>
            <p:nvPr/>
          </p:nvSpPr>
          <p:spPr>
            <a:xfrm>
              <a:off x="5973250"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8ADB50F0-F24E-4FA7-A567-D7A18A824B29}"/>
                </a:ext>
              </a:extLst>
            </p:cNvPr>
            <p:cNvSpPr/>
            <p:nvPr/>
          </p:nvSpPr>
          <p:spPr>
            <a:xfrm>
              <a:off x="6003538" y="4278440"/>
              <a:ext cx="150518" cy="150518"/>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102">
            <a:extLst>
              <a:ext uri="{FF2B5EF4-FFF2-40B4-BE49-F238E27FC236}">
                <a16:creationId xmlns:a16="http://schemas.microsoft.com/office/drawing/2014/main" id="{5E91A0C4-16D9-4262-BC92-0E8535F56EB2}"/>
              </a:ext>
            </a:extLst>
          </p:cNvPr>
          <p:cNvGrpSpPr/>
          <p:nvPr/>
        </p:nvGrpSpPr>
        <p:grpSpPr>
          <a:xfrm>
            <a:off x="3449406" y="364338"/>
            <a:ext cx="1275682" cy="1275682"/>
            <a:chOff x="7353181" y="1755914"/>
            <a:chExt cx="1275682" cy="1275682"/>
          </a:xfrm>
        </p:grpSpPr>
        <p:sp>
          <p:nvSpPr>
            <p:cNvPr id="104" name="Teardrop 103">
              <a:extLst>
                <a:ext uri="{FF2B5EF4-FFF2-40B4-BE49-F238E27FC236}">
                  <a16:creationId xmlns:a16="http://schemas.microsoft.com/office/drawing/2014/main" id="{3013F73C-52D7-40FA-AE5E-6E4F53D400F5}"/>
                </a:ext>
              </a:extLst>
            </p:cNvPr>
            <p:cNvSpPr/>
            <p:nvPr/>
          </p:nvSpPr>
          <p:spPr>
            <a:xfrm rot="8100000">
              <a:off x="7353181" y="1755914"/>
              <a:ext cx="1275682" cy="1275682"/>
            </a:xfrm>
            <a:prstGeom prst="teardrop">
              <a:avLst>
                <a:gd name="adj" fmla="val 109962"/>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8B5C085C-26ED-4457-A4BB-7BBE95D872FF}"/>
                </a:ext>
              </a:extLst>
            </p:cNvPr>
            <p:cNvSpPr/>
            <p:nvPr/>
          </p:nvSpPr>
          <p:spPr>
            <a:xfrm>
              <a:off x="7547530"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6" name="Picture 105">
              <a:extLst>
                <a:ext uri="{FF2B5EF4-FFF2-40B4-BE49-F238E27FC236}">
                  <a16:creationId xmlns:a16="http://schemas.microsoft.com/office/drawing/2014/main" id="{F7C4E964-A5F3-4163-83E1-B0DF4D48D9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8666" y="2048456"/>
              <a:ext cx="684562" cy="684560"/>
            </a:xfrm>
            <a:prstGeom prst="rect">
              <a:avLst/>
            </a:prstGeom>
          </p:spPr>
        </p:pic>
      </p:grpSp>
      <p:sp>
        <p:nvSpPr>
          <p:cNvPr id="4" name="Rectangle 3"/>
          <p:cNvSpPr/>
          <p:nvPr/>
        </p:nvSpPr>
        <p:spPr>
          <a:xfrm>
            <a:off x="5372186" y="1351682"/>
            <a:ext cx="5774017" cy="646331"/>
          </a:xfrm>
          <a:prstGeom prst="rect">
            <a:avLst/>
          </a:prstGeom>
        </p:spPr>
        <p:txBody>
          <a:bodyPr wrap="none">
            <a:spAutoFit/>
          </a:bodyPr>
          <a:lstStyle/>
          <a:p>
            <a:r>
              <a:rPr lang="en-US" sz="3600" dirty="0"/>
              <a:t>Applications of stepper </a:t>
            </a:r>
            <a:r>
              <a:rPr lang="en-US" sz="3600" dirty="0" smtClean="0"/>
              <a:t>motor</a:t>
            </a:r>
            <a:endParaRPr lang="en-US" sz="3600" dirty="0"/>
          </a:p>
        </p:txBody>
      </p:sp>
      <p:sp>
        <p:nvSpPr>
          <p:cNvPr id="107" name="TextBox 106"/>
          <p:cNvSpPr txBox="1"/>
          <p:nvPr/>
        </p:nvSpPr>
        <p:spPr>
          <a:xfrm>
            <a:off x="4189084" y="2767034"/>
            <a:ext cx="6915287" cy="3077766"/>
          </a:xfrm>
          <a:prstGeom prst="rect">
            <a:avLst/>
          </a:prstGeom>
          <a:noFill/>
        </p:spPr>
        <p:txBody>
          <a:bodyPr wrap="square" rtlCol="0">
            <a:spAutoFit/>
          </a:bodyPr>
          <a:lstStyle/>
          <a:p>
            <a:r>
              <a:rPr lang="en-US" sz="2200" b="1" dirty="0">
                <a:latin typeface="Century Gothic" panose="020B0502020202020204" pitchFamily="34" charset="0"/>
              </a:rPr>
              <a:t>stepper motors</a:t>
            </a:r>
            <a:r>
              <a:rPr lang="en-US" sz="2200" dirty="0">
                <a:latin typeface="Century Gothic" panose="020B0502020202020204" pitchFamily="34" charset="0"/>
              </a:rPr>
              <a:t> are used in:</a:t>
            </a:r>
          </a:p>
          <a:p>
            <a:pPr marL="342900" indent="-342900">
              <a:buFont typeface="Arial" panose="020B0604020202020204" pitchFamily="34" charset="0"/>
              <a:buChar char="•"/>
            </a:pPr>
            <a:r>
              <a:rPr lang="en-US" sz="2200" dirty="0" smtClean="0">
                <a:latin typeface="Century Gothic" panose="020B0502020202020204" pitchFamily="34" charset="0"/>
              </a:rPr>
              <a:t>floppy </a:t>
            </a:r>
            <a:r>
              <a:rPr lang="en-US" sz="2200" dirty="0">
                <a:latin typeface="Century Gothic" panose="020B0502020202020204" pitchFamily="34" charset="0"/>
              </a:rPr>
              <a:t>disk drives, </a:t>
            </a:r>
          </a:p>
          <a:p>
            <a:pPr marL="342900" indent="-342900">
              <a:buFont typeface="Arial" panose="020B0604020202020204" pitchFamily="34" charset="0"/>
              <a:buChar char="•"/>
            </a:pPr>
            <a:r>
              <a:rPr lang="en-US" sz="2200" dirty="0">
                <a:latin typeface="Century Gothic" panose="020B0502020202020204" pitchFamily="34" charset="0"/>
              </a:rPr>
              <a:t>computer printers, </a:t>
            </a:r>
          </a:p>
          <a:p>
            <a:pPr marL="342900" indent="-342900">
              <a:buFont typeface="Arial" panose="020B0604020202020204" pitchFamily="34" charset="0"/>
              <a:buChar char="•"/>
            </a:pPr>
            <a:r>
              <a:rPr lang="en-US" sz="2200" dirty="0">
                <a:latin typeface="Century Gothic" panose="020B0502020202020204" pitchFamily="34" charset="0"/>
              </a:rPr>
              <a:t>plotters, </a:t>
            </a:r>
          </a:p>
          <a:p>
            <a:pPr marL="342900" indent="-342900">
              <a:buFont typeface="Arial" panose="020B0604020202020204" pitchFamily="34" charset="0"/>
              <a:buChar char="•"/>
            </a:pPr>
            <a:r>
              <a:rPr lang="en-US" sz="2200" dirty="0">
                <a:latin typeface="Century Gothic" panose="020B0502020202020204" pitchFamily="34" charset="0"/>
              </a:rPr>
              <a:t>slot machines, </a:t>
            </a:r>
          </a:p>
          <a:p>
            <a:pPr marL="342900" indent="-342900">
              <a:buFont typeface="Arial" panose="020B0604020202020204" pitchFamily="34" charset="0"/>
              <a:buChar char="•"/>
            </a:pPr>
            <a:r>
              <a:rPr lang="en-US" sz="2200" dirty="0">
                <a:latin typeface="Century Gothic" panose="020B0502020202020204" pitchFamily="34" charset="0"/>
              </a:rPr>
              <a:t>image scanners, </a:t>
            </a:r>
          </a:p>
          <a:p>
            <a:pPr marL="342900" indent="-342900">
              <a:buFont typeface="Arial" panose="020B0604020202020204" pitchFamily="34" charset="0"/>
              <a:buChar char="•"/>
            </a:pPr>
            <a:r>
              <a:rPr lang="en-US" sz="2200" dirty="0">
                <a:latin typeface="Century Gothic" panose="020B0502020202020204" pitchFamily="34" charset="0"/>
              </a:rPr>
              <a:t>compact disc drives,</a:t>
            </a:r>
          </a:p>
          <a:p>
            <a:pPr marL="342900" indent="-342900">
              <a:buFont typeface="Arial" panose="020B0604020202020204" pitchFamily="34" charset="0"/>
              <a:buChar char="•"/>
            </a:pPr>
            <a:r>
              <a:rPr lang="en-US" sz="2200" dirty="0">
                <a:latin typeface="Century Gothic" panose="020B0502020202020204" pitchFamily="34" charset="0"/>
              </a:rPr>
              <a:t>and, more recently, in 3D printers.</a:t>
            </a:r>
          </a:p>
          <a:p>
            <a:endParaRPr lang="en-US" dirty="0"/>
          </a:p>
        </p:txBody>
      </p:sp>
    </p:spTree>
    <p:extLst>
      <p:ext uri="{BB962C8B-B14F-4D97-AF65-F5344CB8AC3E}">
        <p14:creationId xmlns:p14="http://schemas.microsoft.com/office/powerpoint/2010/main" val="225381073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250" fill="hold"/>
                                        <p:tgtEl>
                                          <p:spTgt spid="100"/>
                                        </p:tgtEl>
                                        <p:attrNameLst>
                                          <p:attrName>ppt_w</p:attrName>
                                        </p:attrNameLst>
                                      </p:cBhvr>
                                      <p:tavLst>
                                        <p:tav tm="0">
                                          <p:val>
                                            <p:fltVal val="0"/>
                                          </p:val>
                                        </p:tav>
                                        <p:tav tm="100000">
                                          <p:val>
                                            <p:strVal val="#ppt_w"/>
                                          </p:val>
                                        </p:tav>
                                      </p:tavLst>
                                    </p:anim>
                                    <p:anim calcmode="lin" valueType="num">
                                      <p:cBhvr>
                                        <p:cTn id="8" dur="250" fill="hold"/>
                                        <p:tgtEl>
                                          <p:spTgt spid="100"/>
                                        </p:tgtEl>
                                        <p:attrNameLst>
                                          <p:attrName>ppt_h</p:attrName>
                                        </p:attrNameLst>
                                      </p:cBhvr>
                                      <p:tavLst>
                                        <p:tav tm="0">
                                          <p:val>
                                            <p:fltVal val="0"/>
                                          </p:val>
                                        </p:tav>
                                        <p:tav tm="100000">
                                          <p:val>
                                            <p:strVal val="#ppt_h"/>
                                          </p:val>
                                        </p:tav>
                                      </p:tavLst>
                                    </p:anim>
                                    <p:animEffect transition="in" filter="fade">
                                      <p:cBhvr>
                                        <p:cTn id="9" dur="250"/>
                                        <p:tgtEl>
                                          <p:spTgt spid="100"/>
                                        </p:tgtEl>
                                      </p:cBhvr>
                                    </p:animEffect>
                                  </p:childTnLst>
                                </p:cTn>
                              </p:par>
                            </p:childTnLst>
                          </p:cTn>
                        </p:par>
                        <p:par>
                          <p:cTn id="10" fill="hold">
                            <p:stCondLst>
                              <p:cond delay="250"/>
                            </p:stCondLst>
                            <p:childTnLst>
                              <p:par>
                                <p:cTn id="11" presetID="53" presetClass="entr" presetSubtype="16" fill="hold" nodeType="afterEffect">
                                  <p:stCondLst>
                                    <p:cond delay="0"/>
                                  </p:stCondLst>
                                  <p:childTnLst>
                                    <p:set>
                                      <p:cBhvr>
                                        <p:cTn id="12" dur="1" fill="hold">
                                          <p:stCondLst>
                                            <p:cond delay="0"/>
                                          </p:stCondLst>
                                        </p:cTn>
                                        <p:tgtEl>
                                          <p:spTgt spid="103"/>
                                        </p:tgtEl>
                                        <p:attrNameLst>
                                          <p:attrName>style.visibility</p:attrName>
                                        </p:attrNameLst>
                                      </p:cBhvr>
                                      <p:to>
                                        <p:strVal val="visible"/>
                                      </p:to>
                                    </p:set>
                                    <p:anim calcmode="lin" valueType="num">
                                      <p:cBhvr>
                                        <p:cTn id="13" dur="250" fill="hold"/>
                                        <p:tgtEl>
                                          <p:spTgt spid="103"/>
                                        </p:tgtEl>
                                        <p:attrNameLst>
                                          <p:attrName>ppt_w</p:attrName>
                                        </p:attrNameLst>
                                      </p:cBhvr>
                                      <p:tavLst>
                                        <p:tav tm="0">
                                          <p:val>
                                            <p:fltVal val="0"/>
                                          </p:val>
                                        </p:tav>
                                        <p:tav tm="100000">
                                          <p:val>
                                            <p:strVal val="#ppt_w"/>
                                          </p:val>
                                        </p:tav>
                                      </p:tavLst>
                                    </p:anim>
                                    <p:anim calcmode="lin" valueType="num">
                                      <p:cBhvr>
                                        <p:cTn id="14" dur="250" fill="hold"/>
                                        <p:tgtEl>
                                          <p:spTgt spid="103"/>
                                        </p:tgtEl>
                                        <p:attrNameLst>
                                          <p:attrName>ppt_h</p:attrName>
                                        </p:attrNameLst>
                                      </p:cBhvr>
                                      <p:tavLst>
                                        <p:tav tm="0">
                                          <p:val>
                                            <p:fltVal val="0"/>
                                          </p:val>
                                        </p:tav>
                                        <p:tav tm="100000">
                                          <p:val>
                                            <p:strVal val="#ppt_h"/>
                                          </p:val>
                                        </p:tav>
                                      </p:tavLst>
                                    </p:anim>
                                    <p:animEffect transition="in" filter="fade">
                                      <p:cBhvr>
                                        <p:cTn id="15" dur="250"/>
                                        <p:tgtEl>
                                          <p:spTgt spid="103"/>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07"/>
                                        </p:tgtEl>
                                        <p:attrNameLst>
                                          <p:attrName>style.visibility</p:attrName>
                                        </p:attrNameLst>
                                      </p:cBhvr>
                                      <p:to>
                                        <p:strVal val="visible"/>
                                      </p:to>
                                    </p:set>
                                    <p:animEffect transition="in" filter="fade">
                                      <p:cBhvr>
                                        <p:cTn id="27" dur="1000"/>
                                        <p:tgtEl>
                                          <p:spTgt spid="107"/>
                                        </p:tgtEl>
                                      </p:cBhvr>
                                    </p:animEffect>
                                    <p:anim calcmode="lin" valueType="num">
                                      <p:cBhvr>
                                        <p:cTn id="28" dur="1000" fill="hold"/>
                                        <p:tgtEl>
                                          <p:spTgt spid="107"/>
                                        </p:tgtEl>
                                        <p:attrNameLst>
                                          <p:attrName>ppt_x</p:attrName>
                                        </p:attrNameLst>
                                      </p:cBhvr>
                                      <p:tavLst>
                                        <p:tav tm="0">
                                          <p:val>
                                            <p:strVal val="#ppt_x"/>
                                          </p:val>
                                        </p:tav>
                                        <p:tav tm="100000">
                                          <p:val>
                                            <p:strVal val="#ppt_x"/>
                                          </p:val>
                                        </p:tav>
                                      </p:tavLst>
                                    </p:anim>
                                    <p:anim calcmode="lin" valueType="num">
                                      <p:cBhvr>
                                        <p:cTn id="29" dur="1000" fill="hold"/>
                                        <p:tgtEl>
                                          <p:spTgt spid="1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3987081" y="916738"/>
            <a:ext cx="7278915" cy="1938992"/>
          </a:xfrm>
          <a:prstGeom prst="rect">
            <a:avLst/>
          </a:prstGeom>
          <a:noFill/>
        </p:spPr>
        <p:txBody>
          <a:bodyPr wrap="square" rtlCol="0">
            <a:spAutoFit/>
          </a:bodyPr>
          <a:lstStyle/>
          <a:p>
            <a:pPr algn="ctr"/>
            <a:r>
              <a:rPr lang="en-US" sz="6000" dirty="0" smtClean="0">
                <a:solidFill>
                  <a:srgbClr val="FF5969"/>
                </a:solidFill>
                <a:latin typeface="Tw Cen MT" panose="020B0602020104020603" pitchFamily="34" charset="0"/>
              </a:rPr>
              <a:t>Presentation of PIC Microcontroller </a:t>
            </a:r>
            <a:endParaRPr lang="en-US" sz="6000" dirty="0">
              <a:solidFill>
                <a:srgbClr val="FF5969"/>
              </a:solidFill>
              <a:latin typeface="Tw Cen MT" panose="020B0602020104020603" pitchFamily="34" charset="0"/>
            </a:endParaRPr>
          </a:p>
        </p:txBody>
      </p:sp>
      <p:grpSp>
        <p:nvGrpSpPr>
          <p:cNvPr id="51" name="Group 50">
            <a:extLst>
              <a:ext uri="{FF2B5EF4-FFF2-40B4-BE49-F238E27FC236}">
                <a16:creationId xmlns:a16="http://schemas.microsoft.com/office/drawing/2014/main" id="{312CB825-EAFB-4901-8C7E-D5477E0D31C8}"/>
              </a:ext>
            </a:extLst>
          </p:cNvPr>
          <p:cNvGrpSpPr/>
          <p:nvPr/>
        </p:nvGrpSpPr>
        <p:grpSpPr>
          <a:xfrm>
            <a:off x="5556262" y="4639716"/>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a:extLst>
              <a:ext uri="{FF2B5EF4-FFF2-40B4-BE49-F238E27FC236}">
                <a16:creationId xmlns:a16="http://schemas.microsoft.com/office/drawing/2014/main" id="{4F202974-31A3-4642-B671-F0DBBB7B4663}"/>
              </a:ext>
            </a:extLst>
          </p:cNvPr>
          <p:cNvSpPr txBox="1"/>
          <p:nvPr/>
        </p:nvSpPr>
        <p:spPr>
          <a:xfrm>
            <a:off x="3987080" y="2432956"/>
            <a:ext cx="7278915" cy="2554545"/>
          </a:xfrm>
          <a:prstGeom prst="rect">
            <a:avLst/>
          </a:prstGeom>
          <a:noFill/>
        </p:spPr>
        <p:txBody>
          <a:bodyPr wrap="square" rtlCol="0">
            <a:spAutoFit/>
          </a:bodyPr>
          <a:lstStyle/>
          <a:p>
            <a:pPr algn="ctr"/>
            <a:endParaRPr lang="en-US" sz="3200" dirty="0" smtClean="0">
              <a:solidFill>
                <a:srgbClr val="52CBBE"/>
              </a:solidFill>
              <a:latin typeface="Tw Cen MT" panose="020B0602020104020603" pitchFamily="34" charset="0"/>
            </a:endParaRPr>
          </a:p>
          <a:p>
            <a:pPr algn="ctr"/>
            <a:r>
              <a:rPr lang="en-US" sz="3200" dirty="0" smtClean="0">
                <a:solidFill>
                  <a:srgbClr val="52CBBE"/>
                </a:solidFill>
                <a:latin typeface="Tw Cen MT" panose="020B0602020104020603" pitchFamily="34" charset="0"/>
              </a:rPr>
              <a:t>Question: How to design a circuit using PIC Microcontroller to control the stepper motor?</a:t>
            </a:r>
          </a:p>
          <a:p>
            <a:pPr algn="ctr"/>
            <a:endParaRPr lang="en-US" sz="3200" dirty="0">
              <a:solidFill>
                <a:srgbClr val="52CBBE"/>
              </a:solidFill>
              <a:latin typeface="Tw Cen MT" panose="020B0602020104020603" pitchFamily="34" charset="0"/>
            </a:endParaRPr>
          </a:p>
        </p:txBody>
      </p:sp>
      <p:grpSp>
        <p:nvGrpSpPr>
          <p:cNvPr id="19" name="Group 18">
            <a:extLst>
              <a:ext uri="{FF2B5EF4-FFF2-40B4-BE49-F238E27FC236}">
                <a16:creationId xmlns:a16="http://schemas.microsoft.com/office/drawing/2014/main" id="{C8A16B82-6A3C-46F5-8D32-072FDF89864A}"/>
              </a:ext>
            </a:extLst>
          </p:cNvPr>
          <p:cNvGrpSpPr/>
          <p:nvPr/>
        </p:nvGrpSpPr>
        <p:grpSpPr>
          <a:xfrm>
            <a:off x="-290920" y="-2"/>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734308" y="0"/>
            <a:ext cx="11447503" cy="6858000"/>
            <a:chOff x="213096" y="0"/>
            <a:chExt cx="11447503"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2220717"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2593588"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3463533" y="0"/>
            <a:ext cx="8692332" cy="6858000"/>
            <a:chOff x="718505" y="-1"/>
            <a:chExt cx="8692332"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2220708" y="-215"/>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follow</a:t>
              </a: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9" name="Group 68">
            <a:extLst>
              <a:ext uri="{FF2B5EF4-FFF2-40B4-BE49-F238E27FC236}">
                <a16:creationId xmlns:a16="http://schemas.microsoft.com/office/drawing/2014/main" id="{C8A16B82-6A3C-46F5-8D32-072FDF89864A}"/>
              </a:ext>
            </a:extLst>
          </p:cNvPr>
          <p:cNvGrpSpPr/>
          <p:nvPr/>
        </p:nvGrpSpPr>
        <p:grpSpPr>
          <a:xfrm>
            <a:off x="-307826" y="0"/>
            <a:ext cx="12482920" cy="6858000"/>
            <a:chOff x="-290920" y="0"/>
            <a:chExt cx="12482920" cy="6858000"/>
          </a:xfrm>
        </p:grpSpPr>
        <p:sp>
          <p:nvSpPr>
            <p:cNvPr id="70" name="Rectangle 6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types</a:t>
              </a:r>
              <a:endParaRPr lang="en-US" sz="3600" b="1" dirty="0">
                <a:solidFill>
                  <a:srgbClr val="F0EEF0"/>
                </a:solidFill>
                <a:latin typeface="Tw Cen MT" panose="020B0602020104020603" pitchFamily="34" charset="0"/>
              </a:endParaRPr>
            </a:p>
          </p:txBody>
        </p:sp>
        <p:pic>
          <p:nvPicPr>
            <p:cNvPr id="73" name="Picture 72">
              <a:extLst>
                <a:ext uri="{FF2B5EF4-FFF2-40B4-BE49-F238E27FC236}">
                  <a16:creationId xmlns:a16="http://schemas.microsoft.com/office/drawing/2014/main" id="{E8AD023B-AE8D-405F-90E6-27B0D470799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74" name="Group 73">
            <a:extLst>
              <a:ext uri="{FF2B5EF4-FFF2-40B4-BE49-F238E27FC236}">
                <a16:creationId xmlns:a16="http://schemas.microsoft.com/office/drawing/2014/main" id="{69A27401-3327-4871-86AC-B461CA62C3AC}"/>
              </a:ext>
            </a:extLst>
          </p:cNvPr>
          <p:cNvGrpSpPr/>
          <p:nvPr/>
        </p:nvGrpSpPr>
        <p:grpSpPr>
          <a:xfrm>
            <a:off x="-9201490" y="-429"/>
            <a:ext cx="11447501" cy="6858000"/>
            <a:chOff x="213096" y="0"/>
            <a:chExt cx="11447501" cy="6858000"/>
          </a:xfrm>
        </p:grpSpPr>
        <p:sp>
          <p:nvSpPr>
            <p:cNvPr id="75" name="Rectangle 7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TextBox 76">
              <a:extLst>
                <a:ext uri="{FF2B5EF4-FFF2-40B4-BE49-F238E27FC236}">
                  <a16:creationId xmlns:a16="http://schemas.microsoft.com/office/drawing/2014/main" id="{3A728384-87ED-4E87-8F78-97EB653FDC67}"/>
                </a:ext>
              </a:extLst>
            </p:cNvPr>
            <p:cNvSpPr txBox="1"/>
            <p:nvPr/>
          </p:nvSpPr>
          <p:spPr>
            <a:xfrm rot="16200000">
              <a:off x="10233715" y="3109313"/>
              <a:ext cx="1992086" cy="830997"/>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Further explanation</a:t>
              </a:r>
              <a:endParaRPr lang="en-US" sz="2400" b="1" dirty="0">
                <a:solidFill>
                  <a:srgbClr val="F0EEF0"/>
                </a:solidFill>
                <a:latin typeface="Tw Cen MT" panose="020B0602020104020603" pitchFamily="34" charset="0"/>
              </a:endParaRPr>
            </a:p>
          </p:txBody>
        </p:sp>
        <p:pic>
          <p:nvPicPr>
            <p:cNvPr id="78" name="Picture 77">
              <a:extLst>
                <a:ext uri="{FF2B5EF4-FFF2-40B4-BE49-F238E27FC236}">
                  <a16:creationId xmlns:a16="http://schemas.microsoft.com/office/drawing/2014/main" id="{2B44F548-697F-412D-9B99-861C2724638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79" name="Group 78">
            <a:extLst>
              <a:ext uri="{FF2B5EF4-FFF2-40B4-BE49-F238E27FC236}">
                <a16:creationId xmlns:a16="http://schemas.microsoft.com/office/drawing/2014/main" id="{C0099890-786A-4F87-960D-5DADE5168909}"/>
              </a:ext>
            </a:extLst>
          </p:cNvPr>
          <p:cNvGrpSpPr/>
          <p:nvPr/>
        </p:nvGrpSpPr>
        <p:grpSpPr>
          <a:xfrm>
            <a:off x="-8313826" y="-158"/>
            <a:ext cx="9961092" cy="6858000"/>
            <a:chOff x="491575" y="0"/>
            <a:chExt cx="9961092" cy="6858000"/>
          </a:xfrm>
        </p:grpSpPr>
        <p:sp>
          <p:nvSpPr>
            <p:cNvPr id="80" name="Rectangle 7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93EC5869-A976-4328-A864-2BB04E7E7BFC}"/>
                </a:ext>
              </a:extLst>
            </p:cNvPr>
            <p:cNvSpPr txBox="1"/>
            <p:nvPr/>
          </p:nvSpPr>
          <p:spPr>
            <a:xfrm rot="16200000">
              <a:off x="9117129" y="3189611"/>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3" name="Picture 82">
              <a:extLst>
                <a:ext uri="{FF2B5EF4-FFF2-40B4-BE49-F238E27FC236}">
                  <a16:creationId xmlns:a16="http://schemas.microsoft.com/office/drawing/2014/main" id="{7C8E4AB7-ADC0-4FEE-AE7A-994F5DAD3FE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84" name="Group 83">
            <a:extLst>
              <a:ext uri="{FF2B5EF4-FFF2-40B4-BE49-F238E27FC236}">
                <a16:creationId xmlns:a16="http://schemas.microsoft.com/office/drawing/2014/main" id="{0E4F6447-6163-4D6A-A8D2-BD63B6CB3A42}"/>
              </a:ext>
            </a:extLst>
          </p:cNvPr>
          <p:cNvGrpSpPr/>
          <p:nvPr/>
        </p:nvGrpSpPr>
        <p:grpSpPr>
          <a:xfrm>
            <a:off x="-8567229" y="-215"/>
            <a:ext cx="9574094" cy="6858000"/>
            <a:chOff x="491575" y="0"/>
            <a:chExt cx="9574094" cy="6858000"/>
          </a:xfrm>
        </p:grpSpPr>
        <p:sp>
          <p:nvSpPr>
            <p:cNvPr id="85" name="Rectangle 8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a:extLst>
                <a:ext uri="{FF2B5EF4-FFF2-40B4-BE49-F238E27FC236}">
                  <a16:creationId xmlns:a16="http://schemas.microsoft.com/office/drawing/2014/main" id="{12F9D37B-DE70-4087-8A7F-BBA0BAF5B6CF}"/>
                </a:ext>
              </a:extLst>
            </p:cNvPr>
            <p:cNvSpPr txBox="1"/>
            <p:nvPr/>
          </p:nvSpPr>
          <p:spPr>
            <a:xfrm rot="16200000">
              <a:off x="8746453" y="3189610"/>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8" name="Picture 87">
              <a:extLst>
                <a:ext uri="{FF2B5EF4-FFF2-40B4-BE49-F238E27FC236}">
                  <a16:creationId xmlns:a16="http://schemas.microsoft.com/office/drawing/2014/main" id="{6FA13E8D-3FCC-4EC2-BD8C-6CE7CA0ECD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9" name="Rectangle 88">
            <a:extLst>
              <a:ext uri="{FF2B5EF4-FFF2-40B4-BE49-F238E27FC236}">
                <a16:creationId xmlns:a16="http://schemas.microsoft.com/office/drawing/2014/main" id="{71382190-201C-4BAE-91F3-296A26671C96}"/>
              </a:ext>
            </a:extLst>
          </p:cNvPr>
          <p:cNvSpPr/>
          <p:nvPr/>
        </p:nvSpPr>
        <p:spPr>
          <a:xfrm>
            <a:off x="-11435234"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a:extLst>
              <a:ext uri="{FF2B5EF4-FFF2-40B4-BE49-F238E27FC236}">
                <a16:creationId xmlns:a16="http://schemas.microsoft.com/office/drawing/2014/main" id="{3FD3EE0D-FD02-4885-9AC0-03F414A9888F}"/>
              </a:ext>
            </a:extLst>
          </p:cNvPr>
          <p:cNvGrpSpPr/>
          <p:nvPr/>
        </p:nvGrpSpPr>
        <p:grpSpPr>
          <a:xfrm>
            <a:off x="-8293836" y="0"/>
            <a:ext cx="8692332" cy="6858000"/>
            <a:chOff x="718505" y="-1"/>
            <a:chExt cx="8692332" cy="6858000"/>
          </a:xfrm>
        </p:grpSpPr>
        <p:sp>
          <p:nvSpPr>
            <p:cNvPr id="91" name="Rectangle 9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0E895421-2372-4C7F-93D2-3B0353A6E7BD}"/>
                </a:ext>
              </a:extLst>
            </p:cNvPr>
            <p:cNvSpPr txBox="1"/>
            <p:nvPr/>
          </p:nvSpPr>
          <p:spPr>
            <a:xfrm rot="16200000">
              <a:off x="8091629" y="3189609"/>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94" name="Picture 93">
              <a:extLst>
                <a:ext uri="{FF2B5EF4-FFF2-40B4-BE49-F238E27FC236}">
                  <a16:creationId xmlns:a16="http://schemas.microsoft.com/office/drawing/2014/main" id="{1A9D6167-F7B8-4BFF-8BC5-2D13EF0CFF8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5" name="Group 94">
            <a:extLst>
              <a:ext uri="{FF2B5EF4-FFF2-40B4-BE49-F238E27FC236}">
                <a16:creationId xmlns:a16="http://schemas.microsoft.com/office/drawing/2014/main" id="{76789F00-2688-429D-926C-15F83152FDBE}"/>
              </a:ext>
            </a:extLst>
          </p:cNvPr>
          <p:cNvGrpSpPr/>
          <p:nvPr/>
        </p:nvGrpSpPr>
        <p:grpSpPr>
          <a:xfrm>
            <a:off x="-10214434" y="0"/>
            <a:ext cx="9927504" cy="6858000"/>
            <a:chOff x="-9337032" y="-1"/>
            <a:chExt cx="9927504" cy="6858000"/>
          </a:xfrm>
        </p:grpSpPr>
        <p:sp>
          <p:nvSpPr>
            <p:cNvPr id="96" name="Rectangle 9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8A634BD7-1512-45B6-AFE4-1EEA636625CB}"/>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99" name="Picture 98">
              <a:extLst>
                <a:ext uri="{FF2B5EF4-FFF2-40B4-BE49-F238E27FC236}">
                  <a16:creationId xmlns:a16="http://schemas.microsoft.com/office/drawing/2014/main" id="{F08704A4-CABE-4989-8BF7-C10A6BB40E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cxnSp>
        <p:nvCxnSpPr>
          <p:cNvPr id="100" name="Straight Connector 99">
            <a:extLst>
              <a:ext uri="{FF2B5EF4-FFF2-40B4-BE49-F238E27FC236}">
                <a16:creationId xmlns:a16="http://schemas.microsoft.com/office/drawing/2014/main" id="{DBB365B6-43C3-4DE6-843D-D9BD190AD8EB}"/>
              </a:ext>
            </a:extLst>
          </p:cNvPr>
          <p:cNvCxnSpPr>
            <a:stCxn id="103" idx="3"/>
            <a:endCxn id="105" idx="5"/>
          </p:cNvCxnSpPr>
          <p:nvPr/>
        </p:nvCxnSpPr>
        <p:spPr>
          <a:xfrm>
            <a:off x="4578121" y="2048922"/>
            <a:ext cx="4846296" cy="21417"/>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01" name="Group 100">
            <a:extLst>
              <a:ext uri="{FF2B5EF4-FFF2-40B4-BE49-F238E27FC236}">
                <a16:creationId xmlns:a16="http://schemas.microsoft.com/office/drawing/2014/main" id="{F4ED2619-FB4E-4744-80CA-850CE814B9A0}"/>
              </a:ext>
            </a:extLst>
          </p:cNvPr>
          <p:cNvGrpSpPr/>
          <p:nvPr/>
        </p:nvGrpSpPr>
        <p:grpSpPr>
          <a:xfrm>
            <a:off x="4525790" y="1890159"/>
            <a:ext cx="211094" cy="211094"/>
            <a:chOff x="1677812" y="4248152"/>
            <a:chExt cx="211094" cy="211094"/>
          </a:xfrm>
        </p:grpSpPr>
        <p:sp>
          <p:nvSpPr>
            <p:cNvPr id="102" name="Oval 101">
              <a:extLst>
                <a:ext uri="{FF2B5EF4-FFF2-40B4-BE49-F238E27FC236}">
                  <a16:creationId xmlns:a16="http://schemas.microsoft.com/office/drawing/2014/main" id="{A8D127EB-1E25-4885-9582-99C5618F2AF7}"/>
                </a:ext>
              </a:extLst>
            </p:cNvPr>
            <p:cNvSpPr/>
            <p:nvPr/>
          </p:nvSpPr>
          <p:spPr>
            <a:xfrm>
              <a:off x="1677812"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2832D986-AC1D-4645-8DF4-FFEC5B85EFBE}"/>
                </a:ext>
              </a:extLst>
            </p:cNvPr>
            <p:cNvSpPr/>
            <p:nvPr/>
          </p:nvSpPr>
          <p:spPr>
            <a:xfrm>
              <a:off x="1708100" y="4278440"/>
              <a:ext cx="150518" cy="150518"/>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a:extLst>
              <a:ext uri="{FF2B5EF4-FFF2-40B4-BE49-F238E27FC236}">
                <a16:creationId xmlns:a16="http://schemas.microsoft.com/office/drawing/2014/main" id="{4D9DF94B-8AE8-473C-A27F-4E3521F5F1EE}"/>
              </a:ext>
            </a:extLst>
          </p:cNvPr>
          <p:cNvGrpSpPr/>
          <p:nvPr/>
        </p:nvGrpSpPr>
        <p:grpSpPr>
          <a:xfrm>
            <a:off x="9244237" y="1890159"/>
            <a:ext cx="211094" cy="211094"/>
            <a:chOff x="3855819" y="4248152"/>
            <a:chExt cx="211094" cy="211094"/>
          </a:xfrm>
        </p:grpSpPr>
        <p:sp>
          <p:nvSpPr>
            <p:cNvPr id="105" name="Oval 104">
              <a:extLst>
                <a:ext uri="{FF2B5EF4-FFF2-40B4-BE49-F238E27FC236}">
                  <a16:creationId xmlns:a16="http://schemas.microsoft.com/office/drawing/2014/main" id="{E8C68062-C800-4297-9977-926658657E97}"/>
                </a:ext>
              </a:extLst>
            </p:cNvPr>
            <p:cNvSpPr/>
            <p:nvPr/>
          </p:nvSpPr>
          <p:spPr>
            <a:xfrm>
              <a:off x="3855819"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3C07B6AD-D0E2-4E20-876B-80FB39FCC130}"/>
                </a:ext>
              </a:extLst>
            </p:cNvPr>
            <p:cNvSpPr/>
            <p:nvPr/>
          </p:nvSpPr>
          <p:spPr>
            <a:xfrm>
              <a:off x="3886107" y="4278440"/>
              <a:ext cx="150518" cy="150518"/>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TextBox 109">
            <a:extLst>
              <a:ext uri="{FF2B5EF4-FFF2-40B4-BE49-F238E27FC236}">
                <a16:creationId xmlns:a16="http://schemas.microsoft.com/office/drawing/2014/main" id="{4E146A83-5DB9-4383-ADEE-113AAB6D901B}"/>
              </a:ext>
            </a:extLst>
          </p:cNvPr>
          <p:cNvSpPr txBox="1"/>
          <p:nvPr/>
        </p:nvSpPr>
        <p:spPr>
          <a:xfrm>
            <a:off x="3525083" y="2305666"/>
            <a:ext cx="2289049" cy="523220"/>
          </a:xfrm>
          <a:prstGeom prst="rect">
            <a:avLst/>
          </a:prstGeom>
          <a:noFill/>
        </p:spPr>
        <p:txBody>
          <a:bodyPr wrap="square" rtlCol="0">
            <a:spAutoFit/>
          </a:bodyPr>
          <a:lstStyle/>
          <a:p>
            <a:pPr algn="ctr"/>
            <a:r>
              <a:rPr lang="en-US" sz="2800" b="1" dirty="0" smtClean="0">
                <a:solidFill>
                  <a:srgbClr val="FF5969"/>
                </a:solidFill>
                <a:latin typeface="Tw Cen MT" panose="020B0602020104020603" pitchFamily="34" charset="0"/>
              </a:rPr>
              <a:t>unipolar</a:t>
            </a:r>
            <a:endParaRPr lang="en-US" sz="2800" b="1" dirty="0">
              <a:solidFill>
                <a:srgbClr val="FF5969"/>
              </a:solidFill>
              <a:latin typeface="Tw Cen MT" panose="020B0602020104020603" pitchFamily="34" charset="0"/>
            </a:endParaRPr>
          </a:p>
        </p:txBody>
      </p:sp>
      <p:sp>
        <p:nvSpPr>
          <p:cNvPr id="114" name="TextBox 113">
            <a:extLst>
              <a:ext uri="{FF2B5EF4-FFF2-40B4-BE49-F238E27FC236}">
                <a16:creationId xmlns:a16="http://schemas.microsoft.com/office/drawing/2014/main" id="{AE210F32-395F-49C6-B1E4-C74E9B68D9B3}"/>
              </a:ext>
            </a:extLst>
          </p:cNvPr>
          <p:cNvSpPr txBox="1"/>
          <p:nvPr/>
        </p:nvSpPr>
        <p:spPr>
          <a:xfrm>
            <a:off x="8205259" y="2300946"/>
            <a:ext cx="2289049" cy="523220"/>
          </a:xfrm>
          <a:prstGeom prst="rect">
            <a:avLst/>
          </a:prstGeom>
          <a:noFill/>
        </p:spPr>
        <p:txBody>
          <a:bodyPr wrap="square" rtlCol="0">
            <a:spAutoFit/>
          </a:bodyPr>
          <a:lstStyle/>
          <a:p>
            <a:pPr algn="ctr"/>
            <a:r>
              <a:rPr lang="en-US" sz="2800" b="1" dirty="0" smtClean="0">
                <a:solidFill>
                  <a:srgbClr val="52CBBE"/>
                </a:solidFill>
                <a:latin typeface="Tw Cen MT" panose="020B0602020104020603" pitchFamily="34" charset="0"/>
              </a:rPr>
              <a:t>bipolar</a:t>
            </a:r>
            <a:endParaRPr lang="en-US" sz="2800" b="1" dirty="0">
              <a:solidFill>
                <a:srgbClr val="52CBBE"/>
              </a:solidFill>
              <a:latin typeface="Tw Cen MT" panose="020B0602020104020603" pitchFamily="34" charset="0"/>
            </a:endParaRPr>
          </a:p>
        </p:txBody>
      </p:sp>
      <p:grpSp>
        <p:nvGrpSpPr>
          <p:cNvPr id="115" name="Group 114">
            <a:extLst>
              <a:ext uri="{FF2B5EF4-FFF2-40B4-BE49-F238E27FC236}">
                <a16:creationId xmlns:a16="http://schemas.microsoft.com/office/drawing/2014/main" id="{E3A084E9-5DAF-4B12-A774-003E52126BE5}"/>
              </a:ext>
            </a:extLst>
          </p:cNvPr>
          <p:cNvGrpSpPr/>
          <p:nvPr/>
        </p:nvGrpSpPr>
        <p:grpSpPr>
          <a:xfrm>
            <a:off x="3993496" y="156817"/>
            <a:ext cx="1275682" cy="1275682"/>
            <a:chOff x="3063120" y="1755914"/>
            <a:chExt cx="1275682" cy="1275682"/>
          </a:xfrm>
        </p:grpSpPr>
        <p:sp>
          <p:nvSpPr>
            <p:cNvPr id="116" name="Teardrop 115">
              <a:extLst>
                <a:ext uri="{FF2B5EF4-FFF2-40B4-BE49-F238E27FC236}">
                  <a16:creationId xmlns:a16="http://schemas.microsoft.com/office/drawing/2014/main" id="{D73C6296-6AED-4D46-834C-6DA3690FB7BE}"/>
                </a:ext>
              </a:extLst>
            </p:cNvPr>
            <p:cNvSpPr/>
            <p:nvPr/>
          </p:nvSpPr>
          <p:spPr>
            <a:xfrm rot="8100000">
              <a:off x="3063120" y="1755914"/>
              <a:ext cx="1275682" cy="1275682"/>
            </a:xfrm>
            <a:prstGeom prst="teardrop">
              <a:avLst>
                <a:gd name="adj" fmla="val 109962"/>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99400693-A758-499E-B4DB-E42B43C986B2}"/>
                </a:ext>
              </a:extLst>
            </p:cNvPr>
            <p:cNvSpPr/>
            <p:nvPr/>
          </p:nvSpPr>
          <p:spPr>
            <a:xfrm>
              <a:off x="325746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8" name="Picture 117">
              <a:extLst>
                <a:ext uri="{FF2B5EF4-FFF2-40B4-BE49-F238E27FC236}">
                  <a16:creationId xmlns:a16="http://schemas.microsoft.com/office/drawing/2014/main" id="{D05CAD30-8C3B-4A19-954F-E6EB68A3E3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6696" y="2066644"/>
              <a:ext cx="627392" cy="627390"/>
            </a:xfrm>
            <a:prstGeom prst="rect">
              <a:avLst/>
            </a:prstGeom>
          </p:spPr>
        </p:pic>
      </p:grpSp>
      <p:grpSp>
        <p:nvGrpSpPr>
          <p:cNvPr id="119" name="Group 118">
            <a:extLst>
              <a:ext uri="{FF2B5EF4-FFF2-40B4-BE49-F238E27FC236}">
                <a16:creationId xmlns:a16="http://schemas.microsoft.com/office/drawing/2014/main" id="{82CCEC14-30D1-46A8-A873-1969A9A8F9FA}"/>
              </a:ext>
            </a:extLst>
          </p:cNvPr>
          <p:cNvGrpSpPr/>
          <p:nvPr/>
        </p:nvGrpSpPr>
        <p:grpSpPr>
          <a:xfrm>
            <a:off x="8711943" y="134126"/>
            <a:ext cx="1275682" cy="1275682"/>
            <a:chOff x="5242440" y="1755914"/>
            <a:chExt cx="1275682" cy="1275682"/>
          </a:xfrm>
        </p:grpSpPr>
        <p:sp>
          <p:nvSpPr>
            <p:cNvPr id="120" name="Teardrop 119">
              <a:extLst>
                <a:ext uri="{FF2B5EF4-FFF2-40B4-BE49-F238E27FC236}">
                  <a16:creationId xmlns:a16="http://schemas.microsoft.com/office/drawing/2014/main" id="{B9DC9BA6-01DC-4EFB-82E3-2717FF8B7CE5}"/>
                </a:ext>
              </a:extLst>
            </p:cNvPr>
            <p:cNvSpPr/>
            <p:nvPr/>
          </p:nvSpPr>
          <p:spPr>
            <a:xfrm rot="8100000">
              <a:off x="5242440" y="1755914"/>
              <a:ext cx="1275682" cy="1275682"/>
            </a:xfrm>
            <a:prstGeom prst="teardrop">
              <a:avLst>
                <a:gd name="adj" fmla="val 109962"/>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CA935319-4C0B-4B63-9DE3-377694C94B0E}"/>
                </a:ext>
              </a:extLst>
            </p:cNvPr>
            <p:cNvSpPr/>
            <p:nvPr/>
          </p:nvSpPr>
          <p:spPr>
            <a:xfrm>
              <a:off x="543678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 name="Picture 121">
              <a:extLst>
                <a:ext uri="{FF2B5EF4-FFF2-40B4-BE49-F238E27FC236}">
                  <a16:creationId xmlns:a16="http://schemas.microsoft.com/office/drawing/2014/main" id="{361F359C-E77E-4273-998D-B500B7A8CB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5681" y="2061164"/>
              <a:ext cx="659146" cy="659144"/>
            </a:xfrm>
            <a:prstGeom prst="rect">
              <a:avLst/>
            </a:prstGeom>
          </p:spPr>
        </p:pic>
      </p:grpSp>
      <p:sp>
        <p:nvSpPr>
          <p:cNvPr id="3" name="Rectangle 2"/>
          <p:cNvSpPr/>
          <p:nvPr/>
        </p:nvSpPr>
        <p:spPr>
          <a:xfrm>
            <a:off x="3074773" y="3258988"/>
            <a:ext cx="3493114" cy="2800767"/>
          </a:xfrm>
          <a:prstGeom prst="rect">
            <a:avLst/>
          </a:prstGeom>
        </p:spPr>
        <p:txBody>
          <a:bodyPr wrap="square">
            <a:spAutoFit/>
          </a:bodyPr>
          <a:lstStyle/>
          <a:p>
            <a:pPr marL="448056" lvl="0" indent="-384048" defTabSz="914400">
              <a:spcBef>
                <a:spcPct val="20000"/>
              </a:spcBef>
              <a:buClr>
                <a:srgbClr val="FF388C"/>
              </a:buClr>
              <a:buSzPct val="80000"/>
            </a:pPr>
            <a:r>
              <a:rPr lang="en-US" sz="1600" dirty="0" smtClean="0">
                <a:latin typeface="Century Gothic"/>
              </a:rPr>
              <a:t>In the unipolar stepper motor which works with one winding with a center tap per phase, each section of the phase winding is turned on for each of the magnetic field direction. Since unipolar stepper motors are quite easy to operate, these are highly preferred among hobbyists.</a:t>
            </a:r>
            <a:endParaRPr lang="en-US" sz="1600" dirty="0">
              <a:latin typeface="Century Gothic"/>
            </a:endParaRPr>
          </a:p>
        </p:txBody>
      </p:sp>
      <p:sp>
        <p:nvSpPr>
          <p:cNvPr id="8" name="TextBox 7"/>
          <p:cNvSpPr txBox="1"/>
          <p:nvPr/>
        </p:nvSpPr>
        <p:spPr>
          <a:xfrm>
            <a:off x="7526853" y="3418387"/>
            <a:ext cx="3485095" cy="1815882"/>
          </a:xfrm>
          <a:prstGeom prst="rect">
            <a:avLst/>
          </a:prstGeom>
          <a:noFill/>
        </p:spPr>
        <p:txBody>
          <a:bodyPr wrap="square" rtlCol="0">
            <a:spAutoFit/>
          </a:bodyPr>
          <a:lstStyle/>
          <a:p>
            <a:pPr marL="448056" lvl="0" indent="-384048" defTabSz="914400">
              <a:spcBef>
                <a:spcPct val="20000"/>
              </a:spcBef>
              <a:buClr>
                <a:srgbClr val="FF388C"/>
              </a:buClr>
              <a:buSzPct val="80000"/>
            </a:pPr>
            <a:r>
              <a:rPr lang="en-US" sz="1600" dirty="0" smtClean="0">
                <a:latin typeface="Century Gothic"/>
              </a:rPr>
              <a:t>       In </a:t>
            </a:r>
            <a:r>
              <a:rPr lang="en-US" sz="1600" dirty="0">
                <a:latin typeface="Century Gothic"/>
              </a:rPr>
              <a:t>a bipolar stepper motor, there is a single winding per phase. This makes the driver circuit lot more complicated while reversing the magnetic poles which in turn reverses the current in the winding. </a:t>
            </a:r>
            <a:endParaRPr lang="en-US" dirty="0"/>
          </a:p>
        </p:txBody>
      </p:sp>
    </p:spTree>
    <p:extLst>
      <p:ext uri="{BB962C8B-B14F-4D97-AF65-F5344CB8AC3E}">
        <p14:creationId xmlns:p14="http://schemas.microsoft.com/office/powerpoint/2010/main" val="41405466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 calcmode="lin" valueType="num">
                                      <p:cBhvr>
                                        <p:cTn id="7" dur="250" fill="hold"/>
                                        <p:tgtEl>
                                          <p:spTgt spid="101"/>
                                        </p:tgtEl>
                                        <p:attrNameLst>
                                          <p:attrName>ppt_w</p:attrName>
                                        </p:attrNameLst>
                                      </p:cBhvr>
                                      <p:tavLst>
                                        <p:tav tm="0">
                                          <p:val>
                                            <p:fltVal val="0"/>
                                          </p:val>
                                        </p:tav>
                                        <p:tav tm="100000">
                                          <p:val>
                                            <p:strVal val="#ppt_w"/>
                                          </p:val>
                                        </p:tav>
                                      </p:tavLst>
                                    </p:anim>
                                    <p:anim calcmode="lin" valueType="num">
                                      <p:cBhvr>
                                        <p:cTn id="8" dur="250" fill="hold"/>
                                        <p:tgtEl>
                                          <p:spTgt spid="101"/>
                                        </p:tgtEl>
                                        <p:attrNameLst>
                                          <p:attrName>ppt_h</p:attrName>
                                        </p:attrNameLst>
                                      </p:cBhvr>
                                      <p:tavLst>
                                        <p:tav tm="0">
                                          <p:val>
                                            <p:fltVal val="0"/>
                                          </p:val>
                                        </p:tav>
                                        <p:tav tm="100000">
                                          <p:val>
                                            <p:strVal val="#ppt_h"/>
                                          </p:val>
                                        </p:tav>
                                      </p:tavLst>
                                    </p:anim>
                                    <p:animEffect transition="in" filter="fade">
                                      <p:cBhvr>
                                        <p:cTn id="9" dur="250"/>
                                        <p:tgtEl>
                                          <p:spTgt spid="101"/>
                                        </p:tgtEl>
                                      </p:cBhvr>
                                    </p:animEffect>
                                  </p:childTnLst>
                                </p:cTn>
                              </p:par>
                            </p:childTnLst>
                          </p:cTn>
                        </p:par>
                        <p:par>
                          <p:cTn id="10" fill="hold">
                            <p:stCondLst>
                              <p:cond delay="250"/>
                            </p:stCondLst>
                            <p:childTnLst>
                              <p:par>
                                <p:cTn id="11" presetID="53" presetClass="entr" presetSubtype="16" fill="hold" grpId="0" nodeType="afterEffect">
                                  <p:stCondLst>
                                    <p:cond delay="0"/>
                                  </p:stCondLst>
                                  <p:childTnLst>
                                    <p:set>
                                      <p:cBhvr>
                                        <p:cTn id="12" dur="1" fill="hold">
                                          <p:stCondLst>
                                            <p:cond delay="0"/>
                                          </p:stCondLst>
                                        </p:cTn>
                                        <p:tgtEl>
                                          <p:spTgt spid="110"/>
                                        </p:tgtEl>
                                        <p:attrNameLst>
                                          <p:attrName>style.visibility</p:attrName>
                                        </p:attrNameLst>
                                      </p:cBhvr>
                                      <p:to>
                                        <p:strVal val="visible"/>
                                      </p:to>
                                    </p:set>
                                    <p:anim calcmode="lin" valueType="num">
                                      <p:cBhvr>
                                        <p:cTn id="13" dur="250" fill="hold"/>
                                        <p:tgtEl>
                                          <p:spTgt spid="110"/>
                                        </p:tgtEl>
                                        <p:attrNameLst>
                                          <p:attrName>ppt_w</p:attrName>
                                        </p:attrNameLst>
                                      </p:cBhvr>
                                      <p:tavLst>
                                        <p:tav tm="0">
                                          <p:val>
                                            <p:fltVal val="0"/>
                                          </p:val>
                                        </p:tav>
                                        <p:tav tm="100000">
                                          <p:val>
                                            <p:strVal val="#ppt_w"/>
                                          </p:val>
                                        </p:tav>
                                      </p:tavLst>
                                    </p:anim>
                                    <p:anim calcmode="lin" valueType="num">
                                      <p:cBhvr>
                                        <p:cTn id="14" dur="250" fill="hold"/>
                                        <p:tgtEl>
                                          <p:spTgt spid="110"/>
                                        </p:tgtEl>
                                        <p:attrNameLst>
                                          <p:attrName>ppt_h</p:attrName>
                                        </p:attrNameLst>
                                      </p:cBhvr>
                                      <p:tavLst>
                                        <p:tav tm="0">
                                          <p:val>
                                            <p:fltVal val="0"/>
                                          </p:val>
                                        </p:tav>
                                        <p:tav tm="100000">
                                          <p:val>
                                            <p:strVal val="#ppt_h"/>
                                          </p:val>
                                        </p:tav>
                                      </p:tavLst>
                                    </p:anim>
                                    <p:animEffect transition="in" filter="fade">
                                      <p:cBhvr>
                                        <p:cTn id="15" dur="250"/>
                                        <p:tgtEl>
                                          <p:spTgt spid="110"/>
                                        </p:tgtEl>
                                      </p:cBhvr>
                                    </p:animEffect>
                                  </p:childTnLst>
                                </p:cTn>
                              </p:par>
                            </p:childTnLst>
                          </p:cTn>
                        </p:par>
                        <p:par>
                          <p:cTn id="16" fill="hold">
                            <p:stCondLst>
                              <p:cond delay="500"/>
                            </p:stCondLst>
                            <p:childTnLst>
                              <p:par>
                                <p:cTn id="17" presetID="53" presetClass="entr" presetSubtype="16" fill="hold" nodeType="afterEffect">
                                  <p:stCondLst>
                                    <p:cond delay="0"/>
                                  </p:stCondLst>
                                  <p:childTnLst>
                                    <p:set>
                                      <p:cBhvr>
                                        <p:cTn id="18" dur="1" fill="hold">
                                          <p:stCondLst>
                                            <p:cond delay="0"/>
                                          </p:stCondLst>
                                        </p:cTn>
                                        <p:tgtEl>
                                          <p:spTgt spid="115"/>
                                        </p:tgtEl>
                                        <p:attrNameLst>
                                          <p:attrName>style.visibility</p:attrName>
                                        </p:attrNameLst>
                                      </p:cBhvr>
                                      <p:to>
                                        <p:strVal val="visible"/>
                                      </p:to>
                                    </p:set>
                                    <p:anim calcmode="lin" valueType="num">
                                      <p:cBhvr>
                                        <p:cTn id="19" dur="250" fill="hold"/>
                                        <p:tgtEl>
                                          <p:spTgt spid="115"/>
                                        </p:tgtEl>
                                        <p:attrNameLst>
                                          <p:attrName>ppt_w</p:attrName>
                                        </p:attrNameLst>
                                      </p:cBhvr>
                                      <p:tavLst>
                                        <p:tav tm="0">
                                          <p:val>
                                            <p:fltVal val="0"/>
                                          </p:val>
                                        </p:tav>
                                        <p:tav tm="100000">
                                          <p:val>
                                            <p:strVal val="#ppt_w"/>
                                          </p:val>
                                        </p:tav>
                                      </p:tavLst>
                                    </p:anim>
                                    <p:anim calcmode="lin" valueType="num">
                                      <p:cBhvr>
                                        <p:cTn id="20" dur="250" fill="hold"/>
                                        <p:tgtEl>
                                          <p:spTgt spid="115"/>
                                        </p:tgtEl>
                                        <p:attrNameLst>
                                          <p:attrName>ppt_h</p:attrName>
                                        </p:attrNameLst>
                                      </p:cBhvr>
                                      <p:tavLst>
                                        <p:tav tm="0">
                                          <p:val>
                                            <p:fltVal val="0"/>
                                          </p:val>
                                        </p:tav>
                                        <p:tav tm="100000">
                                          <p:val>
                                            <p:strVal val="#ppt_h"/>
                                          </p:val>
                                        </p:tav>
                                      </p:tavLst>
                                    </p:anim>
                                    <p:animEffect transition="in" filter="fade">
                                      <p:cBhvr>
                                        <p:cTn id="21" dur="250"/>
                                        <p:tgtEl>
                                          <p:spTgt spid="115"/>
                                        </p:tgtEl>
                                      </p:cBhvr>
                                    </p:animEffect>
                                  </p:childTnLst>
                                </p:cTn>
                              </p:par>
                            </p:childTnLst>
                          </p:cTn>
                        </p:par>
                        <p:par>
                          <p:cTn id="22" fill="hold">
                            <p:stCondLst>
                              <p:cond delay="750"/>
                            </p:stCondLst>
                            <p:childTnLst>
                              <p:par>
                                <p:cTn id="23" presetID="22" presetClass="entr" presetSubtype="8" fill="hold" nodeType="afterEffect">
                                  <p:stCondLst>
                                    <p:cond delay="250"/>
                                  </p:stCondLst>
                                  <p:childTnLst>
                                    <p:set>
                                      <p:cBhvr>
                                        <p:cTn id="24" dur="1" fill="hold">
                                          <p:stCondLst>
                                            <p:cond delay="0"/>
                                          </p:stCondLst>
                                        </p:cTn>
                                        <p:tgtEl>
                                          <p:spTgt spid="100"/>
                                        </p:tgtEl>
                                        <p:attrNameLst>
                                          <p:attrName>style.visibility</p:attrName>
                                        </p:attrNameLst>
                                      </p:cBhvr>
                                      <p:to>
                                        <p:strVal val="visible"/>
                                      </p:to>
                                    </p:set>
                                    <p:animEffect transition="in" filter="wipe(left)">
                                      <p:cBhvr>
                                        <p:cTn id="25" dur="500"/>
                                        <p:tgtEl>
                                          <p:spTgt spid="100"/>
                                        </p:tgtEl>
                                      </p:cBhvr>
                                    </p:animEffect>
                                  </p:childTnLst>
                                </p:cTn>
                              </p:par>
                            </p:childTnLst>
                          </p:cTn>
                        </p:par>
                        <p:par>
                          <p:cTn id="26" fill="hold">
                            <p:stCondLst>
                              <p:cond delay="1500"/>
                            </p:stCondLst>
                            <p:childTnLst>
                              <p:par>
                                <p:cTn id="27" presetID="53" presetClass="entr" presetSubtype="16" fill="hold" nodeType="afterEffect">
                                  <p:stCondLst>
                                    <p:cond delay="0"/>
                                  </p:stCondLst>
                                  <p:childTnLst>
                                    <p:set>
                                      <p:cBhvr>
                                        <p:cTn id="28" dur="1" fill="hold">
                                          <p:stCondLst>
                                            <p:cond delay="0"/>
                                          </p:stCondLst>
                                        </p:cTn>
                                        <p:tgtEl>
                                          <p:spTgt spid="104"/>
                                        </p:tgtEl>
                                        <p:attrNameLst>
                                          <p:attrName>style.visibility</p:attrName>
                                        </p:attrNameLst>
                                      </p:cBhvr>
                                      <p:to>
                                        <p:strVal val="visible"/>
                                      </p:to>
                                    </p:set>
                                    <p:anim calcmode="lin" valueType="num">
                                      <p:cBhvr>
                                        <p:cTn id="29" dur="250" fill="hold"/>
                                        <p:tgtEl>
                                          <p:spTgt spid="104"/>
                                        </p:tgtEl>
                                        <p:attrNameLst>
                                          <p:attrName>ppt_w</p:attrName>
                                        </p:attrNameLst>
                                      </p:cBhvr>
                                      <p:tavLst>
                                        <p:tav tm="0">
                                          <p:val>
                                            <p:fltVal val="0"/>
                                          </p:val>
                                        </p:tav>
                                        <p:tav tm="100000">
                                          <p:val>
                                            <p:strVal val="#ppt_w"/>
                                          </p:val>
                                        </p:tav>
                                      </p:tavLst>
                                    </p:anim>
                                    <p:anim calcmode="lin" valueType="num">
                                      <p:cBhvr>
                                        <p:cTn id="30" dur="250" fill="hold"/>
                                        <p:tgtEl>
                                          <p:spTgt spid="104"/>
                                        </p:tgtEl>
                                        <p:attrNameLst>
                                          <p:attrName>ppt_h</p:attrName>
                                        </p:attrNameLst>
                                      </p:cBhvr>
                                      <p:tavLst>
                                        <p:tav tm="0">
                                          <p:val>
                                            <p:fltVal val="0"/>
                                          </p:val>
                                        </p:tav>
                                        <p:tav tm="100000">
                                          <p:val>
                                            <p:strVal val="#ppt_h"/>
                                          </p:val>
                                        </p:tav>
                                      </p:tavLst>
                                    </p:anim>
                                    <p:animEffect transition="in" filter="fade">
                                      <p:cBhvr>
                                        <p:cTn id="31" dur="250"/>
                                        <p:tgtEl>
                                          <p:spTgt spid="104"/>
                                        </p:tgtEl>
                                      </p:cBhvr>
                                    </p:animEffect>
                                  </p:childTnLst>
                                </p:cTn>
                              </p:par>
                            </p:childTnLst>
                          </p:cTn>
                        </p:par>
                        <p:par>
                          <p:cTn id="32" fill="hold">
                            <p:stCondLst>
                              <p:cond delay="1750"/>
                            </p:stCondLst>
                            <p:childTnLst>
                              <p:par>
                                <p:cTn id="33" presetID="53" presetClass="entr" presetSubtype="16" fill="hold" nodeType="afterEffect">
                                  <p:stCondLst>
                                    <p:cond delay="0"/>
                                  </p:stCondLst>
                                  <p:childTnLst>
                                    <p:set>
                                      <p:cBhvr>
                                        <p:cTn id="34" dur="1" fill="hold">
                                          <p:stCondLst>
                                            <p:cond delay="0"/>
                                          </p:stCondLst>
                                        </p:cTn>
                                        <p:tgtEl>
                                          <p:spTgt spid="119"/>
                                        </p:tgtEl>
                                        <p:attrNameLst>
                                          <p:attrName>style.visibility</p:attrName>
                                        </p:attrNameLst>
                                      </p:cBhvr>
                                      <p:to>
                                        <p:strVal val="visible"/>
                                      </p:to>
                                    </p:set>
                                    <p:anim calcmode="lin" valueType="num">
                                      <p:cBhvr>
                                        <p:cTn id="35" dur="250" fill="hold"/>
                                        <p:tgtEl>
                                          <p:spTgt spid="119"/>
                                        </p:tgtEl>
                                        <p:attrNameLst>
                                          <p:attrName>ppt_w</p:attrName>
                                        </p:attrNameLst>
                                      </p:cBhvr>
                                      <p:tavLst>
                                        <p:tav tm="0">
                                          <p:val>
                                            <p:fltVal val="0"/>
                                          </p:val>
                                        </p:tav>
                                        <p:tav tm="100000">
                                          <p:val>
                                            <p:strVal val="#ppt_w"/>
                                          </p:val>
                                        </p:tav>
                                      </p:tavLst>
                                    </p:anim>
                                    <p:anim calcmode="lin" valueType="num">
                                      <p:cBhvr>
                                        <p:cTn id="36" dur="250" fill="hold"/>
                                        <p:tgtEl>
                                          <p:spTgt spid="119"/>
                                        </p:tgtEl>
                                        <p:attrNameLst>
                                          <p:attrName>ppt_h</p:attrName>
                                        </p:attrNameLst>
                                      </p:cBhvr>
                                      <p:tavLst>
                                        <p:tav tm="0">
                                          <p:val>
                                            <p:fltVal val="0"/>
                                          </p:val>
                                        </p:tav>
                                        <p:tav tm="100000">
                                          <p:val>
                                            <p:strVal val="#ppt_h"/>
                                          </p:val>
                                        </p:tav>
                                      </p:tavLst>
                                    </p:anim>
                                    <p:animEffect transition="in" filter="fade">
                                      <p:cBhvr>
                                        <p:cTn id="37" dur="250"/>
                                        <p:tgtEl>
                                          <p:spTgt spid="119"/>
                                        </p:tgtEl>
                                      </p:cBhvr>
                                    </p:animEffect>
                                  </p:childTnLst>
                                </p:cTn>
                              </p:par>
                            </p:childTnLst>
                          </p:cTn>
                        </p:par>
                        <p:par>
                          <p:cTn id="38" fill="hold">
                            <p:stCondLst>
                              <p:cond delay="2000"/>
                            </p:stCondLst>
                            <p:childTnLst>
                              <p:par>
                                <p:cTn id="39" presetID="53" presetClass="entr" presetSubtype="16" fill="hold" grpId="0" nodeType="afterEffect">
                                  <p:stCondLst>
                                    <p:cond delay="0"/>
                                  </p:stCondLst>
                                  <p:childTnLst>
                                    <p:set>
                                      <p:cBhvr>
                                        <p:cTn id="40" dur="1" fill="hold">
                                          <p:stCondLst>
                                            <p:cond delay="0"/>
                                          </p:stCondLst>
                                        </p:cTn>
                                        <p:tgtEl>
                                          <p:spTgt spid="114"/>
                                        </p:tgtEl>
                                        <p:attrNameLst>
                                          <p:attrName>style.visibility</p:attrName>
                                        </p:attrNameLst>
                                      </p:cBhvr>
                                      <p:to>
                                        <p:strVal val="visible"/>
                                      </p:to>
                                    </p:set>
                                    <p:anim calcmode="lin" valueType="num">
                                      <p:cBhvr>
                                        <p:cTn id="41" dur="250" fill="hold"/>
                                        <p:tgtEl>
                                          <p:spTgt spid="114"/>
                                        </p:tgtEl>
                                        <p:attrNameLst>
                                          <p:attrName>ppt_w</p:attrName>
                                        </p:attrNameLst>
                                      </p:cBhvr>
                                      <p:tavLst>
                                        <p:tav tm="0">
                                          <p:val>
                                            <p:fltVal val="0"/>
                                          </p:val>
                                        </p:tav>
                                        <p:tav tm="100000">
                                          <p:val>
                                            <p:strVal val="#ppt_w"/>
                                          </p:val>
                                        </p:tav>
                                      </p:tavLst>
                                    </p:anim>
                                    <p:anim calcmode="lin" valueType="num">
                                      <p:cBhvr>
                                        <p:cTn id="42" dur="250" fill="hold"/>
                                        <p:tgtEl>
                                          <p:spTgt spid="114"/>
                                        </p:tgtEl>
                                        <p:attrNameLst>
                                          <p:attrName>ppt_h</p:attrName>
                                        </p:attrNameLst>
                                      </p:cBhvr>
                                      <p:tavLst>
                                        <p:tav tm="0">
                                          <p:val>
                                            <p:fltVal val="0"/>
                                          </p:val>
                                        </p:tav>
                                        <p:tav tm="100000">
                                          <p:val>
                                            <p:strVal val="#ppt_h"/>
                                          </p:val>
                                        </p:tav>
                                      </p:tavLst>
                                    </p:anim>
                                    <p:animEffect transition="in" filter="fade">
                                      <p:cBhvr>
                                        <p:cTn id="43" dur="250"/>
                                        <p:tgtEl>
                                          <p:spTgt spid="114"/>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fade">
                                      <p:cBhvr>
                                        <p:cTn id="48" dur="1000"/>
                                        <p:tgtEl>
                                          <p:spTgt spid="3"/>
                                        </p:tgtEl>
                                      </p:cBhvr>
                                    </p:animEffect>
                                    <p:anim calcmode="lin" valueType="num">
                                      <p:cBhvr>
                                        <p:cTn id="49" dur="1000" fill="hold"/>
                                        <p:tgtEl>
                                          <p:spTgt spid="3"/>
                                        </p:tgtEl>
                                        <p:attrNameLst>
                                          <p:attrName>ppt_x</p:attrName>
                                        </p:attrNameLst>
                                      </p:cBhvr>
                                      <p:tavLst>
                                        <p:tav tm="0">
                                          <p:val>
                                            <p:strVal val="#ppt_x"/>
                                          </p:val>
                                        </p:tav>
                                        <p:tav tm="100000">
                                          <p:val>
                                            <p:strVal val="#ppt_x"/>
                                          </p:val>
                                        </p:tav>
                                      </p:tavLst>
                                    </p:anim>
                                    <p:anim calcmode="lin" valueType="num">
                                      <p:cBhvr>
                                        <p:cTn id="5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fade">
                                      <p:cBhvr>
                                        <p:cTn id="55" dur="1000"/>
                                        <p:tgtEl>
                                          <p:spTgt spid="8"/>
                                        </p:tgtEl>
                                      </p:cBhvr>
                                    </p:animEffect>
                                    <p:anim calcmode="lin" valueType="num">
                                      <p:cBhvr>
                                        <p:cTn id="56" dur="1000" fill="hold"/>
                                        <p:tgtEl>
                                          <p:spTgt spid="8"/>
                                        </p:tgtEl>
                                        <p:attrNameLst>
                                          <p:attrName>ppt_x</p:attrName>
                                        </p:attrNameLst>
                                      </p:cBhvr>
                                      <p:tavLst>
                                        <p:tav tm="0">
                                          <p:val>
                                            <p:strVal val="#ppt_x"/>
                                          </p:val>
                                        </p:tav>
                                        <p:tav tm="100000">
                                          <p:val>
                                            <p:strVal val="#ppt_x"/>
                                          </p:val>
                                        </p:tav>
                                      </p:tavLst>
                                    </p:anim>
                                    <p:anim calcmode="lin" valueType="num">
                                      <p:cBhvr>
                                        <p:cTn id="5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14" grpId="0"/>
      <p:bldP spid="3"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3987081" y="916738"/>
            <a:ext cx="7278915" cy="1938992"/>
          </a:xfrm>
          <a:prstGeom prst="rect">
            <a:avLst/>
          </a:prstGeom>
          <a:noFill/>
        </p:spPr>
        <p:txBody>
          <a:bodyPr wrap="square" rtlCol="0">
            <a:spAutoFit/>
          </a:bodyPr>
          <a:lstStyle/>
          <a:p>
            <a:pPr algn="ctr"/>
            <a:r>
              <a:rPr lang="en-US" sz="6000" dirty="0" smtClean="0">
                <a:solidFill>
                  <a:srgbClr val="FF5969"/>
                </a:solidFill>
                <a:latin typeface="Tw Cen MT" panose="020B0602020104020603" pitchFamily="34" charset="0"/>
              </a:rPr>
              <a:t>Presentation of PIC Microcontroller </a:t>
            </a:r>
            <a:endParaRPr lang="en-US" sz="6000" dirty="0">
              <a:solidFill>
                <a:srgbClr val="FF5969"/>
              </a:solidFill>
              <a:latin typeface="Tw Cen MT" panose="020B0602020104020603" pitchFamily="34" charset="0"/>
            </a:endParaRPr>
          </a:p>
        </p:txBody>
      </p:sp>
      <p:grpSp>
        <p:nvGrpSpPr>
          <p:cNvPr id="51" name="Group 50">
            <a:extLst>
              <a:ext uri="{FF2B5EF4-FFF2-40B4-BE49-F238E27FC236}">
                <a16:creationId xmlns:a16="http://schemas.microsoft.com/office/drawing/2014/main" id="{312CB825-EAFB-4901-8C7E-D5477E0D31C8}"/>
              </a:ext>
            </a:extLst>
          </p:cNvPr>
          <p:cNvGrpSpPr/>
          <p:nvPr/>
        </p:nvGrpSpPr>
        <p:grpSpPr>
          <a:xfrm>
            <a:off x="5556262" y="4639716"/>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a:extLst>
              <a:ext uri="{FF2B5EF4-FFF2-40B4-BE49-F238E27FC236}">
                <a16:creationId xmlns:a16="http://schemas.microsoft.com/office/drawing/2014/main" id="{4F202974-31A3-4642-B671-F0DBBB7B4663}"/>
              </a:ext>
            </a:extLst>
          </p:cNvPr>
          <p:cNvSpPr txBox="1"/>
          <p:nvPr/>
        </p:nvSpPr>
        <p:spPr>
          <a:xfrm>
            <a:off x="3987080" y="2432956"/>
            <a:ext cx="7278915" cy="2554545"/>
          </a:xfrm>
          <a:prstGeom prst="rect">
            <a:avLst/>
          </a:prstGeom>
          <a:noFill/>
        </p:spPr>
        <p:txBody>
          <a:bodyPr wrap="square" rtlCol="0">
            <a:spAutoFit/>
          </a:bodyPr>
          <a:lstStyle/>
          <a:p>
            <a:pPr algn="ctr"/>
            <a:endParaRPr lang="en-US" sz="3200" dirty="0" smtClean="0">
              <a:solidFill>
                <a:srgbClr val="52CBBE"/>
              </a:solidFill>
              <a:latin typeface="Tw Cen MT" panose="020B0602020104020603" pitchFamily="34" charset="0"/>
            </a:endParaRPr>
          </a:p>
          <a:p>
            <a:pPr algn="ctr"/>
            <a:r>
              <a:rPr lang="en-US" sz="3200" dirty="0" smtClean="0">
                <a:solidFill>
                  <a:srgbClr val="52CBBE"/>
                </a:solidFill>
                <a:latin typeface="Tw Cen MT" panose="020B0602020104020603" pitchFamily="34" charset="0"/>
              </a:rPr>
              <a:t>Question: How to design a circuit using PIC Microcontroller to control the stepper motor?</a:t>
            </a:r>
          </a:p>
          <a:p>
            <a:pPr algn="ctr"/>
            <a:endParaRPr lang="en-US" sz="3200" dirty="0">
              <a:solidFill>
                <a:srgbClr val="52CBBE"/>
              </a:solidFill>
              <a:latin typeface="Tw Cen MT" panose="020B0602020104020603" pitchFamily="34" charset="0"/>
            </a:endParaRPr>
          </a:p>
        </p:txBody>
      </p:sp>
      <p:grpSp>
        <p:nvGrpSpPr>
          <p:cNvPr id="19" name="Group 18">
            <a:extLst>
              <a:ext uri="{FF2B5EF4-FFF2-40B4-BE49-F238E27FC236}">
                <a16:creationId xmlns:a16="http://schemas.microsoft.com/office/drawing/2014/main" id="{C8A16B82-6A3C-46F5-8D32-072FDF89864A}"/>
              </a:ext>
            </a:extLst>
          </p:cNvPr>
          <p:cNvGrpSpPr/>
          <p:nvPr/>
        </p:nvGrpSpPr>
        <p:grpSpPr>
          <a:xfrm>
            <a:off x="-290920" y="-2"/>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734308" y="0"/>
            <a:ext cx="11447503" cy="6858000"/>
            <a:chOff x="213096" y="0"/>
            <a:chExt cx="11447503"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2220717"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2593588"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3463533" y="0"/>
            <a:ext cx="8692332" cy="6858000"/>
            <a:chOff x="718505" y="-1"/>
            <a:chExt cx="8692332"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2220708" y="-215"/>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follow</a:t>
              </a: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9" name="Group 68">
            <a:extLst>
              <a:ext uri="{FF2B5EF4-FFF2-40B4-BE49-F238E27FC236}">
                <a16:creationId xmlns:a16="http://schemas.microsoft.com/office/drawing/2014/main" id="{C8A16B82-6A3C-46F5-8D32-072FDF89864A}"/>
              </a:ext>
            </a:extLst>
          </p:cNvPr>
          <p:cNvGrpSpPr/>
          <p:nvPr/>
        </p:nvGrpSpPr>
        <p:grpSpPr>
          <a:xfrm>
            <a:off x="-307826" y="0"/>
            <a:ext cx="12482920" cy="6858000"/>
            <a:chOff x="-290920" y="0"/>
            <a:chExt cx="12482920" cy="6858000"/>
          </a:xfrm>
        </p:grpSpPr>
        <p:sp>
          <p:nvSpPr>
            <p:cNvPr id="70" name="Rectangle 6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73" name="Picture 72">
              <a:extLst>
                <a:ext uri="{FF2B5EF4-FFF2-40B4-BE49-F238E27FC236}">
                  <a16:creationId xmlns:a16="http://schemas.microsoft.com/office/drawing/2014/main" id="{E8AD023B-AE8D-405F-90E6-27B0D470799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74" name="Group 73">
            <a:extLst>
              <a:ext uri="{FF2B5EF4-FFF2-40B4-BE49-F238E27FC236}">
                <a16:creationId xmlns:a16="http://schemas.microsoft.com/office/drawing/2014/main" id="{69A27401-3327-4871-86AC-B461CA62C3AC}"/>
              </a:ext>
            </a:extLst>
          </p:cNvPr>
          <p:cNvGrpSpPr/>
          <p:nvPr/>
        </p:nvGrpSpPr>
        <p:grpSpPr>
          <a:xfrm>
            <a:off x="726833" y="-429"/>
            <a:ext cx="11447503" cy="6858000"/>
            <a:chOff x="213096" y="0"/>
            <a:chExt cx="11447503" cy="6858000"/>
          </a:xfrm>
        </p:grpSpPr>
        <p:sp>
          <p:nvSpPr>
            <p:cNvPr id="75" name="Rectangle 7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TextBox 7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r>
                <a:rPr lang="en-US" b="1" dirty="0" smtClean="0">
                  <a:solidFill>
                    <a:srgbClr val="F0EEF0"/>
                  </a:solidFill>
                  <a:latin typeface="Tw Cen MT" panose="020B0602020104020603" pitchFamily="34" charset="0"/>
                </a:rPr>
                <a:t>Further explanation</a:t>
              </a:r>
              <a:endParaRPr lang="en-US" b="1" dirty="0">
                <a:solidFill>
                  <a:srgbClr val="F0EEF0"/>
                </a:solidFill>
                <a:latin typeface="Tw Cen MT" panose="020B0602020104020603" pitchFamily="34" charset="0"/>
              </a:endParaRPr>
            </a:p>
          </p:txBody>
        </p:sp>
        <p:pic>
          <p:nvPicPr>
            <p:cNvPr id="78" name="Picture 77">
              <a:extLst>
                <a:ext uri="{FF2B5EF4-FFF2-40B4-BE49-F238E27FC236}">
                  <a16:creationId xmlns:a16="http://schemas.microsoft.com/office/drawing/2014/main" id="{2B44F548-697F-412D-9B99-861C2724638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79" name="Group 78">
            <a:extLst>
              <a:ext uri="{FF2B5EF4-FFF2-40B4-BE49-F238E27FC236}">
                <a16:creationId xmlns:a16="http://schemas.microsoft.com/office/drawing/2014/main" id="{C0099890-786A-4F87-960D-5DADE5168909}"/>
              </a:ext>
            </a:extLst>
          </p:cNvPr>
          <p:cNvGrpSpPr/>
          <p:nvPr/>
        </p:nvGrpSpPr>
        <p:grpSpPr>
          <a:xfrm>
            <a:off x="-8313826" y="-158"/>
            <a:ext cx="9961092" cy="6858000"/>
            <a:chOff x="491575" y="0"/>
            <a:chExt cx="9961092" cy="6858000"/>
          </a:xfrm>
        </p:grpSpPr>
        <p:sp>
          <p:nvSpPr>
            <p:cNvPr id="80" name="Rectangle 7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93EC5869-A976-4328-A864-2BB04E7E7BFC}"/>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C </a:t>
              </a:r>
              <a:r>
                <a:rPr lang="en-US" sz="2400" b="1" dirty="0" smtClean="0">
                  <a:solidFill>
                    <a:srgbClr val="F0EEF0"/>
                  </a:solidFill>
                  <a:latin typeface="Tw Cen MT" panose="020B0602020104020603" pitchFamily="34" charset="0"/>
                </a:rPr>
                <a:t>diagra</a:t>
              </a:r>
              <a:r>
                <a:rPr lang="en-US" sz="2400" b="1" dirty="0">
                  <a:solidFill>
                    <a:srgbClr val="F0EEF0"/>
                  </a:solidFill>
                  <a:latin typeface="Tw Cen MT" panose="020B0602020104020603" pitchFamily="34" charset="0"/>
                </a:rPr>
                <a:t>m</a:t>
              </a:r>
            </a:p>
          </p:txBody>
        </p:sp>
        <p:pic>
          <p:nvPicPr>
            <p:cNvPr id="83" name="Picture 82">
              <a:extLst>
                <a:ext uri="{FF2B5EF4-FFF2-40B4-BE49-F238E27FC236}">
                  <a16:creationId xmlns:a16="http://schemas.microsoft.com/office/drawing/2014/main" id="{7C8E4AB7-ADC0-4FEE-AE7A-994F5DAD3FE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84" name="Group 83">
            <a:extLst>
              <a:ext uri="{FF2B5EF4-FFF2-40B4-BE49-F238E27FC236}">
                <a16:creationId xmlns:a16="http://schemas.microsoft.com/office/drawing/2014/main" id="{0E4F6447-6163-4D6A-A8D2-BD63B6CB3A42}"/>
              </a:ext>
            </a:extLst>
          </p:cNvPr>
          <p:cNvGrpSpPr/>
          <p:nvPr/>
        </p:nvGrpSpPr>
        <p:grpSpPr>
          <a:xfrm>
            <a:off x="-8567229" y="-215"/>
            <a:ext cx="9574094" cy="6858000"/>
            <a:chOff x="491575" y="0"/>
            <a:chExt cx="9574094" cy="6858000"/>
          </a:xfrm>
        </p:grpSpPr>
        <p:sp>
          <p:nvSpPr>
            <p:cNvPr id="85" name="Rectangle 8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a:extLst>
                <a:ext uri="{FF2B5EF4-FFF2-40B4-BE49-F238E27FC236}">
                  <a16:creationId xmlns:a16="http://schemas.microsoft.com/office/drawing/2014/main" id="{12F9D37B-DE70-4087-8A7F-BBA0BAF5B6CF}"/>
                </a:ext>
              </a:extLst>
            </p:cNvPr>
            <p:cNvSpPr txBox="1"/>
            <p:nvPr/>
          </p:nvSpPr>
          <p:spPr>
            <a:xfrm rot="16200000">
              <a:off x="8746453" y="3189610"/>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88" name="Picture 87">
              <a:extLst>
                <a:ext uri="{FF2B5EF4-FFF2-40B4-BE49-F238E27FC236}">
                  <a16:creationId xmlns:a16="http://schemas.microsoft.com/office/drawing/2014/main" id="{6FA13E8D-3FCC-4EC2-BD8C-6CE7CA0ECD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9" name="Rectangle 88">
            <a:extLst>
              <a:ext uri="{FF2B5EF4-FFF2-40B4-BE49-F238E27FC236}">
                <a16:creationId xmlns:a16="http://schemas.microsoft.com/office/drawing/2014/main" id="{71382190-201C-4BAE-91F3-296A26671C96}"/>
              </a:ext>
            </a:extLst>
          </p:cNvPr>
          <p:cNvSpPr/>
          <p:nvPr/>
        </p:nvSpPr>
        <p:spPr>
          <a:xfrm>
            <a:off x="-11435234"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a:extLst>
              <a:ext uri="{FF2B5EF4-FFF2-40B4-BE49-F238E27FC236}">
                <a16:creationId xmlns:a16="http://schemas.microsoft.com/office/drawing/2014/main" id="{3FD3EE0D-FD02-4885-9AC0-03F414A9888F}"/>
              </a:ext>
            </a:extLst>
          </p:cNvPr>
          <p:cNvGrpSpPr/>
          <p:nvPr/>
        </p:nvGrpSpPr>
        <p:grpSpPr>
          <a:xfrm>
            <a:off x="-8293836" y="0"/>
            <a:ext cx="8692332" cy="6858000"/>
            <a:chOff x="718505" y="-1"/>
            <a:chExt cx="8692332" cy="6858000"/>
          </a:xfrm>
        </p:grpSpPr>
        <p:sp>
          <p:nvSpPr>
            <p:cNvPr id="91" name="Rectangle 9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0E895421-2372-4C7F-93D2-3B0353A6E7BD}"/>
                </a:ext>
              </a:extLst>
            </p:cNvPr>
            <p:cNvSpPr txBox="1"/>
            <p:nvPr/>
          </p:nvSpPr>
          <p:spPr>
            <a:xfrm rot="16200000">
              <a:off x="8091629" y="3189609"/>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94" name="Picture 93">
              <a:extLst>
                <a:ext uri="{FF2B5EF4-FFF2-40B4-BE49-F238E27FC236}">
                  <a16:creationId xmlns:a16="http://schemas.microsoft.com/office/drawing/2014/main" id="{1A9D6167-F7B8-4BFF-8BC5-2D13EF0CFF8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5" name="Group 94">
            <a:extLst>
              <a:ext uri="{FF2B5EF4-FFF2-40B4-BE49-F238E27FC236}">
                <a16:creationId xmlns:a16="http://schemas.microsoft.com/office/drawing/2014/main" id="{76789F00-2688-429D-926C-15F83152FDBE}"/>
              </a:ext>
            </a:extLst>
          </p:cNvPr>
          <p:cNvGrpSpPr/>
          <p:nvPr/>
        </p:nvGrpSpPr>
        <p:grpSpPr>
          <a:xfrm>
            <a:off x="-10214434" y="0"/>
            <a:ext cx="9927504" cy="6858000"/>
            <a:chOff x="-9337032" y="-1"/>
            <a:chExt cx="9927504" cy="6858000"/>
          </a:xfrm>
        </p:grpSpPr>
        <p:sp>
          <p:nvSpPr>
            <p:cNvPr id="96" name="Rectangle 9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8A634BD7-1512-45B6-AFE4-1EEA636625CB}"/>
                </a:ext>
              </a:extLst>
            </p:cNvPr>
            <p:cNvSpPr txBox="1"/>
            <p:nvPr/>
          </p:nvSpPr>
          <p:spPr>
            <a:xfrm rot="16200000">
              <a:off x="-738260" y="3189608"/>
              <a:ext cx="1992086" cy="646331"/>
            </a:xfrm>
            <a:prstGeom prst="rect">
              <a:avLst/>
            </a:prstGeom>
            <a:noFill/>
          </p:spPr>
          <p:txBody>
            <a:bodyPr wrap="square" rtlCol="0">
              <a:spAutoFit/>
            </a:bodyPr>
            <a:lstStyle/>
            <a:p>
              <a:pPr algn="ctr"/>
              <a:endParaRPr lang="en-US" sz="3600" b="1" dirty="0">
                <a:solidFill>
                  <a:srgbClr val="F0EEF0"/>
                </a:solidFill>
                <a:latin typeface="Tw Cen MT" panose="020B0602020104020603" pitchFamily="34" charset="0"/>
              </a:endParaRPr>
            </a:p>
          </p:txBody>
        </p:sp>
        <p:pic>
          <p:nvPicPr>
            <p:cNvPr id="99" name="Picture 98">
              <a:extLst>
                <a:ext uri="{FF2B5EF4-FFF2-40B4-BE49-F238E27FC236}">
                  <a16:creationId xmlns:a16="http://schemas.microsoft.com/office/drawing/2014/main" id="{F08704A4-CABE-4989-8BF7-C10A6BB40E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00" name="Group 99">
            <a:extLst>
              <a:ext uri="{FF2B5EF4-FFF2-40B4-BE49-F238E27FC236}">
                <a16:creationId xmlns:a16="http://schemas.microsoft.com/office/drawing/2014/main" id="{458D0B34-5E7E-4FDF-8157-D26FC3520F7A}"/>
              </a:ext>
            </a:extLst>
          </p:cNvPr>
          <p:cNvGrpSpPr/>
          <p:nvPr/>
        </p:nvGrpSpPr>
        <p:grpSpPr>
          <a:xfrm>
            <a:off x="2539966" y="2111562"/>
            <a:ext cx="211094" cy="211094"/>
            <a:chOff x="5973250" y="4248152"/>
            <a:chExt cx="211094" cy="211094"/>
          </a:xfrm>
        </p:grpSpPr>
        <p:sp>
          <p:nvSpPr>
            <p:cNvPr id="101" name="Oval 100">
              <a:extLst>
                <a:ext uri="{FF2B5EF4-FFF2-40B4-BE49-F238E27FC236}">
                  <a16:creationId xmlns:a16="http://schemas.microsoft.com/office/drawing/2014/main" id="{89110154-B239-41C7-B1E3-F5864B1F15BC}"/>
                </a:ext>
              </a:extLst>
            </p:cNvPr>
            <p:cNvSpPr/>
            <p:nvPr/>
          </p:nvSpPr>
          <p:spPr>
            <a:xfrm>
              <a:off x="5973250"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8ADB50F0-F24E-4FA7-A567-D7A18A824B29}"/>
                </a:ext>
              </a:extLst>
            </p:cNvPr>
            <p:cNvSpPr/>
            <p:nvPr/>
          </p:nvSpPr>
          <p:spPr>
            <a:xfrm>
              <a:off x="6003538" y="4278440"/>
              <a:ext cx="150518" cy="150518"/>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102">
            <a:extLst>
              <a:ext uri="{FF2B5EF4-FFF2-40B4-BE49-F238E27FC236}">
                <a16:creationId xmlns:a16="http://schemas.microsoft.com/office/drawing/2014/main" id="{5E91A0C4-16D9-4262-BC92-0E8535F56EB2}"/>
              </a:ext>
            </a:extLst>
          </p:cNvPr>
          <p:cNvGrpSpPr/>
          <p:nvPr/>
        </p:nvGrpSpPr>
        <p:grpSpPr>
          <a:xfrm>
            <a:off x="2000175" y="278897"/>
            <a:ext cx="1275682" cy="1275682"/>
            <a:chOff x="7353181" y="1755914"/>
            <a:chExt cx="1275682" cy="1275682"/>
          </a:xfrm>
        </p:grpSpPr>
        <p:sp>
          <p:nvSpPr>
            <p:cNvPr id="104" name="Teardrop 103">
              <a:extLst>
                <a:ext uri="{FF2B5EF4-FFF2-40B4-BE49-F238E27FC236}">
                  <a16:creationId xmlns:a16="http://schemas.microsoft.com/office/drawing/2014/main" id="{3013F73C-52D7-40FA-AE5E-6E4F53D400F5}"/>
                </a:ext>
              </a:extLst>
            </p:cNvPr>
            <p:cNvSpPr/>
            <p:nvPr/>
          </p:nvSpPr>
          <p:spPr>
            <a:xfrm rot="8100000">
              <a:off x="7353181" y="1755914"/>
              <a:ext cx="1275682" cy="1275682"/>
            </a:xfrm>
            <a:prstGeom prst="teardrop">
              <a:avLst>
                <a:gd name="adj" fmla="val 109962"/>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8B5C085C-26ED-4457-A4BB-7BBE95D872FF}"/>
                </a:ext>
              </a:extLst>
            </p:cNvPr>
            <p:cNvSpPr/>
            <p:nvPr/>
          </p:nvSpPr>
          <p:spPr>
            <a:xfrm>
              <a:off x="7547530"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6" name="Picture 105">
              <a:extLst>
                <a:ext uri="{FF2B5EF4-FFF2-40B4-BE49-F238E27FC236}">
                  <a16:creationId xmlns:a16="http://schemas.microsoft.com/office/drawing/2014/main" id="{F7C4E964-A5F3-4163-83E1-B0DF4D48D9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8666" y="2048456"/>
              <a:ext cx="684562" cy="684560"/>
            </a:xfrm>
            <a:prstGeom prst="rect">
              <a:avLst/>
            </a:prstGeom>
          </p:spPr>
        </p:pic>
      </p:grpSp>
      <p:sp>
        <p:nvSpPr>
          <p:cNvPr id="3" name="Rectangle 2"/>
          <p:cNvSpPr/>
          <p:nvPr/>
        </p:nvSpPr>
        <p:spPr>
          <a:xfrm>
            <a:off x="3738525" y="1707593"/>
            <a:ext cx="1713931" cy="58477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200" b="1" kern="0" dirty="0" smtClean="0"/>
              <a:t>Full step </a:t>
            </a:r>
            <a:endParaRPr kumimoji="0" lang="en-US" sz="3200" b="1" i="0" u="none" strike="noStrike" kern="0" cap="none" spc="0" normalizeH="0" baseline="0" noProof="0" dirty="0" smtClean="0">
              <a:ln>
                <a:noFill/>
              </a:ln>
              <a:effectLst/>
              <a:uLnTx/>
              <a:uFillTx/>
            </a:endParaRPr>
          </a:p>
        </p:txBody>
      </p:sp>
      <p:sp>
        <p:nvSpPr>
          <p:cNvPr id="5" name="Rectangle 4"/>
          <p:cNvSpPr/>
          <p:nvPr/>
        </p:nvSpPr>
        <p:spPr>
          <a:xfrm>
            <a:off x="2993007" y="2860942"/>
            <a:ext cx="6699550" cy="2031325"/>
          </a:xfrm>
          <a:prstGeom prst="rect">
            <a:avLst/>
          </a:prstGeom>
        </p:spPr>
        <p:txBody>
          <a:bodyPr wrap="square">
            <a:spAutoFit/>
          </a:bodyPr>
          <a:lstStyle/>
          <a:p>
            <a:r>
              <a:rPr lang="en-US" dirty="0"/>
              <a:t>In full step operation each step has a movement of 1.8 degrees and hence it takes 200 steps to complete a full revolution. This is made possible by energizing either single of stator winding or two phases. Since the two phases are energized at the same time in the dual phase operation, torque and speed are greater in this kind of operation while the single phase operation requires a lower amount of power from the driver circuit.</a:t>
            </a:r>
          </a:p>
        </p:txBody>
      </p:sp>
    </p:spTree>
    <p:extLst>
      <p:ext uri="{BB962C8B-B14F-4D97-AF65-F5344CB8AC3E}">
        <p14:creationId xmlns:p14="http://schemas.microsoft.com/office/powerpoint/2010/main" val="309130463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250" fill="hold"/>
                                        <p:tgtEl>
                                          <p:spTgt spid="100"/>
                                        </p:tgtEl>
                                        <p:attrNameLst>
                                          <p:attrName>ppt_w</p:attrName>
                                        </p:attrNameLst>
                                      </p:cBhvr>
                                      <p:tavLst>
                                        <p:tav tm="0">
                                          <p:val>
                                            <p:fltVal val="0"/>
                                          </p:val>
                                        </p:tav>
                                        <p:tav tm="100000">
                                          <p:val>
                                            <p:strVal val="#ppt_w"/>
                                          </p:val>
                                        </p:tav>
                                      </p:tavLst>
                                    </p:anim>
                                    <p:anim calcmode="lin" valueType="num">
                                      <p:cBhvr>
                                        <p:cTn id="8" dur="250" fill="hold"/>
                                        <p:tgtEl>
                                          <p:spTgt spid="100"/>
                                        </p:tgtEl>
                                        <p:attrNameLst>
                                          <p:attrName>ppt_h</p:attrName>
                                        </p:attrNameLst>
                                      </p:cBhvr>
                                      <p:tavLst>
                                        <p:tav tm="0">
                                          <p:val>
                                            <p:fltVal val="0"/>
                                          </p:val>
                                        </p:tav>
                                        <p:tav tm="100000">
                                          <p:val>
                                            <p:strVal val="#ppt_h"/>
                                          </p:val>
                                        </p:tav>
                                      </p:tavLst>
                                    </p:anim>
                                    <p:animEffect transition="in" filter="fade">
                                      <p:cBhvr>
                                        <p:cTn id="9" dur="250"/>
                                        <p:tgtEl>
                                          <p:spTgt spid="100"/>
                                        </p:tgtEl>
                                      </p:cBhvr>
                                    </p:animEffect>
                                  </p:childTnLst>
                                </p:cTn>
                              </p:par>
                            </p:childTnLst>
                          </p:cTn>
                        </p:par>
                        <p:par>
                          <p:cTn id="10" fill="hold">
                            <p:stCondLst>
                              <p:cond delay="250"/>
                            </p:stCondLst>
                            <p:childTnLst>
                              <p:par>
                                <p:cTn id="11" presetID="53" presetClass="entr" presetSubtype="16" fill="hold" nodeType="afterEffect">
                                  <p:stCondLst>
                                    <p:cond delay="0"/>
                                  </p:stCondLst>
                                  <p:childTnLst>
                                    <p:set>
                                      <p:cBhvr>
                                        <p:cTn id="12" dur="1" fill="hold">
                                          <p:stCondLst>
                                            <p:cond delay="0"/>
                                          </p:stCondLst>
                                        </p:cTn>
                                        <p:tgtEl>
                                          <p:spTgt spid="103"/>
                                        </p:tgtEl>
                                        <p:attrNameLst>
                                          <p:attrName>style.visibility</p:attrName>
                                        </p:attrNameLst>
                                      </p:cBhvr>
                                      <p:to>
                                        <p:strVal val="visible"/>
                                      </p:to>
                                    </p:set>
                                    <p:anim calcmode="lin" valueType="num">
                                      <p:cBhvr>
                                        <p:cTn id="13" dur="250" fill="hold"/>
                                        <p:tgtEl>
                                          <p:spTgt spid="103"/>
                                        </p:tgtEl>
                                        <p:attrNameLst>
                                          <p:attrName>ppt_w</p:attrName>
                                        </p:attrNameLst>
                                      </p:cBhvr>
                                      <p:tavLst>
                                        <p:tav tm="0">
                                          <p:val>
                                            <p:fltVal val="0"/>
                                          </p:val>
                                        </p:tav>
                                        <p:tav tm="100000">
                                          <p:val>
                                            <p:strVal val="#ppt_w"/>
                                          </p:val>
                                        </p:tav>
                                      </p:tavLst>
                                    </p:anim>
                                    <p:anim calcmode="lin" valueType="num">
                                      <p:cBhvr>
                                        <p:cTn id="14" dur="250" fill="hold"/>
                                        <p:tgtEl>
                                          <p:spTgt spid="103"/>
                                        </p:tgtEl>
                                        <p:attrNameLst>
                                          <p:attrName>ppt_h</p:attrName>
                                        </p:attrNameLst>
                                      </p:cBhvr>
                                      <p:tavLst>
                                        <p:tav tm="0">
                                          <p:val>
                                            <p:fltVal val="0"/>
                                          </p:val>
                                        </p:tav>
                                        <p:tav tm="100000">
                                          <p:val>
                                            <p:strVal val="#ppt_h"/>
                                          </p:val>
                                        </p:tav>
                                      </p:tavLst>
                                    </p:anim>
                                    <p:animEffect transition="in" filter="fade">
                                      <p:cBhvr>
                                        <p:cTn id="15" dur="250"/>
                                        <p:tgtEl>
                                          <p:spTgt spid="103"/>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TM10001104[[fn=Feathered]]</Template>
  <TotalTime>960</TotalTime>
  <Words>795</Words>
  <Application>Microsoft Office PowerPoint</Application>
  <PresentationFormat>Widescreen</PresentationFormat>
  <Paragraphs>209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Century Schoolbook</vt:lpstr>
      <vt:lpstr>Corbel</vt:lpstr>
      <vt:lpstr>Tw Cen MT</vt:lpstr>
      <vt:lpstr>Feathered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Zähringer</dc:creator>
  <cp:lastModifiedBy>Muhammad Waleed</cp:lastModifiedBy>
  <cp:revision>41</cp:revision>
  <dcterms:created xsi:type="dcterms:W3CDTF">2017-01-05T13:17:27Z</dcterms:created>
  <dcterms:modified xsi:type="dcterms:W3CDTF">2019-11-14T06:41:37Z</dcterms:modified>
</cp:coreProperties>
</file>