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Bold" charset="1" panose="00000800000000000000"/>
      <p:regular r:id="rId14"/>
    </p:embeddedFont>
    <p:embeddedFont>
      <p:font typeface="Poppins"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16" Target="../media/image24.png" Type="http://schemas.openxmlformats.org/officeDocument/2006/relationships/image"/><Relationship Id="rId17" Target="../media/image25.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514350"/>
            <a:ext cx="16230600" cy="1028700"/>
            <a:chOff x="0" y="0"/>
            <a:chExt cx="2287793" cy="145001"/>
          </a:xfrm>
        </p:grpSpPr>
        <p:sp>
          <p:nvSpPr>
            <p:cNvPr name="Freeform 3" id="3"/>
            <p:cNvSpPr/>
            <p:nvPr/>
          </p:nvSpPr>
          <p:spPr>
            <a:xfrm flipH="false" flipV="false" rot="0">
              <a:off x="0" y="0"/>
              <a:ext cx="2287793" cy="145001"/>
            </a:xfrm>
            <a:custGeom>
              <a:avLst/>
              <a:gdLst/>
              <a:ahLst/>
              <a:cxnLst/>
              <a:rect r="r" b="b" t="t" l="l"/>
              <a:pathLst>
                <a:path h="145001" w="2287793">
                  <a:moveTo>
                    <a:pt x="9540" y="0"/>
                  </a:moveTo>
                  <a:lnTo>
                    <a:pt x="2278253" y="0"/>
                  </a:lnTo>
                  <a:cubicBezTo>
                    <a:pt x="2280783" y="0"/>
                    <a:pt x="2283209" y="1005"/>
                    <a:pt x="2284999" y="2794"/>
                  </a:cubicBezTo>
                  <a:cubicBezTo>
                    <a:pt x="2286788" y="4583"/>
                    <a:pt x="2287793" y="7010"/>
                    <a:pt x="2287793" y="9540"/>
                  </a:cubicBezTo>
                  <a:lnTo>
                    <a:pt x="2287793" y="135461"/>
                  </a:lnTo>
                  <a:cubicBezTo>
                    <a:pt x="2287793" y="137991"/>
                    <a:pt x="2286788" y="140418"/>
                    <a:pt x="2284999" y="142207"/>
                  </a:cubicBezTo>
                  <a:cubicBezTo>
                    <a:pt x="2283209" y="143996"/>
                    <a:pt x="2280783" y="145001"/>
                    <a:pt x="2278253" y="145001"/>
                  </a:cubicBezTo>
                  <a:lnTo>
                    <a:pt x="9540" y="145001"/>
                  </a:lnTo>
                  <a:cubicBezTo>
                    <a:pt x="4271" y="145001"/>
                    <a:pt x="0" y="140730"/>
                    <a:pt x="0" y="135461"/>
                  </a:cubicBezTo>
                  <a:lnTo>
                    <a:pt x="0" y="9540"/>
                  </a:lnTo>
                  <a:cubicBezTo>
                    <a:pt x="0" y="4271"/>
                    <a:pt x="4271" y="0"/>
                    <a:pt x="9540" y="0"/>
                  </a:cubicBezTo>
                  <a:close/>
                </a:path>
              </a:pathLst>
            </a:custGeom>
            <a:solidFill>
              <a:srgbClr val="244389">
                <a:alpha val="18824"/>
              </a:srgbClr>
            </a:solidFill>
            <a:ln w="38100" cap="sq">
              <a:solidFill>
                <a:srgbClr val="FFFFFF">
                  <a:alpha val="18824"/>
                </a:srgbClr>
              </a:solidFill>
              <a:prstDash val="solid"/>
              <a:miter/>
            </a:ln>
          </p:spPr>
        </p:sp>
        <p:sp>
          <p:nvSpPr>
            <p:cNvPr name="TextBox 4" id="4"/>
            <p:cNvSpPr txBox="true"/>
            <p:nvPr/>
          </p:nvSpPr>
          <p:spPr>
            <a:xfrm>
              <a:off x="0" y="-38100"/>
              <a:ext cx="2287793" cy="18310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88140" y="779906"/>
            <a:ext cx="490819" cy="444414"/>
          </a:xfrm>
          <a:custGeom>
            <a:avLst/>
            <a:gdLst/>
            <a:ahLst/>
            <a:cxnLst/>
            <a:rect r="r" b="b" t="t" l="l"/>
            <a:pathLst>
              <a:path h="444414" w="490819">
                <a:moveTo>
                  <a:pt x="0" y="0"/>
                </a:moveTo>
                <a:lnTo>
                  <a:pt x="490819" y="0"/>
                </a:lnTo>
                <a:lnTo>
                  <a:pt x="490819" y="444414"/>
                </a:lnTo>
                <a:lnTo>
                  <a:pt x="0" y="444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492477" y="3356022"/>
            <a:ext cx="9862709" cy="3956291"/>
          </a:xfrm>
          <a:prstGeom prst="rect">
            <a:avLst/>
          </a:prstGeom>
        </p:spPr>
        <p:txBody>
          <a:bodyPr anchor="t" rtlCol="false" tIns="0" lIns="0" bIns="0" rIns="0">
            <a:spAutoFit/>
          </a:bodyPr>
          <a:lstStyle/>
          <a:p>
            <a:pPr algn="ctr">
              <a:lnSpc>
                <a:spcPts val="7629"/>
              </a:lnSpc>
            </a:pPr>
            <a:r>
              <a:rPr lang="en-US" sz="7130" b="true">
                <a:solidFill>
                  <a:srgbClr val="FFFFFF"/>
                </a:solidFill>
                <a:latin typeface="Poppins Bold"/>
                <a:ea typeface="Poppins Bold"/>
                <a:cs typeface="Poppins Bold"/>
                <a:sym typeface="Poppins Bold"/>
              </a:rPr>
              <a:t>KLASIFIKASI GAMBAR  MENGGUNAKAN ALGORITMA CNN</a:t>
            </a:r>
          </a:p>
          <a:p>
            <a:pPr algn="ctr">
              <a:lnSpc>
                <a:spcPts val="7629"/>
              </a:lnSpc>
            </a:pPr>
          </a:p>
        </p:txBody>
      </p:sp>
      <p:sp>
        <p:nvSpPr>
          <p:cNvPr name="Freeform 7" id="7"/>
          <p:cNvSpPr/>
          <p:nvPr/>
        </p:nvSpPr>
        <p:spPr>
          <a:xfrm flipH="false" flipV="false" rot="0">
            <a:off x="-744683" y="3428669"/>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682852" y="7188488"/>
            <a:ext cx="10922297" cy="473075"/>
          </a:xfrm>
          <a:prstGeom prst="rect">
            <a:avLst/>
          </a:prstGeom>
        </p:spPr>
        <p:txBody>
          <a:bodyPr anchor="t" rtlCol="false" tIns="0" lIns="0" bIns="0" rIns="0">
            <a:spAutoFit/>
          </a:bodyPr>
          <a:lstStyle/>
          <a:p>
            <a:pPr algn="ctr">
              <a:lnSpc>
                <a:spcPts val="3910"/>
              </a:lnSpc>
            </a:pPr>
            <a:r>
              <a:rPr lang="en-US" sz="2300" spc="255">
                <a:solidFill>
                  <a:srgbClr val="FFFFFF"/>
                </a:solidFill>
                <a:latin typeface="Poppins"/>
                <a:ea typeface="Poppins"/>
                <a:cs typeface="Poppins"/>
                <a:sym typeface="Poppins"/>
              </a:rPr>
              <a:t>MUHAMMAD RAZA ADZANI (2208107010066)</a:t>
            </a:r>
          </a:p>
        </p:txBody>
      </p:sp>
      <p:sp>
        <p:nvSpPr>
          <p:cNvPr name="TextBox 9" id="9"/>
          <p:cNvSpPr txBox="true"/>
          <p:nvPr/>
        </p:nvSpPr>
        <p:spPr>
          <a:xfrm rot="0">
            <a:off x="2153772" y="880383"/>
            <a:ext cx="4677409" cy="281559"/>
          </a:xfrm>
          <a:prstGeom prst="rect">
            <a:avLst/>
          </a:prstGeom>
        </p:spPr>
        <p:txBody>
          <a:bodyPr anchor="t" rtlCol="false" tIns="0" lIns="0" bIns="0" rIns="0">
            <a:spAutoFit/>
          </a:bodyPr>
          <a:lstStyle/>
          <a:p>
            <a:pPr algn="l">
              <a:lnSpc>
                <a:spcPts val="1953"/>
              </a:lnSpc>
            </a:pPr>
            <a:r>
              <a:rPr lang="en-US" sz="2100" b="true">
                <a:solidFill>
                  <a:srgbClr val="FFFFFF"/>
                </a:solidFill>
                <a:latin typeface="Poppins Bold"/>
                <a:ea typeface="Poppins Bold"/>
                <a:cs typeface="Poppins Bold"/>
                <a:sym typeface="Poppins Bold"/>
              </a:rPr>
              <a:t>Artificial Intelligence</a:t>
            </a:r>
          </a:p>
        </p:txBody>
      </p:sp>
      <p:sp>
        <p:nvSpPr>
          <p:cNvPr name="Freeform 10" id="10"/>
          <p:cNvSpPr/>
          <p:nvPr/>
        </p:nvSpPr>
        <p:spPr>
          <a:xfrm flipH="true" flipV="true" rot="0">
            <a:off x="13763324" y="6770189"/>
            <a:ext cx="5447285" cy="891374"/>
          </a:xfrm>
          <a:custGeom>
            <a:avLst/>
            <a:gdLst/>
            <a:ahLst/>
            <a:cxnLst/>
            <a:rect r="r" b="b" t="t" l="l"/>
            <a:pathLst>
              <a:path h="891374" w="5447285">
                <a:moveTo>
                  <a:pt x="5447285" y="891374"/>
                </a:moveTo>
                <a:lnTo>
                  <a:pt x="0" y="891374"/>
                </a:lnTo>
                <a:lnTo>
                  <a:pt x="0" y="0"/>
                </a:lnTo>
                <a:lnTo>
                  <a:pt x="5447285" y="0"/>
                </a:lnTo>
                <a:lnTo>
                  <a:pt x="5447285" y="891374"/>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5214821" y="2030256"/>
            <a:ext cx="7858357" cy="701041"/>
          </a:xfrm>
          <a:prstGeom prst="rect">
            <a:avLst/>
          </a:prstGeom>
        </p:spPr>
        <p:txBody>
          <a:bodyPr anchor="t" rtlCol="false" tIns="0" lIns="0" bIns="0" rIns="0">
            <a:spAutoFit/>
          </a:bodyPr>
          <a:lstStyle/>
          <a:p>
            <a:pPr algn="ctr">
              <a:lnSpc>
                <a:spcPts val="5459"/>
              </a:lnSpc>
              <a:spcBef>
                <a:spcPct val="0"/>
              </a:spcBef>
            </a:pPr>
            <a:r>
              <a:rPr lang="en-US" sz="3899">
                <a:solidFill>
                  <a:srgbClr val="FFFFFF"/>
                </a:solidFill>
                <a:latin typeface="Poppins"/>
                <a:ea typeface="Poppins"/>
                <a:cs typeface="Poppins"/>
                <a:sym typeface="Poppins"/>
              </a:rPr>
              <a:t>JARINGAN SATAF TIRUAN (JST)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477552" y="2155331"/>
            <a:ext cx="5246370" cy="5246370"/>
            <a:chOff x="0" y="0"/>
            <a:chExt cx="739505" cy="739505"/>
          </a:xfrm>
        </p:grpSpPr>
        <p:sp>
          <p:nvSpPr>
            <p:cNvPr name="Freeform 3" id="3"/>
            <p:cNvSpPr/>
            <p:nvPr/>
          </p:nvSpPr>
          <p:spPr>
            <a:xfrm flipH="false" flipV="false" rot="0">
              <a:off x="0" y="0"/>
              <a:ext cx="739505" cy="739505"/>
            </a:xfrm>
            <a:custGeom>
              <a:avLst/>
              <a:gdLst/>
              <a:ahLst/>
              <a:cxnLst/>
              <a:rect r="r" b="b" t="t" l="l"/>
              <a:pathLst>
                <a:path h="739505" w="739505">
                  <a:moveTo>
                    <a:pt x="106248" y="0"/>
                  </a:moveTo>
                  <a:lnTo>
                    <a:pt x="633256" y="0"/>
                  </a:lnTo>
                  <a:cubicBezTo>
                    <a:pt x="691936" y="0"/>
                    <a:pt x="739505" y="47569"/>
                    <a:pt x="739505" y="106248"/>
                  </a:cubicBezTo>
                  <a:lnTo>
                    <a:pt x="739505" y="633256"/>
                  </a:lnTo>
                  <a:cubicBezTo>
                    <a:pt x="739505" y="661435"/>
                    <a:pt x="728311" y="688460"/>
                    <a:pt x="708385" y="708385"/>
                  </a:cubicBezTo>
                  <a:cubicBezTo>
                    <a:pt x="688460" y="728311"/>
                    <a:pt x="661435" y="739505"/>
                    <a:pt x="633256" y="739505"/>
                  </a:cubicBezTo>
                  <a:lnTo>
                    <a:pt x="106248" y="739505"/>
                  </a:lnTo>
                  <a:cubicBezTo>
                    <a:pt x="78070" y="739505"/>
                    <a:pt x="51045" y="728311"/>
                    <a:pt x="31119" y="708385"/>
                  </a:cubicBezTo>
                  <a:cubicBezTo>
                    <a:pt x="11194" y="688460"/>
                    <a:pt x="0" y="661435"/>
                    <a:pt x="0" y="633256"/>
                  </a:cubicBezTo>
                  <a:lnTo>
                    <a:pt x="0" y="106248"/>
                  </a:lnTo>
                  <a:cubicBezTo>
                    <a:pt x="0" y="78070"/>
                    <a:pt x="11194" y="51045"/>
                    <a:pt x="31119" y="31119"/>
                  </a:cubicBezTo>
                  <a:cubicBezTo>
                    <a:pt x="51045" y="11194"/>
                    <a:pt x="78070" y="0"/>
                    <a:pt x="106248" y="0"/>
                  </a:cubicBezTo>
                  <a:close/>
                </a:path>
              </a:pathLst>
            </a:custGeom>
            <a:gradFill rotWithShape="true">
              <a:gsLst>
                <a:gs pos="0">
                  <a:srgbClr val="0C131D">
                    <a:alpha val="100000"/>
                  </a:srgbClr>
                </a:gs>
                <a:gs pos="100000">
                  <a:srgbClr val="0F2E4A">
                    <a:alpha val="100000"/>
                  </a:srgbClr>
                </a:gs>
              </a:gsLst>
              <a:lin ang="0"/>
            </a:gradFill>
            <a:ln cap="rnd">
              <a:noFill/>
              <a:prstDash val="solid"/>
              <a:round/>
            </a:ln>
          </p:spPr>
        </p:sp>
        <p:sp>
          <p:nvSpPr>
            <p:cNvPr name="TextBox 4" id="4"/>
            <p:cNvSpPr txBox="true"/>
            <p:nvPr/>
          </p:nvSpPr>
          <p:spPr>
            <a:xfrm>
              <a:off x="0" y="-38100"/>
              <a:ext cx="739505" cy="77760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2251509">
            <a:off x="11997708" y="487399"/>
            <a:ext cx="5407364" cy="11206973"/>
          </a:xfrm>
          <a:custGeom>
            <a:avLst/>
            <a:gdLst/>
            <a:ahLst/>
            <a:cxnLst/>
            <a:rect r="r" b="b" t="t" l="l"/>
            <a:pathLst>
              <a:path h="11206973" w="5407364">
                <a:moveTo>
                  <a:pt x="5407364" y="0"/>
                </a:moveTo>
                <a:lnTo>
                  <a:pt x="0" y="0"/>
                </a:lnTo>
                <a:lnTo>
                  <a:pt x="0" y="11206973"/>
                </a:lnTo>
                <a:lnTo>
                  <a:pt x="5407364" y="11206973"/>
                </a:lnTo>
                <a:lnTo>
                  <a:pt x="5407364" y="0"/>
                </a:lnTo>
                <a:close/>
              </a:path>
            </a:pathLst>
          </a:custGeom>
          <a:blipFill>
            <a:blip r:embed="rId2"/>
            <a:stretch>
              <a:fillRect l="0" t="0" r="0" b="0"/>
            </a:stretch>
          </a:blipFill>
        </p:spPr>
      </p:sp>
      <p:grpSp>
        <p:nvGrpSpPr>
          <p:cNvPr name="Group 6" id="6"/>
          <p:cNvGrpSpPr/>
          <p:nvPr/>
        </p:nvGrpSpPr>
        <p:grpSpPr>
          <a:xfrm rot="0">
            <a:off x="1028700" y="8743950"/>
            <a:ext cx="16230600" cy="1028700"/>
            <a:chOff x="0" y="0"/>
            <a:chExt cx="2287793" cy="145001"/>
          </a:xfrm>
        </p:grpSpPr>
        <p:sp>
          <p:nvSpPr>
            <p:cNvPr name="Freeform 7" id="7"/>
            <p:cNvSpPr/>
            <p:nvPr/>
          </p:nvSpPr>
          <p:spPr>
            <a:xfrm flipH="false" flipV="false" rot="0">
              <a:off x="0" y="0"/>
              <a:ext cx="2287793" cy="145001"/>
            </a:xfrm>
            <a:custGeom>
              <a:avLst/>
              <a:gdLst/>
              <a:ahLst/>
              <a:cxnLst/>
              <a:rect r="r" b="b" t="t" l="l"/>
              <a:pathLst>
                <a:path h="145001" w="2287793">
                  <a:moveTo>
                    <a:pt x="9540" y="0"/>
                  </a:moveTo>
                  <a:lnTo>
                    <a:pt x="2278253" y="0"/>
                  </a:lnTo>
                  <a:cubicBezTo>
                    <a:pt x="2280783" y="0"/>
                    <a:pt x="2283209" y="1005"/>
                    <a:pt x="2284999" y="2794"/>
                  </a:cubicBezTo>
                  <a:cubicBezTo>
                    <a:pt x="2286788" y="4583"/>
                    <a:pt x="2287793" y="7010"/>
                    <a:pt x="2287793" y="9540"/>
                  </a:cubicBezTo>
                  <a:lnTo>
                    <a:pt x="2287793" y="135461"/>
                  </a:lnTo>
                  <a:cubicBezTo>
                    <a:pt x="2287793" y="137991"/>
                    <a:pt x="2286788" y="140418"/>
                    <a:pt x="2284999" y="142207"/>
                  </a:cubicBezTo>
                  <a:cubicBezTo>
                    <a:pt x="2283209" y="143996"/>
                    <a:pt x="2280783" y="145001"/>
                    <a:pt x="2278253" y="145001"/>
                  </a:cubicBezTo>
                  <a:lnTo>
                    <a:pt x="9540" y="145001"/>
                  </a:lnTo>
                  <a:cubicBezTo>
                    <a:pt x="4271" y="145001"/>
                    <a:pt x="0" y="140730"/>
                    <a:pt x="0" y="135461"/>
                  </a:cubicBezTo>
                  <a:lnTo>
                    <a:pt x="0" y="9540"/>
                  </a:lnTo>
                  <a:cubicBezTo>
                    <a:pt x="0" y="4271"/>
                    <a:pt x="4271" y="0"/>
                    <a:pt x="9540" y="0"/>
                  </a:cubicBezTo>
                  <a:close/>
                </a:path>
              </a:pathLst>
            </a:custGeom>
            <a:solidFill>
              <a:srgbClr val="244389">
                <a:alpha val="18824"/>
              </a:srgbClr>
            </a:solidFill>
            <a:ln w="38100" cap="sq">
              <a:solidFill>
                <a:srgbClr val="FFFFFF">
                  <a:alpha val="18824"/>
                </a:srgbClr>
              </a:solidFill>
              <a:prstDash val="solid"/>
              <a:miter/>
            </a:ln>
          </p:spPr>
        </p:sp>
        <p:sp>
          <p:nvSpPr>
            <p:cNvPr name="TextBox 8" id="8"/>
            <p:cNvSpPr txBox="true"/>
            <p:nvPr/>
          </p:nvSpPr>
          <p:spPr>
            <a:xfrm>
              <a:off x="0" y="-38100"/>
              <a:ext cx="2287793" cy="183101"/>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6318584" y="9055631"/>
            <a:ext cx="405338" cy="405338"/>
          </a:xfrm>
          <a:custGeom>
            <a:avLst/>
            <a:gdLst/>
            <a:ahLst/>
            <a:cxnLst/>
            <a:rect r="r" b="b" t="t" l="l"/>
            <a:pathLst>
              <a:path h="405338" w="405338">
                <a:moveTo>
                  <a:pt x="0" y="0"/>
                </a:moveTo>
                <a:lnTo>
                  <a:pt x="405338" y="0"/>
                </a:lnTo>
                <a:lnTo>
                  <a:pt x="405338" y="405338"/>
                </a:lnTo>
                <a:lnTo>
                  <a:pt x="0" y="4053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540629" y="6762469"/>
            <a:ext cx="2438700" cy="807119"/>
            <a:chOff x="0" y="0"/>
            <a:chExt cx="343748" cy="113768"/>
          </a:xfrm>
        </p:grpSpPr>
        <p:sp>
          <p:nvSpPr>
            <p:cNvPr name="Freeform 11" id="11"/>
            <p:cNvSpPr/>
            <p:nvPr/>
          </p:nvSpPr>
          <p:spPr>
            <a:xfrm flipH="false" flipV="false" rot="0">
              <a:off x="0" y="0"/>
              <a:ext cx="343748" cy="113768"/>
            </a:xfrm>
            <a:custGeom>
              <a:avLst/>
              <a:gdLst/>
              <a:ahLst/>
              <a:cxnLst/>
              <a:rect r="r" b="b" t="t" l="l"/>
              <a:pathLst>
                <a:path h="113768" w="343748">
                  <a:moveTo>
                    <a:pt x="56884" y="0"/>
                  </a:moveTo>
                  <a:lnTo>
                    <a:pt x="286864" y="0"/>
                  </a:lnTo>
                  <a:cubicBezTo>
                    <a:pt x="318280" y="0"/>
                    <a:pt x="343748" y="25468"/>
                    <a:pt x="343748" y="56884"/>
                  </a:cubicBezTo>
                  <a:lnTo>
                    <a:pt x="343748" y="56884"/>
                  </a:lnTo>
                  <a:cubicBezTo>
                    <a:pt x="343748" y="71970"/>
                    <a:pt x="337755" y="86439"/>
                    <a:pt x="327087" y="97107"/>
                  </a:cubicBezTo>
                  <a:cubicBezTo>
                    <a:pt x="316420" y="107775"/>
                    <a:pt x="301951" y="113768"/>
                    <a:pt x="286864" y="113768"/>
                  </a:cubicBezTo>
                  <a:lnTo>
                    <a:pt x="56884" y="113768"/>
                  </a:lnTo>
                  <a:cubicBezTo>
                    <a:pt x="25468" y="113768"/>
                    <a:pt x="0" y="88300"/>
                    <a:pt x="0" y="56884"/>
                  </a:cubicBezTo>
                  <a:lnTo>
                    <a:pt x="0" y="56884"/>
                  </a:lnTo>
                  <a:cubicBezTo>
                    <a:pt x="0" y="25468"/>
                    <a:pt x="25468" y="0"/>
                    <a:pt x="56884" y="0"/>
                  </a:cubicBezTo>
                  <a:close/>
                </a:path>
              </a:pathLst>
            </a:custGeom>
            <a:solidFill>
              <a:srgbClr val="244389">
                <a:alpha val="18824"/>
              </a:srgbClr>
            </a:solidFill>
            <a:ln w="38100" cap="sq">
              <a:solidFill>
                <a:srgbClr val="FFFFFF">
                  <a:alpha val="18824"/>
                </a:srgbClr>
              </a:solidFill>
              <a:prstDash val="solid"/>
              <a:miter/>
            </a:ln>
          </p:spPr>
        </p:sp>
        <p:sp>
          <p:nvSpPr>
            <p:cNvPr name="TextBox 12" id="12"/>
            <p:cNvSpPr txBox="true"/>
            <p:nvPr/>
          </p:nvSpPr>
          <p:spPr>
            <a:xfrm>
              <a:off x="0" y="-38100"/>
              <a:ext cx="343748" cy="15186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9144000" y="1906991"/>
            <a:ext cx="2031358" cy="2100088"/>
          </a:xfrm>
          <a:custGeom>
            <a:avLst/>
            <a:gdLst/>
            <a:ahLst/>
            <a:cxnLst/>
            <a:rect r="r" b="b" t="t" l="l"/>
            <a:pathLst>
              <a:path h="2100088" w="2031358">
                <a:moveTo>
                  <a:pt x="0" y="0"/>
                </a:moveTo>
                <a:lnTo>
                  <a:pt x="2031358" y="0"/>
                </a:lnTo>
                <a:lnTo>
                  <a:pt x="2031358" y="2100088"/>
                </a:lnTo>
                <a:lnTo>
                  <a:pt x="0" y="21000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488140" y="9050337"/>
            <a:ext cx="3868711" cy="35877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www.reallygreatsite.com</a:t>
            </a:r>
          </a:p>
        </p:txBody>
      </p:sp>
      <p:sp>
        <p:nvSpPr>
          <p:cNvPr name="TextBox 15" id="15"/>
          <p:cNvSpPr txBox="true"/>
          <p:nvPr/>
        </p:nvSpPr>
        <p:spPr>
          <a:xfrm rot="0">
            <a:off x="12236249" y="9050337"/>
            <a:ext cx="3868711" cy="358775"/>
          </a:xfrm>
          <a:prstGeom prst="rect">
            <a:avLst/>
          </a:prstGeom>
        </p:spPr>
        <p:txBody>
          <a:bodyPr anchor="t" rtlCol="false" tIns="0" lIns="0" bIns="0" rIns="0">
            <a:spAutoFit/>
          </a:bodyPr>
          <a:lstStyle/>
          <a:p>
            <a:pPr algn="r">
              <a:lnSpc>
                <a:spcPts val="2799"/>
              </a:lnSpc>
              <a:spcBef>
                <a:spcPct val="0"/>
              </a:spcBef>
            </a:pPr>
            <a:r>
              <a:rPr lang="en-US" sz="1999">
                <a:solidFill>
                  <a:srgbClr val="FFFFFF"/>
                </a:solidFill>
                <a:latin typeface="Poppins"/>
                <a:ea typeface="Poppins"/>
                <a:cs typeface="Poppins"/>
                <a:sym typeface="Poppins"/>
              </a:rPr>
              <a:t>Search Presentation</a:t>
            </a:r>
          </a:p>
        </p:txBody>
      </p:sp>
      <p:sp>
        <p:nvSpPr>
          <p:cNvPr name="TextBox 16" id="16"/>
          <p:cNvSpPr txBox="true"/>
          <p:nvPr/>
        </p:nvSpPr>
        <p:spPr>
          <a:xfrm rot="0">
            <a:off x="1028700" y="1592587"/>
            <a:ext cx="7655860" cy="1198880"/>
          </a:xfrm>
          <a:prstGeom prst="rect">
            <a:avLst/>
          </a:prstGeom>
        </p:spPr>
        <p:txBody>
          <a:bodyPr anchor="t" rtlCol="false" tIns="0" lIns="0" bIns="0" rIns="0">
            <a:spAutoFit/>
          </a:bodyPr>
          <a:lstStyle/>
          <a:p>
            <a:pPr algn="l">
              <a:lnSpc>
                <a:spcPts val="8560"/>
              </a:lnSpc>
            </a:pPr>
            <a:r>
              <a:rPr lang="en-US" sz="8000" b="true">
                <a:solidFill>
                  <a:srgbClr val="FFFFFF"/>
                </a:solidFill>
                <a:latin typeface="Poppins Bold"/>
                <a:ea typeface="Poppins Bold"/>
                <a:cs typeface="Poppins Bold"/>
                <a:sym typeface="Poppins Bold"/>
              </a:rPr>
              <a:t>Deskripsi JST</a:t>
            </a:r>
          </a:p>
        </p:txBody>
      </p:sp>
      <p:sp>
        <p:nvSpPr>
          <p:cNvPr name="TextBox 17" id="17"/>
          <p:cNvSpPr txBox="true"/>
          <p:nvPr/>
        </p:nvSpPr>
        <p:spPr>
          <a:xfrm rot="0">
            <a:off x="1488140" y="6958065"/>
            <a:ext cx="2543678"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Read More</a:t>
            </a:r>
          </a:p>
        </p:txBody>
      </p:sp>
      <p:sp>
        <p:nvSpPr>
          <p:cNvPr name="Freeform 18" id="18"/>
          <p:cNvSpPr/>
          <p:nvPr/>
        </p:nvSpPr>
        <p:spPr>
          <a:xfrm flipH="false" flipV="false" rot="0">
            <a:off x="5316070" y="6528824"/>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7">
              <a:alphaModFix amt="30000"/>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1028700" y="3153417"/>
            <a:ext cx="8982359" cy="3193047"/>
          </a:xfrm>
          <a:prstGeom prst="rect">
            <a:avLst/>
          </a:prstGeom>
        </p:spPr>
        <p:txBody>
          <a:bodyPr anchor="t" rtlCol="false" tIns="0" lIns="0" bIns="0" rIns="0">
            <a:spAutoFit/>
          </a:bodyPr>
          <a:lstStyle/>
          <a:p>
            <a:pPr algn="l">
              <a:lnSpc>
                <a:spcPts val="2813"/>
              </a:lnSpc>
              <a:spcBef>
                <a:spcPct val="0"/>
              </a:spcBef>
            </a:pPr>
            <a:r>
              <a:rPr lang="en-US" sz="2009">
                <a:solidFill>
                  <a:srgbClr val="FFFFFF"/>
                </a:solidFill>
                <a:latin typeface="Poppins"/>
                <a:ea typeface="Poppins"/>
                <a:cs typeface="Poppins"/>
                <a:sym typeface="Poppins"/>
              </a:rPr>
              <a:t>Jaringan Saraf Tiruan (JST) merupakan salah satu cabang utama dalam bidang kecerdasan buatan yang terinspirasi dari cara kerja otak manusia dalam memproses informasi. JST menggunakan kumpulan neuron buatan yang diorganisasi dalam lapisan-lapisan untuk mengenali pola, memprediksi hasil, dan menyelesaikan berbagai permasalahan kompleks. Algoritma JST banyak digunakan dalam berbagai aplikasi seperti klasifikasi gambar, pengenalan suara, analisis teks, hingga prediksi penyakit, karena kemampuan adaptifnya dalam menangani data non-linear dan beragam.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8743950"/>
            <a:ext cx="16230600" cy="1028700"/>
            <a:chOff x="0" y="0"/>
            <a:chExt cx="2287793" cy="145001"/>
          </a:xfrm>
        </p:grpSpPr>
        <p:sp>
          <p:nvSpPr>
            <p:cNvPr name="Freeform 3" id="3"/>
            <p:cNvSpPr/>
            <p:nvPr/>
          </p:nvSpPr>
          <p:spPr>
            <a:xfrm flipH="false" flipV="false" rot="0">
              <a:off x="0" y="0"/>
              <a:ext cx="2287793" cy="145001"/>
            </a:xfrm>
            <a:custGeom>
              <a:avLst/>
              <a:gdLst/>
              <a:ahLst/>
              <a:cxnLst/>
              <a:rect r="r" b="b" t="t" l="l"/>
              <a:pathLst>
                <a:path h="145001" w="2287793">
                  <a:moveTo>
                    <a:pt x="9540" y="0"/>
                  </a:moveTo>
                  <a:lnTo>
                    <a:pt x="2278253" y="0"/>
                  </a:lnTo>
                  <a:cubicBezTo>
                    <a:pt x="2280783" y="0"/>
                    <a:pt x="2283209" y="1005"/>
                    <a:pt x="2284999" y="2794"/>
                  </a:cubicBezTo>
                  <a:cubicBezTo>
                    <a:pt x="2286788" y="4583"/>
                    <a:pt x="2287793" y="7010"/>
                    <a:pt x="2287793" y="9540"/>
                  </a:cubicBezTo>
                  <a:lnTo>
                    <a:pt x="2287793" y="135461"/>
                  </a:lnTo>
                  <a:cubicBezTo>
                    <a:pt x="2287793" y="137991"/>
                    <a:pt x="2286788" y="140418"/>
                    <a:pt x="2284999" y="142207"/>
                  </a:cubicBezTo>
                  <a:cubicBezTo>
                    <a:pt x="2283209" y="143996"/>
                    <a:pt x="2280783" y="145001"/>
                    <a:pt x="2278253" y="145001"/>
                  </a:cubicBezTo>
                  <a:lnTo>
                    <a:pt x="9540" y="145001"/>
                  </a:lnTo>
                  <a:cubicBezTo>
                    <a:pt x="4271" y="145001"/>
                    <a:pt x="0" y="140730"/>
                    <a:pt x="0" y="135461"/>
                  </a:cubicBezTo>
                  <a:lnTo>
                    <a:pt x="0" y="9540"/>
                  </a:lnTo>
                  <a:cubicBezTo>
                    <a:pt x="0" y="4271"/>
                    <a:pt x="4271" y="0"/>
                    <a:pt x="9540" y="0"/>
                  </a:cubicBezTo>
                  <a:close/>
                </a:path>
              </a:pathLst>
            </a:custGeom>
            <a:solidFill>
              <a:srgbClr val="244389">
                <a:alpha val="18824"/>
              </a:srgbClr>
            </a:solidFill>
            <a:ln w="38100" cap="sq">
              <a:solidFill>
                <a:srgbClr val="FFFFFF">
                  <a:alpha val="18824"/>
                </a:srgbClr>
              </a:solidFill>
              <a:prstDash val="solid"/>
              <a:miter/>
            </a:ln>
          </p:spPr>
        </p:sp>
        <p:sp>
          <p:nvSpPr>
            <p:cNvPr name="TextBox 4" id="4"/>
            <p:cNvSpPr txBox="true"/>
            <p:nvPr/>
          </p:nvSpPr>
          <p:spPr>
            <a:xfrm>
              <a:off x="0" y="-38100"/>
              <a:ext cx="2287793" cy="18310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318584" y="9055631"/>
            <a:ext cx="405338" cy="405338"/>
          </a:xfrm>
          <a:custGeom>
            <a:avLst/>
            <a:gdLst/>
            <a:ahLst/>
            <a:cxnLst/>
            <a:rect r="r" b="b" t="t" l="l"/>
            <a:pathLst>
              <a:path h="405338" w="405338">
                <a:moveTo>
                  <a:pt x="0" y="0"/>
                </a:moveTo>
                <a:lnTo>
                  <a:pt x="405338" y="0"/>
                </a:lnTo>
                <a:lnTo>
                  <a:pt x="405338" y="405338"/>
                </a:lnTo>
                <a:lnTo>
                  <a:pt x="0" y="405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458878" y="2324716"/>
            <a:ext cx="6124749" cy="6124749"/>
            <a:chOff x="0" y="0"/>
            <a:chExt cx="863317" cy="863317"/>
          </a:xfrm>
        </p:grpSpPr>
        <p:sp>
          <p:nvSpPr>
            <p:cNvPr name="Freeform 7" id="7"/>
            <p:cNvSpPr/>
            <p:nvPr/>
          </p:nvSpPr>
          <p:spPr>
            <a:xfrm flipH="false" flipV="false" rot="0">
              <a:off x="0" y="0"/>
              <a:ext cx="863317" cy="863317"/>
            </a:xfrm>
            <a:custGeom>
              <a:avLst/>
              <a:gdLst/>
              <a:ahLst/>
              <a:cxnLst/>
              <a:rect r="r" b="b" t="t" l="l"/>
              <a:pathLst>
                <a:path h="863317" w="863317">
                  <a:moveTo>
                    <a:pt x="91011" y="0"/>
                  </a:moveTo>
                  <a:lnTo>
                    <a:pt x="772306" y="0"/>
                  </a:lnTo>
                  <a:cubicBezTo>
                    <a:pt x="822570" y="0"/>
                    <a:pt x="863317" y="40747"/>
                    <a:pt x="863317" y="91011"/>
                  </a:cubicBezTo>
                  <a:lnTo>
                    <a:pt x="863317" y="772306"/>
                  </a:lnTo>
                  <a:cubicBezTo>
                    <a:pt x="863317" y="822570"/>
                    <a:pt x="822570" y="863317"/>
                    <a:pt x="772306" y="863317"/>
                  </a:cubicBezTo>
                  <a:lnTo>
                    <a:pt x="91011" y="863317"/>
                  </a:lnTo>
                  <a:cubicBezTo>
                    <a:pt x="40747" y="863317"/>
                    <a:pt x="0" y="822570"/>
                    <a:pt x="0" y="772306"/>
                  </a:cubicBezTo>
                  <a:lnTo>
                    <a:pt x="0" y="91011"/>
                  </a:lnTo>
                  <a:cubicBezTo>
                    <a:pt x="0" y="40747"/>
                    <a:pt x="40747" y="0"/>
                    <a:pt x="91011" y="0"/>
                  </a:cubicBezTo>
                  <a:close/>
                </a:path>
              </a:pathLst>
            </a:custGeom>
            <a:gradFill rotWithShape="true">
              <a:gsLst>
                <a:gs pos="0">
                  <a:srgbClr val="0C131D">
                    <a:alpha val="100000"/>
                  </a:srgbClr>
                </a:gs>
                <a:gs pos="100000">
                  <a:srgbClr val="0F2E4A">
                    <a:alpha val="100000"/>
                  </a:srgbClr>
                </a:gs>
              </a:gsLst>
              <a:lin ang="0"/>
            </a:gradFill>
            <a:ln cap="rnd">
              <a:noFill/>
              <a:prstDash val="solid"/>
              <a:round/>
            </a:ln>
          </p:spPr>
        </p:sp>
        <p:sp>
          <p:nvSpPr>
            <p:cNvPr name="TextBox 8" id="8"/>
            <p:cNvSpPr txBox="true"/>
            <p:nvPr/>
          </p:nvSpPr>
          <p:spPr>
            <a:xfrm>
              <a:off x="0" y="-38100"/>
              <a:ext cx="863317" cy="901417"/>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3066322" y="6527052"/>
            <a:ext cx="3657600" cy="871174"/>
          </a:xfrm>
          <a:custGeom>
            <a:avLst/>
            <a:gdLst/>
            <a:ahLst/>
            <a:cxnLst/>
            <a:rect r="r" b="b" t="t" l="l"/>
            <a:pathLst>
              <a:path h="871174" w="3657600">
                <a:moveTo>
                  <a:pt x="0" y="0"/>
                </a:moveTo>
                <a:lnTo>
                  <a:pt x="3657600" y="0"/>
                </a:lnTo>
                <a:lnTo>
                  <a:pt x="3657600" y="871174"/>
                </a:lnTo>
                <a:lnTo>
                  <a:pt x="0" y="871174"/>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488140" y="9050337"/>
            <a:ext cx="3868711" cy="35877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www.reallygreatsite.com</a:t>
            </a:r>
          </a:p>
        </p:txBody>
      </p:sp>
      <p:sp>
        <p:nvSpPr>
          <p:cNvPr name="TextBox 11" id="11"/>
          <p:cNvSpPr txBox="true"/>
          <p:nvPr/>
        </p:nvSpPr>
        <p:spPr>
          <a:xfrm rot="0">
            <a:off x="12236249" y="9050337"/>
            <a:ext cx="3868711" cy="358775"/>
          </a:xfrm>
          <a:prstGeom prst="rect">
            <a:avLst/>
          </a:prstGeom>
        </p:spPr>
        <p:txBody>
          <a:bodyPr anchor="t" rtlCol="false" tIns="0" lIns="0" bIns="0" rIns="0">
            <a:spAutoFit/>
          </a:bodyPr>
          <a:lstStyle/>
          <a:p>
            <a:pPr algn="r">
              <a:lnSpc>
                <a:spcPts val="2799"/>
              </a:lnSpc>
              <a:spcBef>
                <a:spcPct val="0"/>
              </a:spcBef>
            </a:pPr>
            <a:r>
              <a:rPr lang="en-US" sz="1999">
                <a:solidFill>
                  <a:srgbClr val="FFFFFF"/>
                </a:solidFill>
                <a:latin typeface="Poppins"/>
                <a:ea typeface="Poppins"/>
                <a:cs typeface="Poppins"/>
                <a:sym typeface="Poppins"/>
              </a:rPr>
              <a:t>Search Presentation</a:t>
            </a:r>
          </a:p>
        </p:txBody>
      </p:sp>
      <p:sp>
        <p:nvSpPr>
          <p:cNvPr name="TextBox 12" id="12"/>
          <p:cNvSpPr txBox="true"/>
          <p:nvPr/>
        </p:nvSpPr>
        <p:spPr>
          <a:xfrm rot="0">
            <a:off x="998157" y="1269410"/>
            <a:ext cx="13548588" cy="1198880"/>
          </a:xfrm>
          <a:prstGeom prst="rect">
            <a:avLst/>
          </a:prstGeom>
        </p:spPr>
        <p:txBody>
          <a:bodyPr anchor="t" rtlCol="false" tIns="0" lIns="0" bIns="0" rIns="0">
            <a:spAutoFit/>
          </a:bodyPr>
          <a:lstStyle/>
          <a:p>
            <a:pPr algn="l">
              <a:lnSpc>
                <a:spcPts val="8560"/>
              </a:lnSpc>
            </a:pPr>
            <a:r>
              <a:rPr lang="en-US" sz="8000" b="true">
                <a:solidFill>
                  <a:srgbClr val="FFFFFF"/>
                </a:solidFill>
                <a:latin typeface="Poppins Bold"/>
                <a:ea typeface="Poppins Bold"/>
                <a:cs typeface="Poppins Bold"/>
                <a:sym typeface="Poppins Bold"/>
              </a:rPr>
              <a:t>Dataset yang digunakan</a:t>
            </a:r>
          </a:p>
        </p:txBody>
      </p:sp>
      <p:sp>
        <p:nvSpPr>
          <p:cNvPr name="TextBox 13" id="13"/>
          <p:cNvSpPr txBox="true"/>
          <p:nvPr/>
        </p:nvSpPr>
        <p:spPr>
          <a:xfrm rot="0">
            <a:off x="1028700" y="3486449"/>
            <a:ext cx="7941115" cy="3425825"/>
          </a:xfrm>
          <a:prstGeom prst="rect">
            <a:avLst/>
          </a:prstGeom>
        </p:spPr>
        <p:txBody>
          <a:bodyPr anchor="t" rtlCol="false" tIns="0" lIns="0" bIns="0" rIns="0">
            <a:spAutoFit/>
          </a:bodyPr>
          <a:lstStyle/>
          <a:p>
            <a:pPr algn="just">
              <a:lnSpc>
                <a:spcPts val="3400"/>
              </a:lnSpc>
            </a:pPr>
          </a:p>
          <a:p>
            <a:pPr algn="just">
              <a:lnSpc>
                <a:spcPts val="3400"/>
              </a:lnSpc>
            </a:pPr>
            <a:r>
              <a:rPr lang="en-US" sz="2000">
                <a:solidFill>
                  <a:srgbClr val="FFFFFF"/>
                </a:solidFill>
                <a:latin typeface="Poppins"/>
                <a:ea typeface="Poppins"/>
                <a:cs typeface="Poppins"/>
                <a:sym typeface="Poppins"/>
              </a:rPr>
              <a:t>Dataset Flower Recognition terdiri dari 4.242 gambar bunga yang terbagi dalam lima kategori: chamomile, tulip, rose, sunflower, dan dandelion. Setiap kategori memiliki sekitar 800 gambar yang dikumpulkan dari Flickr, Google Images dan lainya</a:t>
            </a:r>
          </a:p>
          <a:p>
            <a:pPr algn="just">
              <a:lnSpc>
                <a:spcPts val="3400"/>
              </a:lnSpc>
            </a:pPr>
          </a:p>
          <a:p>
            <a:pPr algn="just">
              <a:lnSpc>
                <a:spcPts val="3400"/>
              </a:lnSpc>
            </a:pPr>
          </a:p>
        </p:txBody>
      </p:sp>
      <p:sp>
        <p:nvSpPr>
          <p:cNvPr name="Freeform 14" id="14"/>
          <p:cNvSpPr/>
          <p:nvPr/>
        </p:nvSpPr>
        <p:spPr>
          <a:xfrm flipH="false" flipV="false" rot="0">
            <a:off x="-1361862" y="8164257"/>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5560029" y="2144849"/>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28700" y="2713653"/>
            <a:ext cx="6116241" cy="457836"/>
          </a:xfrm>
          <a:prstGeom prst="rect">
            <a:avLst/>
          </a:prstGeom>
        </p:spPr>
        <p:txBody>
          <a:bodyPr anchor="t" rtlCol="false" tIns="0" lIns="0" bIns="0" rIns="0">
            <a:spAutoFit/>
          </a:bodyPr>
          <a:lstStyle/>
          <a:p>
            <a:pPr algn="ctr">
              <a:lnSpc>
                <a:spcPts val="3639"/>
              </a:lnSpc>
              <a:spcBef>
                <a:spcPct val="0"/>
              </a:spcBef>
            </a:pPr>
            <a:r>
              <a:rPr lang="en-US" sz="2599">
                <a:solidFill>
                  <a:srgbClr val="FFFFFF"/>
                </a:solidFill>
                <a:latin typeface="Poppins"/>
                <a:ea typeface="Poppins"/>
                <a:cs typeface="Poppins"/>
                <a:sym typeface="Poppins"/>
              </a:rPr>
              <a:t>Dataset: Flowers Recognition Dataset</a:t>
            </a:r>
          </a:p>
        </p:txBody>
      </p:sp>
      <p:sp>
        <p:nvSpPr>
          <p:cNvPr name="TextBox 17" id="17"/>
          <p:cNvSpPr txBox="true"/>
          <p:nvPr/>
        </p:nvSpPr>
        <p:spPr>
          <a:xfrm rot="0">
            <a:off x="622016" y="3152439"/>
            <a:ext cx="14300870" cy="457836"/>
          </a:xfrm>
          <a:prstGeom prst="rect">
            <a:avLst/>
          </a:prstGeom>
        </p:spPr>
        <p:txBody>
          <a:bodyPr anchor="t" rtlCol="false" tIns="0" lIns="0" bIns="0" rIns="0">
            <a:spAutoFit/>
          </a:bodyPr>
          <a:lstStyle/>
          <a:p>
            <a:pPr algn="ctr">
              <a:lnSpc>
                <a:spcPts val="3639"/>
              </a:lnSpc>
              <a:spcBef>
                <a:spcPct val="0"/>
              </a:spcBef>
            </a:pPr>
            <a:r>
              <a:rPr lang="en-US" sz="2599">
                <a:solidFill>
                  <a:srgbClr val="FFFFFF"/>
                </a:solidFill>
                <a:latin typeface="Poppins"/>
                <a:ea typeface="Poppins"/>
                <a:cs typeface="Poppins"/>
                <a:sym typeface="Poppins"/>
              </a:rPr>
              <a:t>Link Dataset: https://www.kaggle.com/datasets/alxmamaev/flowers-recognition </a:t>
            </a:r>
          </a:p>
        </p:txBody>
      </p:sp>
      <p:sp>
        <p:nvSpPr>
          <p:cNvPr name="TextBox 18" id="18"/>
          <p:cNvSpPr txBox="true"/>
          <p:nvPr/>
        </p:nvSpPr>
        <p:spPr>
          <a:xfrm rot="0">
            <a:off x="1028700" y="6351886"/>
            <a:ext cx="11754802" cy="106362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Resolusi: Gambar berukuran sekitar 320x240 piksel dengan proporsi yang bervariasi.</a:t>
            </a:r>
          </a:p>
          <a:p>
            <a:pPr algn="l">
              <a:lnSpc>
                <a:spcPts val="2799"/>
              </a:lnSpc>
              <a:spcBef>
                <a:spcPct val="0"/>
              </a:spcBef>
            </a:pPr>
            <a:r>
              <a:rPr lang="en-US" sz="1999">
                <a:solidFill>
                  <a:srgbClr val="FFFFFF"/>
                </a:solidFill>
                <a:latin typeface="Poppins"/>
                <a:ea typeface="Poppins"/>
                <a:cs typeface="Poppins"/>
                <a:sym typeface="Poppins"/>
              </a:rPr>
              <a:t>Tujuan: Cocok untuk tugas pengenalan gambar dan klasifikasi bunga menggunakan model </a:t>
            </a:r>
          </a:p>
          <a:p>
            <a:pPr algn="l">
              <a:lnSpc>
                <a:spcPts val="2799"/>
              </a:lnSpc>
              <a:spcBef>
                <a:spcPct val="0"/>
              </a:spcBef>
            </a:pPr>
            <a:r>
              <a:rPr lang="en-US" sz="1999">
                <a:solidFill>
                  <a:srgbClr val="FFFFFF"/>
                </a:solidFill>
                <a:latin typeface="Poppins"/>
                <a:ea typeface="Poppins"/>
                <a:cs typeface="Poppins"/>
                <a:sym typeface="Poppins"/>
              </a:rPr>
              <a:t>pembelajaran mesin atau jaringan saraf konvolusi (CNN).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8743950"/>
            <a:ext cx="16230600" cy="1028700"/>
            <a:chOff x="0" y="0"/>
            <a:chExt cx="2287793" cy="145001"/>
          </a:xfrm>
        </p:grpSpPr>
        <p:sp>
          <p:nvSpPr>
            <p:cNvPr name="Freeform 3" id="3"/>
            <p:cNvSpPr/>
            <p:nvPr/>
          </p:nvSpPr>
          <p:spPr>
            <a:xfrm flipH="false" flipV="false" rot="0">
              <a:off x="0" y="0"/>
              <a:ext cx="2287793" cy="145001"/>
            </a:xfrm>
            <a:custGeom>
              <a:avLst/>
              <a:gdLst/>
              <a:ahLst/>
              <a:cxnLst/>
              <a:rect r="r" b="b" t="t" l="l"/>
              <a:pathLst>
                <a:path h="145001" w="2287793">
                  <a:moveTo>
                    <a:pt x="9540" y="0"/>
                  </a:moveTo>
                  <a:lnTo>
                    <a:pt x="2278253" y="0"/>
                  </a:lnTo>
                  <a:cubicBezTo>
                    <a:pt x="2280783" y="0"/>
                    <a:pt x="2283209" y="1005"/>
                    <a:pt x="2284999" y="2794"/>
                  </a:cubicBezTo>
                  <a:cubicBezTo>
                    <a:pt x="2286788" y="4583"/>
                    <a:pt x="2287793" y="7010"/>
                    <a:pt x="2287793" y="9540"/>
                  </a:cubicBezTo>
                  <a:lnTo>
                    <a:pt x="2287793" y="135461"/>
                  </a:lnTo>
                  <a:cubicBezTo>
                    <a:pt x="2287793" y="137991"/>
                    <a:pt x="2286788" y="140418"/>
                    <a:pt x="2284999" y="142207"/>
                  </a:cubicBezTo>
                  <a:cubicBezTo>
                    <a:pt x="2283209" y="143996"/>
                    <a:pt x="2280783" y="145001"/>
                    <a:pt x="2278253" y="145001"/>
                  </a:cubicBezTo>
                  <a:lnTo>
                    <a:pt x="9540" y="145001"/>
                  </a:lnTo>
                  <a:cubicBezTo>
                    <a:pt x="4271" y="145001"/>
                    <a:pt x="0" y="140730"/>
                    <a:pt x="0" y="135461"/>
                  </a:cubicBezTo>
                  <a:lnTo>
                    <a:pt x="0" y="9540"/>
                  </a:lnTo>
                  <a:cubicBezTo>
                    <a:pt x="0" y="4271"/>
                    <a:pt x="4271" y="0"/>
                    <a:pt x="9540" y="0"/>
                  </a:cubicBezTo>
                  <a:close/>
                </a:path>
              </a:pathLst>
            </a:custGeom>
            <a:solidFill>
              <a:srgbClr val="244389">
                <a:alpha val="18824"/>
              </a:srgbClr>
            </a:solidFill>
            <a:ln w="38100" cap="sq">
              <a:solidFill>
                <a:srgbClr val="FFFFFF">
                  <a:alpha val="18824"/>
                </a:srgbClr>
              </a:solidFill>
              <a:prstDash val="solid"/>
              <a:miter/>
            </a:ln>
          </p:spPr>
        </p:sp>
        <p:sp>
          <p:nvSpPr>
            <p:cNvPr name="TextBox 4" id="4"/>
            <p:cNvSpPr txBox="true"/>
            <p:nvPr/>
          </p:nvSpPr>
          <p:spPr>
            <a:xfrm>
              <a:off x="0" y="-38100"/>
              <a:ext cx="2287793" cy="18310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318584" y="9055631"/>
            <a:ext cx="405338" cy="405338"/>
          </a:xfrm>
          <a:custGeom>
            <a:avLst/>
            <a:gdLst/>
            <a:ahLst/>
            <a:cxnLst/>
            <a:rect r="r" b="b" t="t" l="l"/>
            <a:pathLst>
              <a:path h="405338" w="405338">
                <a:moveTo>
                  <a:pt x="0" y="0"/>
                </a:moveTo>
                <a:lnTo>
                  <a:pt x="405338" y="0"/>
                </a:lnTo>
                <a:lnTo>
                  <a:pt x="405338" y="405338"/>
                </a:lnTo>
                <a:lnTo>
                  <a:pt x="0" y="405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458878" y="2324716"/>
            <a:ext cx="6124749" cy="6124749"/>
            <a:chOff x="0" y="0"/>
            <a:chExt cx="863317" cy="863317"/>
          </a:xfrm>
        </p:grpSpPr>
        <p:sp>
          <p:nvSpPr>
            <p:cNvPr name="Freeform 7" id="7"/>
            <p:cNvSpPr/>
            <p:nvPr/>
          </p:nvSpPr>
          <p:spPr>
            <a:xfrm flipH="false" flipV="false" rot="0">
              <a:off x="0" y="0"/>
              <a:ext cx="863317" cy="863317"/>
            </a:xfrm>
            <a:custGeom>
              <a:avLst/>
              <a:gdLst/>
              <a:ahLst/>
              <a:cxnLst/>
              <a:rect r="r" b="b" t="t" l="l"/>
              <a:pathLst>
                <a:path h="863317" w="863317">
                  <a:moveTo>
                    <a:pt x="91011" y="0"/>
                  </a:moveTo>
                  <a:lnTo>
                    <a:pt x="772306" y="0"/>
                  </a:lnTo>
                  <a:cubicBezTo>
                    <a:pt x="822570" y="0"/>
                    <a:pt x="863317" y="40747"/>
                    <a:pt x="863317" y="91011"/>
                  </a:cubicBezTo>
                  <a:lnTo>
                    <a:pt x="863317" y="772306"/>
                  </a:lnTo>
                  <a:cubicBezTo>
                    <a:pt x="863317" y="822570"/>
                    <a:pt x="822570" y="863317"/>
                    <a:pt x="772306" y="863317"/>
                  </a:cubicBezTo>
                  <a:lnTo>
                    <a:pt x="91011" y="863317"/>
                  </a:lnTo>
                  <a:cubicBezTo>
                    <a:pt x="40747" y="863317"/>
                    <a:pt x="0" y="822570"/>
                    <a:pt x="0" y="772306"/>
                  </a:cubicBezTo>
                  <a:lnTo>
                    <a:pt x="0" y="91011"/>
                  </a:lnTo>
                  <a:cubicBezTo>
                    <a:pt x="0" y="40747"/>
                    <a:pt x="40747" y="0"/>
                    <a:pt x="91011" y="0"/>
                  </a:cubicBezTo>
                  <a:close/>
                </a:path>
              </a:pathLst>
            </a:custGeom>
            <a:gradFill rotWithShape="true">
              <a:gsLst>
                <a:gs pos="0">
                  <a:srgbClr val="0C131D">
                    <a:alpha val="100000"/>
                  </a:srgbClr>
                </a:gs>
                <a:gs pos="100000">
                  <a:srgbClr val="0F2E4A">
                    <a:alpha val="100000"/>
                  </a:srgbClr>
                </a:gs>
              </a:gsLst>
              <a:lin ang="0"/>
            </a:gradFill>
            <a:ln cap="rnd">
              <a:noFill/>
              <a:prstDash val="solid"/>
              <a:round/>
            </a:ln>
          </p:spPr>
        </p:sp>
        <p:sp>
          <p:nvSpPr>
            <p:cNvPr name="TextBox 8" id="8"/>
            <p:cNvSpPr txBox="true"/>
            <p:nvPr/>
          </p:nvSpPr>
          <p:spPr>
            <a:xfrm>
              <a:off x="0" y="-38100"/>
              <a:ext cx="863317" cy="901417"/>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3066322" y="6527052"/>
            <a:ext cx="3657600" cy="871174"/>
          </a:xfrm>
          <a:custGeom>
            <a:avLst/>
            <a:gdLst/>
            <a:ahLst/>
            <a:cxnLst/>
            <a:rect r="r" b="b" t="t" l="l"/>
            <a:pathLst>
              <a:path h="871174" w="3657600">
                <a:moveTo>
                  <a:pt x="0" y="0"/>
                </a:moveTo>
                <a:lnTo>
                  <a:pt x="3657600" y="0"/>
                </a:lnTo>
                <a:lnTo>
                  <a:pt x="3657600" y="871174"/>
                </a:lnTo>
                <a:lnTo>
                  <a:pt x="0" y="871174"/>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488140" y="9050337"/>
            <a:ext cx="3868711" cy="35877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www.reallygreatsite.com</a:t>
            </a:r>
          </a:p>
        </p:txBody>
      </p:sp>
      <p:sp>
        <p:nvSpPr>
          <p:cNvPr name="TextBox 11" id="11"/>
          <p:cNvSpPr txBox="true"/>
          <p:nvPr/>
        </p:nvSpPr>
        <p:spPr>
          <a:xfrm rot="0">
            <a:off x="12236249" y="9050337"/>
            <a:ext cx="3868711" cy="358775"/>
          </a:xfrm>
          <a:prstGeom prst="rect">
            <a:avLst/>
          </a:prstGeom>
        </p:spPr>
        <p:txBody>
          <a:bodyPr anchor="t" rtlCol="false" tIns="0" lIns="0" bIns="0" rIns="0">
            <a:spAutoFit/>
          </a:bodyPr>
          <a:lstStyle/>
          <a:p>
            <a:pPr algn="r">
              <a:lnSpc>
                <a:spcPts val="2799"/>
              </a:lnSpc>
              <a:spcBef>
                <a:spcPct val="0"/>
              </a:spcBef>
            </a:pPr>
            <a:r>
              <a:rPr lang="en-US" sz="1999">
                <a:solidFill>
                  <a:srgbClr val="FFFFFF"/>
                </a:solidFill>
                <a:latin typeface="Poppins"/>
                <a:ea typeface="Poppins"/>
                <a:cs typeface="Poppins"/>
                <a:sym typeface="Poppins"/>
              </a:rPr>
              <a:t>Search Presentation</a:t>
            </a:r>
          </a:p>
        </p:txBody>
      </p:sp>
      <p:sp>
        <p:nvSpPr>
          <p:cNvPr name="TextBox 12" id="12"/>
          <p:cNvSpPr txBox="true"/>
          <p:nvPr/>
        </p:nvSpPr>
        <p:spPr>
          <a:xfrm rot="0">
            <a:off x="622016" y="776585"/>
            <a:ext cx="13548588" cy="782828"/>
          </a:xfrm>
          <a:prstGeom prst="rect">
            <a:avLst/>
          </a:prstGeom>
        </p:spPr>
        <p:txBody>
          <a:bodyPr anchor="t" rtlCol="false" tIns="0" lIns="0" bIns="0" rIns="0">
            <a:spAutoFit/>
          </a:bodyPr>
          <a:lstStyle/>
          <a:p>
            <a:pPr algn="l">
              <a:lnSpc>
                <a:spcPts val="5671"/>
              </a:lnSpc>
            </a:pPr>
            <a:r>
              <a:rPr lang="en-US" sz="5300" b="true">
                <a:solidFill>
                  <a:srgbClr val="FFFFFF"/>
                </a:solidFill>
                <a:latin typeface="Poppins Bold"/>
                <a:ea typeface="Poppins Bold"/>
                <a:cs typeface="Poppins Bold"/>
                <a:sym typeface="Poppins Bold"/>
              </a:rPr>
              <a:t>a. Jenis kasus</a:t>
            </a:r>
          </a:p>
        </p:txBody>
      </p:sp>
      <p:sp>
        <p:nvSpPr>
          <p:cNvPr name="Freeform 13" id="13"/>
          <p:cNvSpPr/>
          <p:nvPr/>
        </p:nvSpPr>
        <p:spPr>
          <a:xfrm flipH="false" flipV="false" rot="0">
            <a:off x="-1361862" y="8164257"/>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5560029" y="2144849"/>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648924" y="1593586"/>
            <a:ext cx="12552284"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Klasifikasi gambar (multi-kelas) : Memprediksi jenis bunga (daisy, dandelion, rose, sunflower, tulip).</a:t>
            </a:r>
          </a:p>
        </p:txBody>
      </p:sp>
      <p:sp>
        <p:nvSpPr>
          <p:cNvPr name="TextBox 16" id="16"/>
          <p:cNvSpPr txBox="true"/>
          <p:nvPr/>
        </p:nvSpPr>
        <p:spPr>
          <a:xfrm rot="0">
            <a:off x="622016" y="2453957"/>
            <a:ext cx="13548588" cy="1557655"/>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b. Jumlah Fitur</a:t>
            </a:r>
          </a:p>
          <a:p>
            <a:pPr algn="l">
              <a:lnSpc>
                <a:spcPts val="6420"/>
              </a:lnSpc>
            </a:pPr>
          </a:p>
        </p:txBody>
      </p:sp>
      <p:sp>
        <p:nvSpPr>
          <p:cNvPr name="TextBox 17" id="17"/>
          <p:cNvSpPr txBox="true"/>
          <p:nvPr/>
        </p:nvSpPr>
        <p:spPr>
          <a:xfrm rot="0">
            <a:off x="675832" y="3203191"/>
            <a:ext cx="12474773"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Setiap gambar memiliki dimensi 150x150x3 piksel, sehingga menghasilkan 67,500 fitur per gambar.</a:t>
            </a:r>
          </a:p>
        </p:txBody>
      </p:sp>
      <p:sp>
        <p:nvSpPr>
          <p:cNvPr name="TextBox 18" id="18"/>
          <p:cNvSpPr txBox="true"/>
          <p:nvPr/>
        </p:nvSpPr>
        <p:spPr>
          <a:xfrm rot="0">
            <a:off x="622016" y="3990591"/>
            <a:ext cx="13548588" cy="739775"/>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c. Jumlah label</a:t>
            </a:r>
          </a:p>
        </p:txBody>
      </p:sp>
      <p:sp>
        <p:nvSpPr>
          <p:cNvPr name="TextBox 19" id="19"/>
          <p:cNvSpPr txBox="true"/>
          <p:nvPr/>
        </p:nvSpPr>
        <p:spPr>
          <a:xfrm rot="0">
            <a:off x="675832" y="4621315"/>
            <a:ext cx="6718935"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5 kelas bunga (Daisy,Dandelion,Rose,Sunflower,Tulip)</a:t>
            </a:r>
          </a:p>
        </p:txBody>
      </p:sp>
      <p:sp>
        <p:nvSpPr>
          <p:cNvPr name="TextBox 20" id="20"/>
          <p:cNvSpPr txBox="true"/>
          <p:nvPr/>
        </p:nvSpPr>
        <p:spPr>
          <a:xfrm rot="0">
            <a:off x="648924" y="5441202"/>
            <a:ext cx="15821727" cy="1416050"/>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d. Jenis jaringan saraf yang digunakan</a:t>
            </a:r>
          </a:p>
          <a:p>
            <a:pPr algn="l">
              <a:lnSpc>
                <a:spcPts val="5350"/>
              </a:lnSpc>
            </a:pPr>
          </a:p>
        </p:txBody>
      </p:sp>
      <p:sp>
        <p:nvSpPr>
          <p:cNvPr name="TextBox 21" id="21"/>
          <p:cNvSpPr txBox="true"/>
          <p:nvPr/>
        </p:nvSpPr>
        <p:spPr>
          <a:xfrm rot="0">
            <a:off x="702740" y="6186326"/>
            <a:ext cx="46582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Convolutional Neural Network (CNN).</a:t>
            </a:r>
          </a:p>
        </p:txBody>
      </p:sp>
      <p:sp>
        <p:nvSpPr>
          <p:cNvPr name="TextBox 22" id="22"/>
          <p:cNvSpPr txBox="true"/>
          <p:nvPr/>
        </p:nvSpPr>
        <p:spPr>
          <a:xfrm rot="0">
            <a:off x="648924" y="6876302"/>
            <a:ext cx="13548588" cy="1416050"/>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e. Jenis optimisasi</a:t>
            </a:r>
          </a:p>
          <a:p>
            <a:pPr algn="l">
              <a:lnSpc>
                <a:spcPts val="5350"/>
              </a:lnSpc>
            </a:pPr>
          </a:p>
        </p:txBody>
      </p:sp>
      <p:sp>
        <p:nvSpPr>
          <p:cNvPr name="TextBox 23" id="23"/>
          <p:cNvSpPr txBox="true"/>
          <p:nvPr/>
        </p:nvSpPr>
        <p:spPr>
          <a:xfrm rot="0">
            <a:off x="-2155797" y="7592639"/>
            <a:ext cx="13548588"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Adam Optimizer digunakan untuk mengoptimalkan fungsi loss.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066322" y="6527052"/>
            <a:ext cx="3657600" cy="871174"/>
          </a:xfrm>
          <a:custGeom>
            <a:avLst/>
            <a:gdLst/>
            <a:ahLst/>
            <a:cxnLst/>
            <a:rect r="r" b="b" t="t" l="l"/>
            <a:pathLst>
              <a:path h="871174" w="3657600">
                <a:moveTo>
                  <a:pt x="0" y="0"/>
                </a:moveTo>
                <a:lnTo>
                  <a:pt x="3657600" y="0"/>
                </a:lnTo>
                <a:lnTo>
                  <a:pt x="3657600" y="871174"/>
                </a:lnTo>
                <a:lnTo>
                  <a:pt x="0" y="871174"/>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22016" y="1047750"/>
            <a:ext cx="16265555" cy="1416050"/>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f. Jenis Fungsi Aktivasi yang digunakan</a:t>
            </a:r>
          </a:p>
          <a:p>
            <a:pPr algn="l">
              <a:lnSpc>
                <a:spcPts val="5350"/>
              </a:lnSpc>
            </a:pPr>
          </a:p>
        </p:txBody>
      </p:sp>
      <p:sp>
        <p:nvSpPr>
          <p:cNvPr name="Freeform 4" id="4"/>
          <p:cNvSpPr/>
          <p:nvPr/>
        </p:nvSpPr>
        <p:spPr>
          <a:xfrm flipH="false" flipV="false" rot="0">
            <a:off x="-1361862" y="8164257"/>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560029" y="2144849"/>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61781" y="3545503"/>
            <a:ext cx="7042266" cy="6166406"/>
          </a:xfrm>
          <a:custGeom>
            <a:avLst/>
            <a:gdLst/>
            <a:ahLst/>
            <a:cxnLst/>
            <a:rect r="r" b="b" t="t" l="l"/>
            <a:pathLst>
              <a:path h="6166406" w="7042266">
                <a:moveTo>
                  <a:pt x="0" y="0"/>
                </a:moveTo>
                <a:lnTo>
                  <a:pt x="7042265" y="0"/>
                </a:lnTo>
                <a:lnTo>
                  <a:pt x="7042265" y="6166406"/>
                </a:lnTo>
                <a:lnTo>
                  <a:pt x="0" y="6166406"/>
                </a:lnTo>
                <a:lnTo>
                  <a:pt x="0" y="0"/>
                </a:lnTo>
                <a:close/>
              </a:path>
            </a:pathLst>
          </a:custGeom>
          <a:blipFill>
            <a:blip r:embed="rId6"/>
            <a:stretch>
              <a:fillRect l="0" t="0" r="0" b="0"/>
            </a:stretch>
          </a:blipFill>
        </p:spPr>
      </p:sp>
      <p:sp>
        <p:nvSpPr>
          <p:cNvPr name="TextBox 7" id="7"/>
          <p:cNvSpPr txBox="true"/>
          <p:nvPr/>
        </p:nvSpPr>
        <p:spPr>
          <a:xfrm rot="0">
            <a:off x="752351" y="1764328"/>
            <a:ext cx="7987546" cy="1063625"/>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ReLU: Digunakan untuk semua hidden layers.</a:t>
            </a:r>
          </a:p>
          <a:p>
            <a:pPr algn="l">
              <a:lnSpc>
                <a:spcPts val="2799"/>
              </a:lnSpc>
            </a:pPr>
            <a:r>
              <a:rPr lang="en-US" sz="1999">
                <a:solidFill>
                  <a:srgbClr val="FFFFFF"/>
                </a:solidFill>
                <a:latin typeface="Poppins"/>
                <a:ea typeface="Poppins"/>
                <a:cs typeface="Poppins"/>
                <a:sym typeface="Poppins"/>
              </a:rPr>
              <a:t>Softmax: Digunakan untuk output layer (klasifikasi multi-kelas).</a:t>
            </a:r>
          </a:p>
          <a:p>
            <a:pPr algn="l">
              <a:lnSpc>
                <a:spcPts val="2799"/>
              </a:lnSpc>
              <a:spcBef>
                <a:spcPct val="0"/>
              </a:spcBef>
            </a:pPr>
          </a:p>
        </p:txBody>
      </p:sp>
      <p:sp>
        <p:nvSpPr>
          <p:cNvPr name="TextBox 8" id="8"/>
          <p:cNvSpPr txBox="true"/>
          <p:nvPr/>
        </p:nvSpPr>
        <p:spPr>
          <a:xfrm rot="0">
            <a:off x="622016" y="2847003"/>
            <a:ext cx="13548588" cy="1416050"/>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g. Jumlah hidden layer</a:t>
            </a:r>
          </a:p>
          <a:p>
            <a:pPr algn="l">
              <a:lnSpc>
                <a:spcPts val="5350"/>
              </a:lnSpc>
            </a:pPr>
          </a:p>
        </p:txBody>
      </p:sp>
      <p:sp>
        <p:nvSpPr>
          <p:cNvPr name="TextBox 9" id="9"/>
          <p:cNvSpPr txBox="true"/>
          <p:nvPr/>
        </p:nvSpPr>
        <p:spPr>
          <a:xfrm rot="0">
            <a:off x="9834429" y="3943717"/>
            <a:ext cx="5949672"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Conv2D (3 buah): conv2d, conv2d_1, conv2d_2</a:t>
            </a:r>
          </a:p>
        </p:txBody>
      </p:sp>
      <p:sp>
        <p:nvSpPr>
          <p:cNvPr name="TextBox 10" id="10"/>
          <p:cNvSpPr txBox="true"/>
          <p:nvPr/>
        </p:nvSpPr>
        <p:spPr>
          <a:xfrm rot="0">
            <a:off x="9834429" y="4397462"/>
            <a:ext cx="8453571" cy="711200"/>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Batch Normalization (3 buah): batch_normalization, batch_normalization_1, batch_normalization_2</a:t>
            </a:r>
          </a:p>
        </p:txBody>
      </p:sp>
      <p:sp>
        <p:nvSpPr>
          <p:cNvPr name="TextBox 11" id="11"/>
          <p:cNvSpPr txBox="true"/>
          <p:nvPr/>
        </p:nvSpPr>
        <p:spPr>
          <a:xfrm rot="0">
            <a:off x="9834429" y="5122169"/>
            <a:ext cx="7608451" cy="711200"/>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MaxPooling2D (3 buah): max_pooling2d, max_pooling2d_1, </a:t>
            </a:r>
          </a:p>
          <a:p>
            <a:pPr algn="l">
              <a:lnSpc>
                <a:spcPts val="2799"/>
              </a:lnSpc>
              <a:spcBef>
                <a:spcPct val="0"/>
              </a:spcBef>
            </a:pPr>
            <a:r>
              <a:rPr lang="en-US" sz="1999">
                <a:solidFill>
                  <a:srgbClr val="FFFFFF"/>
                </a:solidFill>
                <a:latin typeface="Poppins"/>
                <a:ea typeface="Poppins"/>
                <a:cs typeface="Poppins"/>
                <a:sym typeface="Poppins"/>
              </a:rPr>
              <a:t>max_pooling2d_2</a:t>
            </a:r>
          </a:p>
        </p:txBody>
      </p:sp>
      <p:sp>
        <p:nvSpPr>
          <p:cNvPr name="TextBox 12" id="12"/>
          <p:cNvSpPr txBox="true"/>
          <p:nvPr/>
        </p:nvSpPr>
        <p:spPr>
          <a:xfrm rot="0">
            <a:off x="9834429" y="5947669"/>
            <a:ext cx="1983105"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Flatten (1 buah)</a:t>
            </a:r>
          </a:p>
        </p:txBody>
      </p:sp>
      <p:sp>
        <p:nvSpPr>
          <p:cNvPr name="TextBox 13" id="13"/>
          <p:cNvSpPr txBox="true"/>
          <p:nvPr/>
        </p:nvSpPr>
        <p:spPr>
          <a:xfrm rot="0">
            <a:off x="9834429" y="6420744"/>
            <a:ext cx="4564737"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Dense (2 buah): dense dan dense_1</a:t>
            </a:r>
          </a:p>
        </p:txBody>
      </p:sp>
      <p:sp>
        <p:nvSpPr>
          <p:cNvPr name="TextBox 14" id="14"/>
          <p:cNvSpPr txBox="true"/>
          <p:nvPr/>
        </p:nvSpPr>
        <p:spPr>
          <a:xfrm rot="0">
            <a:off x="9834429" y="6893819"/>
            <a:ext cx="3282196"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Dropout (1 buah): dropout</a:t>
            </a:r>
          </a:p>
        </p:txBody>
      </p:sp>
      <p:sp>
        <p:nvSpPr>
          <p:cNvPr name="TextBox 15" id="15"/>
          <p:cNvSpPr txBox="true"/>
          <p:nvPr/>
        </p:nvSpPr>
        <p:spPr>
          <a:xfrm rot="0">
            <a:off x="9834429" y="7560151"/>
            <a:ext cx="8262453" cy="1063625"/>
          </a:xfrm>
          <a:prstGeom prst="rect">
            <a:avLst/>
          </a:prstGeom>
        </p:spPr>
        <p:txBody>
          <a:bodyPr anchor="t" rtlCol="false" tIns="0" lIns="0" bIns="0" rIns="0">
            <a:spAutoFit/>
          </a:bodyPr>
          <a:lstStyle/>
          <a:p>
            <a:pPr algn="l">
              <a:lnSpc>
                <a:spcPts val="2799"/>
              </a:lnSpc>
              <a:spcBef>
                <a:spcPct val="0"/>
              </a:spcBef>
            </a:pPr>
            <a:r>
              <a:rPr lang="en-US" b="true" sz="1999">
                <a:solidFill>
                  <a:srgbClr val="FFFFFF"/>
                </a:solidFill>
                <a:latin typeface="Poppins Bold"/>
                <a:ea typeface="Poppins Bold"/>
                <a:cs typeface="Poppins Bold"/>
                <a:sym typeface="Poppins Bold"/>
              </a:rPr>
              <a:t>Total hidden layers: 3 (Conv2D) + 3 (Batch Normalization) + 3 (MaxPooling2D) + 1 (Flatten) + 2 (Dense) + 1 (Dropout) = 13 hidden layers.</a:t>
            </a:r>
          </a:p>
        </p:txBody>
      </p:sp>
      <p:sp>
        <p:nvSpPr>
          <p:cNvPr name="TextBox 16" id="16"/>
          <p:cNvSpPr txBox="true"/>
          <p:nvPr/>
        </p:nvSpPr>
        <p:spPr>
          <a:xfrm rot="0">
            <a:off x="9834429" y="8648284"/>
            <a:ext cx="8262453" cy="711200"/>
          </a:xfrm>
          <a:prstGeom prst="rect">
            <a:avLst/>
          </a:prstGeom>
        </p:spPr>
        <p:txBody>
          <a:bodyPr anchor="t" rtlCol="false" tIns="0" lIns="0" bIns="0" rIns="0">
            <a:spAutoFit/>
          </a:bodyPr>
          <a:lstStyle/>
          <a:p>
            <a:pPr algn="l">
              <a:lnSpc>
                <a:spcPts val="2799"/>
              </a:lnSpc>
            </a:pPr>
            <a:r>
              <a:rPr lang="en-US" sz="1999" b="true">
                <a:solidFill>
                  <a:srgbClr val="FFFFFF"/>
                </a:solidFill>
                <a:latin typeface="Poppins Bold"/>
                <a:ea typeface="Poppins Bold"/>
                <a:cs typeface="Poppins Bold"/>
                <a:sym typeface="Poppins Bold"/>
              </a:rPr>
              <a:t>Total hidden layer yang relavan 7 karena ada beberapa layer</a:t>
            </a:r>
          </a:p>
          <a:p>
            <a:pPr algn="l">
              <a:lnSpc>
                <a:spcPts val="2799"/>
              </a:lnSpc>
              <a:spcBef>
                <a:spcPct val="0"/>
              </a:spcBef>
            </a:pPr>
            <a:r>
              <a:rPr lang="en-US" b="true" sz="1999">
                <a:solidFill>
                  <a:srgbClr val="FFFFFF"/>
                </a:solidFill>
                <a:latin typeface="Poppins Bold"/>
                <a:ea typeface="Poppins Bold"/>
                <a:cs typeface="Poppins Bold"/>
                <a:sym typeface="Poppins Bold"/>
              </a:rPr>
              <a:t>yang tidak dihitung karena tidak memiliki bobot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066322" y="6527052"/>
            <a:ext cx="3657600" cy="871174"/>
          </a:xfrm>
          <a:custGeom>
            <a:avLst/>
            <a:gdLst/>
            <a:ahLst/>
            <a:cxnLst/>
            <a:rect r="r" b="b" t="t" l="l"/>
            <a:pathLst>
              <a:path h="871174" w="3657600">
                <a:moveTo>
                  <a:pt x="0" y="0"/>
                </a:moveTo>
                <a:lnTo>
                  <a:pt x="3657600" y="0"/>
                </a:lnTo>
                <a:lnTo>
                  <a:pt x="3657600" y="871174"/>
                </a:lnTo>
                <a:lnTo>
                  <a:pt x="0" y="871174"/>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52351" y="1047750"/>
            <a:ext cx="16265555" cy="2092325"/>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h. Jumlah Total Hidden Node per Layer</a:t>
            </a:r>
          </a:p>
          <a:p>
            <a:pPr algn="l">
              <a:lnSpc>
                <a:spcPts val="5350"/>
              </a:lnSpc>
            </a:pPr>
          </a:p>
          <a:p>
            <a:pPr algn="l">
              <a:lnSpc>
                <a:spcPts val="5350"/>
              </a:lnSpc>
            </a:pPr>
          </a:p>
        </p:txBody>
      </p:sp>
      <p:sp>
        <p:nvSpPr>
          <p:cNvPr name="Freeform 4" id="4"/>
          <p:cNvSpPr/>
          <p:nvPr/>
        </p:nvSpPr>
        <p:spPr>
          <a:xfrm flipH="false" flipV="false" rot="0">
            <a:off x="-1361862" y="8164257"/>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560029" y="2144849"/>
            <a:ext cx="5447285" cy="891374"/>
          </a:xfrm>
          <a:custGeom>
            <a:avLst/>
            <a:gdLst/>
            <a:ahLst/>
            <a:cxnLst/>
            <a:rect r="r" b="b" t="t" l="l"/>
            <a:pathLst>
              <a:path h="891374" w="5447285">
                <a:moveTo>
                  <a:pt x="0" y="0"/>
                </a:moveTo>
                <a:lnTo>
                  <a:pt x="5447285" y="0"/>
                </a:lnTo>
                <a:lnTo>
                  <a:pt x="5447285" y="891374"/>
                </a:lnTo>
                <a:lnTo>
                  <a:pt x="0" y="891374"/>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61781" y="5464411"/>
            <a:ext cx="8638540" cy="4319270"/>
          </a:xfrm>
          <a:custGeom>
            <a:avLst/>
            <a:gdLst/>
            <a:ahLst/>
            <a:cxnLst/>
            <a:rect r="r" b="b" t="t" l="l"/>
            <a:pathLst>
              <a:path h="4319270" w="8638540">
                <a:moveTo>
                  <a:pt x="0" y="0"/>
                </a:moveTo>
                <a:lnTo>
                  <a:pt x="8638540" y="0"/>
                </a:lnTo>
                <a:lnTo>
                  <a:pt x="8638540" y="4319270"/>
                </a:lnTo>
                <a:lnTo>
                  <a:pt x="0" y="4319270"/>
                </a:lnTo>
                <a:lnTo>
                  <a:pt x="0" y="0"/>
                </a:lnTo>
                <a:close/>
              </a:path>
            </a:pathLst>
          </a:custGeom>
          <a:blipFill>
            <a:blip r:embed="rId6"/>
            <a:stretch>
              <a:fillRect l="0" t="0" r="0" b="0"/>
            </a:stretch>
          </a:blipFill>
        </p:spPr>
      </p:sp>
      <p:sp>
        <p:nvSpPr>
          <p:cNvPr name="TextBox 7" id="7"/>
          <p:cNvSpPr txBox="true"/>
          <p:nvPr/>
        </p:nvSpPr>
        <p:spPr>
          <a:xfrm rot="0">
            <a:off x="752351" y="1764328"/>
            <a:ext cx="14352151" cy="711200"/>
          </a:xfrm>
          <a:prstGeom prst="rect">
            <a:avLst/>
          </a:prstGeom>
        </p:spPr>
        <p:txBody>
          <a:bodyPr anchor="t" rtlCol="false" tIns="0" lIns="0" bIns="0" rIns="0">
            <a:spAutoFit/>
          </a:bodyPr>
          <a:lstStyle/>
          <a:p>
            <a:pPr algn="l">
              <a:lnSpc>
                <a:spcPts val="2799"/>
              </a:lnSpc>
            </a:pPr>
            <a:r>
              <a:rPr lang="en-US" sz="1999">
                <a:solidFill>
                  <a:srgbClr val="FFFFFF"/>
                </a:solidFill>
                <a:latin typeface="Poppins"/>
                <a:ea typeface="Poppins"/>
                <a:cs typeface="Poppins"/>
                <a:sym typeface="Poppins"/>
              </a:rPr>
              <a:t>Jumlah total hidden nodes dalam model ini dapat dihitung dengan menjumlahkan hidden nodes di semua layer</a:t>
            </a:r>
          </a:p>
          <a:p>
            <a:pPr algn="l">
              <a:lnSpc>
                <a:spcPts val="2799"/>
              </a:lnSpc>
              <a:spcBef>
                <a:spcPct val="0"/>
              </a:spcBef>
            </a:pPr>
          </a:p>
        </p:txBody>
      </p:sp>
      <p:sp>
        <p:nvSpPr>
          <p:cNvPr name="TextBox 8" id="8"/>
          <p:cNvSpPr txBox="true"/>
          <p:nvPr/>
        </p:nvSpPr>
        <p:spPr>
          <a:xfrm rot="0">
            <a:off x="622016" y="3055273"/>
            <a:ext cx="13548588" cy="1416050"/>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i. Jumlah Total Bobot (Weight)</a:t>
            </a:r>
          </a:p>
          <a:p>
            <a:pPr algn="l">
              <a:lnSpc>
                <a:spcPts val="5350"/>
              </a:lnSpc>
            </a:pPr>
          </a:p>
        </p:txBody>
      </p:sp>
      <p:sp>
        <p:nvSpPr>
          <p:cNvPr name="TextBox 9" id="9"/>
          <p:cNvSpPr txBox="true"/>
          <p:nvPr/>
        </p:nvSpPr>
        <p:spPr>
          <a:xfrm rot="0">
            <a:off x="752351" y="2231761"/>
            <a:ext cx="6918127"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61,504+15,376+26,944+6,272+9,216+2,304+128+5=121,717</a:t>
            </a:r>
          </a:p>
        </p:txBody>
      </p:sp>
      <p:sp>
        <p:nvSpPr>
          <p:cNvPr name="TextBox 10" id="10"/>
          <p:cNvSpPr txBox="true"/>
          <p:nvPr/>
        </p:nvSpPr>
        <p:spPr>
          <a:xfrm rot="0">
            <a:off x="622016" y="3819511"/>
            <a:ext cx="11664910" cy="35877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448 + 64 + 0 + 4,640 + 128 + 0 + 18,496 + 256 + 0 + 0 + 295,040 + 0 + 645 = 319,717</a:t>
            </a:r>
            <a:r>
              <a:rPr lang="en-US" sz="1999">
                <a:solidFill>
                  <a:srgbClr val="FFFFFF"/>
                </a:solidFill>
                <a:latin typeface="Poppins"/>
                <a:ea typeface="Poppins"/>
                <a:cs typeface="Poppins"/>
                <a:sym typeface="Poppins"/>
              </a:rPr>
              <a:t> (trainable)</a:t>
            </a:r>
          </a:p>
        </p:txBody>
      </p:sp>
      <p:sp>
        <p:nvSpPr>
          <p:cNvPr name="TextBox 11" id="11"/>
          <p:cNvSpPr txBox="true"/>
          <p:nvPr/>
        </p:nvSpPr>
        <p:spPr>
          <a:xfrm rot="0">
            <a:off x="622016" y="4574776"/>
            <a:ext cx="13548588" cy="739775"/>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j. hasil plot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318584" y="9055631"/>
            <a:ext cx="405338" cy="405338"/>
          </a:xfrm>
          <a:custGeom>
            <a:avLst/>
            <a:gdLst/>
            <a:ahLst/>
            <a:cxnLst/>
            <a:rect r="r" b="b" t="t" l="l"/>
            <a:pathLst>
              <a:path h="405338" w="405338">
                <a:moveTo>
                  <a:pt x="0" y="0"/>
                </a:moveTo>
                <a:lnTo>
                  <a:pt x="405338" y="0"/>
                </a:lnTo>
                <a:lnTo>
                  <a:pt x="405338" y="405338"/>
                </a:lnTo>
                <a:lnTo>
                  <a:pt x="0" y="405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899742" y="1433355"/>
            <a:ext cx="5977274" cy="5696735"/>
            <a:chOff x="0" y="0"/>
            <a:chExt cx="842530" cy="802986"/>
          </a:xfrm>
        </p:grpSpPr>
        <p:sp>
          <p:nvSpPr>
            <p:cNvPr name="Freeform 4" id="4"/>
            <p:cNvSpPr/>
            <p:nvPr/>
          </p:nvSpPr>
          <p:spPr>
            <a:xfrm flipH="false" flipV="false" rot="0">
              <a:off x="0" y="0"/>
              <a:ext cx="842530" cy="802986"/>
            </a:xfrm>
            <a:custGeom>
              <a:avLst/>
              <a:gdLst/>
              <a:ahLst/>
              <a:cxnLst/>
              <a:rect r="r" b="b" t="t" l="l"/>
              <a:pathLst>
                <a:path h="802986" w="842530">
                  <a:moveTo>
                    <a:pt x="25905" y="0"/>
                  </a:moveTo>
                  <a:lnTo>
                    <a:pt x="816625" y="0"/>
                  </a:lnTo>
                  <a:cubicBezTo>
                    <a:pt x="830932" y="0"/>
                    <a:pt x="842530" y="11598"/>
                    <a:pt x="842530" y="25905"/>
                  </a:cubicBezTo>
                  <a:lnTo>
                    <a:pt x="842530" y="777082"/>
                  </a:lnTo>
                  <a:cubicBezTo>
                    <a:pt x="842530" y="791388"/>
                    <a:pt x="830932" y="802986"/>
                    <a:pt x="816625" y="802986"/>
                  </a:cubicBezTo>
                  <a:lnTo>
                    <a:pt x="25905" y="802986"/>
                  </a:lnTo>
                  <a:cubicBezTo>
                    <a:pt x="11598" y="802986"/>
                    <a:pt x="0" y="791388"/>
                    <a:pt x="0" y="777082"/>
                  </a:cubicBezTo>
                  <a:lnTo>
                    <a:pt x="0" y="25905"/>
                  </a:lnTo>
                  <a:cubicBezTo>
                    <a:pt x="0" y="11598"/>
                    <a:pt x="11598" y="0"/>
                    <a:pt x="25905" y="0"/>
                  </a:cubicBezTo>
                  <a:close/>
                </a:path>
              </a:pathLst>
            </a:custGeom>
            <a:gradFill rotWithShape="true">
              <a:gsLst>
                <a:gs pos="0">
                  <a:srgbClr val="0C131D">
                    <a:alpha val="85000"/>
                  </a:srgbClr>
                </a:gs>
                <a:gs pos="100000">
                  <a:srgbClr val="0F2E4A">
                    <a:alpha val="85000"/>
                  </a:srgbClr>
                </a:gs>
              </a:gsLst>
              <a:lin ang="0"/>
            </a:gradFill>
            <a:ln w="19050" cap="sq">
              <a:solidFill>
                <a:srgbClr val="FFFFFF">
                  <a:alpha val="84706"/>
                </a:srgbClr>
              </a:solidFill>
              <a:prstDash val="solid"/>
              <a:miter/>
            </a:ln>
          </p:spPr>
        </p:sp>
        <p:sp>
          <p:nvSpPr>
            <p:cNvPr name="TextBox 5" id="5"/>
            <p:cNvSpPr txBox="true"/>
            <p:nvPr/>
          </p:nvSpPr>
          <p:spPr>
            <a:xfrm>
              <a:off x="0" y="-38100"/>
              <a:ext cx="842530" cy="841086"/>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flipH="true">
            <a:off x="14897904" y="1730471"/>
            <a:ext cx="19050" cy="5102502"/>
          </a:xfrm>
          <a:prstGeom prst="line">
            <a:avLst/>
          </a:prstGeom>
          <a:ln cap="flat" w="19050">
            <a:solidFill>
              <a:srgbClr val="FFFFFF"/>
            </a:solidFill>
            <a:prstDash val="solid"/>
            <a:headEnd type="none" len="sm" w="sm"/>
            <a:tailEnd type="none" len="sm" w="sm"/>
          </a:ln>
        </p:spPr>
      </p:sp>
      <p:sp>
        <p:nvSpPr>
          <p:cNvPr name="AutoShape 7" id="7"/>
          <p:cNvSpPr/>
          <p:nvPr/>
        </p:nvSpPr>
        <p:spPr>
          <a:xfrm flipV="true">
            <a:off x="12337110" y="4272197"/>
            <a:ext cx="5102537" cy="0"/>
          </a:xfrm>
          <a:prstGeom prst="line">
            <a:avLst/>
          </a:prstGeom>
          <a:ln cap="flat" w="19050">
            <a:solidFill>
              <a:srgbClr val="FFFFFF"/>
            </a:solidFill>
            <a:prstDash val="solid"/>
            <a:headEnd type="none" len="sm" w="sm"/>
            <a:tailEnd type="none" len="sm" w="sm"/>
          </a:ln>
        </p:spPr>
      </p:sp>
      <p:sp>
        <p:nvSpPr>
          <p:cNvPr name="Freeform 8" id="8"/>
          <p:cNvSpPr/>
          <p:nvPr/>
        </p:nvSpPr>
        <p:spPr>
          <a:xfrm flipH="false" flipV="false" rot="0">
            <a:off x="12769097" y="2339627"/>
            <a:ext cx="1342546" cy="1296167"/>
          </a:xfrm>
          <a:custGeom>
            <a:avLst/>
            <a:gdLst/>
            <a:ahLst/>
            <a:cxnLst/>
            <a:rect r="r" b="b" t="t" l="l"/>
            <a:pathLst>
              <a:path h="1296167" w="1342546">
                <a:moveTo>
                  <a:pt x="0" y="0"/>
                </a:moveTo>
                <a:lnTo>
                  <a:pt x="1342546" y="0"/>
                </a:lnTo>
                <a:lnTo>
                  <a:pt x="1342546" y="1296167"/>
                </a:lnTo>
                <a:lnTo>
                  <a:pt x="0" y="1296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738413" y="4910436"/>
            <a:ext cx="1373230" cy="1373230"/>
          </a:xfrm>
          <a:custGeom>
            <a:avLst/>
            <a:gdLst/>
            <a:ahLst/>
            <a:cxnLst/>
            <a:rect r="r" b="b" t="t" l="l"/>
            <a:pathLst>
              <a:path h="1373230" w="1373230">
                <a:moveTo>
                  <a:pt x="0" y="0"/>
                </a:moveTo>
                <a:lnTo>
                  <a:pt x="1373230" y="0"/>
                </a:lnTo>
                <a:lnTo>
                  <a:pt x="1373230" y="1373229"/>
                </a:lnTo>
                <a:lnTo>
                  <a:pt x="0" y="13732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590272" y="2339627"/>
            <a:ext cx="1396246" cy="1264237"/>
          </a:xfrm>
          <a:custGeom>
            <a:avLst/>
            <a:gdLst/>
            <a:ahLst/>
            <a:cxnLst/>
            <a:rect r="r" b="b" t="t" l="l"/>
            <a:pathLst>
              <a:path h="1264237" w="1396246">
                <a:moveTo>
                  <a:pt x="0" y="0"/>
                </a:moveTo>
                <a:lnTo>
                  <a:pt x="1396246" y="0"/>
                </a:lnTo>
                <a:lnTo>
                  <a:pt x="1396246" y="1264237"/>
                </a:lnTo>
                <a:lnTo>
                  <a:pt x="0" y="12642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5707528" y="4994264"/>
            <a:ext cx="1161734" cy="1205573"/>
          </a:xfrm>
          <a:custGeom>
            <a:avLst/>
            <a:gdLst/>
            <a:ahLst/>
            <a:cxnLst/>
            <a:rect r="r" b="b" t="t" l="l"/>
            <a:pathLst>
              <a:path h="1205573" w="1161734">
                <a:moveTo>
                  <a:pt x="0" y="0"/>
                </a:moveTo>
                <a:lnTo>
                  <a:pt x="1161734" y="0"/>
                </a:lnTo>
                <a:lnTo>
                  <a:pt x="1161734" y="1205573"/>
                </a:lnTo>
                <a:lnTo>
                  <a:pt x="0" y="12055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4934392" y="6301342"/>
            <a:ext cx="4213570" cy="850375"/>
          </a:xfrm>
          <a:custGeom>
            <a:avLst/>
            <a:gdLst/>
            <a:ahLst/>
            <a:cxnLst/>
            <a:rect r="r" b="b" t="t" l="l"/>
            <a:pathLst>
              <a:path h="850375" w="4213570">
                <a:moveTo>
                  <a:pt x="0" y="0"/>
                </a:moveTo>
                <a:lnTo>
                  <a:pt x="4213570" y="0"/>
                </a:lnTo>
                <a:lnTo>
                  <a:pt x="4213570" y="850375"/>
                </a:lnTo>
                <a:lnTo>
                  <a:pt x="0" y="850375"/>
                </a:lnTo>
                <a:lnTo>
                  <a:pt x="0" y="0"/>
                </a:lnTo>
                <a:close/>
              </a:path>
            </a:pathLst>
          </a:custGeom>
          <a:blipFill>
            <a:blip r:embed="rId12">
              <a:alphaModFix amt="30000"/>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335365" y="7637170"/>
            <a:ext cx="2823505" cy="1072932"/>
          </a:xfrm>
          <a:custGeom>
            <a:avLst/>
            <a:gdLst/>
            <a:ahLst/>
            <a:cxnLst/>
            <a:rect r="r" b="b" t="t" l="l"/>
            <a:pathLst>
              <a:path h="1072932" w="2823505">
                <a:moveTo>
                  <a:pt x="0" y="0"/>
                </a:moveTo>
                <a:lnTo>
                  <a:pt x="2823505" y="0"/>
                </a:lnTo>
                <a:lnTo>
                  <a:pt x="2823505" y="1072932"/>
                </a:lnTo>
                <a:lnTo>
                  <a:pt x="0" y="1072932"/>
                </a:lnTo>
                <a:lnTo>
                  <a:pt x="0" y="0"/>
                </a:lnTo>
                <a:close/>
              </a:path>
            </a:pathLst>
          </a:custGeom>
          <a:blipFill>
            <a:blip r:embed="rId14">
              <a:alphaModFix amt="30000"/>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106462" y="1575745"/>
            <a:ext cx="6893569" cy="1527764"/>
          </a:xfrm>
          <a:custGeom>
            <a:avLst/>
            <a:gdLst/>
            <a:ahLst/>
            <a:cxnLst/>
            <a:rect r="r" b="b" t="t" l="l"/>
            <a:pathLst>
              <a:path h="1527764" w="6893569">
                <a:moveTo>
                  <a:pt x="0" y="0"/>
                </a:moveTo>
                <a:lnTo>
                  <a:pt x="6893570" y="0"/>
                </a:lnTo>
                <a:lnTo>
                  <a:pt x="6893570" y="1527764"/>
                </a:lnTo>
                <a:lnTo>
                  <a:pt x="0" y="1527764"/>
                </a:lnTo>
                <a:lnTo>
                  <a:pt x="0" y="0"/>
                </a:lnTo>
                <a:close/>
              </a:path>
            </a:pathLst>
          </a:custGeom>
          <a:blipFill>
            <a:blip r:embed="rId16"/>
            <a:stretch>
              <a:fillRect l="0" t="0" r="0" b="0"/>
            </a:stretch>
          </a:blipFill>
        </p:spPr>
      </p:sp>
      <p:sp>
        <p:nvSpPr>
          <p:cNvPr name="Freeform 15" id="15"/>
          <p:cNvSpPr/>
          <p:nvPr/>
        </p:nvSpPr>
        <p:spPr>
          <a:xfrm flipH="false" flipV="false" rot="0">
            <a:off x="1222284" y="4639649"/>
            <a:ext cx="7762439" cy="4618651"/>
          </a:xfrm>
          <a:custGeom>
            <a:avLst/>
            <a:gdLst/>
            <a:ahLst/>
            <a:cxnLst/>
            <a:rect r="r" b="b" t="t" l="l"/>
            <a:pathLst>
              <a:path h="4618651" w="7762439">
                <a:moveTo>
                  <a:pt x="0" y="0"/>
                </a:moveTo>
                <a:lnTo>
                  <a:pt x="7762439" y="0"/>
                </a:lnTo>
                <a:lnTo>
                  <a:pt x="7762439" y="4618651"/>
                </a:lnTo>
                <a:lnTo>
                  <a:pt x="0" y="4618651"/>
                </a:lnTo>
                <a:lnTo>
                  <a:pt x="0" y="0"/>
                </a:lnTo>
                <a:close/>
              </a:path>
            </a:pathLst>
          </a:custGeom>
          <a:blipFill>
            <a:blip r:embed="rId17"/>
            <a:stretch>
              <a:fillRect l="0" t="0" r="0" b="0"/>
            </a:stretch>
          </a:blipFill>
        </p:spPr>
      </p:sp>
      <p:sp>
        <p:nvSpPr>
          <p:cNvPr name="TextBox 16" id="16"/>
          <p:cNvSpPr txBox="true"/>
          <p:nvPr/>
        </p:nvSpPr>
        <p:spPr>
          <a:xfrm rot="0">
            <a:off x="1106462" y="593407"/>
            <a:ext cx="13548588" cy="739775"/>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k. simpan model</a:t>
            </a:r>
          </a:p>
        </p:txBody>
      </p:sp>
      <p:sp>
        <p:nvSpPr>
          <p:cNvPr name="TextBox 17" id="17"/>
          <p:cNvSpPr txBox="true"/>
          <p:nvPr/>
        </p:nvSpPr>
        <p:spPr>
          <a:xfrm rot="0">
            <a:off x="1028700" y="3846429"/>
            <a:ext cx="13548588" cy="739775"/>
          </a:xfrm>
          <a:prstGeom prst="rect">
            <a:avLst/>
          </a:prstGeom>
        </p:spPr>
        <p:txBody>
          <a:bodyPr anchor="t" rtlCol="false" tIns="0" lIns="0" bIns="0" rIns="0">
            <a:spAutoFit/>
          </a:bodyPr>
          <a:lstStyle/>
          <a:p>
            <a:pPr algn="l">
              <a:lnSpc>
                <a:spcPts val="5350"/>
              </a:lnSpc>
            </a:pPr>
            <a:r>
              <a:rPr lang="en-US" sz="5000" b="true">
                <a:solidFill>
                  <a:srgbClr val="FFFFFF"/>
                </a:solidFill>
                <a:latin typeface="Poppins Bold"/>
                <a:ea typeface="Poppins Bold"/>
                <a:cs typeface="Poppins Bold"/>
                <a:sym typeface="Poppins Bold"/>
              </a:rPr>
              <a:t>l. Tensorboard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131D">
                <a:alpha val="100000"/>
              </a:srgbClr>
            </a:gs>
            <a:gs pos="100000">
              <a:srgbClr val="0F2E4A">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318584" y="9055631"/>
            <a:ext cx="405338" cy="405338"/>
          </a:xfrm>
          <a:custGeom>
            <a:avLst/>
            <a:gdLst/>
            <a:ahLst/>
            <a:cxnLst/>
            <a:rect r="r" b="b" t="t" l="l"/>
            <a:pathLst>
              <a:path h="405338" w="405338">
                <a:moveTo>
                  <a:pt x="0" y="0"/>
                </a:moveTo>
                <a:lnTo>
                  <a:pt x="405338" y="0"/>
                </a:lnTo>
                <a:lnTo>
                  <a:pt x="405338" y="405338"/>
                </a:lnTo>
                <a:lnTo>
                  <a:pt x="0" y="405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899742" y="1433355"/>
            <a:ext cx="5977274" cy="5696735"/>
            <a:chOff x="0" y="0"/>
            <a:chExt cx="842530" cy="802986"/>
          </a:xfrm>
        </p:grpSpPr>
        <p:sp>
          <p:nvSpPr>
            <p:cNvPr name="Freeform 4" id="4"/>
            <p:cNvSpPr/>
            <p:nvPr/>
          </p:nvSpPr>
          <p:spPr>
            <a:xfrm flipH="false" flipV="false" rot="0">
              <a:off x="0" y="0"/>
              <a:ext cx="842530" cy="802986"/>
            </a:xfrm>
            <a:custGeom>
              <a:avLst/>
              <a:gdLst/>
              <a:ahLst/>
              <a:cxnLst/>
              <a:rect r="r" b="b" t="t" l="l"/>
              <a:pathLst>
                <a:path h="802986" w="842530">
                  <a:moveTo>
                    <a:pt x="25905" y="0"/>
                  </a:moveTo>
                  <a:lnTo>
                    <a:pt x="816625" y="0"/>
                  </a:lnTo>
                  <a:cubicBezTo>
                    <a:pt x="830932" y="0"/>
                    <a:pt x="842530" y="11598"/>
                    <a:pt x="842530" y="25905"/>
                  </a:cubicBezTo>
                  <a:lnTo>
                    <a:pt x="842530" y="777082"/>
                  </a:lnTo>
                  <a:cubicBezTo>
                    <a:pt x="842530" y="791388"/>
                    <a:pt x="830932" y="802986"/>
                    <a:pt x="816625" y="802986"/>
                  </a:cubicBezTo>
                  <a:lnTo>
                    <a:pt x="25905" y="802986"/>
                  </a:lnTo>
                  <a:cubicBezTo>
                    <a:pt x="11598" y="802986"/>
                    <a:pt x="0" y="791388"/>
                    <a:pt x="0" y="777082"/>
                  </a:cubicBezTo>
                  <a:lnTo>
                    <a:pt x="0" y="25905"/>
                  </a:lnTo>
                  <a:cubicBezTo>
                    <a:pt x="0" y="11598"/>
                    <a:pt x="11598" y="0"/>
                    <a:pt x="25905" y="0"/>
                  </a:cubicBezTo>
                  <a:close/>
                </a:path>
              </a:pathLst>
            </a:custGeom>
            <a:gradFill rotWithShape="true">
              <a:gsLst>
                <a:gs pos="0">
                  <a:srgbClr val="0C131D">
                    <a:alpha val="85000"/>
                  </a:srgbClr>
                </a:gs>
                <a:gs pos="100000">
                  <a:srgbClr val="0F2E4A">
                    <a:alpha val="85000"/>
                  </a:srgbClr>
                </a:gs>
              </a:gsLst>
              <a:lin ang="0"/>
            </a:gradFill>
            <a:ln w="19050" cap="sq">
              <a:solidFill>
                <a:srgbClr val="FFFFFF">
                  <a:alpha val="84706"/>
                </a:srgbClr>
              </a:solidFill>
              <a:prstDash val="solid"/>
              <a:miter/>
            </a:ln>
          </p:spPr>
        </p:sp>
        <p:sp>
          <p:nvSpPr>
            <p:cNvPr name="TextBox 5" id="5"/>
            <p:cNvSpPr txBox="true"/>
            <p:nvPr/>
          </p:nvSpPr>
          <p:spPr>
            <a:xfrm>
              <a:off x="0" y="-38100"/>
              <a:ext cx="842530" cy="841086"/>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flipH="true">
            <a:off x="14897904" y="1730471"/>
            <a:ext cx="19050" cy="5102502"/>
          </a:xfrm>
          <a:prstGeom prst="line">
            <a:avLst/>
          </a:prstGeom>
          <a:ln cap="flat" w="19050">
            <a:solidFill>
              <a:srgbClr val="FFFFFF"/>
            </a:solidFill>
            <a:prstDash val="solid"/>
            <a:headEnd type="none" len="sm" w="sm"/>
            <a:tailEnd type="none" len="sm" w="sm"/>
          </a:ln>
        </p:spPr>
      </p:sp>
      <p:sp>
        <p:nvSpPr>
          <p:cNvPr name="AutoShape 7" id="7"/>
          <p:cNvSpPr/>
          <p:nvPr/>
        </p:nvSpPr>
        <p:spPr>
          <a:xfrm flipV="true">
            <a:off x="12337110" y="4272197"/>
            <a:ext cx="5102537" cy="0"/>
          </a:xfrm>
          <a:prstGeom prst="line">
            <a:avLst/>
          </a:prstGeom>
          <a:ln cap="flat" w="19050">
            <a:solidFill>
              <a:srgbClr val="FFFFFF"/>
            </a:solidFill>
            <a:prstDash val="solid"/>
            <a:headEnd type="none" len="sm" w="sm"/>
            <a:tailEnd type="none" len="sm" w="sm"/>
          </a:ln>
        </p:spPr>
      </p:sp>
      <p:sp>
        <p:nvSpPr>
          <p:cNvPr name="Freeform 8" id="8"/>
          <p:cNvSpPr/>
          <p:nvPr/>
        </p:nvSpPr>
        <p:spPr>
          <a:xfrm flipH="false" flipV="false" rot="0">
            <a:off x="12769097" y="2339627"/>
            <a:ext cx="1342546" cy="1296167"/>
          </a:xfrm>
          <a:custGeom>
            <a:avLst/>
            <a:gdLst/>
            <a:ahLst/>
            <a:cxnLst/>
            <a:rect r="r" b="b" t="t" l="l"/>
            <a:pathLst>
              <a:path h="1296167" w="1342546">
                <a:moveTo>
                  <a:pt x="0" y="0"/>
                </a:moveTo>
                <a:lnTo>
                  <a:pt x="1342546" y="0"/>
                </a:lnTo>
                <a:lnTo>
                  <a:pt x="1342546" y="1296167"/>
                </a:lnTo>
                <a:lnTo>
                  <a:pt x="0" y="1296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738413" y="4910436"/>
            <a:ext cx="1373230" cy="1373230"/>
          </a:xfrm>
          <a:custGeom>
            <a:avLst/>
            <a:gdLst/>
            <a:ahLst/>
            <a:cxnLst/>
            <a:rect r="r" b="b" t="t" l="l"/>
            <a:pathLst>
              <a:path h="1373230" w="1373230">
                <a:moveTo>
                  <a:pt x="0" y="0"/>
                </a:moveTo>
                <a:lnTo>
                  <a:pt x="1373230" y="0"/>
                </a:lnTo>
                <a:lnTo>
                  <a:pt x="1373230" y="1373229"/>
                </a:lnTo>
                <a:lnTo>
                  <a:pt x="0" y="13732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590272" y="2339627"/>
            <a:ext cx="1396246" cy="1264237"/>
          </a:xfrm>
          <a:custGeom>
            <a:avLst/>
            <a:gdLst/>
            <a:ahLst/>
            <a:cxnLst/>
            <a:rect r="r" b="b" t="t" l="l"/>
            <a:pathLst>
              <a:path h="1264237" w="1396246">
                <a:moveTo>
                  <a:pt x="0" y="0"/>
                </a:moveTo>
                <a:lnTo>
                  <a:pt x="1396246" y="0"/>
                </a:lnTo>
                <a:lnTo>
                  <a:pt x="1396246" y="1264237"/>
                </a:lnTo>
                <a:lnTo>
                  <a:pt x="0" y="12642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5707528" y="4994264"/>
            <a:ext cx="1161734" cy="1205573"/>
          </a:xfrm>
          <a:custGeom>
            <a:avLst/>
            <a:gdLst/>
            <a:ahLst/>
            <a:cxnLst/>
            <a:rect r="r" b="b" t="t" l="l"/>
            <a:pathLst>
              <a:path h="1205573" w="1161734">
                <a:moveTo>
                  <a:pt x="0" y="0"/>
                </a:moveTo>
                <a:lnTo>
                  <a:pt x="1161734" y="0"/>
                </a:lnTo>
                <a:lnTo>
                  <a:pt x="1161734" y="1205573"/>
                </a:lnTo>
                <a:lnTo>
                  <a:pt x="0" y="12055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4934392" y="6301342"/>
            <a:ext cx="4213570" cy="850375"/>
          </a:xfrm>
          <a:custGeom>
            <a:avLst/>
            <a:gdLst/>
            <a:ahLst/>
            <a:cxnLst/>
            <a:rect r="r" b="b" t="t" l="l"/>
            <a:pathLst>
              <a:path h="850375" w="4213570">
                <a:moveTo>
                  <a:pt x="0" y="0"/>
                </a:moveTo>
                <a:lnTo>
                  <a:pt x="4213570" y="0"/>
                </a:lnTo>
                <a:lnTo>
                  <a:pt x="4213570" y="850375"/>
                </a:lnTo>
                <a:lnTo>
                  <a:pt x="0" y="850375"/>
                </a:lnTo>
                <a:lnTo>
                  <a:pt x="0" y="0"/>
                </a:lnTo>
                <a:close/>
              </a:path>
            </a:pathLst>
          </a:custGeom>
          <a:blipFill>
            <a:blip r:embed="rId12">
              <a:alphaModFix amt="30000"/>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335365" y="7637170"/>
            <a:ext cx="2823505" cy="1072932"/>
          </a:xfrm>
          <a:custGeom>
            <a:avLst/>
            <a:gdLst/>
            <a:ahLst/>
            <a:cxnLst/>
            <a:rect r="r" b="b" t="t" l="l"/>
            <a:pathLst>
              <a:path h="1072932" w="2823505">
                <a:moveTo>
                  <a:pt x="0" y="0"/>
                </a:moveTo>
                <a:lnTo>
                  <a:pt x="2823505" y="0"/>
                </a:lnTo>
                <a:lnTo>
                  <a:pt x="2823505" y="1072932"/>
                </a:lnTo>
                <a:lnTo>
                  <a:pt x="0" y="1072932"/>
                </a:lnTo>
                <a:lnTo>
                  <a:pt x="0" y="0"/>
                </a:lnTo>
                <a:close/>
              </a:path>
            </a:pathLst>
          </a:custGeom>
          <a:blipFill>
            <a:blip r:embed="rId14">
              <a:alphaModFix amt="30000"/>
              <a:extLst>
                <a:ext uri="{96DAC541-7B7A-43D3-8B79-37D633B846F1}">
                  <asvg:svgBlip xmlns:asvg="http://schemas.microsoft.com/office/drawing/2016/SVG/main" r:embed="rId15"/>
                </a:ext>
              </a:extLst>
            </a:blip>
            <a:stretch>
              <a:fillRect l="0" t="0" r="0" b="0"/>
            </a:stretch>
          </a:blipFill>
        </p:spPr>
      </p:sp>
      <p:sp>
        <p:nvSpPr>
          <p:cNvPr name="TextBox 14" id="14"/>
          <p:cNvSpPr txBox="true"/>
          <p:nvPr/>
        </p:nvSpPr>
        <p:spPr>
          <a:xfrm rot="0">
            <a:off x="468978" y="843439"/>
            <a:ext cx="7655860" cy="1198880"/>
          </a:xfrm>
          <a:prstGeom prst="rect">
            <a:avLst/>
          </a:prstGeom>
        </p:spPr>
        <p:txBody>
          <a:bodyPr anchor="t" rtlCol="false" tIns="0" lIns="0" bIns="0" rIns="0">
            <a:spAutoFit/>
          </a:bodyPr>
          <a:lstStyle/>
          <a:p>
            <a:pPr algn="l">
              <a:lnSpc>
                <a:spcPts val="8560"/>
              </a:lnSpc>
            </a:pPr>
            <a:r>
              <a:rPr lang="en-US" sz="8000" b="true">
                <a:solidFill>
                  <a:srgbClr val="FFFFFF"/>
                </a:solidFill>
                <a:latin typeface="Poppins Bold"/>
                <a:ea typeface="Poppins Bold"/>
                <a:cs typeface="Poppins Bold"/>
                <a:sym typeface="Poppins Bold"/>
              </a:rPr>
              <a:t>Kesimpulan</a:t>
            </a:r>
          </a:p>
        </p:txBody>
      </p:sp>
      <p:sp>
        <p:nvSpPr>
          <p:cNvPr name="TextBox 15" id="15"/>
          <p:cNvSpPr txBox="true"/>
          <p:nvPr/>
        </p:nvSpPr>
        <p:spPr>
          <a:xfrm rot="0">
            <a:off x="333375" y="2253902"/>
            <a:ext cx="10089992" cy="4165509"/>
          </a:xfrm>
          <a:prstGeom prst="rect">
            <a:avLst/>
          </a:prstGeom>
        </p:spPr>
        <p:txBody>
          <a:bodyPr anchor="t" rtlCol="false" tIns="0" lIns="0" bIns="0" rIns="0">
            <a:spAutoFit/>
          </a:bodyPr>
          <a:lstStyle/>
          <a:p>
            <a:pPr algn="just">
              <a:lnSpc>
                <a:spcPts val="2765"/>
              </a:lnSpc>
            </a:pPr>
            <a:r>
              <a:rPr lang="en-US" sz="1626">
                <a:solidFill>
                  <a:srgbClr val="FFFFFF"/>
                </a:solidFill>
                <a:latin typeface="Poppins"/>
                <a:ea typeface="Poppins"/>
                <a:cs typeface="Poppins"/>
                <a:sym typeface="Poppins"/>
              </a:rPr>
              <a:t>      Model Convolutional Neural Network (CNN) yang dirancang berhasil diterapkan untuk menyelesaikan kasus klasifikasi gambar bunga dengan menggunakan dataset Flowers Recognition. Model ini terdiri dari 7 hidden layers dengan total 704 hidden nodes yang didistribusikan pada 3 layer Conv2D, 3 layer BatchNormalization, dan 1 layer Dense. Model menggunakan Adam Optimizer dengan fungsi aktivasi ReLU pada hidden layers dan Softmax pada output layer untuk klasifikasi multi-kelas.</a:t>
            </a:r>
          </a:p>
          <a:p>
            <a:pPr algn="just">
              <a:lnSpc>
                <a:spcPts val="2765"/>
              </a:lnSpc>
            </a:pPr>
            <a:r>
              <a:rPr lang="en-US" sz="1626">
                <a:solidFill>
                  <a:srgbClr val="FFFFFF"/>
                </a:solidFill>
                <a:latin typeface="Poppins"/>
                <a:ea typeface="Poppins"/>
                <a:cs typeface="Poppins"/>
                <a:sym typeface="Poppins"/>
              </a:rPr>
              <a:t>    Dengan total parameter trainable sebesar 319,717, model ini menunjukkan kompleksitas yang cukup untuk mempelajari pola dalam data. Implementasi ini menggambarkan bagaimana jaringan saraf tiruan, khususnya CNN, dapat diterapkan secara efektif dalam memecahkan masalah klasifikasi gambar..Hasil ini mencerminkan potensi JST sebagai alat yang kuat dalam menyelesaikan masalah berbasis data non-linear.</a:t>
            </a:r>
          </a:p>
          <a:p>
            <a:pPr algn="just">
              <a:lnSpc>
                <a:spcPts val="276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DAGXfe4hrpw</dc:identifier>
  <dcterms:modified xsi:type="dcterms:W3CDTF">2011-08-01T06:04:30Z</dcterms:modified>
  <cp:revision>1</cp:revision>
  <dc:title>Blue Futuristic Artificial Intelligence Presentation</dc:title>
</cp:coreProperties>
</file>