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9" r:id="rId2"/>
    <p:sldId id="357" r:id="rId3"/>
    <p:sldId id="363" r:id="rId4"/>
    <p:sldId id="362" r:id="rId5"/>
    <p:sldId id="356" r:id="rId6"/>
    <p:sldId id="366" r:id="rId7"/>
    <p:sldId id="354" r:id="rId8"/>
    <p:sldId id="358" r:id="rId9"/>
    <p:sldId id="378" r:id="rId10"/>
    <p:sldId id="376" r:id="rId11"/>
    <p:sldId id="367" r:id="rId12"/>
    <p:sldId id="368" r:id="rId13"/>
    <p:sldId id="379" r:id="rId14"/>
    <p:sldId id="369" r:id="rId15"/>
    <p:sldId id="374" r:id="rId16"/>
    <p:sldId id="375" r:id="rId17"/>
    <p:sldId id="360" r:id="rId18"/>
    <p:sldId id="371" r:id="rId19"/>
    <p:sldId id="361" r:id="rId20"/>
    <p:sldId id="3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E8"/>
    <a:srgbClr val="324CEA"/>
    <a:srgbClr val="002554"/>
    <a:srgbClr val="A7A4E0"/>
    <a:srgbClr val="000DE8"/>
    <a:srgbClr val="3ABAD8"/>
    <a:srgbClr val="FFD923"/>
    <a:srgbClr val="FF495C"/>
    <a:srgbClr val="636B70"/>
    <a:srgbClr val="636BD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9"/>
    <p:restoredTop sz="72896" autoAdjust="0"/>
  </p:normalViewPr>
  <p:slideViewPr>
    <p:cSldViewPr snapToGrid="0">
      <p:cViewPr varScale="1">
        <p:scale>
          <a:sx n="57" d="100"/>
          <a:sy n="57" d="100"/>
        </p:scale>
        <p:origin x="1296" y="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93205-0DC6-6747-9194-EF70CC594B7A}" type="datetimeFigureOut">
              <a:rPr lang="en-AE" smtClean="0"/>
              <a:t>25/04/2023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41B01-A9D4-AB42-B201-9DDF40C2B6ED}" type="slidenum">
              <a:rPr lang="en-AE" smtClean="0"/>
              <a:t>‹#›</a:t>
            </a:fld>
            <a:endParaRPr lang="en-AE"/>
          </a:p>
        </p:txBody>
      </p:sp>
    </p:spTree>
    <p:extLst>
      <p:ext uri="{BB962C8B-B14F-4D97-AF65-F5344CB8AC3E}">
        <p14:creationId xmlns:p14="http://schemas.microsoft.com/office/powerpoint/2010/main" val="34109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fld id="{D3041B01-A9D4-AB42-B201-9DDF40C2B6ED}" type="slidenum">
              <a:rPr lang="en-AE" smtClean="0"/>
              <a:t>1</a:t>
            </a:fld>
            <a:endParaRPr lang="en-AE"/>
          </a:p>
        </p:txBody>
      </p:sp>
    </p:spTree>
    <p:extLst>
      <p:ext uri="{BB962C8B-B14F-4D97-AF65-F5344CB8AC3E}">
        <p14:creationId xmlns:p14="http://schemas.microsoft.com/office/powerpoint/2010/main" val="3808499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Q. </a:t>
            </a:r>
            <a:r>
              <a:rPr lang="en-US" b="0" i="0" dirty="0">
                <a:solidFill>
                  <a:srgbClr val="343541"/>
                </a:solidFill>
                <a:effectLst/>
                <a:latin typeface="Söhne"/>
              </a:rPr>
              <a:t>why CNN is performing better at m=3 than other models?</a:t>
            </a:r>
          </a:p>
          <a:p>
            <a:pPr algn="l"/>
            <a:endParaRPr lang="en-US" b="0" i="0" dirty="0">
              <a:solidFill>
                <a:srgbClr val="374151"/>
              </a:solidFill>
              <a:effectLst/>
              <a:latin typeface="Söhne"/>
            </a:endParaRPr>
          </a:p>
          <a:p>
            <a:pPr algn="l"/>
            <a:r>
              <a:rPr lang="en-US" b="0" i="0" dirty="0">
                <a:solidFill>
                  <a:srgbClr val="374151"/>
                </a:solidFill>
                <a:effectLst/>
                <a:latin typeface="Söhne"/>
              </a:rPr>
              <a:t>A1. One possible reason for this is that the CNN model is better at capturing spatial features in the image, which is important for detecting and classifying adversarial examples. Adversarial examples are designed to deceive the model by making small, imperceptible changes to the image that can cause it to misclassify the image. The CNN model may be better at detecting these changes and classifying the image correctly as a result.</a:t>
            </a:r>
          </a:p>
          <a:p>
            <a:pPr algn="l"/>
            <a:endParaRPr lang="en-US" b="0" i="0" dirty="0">
              <a:solidFill>
                <a:srgbClr val="374151"/>
              </a:solidFill>
              <a:effectLst/>
              <a:latin typeface="Söhne"/>
            </a:endParaRPr>
          </a:p>
          <a:p>
            <a:pPr algn="l"/>
            <a:r>
              <a:rPr lang="en-US" b="0" i="0" dirty="0">
                <a:solidFill>
                  <a:srgbClr val="374151"/>
                </a:solidFill>
                <a:effectLst/>
                <a:latin typeface="Söhne"/>
              </a:rPr>
              <a:t>A2. Another reason may be that the CNN model has fewer parameters than some of the other models, making it less susceptible to overfitting and better able to generalize to new, unseen examples. This can be especially important when dealing with adversarial examples, which are designed to exploit weaknesses in the model's decision boundaries.</a:t>
            </a:r>
          </a:p>
          <a:p>
            <a:endParaRPr lang="en-IN" dirty="0"/>
          </a:p>
        </p:txBody>
      </p:sp>
      <p:sp>
        <p:nvSpPr>
          <p:cNvPr id="4" name="Slide Number Placeholder 3"/>
          <p:cNvSpPr>
            <a:spLocks noGrp="1"/>
          </p:cNvSpPr>
          <p:nvPr>
            <p:ph type="sldNum" sz="quarter" idx="5"/>
          </p:nvPr>
        </p:nvSpPr>
        <p:spPr/>
        <p:txBody>
          <a:bodyPr/>
          <a:lstStyle/>
          <a:p>
            <a:fld id="{D3041B01-A9D4-AB42-B201-9DDF40C2B6ED}" type="slidenum">
              <a:rPr lang="en-AE" smtClean="0"/>
              <a:t>17</a:t>
            </a:fld>
            <a:endParaRPr lang="en-AE"/>
          </a:p>
        </p:txBody>
      </p:sp>
    </p:spTree>
    <p:extLst>
      <p:ext uri="{BB962C8B-B14F-4D97-AF65-F5344CB8AC3E}">
        <p14:creationId xmlns:p14="http://schemas.microsoft.com/office/powerpoint/2010/main" val="3533916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The trade-off between clean accuracy and robust accuracy in the context of model extraction attacks is a result of the competing objectives of the attacker and defender.</a:t>
            </a:r>
          </a:p>
          <a:p>
            <a:pPr algn="l"/>
            <a:r>
              <a:rPr lang="en-US" b="0" i="0" dirty="0">
                <a:solidFill>
                  <a:srgbClr val="000000"/>
                </a:solidFill>
                <a:effectLst/>
                <a:latin typeface="Söhne"/>
              </a:rPr>
              <a:t>The attacker aims to extract a high-quality model that mimics the original model's behavior as closely as possible, regardless of whether the model is accurate on clean or adversarial examples. In contrast, the defender aims to protect the original model's intellectual property and maintain high accuracy on both clean and adversarial examples.</a:t>
            </a:r>
          </a:p>
          <a:p>
            <a:pPr algn="l"/>
            <a:r>
              <a:rPr lang="en-US" b="0" i="0" dirty="0">
                <a:solidFill>
                  <a:srgbClr val="000000"/>
                </a:solidFill>
                <a:effectLst/>
                <a:latin typeface="Söhne"/>
              </a:rPr>
              <a:t>To achieve this, the defender may employ techniques such as defensive distillation or adversarial training to make the model more resistant to extraction attacks. However, these techniques can also have a negative impact on the model's clean accuracy, as the model is trained on a more limited and potentially biased set of examples.</a:t>
            </a:r>
          </a:p>
          <a:p>
            <a:pPr algn="l"/>
            <a:r>
              <a:rPr lang="en-US" b="0" i="0" dirty="0">
                <a:solidFill>
                  <a:srgbClr val="000000"/>
                </a:solidFill>
                <a:effectLst/>
                <a:latin typeface="Söhne"/>
              </a:rPr>
              <a:t>As a result, there is often a trade-off between clean accuracy and robust accuracy in defending against model extraction attacks. The defender must carefully balance these competing objectives to achieve the best possible performance on both clean and adversarial examples.</a:t>
            </a:r>
          </a:p>
          <a:p>
            <a:br>
              <a:rPr lang="en-US" b="0" i="0" dirty="0">
                <a:solidFill>
                  <a:srgbClr val="000000"/>
                </a:solidFill>
                <a:effectLst/>
                <a:latin typeface="Söhne"/>
              </a:rPr>
            </a:br>
            <a:endParaRPr lang="en-IN" dirty="0"/>
          </a:p>
        </p:txBody>
      </p:sp>
      <p:sp>
        <p:nvSpPr>
          <p:cNvPr id="4" name="Slide Number Placeholder 3"/>
          <p:cNvSpPr>
            <a:spLocks noGrp="1"/>
          </p:cNvSpPr>
          <p:nvPr>
            <p:ph type="sldNum" sz="quarter" idx="5"/>
          </p:nvPr>
        </p:nvSpPr>
        <p:spPr/>
        <p:txBody>
          <a:bodyPr/>
          <a:lstStyle/>
          <a:p>
            <a:fld id="{D3041B01-A9D4-AB42-B201-9DDF40C2B6ED}" type="slidenum">
              <a:rPr lang="en-AE" smtClean="0"/>
              <a:t>18</a:t>
            </a:fld>
            <a:endParaRPr lang="en-AE"/>
          </a:p>
        </p:txBody>
      </p:sp>
    </p:spTree>
    <p:extLst>
      <p:ext uri="{BB962C8B-B14F-4D97-AF65-F5344CB8AC3E}">
        <p14:creationId xmlns:p14="http://schemas.microsoft.com/office/powerpoint/2010/main" val="4003701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Defensive distillation is a technique that can be used to make a machine learning model more resistant to model extraction attacks. It involves training a distilled model that is similar to the original model, but with increased temperature during training, which effectively smooths out the decision boundaries and makes it harder to learn the underlying structure of the model.</a:t>
            </a:r>
          </a:p>
          <a:p>
            <a:pPr algn="l"/>
            <a:r>
              <a:rPr lang="en-US" b="0" i="0" dirty="0">
                <a:solidFill>
                  <a:srgbClr val="374151"/>
                </a:solidFill>
                <a:effectLst/>
                <a:latin typeface="Söhne"/>
              </a:rPr>
              <a:t>To apply defensive distillation, you can follow these steps:</a:t>
            </a:r>
          </a:p>
          <a:p>
            <a:pPr algn="l">
              <a:buFont typeface="+mj-lt"/>
              <a:buAutoNum type="arabicPeriod"/>
            </a:pPr>
            <a:r>
              <a:rPr lang="en-US" b="0" i="0" dirty="0">
                <a:solidFill>
                  <a:srgbClr val="374151"/>
                </a:solidFill>
                <a:effectLst/>
                <a:latin typeface="Söhne"/>
              </a:rPr>
              <a:t>Train the original model on the training data as usual.</a:t>
            </a:r>
          </a:p>
          <a:p>
            <a:pPr algn="l">
              <a:buFont typeface="+mj-lt"/>
              <a:buAutoNum type="arabicPeriod"/>
            </a:pPr>
            <a:r>
              <a:rPr lang="en-US" b="0" i="0" dirty="0">
                <a:solidFill>
                  <a:srgbClr val="374151"/>
                </a:solidFill>
                <a:effectLst/>
                <a:latin typeface="Söhne"/>
              </a:rPr>
              <a:t>Train a new model using the outputs of the original model as labels, with a higher temperature setting during training. This will result in a softer probability distribution for the new model's outputs.</a:t>
            </a:r>
          </a:p>
          <a:p>
            <a:pPr algn="l">
              <a:buFont typeface="+mj-lt"/>
              <a:buAutoNum type="arabicPeriod"/>
            </a:pPr>
            <a:r>
              <a:rPr lang="en-US" b="0" i="0" dirty="0">
                <a:solidFill>
                  <a:srgbClr val="374151"/>
                </a:solidFill>
                <a:effectLst/>
                <a:latin typeface="Söhne"/>
              </a:rPr>
              <a:t>Use the distilled model for inference instead of the original model.</a:t>
            </a:r>
          </a:p>
          <a:p>
            <a:pPr algn="l">
              <a:buFont typeface="+mj-lt"/>
              <a:buAutoNum type="arabicPeriod"/>
            </a:pPr>
            <a:r>
              <a:rPr lang="en-US" b="0" i="0" dirty="0">
                <a:solidFill>
                  <a:srgbClr val="374151"/>
                </a:solidFill>
                <a:effectLst/>
                <a:latin typeface="Söhne"/>
              </a:rPr>
              <a:t>During deployment, restrict access to the distilled model's internal workings, such as the weights, activations, and gradients, to prevent attackers from using them to perform model extraction.</a:t>
            </a:r>
          </a:p>
          <a:p>
            <a:pPr algn="l"/>
            <a:r>
              <a:rPr lang="en-US" b="0" i="0" dirty="0">
                <a:solidFill>
                  <a:srgbClr val="374151"/>
                </a:solidFill>
                <a:effectLst/>
                <a:latin typeface="Söhne"/>
              </a:rPr>
              <a:t>Note that while defensive distillation can increase the resilience of a model to model extraction attacks, it is not a foolproof solution, and other defensive techniques may also be necessary to fully protect against attacks. Additionally, defensive distillation can come at a cost of increased computational and memory requirements, so it may not be appropriate for all use cases.</a:t>
            </a:r>
          </a:p>
          <a:p>
            <a:endParaRPr lang="en-IN" dirty="0"/>
          </a:p>
        </p:txBody>
      </p:sp>
      <p:sp>
        <p:nvSpPr>
          <p:cNvPr id="4" name="Slide Number Placeholder 3"/>
          <p:cNvSpPr>
            <a:spLocks noGrp="1"/>
          </p:cNvSpPr>
          <p:nvPr>
            <p:ph type="sldNum" sz="quarter" idx="5"/>
          </p:nvPr>
        </p:nvSpPr>
        <p:spPr/>
        <p:txBody>
          <a:bodyPr/>
          <a:lstStyle/>
          <a:p>
            <a:fld id="{D3041B01-A9D4-AB42-B201-9DDF40C2B6ED}" type="slidenum">
              <a:rPr lang="en-AE" smtClean="0"/>
              <a:t>19</a:t>
            </a:fld>
            <a:endParaRPr lang="en-AE"/>
          </a:p>
        </p:txBody>
      </p:sp>
    </p:spTree>
    <p:extLst>
      <p:ext uri="{BB962C8B-B14F-4D97-AF65-F5344CB8AC3E}">
        <p14:creationId xmlns:p14="http://schemas.microsoft.com/office/powerpoint/2010/main" val="420516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What is adversarial attack? </a:t>
            </a:r>
          </a:p>
          <a:p>
            <a:r>
              <a:rPr lang="en-US"/>
              <a:t>H</a:t>
            </a:r>
            <a:r>
              <a:rPr lang="en-AE"/>
              <a:t>ow its done?</a:t>
            </a:r>
          </a:p>
          <a:p>
            <a:r>
              <a:rPr lang="en-AE"/>
              <a:t> </a:t>
            </a:r>
          </a:p>
        </p:txBody>
      </p:sp>
      <p:sp>
        <p:nvSpPr>
          <p:cNvPr id="4" name="Slide Number Placeholder 3"/>
          <p:cNvSpPr>
            <a:spLocks noGrp="1"/>
          </p:cNvSpPr>
          <p:nvPr>
            <p:ph type="sldNum" sz="quarter" idx="5"/>
          </p:nvPr>
        </p:nvSpPr>
        <p:spPr/>
        <p:txBody>
          <a:bodyPr/>
          <a:lstStyle/>
          <a:p>
            <a:fld id="{D3041B01-A9D4-AB42-B201-9DDF40C2B6ED}" type="slidenum">
              <a:rPr lang="en-AE" smtClean="0"/>
              <a:t>3</a:t>
            </a:fld>
            <a:endParaRPr lang="en-AE"/>
          </a:p>
        </p:txBody>
      </p:sp>
    </p:spTree>
    <p:extLst>
      <p:ext uri="{BB962C8B-B14F-4D97-AF65-F5344CB8AC3E}">
        <p14:creationId xmlns:p14="http://schemas.microsoft.com/office/powerpoint/2010/main" val="450462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its an important research direction?</a:t>
            </a:r>
            <a:endParaRPr lang="en-AE" dirty="0"/>
          </a:p>
        </p:txBody>
      </p:sp>
      <p:sp>
        <p:nvSpPr>
          <p:cNvPr id="4" name="Slide Number Placeholder 3"/>
          <p:cNvSpPr>
            <a:spLocks noGrp="1"/>
          </p:cNvSpPr>
          <p:nvPr>
            <p:ph type="sldNum" sz="quarter" idx="5"/>
          </p:nvPr>
        </p:nvSpPr>
        <p:spPr/>
        <p:txBody>
          <a:bodyPr/>
          <a:lstStyle/>
          <a:p>
            <a:fld id="{D3041B01-A9D4-AB42-B201-9DDF40C2B6ED}" type="slidenum">
              <a:rPr lang="en-AE" smtClean="0"/>
              <a:t>4</a:t>
            </a:fld>
            <a:endParaRPr lang="en-AE"/>
          </a:p>
        </p:txBody>
      </p:sp>
    </p:spTree>
    <p:extLst>
      <p:ext uri="{BB962C8B-B14F-4D97-AF65-F5344CB8AC3E}">
        <p14:creationId xmlns:p14="http://schemas.microsoft.com/office/powerpoint/2010/main" val="1941100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D3041B01-A9D4-AB42-B201-9DDF40C2B6ED}" type="slidenum">
              <a:rPr lang="en-AE" smtClean="0"/>
              <a:t>5</a:t>
            </a:fld>
            <a:endParaRPr lang="en-AE"/>
          </a:p>
        </p:txBody>
      </p:sp>
    </p:spTree>
    <p:extLst>
      <p:ext uri="{BB962C8B-B14F-4D97-AF65-F5344CB8AC3E}">
        <p14:creationId xmlns:p14="http://schemas.microsoft.com/office/powerpoint/2010/main" val="263181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t>
            </a:r>
            <a:r>
              <a:rPr lang="en-AE"/>
              <a:t>he proposed method + what we have done </a:t>
            </a:r>
          </a:p>
          <a:p>
            <a:r>
              <a:rPr lang="en-US" sz="1800">
                <a:solidFill>
                  <a:srgbClr val="040C28"/>
                </a:solidFill>
                <a:effectLst/>
                <a:latin typeface="Calibri" panose="020F0502020204030204" pitchFamily="34" charset="0"/>
                <a:ea typeface="Calibri" panose="020F0502020204030204" pitchFamily="34" charset="0"/>
                <a:cs typeface="Calibri" panose="020F0502020204030204" pitchFamily="34" charset="0"/>
              </a:rPr>
              <a:t>MLP &gt; CNN </a:t>
            </a:r>
            <a:endParaRPr lang="en-AE" sz="1800">
              <a:effectLst/>
              <a:latin typeface="Calibri" panose="020F0502020204030204" pitchFamily="34" charset="0"/>
              <a:ea typeface="Calibri" panose="020F0502020204030204" pitchFamily="34" charset="0"/>
              <a:cs typeface="Arial" panose="020B0604020202020204" pitchFamily="34" charset="0"/>
            </a:endParaRPr>
          </a:p>
          <a:p>
            <a:r>
              <a:rPr lang="en-US" sz="1800">
                <a:solidFill>
                  <a:srgbClr val="040C28"/>
                </a:solidFill>
                <a:effectLst/>
                <a:latin typeface="Calibri" panose="020F0502020204030204" pitchFamily="34" charset="0"/>
                <a:ea typeface="Calibri" panose="020F0502020204030204" pitchFamily="34" charset="0"/>
                <a:cs typeface="Calibri" panose="020F0502020204030204" pitchFamily="34" charset="0"/>
              </a:rPr>
              <a:t>Majority voting &gt; average rating and average weighted</a:t>
            </a:r>
          </a:p>
          <a:p>
            <a:r>
              <a:rPr lang="en-US" sz="1800">
                <a:solidFill>
                  <a:srgbClr val="040C28"/>
                </a:solidFill>
                <a:effectLst/>
                <a:latin typeface="Calibri" panose="020F0502020204030204" pitchFamily="34" charset="0"/>
                <a:ea typeface="Calibri" panose="020F0502020204030204" pitchFamily="34" charset="0"/>
              </a:rPr>
              <a:t>MLP has significant more parameters than CNN so MLP it more complex + using CNN gives equal/more accuracy than using MLP for classification</a:t>
            </a:r>
            <a:r>
              <a:rPr lang="en-AE" sz="2800">
                <a:effectLst/>
              </a:rPr>
              <a:t> </a:t>
            </a:r>
            <a:endParaRPr lang="en-AE" sz="1800">
              <a:effectLst/>
              <a:latin typeface="Calibri" panose="020F0502020204030204" pitchFamily="34" charset="0"/>
              <a:ea typeface="Calibri" panose="020F0502020204030204" pitchFamily="34" charset="0"/>
              <a:cs typeface="Arial" panose="020B0604020202020204" pitchFamily="34" charset="0"/>
            </a:endParaRPr>
          </a:p>
          <a:p>
            <a:endParaRPr lang="en-AE"/>
          </a:p>
        </p:txBody>
      </p:sp>
      <p:sp>
        <p:nvSpPr>
          <p:cNvPr id="4" name="Slide Number Placeholder 3"/>
          <p:cNvSpPr>
            <a:spLocks noGrp="1"/>
          </p:cNvSpPr>
          <p:nvPr>
            <p:ph type="sldNum" sz="quarter" idx="5"/>
          </p:nvPr>
        </p:nvSpPr>
        <p:spPr/>
        <p:txBody>
          <a:bodyPr/>
          <a:lstStyle/>
          <a:p>
            <a:fld id="{D3041B01-A9D4-AB42-B201-9DDF40C2B6ED}" type="slidenum">
              <a:rPr lang="en-AE" smtClean="0"/>
              <a:t>6</a:t>
            </a:fld>
            <a:endParaRPr lang="en-AE"/>
          </a:p>
        </p:txBody>
      </p:sp>
    </p:spTree>
    <p:extLst>
      <p:ext uri="{BB962C8B-B14F-4D97-AF65-F5344CB8AC3E}">
        <p14:creationId xmlns:p14="http://schemas.microsoft.com/office/powerpoint/2010/main" val="278996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Why ViT vulnerable?</a:t>
            </a:r>
          </a:p>
          <a:p>
            <a:r>
              <a:rPr lang="en-US"/>
              <a:t>Why are the last blocks being more sensitive to small perturbations </a:t>
            </a:r>
            <a:endParaRPr lang="en-AE"/>
          </a:p>
        </p:txBody>
      </p:sp>
      <p:sp>
        <p:nvSpPr>
          <p:cNvPr id="4" name="Slide Number Placeholder 3"/>
          <p:cNvSpPr>
            <a:spLocks noGrp="1"/>
          </p:cNvSpPr>
          <p:nvPr>
            <p:ph type="sldNum" sz="quarter" idx="5"/>
          </p:nvPr>
        </p:nvSpPr>
        <p:spPr/>
        <p:txBody>
          <a:bodyPr/>
          <a:lstStyle/>
          <a:p>
            <a:fld id="{D3041B01-A9D4-AB42-B201-9DDF40C2B6ED}" type="slidenum">
              <a:rPr lang="en-AE" smtClean="0"/>
              <a:t>7</a:t>
            </a:fld>
            <a:endParaRPr lang="en-AE"/>
          </a:p>
        </p:txBody>
      </p:sp>
    </p:spTree>
    <p:extLst>
      <p:ext uri="{BB962C8B-B14F-4D97-AF65-F5344CB8AC3E}">
        <p14:creationId xmlns:p14="http://schemas.microsoft.com/office/powerpoint/2010/main" val="321752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Majority voting works well when the number of models in the ensemble is small, typically 2 or 3. It is because it is easier to reach a consensus among fewer models. On the other hand, averaging works well when there are more models in the ensemble, typically more than 3, as it allows more diverse opinions to be combined. Weighted averaging is a variation of averaging where the contribution of each model is weighted based on their performance. However, it can lead to overfitting if the weights are not selected carefully, especially when the number of models is large. Therefore, it may not work well when there are too many models in the ensemble.</a:t>
            </a:r>
            <a:endParaRPr lang="en-IN" dirty="0"/>
          </a:p>
        </p:txBody>
      </p:sp>
      <p:sp>
        <p:nvSpPr>
          <p:cNvPr id="4" name="Slide Number Placeholder 3"/>
          <p:cNvSpPr>
            <a:spLocks noGrp="1"/>
          </p:cNvSpPr>
          <p:nvPr>
            <p:ph type="sldNum" sz="quarter" idx="5"/>
          </p:nvPr>
        </p:nvSpPr>
        <p:spPr/>
        <p:txBody>
          <a:bodyPr/>
          <a:lstStyle/>
          <a:p>
            <a:fld id="{D3041B01-A9D4-AB42-B201-9DDF40C2B6ED}" type="slidenum">
              <a:rPr lang="en-AE" smtClean="0"/>
              <a:t>12</a:t>
            </a:fld>
            <a:endParaRPr lang="en-AE"/>
          </a:p>
        </p:txBody>
      </p:sp>
    </p:spTree>
    <p:extLst>
      <p:ext uri="{BB962C8B-B14F-4D97-AF65-F5344CB8AC3E}">
        <p14:creationId xmlns:p14="http://schemas.microsoft.com/office/powerpoint/2010/main" val="1585523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Q. </a:t>
            </a:r>
            <a:r>
              <a:rPr lang="en-US" b="0" i="0" dirty="0">
                <a:solidFill>
                  <a:srgbClr val="343541"/>
                </a:solidFill>
                <a:effectLst/>
                <a:latin typeface="Söhne"/>
              </a:rPr>
              <a:t>why CNN is performing better at m=3 than other models?</a:t>
            </a:r>
          </a:p>
          <a:p>
            <a:pPr algn="l"/>
            <a:endParaRPr lang="en-US" b="0" i="0" dirty="0">
              <a:solidFill>
                <a:srgbClr val="374151"/>
              </a:solidFill>
              <a:effectLst/>
              <a:latin typeface="Söhne"/>
            </a:endParaRPr>
          </a:p>
          <a:p>
            <a:pPr algn="l"/>
            <a:r>
              <a:rPr lang="en-US" b="0" i="0" dirty="0">
                <a:solidFill>
                  <a:srgbClr val="374151"/>
                </a:solidFill>
                <a:effectLst/>
                <a:latin typeface="Söhne"/>
              </a:rPr>
              <a:t>A1. One possible reason for this is that the CNN model is better at capturing spatial features in the image, which is important for detecting and classifying adversarial examples. Adversarial examples are designed to deceive the model by making small, imperceptible changes to the image that can cause it to misclassify the image. The CNN model may be better at detecting these changes and classifying the image correctly as a result.</a:t>
            </a:r>
          </a:p>
          <a:p>
            <a:pPr algn="l"/>
            <a:endParaRPr lang="en-US" b="0" i="0" dirty="0">
              <a:solidFill>
                <a:srgbClr val="374151"/>
              </a:solidFill>
              <a:effectLst/>
              <a:latin typeface="Söhne"/>
            </a:endParaRPr>
          </a:p>
          <a:p>
            <a:pPr algn="l"/>
            <a:r>
              <a:rPr lang="en-US" b="0" i="0" dirty="0">
                <a:solidFill>
                  <a:srgbClr val="374151"/>
                </a:solidFill>
                <a:effectLst/>
                <a:latin typeface="Söhne"/>
              </a:rPr>
              <a:t>A2. Another reason may be that the CNN model has fewer parameters than some of the other models, making it less susceptible to overfitting and better able to generalize to new, unseen examples. This can be especially important when dealing with adversarial examples, which are designed to exploit weaknesses in the model's decision boundaries.</a:t>
            </a:r>
          </a:p>
          <a:p>
            <a:endParaRPr lang="en-IN" dirty="0"/>
          </a:p>
        </p:txBody>
      </p:sp>
      <p:sp>
        <p:nvSpPr>
          <p:cNvPr id="4" name="Slide Number Placeholder 3"/>
          <p:cNvSpPr>
            <a:spLocks noGrp="1"/>
          </p:cNvSpPr>
          <p:nvPr>
            <p:ph type="sldNum" sz="quarter" idx="5"/>
          </p:nvPr>
        </p:nvSpPr>
        <p:spPr/>
        <p:txBody>
          <a:bodyPr/>
          <a:lstStyle/>
          <a:p>
            <a:fld id="{D3041B01-A9D4-AB42-B201-9DDF40C2B6ED}" type="slidenum">
              <a:rPr lang="en-AE" smtClean="0"/>
              <a:t>13</a:t>
            </a:fld>
            <a:endParaRPr lang="en-AE"/>
          </a:p>
        </p:txBody>
      </p:sp>
    </p:spTree>
    <p:extLst>
      <p:ext uri="{BB962C8B-B14F-4D97-AF65-F5344CB8AC3E}">
        <p14:creationId xmlns:p14="http://schemas.microsoft.com/office/powerpoint/2010/main" val="343422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041B01-A9D4-AB42-B201-9DDF40C2B6ED}" type="slidenum">
              <a:rPr lang="en-AE" smtClean="0"/>
              <a:t>16</a:t>
            </a:fld>
            <a:endParaRPr lang="en-AE"/>
          </a:p>
        </p:txBody>
      </p:sp>
    </p:spTree>
    <p:extLst>
      <p:ext uri="{BB962C8B-B14F-4D97-AF65-F5344CB8AC3E}">
        <p14:creationId xmlns:p14="http://schemas.microsoft.com/office/powerpoint/2010/main" val="87742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GB"/>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F1F1E88-2743-DB4B-8301-CFCDB1F6DF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21574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F1F1E88-2743-DB4B-8301-CFCDB1F6DF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204599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F1F1E88-2743-DB4B-8301-CFCDB1F6DF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165896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93CAE0F-35B9-4458-B25C-8E32DD9ADB39}"/>
              </a:ext>
            </a:extLst>
          </p:cNvPr>
          <p:cNvCxnSpPr>
            <a:cxnSpLocks/>
          </p:cNvCxnSpPr>
          <p:nvPr userDrawn="1"/>
        </p:nvCxnSpPr>
        <p:spPr>
          <a:xfrm flipV="1">
            <a:off x="7419770" y="1"/>
            <a:ext cx="0" cy="918601"/>
          </a:xfrm>
          <a:prstGeom prst="line">
            <a:avLst/>
          </a:prstGeom>
          <a:ln>
            <a:solidFill>
              <a:srgbClr val="0021E8">
                <a:alpha val="14118"/>
              </a:srgbClr>
            </a:solidFill>
          </a:ln>
        </p:spPr>
        <p:style>
          <a:lnRef idx="2">
            <a:schemeClr val="accent5"/>
          </a:lnRef>
          <a:fillRef idx="0">
            <a:schemeClr val="accent5"/>
          </a:fillRef>
          <a:effectRef idx="1">
            <a:schemeClr val="accent5"/>
          </a:effectRef>
          <a:fontRef idx="minor">
            <a:schemeClr val="tx1"/>
          </a:fontRef>
        </p:style>
      </p:cxnSp>
      <p:sp>
        <p:nvSpPr>
          <p:cNvPr id="19" name="Rectangle 14">
            <a:extLst>
              <a:ext uri="{FF2B5EF4-FFF2-40B4-BE49-F238E27FC236}">
                <a16:creationId xmlns:a16="http://schemas.microsoft.com/office/drawing/2014/main" id="{7B04EF6F-2AF7-B743-94C1-051D615FB222}"/>
              </a:ext>
            </a:extLst>
          </p:cNvPr>
          <p:cNvSpPr/>
          <p:nvPr userDrawn="1"/>
        </p:nvSpPr>
        <p:spPr>
          <a:xfrm>
            <a:off x="2912758" y="4820281"/>
            <a:ext cx="3342707" cy="345231"/>
          </a:xfrm>
          <a:custGeom>
            <a:avLst/>
            <a:gdLst>
              <a:gd name="connsiteX0" fmla="*/ 0 w 4178808"/>
              <a:gd name="connsiteY0" fmla="*/ 0 h 398248"/>
              <a:gd name="connsiteX1" fmla="*/ 4178808 w 4178808"/>
              <a:gd name="connsiteY1" fmla="*/ 0 h 398248"/>
              <a:gd name="connsiteX2" fmla="*/ 4178808 w 4178808"/>
              <a:gd name="connsiteY2" fmla="*/ 398248 h 398248"/>
              <a:gd name="connsiteX3" fmla="*/ 0 w 4178808"/>
              <a:gd name="connsiteY3" fmla="*/ 398248 h 398248"/>
              <a:gd name="connsiteX4" fmla="*/ 0 w 4178808"/>
              <a:gd name="connsiteY4" fmla="*/ 0 h 398248"/>
              <a:gd name="connsiteX0" fmla="*/ 0 w 4178808"/>
              <a:gd name="connsiteY0" fmla="*/ 0 h 398248"/>
              <a:gd name="connsiteX1" fmla="*/ 4178808 w 4178808"/>
              <a:gd name="connsiteY1" fmla="*/ 0 h 398248"/>
              <a:gd name="connsiteX2" fmla="*/ 3813048 w 4178808"/>
              <a:gd name="connsiteY2" fmla="*/ 398248 h 398248"/>
              <a:gd name="connsiteX3" fmla="*/ 0 w 4178808"/>
              <a:gd name="connsiteY3" fmla="*/ 398248 h 398248"/>
              <a:gd name="connsiteX4" fmla="*/ 0 w 4178808"/>
              <a:gd name="connsiteY4" fmla="*/ 0 h 398248"/>
              <a:gd name="connsiteX0" fmla="*/ 390278 w 4178808"/>
              <a:gd name="connsiteY0" fmla="*/ 5477 h 398248"/>
              <a:gd name="connsiteX1" fmla="*/ 4178808 w 4178808"/>
              <a:gd name="connsiteY1" fmla="*/ 0 h 398248"/>
              <a:gd name="connsiteX2" fmla="*/ 3813048 w 4178808"/>
              <a:gd name="connsiteY2" fmla="*/ 398248 h 398248"/>
              <a:gd name="connsiteX3" fmla="*/ 0 w 4178808"/>
              <a:gd name="connsiteY3" fmla="*/ 398248 h 398248"/>
              <a:gd name="connsiteX4" fmla="*/ 390278 w 4178808"/>
              <a:gd name="connsiteY4" fmla="*/ 5477 h 398248"/>
              <a:gd name="connsiteX0" fmla="*/ 359057 w 4178808"/>
              <a:gd name="connsiteY0" fmla="*/ 0 h 398248"/>
              <a:gd name="connsiteX1" fmla="*/ 4178808 w 4178808"/>
              <a:gd name="connsiteY1" fmla="*/ 0 h 398248"/>
              <a:gd name="connsiteX2" fmla="*/ 3813048 w 4178808"/>
              <a:gd name="connsiteY2" fmla="*/ 398248 h 398248"/>
              <a:gd name="connsiteX3" fmla="*/ 0 w 4178808"/>
              <a:gd name="connsiteY3" fmla="*/ 398248 h 398248"/>
              <a:gd name="connsiteX4" fmla="*/ 359057 w 4178808"/>
              <a:gd name="connsiteY4" fmla="*/ 0 h 39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08" h="398248">
                <a:moveTo>
                  <a:pt x="359057" y="0"/>
                </a:moveTo>
                <a:lnTo>
                  <a:pt x="4178808" y="0"/>
                </a:lnTo>
                <a:lnTo>
                  <a:pt x="3813048" y="398248"/>
                </a:lnTo>
                <a:lnTo>
                  <a:pt x="0" y="398248"/>
                </a:lnTo>
                <a:lnTo>
                  <a:pt x="359057" y="0"/>
                </a:lnTo>
                <a:close/>
              </a:path>
            </a:pathLst>
          </a:custGeom>
          <a:solidFill>
            <a:schemeClr val="bg1">
              <a:lumMod val="95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E" sz="1100" kern="1200">
                <a:solidFill>
                  <a:schemeClr val="bg1">
                    <a:lumMod val="65000"/>
                  </a:schemeClr>
                </a:solidFill>
                <a:latin typeface="Andalus" panose="02020603050405020304" pitchFamily="18" charset="-78"/>
                <a:ea typeface="+mn-ea"/>
                <a:cs typeface="Andalus" panose="02020603050405020304" pitchFamily="18" charset="-78"/>
              </a:rPr>
              <a:t>HC701 – Paper Discussion</a:t>
            </a:r>
            <a:endParaRPr lang="en-US" sz="1100" kern="1200">
              <a:solidFill>
                <a:schemeClr val="bg1">
                  <a:lumMod val="65000"/>
                </a:schemeClr>
              </a:solidFill>
              <a:latin typeface="Andalus" panose="02020603050405020304" pitchFamily="18" charset="-78"/>
              <a:ea typeface="+mn-ea"/>
              <a:cs typeface="Andalus" panose="02020603050405020304" pitchFamily="18" charset="-78"/>
            </a:endParaRPr>
          </a:p>
        </p:txBody>
      </p:sp>
      <p:sp>
        <p:nvSpPr>
          <p:cNvPr id="20" name="Rectangle 14">
            <a:extLst>
              <a:ext uri="{FF2B5EF4-FFF2-40B4-BE49-F238E27FC236}">
                <a16:creationId xmlns:a16="http://schemas.microsoft.com/office/drawing/2014/main" id="{46FA7870-67B4-1847-AA9F-3C75D050FDC6}"/>
              </a:ext>
            </a:extLst>
          </p:cNvPr>
          <p:cNvSpPr/>
          <p:nvPr userDrawn="1"/>
        </p:nvSpPr>
        <p:spPr>
          <a:xfrm>
            <a:off x="5903076" y="4746740"/>
            <a:ext cx="3248874" cy="440307"/>
          </a:xfrm>
          <a:custGeom>
            <a:avLst/>
            <a:gdLst>
              <a:gd name="connsiteX0" fmla="*/ 0 w 4178808"/>
              <a:gd name="connsiteY0" fmla="*/ 0 h 398248"/>
              <a:gd name="connsiteX1" fmla="*/ 4178808 w 4178808"/>
              <a:gd name="connsiteY1" fmla="*/ 0 h 398248"/>
              <a:gd name="connsiteX2" fmla="*/ 4178808 w 4178808"/>
              <a:gd name="connsiteY2" fmla="*/ 398248 h 398248"/>
              <a:gd name="connsiteX3" fmla="*/ 0 w 4178808"/>
              <a:gd name="connsiteY3" fmla="*/ 398248 h 398248"/>
              <a:gd name="connsiteX4" fmla="*/ 0 w 4178808"/>
              <a:gd name="connsiteY4" fmla="*/ 0 h 398248"/>
              <a:gd name="connsiteX0" fmla="*/ 0 w 4178808"/>
              <a:gd name="connsiteY0" fmla="*/ 0 h 398248"/>
              <a:gd name="connsiteX1" fmla="*/ 4178808 w 4178808"/>
              <a:gd name="connsiteY1" fmla="*/ 0 h 398248"/>
              <a:gd name="connsiteX2" fmla="*/ 3813048 w 4178808"/>
              <a:gd name="connsiteY2" fmla="*/ 398248 h 398248"/>
              <a:gd name="connsiteX3" fmla="*/ 0 w 4178808"/>
              <a:gd name="connsiteY3" fmla="*/ 398248 h 398248"/>
              <a:gd name="connsiteX4" fmla="*/ 0 w 4178808"/>
              <a:gd name="connsiteY4" fmla="*/ 0 h 398248"/>
              <a:gd name="connsiteX0" fmla="*/ 390278 w 4178808"/>
              <a:gd name="connsiteY0" fmla="*/ 5477 h 398248"/>
              <a:gd name="connsiteX1" fmla="*/ 4178808 w 4178808"/>
              <a:gd name="connsiteY1" fmla="*/ 0 h 398248"/>
              <a:gd name="connsiteX2" fmla="*/ 3813048 w 4178808"/>
              <a:gd name="connsiteY2" fmla="*/ 398248 h 398248"/>
              <a:gd name="connsiteX3" fmla="*/ 0 w 4178808"/>
              <a:gd name="connsiteY3" fmla="*/ 398248 h 398248"/>
              <a:gd name="connsiteX4" fmla="*/ 390278 w 4178808"/>
              <a:gd name="connsiteY4" fmla="*/ 5477 h 398248"/>
              <a:gd name="connsiteX0" fmla="*/ 359057 w 4178808"/>
              <a:gd name="connsiteY0" fmla="*/ 0 h 398248"/>
              <a:gd name="connsiteX1" fmla="*/ 4178808 w 4178808"/>
              <a:gd name="connsiteY1" fmla="*/ 0 h 398248"/>
              <a:gd name="connsiteX2" fmla="*/ 3813048 w 4178808"/>
              <a:gd name="connsiteY2" fmla="*/ 398248 h 398248"/>
              <a:gd name="connsiteX3" fmla="*/ 0 w 4178808"/>
              <a:gd name="connsiteY3" fmla="*/ 398248 h 398248"/>
              <a:gd name="connsiteX4" fmla="*/ 359057 w 4178808"/>
              <a:gd name="connsiteY4" fmla="*/ 0 h 398248"/>
              <a:gd name="connsiteX0" fmla="*/ 359057 w 4187715"/>
              <a:gd name="connsiteY0" fmla="*/ 0 h 398248"/>
              <a:gd name="connsiteX1" fmla="*/ 4178808 w 4187715"/>
              <a:gd name="connsiteY1" fmla="*/ 0 h 398248"/>
              <a:gd name="connsiteX2" fmla="*/ 4187715 w 4187715"/>
              <a:gd name="connsiteY2" fmla="*/ 387293 h 398248"/>
              <a:gd name="connsiteX3" fmla="*/ 0 w 4187715"/>
              <a:gd name="connsiteY3" fmla="*/ 398248 h 398248"/>
              <a:gd name="connsiteX4" fmla="*/ 359057 w 4187715"/>
              <a:gd name="connsiteY4" fmla="*/ 0 h 39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715" h="398248">
                <a:moveTo>
                  <a:pt x="359057" y="0"/>
                </a:moveTo>
                <a:lnTo>
                  <a:pt x="4178808" y="0"/>
                </a:lnTo>
                <a:lnTo>
                  <a:pt x="4187715" y="387293"/>
                </a:lnTo>
                <a:lnTo>
                  <a:pt x="0" y="398248"/>
                </a:lnTo>
                <a:lnTo>
                  <a:pt x="359057" y="0"/>
                </a:lnTo>
                <a:close/>
              </a:path>
            </a:pathLst>
          </a:custGeom>
          <a:solidFill>
            <a:srgbClr val="324CEA"/>
          </a:solidFill>
          <a:ln>
            <a:noFill/>
          </a:ln>
          <a:effectLst>
            <a:outerShdw blurRad="50800" dist="38100" dir="10800000" algn="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AE" sz="1100">
                <a:latin typeface="Andalus" panose="02020603050405020304" pitchFamily="18" charset="-78"/>
                <a:cs typeface="Andalus" panose="02020603050405020304" pitchFamily="18" charset="-78"/>
              </a:rPr>
              <a:t>Spring 2023</a:t>
            </a:r>
          </a:p>
        </p:txBody>
      </p:sp>
      <p:sp>
        <p:nvSpPr>
          <p:cNvPr id="15" name="Rectangle 14">
            <a:extLst>
              <a:ext uri="{FF2B5EF4-FFF2-40B4-BE49-F238E27FC236}">
                <a16:creationId xmlns:a16="http://schemas.microsoft.com/office/drawing/2014/main" id="{C3719DFF-1B52-914B-9F99-D8A4E2061E90}"/>
              </a:ext>
            </a:extLst>
          </p:cNvPr>
          <p:cNvSpPr/>
          <p:nvPr userDrawn="1"/>
        </p:nvSpPr>
        <p:spPr>
          <a:xfrm>
            <a:off x="1" y="4725205"/>
            <a:ext cx="3241964" cy="440307"/>
          </a:xfrm>
          <a:custGeom>
            <a:avLst/>
            <a:gdLst>
              <a:gd name="connsiteX0" fmla="*/ 0 w 4178808"/>
              <a:gd name="connsiteY0" fmla="*/ 0 h 398248"/>
              <a:gd name="connsiteX1" fmla="*/ 4178808 w 4178808"/>
              <a:gd name="connsiteY1" fmla="*/ 0 h 398248"/>
              <a:gd name="connsiteX2" fmla="*/ 4178808 w 4178808"/>
              <a:gd name="connsiteY2" fmla="*/ 398248 h 398248"/>
              <a:gd name="connsiteX3" fmla="*/ 0 w 4178808"/>
              <a:gd name="connsiteY3" fmla="*/ 398248 h 398248"/>
              <a:gd name="connsiteX4" fmla="*/ 0 w 4178808"/>
              <a:gd name="connsiteY4" fmla="*/ 0 h 398248"/>
              <a:gd name="connsiteX0" fmla="*/ 0 w 4178808"/>
              <a:gd name="connsiteY0" fmla="*/ 0 h 398248"/>
              <a:gd name="connsiteX1" fmla="*/ 4178808 w 4178808"/>
              <a:gd name="connsiteY1" fmla="*/ 0 h 398248"/>
              <a:gd name="connsiteX2" fmla="*/ 3813048 w 4178808"/>
              <a:gd name="connsiteY2" fmla="*/ 398248 h 398248"/>
              <a:gd name="connsiteX3" fmla="*/ 0 w 4178808"/>
              <a:gd name="connsiteY3" fmla="*/ 398248 h 398248"/>
              <a:gd name="connsiteX4" fmla="*/ 0 w 4178808"/>
              <a:gd name="connsiteY4" fmla="*/ 0 h 39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8808" h="398248">
                <a:moveTo>
                  <a:pt x="0" y="0"/>
                </a:moveTo>
                <a:lnTo>
                  <a:pt x="4178808" y="0"/>
                </a:lnTo>
                <a:lnTo>
                  <a:pt x="3813048" y="398248"/>
                </a:lnTo>
                <a:lnTo>
                  <a:pt x="0" y="398248"/>
                </a:lnTo>
                <a:lnTo>
                  <a:pt x="0" y="0"/>
                </a:lnTo>
                <a:close/>
              </a:path>
            </a:pathLst>
          </a:custGeom>
          <a:solidFill>
            <a:srgbClr val="324CEA"/>
          </a:solid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100" kern="1200">
                <a:solidFill>
                  <a:schemeClr val="lt1"/>
                </a:solidFill>
                <a:latin typeface="Andalus" panose="02020603050405020304" pitchFamily="18" charset="-78"/>
                <a:ea typeface="+mn-ea"/>
                <a:cs typeface="Andalus" panose="02020603050405020304" pitchFamily="18" charset="-78"/>
              </a:rPr>
              <a:t>Medical Imaging: Physics and Analysis</a:t>
            </a:r>
            <a:endParaRPr lang="en-AE" sz="1100" kern="1200">
              <a:solidFill>
                <a:schemeClr val="lt1"/>
              </a:solidFill>
              <a:latin typeface="Andalus" panose="02020603050405020304" pitchFamily="18" charset="-78"/>
              <a:ea typeface="+mn-ea"/>
              <a:cs typeface="Andalus" panose="02020603050405020304" pitchFamily="18" charset="-78"/>
            </a:endParaRPr>
          </a:p>
        </p:txBody>
      </p:sp>
      <p:sp>
        <p:nvSpPr>
          <p:cNvPr id="2" name="Title 1"/>
          <p:cNvSpPr>
            <a:spLocks noGrp="1"/>
          </p:cNvSpPr>
          <p:nvPr>
            <p:ph type="title"/>
          </p:nvPr>
        </p:nvSpPr>
        <p:spPr>
          <a:xfrm>
            <a:off x="423774" y="120253"/>
            <a:ext cx="7010401" cy="857250"/>
          </a:xfrm>
        </p:spPr>
        <p:txBody>
          <a:bodyPr>
            <a:normAutofit/>
          </a:bodyPr>
          <a:lstStyle>
            <a:lvl1pPr algn="l">
              <a:defRPr sz="3600">
                <a:solidFill>
                  <a:schemeClr val="tx1"/>
                </a:solidFill>
              </a:defRPr>
            </a:lvl1p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Slide Number Placeholder 5">
            <a:extLst>
              <a:ext uri="{FF2B5EF4-FFF2-40B4-BE49-F238E27FC236}">
                <a16:creationId xmlns:a16="http://schemas.microsoft.com/office/drawing/2014/main" id="{A682691D-D20B-9048-8CA5-9E44C71C8F6A}"/>
              </a:ext>
            </a:extLst>
          </p:cNvPr>
          <p:cNvSpPr txBox="1">
            <a:spLocks/>
          </p:cNvSpPr>
          <p:nvPr userDrawn="1"/>
        </p:nvSpPr>
        <p:spPr>
          <a:xfrm>
            <a:off x="6918326" y="4803278"/>
            <a:ext cx="21336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4A50D0-9039-5A48-B04F-56B102BB80BA}" type="slidenum">
              <a:rPr lang="en-US" smtClean="0">
                <a:solidFill>
                  <a:schemeClr val="bg1"/>
                </a:solidFill>
              </a:rPr>
              <a:pPr/>
              <a:t>‹#›</a:t>
            </a:fld>
            <a:endParaRPr lang="en-US">
              <a:solidFill>
                <a:schemeClr val="bg1"/>
              </a:solidFill>
            </a:endParaRPr>
          </a:p>
        </p:txBody>
      </p:sp>
      <p:pic>
        <p:nvPicPr>
          <p:cNvPr id="13" name="Picture 12" descr="Mohamed Bin Zayed University of Artificial Intelligence">
            <a:extLst>
              <a:ext uri="{FF2B5EF4-FFF2-40B4-BE49-F238E27FC236}">
                <a16:creationId xmlns:a16="http://schemas.microsoft.com/office/drawing/2014/main" id="{D4E17F78-6AC1-FC4F-A33C-826DCD33F122}"/>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460742" y="274124"/>
            <a:ext cx="1591184" cy="3651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E432A75-902F-4E44-961A-0081214DEE35}"/>
              </a:ext>
            </a:extLst>
          </p:cNvPr>
          <p:cNvCxnSpPr/>
          <p:nvPr userDrawn="1"/>
        </p:nvCxnSpPr>
        <p:spPr>
          <a:xfrm>
            <a:off x="-5781" y="908897"/>
            <a:ext cx="9153606" cy="0"/>
          </a:xfrm>
          <a:prstGeom prst="line">
            <a:avLst/>
          </a:prstGeom>
          <a:ln>
            <a:solidFill>
              <a:srgbClr val="0021E8">
                <a:alpha val="30980"/>
              </a:srgbClr>
            </a:solidFill>
          </a:ln>
          <a:effectLst>
            <a:outerShdw blurRad="50800" dist="38100" dir="2700000" algn="tl" rotWithShape="0">
              <a:prstClr val="black">
                <a:alpha val="40000"/>
              </a:prstClr>
            </a:outerShdw>
          </a:effectLst>
        </p:spPr>
        <p:style>
          <a:lnRef idx="2">
            <a:schemeClr val="accent5"/>
          </a:lnRef>
          <a:fillRef idx="0">
            <a:schemeClr val="accent5"/>
          </a:fillRef>
          <a:effectRef idx="1">
            <a:schemeClr val="accent5"/>
          </a:effectRef>
          <a:fontRef idx="minor">
            <a:schemeClr val="tx1"/>
          </a:fontRef>
        </p:style>
      </p:cxnSp>
      <p:sp>
        <p:nvSpPr>
          <p:cNvPr id="14" name="Pie 8">
            <a:extLst>
              <a:ext uri="{FF2B5EF4-FFF2-40B4-BE49-F238E27FC236}">
                <a16:creationId xmlns:a16="http://schemas.microsoft.com/office/drawing/2014/main" id="{938C3FD0-9827-42DF-A3E9-C99BC22C067E}"/>
              </a:ext>
            </a:extLst>
          </p:cNvPr>
          <p:cNvSpPr/>
          <p:nvPr userDrawn="1"/>
        </p:nvSpPr>
        <p:spPr>
          <a:xfrm flipV="1">
            <a:off x="8695390" y="4724825"/>
            <a:ext cx="914400" cy="914400"/>
          </a:xfrm>
          <a:prstGeom prst="pie">
            <a:avLst>
              <a:gd name="adj1" fmla="val 5397024"/>
              <a:gd name="adj2" fmla="val 10784247"/>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E">
              <a:solidFill>
                <a:schemeClr val="tx1"/>
              </a:solidFill>
            </a:endParaRPr>
          </a:p>
        </p:txBody>
      </p:sp>
      <p:sp>
        <p:nvSpPr>
          <p:cNvPr id="17" name="Slide Number Placeholder 5">
            <a:extLst>
              <a:ext uri="{FF2B5EF4-FFF2-40B4-BE49-F238E27FC236}">
                <a16:creationId xmlns:a16="http://schemas.microsoft.com/office/drawing/2014/main" id="{B12A0AF4-08F9-43EC-ACD3-E05911368004}"/>
              </a:ext>
            </a:extLst>
          </p:cNvPr>
          <p:cNvSpPr txBox="1">
            <a:spLocks/>
          </p:cNvSpPr>
          <p:nvPr userDrawn="1"/>
        </p:nvSpPr>
        <p:spPr>
          <a:xfrm>
            <a:off x="7010399" y="4849929"/>
            <a:ext cx="21336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4A50D0-9039-5A48-B04F-56B102BB80BA}" type="slidenum">
              <a:rPr lang="en-US" smtClean="0">
                <a:solidFill>
                  <a:schemeClr val="bg2">
                    <a:lumMod val="50000"/>
                  </a:schemeClr>
                </a:solidFill>
              </a:rPr>
              <a:pPr/>
              <a:t>‹#›</a:t>
            </a:fld>
            <a:endParaRPr lang="en-US">
              <a:solidFill>
                <a:schemeClr val="bg2">
                  <a:lumMod val="50000"/>
                </a:schemeClr>
              </a:solidFill>
            </a:endParaRPr>
          </a:p>
        </p:txBody>
      </p:sp>
    </p:spTree>
    <p:extLst>
      <p:ext uri="{BB962C8B-B14F-4D97-AF65-F5344CB8AC3E}">
        <p14:creationId xmlns:p14="http://schemas.microsoft.com/office/powerpoint/2010/main" val="371883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7"/>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F1F1E88-2743-DB4B-8301-CFCDB1F6DF84}"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80285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F1F1E88-2743-DB4B-8301-CFCDB1F6DF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168669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F1F1E88-2743-DB4B-8301-CFCDB1F6DF84}"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267226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F1F1E88-2743-DB4B-8301-CFCDB1F6DF84}"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177271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F1E88-2743-DB4B-8301-CFCDB1F6DF84}"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212236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F1F1E88-2743-DB4B-8301-CFCDB1F6DF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22535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F1F1E88-2743-DB4B-8301-CFCDB1F6DF84}"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A50D0-9039-5A48-B04F-56B102BB80BA}" type="slidenum">
              <a:rPr lang="en-US" smtClean="0"/>
              <a:t>‹#›</a:t>
            </a:fld>
            <a:endParaRPr lang="en-US"/>
          </a:p>
        </p:txBody>
      </p:sp>
    </p:spTree>
    <p:extLst>
      <p:ext uri="{BB962C8B-B14F-4D97-AF65-F5344CB8AC3E}">
        <p14:creationId xmlns:p14="http://schemas.microsoft.com/office/powerpoint/2010/main" val="57770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F1F1E88-2743-DB4B-8301-CFCDB1F6DF84}" type="datetimeFigureOut">
              <a:rPr lang="en-US" smtClean="0"/>
              <a:t>4/25/2023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64A50D0-9039-5A48-B04F-56B102BB80BA}" type="slidenum">
              <a:rPr lang="en-US" smtClean="0"/>
              <a:t>‹#›</a:t>
            </a:fld>
            <a:endParaRPr lang="en-US"/>
          </a:p>
        </p:txBody>
      </p:sp>
    </p:spTree>
    <p:extLst>
      <p:ext uri="{BB962C8B-B14F-4D97-AF65-F5344CB8AC3E}">
        <p14:creationId xmlns:p14="http://schemas.microsoft.com/office/powerpoint/2010/main" val="304554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1887" y="1383867"/>
            <a:ext cx="8247225" cy="2529331"/>
          </a:xfrm>
        </p:spPr>
        <p:txBody>
          <a:bodyPr lIns="0" tIns="0" rIns="0" bIns="0" anchor="t" anchorCtr="0">
            <a:noAutofit/>
          </a:bodyPr>
          <a:lstStyle/>
          <a:p>
            <a:r>
              <a:rPr lang="en-US" sz="3200" dirty="0">
                <a:solidFill>
                  <a:schemeClr val="bg1"/>
                </a:solidFill>
                <a:ea typeface="+mj-lt"/>
                <a:cs typeface="+mj-lt"/>
              </a:rPr>
              <a:t>On enhancement of Self-Ensembling Vision Transformer (</a:t>
            </a:r>
            <a:r>
              <a:rPr lang="en-US" sz="3200" dirty="0" err="1">
                <a:solidFill>
                  <a:schemeClr val="bg1"/>
                </a:solidFill>
                <a:ea typeface="+mj-lt"/>
                <a:cs typeface="+mj-lt"/>
              </a:rPr>
              <a:t>SEViT</a:t>
            </a:r>
            <a:r>
              <a:rPr lang="en-US" sz="3200" dirty="0">
                <a:solidFill>
                  <a:schemeClr val="bg1"/>
                </a:solidFill>
                <a:ea typeface="+mj-lt"/>
                <a:cs typeface="+mj-lt"/>
              </a:rPr>
              <a:t>) in Chest </a:t>
            </a:r>
            <a:r>
              <a:rPr lang="en-US" sz="3200" dirty="0" err="1">
                <a:solidFill>
                  <a:schemeClr val="bg1"/>
                </a:solidFill>
                <a:ea typeface="+mj-lt"/>
                <a:cs typeface="+mj-lt"/>
              </a:rPr>
              <a:t>XRay</a:t>
            </a:r>
            <a:r>
              <a:rPr lang="en-US" sz="3200" dirty="0">
                <a:solidFill>
                  <a:schemeClr val="bg1"/>
                </a:solidFill>
                <a:ea typeface="+mj-lt"/>
                <a:cs typeface="+mj-lt"/>
              </a:rPr>
              <a:t> Classification</a:t>
            </a:r>
            <a:br>
              <a:rPr lang="en-US" sz="3200" dirty="0">
                <a:solidFill>
                  <a:schemeClr val="bg1"/>
                </a:solidFill>
                <a:ea typeface="+mj-lt"/>
                <a:cs typeface="+mj-lt"/>
              </a:rPr>
            </a:br>
            <a:r>
              <a:rPr lang="en-US" sz="3200" dirty="0">
                <a:solidFill>
                  <a:schemeClr val="bg1"/>
                </a:solidFill>
                <a:ea typeface="+mj-lt"/>
                <a:cs typeface="+mj-lt"/>
              </a:rPr>
              <a:t>using Defensive Distillation &amp; Adversarial Training</a:t>
            </a:r>
            <a:br>
              <a:rPr lang="en-US" sz="3200" dirty="0"/>
            </a:br>
            <a:r>
              <a:rPr lang="en-US" sz="2000" dirty="0">
                <a:solidFill>
                  <a:schemeClr val="bg1"/>
                </a:solidFill>
                <a:cs typeface="Calibri"/>
              </a:rPr>
              <a:t>2023</a:t>
            </a:r>
            <a:br>
              <a:rPr lang="en-US" sz="3200" dirty="0"/>
            </a:br>
            <a:br>
              <a:rPr lang="en-US" sz="3200" b="1" dirty="0"/>
            </a:br>
            <a:r>
              <a:rPr lang="en-US" sz="3200" b="1" dirty="0">
                <a:solidFill>
                  <a:srgbClr val="3ABAD8"/>
                </a:solidFill>
                <a:ea typeface="+mj-lt"/>
                <a:cs typeface="+mj-lt"/>
              </a:rPr>
              <a:t>Salma </a:t>
            </a:r>
            <a:r>
              <a:rPr lang="en-US" sz="3200" b="1" dirty="0" err="1">
                <a:solidFill>
                  <a:srgbClr val="3ABAD8"/>
                </a:solidFill>
                <a:ea typeface="+mj-lt"/>
                <a:cs typeface="+mj-lt"/>
              </a:rPr>
              <a:t>Alrashdi</a:t>
            </a:r>
            <a:r>
              <a:rPr lang="en-US" sz="3200" b="1" dirty="0">
                <a:solidFill>
                  <a:srgbClr val="3ABAD8"/>
                </a:solidFill>
                <a:ea typeface="+mj-lt"/>
                <a:cs typeface="+mj-lt"/>
              </a:rPr>
              <a:t>, Raza Imam, </a:t>
            </a:r>
            <a:r>
              <a:rPr lang="en-US" sz="3200" b="1" dirty="0" err="1">
                <a:solidFill>
                  <a:srgbClr val="3ABAD8"/>
                </a:solidFill>
                <a:ea typeface="+mj-lt"/>
                <a:cs typeface="+mj-lt"/>
              </a:rPr>
              <a:t>Baketah</a:t>
            </a:r>
            <a:r>
              <a:rPr lang="en-US" sz="3200" b="1" dirty="0">
                <a:solidFill>
                  <a:srgbClr val="3ABAD8"/>
                </a:solidFill>
                <a:ea typeface="+mj-lt"/>
                <a:cs typeface="+mj-lt"/>
              </a:rPr>
              <a:t> </a:t>
            </a:r>
            <a:r>
              <a:rPr lang="en-US" sz="3200" b="1" dirty="0" err="1">
                <a:solidFill>
                  <a:srgbClr val="3ABAD8"/>
                </a:solidFill>
                <a:ea typeface="+mj-lt"/>
                <a:cs typeface="+mj-lt"/>
              </a:rPr>
              <a:t>Alrashdi</a:t>
            </a:r>
            <a:endParaRPr lang="en-US" sz="3200" dirty="0">
              <a:solidFill>
                <a:srgbClr val="3ABAD8"/>
              </a:solidFill>
              <a:cs typeface="Calibri"/>
            </a:endParaRPr>
          </a:p>
        </p:txBody>
      </p:sp>
      <p:sp>
        <p:nvSpPr>
          <p:cNvPr id="3" name="Subtitle 2"/>
          <p:cNvSpPr>
            <a:spLocks noGrp="1"/>
          </p:cNvSpPr>
          <p:nvPr>
            <p:ph type="subTitle" idx="1"/>
          </p:nvPr>
        </p:nvSpPr>
        <p:spPr>
          <a:xfrm>
            <a:off x="316330" y="4396794"/>
            <a:ext cx="2704885" cy="491288"/>
          </a:xfrm>
        </p:spPr>
        <p:txBody>
          <a:bodyPr wrap="square" lIns="0" tIns="0" rIns="0" bIns="0" anchor="b" anchorCtr="0">
            <a:normAutofit/>
          </a:bodyPr>
          <a:lstStyle/>
          <a:p>
            <a:pPr algn="l">
              <a:spcBef>
                <a:spcPts val="0"/>
              </a:spcBef>
            </a:pPr>
            <a:r>
              <a:rPr lang="en-US" sz="1800" b="1">
                <a:solidFill>
                  <a:srgbClr val="3ABAD8"/>
                </a:solidFill>
              </a:rPr>
              <a:t>mbzuai.ac.ae</a:t>
            </a:r>
          </a:p>
        </p:txBody>
      </p:sp>
      <p:pic>
        <p:nvPicPr>
          <p:cNvPr id="8" name="Picture 7"/>
          <p:cNvPicPr>
            <a:picLocks noChangeAspect="1"/>
          </p:cNvPicPr>
          <p:nvPr/>
        </p:nvPicPr>
        <p:blipFill>
          <a:blip r:embed="rId4"/>
          <a:stretch>
            <a:fillRect/>
          </a:stretch>
        </p:blipFill>
        <p:spPr>
          <a:xfrm>
            <a:off x="316330" y="300465"/>
            <a:ext cx="2435038" cy="600988"/>
          </a:xfrm>
          <a:prstGeom prst="rect">
            <a:avLst/>
          </a:prstGeom>
        </p:spPr>
      </p:pic>
      <p:sp>
        <p:nvSpPr>
          <p:cNvPr id="4" name="TextBox 3">
            <a:extLst>
              <a:ext uri="{FF2B5EF4-FFF2-40B4-BE49-F238E27FC236}">
                <a16:creationId xmlns:a16="http://schemas.microsoft.com/office/drawing/2014/main" id="{2AACDAAA-5E8C-0AE6-40C5-C4987385C87E}"/>
              </a:ext>
            </a:extLst>
          </p:cNvPr>
          <p:cNvSpPr txBox="1"/>
          <p:nvPr/>
        </p:nvSpPr>
        <p:spPr>
          <a:xfrm>
            <a:off x="5837134" y="4654812"/>
            <a:ext cx="3263073" cy="369332"/>
          </a:xfrm>
          <a:prstGeom prst="rect">
            <a:avLst/>
          </a:prstGeom>
          <a:noFill/>
        </p:spPr>
        <p:txBody>
          <a:bodyPr wrap="none" lIns="91440" tIns="45720" rIns="91440" bIns="45720" rtlCol="0" anchor="t">
            <a:spAutoFit/>
          </a:bodyPr>
          <a:lstStyle/>
          <a:p>
            <a:r>
              <a:rPr lang="en-US">
                <a:solidFill>
                  <a:schemeClr val="bg1"/>
                </a:solidFill>
              </a:rPr>
              <a:t>HC701 Final Project presentation</a:t>
            </a:r>
          </a:p>
        </p:txBody>
      </p:sp>
    </p:spTree>
    <p:extLst>
      <p:ext uri="{BB962C8B-B14F-4D97-AF65-F5344CB8AC3E}">
        <p14:creationId xmlns:p14="http://schemas.microsoft.com/office/powerpoint/2010/main" val="111863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lstStyle/>
          <a:p>
            <a:r>
              <a:rPr lang="en-US" dirty="0"/>
              <a:t>Proposed Method</a:t>
            </a:r>
          </a:p>
        </p:txBody>
      </p:sp>
      <p:sp>
        <p:nvSpPr>
          <p:cNvPr id="3" name="Content Placeholder 2">
            <a:extLst>
              <a:ext uri="{FF2B5EF4-FFF2-40B4-BE49-F238E27FC236}">
                <a16:creationId xmlns:a16="http://schemas.microsoft.com/office/drawing/2014/main" id="{10C55287-FC27-119D-260B-9531AD3B3B55}"/>
              </a:ext>
            </a:extLst>
          </p:cNvPr>
          <p:cNvSpPr>
            <a:spLocks noGrp="1"/>
          </p:cNvSpPr>
          <p:nvPr>
            <p:ph idx="1"/>
          </p:nvPr>
        </p:nvSpPr>
        <p:spPr/>
        <p:txBody>
          <a:bodyPr vert="horz" lIns="91440" tIns="45720" rIns="91440" bIns="45720" rtlCol="0" anchor="t">
            <a:normAutofit/>
          </a:bodyPr>
          <a:lstStyle/>
          <a:p>
            <a:r>
              <a:rPr lang="en-US" dirty="0">
                <a:ea typeface="+mn-lt"/>
                <a:cs typeface="+mn-lt"/>
              </a:rPr>
              <a:t>Instead of using MLP blocks, use CNN or Fine-Tuned Model with additional CNN layers</a:t>
            </a:r>
          </a:p>
          <a:p>
            <a:r>
              <a:rPr lang="en-US" dirty="0">
                <a:ea typeface="+mn-lt"/>
                <a:cs typeface="+mn-lt"/>
              </a:rPr>
              <a:t>Adversarial Training increases the overall robust accuracy</a:t>
            </a:r>
          </a:p>
          <a:p>
            <a:r>
              <a:rPr lang="en-US" dirty="0">
                <a:ea typeface="+mn-lt"/>
                <a:cs typeface="+mn-lt"/>
              </a:rPr>
              <a:t>Surrogate Model generated using Defensive Distillation can be deployed against Extraction</a:t>
            </a:r>
          </a:p>
          <a:p>
            <a:endParaRPr lang="en-US" dirty="0">
              <a:ea typeface="+mn-lt"/>
              <a:cs typeface="+mn-lt"/>
            </a:endParaRPr>
          </a:p>
        </p:txBody>
      </p:sp>
    </p:spTree>
    <p:extLst>
      <p:ext uri="{BB962C8B-B14F-4D97-AF65-F5344CB8AC3E}">
        <p14:creationId xmlns:p14="http://schemas.microsoft.com/office/powerpoint/2010/main" val="387306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lstStyle/>
          <a:p>
            <a:r>
              <a:rPr lang="en-US" dirty="0"/>
              <a:t>Proposed Method - Details</a:t>
            </a:r>
          </a:p>
        </p:txBody>
      </p:sp>
      <p:sp>
        <p:nvSpPr>
          <p:cNvPr id="6" name="TextBox 5">
            <a:extLst>
              <a:ext uri="{FF2B5EF4-FFF2-40B4-BE49-F238E27FC236}">
                <a16:creationId xmlns:a16="http://schemas.microsoft.com/office/drawing/2014/main" id="{5901602F-3847-6E33-BFD5-3833FE20C953}"/>
              </a:ext>
            </a:extLst>
          </p:cNvPr>
          <p:cNvSpPr txBox="1"/>
          <p:nvPr/>
        </p:nvSpPr>
        <p:spPr>
          <a:xfrm>
            <a:off x="423774" y="2365587"/>
            <a:ext cx="3748616"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Times New Roman" panose="02020603050405020304" pitchFamily="18" charset="0"/>
              </a:rPr>
              <a:t>Pseudocode for our approach</a:t>
            </a:r>
            <a:endParaRPr lang="en-IN" sz="1200" b="1" dirty="0"/>
          </a:p>
        </p:txBody>
      </p:sp>
      <p:sp>
        <p:nvSpPr>
          <p:cNvPr id="7" name="TextBox 6">
            <a:extLst>
              <a:ext uri="{FF2B5EF4-FFF2-40B4-BE49-F238E27FC236}">
                <a16:creationId xmlns:a16="http://schemas.microsoft.com/office/drawing/2014/main" id="{65B72060-D38E-7D57-9D7C-C71A02CBAB4E}"/>
              </a:ext>
            </a:extLst>
          </p:cNvPr>
          <p:cNvSpPr txBox="1"/>
          <p:nvPr/>
        </p:nvSpPr>
        <p:spPr>
          <a:xfrm>
            <a:off x="423774" y="999724"/>
            <a:ext cx="3748616" cy="338554"/>
          </a:xfrm>
          <a:prstGeom prst="rect">
            <a:avLst/>
          </a:prstGeom>
          <a:noFill/>
        </p:spPr>
        <p:txBody>
          <a:bodyPr wrap="square">
            <a:spAutoFit/>
          </a:bodyPr>
          <a:lstStyle/>
          <a:p>
            <a:r>
              <a:rPr lang="en-US" sz="1600" b="1" dirty="0">
                <a:effectLst/>
                <a:latin typeface="Calibri" panose="020F0502020204030204" pitchFamily="34" charset="0"/>
                <a:ea typeface="Calibri" panose="020F0502020204030204" pitchFamily="34" charset="0"/>
                <a:cs typeface="Times New Roman" panose="02020603050405020304" pitchFamily="18" charset="0"/>
              </a:rPr>
              <a:t>Hypothesis</a:t>
            </a:r>
            <a:endParaRPr lang="en-IN" sz="1200" b="1" dirty="0"/>
          </a:p>
        </p:txBody>
      </p:sp>
      <p:sp>
        <p:nvSpPr>
          <p:cNvPr id="8" name="TextBox 7">
            <a:extLst>
              <a:ext uri="{FF2B5EF4-FFF2-40B4-BE49-F238E27FC236}">
                <a16:creationId xmlns:a16="http://schemas.microsoft.com/office/drawing/2014/main" id="{E382F893-4D21-0E94-85A1-EB82711AB458}"/>
              </a:ext>
            </a:extLst>
          </p:cNvPr>
          <p:cNvSpPr txBox="1"/>
          <p:nvPr/>
        </p:nvSpPr>
        <p:spPr>
          <a:xfrm>
            <a:off x="423773" y="1360499"/>
            <a:ext cx="8357917" cy="584775"/>
          </a:xfrm>
          <a:prstGeom prst="rect">
            <a:avLst/>
          </a:prstGeom>
          <a:noFill/>
        </p:spPr>
        <p:txBody>
          <a:bodyPr wrap="square">
            <a:spAutoFit/>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Defensive Distillation when performed with Adversarial training would make SEVIT more robust against Adversarial attacks and Model Extraction Attacks</a:t>
            </a:r>
            <a:endParaRPr lang="en-IN" sz="1200" dirty="0"/>
          </a:p>
        </p:txBody>
      </p:sp>
      <p:pic>
        <p:nvPicPr>
          <p:cNvPr id="12" name="Picture 11">
            <a:extLst>
              <a:ext uri="{FF2B5EF4-FFF2-40B4-BE49-F238E27FC236}">
                <a16:creationId xmlns:a16="http://schemas.microsoft.com/office/drawing/2014/main" id="{BBAAE351-67E8-CC31-FD30-21A9523EEA98}"/>
              </a:ext>
            </a:extLst>
          </p:cNvPr>
          <p:cNvPicPr>
            <a:picLocks noChangeAspect="1"/>
          </p:cNvPicPr>
          <p:nvPr/>
        </p:nvPicPr>
        <p:blipFill>
          <a:blip r:embed="rId2"/>
          <a:stretch>
            <a:fillRect/>
          </a:stretch>
        </p:blipFill>
        <p:spPr>
          <a:xfrm>
            <a:off x="457200" y="2704141"/>
            <a:ext cx="8452284" cy="1778091"/>
          </a:xfrm>
          <a:prstGeom prst="rect">
            <a:avLst/>
          </a:prstGeom>
        </p:spPr>
      </p:pic>
    </p:spTree>
    <p:extLst>
      <p:ext uri="{BB962C8B-B14F-4D97-AF65-F5344CB8AC3E}">
        <p14:creationId xmlns:p14="http://schemas.microsoft.com/office/powerpoint/2010/main" val="128975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normAutofit/>
          </a:bodyPr>
          <a:lstStyle/>
          <a:p>
            <a:r>
              <a:rPr lang="en-US" dirty="0"/>
              <a:t>Experiments- Ensembling Criterias </a:t>
            </a:r>
          </a:p>
        </p:txBody>
      </p:sp>
      <p:sp>
        <p:nvSpPr>
          <p:cNvPr id="15" name="TextBox 14">
            <a:extLst>
              <a:ext uri="{FF2B5EF4-FFF2-40B4-BE49-F238E27FC236}">
                <a16:creationId xmlns:a16="http://schemas.microsoft.com/office/drawing/2014/main" id="{2E1152F9-903D-4ADF-19AA-329A721B66D4}"/>
              </a:ext>
            </a:extLst>
          </p:cNvPr>
          <p:cNvSpPr txBox="1"/>
          <p:nvPr/>
        </p:nvSpPr>
        <p:spPr>
          <a:xfrm>
            <a:off x="4084406" y="950132"/>
            <a:ext cx="4449994" cy="276999"/>
          </a:xfrm>
          <a:prstGeom prst="rect">
            <a:avLst/>
          </a:prstGeom>
          <a:noFill/>
        </p:spPr>
        <p:txBody>
          <a:bodyPr wrap="square">
            <a:spAutoFit/>
          </a:bodyPr>
          <a:lstStyle/>
          <a:p>
            <a:r>
              <a:rPr lang="en-US" sz="1200" i="1" dirty="0">
                <a:effectLst/>
                <a:latin typeface="Calibri" panose="020F0502020204030204" pitchFamily="34" charset="0"/>
                <a:ea typeface="Calibri" panose="020F0502020204030204" pitchFamily="34" charset="0"/>
                <a:cs typeface="Times New Roman" panose="02020603050405020304" pitchFamily="18" charset="0"/>
              </a:rPr>
              <a:t>Clean</a:t>
            </a:r>
            <a:r>
              <a:rPr lang="en-US" sz="1200" dirty="0">
                <a:effectLst/>
                <a:latin typeface="Calibri" panose="020F0502020204030204" pitchFamily="34" charset="0"/>
                <a:ea typeface="Calibri" panose="020F0502020204030204" pitchFamily="34" charset="0"/>
                <a:cs typeface="Times New Roman" panose="02020603050405020304" pitchFamily="18" charset="0"/>
              </a:rPr>
              <a:t> Performance of MLP alts with different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ensembling</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criterias</a:t>
            </a:r>
            <a:endParaRPr lang="en-IN" sz="1200" dirty="0"/>
          </a:p>
        </p:txBody>
      </p:sp>
      <p:pic>
        <p:nvPicPr>
          <p:cNvPr id="30" name="Picture 29">
            <a:extLst>
              <a:ext uri="{FF2B5EF4-FFF2-40B4-BE49-F238E27FC236}">
                <a16:creationId xmlns:a16="http://schemas.microsoft.com/office/drawing/2014/main" id="{2278F87B-F1A7-E8A5-DA1E-06DB8AC48AD0}"/>
              </a:ext>
            </a:extLst>
          </p:cNvPr>
          <p:cNvPicPr>
            <a:picLocks noChangeAspect="1"/>
          </p:cNvPicPr>
          <p:nvPr/>
        </p:nvPicPr>
        <p:blipFill rotWithShape="1">
          <a:blip r:embed="rId3"/>
          <a:srcRect b="11647"/>
          <a:stretch/>
        </p:blipFill>
        <p:spPr>
          <a:xfrm>
            <a:off x="423774" y="1227131"/>
            <a:ext cx="3539829" cy="1876937"/>
          </a:xfrm>
          <a:prstGeom prst="rect">
            <a:avLst/>
          </a:prstGeom>
        </p:spPr>
      </p:pic>
      <p:pic>
        <p:nvPicPr>
          <p:cNvPr id="32" name="Picture 31">
            <a:extLst>
              <a:ext uri="{FF2B5EF4-FFF2-40B4-BE49-F238E27FC236}">
                <a16:creationId xmlns:a16="http://schemas.microsoft.com/office/drawing/2014/main" id="{E056BC2F-51D5-1AFE-3637-EF00AA5CAB72}"/>
              </a:ext>
            </a:extLst>
          </p:cNvPr>
          <p:cNvPicPr>
            <a:picLocks noChangeAspect="1"/>
          </p:cNvPicPr>
          <p:nvPr/>
        </p:nvPicPr>
        <p:blipFill>
          <a:blip r:embed="rId4"/>
          <a:stretch>
            <a:fillRect/>
          </a:stretch>
        </p:blipFill>
        <p:spPr>
          <a:xfrm>
            <a:off x="4169072" y="1241535"/>
            <a:ext cx="3745946" cy="1875600"/>
          </a:xfrm>
          <a:prstGeom prst="rect">
            <a:avLst/>
          </a:prstGeom>
        </p:spPr>
      </p:pic>
      <p:sp>
        <p:nvSpPr>
          <p:cNvPr id="33" name="TextBox 32">
            <a:extLst>
              <a:ext uri="{FF2B5EF4-FFF2-40B4-BE49-F238E27FC236}">
                <a16:creationId xmlns:a16="http://schemas.microsoft.com/office/drawing/2014/main" id="{A2C27037-F370-1E0A-4148-80529C0B67F4}"/>
              </a:ext>
            </a:extLst>
          </p:cNvPr>
          <p:cNvSpPr txBox="1"/>
          <p:nvPr/>
        </p:nvSpPr>
        <p:spPr>
          <a:xfrm>
            <a:off x="423774" y="3131539"/>
            <a:ext cx="7873559" cy="1569660"/>
          </a:xfrm>
          <a:prstGeom prst="rect">
            <a:avLst/>
          </a:prstGeom>
          <a:noFill/>
        </p:spPr>
        <p:txBody>
          <a:bodyPr wrap="square">
            <a:spAutoFit/>
          </a:bodyPr>
          <a:lstStyle/>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Majority voting works well when the number of models in the ensemble is small, typically 2 or 3. It is because it is easier to reach a consensus among fewer models.</a:t>
            </a: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Averaging allows more diverse opinions to be combined.</a:t>
            </a:r>
          </a:p>
          <a:p>
            <a:pPr marL="285750" indent="-285750">
              <a:buFont typeface="Arial" panose="020B0604020202020204" pitchFamily="34" charset="0"/>
              <a:buChar char="•"/>
            </a:pPr>
            <a:r>
              <a:rPr lang="en-US" sz="1600" dirty="0"/>
              <a:t>Weighted averaging can lead to overfitting if the weights are not selected carefully, especially when the number of models is large. Therefore, it may not work well when there are too many models in the ensemble.</a:t>
            </a:r>
            <a:endParaRPr lang="en-IN" sz="1600" dirty="0"/>
          </a:p>
        </p:txBody>
      </p:sp>
      <p:sp>
        <p:nvSpPr>
          <p:cNvPr id="4" name="Rectangle 3">
            <a:extLst>
              <a:ext uri="{FF2B5EF4-FFF2-40B4-BE49-F238E27FC236}">
                <a16:creationId xmlns:a16="http://schemas.microsoft.com/office/drawing/2014/main" id="{FAB2A44A-4080-754B-A82C-DC6DA585F648}"/>
              </a:ext>
            </a:extLst>
          </p:cNvPr>
          <p:cNvSpPr/>
          <p:nvPr/>
        </p:nvSpPr>
        <p:spPr>
          <a:xfrm>
            <a:off x="5520266" y="1930400"/>
            <a:ext cx="2394751" cy="235199"/>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390211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normAutofit/>
          </a:bodyPr>
          <a:lstStyle/>
          <a:p>
            <a:r>
              <a:rPr lang="en-US"/>
              <a:t>Experiments-Computational Efficient</a:t>
            </a:r>
          </a:p>
        </p:txBody>
      </p:sp>
      <p:pic>
        <p:nvPicPr>
          <p:cNvPr id="11" name="Content Placeholder 10">
            <a:extLst>
              <a:ext uri="{FF2B5EF4-FFF2-40B4-BE49-F238E27FC236}">
                <a16:creationId xmlns:a16="http://schemas.microsoft.com/office/drawing/2014/main" id="{DFC39EC0-7C26-BF28-748F-2D0D0062D7FF}"/>
              </a:ext>
            </a:extLst>
          </p:cNvPr>
          <p:cNvPicPr>
            <a:picLocks noGrp="1" noChangeAspect="1"/>
          </p:cNvPicPr>
          <p:nvPr>
            <p:ph idx="1"/>
          </p:nvPr>
        </p:nvPicPr>
        <p:blipFill>
          <a:blip r:embed="rId3"/>
          <a:stretch>
            <a:fillRect/>
          </a:stretch>
        </p:blipFill>
        <p:spPr>
          <a:xfrm>
            <a:off x="183962" y="977503"/>
            <a:ext cx="3058772" cy="1881306"/>
          </a:xfrm>
        </p:spPr>
      </p:pic>
      <p:pic>
        <p:nvPicPr>
          <p:cNvPr id="13" name="Picture 12">
            <a:extLst>
              <a:ext uri="{FF2B5EF4-FFF2-40B4-BE49-F238E27FC236}">
                <a16:creationId xmlns:a16="http://schemas.microsoft.com/office/drawing/2014/main" id="{8FC0B24B-DD57-23F4-318D-E3275781DD0C}"/>
              </a:ext>
            </a:extLst>
          </p:cNvPr>
          <p:cNvPicPr>
            <a:picLocks noChangeAspect="1"/>
          </p:cNvPicPr>
          <p:nvPr/>
        </p:nvPicPr>
        <p:blipFill>
          <a:blip r:embed="rId4"/>
          <a:stretch>
            <a:fillRect/>
          </a:stretch>
        </p:blipFill>
        <p:spPr>
          <a:xfrm>
            <a:off x="242406" y="2775406"/>
            <a:ext cx="3059782" cy="1881305"/>
          </a:xfrm>
          <a:prstGeom prst="rect">
            <a:avLst/>
          </a:prstGeom>
        </p:spPr>
      </p:pic>
      <p:sp>
        <p:nvSpPr>
          <p:cNvPr id="15" name="TextBox 14">
            <a:extLst>
              <a:ext uri="{FF2B5EF4-FFF2-40B4-BE49-F238E27FC236}">
                <a16:creationId xmlns:a16="http://schemas.microsoft.com/office/drawing/2014/main" id="{2E1152F9-903D-4ADF-19AA-329A721B66D4}"/>
              </a:ext>
            </a:extLst>
          </p:cNvPr>
          <p:cNvSpPr txBox="1"/>
          <p:nvPr/>
        </p:nvSpPr>
        <p:spPr>
          <a:xfrm>
            <a:off x="3179234" y="1026944"/>
            <a:ext cx="3748616" cy="276999"/>
          </a:xfrm>
          <a:prstGeom prst="rect">
            <a:avLst/>
          </a:prstGeom>
          <a:noFill/>
        </p:spPr>
        <p:txBody>
          <a:bodyPr wrap="square">
            <a:spAutoFit/>
          </a:bodyPr>
          <a:lstStyle/>
          <a:p>
            <a:r>
              <a:rPr lang="en-US" sz="1200" i="1" dirty="0">
                <a:effectLst/>
                <a:latin typeface="Calibri" panose="020F0502020204030204" pitchFamily="34" charset="0"/>
                <a:ea typeface="Calibri" panose="020F0502020204030204" pitchFamily="34" charset="0"/>
                <a:cs typeface="Times New Roman" panose="02020603050405020304" pitchFamily="18" charset="0"/>
              </a:rPr>
              <a:t>Clean</a:t>
            </a:r>
            <a:r>
              <a:rPr lang="en-US" sz="1200" dirty="0">
                <a:effectLst/>
                <a:latin typeface="Calibri" panose="020F0502020204030204" pitchFamily="34" charset="0"/>
                <a:ea typeface="Calibri" panose="020F0502020204030204" pitchFamily="34" charset="0"/>
                <a:cs typeface="Times New Roman" panose="02020603050405020304" pitchFamily="18" charset="0"/>
              </a:rPr>
              <a:t> Performance of MLP alts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Before</a:t>
            </a:r>
            <a:r>
              <a:rPr lang="en-US" sz="1200" dirty="0">
                <a:effectLst/>
                <a:latin typeface="Calibri" panose="020F0502020204030204" pitchFamily="34" charset="0"/>
                <a:ea typeface="Calibri" panose="020F0502020204030204" pitchFamily="34" charset="0"/>
                <a:cs typeface="Times New Roman" panose="02020603050405020304" pitchFamily="18" charset="0"/>
              </a:rPr>
              <a:t> Adv training</a:t>
            </a:r>
            <a:endParaRPr lang="en-IN" sz="1200" dirty="0"/>
          </a:p>
        </p:txBody>
      </p:sp>
      <p:sp>
        <p:nvSpPr>
          <p:cNvPr id="20" name="TextBox 19">
            <a:extLst>
              <a:ext uri="{FF2B5EF4-FFF2-40B4-BE49-F238E27FC236}">
                <a16:creationId xmlns:a16="http://schemas.microsoft.com/office/drawing/2014/main" id="{A64D0FC3-C092-E721-1B45-82223853DAC0}"/>
              </a:ext>
            </a:extLst>
          </p:cNvPr>
          <p:cNvSpPr txBox="1"/>
          <p:nvPr/>
        </p:nvSpPr>
        <p:spPr>
          <a:xfrm>
            <a:off x="3242734" y="2915065"/>
            <a:ext cx="3945466" cy="276999"/>
          </a:xfrm>
          <a:prstGeom prst="rect">
            <a:avLst/>
          </a:prstGeom>
          <a:noFill/>
        </p:spPr>
        <p:txBody>
          <a:bodyPr wrap="square">
            <a:spAutoFit/>
          </a:bodyPr>
          <a:lstStyle/>
          <a:p>
            <a:r>
              <a:rPr lang="en-US" sz="1200" i="1" dirty="0">
                <a:effectLst/>
                <a:latin typeface="Calibri" panose="020F0502020204030204" pitchFamily="34" charset="0"/>
                <a:ea typeface="Calibri" panose="020F0502020204030204" pitchFamily="34" charset="0"/>
                <a:cs typeface="Times New Roman" panose="02020603050405020304" pitchFamily="18" charset="0"/>
              </a:rPr>
              <a:t>Clean</a:t>
            </a:r>
            <a:r>
              <a:rPr lang="en-US" sz="1200" dirty="0">
                <a:effectLst/>
                <a:latin typeface="Calibri" panose="020F0502020204030204" pitchFamily="34" charset="0"/>
                <a:ea typeface="Calibri" panose="020F0502020204030204" pitchFamily="34" charset="0"/>
                <a:cs typeface="Times New Roman" panose="02020603050405020304" pitchFamily="18" charset="0"/>
              </a:rPr>
              <a:t> Performance of MLP alts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After</a:t>
            </a:r>
            <a:r>
              <a:rPr lang="en-US" sz="1200" dirty="0">
                <a:effectLst/>
                <a:latin typeface="Calibri" panose="020F0502020204030204" pitchFamily="34" charset="0"/>
                <a:ea typeface="Calibri" panose="020F0502020204030204" pitchFamily="34" charset="0"/>
                <a:cs typeface="Times New Roman" panose="02020603050405020304" pitchFamily="18" charset="0"/>
              </a:rPr>
              <a:t> Adv training</a:t>
            </a:r>
            <a:endParaRPr lang="en-IN" sz="1200" dirty="0"/>
          </a:p>
        </p:txBody>
      </p:sp>
      <p:pic>
        <p:nvPicPr>
          <p:cNvPr id="22" name="Picture 21">
            <a:extLst>
              <a:ext uri="{FF2B5EF4-FFF2-40B4-BE49-F238E27FC236}">
                <a16:creationId xmlns:a16="http://schemas.microsoft.com/office/drawing/2014/main" id="{BE952AE2-B340-A499-FC8A-B978638A758C}"/>
              </a:ext>
            </a:extLst>
          </p:cNvPr>
          <p:cNvPicPr>
            <a:picLocks noChangeAspect="1"/>
          </p:cNvPicPr>
          <p:nvPr/>
        </p:nvPicPr>
        <p:blipFill>
          <a:blip r:embed="rId5"/>
          <a:stretch>
            <a:fillRect/>
          </a:stretch>
        </p:blipFill>
        <p:spPr>
          <a:xfrm>
            <a:off x="3242734" y="1310758"/>
            <a:ext cx="5797362" cy="1005505"/>
          </a:xfrm>
          <a:prstGeom prst="rect">
            <a:avLst/>
          </a:prstGeom>
        </p:spPr>
      </p:pic>
      <p:pic>
        <p:nvPicPr>
          <p:cNvPr id="24" name="Picture 23">
            <a:extLst>
              <a:ext uri="{FF2B5EF4-FFF2-40B4-BE49-F238E27FC236}">
                <a16:creationId xmlns:a16="http://schemas.microsoft.com/office/drawing/2014/main" id="{34BAA390-081A-A7C5-2742-E04BA8F6E5CF}"/>
              </a:ext>
            </a:extLst>
          </p:cNvPr>
          <p:cNvPicPr>
            <a:picLocks noChangeAspect="1"/>
          </p:cNvPicPr>
          <p:nvPr/>
        </p:nvPicPr>
        <p:blipFill>
          <a:blip r:embed="rId6"/>
          <a:stretch>
            <a:fillRect/>
          </a:stretch>
        </p:blipFill>
        <p:spPr>
          <a:xfrm>
            <a:off x="3302188" y="3167491"/>
            <a:ext cx="5848567" cy="967432"/>
          </a:xfrm>
          <a:prstGeom prst="rect">
            <a:avLst/>
          </a:prstGeom>
        </p:spPr>
      </p:pic>
    </p:spTree>
    <p:extLst>
      <p:ext uri="{BB962C8B-B14F-4D97-AF65-F5344CB8AC3E}">
        <p14:creationId xmlns:p14="http://schemas.microsoft.com/office/powerpoint/2010/main" val="3731838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normAutofit fontScale="90000"/>
          </a:bodyPr>
          <a:lstStyle/>
          <a:p>
            <a:r>
              <a:rPr lang="en-US" dirty="0"/>
              <a:t>Experiments- Adversarial Performance</a:t>
            </a:r>
          </a:p>
        </p:txBody>
      </p:sp>
      <p:pic>
        <p:nvPicPr>
          <p:cNvPr id="7" name="Content Placeholder 6">
            <a:extLst>
              <a:ext uri="{FF2B5EF4-FFF2-40B4-BE49-F238E27FC236}">
                <a16:creationId xmlns:a16="http://schemas.microsoft.com/office/drawing/2014/main" id="{EE12D7D1-27F6-B97F-59CF-6AEF579933A8}"/>
              </a:ext>
            </a:extLst>
          </p:cNvPr>
          <p:cNvPicPr>
            <a:picLocks noGrp="1" noChangeAspect="1"/>
          </p:cNvPicPr>
          <p:nvPr>
            <p:ph idx="1"/>
          </p:nvPr>
        </p:nvPicPr>
        <p:blipFill>
          <a:blip r:embed="rId2"/>
          <a:stretch>
            <a:fillRect/>
          </a:stretch>
        </p:blipFill>
        <p:spPr>
          <a:xfrm>
            <a:off x="3673276" y="1392370"/>
            <a:ext cx="5442857" cy="1263600"/>
          </a:xfrm>
        </p:spPr>
      </p:pic>
      <p:pic>
        <p:nvPicPr>
          <p:cNvPr id="9" name="Picture 8">
            <a:extLst>
              <a:ext uri="{FF2B5EF4-FFF2-40B4-BE49-F238E27FC236}">
                <a16:creationId xmlns:a16="http://schemas.microsoft.com/office/drawing/2014/main" id="{87D669A7-607A-5D1B-9027-71ED641E2D88}"/>
              </a:ext>
            </a:extLst>
          </p:cNvPr>
          <p:cNvPicPr>
            <a:picLocks noChangeAspect="1"/>
          </p:cNvPicPr>
          <p:nvPr/>
        </p:nvPicPr>
        <p:blipFill>
          <a:blip r:embed="rId3"/>
          <a:stretch>
            <a:fillRect/>
          </a:stretch>
        </p:blipFill>
        <p:spPr>
          <a:xfrm>
            <a:off x="3673276" y="3207744"/>
            <a:ext cx="5436000" cy="1347194"/>
          </a:xfrm>
          <a:prstGeom prst="rect">
            <a:avLst/>
          </a:prstGeom>
        </p:spPr>
      </p:pic>
      <p:pic>
        <p:nvPicPr>
          <p:cNvPr id="11" name="Picture 10">
            <a:extLst>
              <a:ext uri="{FF2B5EF4-FFF2-40B4-BE49-F238E27FC236}">
                <a16:creationId xmlns:a16="http://schemas.microsoft.com/office/drawing/2014/main" id="{A663FC98-ECB1-C6CE-3809-B9B35BEB8A22}"/>
              </a:ext>
            </a:extLst>
          </p:cNvPr>
          <p:cNvPicPr>
            <a:picLocks noChangeAspect="1"/>
          </p:cNvPicPr>
          <p:nvPr/>
        </p:nvPicPr>
        <p:blipFill>
          <a:blip r:embed="rId4"/>
          <a:stretch>
            <a:fillRect/>
          </a:stretch>
        </p:blipFill>
        <p:spPr>
          <a:xfrm>
            <a:off x="301075" y="977501"/>
            <a:ext cx="2880000" cy="1842015"/>
          </a:xfrm>
          <a:prstGeom prst="rect">
            <a:avLst/>
          </a:prstGeom>
        </p:spPr>
      </p:pic>
      <p:pic>
        <p:nvPicPr>
          <p:cNvPr id="13" name="Picture 12">
            <a:extLst>
              <a:ext uri="{FF2B5EF4-FFF2-40B4-BE49-F238E27FC236}">
                <a16:creationId xmlns:a16="http://schemas.microsoft.com/office/drawing/2014/main" id="{4D8F0914-783B-6875-3D4E-77075C40F97C}"/>
              </a:ext>
            </a:extLst>
          </p:cNvPr>
          <p:cNvPicPr>
            <a:picLocks noChangeAspect="1"/>
          </p:cNvPicPr>
          <p:nvPr/>
        </p:nvPicPr>
        <p:blipFill>
          <a:blip r:embed="rId5"/>
          <a:stretch>
            <a:fillRect/>
          </a:stretch>
        </p:blipFill>
        <p:spPr>
          <a:xfrm>
            <a:off x="301075" y="2862248"/>
            <a:ext cx="2880000" cy="1840451"/>
          </a:xfrm>
          <a:prstGeom prst="rect">
            <a:avLst/>
          </a:prstGeom>
        </p:spPr>
      </p:pic>
      <p:sp>
        <p:nvSpPr>
          <p:cNvPr id="14" name="TextBox 13">
            <a:extLst>
              <a:ext uri="{FF2B5EF4-FFF2-40B4-BE49-F238E27FC236}">
                <a16:creationId xmlns:a16="http://schemas.microsoft.com/office/drawing/2014/main" id="{F3E4D551-6F6A-DB80-E84E-D99406730901}"/>
              </a:ext>
            </a:extLst>
          </p:cNvPr>
          <p:cNvSpPr txBox="1"/>
          <p:nvPr/>
        </p:nvSpPr>
        <p:spPr>
          <a:xfrm>
            <a:off x="3602568" y="1102175"/>
            <a:ext cx="3748616" cy="276999"/>
          </a:xfrm>
          <a:prstGeom prst="rect">
            <a:avLst/>
          </a:prstGeom>
          <a:noFill/>
        </p:spPr>
        <p:txBody>
          <a:bodyPr wrap="square">
            <a:spAutoFit/>
          </a:bodyPr>
          <a:lstStyle/>
          <a:p>
            <a:r>
              <a:rPr lang="en-US" sz="1200" i="1" dirty="0">
                <a:effectLst/>
                <a:latin typeface="Calibri" panose="020F0502020204030204" pitchFamily="34" charset="0"/>
                <a:ea typeface="Calibri" panose="020F0502020204030204" pitchFamily="34" charset="0"/>
                <a:cs typeface="Times New Roman" panose="02020603050405020304" pitchFamily="18" charset="0"/>
              </a:rPr>
              <a:t>Adversarial</a:t>
            </a:r>
            <a:r>
              <a:rPr lang="en-US" sz="1200" dirty="0">
                <a:effectLst/>
                <a:latin typeface="Calibri" panose="020F0502020204030204" pitchFamily="34" charset="0"/>
                <a:ea typeface="Calibri" panose="020F0502020204030204" pitchFamily="34" charset="0"/>
                <a:cs typeface="Times New Roman" panose="02020603050405020304" pitchFamily="18" charset="0"/>
              </a:rPr>
              <a:t> Performance of MLP alts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Before</a:t>
            </a:r>
            <a:r>
              <a:rPr lang="en-US" sz="1200" dirty="0">
                <a:effectLst/>
                <a:latin typeface="Calibri" panose="020F0502020204030204" pitchFamily="34" charset="0"/>
                <a:ea typeface="Calibri" panose="020F0502020204030204" pitchFamily="34" charset="0"/>
                <a:cs typeface="Times New Roman" panose="02020603050405020304" pitchFamily="18" charset="0"/>
              </a:rPr>
              <a:t> Adv training</a:t>
            </a:r>
            <a:endParaRPr lang="en-IN" sz="1200" dirty="0"/>
          </a:p>
        </p:txBody>
      </p:sp>
      <p:sp>
        <p:nvSpPr>
          <p:cNvPr id="15" name="TextBox 14">
            <a:extLst>
              <a:ext uri="{FF2B5EF4-FFF2-40B4-BE49-F238E27FC236}">
                <a16:creationId xmlns:a16="http://schemas.microsoft.com/office/drawing/2014/main" id="{ACB86091-D64E-6DF5-09DC-2E2BE1F2F271}"/>
              </a:ext>
            </a:extLst>
          </p:cNvPr>
          <p:cNvSpPr txBox="1"/>
          <p:nvPr/>
        </p:nvSpPr>
        <p:spPr>
          <a:xfrm>
            <a:off x="3602568" y="2930745"/>
            <a:ext cx="3748616" cy="276999"/>
          </a:xfrm>
          <a:prstGeom prst="rect">
            <a:avLst/>
          </a:prstGeom>
          <a:noFill/>
        </p:spPr>
        <p:txBody>
          <a:bodyPr wrap="square">
            <a:spAutoFit/>
          </a:bodyPr>
          <a:lstStyle/>
          <a:p>
            <a:r>
              <a:rPr lang="en-US" sz="1200" i="1" dirty="0">
                <a:effectLst/>
                <a:latin typeface="Calibri" panose="020F0502020204030204" pitchFamily="34" charset="0"/>
                <a:ea typeface="Calibri" panose="020F0502020204030204" pitchFamily="34" charset="0"/>
                <a:cs typeface="Times New Roman" panose="02020603050405020304" pitchFamily="18" charset="0"/>
              </a:rPr>
              <a:t>Adversarial</a:t>
            </a:r>
            <a:r>
              <a:rPr lang="en-US" sz="1200" dirty="0">
                <a:effectLst/>
                <a:latin typeface="Calibri" panose="020F0502020204030204" pitchFamily="34" charset="0"/>
                <a:ea typeface="Calibri" panose="020F0502020204030204" pitchFamily="34" charset="0"/>
                <a:cs typeface="Times New Roman" panose="02020603050405020304" pitchFamily="18" charset="0"/>
              </a:rPr>
              <a:t> Performance of MLP alts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After</a:t>
            </a:r>
            <a:r>
              <a:rPr lang="en-US" sz="1200" dirty="0">
                <a:effectLst/>
                <a:latin typeface="Calibri" panose="020F0502020204030204" pitchFamily="34" charset="0"/>
                <a:ea typeface="Calibri" panose="020F0502020204030204" pitchFamily="34" charset="0"/>
                <a:cs typeface="Times New Roman" panose="02020603050405020304" pitchFamily="18" charset="0"/>
              </a:rPr>
              <a:t> Adv training</a:t>
            </a:r>
            <a:endParaRPr lang="en-IN" sz="1200" dirty="0"/>
          </a:p>
        </p:txBody>
      </p:sp>
    </p:spTree>
    <p:extLst>
      <p:ext uri="{BB962C8B-B14F-4D97-AF65-F5344CB8AC3E}">
        <p14:creationId xmlns:p14="http://schemas.microsoft.com/office/powerpoint/2010/main" val="405500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normAutofit fontScale="90000"/>
          </a:bodyPr>
          <a:lstStyle/>
          <a:p>
            <a:r>
              <a:rPr lang="en-US" dirty="0"/>
              <a:t>Experiments- Distillation &amp; Extraction</a:t>
            </a:r>
          </a:p>
        </p:txBody>
      </p:sp>
      <p:pic>
        <p:nvPicPr>
          <p:cNvPr id="5" name="Content Placeholder 4">
            <a:extLst>
              <a:ext uri="{FF2B5EF4-FFF2-40B4-BE49-F238E27FC236}">
                <a16:creationId xmlns:a16="http://schemas.microsoft.com/office/drawing/2014/main" id="{BE38B974-BADA-23CD-CF16-A1FBCB5D85F0}"/>
              </a:ext>
            </a:extLst>
          </p:cNvPr>
          <p:cNvPicPr>
            <a:picLocks noGrp="1" noChangeAspect="1"/>
          </p:cNvPicPr>
          <p:nvPr>
            <p:ph idx="1"/>
          </p:nvPr>
        </p:nvPicPr>
        <p:blipFill>
          <a:blip r:embed="rId2"/>
          <a:stretch>
            <a:fillRect/>
          </a:stretch>
        </p:blipFill>
        <p:spPr>
          <a:xfrm>
            <a:off x="423774" y="1368604"/>
            <a:ext cx="8452800" cy="635549"/>
          </a:xfrm>
        </p:spPr>
      </p:pic>
      <p:sp>
        <p:nvSpPr>
          <p:cNvPr id="7" name="TextBox 6">
            <a:extLst>
              <a:ext uri="{FF2B5EF4-FFF2-40B4-BE49-F238E27FC236}">
                <a16:creationId xmlns:a16="http://schemas.microsoft.com/office/drawing/2014/main" id="{93CAF242-C0E6-811E-93E4-819A7AAE883E}"/>
              </a:ext>
            </a:extLst>
          </p:cNvPr>
          <p:cNvSpPr txBox="1"/>
          <p:nvPr/>
        </p:nvSpPr>
        <p:spPr>
          <a:xfrm>
            <a:off x="359032" y="1003776"/>
            <a:ext cx="8517026" cy="307777"/>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Distilled Model from SEVIT-CNN (Testing is on Attack Samples generated by SEVIT-CNN)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Before</a:t>
            </a:r>
            <a:r>
              <a:rPr lang="en-US" sz="1400" dirty="0">
                <a:effectLst/>
                <a:latin typeface="Calibri" panose="020F0502020204030204" pitchFamily="34" charset="0"/>
                <a:ea typeface="Calibri" panose="020F0502020204030204" pitchFamily="34" charset="0"/>
                <a:cs typeface="Times New Roman" panose="02020603050405020304" pitchFamily="18" charset="0"/>
              </a:rPr>
              <a:t> Adv Training)</a:t>
            </a:r>
            <a:endParaRPr lang="en-IN" sz="1400" dirty="0"/>
          </a:p>
        </p:txBody>
      </p:sp>
      <p:pic>
        <p:nvPicPr>
          <p:cNvPr id="9" name="Picture 8">
            <a:extLst>
              <a:ext uri="{FF2B5EF4-FFF2-40B4-BE49-F238E27FC236}">
                <a16:creationId xmlns:a16="http://schemas.microsoft.com/office/drawing/2014/main" id="{74B3D5D9-A563-EEFB-1EAB-CAEF28ACE513}"/>
              </a:ext>
            </a:extLst>
          </p:cNvPr>
          <p:cNvPicPr>
            <a:picLocks noChangeAspect="1"/>
          </p:cNvPicPr>
          <p:nvPr/>
        </p:nvPicPr>
        <p:blipFill>
          <a:blip r:embed="rId3"/>
          <a:stretch>
            <a:fillRect/>
          </a:stretch>
        </p:blipFill>
        <p:spPr>
          <a:xfrm>
            <a:off x="423774" y="2514747"/>
            <a:ext cx="8452284" cy="641383"/>
          </a:xfrm>
          <a:prstGeom prst="rect">
            <a:avLst/>
          </a:prstGeom>
        </p:spPr>
      </p:pic>
      <p:sp>
        <p:nvSpPr>
          <p:cNvPr id="10" name="TextBox 9">
            <a:extLst>
              <a:ext uri="{FF2B5EF4-FFF2-40B4-BE49-F238E27FC236}">
                <a16:creationId xmlns:a16="http://schemas.microsoft.com/office/drawing/2014/main" id="{9D37D1EC-2DE9-50CE-9DED-5B0E4EB1FAC9}"/>
              </a:ext>
            </a:extLst>
          </p:cNvPr>
          <p:cNvSpPr txBox="1"/>
          <p:nvPr/>
        </p:nvSpPr>
        <p:spPr>
          <a:xfrm>
            <a:off x="359032" y="2176193"/>
            <a:ext cx="8517026" cy="307777"/>
          </a:xfrm>
          <a:prstGeom prst="rect">
            <a:avLst/>
          </a:prstGeom>
          <a:noFill/>
        </p:spPr>
        <p:txBody>
          <a:bodyPr wrap="square">
            <a:spAutoFit/>
          </a:bodyPr>
          <a:lstStyle/>
          <a:p>
            <a:r>
              <a:rPr lang="en-US" sz="1400" b="1" dirty="0">
                <a:latin typeface="Calibri" panose="020F0502020204030204" pitchFamily="34" charset="0"/>
                <a:ea typeface="Calibri" panose="020F0502020204030204" pitchFamily="34" charset="0"/>
                <a:cs typeface="Times New Roman" panose="02020603050405020304" pitchFamily="18" charset="0"/>
              </a:rPr>
              <a:t>*Model Extraction Attack </a:t>
            </a:r>
            <a:r>
              <a:rPr lang="en-US" sz="1400" dirty="0">
                <a:latin typeface="Calibri" panose="020F0502020204030204" pitchFamily="34" charset="0"/>
                <a:ea typeface="Calibri" panose="020F0502020204030204" pitchFamily="34" charset="0"/>
                <a:cs typeface="Times New Roman" panose="02020603050405020304" pitchFamily="18" charset="0"/>
              </a:rPr>
              <a:t>on Distilled Model and Original Model (</a:t>
            </a:r>
            <a:r>
              <a:rPr lang="en-US" sz="1400" b="1" dirty="0">
                <a:latin typeface="Calibri" panose="020F0502020204030204" pitchFamily="34" charset="0"/>
                <a:ea typeface="Calibri" panose="020F0502020204030204" pitchFamily="34" charset="0"/>
                <a:cs typeface="Times New Roman" panose="02020603050405020304" pitchFamily="18" charset="0"/>
              </a:rPr>
              <a:t>Before</a:t>
            </a:r>
            <a:r>
              <a:rPr lang="en-US" sz="1400" dirty="0">
                <a:latin typeface="Calibri" panose="020F0502020204030204" pitchFamily="34" charset="0"/>
                <a:ea typeface="Calibri" panose="020F0502020204030204" pitchFamily="34" charset="0"/>
                <a:cs typeface="Times New Roman" panose="02020603050405020304" pitchFamily="18" charset="0"/>
              </a:rPr>
              <a:t> Adversarial Training)</a:t>
            </a:r>
            <a:endParaRPr lang="en-IN" sz="1400" dirty="0"/>
          </a:p>
        </p:txBody>
      </p:sp>
    </p:spTree>
    <p:extLst>
      <p:ext uri="{BB962C8B-B14F-4D97-AF65-F5344CB8AC3E}">
        <p14:creationId xmlns:p14="http://schemas.microsoft.com/office/powerpoint/2010/main" val="367450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normAutofit fontScale="90000"/>
          </a:bodyPr>
          <a:lstStyle/>
          <a:p>
            <a:r>
              <a:rPr lang="en-US" dirty="0"/>
              <a:t>Experiments- Distillation &amp; Extraction 2</a:t>
            </a:r>
          </a:p>
        </p:txBody>
      </p:sp>
      <p:sp>
        <p:nvSpPr>
          <p:cNvPr id="7" name="TextBox 6">
            <a:extLst>
              <a:ext uri="{FF2B5EF4-FFF2-40B4-BE49-F238E27FC236}">
                <a16:creationId xmlns:a16="http://schemas.microsoft.com/office/drawing/2014/main" id="{93CAF242-C0E6-811E-93E4-819A7AAE883E}"/>
              </a:ext>
            </a:extLst>
          </p:cNvPr>
          <p:cNvSpPr txBox="1"/>
          <p:nvPr/>
        </p:nvSpPr>
        <p:spPr>
          <a:xfrm>
            <a:off x="359032" y="1003776"/>
            <a:ext cx="8517026" cy="307777"/>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Distilled Model from SEVIT-CNN (Testing is on Attack Samples generated by SEVIT-CNN)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After</a:t>
            </a:r>
            <a:r>
              <a:rPr lang="en-US" sz="1400" dirty="0">
                <a:effectLst/>
                <a:latin typeface="Calibri" panose="020F0502020204030204" pitchFamily="34" charset="0"/>
                <a:ea typeface="Calibri" panose="020F0502020204030204" pitchFamily="34" charset="0"/>
                <a:cs typeface="Times New Roman" panose="02020603050405020304" pitchFamily="18" charset="0"/>
              </a:rPr>
              <a:t> Adv Training)</a:t>
            </a:r>
            <a:endParaRPr lang="en-IN" sz="1400" dirty="0"/>
          </a:p>
        </p:txBody>
      </p:sp>
      <p:sp>
        <p:nvSpPr>
          <p:cNvPr id="10" name="TextBox 9">
            <a:extLst>
              <a:ext uri="{FF2B5EF4-FFF2-40B4-BE49-F238E27FC236}">
                <a16:creationId xmlns:a16="http://schemas.microsoft.com/office/drawing/2014/main" id="{9D37D1EC-2DE9-50CE-9DED-5B0E4EB1FAC9}"/>
              </a:ext>
            </a:extLst>
          </p:cNvPr>
          <p:cNvSpPr txBox="1"/>
          <p:nvPr/>
        </p:nvSpPr>
        <p:spPr>
          <a:xfrm>
            <a:off x="359032" y="2176193"/>
            <a:ext cx="8517026" cy="307777"/>
          </a:xfrm>
          <a:prstGeom prst="rect">
            <a:avLst/>
          </a:prstGeom>
          <a:noFill/>
        </p:spPr>
        <p:txBody>
          <a:bodyPr wrap="square">
            <a:spAutoFit/>
          </a:bodyPr>
          <a:lstStyle/>
          <a:p>
            <a:r>
              <a:rPr lang="en-US" sz="1400" b="1" dirty="0">
                <a:latin typeface="Calibri" panose="020F0502020204030204" pitchFamily="34" charset="0"/>
                <a:ea typeface="Calibri" panose="020F0502020204030204" pitchFamily="34" charset="0"/>
                <a:cs typeface="Times New Roman" panose="02020603050405020304" pitchFamily="18" charset="0"/>
              </a:rPr>
              <a:t>*Model Extraction Attack </a:t>
            </a:r>
            <a:r>
              <a:rPr lang="en-US" sz="1400" dirty="0">
                <a:latin typeface="Calibri" panose="020F0502020204030204" pitchFamily="34" charset="0"/>
                <a:ea typeface="Calibri" panose="020F0502020204030204" pitchFamily="34" charset="0"/>
                <a:cs typeface="Times New Roman" panose="02020603050405020304" pitchFamily="18" charset="0"/>
              </a:rPr>
              <a:t>on Distilled Model and Original Model (</a:t>
            </a:r>
            <a:r>
              <a:rPr lang="en-US" sz="1400" b="1" dirty="0">
                <a:latin typeface="Calibri" panose="020F0502020204030204" pitchFamily="34" charset="0"/>
                <a:ea typeface="Calibri" panose="020F0502020204030204" pitchFamily="34" charset="0"/>
                <a:cs typeface="Times New Roman" panose="02020603050405020304" pitchFamily="18" charset="0"/>
              </a:rPr>
              <a:t>After</a:t>
            </a:r>
            <a:r>
              <a:rPr lang="en-US" sz="1400" dirty="0">
                <a:latin typeface="Calibri" panose="020F0502020204030204" pitchFamily="34" charset="0"/>
                <a:ea typeface="Calibri" panose="020F0502020204030204" pitchFamily="34" charset="0"/>
                <a:cs typeface="Times New Roman" panose="02020603050405020304" pitchFamily="18" charset="0"/>
              </a:rPr>
              <a:t> Adversarial Training)</a:t>
            </a:r>
            <a:endParaRPr lang="en-IN" sz="1400" dirty="0"/>
          </a:p>
        </p:txBody>
      </p:sp>
      <p:pic>
        <p:nvPicPr>
          <p:cNvPr id="8" name="Picture 7">
            <a:extLst>
              <a:ext uri="{FF2B5EF4-FFF2-40B4-BE49-F238E27FC236}">
                <a16:creationId xmlns:a16="http://schemas.microsoft.com/office/drawing/2014/main" id="{0925D39B-8279-B399-BEAD-C09AEDF7811A}"/>
              </a:ext>
            </a:extLst>
          </p:cNvPr>
          <p:cNvPicPr>
            <a:picLocks noChangeAspect="1"/>
          </p:cNvPicPr>
          <p:nvPr/>
        </p:nvPicPr>
        <p:blipFill>
          <a:blip r:embed="rId3"/>
          <a:stretch>
            <a:fillRect/>
          </a:stretch>
        </p:blipFill>
        <p:spPr>
          <a:xfrm>
            <a:off x="423774" y="1337826"/>
            <a:ext cx="8445934" cy="654084"/>
          </a:xfrm>
          <a:prstGeom prst="rect">
            <a:avLst/>
          </a:prstGeom>
        </p:spPr>
      </p:pic>
      <p:pic>
        <p:nvPicPr>
          <p:cNvPr id="14" name="Picture 13">
            <a:extLst>
              <a:ext uri="{FF2B5EF4-FFF2-40B4-BE49-F238E27FC236}">
                <a16:creationId xmlns:a16="http://schemas.microsoft.com/office/drawing/2014/main" id="{28758446-4979-BD63-D08C-2C3C1E0FAE53}"/>
              </a:ext>
            </a:extLst>
          </p:cNvPr>
          <p:cNvPicPr>
            <a:picLocks noChangeAspect="1"/>
          </p:cNvPicPr>
          <p:nvPr/>
        </p:nvPicPr>
        <p:blipFill>
          <a:blip r:embed="rId4"/>
          <a:stretch>
            <a:fillRect/>
          </a:stretch>
        </p:blipFill>
        <p:spPr>
          <a:xfrm>
            <a:off x="1540851" y="3166601"/>
            <a:ext cx="2705710" cy="1555286"/>
          </a:xfrm>
          <a:prstGeom prst="rect">
            <a:avLst/>
          </a:prstGeom>
        </p:spPr>
      </p:pic>
      <p:pic>
        <p:nvPicPr>
          <p:cNvPr id="16" name="Picture 15">
            <a:extLst>
              <a:ext uri="{FF2B5EF4-FFF2-40B4-BE49-F238E27FC236}">
                <a16:creationId xmlns:a16="http://schemas.microsoft.com/office/drawing/2014/main" id="{2FFE2211-3970-64ED-6BB1-20146F1BAFFE}"/>
              </a:ext>
            </a:extLst>
          </p:cNvPr>
          <p:cNvPicPr>
            <a:picLocks noChangeAspect="1"/>
          </p:cNvPicPr>
          <p:nvPr/>
        </p:nvPicPr>
        <p:blipFill>
          <a:blip r:embed="rId5"/>
          <a:stretch>
            <a:fillRect/>
          </a:stretch>
        </p:blipFill>
        <p:spPr>
          <a:xfrm>
            <a:off x="5983752" y="3179986"/>
            <a:ext cx="2730680" cy="1569115"/>
          </a:xfrm>
          <a:prstGeom prst="rect">
            <a:avLst/>
          </a:prstGeom>
        </p:spPr>
      </p:pic>
      <p:sp>
        <p:nvSpPr>
          <p:cNvPr id="18" name="TextBox 17">
            <a:extLst>
              <a:ext uri="{FF2B5EF4-FFF2-40B4-BE49-F238E27FC236}">
                <a16:creationId xmlns:a16="http://schemas.microsoft.com/office/drawing/2014/main" id="{FD8756EA-B28B-5D2C-311D-9B23EBD788EF}"/>
              </a:ext>
            </a:extLst>
          </p:cNvPr>
          <p:cNvSpPr txBox="1"/>
          <p:nvPr/>
        </p:nvSpPr>
        <p:spPr>
          <a:xfrm>
            <a:off x="212383" y="3541962"/>
            <a:ext cx="1573285" cy="738664"/>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Model Extraction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Before</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Adersarial</a:t>
            </a:r>
            <a:r>
              <a:rPr lang="en-US" sz="1400" dirty="0">
                <a:effectLst/>
                <a:latin typeface="Calibri" panose="020F0502020204030204" pitchFamily="34" charset="0"/>
                <a:ea typeface="Calibri" panose="020F0502020204030204" pitchFamily="34" charset="0"/>
                <a:cs typeface="Times New Roman" panose="02020603050405020304" pitchFamily="18" charset="0"/>
              </a:rPr>
              <a:t> Training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b="1" dirty="0"/>
          </a:p>
        </p:txBody>
      </p:sp>
      <p:sp>
        <p:nvSpPr>
          <p:cNvPr id="19" name="TextBox 18">
            <a:extLst>
              <a:ext uri="{FF2B5EF4-FFF2-40B4-BE49-F238E27FC236}">
                <a16:creationId xmlns:a16="http://schemas.microsoft.com/office/drawing/2014/main" id="{AF9B9EA1-E71F-5456-623C-8DA50BABB2E9}"/>
              </a:ext>
            </a:extLst>
          </p:cNvPr>
          <p:cNvSpPr txBox="1"/>
          <p:nvPr/>
        </p:nvSpPr>
        <p:spPr>
          <a:xfrm>
            <a:off x="4572000" y="3612145"/>
            <a:ext cx="1564622" cy="738664"/>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Model Extraction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After </a:t>
            </a:r>
            <a:r>
              <a:rPr lang="en-US" sz="1400" dirty="0">
                <a:effectLst/>
                <a:latin typeface="Calibri" panose="020F0502020204030204" pitchFamily="34" charset="0"/>
                <a:ea typeface="Calibri" panose="020F0502020204030204" pitchFamily="34" charset="0"/>
                <a:cs typeface="Times New Roman" panose="02020603050405020304" pitchFamily="18" charset="0"/>
              </a:rPr>
              <a:t>Adversarial Training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b="1" dirty="0"/>
          </a:p>
        </p:txBody>
      </p:sp>
      <p:pic>
        <p:nvPicPr>
          <p:cNvPr id="4" name="Picture 3">
            <a:extLst>
              <a:ext uri="{FF2B5EF4-FFF2-40B4-BE49-F238E27FC236}">
                <a16:creationId xmlns:a16="http://schemas.microsoft.com/office/drawing/2014/main" id="{D4D10701-7E6A-0310-F24E-312CF4EB15EE}"/>
              </a:ext>
            </a:extLst>
          </p:cNvPr>
          <p:cNvPicPr>
            <a:picLocks noChangeAspect="1"/>
          </p:cNvPicPr>
          <p:nvPr/>
        </p:nvPicPr>
        <p:blipFill>
          <a:blip r:embed="rId6"/>
          <a:stretch>
            <a:fillRect/>
          </a:stretch>
        </p:blipFill>
        <p:spPr>
          <a:xfrm>
            <a:off x="423774" y="2504769"/>
            <a:ext cx="8445600" cy="632658"/>
          </a:xfrm>
          <a:prstGeom prst="rect">
            <a:avLst/>
          </a:prstGeom>
        </p:spPr>
      </p:pic>
    </p:spTree>
    <p:extLst>
      <p:ext uri="{BB962C8B-B14F-4D97-AF65-F5344CB8AC3E}">
        <p14:creationId xmlns:p14="http://schemas.microsoft.com/office/powerpoint/2010/main" val="383562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80B7-5D33-F3F2-4385-828C3AF5C57E}"/>
              </a:ext>
            </a:extLst>
          </p:cNvPr>
          <p:cNvSpPr>
            <a:spLocks noGrp="1"/>
          </p:cNvSpPr>
          <p:nvPr>
            <p:ph type="title"/>
          </p:nvPr>
        </p:nvSpPr>
        <p:spPr/>
        <p:txBody>
          <a:bodyPr/>
          <a:lstStyle/>
          <a:p>
            <a:r>
              <a:rPr lang="en-US"/>
              <a:t>Results </a:t>
            </a:r>
          </a:p>
        </p:txBody>
      </p:sp>
      <p:sp>
        <p:nvSpPr>
          <p:cNvPr id="3" name="Content Placeholder 2">
            <a:extLst>
              <a:ext uri="{FF2B5EF4-FFF2-40B4-BE49-F238E27FC236}">
                <a16:creationId xmlns:a16="http://schemas.microsoft.com/office/drawing/2014/main" id="{EC58F540-E168-2C5B-76D9-35DCEF4BCA51}"/>
              </a:ext>
            </a:extLst>
          </p:cNvPr>
          <p:cNvSpPr>
            <a:spLocks noGrp="1"/>
          </p:cNvSpPr>
          <p:nvPr>
            <p:ph idx="1"/>
          </p:nvPr>
        </p:nvSpPr>
        <p:spPr>
          <a:xfrm>
            <a:off x="457200" y="1200150"/>
            <a:ext cx="8229600" cy="3394472"/>
          </a:xfrm>
        </p:spPr>
        <p:txBody>
          <a:bodyPr vert="horz" lIns="91440" tIns="45720" rIns="91440" bIns="45720" rtlCol="0" anchor="t">
            <a:normAutofit lnSpcReduction="10000"/>
          </a:bodyPr>
          <a:lstStyle/>
          <a:p>
            <a:r>
              <a:rPr lang="en-US" dirty="0">
                <a:ea typeface="+mn-lt"/>
                <a:cs typeface="+mn-lt"/>
              </a:rPr>
              <a:t>Among several alternatives for MLP modules in SEVIT, CNN performed the best in terms of clean and adversarial performance (Efficiency)</a:t>
            </a:r>
          </a:p>
          <a:p>
            <a:endParaRPr lang="en-US" dirty="0">
              <a:ea typeface="+mn-lt"/>
              <a:cs typeface="+mn-lt"/>
            </a:endParaRPr>
          </a:p>
          <a:p>
            <a:r>
              <a:rPr lang="en-US" dirty="0">
                <a:ea typeface="+mn-lt"/>
                <a:cs typeface="+mn-lt"/>
              </a:rPr>
              <a:t>It’s a better choice to ensemble using different voting criteria based on the no. of </a:t>
            </a:r>
            <a:r>
              <a:rPr lang="en-US" dirty="0" err="1">
                <a:ea typeface="+mn-lt"/>
                <a:cs typeface="+mn-lt"/>
              </a:rPr>
              <a:t>ensembling</a:t>
            </a:r>
            <a:r>
              <a:rPr lang="en-US" dirty="0">
                <a:ea typeface="+mn-lt"/>
                <a:cs typeface="+mn-lt"/>
              </a:rPr>
              <a:t> models.</a:t>
            </a:r>
          </a:p>
        </p:txBody>
      </p:sp>
      <p:pic>
        <p:nvPicPr>
          <p:cNvPr id="4" name="Picture 3">
            <a:extLst>
              <a:ext uri="{FF2B5EF4-FFF2-40B4-BE49-F238E27FC236}">
                <a16:creationId xmlns:a16="http://schemas.microsoft.com/office/drawing/2014/main" id="{ED8A9A06-7259-B5AC-9189-2313BDCFB517}"/>
              </a:ext>
            </a:extLst>
          </p:cNvPr>
          <p:cNvPicPr>
            <a:picLocks noChangeAspect="1"/>
          </p:cNvPicPr>
          <p:nvPr/>
        </p:nvPicPr>
        <p:blipFill rotWithShape="1">
          <a:blip r:embed="rId3"/>
          <a:srcRect t="542" b="55342"/>
          <a:stretch/>
        </p:blipFill>
        <p:spPr>
          <a:xfrm>
            <a:off x="1636813" y="2571750"/>
            <a:ext cx="5797362" cy="443589"/>
          </a:xfrm>
          <a:prstGeom prst="rect">
            <a:avLst/>
          </a:prstGeom>
        </p:spPr>
      </p:pic>
    </p:spTree>
    <p:extLst>
      <p:ext uri="{BB962C8B-B14F-4D97-AF65-F5344CB8AC3E}">
        <p14:creationId xmlns:p14="http://schemas.microsoft.com/office/powerpoint/2010/main" val="4138873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80B7-5D33-F3F2-4385-828C3AF5C57E}"/>
              </a:ext>
            </a:extLst>
          </p:cNvPr>
          <p:cNvSpPr>
            <a:spLocks noGrp="1"/>
          </p:cNvSpPr>
          <p:nvPr>
            <p:ph type="title"/>
          </p:nvPr>
        </p:nvSpPr>
        <p:spPr/>
        <p:txBody>
          <a:bodyPr/>
          <a:lstStyle/>
          <a:p>
            <a:r>
              <a:rPr lang="en-US"/>
              <a:t>Results </a:t>
            </a:r>
          </a:p>
        </p:txBody>
      </p:sp>
      <p:sp>
        <p:nvSpPr>
          <p:cNvPr id="3" name="Content Placeholder 2">
            <a:extLst>
              <a:ext uri="{FF2B5EF4-FFF2-40B4-BE49-F238E27FC236}">
                <a16:creationId xmlns:a16="http://schemas.microsoft.com/office/drawing/2014/main" id="{E43D2ADB-C6C0-42CE-2D5F-A4B0754C66DC}"/>
              </a:ext>
            </a:extLst>
          </p:cNvPr>
          <p:cNvSpPr>
            <a:spLocks noGrp="1"/>
          </p:cNvSpPr>
          <p:nvPr>
            <p:ph idx="1"/>
          </p:nvPr>
        </p:nvSpPr>
        <p:spPr>
          <a:xfrm>
            <a:off x="457200" y="1200150"/>
            <a:ext cx="8229600" cy="3394472"/>
          </a:xfrm>
        </p:spPr>
        <p:txBody>
          <a:bodyPr vert="horz" lIns="91440" tIns="45720" rIns="91440" bIns="45720" rtlCol="0" anchor="t">
            <a:normAutofit fontScale="92500" lnSpcReduction="20000"/>
          </a:bodyPr>
          <a:lstStyle/>
          <a:p>
            <a:r>
              <a:rPr lang="en-US" dirty="0">
                <a:ea typeface="+mn-lt"/>
                <a:cs typeface="+mn-lt"/>
              </a:rPr>
              <a:t>Against Model Extraction attack, we notice a trade-off between clean accuracy and robust accuracy (in both case of pre-adv. training and post-adv. training)</a:t>
            </a:r>
          </a:p>
          <a:p>
            <a:r>
              <a:rPr lang="en-US" dirty="0">
                <a:ea typeface="+mn-lt"/>
                <a:cs typeface="+mn-lt"/>
              </a:rPr>
              <a:t>Trade-off is the result of competing objectives of the attacker and defender.</a:t>
            </a:r>
          </a:p>
          <a:p>
            <a:r>
              <a:rPr lang="en-US" dirty="0">
                <a:ea typeface="+mn-lt"/>
                <a:cs typeface="+mn-lt"/>
              </a:rPr>
              <a:t>Better to deploy Distilled version of SEVIT-CNN as it will more robust than SEVIT to adv. attacks.</a:t>
            </a: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074988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A890-0419-7147-DDB0-4EAD0D4B61E0}"/>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6C3C409-9F6F-0B2E-0222-F8E6B316F54F}"/>
              </a:ext>
            </a:extLst>
          </p:cNvPr>
          <p:cNvSpPr>
            <a:spLocks noGrp="1"/>
          </p:cNvSpPr>
          <p:nvPr>
            <p:ph idx="1"/>
          </p:nvPr>
        </p:nvSpPr>
        <p:spPr/>
        <p:txBody>
          <a:bodyPr vert="horz" lIns="91440" tIns="45720" rIns="91440" bIns="45720" rtlCol="0" anchor="t">
            <a:normAutofit fontScale="92500"/>
          </a:bodyPr>
          <a:lstStyle/>
          <a:p>
            <a:r>
              <a:rPr lang="en-US" sz="2400" dirty="0">
                <a:ea typeface="+mn-lt"/>
                <a:cs typeface="+mn-lt"/>
              </a:rPr>
              <a:t>MLP alternatives will be a better choice for computational efficiency</a:t>
            </a:r>
          </a:p>
          <a:p>
            <a:r>
              <a:rPr lang="en-US" sz="2400" dirty="0">
                <a:ea typeface="+mn-lt"/>
                <a:cs typeface="+mn-lt"/>
              </a:rPr>
              <a:t>Enhanced the overall robustness of SEVIT using the combination of Defensive Distillation and Adversarial Training</a:t>
            </a:r>
          </a:p>
          <a:p>
            <a:r>
              <a:rPr lang="en-US" sz="2400" dirty="0">
                <a:ea typeface="+mn-lt"/>
                <a:cs typeface="+mn-lt"/>
              </a:rPr>
              <a:t>Different voting criteria based on the no. of ensembling models</a:t>
            </a:r>
            <a:endParaRPr lang="en-US" dirty="0"/>
          </a:p>
          <a:p>
            <a:pPr marL="0" indent="0">
              <a:buNone/>
            </a:pPr>
            <a:r>
              <a:rPr lang="en-US" dirty="0">
                <a:cs typeface="Calibri"/>
              </a:rPr>
              <a:t>Future goals</a:t>
            </a:r>
          </a:p>
          <a:p>
            <a:r>
              <a:rPr lang="en-US" sz="2400" dirty="0">
                <a:ea typeface="+mn-lt"/>
                <a:cs typeface="+mn-lt"/>
              </a:rPr>
              <a:t>Evaluate enhanced </a:t>
            </a:r>
            <a:r>
              <a:rPr lang="en-US" sz="2400" dirty="0" err="1">
                <a:ea typeface="+mn-lt"/>
                <a:cs typeface="+mn-lt"/>
              </a:rPr>
              <a:t>SEViT</a:t>
            </a:r>
            <a:r>
              <a:rPr lang="en-US" sz="2400" dirty="0">
                <a:ea typeface="+mn-lt"/>
                <a:cs typeface="+mn-lt"/>
              </a:rPr>
              <a:t> in the context of natural images</a:t>
            </a:r>
          </a:p>
          <a:p>
            <a:r>
              <a:rPr lang="en-US" sz="2400" dirty="0">
                <a:ea typeface="+mn-lt"/>
                <a:cs typeface="+mn-lt"/>
              </a:rPr>
              <a:t>Explore the possibility for mobile deployment</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5857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6C45-31F5-2D85-9136-0A9D3DD32938}"/>
              </a:ext>
            </a:extLst>
          </p:cNvPr>
          <p:cNvSpPr>
            <a:spLocks noGrp="1"/>
          </p:cNvSpPr>
          <p:nvPr>
            <p:ph type="title"/>
          </p:nvPr>
        </p:nvSpPr>
        <p:spPr/>
        <p:txBody>
          <a:bodyPr/>
          <a:lstStyle/>
          <a:p>
            <a:r>
              <a:rPr lang="en-US" dirty="0"/>
              <a:t>Outline</a:t>
            </a:r>
            <a:endParaRPr lang="en-US" dirty="0">
              <a:cs typeface="Calibri"/>
            </a:endParaRPr>
          </a:p>
        </p:txBody>
      </p:sp>
      <p:sp>
        <p:nvSpPr>
          <p:cNvPr id="3" name="Content Placeholder 2">
            <a:extLst>
              <a:ext uri="{FF2B5EF4-FFF2-40B4-BE49-F238E27FC236}">
                <a16:creationId xmlns:a16="http://schemas.microsoft.com/office/drawing/2014/main" id="{262222CB-AE56-54CB-529E-088AC0BB4145}"/>
              </a:ext>
            </a:extLst>
          </p:cNvPr>
          <p:cNvSpPr>
            <a:spLocks noGrp="1"/>
          </p:cNvSpPr>
          <p:nvPr>
            <p:ph idx="1"/>
          </p:nvPr>
        </p:nvSpPr>
        <p:spPr/>
        <p:txBody>
          <a:bodyPr vert="horz" lIns="91440" tIns="45720" rIns="91440" bIns="45720" rtlCol="0" anchor="t">
            <a:normAutofit fontScale="92500" lnSpcReduction="10000"/>
          </a:bodyPr>
          <a:lstStyle/>
          <a:p>
            <a:r>
              <a:rPr lang="en-US" sz="2400" dirty="0">
                <a:ea typeface="+mn-lt"/>
                <a:cs typeface="+mn-lt"/>
              </a:rPr>
              <a:t>Introduction</a:t>
            </a:r>
          </a:p>
          <a:p>
            <a:r>
              <a:rPr lang="en-US" sz="2400" dirty="0">
                <a:ea typeface="+mn-lt"/>
                <a:cs typeface="+mn-lt"/>
              </a:rPr>
              <a:t>Motivation</a:t>
            </a:r>
          </a:p>
          <a:p>
            <a:r>
              <a:rPr lang="en-US" sz="2400" dirty="0">
                <a:ea typeface="+mn-lt"/>
                <a:cs typeface="+mn-lt"/>
              </a:rPr>
              <a:t>SEVIT</a:t>
            </a:r>
          </a:p>
          <a:p>
            <a:r>
              <a:rPr lang="en-US" sz="2400" dirty="0">
                <a:ea typeface="+mn-lt"/>
                <a:cs typeface="+mn-lt"/>
              </a:rPr>
              <a:t>Problem Statement</a:t>
            </a:r>
          </a:p>
          <a:p>
            <a:r>
              <a:rPr lang="en-US" sz="2400" dirty="0">
                <a:ea typeface="+mn-lt"/>
                <a:cs typeface="+mn-lt"/>
              </a:rPr>
              <a:t>Proposed Solution</a:t>
            </a:r>
          </a:p>
          <a:p>
            <a:r>
              <a:rPr lang="en-US" sz="2400" dirty="0">
                <a:ea typeface="+mn-lt"/>
                <a:cs typeface="+mn-lt"/>
              </a:rPr>
              <a:t>Experiments</a:t>
            </a:r>
          </a:p>
          <a:p>
            <a:r>
              <a:rPr lang="en-US" sz="2400" dirty="0">
                <a:ea typeface="+mn-lt"/>
                <a:cs typeface="+mn-lt"/>
              </a:rPr>
              <a:t>Results</a:t>
            </a:r>
          </a:p>
          <a:p>
            <a:r>
              <a:rPr lang="en-US" sz="2400" dirty="0">
                <a:ea typeface="+mn-lt"/>
                <a:cs typeface="+mn-lt"/>
              </a:rPr>
              <a:t>Discussion</a:t>
            </a:r>
          </a:p>
          <a:p>
            <a:r>
              <a:rPr lang="en-US" sz="2400" dirty="0">
                <a:ea typeface="+mn-lt"/>
                <a:cs typeface="+mn-lt"/>
              </a:rPr>
              <a:t>Contribution</a:t>
            </a:r>
          </a:p>
          <a:p>
            <a:endParaRPr lang="en-US" sz="2400" dirty="0">
              <a:ea typeface="+mn-lt"/>
              <a:cs typeface="+mn-lt"/>
            </a:endParaRPr>
          </a:p>
        </p:txBody>
      </p:sp>
    </p:spTree>
    <p:extLst>
      <p:ext uri="{BB962C8B-B14F-4D97-AF65-F5344CB8AC3E}">
        <p14:creationId xmlns:p14="http://schemas.microsoft.com/office/powerpoint/2010/main" val="4264860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A890-0419-7147-DDB0-4EAD0D4B61E0}"/>
              </a:ext>
            </a:extLst>
          </p:cNvPr>
          <p:cNvSpPr>
            <a:spLocks noGrp="1"/>
          </p:cNvSpPr>
          <p:nvPr>
            <p:ph type="title"/>
          </p:nvPr>
        </p:nvSpPr>
        <p:spPr/>
        <p:txBody>
          <a:bodyPr/>
          <a:lstStyle/>
          <a:p>
            <a:r>
              <a:rPr lang="en-US"/>
              <a:t>Team Member Contribution</a:t>
            </a:r>
          </a:p>
        </p:txBody>
      </p:sp>
      <p:sp>
        <p:nvSpPr>
          <p:cNvPr id="3" name="Content Placeholder 2">
            <a:extLst>
              <a:ext uri="{FF2B5EF4-FFF2-40B4-BE49-F238E27FC236}">
                <a16:creationId xmlns:a16="http://schemas.microsoft.com/office/drawing/2014/main" id="{86C3C409-9F6F-0B2E-0222-F8E6B316F54F}"/>
              </a:ext>
            </a:extLst>
          </p:cNvPr>
          <p:cNvSpPr>
            <a:spLocks noGrp="1"/>
          </p:cNvSpPr>
          <p:nvPr>
            <p:ph idx="1"/>
          </p:nvPr>
        </p:nvSpPr>
        <p:spPr/>
        <p:txBody>
          <a:bodyPr vert="horz" lIns="91440" tIns="45720" rIns="91440" bIns="45720" rtlCol="0" anchor="t">
            <a:normAutofit/>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Content Placeholder 2">
            <a:extLst>
              <a:ext uri="{FF2B5EF4-FFF2-40B4-BE49-F238E27FC236}">
                <a16:creationId xmlns:a16="http://schemas.microsoft.com/office/drawing/2014/main" id="{FE263809-9860-E5EF-3710-8AE93A0FF458}"/>
              </a:ext>
            </a:extLst>
          </p:cNvPr>
          <p:cNvSpPr txBox="1">
            <a:spLocks/>
          </p:cNvSpPr>
          <p:nvPr/>
        </p:nvSpPr>
        <p:spPr>
          <a:xfrm>
            <a:off x="522515" y="1065167"/>
            <a:ext cx="8229600" cy="3394472"/>
          </a:xfrm>
          <a:prstGeom prst="rect">
            <a:avLst/>
          </a:prstGeom>
        </p:spPr>
        <p:txBody>
          <a:bodyPr vert="horz" lIns="91440" tIns="45720" rIns="91440" bIns="45720" rtlCol="0" anchor="t">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cs typeface="Calibri"/>
              </a:rPr>
              <a:t>Raza: final report, organized meets, defensive experiments, presentation</a:t>
            </a:r>
          </a:p>
          <a:p>
            <a:pPr marL="0" indent="0">
              <a:buNone/>
            </a:pPr>
            <a:endParaRPr lang="en-US" dirty="0">
              <a:cs typeface="Calibri"/>
            </a:endParaRPr>
          </a:p>
          <a:p>
            <a:r>
              <a:rPr lang="en-US" dirty="0">
                <a:cs typeface="Calibri"/>
              </a:rPr>
              <a:t>Salma: final report, defensive experiment, literature review, presentation</a:t>
            </a:r>
          </a:p>
          <a:p>
            <a:pPr marL="0" indent="0">
              <a:buNone/>
            </a:pPr>
            <a:endParaRPr lang="en-US" dirty="0">
              <a:cs typeface="Calibri"/>
            </a:endParaRPr>
          </a:p>
          <a:p>
            <a:r>
              <a:rPr lang="en-US" dirty="0">
                <a:cs typeface="Calibri"/>
              </a:rPr>
              <a:t>Baketah: contribute on the final report, extraction experiments, presentation</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69215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6C45-31F5-2D85-9136-0A9D3DD32938}"/>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262222CB-AE56-54CB-529E-088AC0BB4145}"/>
              </a:ext>
            </a:extLst>
          </p:cNvPr>
          <p:cNvSpPr>
            <a:spLocks noGrp="1"/>
          </p:cNvSpPr>
          <p:nvPr>
            <p:ph idx="1"/>
          </p:nvPr>
        </p:nvSpPr>
        <p:spPr/>
        <p:txBody>
          <a:bodyPr vert="horz" lIns="91440" tIns="45720" rIns="91440" bIns="45720" rtlCol="0" anchor="t">
            <a:normAutofit/>
          </a:bodyPr>
          <a:lstStyle/>
          <a:p>
            <a:r>
              <a:rPr lang="en-US" sz="2400">
                <a:ea typeface="+mn-lt"/>
                <a:cs typeface="+mn-lt"/>
              </a:rPr>
              <a:t>This paper, is propose a novel self-</a:t>
            </a:r>
            <a:r>
              <a:rPr lang="en-US" sz="2400" err="1">
                <a:ea typeface="+mn-lt"/>
                <a:cs typeface="+mn-lt"/>
              </a:rPr>
              <a:t>ensembling</a:t>
            </a:r>
            <a:r>
              <a:rPr lang="en-US" sz="2400">
                <a:ea typeface="+mn-lt"/>
                <a:cs typeface="+mn-lt"/>
              </a:rPr>
              <a:t> method to enhance the robustness of ViT in the presence of adversarial attacks.</a:t>
            </a:r>
            <a:endParaRPr lang="en-US" sz="2400"/>
          </a:p>
        </p:txBody>
      </p:sp>
      <p:pic>
        <p:nvPicPr>
          <p:cNvPr id="4" name="Picture 4">
            <a:extLst>
              <a:ext uri="{FF2B5EF4-FFF2-40B4-BE49-F238E27FC236}">
                <a16:creationId xmlns:a16="http://schemas.microsoft.com/office/drawing/2014/main" id="{F5377A77-E0F6-A153-0684-75478C914643}"/>
              </a:ext>
            </a:extLst>
          </p:cNvPr>
          <p:cNvPicPr>
            <a:picLocks noChangeAspect="1"/>
          </p:cNvPicPr>
          <p:nvPr/>
        </p:nvPicPr>
        <p:blipFill>
          <a:blip r:embed="rId3"/>
          <a:stretch>
            <a:fillRect/>
          </a:stretch>
        </p:blipFill>
        <p:spPr>
          <a:xfrm>
            <a:off x="302895" y="2450206"/>
            <a:ext cx="10905259" cy="2142099"/>
          </a:xfrm>
          <a:prstGeom prst="rect">
            <a:avLst/>
          </a:prstGeom>
        </p:spPr>
      </p:pic>
    </p:spTree>
    <p:extLst>
      <p:ext uri="{BB962C8B-B14F-4D97-AF65-F5344CB8AC3E}">
        <p14:creationId xmlns:p14="http://schemas.microsoft.com/office/powerpoint/2010/main" val="90045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363F-3241-AF9F-6999-8C95E127F2F2}"/>
              </a:ext>
            </a:extLst>
          </p:cNvPr>
          <p:cNvSpPr>
            <a:spLocks noGrp="1"/>
          </p:cNvSpPr>
          <p:nvPr>
            <p:ph type="title"/>
          </p:nvPr>
        </p:nvSpPr>
        <p:spPr/>
        <p:txBody>
          <a:bodyPr/>
          <a:lstStyle/>
          <a:p>
            <a:r>
              <a:rPr lang="en-US"/>
              <a:t>Motivations</a:t>
            </a:r>
          </a:p>
        </p:txBody>
      </p:sp>
      <p:sp>
        <p:nvSpPr>
          <p:cNvPr id="3" name="Content Placeholder 2">
            <a:extLst>
              <a:ext uri="{FF2B5EF4-FFF2-40B4-BE49-F238E27FC236}">
                <a16:creationId xmlns:a16="http://schemas.microsoft.com/office/drawing/2014/main" id="{0F7E04BC-50D8-2D79-77C4-1B4EB0AC7D76}"/>
              </a:ext>
            </a:extLst>
          </p:cNvPr>
          <p:cNvSpPr>
            <a:spLocks noGrp="1"/>
          </p:cNvSpPr>
          <p:nvPr>
            <p:ph idx="1"/>
          </p:nvPr>
        </p:nvSpPr>
        <p:spPr>
          <a:xfrm>
            <a:off x="438765" y="1200150"/>
            <a:ext cx="5077132" cy="3394472"/>
          </a:xfrm>
        </p:spPr>
        <p:txBody>
          <a:bodyPr vert="horz" lIns="91440" tIns="45720" rIns="91440" bIns="45720" rtlCol="0" anchor="t">
            <a:normAutofit fontScale="85000" lnSpcReduction="10000"/>
          </a:bodyPr>
          <a:lstStyle/>
          <a:p>
            <a:pPr marL="0" indent="0">
              <a:buNone/>
            </a:pPr>
            <a:r>
              <a:rPr lang="en-US" sz="2600">
                <a:ea typeface="+mn-lt"/>
                <a:cs typeface="+mn-lt"/>
              </a:rPr>
              <a:t>The motivation for studying the adversarial robustness of deep learning-based medical imaging systems has been discussed :</a:t>
            </a:r>
            <a:endParaRPr lang="en-US" sz="2600"/>
          </a:p>
          <a:p>
            <a:r>
              <a:rPr lang="en-US" sz="3000">
                <a:ea typeface="+mn-lt"/>
                <a:cs typeface="+mn-lt"/>
              </a:rPr>
              <a:t>(</a:t>
            </a:r>
            <a:r>
              <a:rPr lang="en-US" sz="3000" err="1">
                <a:ea typeface="+mn-lt"/>
                <a:cs typeface="+mn-lt"/>
              </a:rPr>
              <a:t>i</a:t>
            </a:r>
            <a:r>
              <a:rPr lang="en-US" sz="3000">
                <a:ea typeface="+mn-lt"/>
                <a:cs typeface="+mn-lt"/>
              </a:rPr>
              <a:t>) Automated systems deployed by insurance companies to process reimbursement claims.</a:t>
            </a:r>
          </a:p>
          <a:p>
            <a:r>
              <a:rPr lang="en-US" sz="3000">
                <a:ea typeface="+mn-lt"/>
                <a:cs typeface="+mn-lt"/>
              </a:rPr>
              <a:t>(ii) Automated systems deployed by regulators to confirm results of clinical trials. </a:t>
            </a:r>
            <a:endParaRPr lang="en-US" sz="3000"/>
          </a:p>
        </p:txBody>
      </p:sp>
      <p:pic>
        <p:nvPicPr>
          <p:cNvPr id="5" name="Picture 5">
            <a:extLst>
              <a:ext uri="{FF2B5EF4-FFF2-40B4-BE49-F238E27FC236}">
                <a16:creationId xmlns:a16="http://schemas.microsoft.com/office/drawing/2014/main" id="{608CDB6F-9D98-AFAF-44DB-05C8AA5B8BEB}"/>
              </a:ext>
            </a:extLst>
          </p:cNvPr>
          <p:cNvPicPr>
            <a:picLocks noChangeAspect="1"/>
          </p:cNvPicPr>
          <p:nvPr/>
        </p:nvPicPr>
        <p:blipFill>
          <a:blip r:embed="rId3"/>
          <a:stretch>
            <a:fillRect/>
          </a:stretch>
        </p:blipFill>
        <p:spPr>
          <a:xfrm>
            <a:off x="5283611" y="1820708"/>
            <a:ext cx="3858546" cy="1668004"/>
          </a:xfrm>
          <a:prstGeom prst="rect">
            <a:avLst/>
          </a:prstGeom>
        </p:spPr>
      </p:pic>
    </p:spTree>
    <p:extLst>
      <p:ext uri="{BB962C8B-B14F-4D97-AF65-F5344CB8AC3E}">
        <p14:creationId xmlns:p14="http://schemas.microsoft.com/office/powerpoint/2010/main" val="357593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4353-E9E0-46EB-EBB2-EE6EB797089B}"/>
              </a:ext>
            </a:extLst>
          </p:cNvPr>
          <p:cNvSpPr>
            <a:spLocks noGrp="1"/>
          </p:cNvSpPr>
          <p:nvPr>
            <p:ph type="title"/>
          </p:nvPr>
        </p:nvSpPr>
        <p:spPr/>
        <p:txBody>
          <a:bodyPr/>
          <a:lstStyle/>
          <a:p>
            <a:r>
              <a:rPr lang="en-US" dirty="0"/>
              <a:t>SEVIT Architecture</a:t>
            </a:r>
          </a:p>
        </p:txBody>
      </p:sp>
      <p:pic>
        <p:nvPicPr>
          <p:cNvPr id="5" name="Picture 5" descr="Diagram, schematic&#10;&#10;Description automatically generated">
            <a:extLst>
              <a:ext uri="{FF2B5EF4-FFF2-40B4-BE49-F238E27FC236}">
                <a16:creationId xmlns:a16="http://schemas.microsoft.com/office/drawing/2014/main" id="{B56A5D71-D120-E9F0-8C3D-DCCCB011E66F}"/>
              </a:ext>
            </a:extLst>
          </p:cNvPr>
          <p:cNvPicPr>
            <a:picLocks noGrp="1" noChangeAspect="1"/>
          </p:cNvPicPr>
          <p:nvPr>
            <p:ph idx="1"/>
          </p:nvPr>
        </p:nvPicPr>
        <p:blipFill>
          <a:blip r:embed="rId3"/>
          <a:stretch>
            <a:fillRect/>
          </a:stretch>
        </p:blipFill>
        <p:spPr>
          <a:xfrm>
            <a:off x="1229778" y="976963"/>
            <a:ext cx="6112501" cy="3649605"/>
          </a:xfrm>
        </p:spPr>
      </p:pic>
    </p:spTree>
    <p:extLst>
      <p:ext uri="{BB962C8B-B14F-4D97-AF65-F5344CB8AC3E}">
        <p14:creationId xmlns:p14="http://schemas.microsoft.com/office/powerpoint/2010/main" val="231337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E8A4-C6A0-0E86-767A-1E8B872587C5}"/>
              </a:ext>
            </a:extLst>
          </p:cNvPr>
          <p:cNvSpPr>
            <a:spLocks noGrp="1"/>
          </p:cNvSpPr>
          <p:nvPr>
            <p:ph type="title"/>
          </p:nvPr>
        </p:nvSpPr>
        <p:spPr/>
        <p:txBody>
          <a:bodyPr/>
          <a:lstStyle/>
          <a:p>
            <a:r>
              <a:rPr lang="en-US"/>
              <a:t>SEVIT</a:t>
            </a:r>
          </a:p>
        </p:txBody>
      </p:sp>
      <p:pic>
        <p:nvPicPr>
          <p:cNvPr id="4" name="Content Placeholder 4" descr="Diagram&#10;&#10;Description automatically generated">
            <a:extLst>
              <a:ext uri="{FF2B5EF4-FFF2-40B4-BE49-F238E27FC236}">
                <a16:creationId xmlns:a16="http://schemas.microsoft.com/office/drawing/2014/main" id="{E6AFF117-8E7D-7A41-A509-3925CAFA4DC8}"/>
              </a:ext>
            </a:extLst>
          </p:cNvPr>
          <p:cNvPicPr>
            <a:picLocks noChangeAspect="1"/>
          </p:cNvPicPr>
          <p:nvPr/>
        </p:nvPicPr>
        <p:blipFill>
          <a:blip r:embed="rId3"/>
          <a:stretch>
            <a:fillRect/>
          </a:stretch>
        </p:blipFill>
        <p:spPr>
          <a:xfrm>
            <a:off x="149191" y="1170599"/>
            <a:ext cx="8229600" cy="3087417"/>
          </a:xfrm>
          <a:prstGeom prst="rect">
            <a:avLst/>
          </a:prstGeom>
        </p:spPr>
      </p:pic>
    </p:spTree>
    <p:extLst>
      <p:ext uri="{BB962C8B-B14F-4D97-AF65-F5344CB8AC3E}">
        <p14:creationId xmlns:p14="http://schemas.microsoft.com/office/powerpoint/2010/main" val="4265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F279-5958-4913-BE4A-FAD86E5F33F1}"/>
              </a:ext>
            </a:extLst>
          </p:cNvPr>
          <p:cNvSpPr>
            <a:spLocks noGrp="1"/>
          </p:cNvSpPr>
          <p:nvPr>
            <p:ph type="title"/>
          </p:nvPr>
        </p:nvSpPr>
        <p:spPr/>
        <p:txBody>
          <a:bodyPr>
            <a:normAutofit/>
          </a:bodyPr>
          <a:lstStyle/>
          <a:p>
            <a:r>
              <a:rPr lang="en-US"/>
              <a:t>Problem Statement</a:t>
            </a:r>
          </a:p>
        </p:txBody>
      </p:sp>
      <p:sp>
        <p:nvSpPr>
          <p:cNvPr id="4" name="Content Placeholder 3">
            <a:extLst>
              <a:ext uri="{FF2B5EF4-FFF2-40B4-BE49-F238E27FC236}">
                <a16:creationId xmlns:a16="http://schemas.microsoft.com/office/drawing/2014/main" id="{A2892B01-8B7B-7403-6AA7-7FDC7B5906DA}"/>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Not really robust against Model Extraction attacks, which can reveal major vulnerability in Medical Imaging</a:t>
            </a:r>
          </a:p>
          <a:p>
            <a:r>
              <a:rPr lang="en-US" dirty="0">
                <a:ea typeface="+mn-lt"/>
                <a:cs typeface="+mn-lt"/>
              </a:rPr>
              <a:t>Computationally inefficient solutions are not really practically deployable</a:t>
            </a:r>
          </a:p>
          <a:p>
            <a:r>
              <a:rPr lang="en-US" dirty="0">
                <a:ea typeface="+mn-lt"/>
                <a:cs typeface="+mn-lt"/>
              </a:rPr>
              <a:t>Ensembling via Majority Voting is not always the best approach</a:t>
            </a:r>
          </a:p>
        </p:txBody>
      </p:sp>
    </p:spTree>
    <p:extLst>
      <p:ext uri="{BB962C8B-B14F-4D97-AF65-F5344CB8AC3E}">
        <p14:creationId xmlns:p14="http://schemas.microsoft.com/office/powerpoint/2010/main" val="90666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lstStyle/>
          <a:p>
            <a:r>
              <a:rPr lang="en-US" dirty="0"/>
              <a:t>Defenses</a:t>
            </a:r>
          </a:p>
        </p:txBody>
      </p:sp>
      <p:sp>
        <p:nvSpPr>
          <p:cNvPr id="3" name="Content Placeholder 2">
            <a:extLst>
              <a:ext uri="{FF2B5EF4-FFF2-40B4-BE49-F238E27FC236}">
                <a16:creationId xmlns:a16="http://schemas.microsoft.com/office/drawing/2014/main" id="{10C55287-FC27-119D-260B-9531AD3B3B55}"/>
              </a:ext>
            </a:extLst>
          </p:cNvPr>
          <p:cNvSpPr>
            <a:spLocks noGrp="1"/>
          </p:cNvSpPr>
          <p:nvPr>
            <p:ph idx="1"/>
          </p:nvPr>
        </p:nvSpPr>
        <p:spPr/>
        <p:txBody>
          <a:bodyPr vert="horz" lIns="91440" tIns="45720" rIns="91440" bIns="45720" rtlCol="0" anchor="t">
            <a:normAutofit/>
          </a:bodyPr>
          <a:lstStyle/>
          <a:p>
            <a:r>
              <a:rPr lang="en-US" b="1" dirty="0">
                <a:ea typeface="+mn-lt"/>
                <a:cs typeface="+mn-lt"/>
              </a:rPr>
              <a:t>Defensive distillation.</a:t>
            </a:r>
          </a:p>
        </p:txBody>
      </p:sp>
      <p:pic>
        <p:nvPicPr>
          <p:cNvPr id="1026" name="Picture 2" descr="Class 3: Adversarial Machine Learning · secML">
            <a:extLst>
              <a:ext uri="{FF2B5EF4-FFF2-40B4-BE49-F238E27FC236}">
                <a16:creationId xmlns:a16="http://schemas.microsoft.com/office/drawing/2014/main" id="{5C6B2C22-4F93-6561-E4D9-5C9FC61D7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472" y="1059853"/>
            <a:ext cx="4376430" cy="17437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3DEC22-E66B-0BE5-0110-2A9CD4F60776}"/>
              </a:ext>
            </a:extLst>
          </p:cNvPr>
          <p:cNvSpPr txBox="1"/>
          <p:nvPr/>
        </p:nvSpPr>
        <p:spPr>
          <a:xfrm>
            <a:off x="457200" y="1884382"/>
            <a:ext cx="4178959" cy="1856919"/>
          </a:xfrm>
          <a:prstGeom prst="rect">
            <a:avLst/>
          </a:prstGeom>
          <a:noFill/>
        </p:spPr>
        <p:txBody>
          <a:bodyPr wrap="square">
            <a:spAutoFit/>
          </a:bodyPr>
          <a:lstStyle/>
          <a:p>
            <a:pPr marL="285750" indent="-285750" algn="l" rtl="0" eaLnBrk="1" latinLnBrk="0" hangingPunct="1">
              <a:spcBef>
                <a:spcPts val="768"/>
              </a:spcBef>
              <a:spcAft>
                <a:spcPts val="0"/>
              </a:spcAft>
              <a:buFont typeface="Arial" panose="020B0604020202020204" pitchFamily="34" charset="0"/>
              <a:buChar char="•"/>
            </a:pPr>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Involves training a model with </a:t>
            </a:r>
            <a:r>
              <a:rPr lang="en-US" sz="1800" b="1"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a:t>
            </a:r>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probabilities.</a:t>
            </a:r>
          </a:p>
          <a:p>
            <a:pPr marL="285750" indent="-285750" algn="l" rtl="0" eaLnBrk="1" latinLnBrk="0" hangingPunct="1">
              <a:spcBef>
                <a:spcPts val="768"/>
              </a:spcBef>
              <a:spcAft>
                <a:spcPts val="0"/>
              </a:spcAft>
              <a:buFont typeface="Arial" panose="020B0604020202020204" pitchFamily="34" charset="0"/>
              <a:buChar char="•"/>
            </a:pPr>
            <a:r>
              <a:rPr lang="en-US" b="1" dirty="0">
                <a:solidFill>
                  <a:srgbClr val="000000"/>
                </a:solidFill>
                <a:latin typeface="Calibri" panose="020F0502020204030204" pitchFamily="34" charset="0"/>
                <a:ea typeface="Calibri" panose="020F0502020204030204" pitchFamily="34" charset="0"/>
                <a:cs typeface="Calibri" panose="020F0502020204030204" pitchFamily="34" charset="0"/>
              </a:rPr>
              <a:t>Soft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Probabilities makes the model more resistant to small perturbations in the input data, which are a common characteristic of adversarial examples.</a:t>
            </a:r>
          </a:p>
        </p:txBody>
      </p:sp>
      <p:sp>
        <p:nvSpPr>
          <p:cNvPr id="5" name="TextBox 4">
            <a:extLst>
              <a:ext uri="{FF2B5EF4-FFF2-40B4-BE49-F238E27FC236}">
                <a16:creationId xmlns:a16="http://schemas.microsoft.com/office/drawing/2014/main" id="{181349D9-D7D1-0FE5-B5A3-5F2ACBAC53E5}"/>
              </a:ext>
            </a:extLst>
          </p:cNvPr>
          <p:cNvSpPr txBox="1"/>
          <p:nvPr/>
        </p:nvSpPr>
        <p:spPr>
          <a:xfrm>
            <a:off x="457199" y="3741301"/>
            <a:ext cx="8531526" cy="646331"/>
          </a:xfrm>
          <a:prstGeom prst="rect">
            <a:avLst/>
          </a:prstGeom>
          <a:noFill/>
        </p:spPr>
        <p:txBody>
          <a:bodyPr wrap="square">
            <a:spAutoFit/>
          </a:bodyPr>
          <a:lstStyle/>
          <a:p>
            <a:pPr marL="285750" indent="-285750" algn="l" rtl="0" eaLnBrk="1" latinLnBrk="0" hangingPunct="1">
              <a:spcBef>
                <a:spcPts val="768"/>
              </a:spcBef>
              <a:spcAft>
                <a:spcPts val="0"/>
              </a:spcAft>
              <a:buFont typeface="Arial" panose="020B0604020202020204" pitchFamily="34" charset="0"/>
              <a:buChar char="•"/>
            </a:pPr>
            <a:r>
              <a:rPr lang="en-US" sz="1800" dirty="0">
                <a:effectLst/>
              </a:rPr>
              <a:t>Because small perturbations in the input data are less likely to cause large changes in the output probabilities when they are "softened" than when they are not.</a:t>
            </a:r>
            <a:endParaRPr lang="en-IN" sz="1800" dirty="0">
              <a:effectLst/>
            </a:endParaRPr>
          </a:p>
        </p:txBody>
      </p:sp>
    </p:spTree>
    <p:extLst>
      <p:ext uri="{BB962C8B-B14F-4D97-AF65-F5344CB8AC3E}">
        <p14:creationId xmlns:p14="http://schemas.microsoft.com/office/powerpoint/2010/main" val="355807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2C63-E388-2895-3BBC-AD90E02A5313}"/>
              </a:ext>
            </a:extLst>
          </p:cNvPr>
          <p:cNvSpPr>
            <a:spLocks noGrp="1"/>
          </p:cNvSpPr>
          <p:nvPr>
            <p:ph type="title"/>
          </p:nvPr>
        </p:nvSpPr>
        <p:spPr/>
        <p:txBody>
          <a:bodyPr/>
          <a:lstStyle/>
          <a:p>
            <a:r>
              <a:rPr lang="en-US" dirty="0"/>
              <a:t>Defenses 2</a:t>
            </a:r>
          </a:p>
        </p:txBody>
      </p:sp>
      <p:sp>
        <p:nvSpPr>
          <p:cNvPr id="3" name="Content Placeholder 2">
            <a:extLst>
              <a:ext uri="{FF2B5EF4-FFF2-40B4-BE49-F238E27FC236}">
                <a16:creationId xmlns:a16="http://schemas.microsoft.com/office/drawing/2014/main" id="{10C55287-FC27-119D-260B-9531AD3B3B55}"/>
              </a:ext>
            </a:extLst>
          </p:cNvPr>
          <p:cNvSpPr>
            <a:spLocks noGrp="1"/>
          </p:cNvSpPr>
          <p:nvPr>
            <p:ph idx="1"/>
          </p:nvPr>
        </p:nvSpPr>
        <p:spPr/>
        <p:txBody>
          <a:bodyPr vert="horz" lIns="91440" tIns="45720" rIns="91440" bIns="45720" rtlCol="0" anchor="t">
            <a:normAutofit/>
          </a:bodyPr>
          <a:lstStyle/>
          <a:p>
            <a:r>
              <a:rPr lang="en-US" b="1" dirty="0">
                <a:ea typeface="+mn-lt"/>
                <a:cs typeface="+mn-lt"/>
              </a:rPr>
              <a:t>Adversarial Training.</a:t>
            </a:r>
          </a:p>
        </p:txBody>
      </p:sp>
      <p:sp>
        <p:nvSpPr>
          <p:cNvPr id="4" name="TextBox 3">
            <a:extLst>
              <a:ext uri="{FF2B5EF4-FFF2-40B4-BE49-F238E27FC236}">
                <a16:creationId xmlns:a16="http://schemas.microsoft.com/office/drawing/2014/main" id="{E83DEC22-E66B-0BE5-0110-2A9CD4F60776}"/>
              </a:ext>
            </a:extLst>
          </p:cNvPr>
          <p:cNvSpPr txBox="1"/>
          <p:nvPr/>
        </p:nvSpPr>
        <p:spPr>
          <a:xfrm>
            <a:off x="457200" y="1884382"/>
            <a:ext cx="4178959" cy="2513509"/>
          </a:xfrm>
          <a:prstGeom prst="rect">
            <a:avLst/>
          </a:prstGeom>
          <a:noFill/>
        </p:spPr>
        <p:txBody>
          <a:bodyPr wrap="square">
            <a:spAutoFit/>
          </a:bodyPr>
          <a:lstStyle/>
          <a:p>
            <a:pPr marL="285750" indent="-285750" algn="l" rtl="0" eaLnBrk="1" latinLnBrk="0" hangingPunct="1">
              <a:spcBef>
                <a:spcPts val="768"/>
              </a:spcBef>
              <a:spcAft>
                <a:spcPts val="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a:t>
            </a:r>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nvolves training a model on both clean and adversarial examples.</a:t>
            </a:r>
          </a:p>
          <a:p>
            <a:pPr marL="285750" indent="-285750" algn="l" rtl="0" eaLnBrk="1" latinLnBrk="0" hangingPunct="1">
              <a:spcBef>
                <a:spcPts val="768"/>
              </a:spcBef>
              <a:spcAft>
                <a:spcPts val="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Improve model’s ability to withstand such adversarial attacks.</a:t>
            </a:r>
          </a:p>
          <a:p>
            <a:pPr marL="285750" indent="-285750" algn="l" rtl="0" eaLnBrk="1" latinLnBrk="0" hangingPunct="1">
              <a:spcBef>
                <a:spcPts val="768"/>
              </a:spcBef>
              <a:spcAft>
                <a:spcPts val="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Helps the model learn to generalize better to new and unseen examples, including those that may be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adversarially</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crafted.</a:t>
            </a:r>
          </a:p>
        </p:txBody>
      </p:sp>
      <p:pic>
        <p:nvPicPr>
          <p:cNvPr id="2050" name="Picture 2" descr="Algorithms | Free Full-Text | Adversarial Training Methods for Deep  Learning: A Systematic Review">
            <a:extLst>
              <a:ext uri="{FF2B5EF4-FFF2-40B4-BE49-F238E27FC236}">
                <a16:creationId xmlns:a16="http://schemas.microsoft.com/office/drawing/2014/main" id="{F8AA06BD-E428-CDC0-67D4-553D99D5D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159" y="994922"/>
            <a:ext cx="4308805" cy="263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271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1693</Words>
  <Application>Microsoft Office PowerPoint</Application>
  <PresentationFormat>On-screen Show (16:9)</PresentationFormat>
  <Paragraphs>132</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Andalus</vt:lpstr>
      <vt:lpstr>Arial</vt:lpstr>
      <vt:lpstr>Calibri</vt:lpstr>
      <vt:lpstr>Söhne</vt:lpstr>
      <vt:lpstr>Office Theme</vt:lpstr>
      <vt:lpstr>On enhancement of Self-Ensembling Vision Transformer (SEViT) in Chest XRay Classification using Defensive Distillation &amp; Adversarial Training 2023  Salma Alrashdi, Raza Imam, Baketah Alrashdi</vt:lpstr>
      <vt:lpstr>Outline</vt:lpstr>
      <vt:lpstr>Introduction</vt:lpstr>
      <vt:lpstr>Motivations</vt:lpstr>
      <vt:lpstr>SEVIT Architecture</vt:lpstr>
      <vt:lpstr>SEVIT</vt:lpstr>
      <vt:lpstr>Problem Statement</vt:lpstr>
      <vt:lpstr>Defenses</vt:lpstr>
      <vt:lpstr>Defenses 2</vt:lpstr>
      <vt:lpstr>Proposed Method</vt:lpstr>
      <vt:lpstr>Proposed Method - Details</vt:lpstr>
      <vt:lpstr>Experiments- Ensembling Criterias </vt:lpstr>
      <vt:lpstr>Experiments-Computational Efficient</vt:lpstr>
      <vt:lpstr>Experiments- Adversarial Performance</vt:lpstr>
      <vt:lpstr>Experiments- Distillation &amp; Extraction</vt:lpstr>
      <vt:lpstr>Experiments- Distillation &amp; Extraction 2</vt:lpstr>
      <vt:lpstr>Results </vt:lpstr>
      <vt:lpstr>Results </vt:lpstr>
      <vt:lpstr>Conclusion</vt:lpstr>
      <vt:lpstr>Team Member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COM701: Lecture 8 Understanding Peer Review  Dr Mohammad Yaqub</dc:title>
  <dc:creator>Dr. Mohammad Yaqub</dc:creator>
  <cp:lastModifiedBy>Raza Imam</cp:lastModifiedBy>
  <cp:revision>126</cp:revision>
  <dcterms:created xsi:type="dcterms:W3CDTF">2020-11-16T13:20:15Z</dcterms:created>
  <dcterms:modified xsi:type="dcterms:W3CDTF">2023-04-25T05:40:02Z</dcterms:modified>
</cp:coreProperties>
</file>