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5"/>
  </p:notesMasterIdLst>
  <p:sldIdLst>
    <p:sldId id="256" r:id="rId2"/>
    <p:sldId id="259" r:id="rId3"/>
    <p:sldId id="258" r:id="rId4"/>
    <p:sldId id="260" r:id="rId5"/>
    <p:sldId id="261" r:id="rId6"/>
    <p:sldId id="262" r:id="rId7"/>
    <p:sldId id="295" r:id="rId8"/>
    <p:sldId id="263" r:id="rId9"/>
    <p:sldId id="265" r:id="rId10"/>
    <p:sldId id="266" r:id="rId11"/>
    <p:sldId id="285" r:id="rId12"/>
    <p:sldId id="257" r:id="rId13"/>
    <p:sldId id="271" r:id="rId14"/>
    <p:sldId id="296" r:id="rId15"/>
    <p:sldId id="297" r:id="rId16"/>
    <p:sldId id="298" r:id="rId17"/>
    <p:sldId id="273" r:id="rId18"/>
    <p:sldId id="299" r:id="rId19"/>
    <p:sldId id="264" r:id="rId20"/>
    <p:sldId id="277" r:id="rId21"/>
    <p:sldId id="279" r:id="rId22"/>
    <p:sldId id="278" r:id="rId23"/>
    <p:sldId id="294" r:id="rId24"/>
  </p:sldIdLst>
  <p:sldSz cx="9144000" cy="5143500" type="screen16x9"/>
  <p:notesSz cx="6858000" cy="9144000"/>
  <p:embeddedFontLst>
    <p:embeddedFont>
      <p:font typeface="Montserrat" charset="0"/>
      <p:regular r:id="rId26"/>
      <p:bold r:id="rId27"/>
      <p:italic r:id="rId28"/>
      <p:boldItalic r:id="rId29"/>
    </p:embeddedFont>
    <p:embeddedFont>
      <p:font typeface="Calibri"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4F5B"/>
  </p:clrMru>
</p:presentationPr>
</file>

<file path=ppt/tableStyles.xml><?xml version="1.0" encoding="utf-8"?>
<a:tblStyleLst xmlns:a="http://schemas.openxmlformats.org/drawingml/2006/main" def="{BBB713A6-5156-4448-B144-822046962AE8}">
  <a:tblStyle styleId="{BBB713A6-5156-4448-B144-822046962AE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886E1FF-FDF2-4410-8487-3ABA108AFFF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7" d="100"/>
          <a:sy n="87" d="100"/>
        </p:scale>
        <p:origin x="-676" y="-6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c3be10622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c3be106221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5a7f99e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75a7f99e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22204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5" name="Google Shape;15;p3"/>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4"/>
              </a:buClr>
              <a:buSzPts val="2200"/>
              <a:buNone/>
              <a:defRPr sz="2200">
                <a:solidFill>
                  <a:schemeClr val="accent4"/>
                </a:solidFill>
              </a:defRPr>
            </a:lvl1pPr>
            <a:lvl2pPr lvl="1" rtl="0">
              <a:spcBef>
                <a:spcPts val="0"/>
              </a:spcBef>
              <a:spcAft>
                <a:spcPts val="0"/>
              </a:spcAft>
              <a:buClr>
                <a:schemeClr val="accent4"/>
              </a:buClr>
              <a:buSzPts val="2200"/>
              <a:buNone/>
              <a:defRPr sz="2200">
                <a:solidFill>
                  <a:schemeClr val="accent4"/>
                </a:solidFill>
              </a:defRPr>
            </a:lvl2pPr>
            <a:lvl3pPr lvl="2" rtl="0">
              <a:spcBef>
                <a:spcPts val="0"/>
              </a:spcBef>
              <a:spcAft>
                <a:spcPts val="0"/>
              </a:spcAft>
              <a:buClr>
                <a:schemeClr val="accent4"/>
              </a:buClr>
              <a:buSzPts val="2200"/>
              <a:buNone/>
              <a:defRPr sz="2200">
                <a:solidFill>
                  <a:schemeClr val="accent4"/>
                </a:solidFill>
              </a:defRPr>
            </a:lvl3pPr>
            <a:lvl4pPr lvl="3" rtl="0">
              <a:spcBef>
                <a:spcPts val="0"/>
              </a:spcBef>
              <a:spcAft>
                <a:spcPts val="0"/>
              </a:spcAft>
              <a:buClr>
                <a:schemeClr val="accent4"/>
              </a:buClr>
              <a:buSzPts val="2200"/>
              <a:buNone/>
              <a:defRPr sz="2200">
                <a:solidFill>
                  <a:schemeClr val="accent4"/>
                </a:solidFill>
              </a:defRPr>
            </a:lvl4pPr>
            <a:lvl5pPr lvl="4" rtl="0">
              <a:spcBef>
                <a:spcPts val="0"/>
              </a:spcBef>
              <a:spcAft>
                <a:spcPts val="0"/>
              </a:spcAft>
              <a:buClr>
                <a:schemeClr val="accent4"/>
              </a:buClr>
              <a:buSzPts val="2200"/>
              <a:buNone/>
              <a:defRPr sz="2200">
                <a:solidFill>
                  <a:schemeClr val="accent4"/>
                </a:solidFill>
              </a:defRPr>
            </a:lvl5pPr>
            <a:lvl6pPr lvl="5" rtl="0">
              <a:spcBef>
                <a:spcPts val="0"/>
              </a:spcBef>
              <a:spcAft>
                <a:spcPts val="0"/>
              </a:spcAft>
              <a:buClr>
                <a:schemeClr val="accent4"/>
              </a:buClr>
              <a:buSzPts val="2200"/>
              <a:buNone/>
              <a:defRPr sz="2200">
                <a:solidFill>
                  <a:schemeClr val="accent4"/>
                </a:solidFill>
              </a:defRPr>
            </a:lvl6pPr>
            <a:lvl7pPr lvl="6" rtl="0">
              <a:spcBef>
                <a:spcPts val="0"/>
              </a:spcBef>
              <a:spcAft>
                <a:spcPts val="0"/>
              </a:spcAft>
              <a:buClr>
                <a:schemeClr val="accent4"/>
              </a:buClr>
              <a:buSzPts val="2200"/>
              <a:buNone/>
              <a:defRPr sz="2200">
                <a:solidFill>
                  <a:schemeClr val="accent4"/>
                </a:solidFill>
              </a:defRPr>
            </a:lvl7pPr>
            <a:lvl8pPr lvl="7" rtl="0">
              <a:spcBef>
                <a:spcPts val="0"/>
              </a:spcBef>
              <a:spcAft>
                <a:spcPts val="0"/>
              </a:spcAft>
              <a:buClr>
                <a:schemeClr val="accent4"/>
              </a:buClr>
              <a:buSzPts val="2200"/>
              <a:buNone/>
              <a:defRPr sz="2200">
                <a:solidFill>
                  <a:schemeClr val="accent4"/>
                </a:solidFill>
              </a:defRPr>
            </a:lvl8pPr>
            <a:lvl9pPr lvl="8" rtl="0">
              <a:spcBef>
                <a:spcPts val="0"/>
              </a:spcBef>
              <a:spcAft>
                <a:spcPts val="0"/>
              </a:spcAft>
              <a:buClr>
                <a:schemeClr val="accent4"/>
              </a:buClr>
              <a:buSzPts val="2200"/>
              <a:buNone/>
              <a:defRPr sz="2200">
                <a:solidFill>
                  <a:schemeClr val="accent4"/>
                </a:solidFill>
              </a:defRPr>
            </a:lvl9pPr>
          </a:lstStyle>
          <a:p>
            <a:endParaRPr/>
          </a:p>
        </p:txBody>
      </p:sp>
      <p:sp>
        <p:nvSpPr>
          <p:cNvPr id="16" name="Google Shape;16;p3"/>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7"/>
        <p:cNvGrpSpPr/>
        <p:nvPr/>
      </p:nvGrpSpPr>
      <p:grpSpPr>
        <a:xfrm>
          <a:off x="0" y="0"/>
          <a:ext cx="0" cy="0"/>
          <a:chOff x="0" y="0"/>
          <a:chExt cx="0" cy="0"/>
        </a:xfrm>
      </p:grpSpPr>
      <p:sp>
        <p:nvSpPr>
          <p:cNvPr id="18" name="Google Shape;18;p4"/>
          <p:cNvSpPr/>
          <p:nvPr/>
        </p:nvSpPr>
        <p:spPr>
          <a:xfrm>
            <a:off x="0" y="0"/>
            <a:ext cx="27678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3165234" y="1146050"/>
            <a:ext cx="4809000" cy="3251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sz="3000"/>
            </a:lvl1pPr>
            <a:lvl2pPr marL="914400" lvl="1" indent="-419100" rtl="0">
              <a:spcBef>
                <a:spcPts val="0"/>
              </a:spcBef>
              <a:spcAft>
                <a:spcPts val="0"/>
              </a:spcAft>
              <a:buSzPts val="3000"/>
              <a:buChar char="□"/>
              <a:defRPr sz="3000"/>
            </a:lvl2pPr>
            <a:lvl3pPr marL="1371600" lvl="2" indent="-419100" rtl="0">
              <a:spcBef>
                <a:spcPts val="0"/>
              </a:spcBef>
              <a:spcAft>
                <a:spcPts val="0"/>
              </a:spcAft>
              <a:buSzPts val="3000"/>
              <a:buChar char="■"/>
              <a:defRPr sz="3000"/>
            </a:lvl3pPr>
            <a:lvl4pPr marL="1828800" lvl="3" indent="-419100" rtl="0">
              <a:spcBef>
                <a:spcPts val="0"/>
              </a:spcBef>
              <a:spcAft>
                <a:spcPts val="0"/>
              </a:spcAft>
              <a:buSzPts val="3000"/>
              <a:buChar char="●"/>
              <a:defRPr sz="3000"/>
            </a:lvl4pPr>
            <a:lvl5pPr marL="2286000" lvl="4" indent="-419100" rtl="0">
              <a:spcBef>
                <a:spcPts val="0"/>
              </a:spcBef>
              <a:spcAft>
                <a:spcPts val="0"/>
              </a:spcAft>
              <a:buSzPts val="3000"/>
              <a:buChar char="○"/>
              <a:defRPr sz="3000"/>
            </a:lvl5pPr>
            <a:lvl6pPr marL="2743200" lvl="5" indent="-419100" rtl="0">
              <a:spcBef>
                <a:spcPts val="0"/>
              </a:spcBef>
              <a:spcAft>
                <a:spcPts val="0"/>
              </a:spcAft>
              <a:buSzPts val="3000"/>
              <a:buChar char="■"/>
              <a:defRPr sz="3000"/>
            </a:lvl6pPr>
            <a:lvl7pPr marL="3200400" lvl="6" indent="-419100" rtl="0">
              <a:spcBef>
                <a:spcPts val="0"/>
              </a:spcBef>
              <a:spcAft>
                <a:spcPts val="0"/>
              </a:spcAft>
              <a:buSzPts val="3000"/>
              <a:buChar char="●"/>
              <a:defRPr sz="3000"/>
            </a:lvl7pPr>
            <a:lvl8pPr marL="3657600" lvl="7" indent="-419100" rtl="0">
              <a:spcBef>
                <a:spcPts val="0"/>
              </a:spcBef>
              <a:spcAft>
                <a:spcPts val="0"/>
              </a:spcAft>
              <a:buSzPts val="3000"/>
              <a:buChar char="○"/>
              <a:defRPr sz="3000"/>
            </a:lvl8pPr>
            <a:lvl9pPr marL="4114800" lvl="8" indent="-419100">
              <a:spcBef>
                <a:spcPts val="0"/>
              </a:spcBef>
              <a:spcAft>
                <a:spcPts val="0"/>
              </a:spcAft>
              <a:buSzPts val="3000"/>
              <a:buChar char="■"/>
              <a:defRPr sz="3000"/>
            </a:lvl9pPr>
          </a:lstStyle>
          <a:p>
            <a:endParaRPr/>
          </a:p>
        </p:txBody>
      </p:sp>
      <p:grpSp>
        <p:nvGrpSpPr>
          <p:cNvPr id="20" name="Google Shape;20;p4"/>
          <p:cNvGrpSpPr/>
          <p:nvPr/>
        </p:nvGrpSpPr>
        <p:grpSpPr>
          <a:xfrm>
            <a:off x="801025" y="1121365"/>
            <a:ext cx="1957200" cy="922385"/>
            <a:chOff x="801025" y="1190353"/>
            <a:chExt cx="1957200" cy="1229847"/>
          </a:xfrm>
        </p:grpSpPr>
        <p:sp>
          <p:nvSpPr>
            <p:cNvPr id="21" name="Google Shape;21;p4"/>
            <p:cNvSpPr txBox="1"/>
            <p:nvPr/>
          </p:nvSpPr>
          <p:spPr>
            <a:xfrm>
              <a:off x="801025" y="1190353"/>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400" b="1">
                  <a:solidFill>
                    <a:schemeClr val="dk1"/>
                  </a:solidFill>
                </a:rPr>
                <a:t>‘’</a:t>
              </a:r>
              <a:endParaRPr sz="9400" b="1">
                <a:solidFill>
                  <a:schemeClr val="dk1"/>
                </a:solidFill>
              </a:endParaRPr>
            </a:p>
          </p:txBody>
        </p:sp>
        <p:sp>
          <p:nvSpPr>
            <p:cNvPr id="22" name="Google Shape;22;p4"/>
            <p:cNvSpPr/>
            <p:nvPr/>
          </p:nvSpPr>
          <p:spPr>
            <a:xfrm>
              <a:off x="1397400" y="1396000"/>
              <a:ext cx="772200" cy="1024200"/>
            </a:xfrm>
            <a:prstGeom prst="rect">
              <a:avLst/>
            </a:prstGeom>
            <a:noFill/>
            <a:ln w="76200" cap="flat" cmpd="sng">
              <a:solidFill>
                <a:schemeClr val="dk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23" name="Google Shape;23;p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7" name="Google Shape;27;p5"/>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
        <p:cNvGrpSpPr/>
        <p:nvPr/>
      </p:nvGrpSpPr>
      <p:grpSpPr>
        <a:xfrm>
          <a:off x="0" y="0"/>
          <a:ext cx="0" cy="0"/>
          <a:chOff x="0" y="0"/>
          <a:chExt cx="0" cy="0"/>
        </a:xfrm>
      </p:grpSpPr>
      <p:sp>
        <p:nvSpPr>
          <p:cNvPr id="31" name="Google Shape;31;p6"/>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4" name="Google Shape;34;p6"/>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5" name="Google Shape;35;p6"/>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6" name="Google Shape;36;p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7"/>
        <p:cNvGrpSpPr/>
        <p:nvPr/>
      </p:nvGrpSpPr>
      <p:grpSpPr>
        <a:xfrm>
          <a:off x="0" y="0"/>
          <a:ext cx="0" cy="0"/>
          <a:chOff x="0" y="0"/>
          <a:chExt cx="0" cy="0"/>
        </a:xfrm>
      </p:grpSpPr>
      <p:sp>
        <p:nvSpPr>
          <p:cNvPr id="38" name="Google Shape;38;p7"/>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 name="Google Shape;41;p7"/>
          <p:cNvSpPr txBox="1">
            <a:spLocks noGrp="1"/>
          </p:cNvSpPr>
          <p:nvPr>
            <p:ph type="body" idx="1"/>
          </p:nvPr>
        </p:nvSpPr>
        <p:spPr>
          <a:xfrm>
            <a:off x="691200"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2" name="Google Shape;42;p7"/>
          <p:cNvSpPr txBox="1">
            <a:spLocks noGrp="1"/>
          </p:cNvSpPr>
          <p:nvPr>
            <p:ph type="body" idx="2"/>
          </p:nvPr>
        </p:nvSpPr>
        <p:spPr>
          <a:xfrm>
            <a:off x="3321088"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3" name="Google Shape;43;p7"/>
          <p:cNvSpPr txBox="1">
            <a:spLocks noGrp="1"/>
          </p:cNvSpPr>
          <p:nvPr>
            <p:ph type="body" idx="3"/>
          </p:nvPr>
        </p:nvSpPr>
        <p:spPr>
          <a:xfrm>
            <a:off x="5950975"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44" name="Google Shape;44;p7"/>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a:off x="813273" y="1205841"/>
            <a:ext cx="1533600" cy="103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9" name="Google Shape;49;p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55"/>
        <p:cNvGrpSpPr/>
        <p:nvPr/>
      </p:nvGrpSpPr>
      <p:grpSpPr>
        <a:xfrm>
          <a:off x="0" y="0"/>
          <a:ext cx="0" cy="0"/>
          <a:chOff x="0" y="0"/>
          <a:chExt cx="0" cy="0"/>
        </a:xfrm>
      </p:grpSpPr>
      <p:sp>
        <p:nvSpPr>
          <p:cNvPr id="56" name="Google Shape;56;p10"/>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0"/>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511100"/>
            <a:ext cx="7761600" cy="2868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1pPr>
            <a:lvl2pPr marL="914400" lvl="1"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2pPr>
            <a:lvl3pPr marL="1371600" lvl="2" indent="-381000">
              <a:spcBef>
                <a:spcPts val="0"/>
              </a:spcBef>
              <a:spcAft>
                <a:spcPts val="0"/>
              </a:spcAft>
              <a:buClr>
                <a:schemeClr val="accent2"/>
              </a:buClr>
              <a:buSzPts val="2400"/>
              <a:buFont typeface="Montserrat"/>
              <a:buChar char="■"/>
              <a:defRPr sz="2400">
                <a:solidFill>
                  <a:schemeClr val="dk1"/>
                </a:solidFill>
                <a:latin typeface="Montserrat"/>
                <a:ea typeface="Montserrat"/>
                <a:cs typeface="Montserrat"/>
                <a:sym typeface="Montserrat"/>
              </a:defRPr>
            </a:lvl3pPr>
            <a:lvl4pPr marL="1828800" lvl="3"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4pPr>
            <a:lvl5pPr marL="2286000" lvl="4"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5pPr>
            <a:lvl6pPr marL="2743200" lvl="5"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6pPr>
            <a:lvl7pPr marL="3200400" lvl="6"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7pPr>
            <a:lvl8pPr marL="3657600" lvl="7"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8pPr>
            <a:lvl9pPr marL="4114800" lvl="8" indent="-381000">
              <a:spcBef>
                <a:spcPts val="0"/>
              </a:spcBef>
              <a:spcAft>
                <a:spcPts val="0"/>
              </a:spcAft>
              <a:buClr>
                <a:schemeClr val="dk1"/>
              </a:buClr>
              <a:buSzPts val="2400"/>
              <a:buFont typeface="Montserrat"/>
              <a:buChar char="■"/>
              <a:defRPr sz="2400">
                <a:solidFill>
                  <a:schemeClr val="dk1"/>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8556775" y="4758433"/>
            <a:ext cx="548700" cy="309000"/>
          </a:xfrm>
          <a:prstGeom prst="rect">
            <a:avLst/>
          </a:prstGeom>
          <a:noFill/>
          <a:ln>
            <a:noFill/>
          </a:ln>
        </p:spPr>
        <p:txBody>
          <a:bodyPr spcFirstLastPara="1" wrap="square" lIns="91425" tIns="91425" rIns="91425" bIns="91425" anchor="t" anchorCtr="0">
            <a:noAutofit/>
          </a:bodyPr>
          <a:lstStyle>
            <a:lvl1pPr lvl="0" algn="r">
              <a:buNone/>
              <a:defRPr sz="1200" b="1">
                <a:solidFill>
                  <a:schemeClr val="accent1"/>
                </a:solidFill>
                <a:latin typeface="Montserrat"/>
                <a:ea typeface="Montserrat"/>
                <a:cs typeface="Montserrat"/>
                <a:sym typeface="Montserrat"/>
              </a:defRPr>
            </a:lvl1pPr>
            <a:lvl2pPr lvl="1" algn="r">
              <a:buNone/>
              <a:defRPr sz="1200" b="1">
                <a:solidFill>
                  <a:schemeClr val="accent1"/>
                </a:solidFill>
                <a:latin typeface="Montserrat"/>
                <a:ea typeface="Montserrat"/>
                <a:cs typeface="Montserrat"/>
                <a:sym typeface="Montserrat"/>
              </a:defRPr>
            </a:lvl2pPr>
            <a:lvl3pPr lvl="2" algn="r">
              <a:buNone/>
              <a:defRPr sz="1200" b="1">
                <a:solidFill>
                  <a:schemeClr val="accent1"/>
                </a:solidFill>
                <a:latin typeface="Montserrat"/>
                <a:ea typeface="Montserrat"/>
                <a:cs typeface="Montserrat"/>
                <a:sym typeface="Montserrat"/>
              </a:defRPr>
            </a:lvl3pPr>
            <a:lvl4pPr lvl="3" algn="r">
              <a:buNone/>
              <a:defRPr sz="1200" b="1">
                <a:solidFill>
                  <a:schemeClr val="accent1"/>
                </a:solidFill>
                <a:latin typeface="Montserrat"/>
                <a:ea typeface="Montserrat"/>
                <a:cs typeface="Montserrat"/>
                <a:sym typeface="Montserrat"/>
              </a:defRPr>
            </a:lvl4pPr>
            <a:lvl5pPr lvl="4" algn="r">
              <a:buNone/>
              <a:defRPr sz="1200" b="1">
                <a:solidFill>
                  <a:schemeClr val="accent1"/>
                </a:solidFill>
                <a:latin typeface="Montserrat"/>
                <a:ea typeface="Montserrat"/>
                <a:cs typeface="Montserrat"/>
                <a:sym typeface="Montserrat"/>
              </a:defRPr>
            </a:lvl5pPr>
            <a:lvl6pPr lvl="5" algn="r">
              <a:buNone/>
              <a:defRPr sz="1200" b="1">
                <a:solidFill>
                  <a:schemeClr val="accent1"/>
                </a:solidFill>
                <a:latin typeface="Montserrat"/>
                <a:ea typeface="Montserrat"/>
                <a:cs typeface="Montserrat"/>
                <a:sym typeface="Montserrat"/>
              </a:defRPr>
            </a:lvl6pPr>
            <a:lvl7pPr lvl="6" algn="r">
              <a:buNone/>
              <a:defRPr sz="1200" b="1">
                <a:solidFill>
                  <a:schemeClr val="accent1"/>
                </a:solidFill>
                <a:latin typeface="Montserrat"/>
                <a:ea typeface="Montserrat"/>
                <a:cs typeface="Montserrat"/>
                <a:sym typeface="Montserrat"/>
              </a:defRPr>
            </a:lvl7pPr>
            <a:lvl8pPr lvl="7" algn="r">
              <a:buNone/>
              <a:defRPr sz="1200" b="1">
                <a:solidFill>
                  <a:schemeClr val="accent1"/>
                </a:solidFill>
                <a:latin typeface="Montserrat"/>
                <a:ea typeface="Montserrat"/>
                <a:cs typeface="Montserrat"/>
                <a:sym typeface="Montserrat"/>
              </a:defRPr>
            </a:lvl8pPr>
            <a:lvl9pPr lvl="8" algn="r">
              <a:buNone/>
              <a:defRPr sz="1200" b="1">
                <a:solidFill>
                  <a:schemeClr val="accen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1"/>
          <p:cNvSpPr txBox="1">
            <a:spLocks noGrp="1"/>
          </p:cNvSpPr>
          <p:nvPr>
            <p:ph type="ctrTitle"/>
          </p:nvPr>
        </p:nvSpPr>
        <p:spPr>
          <a:xfrm>
            <a:off x="0" y="2220413"/>
            <a:ext cx="8458225"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smtClean="0"/>
              <a:t>Raza Imam</a:t>
            </a:r>
            <a:br>
              <a:rPr lang="en" dirty="0" smtClean="0"/>
            </a:br>
            <a:r>
              <a:rPr lang="en" sz="4000" dirty="0" smtClean="0"/>
              <a:t>Department of CS</a:t>
            </a:r>
            <a:br>
              <a:rPr lang="en" sz="4000" dirty="0" smtClean="0"/>
            </a:br>
            <a:r>
              <a:rPr lang="en" sz="2000" dirty="0" smtClean="0"/>
              <a:t>19CAB112, GJ2893</a:t>
            </a:r>
            <a:r>
              <a:rPr lang="en" sz="4000" dirty="0" smtClean="0"/>
              <a:t/>
            </a:r>
            <a:br>
              <a:rPr lang="en" sz="4000" dirty="0" smtClean="0"/>
            </a:br>
            <a:r>
              <a:rPr lang="en" sz="2000" dirty="0" smtClean="0"/>
              <a:t>Aligarh Muslim University</a:t>
            </a:r>
            <a:br>
              <a:rPr lang="en" sz="2000" dirty="0" smtClean="0"/>
            </a:br>
            <a:r>
              <a:rPr lang="en" sz="2000" dirty="0" smtClean="0"/>
              <a:t>May 2, 2021</a:t>
            </a:r>
            <a:endParaRPr sz="2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8"/>
        <p:cNvGrpSpPr/>
        <p:nvPr/>
      </p:nvGrpSpPr>
      <p:grpSpPr>
        <a:xfrm>
          <a:off x="0" y="0"/>
          <a:ext cx="0" cy="0"/>
          <a:chOff x="0" y="0"/>
          <a:chExt cx="0" cy="0"/>
        </a:xfrm>
      </p:grpSpPr>
      <p:sp>
        <p:nvSpPr>
          <p:cNvPr id="149" name="Google Shape;149;p21"/>
          <p:cNvSpPr txBox="1">
            <a:spLocks noGrp="1"/>
          </p:cNvSpPr>
          <p:nvPr>
            <p:ph type="title" idx="4294967295"/>
          </p:nvPr>
        </p:nvSpPr>
        <p:spPr>
          <a:xfrm>
            <a:off x="2143108" y="0"/>
            <a:ext cx="6286544" cy="2357472"/>
          </a:xfrm>
          <a:prstGeom prst="rect">
            <a:avLst/>
          </a:prstGeom>
        </p:spPr>
        <p:txBody>
          <a:bodyPr spcFirstLastPara="1" wrap="square" lIns="91425" tIns="91425" rIns="91425" bIns="91425" anchor="ctr" anchorCtr="0">
            <a:noAutofit/>
          </a:bodyPr>
          <a:lstStyle/>
          <a:p>
            <a:pPr lvl="0" algn="ctr"/>
            <a:r>
              <a:rPr lang="en" sz="2400" b="0" dirty="0" smtClean="0">
                <a:solidFill>
                  <a:srgbClr val="FFFFFF"/>
                </a:solidFill>
              </a:rPr>
              <a:t>THE FAILED PROMISE OF UNIVERSAL ELECTRONIC MEDICAL RECORDS.</a:t>
            </a:r>
            <a:r>
              <a:rPr lang="en" sz="2400" b="0" dirty="0" smtClean="0">
                <a:solidFill>
                  <a:srgbClr val="FFFFFF"/>
                </a:solidFill>
              </a:rPr>
              <a:t/>
            </a:r>
            <a:br>
              <a:rPr lang="en" sz="2400" b="0" dirty="0" smtClean="0">
                <a:solidFill>
                  <a:srgbClr val="FFFFFF"/>
                </a:solidFill>
              </a:rPr>
            </a:br>
            <a:r>
              <a:rPr lang="en-US" sz="1200" b="0" dirty="0" smtClean="0"/>
              <a:t>RAND Corp predicted in 2005 that the adoption of EMRs </a:t>
            </a:r>
            <a:r>
              <a:rPr lang="en-US" sz="1200" b="0" dirty="0" smtClean="0"/>
              <a:t>“could eventually save more than $81 billion annually”. </a:t>
            </a:r>
            <a:r>
              <a:rPr lang="en-US" sz="1200" b="0" dirty="0" smtClean="0"/>
              <a:t>Just over a decade later and the promise of universal EMRs, and the savings they promised, have still </a:t>
            </a:r>
            <a:r>
              <a:rPr lang="en-US" sz="1200" b="0" dirty="0" smtClean="0"/>
              <a:t>FAILED to </a:t>
            </a:r>
            <a:r>
              <a:rPr lang="en-US" sz="1200" b="0" dirty="0" smtClean="0"/>
              <a:t>materialize.</a:t>
            </a:r>
            <a:endParaRPr sz="1200">
              <a:solidFill>
                <a:srgbClr val="FFFFFF"/>
              </a:solidFill>
            </a:endParaRPr>
          </a:p>
        </p:txBody>
      </p:sp>
      <p:sp>
        <p:nvSpPr>
          <p:cNvPr id="155" name="Google Shape;155;p21"/>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solidFill>
                  <a:srgbClr val="FFFFFF"/>
                </a:solidFill>
              </a:rPr>
              <a:pPr marL="0" lvl="0" indent="0" algn="ctr" rtl="0">
                <a:spcBef>
                  <a:spcPts val="0"/>
                </a:spcBef>
                <a:spcAft>
                  <a:spcPts val="0"/>
                </a:spcAft>
                <a:buNone/>
              </a:pPr>
              <a:t>10</a:t>
            </a:fld>
            <a:endParaRPr>
              <a:solidFill>
                <a:srgbClr val="FF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0"/>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Fundamental reasons for this failure</a:t>
            </a:r>
            <a:endParaRPr/>
          </a:p>
        </p:txBody>
      </p:sp>
      <p:sp>
        <p:nvSpPr>
          <p:cNvPr id="486" name="Google Shape;486;p40"/>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sp>
        <p:nvSpPr>
          <p:cNvPr id="487" name="Google Shape;487;p40"/>
          <p:cNvSpPr/>
          <p:nvPr/>
        </p:nvSpPr>
        <p:spPr>
          <a:xfrm>
            <a:off x="812825" y="1510925"/>
            <a:ext cx="3835200" cy="14448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dirty="0" smtClean="0">
                <a:solidFill>
                  <a:schemeClr val="dk1"/>
                </a:solidFill>
                <a:latin typeface="Montserrat"/>
                <a:ea typeface="Montserrat"/>
                <a:cs typeface="Montserrat"/>
                <a:sym typeface="Montserrat"/>
              </a:rPr>
              <a:t>System/Program compatibility </a:t>
            </a:r>
          </a:p>
          <a:p>
            <a:pPr lvl="0"/>
            <a:r>
              <a:rPr lang="en" sz="1200" dirty="0" smtClean="0">
                <a:solidFill>
                  <a:schemeClr val="dk1"/>
                </a:solidFill>
                <a:latin typeface="Montserrat"/>
                <a:ea typeface="Montserrat"/>
                <a:cs typeface="Montserrat"/>
                <a:sym typeface="Montserrat"/>
              </a:rPr>
              <a:t>is the biggest problem in developing a universal EMR</a:t>
            </a:r>
            <a:endParaRPr sz="1200" b="1">
              <a:solidFill>
                <a:schemeClr val="dk1"/>
              </a:solidFill>
              <a:latin typeface="Montserrat"/>
              <a:ea typeface="Montserrat"/>
              <a:cs typeface="Montserrat"/>
              <a:sym typeface="Montserrat"/>
            </a:endParaRPr>
          </a:p>
        </p:txBody>
      </p:sp>
      <p:sp>
        <p:nvSpPr>
          <p:cNvPr id="488" name="Google Shape;488;p40"/>
          <p:cNvSpPr/>
          <p:nvPr/>
        </p:nvSpPr>
        <p:spPr>
          <a:xfrm>
            <a:off x="4806547" y="1510925"/>
            <a:ext cx="3835200" cy="14448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dirty="0" smtClean="0">
                <a:solidFill>
                  <a:schemeClr val="dk1"/>
                </a:solidFill>
                <a:latin typeface="Montserrat"/>
                <a:ea typeface="Montserrat"/>
                <a:cs typeface="Montserrat"/>
                <a:sym typeface="Montserrat"/>
              </a:rPr>
              <a:t>Poor User Experience</a:t>
            </a:r>
          </a:p>
          <a:p>
            <a:pPr lvl="0" algn="r">
              <a:buClr>
                <a:schemeClr val="dk1"/>
              </a:buClr>
              <a:buSzPts val="1100"/>
            </a:pPr>
            <a:r>
              <a:rPr lang="en" sz="1200" dirty="0" smtClean="0">
                <a:solidFill>
                  <a:schemeClr val="dk1"/>
                </a:solidFill>
                <a:latin typeface="Montserrat"/>
                <a:ea typeface="Montserrat"/>
                <a:cs typeface="Montserrat"/>
                <a:sym typeface="Montserrat"/>
              </a:rPr>
              <a:t>have led to a deep sense of frustration among doctors </a:t>
            </a:r>
            <a:endParaRPr sz="1200" b="1">
              <a:solidFill>
                <a:schemeClr val="dk1"/>
              </a:solidFill>
              <a:latin typeface="Montserrat"/>
              <a:ea typeface="Montserrat"/>
              <a:cs typeface="Montserrat"/>
              <a:sym typeface="Montserrat"/>
            </a:endParaRPr>
          </a:p>
        </p:txBody>
      </p:sp>
      <p:sp>
        <p:nvSpPr>
          <p:cNvPr id="489" name="Google Shape;489;p40"/>
          <p:cNvSpPr/>
          <p:nvPr/>
        </p:nvSpPr>
        <p:spPr>
          <a:xfrm>
            <a:off x="812825" y="3114226"/>
            <a:ext cx="3835200" cy="14448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Montserrat"/>
              <a:ea typeface="Montserrat"/>
              <a:cs typeface="Montserrat"/>
              <a:sym typeface="Montserrat"/>
            </a:endParaRPr>
          </a:p>
          <a:p>
            <a:pPr marL="0" lvl="0" indent="0" algn="l" rtl="0">
              <a:spcBef>
                <a:spcPts val="600"/>
              </a:spcBef>
              <a:spcAft>
                <a:spcPts val="0"/>
              </a:spcAft>
              <a:buClr>
                <a:schemeClr val="dk1"/>
              </a:buClr>
              <a:buSzPts val="1100"/>
              <a:buFont typeface="Arial"/>
              <a:buNone/>
            </a:pPr>
            <a:r>
              <a:rPr lang="en-US" sz="1200" dirty="0" smtClean="0">
                <a:solidFill>
                  <a:schemeClr val="dk1"/>
                </a:solidFill>
                <a:latin typeface="Montserrat"/>
                <a:ea typeface="Montserrat"/>
                <a:cs typeface="Montserrat"/>
                <a:sym typeface="Montserrat"/>
              </a:rPr>
              <a:t>This is one of the main negatives doctors cite when asked about their experience using EMRs</a:t>
            </a:r>
            <a:endParaRPr sz="1200">
              <a:solidFill>
                <a:schemeClr val="dk1"/>
              </a:solidFill>
              <a:latin typeface="Montserrat"/>
              <a:ea typeface="Montserrat"/>
              <a:cs typeface="Montserrat"/>
              <a:sym typeface="Montserrat"/>
            </a:endParaRPr>
          </a:p>
          <a:p>
            <a:pPr marL="0" lvl="0" indent="0" algn="l" rtl="0">
              <a:spcBef>
                <a:spcPts val="600"/>
              </a:spcBef>
              <a:spcAft>
                <a:spcPts val="600"/>
              </a:spcAft>
              <a:buClr>
                <a:schemeClr val="dk1"/>
              </a:buClr>
              <a:buSzPts val="1100"/>
              <a:buFont typeface="Arial"/>
              <a:buNone/>
            </a:pPr>
            <a:r>
              <a:rPr lang="en" b="1" dirty="0" smtClean="0">
                <a:solidFill>
                  <a:schemeClr val="dk1"/>
                </a:solidFill>
                <a:latin typeface="Montserrat"/>
                <a:ea typeface="Montserrat"/>
                <a:cs typeface="Montserrat"/>
                <a:sym typeface="Montserrat"/>
              </a:rPr>
              <a:t>Data Entry is often time consuming</a:t>
            </a:r>
            <a:endParaRPr>
              <a:solidFill>
                <a:schemeClr val="dk1"/>
              </a:solidFill>
              <a:latin typeface="Montserrat"/>
              <a:ea typeface="Montserrat"/>
              <a:cs typeface="Montserrat"/>
              <a:sym typeface="Montserrat"/>
            </a:endParaRPr>
          </a:p>
        </p:txBody>
      </p:sp>
      <p:sp>
        <p:nvSpPr>
          <p:cNvPr id="490" name="Google Shape;490;p40"/>
          <p:cNvSpPr/>
          <p:nvPr/>
        </p:nvSpPr>
        <p:spPr>
          <a:xfrm>
            <a:off x="4806547" y="3114226"/>
            <a:ext cx="3835200" cy="14448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US" sz="1200" dirty="0" smtClean="0">
                <a:solidFill>
                  <a:schemeClr val="dk1"/>
                </a:solidFill>
                <a:latin typeface="Montserrat"/>
                <a:ea typeface="Montserrat"/>
                <a:cs typeface="Montserrat"/>
                <a:sym typeface="Montserrat"/>
              </a:rPr>
              <a:t>Cuz they often lack the necessary info or pages to input important data</a:t>
            </a:r>
            <a:endParaRPr sz="1200">
              <a:solidFill>
                <a:schemeClr val="dk1"/>
              </a:solidFill>
              <a:latin typeface="Montserrat"/>
              <a:ea typeface="Montserrat"/>
              <a:cs typeface="Montserrat"/>
              <a:sym typeface="Montserrat"/>
            </a:endParaRPr>
          </a:p>
          <a:p>
            <a:pPr marL="0" lvl="0" indent="0" algn="r" rtl="0">
              <a:spcBef>
                <a:spcPts val="600"/>
              </a:spcBef>
              <a:spcAft>
                <a:spcPts val="600"/>
              </a:spcAft>
              <a:buNone/>
            </a:pPr>
            <a:r>
              <a:rPr lang="en" b="1" dirty="0" smtClean="0">
                <a:solidFill>
                  <a:schemeClr val="dk1"/>
                </a:solidFill>
                <a:latin typeface="Montserrat"/>
                <a:ea typeface="Montserrat"/>
                <a:cs typeface="Montserrat"/>
                <a:sym typeface="Montserrat"/>
              </a:rPr>
              <a:t>A universal sol</a:t>
            </a:r>
            <a:r>
              <a:rPr lang="en" sz="700" b="1" dirty="0" smtClean="0">
                <a:solidFill>
                  <a:schemeClr val="dk1"/>
                </a:solidFill>
                <a:latin typeface="Montserrat"/>
                <a:ea typeface="Montserrat"/>
                <a:cs typeface="Montserrat"/>
                <a:sym typeface="Montserrat"/>
              </a:rPr>
              <a:t>n </a:t>
            </a:r>
            <a:r>
              <a:rPr lang="en" b="1" dirty="0" smtClean="0">
                <a:solidFill>
                  <a:schemeClr val="dk1"/>
                </a:solidFill>
                <a:latin typeface="Montserrat"/>
                <a:ea typeface="Montserrat"/>
                <a:cs typeface="Montserrat"/>
                <a:sym typeface="Montserrat"/>
              </a:rPr>
              <a:t>for individual problems</a:t>
            </a:r>
            <a:endParaRPr>
              <a:solidFill>
                <a:schemeClr val="dk1"/>
              </a:solidFill>
              <a:latin typeface="Montserrat"/>
              <a:ea typeface="Montserrat"/>
              <a:cs typeface="Montserrat"/>
              <a:sym typeface="Montserrat"/>
            </a:endParaRPr>
          </a:p>
        </p:txBody>
      </p:sp>
      <p:sp>
        <p:nvSpPr>
          <p:cNvPr id="491" name="Google Shape;491;p40"/>
          <p:cNvSpPr/>
          <p:nvPr/>
        </p:nvSpPr>
        <p:spPr>
          <a:xfrm>
            <a:off x="3547015" y="1852819"/>
            <a:ext cx="2203800" cy="22038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0"/>
          <p:cNvSpPr/>
          <p:nvPr/>
        </p:nvSpPr>
        <p:spPr>
          <a:xfrm rot="5400000">
            <a:off x="3705872" y="1852819"/>
            <a:ext cx="2203800" cy="22038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0"/>
          <p:cNvSpPr/>
          <p:nvPr/>
        </p:nvSpPr>
        <p:spPr>
          <a:xfrm rot="10800000">
            <a:off x="3705872" y="2012912"/>
            <a:ext cx="2203800" cy="22038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40"/>
          <p:cNvSpPr/>
          <p:nvPr/>
        </p:nvSpPr>
        <p:spPr>
          <a:xfrm rot="-5400000">
            <a:off x="3547015" y="2012912"/>
            <a:ext cx="2203800" cy="22038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40"/>
          <p:cNvSpPr/>
          <p:nvPr/>
        </p:nvSpPr>
        <p:spPr>
          <a:xfrm>
            <a:off x="4054379" y="2312509"/>
            <a:ext cx="327727" cy="407679"/>
          </a:xfrm>
          <a:prstGeom prst="rect">
            <a:avLst/>
          </a:prstGeom>
        </p:spPr>
        <p:txBody>
          <a:bodyPr>
            <a:prstTxWarp prst="textPlain">
              <a:avLst/>
            </a:prstTxWarp>
          </a:bodyPr>
          <a:lstStyle/>
          <a:p>
            <a:pPr lvl="0" algn="ctr"/>
            <a:r>
              <a:rPr b="1" i="0">
                <a:ln>
                  <a:noFill/>
                </a:ln>
                <a:solidFill>
                  <a:schemeClr val="lt1"/>
                </a:solidFill>
                <a:latin typeface="Montserrat"/>
              </a:rPr>
              <a:t>S</a:t>
            </a:r>
          </a:p>
        </p:txBody>
      </p:sp>
      <p:sp>
        <p:nvSpPr>
          <p:cNvPr id="496" name="Google Shape;496;p40"/>
          <p:cNvSpPr/>
          <p:nvPr/>
        </p:nvSpPr>
        <p:spPr>
          <a:xfrm>
            <a:off x="5072066" y="2285998"/>
            <a:ext cx="395538" cy="394165"/>
          </a:xfrm>
          <a:prstGeom prst="rect">
            <a:avLst/>
          </a:prstGeom>
        </p:spPr>
        <p:txBody>
          <a:bodyPr>
            <a:prstTxWarp prst="textPlain">
              <a:avLst/>
            </a:prstTxWarp>
          </a:bodyPr>
          <a:lstStyle/>
          <a:p>
            <a:pPr lvl="0" algn="ctr"/>
            <a:r>
              <a:rPr lang="en-US" b="1" dirty="0" smtClean="0">
                <a:solidFill>
                  <a:schemeClr val="lt1"/>
                </a:solidFill>
                <a:latin typeface="Montserrat"/>
              </a:rPr>
              <a:t>E</a:t>
            </a:r>
            <a:endParaRPr b="1" i="0">
              <a:ln>
                <a:noFill/>
              </a:ln>
              <a:solidFill>
                <a:schemeClr val="lt1"/>
              </a:solidFill>
              <a:latin typeface="Montserrat"/>
            </a:endParaRPr>
          </a:p>
        </p:txBody>
      </p:sp>
      <p:sp>
        <p:nvSpPr>
          <p:cNvPr id="497" name="Google Shape;497;p40"/>
          <p:cNvSpPr/>
          <p:nvPr/>
        </p:nvSpPr>
        <p:spPr>
          <a:xfrm>
            <a:off x="4022845" y="3321240"/>
            <a:ext cx="431338" cy="407679"/>
          </a:xfrm>
          <a:prstGeom prst="rect">
            <a:avLst/>
          </a:prstGeom>
        </p:spPr>
        <p:txBody>
          <a:bodyPr>
            <a:prstTxWarp prst="textPlain">
              <a:avLst/>
            </a:prstTxWarp>
          </a:bodyPr>
          <a:lstStyle/>
          <a:p>
            <a:pPr lvl="0" algn="ctr"/>
            <a:r>
              <a:rPr lang="en-US" b="1" dirty="0" smtClean="0">
                <a:solidFill>
                  <a:schemeClr val="lt1"/>
                </a:solidFill>
                <a:latin typeface="Montserrat"/>
              </a:rPr>
              <a:t>D</a:t>
            </a:r>
            <a:endParaRPr b="1" i="0">
              <a:ln>
                <a:noFill/>
              </a:ln>
              <a:solidFill>
                <a:schemeClr val="lt1"/>
              </a:solidFill>
              <a:latin typeface="Montserrat"/>
            </a:endParaRPr>
          </a:p>
        </p:txBody>
      </p:sp>
      <p:sp>
        <p:nvSpPr>
          <p:cNvPr id="498" name="Google Shape;498;p40"/>
          <p:cNvSpPr/>
          <p:nvPr/>
        </p:nvSpPr>
        <p:spPr>
          <a:xfrm>
            <a:off x="5084542" y="3328278"/>
            <a:ext cx="343494" cy="394165"/>
          </a:xfrm>
          <a:prstGeom prst="rect">
            <a:avLst/>
          </a:prstGeom>
        </p:spPr>
        <p:txBody>
          <a:bodyPr>
            <a:prstTxWarp prst="textPlain">
              <a:avLst/>
            </a:prstTxWarp>
          </a:bodyPr>
          <a:lstStyle/>
          <a:p>
            <a:pPr lvl="0" algn="ctr"/>
            <a:r>
              <a:rPr lang="en-US" b="1" dirty="0" smtClean="0">
                <a:solidFill>
                  <a:schemeClr val="lt1"/>
                </a:solidFill>
                <a:latin typeface="Montserrat"/>
              </a:rPr>
              <a:t>U</a:t>
            </a:r>
            <a:endParaRPr b="1" i="0">
              <a:ln>
                <a:noFill/>
              </a:ln>
              <a:solidFill>
                <a:schemeClr val="lt1"/>
              </a:solidFill>
              <a:latin typeface="Montserra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Blockchain for Medical Records</a:t>
            </a:r>
            <a:endParaRPr/>
          </a:p>
        </p:txBody>
      </p:sp>
      <p:sp>
        <p:nvSpPr>
          <p:cNvPr id="68" name="Google Shape;68;p12"/>
          <p:cNvSpPr txBox="1"/>
          <p:nvPr/>
        </p:nvSpPr>
        <p:spPr>
          <a:xfrm>
            <a:off x="691200" y="1542994"/>
            <a:ext cx="3669300" cy="3314772"/>
          </a:xfrm>
          <a:prstGeom prst="rect">
            <a:avLst/>
          </a:prstGeom>
          <a:noFill/>
          <a:ln>
            <a:noFill/>
          </a:ln>
        </p:spPr>
        <p:txBody>
          <a:bodyPr spcFirstLastPara="1" wrap="square" lIns="91425" tIns="91425" rIns="91425" bIns="91425" anchor="t" anchorCtr="0">
            <a:noAutofit/>
          </a:bodyPr>
          <a:lstStyle/>
          <a:p>
            <a:pPr lvl="0">
              <a:spcBef>
                <a:spcPts val="600"/>
              </a:spcBef>
            </a:pPr>
            <a:r>
              <a:rPr lang="en-US" sz="1200" b="1" dirty="0" smtClean="0">
                <a:solidFill>
                  <a:schemeClr val="accent1"/>
                </a:solidFill>
                <a:latin typeface="Montserrat" charset="0"/>
              </a:rPr>
              <a:t>So, how can blockchain keep medical records secure and succeed when other systems have already failed</a:t>
            </a:r>
            <a:r>
              <a:rPr lang="en-US" sz="1200" b="1" dirty="0" smtClean="0">
                <a:solidFill>
                  <a:schemeClr val="accent1"/>
                </a:solidFill>
                <a:latin typeface="Montserrat" charset="0"/>
              </a:rPr>
              <a:t>?</a:t>
            </a:r>
          </a:p>
          <a:p>
            <a:pPr lvl="0">
              <a:spcBef>
                <a:spcPts val="600"/>
              </a:spcBef>
            </a:pPr>
            <a:endParaRPr lang="en-US" sz="1200" b="1" dirty="0" smtClean="0">
              <a:solidFill>
                <a:schemeClr val="accent1"/>
              </a:solidFill>
              <a:latin typeface="Montserrat" charset="0"/>
            </a:endParaRPr>
          </a:p>
          <a:p>
            <a:pPr lvl="0">
              <a:spcBef>
                <a:spcPts val="600"/>
              </a:spcBef>
            </a:pPr>
            <a:r>
              <a:rPr lang="en-US" sz="1200" dirty="0" smtClean="0">
                <a:solidFill>
                  <a:srgbClr val="454F5B"/>
                </a:solidFill>
                <a:latin typeface="Montserrat" charset="0"/>
              </a:rPr>
              <a:t>Up until now, conventional electronic medical records databases were not able to offer the all-important security that would allow them to be accessed anywhere, anytime, and on any system. Overcoming compatibility issues between different software applications was just one of the problems.</a:t>
            </a:r>
            <a:endParaRPr sz="1200" smtClean="0">
              <a:solidFill>
                <a:srgbClr val="454F5B"/>
              </a:solidFill>
              <a:latin typeface="Montserrat" charset="0"/>
              <a:ea typeface="Montserrat"/>
              <a:cs typeface="Montserrat"/>
              <a:sym typeface="Montserrat"/>
            </a:endParaRPr>
          </a:p>
          <a:p>
            <a:pPr marL="0" lvl="0" indent="0" algn="l" rtl="0">
              <a:spcBef>
                <a:spcPts val="600"/>
              </a:spcBef>
              <a:spcAft>
                <a:spcPts val="0"/>
              </a:spcAft>
              <a:buNone/>
            </a:pPr>
            <a:endParaRPr sz="1200">
              <a:solidFill>
                <a:srgbClr val="454F5B"/>
              </a:solidFill>
              <a:latin typeface="Montserrat"/>
              <a:ea typeface="Montserrat"/>
              <a:cs typeface="Montserrat"/>
              <a:sym typeface="Montserrat"/>
            </a:endParaRPr>
          </a:p>
        </p:txBody>
      </p:sp>
      <p:sp>
        <p:nvSpPr>
          <p:cNvPr id="69" name="Google Shape;69;p12"/>
          <p:cNvSpPr txBox="1"/>
          <p:nvPr/>
        </p:nvSpPr>
        <p:spPr>
          <a:xfrm>
            <a:off x="4857053" y="1542994"/>
            <a:ext cx="3829500" cy="3100458"/>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US" sz="1200" b="1" dirty="0" smtClean="0">
                <a:solidFill>
                  <a:schemeClr val="accent1"/>
                </a:solidFill>
                <a:latin typeface="Montserrat"/>
                <a:ea typeface="Montserrat"/>
                <a:cs typeface="Montserrat"/>
                <a:sym typeface="Montserrat"/>
              </a:rPr>
              <a:t>Security is too much of a risk</a:t>
            </a:r>
            <a:endParaRPr sz="1200">
              <a:solidFill>
                <a:schemeClr val="accent1"/>
              </a:solidFill>
              <a:latin typeface="Montserrat"/>
              <a:ea typeface="Montserrat"/>
              <a:cs typeface="Montserrat"/>
              <a:sym typeface="Montserrat"/>
            </a:endParaRPr>
          </a:p>
          <a:p>
            <a:pPr lvl="0">
              <a:spcBef>
                <a:spcPts val="600"/>
              </a:spcBef>
              <a:buClr>
                <a:schemeClr val="accent1"/>
              </a:buClr>
              <a:buSzPct val="110000"/>
              <a:buFont typeface="Wingdings" pitchFamily="2" charset="2"/>
              <a:buChar char="q"/>
            </a:pPr>
            <a:r>
              <a:rPr lang="en-US" sz="1200" dirty="0" smtClean="0">
                <a:solidFill>
                  <a:srgbClr val="454F5B"/>
                </a:solidFill>
                <a:latin typeface="Montserrat" charset="0"/>
              </a:rPr>
              <a:t>In 2017, there were </a:t>
            </a:r>
            <a:r>
              <a:rPr lang="en-US" sz="1200" dirty="0" smtClean="0">
                <a:solidFill>
                  <a:srgbClr val="454F5B"/>
                </a:solidFill>
                <a:latin typeface="Montserrat" charset="0"/>
              </a:rPr>
              <a:t>477 separate breaches that resulted in 5.6 MILLION</a:t>
            </a:r>
            <a:r>
              <a:rPr lang="en-US" sz="1200" dirty="0" smtClean="0">
                <a:solidFill>
                  <a:srgbClr val="454F5B"/>
                </a:solidFill>
                <a:latin typeface="Montserrat" charset="0"/>
              </a:rPr>
              <a:t> patient records being compromised</a:t>
            </a:r>
            <a:r>
              <a:rPr lang="en-US" sz="1200" dirty="0" smtClean="0">
                <a:solidFill>
                  <a:srgbClr val="454F5B"/>
                </a:solidFill>
                <a:latin typeface="Montserrat" charset="0"/>
              </a:rPr>
              <a:t>.</a:t>
            </a:r>
          </a:p>
          <a:p>
            <a:pPr lvl="0">
              <a:spcBef>
                <a:spcPts val="600"/>
              </a:spcBef>
              <a:buClr>
                <a:schemeClr val="accent1"/>
              </a:buClr>
              <a:buSzPct val="110000"/>
              <a:buFont typeface="Wingdings" pitchFamily="2" charset="2"/>
              <a:buChar char="q"/>
            </a:pPr>
            <a:endParaRPr lang="en-US" sz="1200" dirty="0" smtClean="0">
              <a:solidFill>
                <a:schemeClr val="accent3">
                  <a:lumMod val="75000"/>
                </a:schemeClr>
              </a:solidFill>
              <a:latin typeface="Montserrat" charset="0"/>
              <a:ea typeface="Montserrat"/>
              <a:cs typeface="Montserrat"/>
              <a:sym typeface="Montserrat"/>
            </a:endParaRPr>
          </a:p>
          <a:p>
            <a:pPr>
              <a:buClr>
                <a:schemeClr val="accent1"/>
              </a:buClr>
              <a:buSzPct val="110000"/>
              <a:buFont typeface="Wingdings" pitchFamily="2" charset="2"/>
              <a:buChar char="q"/>
            </a:pPr>
            <a:r>
              <a:rPr lang="en-US" sz="1200" dirty="0" smtClean="0">
                <a:solidFill>
                  <a:srgbClr val="454F5B"/>
                </a:solidFill>
                <a:latin typeface="Montserrat" charset="0"/>
              </a:rPr>
              <a:t>In some cases, cyber attackers demanded ransoms to be paid as part of a ransomware attack, while the failure to report a breach within 60-days led to other organizations receiving hefty fines</a:t>
            </a:r>
            <a:r>
              <a:rPr lang="en-US" sz="1200" dirty="0" smtClean="0">
                <a:solidFill>
                  <a:srgbClr val="454F5B"/>
                </a:solidFill>
                <a:latin typeface="Montserrat" charset="0"/>
              </a:rPr>
              <a:t>.</a:t>
            </a:r>
          </a:p>
          <a:p>
            <a:pPr>
              <a:buClr>
                <a:schemeClr val="accent1"/>
              </a:buClr>
              <a:buSzPct val="110000"/>
              <a:buFont typeface="Wingdings" pitchFamily="2" charset="2"/>
              <a:buChar char="q"/>
            </a:pPr>
            <a:endParaRPr lang="en-US" sz="1200" dirty="0" smtClean="0">
              <a:solidFill>
                <a:srgbClr val="454F5B"/>
              </a:solidFill>
              <a:latin typeface="Montserrat" charset="0"/>
            </a:endParaRPr>
          </a:p>
          <a:p>
            <a:pPr>
              <a:buClr>
                <a:schemeClr val="accent1"/>
              </a:buClr>
              <a:buSzPct val="110000"/>
              <a:buFont typeface="Wingdings" pitchFamily="2" charset="2"/>
              <a:buChar char="q"/>
            </a:pPr>
            <a:r>
              <a:rPr lang="en-US" sz="1200" dirty="0" smtClean="0">
                <a:solidFill>
                  <a:srgbClr val="454F5B"/>
                </a:solidFill>
                <a:latin typeface="Montserrat" charset="0"/>
              </a:rPr>
              <a:t>It is for this reason that </a:t>
            </a:r>
            <a:r>
              <a:rPr lang="en-US" sz="1200" dirty="0" smtClean="0">
                <a:solidFill>
                  <a:srgbClr val="454F5B"/>
                </a:solidFill>
                <a:latin typeface="Montserrat" charset="0"/>
              </a:rPr>
              <a:t>health-care </a:t>
            </a:r>
            <a:r>
              <a:rPr lang="en-US" sz="1200" dirty="0" smtClean="0">
                <a:solidFill>
                  <a:srgbClr val="454F5B"/>
                </a:solidFill>
                <a:latin typeface="Montserrat" charset="0"/>
              </a:rPr>
              <a:t>providers are so reluctant to try out new systems or to allow other healthcare providers access to their records.</a:t>
            </a:r>
          </a:p>
          <a:p>
            <a:pPr lvl="0">
              <a:spcBef>
                <a:spcPts val="600"/>
              </a:spcBef>
            </a:pPr>
            <a:endParaRPr sz="1200">
              <a:solidFill>
                <a:schemeClr val="accent3">
                  <a:lumMod val="75000"/>
                </a:schemeClr>
              </a:solidFill>
              <a:latin typeface="Montserrat" charset="0"/>
              <a:ea typeface="Montserrat"/>
              <a:cs typeface="Montserrat"/>
              <a:sym typeface="Montserrat"/>
            </a:endParaRPr>
          </a:p>
        </p:txBody>
      </p:sp>
      <p:sp>
        <p:nvSpPr>
          <p:cNvPr id="71" name="Google Shape;71;p12"/>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201"/>
        <p:cNvGrpSpPr/>
        <p:nvPr/>
      </p:nvGrpSpPr>
      <p:grpSpPr>
        <a:xfrm>
          <a:off x="0" y="0"/>
          <a:ext cx="0" cy="0"/>
          <a:chOff x="0" y="0"/>
          <a:chExt cx="0" cy="0"/>
        </a:xfrm>
      </p:grpSpPr>
      <p:sp>
        <p:nvSpPr>
          <p:cNvPr id="202" name="Google Shape;202;p26"/>
          <p:cNvSpPr/>
          <p:nvPr/>
        </p:nvSpPr>
        <p:spPr>
          <a:xfrm>
            <a:off x="0" y="0"/>
            <a:ext cx="9144000" cy="171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203" name="Google Shape;203;p26"/>
          <p:cNvSpPr/>
          <p:nvPr/>
        </p:nvSpPr>
        <p:spPr>
          <a:xfrm>
            <a:off x="0" y="1713036"/>
            <a:ext cx="9144000" cy="1715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txBox="1">
            <a:spLocks noGrp="1"/>
          </p:cNvSpPr>
          <p:nvPr>
            <p:ph type="ctrTitle" idx="4294967295"/>
          </p:nvPr>
        </p:nvSpPr>
        <p:spPr>
          <a:xfrm>
            <a:off x="685800" y="2479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solidFill>
                  <a:schemeClr val="accent1"/>
                </a:solidFill>
              </a:rPr>
              <a:t>ADVANTAGES</a:t>
            </a:r>
            <a:endParaRPr sz="4800">
              <a:solidFill>
                <a:schemeClr val="accent1"/>
              </a:solidFill>
            </a:endParaRPr>
          </a:p>
        </p:txBody>
      </p:sp>
      <p:sp>
        <p:nvSpPr>
          <p:cNvPr id="205" name="Google Shape;205;p26"/>
          <p:cNvSpPr txBox="1">
            <a:spLocks noGrp="1"/>
          </p:cNvSpPr>
          <p:nvPr>
            <p:ph type="subTitle" idx="4294967295"/>
          </p:nvPr>
        </p:nvSpPr>
        <p:spPr>
          <a:xfrm>
            <a:off x="685800" y="801709"/>
            <a:ext cx="7772400" cy="463200"/>
          </a:xfrm>
          <a:prstGeom prst="rect">
            <a:avLst/>
          </a:prstGeom>
        </p:spPr>
        <p:txBody>
          <a:bodyPr spcFirstLastPara="1" wrap="square" lIns="91425" tIns="91425" rIns="91425" bIns="91425" anchor="t" anchorCtr="0">
            <a:noAutofit/>
          </a:bodyPr>
          <a:lstStyle/>
          <a:p>
            <a:pPr marL="0" lvl="0" indent="0">
              <a:buNone/>
            </a:pPr>
            <a:r>
              <a:rPr lang="en-US" sz="1500" dirty="0" smtClean="0">
                <a:solidFill>
                  <a:schemeClr val="bg1"/>
                </a:solidFill>
              </a:rPr>
              <a:t>H</a:t>
            </a:r>
            <a:r>
              <a:rPr lang="en-US" sz="1500" dirty="0" smtClean="0">
                <a:solidFill>
                  <a:schemeClr val="bg1"/>
                </a:solidFill>
              </a:rPr>
              <a:t>ow </a:t>
            </a:r>
            <a:r>
              <a:rPr lang="en-US" sz="1500" dirty="0" smtClean="0">
                <a:solidFill>
                  <a:schemeClr val="bg1"/>
                </a:solidFill>
              </a:rPr>
              <a:t>can blockchain keep medical records secure</a:t>
            </a:r>
            <a:endParaRPr sz="1500">
              <a:solidFill>
                <a:schemeClr val="bg1"/>
              </a:solidFill>
            </a:endParaRPr>
          </a:p>
        </p:txBody>
      </p:sp>
      <p:sp>
        <p:nvSpPr>
          <p:cNvPr id="206" name="Google Shape;206;p26"/>
          <p:cNvSpPr txBox="1">
            <a:spLocks noGrp="1"/>
          </p:cNvSpPr>
          <p:nvPr>
            <p:ph type="ctrTitle" idx="4294967295"/>
          </p:nvPr>
        </p:nvSpPr>
        <p:spPr>
          <a:xfrm>
            <a:off x="685800" y="36769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solidFill>
                  <a:schemeClr val="accent1"/>
                </a:solidFill>
              </a:rPr>
              <a:t>EMR &amp; AUTOMATION</a:t>
            </a:r>
            <a:endParaRPr sz="4800">
              <a:solidFill>
                <a:schemeClr val="accent1"/>
              </a:solidFill>
            </a:endParaRPr>
          </a:p>
        </p:txBody>
      </p:sp>
      <p:sp>
        <p:nvSpPr>
          <p:cNvPr id="207" name="Google Shape;207;p26"/>
          <p:cNvSpPr txBox="1">
            <a:spLocks noGrp="1"/>
          </p:cNvSpPr>
          <p:nvPr>
            <p:ph type="subTitle" idx="4294967295"/>
          </p:nvPr>
        </p:nvSpPr>
        <p:spPr>
          <a:xfrm>
            <a:off x="685800" y="4230709"/>
            <a:ext cx="7772400" cy="463200"/>
          </a:xfrm>
          <a:prstGeom prst="rect">
            <a:avLst/>
          </a:prstGeom>
        </p:spPr>
        <p:txBody>
          <a:bodyPr spcFirstLastPara="1" wrap="square" lIns="91425" tIns="91425" rIns="91425" bIns="91425" anchor="t" anchorCtr="0">
            <a:noAutofit/>
          </a:bodyPr>
          <a:lstStyle/>
          <a:p>
            <a:pPr marL="0" lvl="0" indent="0">
              <a:buNone/>
            </a:pPr>
            <a:r>
              <a:rPr lang="en-US" sz="1500" dirty="0" smtClean="0">
                <a:solidFill>
                  <a:schemeClr val="bg1"/>
                </a:solidFill>
              </a:rPr>
              <a:t>The really exciting thing about this new technology is not just how blockchain securely stores health records but how blockchain also allows for automation to be added to EMRs.</a:t>
            </a:r>
            <a:endParaRPr sz="1500">
              <a:solidFill>
                <a:schemeClr val="bg1"/>
              </a:solidFill>
            </a:endParaRPr>
          </a:p>
        </p:txBody>
      </p:sp>
      <p:sp>
        <p:nvSpPr>
          <p:cNvPr id="208" name="Google Shape;208;p26"/>
          <p:cNvSpPr txBox="1">
            <a:spLocks noGrp="1"/>
          </p:cNvSpPr>
          <p:nvPr>
            <p:ph type="ctrTitle" idx="4294967295"/>
          </p:nvPr>
        </p:nvSpPr>
        <p:spPr>
          <a:xfrm>
            <a:off x="685800" y="1962450"/>
            <a:ext cx="77724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dirty="0" smtClean="0">
                <a:solidFill>
                  <a:schemeClr val="accent2"/>
                </a:solidFill>
              </a:rPr>
              <a:t>UNIVERSAL ACCESS</a:t>
            </a:r>
            <a:endParaRPr sz="4800">
              <a:solidFill>
                <a:schemeClr val="accent2"/>
              </a:solidFill>
            </a:endParaRPr>
          </a:p>
        </p:txBody>
      </p:sp>
      <p:sp>
        <p:nvSpPr>
          <p:cNvPr id="209" name="Google Shape;209;p26"/>
          <p:cNvSpPr txBox="1">
            <a:spLocks noGrp="1"/>
          </p:cNvSpPr>
          <p:nvPr>
            <p:ph type="subTitle" idx="4294967295"/>
          </p:nvPr>
        </p:nvSpPr>
        <p:spPr>
          <a:xfrm>
            <a:off x="685800" y="2516209"/>
            <a:ext cx="7772400" cy="463200"/>
          </a:xfrm>
          <a:prstGeom prst="rect">
            <a:avLst/>
          </a:prstGeom>
        </p:spPr>
        <p:txBody>
          <a:bodyPr spcFirstLastPara="1" wrap="square" lIns="91425" tIns="91425" rIns="91425" bIns="91425" anchor="t" anchorCtr="0">
            <a:noAutofit/>
          </a:bodyPr>
          <a:lstStyle/>
          <a:p>
            <a:pPr marL="0" lvl="0" indent="0">
              <a:buNone/>
            </a:pPr>
            <a:r>
              <a:rPr lang="en-US" sz="1500" dirty="0" smtClean="0">
                <a:solidFill>
                  <a:schemeClr val="bg1"/>
                </a:solidFill>
              </a:rPr>
              <a:t>Creating a non-centralized EMR blockchain would mean that it is possible for any authorized healthcare provider to access the data.</a:t>
            </a:r>
            <a:endParaRPr sz="1500">
              <a:solidFill>
                <a:schemeClr val="bg1"/>
              </a:solidFill>
            </a:endParaRPr>
          </a:p>
        </p:txBody>
      </p:sp>
      <p:sp>
        <p:nvSpPr>
          <p:cNvPr id="210" name="Google Shape;210;p26"/>
          <p:cNvSpPr txBox="1">
            <a:spLocks noGrp="1"/>
          </p:cNvSpPr>
          <p:nvPr>
            <p:ph type="sldNum" idx="12"/>
          </p:nvPr>
        </p:nvSpPr>
        <p:spPr>
          <a:xfrm>
            <a:off x="8715404" y="4786328"/>
            <a:ext cx="428596" cy="2375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r>
              <a:rPr lang="en-US" sz="2800" dirty="0" smtClean="0"/>
              <a:t>EMR blockchain solution: Advantages</a:t>
            </a:r>
            <a:endParaRPr lang="en-US" sz="2800" dirty="0"/>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lvl="0">
              <a:spcBef>
                <a:spcPts val="0"/>
              </a:spcBef>
            </a:pPr>
            <a:r>
              <a:rPr lang="en-US" sz="1600" dirty="0" smtClean="0"/>
              <a:t>The solution is to use blockchain for medical records security, but many physicians are left wondering – how can blockchain keep medical records secure</a:t>
            </a:r>
            <a:r>
              <a:rPr lang="en-US" sz="1600" dirty="0" smtClean="0"/>
              <a:t>.</a:t>
            </a:r>
          </a:p>
          <a:p>
            <a:pPr lvl="0">
              <a:spcBef>
                <a:spcPts val="0"/>
              </a:spcBef>
            </a:pPr>
            <a:endParaRPr lang="en-US" sz="1600" dirty="0" smtClean="0"/>
          </a:p>
          <a:p>
            <a:pPr lvl="0">
              <a:spcBef>
                <a:spcPts val="0"/>
              </a:spcBef>
            </a:pPr>
            <a:r>
              <a:rPr lang="en-US" sz="1600" dirty="0" smtClean="0"/>
              <a:t>Blockchain technology would prevent the majority of the </a:t>
            </a:r>
            <a:r>
              <a:rPr lang="en-US" sz="1600" dirty="0" smtClean="0"/>
              <a:t>different separate </a:t>
            </a:r>
            <a:r>
              <a:rPr lang="en-US" sz="1600" dirty="0" smtClean="0"/>
              <a:t>breaches that took place </a:t>
            </a:r>
            <a:r>
              <a:rPr lang="en-US" sz="1600" dirty="0" smtClean="0"/>
              <a:t>each year </a:t>
            </a:r>
            <a:r>
              <a:rPr lang="en-US" sz="1600" dirty="0" smtClean="0"/>
              <a:t>from ever happening. </a:t>
            </a:r>
            <a:r>
              <a:rPr lang="en-US" sz="1600" dirty="0" smtClean="0"/>
              <a:t> </a:t>
            </a:r>
            <a:r>
              <a:rPr lang="en-US" sz="1600" dirty="0" smtClean="0"/>
              <a:t> </a:t>
            </a:r>
            <a:endParaRPr lang="en-US" sz="1600" dirty="0" smtClean="0"/>
          </a:p>
          <a:p>
            <a:pPr lvl="0">
              <a:spcBef>
                <a:spcPts val="0"/>
              </a:spcBef>
            </a:pPr>
            <a:endParaRPr lang="en-US" sz="1600" dirty="0" smtClean="0"/>
          </a:p>
          <a:p>
            <a:pPr lvl="0">
              <a:spcBef>
                <a:spcPts val="0"/>
              </a:spcBef>
            </a:pPr>
            <a:r>
              <a:rPr lang="en-US" sz="1600" dirty="0" smtClean="0"/>
              <a:t>Any attack that exploited the single point of failure weakness of the traditional client-server model has would be useless against a blockchain database</a:t>
            </a:r>
            <a:r>
              <a:rPr lang="en-US" sz="1600" dirty="0" smtClean="0"/>
              <a:t>.</a:t>
            </a:r>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r>
              <a:rPr lang="en-US" sz="2500" dirty="0" smtClean="0"/>
              <a:t>EMR blockchain solution: </a:t>
            </a:r>
            <a:r>
              <a:rPr lang="en-US" sz="2500" dirty="0" smtClean="0"/>
              <a:t>Advantages P.2</a:t>
            </a:r>
            <a:endParaRPr lang="en-US" sz="2500" dirty="0"/>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lvl="0">
              <a:spcBef>
                <a:spcPts val="0"/>
              </a:spcBef>
            </a:pPr>
            <a:r>
              <a:rPr lang="en-US" sz="1600" dirty="0" smtClean="0"/>
              <a:t>Since blockchain technology relies on a distributed network there is no one point of failure. This means that it is not possible for hackers to simply find a security flaw and then gain access to the data in this way</a:t>
            </a:r>
            <a:r>
              <a:rPr lang="en-US" sz="1600" dirty="0" smtClean="0"/>
              <a:t>.</a:t>
            </a:r>
          </a:p>
          <a:p>
            <a:pPr lvl="0">
              <a:spcBef>
                <a:spcPts val="0"/>
              </a:spcBef>
            </a:pPr>
            <a:endParaRPr lang="en-US" sz="1600" dirty="0" smtClean="0"/>
          </a:p>
          <a:p>
            <a:pPr lvl="0">
              <a:spcBef>
                <a:spcPts val="0"/>
              </a:spcBef>
            </a:pPr>
            <a:endParaRPr lang="en-US" sz="1600" dirty="0" smtClean="0"/>
          </a:p>
          <a:p>
            <a:pPr lvl="0">
              <a:spcBef>
                <a:spcPts val="0"/>
              </a:spcBef>
            </a:pPr>
            <a:r>
              <a:rPr lang="en-US" sz="1600" dirty="0" smtClean="0"/>
              <a:t>Blockchains are designed to be unalterable once written unless the change has the support of 51% of the network. This makes them excellent for storing patient medical records as it means any data in the record cannot be tampered with</a:t>
            </a:r>
            <a:r>
              <a:rPr lang="en-US" sz="1600" dirty="0" smtClean="0"/>
              <a:t>.</a:t>
            </a:r>
          </a:p>
          <a:p>
            <a:pPr lvl="0">
              <a:spcBef>
                <a:spcPts val="0"/>
              </a:spcBef>
            </a:pPr>
            <a:endParaRPr lang="en-US" sz="1600" dirty="0" smtClean="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r>
              <a:rPr lang="en-US" sz="2500" dirty="0" smtClean="0"/>
              <a:t>EMR blockchain solution: Advantages P.3</a:t>
            </a:r>
            <a:endParaRPr lang="en-US" sz="2500" dirty="0"/>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r>
              <a:rPr lang="en-US" sz="1600" dirty="0" smtClean="0"/>
              <a:t>As every new data block that is added would also contain details of the doctor who added it, blockchain EMRs would offer full accountability for the data that they contain</a:t>
            </a:r>
            <a:r>
              <a:rPr lang="en-US" sz="1600" dirty="0" smtClean="0"/>
              <a:t>.</a:t>
            </a:r>
          </a:p>
          <a:p>
            <a:endParaRPr lang="en-US" sz="1600" dirty="0" smtClean="0"/>
          </a:p>
          <a:p>
            <a:r>
              <a:rPr lang="en-US" sz="1600" dirty="0" smtClean="0"/>
              <a:t>In the case of incorrect diagnoses, for example, patients could be confident that there is no way that records could be altered should the doctor or healthcare provider wish to deny accountability.</a:t>
            </a:r>
          </a:p>
          <a:p>
            <a:pPr lvl="0">
              <a:spcBef>
                <a:spcPts val="0"/>
              </a:spcBef>
            </a:pPr>
            <a:endParaRPr lang="en-US" sz="1600" dirty="0" smtClean="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Universal Access</a:t>
            </a:r>
            <a:endParaRPr/>
          </a:p>
        </p:txBody>
      </p:sp>
      <p:sp>
        <p:nvSpPr>
          <p:cNvPr id="227" name="Google Shape;227;p28"/>
          <p:cNvSpPr txBox="1">
            <a:spLocks noGrp="1"/>
          </p:cNvSpPr>
          <p:nvPr>
            <p:ph type="body" idx="1"/>
          </p:nvPr>
        </p:nvSpPr>
        <p:spPr>
          <a:xfrm>
            <a:off x="691200" y="1926825"/>
            <a:ext cx="2501700" cy="1200300"/>
          </a:xfrm>
          <a:prstGeom prst="rect">
            <a:avLst/>
          </a:prstGeom>
        </p:spPr>
        <p:txBody>
          <a:bodyPr spcFirstLastPara="1" wrap="square" lIns="91425" tIns="91425" rIns="91425" bIns="91425" anchor="t" anchorCtr="0">
            <a:noAutofit/>
          </a:bodyPr>
          <a:lstStyle/>
          <a:p>
            <a:pPr marL="0" lvl="0" indent="0">
              <a:spcBef>
                <a:spcPts val="0"/>
              </a:spcBef>
              <a:buNone/>
            </a:pPr>
            <a:r>
              <a:rPr lang="en-US" sz="1000" dirty="0" smtClean="0"/>
              <a:t>The </a:t>
            </a:r>
            <a:r>
              <a:rPr lang="en-US" sz="1000" dirty="0" smtClean="0"/>
              <a:t>fact that it is possible to encrypt data stored on a blockchain means that it is possible to keep sensitive patient data on these distributed networks without the risk of unauthorized access.</a:t>
            </a:r>
            <a:endParaRPr sz="1000"/>
          </a:p>
        </p:txBody>
      </p:sp>
      <p:sp>
        <p:nvSpPr>
          <p:cNvPr id="228" name="Google Shape;228;p28"/>
          <p:cNvSpPr txBox="1">
            <a:spLocks noGrp="1"/>
          </p:cNvSpPr>
          <p:nvPr>
            <p:ph type="body" idx="2"/>
          </p:nvPr>
        </p:nvSpPr>
        <p:spPr>
          <a:xfrm>
            <a:off x="3321088" y="1926825"/>
            <a:ext cx="2501700" cy="1200300"/>
          </a:xfrm>
          <a:prstGeom prst="rect">
            <a:avLst/>
          </a:prstGeom>
        </p:spPr>
        <p:txBody>
          <a:bodyPr spcFirstLastPara="1" wrap="square" lIns="91425" tIns="91425" rIns="91425" bIns="91425" anchor="t" anchorCtr="0">
            <a:noAutofit/>
          </a:bodyPr>
          <a:lstStyle/>
          <a:p>
            <a:pPr marL="0" indent="0">
              <a:spcBef>
                <a:spcPts val="0"/>
              </a:spcBef>
              <a:buNone/>
            </a:pPr>
            <a:r>
              <a:rPr lang="en-US" sz="1000" dirty="0" smtClean="0"/>
              <a:t>All </a:t>
            </a:r>
            <a:r>
              <a:rPr lang="en-US" sz="1000" dirty="0" smtClean="0"/>
              <a:t>that would be required is for a patient to authorize access to their records, possible through a secure blockchain-based ID verification solution like Sovrin. After this, the doctor would have full access to their records and would, therefore, be able to treat the patient.</a:t>
            </a:r>
          </a:p>
          <a:p>
            <a:pPr marL="0" lvl="0" indent="0">
              <a:spcBef>
                <a:spcPts val="0"/>
              </a:spcBef>
              <a:buNone/>
            </a:pPr>
            <a:endParaRPr sz="1000"/>
          </a:p>
        </p:txBody>
      </p:sp>
      <p:sp>
        <p:nvSpPr>
          <p:cNvPr id="229" name="Google Shape;229;p28"/>
          <p:cNvSpPr txBox="1">
            <a:spLocks noGrp="1"/>
          </p:cNvSpPr>
          <p:nvPr>
            <p:ph type="body" idx="3"/>
          </p:nvPr>
        </p:nvSpPr>
        <p:spPr>
          <a:xfrm>
            <a:off x="5950975" y="1926825"/>
            <a:ext cx="2501700" cy="1200300"/>
          </a:xfrm>
          <a:prstGeom prst="rect">
            <a:avLst/>
          </a:prstGeom>
        </p:spPr>
        <p:txBody>
          <a:bodyPr spcFirstLastPara="1" wrap="square" lIns="91425" tIns="91425" rIns="91425" bIns="91425" anchor="t" anchorCtr="0">
            <a:noAutofit/>
          </a:bodyPr>
          <a:lstStyle/>
          <a:p>
            <a:pPr marL="0" lvl="0" indent="0">
              <a:spcBef>
                <a:spcPts val="0"/>
              </a:spcBef>
              <a:buNone/>
            </a:pPr>
            <a:r>
              <a:rPr lang="en-US" sz="1000" dirty="0" smtClean="0"/>
              <a:t>As long as a provider has software that is compatible with the data to the blockchain then they will be able to access it.</a:t>
            </a:r>
            <a:r>
              <a:rPr lang="en" sz="1000" dirty="0" smtClean="0"/>
              <a:t> </a:t>
            </a:r>
            <a:endParaRPr sz="1000"/>
          </a:p>
          <a:p>
            <a:pPr marL="0" lvl="0" indent="0" algn="l" rtl="0">
              <a:spcBef>
                <a:spcPts val="0"/>
              </a:spcBef>
              <a:spcAft>
                <a:spcPts val="0"/>
              </a:spcAft>
              <a:buNone/>
            </a:pPr>
            <a:endParaRPr sz="1000"/>
          </a:p>
        </p:txBody>
      </p:sp>
      <p:grpSp>
        <p:nvGrpSpPr>
          <p:cNvPr id="235" name="Google Shape;235;p28"/>
          <p:cNvGrpSpPr/>
          <p:nvPr/>
        </p:nvGrpSpPr>
        <p:grpSpPr>
          <a:xfrm>
            <a:off x="785786" y="3286130"/>
            <a:ext cx="585818" cy="540828"/>
            <a:chOff x="3782700" y="1538287"/>
            <a:chExt cx="1578600" cy="1578600"/>
          </a:xfrm>
        </p:grpSpPr>
        <p:sp>
          <p:nvSpPr>
            <p:cNvPr id="236" name="Google Shape;236;p28"/>
            <p:cNvSpPr/>
            <p:nvPr/>
          </p:nvSpPr>
          <p:spPr>
            <a:xfrm>
              <a:off x="3782700" y="27574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8"/>
            <p:cNvSpPr/>
            <p:nvPr/>
          </p:nvSpPr>
          <p:spPr>
            <a:xfrm rot="-5400000">
              <a:off x="5001900" y="27574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p:nvPr/>
          </p:nvSpPr>
          <p:spPr>
            <a:xfrm rot="5400000">
              <a:off x="3782700" y="15382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8"/>
            <p:cNvSpPr/>
            <p:nvPr/>
          </p:nvSpPr>
          <p:spPr>
            <a:xfrm rot="10800000">
              <a:off x="5001900" y="15382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 name="Google Shape;240;p28"/>
          <p:cNvGrpSpPr/>
          <p:nvPr/>
        </p:nvGrpSpPr>
        <p:grpSpPr>
          <a:xfrm>
            <a:off x="3428992" y="3357568"/>
            <a:ext cx="585818" cy="540828"/>
            <a:chOff x="3782700" y="1538287"/>
            <a:chExt cx="1578600" cy="1578600"/>
          </a:xfrm>
        </p:grpSpPr>
        <p:sp>
          <p:nvSpPr>
            <p:cNvPr id="241" name="Google Shape;241;p28"/>
            <p:cNvSpPr/>
            <p:nvPr/>
          </p:nvSpPr>
          <p:spPr>
            <a:xfrm>
              <a:off x="3782700" y="27574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8"/>
            <p:cNvSpPr/>
            <p:nvPr/>
          </p:nvSpPr>
          <p:spPr>
            <a:xfrm rot="-5400000">
              <a:off x="5001900" y="27574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8"/>
            <p:cNvSpPr/>
            <p:nvPr/>
          </p:nvSpPr>
          <p:spPr>
            <a:xfrm rot="5400000">
              <a:off x="3782700" y="15382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8"/>
            <p:cNvSpPr/>
            <p:nvPr/>
          </p:nvSpPr>
          <p:spPr>
            <a:xfrm rot="10800000">
              <a:off x="5001900" y="15382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28"/>
          <p:cNvGrpSpPr/>
          <p:nvPr/>
        </p:nvGrpSpPr>
        <p:grpSpPr>
          <a:xfrm>
            <a:off x="3418962" y="1443451"/>
            <a:ext cx="585818" cy="540828"/>
            <a:chOff x="3782700" y="1538287"/>
            <a:chExt cx="1578600" cy="1578600"/>
          </a:xfrm>
        </p:grpSpPr>
        <p:sp>
          <p:nvSpPr>
            <p:cNvPr id="246" name="Google Shape;246;p28"/>
            <p:cNvSpPr/>
            <p:nvPr/>
          </p:nvSpPr>
          <p:spPr>
            <a:xfrm>
              <a:off x="3782700" y="27574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rot="-5400000">
              <a:off x="5001900" y="27574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rot="5400000">
              <a:off x="3782700" y="15382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rot="10800000">
              <a:off x="5001900" y="15382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8"/>
          <p:cNvGrpSpPr/>
          <p:nvPr/>
        </p:nvGrpSpPr>
        <p:grpSpPr>
          <a:xfrm>
            <a:off x="6058195" y="1443451"/>
            <a:ext cx="585818" cy="540828"/>
            <a:chOff x="3782700" y="1538287"/>
            <a:chExt cx="1578600" cy="1578600"/>
          </a:xfrm>
        </p:grpSpPr>
        <p:sp>
          <p:nvSpPr>
            <p:cNvPr id="251" name="Google Shape;251;p28"/>
            <p:cNvSpPr/>
            <p:nvPr/>
          </p:nvSpPr>
          <p:spPr>
            <a:xfrm>
              <a:off x="3782700" y="27574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rot="-5400000">
              <a:off x="5001900" y="27574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rot="5400000">
              <a:off x="3782700" y="15382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rot="10800000">
              <a:off x="5001900" y="15382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5" name="Google Shape;255;p28"/>
          <p:cNvGrpSpPr/>
          <p:nvPr/>
        </p:nvGrpSpPr>
        <p:grpSpPr>
          <a:xfrm>
            <a:off x="791052" y="1443451"/>
            <a:ext cx="585818" cy="540828"/>
            <a:chOff x="3782700" y="1538287"/>
            <a:chExt cx="1578600" cy="1578600"/>
          </a:xfrm>
        </p:grpSpPr>
        <p:sp>
          <p:nvSpPr>
            <p:cNvPr id="256" name="Google Shape;256;p28"/>
            <p:cNvSpPr/>
            <p:nvPr/>
          </p:nvSpPr>
          <p:spPr>
            <a:xfrm>
              <a:off x="3782700" y="27574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rot="-5400000">
              <a:off x="5001900" y="27574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rot="5400000">
              <a:off x="3782700" y="15382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rot="10800000">
              <a:off x="5001900" y="15382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282" name="Google Shape;282;p28"/>
          <p:cNvSpPr txBox="1">
            <a:spLocks noGrp="1"/>
          </p:cNvSpPr>
          <p:nvPr>
            <p:ph type="body" idx="2"/>
          </p:nvPr>
        </p:nvSpPr>
        <p:spPr>
          <a:xfrm>
            <a:off x="714348" y="3786196"/>
            <a:ext cx="2501700" cy="1200300"/>
          </a:xfrm>
          <a:prstGeom prst="rect">
            <a:avLst/>
          </a:prstGeom>
        </p:spPr>
        <p:txBody>
          <a:bodyPr spcFirstLastPara="1" wrap="square" lIns="91425" tIns="91425" rIns="91425" bIns="91425" anchor="t" anchorCtr="0">
            <a:noAutofit/>
          </a:bodyPr>
          <a:lstStyle/>
          <a:p>
            <a:pPr marL="0" lvl="0" indent="0">
              <a:spcBef>
                <a:spcPts val="0"/>
              </a:spcBef>
              <a:buNone/>
            </a:pPr>
            <a:r>
              <a:rPr lang="en-US" sz="1000" dirty="0" smtClean="0"/>
              <a:t>Such </a:t>
            </a:r>
            <a:r>
              <a:rPr lang="en-US" sz="1000" dirty="0" smtClean="0"/>
              <a:t>universal access also promises to save healthcare providers huge sums of money from lower administration costs relating to the upkeep and transfer of records as well as from reduced liability from data breaches, etc.</a:t>
            </a:r>
            <a:endParaRPr sz="1000"/>
          </a:p>
        </p:txBody>
      </p:sp>
      <p:sp>
        <p:nvSpPr>
          <p:cNvPr id="283" name="Google Shape;283;p28"/>
          <p:cNvSpPr txBox="1">
            <a:spLocks noGrp="1"/>
          </p:cNvSpPr>
          <p:nvPr>
            <p:ph type="body" idx="3"/>
          </p:nvPr>
        </p:nvSpPr>
        <p:spPr>
          <a:xfrm>
            <a:off x="3357554" y="3929072"/>
            <a:ext cx="2501700" cy="986004"/>
          </a:xfrm>
          <a:prstGeom prst="rect">
            <a:avLst/>
          </a:prstGeom>
        </p:spPr>
        <p:txBody>
          <a:bodyPr spcFirstLastPara="1" wrap="square" lIns="91425" tIns="91425" rIns="91425" bIns="91425" anchor="t" anchorCtr="0">
            <a:noAutofit/>
          </a:bodyPr>
          <a:lstStyle/>
          <a:p>
            <a:pPr marL="0" indent="0">
              <a:spcBef>
                <a:spcPts val="0"/>
              </a:spcBef>
              <a:buNone/>
            </a:pPr>
            <a:r>
              <a:rPr lang="en-US" sz="1000" dirty="0" smtClean="0"/>
              <a:t>Creating a non-centralized EMR blockchain would mean that it is possible for any authorized healthcare provider to access the data.</a:t>
            </a:r>
          </a:p>
          <a:p>
            <a:pPr marL="0" lvl="0" indent="0" algn="l" rtl="0">
              <a:spcBef>
                <a:spcPts val="0"/>
              </a:spcBef>
              <a:spcAft>
                <a:spcPts val="0"/>
              </a:spcAft>
              <a:buNone/>
            </a:pPr>
            <a:endParaRPr sz="1000" b="1">
              <a:solidFill>
                <a:schemeClr val="accent1"/>
              </a:solidFill>
            </a:endParaRPr>
          </a:p>
        </p:txBody>
      </p:sp>
      <p:grpSp>
        <p:nvGrpSpPr>
          <p:cNvPr id="60" name="Google Shape;1100;p47"/>
          <p:cNvGrpSpPr/>
          <p:nvPr/>
        </p:nvGrpSpPr>
        <p:grpSpPr>
          <a:xfrm>
            <a:off x="928662" y="1571618"/>
            <a:ext cx="285752" cy="285752"/>
            <a:chOff x="6506504" y="937343"/>
            <a:chExt cx="744273" cy="793950"/>
          </a:xfrm>
        </p:grpSpPr>
        <p:sp>
          <p:nvSpPr>
            <p:cNvPr id="61" name="Google Shape;1101;p47"/>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102;p47"/>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103;p47"/>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4" name="Google Shape;1104;p47"/>
            <p:cNvGrpSpPr/>
            <p:nvPr/>
          </p:nvGrpSpPr>
          <p:grpSpPr>
            <a:xfrm>
              <a:off x="6506504" y="937343"/>
              <a:ext cx="744272" cy="793950"/>
              <a:chOff x="6565437" y="1588001"/>
              <a:chExt cx="744272" cy="793950"/>
            </a:xfrm>
          </p:grpSpPr>
          <p:sp>
            <p:nvSpPr>
              <p:cNvPr id="65" name="Google Shape;1105;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106;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1107;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108;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109;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 name="Google Shape;1110;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 name="Google Shape;1111;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 name="Google Shape;1112;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 name="Google Shape;1113;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 name="Google Shape;1114;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75" name="Google Shape;1037;p47"/>
          <p:cNvGrpSpPr/>
          <p:nvPr/>
        </p:nvGrpSpPr>
        <p:grpSpPr>
          <a:xfrm>
            <a:off x="928662" y="3429006"/>
            <a:ext cx="266785" cy="274133"/>
            <a:chOff x="9901824" y="937343"/>
            <a:chExt cx="744273" cy="793950"/>
          </a:xfrm>
        </p:grpSpPr>
        <p:grpSp>
          <p:nvGrpSpPr>
            <p:cNvPr id="76" name="Google Shape;1038;p47"/>
            <p:cNvGrpSpPr/>
            <p:nvPr/>
          </p:nvGrpSpPr>
          <p:grpSpPr>
            <a:xfrm>
              <a:off x="9901824" y="937343"/>
              <a:ext cx="744273" cy="793950"/>
              <a:chOff x="9901824" y="937343"/>
              <a:chExt cx="744273" cy="793950"/>
            </a:xfrm>
          </p:grpSpPr>
          <p:sp>
            <p:nvSpPr>
              <p:cNvPr id="83" name="Google Shape;1039;p47"/>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 name="Google Shape;1040;p47"/>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 name="Google Shape;1041;p47"/>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 name="Google Shape;1042;p47"/>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 name="Google Shape;1043;p47"/>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 name="Google Shape;1044;p47"/>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 name="Google Shape;1045;p47"/>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 name="Google Shape;1046;p47"/>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 name="Google Shape;1047;p47"/>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2" name="Google Shape;1048;p47"/>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77" name="Google Shape;1049;p47"/>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 name="Google Shape;1050;p47"/>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 name="Google Shape;1051;p47"/>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 name="Google Shape;1052;p47"/>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 name="Google Shape;1053;p47"/>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 name="Google Shape;1054;p47"/>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3" name="Google Shape;1083;p47"/>
          <p:cNvGrpSpPr/>
          <p:nvPr/>
        </p:nvGrpSpPr>
        <p:grpSpPr>
          <a:xfrm>
            <a:off x="3571868" y="1571618"/>
            <a:ext cx="266785" cy="274133"/>
            <a:chOff x="8770051" y="937343"/>
            <a:chExt cx="744273" cy="793950"/>
          </a:xfrm>
        </p:grpSpPr>
        <p:sp>
          <p:nvSpPr>
            <p:cNvPr id="94" name="Google Shape;1084;p47"/>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1085;p47"/>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086;p47"/>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087;p47"/>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1088;p47"/>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9" name="Google Shape;1089;p47"/>
            <p:cNvGrpSpPr/>
            <p:nvPr/>
          </p:nvGrpSpPr>
          <p:grpSpPr>
            <a:xfrm>
              <a:off x="8770051" y="937343"/>
              <a:ext cx="744272" cy="793950"/>
              <a:chOff x="6565437" y="1588001"/>
              <a:chExt cx="744272" cy="793950"/>
            </a:xfrm>
          </p:grpSpPr>
          <p:sp>
            <p:nvSpPr>
              <p:cNvPr id="100" name="Google Shape;1090;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 name="Google Shape;1091;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 name="Google Shape;1092;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 name="Google Shape;1093;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 name="Google Shape;1094;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 name="Google Shape;1095;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 name="Google Shape;1096;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 name="Google Shape;1097;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 name="Google Shape;1098;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 name="Google Shape;1099;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0" name="Google Shape;1115;p47"/>
          <p:cNvGrpSpPr/>
          <p:nvPr/>
        </p:nvGrpSpPr>
        <p:grpSpPr>
          <a:xfrm>
            <a:off x="6215074" y="1571618"/>
            <a:ext cx="266785" cy="274133"/>
            <a:chOff x="7638277" y="937343"/>
            <a:chExt cx="744273" cy="793950"/>
          </a:xfrm>
        </p:grpSpPr>
        <p:sp>
          <p:nvSpPr>
            <p:cNvPr id="111" name="Google Shape;1116;p47"/>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17;p47"/>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18;p47"/>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119;p47"/>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5" name="Google Shape;1120;p47"/>
            <p:cNvGrpSpPr/>
            <p:nvPr/>
          </p:nvGrpSpPr>
          <p:grpSpPr>
            <a:xfrm>
              <a:off x="7638277" y="937343"/>
              <a:ext cx="744272" cy="793950"/>
              <a:chOff x="6565437" y="1588001"/>
              <a:chExt cx="744272" cy="793950"/>
            </a:xfrm>
          </p:grpSpPr>
          <p:sp>
            <p:nvSpPr>
              <p:cNvPr id="116" name="Google Shape;1121;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 name="Google Shape;1122;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 name="Google Shape;1123;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 name="Google Shape;1124;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 name="Google Shape;1125;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 name="Google Shape;1126;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 name="Google Shape;1127;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 name="Google Shape;1128;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 name="Google Shape;1129;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 name="Google Shape;1130;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26" name="Google Shape;1100;p47"/>
          <p:cNvGrpSpPr/>
          <p:nvPr/>
        </p:nvGrpSpPr>
        <p:grpSpPr>
          <a:xfrm>
            <a:off x="3571868" y="3500444"/>
            <a:ext cx="285752" cy="285752"/>
            <a:chOff x="6506504" y="937343"/>
            <a:chExt cx="744273" cy="793950"/>
          </a:xfrm>
        </p:grpSpPr>
        <p:sp>
          <p:nvSpPr>
            <p:cNvPr id="127" name="Google Shape;1101;p47"/>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1102;p47"/>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103;p47"/>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0" name="Google Shape;1104;p47"/>
            <p:cNvGrpSpPr/>
            <p:nvPr/>
          </p:nvGrpSpPr>
          <p:grpSpPr>
            <a:xfrm>
              <a:off x="6506504" y="937343"/>
              <a:ext cx="744272" cy="793950"/>
              <a:chOff x="6565437" y="1588001"/>
              <a:chExt cx="744272" cy="793950"/>
            </a:xfrm>
          </p:grpSpPr>
          <p:sp>
            <p:nvSpPr>
              <p:cNvPr id="131" name="Google Shape;1105;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2" name="Google Shape;1106;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3" name="Google Shape;1107;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4" name="Google Shape;1108;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5" name="Google Shape;1109;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6" name="Google Shape;1110;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7" name="Google Shape;1111;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8" name="Google Shape;1112;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39" name="Google Shape;1113;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40" name="Google Shape;1114;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EMRs &amp; Automation</a:t>
            </a:r>
            <a:endParaRPr/>
          </a:p>
        </p:txBody>
      </p:sp>
      <p:sp>
        <p:nvSpPr>
          <p:cNvPr id="227" name="Google Shape;227;p28"/>
          <p:cNvSpPr txBox="1">
            <a:spLocks noGrp="1"/>
          </p:cNvSpPr>
          <p:nvPr>
            <p:ph type="body" idx="1"/>
          </p:nvPr>
        </p:nvSpPr>
        <p:spPr>
          <a:xfrm>
            <a:off x="691200" y="1926825"/>
            <a:ext cx="2501700" cy="1200300"/>
          </a:xfrm>
          <a:prstGeom prst="rect">
            <a:avLst/>
          </a:prstGeom>
        </p:spPr>
        <p:txBody>
          <a:bodyPr spcFirstLastPara="1" wrap="square" lIns="91425" tIns="91425" rIns="91425" bIns="91425" anchor="t" anchorCtr="0">
            <a:noAutofit/>
          </a:bodyPr>
          <a:lstStyle/>
          <a:p>
            <a:pPr marL="0" indent="0">
              <a:buClr>
                <a:schemeClr val="accent3">
                  <a:lumMod val="75000"/>
                </a:schemeClr>
              </a:buClr>
              <a:buSzPct val="100000"/>
              <a:buNone/>
            </a:pPr>
            <a:r>
              <a:rPr lang="en-US" sz="1000" dirty="0" smtClean="0"/>
              <a:t>Imagine being able to go to a doctor, and after they issue a prescription, being able to go to the pharmacy where it was already waiting ready for collection. The integration of smart contracts with blockchain-based EMRs would make this possible.</a:t>
            </a:r>
            <a:endParaRPr lang="en-US" sz="1000" dirty="0" smtClean="0"/>
          </a:p>
        </p:txBody>
      </p:sp>
      <p:sp>
        <p:nvSpPr>
          <p:cNvPr id="228" name="Google Shape;228;p28"/>
          <p:cNvSpPr txBox="1">
            <a:spLocks noGrp="1"/>
          </p:cNvSpPr>
          <p:nvPr>
            <p:ph type="body" idx="2"/>
          </p:nvPr>
        </p:nvSpPr>
        <p:spPr>
          <a:xfrm>
            <a:off x="3321088" y="1926825"/>
            <a:ext cx="2501700" cy="1200300"/>
          </a:xfrm>
          <a:prstGeom prst="rect">
            <a:avLst/>
          </a:prstGeom>
        </p:spPr>
        <p:txBody>
          <a:bodyPr spcFirstLastPara="1" wrap="square" lIns="91425" tIns="91425" rIns="91425" bIns="91425" anchor="t" anchorCtr="0">
            <a:noAutofit/>
          </a:bodyPr>
          <a:lstStyle/>
          <a:p>
            <a:pPr marL="0" indent="0">
              <a:buClr>
                <a:schemeClr val="accent3">
                  <a:lumMod val="75000"/>
                </a:schemeClr>
              </a:buClr>
              <a:buSzPct val="100000"/>
              <a:buNone/>
            </a:pPr>
            <a:r>
              <a:rPr lang="en-US" sz="1000" dirty="0" smtClean="0"/>
              <a:t>Smart contracts can be programmed to initiate just about any set actions imaginable. In </a:t>
            </a:r>
            <a:r>
              <a:rPr lang="en-US" sz="1000" dirty="0" smtClean="0"/>
              <a:t>case</a:t>
            </a:r>
            <a:r>
              <a:rPr lang="en-US" sz="1000" dirty="0" smtClean="0"/>
              <a:t>, a contract would be created once the doctor entered a prescription into the system. This would immediately send a request to the pharmacy who would then be able to prepare the order.</a:t>
            </a:r>
            <a:endParaRPr lang="en-US" sz="1000" dirty="0" smtClean="0"/>
          </a:p>
        </p:txBody>
      </p:sp>
      <p:sp>
        <p:nvSpPr>
          <p:cNvPr id="229" name="Google Shape;229;p28"/>
          <p:cNvSpPr txBox="1">
            <a:spLocks noGrp="1"/>
          </p:cNvSpPr>
          <p:nvPr>
            <p:ph type="body" idx="3"/>
          </p:nvPr>
        </p:nvSpPr>
        <p:spPr>
          <a:xfrm>
            <a:off x="5950975" y="1926825"/>
            <a:ext cx="2501700" cy="1200300"/>
          </a:xfrm>
          <a:prstGeom prst="rect">
            <a:avLst/>
          </a:prstGeom>
        </p:spPr>
        <p:txBody>
          <a:bodyPr spcFirstLastPara="1" wrap="square" lIns="91425" tIns="91425" rIns="91425" bIns="91425" anchor="t" anchorCtr="0">
            <a:noAutofit/>
          </a:bodyPr>
          <a:lstStyle/>
          <a:p>
            <a:pPr marL="0" lvl="0" indent="0">
              <a:spcBef>
                <a:spcPts val="0"/>
              </a:spcBef>
              <a:buNone/>
            </a:pPr>
            <a:r>
              <a:rPr lang="en-US" sz="1000" dirty="0" smtClean="0"/>
              <a:t>Such a system would also allow subsequent prescriptions to be automatically issued without the need of the </a:t>
            </a:r>
            <a:r>
              <a:rPr lang="en-US" sz="1000" dirty="0" smtClean="0"/>
              <a:t>patient </a:t>
            </a:r>
            <a:r>
              <a:rPr lang="en-US" sz="1000" dirty="0" smtClean="0"/>
              <a:t>to return to the doctor. In many cases, patients are forced to make such trips as doctors are not able to give out large doses of drugs that carry the risk of overdose, etc. Automated EMRs could help make this problem a thing of the past.</a:t>
            </a:r>
            <a:endParaRPr sz="1000"/>
          </a:p>
        </p:txBody>
      </p:sp>
      <p:grpSp>
        <p:nvGrpSpPr>
          <p:cNvPr id="4" name="Google Shape;245;p28"/>
          <p:cNvGrpSpPr/>
          <p:nvPr/>
        </p:nvGrpSpPr>
        <p:grpSpPr>
          <a:xfrm>
            <a:off x="3418962" y="1443451"/>
            <a:ext cx="585818" cy="540828"/>
            <a:chOff x="3782700" y="1538287"/>
            <a:chExt cx="1578600" cy="1578600"/>
          </a:xfrm>
        </p:grpSpPr>
        <p:sp>
          <p:nvSpPr>
            <p:cNvPr id="246" name="Google Shape;246;p28"/>
            <p:cNvSpPr/>
            <p:nvPr/>
          </p:nvSpPr>
          <p:spPr>
            <a:xfrm>
              <a:off x="3782700" y="27574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rot="-5400000">
              <a:off x="5001900" y="27574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8"/>
            <p:cNvSpPr/>
            <p:nvPr/>
          </p:nvSpPr>
          <p:spPr>
            <a:xfrm rot="5400000">
              <a:off x="3782700" y="15382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8"/>
            <p:cNvSpPr/>
            <p:nvPr/>
          </p:nvSpPr>
          <p:spPr>
            <a:xfrm rot="10800000">
              <a:off x="5001900" y="15382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250;p28"/>
          <p:cNvGrpSpPr/>
          <p:nvPr/>
        </p:nvGrpSpPr>
        <p:grpSpPr>
          <a:xfrm>
            <a:off x="6058195" y="1443451"/>
            <a:ext cx="585818" cy="540828"/>
            <a:chOff x="3782700" y="1538287"/>
            <a:chExt cx="1578600" cy="1578600"/>
          </a:xfrm>
        </p:grpSpPr>
        <p:sp>
          <p:nvSpPr>
            <p:cNvPr id="251" name="Google Shape;251;p28"/>
            <p:cNvSpPr/>
            <p:nvPr/>
          </p:nvSpPr>
          <p:spPr>
            <a:xfrm>
              <a:off x="3782700" y="27574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rot="-5400000">
              <a:off x="5001900" y="27574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rot="5400000">
              <a:off x="3782700" y="15382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rot="10800000">
              <a:off x="5001900" y="15382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255;p28"/>
          <p:cNvGrpSpPr/>
          <p:nvPr/>
        </p:nvGrpSpPr>
        <p:grpSpPr>
          <a:xfrm>
            <a:off x="791052" y="1443451"/>
            <a:ext cx="585818" cy="540828"/>
            <a:chOff x="3782700" y="1538287"/>
            <a:chExt cx="1578600" cy="1578600"/>
          </a:xfrm>
        </p:grpSpPr>
        <p:sp>
          <p:nvSpPr>
            <p:cNvPr id="256" name="Google Shape;256;p28"/>
            <p:cNvSpPr/>
            <p:nvPr/>
          </p:nvSpPr>
          <p:spPr>
            <a:xfrm>
              <a:off x="3782700" y="27574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rot="-5400000">
              <a:off x="5001900" y="27574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rot="5400000">
              <a:off x="3782700" y="15382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rot="10800000">
              <a:off x="5001900" y="15382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grpSp>
        <p:nvGrpSpPr>
          <p:cNvPr id="7" name="Google Shape;1100;p47"/>
          <p:cNvGrpSpPr/>
          <p:nvPr/>
        </p:nvGrpSpPr>
        <p:grpSpPr>
          <a:xfrm>
            <a:off x="928662" y="1571618"/>
            <a:ext cx="285752" cy="285752"/>
            <a:chOff x="6506504" y="937343"/>
            <a:chExt cx="744273" cy="793950"/>
          </a:xfrm>
        </p:grpSpPr>
        <p:sp>
          <p:nvSpPr>
            <p:cNvPr id="61" name="Google Shape;1101;p47"/>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2" name="Google Shape;1102;p47"/>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103;p47"/>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 name="Google Shape;1104;p47"/>
            <p:cNvGrpSpPr/>
            <p:nvPr/>
          </p:nvGrpSpPr>
          <p:grpSpPr>
            <a:xfrm>
              <a:off x="6506504" y="937343"/>
              <a:ext cx="744272" cy="793950"/>
              <a:chOff x="6565437" y="1588001"/>
              <a:chExt cx="744272" cy="793950"/>
            </a:xfrm>
          </p:grpSpPr>
          <p:sp>
            <p:nvSpPr>
              <p:cNvPr id="65" name="Google Shape;1105;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6" name="Google Shape;1106;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7" name="Google Shape;1107;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8" name="Google Shape;1108;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69" name="Google Shape;1109;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0" name="Google Shape;1110;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1" name="Google Shape;1111;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 name="Google Shape;1112;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 name="Google Shape;1113;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 name="Google Shape;1114;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 name="Google Shape;1083;p47"/>
          <p:cNvGrpSpPr/>
          <p:nvPr/>
        </p:nvGrpSpPr>
        <p:grpSpPr>
          <a:xfrm>
            <a:off x="3571868" y="1571618"/>
            <a:ext cx="266785" cy="274133"/>
            <a:chOff x="8770051" y="937343"/>
            <a:chExt cx="744273" cy="793950"/>
          </a:xfrm>
        </p:grpSpPr>
        <p:sp>
          <p:nvSpPr>
            <p:cNvPr id="94" name="Google Shape;1084;p47"/>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1085;p47"/>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086;p47"/>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087;p47"/>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1088;p47"/>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 name="Google Shape;1089;p47"/>
            <p:cNvGrpSpPr/>
            <p:nvPr/>
          </p:nvGrpSpPr>
          <p:grpSpPr>
            <a:xfrm>
              <a:off x="8770051" y="937343"/>
              <a:ext cx="744272" cy="793950"/>
              <a:chOff x="6565437" y="1588001"/>
              <a:chExt cx="744272" cy="793950"/>
            </a:xfrm>
          </p:grpSpPr>
          <p:sp>
            <p:nvSpPr>
              <p:cNvPr id="100" name="Google Shape;1090;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 name="Google Shape;1091;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 name="Google Shape;1092;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 name="Google Shape;1093;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 name="Google Shape;1094;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 name="Google Shape;1095;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 name="Google Shape;1096;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 name="Google Shape;1097;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 name="Google Shape;1098;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 name="Google Shape;1099;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3" name="Google Shape;1115;p47"/>
          <p:cNvGrpSpPr/>
          <p:nvPr/>
        </p:nvGrpSpPr>
        <p:grpSpPr>
          <a:xfrm>
            <a:off x="6215074" y="1571618"/>
            <a:ext cx="266785" cy="274133"/>
            <a:chOff x="7638277" y="937343"/>
            <a:chExt cx="744273" cy="793950"/>
          </a:xfrm>
        </p:grpSpPr>
        <p:sp>
          <p:nvSpPr>
            <p:cNvPr id="111" name="Google Shape;1116;p47"/>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117;p47"/>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18;p47"/>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119;p47"/>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 name="Google Shape;1120;p47"/>
            <p:cNvGrpSpPr/>
            <p:nvPr/>
          </p:nvGrpSpPr>
          <p:grpSpPr>
            <a:xfrm>
              <a:off x="7638277" y="937343"/>
              <a:ext cx="744272" cy="793950"/>
              <a:chOff x="6565437" y="1588001"/>
              <a:chExt cx="744272" cy="793950"/>
            </a:xfrm>
          </p:grpSpPr>
          <p:sp>
            <p:nvSpPr>
              <p:cNvPr id="116" name="Google Shape;1121;p47"/>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7" name="Google Shape;1122;p47"/>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8" name="Google Shape;1123;p47"/>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9" name="Google Shape;1124;p47"/>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0" name="Google Shape;1125;p47"/>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1" name="Google Shape;1126;p47"/>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2" name="Google Shape;1127;p47"/>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3" name="Google Shape;1128;p47"/>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4" name="Google Shape;1129;p47"/>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25" name="Google Shape;1130;p47"/>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r>
              <a:rPr lang="en-US" sz="2000" dirty="0" smtClean="0"/>
              <a:t>Summary of Potential Advantages to Blockchain </a:t>
            </a:r>
            <a:r>
              <a:rPr lang="en-US" sz="2000" dirty="0" smtClean="0"/>
              <a:t>EMR</a:t>
            </a:r>
            <a:endParaRPr lang="en-US" sz="2000" dirty="0"/>
          </a:p>
        </p:txBody>
      </p:sp>
      <p:sp>
        <p:nvSpPr>
          <p:cNvPr id="128" name="Google Shape;128;p19"/>
          <p:cNvSpPr txBox="1">
            <a:spLocks noGrp="1"/>
          </p:cNvSpPr>
          <p:nvPr>
            <p:ph type="body" idx="1"/>
          </p:nvPr>
        </p:nvSpPr>
        <p:spPr>
          <a:xfrm>
            <a:off x="691200" y="1393425"/>
            <a:ext cx="8095642" cy="2989200"/>
          </a:xfrm>
          <a:prstGeom prst="rect">
            <a:avLst/>
          </a:prstGeom>
        </p:spPr>
        <p:txBody>
          <a:bodyPr spcFirstLastPara="1" wrap="square" lIns="91425" tIns="91425" rIns="91425" bIns="91425" anchor="t" anchorCtr="0">
            <a:noAutofit/>
          </a:bodyPr>
          <a:lstStyle/>
          <a:p>
            <a:r>
              <a:rPr lang="en-US" dirty="0" smtClean="0"/>
              <a:t>Universal Access</a:t>
            </a:r>
          </a:p>
          <a:p>
            <a:r>
              <a:rPr lang="en-US" dirty="0" smtClean="0"/>
              <a:t>Real-Time Up-To-Date records</a:t>
            </a:r>
          </a:p>
          <a:p>
            <a:r>
              <a:rPr lang="en-US" dirty="0" smtClean="0"/>
              <a:t>Reduced Costs</a:t>
            </a:r>
          </a:p>
          <a:p>
            <a:r>
              <a:rPr lang="en-US" dirty="0" smtClean="0"/>
              <a:t>Better Security</a:t>
            </a:r>
          </a:p>
          <a:p>
            <a:r>
              <a:rPr lang="en-US" dirty="0" smtClean="0"/>
              <a:t>Automation through the use of Smart Contracts</a:t>
            </a:r>
          </a:p>
          <a:p>
            <a:r>
              <a:rPr lang="en-US" dirty="0" smtClean="0"/>
              <a:t>Healthcare companies no longer need to keep large amounts of records on their system</a:t>
            </a:r>
          </a:p>
          <a:p>
            <a:pPr marL="0" lvl="0" indent="0" algn="l" rtl="0">
              <a:spcBef>
                <a:spcPts val="600"/>
              </a:spcBef>
              <a:spcAft>
                <a:spcPts val="0"/>
              </a:spcAft>
              <a:buNone/>
            </a:pPr>
            <a:endParaRPr b="1" smtClean="0"/>
          </a:p>
        </p:txBody>
      </p:sp>
      <p:sp>
        <p:nvSpPr>
          <p:cNvPr id="131" name="Google Shape;131;p19"/>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dirty="0" smtClean="0">
                <a:solidFill>
                  <a:schemeClr val="accent2"/>
                </a:solidFill>
              </a:rPr>
              <a:t>1.</a:t>
            </a:r>
            <a:endParaRPr sz="9600">
              <a:solidFill>
                <a:schemeClr val="accent2"/>
              </a:solidFill>
            </a:endParaRPr>
          </a:p>
          <a:p>
            <a:pPr marL="0" lvl="0" indent="0" algn="r" rtl="0">
              <a:spcBef>
                <a:spcPts val="0"/>
              </a:spcBef>
              <a:spcAft>
                <a:spcPts val="0"/>
              </a:spcAft>
              <a:buNone/>
            </a:pPr>
            <a:r>
              <a:rPr lang="en" dirty="0" smtClean="0"/>
              <a:t>Theme</a:t>
            </a:r>
            <a:endParaRPr/>
          </a:p>
        </p:txBody>
      </p:sp>
      <p:sp>
        <p:nvSpPr>
          <p:cNvPr id="87" name="Google Shape;87;p14"/>
          <p:cNvSpPr txBox="1">
            <a:spLocks noGrp="1"/>
          </p:cNvSpPr>
          <p:nvPr>
            <p:ph type="subTitle" idx="1"/>
          </p:nvPr>
        </p:nvSpPr>
        <p:spPr>
          <a:xfrm>
            <a:off x="6101100" y="2000246"/>
            <a:ext cx="2446500" cy="2295943"/>
          </a:xfrm>
          <a:prstGeom prst="rect">
            <a:avLst/>
          </a:prstGeom>
        </p:spPr>
        <p:txBody>
          <a:bodyPr spcFirstLastPara="1" wrap="square" lIns="91425" tIns="91425" rIns="91425" bIns="91425" anchor="b" anchorCtr="0">
            <a:noAutofit/>
          </a:bodyPr>
          <a:lstStyle/>
          <a:p>
            <a:pPr marL="0" indent="0"/>
            <a:r>
              <a:rPr lang="en-US" dirty="0" smtClean="0"/>
              <a:t>Healthcare and Biomedical</a:t>
            </a:r>
          </a:p>
          <a:p>
            <a:pPr marL="0" lvl="0" indent="0" algn="l" rtl="0">
              <a:spcBef>
                <a:spcPts val="0"/>
              </a:spcBef>
              <a:spcAft>
                <a:spcPts val="0"/>
              </a:spcAft>
              <a:buNone/>
            </a:pPr>
            <a:endParaRPr/>
          </a:p>
        </p:txBody>
      </p:sp>
      <p:sp>
        <p:nvSpPr>
          <p:cNvPr id="88" name="Google Shape;88;p1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351"/>
        <p:cNvGrpSpPr/>
        <p:nvPr/>
      </p:nvGrpSpPr>
      <p:grpSpPr>
        <a:xfrm>
          <a:off x="0" y="0"/>
          <a:ext cx="0" cy="0"/>
          <a:chOff x="0" y="0"/>
          <a:chExt cx="0" cy="0"/>
        </a:xfrm>
      </p:grpSpPr>
      <p:sp>
        <p:nvSpPr>
          <p:cNvPr id="352" name="Google Shape;352;p32"/>
          <p:cNvSpPr txBox="1">
            <a:spLocks noGrp="1"/>
          </p:cNvSpPr>
          <p:nvPr>
            <p:ph type="body" idx="4294967295"/>
          </p:nvPr>
        </p:nvSpPr>
        <p:spPr>
          <a:xfrm>
            <a:off x="142844" y="428610"/>
            <a:ext cx="9001156" cy="4282384"/>
          </a:xfrm>
          <a:prstGeom prst="rect">
            <a:avLst/>
          </a:prstGeom>
        </p:spPr>
        <p:txBody>
          <a:bodyPr spcFirstLastPara="1" wrap="square" lIns="91425" tIns="91425" rIns="91425" bIns="91425" anchor="b" anchorCtr="0">
            <a:noAutofit/>
          </a:bodyPr>
          <a:lstStyle/>
          <a:p>
            <a:pPr>
              <a:buNone/>
            </a:pPr>
            <a:endParaRPr lang="en-US" sz="1300" b="1" cap="all" dirty="0" smtClean="0"/>
          </a:p>
          <a:p>
            <a:r>
              <a:rPr lang="en-US" sz="1300" dirty="0" smtClean="0"/>
              <a:t>Applying blockchain technology to the electronic health records industry is set to bring about some exciting new changes to the availability and use of our medical records. I hope I managed to explain </a:t>
            </a:r>
            <a:r>
              <a:rPr lang="en-US" sz="1300" dirty="0" smtClean="0"/>
              <a:t>the idea whether </a:t>
            </a:r>
            <a:r>
              <a:rPr lang="en-US" sz="1300" dirty="0" smtClean="0"/>
              <a:t>blockchain can keep medical records secure and how it will do that</a:t>
            </a:r>
            <a:r>
              <a:rPr lang="en-US" sz="1300" dirty="0" smtClean="0"/>
              <a:t>.</a:t>
            </a:r>
          </a:p>
          <a:p>
            <a:endParaRPr lang="en-US" sz="1300" dirty="0" smtClean="0"/>
          </a:p>
          <a:p>
            <a:r>
              <a:rPr lang="en-US" sz="1300" dirty="0" smtClean="0"/>
              <a:t>The main challenge that blockchain is sure to face comes from storing such large amounts of data on the chain. Blockchain bloat is a fundamental problem that pertains to all blockchains</a:t>
            </a:r>
            <a:r>
              <a:rPr lang="en-US" sz="1300" dirty="0" smtClean="0"/>
              <a:t>.</a:t>
            </a:r>
          </a:p>
          <a:p>
            <a:endParaRPr lang="en-US" sz="1300" dirty="0" smtClean="0"/>
          </a:p>
          <a:p>
            <a:r>
              <a:rPr lang="en-US" sz="1300" dirty="0" smtClean="0"/>
              <a:t>The amount of data required for the </a:t>
            </a:r>
            <a:r>
              <a:rPr lang="en-US" sz="1300" dirty="0" smtClean="0"/>
              <a:t>100’s </a:t>
            </a:r>
            <a:r>
              <a:rPr lang="en-US" sz="1300" dirty="0" smtClean="0"/>
              <a:t>of millions of medical records currently stored by healthcare providers worldwide will take a vast network of nodes to maintain and process</a:t>
            </a:r>
            <a:r>
              <a:rPr lang="en-US" sz="1300" dirty="0" smtClean="0"/>
              <a:t>.</a:t>
            </a:r>
          </a:p>
          <a:p>
            <a:endParaRPr lang="en-US" sz="1300" dirty="0" smtClean="0"/>
          </a:p>
          <a:p>
            <a:r>
              <a:rPr lang="en-US" sz="1300" dirty="0" smtClean="0"/>
              <a:t>With leading smart contract platform, Ethereum‘s, network already running at 100% capacity, the question is can blockchain developers overcome the network-related problems that currently affect blockchain technology?</a:t>
            </a:r>
            <a:endParaRPr lang="en-US" sz="1300" dirty="0"/>
          </a:p>
        </p:txBody>
      </p:sp>
      <p:sp>
        <p:nvSpPr>
          <p:cNvPr id="353" name="Google Shape;353;p32"/>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20</a:t>
            </a:fld>
            <a:endParaRPr/>
          </a:p>
        </p:txBody>
      </p:sp>
      <p:sp>
        <p:nvSpPr>
          <p:cNvPr id="18" name="Rectangle 17"/>
          <p:cNvSpPr/>
          <p:nvPr/>
        </p:nvSpPr>
        <p:spPr>
          <a:xfrm>
            <a:off x="214282" y="571486"/>
            <a:ext cx="2089033" cy="400110"/>
          </a:xfrm>
          <a:prstGeom prst="rect">
            <a:avLst/>
          </a:prstGeom>
        </p:spPr>
        <p:txBody>
          <a:bodyPr wrap="none">
            <a:spAutoFit/>
          </a:bodyPr>
          <a:lstStyle/>
          <a:p>
            <a:r>
              <a:rPr lang="en-US" sz="2000" b="1" dirty="0" smtClean="0">
                <a:solidFill>
                  <a:schemeClr val="accent2"/>
                </a:solidFill>
                <a:latin typeface="Montserrat" charset="0"/>
              </a:rPr>
              <a:t>Final Thought</a:t>
            </a:r>
            <a:endParaRPr lang="en-US" sz="2000" b="1" dirty="0">
              <a:solidFill>
                <a:schemeClr val="accent2"/>
              </a:solidFill>
              <a:latin typeface="Montserrat" charset="0"/>
            </a:endParaRPr>
          </a:p>
        </p:txBody>
      </p:sp>
      <p:sp>
        <p:nvSpPr>
          <p:cNvPr id="19" name="Google Shape;80;p13"/>
          <p:cNvSpPr/>
          <p:nvPr/>
        </p:nvSpPr>
        <p:spPr>
          <a:xfrm>
            <a:off x="285720" y="1071552"/>
            <a:ext cx="1071570" cy="71438"/>
          </a:xfrm>
          <a:prstGeom prst="rect">
            <a:avLst/>
          </a:prstGeom>
          <a:solidFill>
            <a:schemeClr val="accent2"/>
          </a:solidFill>
          <a:ln>
            <a:solidFill>
              <a:schemeClr val="accent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4"/>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FAQs</a:t>
            </a:r>
            <a:endParaRPr/>
          </a:p>
        </p:txBody>
      </p:sp>
      <p:sp>
        <p:nvSpPr>
          <p:cNvPr id="383" name="Google Shape;383;p34"/>
          <p:cNvSpPr txBox="1">
            <a:spLocks noGrp="1"/>
          </p:cNvSpPr>
          <p:nvPr>
            <p:ph type="body" idx="1"/>
          </p:nvPr>
        </p:nvSpPr>
        <p:spPr>
          <a:xfrm>
            <a:off x="691200" y="1511100"/>
            <a:ext cx="7761600" cy="3489542"/>
          </a:xfrm>
          <a:prstGeom prst="rect">
            <a:avLst/>
          </a:prstGeom>
        </p:spPr>
        <p:txBody>
          <a:bodyPr spcFirstLastPara="1" wrap="square" lIns="91425" tIns="91425" rIns="91425" bIns="91425" anchor="t" anchorCtr="0">
            <a:noAutofit/>
          </a:bodyPr>
          <a:lstStyle/>
          <a:p>
            <a:pPr marL="0" indent="0"/>
            <a:r>
              <a:rPr lang="en-US" sz="1500" b="1" dirty="0" smtClean="0"/>
              <a:t>Can medical records be stored on a </a:t>
            </a:r>
            <a:r>
              <a:rPr lang="en-US" sz="1500" b="1" dirty="0" smtClean="0"/>
              <a:t>blockchain?</a:t>
            </a:r>
            <a:endParaRPr lang="en-US" sz="1200" b="1" dirty="0" smtClean="0"/>
          </a:p>
          <a:p>
            <a:pPr marL="228600" indent="-228600">
              <a:buNone/>
            </a:pPr>
            <a:r>
              <a:rPr lang="en-US" sz="1200" dirty="0" smtClean="0"/>
              <a:t>      Medical records can be stored on a blockchain. Thanks to the decentralized nature as well as the design of blockchain technology, these records are tamper proof and not controlled by any single authority.</a:t>
            </a:r>
          </a:p>
          <a:p>
            <a:pPr marL="457200" lvl="1" indent="0"/>
            <a:endParaRPr lang="en-US" sz="1200" dirty="0" smtClean="0">
              <a:solidFill>
                <a:srgbClr val="454F5B"/>
              </a:solidFill>
            </a:endParaRPr>
          </a:p>
          <a:p>
            <a:pPr marL="0" indent="0"/>
            <a:r>
              <a:rPr lang="en-US" sz="1500" b="1" dirty="0" smtClean="0"/>
              <a:t>Are blockchain medical records secure</a:t>
            </a:r>
            <a:r>
              <a:rPr lang="en-US" sz="1500" b="1" dirty="0" smtClean="0"/>
              <a:t>?</a:t>
            </a:r>
          </a:p>
          <a:p>
            <a:pPr marL="228600" indent="-228600">
              <a:buNone/>
            </a:pPr>
            <a:r>
              <a:rPr lang="en-US" sz="1200" dirty="0" smtClean="0"/>
              <a:t>      Provide </a:t>
            </a:r>
            <a:r>
              <a:rPr lang="en-US" sz="1200" dirty="0" smtClean="0"/>
              <a:t>that the blockchain software has been coded properly, particularly in terms of the encryption function, then blockchain medical records are secure</a:t>
            </a:r>
            <a:r>
              <a:rPr lang="en-US" sz="1200" dirty="0" smtClean="0"/>
              <a:t>.</a:t>
            </a:r>
          </a:p>
          <a:p>
            <a:pPr marL="457200" lvl="1" indent="0"/>
            <a:endParaRPr lang="en-US" sz="1200" dirty="0" smtClean="0">
              <a:solidFill>
                <a:srgbClr val="454F5B"/>
              </a:solidFill>
            </a:endParaRPr>
          </a:p>
          <a:p>
            <a:pPr marL="0" indent="0"/>
            <a:r>
              <a:rPr lang="en-US" sz="1500" b="1" dirty="0" smtClean="0"/>
              <a:t>How to create a blockchain medical record application</a:t>
            </a:r>
            <a:r>
              <a:rPr lang="en-US" sz="1500" b="1" dirty="0" smtClean="0"/>
              <a:t>?</a:t>
            </a:r>
            <a:endParaRPr lang="en-US" sz="1500" b="1" dirty="0" smtClean="0"/>
          </a:p>
          <a:p>
            <a:pPr marL="228600" indent="-228600">
              <a:buNone/>
            </a:pPr>
            <a:r>
              <a:rPr lang="en-US" sz="1200" dirty="0" smtClean="0"/>
              <a:t>      In </a:t>
            </a:r>
            <a:r>
              <a:rPr lang="en-US" sz="1200" dirty="0" smtClean="0"/>
              <a:t>order to create a blockchain solution you will need experienced blockchain developers. Once software code is added to a blockchain it is very hard to alter so your application needs to be well coded and reviewed by experienced developers.</a:t>
            </a:r>
          </a:p>
          <a:p>
            <a:pPr marL="228600" indent="-228600">
              <a:buNone/>
            </a:pPr>
            <a:r>
              <a:rPr lang="en-US" sz="1200" dirty="0" smtClean="0"/>
              <a:t/>
            </a:r>
            <a:br>
              <a:rPr lang="en-US" sz="1200" dirty="0" smtClean="0"/>
            </a:br>
            <a:endParaRPr sz="1200">
              <a:solidFill>
                <a:srgbClr val="454F5B"/>
              </a:solidFill>
            </a:endParaRPr>
          </a:p>
        </p:txBody>
      </p:sp>
      <p:sp>
        <p:nvSpPr>
          <p:cNvPr id="384" name="Google Shape;384;p34"/>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3"/>
          <p:cNvSpPr txBox="1">
            <a:spLocks noGrp="1"/>
          </p:cNvSpPr>
          <p:nvPr>
            <p:ph type="ctrTitle" idx="4294967295"/>
          </p:nvPr>
        </p:nvSpPr>
        <p:spPr>
          <a:xfrm>
            <a:off x="582500" y="1390256"/>
            <a:ext cx="6746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a:solidFill>
                  <a:schemeClr val="accent1"/>
                </a:solidFill>
              </a:rPr>
              <a:t>Thanks!</a:t>
            </a:r>
            <a:endParaRPr sz="12000">
              <a:solidFill>
                <a:schemeClr val="accent1"/>
              </a:solidFill>
            </a:endParaRPr>
          </a:p>
        </p:txBody>
      </p:sp>
      <p:sp>
        <p:nvSpPr>
          <p:cNvPr id="374" name="Google Shape;374;p33"/>
          <p:cNvSpPr txBox="1">
            <a:spLocks noGrp="1"/>
          </p:cNvSpPr>
          <p:nvPr>
            <p:ph type="subTitle" idx="4294967295"/>
          </p:nvPr>
        </p:nvSpPr>
        <p:spPr>
          <a:xfrm>
            <a:off x="701982" y="2188411"/>
            <a:ext cx="5025300" cy="62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000" b="1" dirty="0"/>
              <a:t>Any questions?</a:t>
            </a:r>
            <a:endParaRPr sz="4000" b="1"/>
          </a:p>
        </p:txBody>
      </p:sp>
      <p:sp>
        <p:nvSpPr>
          <p:cNvPr id="375" name="Google Shape;375;p33"/>
          <p:cNvSpPr txBox="1">
            <a:spLocks noGrp="1"/>
          </p:cNvSpPr>
          <p:nvPr>
            <p:ph type="body" idx="4294967295"/>
          </p:nvPr>
        </p:nvSpPr>
        <p:spPr>
          <a:xfrm>
            <a:off x="701975" y="3448988"/>
            <a:ext cx="6665100" cy="141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You can find me at</a:t>
            </a:r>
            <a:endParaRPr sz="2000"/>
          </a:p>
          <a:p>
            <a:pPr marL="0" lvl="0" indent="0" algn="l" rtl="0">
              <a:spcBef>
                <a:spcPts val="0"/>
              </a:spcBef>
              <a:spcAft>
                <a:spcPts val="0"/>
              </a:spcAft>
              <a:buNone/>
            </a:pPr>
            <a:r>
              <a:rPr lang="en-US" sz="2000" dirty="0" smtClean="0"/>
              <a:t>razaimam45@gmail.com</a:t>
            </a:r>
            <a:endParaRPr sz="2000"/>
          </a:p>
        </p:txBody>
      </p:sp>
      <p:sp>
        <p:nvSpPr>
          <p:cNvPr id="376" name="Google Shape;376;p33"/>
          <p:cNvSpPr/>
          <p:nvPr/>
        </p:nvSpPr>
        <p:spPr>
          <a:xfrm>
            <a:off x="813273" y="3075198"/>
            <a:ext cx="1533600" cy="103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377" name="Google Shape;377;p3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22</a:t>
            </a:fld>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3"/>
          <p:cNvSpPr/>
          <p:nvPr/>
        </p:nvSpPr>
        <p:spPr>
          <a:xfrm>
            <a:off x="0" y="0"/>
            <a:ext cx="9144000" cy="19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txBox="1">
            <a:spLocks noGrp="1"/>
          </p:cNvSpPr>
          <p:nvPr>
            <p:ph type="ctrTitle" idx="4294967295"/>
          </p:nvPr>
        </p:nvSpPr>
        <p:spPr>
          <a:xfrm>
            <a:off x="571472" y="1428742"/>
            <a:ext cx="57754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smtClean="0">
                <a:solidFill>
                  <a:schemeClr val="accent1"/>
                </a:solidFill>
              </a:rPr>
              <a:t>Idea</a:t>
            </a:r>
            <a:endParaRPr sz="12000">
              <a:solidFill>
                <a:schemeClr val="accent1"/>
              </a:solidFill>
            </a:endParaRPr>
          </a:p>
        </p:txBody>
      </p:sp>
      <p:sp>
        <p:nvSpPr>
          <p:cNvPr id="78" name="Google Shape;78;p13"/>
          <p:cNvSpPr txBox="1">
            <a:spLocks noGrp="1"/>
          </p:cNvSpPr>
          <p:nvPr>
            <p:ph type="subTitle" idx="4294967295"/>
          </p:nvPr>
        </p:nvSpPr>
        <p:spPr>
          <a:xfrm>
            <a:off x="701974" y="2188406"/>
            <a:ext cx="7870554" cy="1883542"/>
          </a:xfrm>
          <a:prstGeom prst="rect">
            <a:avLst/>
          </a:prstGeom>
        </p:spPr>
        <p:txBody>
          <a:bodyPr spcFirstLastPara="1" wrap="square" lIns="91425" tIns="91425" rIns="91425" bIns="91425" anchor="t" anchorCtr="0">
            <a:noAutofit/>
          </a:bodyPr>
          <a:lstStyle/>
          <a:p>
            <a:pPr marL="0" indent="0">
              <a:buNone/>
            </a:pPr>
            <a:r>
              <a:rPr lang="en-US" sz="4000" dirty="0" smtClean="0"/>
              <a:t>Blockchain technology to improve and keep Medical Records Secure</a:t>
            </a:r>
          </a:p>
        </p:txBody>
      </p:sp>
      <p:sp>
        <p:nvSpPr>
          <p:cNvPr id="80" name="Google Shape;80;p13"/>
          <p:cNvSpPr/>
          <p:nvPr/>
        </p:nvSpPr>
        <p:spPr>
          <a:xfrm>
            <a:off x="785786" y="4286262"/>
            <a:ext cx="2571768" cy="71438"/>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54F5B"/>
              </a:solidFill>
            </a:endParaRPr>
          </a:p>
        </p:txBody>
      </p:sp>
      <p:sp>
        <p:nvSpPr>
          <p:cNvPr id="81" name="Google Shape;81;p13"/>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5"/>
          <p:cNvSpPr txBox="1">
            <a:spLocks noGrp="1"/>
          </p:cNvSpPr>
          <p:nvPr>
            <p:ph type="body" idx="1"/>
          </p:nvPr>
        </p:nvSpPr>
        <p:spPr>
          <a:xfrm>
            <a:off x="3165234" y="1146050"/>
            <a:ext cx="4809000" cy="3251400"/>
          </a:xfrm>
          <a:prstGeom prst="rect">
            <a:avLst/>
          </a:prstGeom>
        </p:spPr>
        <p:txBody>
          <a:bodyPr spcFirstLastPara="1" wrap="square" lIns="91425" tIns="91425" rIns="91425" bIns="91425" anchor="t" anchorCtr="0">
            <a:noAutofit/>
          </a:bodyPr>
          <a:lstStyle/>
          <a:p>
            <a:pPr marL="0" lvl="0" indent="0">
              <a:buNone/>
            </a:pPr>
            <a:r>
              <a:rPr lang="en-US" sz="1500" dirty="0" smtClean="0"/>
              <a:t>A report by IHME predicted that </a:t>
            </a:r>
            <a:r>
              <a:rPr lang="en-US" dirty="0" smtClean="0"/>
              <a:t>“</a:t>
            </a:r>
            <a:r>
              <a:rPr lang="en-US" dirty="0" smtClean="0"/>
              <a:t>Global spending on health is expected to increase to $18.28 trillion worldwide by 2040.”</a:t>
            </a:r>
            <a:endParaRPr/>
          </a:p>
        </p:txBody>
      </p:sp>
      <p:sp>
        <p:nvSpPr>
          <p:cNvPr id="94" name="Google Shape;94;p15"/>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lvl="0">
              <a:spcBef>
                <a:spcPts val="0"/>
              </a:spcBef>
            </a:pPr>
            <a:r>
              <a:rPr lang="en-US" sz="1600" dirty="0" smtClean="0"/>
              <a:t>Blockchain promises </a:t>
            </a:r>
            <a:r>
              <a:rPr lang="en-US" sz="1600" dirty="0" smtClean="0"/>
              <a:t>to help improve efficiency and security within the </a:t>
            </a:r>
            <a:r>
              <a:rPr lang="en-US" sz="1600" dirty="0" smtClean="0"/>
              <a:t>healthcare industry.</a:t>
            </a:r>
          </a:p>
          <a:p>
            <a:pPr lvl="0">
              <a:spcBef>
                <a:spcPts val="0"/>
              </a:spcBef>
            </a:pPr>
            <a:endParaRPr lang="en-US" sz="1600" dirty="0" smtClean="0"/>
          </a:p>
          <a:p>
            <a:pPr lvl="0">
              <a:spcBef>
                <a:spcPts val="0"/>
              </a:spcBef>
            </a:pPr>
            <a:r>
              <a:rPr lang="en-US" sz="1600" dirty="0" smtClean="0"/>
              <a:t>Govt. and </a:t>
            </a:r>
            <a:r>
              <a:rPr lang="en-US" sz="1600" dirty="0" smtClean="0"/>
              <a:t>health insurance providers would certainly welcome any new technology that could help them save money while also ensuring better patient care</a:t>
            </a:r>
            <a:r>
              <a:rPr lang="en-US" sz="1600" dirty="0" smtClean="0"/>
              <a:t>.</a:t>
            </a:r>
          </a:p>
          <a:p>
            <a:pPr lvl="0">
              <a:spcBef>
                <a:spcPts val="0"/>
              </a:spcBef>
            </a:pPr>
            <a:endParaRPr lang="en-US" sz="1600" dirty="0" smtClean="0"/>
          </a:p>
          <a:p>
            <a:pPr lvl="0">
              <a:spcBef>
                <a:spcPts val="0"/>
              </a:spcBef>
            </a:pPr>
            <a:r>
              <a:rPr lang="en-US" sz="1600" dirty="0" smtClean="0"/>
              <a:t>First pioneered to allow for the creation of a decentralized digital currency by the name of Bitcoin, blockchain can also be used to improve a number of the existing systems the global economy currently relies on.</a:t>
            </a:r>
            <a:endParaRPr sz="1500" smtClean="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ctrTitle" idx="4294967295"/>
          </p:nvPr>
        </p:nvSpPr>
        <p:spPr>
          <a:xfrm>
            <a:off x="972900" y="2326294"/>
            <a:ext cx="71982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smtClean="0">
                <a:solidFill>
                  <a:srgbClr val="FFFFFF"/>
                </a:solidFill>
              </a:rPr>
              <a:t>What is Blockchain</a:t>
            </a:r>
            <a:endParaRPr sz="5000">
              <a:solidFill>
                <a:srgbClr val="FFFFFF"/>
              </a:solidFill>
            </a:endParaRPr>
          </a:p>
        </p:txBody>
      </p:sp>
      <p:sp>
        <p:nvSpPr>
          <p:cNvPr id="107" name="Google Shape;107;p17"/>
          <p:cNvSpPr txBox="1">
            <a:spLocks noGrp="1"/>
          </p:cNvSpPr>
          <p:nvPr>
            <p:ph type="subTitle" idx="4294967295"/>
          </p:nvPr>
        </p:nvSpPr>
        <p:spPr>
          <a:xfrm>
            <a:off x="972900" y="3411559"/>
            <a:ext cx="7198200" cy="7848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smtClean="0"/>
              <a:t>Are Blockchain and Bitcoin the same thing ??</a:t>
            </a:r>
            <a:endParaRPr/>
          </a:p>
        </p:txBody>
      </p:sp>
      <p:grpSp>
        <p:nvGrpSpPr>
          <p:cNvPr id="108" name="Google Shape;108;p17"/>
          <p:cNvGrpSpPr/>
          <p:nvPr/>
        </p:nvGrpSpPr>
        <p:grpSpPr>
          <a:xfrm>
            <a:off x="3817597" y="676397"/>
            <a:ext cx="1508826" cy="1504564"/>
            <a:chOff x="3782700" y="1538287"/>
            <a:chExt cx="1578600" cy="1578600"/>
          </a:xfrm>
        </p:grpSpPr>
        <p:sp>
          <p:nvSpPr>
            <p:cNvPr id="109" name="Google Shape;109;p17"/>
            <p:cNvSpPr/>
            <p:nvPr/>
          </p:nvSpPr>
          <p:spPr>
            <a:xfrm>
              <a:off x="3782700" y="27574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7"/>
            <p:cNvSpPr/>
            <p:nvPr/>
          </p:nvSpPr>
          <p:spPr>
            <a:xfrm rot="-5400000">
              <a:off x="5001900" y="27574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rot="5400000">
              <a:off x="3782700" y="1538288"/>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rot="10800000">
              <a:off x="5001900" y="1538287"/>
              <a:ext cx="359400" cy="359400"/>
            </a:xfrm>
            <a:prstGeom prst="corner">
              <a:avLst>
                <a:gd name="adj1" fmla="val 50000"/>
                <a:gd name="adj2"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14;p17"/>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
        <p:nvSpPr>
          <p:cNvPr id="68610" name="AutoShape 2" descr="What is the Difference Between Blockchain And Bitcoi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3" name="Google Shape;831;p46"/>
          <p:cNvGrpSpPr/>
          <p:nvPr/>
        </p:nvGrpSpPr>
        <p:grpSpPr>
          <a:xfrm>
            <a:off x="4357686" y="1285866"/>
            <a:ext cx="500066" cy="332792"/>
            <a:chOff x="3241525" y="3039450"/>
            <a:chExt cx="494600" cy="312625"/>
          </a:xfrm>
          <a:solidFill>
            <a:schemeClr val="bg1"/>
          </a:solidFill>
        </p:grpSpPr>
        <p:sp>
          <p:nvSpPr>
            <p:cNvPr id="14" name="Google Shape;832;p46"/>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33;p46"/>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Blockchain</a:t>
            </a:r>
            <a:endParaRPr/>
          </a:p>
        </p:txBody>
      </p:sp>
      <p:sp>
        <p:nvSpPr>
          <p:cNvPr id="100" name="Google Shape;100;p16"/>
          <p:cNvSpPr txBox="1">
            <a:spLocks noGrp="1"/>
          </p:cNvSpPr>
          <p:nvPr>
            <p:ph type="body" idx="1"/>
          </p:nvPr>
        </p:nvSpPr>
        <p:spPr>
          <a:xfrm>
            <a:off x="691200" y="1511100"/>
            <a:ext cx="7761600" cy="2868900"/>
          </a:xfrm>
          <a:prstGeom prst="rect">
            <a:avLst/>
          </a:prstGeom>
        </p:spPr>
        <p:txBody>
          <a:bodyPr spcFirstLastPara="1" wrap="square" lIns="91425" tIns="91425" rIns="91425" bIns="91425" anchor="t" anchorCtr="0">
            <a:noAutofit/>
          </a:bodyPr>
          <a:lstStyle/>
          <a:p>
            <a:pPr lvl="0">
              <a:spcBef>
                <a:spcPts val="0"/>
              </a:spcBef>
            </a:pPr>
            <a:r>
              <a:rPr lang="en-US" sz="1600" dirty="0" smtClean="0"/>
              <a:t>In super-simple terms, a blockchain is a computer file for storing data</a:t>
            </a:r>
            <a:r>
              <a:rPr lang="en-US" sz="1600" dirty="0" smtClean="0"/>
              <a:t>.</a:t>
            </a:r>
          </a:p>
          <a:p>
            <a:pPr lvl="0">
              <a:spcBef>
                <a:spcPts val="0"/>
              </a:spcBef>
            </a:pPr>
            <a:endParaRPr lang="en-US" sz="1600" dirty="0" smtClean="0"/>
          </a:p>
          <a:p>
            <a:pPr lvl="0">
              <a:spcBef>
                <a:spcPts val="0"/>
              </a:spcBef>
            </a:pPr>
            <a:r>
              <a:rPr lang="en-US" sz="1600" dirty="0" smtClean="0"/>
              <a:t>In </a:t>
            </a:r>
            <a:r>
              <a:rPr lang="en-US" sz="1600" dirty="0" smtClean="0"/>
              <a:t>more </a:t>
            </a:r>
            <a:r>
              <a:rPr lang="en-US" sz="1600" dirty="0" smtClean="0"/>
              <a:t>technical manner, </a:t>
            </a:r>
            <a:r>
              <a:rPr lang="en-US" sz="1600" dirty="0" smtClean="0"/>
              <a:t>it’s an open, distributed ledger (database), which means the data contained within the blockchain is distributed (duplicated) across many computers and is therefore </a:t>
            </a:r>
            <a:r>
              <a:rPr lang="en-US" sz="1600" i="1" dirty="0" smtClean="0"/>
              <a:t>decentralized</a:t>
            </a:r>
            <a:r>
              <a:rPr lang="en-US" sz="1600" dirty="0" smtClean="0"/>
              <a:t>.</a:t>
            </a:r>
            <a:r>
              <a:rPr lang="en-US" sz="1600" dirty="0" smtClean="0"/>
              <a:t> </a:t>
            </a:r>
            <a:endParaRPr lang="en-US" sz="1600" dirty="0" smtClean="0"/>
          </a:p>
          <a:p>
            <a:pPr lvl="0">
              <a:spcBef>
                <a:spcPts val="0"/>
              </a:spcBef>
            </a:pPr>
            <a:endParaRPr lang="en-US" sz="1600" dirty="0" smtClean="0"/>
          </a:p>
          <a:p>
            <a:pPr lvl="0">
              <a:spcBef>
                <a:spcPts val="0"/>
              </a:spcBef>
            </a:pPr>
            <a:r>
              <a:rPr lang="en-US" sz="1600" dirty="0" smtClean="0"/>
              <a:t>This decentralization </a:t>
            </a:r>
            <a:r>
              <a:rPr lang="en-US" sz="1600" dirty="0" smtClean="0"/>
              <a:t>is one of the things that makes blockchain so transformative</a:t>
            </a:r>
            <a:r>
              <a:rPr lang="en-US" sz="1600" dirty="0" smtClean="0"/>
              <a:t>.</a:t>
            </a:r>
          </a:p>
          <a:p>
            <a:pPr lvl="0">
              <a:spcBef>
                <a:spcPts val="0"/>
              </a:spcBef>
            </a:pPr>
            <a:endParaRPr lang="en-US" sz="1600" dirty="0" smtClean="0"/>
          </a:p>
          <a:p>
            <a:pPr lvl="0">
              <a:spcBef>
                <a:spcPts val="0"/>
              </a:spcBef>
            </a:pPr>
            <a:r>
              <a:rPr lang="en-US" sz="1600" dirty="0" smtClean="0"/>
              <a:t>The </a:t>
            </a:r>
            <a:r>
              <a:rPr lang="en-US" sz="1600" dirty="0" smtClean="0"/>
              <a:t>entire blockchain is transparent and data is verified by user consensus. Yet, despite this transparency, blockchains are incredibly secure. That’s because there’s no one central point of attack for hackers to target.</a:t>
            </a:r>
            <a:endParaRPr sz="1500" smtClean="0"/>
          </a:p>
          <a:p>
            <a:pPr marL="0" lvl="0" indent="0" algn="l" rtl="0">
              <a:spcBef>
                <a:spcPts val="600"/>
              </a:spcBef>
              <a:spcAft>
                <a:spcPts val="0"/>
              </a:spcAft>
              <a:buNone/>
            </a:pPr>
            <a:endParaRPr/>
          </a:p>
          <a:p>
            <a:pPr marL="0" lvl="0" indent="0" algn="l" rtl="0">
              <a:spcBef>
                <a:spcPts val="600"/>
              </a:spcBef>
              <a:spcAft>
                <a:spcPts val="0"/>
              </a:spcAft>
              <a:buNone/>
            </a:pPr>
            <a:endParaRPr/>
          </a:p>
        </p:txBody>
      </p:sp>
      <p:sp>
        <p:nvSpPr>
          <p:cNvPr id="101" name="Google Shape;101;p16"/>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b="1" dirty="0" smtClean="0"/>
              <a:t>Bitcoin</a:t>
            </a:r>
            <a:endParaRPr b="1"/>
          </a:p>
          <a:p>
            <a:pPr marL="0" lvl="0" indent="0">
              <a:buNone/>
            </a:pPr>
            <a:r>
              <a:rPr lang="en-US" dirty="0" smtClean="0"/>
              <a:t>Bitcoin was the first example of blockchain in action and without blockchain, there would be no Bitcoin. That’s why the two names are so often used interchangeably. </a:t>
            </a:r>
            <a:endParaRPr/>
          </a:p>
        </p:txBody>
      </p:sp>
      <p:sp>
        <p:nvSpPr>
          <p:cNvPr id="120" name="Google Shape;120;p1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Okay, so what is Bitcoin then ?</a:t>
            </a:r>
            <a:endParaRPr/>
          </a:p>
        </p:txBody>
      </p:sp>
      <p:sp>
        <p:nvSpPr>
          <p:cNvPr id="121" name="Google Shape;121;p18"/>
          <p:cNvSpPr txBox="1">
            <a:spLocks noGrp="1"/>
          </p:cNvSpPr>
          <p:nvPr>
            <p:ph type="body" idx="2"/>
          </p:nvPr>
        </p:nvSpPr>
        <p:spPr>
          <a:xfrm>
            <a:off x="4685500" y="1393424"/>
            <a:ext cx="3767400" cy="3535779"/>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smtClean="0"/>
              <a:t>BTC and Decentralization</a:t>
            </a:r>
            <a:endParaRPr b="1" smtClean="0"/>
          </a:p>
          <a:p>
            <a:pPr marL="0" lvl="0" indent="0">
              <a:buNone/>
            </a:pPr>
            <a:r>
              <a:rPr lang="en-US" dirty="0" smtClean="0"/>
              <a:t>Bitcoin is a </a:t>
            </a:r>
            <a:r>
              <a:rPr lang="en-US" dirty="0" smtClean="0"/>
              <a:t>decentralized </a:t>
            </a:r>
            <a:r>
              <a:rPr lang="en-US" dirty="0" smtClean="0"/>
              <a:t>digital currency, or peer-to-peer electronic payment system, where users can anonymously transfer bitcoins without the interference of a third-party authority (like a bank or government).</a:t>
            </a:r>
            <a:endParaRPr/>
          </a:p>
        </p:txBody>
      </p:sp>
      <p:sp>
        <p:nvSpPr>
          <p:cNvPr id="122" name="Google Shape;122;p18"/>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20"/>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How Blockchain works ?</a:t>
            </a:r>
            <a:endParaRPr/>
          </a:p>
        </p:txBody>
      </p:sp>
      <p:sp>
        <p:nvSpPr>
          <p:cNvPr id="144" name="Google Shape;144;p20"/>
          <p:cNvSpPr txBox="1">
            <a:spLocks noGrp="1"/>
          </p:cNvSpPr>
          <p:nvPr>
            <p:ph type="sldNum" idx="12"/>
          </p:nvPr>
        </p:nvSpPr>
        <p:spPr>
          <a:xfrm>
            <a:off x="8556775" y="4758433"/>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62467" name="Picture 3"/>
          <p:cNvPicPr>
            <a:picLocks noChangeAspect="1" noChangeArrowheads="1"/>
          </p:cNvPicPr>
          <p:nvPr/>
        </p:nvPicPr>
        <p:blipFill>
          <a:blip r:embed="rId3"/>
          <a:srcRect/>
          <a:stretch>
            <a:fillRect/>
          </a:stretch>
        </p:blipFill>
        <p:spPr bwMode="auto">
          <a:xfrm>
            <a:off x="642910" y="1357304"/>
            <a:ext cx="6858048" cy="35356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sdemona template">
  <a:themeElements>
    <a:clrScheme name="Custom 347">
      <a:dk1>
        <a:srgbClr val="454F5B"/>
      </a:dk1>
      <a:lt1>
        <a:srgbClr val="FFFFFF"/>
      </a:lt1>
      <a:dk2>
        <a:srgbClr val="89929B"/>
      </a:dk2>
      <a:lt2>
        <a:srgbClr val="EFF1F3"/>
      </a:lt2>
      <a:accent1>
        <a:srgbClr val="4ECDC4"/>
      </a:accent1>
      <a:accent2>
        <a:srgbClr val="C7F464"/>
      </a:accent2>
      <a:accent3>
        <a:srgbClr val="454F5B"/>
      </a:accent3>
      <a:accent4>
        <a:srgbClr val="738498"/>
      </a:accent4>
      <a:accent5>
        <a:srgbClr val="A6B5C7"/>
      </a:accent5>
      <a:accent6>
        <a:srgbClr val="D4DAE0"/>
      </a:accent6>
      <a:hlink>
        <a:srgbClr val="454F5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1363</Words>
  <PresentationFormat>On-screen Show (16:9)</PresentationFormat>
  <Paragraphs>138</Paragraphs>
  <Slides>23</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Montserrat</vt:lpstr>
      <vt:lpstr>Wingdings</vt:lpstr>
      <vt:lpstr>Calibri</vt:lpstr>
      <vt:lpstr>Desdemona template</vt:lpstr>
      <vt:lpstr>Raza Imam Department of CS 19CAB112, GJ2893 Aligarh Muslim University May 2, 2021</vt:lpstr>
      <vt:lpstr>1. Theme</vt:lpstr>
      <vt:lpstr>Idea</vt:lpstr>
      <vt:lpstr>Slide 4</vt:lpstr>
      <vt:lpstr>Introduction</vt:lpstr>
      <vt:lpstr>What is Blockchain</vt:lpstr>
      <vt:lpstr>Blockchain</vt:lpstr>
      <vt:lpstr>Okay, so what is Bitcoin then ?</vt:lpstr>
      <vt:lpstr>How Blockchain works ?</vt:lpstr>
      <vt:lpstr>THE FAILED PROMISE OF UNIVERSAL ELECTRONIC MEDICAL RECORDS. RAND Corp predicted in 2005 that the adoption of EMRs “could eventually save more than $81 billion annually”. Just over a decade later and the promise of universal EMRs, and the savings they promised, have still FAILED to materialize.</vt:lpstr>
      <vt:lpstr>Fundamental reasons for this failure</vt:lpstr>
      <vt:lpstr>Blockchain for Medical Records</vt:lpstr>
      <vt:lpstr>ADVANTAGES</vt:lpstr>
      <vt:lpstr>EMR blockchain solution: Advantages</vt:lpstr>
      <vt:lpstr>EMR blockchain solution: Advantages P.2</vt:lpstr>
      <vt:lpstr>EMR blockchain solution: Advantages P.3</vt:lpstr>
      <vt:lpstr>Universal Access</vt:lpstr>
      <vt:lpstr>EMRs &amp; Automation</vt:lpstr>
      <vt:lpstr>Summary of Potential Advantages to Blockchain EMR</vt:lpstr>
      <vt:lpstr>Slide 20</vt:lpstr>
      <vt:lpstr>FAQs</vt:lpstr>
      <vt:lpstr>Thanks!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Healthcare and Biomedical</dc:title>
  <cp:lastModifiedBy>MRM</cp:lastModifiedBy>
  <cp:revision>92</cp:revision>
  <dcterms:modified xsi:type="dcterms:W3CDTF">2021-05-02T06:55:40Z</dcterms:modified>
</cp:coreProperties>
</file>