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F8"/>
    <a:srgbClr val="4701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9" d="100"/>
          <a:sy n="59" d="100"/>
        </p:scale>
        <p:origin x="47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1FD5F-060C-8A47-1017-788C63DCC2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5C6D3A76-E1BF-7288-D146-6248B33EC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9923CCD4-4F02-8EB0-03C6-C6A9A0503AA4}"/>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5" name="Espace réservé du pied de page 4">
            <a:extLst>
              <a:ext uri="{FF2B5EF4-FFF2-40B4-BE49-F238E27FC236}">
                <a16:creationId xmlns:a16="http://schemas.microsoft.com/office/drawing/2014/main" id="{44741280-87B6-BE04-E66E-5C2E22E938E2}"/>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58948BC4-569C-F640-41F9-464543B8E7C7}"/>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22117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E3EC6-C985-C214-F197-5A7C05A280C0}"/>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5E592297-6233-3E0F-EE99-609DAE0FE5C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54425DC0-C7C5-B73A-19F7-2CDC2AB567D0}"/>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5" name="Espace réservé du pied de page 4">
            <a:extLst>
              <a:ext uri="{FF2B5EF4-FFF2-40B4-BE49-F238E27FC236}">
                <a16:creationId xmlns:a16="http://schemas.microsoft.com/office/drawing/2014/main" id="{62E5CB14-41F3-F313-2ABC-A5B6FBFA3642}"/>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E237142E-589B-CC7A-9AA4-B3287C023DD5}"/>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370021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99C90C-C4FE-F69E-91A9-9E1C279FC47A}"/>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C97656FE-495C-D229-63FE-7226C029F1E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169ED15B-B769-1F4D-296E-7E082565DCC2}"/>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5" name="Espace réservé du pied de page 4">
            <a:extLst>
              <a:ext uri="{FF2B5EF4-FFF2-40B4-BE49-F238E27FC236}">
                <a16:creationId xmlns:a16="http://schemas.microsoft.com/office/drawing/2014/main" id="{E3EA29E1-4C02-EAF4-24B5-E987FE725A3B}"/>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64F90F4D-5597-6AA1-5C0B-F75827790D89}"/>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44243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FF41A-AE25-3577-D854-F628C2187089}"/>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421B964F-AE04-8EE7-83DA-D5E1A86145E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BE698D38-699A-042D-769E-8641A1521F26}"/>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5" name="Espace réservé du pied de page 4">
            <a:extLst>
              <a:ext uri="{FF2B5EF4-FFF2-40B4-BE49-F238E27FC236}">
                <a16:creationId xmlns:a16="http://schemas.microsoft.com/office/drawing/2014/main" id="{AB2BBB60-CBC1-DA45-A752-36042FEA1D85}"/>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AEFEA822-82CC-5015-45E0-B41593C7F00F}"/>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400757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A1579-27CE-7C6A-F9DD-65004D66FB2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49471D22-5267-1309-ED5D-D6021CCEB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261CBCD-D15E-4094-405B-972E0708CC25}"/>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5" name="Espace réservé du pied de page 4">
            <a:extLst>
              <a:ext uri="{FF2B5EF4-FFF2-40B4-BE49-F238E27FC236}">
                <a16:creationId xmlns:a16="http://schemas.microsoft.com/office/drawing/2014/main" id="{F0E4EF99-0D05-0F0F-166F-0633371160FF}"/>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A4F5DBB4-214B-BA3F-3522-390ED70257B1}"/>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400538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A090AB-A619-2EC5-7B48-1F5C95A55512}"/>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40C454C3-C3C3-B85C-1CBC-7B3B09A887B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85E1EE92-C15E-191C-95B3-AE6CDCDAFA6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9848BDB9-34A3-8BA6-6028-3E3792C5C226}"/>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6" name="Espace réservé du pied de page 5">
            <a:extLst>
              <a:ext uri="{FF2B5EF4-FFF2-40B4-BE49-F238E27FC236}">
                <a16:creationId xmlns:a16="http://schemas.microsoft.com/office/drawing/2014/main" id="{9DBC7EF5-47AF-C395-2711-5500653A5979}"/>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AD6C2CE5-BE1C-FF89-7CA2-8F34338D635A}"/>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414508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C341E-BEB9-2904-4708-2DD10A55F380}"/>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E2975D84-4B5D-67C3-2F6B-AD153C8E3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15ACB2-7E24-0478-1389-26C3ADF8B8D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80CF2CCB-2B35-1165-150A-D33F22DDB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B1E0EE-4F73-9D50-7A62-1C071A14D21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03BB1C16-CCE7-C599-97EA-E139114057FE}"/>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8" name="Espace réservé du pied de page 7">
            <a:extLst>
              <a:ext uri="{FF2B5EF4-FFF2-40B4-BE49-F238E27FC236}">
                <a16:creationId xmlns:a16="http://schemas.microsoft.com/office/drawing/2014/main" id="{2D3E2B4C-9AE4-0741-7E81-D274A6309965}"/>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9DD83E8A-5879-A5F5-1315-5513AAA5F63F}"/>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347041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8E1F39-7F1C-85B5-65EE-179BC1DB73E3}"/>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11386007-5D75-E199-3549-42CE749BEA8C}"/>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4" name="Espace réservé du pied de page 3">
            <a:extLst>
              <a:ext uri="{FF2B5EF4-FFF2-40B4-BE49-F238E27FC236}">
                <a16:creationId xmlns:a16="http://schemas.microsoft.com/office/drawing/2014/main" id="{52A9B716-DE44-0D78-5878-F8F48AB9C55E}"/>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EC83D28F-51B6-AEF9-9A7C-DC439E2BB99F}"/>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389997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39BA80-16E8-2F9E-2C89-FFAF7CB5FDA9}"/>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3" name="Espace réservé du pied de page 2">
            <a:extLst>
              <a:ext uri="{FF2B5EF4-FFF2-40B4-BE49-F238E27FC236}">
                <a16:creationId xmlns:a16="http://schemas.microsoft.com/office/drawing/2014/main" id="{EB44ADA6-46F7-3A28-06DF-59A60D6F79F9}"/>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E6899B02-4A49-19EE-2C54-4C36397C940D}"/>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295277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D959C-395C-8C5F-B1D2-85FCF4027BE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40DB9FA1-1545-5DB8-24CF-550D152584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FF971A18-2910-5E53-6CFA-E7FEC9C8B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B2D4264-EEAA-76E8-D221-3E9BF14ECD15}"/>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6" name="Espace réservé du pied de page 5">
            <a:extLst>
              <a:ext uri="{FF2B5EF4-FFF2-40B4-BE49-F238E27FC236}">
                <a16:creationId xmlns:a16="http://schemas.microsoft.com/office/drawing/2014/main" id="{73F69563-0B4D-5A6C-ACF9-6C530952086C}"/>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82DFB52F-E2D7-5321-0B6F-BCE5095107D4}"/>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416185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49714-222E-D4FF-1708-DFCC04E146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85514809-C83F-5156-8B6F-F646F248E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3660592C-9C4E-8D26-90FC-2A174EFFE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798D7A3-6523-F26C-0F3A-53D53185A5A9}"/>
              </a:ext>
            </a:extLst>
          </p:cNvPr>
          <p:cNvSpPr>
            <a:spLocks noGrp="1"/>
          </p:cNvSpPr>
          <p:nvPr>
            <p:ph type="dt" sz="half" idx="10"/>
          </p:nvPr>
        </p:nvSpPr>
        <p:spPr/>
        <p:txBody>
          <a:bodyPr/>
          <a:lstStyle/>
          <a:p>
            <a:fld id="{E18FA5C6-0FB2-4C91-8CA1-9D34ED7333DD}" type="datetimeFigureOut">
              <a:rPr lang="fr-BF" smtClean="0"/>
              <a:t>06/03/2023</a:t>
            </a:fld>
            <a:endParaRPr lang="fr-BF"/>
          </a:p>
        </p:txBody>
      </p:sp>
      <p:sp>
        <p:nvSpPr>
          <p:cNvPr id="6" name="Espace réservé du pied de page 5">
            <a:extLst>
              <a:ext uri="{FF2B5EF4-FFF2-40B4-BE49-F238E27FC236}">
                <a16:creationId xmlns:a16="http://schemas.microsoft.com/office/drawing/2014/main" id="{261BBC69-A59D-8266-0BC5-C8A8646203D8}"/>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3372051D-AA5B-7DAD-36C8-ABB96AC0221C}"/>
              </a:ext>
            </a:extLst>
          </p:cNvPr>
          <p:cNvSpPr>
            <a:spLocks noGrp="1"/>
          </p:cNvSpPr>
          <p:nvPr>
            <p:ph type="sldNum" sz="quarter" idx="12"/>
          </p:nvPr>
        </p:nvSpPr>
        <p:spPr/>
        <p:txBody>
          <a:bodyPr/>
          <a:lstStyle/>
          <a:p>
            <a:fld id="{F5398AF8-2A0F-4535-B9E2-91AF58A3D0FB}" type="slidenum">
              <a:rPr lang="fr-BF" smtClean="0"/>
              <a:t>‹N°›</a:t>
            </a:fld>
            <a:endParaRPr lang="fr-BF"/>
          </a:p>
        </p:txBody>
      </p:sp>
    </p:spTree>
    <p:extLst>
      <p:ext uri="{BB962C8B-B14F-4D97-AF65-F5344CB8AC3E}">
        <p14:creationId xmlns:p14="http://schemas.microsoft.com/office/powerpoint/2010/main" val="271775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DA5E125-BD98-494A-DF28-B07264845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847506A5-2E31-0660-D7FD-5704C4F4A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EC3B1810-51FA-B684-4A9A-9038FACF6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FA5C6-0FB2-4C91-8CA1-9D34ED7333DD}" type="datetimeFigureOut">
              <a:rPr lang="fr-BF" smtClean="0"/>
              <a:t>06/03/2023</a:t>
            </a:fld>
            <a:endParaRPr lang="fr-BF"/>
          </a:p>
        </p:txBody>
      </p:sp>
      <p:sp>
        <p:nvSpPr>
          <p:cNvPr id="5" name="Espace réservé du pied de page 4">
            <a:extLst>
              <a:ext uri="{FF2B5EF4-FFF2-40B4-BE49-F238E27FC236}">
                <a16:creationId xmlns:a16="http://schemas.microsoft.com/office/drawing/2014/main" id="{2236D0B7-E828-96EA-213F-DA4313A8F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9FEC373C-3E0D-6795-E587-87912F1EB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98AF8-2A0F-4535-B9E2-91AF58A3D0FB}" type="slidenum">
              <a:rPr lang="fr-BF" smtClean="0"/>
              <a:t>‹N°›</a:t>
            </a:fld>
            <a:endParaRPr lang="fr-BF"/>
          </a:p>
        </p:txBody>
      </p:sp>
    </p:spTree>
    <p:extLst>
      <p:ext uri="{BB962C8B-B14F-4D97-AF65-F5344CB8AC3E}">
        <p14:creationId xmlns:p14="http://schemas.microsoft.com/office/powerpoint/2010/main" val="3035567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0" y="-152400"/>
            <a:ext cx="12192000" cy="7010400"/>
          </a:xfrm>
          <a:prstGeom prst="rect">
            <a:avLst/>
          </a:prstGeom>
          <a:solidFill>
            <a:srgbClr val="470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dirty="0">
                <a:solidFill>
                  <a:srgbClr val="FF62F8"/>
                </a:solidFill>
                <a:latin typeface="Agency FB" panose="020B0503020202020204" pitchFamily="34" charset="0"/>
              </a:rPr>
              <a:t>Présentation du projet sur le maquettage</a:t>
            </a:r>
          </a:p>
          <a:p>
            <a:pPr algn="ctr"/>
            <a:endParaRPr lang="fr-FR" sz="4000" dirty="0">
              <a:solidFill>
                <a:srgbClr val="FF62F8"/>
              </a:solidFill>
            </a:endParaRPr>
          </a:p>
          <a:p>
            <a:pPr algn="ctr"/>
            <a:r>
              <a:rPr lang="fr-FR" sz="4000" b="1" dirty="0">
                <a:solidFill>
                  <a:srgbClr val="FF62F8"/>
                </a:solidFill>
              </a:rPr>
              <a:t>NIVEAU 1</a:t>
            </a:r>
            <a:endParaRPr lang="fr-BF" sz="4000" b="1" dirty="0">
              <a:solidFill>
                <a:srgbClr val="FF62F8"/>
              </a:solidFill>
            </a:endParaRPr>
          </a:p>
        </p:txBody>
      </p:sp>
    </p:spTree>
    <p:extLst>
      <p:ext uri="{BB962C8B-B14F-4D97-AF65-F5344CB8AC3E}">
        <p14:creationId xmlns:p14="http://schemas.microsoft.com/office/powerpoint/2010/main" val="34712886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62594" y="-152401"/>
            <a:ext cx="12254593" cy="7010400"/>
          </a:xfrm>
          <a:prstGeom prst="rect">
            <a:avLst/>
          </a:prstGeom>
          <a:solidFill>
            <a:srgbClr val="47013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0" y="-152400"/>
            <a:ext cx="12066815" cy="769441"/>
          </a:xfrm>
          <a:prstGeom prst="rect">
            <a:avLst/>
          </a:prstGeom>
          <a:noFill/>
        </p:spPr>
        <p:txBody>
          <a:bodyPr wrap="square" rtlCol="0">
            <a:spAutoFit/>
          </a:bodyPr>
          <a:lstStyle/>
          <a:p>
            <a:pPr algn="ctr"/>
            <a:r>
              <a:rPr lang="fr-FR" sz="4400" b="1" i="0" cap="all" dirty="0">
                <a:solidFill>
                  <a:srgbClr val="FF62F8"/>
                </a:solidFill>
                <a:effectLst/>
                <a:latin typeface="Agency FB" panose="020B0503020202020204" pitchFamily="34" charset="0"/>
              </a:rPr>
              <a:t>MON PROJET</a:t>
            </a:r>
          </a:p>
        </p:txBody>
      </p:sp>
      <p:sp>
        <p:nvSpPr>
          <p:cNvPr id="6" name="ZoneTexte 5">
            <a:extLst>
              <a:ext uri="{FF2B5EF4-FFF2-40B4-BE49-F238E27FC236}">
                <a16:creationId xmlns:a16="http://schemas.microsoft.com/office/drawing/2014/main" id="{5BD35765-FDA1-A489-68CA-C43E472D38FD}"/>
              </a:ext>
            </a:extLst>
          </p:cNvPr>
          <p:cNvSpPr txBox="1"/>
          <p:nvPr/>
        </p:nvSpPr>
        <p:spPr>
          <a:xfrm>
            <a:off x="808263"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pic>
        <p:nvPicPr>
          <p:cNvPr id="7" name="Image 6">
            <a:extLst>
              <a:ext uri="{FF2B5EF4-FFF2-40B4-BE49-F238E27FC236}">
                <a16:creationId xmlns:a16="http://schemas.microsoft.com/office/drawing/2014/main" id="{D5E553F1-CDC2-8F1C-493A-1DFC4A506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742" y="909696"/>
            <a:ext cx="10042885" cy="3510643"/>
          </a:xfrm>
          <a:prstGeom prst="rect">
            <a:avLst/>
          </a:prstGeom>
        </p:spPr>
      </p:pic>
    </p:spTree>
    <p:extLst>
      <p:ext uri="{BB962C8B-B14F-4D97-AF65-F5344CB8AC3E}">
        <p14:creationId xmlns:p14="http://schemas.microsoft.com/office/powerpoint/2010/main" val="25007624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62593" y="-76200"/>
            <a:ext cx="12254593" cy="7010400"/>
          </a:xfrm>
          <a:prstGeom prst="rect">
            <a:avLst/>
          </a:prstGeom>
          <a:solidFill>
            <a:srgbClr val="47013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0" y="-152400"/>
            <a:ext cx="12066815" cy="769441"/>
          </a:xfrm>
          <a:prstGeom prst="rect">
            <a:avLst/>
          </a:prstGeom>
          <a:noFill/>
        </p:spPr>
        <p:txBody>
          <a:bodyPr wrap="square" rtlCol="0">
            <a:spAutoFit/>
          </a:bodyPr>
          <a:lstStyle/>
          <a:p>
            <a:pPr algn="ctr"/>
            <a:r>
              <a:rPr lang="fr-FR" sz="4400" b="1" i="0" cap="all" dirty="0">
                <a:solidFill>
                  <a:srgbClr val="FF62F8"/>
                </a:solidFill>
                <a:effectLst/>
                <a:latin typeface="Agency FB" panose="020B0503020202020204" pitchFamily="34" charset="0"/>
              </a:rPr>
              <a:t>MON PROJET</a:t>
            </a:r>
          </a:p>
        </p:txBody>
      </p:sp>
      <p:sp>
        <p:nvSpPr>
          <p:cNvPr id="6" name="ZoneTexte 5">
            <a:extLst>
              <a:ext uri="{FF2B5EF4-FFF2-40B4-BE49-F238E27FC236}">
                <a16:creationId xmlns:a16="http://schemas.microsoft.com/office/drawing/2014/main" id="{5BD35765-FDA1-A489-68CA-C43E472D38FD}"/>
              </a:ext>
            </a:extLst>
          </p:cNvPr>
          <p:cNvSpPr txBox="1"/>
          <p:nvPr/>
        </p:nvSpPr>
        <p:spPr>
          <a:xfrm>
            <a:off x="808263"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pic>
        <p:nvPicPr>
          <p:cNvPr id="4" name="Image 3">
            <a:extLst>
              <a:ext uri="{FF2B5EF4-FFF2-40B4-BE49-F238E27FC236}">
                <a16:creationId xmlns:a16="http://schemas.microsoft.com/office/drawing/2014/main" id="{28FE8B48-A33C-9BD8-9311-B3F92BFCD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63" y="975011"/>
            <a:ext cx="8799883" cy="3156977"/>
          </a:xfrm>
          <a:prstGeom prst="rect">
            <a:avLst/>
          </a:prstGeom>
        </p:spPr>
      </p:pic>
      <p:sp>
        <p:nvSpPr>
          <p:cNvPr id="8" name="ZoneTexte 7">
            <a:extLst>
              <a:ext uri="{FF2B5EF4-FFF2-40B4-BE49-F238E27FC236}">
                <a16:creationId xmlns:a16="http://schemas.microsoft.com/office/drawing/2014/main" id="{6E6FABD8-E931-A03A-0D1F-9DA538D3E5DC}"/>
              </a:ext>
            </a:extLst>
          </p:cNvPr>
          <p:cNvSpPr txBox="1"/>
          <p:nvPr/>
        </p:nvSpPr>
        <p:spPr>
          <a:xfrm>
            <a:off x="1763485" y="4669971"/>
            <a:ext cx="9111343" cy="954107"/>
          </a:xfrm>
          <a:prstGeom prst="rect">
            <a:avLst/>
          </a:prstGeom>
          <a:noFill/>
        </p:spPr>
        <p:txBody>
          <a:bodyPr wrap="square" rtlCol="0">
            <a:spAutoFit/>
          </a:bodyPr>
          <a:lstStyle/>
          <a:p>
            <a:r>
              <a:rPr lang="fr-FR" sz="2800" b="1" dirty="0">
                <a:solidFill>
                  <a:schemeClr val="bg1"/>
                </a:solidFill>
                <a:latin typeface="Agency FB" panose="020B0503020202020204" pitchFamily="34" charset="0"/>
              </a:rPr>
              <a:t>Sur cette partie de la maquette j'ai représenté une capture de la carte du Burkina Faso</a:t>
            </a:r>
            <a:endParaRPr lang="fr-BF" sz="28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6372090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0" y="-76200"/>
            <a:ext cx="12254593" cy="7010400"/>
          </a:xfrm>
          <a:prstGeom prst="rect">
            <a:avLst/>
          </a:prstGeom>
          <a:solidFill>
            <a:srgbClr val="47013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6" name="ZoneTexte 5">
            <a:extLst>
              <a:ext uri="{FF2B5EF4-FFF2-40B4-BE49-F238E27FC236}">
                <a16:creationId xmlns:a16="http://schemas.microsoft.com/office/drawing/2014/main" id="{5BD35765-FDA1-A489-68CA-C43E472D38FD}"/>
              </a:ext>
            </a:extLst>
          </p:cNvPr>
          <p:cNvSpPr txBox="1"/>
          <p:nvPr/>
        </p:nvSpPr>
        <p:spPr>
          <a:xfrm>
            <a:off x="808263"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sp>
        <p:nvSpPr>
          <p:cNvPr id="8" name="ZoneTexte 7">
            <a:extLst>
              <a:ext uri="{FF2B5EF4-FFF2-40B4-BE49-F238E27FC236}">
                <a16:creationId xmlns:a16="http://schemas.microsoft.com/office/drawing/2014/main" id="{41FB3DBB-2461-288F-4354-9E6471EAEA73}"/>
              </a:ext>
            </a:extLst>
          </p:cNvPr>
          <p:cNvSpPr txBox="1"/>
          <p:nvPr/>
        </p:nvSpPr>
        <p:spPr>
          <a:xfrm>
            <a:off x="3754210" y="1496587"/>
            <a:ext cx="4746171" cy="3154710"/>
          </a:xfrm>
          <a:prstGeom prst="rect">
            <a:avLst/>
          </a:prstGeom>
          <a:noFill/>
        </p:spPr>
        <p:txBody>
          <a:bodyPr wrap="square" rtlCol="0">
            <a:spAutoFit/>
          </a:bodyPr>
          <a:lstStyle/>
          <a:p>
            <a:pPr algn="ctr"/>
            <a:r>
              <a:rPr lang="fr-FR" sz="19900" dirty="0">
                <a:solidFill>
                  <a:schemeClr val="bg1"/>
                </a:solidFill>
                <a:latin typeface="Broadway" panose="04040905080B02020502" pitchFamily="82" charset="0"/>
              </a:rPr>
              <a:t>FIN</a:t>
            </a:r>
            <a:endParaRPr lang="fr-BF" sz="19900" dirty="0">
              <a:solidFill>
                <a:schemeClr val="bg1"/>
              </a:solidFill>
              <a:latin typeface="Broadway" panose="04040905080B02020502" pitchFamily="82" charset="0"/>
            </a:endParaRPr>
          </a:p>
        </p:txBody>
      </p:sp>
    </p:spTree>
    <p:extLst>
      <p:ext uri="{BB962C8B-B14F-4D97-AF65-F5344CB8AC3E}">
        <p14:creationId xmlns:p14="http://schemas.microsoft.com/office/powerpoint/2010/main" val="28112559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0" y="0"/>
            <a:ext cx="12192000" cy="7010400"/>
          </a:xfrm>
          <a:prstGeom prst="rect">
            <a:avLst/>
          </a:prstGeom>
          <a:solidFill>
            <a:srgbClr val="470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endParaRPr>
          </a:p>
        </p:txBody>
      </p:sp>
      <p:sp>
        <p:nvSpPr>
          <p:cNvPr id="2" name="ZoneTexte 1">
            <a:extLst>
              <a:ext uri="{FF2B5EF4-FFF2-40B4-BE49-F238E27FC236}">
                <a16:creationId xmlns:a16="http://schemas.microsoft.com/office/drawing/2014/main" id="{0D337AA5-2BA4-FEB3-C418-3FD0788B068E}"/>
              </a:ext>
            </a:extLst>
          </p:cNvPr>
          <p:cNvSpPr txBox="1"/>
          <p:nvPr/>
        </p:nvSpPr>
        <p:spPr>
          <a:xfrm>
            <a:off x="0" y="220489"/>
            <a:ext cx="11183471" cy="923330"/>
          </a:xfrm>
          <a:prstGeom prst="rect">
            <a:avLst/>
          </a:prstGeom>
          <a:noFill/>
        </p:spPr>
        <p:txBody>
          <a:bodyPr wrap="square" rtlCol="0">
            <a:spAutoFit/>
          </a:bodyPr>
          <a:lstStyle/>
          <a:p>
            <a:pPr algn="ctr"/>
            <a:r>
              <a:rPr lang="fr-FR" sz="5400" b="1" i="0" dirty="0">
                <a:solidFill>
                  <a:srgbClr val="FF62F8"/>
                </a:solidFill>
                <a:effectLst/>
                <a:latin typeface="Agency FB" panose="020B0503020202020204" pitchFamily="34" charset="0"/>
              </a:rPr>
              <a:t>Qu'est-ce qu'une maquette de site web </a:t>
            </a:r>
          </a:p>
        </p:txBody>
      </p:sp>
      <p:sp>
        <p:nvSpPr>
          <p:cNvPr id="3" name="ZoneTexte 2">
            <a:extLst>
              <a:ext uri="{FF2B5EF4-FFF2-40B4-BE49-F238E27FC236}">
                <a16:creationId xmlns:a16="http://schemas.microsoft.com/office/drawing/2014/main" id="{D50892C4-36ED-3928-5209-E8CD00D01F32}"/>
              </a:ext>
            </a:extLst>
          </p:cNvPr>
          <p:cNvSpPr txBox="1"/>
          <p:nvPr/>
        </p:nvSpPr>
        <p:spPr>
          <a:xfrm>
            <a:off x="504265" y="1917077"/>
            <a:ext cx="11183470" cy="4031873"/>
          </a:xfrm>
          <a:prstGeom prst="rect">
            <a:avLst/>
          </a:prstGeom>
          <a:noFill/>
        </p:spPr>
        <p:txBody>
          <a:bodyPr wrap="square" rtlCol="0">
            <a:spAutoFit/>
          </a:bodyPr>
          <a:lstStyle/>
          <a:p>
            <a:r>
              <a:rPr lang="fr-FR" sz="3200" b="0" i="0" dirty="0">
                <a:solidFill>
                  <a:schemeClr val="bg1"/>
                </a:solidFill>
                <a:effectLst/>
                <a:latin typeface="Agency FB" panose="020B0503020202020204" pitchFamily="34" charset="0"/>
              </a:rPr>
              <a:t>La </a:t>
            </a:r>
            <a:r>
              <a:rPr lang="fr-FR" sz="3200" b="1" i="0" dirty="0">
                <a:solidFill>
                  <a:schemeClr val="bg1"/>
                </a:solidFill>
                <a:effectLst/>
                <a:latin typeface="Agency FB" panose="020B0503020202020204" pitchFamily="34" charset="0"/>
              </a:rPr>
              <a:t>maquette de site web</a:t>
            </a:r>
            <a:r>
              <a:rPr lang="fr-FR" sz="3200" b="0" i="0" dirty="0">
                <a:solidFill>
                  <a:schemeClr val="bg1"/>
                </a:solidFill>
                <a:effectLst/>
                <a:latin typeface="Agency FB" panose="020B0503020202020204" pitchFamily="34" charset="0"/>
              </a:rPr>
              <a:t> correspond à une esquisse, voire un prototype d’un site internet en création. Le processus de création graphique qui donne lieu à la création de maquettes graphiques&gt; est appelé « </a:t>
            </a:r>
            <a:r>
              <a:rPr lang="fr-FR" sz="3200" b="1" i="0" dirty="0">
                <a:solidFill>
                  <a:schemeClr val="bg1"/>
                </a:solidFill>
                <a:effectLst/>
                <a:latin typeface="Agency FB" panose="020B0503020202020204" pitchFamily="34" charset="0"/>
              </a:rPr>
              <a:t>maquettage</a:t>
            </a:r>
            <a:r>
              <a:rPr lang="fr-FR" sz="3200" b="0" i="0" dirty="0">
                <a:solidFill>
                  <a:schemeClr val="bg1"/>
                </a:solidFill>
                <a:effectLst/>
                <a:latin typeface="Agency FB" panose="020B0503020202020204" pitchFamily="34" charset="0"/>
              </a:rPr>
              <a:t> ». La réalisation des maquettes se concentre principalement sur l’aspect graphique et le design d’un site web et de ses interfaces. Attention, ceci ne </a:t>
            </a:r>
            <a:r>
              <a:rPr lang="fr-FR" sz="3200" b="0" i="0" dirty="0">
                <a:solidFill>
                  <a:schemeClr val="bg1"/>
                </a:solidFill>
                <a:effectLst/>
                <a:latin typeface="Bahnschrift SemiLight" panose="020B0502040204020203" pitchFamily="34" charset="0"/>
              </a:rPr>
              <a:t>signifie</a:t>
            </a:r>
            <a:r>
              <a:rPr lang="fr-FR" sz="3200" b="0" i="0" dirty="0">
                <a:solidFill>
                  <a:schemeClr val="bg1"/>
                </a:solidFill>
                <a:effectLst/>
                <a:latin typeface="Agency FB" panose="020B0503020202020204" pitchFamily="34" charset="0"/>
              </a:rPr>
              <a:t> pas l'occultation de tout l'aspect technique et fonctionnel du site dans le travail du maquettage. Avoir recours à un designer ou graphiste peut s’avérer être utile.</a:t>
            </a:r>
            <a:br>
              <a:rPr lang="fr-FR" sz="3200" dirty="0">
                <a:solidFill>
                  <a:schemeClr val="bg1"/>
                </a:solidFill>
                <a:latin typeface="Agency FB" panose="020B0503020202020204" pitchFamily="34" charset="0"/>
              </a:rPr>
            </a:br>
            <a:endParaRPr lang="fr-BF" sz="3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22182460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0" y="0"/>
            <a:ext cx="12192000" cy="7010400"/>
          </a:xfrm>
          <a:prstGeom prst="rect">
            <a:avLst/>
          </a:prstGeom>
          <a:solidFill>
            <a:srgbClr val="470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endParaRPr>
          </a:p>
        </p:txBody>
      </p:sp>
      <p:sp>
        <p:nvSpPr>
          <p:cNvPr id="2" name="ZoneTexte 1">
            <a:extLst>
              <a:ext uri="{FF2B5EF4-FFF2-40B4-BE49-F238E27FC236}">
                <a16:creationId xmlns:a16="http://schemas.microsoft.com/office/drawing/2014/main" id="{0D337AA5-2BA4-FEB3-C418-3FD0788B068E}"/>
              </a:ext>
            </a:extLst>
          </p:cNvPr>
          <p:cNvSpPr txBox="1"/>
          <p:nvPr/>
        </p:nvSpPr>
        <p:spPr>
          <a:xfrm>
            <a:off x="275771" y="188684"/>
            <a:ext cx="11640457" cy="1077218"/>
          </a:xfrm>
          <a:prstGeom prst="rect">
            <a:avLst/>
          </a:prstGeom>
          <a:noFill/>
        </p:spPr>
        <p:txBody>
          <a:bodyPr wrap="square" rtlCol="0">
            <a:spAutoFit/>
          </a:bodyPr>
          <a:lstStyle/>
          <a:p>
            <a:pPr algn="ctr"/>
            <a:r>
              <a:rPr lang="fr-FR" sz="3200" b="1" i="0" dirty="0">
                <a:solidFill>
                  <a:srgbClr val="FF62F8"/>
                </a:solidFill>
                <a:effectLst/>
                <a:latin typeface="Agency FB" panose="020B0503020202020204" pitchFamily="34" charset="0"/>
              </a:rPr>
              <a:t>Quel est l’intérêt d’une maquette dans le processus de création de site internet ?</a:t>
            </a:r>
            <a:br>
              <a:rPr lang="fr-FR" sz="3200" dirty="0"/>
            </a:br>
            <a:endParaRPr lang="fr-FR" sz="3200" b="1" i="0" dirty="0">
              <a:solidFill>
                <a:srgbClr val="FF62F8"/>
              </a:solidFill>
              <a:effectLst/>
              <a:latin typeface="Agency FB" panose="020B0503020202020204" pitchFamily="34" charset="0"/>
            </a:endParaRPr>
          </a:p>
        </p:txBody>
      </p:sp>
      <p:sp>
        <p:nvSpPr>
          <p:cNvPr id="3" name="ZoneTexte 2">
            <a:extLst>
              <a:ext uri="{FF2B5EF4-FFF2-40B4-BE49-F238E27FC236}">
                <a16:creationId xmlns:a16="http://schemas.microsoft.com/office/drawing/2014/main" id="{D50892C4-36ED-3928-5209-E8CD00D01F32}"/>
              </a:ext>
            </a:extLst>
          </p:cNvPr>
          <p:cNvSpPr txBox="1"/>
          <p:nvPr/>
        </p:nvSpPr>
        <p:spPr>
          <a:xfrm>
            <a:off x="732758" y="1931591"/>
            <a:ext cx="11183470" cy="3785652"/>
          </a:xfrm>
          <a:prstGeom prst="rect">
            <a:avLst/>
          </a:prstGeom>
          <a:noFill/>
        </p:spPr>
        <p:txBody>
          <a:bodyPr wrap="square" rtlCol="0">
            <a:spAutoFit/>
          </a:bodyPr>
          <a:lstStyle/>
          <a:p>
            <a:r>
              <a:rPr lang="fr-FR" sz="4000" b="0" i="0" dirty="0">
                <a:solidFill>
                  <a:schemeClr val="bg1"/>
                </a:solidFill>
                <a:effectLst/>
                <a:latin typeface="Agency FB" panose="020B0503020202020204" pitchFamily="34" charset="0"/>
              </a:rPr>
              <a:t>Créer une maquette graphique permet de travailler à partir d'une charte graphique précise, une intégration des contenus rédigés de manière ergonomique et fluide. Elle est efficace pour visualiser le projet plus facilement et procéder à des corrections de manière progressive..</a:t>
            </a:r>
            <a:br>
              <a:rPr lang="fr-FR" sz="4000" dirty="0">
                <a:solidFill>
                  <a:schemeClr val="bg1"/>
                </a:solidFill>
                <a:latin typeface="Agency FB" panose="020B0503020202020204" pitchFamily="34" charset="0"/>
              </a:rPr>
            </a:br>
            <a:endParaRPr lang="fr-BF" sz="4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3981859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0" y="-152400"/>
            <a:ext cx="12192000" cy="7010400"/>
          </a:xfrm>
          <a:prstGeom prst="rect">
            <a:avLst/>
          </a:prstGeom>
          <a:solidFill>
            <a:srgbClr val="470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endParaRPr>
          </a:p>
        </p:txBody>
      </p:sp>
      <p:sp>
        <p:nvSpPr>
          <p:cNvPr id="3" name="ZoneTexte 2">
            <a:extLst>
              <a:ext uri="{FF2B5EF4-FFF2-40B4-BE49-F238E27FC236}">
                <a16:creationId xmlns:a16="http://schemas.microsoft.com/office/drawing/2014/main" id="{D50892C4-36ED-3928-5209-E8CD00D01F32}"/>
              </a:ext>
            </a:extLst>
          </p:cNvPr>
          <p:cNvSpPr txBox="1"/>
          <p:nvPr/>
        </p:nvSpPr>
        <p:spPr>
          <a:xfrm>
            <a:off x="177586" y="592648"/>
            <a:ext cx="11183470" cy="1107996"/>
          </a:xfrm>
          <a:prstGeom prst="rect">
            <a:avLst/>
          </a:prstGeom>
          <a:noFill/>
        </p:spPr>
        <p:txBody>
          <a:bodyPr wrap="square" rtlCol="0">
            <a:spAutoFit/>
          </a:bodyPr>
          <a:lstStyle/>
          <a:p>
            <a:pPr algn="ctr"/>
            <a:r>
              <a:rPr lang="fr-FR" sz="6600" b="1" dirty="0">
                <a:solidFill>
                  <a:srgbClr val="FF62F8"/>
                </a:solidFill>
                <a:latin typeface="Agency FB" panose="020B0503020202020204" pitchFamily="34" charset="0"/>
              </a:rPr>
              <a:t>OUTILS DE TRAVAIL</a:t>
            </a:r>
            <a:endParaRPr lang="fr-BF" sz="6600" b="1" dirty="0">
              <a:solidFill>
                <a:srgbClr val="FF62F8"/>
              </a:solidFill>
              <a:latin typeface="Agency FB" panose="020B0503020202020204" pitchFamily="34" charset="0"/>
            </a:endParaRPr>
          </a:p>
        </p:txBody>
      </p:sp>
      <p:sp>
        <p:nvSpPr>
          <p:cNvPr id="4" name="Rectangle 3">
            <a:extLst>
              <a:ext uri="{FF2B5EF4-FFF2-40B4-BE49-F238E27FC236}">
                <a16:creationId xmlns:a16="http://schemas.microsoft.com/office/drawing/2014/main" id="{08BF6633-BBD2-1FA3-5D58-CDB8E98490E8}"/>
              </a:ext>
            </a:extLst>
          </p:cNvPr>
          <p:cNvSpPr/>
          <p:nvPr/>
        </p:nvSpPr>
        <p:spPr>
          <a:xfrm>
            <a:off x="881743" y="1700645"/>
            <a:ext cx="9911443" cy="4308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pic>
        <p:nvPicPr>
          <p:cNvPr id="7" name="Image 6">
            <a:extLst>
              <a:ext uri="{FF2B5EF4-FFF2-40B4-BE49-F238E27FC236}">
                <a16:creationId xmlns:a16="http://schemas.microsoft.com/office/drawing/2014/main" id="{91C53FF5-B8EA-A444-B56F-179342BC7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814" y="1848814"/>
            <a:ext cx="4114801" cy="4011931"/>
          </a:xfrm>
          <a:prstGeom prst="rect">
            <a:avLst/>
          </a:prstGeom>
        </p:spPr>
      </p:pic>
      <p:sp>
        <p:nvSpPr>
          <p:cNvPr id="8" name="ZoneTexte 7">
            <a:extLst>
              <a:ext uri="{FF2B5EF4-FFF2-40B4-BE49-F238E27FC236}">
                <a16:creationId xmlns:a16="http://schemas.microsoft.com/office/drawing/2014/main" id="{F8EC10F8-E84E-1B2D-21AA-4C5C9A56CDAF}"/>
              </a:ext>
            </a:extLst>
          </p:cNvPr>
          <p:cNvSpPr txBox="1"/>
          <p:nvPr/>
        </p:nvSpPr>
        <p:spPr>
          <a:xfrm>
            <a:off x="2561666" y="2215831"/>
            <a:ext cx="11183470" cy="2554545"/>
          </a:xfrm>
          <a:prstGeom prst="rect">
            <a:avLst/>
          </a:prstGeom>
          <a:noFill/>
        </p:spPr>
        <p:txBody>
          <a:bodyPr wrap="square" rtlCol="0">
            <a:spAutoFit/>
          </a:bodyPr>
          <a:lstStyle/>
          <a:p>
            <a:pPr algn="ctr"/>
            <a:r>
              <a:rPr lang="fr-FR" sz="8000" dirty="0">
                <a:solidFill>
                  <a:srgbClr val="470137"/>
                </a:solidFill>
                <a:latin typeface="Arial Black" panose="020B0A04020102020204" pitchFamily="34" charset="0"/>
              </a:rPr>
              <a:t>ADOBE </a:t>
            </a:r>
          </a:p>
          <a:p>
            <a:pPr algn="ctr"/>
            <a:r>
              <a:rPr lang="fr-FR" sz="8000" dirty="0">
                <a:solidFill>
                  <a:srgbClr val="470137"/>
                </a:solidFill>
                <a:latin typeface="Arial Black" panose="020B0A04020102020204" pitchFamily="34" charset="0"/>
              </a:rPr>
              <a:t>XD</a:t>
            </a:r>
            <a:endParaRPr lang="fr-BF" sz="8000" dirty="0">
              <a:solidFill>
                <a:srgbClr val="470137"/>
              </a:solidFill>
              <a:latin typeface="Arial Black" panose="020B0A04020102020204" pitchFamily="34" charset="0"/>
            </a:endParaRPr>
          </a:p>
        </p:txBody>
      </p:sp>
    </p:spTree>
    <p:extLst>
      <p:ext uri="{BB962C8B-B14F-4D97-AF65-F5344CB8AC3E}">
        <p14:creationId xmlns:p14="http://schemas.microsoft.com/office/powerpoint/2010/main" val="2032519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0" y="-152400"/>
            <a:ext cx="12192000" cy="7010400"/>
          </a:xfrm>
          <a:prstGeom prst="rect">
            <a:avLst/>
          </a:prstGeom>
          <a:solidFill>
            <a:srgbClr val="470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125185" y="0"/>
            <a:ext cx="12066815" cy="1569660"/>
          </a:xfrm>
          <a:prstGeom prst="rect">
            <a:avLst/>
          </a:prstGeom>
          <a:noFill/>
        </p:spPr>
        <p:txBody>
          <a:bodyPr wrap="square" rtlCol="0">
            <a:spAutoFit/>
          </a:bodyPr>
          <a:lstStyle/>
          <a:p>
            <a:pPr algn="ctr"/>
            <a:r>
              <a:rPr lang="fr-FR" sz="4800" b="1" i="0" cap="all" dirty="0">
                <a:solidFill>
                  <a:srgbClr val="FF62F8"/>
                </a:solidFill>
                <a:effectLst/>
                <a:latin typeface="Agency FB" panose="020B0503020202020204" pitchFamily="34" charset="0"/>
              </a:rPr>
              <a:t>QU’EST-CE QUE ADOBE XD ET POURQUOI L’UTILISER ?</a:t>
            </a:r>
          </a:p>
          <a:p>
            <a:pPr algn="ctr"/>
            <a:endParaRPr lang="fr-BF" sz="4800" b="1" dirty="0">
              <a:solidFill>
                <a:srgbClr val="FF62F8"/>
              </a:solidFill>
              <a:latin typeface="Agency FB" panose="020B0503020202020204" pitchFamily="34" charset="0"/>
            </a:endParaRPr>
          </a:p>
        </p:txBody>
      </p:sp>
      <p:sp>
        <p:nvSpPr>
          <p:cNvPr id="6" name="ZoneTexte 5">
            <a:extLst>
              <a:ext uri="{FF2B5EF4-FFF2-40B4-BE49-F238E27FC236}">
                <a16:creationId xmlns:a16="http://schemas.microsoft.com/office/drawing/2014/main" id="{5BD35765-FDA1-A489-68CA-C43E472D38FD}"/>
              </a:ext>
            </a:extLst>
          </p:cNvPr>
          <p:cNvSpPr txBox="1"/>
          <p:nvPr/>
        </p:nvSpPr>
        <p:spPr>
          <a:xfrm>
            <a:off x="683078" y="1252597"/>
            <a:ext cx="10825844" cy="5262979"/>
          </a:xfrm>
          <a:prstGeom prst="rect">
            <a:avLst/>
          </a:prstGeom>
          <a:noFill/>
        </p:spPr>
        <p:txBody>
          <a:bodyPr wrap="square" rtlCol="0">
            <a:spAutoFit/>
          </a:bodyPr>
          <a:lstStyle/>
          <a:p>
            <a:pPr algn="l" fontAlgn="base"/>
            <a:r>
              <a:rPr lang="fr-FR" sz="2800" b="0" i="0" dirty="0">
                <a:solidFill>
                  <a:schemeClr val="bg1"/>
                </a:solidFill>
                <a:effectLst/>
                <a:latin typeface="Agency FB" panose="020B0503020202020204" pitchFamily="34" charset="0"/>
              </a:rPr>
              <a:t>Adobe XD est lancé en octobre 2017. Il est présenté comme l’outil idéal pour faciliter la conception d’une interface utilisateur ergonomique et réaliser une déclinaison flexible sur les différents terminaux mobiles : tablettes, iPhone, Smartphone, etc.</a:t>
            </a:r>
          </a:p>
          <a:p>
            <a:pPr algn="l" fontAlgn="base"/>
            <a:r>
              <a:rPr lang="fr-FR" sz="2800" b="0" i="0" dirty="0">
                <a:solidFill>
                  <a:schemeClr val="bg1"/>
                </a:solidFill>
                <a:effectLst/>
                <a:latin typeface="Agency FB" panose="020B0503020202020204" pitchFamily="34" charset="0"/>
              </a:rPr>
              <a:t>Il offre à l’utilisateur tous les outils requis, outre une interaction fluide, pour créer un prototype UI de haute fidélité graphique et adapté à tout type d’expérience utilisateur.</a:t>
            </a:r>
          </a:p>
          <a:p>
            <a:pPr algn="l" fontAlgn="base"/>
            <a:r>
              <a:rPr lang="fr-FR" sz="2800" b="0" i="0" dirty="0">
                <a:solidFill>
                  <a:schemeClr val="bg1"/>
                </a:solidFill>
                <a:effectLst/>
                <a:latin typeface="Agency FB" panose="020B0503020202020204" pitchFamily="34" charset="0"/>
              </a:rPr>
              <a:t>Grâce à Adobe XD, le designer donne vie à la maquette UX/UI statique et la rend interactive, en mettant en place un </a:t>
            </a:r>
            <a:r>
              <a:rPr lang="fr-FR" sz="2800" b="1" i="0" dirty="0">
                <a:solidFill>
                  <a:schemeClr val="bg1"/>
                </a:solidFill>
                <a:effectLst/>
                <a:latin typeface="Agency FB" panose="020B0503020202020204" pitchFamily="34" charset="0"/>
              </a:rPr>
              <a:t>chemin de navigation cohérent</a:t>
            </a:r>
            <a:r>
              <a:rPr lang="fr-FR" sz="2800" b="0" i="0" dirty="0">
                <a:solidFill>
                  <a:schemeClr val="bg1"/>
                </a:solidFill>
                <a:effectLst/>
                <a:latin typeface="Agency FB" panose="020B0503020202020204" pitchFamily="34" charset="0"/>
              </a:rPr>
              <a:t>, avec des </a:t>
            </a:r>
            <a:r>
              <a:rPr lang="fr-FR" sz="2800" b="1" i="0" dirty="0">
                <a:solidFill>
                  <a:schemeClr val="bg1"/>
                </a:solidFill>
                <a:effectLst/>
                <a:latin typeface="Agency FB" panose="020B0503020202020204" pitchFamily="34" charset="0"/>
              </a:rPr>
              <a:t>animations</a:t>
            </a:r>
            <a:r>
              <a:rPr lang="fr-FR" sz="2800" b="0" i="0" dirty="0">
                <a:solidFill>
                  <a:schemeClr val="bg1"/>
                </a:solidFill>
                <a:effectLst/>
                <a:latin typeface="Agency FB" panose="020B0503020202020204" pitchFamily="34" charset="0"/>
              </a:rPr>
              <a:t>, des </a:t>
            </a:r>
            <a:r>
              <a:rPr lang="fr-FR" sz="2800" b="1" i="0" dirty="0">
                <a:solidFill>
                  <a:schemeClr val="bg1"/>
                </a:solidFill>
                <a:effectLst/>
                <a:latin typeface="Agency FB" panose="020B0503020202020204" pitchFamily="34" charset="0"/>
              </a:rPr>
              <a:t>micro-interactions</a:t>
            </a:r>
            <a:r>
              <a:rPr lang="fr-FR" sz="2800" b="0" i="0" dirty="0">
                <a:solidFill>
                  <a:schemeClr val="bg1"/>
                </a:solidFill>
                <a:effectLst/>
                <a:latin typeface="Agency FB" panose="020B0503020202020204" pitchFamily="34" charset="0"/>
              </a:rPr>
              <a:t>, des </a:t>
            </a:r>
            <a:r>
              <a:rPr lang="fr-FR" sz="2800" b="1" i="0" dirty="0">
                <a:solidFill>
                  <a:schemeClr val="bg1"/>
                </a:solidFill>
                <a:effectLst/>
                <a:latin typeface="Agency FB" panose="020B0503020202020204" pitchFamily="34" charset="0"/>
              </a:rPr>
              <a:t>transitions </a:t>
            </a:r>
            <a:r>
              <a:rPr lang="fr-FR" sz="2800" b="0" i="0" dirty="0">
                <a:solidFill>
                  <a:schemeClr val="bg1"/>
                </a:solidFill>
                <a:effectLst/>
                <a:latin typeface="Agency FB" panose="020B0503020202020204" pitchFamily="34" charset="0"/>
              </a:rPr>
              <a:t>et des </a:t>
            </a:r>
            <a:r>
              <a:rPr lang="fr-FR" sz="2800" b="1" i="0" dirty="0">
                <a:solidFill>
                  <a:schemeClr val="bg1"/>
                </a:solidFill>
                <a:effectLst/>
                <a:latin typeface="Agency FB" panose="020B0503020202020204" pitchFamily="34" charset="0"/>
              </a:rPr>
              <a:t>effets de défilement immersifs</a:t>
            </a:r>
            <a:r>
              <a:rPr lang="fr-FR" sz="2800" b="0" i="0" dirty="0">
                <a:solidFill>
                  <a:schemeClr val="bg1"/>
                </a:solidFill>
                <a:effectLst/>
                <a:latin typeface="Agency FB" panose="020B0503020202020204" pitchFamily="34" charset="0"/>
              </a:rPr>
              <a:t>. Ces mouvements sont exécutés suite à l’activation de certains déclencheurs par l’utilisateur, tels que les </a:t>
            </a:r>
            <a:r>
              <a:rPr lang="fr-FR" sz="2800" b="1" i="0" dirty="0">
                <a:solidFill>
                  <a:schemeClr val="bg1"/>
                </a:solidFill>
                <a:effectLst/>
                <a:latin typeface="Agency FB" panose="020B0503020202020204" pitchFamily="34" charset="0"/>
              </a:rPr>
              <a:t>gestes tactiles</a:t>
            </a:r>
            <a:r>
              <a:rPr lang="fr-FR" sz="2800" b="0" i="0" dirty="0">
                <a:solidFill>
                  <a:schemeClr val="bg1"/>
                </a:solidFill>
                <a:effectLst/>
                <a:latin typeface="Agency FB" panose="020B0503020202020204" pitchFamily="34" charset="0"/>
              </a:rPr>
              <a:t>, les </a:t>
            </a:r>
            <a:r>
              <a:rPr lang="fr-FR" sz="2800" b="1" i="0" dirty="0">
                <a:solidFill>
                  <a:schemeClr val="bg1"/>
                </a:solidFill>
                <a:effectLst/>
                <a:latin typeface="Agency FB" panose="020B0503020202020204" pitchFamily="34" charset="0"/>
              </a:rPr>
              <a:t>commandes vocales</a:t>
            </a:r>
            <a:r>
              <a:rPr lang="fr-FR" sz="2800" b="0" i="0" dirty="0">
                <a:solidFill>
                  <a:schemeClr val="bg1"/>
                </a:solidFill>
                <a:effectLst/>
                <a:latin typeface="Agency FB" panose="020B0503020202020204" pitchFamily="34" charset="0"/>
              </a:rPr>
              <a:t>, le</a:t>
            </a:r>
            <a:r>
              <a:rPr lang="fr-FR" sz="2800" b="1" i="0" dirty="0">
                <a:solidFill>
                  <a:schemeClr val="bg1"/>
                </a:solidFill>
                <a:effectLst/>
                <a:latin typeface="Agency FB" panose="020B0503020202020204" pitchFamily="34" charset="0"/>
              </a:rPr>
              <a:t> clic sur un bouton </a:t>
            </a:r>
            <a:r>
              <a:rPr lang="fr-FR" sz="2800" b="0" i="0" dirty="0">
                <a:solidFill>
                  <a:schemeClr val="bg1"/>
                </a:solidFill>
                <a:effectLst/>
                <a:latin typeface="Agency FB" panose="020B0503020202020204" pitchFamily="34" charset="0"/>
              </a:rPr>
              <a:t>ou une image, etc.</a:t>
            </a:r>
          </a:p>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2713526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125185" y="-152400"/>
            <a:ext cx="12192000" cy="7010400"/>
          </a:xfrm>
          <a:prstGeom prst="rect">
            <a:avLst/>
          </a:prstGeom>
          <a:solidFill>
            <a:srgbClr val="470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3469822" y="2518968"/>
            <a:ext cx="12066815" cy="2554545"/>
          </a:xfrm>
          <a:prstGeom prst="rect">
            <a:avLst/>
          </a:prstGeom>
          <a:noFill/>
        </p:spPr>
        <p:txBody>
          <a:bodyPr wrap="square" rtlCol="0">
            <a:spAutoFit/>
          </a:bodyPr>
          <a:lstStyle/>
          <a:p>
            <a:pPr algn="ctr"/>
            <a:r>
              <a:rPr lang="fr-FR" sz="8000" b="1" i="0" cap="all" dirty="0">
                <a:solidFill>
                  <a:srgbClr val="FF62F8"/>
                </a:solidFill>
                <a:effectLst/>
                <a:latin typeface="Agency FB" panose="020B0503020202020204" pitchFamily="34" charset="0"/>
              </a:rPr>
              <a:t>MON PROJET</a:t>
            </a:r>
          </a:p>
          <a:p>
            <a:pPr algn="ctr"/>
            <a:endParaRPr lang="fr-BF" sz="8000" b="1" dirty="0">
              <a:solidFill>
                <a:srgbClr val="FF62F8"/>
              </a:solidFill>
              <a:latin typeface="Agency FB" panose="020B0503020202020204" pitchFamily="34" charset="0"/>
            </a:endParaRPr>
          </a:p>
        </p:txBody>
      </p:sp>
      <p:sp>
        <p:nvSpPr>
          <p:cNvPr id="6" name="ZoneTexte 5">
            <a:extLst>
              <a:ext uri="{FF2B5EF4-FFF2-40B4-BE49-F238E27FC236}">
                <a16:creationId xmlns:a16="http://schemas.microsoft.com/office/drawing/2014/main" id="{5BD35765-FDA1-A489-68CA-C43E472D38FD}"/>
              </a:ext>
            </a:extLst>
          </p:cNvPr>
          <p:cNvSpPr txBox="1"/>
          <p:nvPr/>
        </p:nvSpPr>
        <p:spPr>
          <a:xfrm>
            <a:off x="683078"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pic>
        <p:nvPicPr>
          <p:cNvPr id="4" name="Image 3">
            <a:extLst>
              <a:ext uri="{FF2B5EF4-FFF2-40B4-BE49-F238E27FC236}">
                <a16:creationId xmlns:a16="http://schemas.microsoft.com/office/drawing/2014/main" id="{8BCD7D5B-A0EA-8256-56DB-2D413B6FA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729" y="159864"/>
            <a:ext cx="4506685" cy="6538271"/>
          </a:xfrm>
          <a:prstGeom prst="rect">
            <a:avLst/>
          </a:prstGeom>
        </p:spPr>
      </p:pic>
    </p:spTree>
    <p:extLst>
      <p:ext uri="{BB962C8B-B14F-4D97-AF65-F5344CB8AC3E}">
        <p14:creationId xmlns:p14="http://schemas.microsoft.com/office/powerpoint/2010/main" val="273752129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62594" y="-152401"/>
            <a:ext cx="12254593" cy="7010400"/>
          </a:xfrm>
          <a:prstGeom prst="rect">
            <a:avLst/>
          </a:prstGeom>
          <a:solidFill>
            <a:srgbClr val="47013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0" y="-152400"/>
            <a:ext cx="12066815" cy="769441"/>
          </a:xfrm>
          <a:prstGeom prst="rect">
            <a:avLst/>
          </a:prstGeom>
          <a:noFill/>
        </p:spPr>
        <p:txBody>
          <a:bodyPr wrap="square" rtlCol="0">
            <a:spAutoFit/>
          </a:bodyPr>
          <a:lstStyle/>
          <a:p>
            <a:pPr algn="ctr"/>
            <a:r>
              <a:rPr lang="fr-FR" sz="4400" b="1" i="0" cap="all" dirty="0">
                <a:solidFill>
                  <a:srgbClr val="FF62F8"/>
                </a:solidFill>
                <a:effectLst/>
                <a:latin typeface="Agency FB" panose="020B0503020202020204" pitchFamily="34" charset="0"/>
              </a:rPr>
              <a:t>MON PROJET</a:t>
            </a:r>
          </a:p>
        </p:txBody>
      </p:sp>
      <p:sp>
        <p:nvSpPr>
          <p:cNvPr id="6" name="ZoneTexte 5">
            <a:extLst>
              <a:ext uri="{FF2B5EF4-FFF2-40B4-BE49-F238E27FC236}">
                <a16:creationId xmlns:a16="http://schemas.microsoft.com/office/drawing/2014/main" id="{5BD35765-FDA1-A489-68CA-C43E472D38FD}"/>
              </a:ext>
            </a:extLst>
          </p:cNvPr>
          <p:cNvSpPr txBox="1"/>
          <p:nvPr/>
        </p:nvSpPr>
        <p:spPr>
          <a:xfrm>
            <a:off x="808263"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pic>
        <p:nvPicPr>
          <p:cNvPr id="7" name="Image 6">
            <a:extLst>
              <a:ext uri="{FF2B5EF4-FFF2-40B4-BE49-F238E27FC236}">
                <a16:creationId xmlns:a16="http://schemas.microsoft.com/office/drawing/2014/main" id="{6C1C321C-E214-7115-A886-EBDA1A2EB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130" y="2536371"/>
            <a:ext cx="6746277" cy="1632857"/>
          </a:xfrm>
          <a:prstGeom prst="rect">
            <a:avLst/>
          </a:prstGeom>
        </p:spPr>
      </p:pic>
      <p:cxnSp>
        <p:nvCxnSpPr>
          <p:cNvPr id="29" name="Connecteur droit avec flèche 28">
            <a:extLst>
              <a:ext uri="{FF2B5EF4-FFF2-40B4-BE49-F238E27FC236}">
                <a16:creationId xmlns:a16="http://schemas.microsoft.com/office/drawing/2014/main" id="{164610B3-68A0-B869-1382-97BB86DF2923}"/>
              </a:ext>
            </a:extLst>
          </p:cNvPr>
          <p:cNvCxnSpPr/>
          <p:nvPr/>
        </p:nvCxnSpPr>
        <p:spPr>
          <a:xfrm>
            <a:off x="3412671" y="1252597"/>
            <a:ext cx="5617029" cy="1147703"/>
          </a:xfrm>
          <a:prstGeom prst="straightConnector1">
            <a:avLst/>
          </a:prstGeom>
          <a:ln w="127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6FA59104-0FCC-6405-542A-0BB4D0F2057C}"/>
              </a:ext>
            </a:extLst>
          </p:cNvPr>
          <p:cNvCxnSpPr>
            <a:cxnSpLocks/>
          </p:cNvCxnSpPr>
          <p:nvPr/>
        </p:nvCxnSpPr>
        <p:spPr>
          <a:xfrm flipV="1">
            <a:off x="3804557" y="4230650"/>
            <a:ext cx="3503911" cy="733236"/>
          </a:xfrm>
          <a:prstGeom prst="straightConnector1">
            <a:avLst/>
          </a:prstGeom>
          <a:ln w="127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7E41B82A-BA34-941A-12FF-9DE76AC18EFD}"/>
              </a:ext>
            </a:extLst>
          </p:cNvPr>
          <p:cNvSpPr txBox="1"/>
          <p:nvPr/>
        </p:nvSpPr>
        <p:spPr>
          <a:xfrm>
            <a:off x="1077685" y="766613"/>
            <a:ext cx="2334986" cy="584775"/>
          </a:xfrm>
          <a:prstGeom prst="rect">
            <a:avLst/>
          </a:prstGeom>
          <a:noFill/>
        </p:spPr>
        <p:txBody>
          <a:bodyPr wrap="square" rtlCol="0">
            <a:spAutoFit/>
          </a:bodyPr>
          <a:lstStyle/>
          <a:p>
            <a:r>
              <a:rPr lang="fr-FR" sz="3200" b="1" dirty="0">
                <a:solidFill>
                  <a:schemeClr val="bg1"/>
                </a:solidFill>
                <a:latin typeface="Agency FB" panose="020B0503020202020204" pitchFamily="34" charset="0"/>
              </a:rPr>
              <a:t>Image d’origine</a:t>
            </a:r>
            <a:endParaRPr lang="fr-BF" sz="3200" b="1" dirty="0">
              <a:solidFill>
                <a:schemeClr val="bg1"/>
              </a:solidFill>
              <a:latin typeface="Agency FB" panose="020B0503020202020204" pitchFamily="34" charset="0"/>
            </a:endParaRPr>
          </a:p>
        </p:txBody>
      </p:sp>
      <p:sp>
        <p:nvSpPr>
          <p:cNvPr id="36" name="ZoneTexte 35">
            <a:extLst>
              <a:ext uri="{FF2B5EF4-FFF2-40B4-BE49-F238E27FC236}">
                <a16:creationId xmlns:a16="http://schemas.microsoft.com/office/drawing/2014/main" id="{351CC3FB-C4FE-4DD3-C1A8-FB135349DE43}"/>
              </a:ext>
            </a:extLst>
          </p:cNvPr>
          <p:cNvSpPr txBox="1"/>
          <p:nvPr/>
        </p:nvSpPr>
        <p:spPr>
          <a:xfrm>
            <a:off x="1910442" y="4597268"/>
            <a:ext cx="2334986" cy="584775"/>
          </a:xfrm>
          <a:prstGeom prst="rect">
            <a:avLst/>
          </a:prstGeom>
          <a:noFill/>
        </p:spPr>
        <p:txBody>
          <a:bodyPr wrap="square" rtlCol="0">
            <a:spAutoFit/>
          </a:bodyPr>
          <a:lstStyle/>
          <a:p>
            <a:r>
              <a:rPr lang="fr-FR" sz="3200" b="1" dirty="0">
                <a:solidFill>
                  <a:schemeClr val="bg1"/>
                </a:solidFill>
                <a:latin typeface="Agency FB" panose="020B0503020202020204" pitchFamily="34" charset="0"/>
              </a:rPr>
              <a:t>Mon modèle</a:t>
            </a:r>
            <a:endParaRPr lang="fr-BF" sz="3200" b="1" dirty="0">
              <a:solidFill>
                <a:schemeClr val="bg1"/>
              </a:solidFill>
              <a:latin typeface="Agency FB" panose="020B0503020202020204" pitchFamily="34" charset="0"/>
            </a:endParaRPr>
          </a:p>
        </p:txBody>
      </p:sp>
      <p:sp>
        <p:nvSpPr>
          <p:cNvPr id="37" name="ZoneTexte 36">
            <a:extLst>
              <a:ext uri="{FF2B5EF4-FFF2-40B4-BE49-F238E27FC236}">
                <a16:creationId xmlns:a16="http://schemas.microsoft.com/office/drawing/2014/main" id="{B1FBE201-0E1C-5B68-10E6-6E5D577EFEB9}"/>
              </a:ext>
            </a:extLst>
          </p:cNvPr>
          <p:cNvSpPr txBox="1"/>
          <p:nvPr/>
        </p:nvSpPr>
        <p:spPr>
          <a:xfrm>
            <a:off x="911679" y="5676412"/>
            <a:ext cx="11217728" cy="646331"/>
          </a:xfrm>
          <a:prstGeom prst="rect">
            <a:avLst/>
          </a:prstGeom>
          <a:noFill/>
        </p:spPr>
        <p:txBody>
          <a:bodyPr wrap="square" rtlCol="0">
            <a:spAutoFit/>
          </a:bodyPr>
          <a:lstStyle/>
          <a:p>
            <a:pPr algn="ctr"/>
            <a:r>
              <a:rPr lang="fr-FR" sz="3600" dirty="0">
                <a:solidFill>
                  <a:schemeClr val="bg1"/>
                </a:solidFill>
                <a:latin typeface="Agency FB" panose="020B0503020202020204" pitchFamily="34" charset="0"/>
              </a:rPr>
              <a:t>L’image a été téléchargé sur google et importé sur Adobe XD</a:t>
            </a:r>
            <a:endParaRPr lang="fr-BF"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1394386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62594" y="-152401"/>
            <a:ext cx="12254593" cy="7010400"/>
          </a:xfrm>
          <a:prstGeom prst="rect">
            <a:avLst/>
          </a:prstGeom>
          <a:solidFill>
            <a:srgbClr val="47013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0" y="-152400"/>
            <a:ext cx="12066815" cy="769441"/>
          </a:xfrm>
          <a:prstGeom prst="rect">
            <a:avLst/>
          </a:prstGeom>
          <a:noFill/>
        </p:spPr>
        <p:txBody>
          <a:bodyPr wrap="square" rtlCol="0">
            <a:spAutoFit/>
          </a:bodyPr>
          <a:lstStyle/>
          <a:p>
            <a:pPr algn="ctr"/>
            <a:r>
              <a:rPr lang="fr-FR" sz="4400" b="1" i="0" cap="all" dirty="0">
                <a:solidFill>
                  <a:srgbClr val="FF62F8"/>
                </a:solidFill>
                <a:effectLst/>
                <a:latin typeface="Agency FB" panose="020B0503020202020204" pitchFamily="34" charset="0"/>
              </a:rPr>
              <a:t>MON PROJET</a:t>
            </a:r>
          </a:p>
        </p:txBody>
      </p:sp>
      <p:sp>
        <p:nvSpPr>
          <p:cNvPr id="6" name="ZoneTexte 5">
            <a:extLst>
              <a:ext uri="{FF2B5EF4-FFF2-40B4-BE49-F238E27FC236}">
                <a16:creationId xmlns:a16="http://schemas.microsoft.com/office/drawing/2014/main" id="{5BD35765-FDA1-A489-68CA-C43E472D38FD}"/>
              </a:ext>
            </a:extLst>
          </p:cNvPr>
          <p:cNvSpPr txBox="1"/>
          <p:nvPr/>
        </p:nvSpPr>
        <p:spPr>
          <a:xfrm>
            <a:off x="808263"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pic>
        <p:nvPicPr>
          <p:cNvPr id="4" name="Image 3">
            <a:extLst>
              <a:ext uri="{FF2B5EF4-FFF2-40B4-BE49-F238E27FC236}">
                <a16:creationId xmlns:a16="http://schemas.microsoft.com/office/drawing/2014/main" id="{F2E68D8C-DB32-D320-9AB5-926918136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652" y="1327308"/>
            <a:ext cx="8968696" cy="2444593"/>
          </a:xfrm>
          <a:prstGeom prst="rect">
            <a:avLst/>
          </a:prstGeom>
        </p:spPr>
      </p:pic>
      <p:sp>
        <p:nvSpPr>
          <p:cNvPr id="8" name="ZoneTexte 7">
            <a:extLst>
              <a:ext uri="{FF2B5EF4-FFF2-40B4-BE49-F238E27FC236}">
                <a16:creationId xmlns:a16="http://schemas.microsoft.com/office/drawing/2014/main" id="{BB38DF41-BB57-DE99-394A-81AB514DDF49}"/>
              </a:ext>
            </a:extLst>
          </p:cNvPr>
          <p:cNvSpPr txBox="1"/>
          <p:nvPr/>
        </p:nvSpPr>
        <p:spPr>
          <a:xfrm>
            <a:off x="1611652" y="4051132"/>
            <a:ext cx="8968696" cy="1200329"/>
          </a:xfrm>
          <a:prstGeom prst="rect">
            <a:avLst/>
          </a:prstGeom>
          <a:noFill/>
        </p:spPr>
        <p:txBody>
          <a:bodyPr wrap="square" rtlCol="0">
            <a:spAutoFit/>
          </a:bodyPr>
          <a:lstStyle/>
          <a:p>
            <a:r>
              <a:rPr lang="fr-FR" sz="3600" dirty="0">
                <a:solidFill>
                  <a:schemeClr val="bg1"/>
                </a:solidFill>
                <a:latin typeface="Agency FB" panose="020B0503020202020204" pitchFamily="34" charset="0"/>
              </a:rPr>
              <a:t>Pour la réalisation de cette partie de ma maquette j'ai utilisé le logiciel Pichon pour générer les icone,</a:t>
            </a:r>
            <a:endParaRPr lang="fr-BF"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808465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E03155-847A-852E-0F80-54CA457EBD1E}"/>
              </a:ext>
            </a:extLst>
          </p:cNvPr>
          <p:cNvSpPr/>
          <p:nvPr/>
        </p:nvSpPr>
        <p:spPr>
          <a:xfrm>
            <a:off x="-62594" y="-152401"/>
            <a:ext cx="12254593" cy="7010400"/>
          </a:xfrm>
          <a:prstGeom prst="rect">
            <a:avLst/>
          </a:prstGeom>
          <a:solidFill>
            <a:srgbClr val="470137"/>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sz="4000" dirty="0">
              <a:solidFill>
                <a:srgbClr val="FF62F8"/>
              </a:solidFill>
              <a:latin typeface="Agency FB" panose="020B0503020202020204" pitchFamily="34" charset="0"/>
            </a:endParaRPr>
          </a:p>
        </p:txBody>
      </p:sp>
      <p:sp>
        <p:nvSpPr>
          <p:cNvPr id="2" name="ZoneTexte 1">
            <a:extLst>
              <a:ext uri="{FF2B5EF4-FFF2-40B4-BE49-F238E27FC236}">
                <a16:creationId xmlns:a16="http://schemas.microsoft.com/office/drawing/2014/main" id="{8E93C5AE-49C7-7CB0-6438-1EEBCF7174CF}"/>
              </a:ext>
            </a:extLst>
          </p:cNvPr>
          <p:cNvSpPr txBox="1"/>
          <p:nvPr/>
        </p:nvSpPr>
        <p:spPr>
          <a:xfrm>
            <a:off x="0" y="-152400"/>
            <a:ext cx="12066815" cy="769441"/>
          </a:xfrm>
          <a:prstGeom prst="rect">
            <a:avLst/>
          </a:prstGeom>
          <a:noFill/>
        </p:spPr>
        <p:txBody>
          <a:bodyPr wrap="square" rtlCol="0">
            <a:spAutoFit/>
          </a:bodyPr>
          <a:lstStyle/>
          <a:p>
            <a:pPr algn="ctr"/>
            <a:r>
              <a:rPr lang="fr-FR" sz="4400" b="1" i="0" cap="all" dirty="0">
                <a:solidFill>
                  <a:srgbClr val="FF62F8"/>
                </a:solidFill>
                <a:effectLst/>
                <a:latin typeface="Agency FB" panose="020B0503020202020204" pitchFamily="34" charset="0"/>
              </a:rPr>
              <a:t>MON PROJET</a:t>
            </a:r>
          </a:p>
        </p:txBody>
      </p:sp>
      <p:sp>
        <p:nvSpPr>
          <p:cNvPr id="6" name="ZoneTexte 5">
            <a:extLst>
              <a:ext uri="{FF2B5EF4-FFF2-40B4-BE49-F238E27FC236}">
                <a16:creationId xmlns:a16="http://schemas.microsoft.com/office/drawing/2014/main" id="{5BD35765-FDA1-A489-68CA-C43E472D38FD}"/>
              </a:ext>
            </a:extLst>
          </p:cNvPr>
          <p:cNvSpPr txBox="1"/>
          <p:nvPr/>
        </p:nvSpPr>
        <p:spPr>
          <a:xfrm>
            <a:off x="808263" y="1252597"/>
            <a:ext cx="10825844" cy="954107"/>
          </a:xfrm>
          <a:prstGeom prst="rect">
            <a:avLst/>
          </a:prstGeom>
          <a:noFill/>
        </p:spPr>
        <p:txBody>
          <a:bodyPr wrap="square" rtlCol="0">
            <a:spAutoFit/>
          </a:bodyPr>
          <a:lstStyle/>
          <a:p>
            <a:br>
              <a:rPr lang="fr-FR" sz="2800" dirty="0">
                <a:solidFill>
                  <a:schemeClr val="bg1"/>
                </a:solidFill>
                <a:latin typeface="Agency FB" panose="020B0503020202020204" pitchFamily="34" charset="0"/>
              </a:rPr>
            </a:br>
            <a:endParaRPr lang="fr-BF" sz="2800" dirty="0">
              <a:solidFill>
                <a:schemeClr val="bg1"/>
              </a:solidFill>
              <a:latin typeface="Agency FB" panose="020B0503020202020204" pitchFamily="34" charset="0"/>
            </a:endParaRPr>
          </a:p>
        </p:txBody>
      </p:sp>
      <p:pic>
        <p:nvPicPr>
          <p:cNvPr id="4" name="Image 3">
            <a:extLst>
              <a:ext uri="{FF2B5EF4-FFF2-40B4-BE49-F238E27FC236}">
                <a16:creationId xmlns:a16="http://schemas.microsoft.com/office/drawing/2014/main" id="{0C2366E6-0C42-5AF4-0189-60A0141A3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909" y="947153"/>
            <a:ext cx="9046995" cy="2269575"/>
          </a:xfrm>
          <a:prstGeom prst="rect">
            <a:avLst/>
          </a:prstGeom>
        </p:spPr>
      </p:pic>
      <p:sp>
        <p:nvSpPr>
          <p:cNvPr id="7" name="ZoneTexte 6">
            <a:extLst>
              <a:ext uri="{FF2B5EF4-FFF2-40B4-BE49-F238E27FC236}">
                <a16:creationId xmlns:a16="http://schemas.microsoft.com/office/drawing/2014/main" id="{5B0D27EC-1F88-8230-7280-8D11C5F91777}"/>
              </a:ext>
            </a:extLst>
          </p:cNvPr>
          <p:cNvSpPr txBox="1"/>
          <p:nvPr/>
        </p:nvSpPr>
        <p:spPr>
          <a:xfrm>
            <a:off x="1509909" y="3747521"/>
            <a:ext cx="9960430" cy="1569660"/>
          </a:xfrm>
          <a:prstGeom prst="rect">
            <a:avLst/>
          </a:prstGeom>
          <a:noFill/>
        </p:spPr>
        <p:txBody>
          <a:bodyPr wrap="square" rtlCol="0">
            <a:spAutoFit/>
          </a:bodyPr>
          <a:lstStyle/>
          <a:p>
            <a:r>
              <a:rPr lang="fr-FR" sz="3200" dirty="0">
                <a:solidFill>
                  <a:schemeClr val="bg1"/>
                </a:solidFill>
                <a:latin typeface="Agency FB" panose="020B0503020202020204" pitchFamily="34" charset="0"/>
              </a:rPr>
              <a:t>Pour la réalisation de cette parie j’ai utilisé la pipette pour reproduire exactement les mêmes couleurs de l’image d’origine  et j’ai téléchargé les images sur google</a:t>
            </a:r>
            <a:endParaRPr lang="fr-BF" sz="3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302711788"/>
      </p:ext>
    </p:extLst>
  </p:cSld>
  <p:clrMapOvr>
    <a:masterClrMapping/>
  </p:clrMapOvr>
  <p:transition spd="slow">
    <p:wip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430</Words>
  <Application>Microsoft Office PowerPoint</Application>
  <PresentationFormat>Grand écran</PresentationFormat>
  <Paragraphs>35</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Agency FB</vt:lpstr>
      <vt:lpstr>Arial</vt:lpstr>
      <vt:lpstr>Arial Black</vt:lpstr>
      <vt:lpstr>Bahnschrift SemiLight</vt:lpstr>
      <vt:lpstr>Broadway</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Razak DAO</dc:creator>
  <cp:lastModifiedBy>Razak DAO</cp:lastModifiedBy>
  <cp:revision>2</cp:revision>
  <dcterms:created xsi:type="dcterms:W3CDTF">2023-03-06T08:37:58Z</dcterms:created>
  <dcterms:modified xsi:type="dcterms:W3CDTF">2023-03-06T12:21:30Z</dcterms:modified>
</cp:coreProperties>
</file>