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3162D248-1EDC-41CD-83C2-924B81F1FE3A}" type="datetime">
              <a:rPr b="0" lang="en-US" sz="1200" spc="-1" strike="noStrike">
                <a:solidFill>
                  <a:srgbClr val="8b8b8b"/>
                </a:solidFill>
                <a:latin typeface="Calibri"/>
              </a:rPr>
              <a:t>12/28/23</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D78278EC-4DE1-4134-9664-6F09A88CAB5D}"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CF086208-FEFC-4DEB-A70B-A595BCE83D0D}" type="datetime">
              <a:rPr b="0" lang="en-US" sz="1200" spc="-1" strike="noStrike">
                <a:solidFill>
                  <a:srgbClr val="8b8b8b"/>
                </a:solidFill>
                <a:latin typeface="Calibri"/>
              </a:rPr>
              <a:t>12/28/23</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75C551EA-811D-45F8-9EE8-0A7643F396FD}"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byjus.com/maths/volume-of-a-cube/"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10480" y="138240"/>
            <a:ext cx="10334520" cy="4358880"/>
          </a:xfrm>
          <a:prstGeom prst="rect">
            <a:avLst/>
          </a:prstGeom>
          <a:noFill/>
          <a:ln>
            <a:noFill/>
          </a:ln>
        </p:spPr>
        <p:txBody>
          <a:bodyPr anchor="b">
            <a:normAutofit/>
          </a:bodyPr>
          <a:p>
            <a:pPr algn="ctr">
              <a:lnSpc>
                <a:spcPct val="90000"/>
              </a:lnSpc>
            </a:pPr>
            <a:r>
              <a:rPr b="1" lang="en-US" sz="2800" spc="-1" strike="noStrike" u="sng">
                <a:solidFill>
                  <a:srgbClr val="000000"/>
                </a:solidFill>
                <a:uFillTx/>
                <a:latin typeface="Calibri Light"/>
              </a:rPr>
              <a:t>Kalika Manavgyan Secondary School</a:t>
            </a:r>
            <a:br/>
            <a:r>
              <a:rPr b="1" lang="en-US" sz="2800" spc="-1" strike="noStrike" u="sng">
                <a:solidFill>
                  <a:srgbClr val="000000"/>
                </a:solidFill>
                <a:uFillTx/>
                <a:latin typeface="Calibri Light"/>
              </a:rPr>
              <a:t>Butwal -10- Ruphendehi</a:t>
            </a:r>
            <a:endParaRPr b="0" lang="en-US" sz="2800" spc="-1" strike="noStrike">
              <a:solidFill>
                <a:srgbClr val="000000"/>
              </a:solidFill>
              <a:latin typeface="Calibri"/>
            </a:endParaRPr>
          </a:p>
        </p:txBody>
      </p:sp>
      <p:sp>
        <p:nvSpPr>
          <p:cNvPr id="83" name="TextShape 2"/>
          <p:cNvSpPr txBox="1"/>
          <p:nvPr/>
        </p:nvSpPr>
        <p:spPr>
          <a:xfrm>
            <a:off x="510480" y="4497480"/>
            <a:ext cx="10547280" cy="2221920"/>
          </a:xfrm>
          <a:prstGeom prst="rect">
            <a:avLst/>
          </a:prstGeom>
          <a:noFill/>
          <a:ln>
            <a:noFill/>
          </a:ln>
        </p:spPr>
        <p:txBody>
          <a:bodyPr>
            <a:normAutofit/>
          </a:bodyPr>
          <a:p>
            <a:pPr algn="ctr">
              <a:lnSpc>
                <a:spcPct val="90000"/>
              </a:lnSpc>
              <a:spcBef>
                <a:spcPts val="1001"/>
              </a:spcBef>
            </a:pPr>
            <a:r>
              <a:rPr b="1" lang="en-US" sz="2400" spc="-1" strike="noStrike" u="sng">
                <a:solidFill>
                  <a:srgbClr val="000000"/>
                </a:solidFill>
                <a:uFillTx/>
                <a:latin typeface="Calibri"/>
              </a:rPr>
              <a:t>PROJECT WORK </a:t>
            </a:r>
            <a:endParaRPr b="0" lang="en-US" sz="2400" spc="-1" strike="noStrike">
              <a:latin typeface="Arial"/>
            </a:endParaRPr>
          </a:p>
          <a:p>
            <a:pPr algn="ctr">
              <a:lnSpc>
                <a:spcPct val="90000"/>
              </a:lnSpc>
              <a:spcBef>
                <a:spcPts val="1001"/>
              </a:spcBef>
            </a:pPr>
            <a:r>
              <a:rPr b="1" lang="en-US" sz="2400" spc="-1" strike="noStrike" u="sng">
                <a:solidFill>
                  <a:srgbClr val="000000"/>
                </a:solidFill>
                <a:uFillTx/>
                <a:latin typeface="Calibri"/>
              </a:rPr>
              <a:t>SUBJECT: MATHAMATICS</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Submitted By: Team _____</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Submitted To: Department of  Mathematics.</a:t>
            </a:r>
            <a:endParaRPr b="0" lang="en-US" sz="2400" spc="-1" strike="noStrike">
              <a:latin typeface="Arial"/>
            </a:endParaRPr>
          </a:p>
          <a:p>
            <a:pPr algn="ctr">
              <a:lnSpc>
                <a:spcPct val="90000"/>
              </a:lnSpc>
              <a:spcBef>
                <a:spcPts val="1001"/>
              </a:spcBef>
            </a:pPr>
            <a:r>
              <a:rPr b="1" lang="en-US" sz="2400" spc="-1" strike="noStrike" u="sng">
                <a:solidFill>
                  <a:srgbClr val="000000"/>
                </a:solidFill>
                <a:uFillTx/>
                <a:latin typeface="Calibri"/>
              </a:rPr>
              <a:t>Mr. Bimal Attreya</a:t>
            </a:r>
            <a:endParaRPr b="0" lang="en-US" sz="2400" spc="-1" strike="noStrike">
              <a:latin typeface="Arial"/>
            </a:endParaRPr>
          </a:p>
          <a:p>
            <a:pPr algn="ctr">
              <a:lnSpc>
                <a:spcPct val="90000"/>
              </a:lnSpc>
              <a:spcBef>
                <a:spcPts val="1001"/>
              </a:spcBef>
            </a:pPr>
            <a:r>
              <a:rPr b="1" lang="en-US" sz="2400" spc="-1" strike="noStrike" u="sng">
                <a:solidFill>
                  <a:srgbClr val="000000"/>
                </a:solidFill>
                <a:uFillTx/>
                <a:latin typeface="Calibri"/>
              </a:rPr>
              <a:t>Mr. Santosh Tiwari</a:t>
            </a: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p:txBody>
      </p:sp>
      <p:pic>
        <p:nvPicPr>
          <p:cNvPr id="84" name="Picture 4" descr=""/>
          <p:cNvPicPr/>
          <p:nvPr/>
        </p:nvPicPr>
        <p:blipFill>
          <a:blip r:embed="rId1"/>
          <a:stretch/>
        </p:blipFill>
        <p:spPr>
          <a:xfrm>
            <a:off x="3923280" y="0"/>
            <a:ext cx="2934360" cy="2179440"/>
          </a:xfrm>
          <a:prstGeom prst="rect">
            <a:avLst/>
          </a:prstGeom>
          <a:ln>
            <a:noFill/>
          </a:ln>
        </p:spPr>
      </p:pic>
      <p:sp>
        <p:nvSpPr>
          <p:cNvPr id="85" name="Line 3"/>
          <p:cNvSpPr/>
          <p:nvPr/>
        </p:nvSpPr>
        <p:spPr>
          <a:xfrm>
            <a:off x="5533920" y="2895480"/>
            <a:ext cx="360" cy="360"/>
          </a:xfrm>
          <a:prstGeom prst="line">
            <a:avLst/>
          </a:prstGeom>
          <a:ln/>
        </p:spPr>
        <p:style>
          <a:lnRef idx="1">
            <a:schemeClr val="accent1"/>
          </a:lnRef>
          <a:fillRef idx="0">
            <a:schemeClr val="accent1"/>
          </a:fillRef>
          <a:effectRef idx="0">
            <a:schemeClr val="accent1"/>
          </a:effectRef>
          <a:fontRef idx="minor"/>
        </p:style>
      </p:sp>
      <p:sp>
        <p:nvSpPr>
          <p:cNvPr id="86" name="CustomShape 4"/>
          <p:cNvSpPr/>
          <p:nvPr/>
        </p:nvSpPr>
        <p:spPr>
          <a:xfrm>
            <a:off x="4604040" y="2179800"/>
            <a:ext cx="1722240" cy="1519920"/>
          </a:xfrm>
          <a:prstGeom prst="quadArrow">
            <a:avLst>
              <a:gd name="adj1" fmla="val 22500"/>
              <a:gd name="adj2" fmla="val 22500"/>
              <a:gd name="adj3" fmla="val 22500"/>
            </a:avLst>
          </a:prstGeom>
          <a:ln/>
        </p:spPr>
        <p:style>
          <a:lnRef idx="2">
            <a:schemeClr val="accent1">
              <a:shade val="15000"/>
            </a:schemeClr>
          </a:lnRef>
          <a:fillRef idx="1">
            <a:schemeClr val="accent1"/>
          </a:fillRef>
          <a:effectRef idx="0">
            <a:schemeClr val="accent1"/>
          </a:effectRef>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605880" y="-298800"/>
            <a:ext cx="12033000" cy="1325160"/>
          </a:xfrm>
          <a:prstGeom prst="rect">
            <a:avLst/>
          </a:prstGeom>
          <a:noFill/>
          <a:ln>
            <a:noFill/>
          </a:ln>
        </p:spPr>
        <p:txBody>
          <a:bodyPr anchor="ctr">
            <a:normAutofit/>
          </a:bodyPr>
          <a:p>
            <a:pPr>
              <a:lnSpc>
                <a:spcPct val="90000"/>
              </a:lnSpc>
            </a:pPr>
            <a:r>
              <a:rPr b="0" lang="en-US" sz="4400" spc="-1" strike="noStrike">
                <a:solidFill>
                  <a:srgbClr val="000000"/>
                </a:solidFill>
                <a:latin typeface="Arial Black"/>
              </a:rPr>
              <a:t> </a:t>
            </a:r>
            <a:r>
              <a:rPr b="0" lang="en-US" sz="2800" spc="-1" strike="noStrike">
                <a:solidFill>
                  <a:srgbClr val="000000"/>
                </a:solidFill>
                <a:latin typeface="Arial Black"/>
              </a:rPr>
              <a:t>Real World Application of Application of Derivative</a:t>
            </a:r>
            <a:endParaRPr b="0" lang="en-US" sz="2800" spc="-1" strike="noStrike">
              <a:solidFill>
                <a:srgbClr val="000000"/>
              </a:solidFill>
              <a:latin typeface="Calibri"/>
            </a:endParaRPr>
          </a:p>
        </p:txBody>
      </p:sp>
      <p:sp>
        <p:nvSpPr>
          <p:cNvPr id="106" name="TextShape 2"/>
          <p:cNvSpPr txBox="1"/>
          <p:nvPr/>
        </p:nvSpPr>
        <p:spPr>
          <a:xfrm>
            <a:off x="262800" y="704160"/>
            <a:ext cx="11550600" cy="5549040"/>
          </a:xfrm>
          <a:prstGeom prst="rect">
            <a:avLst/>
          </a:prstGeom>
          <a:noFill/>
          <a:ln>
            <a:noFill/>
          </a:ln>
        </p:spPr>
        <p:txBody>
          <a:bodyPr>
            <a:normAutofit/>
          </a:bodyPr>
          <a:p>
            <a:pPr>
              <a:lnSpc>
                <a:spcPct val="90000"/>
              </a:lnSpc>
              <a:spcBef>
                <a:spcPts val="1001"/>
              </a:spcBef>
            </a:pPr>
            <a:r>
              <a:rPr b="0" lang="en-US" sz="2800" spc="-1" strike="noStrike">
                <a:solidFill>
                  <a:srgbClr val="000000"/>
                </a:solidFill>
                <a:latin typeface="Calibri"/>
              </a:rPr>
              <a:t>1). </a:t>
            </a:r>
            <a:r>
              <a:rPr b="1" lang="en-US" sz="2800" spc="-1" strike="noStrike" u="sng">
                <a:solidFill>
                  <a:srgbClr val="000000"/>
                </a:solidFill>
                <a:uFillTx/>
                <a:latin typeface="Calibri"/>
              </a:rPr>
              <a:t>T</a:t>
            </a:r>
            <a:r>
              <a:rPr b="1" lang="en-US" sz="2800" spc="-1" strike="noStrike" u="sng">
                <a:solidFill>
                  <a:srgbClr val="1f1f1f"/>
                </a:solidFill>
                <a:uFillTx/>
                <a:latin typeface="Google Sans"/>
              </a:rPr>
              <a:t>he length of the rectangle is decreasing at the rate of 6 cm per second and the breath is increasing at the rate of 3 cm per second find the rates of changes of a). perimeter b). area of the rectangle and the instant when the length and the breath of the rectangle are respectively 10 cm and 8 cm.</a:t>
            </a:r>
            <a:endParaRPr b="0" lang="en-US" sz="2800" spc="-1" strike="noStrike">
              <a:solidFill>
                <a:srgbClr val="000000"/>
              </a:solidFill>
              <a:latin typeface="Calibri"/>
            </a:endParaRPr>
          </a:p>
          <a:p>
            <a:pPr>
              <a:lnSpc>
                <a:spcPct val="90000"/>
              </a:lnSpc>
              <a:spcBef>
                <a:spcPts val="1001"/>
              </a:spcBef>
            </a:pPr>
            <a:r>
              <a:rPr b="0" lang="en-US" sz="2800" spc="-1" strike="noStrike" u="sng">
                <a:solidFill>
                  <a:srgbClr val="000000"/>
                </a:solidFill>
                <a:uFillTx/>
                <a:latin typeface="Calibri"/>
              </a:rPr>
              <a:t>Solution:</a:t>
            </a:r>
            <a:r>
              <a:rPr b="0" lang="en-US" sz="2800" spc="-1" strike="noStrike">
                <a:solidFill>
                  <a:srgbClr val="000000"/>
                </a:solidFill>
                <a:latin typeface="Calibri"/>
              </a:rPr>
              <a:t> </a:t>
            </a:r>
            <a:r>
              <a:rPr b="0" lang="en-US" sz="2800" spc="-1" strike="noStrike">
                <a:solidFill>
                  <a:srgbClr val="1f1f1f"/>
                </a:solidFill>
                <a:latin typeface="Google Sans"/>
              </a:rPr>
              <a:t>a) Perimeter:</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Let's denote the current length of the rectangle as L and the current breadth as B. We know that:</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Rate of change of length (dL/dt) = -6 cm/s (negative because it's decreasing)</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Rate of change of breadth (dB/dt) = 3 cm/s</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The perimeter (P) is given by: P = 2(L + B)</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Taking the derivative of both sides with respect to time (t), we get the rate of change of the perimeter:</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dP/dt = 2((dL/dt) + (dB/dt))</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Substituting the known values:</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dP/dt = 2((-6) + (3)) = -6 cm/s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Therefore, the perimeter of the rectangle is decreasing at a rate of 6 cm/s.</a:t>
            </a:r>
            <a:endParaRPr b="0" lang="en-US" sz="2800" spc="-1" strike="noStrike">
              <a:solidFill>
                <a:srgbClr val="000000"/>
              </a:solidFill>
              <a:latin typeface="Calibri"/>
            </a:endParaRPr>
          </a:p>
        </p:txBody>
      </p:sp>
    </p:spTree>
  </p:cSld>
  <p:transition spd="slow">
    <p:blinds dir="vert"/>
  </p:transition>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46680" y="294120"/>
            <a:ext cx="11592720" cy="6421320"/>
          </a:xfrm>
          <a:prstGeom prst="rect">
            <a:avLst/>
          </a:prstGeom>
          <a:noFill/>
          <a:ln>
            <a:noFill/>
          </a:ln>
        </p:spPr>
        <p:txBody>
          <a:bodyPr/>
          <a:p>
            <a:pPr>
              <a:lnSpc>
                <a:spcPct val="90000"/>
              </a:lnSpc>
              <a:spcBef>
                <a:spcPts val="1001"/>
              </a:spcBef>
            </a:pPr>
            <a:r>
              <a:rPr b="0" lang="en-US" sz="2400" spc="-1" strike="noStrike">
                <a:solidFill>
                  <a:srgbClr val="1f1f1f"/>
                </a:solidFill>
                <a:latin typeface="Google Sans"/>
              </a:rPr>
              <a:t>b). </a:t>
            </a:r>
            <a:r>
              <a:rPr b="0" lang="en-US" sz="2400" spc="-1" strike="noStrike" u="sng">
                <a:solidFill>
                  <a:srgbClr val="1f1f1f"/>
                </a:solidFill>
                <a:uFillTx/>
                <a:latin typeface="Google Sans"/>
              </a:rPr>
              <a:t>Solution</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 </a:t>
            </a:r>
            <a:r>
              <a:rPr b="0" lang="en-US" sz="2400" spc="-1" strike="noStrike">
                <a:solidFill>
                  <a:srgbClr val="1f1f1f"/>
                </a:solidFill>
                <a:latin typeface="Google Sans"/>
              </a:rPr>
              <a:t>Area:</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The area (A) of the rectangle is given by:</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A = LB</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Taking the derivative of both sides with respect to time (t), we get the rate of change of the area:</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dA/dt = L(dB/dt) + B(dL/dt)</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Substituting the known values:</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dA/dt = (L)(3) + (B)(-6)</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            </a:t>
            </a:r>
            <a:r>
              <a:rPr b="0" lang="en-US" sz="2400" spc="-1" strike="noStrike">
                <a:solidFill>
                  <a:srgbClr val="1f1f1f"/>
                </a:solidFill>
                <a:latin typeface="Google Sans"/>
              </a:rPr>
              <a:t>= 10*3 + 8*-6</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            </a:t>
            </a:r>
            <a:r>
              <a:rPr b="0" lang="en-US" sz="2400" spc="-1" strike="noStrike">
                <a:solidFill>
                  <a:srgbClr val="1f1f1f"/>
                </a:solidFill>
                <a:latin typeface="Google Sans"/>
              </a:rPr>
              <a:t>= 30- 48</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             </a:t>
            </a:r>
            <a:r>
              <a:rPr b="0" lang="en-US" sz="2400" spc="-1" strike="noStrike">
                <a:solidFill>
                  <a:srgbClr val="1f1f1f"/>
                </a:solidFill>
                <a:latin typeface="Google Sans"/>
              </a:rPr>
              <a:t>= -18 cm/sec</a:t>
            </a:r>
            <a:endParaRPr b="0" lang="en-US" sz="2400" spc="-1" strike="noStrike">
              <a:latin typeface="Arial"/>
            </a:endParaRPr>
          </a:p>
          <a:p>
            <a:pPr>
              <a:lnSpc>
                <a:spcPct val="90000"/>
              </a:lnSpc>
              <a:spcBef>
                <a:spcPts val="1001"/>
              </a:spcBef>
            </a:pPr>
            <a:r>
              <a:rPr b="0" lang="en-US" sz="2400" spc="-1" strike="noStrike">
                <a:solidFill>
                  <a:srgbClr val="1f1f1f"/>
                </a:solidFill>
                <a:latin typeface="Google Sans"/>
              </a:rPr>
              <a:t>Hence, the area is decreasing at the rate of – 18 cm/sec.</a:t>
            </a: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2840" y="238680"/>
            <a:ext cx="11574000" cy="64875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2).</a:t>
            </a:r>
            <a:r>
              <a:rPr b="0" lang="en-US" sz="2800" spc="-1" strike="noStrike">
                <a:solidFill>
                  <a:srgbClr val="1f1f1f"/>
                </a:solidFill>
                <a:latin typeface="Google Sans"/>
              </a:rPr>
              <a:t> </a:t>
            </a:r>
            <a:r>
              <a:rPr b="1" lang="en-US" sz="2800" spc="-1" strike="noStrike" u="sng">
                <a:solidFill>
                  <a:srgbClr val="1f1f1f"/>
                </a:solidFill>
                <a:uFillTx/>
                <a:latin typeface="Google Sans"/>
              </a:rPr>
              <a:t>Find the point on the curve Y² = 4x where the abscissa (x) and ordinate (y) change at the same rate: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u="sng">
                <a:solidFill>
                  <a:srgbClr val="000000"/>
                </a:solidFill>
                <a:uFillTx/>
                <a:latin typeface="Calibri"/>
              </a:rPr>
              <a:t>Solution: </a:t>
            </a:r>
            <a:r>
              <a:rPr b="0" lang="en-US" sz="2800" spc="-1" strike="noStrike">
                <a:solidFill>
                  <a:srgbClr val="1f1f1f"/>
                </a:solidFill>
                <a:latin typeface="Google Sans"/>
              </a:rPr>
              <a:t>Given: Y² = 4x</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1f1f1f"/>
                </a:solidFill>
                <a:latin typeface="Google Sans"/>
              </a:rPr>
              <a:t>To find: Point where dy/dt = dx/dt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1f1f1f"/>
                </a:solidFill>
                <a:latin typeface="Google Sans"/>
              </a:rPr>
              <a:t>Differentiate both sides: 2Y * dy/dt = 4 dx/dt</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Set rates equal: dy/dt = 2 dx/dt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1f1f1f"/>
                </a:solidFill>
                <a:latin typeface="Google Sans"/>
              </a:rPr>
              <a:t>Substitute into original equation: (2 dx/dt)² = 4x</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1f1f1f"/>
                </a:solidFill>
                <a:latin typeface="Google Sans"/>
              </a:rPr>
              <a:t>Simplify and solve for x: 4 dx²/dt² = 4x dx²/dt² = x</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1f1f1f"/>
                </a:solidFill>
                <a:latin typeface="Google Sans"/>
              </a:rPr>
              <a:t>Identify point of equal change: x = 0 (Since dx²/dt² is proportional to x)</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1f1f1f"/>
                </a:solidFill>
                <a:latin typeface="Google Sans"/>
              </a:rPr>
              <a:t>Find corresponding y value: Y² = 4(0) Y = 0</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1f1f1f"/>
                </a:solidFill>
                <a:latin typeface="Google Sans"/>
              </a:rPr>
              <a:t>Therefore, the point where dy/dt = dx/dt is (0, 0).</a:t>
            </a:r>
            <a:endParaRPr b="0" lang="en-US" sz="2800" spc="-1" strike="noStrike">
              <a:solidFill>
                <a:srgbClr val="000000"/>
              </a:solidFill>
              <a:latin typeface="Calibri"/>
            </a:endParaRPr>
          </a:p>
          <a:p>
            <a:pPr>
              <a:lnSpc>
                <a:spcPct val="90000"/>
              </a:lnSpc>
              <a:spcBef>
                <a:spcPts val="1001"/>
              </a:spcBef>
            </a:pPr>
            <a:br/>
            <a:endParaRPr b="0" lang="en-US" sz="2800" spc="-1" strike="noStrike">
              <a:solidFill>
                <a:srgbClr val="000000"/>
              </a:solidFill>
              <a:latin typeface="Calibri"/>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25800" y="315360"/>
            <a:ext cx="11645280" cy="63478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3). </a:t>
            </a:r>
            <a:r>
              <a:rPr b="1" lang="en-US" sz="2800" spc="-1" strike="noStrike" u="sng">
                <a:solidFill>
                  <a:srgbClr val="000000"/>
                </a:solidFill>
                <a:uFillTx/>
                <a:latin typeface="Calibri"/>
              </a:rPr>
              <a:t>I</a:t>
            </a:r>
            <a:r>
              <a:rPr b="1" lang="en-US" sz="2800" spc="-1" strike="noStrike" u="sng">
                <a:solidFill>
                  <a:srgbClr val="000000"/>
                </a:solidFill>
                <a:uFillTx/>
                <a:latin typeface="Google Sans"/>
              </a:rPr>
              <a:t>f the distance 's' covered by a moving body in time T is given by S is equal to at^2 + bt + c, where a ,b and c are constant prove that 4a(s-c)=v^2-b^2 where v denotes the velocity of the body?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u="sng">
                <a:solidFill>
                  <a:srgbClr val="000000"/>
                </a:solidFill>
                <a:uFillTx/>
                <a:latin typeface="Calibri"/>
              </a:rPr>
              <a:t>Solution</a:t>
            </a:r>
            <a:r>
              <a:rPr b="0" lang="en-US" sz="2800" spc="-1" strike="noStrike">
                <a:solidFill>
                  <a:srgbClr val="000000"/>
                </a:solidFill>
                <a:latin typeface="Calibri"/>
              </a:rPr>
              <a:t>:  </a:t>
            </a:r>
            <a:r>
              <a:rPr b="0" lang="en-US" sz="2800" spc="-1" strike="noStrike">
                <a:solidFill>
                  <a:srgbClr val="1f1f1f"/>
                </a:solidFill>
                <a:latin typeface="Google Sans"/>
              </a:rPr>
              <a:t>Given:</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s = at^2 + bt + c, where s is distance, t is time, and a, b, and c are constants.</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v = ds/dt, where v is velocity.</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We want to prove:</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4a(s - c) = v^2 - b^2</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Calibri Light"/>
              <a:buAutoNum type="arabicPeriod"/>
            </a:pPr>
            <a:r>
              <a:rPr b="0" lang="en-US" sz="2800" spc="-1" strike="noStrike">
                <a:solidFill>
                  <a:srgbClr val="1f1f1f"/>
                </a:solidFill>
                <a:latin typeface="Google Sans"/>
              </a:rPr>
              <a:t>Differentiate s = at^2 + bt + c to find v:</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v = ds/dt = 2at + b</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Calibri Light"/>
              <a:buAutoNum type="arabicPeriod" startAt="2"/>
            </a:pPr>
            <a:r>
              <a:rPr b="0" lang="en-US" sz="2800" spc="-1" strike="noStrike">
                <a:solidFill>
                  <a:srgbClr val="1f1f1f"/>
                </a:solidFill>
                <a:latin typeface="Google Sans"/>
              </a:rPr>
              <a:t>Square v:</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v^2 = 4a^2t^2 + 4abt + b^2</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Calibri Light"/>
              <a:buAutoNum type="arabicPeriod" startAt="3"/>
            </a:pPr>
            <a:r>
              <a:rPr b="0" lang="en-US" sz="2800" spc="-1" strike="noStrike">
                <a:solidFill>
                  <a:srgbClr val="1f1f1f"/>
                </a:solidFill>
                <a:latin typeface="Google Sans"/>
              </a:rPr>
              <a:t>Substitute t^2 with (s - c)/a using the original equation for s:</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v^2 = 4a(s - c) + 4abt + b^2</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Calibri Light"/>
              <a:buAutoNum type="arabicPeriod" startAt="4"/>
            </a:pPr>
            <a:r>
              <a:rPr b="0" lang="en-US" sz="2800" spc="-1" strike="noStrike">
                <a:solidFill>
                  <a:srgbClr val="1f1f1f"/>
                </a:solidFill>
                <a:latin typeface="Google Sans"/>
              </a:rPr>
              <a:t>Rearrange terms:</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4a(s - c) = v^2 - b^2</a:t>
            </a:r>
            <a:endParaRPr b="0" lang="en-US" sz="2800" spc="-1" strike="noStrike">
              <a:solidFill>
                <a:srgbClr val="000000"/>
              </a:solidFill>
              <a:latin typeface="Calibri"/>
            </a:endParaRPr>
          </a:p>
          <a:p>
            <a:pPr marL="228600" indent="-228240">
              <a:lnSpc>
                <a:spcPct val="90000"/>
              </a:lnSpc>
              <a:spcBef>
                <a:spcPts val="1001"/>
              </a:spcBef>
              <a:buClr>
                <a:srgbClr val="1f1f1f"/>
              </a:buClr>
              <a:buFont typeface="Arial"/>
              <a:buChar char="•"/>
            </a:pPr>
            <a:r>
              <a:rPr b="0" lang="en-US" sz="2800" spc="-1" strike="noStrike">
                <a:solidFill>
                  <a:srgbClr val="1f1f1f"/>
                </a:solidFill>
                <a:latin typeface="Google Sans"/>
              </a:rPr>
              <a:t>Therefore, the relationship is proven.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105840"/>
            <a:ext cx="10515240" cy="625320"/>
          </a:xfrm>
          <a:prstGeom prst="rect">
            <a:avLst/>
          </a:prstGeom>
          <a:noFill/>
          <a:ln>
            <a:noFill/>
          </a:ln>
        </p:spPr>
        <p:txBody>
          <a:bodyPr anchor="ctr">
            <a:normAutofit/>
          </a:bodyPr>
          <a:p>
            <a:pPr>
              <a:lnSpc>
                <a:spcPct val="90000"/>
              </a:lnSpc>
            </a:pPr>
            <a:r>
              <a:rPr b="0" lang="en-US" sz="4400" spc="-1" strike="noStrike">
                <a:solidFill>
                  <a:srgbClr val="000000"/>
                </a:solidFill>
                <a:latin typeface="Arial Black"/>
              </a:rPr>
              <a:t>Learning outcomes</a:t>
            </a:r>
            <a:endParaRPr b="0" lang="en-US" sz="4400" spc="-1" strike="noStrike">
              <a:solidFill>
                <a:srgbClr val="000000"/>
              </a:solidFill>
              <a:latin typeface="Calibri"/>
            </a:endParaRPr>
          </a:p>
        </p:txBody>
      </p:sp>
      <p:sp>
        <p:nvSpPr>
          <p:cNvPr id="111" name="TextShape 2"/>
          <p:cNvSpPr txBox="1"/>
          <p:nvPr/>
        </p:nvSpPr>
        <p:spPr>
          <a:xfrm>
            <a:off x="154800" y="731520"/>
            <a:ext cx="11914920" cy="7160760"/>
          </a:xfrm>
          <a:prstGeom prst="rect">
            <a:avLst/>
          </a:prstGeom>
          <a:noFill/>
          <a:ln>
            <a:noFill/>
          </a:ln>
        </p:spPr>
        <p:txBody>
          <a:bodyPr/>
          <a:p>
            <a:pPr>
              <a:lnSpc>
                <a:spcPct val="90000"/>
              </a:lnSpc>
              <a:spcBef>
                <a:spcPts val="1001"/>
              </a:spcBef>
            </a:pPr>
            <a:r>
              <a:rPr b="0" lang="en-US" sz="2800" spc="-1" strike="noStrike">
                <a:solidFill>
                  <a:srgbClr val="000000"/>
                </a:solidFill>
                <a:latin typeface="Franklin Gothic Medium"/>
              </a:rPr>
              <a:t>    </a:t>
            </a:r>
            <a:r>
              <a:rPr b="0" lang="en-US" sz="2800" spc="-1" strike="noStrike">
                <a:solidFill>
                  <a:srgbClr val="000000"/>
                </a:solidFill>
                <a:latin typeface="Franklin Gothic Medium"/>
              </a:rPr>
              <a:t>Objectives: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To gain a deeper understanding of the fundamental concepts of calculus, such as limits, derivatives, and integrals.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To apply calculus techniques to solve real-world problems in fields such as physics, engineering, economics, or finance.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To develop the ability to communicate mathematical ideas and solutions effectively, both verbally and in writing.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To improve critical thinking skills by analyzing and interpreting mathematical data and results.</a:t>
            </a:r>
            <a:endParaRPr b="0" lang="en-US" sz="2800" spc="-1" strike="noStrike">
              <a:solidFill>
                <a:srgbClr val="000000"/>
              </a:solidFill>
              <a:latin typeface="Calibri"/>
            </a:endParaRPr>
          </a:p>
          <a:p>
            <a:pPr>
              <a:lnSpc>
                <a:spcPct val="90000"/>
              </a:lnSpc>
              <a:spcBef>
                <a:spcPts val="1001"/>
              </a:spcBef>
            </a:pPr>
            <a:br/>
            <a:endParaRPr b="0" lang="en-US" sz="2800" spc="-1" strike="noStrike">
              <a:solidFill>
                <a:srgbClr val="000000"/>
              </a:solidFill>
              <a:latin typeface="Calibri"/>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278360" y="141120"/>
            <a:ext cx="10523160" cy="1325160"/>
          </a:xfrm>
          <a:prstGeom prst="rect">
            <a:avLst/>
          </a:prstGeom>
          <a:noFill/>
          <a:ln>
            <a:noFill/>
          </a:ln>
        </p:spPr>
        <p:txBody>
          <a:bodyPr anchor="ctr"/>
          <a:p>
            <a:pPr>
              <a:lnSpc>
                <a:spcPct val="90000"/>
              </a:lnSpc>
            </a:pPr>
            <a:r>
              <a:rPr b="0" lang="en-US" sz="4400" spc="-1" strike="noStrike">
                <a:solidFill>
                  <a:srgbClr val="000000"/>
                </a:solidFill>
                <a:latin typeface="Arial Black"/>
              </a:rPr>
              <a:t>SIGNIFICANCE</a:t>
            </a:r>
            <a:endParaRPr b="0" lang="en-US" sz="4400" spc="-1" strike="noStrike">
              <a:solidFill>
                <a:srgbClr val="000000"/>
              </a:solidFill>
              <a:latin typeface="Calibri"/>
            </a:endParaRPr>
          </a:p>
        </p:txBody>
      </p:sp>
      <p:sp>
        <p:nvSpPr>
          <p:cNvPr id="113" name="TextShape 2"/>
          <p:cNvSpPr txBox="1"/>
          <p:nvPr/>
        </p:nvSpPr>
        <p:spPr>
          <a:xfrm>
            <a:off x="414720" y="1030320"/>
            <a:ext cx="10515240" cy="49730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Calculus has a significant role in mathematics and many other fields due to its ability to model and analyze complex systems and phenomena. Here are some of the significant applications of calculus in various fields: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Physics: Calculus is widely used in physics to model and analyze physical phenomena, such as the motion of objects, the behavior of fluids, and the propagation of waves.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Engineering: Engineers use calculus to design and analyze complex systems, such as electrical circuits, mechanical systems, and aerospace vehicles.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Economics: Calculus is used in economics to model and analyze the behavior of markets, prices, and economic growth.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Computer Science: Calculus is used in computer science to develop algorithms for numerical analysis, artificial intelligence, and machine learning.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Biology: Calculus is used in biology to model and analyze biological processes, such as population growth, the spread of diseases, and the behavior of neurons.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Medium"/>
              </a:rPr>
              <a:t>Medicine: Medical professionals use calculus to model and analyze medical data, such as blood flow, drug interactions, and disease progression.</a:t>
            </a:r>
            <a:endParaRPr b="0" lang="en-US" sz="2800" spc="-1" strike="noStrike">
              <a:solidFill>
                <a:srgbClr val="000000"/>
              </a:solidFill>
              <a:latin typeface="Calibri"/>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756360" y="-481320"/>
            <a:ext cx="9600840" cy="1635840"/>
          </a:xfrm>
          <a:prstGeom prst="rect">
            <a:avLst/>
          </a:prstGeom>
          <a:noFill/>
          <a:ln>
            <a:noFill/>
          </a:ln>
        </p:spPr>
        <p:txBody>
          <a:bodyPr anchor="ctr">
            <a:normAutofit/>
          </a:bodyPr>
          <a:p>
            <a:pPr>
              <a:lnSpc>
                <a:spcPct val="90000"/>
              </a:lnSpc>
            </a:pPr>
            <a:r>
              <a:rPr b="1" lang="en-US" sz="4400" spc="-1" strike="noStrike">
                <a:solidFill>
                  <a:srgbClr val="000000"/>
                </a:solidFill>
                <a:latin typeface="Arial Black"/>
              </a:rPr>
              <a:t>Conclusion</a:t>
            </a:r>
            <a:endParaRPr b="0" lang="en-US" sz="4400" spc="-1" strike="noStrike">
              <a:solidFill>
                <a:srgbClr val="000000"/>
              </a:solidFill>
              <a:latin typeface="Calibri"/>
            </a:endParaRPr>
          </a:p>
        </p:txBody>
      </p:sp>
      <p:sp>
        <p:nvSpPr>
          <p:cNvPr id="115" name="TextShape 2"/>
          <p:cNvSpPr txBox="1"/>
          <p:nvPr/>
        </p:nvSpPr>
        <p:spPr>
          <a:xfrm>
            <a:off x="269640" y="615960"/>
            <a:ext cx="11270880" cy="68335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conclusion, the project has highlighted the importance of calculus in various fields and its applications in real-world problems. By mastering the concepts and techniques of calculus, we can gain a deeper understanding of the world around us and apply this knowledge to a variety of fields and disciplines.</a:t>
            </a:r>
            <a:endParaRPr b="0" lang="en-US" sz="2800" spc="-1" strike="noStrike">
              <a:solidFill>
                <a:srgbClr val="000000"/>
              </a:solidFill>
              <a:latin typeface="Calibri"/>
            </a:endParaRPr>
          </a:p>
          <a:p>
            <a:pPr>
              <a:lnSpc>
                <a:spcPct val="90000"/>
              </a:lnSpc>
              <a:spcBef>
                <a:spcPts val="1001"/>
              </a:spcBef>
            </a:pPr>
            <a:r>
              <a:rPr b="0" lang="en-US" sz="4000" spc="-1" strike="noStrike">
                <a:solidFill>
                  <a:srgbClr val="000000"/>
                </a:solidFill>
                <a:latin typeface="Arial Black"/>
              </a:rPr>
              <a:t>References</a:t>
            </a:r>
            <a:endParaRPr b="0" lang="en-US" sz="40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Arial"/>
              </a:rPr>
              <a:t>https://byjus.com/maths/applications-of-derivatives/</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Arial"/>
              </a:rPr>
              <a:t>https://www.scribd.com/presentation/532221171/Maths-investigatory-project-class-12</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Arial"/>
              </a:rPr>
              <a:t>https://www.cuemath.com/calculus/applications-of-derivatives/</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000" spc="-1" strike="noStrike">
                <a:solidFill>
                  <a:srgbClr val="000000"/>
                </a:solidFill>
                <a:latin typeface="Calibri"/>
              </a:rPr>
              <a:t>.</a:t>
            </a:r>
            <a:r>
              <a:rPr b="0" lang="en-US" sz="2000" spc="-1" strike="noStrike">
                <a:solidFill>
                  <a:srgbClr val="000000"/>
                </a:solidFill>
                <a:latin typeface="Calibri"/>
              </a:rPr>
              <a:t>These references cover a wide range of topics in calculus, differential equations, and advanced mathematics. Make sure to check with your teacher or professor to see which references are appropriate for your specific project</a:t>
            </a:r>
            <a:r>
              <a:rPr b="0" lang="en-US" sz="4000" spc="-1" strike="noStrike">
                <a:solidFill>
                  <a:srgbClr val="000000"/>
                </a:solidFill>
                <a:latin typeface="Calibri"/>
              </a:rPr>
              <a:t>.</a:t>
            </a:r>
            <a:endParaRPr b="0" lang="en-US" sz="4000" spc="-1" strike="noStrike">
              <a:solidFill>
                <a:srgbClr val="000000"/>
              </a:solidFill>
              <a:latin typeface="Calibri"/>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36440" y="0"/>
            <a:ext cx="10515240" cy="1325160"/>
          </a:xfrm>
          <a:prstGeom prst="rect">
            <a:avLst/>
          </a:prstGeom>
          <a:noFill/>
          <a:ln>
            <a:noFill/>
          </a:ln>
        </p:spPr>
        <p:txBody>
          <a:bodyPr anchor="ctr"/>
          <a:p>
            <a:pPr>
              <a:lnSpc>
                <a:spcPct val="90000"/>
              </a:lnSpc>
            </a:pPr>
            <a:r>
              <a:rPr b="1" lang="en-US" sz="4800" spc="-1" strike="noStrike">
                <a:solidFill>
                  <a:srgbClr val="000000"/>
                </a:solidFill>
                <a:latin typeface="Calibri"/>
                <a:ea typeface="Calibri"/>
              </a:rPr>
              <a:t>Declaration Letter</a:t>
            </a:r>
            <a:br/>
            <a:endParaRPr b="0" lang="en-US" sz="4800" spc="-1" strike="noStrike">
              <a:solidFill>
                <a:srgbClr val="000000"/>
              </a:solidFill>
              <a:latin typeface="Calibri"/>
            </a:endParaRPr>
          </a:p>
        </p:txBody>
      </p:sp>
      <p:sp>
        <p:nvSpPr>
          <p:cNvPr id="88" name="TextShape 2"/>
          <p:cNvSpPr txBox="1"/>
          <p:nvPr/>
        </p:nvSpPr>
        <p:spPr>
          <a:xfrm>
            <a:off x="329760" y="1031400"/>
            <a:ext cx="11472120" cy="5688000"/>
          </a:xfrm>
          <a:prstGeom prst="rect">
            <a:avLst/>
          </a:prstGeom>
          <a:noFill/>
          <a:ln>
            <a:noFill/>
          </a:ln>
        </p:spPr>
        <p:txBody>
          <a:bodyPr>
            <a:normAutofit/>
          </a:bodyPr>
          <a:p>
            <a:pPr marL="228600" indent="-228240" algn="just">
              <a:lnSpc>
                <a:spcPct val="132000"/>
              </a:lnSpc>
              <a:spcBef>
                <a:spcPts val="1001"/>
              </a:spcBef>
              <a:spcAft>
                <a:spcPts val="380"/>
              </a:spcAft>
              <a:buClr>
                <a:srgbClr val="000000"/>
              </a:buClr>
              <a:buFont typeface="Arial"/>
              <a:buChar char="•"/>
            </a:pPr>
            <a:r>
              <a:rPr b="0" lang="en-US" sz="2400" spc="-1" strike="noStrike">
                <a:solidFill>
                  <a:srgbClr val="000000"/>
                </a:solidFill>
                <a:latin typeface="Calibri"/>
                <a:ea typeface="Calibri"/>
              </a:rPr>
              <a:t>We hereby declare that the project work “</a:t>
            </a:r>
            <a:r>
              <a:rPr b="1" lang="en-US" sz="2400" spc="-1" strike="noStrike" u="sng">
                <a:solidFill>
                  <a:srgbClr val="000000"/>
                </a:solidFill>
                <a:uFillTx/>
                <a:latin typeface="Calibri"/>
                <a:ea typeface="Calibri"/>
              </a:rPr>
              <a:t>APPLICATION OF DERIVATIVE</a:t>
            </a:r>
            <a:r>
              <a:rPr b="0" lang="en-US" sz="2400" spc="-1" strike="noStrike">
                <a:solidFill>
                  <a:srgbClr val="000000"/>
                </a:solidFill>
                <a:latin typeface="Calibri"/>
                <a:ea typeface="Calibri"/>
              </a:rPr>
              <a:t>” submitted to Department of </a:t>
            </a:r>
            <a:endParaRPr b="0" lang="en-US" sz="2400" spc="-1" strike="noStrike">
              <a:solidFill>
                <a:srgbClr val="000000"/>
              </a:solidFill>
              <a:latin typeface="Calibri"/>
            </a:endParaRPr>
          </a:p>
          <a:p>
            <a:pPr marL="228600" indent="-228240">
              <a:lnSpc>
                <a:spcPct val="132000"/>
              </a:lnSpc>
              <a:spcBef>
                <a:spcPts val="1001"/>
              </a:spcBef>
              <a:spcAft>
                <a:spcPts val="1069"/>
              </a:spcAft>
              <a:buClr>
                <a:srgbClr val="000000"/>
              </a:buClr>
              <a:buFont typeface="Arial"/>
              <a:buChar char="•"/>
            </a:pPr>
            <a:r>
              <a:rPr b="0" lang="en-US" sz="2400" spc="-1" strike="noStrike">
                <a:solidFill>
                  <a:srgbClr val="000000"/>
                </a:solidFill>
                <a:latin typeface="Calibri"/>
                <a:ea typeface="Calibri"/>
              </a:rPr>
              <a:t>Mathematics</a:t>
            </a:r>
            <a:r>
              <a:rPr b="1" lang="en-US" sz="2400" spc="-1" strike="noStrike" u="sng">
                <a:solidFill>
                  <a:srgbClr val="000000"/>
                </a:solidFill>
                <a:uFill>
                  <a:solidFill>
                    <a:srgbClr val="000000"/>
                  </a:solidFill>
                </a:uFill>
                <a:latin typeface="Calibri"/>
                <a:ea typeface="Calibri"/>
              </a:rPr>
              <a:t> Kalika Manavgyan Secondary School</a:t>
            </a:r>
            <a:r>
              <a:rPr b="0" lang="en-US" sz="2400" spc="-1" strike="noStrike">
                <a:solidFill>
                  <a:srgbClr val="000000"/>
                </a:solidFill>
                <a:latin typeface="Calibri"/>
                <a:ea typeface="Calibri"/>
              </a:rPr>
              <a:t> in the form of hard copy of project work which has done under the supervision of </a:t>
            </a:r>
            <a:r>
              <a:rPr b="1" lang="en-US" sz="2400" spc="-1" strike="noStrike" u="sng">
                <a:solidFill>
                  <a:srgbClr val="000000"/>
                </a:solidFill>
                <a:uFill>
                  <a:solidFill>
                    <a:srgbClr val="000000"/>
                  </a:solidFill>
                </a:uFill>
                <a:latin typeface="Calibri"/>
                <a:ea typeface="Calibri"/>
              </a:rPr>
              <a:t>Sir Santosh Tiwari &amp; Bimal Attreya</a:t>
            </a:r>
            <a:r>
              <a:rPr b="0" lang="en-US" sz="2400" spc="-1" strike="noStrike">
                <a:solidFill>
                  <a:srgbClr val="000000"/>
                </a:solidFill>
                <a:latin typeface="Calibri"/>
                <a:ea typeface="Calibri"/>
              </a:rPr>
              <a:t> and is submitted for the partial fulfillment of Mathematics grade 12 Project Work.</a:t>
            </a:r>
            <a:endParaRPr b="0" lang="en-US" sz="2400" spc="-1" strike="noStrike">
              <a:solidFill>
                <a:srgbClr val="000000"/>
              </a:solidFill>
              <a:latin typeface="Calibri"/>
            </a:endParaRPr>
          </a:p>
          <a:p>
            <a:pPr>
              <a:lnSpc>
                <a:spcPct val="90000"/>
              </a:lnSpc>
              <a:spcBef>
                <a:spcPts val="1001"/>
              </a:spcBef>
            </a:pPr>
            <a:r>
              <a:rPr b="0" lang="en-US" sz="2400" spc="-1" strike="noStrike">
                <a:solidFill>
                  <a:srgbClr val="000000"/>
                </a:solidFill>
                <a:latin typeface="Calibri"/>
                <a:ea typeface="Calibri"/>
              </a:rPr>
              <a:t>  </a:t>
            </a:r>
            <a:r>
              <a:rPr b="1" lang="en-US" sz="2400" spc="-1" strike="noStrike" u="sng">
                <a:solidFill>
                  <a:srgbClr val="000000"/>
                </a:solidFill>
                <a:uFill>
                  <a:solidFill>
                    <a:srgbClr val="000000"/>
                  </a:solidFill>
                </a:uFill>
                <a:latin typeface="Calibri"/>
                <a:ea typeface="Calibri"/>
              </a:rPr>
              <a:t>Team Members:</a:t>
            </a:r>
            <a:endParaRPr b="0" lang="en-US" sz="2400" spc="-1" strike="noStrike">
              <a:solidFill>
                <a:srgbClr val="000000"/>
              </a:solidFill>
              <a:latin typeface="Calibri"/>
            </a:endParaRPr>
          </a:p>
          <a:p>
            <a:pPr>
              <a:lnSpc>
                <a:spcPct val="90000"/>
              </a:lnSpc>
              <a:spcBef>
                <a:spcPts val="1001"/>
              </a:spcBef>
            </a:pPr>
            <a:r>
              <a:rPr b="0" lang="en-US" sz="2400" spc="-1" strike="noStrike">
                <a:solidFill>
                  <a:srgbClr val="000000"/>
                </a:solidFill>
                <a:latin typeface="Calibri"/>
                <a:ea typeface="Calibri"/>
              </a:rPr>
              <a:t>1</a:t>
            </a:r>
            <a:r>
              <a:rPr b="0" lang="en-US" sz="2400" spc="-1" strike="noStrike">
                <a:solidFill>
                  <a:srgbClr val="000000"/>
                </a:solidFill>
                <a:latin typeface="Berlin Sans FB Demi"/>
                <a:ea typeface="Calibri"/>
              </a:rPr>
              <a:t>).Shittal Bashyal                           5). Nabin Gyawali                                         </a:t>
            </a:r>
            <a:endParaRPr b="0" lang="en-US" sz="2400" spc="-1" strike="noStrike">
              <a:solidFill>
                <a:srgbClr val="000000"/>
              </a:solidFill>
              <a:latin typeface="Calibri"/>
            </a:endParaRPr>
          </a:p>
          <a:p>
            <a:pPr>
              <a:lnSpc>
                <a:spcPct val="90000"/>
              </a:lnSpc>
              <a:spcBef>
                <a:spcPts val="1001"/>
              </a:spcBef>
            </a:pPr>
            <a:r>
              <a:rPr b="0" lang="en-US" sz="2400" spc="-1" strike="noStrike">
                <a:solidFill>
                  <a:srgbClr val="000000"/>
                </a:solidFill>
                <a:latin typeface="Berlin Sans FB Demi"/>
                <a:ea typeface="Calibri"/>
              </a:rPr>
              <a:t>2).Sushant Bhattarai                     6). Samrat Bhusal</a:t>
            </a:r>
            <a:endParaRPr b="0" lang="en-US" sz="2400" spc="-1" strike="noStrike">
              <a:solidFill>
                <a:srgbClr val="000000"/>
              </a:solidFill>
              <a:latin typeface="Calibri"/>
            </a:endParaRPr>
          </a:p>
          <a:p>
            <a:pPr>
              <a:lnSpc>
                <a:spcPct val="90000"/>
              </a:lnSpc>
              <a:spcBef>
                <a:spcPts val="1001"/>
              </a:spcBef>
            </a:pPr>
            <a:r>
              <a:rPr b="0" lang="en-US" sz="2400" spc="-1" strike="noStrike">
                <a:solidFill>
                  <a:srgbClr val="000000"/>
                </a:solidFill>
                <a:latin typeface="Berlin Sans FB Demi"/>
                <a:ea typeface="Calibri"/>
              </a:rPr>
              <a:t>3).Bishal Belbase                           7). Shiva Neupane</a:t>
            </a:r>
            <a:endParaRPr b="0" lang="en-US" sz="2400" spc="-1" strike="noStrike">
              <a:solidFill>
                <a:srgbClr val="000000"/>
              </a:solidFill>
              <a:latin typeface="Calibri"/>
            </a:endParaRPr>
          </a:p>
          <a:p>
            <a:pPr>
              <a:lnSpc>
                <a:spcPct val="90000"/>
              </a:lnSpc>
              <a:spcBef>
                <a:spcPts val="1001"/>
              </a:spcBef>
            </a:pPr>
            <a:r>
              <a:rPr b="0" lang="en-US" sz="2400" spc="-1" strike="noStrike">
                <a:solidFill>
                  <a:srgbClr val="000000"/>
                </a:solidFill>
                <a:latin typeface="Berlin Sans FB Demi"/>
                <a:ea typeface="Calibri"/>
              </a:rPr>
              <a:t>4).Bibek Bhandari                          8). Prashant Bhattarai</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82880" y="-134640"/>
            <a:ext cx="10458360" cy="952560"/>
          </a:xfrm>
          <a:prstGeom prst="rect">
            <a:avLst/>
          </a:prstGeom>
          <a:noFill/>
          <a:ln>
            <a:noFill/>
          </a:ln>
        </p:spPr>
        <p:txBody>
          <a:bodyPr anchor="ctr"/>
          <a:p>
            <a:pPr>
              <a:lnSpc>
                <a:spcPct val="90000"/>
              </a:lnSpc>
            </a:pPr>
            <a:r>
              <a:rPr b="0" lang="en-US" sz="4400" spc="-1" strike="noStrike">
                <a:solidFill>
                  <a:srgbClr val="000000"/>
                </a:solidFill>
                <a:latin typeface="Arial Black"/>
              </a:rPr>
              <a:t>Background of study</a:t>
            </a:r>
            <a:endParaRPr b="0" lang="en-US" sz="4400" spc="-1" strike="noStrike">
              <a:solidFill>
                <a:srgbClr val="000000"/>
              </a:solidFill>
              <a:latin typeface="Calibri"/>
            </a:endParaRPr>
          </a:p>
        </p:txBody>
      </p:sp>
      <p:sp>
        <p:nvSpPr>
          <p:cNvPr id="90" name="TextShape 2"/>
          <p:cNvSpPr txBox="1"/>
          <p:nvPr/>
        </p:nvSpPr>
        <p:spPr>
          <a:xfrm>
            <a:off x="126000" y="709200"/>
            <a:ext cx="10515240" cy="59223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Aptos Narrow"/>
              </a:rPr>
              <a:t>Calculus is a branch of mathematics that deals with the study of rates of change and how things change over time. It has numerous applications in fields such as physics, engineering, economics, and computer science.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ptos Narrow"/>
              </a:rPr>
              <a:t>The development of calculus is credited to two great mathematicians, Isaac Newton and Gottfried Wilhelm Leibniz, who worked independently in the 17th century. Newton developed calculus to solve problems in physics, while Leibniz developed it as a means of understanding the foundations of mathematics.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ptos Narrow"/>
              </a:rPr>
              <a:t>The study of calculus involves two main branches: differential calculus and integral calculus. Differential calculus deals with the study of rates of change and slopes of curves, while integral calculus focuses on the study of areas and volumes.</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703440" y="-144360"/>
            <a:ext cx="10515240" cy="1010160"/>
          </a:xfrm>
          <a:prstGeom prst="rect">
            <a:avLst/>
          </a:prstGeom>
          <a:noFill/>
          <a:ln>
            <a:noFill/>
          </a:ln>
        </p:spPr>
        <p:txBody>
          <a:bodyPr anchor="ctr">
            <a:normAutofit/>
          </a:bodyPr>
          <a:p>
            <a:pPr>
              <a:lnSpc>
                <a:spcPct val="90000"/>
              </a:lnSpc>
            </a:pPr>
            <a:r>
              <a:rPr b="0" lang="en-US" sz="4400" spc="-1" strike="noStrike">
                <a:solidFill>
                  <a:srgbClr val="000000"/>
                </a:solidFill>
                <a:latin typeface="Arial Black"/>
              </a:rPr>
              <a:t>HISTORY OF CALCULUS</a:t>
            </a:r>
            <a:endParaRPr b="0" lang="en-US" sz="4400" spc="-1" strike="noStrike">
              <a:solidFill>
                <a:srgbClr val="000000"/>
              </a:solidFill>
              <a:latin typeface="Calibri"/>
            </a:endParaRPr>
          </a:p>
        </p:txBody>
      </p:sp>
      <p:sp>
        <p:nvSpPr>
          <p:cNvPr id="9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history of calculus dates back to ancient times, with early contributions from Babylonian, Egyptian, Greek, and Indian mathematicians. However, the modern development of calculus is primarily attributed to the work of two 17th-century mathematicians: Sir Isaac Newton and Gottfried Wilhelm Leibniz.</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Newton is credited with the development of differential calculus, which deals with the rates of change and slopes of curves. He developed the fundamental concepts of calculus, such as limits, derivatives, and integrals, which are still widely used today.</a:t>
            </a:r>
            <a:endParaRPr b="0" lang="en-US" sz="2800" spc="-1" strike="noStrike">
              <a:solidFill>
                <a:srgbClr val="000000"/>
              </a:solidFill>
              <a:latin typeface="Calibri"/>
            </a:endParaRPr>
          </a:p>
        </p:txBody>
      </p:sp>
      <p:pic>
        <p:nvPicPr>
          <p:cNvPr id="93" name="Picture 4" descr=""/>
          <p:cNvPicPr/>
          <p:nvPr/>
        </p:nvPicPr>
        <p:blipFill>
          <a:blip r:embed="rId1"/>
          <a:stretch/>
        </p:blipFill>
        <p:spPr>
          <a:xfrm rot="10800000">
            <a:off x="12691440" y="1944360"/>
            <a:ext cx="10862640" cy="1362240"/>
          </a:xfrm>
          <a:prstGeom prst="rect">
            <a:avLst/>
          </a:prstGeom>
          <a:ln>
            <a:noFill/>
          </a:ln>
        </p:spPr>
      </p:pic>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26">
                                  <p:stCondLst>
                                    <p:cond delay="0"/>
                                  </p:stCondLst>
                                  <p:childTnLst>
                                    <p:set>
                                      <p:cBhvr>
                                        <p:cTn id="12" dur="1" fill="hold">
                                          <p:stCondLst>
                                            <p:cond delay="0"/>
                                          </p:stCondLst>
                                        </p:cTn>
                                        <p:tgtEl>
                                          <p:spTgt spid="92">
                                            <p:txEl>
                                              <p:pRg st="0" end="0"/>
                                            </p:txEl>
                                          </p:spTgt>
                                        </p:tgtEl>
                                        <p:attrNameLst>
                                          <p:attrName>style.visibility</p:attrName>
                                        </p:attrNameLst>
                                      </p:cBhvr>
                                      <p:to>
                                        <p:strVal val="visible"/>
                                      </p:to>
                                    </p:set>
                                    <p:animEffect filter="wipe(down)" transition="in">
                                      <p:cBhvr additive="repl">
                                        <p:cTn id="13" dur="580">
                                          <p:stCondLst>
                                            <p:cond delay="0"/>
                                          </p:stCondLst>
                                        </p:cTn>
                                        <p:tgtEl>
                                          <p:spTgt spid="92">
                                            <p:txEl>
                                              <p:pRg st="0" end="0"/>
                                            </p:txEl>
                                          </p:spTgt>
                                        </p:tgtEl>
                                      </p:cBhvr>
                                    </p:animEffect>
                                    <p:anim calcmode="lin" valueType="num">
                                      <p:cBhvr additive="repl">
                                        <p:cTn id="14" dur="1822">
                                          <p:stCondLst>
                                            <p:cond delay="0"/>
                                          </p:stCondLst>
                                        </p:cTn>
                                        <p:tgtEl>
                                          <p:spTgt spid="92">
                                            <p:txEl>
                                              <p:pRg st="0" end="0"/>
                                            </p:txEl>
                                          </p:spTgt>
                                        </p:tgtEl>
                                        <p:attrNameLst>
                                          <p:attrName>ppt_x</p:attrName>
                                        </p:attrNameLst>
                                      </p:cBhvr>
                                      <p:tavLst>
                                        <p:tav tm="0">
                                          <p:val>
                                            <p:strVal val="#ppt_x-0.25"/>
                                          </p:val>
                                        </p:tav>
                                        <p:tav tm="100000">
                                          <p:val>
                                            <p:strVal val="#ppt_x"/>
                                          </p:val>
                                        </p:tav>
                                      </p:tavLst>
                                    </p:anim>
                                    <p:anim calcmode="lin" valueType="num">
                                      <p:cBhvr additive="repl">
                                        <p:cTn id="15" dur="664">
                                          <p:stCondLst>
                                            <p:cond delay="0"/>
                                          </p:stCondLst>
                                        </p:cTn>
                                        <p:tgtEl>
                                          <p:spTgt spid="92">
                                            <p:txEl>
                                              <p:pRg st="0" end="0"/>
                                            </p:txEl>
                                          </p:spTgt>
                                        </p:tgtEl>
                                        <p:attrNameLst>
                                          <p:attrName>ppt_y</p:attrName>
                                        </p:attrNameLst>
                                      </p:cBhvr>
                                      <p:tavLst>
                                        <p:tav tm="0">
                                          <p:val>
                                            <p:fltVal val="0.5"/>
                                          </p:val>
                                        </p:tav>
                                        <p:tav tm="100000">
                                          <p:val>
                                            <p:fltVal val="1"/>
                                          </p:val>
                                        </p:tav>
                                      </p:tavLst>
                                    </p:anim>
                                    <p:anim calcmode="lin" valueType="num">
                                      <p:cBhvr additive="repl">
                                        <p:cTn id="16" dur="664">
                                          <p:stCondLst>
                                            <p:cond delay="664"/>
                                          </p:stCondLst>
                                        </p:cTn>
                                        <p:tgtEl>
                                          <p:spTgt spid="92">
                                            <p:txEl>
                                              <p:pRg st="0" end="0"/>
                                            </p:txEl>
                                          </p:spTgt>
                                        </p:tgtEl>
                                        <p:attrNameLst>
                                          <p:attrName>ppt_y</p:attrName>
                                        </p:attrNameLst>
                                      </p:cBhvr>
                                      <p:tavLst>
                                        <p:tav tm="0">
                                          <p:val>
                                            <p:fltVal val="0"/>
                                          </p:val>
                                        </p:tav>
                                        <p:tav tm="100000">
                                          <p:val>
                                            <p:fltVal val="1"/>
                                          </p:val>
                                        </p:tav>
                                      </p:tavLst>
                                    </p:anim>
                                    <p:anim calcmode="lin" valueType="num">
                                      <p:cBhvr additive="repl">
                                        <p:cTn id="17" dur="332">
                                          <p:stCondLst>
                                            <p:cond delay="1324"/>
                                          </p:stCondLst>
                                        </p:cTn>
                                        <p:tgtEl>
                                          <p:spTgt spid="92">
                                            <p:txEl>
                                              <p:pRg st="0" end="0"/>
                                            </p:txEl>
                                          </p:spTgt>
                                        </p:tgtEl>
                                        <p:attrNameLst>
                                          <p:attrName>ppt_y</p:attrName>
                                        </p:attrNameLst>
                                      </p:cBhvr>
                                      <p:tavLst>
                                        <p:tav tm="0">
                                          <p:val>
                                            <p:fltVal val="0"/>
                                          </p:val>
                                        </p:tav>
                                        <p:tav tm="100000">
                                          <p:val>
                                            <p:fltVal val="1"/>
                                          </p:val>
                                        </p:tav>
                                      </p:tavLst>
                                    </p:anim>
                                    <p:anim calcmode="lin" valueType="num">
                                      <p:cBhvr additive="repl">
                                        <p:cTn id="18" dur="164">
                                          <p:stCondLst>
                                            <p:cond delay="1656"/>
                                          </p:stCondLst>
                                        </p:cTn>
                                        <p:tgtEl>
                                          <p:spTgt spid="92">
                                            <p:txEl>
                                              <p:pRg st="0" end="0"/>
                                            </p:txEl>
                                          </p:spTgt>
                                        </p:tgtEl>
                                        <p:attrNameLst>
                                          <p:attrName>ppt_y</p:attrName>
                                        </p:attrNameLst>
                                      </p:cBhvr>
                                      <p:tavLst>
                                        <p:tav tm="0">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26">
                                  <p:stCondLst>
                                    <p:cond delay="0"/>
                                  </p:stCondLst>
                                  <p:childTnLst>
                                    <p:set>
                                      <p:cBhvr>
                                        <p:cTn id="22" dur="1" fill="hold">
                                          <p:stCondLst>
                                            <p:cond delay="0"/>
                                          </p:stCondLst>
                                        </p:cTn>
                                        <p:tgtEl>
                                          <p:spTgt spid="92">
                                            <p:txEl>
                                              <p:pRg st="1" end="1"/>
                                            </p:txEl>
                                          </p:spTgt>
                                        </p:tgtEl>
                                        <p:attrNameLst>
                                          <p:attrName>style.visibility</p:attrName>
                                        </p:attrNameLst>
                                      </p:cBhvr>
                                      <p:to>
                                        <p:strVal val="visible"/>
                                      </p:to>
                                    </p:set>
                                    <p:animEffect filter="wipe(down)" transition="in">
                                      <p:cBhvr additive="repl">
                                        <p:cTn id="23" dur="580">
                                          <p:stCondLst>
                                            <p:cond delay="0"/>
                                          </p:stCondLst>
                                        </p:cTn>
                                        <p:tgtEl>
                                          <p:spTgt spid="92">
                                            <p:txEl>
                                              <p:pRg st="1" end="1"/>
                                            </p:txEl>
                                          </p:spTgt>
                                        </p:tgtEl>
                                      </p:cBhvr>
                                    </p:animEffect>
                                    <p:anim calcmode="lin" valueType="num">
                                      <p:cBhvr additive="repl">
                                        <p:cTn id="24" dur="1822">
                                          <p:stCondLst>
                                            <p:cond delay="0"/>
                                          </p:stCondLst>
                                        </p:cTn>
                                        <p:tgtEl>
                                          <p:spTgt spid="92">
                                            <p:txEl>
                                              <p:pRg st="1" end="1"/>
                                            </p:txEl>
                                          </p:spTgt>
                                        </p:tgtEl>
                                        <p:attrNameLst>
                                          <p:attrName>ppt_x</p:attrName>
                                        </p:attrNameLst>
                                      </p:cBhvr>
                                      <p:tavLst>
                                        <p:tav tm="0">
                                          <p:val>
                                            <p:strVal val="#ppt_x-0.25"/>
                                          </p:val>
                                        </p:tav>
                                        <p:tav tm="100000">
                                          <p:val>
                                            <p:strVal val="#ppt_x"/>
                                          </p:val>
                                        </p:tav>
                                      </p:tavLst>
                                    </p:anim>
                                    <p:anim calcmode="lin" valueType="num">
                                      <p:cBhvr additive="repl">
                                        <p:cTn id="25" dur="664">
                                          <p:stCondLst>
                                            <p:cond delay="0"/>
                                          </p:stCondLst>
                                        </p:cTn>
                                        <p:tgtEl>
                                          <p:spTgt spid="92">
                                            <p:txEl>
                                              <p:pRg st="1" end="1"/>
                                            </p:txEl>
                                          </p:spTgt>
                                        </p:tgtEl>
                                        <p:attrNameLst>
                                          <p:attrName>ppt_y</p:attrName>
                                        </p:attrNameLst>
                                      </p:cBhvr>
                                      <p:tavLst>
                                        <p:tav tm="0">
                                          <p:val>
                                            <p:fltVal val="0.5"/>
                                          </p:val>
                                        </p:tav>
                                        <p:tav tm="100000">
                                          <p:val>
                                            <p:fltVal val="1"/>
                                          </p:val>
                                        </p:tav>
                                      </p:tavLst>
                                    </p:anim>
                                    <p:anim calcmode="lin" valueType="num">
                                      <p:cBhvr additive="repl">
                                        <p:cTn id="26" dur="664">
                                          <p:stCondLst>
                                            <p:cond delay="664"/>
                                          </p:stCondLst>
                                        </p:cTn>
                                        <p:tgtEl>
                                          <p:spTgt spid="92">
                                            <p:txEl>
                                              <p:pRg st="1" end="1"/>
                                            </p:txEl>
                                          </p:spTgt>
                                        </p:tgtEl>
                                        <p:attrNameLst>
                                          <p:attrName>ppt_y</p:attrName>
                                        </p:attrNameLst>
                                      </p:cBhvr>
                                      <p:tavLst>
                                        <p:tav tm="0">
                                          <p:val>
                                            <p:fltVal val="0"/>
                                          </p:val>
                                        </p:tav>
                                        <p:tav tm="100000">
                                          <p:val>
                                            <p:fltVal val="1"/>
                                          </p:val>
                                        </p:tav>
                                      </p:tavLst>
                                    </p:anim>
                                    <p:anim calcmode="lin" valueType="num">
                                      <p:cBhvr additive="repl">
                                        <p:cTn id="27" dur="332">
                                          <p:stCondLst>
                                            <p:cond delay="1324"/>
                                          </p:stCondLst>
                                        </p:cTn>
                                        <p:tgtEl>
                                          <p:spTgt spid="92">
                                            <p:txEl>
                                              <p:pRg st="1" end="1"/>
                                            </p:txEl>
                                          </p:spTgt>
                                        </p:tgtEl>
                                        <p:attrNameLst>
                                          <p:attrName>ppt_y</p:attrName>
                                        </p:attrNameLst>
                                      </p:cBhvr>
                                      <p:tavLst>
                                        <p:tav tm="0">
                                          <p:val>
                                            <p:fltVal val="0"/>
                                          </p:val>
                                        </p:tav>
                                        <p:tav tm="100000">
                                          <p:val>
                                            <p:fltVal val="1"/>
                                          </p:val>
                                        </p:tav>
                                      </p:tavLst>
                                    </p:anim>
                                    <p:anim calcmode="lin" valueType="num">
                                      <p:cBhvr additive="repl">
                                        <p:cTn id="28" dur="164">
                                          <p:stCondLst>
                                            <p:cond delay="1656"/>
                                          </p:stCondLst>
                                        </p:cTn>
                                        <p:tgtEl>
                                          <p:spTgt spid="92">
                                            <p:txEl>
                                              <p:pRg st="1" end="1"/>
                                            </p:txEl>
                                          </p:spTgt>
                                        </p:tgtEl>
                                        <p:attrNameLst>
                                          <p:attrName>ppt_y</p:attrName>
                                        </p:attrNameLst>
                                      </p:cBhvr>
                                      <p:tavLst>
                                        <p:tav tm="0">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6">
                                  <p:stCondLst>
                                    <p:cond delay="0"/>
                                  </p:stCondLst>
                                  <p:childTnLst>
                                    <p:set>
                                      <p:cBhvr>
                                        <p:cTn id="32" dur="1" fill="hold">
                                          <p:stCondLst>
                                            <p:cond delay="0"/>
                                          </p:stCondLst>
                                        </p:cTn>
                                        <p:tgtEl>
                                          <p:spTgt spid="92">
                                            <p:txEl>
                                              <p:pRg st="0" end="0"/>
                                            </p:txEl>
                                          </p:spTgt>
                                        </p:tgtEl>
                                        <p:attrNameLst>
                                          <p:attrName>style.visibility</p:attrName>
                                        </p:attrNameLst>
                                      </p:cBhvr>
                                      <p:to>
                                        <p:strVal val="visible"/>
                                      </p:to>
                                    </p:set>
                                    <p:animEffect filter="wipe(down)" transition="in">
                                      <p:cBhvr additive="repl">
                                        <p:cTn id="33" dur="580">
                                          <p:stCondLst>
                                            <p:cond delay="0"/>
                                          </p:stCondLst>
                                        </p:cTn>
                                        <p:tgtEl>
                                          <p:spTgt spid="92">
                                            <p:txEl>
                                              <p:pRg st="0" end="0"/>
                                            </p:txEl>
                                          </p:spTgt>
                                        </p:tgtEl>
                                      </p:cBhvr>
                                    </p:animEffect>
                                    <p:anim calcmode="lin" valueType="num">
                                      <p:cBhvr additive="repl">
                                        <p:cTn id="34" dur="1822">
                                          <p:stCondLst>
                                            <p:cond delay="0"/>
                                          </p:stCondLst>
                                        </p:cTn>
                                        <p:tgtEl>
                                          <p:spTgt spid="92">
                                            <p:txEl>
                                              <p:pRg st="0" end="0"/>
                                            </p:txEl>
                                          </p:spTgt>
                                        </p:tgtEl>
                                        <p:attrNameLst>
                                          <p:attrName>ppt_x</p:attrName>
                                        </p:attrNameLst>
                                      </p:cBhvr>
                                      <p:tavLst>
                                        <p:tav tm="0">
                                          <p:val>
                                            <p:strVal val="#ppt_x-0.25"/>
                                          </p:val>
                                        </p:tav>
                                        <p:tav tm="100000">
                                          <p:val>
                                            <p:strVal val="#ppt_x"/>
                                          </p:val>
                                        </p:tav>
                                      </p:tavLst>
                                    </p:anim>
                                    <p:anim calcmode="lin" valueType="num">
                                      <p:cBhvr additive="repl">
                                        <p:cTn id="35" dur="664">
                                          <p:stCondLst>
                                            <p:cond delay="0"/>
                                          </p:stCondLst>
                                        </p:cTn>
                                        <p:tgtEl>
                                          <p:spTgt spid="92">
                                            <p:txEl>
                                              <p:pRg st="0" end="0"/>
                                            </p:txEl>
                                          </p:spTgt>
                                        </p:tgtEl>
                                        <p:attrNameLst>
                                          <p:attrName>ppt_y</p:attrName>
                                        </p:attrNameLst>
                                      </p:cBhvr>
                                      <p:tavLst>
                                        <p:tav tm="0">
                                          <p:val>
                                            <p:fltVal val="0.5"/>
                                          </p:val>
                                        </p:tav>
                                        <p:tav tm="100000">
                                          <p:val>
                                            <p:fltVal val="1"/>
                                          </p:val>
                                        </p:tav>
                                      </p:tavLst>
                                    </p:anim>
                                    <p:anim calcmode="lin" valueType="num">
                                      <p:cBhvr additive="repl">
                                        <p:cTn id="36" dur="664">
                                          <p:stCondLst>
                                            <p:cond delay="664"/>
                                          </p:stCondLst>
                                        </p:cTn>
                                        <p:tgtEl>
                                          <p:spTgt spid="92">
                                            <p:txEl>
                                              <p:pRg st="0" end="0"/>
                                            </p:txEl>
                                          </p:spTgt>
                                        </p:tgtEl>
                                        <p:attrNameLst>
                                          <p:attrName>ppt_y</p:attrName>
                                        </p:attrNameLst>
                                      </p:cBhvr>
                                      <p:tavLst>
                                        <p:tav tm="0">
                                          <p:val>
                                            <p:fltVal val="0"/>
                                          </p:val>
                                        </p:tav>
                                        <p:tav tm="100000">
                                          <p:val>
                                            <p:fltVal val="1"/>
                                          </p:val>
                                        </p:tav>
                                      </p:tavLst>
                                    </p:anim>
                                    <p:anim calcmode="lin" valueType="num">
                                      <p:cBhvr additive="repl">
                                        <p:cTn id="37" dur="332">
                                          <p:stCondLst>
                                            <p:cond delay="1324"/>
                                          </p:stCondLst>
                                        </p:cTn>
                                        <p:tgtEl>
                                          <p:spTgt spid="92">
                                            <p:txEl>
                                              <p:pRg st="0" end="0"/>
                                            </p:txEl>
                                          </p:spTgt>
                                        </p:tgtEl>
                                        <p:attrNameLst>
                                          <p:attrName>ppt_y</p:attrName>
                                        </p:attrNameLst>
                                      </p:cBhvr>
                                      <p:tavLst>
                                        <p:tav tm="0">
                                          <p:val>
                                            <p:fltVal val="0"/>
                                          </p:val>
                                        </p:tav>
                                        <p:tav tm="100000">
                                          <p:val>
                                            <p:fltVal val="1"/>
                                          </p:val>
                                        </p:tav>
                                      </p:tavLst>
                                    </p:anim>
                                    <p:anim calcmode="lin" valueType="num">
                                      <p:cBhvr additive="repl">
                                        <p:cTn id="38" dur="164">
                                          <p:stCondLst>
                                            <p:cond delay="1656"/>
                                          </p:stCondLst>
                                        </p:cTn>
                                        <p:tgtEl>
                                          <p:spTgt spid="92">
                                            <p:txEl>
                                              <p:pRg st="0" end="0"/>
                                            </p:txEl>
                                          </p:spTgt>
                                        </p:tgtEl>
                                        <p:attrNameLst>
                                          <p:attrName>ppt_y</p:attrName>
                                        </p:attrNameLst>
                                      </p:cBhvr>
                                      <p:tavLst>
                                        <p:tav tm="0">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26">
                                  <p:stCondLst>
                                    <p:cond delay="0"/>
                                  </p:stCondLst>
                                  <p:childTnLst>
                                    <p:set>
                                      <p:cBhvr>
                                        <p:cTn id="42" dur="1" fill="hold">
                                          <p:stCondLst>
                                            <p:cond delay="0"/>
                                          </p:stCondLst>
                                        </p:cTn>
                                        <p:tgtEl>
                                          <p:spTgt spid="92">
                                            <p:txEl>
                                              <p:pRg st="1" end="1"/>
                                            </p:txEl>
                                          </p:spTgt>
                                        </p:tgtEl>
                                        <p:attrNameLst>
                                          <p:attrName>style.visibility</p:attrName>
                                        </p:attrNameLst>
                                      </p:cBhvr>
                                      <p:to>
                                        <p:strVal val="visible"/>
                                      </p:to>
                                    </p:set>
                                    <p:animEffect filter="wipe(down)" transition="in">
                                      <p:cBhvr additive="repl">
                                        <p:cTn id="43" dur="580">
                                          <p:stCondLst>
                                            <p:cond delay="0"/>
                                          </p:stCondLst>
                                        </p:cTn>
                                        <p:tgtEl>
                                          <p:spTgt spid="92">
                                            <p:txEl>
                                              <p:pRg st="1" end="1"/>
                                            </p:txEl>
                                          </p:spTgt>
                                        </p:tgtEl>
                                      </p:cBhvr>
                                    </p:animEffect>
                                    <p:anim calcmode="lin" valueType="num">
                                      <p:cBhvr additive="repl">
                                        <p:cTn id="44" dur="1822">
                                          <p:stCondLst>
                                            <p:cond delay="0"/>
                                          </p:stCondLst>
                                        </p:cTn>
                                        <p:tgtEl>
                                          <p:spTgt spid="92">
                                            <p:txEl>
                                              <p:pRg st="1" end="1"/>
                                            </p:txEl>
                                          </p:spTgt>
                                        </p:tgtEl>
                                        <p:attrNameLst>
                                          <p:attrName>ppt_x</p:attrName>
                                        </p:attrNameLst>
                                      </p:cBhvr>
                                      <p:tavLst>
                                        <p:tav tm="0">
                                          <p:val>
                                            <p:strVal val="#ppt_x-0.25"/>
                                          </p:val>
                                        </p:tav>
                                        <p:tav tm="100000">
                                          <p:val>
                                            <p:strVal val="#ppt_x"/>
                                          </p:val>
                                        </p:tav>
                                      </p:tavLst>
                                    </p:anim>
                                    <p:anim calcmode="lin" valueType="num">
                                      <p:cBhvr additive="repl">
                                        <p:cTn id="45" dur="664">
                                          <p:stCondLst>
                                            <p:cond delay="0"/>
                                          </p:stCondLst>
                                        </p:cTn>
                                        <p:tgtEl>
                                          <p:spTgt spid="92">
                                            <p:txEl>
                                              <p:pRg st="1" end="1"/>
                                            </p:txEl>
                                          </p:spTgt>
                                        </p:tgtEl>
                                        <p:attrNameLst>
                                          <p:attrName>ppt_y</p:attrName>
                                        </p:attrNameLst>
                                      </p:cBhvr>
                                      <p:tavLst>
                                        <p:tav tm="0">
                                          <p:val>
                                            <p:fltVal val="0.5"/>
                                          </p:val>
                                        </p:tav>
                                        <p:tav tm="100000">
                                          <p:val>
                                            <p:fltVal val="1"/>
                                          </p:val>
                                        </p:tav>
                                      </p:tavLst>
                                    </p:anim>
                                    <p:anim calcmode="lin" valueType="num">
                                      <p:cBhvr additive="repl">
                                        <p:cTn id="46" dur="664">
                                          <p:stCondLst>
                                            <p:cond delay="664"/>
                                          </p:stCondLst>
                                        </p:cTn>
                                        <p:tgtEl>
                                          <p:spTgt spid="92">
                                            <p:txEl>
                                              <p:pRg st="1" end="1"/>
                                            </p:txEl>
                                          </p:spTgt>
                                        </p:tgtEl>
                                        <p:attrNameLst>
                                          <p:attrName>ppt_y</p:attrName>
                                        </p:attrNameLst>
                                      </p:cBhvr>
                                      <p:tavLst>
                                        <p:tav tm="0">
                                          <p:val>
                                            <p:fltVal val="0"/>
                                          </p:val>
                                        </p:tav>
                                        <p:tav tm="100000">
                                          <p:val>
                                            <p:fltVal val="1"/>
                                          </p:val>
                                        </p:tav>
                                      </p:tavLst>
                                    </p:anim>
                                    <p:anim calcmode="lin" valueType="num">
                                      <p:cBhvr additive="repl">
                                        <p:cTn id="47" dur="332">
                                          <p:stCondLst>
                                            <p:cond delay="1324"/>
                                          </p:stCondLst>
                                        </p:cTn>
                                        <p:tgtEl>
                                          <p:spTgt spid="92">
                                            <p:txEl>
                                              <p:pRg st="1" end="1"/>
                                            </p:txEl>
                                          </p:spTgt>
                                        </p:tgtEl>
                                        <p:attrNameLst>
                                          <p:attrName>ppt_y</p:attrName>
                                        </p:attrNameLst>
                                      </p:cBhvr>
                                      <p:tavLst>
                                        <p:tav tm="0">
                                          <p:val>
                                            <p:fltVal val="0"/>
                                          </p:val>
                                        </p:tav>
                                        <p:tav tm="100000">
                                          <p:val>
                                            <p:fltVal val="1"/>
                                          </p:val>
                                        </p:tav>
                                      </p:tavLst>
                                    </p:anim>
                                    <p:anim calcmode="lin" valueType="num">
                                      <p:cBhvr additive="repl">
                                        <p:cTn id="48" dur="164">
                                          <p:stCondLst>
                                            <p:cond delay="1656"/>
                                          </p:stCondLst>
                                        </p:cTn>
                                        <p:tgtEl>
                                          <p:spTgt spid="92">
                                            <p:txEl>
                                              <p:pRg st="1" end="1"/>
                                            </p:txEl>
                                          </p:spTgt>
                                        </p:tgtEl>
                                        <p:attrNameLst>
                                          <p:attrName>ppt_y</p:attrName>
                                        </p:attrNameLst>
                                      </p:cBhvr>
                                      <p:tavLst>
                                        <p:tav tm="0">
                                          <p:val>
                                            <p:fltVal val="0"/>
                                          </p:val>
                                        </p:tav>
                                        <p:tav tm="100000">
                                          <p:val>
                                            <p:fltVal val="1"/>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80720" y="170280"/>
            <a:ext cx="11172600" cy="690840"/>
          </a:xfrm>
          <a:prstGeom prst="rect">
            <a:avLst/>
          </a:prstGeom>
          <a:noFill/>
          <a:ln>
            <a:noFill/>
          </a:ln>
        </p:spPr>
        <p:txBody>
          <a:bodyPr anchor="ctr">
            <a:normAutofit/>
          </a:bodyPr>
          <a:p>
            <a:pPr>
              <a:lnSpc>
                <a:spcPct val="90000"/>
              </a:lnSpc>
            </a:pPr>
            <a:r>
              <a:rPr b="1" lang="en-US" sz="4400" spc="-1" strike="noStrike" u="sng">
                <a:solidFill>
                  <a:srgbClr val="000000"/>
                </a:solidFill>
                <a:uFillTx/>
                <a:latin typeface="Arial"/>
              </a:rPr>
              <a:t>Application of Derivative in Mathematics</a:t>
            </a:r>
            <a:endParaRPr b="0" lang="en-US" sz="4400" spc="-1" strike="noStrike">
              <a:solidFill>
                <a:srgbClr val="000000"/>
              </a:solidFill>
              <a:latin typeface="Calibri"/>
            </a:endParaRPr>
          </a:p>
        </p:txBody>
      </p:sp>
      <p:sp>
        <p:nvSpPr>
          <p:cNvPr id="95" name="TextShape 2"/>
          <p:cNvSpPr txBox="1"/>
          <p:nvPr/>
        </p:nvSpPr>
        <p:spPr>
          <a:xfrm>
            <a:off x="180720" y="861120"/>
            <a:ext cx="11829960" cy="5730480"/>
          </a:xfrm>
          <a:prstGeom prst="rect">
            <a:avLst/>
          </a:prstGeom>
          <a:noFill/>
          <a:ln>
            <a:noFill/>
          </a:ln>
        </p:spPr>
        <p:txBody>
          <a:bodyPr/>
          <a:p>
            <a:pPr>
              <a:lnSpc>
                <a:spcPct val="90000"/>
              </a:lnSpc>
              <a:spcBef>
                <a:spcPts val="1001"/>
              </a:spcBef>
            </a:pPr>
            <a:r>
              <a:rPr b="0" lang="en-US" sz="2800" spc="-1" strike="noStrike">
                <a:solidFill>
                  <a:srgbClr val="000000"/>
                </a:solidFill>
                <a:latin typeface="Calibri"/>
              </a:rPr>
              <a:t>The derivative is defined as the rate of change of one quantity with respect to another. In terms of functions, the rate of change of function is defined as dy/dx = f(x) = y’.</a:t>
            </a:r>
            <a:endParaRPr b="0" lang="en-US" sz="2800" spc="-1" strike="noStrike">
              <a:solidFill>
                <a:srgbClr val="000000"/>
              </a:solidFill>
              <a:latin typeface="Calibri"/>
            </a:endParaRPr>
          </a:p>
          <a:p>
            <a:pPr>
              <a:lnSpc>
                <a:spcPct val="90000"/>
              </a:lnSpc>
              <a:spcBef>
                <a:spcPts val="1001"/>
              </a:spcBef>
            </a:pPr>
            <a:r>
              <a:rPr b="0" lang="en-US" sz="2400" spc="-1" strike="noStrike">
                <a:solidFill>
                  <a:srgbClr val="444444"/>
                </a:solidFill>
                <a:latin typeface="Poppins"/>
              </a:rPr>
              <a:t>The concept of derivatives has been used in small scale and large scale. The concept of derivatives used in many ways such as change of temperature or rate of change of shapes and sizes of an object depending on the conditions etc…</a:t>
            </a:r>
            <a:endParaRPr b="0" lang="en-US" sz="2400" spc="-1" strike="noStrike">
              <a:solidFill>
                <a:srgbClr val="000000"/>
              </a:solidFill>
              <a:latin typeface="Calibri"/>
            </a:endParaRPr>
          </a:p>
          <a:p>
            <a:pPr>
              <a:lnSpc>
                <a:spcPct val="90000"/>
              </a:lnSpc>
              <a:spcBef>
                <a:spcPts val="1001"/>
              </a:spcBef>
            </a:pPr>
            <a:r>
              <a:rPr b="1" lang="en-US" sz="3200" spc="-1" strike="noStrike">
                <a:solidFill>
                  <a:srgbClr val="444444"/>
                </a:solidFill>
                <a:latin typeface="Poppins"/>
              </a:rPr>
              <a:t>Rate of Change of a Quantity</a:t>
            </a:r>
            <a:endParaRPr b="0" lang="en-US" sz="3200" spc="-1" strike="noStrike">
              <a:solidFill>
                <a:srgbClr val="000000"/>
              </a:solidFill>
              <a:latin typeface="Calibri"/>
            </a:endParaRPr>
          </a:p>
          <a:p>
            <a:pPr>
              <a:lnSpc>
                <a:spcPct val="90000"/>
              </a:lnSpc>
              <a:spcBef>
                <a:spcPts val="1001"/>
              </a:spcBef>
            </a:pPr>
            <a:r>
              <a:rPr b="0" lang="en-US" sz="2400" spc="-1" strike="noStrike">
                <a:solidFill>
                  <a:srgbClr val="444444"/>
                </a:solidFill>
                <a:latin typeface="Poppins"/>
              </a:rPr>
              <a:t>This is the general and most important application of derivative. For example, to check the rate of change of the </a:t>
            </a:r>
            <a:r>
              <a:rPr b="0" lang="en-US" sz="2400" spc="-1" strike="noStrike">
                <a:solidFill>
                  <a:srgbClr val="0563c1"/>
                </a:solidFill>
                <a:latin typeface="Poppins"/>
                <a:hlinkClick r:id="rId1"/>
              </a:rPr>
              <a:t>volume of a cube</a:t>
            </a:r>
            <a:r>
              <a:rPr b="0" lang="en-US" sz="2400" spc="-1" strike="noStrike">
                <a:solidFill>
                  <a:srgbClr val="444444"/>
                </a:solidFill>
                <a:latin typeface="Poppins"/>
              </a:rPr>
              <a:t> with respect to its decreasing sides, we can use the derivative form as dy/dx. Where dy represents the rate of change of volume of cube and dx represents the change of sides of the cube.</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17000" y="74520"/>
            <a:ext cx="11236320" cy="1265040"/>
          </a:xfrm>
          <a:prstGeom prst="rect">
            <a:avLst/>
          </a:prstGeom>
          <a:noFill/>
          <a:ln>
            <a:noFill/>
          </a:ln>
        </p:spPr>
        <p:txBody>
          <a:bodyPr anchor="ctr">
            <a:normAutofit/>
          </a:bodyPr>
          <a:p>
            <a:pPr>
              <a:lnSpc>
                <a:spcPct val="90000"/>
              </a:lnSpc>
            </a:pPr>
            <a:r>
              <a:rPr b="1" lang="en-US" sz="4400" spc="-1" strike="noStrike">
                <a:solidFill>
                  <a:srgbClr val="444444"/>
                </a:solidFill>
                <a:latin typeface="Poppins"/>
              </a:rPr>
              <a:t>Increasing and Decreasing Functions</a:t>
            </a:r>
            <a:br/>
            <a:endParaRPr b="0" lang="en-US" sz="4400" spc="-1" strike="noStrike">
              <a:solidFill>
                <a:srgbClr val="000000"/>
              </a:solidFill>
              <a:latin typeface="Calibri"/>
            </a:endParaRPr>
          </a:p>
        </p:txBody>
      </p:sp>
      <p:sp>
        <p:nvSpPr>
          <p:cNvPr id="97" name="TextShape 2"/>
          <p:cNvSpPr txBox="1"/>
          <p:nvPr/>
        </p:nvSpPr>
        <p:spPr>
          <a:xfrm>
            <a:off x="117000" y="786960"/>
            <a:ext cx="11876040" cy="5826240"/>
          </a:xfrm>
          <a:prstGeom prst="rect">
            <a:avLst/>
          </a:prstGeom>
          <a:noFill/>
          <a:ln>
            <a:noFill/>
          </a:ln>
        </p:spPr>
        <p:txBody>
          <a:bodyPr/>
          <a:p>
            <a:pPr marL="228600" indent="-228240">
              <a:lnSpc>
                <a:spcPct val="90000"/>
              </a:lnSpc>
              <a:spcBef>
                <a:spcPts val="1001"/>
              </a:spcBef>
              <a:buClr>
                <a:srgbClr val="444444"/>
              </a:buClr>
              <a:buFont typeface="Arial"/>
              <a:buChar char="•"/>
            </a:pPr>
            <a:r>
              <a:rPr b="0" lang="en-US" sz="2800" spc="-1" strike="noStrike">
                <a:solidFill>
                  <a:srgbClr val="444444"/>
                </a:solidFill>
                <a:latin typeface="Poppins"/>
              </a:rPr>
              <a:t>To find that a given function is increasing or decreasing or constant, say in a graph, we use derivatives. If f is a function which is continuous in [p, q] and differentiable in the open interval (p, q), then,</a:t>
            </a:r>
            <a:endParaRPr b="0" lang="en-US" sz="2800" spc="-1" strike="noStrike">
              <a:solidFill>
                <a:srgbClr val="000000"/>
              </a:solidFill>
              <a:latin typeface="Calibri"/>
            </a:endParaRPr>
          </a:p>
          <a:p>
            <a:pPr marL="228600" indent="-228240">
              <a:lnSpc>
                <a:spcPct val="90000"/>
              </a:lnSpc>
              <a:spcBef>
                <a:spcPts val="1001"/>
              </a:spcBef>
              <a:buClr>
                <a:srgbClr val="444444"/>
              </a:buClr>
              <a:buFont typeface="Arial"/>
              <a:buChar char="•"/>
            </a:pPr>
            <a:r>
              <a:rPr b="0" lang="en-US" sz="2800" spc="-1" strike="noStrike">
                <a:solidFill>
                  <a:srgbClr val="444444"/>
                </a:solidFill>
                <a:latin typeface="Poppins"/>
              </a:rPr>
              <a:t>f is increasing at [p, q] if f'(x) &gt; 0 for each x ∈ (p, q)</a:t>
            </a:r>
            <a:endParaRPr b="0" lang="en-US" sz="2800" spc="-1" strike="noStrike">
              <a:solidFill>
                <a:srgbClr val="000000"/>
              </a:solidFill>
              <a:latin typeface="Calibri"/>
            </a:endParaRPr>
          </a:p>
          <a:p>
            <a:pPr marL="228600" indent="-228240">
              <a:lnSpc>
                <a:spcPct val="90000"/>
              </a:lnSpc>
              <a:spcBef>
                <a:spcPts val="1001"/>
              </a:spcBef>
              <a:buClr>
                <a:srgbClr val="444444"/>
              </a:buClr>
              <a:buFont typeface="Arial"/>
              <a:buChar char="•"/>
            </a:pPr>
            <a:r>
              <a:rPr b="0" lang="en-US" sz="2800" spc="-1" strike="noStrike">
                <a:solidFill>
                  <a:srgbClr val="444444"/>
                </a:solidFill>
                <a:latin typeface="Poppins"/>
              </a:rPr>
              <a:t>f is decreasing at [p, q] if f'(x) &lt; 0 for each x ∈ (p, q)</a:t>
            </a:r>
            <a:endParaRPr b="0" lang="en-US" sz="2800" spc="-1" strike="noStrike">
              <a:solidFill>
                <a:srgbClr val="000000"/>
              </a:solidFill>
              <a:latin typeface="Calibri"/>
            </a:endParaRPr>
          </a:p>
          <a:p>
            <a:pPr marL="228600" indent="-228240">
              <a:lnSpc>
                <a:spcPct val="90000"/>
              </a:lnSpc>
              <a:spcBef>
                <a:spcPts val="1001"/>
              </a:spcBef>
              <a:buClr>
                <a:srgbClr val="444444"/>
              </a:buClr>
              <a:buFont typeface="Arial"/>
              <a:buChar char="•"/>
            </a:pPr>
            <a:r>
              <a:rPr b="0" lang="en-US" sz="2800" spc="-1" strike="noStrike">
                <a:solidFill>
                  <a:srgbClr val="444444"/>
                </a:solidFill>
                <a:latin typeface="Poppins"/>
              </a:rPr>
              <a:t>f is constant function in [p, q], if f'(x)=0 for each x ∈ (p, q)</a:t>
            </a:r>
            <a:endParaRPr b="0" lang="en-US" sz="2800" spc="-1" strike="noStrike">
              <a:solidFill>
                <a:srgbClr val="000000"/>
              </a:solidFill>
              <a:latin typeface="Calibri"/>
            </a:endParaRPr>
          </a:p>
          <a:p>
            <a:pPr marL="228600" indent="-228240">
              <a:lnSpc>
                <a:spcPct val="90000"/>
              </a:lnSpc>
              <a:spcBef>
                <a:spcPts val="1001"/>
              </a:spcBef>
              <a:buClr>
                <a:srgbClr val="444444"/>
              </a:buClr>
              <a:buFont typeface="Arial"/>
              <a:buChar char="•"/>
            </a:pPr>
            <a:r>
              <a:rPr b="1" lang="en-US" sz="2800" spc="-1" strike="noStrike">
                <a:solidFill>
                  <a:srgbClr val="444444"/>
                </a:solidFill>
                <a:latin typeface="Poppins"/>
              </a:rPr>
              <a:t>Tangent and Normal To a Curve</a:t>
            </a:r>
            <a:endParaRPr b="0" lang="en-US" sz="2800" spc="-1" strike="noStrike">
              <a:solidFill>
                <a:srgbClr val="000000"/>
              </a:solidFill>
              <a:latin typeface="Calibri"/>
            </a:endParaRPr>
          </a:p>
          <a:p>
            <a:pPr marL="228600" indent="-228240">
              <a:lnSpc>
                <a:spcPct val="90000"/>
              </a:lnSpc>
              <a:spcBef>
                <a:spcPts val="1001"/>
              </a:spcBef>
              <a:buClr>
                <a:srgbClr val="444444"/>
              </a:buClr>
              <a:buFont typeface="Arial"/>
              <a:buChar char="•"/>
            </a:pPr>
            <a:r>
              <a:rPr b="0" lang="en-US" sz="2800" spc="-1" strike="noStrike">
                <a:solidFill>
                  <a:srgbClr val="444444"/>
                </a:solidFill>
                <a:latin typeface="Poppins"/>
              </a:rPr>
              <a:t>A tangent is a line that touches the curve at a point and doesn’t cross it, whereas normal is perpendicular to that tangent.</a:t>
            </a:r>
            <a:endParaRPr b="0" lang="en-US" sz="2800" spc="-1" strike="noStrike">
              <a:solidFill>
                <a:srgbClr val="000000"/>
              </a:solidFill>
              <a:latin typeface="Calibri"/>
            </a:endParaRPr>
          </a:p>
          <a:p>
            <a:pPr marL="228600" indent="-228240">
              <a:lnSpc>
                <a:spcPct val="90000"/>
              </a:lnSpc>
              <a:spcBef>
                <a:spcPts val="1001"/>
              </a:spcBef>
              <a:buClr>
                <a:srgbClr val="444444"/>
              </a:buClr>
              <a:buFont typeface="Arial"/>
              <a:buChar char="•"/>
            </a:pPr>
            <a:r>
              <a:rPr b="0" lang="en-US" sz="2800" spc="-1" strike="noStrike">
                <a:solidFill>
                  <a:srgbClr val="444444"/>
                </a:solidFill>
                <a:latin typeface="Poppins"/>
              </a:rPr>
              <a:t>Let the tangent meet the curve at P(x</a:t>
            </a:r>
            <a:r>
              <a:rPr b="0" lang="en-US" sz="2800" spc="-1" strike="noStrike" baseline="-25000">
                <a:solidFill>
                  <a:srgbClr val="444444"/>
                </a:solidFill>
                <a:latin typeface="Poppins"/>
              </a:rPr>
              <a:t>1</a:t>
            </a:r>
            <a:r>
              <a:rPr b="0" lang="en-US" sz="2800" spc="-1" strike="noStrike">
                <a:solidFill>
                  <a:srgbClr val="444444"/>
                </a:solidFill>
                <a:latin typeface="Poppins"/>
              </a:rPr>
              <a:t>, y</a:t>
            </a:r>
            <a:r>
              <a:rPr b="0" lang="en-US" sz="2800" spc="-1" strike="noStrike" baseline="-25000">
                <a:solidFill>
                  <a:srgbClr val="444444"/>
                </a:solidFill>
                <a:latin typeface="Poppins"/>
              </a:rPr>
              <a:t>1</a:t>
            </a:r>
            <a:r>
              <a:rPr b="0" lang="en-US" sz="2800" spc="-1" strike="noStrike">
                <a:solidFill>
                  <a:srgbClr val="444444"/>
                </a:solidFill>
                <a:latin typeface="Poppins"/>
              </a:rPr>
              <a: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Content Placeholder 3" descr=""/>
          <p:cNvPicPr/>
          <p:nvPr/>
        </p:nvPicPr>
        <p:blipFill>
          <a:blip r:embed="rId1"/>
          <a:stretch/>
        </p:blipFill>
        <p:spPr>
          <a:xfrm>
            <a:off x="159120" y="0"/>
            <a:ext cx="11419560" cy="3636000"/>
          </a:xfrm>
          <a:prstGeom prst="rect">
            <a:avLst/>
          </a:prstGeom>
          <a:ln>
            <a:noFill/>
          </a:ln>
        </p:spPr>
      </p:pic>
      <p:sp>
        <p:nvSpPr>
          <p:cNvPr id="99" name="CustomShape 1"/>
          <p:cNvSpPr/>
          <p:nvPr/>
        </p:nvSpPr>
        <p:spPr>
          <a:xfrm>
            <a:off x="365760" y="3769920"/>
            <a:ext cx="11684880" cy="3362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44444"/>
                </a:solidFill>
                <a:latin typeface="Poppins"/>
              </a:rPr>
              <a:t>Now the straight-line equation which passes through a point having slope m could be written as;</a:t>
            </a:r>
            <a:endParaRPr b="0" lang="en-US" sz="1800" spc="-1" strike="noStrike">
              <a:latin typeface="Arial"/>
            </a:endParaRPr>
          </a:p>
          <a:p>
            <a:pPr>
              <a:lnSpc>
                <a:spcPct val="100000"/>
              </a:lnSpc>
            </a:pPr>
            <a:r>
              <a:rPr b="0" lang="en-US" sz="1800" spc="-1" strike="noStrike">
                <a:solidFill>
                  <a:srgbClr val="444444"/>
                </a:solidFill>
                <a:latin typeface="Poppins"/>
              </a:rPr>
              <a:t>y – y</a:t>
            </a:r>
            <a:r>
              <a:rPr b="0" lang="en-US" sz="1800" spc="-1" strike="noStrike" baseline="-25000">
                <a:solidFill>
                  <a:srgbClr val="444444"/>
                </a:solidFill>
                <a:latin typeface="Poppins"/>
              </a:rPr>
              <a:t>1</a:t>
            </a:r>
            <a:r>
              <a:rPr b="0" lang="en-US" sz="1800" spc="-1" strike="noStrike">
                <a:solidFill>
                  <a:srgbClr val="444444"/>
                </a:solidFill>
                <a:latin typeface="Poppins"/>
              </a:rPr>
              <a:t> = m(x – x</a:t>
            </a:r>
            <a:r>
              <a:rPr b="0" lang="en-US" sz="1800" spc="-1" strike="noStrike" baseline="-25000">
                <a:solidFill>
                  <a:srgbClr val="444444"/>
                </a:solidFill>
                <a:latin typeface="Poppins"/>
              </a:rPr>
              <a:t>1</a:t>
            </a:r>
            <a:r>
              <a:rPr b="0" lang="en-US" sz="1800" spc="-1" strike="noStrike">
                <a:solidFill>
                  <a:srgbClr val="444444"/>
                </a:solidFill>
                <a:latin typeface="Poppins"/>
              </a:rPr>
              <a:t>)</a:t>
            </a:r>
            <a:endParaRPr b="0" lang="en-US" sz="1800" spc="-1" strike="noStrike">
              <a:latin typeface="Arial"/>
            </a:endParaRPr>
          </a:p>
          <a:p>
            <a:pPr>
              <a:lnSpc>
                <a:spcPct val="100000"/>
              </a:lnSpc>
            </a:pPr>
            <a:r>
              <a:rPr b="0" lang="en-US" sz="1800" spc="-1" strike="noStrike">
                <a:solidFill>
                  <a:srgbClr val="444444"/>
                </a:solidFill>
                <a:latin typeface="Poppins"/>
              </a:rPr>
              <a:t>We can see from the above equation, the slope of the tangent to the curve y = f(x) and at the point P(x</a:t>
            </a:r>
            <a:r>
              <a:rPr b="0" lang="en-US" sz="1800" spc="-1" strike="noStrike" baseline="-25000">
                <a:solidFill>
                  <a:srgbClr val="444444"/>
                </a:solidFill>
                <a:latin typeface="Poppins"/>
              </a:rPr>
              <a:t>1</a:t>
            </a:r>
            <a:r>
              <a:rPr b="0" lang="en-US" sz="1800" spc="-1" strike="noStrike">
                <a:solidFill>
                  <a:srgbClr val="444444"/>
                </a:solidFill>
                <a:latin typeface="Poppins"/>
              </a:rPr>
              <a:t>, y</a:t>
            </a:r>
            <a:r>
              <a:rPr b="0" lang="en-US" sz="1800" spc="-1" strike="noStrike" baseline="-25000">
                <a:solidFill>
                  <a:srgbClr val="444444"/>
                </a:solidFill>
                <a:latin typeface="Poppins"/>
              </a:rPr>
              <a:t>1</a:t>
            </a:r>
            <a:r>
              <a:rPr b="0" lang="en-US" sz="1800" spc="-1" strike="noStrike">
                <a:solidFill>
                  <a:srgbClr val="444444"/>
                </a:solidFill>
                <a:latin typeface="Poppins"/>
              </a:rPr>
              <a:t>), it is given as dy/dx at P(x</a:t>
            </a:r>
            <a:r>
              <a:rPr b="0" lang="en-US" sz="1800" spc="-1" strike="noStrike" baseline="-25000">
                <a:solidFill>
                  <a:srgbClr val="444444"/>
                </a:solidFill>
                <a:latin typeface="Poppins"/>
              </a:rPr>
              <a:t>1</a:t>
            </a:r>
            <a:r>
              <a:rPr b="0" lang="en-US" sz="1800" spc="-1" strike="noStrike">
                <a:solidFill>
                  <a:srgbClr val="444444"/>
                </a:solidFill>
                <a:latin typeface="Poppins"/>
              </a:rPr>
              <a:t>, y</a:t>
            </a:r>
            <a:r>
              <a:rPr b="0" lang="en-US" sz="1800" spc="-1" strike="noStrike" baseline="-25000">
                <a:solidFill>
                  <a:srgbClr val="444444"/>
                </a:solidFill>
                <a:latin typeface="Poppins"/>
              </a:rPr>
              <a:t>1</a:t>
            </a:r>
            <a:r>
              <a:rPr b="0" lang="en-US" sz="1800" spc="-1" strike="noStrike">
                <a:solidFill>
                  <a:srgbClr val="444444"/>
                </a:solidFill>
                <a:latin typeface="Poppins"/>
              </a:rPr>
              <a:t>) = f'(x). Therefore,</a:t>
            </a:r>
            <a:endParaRPr b="0" lang="en-US" sz="1800" spc="-1" strike="noStrike">
              <a:latin typeface="Arial"/>
            </a:endParaRPr>
          </a:p>
          <a:p>
            <a:pPr>
              <a:lnSpc>
                <a:spcPct val="100000"/>
              </a:lnSpc>
            </a:pPr>
            <a:r>
              <a:rPr b="1" lang="en-US" sz="1800" spc="-1" strike="noStrike">
                <a:solidFill>
                  <a:srgbClr val="444444"/>
                </a:solidFill>
                <a:latin typeface="Poppins"/>
              </a:rPr>
              <a:t>Equation of the tangent</a:t>
            </a:r>
            <a:r>
              <a:rPr b="0" lang="en-US" sz="1800" spc="-1" strike="noStrike">
                <a:solidFill>
                  <a:srgbClr val="444444"/>
                </a:solidFill>
                <a:latin typeface="Poppins"/>
              </a:rPr>
              <a:t> to the curve at P(x</a:t>
            </a:r>
            <a:r>
              <a:rPr b="0" lang="en-US" sz="1800" spc="-1" strike="noStrike" baseline="-25000">
                <a:solidFill>
                  <a:srgbClr val="444444"/>
                </a:solidFill>
                <a:latin typeface="Poppins"/>
              </a:rPr>
              <a:t>1</a:t>
            </a:r>
            <a:r>
              <a:rPr b="0" lang="en-US" sz="1800" spc="-1" strike="noStrike">
                <a:solidFill>
                  <a:srgbClr val="444444"/>
                </a:solidFill>
                <a:latin typeface="Poppins"/>
              </a:rPr>
              <a:t>, y</a:t>
            </a:r>
            <a:r>
              <a:rPr b="0" lang="en-US" sz="1800" spc="-1" strike="noStrike" baseline="-25000">
                <a:solidFill>
                  <a:srgbClr val="444444"/>
                </a:solidFill>
                <a:latin typeface="Poppins"/>
              </a:rPr>
              <a:t>1</a:t>
            </a:r>
            <a:r>
              <a:rPr b="0" lang="en-US" sz="1800" spc="-1" strike="noStrike">
                <a:solidFill>
                  <a:srgbClr val="444444"/>
                </a:solidFill>
                <a:latin typeface="Poppins"/>
              </a:rPr>
              <a:t>) can be written as:</a:t>
            </a:r>
            <a:endParaRPr b="0" lang="en-US" sz="1800" spc="-1" strike="noStrike">
              <a:latin typeface="Arial"/>
            </a:endParaRPr>
          </a:p>
          <a:p>
            <a:pPr>
              <a:lnSpc>
                <a:spcPct val="100000"/>
              </a:lnSpc>
            </a:pPr>
            <a:r>
              <a:rPr b="0" lang="en-US" sz="1800" spc="-1" strike="noStrike">
                <a:solidFill>
                  <a:srgbClr val="444444"/>
                </a:solidFill>
                <a:latin typeface="Poppins"/>
              </a:rPr>
              <a:t>y – y</a:t>
            </a:r>
            <a:r>
              <a:rPr b="0" lang="en-US" sz="1800" spc="-1" strike="noStrike" baseline="-25000">
                <a:solidFill>
                  <a:srgbClr val="444444"/>
                </a:solidFill>
                <a:latin typeface="Poppins"/>
              </a:rPr>
              <a:t>1</a:t>
            </a:r>
            <a:r>
              <a:rPr b="0" lang="en-US" sz="1800" spc="-1" strike="noStrike">
                <a:solidFill>
                  <a:srgbClr val="444444"/>
                </a:solidFill>
                <a:latin typeface="Poppins"/>
              </a:rPr>
              <a:t> = f'(x</a:t>
            </a:r>
            <a:r>
              <a:rPr b="0" lang="en-US" sz="1800" spc="-1" strike="noStrike" baseline="-25000">
                <a:solidFill>
                  <a:srgbClr val="444444"/>
                </a:solidFill>
                <a:latin typeface="Poppins"/>
              </a:rPr>
              <a:t>1</a:t>
            </a:r>
            <a:r>
              <a:rPr b="0" lang="en-US" sz="1800" spc="-1" strike="noStrike">
                <a:solidFill>
                  <a:srgbClr val="444444"/>
                </a:solidFill>
                <a:latin typeface="Poppins"/>
              </a:rPr>
              <a:t>)(x – x</a:t>
            </a:r>
            <a:r>
              <a:rPr b="0" lang="en-US" sz="1800" spc="-1" strike="noStrike" baseline="-25000">
                <a:solidFill>
                  <a:srgbClr val="444444"/>
                </a:solidFill>
                <a:latin typeface="Poppins"/>
              </a:rPr>
              <a:t>1</a:t>
            </a:r>
            <a:r>
              <a:rPr b="0" lang="en-US" sz="1800" spc="-1" strike="noStrike">
                <a:solidFill>
                  <a:srgbClr val="444444"/>
                </a:solidFill>
                <a:latin typeface="Poppins"/>
              </a:rPr>
              <a:t>)</a:t>
            </a:r>
            <a:endParaRPr b="0" lang="en-US" sz="1800" spc="-1" strike="noStrike">
              <a:latin typeface="Arial"/>
            </a:endParaRPr>
          </a:p>
          <a:p>
            <a:pPr>
              <a:lnSpc>
                <a:spcPct val="100000"/>
              </a:lnSpc>
            </a:pPr>
            <a:r>
              <a:rPr b="1" lang="en-US" sz="1800" spc="-1" strike="noStrike">
                <a:solidFill>
                  <a:srgbClr val="444444"/>
                </a:solidFill>
                <a:latin typeface="Poppins"/>
              </a:rPr>
              <a:t>Equation of normal</a:t>
            </a:r>
            <a:r>
              <a:rPr b="0" lang="en-US" sz="1800" spc="-1" strike="noStrike">
                <a:solidFill>
                  <a:srgbClr val="444444"/>
                </a:solidFill>
                <a:latin typeface="Poppins"/>
              </a:rPr>
              <a:t> to the curve is given by;</a:t>
            </a:r>
            <a:endParaRPr b="0" lang="en-US" sz="1800" spc="-1" strike="noStrike">
              <a:latin typeface="Arial"/>
            </a:endParaRPr>
          </a:p>
          <a:p>
            <a:pPr>
              <a:lnSpc>
                <a:spcPct val="100000"/>
              </a:lnSpc>
            </a:pPr>
            <a:r>
              <a:rPr b="0" lang="en-US" sz="1800" spc="-1" strike="noStrike">
                <a:solidFill>
                  <a:srgbClr val="444444"/>
                </a:solidFill>
                <a:latin typeface="Poppins"/>
              </a:rPr>
              <a:t>y – y</a:t>
            </a:r>
            <a:r>
              <a:rPr b="0" lang="en-US" sz="1800" spc="-1" strike="noStrike" baseline="-25000">
                <a:solidFill>
                  <a:srgbClr val="444444"/>
                </a:solidFill>
                <a:latin typeface="Poppins"/>
              </a:rPr>
              <a:t>1</a:t>
            </a:r>
            <a:r>
              <a:rPr b="0" lang="en-US" sz="1800" spc="-1" strike="noStrike">
                <a:solidFill>
                  <a:srgbClr val="444444"/>
                </a:solidFill>
                <a:latin typeface="Poppins"/>
              </a:rPr>
              <a:t> = [-1/ f'(x</a:t>
            </a:r>
            <a:r>
              <a:rPr b="0" lang="en-US" sz="1800" spc="-1" strike="noStrike" baseline="-25000">
                <a:solidFill>
                  <a:srgbClr val="444444"/>
                </a:solidFill>
                <a:latin typeface="Poppins"/>
              </a:rPr>
              <a:t>1</a:t>
            </a:r>
            <a:r>
              <a:rPr b="0" lang="en-US" sz="1800" spc="-1" strike="noStrike">
                <a:solidFill>
                  <a:srgbClr val="444444"/>
                </a:solidFill>
                <a:latin typeface="Poppins"/>
              </a:rPr>
              <a:t>)] (x – x</a:t>
            </a:r>
            <a:r>
              <a:rPr b="0" lang="en-US" sz="1800" spc="-1" strike="noStrike" baseline="-25000">
                <a:solidFill>
                  <a:srgbClr val="444444"/>
                </a:solidFill>
                <a:latin typeface="Poppins"/>
              </a:rPr>
              <a:t>1</a:t>
            </a:r>
            <a:r>
              <a:rPr b="0" lang="en-US" sz="1800" spc="-1" strike="noStrike">
                <a:solidFill>
                  <a:srgbClr val="444444"/>
                </a:solidFill>
                <a:latin typeface="Poppins"/>
              </a:rPr>
              <a:t>)</a:t>
            </a:r>
            <a:endParaRPr b="0" lang="en-US" sz="1800" spc="-1" strike="noStrike">
              <a:latin typeface="Arial"/>
            </a:endParaRPr>
          </a:p>
          <a:p>
            <a:pPr>
              <a:lnSpc>
                <a:spcPct val="100000"/>
              </a:lnSpc>
            </a:pPr>
            <a:r>
              <a:rPr b="0" lang="en-US" sz="1800" spc="-1" strike="noStrike">
                <a:solidFill>
                  <a:srgbClr val="444444"/>
                </a:solidFill>
                <a:latin typeface="Poppins"/>
              </a:rPr>
              <a:t>Or</a:t>
            </a:r>
            <a:endParaRPr b="0" lang="en-US" sz="1800" spc="-1" strike="noStrike">
              <a:latin typeface="Arial"/>
            </a:endParaRPr>
          </a:p>
          <a:p>
            <a:pPr>
              <a:lnSpc>
                <a:spcPct val="100000"/>
              </a:lnSpc>
            </a:pPr>
            <a:r>
              <a:rPr b="0" lang="en-US" sz="1800" spc="-1" strike="noStrike">
                <a:solidFill>
                  <a:srgbClr val="444444"/>
                </a:solidFill>
                <a:latin typeface="Poppins"/>
              </a:rPr>
              <a:t>(y – y</a:t>
            </a:r>
            <a:r>
              <a:rPr b="0" lang="en-US" sz="1800" spc="-1" strike="noStrike" baseline="-25000">
                <a:solidFill>
                  <a:srgbClr val="444444"/>
                </a:solidFill>
                <a:latin typeface="Poppins"/>
              </a:rPr>
              <a:t>1</a:t>
            </a:r>
            <a:r>
              <a:rPr b="0" lang="en-US" sz="1800" spc="-1" strike="noStrike">
                <a:solidFill>
                  <a:srgbClr val="444444"/>
                </a:solidFill>
                <a:latin typeface="Poppins"/>
              </a:rPr>
              <a:t>) f'(x</a:t>
            </a:r>
            <a:r>
              <a:rPr b="0" lang="en-US" sz="1800" spc="-1" strike="noStrike" baseline="-25000">
                <a:solidFill>
                  <a:srgbClr val="444444"/>
                </a:solidFill>
                <a:latin typeface="Poppins"/>
              </a:rPr>
              <a:t>1</a:t>
            </a:r>
            <a:r>
              <a:rPr b="0" lang="en-US" sz="1800" spc="-1" strike="noStrike">
                <a:solidFill>
                  <a:srgbClr val="444444"/>
                </a:solidFill>
                <a:latin typeface="Poppins"/>
              </a:rPr>
              <a:t>) + (x-x</a:t>
            </a:r>
            <a:r>
              <a:rPr b="0" lang="en-US" sz="1800" spc="-1" strike="noStrike" baseline="-25000">
                <a:solidFill>
                  <a:srgbClr val="444444"/>
                </a:solidFill>
                <a:latin typeface="Poppins"/>
              </a:rPr>
              <a:t>1</a:t>
            </a:r>
            <a:r>
              <a:rPr b="0" lang="en-US" sz="1800" spc="-1" strike="noStrike">
                <a:solidFill>
                  <a:srgbClr val="444444"/>
                </a:solidFill>
                <a:latin typeface="Poppins"/>
              </a:rPr>
              <a:t>) = 0</a:t>
            </a:r>
            <a:endParaRPr b="0" lang="en-US" sz="1800" spc="-1" strike="noStrike">
              <a:latin typeface="Arial"/>
            </a:endParaRPr>
          </a:p>
          <a:p>
            <a:pPr>
              <a:lnSpc>
                <a:spcPct val="100000"/>
              </a:lnSpc>
            </a:pP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48680" y="0"/>
            <a:ext cx="11204640" cy="680760"/>
          </a:xfrm>
          <a:prstGeom prst="rect">
            <a:avLst/>
          </a:prstGeom>
          <a:noFill/>
          <a:ln>
            <a:noFill/>
          </a:ln>
        </p:spPr>
        <p:txBody>
          <a:bodyPr anchor="ctr"/>
          <a:p>
            <a:pPr>
              <a:lnSpc>
                <a:spcPct val="90000"/>
              </a:lnSpc>
            </a:pPr>
            <a:r>
              <a:rPr b="1" lang="en-US" sz="2000" spc="-1" strike="noStrike">
                <a:solidFill>
                  <a:srgbClr val="444444"/>
                </a:solidFill>
                <a:latin typeface="Poppins"/>
              </a:rPr>
              <a:t>Maxima and Minima</a:t>
            </a:r>
            <a:br/>
            <a:endParaRPr b="0" lang="en-US" sz="2000" spc="-1" strike="noStrike">
              <a:solidFill>
                <a:srgbClr val="000000"/>
              </a:solidFill>
              <a:latin typeface="Calibri"/>
            </a:endParaRPr>
          </a:p>
        </p:txBody>
      </p:sp>
      <p:sp>
        <p:nvSpPr>
          <p:cNvPr id="101" name="TextShape 2"/>
          <p:cNvSpPr txBox="1"/>
          <p:nvPr/>
        </p:nvSpPr>
        <p:spPr>
          <a:xfrm>
            <a:off x="148680" y="361440"/>
            <a:ext cx="11204640" cy="6262200"/>
          </a:xfrm>
          <a:prstGeom prst="rect">
            <a:avLst/>
          </a:prstGeom>
          <a:noFill/>
          <a:ln>
            <a:noFill/>
          </a:ln>
        </p:spPr>
        <p:txBody>
          <a:bodyPr>
            <a:normAutofit/>
          </a:bodyPr>
          <a:p>
            <a:pPr marL="228600" indent="-228240">
              <a:lnSpc>
                <a:spcPct val="90000"/>
              </a:lnSpc>
              <a:spcBef>
                <a:spcPts val="1001"/>
              </a:spcBef>
              <a:buClr>
                <a:srgbClr val="444444"/>
              </a:buClr>
              <a:buFont typeface="Arial"/>
              <a:buChar char="•"/>
            </a:pPr>
            <a:r>
              <a:rPr b="0" lang="en-US" sz="1800" spc="-1" strike="noStrike">
                <a:solidFill>
                  <a:srgbClr val="444444"/>
                </a:solidFill>
                <a:latin typeface="Poppins"/>
              </a:rPr>
              <a:t>To calculate the highest and lowest point of the curve in a graph or to know its turning point, the derivative function is used.</a:t>
            </a:r>
            <a:endParaRPr b="0" lang="en-US" sz="1800" spc="-1" strike="noStrike">
              <a:solidFill>
                <a:srgbClr val="000000"/>
              </a:solidFill>
              <a:latin typeface="Calibri"/>
            </a:endParaRPr>
          </a:p>
          <a:p>
            <a:pPr marL="228600" indent="-228240">
              <a:lnSpc>
                <a:spcPct val="90000"/>
              </a:lnSpc>
              <a:spcBef>
                <a:spcPts val="1001"/>
              </a:spcBef>
              <a:buClr>
                <a:srgbClr val="444444"/>
              </a:buClr>
              <a:buFont typeface="Arial"/>
              <a:buChar char="•"/>
            </a:pPr>
            <a:r>
              <a:rPr b="0" lang="en-US" sz="1800" spc="-1" strike="noStrike">
                <a:solidFill>
                  <a:srgbClr val="444444"/>
                </a:solidFill>
                <a:latin typeface="Poppins"/>
              </a:rPr>
              <a:t>When x = a, if f(x) ≤ f(a) for every x in the domain, then f(x) has an Absolute Maximum value and the point a is the point of the maximum value of f.</a:t>
            </a:r>
            <a:endParaRPr b="0" lang="en-US" sz="1800" spc="-1" strike="noStrike">
              <a:solidFill>
                <a:srgbClr val="000000"/>
              </a:solidFill>
              <a:latin typeface="Calibri"/>
            </a:endParaRPr>
          </a:p>
          <a:p>
            <a:pPr marL="228600" indent="-228240">
              <a:lnSpc>
                <a:spcPct val="90000"/>
              </a:lnSpc>
              <a:spcBef>
                <a:spcPts val="1001"/>
              </a:spcBef>
              <a:buClr>
                <a:srgbClr val="444444"/>
              </a:buClr>
              <a:buFont typeface="Arial"/>
              <a:buChar char="•"/>
            </a:pPr>
            <a:r>
              <a:rPr b="0" lang="en-US" sz="1800" spc="-1" strike="noStrike">
                <a:solidFill>
                  <a:srgbClr val="444444"/>
                </a:solidFill>
                <a:latin typeface="Poppins"/>
              </a:rPr>
              <a:t>When x = a, if f(x) ≤ f(a) for every x in some open interval (p, q) then f(x) has a Relative Maximum value.</a:t>
            </a:r>
            <a:endParaRPr b="0" lang="en-US" sz="1800" spc="-1" strike="noStrike">
              <a:solidFill>
                <a:srgbClr val="000000"/>
              </a:solidFill>
              <a:latin typeface="Calibri"/>
            </a:endParaRPr>
          </a:p>
          <a:p>
            <a:pPr marL="228600" indent="-228240">
              <a:lnSpc>
                <a:spcPct val="90000"/>
              </a:lnSpc>
              <a:spcBef>
                <a:spcPts val="1001"/>
              </a:spcBef>
              <a:buClr>
                <a:srgbClr val="444444"/>
              </a:buClr>
              <a:buFont typeface="Arial"/>
              <a:buChar char="•"/>
            </a:pPr>
            <a:r>
              <a:rPr b="0" lang="en-US" sz="1800" spc="-1" strike="noStrike">
                <a:solidFill>
                  <a:srgbClr val="444444"/>
                </a:solidFill>
                <a:latin typeface="Poppins"/>
              </a:rPr>
              <a:t>When x= a, if f(x) ≥ f(a) for every x in the domain then f(x) has an Absolute Minimum value and the point a is the point of the minimum value of f.</a:t>
            </a:r>
            <a:endParaRPr b="0" lang="en-US" sz="1800" spc="-1" strike="noStrike">
              <a:solidFill>
                <a:srgbClr val="000000"/>
              </a:solidFill>
              <a:latin typeface="Calibri"/>
            </a:endParaRPr>
          </a:p>
          <a:p>
            <a:pPr marL="228600" indent="-228240">
              <a:lnSpc>
                <a:spcPct val="90000"/>
              </a:lnSpc>
              <a:spcBef>
                <a:spcPts val="1001"/>
              </a:spcBef>
              <a:buClr>
                <a:srgbClr val="444444"/>
              </a:buClr>
              <a:buFont typeface="Arial"/>
              <a:buChar char="•"/>
            </a:pPr>
            <a:r>
              <a:rPr b="0" lang="en-US" sz="1800" spc="-1" strike="noStrike">
                <a:solidFill>
                  <a:srgbClr val="444444"/>
                </a:solidFill>
                <a:latin typeface="Poppins"/>
              </a:rPr>
              <a:t>When x = a, if f(x) ≥ f(a) for every x in some open interval (p, q) then f(x) has a Relative Minimum value.</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pic>
        <p:nvPicPr>
          <p:cNvPr id="102" name="Picture 3" descr=""/>
          <p:cNvPicPr/>
          <p:nvPr/>
        </p:nvPicPr>
        <p:blipFill>
          <a:blip r:embed="rId1"/>
          <a:stretch/>
        </p:blipFill>
        <p:spPr>
          <a:xfrm>
            <a:off x="2222280" y="3426840"/>
            <a:ext cx="7094520" cy="320220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8040" y="-299160"/>
            <a:ext cx="10515240" cy="1309320"/>
          </a:xfrm>
          <a:prstGeom prst="rect">
            <a:avLst/>
          </a:prstGeom>
          <a:noFill/>
          <a:ln>
            <a:noFill/>
          </a:ln>
        </p:spPr>
        <p:txBody>
          <a:bodyPr anchor="ctr"/>
          <a:p>
            <a:pPr>
              <a:lnSpc>
                <a:spcPct val="90000"/>
              </a:lnSpc>
            </a:pPr>
            <a:r>
              <a:rPr b="0" lang="en-US" sz="4400" spc="-1" strike="noStrike">
                <a:solidFill>
                  <a:srgbClr val="000000"/>
                </a:solidFill>
                <a:latin typeface="Arial Black"/>
              </a:rPr>
              <a:t>Literature review</a:t>
            </a:r>
            <a:endParaRPr b="0" lang="en-US" sz="4400" spc="-1" strike="noStrike">
              <a:solidFill>
                <a:srgbClr val="000000"/>
              </a:solidFill>
              <a:latin typeface="Calibri"/>
            </a:endParaRPr>
          </a:p>
        </p:txBody>
      </p:sp>
      <p:sp>
        <p:nvSpPr>
          <p:cNvPr id="104" name="TextShape 2"/>
          <p:cNvSpPr txBox="1"/>
          <p:nvPr/>
        </p:nvSpPr>
        <p:spPr>
          <a:xfrm>
            <a:off x="173160" y="644760"/>
            <a:ext cx="11800080" cy="6795000"/>
          </a:xfrm>
          <a:prstGeom prst="rect">
            <a:avLst/>
          </a:prstGeom>
          <a:noFill/>
          <a:ln>
            <a:noFill/>
          </a:ln>
        </p:spPr>
        <p:txBody>
          <a:bodyPr/>
          <a:p>
            <a:pPr>
              <a:lnSpc>
                <a:spcPct val="90000"/>
              </a:lnSpc>
              <a:spcBef>
                <a:spcPts val="1001"/>
              </a:spcBef>
            </a:pPr>
            <a:r>
              <a:rPr b="0" lang="en-US" sz="2800" spc="-1" strike="noStrike">
                <a:solidFill>
                  <a:srgbClr val="000000"/>
                </a:solidFill>
                <a:latin typeface="Calibri"/>
              </a:rPr>
              <a:t>A literature review for a calculus project would involve an in-depth analysis of previous research, studies, and publications related to calculus. The literature review would provide a comprehensive overview of the existing knowledge and understanding of calculus, and identify gaps in the literature that the project aims to address.</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Some possible areas of focus for a literature review on calculus could include:</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The historical development of calculus, including the contributions of Newton and Leibniz, and the evolution of calculus as a field of study.</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The fundamental concepts of calculus, such as limits, derivatives, and integrals, and the applications of these concepts in various fields.</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Techniques for solving calculus problems, including differentiation, integration, and optimization.</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Applications of calculus in physics, engineering, economics, and finance, and the use of calculus in modeling and analyzing real-world phenomena.</a:t>
            </a:r>
            <a:endParaRPr b="0" lang="en-US" sz="2800" spc="-1" strike="noStrike">
              <a:solidFill>
                <a:srgbClr val="000000"/>
              </a:solidFill>
              <a:latin typeface="Calibri"/>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349</TotalTime>
  <Application>LibreOffice/6.0.7.3$Linux_X86_64 LibreOffice_project/00m0$Build-3</Application>
  <Words>2336</Words>
  <Paragraphs>131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2023-03-23T12:17:35Z</dcterms:created>
  <dc:creator>SSS</dc:creator>
  <dc:description/>
  <dc:language>en-US</dc:language>
  <cp:lastModifiedBy/>
  <dcterms:modified xsi:type="dcterms:W3CDTF">2023-12-28T16:49:49Z</dcterms:modified>
  <cp:revision>21</cp:revision>
  <dc:subject/>
  <dc:title>CALCULUS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