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oboto"/>
      <p:regular r:id="rId24"/>
      <p:bold r:id="rId25"/>
      <p:italic r:id="rId26"/>
      <p:boldItalic r:id="rId27"/>
    </p:embeddedFont>
    <p:embeddedFont>
      <p:font typeface="Bai Jamjuree"/>
      <p:regular r:id="rId28"/>
      <p:bold r:id="rId29"/>
      <p:italic r:id="rId30"/>
      <p:boldItalic r:id="rId31"/>
    </p:embeddedFont>
    <p:embeddedFont>
      <p:font typeface="Quintessential"/>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Q1w3ChiUUP5dWitIedzhl1tsc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BaiJamjuree-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iJamjure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iJamjuree-boldItalic.fntdata"/><Relationship Id="rId30" Type="http://schemas.openxmlformats.org/officeDocument/2006/relationships/font" Target="fonts/BaiJamjuree-italic.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Quintessential-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88bb240b2_4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88bb240b2_4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a:t>Real-time data streaming: The camera provides real-time depth and color data, allowing the robot to continuously analyze the environment and make decisions accordingly.</a:t>
            </a:r>
            <a:endParaRPr/>
          </a:p>
          <a:p>
            <a:pPr indent="-298450" lvl="0" marL="457200" rtl="0" algn="l">
              <a:lnSpc>
                <a:spcPct val="115000"/>
              </a:lnSpc>
              <a:spcBef>
                <a:spcPts val="0"/>
              </a:spcBef>
              <a:spcAft>
                <a:spcPts val="0"/>
              </a:spcAft>
              <a:buClr>
                <a:schemeClr val="dk1"/>
              </a:buClr>
              <a:buSzPts val="1100"/>
              <a:buChar char="●"/>
            </a:pPr>
            <a:r>
              <a:rPr lang="en-US"/>
              <a:t>necessary tools and APIs for obstacle detection and avoidance.</a:t>
            </a:r>
            <a:endParaRPr/>
          </a:p>
          <a:p>
            <a:pPr indent="0" lvl="0" marL="0" rtl="0" algn="l">
              <a:lnSpc>
                <a:spcPct val="115000"/>
              </a:lnSpc>
              <a:spcBef>
                <a:spcPts val="1200"/>
              </a:spcBef>
              <a:spcAft>
                <a:spcPts val="0"/>
              </a:spcAft>
              <a:buNone/>
            </a:pPr>
            <a:r>
              <a:rPr lang="en-US" sz="1100">
                <a:latin typeface="Arial"/>
                <a:ea typeface="Arial"/>
                <a:cs typeface="Arial"/>
                <a:sym typeface="Arial"/>
              </a:rPr>
              <a:t>An LCD screen (Liquid Crystal Display) provides visual output capabilities for displaying text, graphics, and user interfaces. Some of the features and benefits of an LCD screen in terms of GUI (Graphical User Interface) include:</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Text Display</a:t>
            </a:r>
            <a:r>
              <a:rPr lang="en-US" sz="1100">
                <a:latin typeface="Arial"/>
                <a:ea typeface="Arial"/>
                <a:cs typeface="Arial"/>
                <a:sym typeface="Arial"/>
              </a:rPr>
              <a:t>: LCD screens can display alphanumeric characters, allowing for the presentation of textual information such as messages, prompts, or menu options.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Graphics Display</a:t>
            </a:r>
            <a:r>
              <a:rPr lang="en-US" sz="1100">
                <a:latin typeface="Arial"/>
                <a:ea typeface="Arial"/>
                <a:cs typeface="Arial"/>
                <a:sym typeface="Arial"/>
              </a:rPr>
              <a:t>: LCD screens can also display simple graphics, icons, or symbols, enabling the creation of visual elements in the user interface.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User Interaction</a:t>
            </a:r>
            <a:r>
              <a:rPr lang="en-US" sz="1100">
                <a:latin typeface="Arial"/>
                <a:ea typeface="Arial"/>
                <a:cs typeface="Arial"/>
                <a:sym typeface="Arial"/>
              </a:rPr>
              <a:t>: LCD screens can be used in conjunction with input devices (such as buttons or touch panels) to provide interactive user interfaces. Users can navigate through menus, select options, or input data using the screen.</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98" name="Google Shape;198;g2988bb240b2_4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74fdbe31e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974fdbe31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8be54c73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8be54c73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98be54c73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88bb240b2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88bb240b2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988bb240b2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88bb240b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88bb240b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988bb240b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8106e03f6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8106e03f6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98106e03f6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8be54c730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8be54c730_3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98be54c730_3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988bb240b2_4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988bb240b2_4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988bb240b2_4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88bb240b2_4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988bb240b2_4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988bb240b2_4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7a51f062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7a51f062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97a51f062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855da7799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855da7799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9855da7799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74fdbe31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ggag</a:t>
            </a:r>
            <a:endParaRPr/>
          </a:p>
        </p:txBody>
      </p:sp>
      <p:sp>
        <p:nvSpPr>
          <p:cNvPr id="133" name="Google Shape;133;g2974fdbe31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88bb240b2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88bb240b2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988bb240b2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777ff39d8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tance ass</a:t>
            </a:r>
            <a:endParaRPr/>
          </a:p>
        </p:txBody>
      </p:sp>
      <p:sp>
        <p:nvSpPr>
          <p:cNvPr id="149" name="Google Shape;149;g29777ff39d8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88bb240b2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88bb240b2_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a:t>Real-time data streaming: The camera provides real-time depth and color data, allowing the robot to continuously analyze the environment and make decisions accordingly.</a:t>
            </a:r>
            <a:endParaRPr/>
          </a:p>
          <a:p>
            <a:pPr indent="-298450" lvl="0" marL="457200" rtl="0" algn="l">
              <a:lnSpc>
                <a:spcPct val="115000"/>
              </a:lnSpc>
              <a:spcBef>
                <a:spcPts val="0"/>
              </a:spcBef>
              <a:spcAft>
                <a:spcPts val="0"/>
              </a:spcAft>
              <a:buClr>
                <a:schemeClr val="dk1"/>
              </a:buClr>
              <a:buSzPts val="1100"/>
              <a:buChar char="●"/>
            </a:pPr>
            <a:r>
              <a:rPr lang="en-US"/>
              <a:t>necessary tools and APIs for obstacle detection and avoidance.</a:t>
            </a:r>
            <a:endParaRPr/>
          </a:p>
          <a:p>
            <a:pPr indent="0" lvl="0" marL="0" rtl="0" algn="l">
              <a:lnSpc>
                <a:spcPct val="115000"/>
              </a:lnSpc>
              <a:spcBef>
                <a:spcPts val="1200"/>
              </a:spcBef>
              <a:spcAft>
                <a:spcPts val="0"/>
              </a:spcAft>
              <a:buNone/>
            </a:pPr>
            <a:r>
              <a:rPr lang="en-US" sz="1100">
                <a:latin typeface="Arial"/>
                <a:ea typeface="Arial"/>
                <a:cs typeface="Arial"/>
                <a:sym typeface="Arial"/>
              </a:rPr>
              <a:t>An LCD screen (Liquid Crystal Display) provides visual output capabilities for displaying text, graphics, and user interfaces. Some of the features and benefits of an LCD screen in terms of GUI (Graphical User Interface) include:</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Text Display</a:t>
            </a:r>
            <a:r>
              <a:rPr lang="en-US" sz="1100">
                <a:latin typeface="Arial"/>
                <a:ea typeface="Arial"/>
                <a:cs typeface="Arial"/>
                <a:sym typeface="Arial"/>
              </a:rPr>
              <a:t>: LCD screens can display alphanumeric characters, allowing for the presentation of textual information such as messages, prompts, or menu options.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Graphics Display</a:t>
            </a:r>
            <a:r>
              <a:rPr lang="en-US" sz="1100">
                <a:latin typeface="Arial"/>
                <a:ea typeface="Arial"/>
                <a:cs typeface="Arial"/>
                <a:sym typeface="Arial"/>
              </a:rPr>
              <a:t>: LCD screens can also display simple graphics, icons, or symbols, enabling the creation of visual elements in the user interface.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User Interaction</a:t>
            </a:r>
            <a:r>
              <a:rPr lang="en-US" sz="1100">
                <a:latin typeface="Arial"/>
                <a:ea typeface="Arial"/>
                <a:cs typeface="Arial"/>
                <a:sym typeface="Arial"/>
              </a:rPr>
              <a:t>: LCD screens can be used in conjunction with input devices (such as buttons or touch panels) to provide interactive user interfaces. Users can navigate through menus, select options, or input data using the screen.</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75" name="Google Shape;175;g2988bb240b2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88bb240b2_4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88bb240b2_4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988bb240b2_4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10"/>
          <p:cNvSpPr txBox="1"/>
          <p:nvPr>
            <p:ph type="ctrTitle"/>
          </p:nvPr>
        </p:nvSpPr>
        <p:spPr>
          <a:xfrm>
            <a:off x="323850" y="2409825"/>
            <a:ext cx="6134100" cy="12779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9004A"/>
              </a:buClr>
              <a:buSzPts val="4800"/>
              <a:buFont typeface="Twentieth Century"/>
              <a:buNone/>
              <a:defRPr sz="4800">
                <a:solidFill>
                  <a:srgbClr val="29004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 type="subTitle"/>
          </p:nvPr>
        </p:nvSpPr>
        <p:spPr>
          <a:xfrm>
            <a:off x="323850" y="3706813"/>
            <a:ext cx="6134100" cy="79851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B2FFB"/>
              </a:buClr>
              <a:buSzPts val="2400"/>
              <a:buNone/>
              <a:defRPr sz="2400">
                <a:solidFill>
                  <a:srgbClr val="FB2FFB"/>
                </a:solidFill>
              </a:defRPr>
            </a:lvl1pPr>
            <a:lvl2pPr lvl="1" algn="ctr">
              <a:lnSpc>
                <a:spcPct val="90000"/>
              </a:lnSpc>
              <a:spcBef>
                <a:spcPts val="500"/>
              </a:spcBef>
              <a:spcAft>
                <a:spcPts val="0"/>
              </a:spcAft>
              <a:buClr>
                <a:srgbClr val="29004A"/>
              </a:buClr>
              <a:buSzPts val="2000"/>
              <a:buNone/>
              <a:defRPr sz="2000"/>
            </a:lvl2pPr>
            <a:lvl3pPr lvl="2" algn="ctr">
              <a:lnSpc>
                <a:spcPct val="90000"/>
              </a:lnSpc>
              <a:spcBef>
                <a:spcPts val="500"/>
              </a:spcBef>
              <a:spcAft>
                <a:spcPts val="0"/>
              </a:spcAft>
              <a:buClr>
                <a:srgbClr val="29004A"/>
              </a:buClr>
              <a:buSzPts val="1800"/>
              <a:buNone/>
              <a:defRPr sz="1800"/>
            </a:lvl3pPr>
            <a:lvl4pPr lvl="3" algn="ctr">
              <a:lnSpc>
                <a:spcPct val="90000"/>
              </a:lnSpc>
              <a:spcBef>
                <a:spcPts val="500"/>
              </a:spcBef>
              <a:spcAft>
                <a:spcPts val="0"/>
              </a:spcAft>
              <a:buClr>
                <a:srgbClr val="29004A"/>
              </a:buClr>
              <a:buSzPts val="1600"/>
              <a:buNone/>
              <a:defRPr sz="1600"/>
            </a:lvl4pPr>
            <a:lvl5pPr lvl="4" algn="ctr">
              <a:lnSpc>
                <a:spcPct val="90000"/>
              </a:lnSpc>
              <a:spcBef>
                <a:spcPts val="500"/>
              </a:spcBef>
              <a:spcAft>
                <a:spcPts val="0"/>
              </a:spcAft>
              <a:buClr>
                <a:srgbClr val="29004A"/>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10"/>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9"/>
          <p:cNvSpPr txBox="1"/>
          <p:nvPr>
            <p:ph type="title"/>
          </p:nvPr>
        </p:nvSpPr>
        <p:spPr>
          <a:xfrm>
            <a:off x="438150" y="712787"/>
            <a:ext cx="485775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B2FFB"/>
              </a:buClr>
              <a:buSzPts val="3600"/>
              <a:buFont typeface="Twentieth Century"/>
              <a:buNone/>
              <a:defRPr sz="3600">
                <a:solidFill>
                  <a:srgbClr val="FB2FF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9"/>
          <p:cNvSpPr txBox="1"/>
          <p:nvPr>
            <p:ph idx="1" type="body"/>
          </p:nvPr>
        </p:nvSpPr>
        <p:spPr>
          <a:xfrm rot="5400000">
            <a:off x="3307556" y="-621506"/>
            <a:ext cx="3824288" cy="9734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9004A"/>
              </a:buClr>
              <a:buSzPts val="1800"/>
              <a:buChar char="•"/>
              <a:defRPr/>
            </a:lvl1pPr>
            <a:lvl2pPr indent="-342900" lvl="1" marL="914400" algn="l">
              <a:lnSpc>
                <a:spcPct val="90000"/>
              </a:lnSpc>
              <a:spcBef>
                <a:spcPts val="500"/>
              </a:spcBef>
              <a:spcAft>
                <a:spcPts val="0"/>
              </a:spcAft>
              <a:buClr>
                <a:srgbClr val="29004A"/>
              </a:buClr>
              <a:buSzPts val="1800"/>
              <a:buChar char="•"/>
              <a:defRPr/>
            </a:lvl2pPr>
            <a:lvl3pPr indent="-342900" lvl="2" marL="1371600" algn="l">
              <a:lnSpc>
                <a:spcPct val="90000"/>
              </a:lnSpc>
              <a:spcBef>
                <a:spcPts val="500"/>
              </a:spcBef>
              <a:spcAft>
                <a:spcPts val="0"/>
              </a:spcAft>
              <a:buClr>
                <a:srgbClr val="29004A"/>
              </a:buClr>
              <a:buSzPts val="1800"/>
              <a:buChar char="•"/>
              <a:defRPr/>
            </a:lvl3pPr>
            <a:lvl4pPr indent="-342900" lvl="3" marL="1828800" algn="l">
              <a:lnSpc>
                <a:spcPct val="90000"/>
              </a:lnSpc>
              <a:spcBef>
                <a:spcPts val="500"/>
              </a:spcBef>
              <a:spcAft>
                <a:spcPts val="0"/>
              </a:spcAft>
              <a:buClr>
                <a:srgbClr val="29004A"/>
              </a:buClr>
              <a:buSzPts val="1800"/>
              <a:buChar char="•"/>
              <a:defRPr/>
            </a:lvl4pPr>
            <a:lvl5pPr indent="-342900" lvl="4" marL="2286000" algn="l">
              <a:lnSpc>
                <a:spcPct val="90000"/>
              </a:lnSpc>
              <a:spcBef>
                <a:spcPts val="500"/>
              </a:spcBef>
              <a:spcAft>
                <a:spcPts val="0"/>
              </a:spcAft>
              <a:buClr>
                <a:srgbClr val="29004A"/>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9"/>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B2FF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9004A"/>
              </a:buClr>
              <a:buSzPts val="1800"/>
              <a:buChar char="•"/>
              <a:defRPr/>
            </a:lvl1pPr>
            <a:lvl2pPr indent="-342900" lvl="1" marL="914400" algn="l">
              <a:lnSpc>
                <a:spcPct val="90000"/>
              </a:lnSpc>
              <a:spcBef>
                <a:spcPts val="500"/>
              </a:spcBef>
              <a:spcAft>
                <a:spcPts val="0"/>
              </a:spcAft>
              <a:buClr>
                <a:srgbClr val="29004A"/>
              </a:buClr>
              <a:buSzPts val="1800"/>
              <a:buChar char="•"/>
              <a:defRPr/>
            </a:lvl2pPr>
            <a:lvl3pPr indent="-342900" lvl="2" marL="1371600" algn="l">
              <a:lnSpc>
                <a:spcPct val="90000"/>
              </a:lnSpc>
              <a:spcBef>
                <a:spcPts val="500"/>
              </a:spcBef>
              <a:spcAft>
                <a:spcPts val="0"/>
              </a:spcAft>
              <a:buClr>
                <a:srgbClr val="29004A"/>
              </a:buClr>
              <a:buSzPts val="1800"/>
              <a:buChar char="•"/>
              <a:defRPr/>
            </a:lvl3pPr>
            <a:lvl4pPr indent="-342900" lvl="3" marL="1828800" algn="l">
              <a:lnSpc>
                <a:spcPct val="90000"/>
              </a:lnSpc>
              <a:spcBef>
                <a:spcPts val="500"/>
              </a:spcBef>
              <a:spcAft>
                <a:spcPts val="0"/>
              </a:spcAft>
              <a:buClr>
                <a:srgbClr val="29004A"/>
              </a:buClr>
              <a:buSzPts val="1800"/>
              <a:buChar char="•"/>
              <a:defRPr/>
            </a:lvl4pPr>
            <a:lvl5pPr indent="-342900" lvl="4" marL="2286000" algn="l">
              <a:lnSpc>
                <a:spcPct val="90000"/>
              </a:lnSpc>
              <a:spcBef>
                <a:spcPts val="500"/>
              </a:spcBef>
              <a:spcAft>
                <a:spcPts val="0"/>
              </a:spcAft>
              <a:buClr>
                <a:srgbClr val="29004A"/>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0"/>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1"/>
          <p:cNvSpPr txBox="1"/>
          <p:nvPr>
            <p:ph type="title"/>
          </p:nvPr>
        </p:nvSpPr>
        <p:spPr>
          <a:xfrm>
            <a:off x="276224" y="703262"/>
            <a:ext cx="5429251"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3EFF"/>
              </a:buClr>
              <a:buSzPts val="3600"/>
              <a:buFont typeface="Twentieth Century"/>
              <a:buNone/>
              <a:defRPr sz="3600">
                <a:solidFill>
                  <a:srgbClr val="ED3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1"/>
          <p:cNvSpPr txBox="1"/>
          <p:nvPr>
            <p:ph idx="1" type="body"/>
          </p:nvPr>
        </p:nvSpPr>
        <p:spPr>
          <a:xfrm>
            <a:off x="276224" y="2263775"/>
            <a:ext cx="9372601" cy="34321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29004A"/>
              </a:buClr>
              <a:buSzPts val="2800"/>
              <a:buChar char="•"/>
              <a:defRPr>
                <a:solidFill>
                  <a:srgbClr val="29004A"/>
                </a:solidFill>
              </a:defRPr>
            </a:lvl1pPr>
            <a:lvl2pPr indent="-381000" lvl="1" marL="914400" algn="l">
              <a:lnSpc>
                <a:spcPct val="90000"/>
              </a:lnSpc>
              <a:spcBef>
                <a:spcPts val="500"/>
              </a:spcBef>
              <a:spcAft>
                <a:spcPts val="0"/>
              </a:spcAft>
              <a:buClr>
                <a:srgbClr val="29004A"/>
              </a:buClr>
              <a:buSzPts val="2400"/>
              <a:buChar char="•"/>
              <a:defRPr>
                <a:solidFill>
                  <a:srgbClr val="29004A"/>
                </a:solidFill>
              </a:defRPr>
            </a:lvl2pPr>
            <a:lvl3pPr indent="-355600" lvl="2" marL="1371600" algn="l">
              <a:lnSpc>
                <a:spcPct val="90000"/>
              </a:lnSpc>
              <a:spcBef>
                <a:spcPts val="500"/>
              </a:spcBef>
              <a:spcAft>
                <a:spcPts val="0"/>
              </a:spcAft>
              <a:buClr>
                <a:srgbClr val="29004A"/>
              </a:buClr>
              <a:buSzPts val="2000"/>
              <a:buChar char="•"/>
              <a:defRPr>
                <a:solidFill>
                  <a:srgbClr val="29004A"/>
                </a:solidFill>
              </a:defRPr>
            </a:lvl3pPr>
            <a:lvl4pPr indent="-342900" lvl="3" marL="1828800" algn="l">
              <a:lnSpc>
                <a:spcPct val="90000"/>
              </a:lnSpc>
              <a:spcBef>
                <a:spcPts val="500"/>
              </a:spcBef>
              <a:spcAft>
                <a:spcPts val="0"/>
              </a:spcAft>
              <a:buClr>
                <a:srgbClr val="29004A"/>
              </a:buClr>
              <a:buSzPts val="1800"/>
              <a:buChar char="•"/>
              <a:defRPr>
                <a:solidFill>
                  <a:srgbClr val="29004A"/>
                </a:solidFill>
              </a:defRPr>
            </a:lvl4pPr>
            <a:lvl5pPr indent="-342900" lvl="4" marL="2286000" algn="l">
              <a:lnSpc>
                <a:spcPct val="90000"/>
              </a:lnSpc>
              <a:spcBef>
                <a:spcPts val="500"/>
              </a:spcBef>
              <a:spcAft>
                <a:spcPts val="0"/>
              </a:spcAft>
              <a:buClr>
                <a:srgbClr val="29004A"/>
              </a:buClr>
              <a:buSzPts val="1800"/>
              <a:buChar char="•"/>
              <a:defRPr>
                <a:solidFill>
                  <a:srgbClr val="29004A"/>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1"/>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2"/>
          <p:cNvSpPr txBox="1"/>
          <p:nvPr>
            <p:ph type="title"/>
          </p:nvPr>
        </p:nvSpPr>
        <p:spPr>
          <a:xfrm>
            <a:off x="342900" y="731837"/>
            <a:ext cx="535305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B2FFB"/>
              </a:buClr>
              <a:buSzPts val="3600"/>
              <a:buFont typeface="Twentieth Century"/>
              <a:buNone/>
              <a:defRPr sz="3600">
                <a:solidFill>
                  <a:srgbClr val="FB2FF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2"/>
          <p:cNvSpPr txBox="1"/>
          <p:nvPr>
            <p:ph idx="1" type="body"/>
          </p:nvPr>
        </p:nvSpPr>
        <p:spPr>
          <a:xfrm>
            <a:off x="838200" y="2246311"/>
            <a:ext cx="5181600" cy="39306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9004A"/>
              </a:buClr>
              <a:buSzPts val="1800"/>
              <a:buChar char="•"/>
              <a:defRPr/>
            </a:lvl1pPr>
            <a:lvl2pPr indent="-342900" lvl="1" marL="914400" algn="l">
              <a:lnSpc>
                <a:spcPct val="90000"/>
              </a:lnSpc>
              <a:spcBef>
                <a:spcPts val="500"/>
              </a:spcBef>
              <a:spcAft>
                <a:spcPts val="0"/>
              </a:spcAft>
              <a:buClr>
                <a:srgbClr val="29004A"/>
              </a:buClr>
              <a:buSzPts val="1800"/>
              <a:buChar char="•"/>
              <a:defRPr/>
            </a:lvl2pPr>
            <a:lvl3pPr indent="-342900" lvl="2" marL="1371600" algn="l">
              <a:lnSpc>
                <a:spcPct val="90000"/>
              </a:lnSpc>
              <a:spcBef>
                <a:spcPts val="500"/>
              </a:spcBef>
              <a:spcAft>
                <a:spcPts val="0"/>
              </a:spcAft>
              <a:buClr>
                <a:srgbClr val="29004A"/>
              </a:buClr>
              <a:buSzPts val="1800"/>
              <a:buChar char="•"/>
              <a:defRPr/>
            </a:lvl3pPr>
            <a:lvl4pPr indent="-342900" lvl="3" marL="1828800" algn="l">
              <a:lnSpc>
                <a:spcPct val="90000"/>
              </a:lnSpc>
              <a:spcBef>
                <a:spcPts val="500"/>
              </a:spcBef>
              <a:spcAft>
                <a:spcPts val="0"/>
              </a:spcAft>
              <a:buClr>
                <a:srgbClr val="29004A"/>
              </a:buClr>
              <a:buSzPts val="1800"/>
              <a:buChar char="•"/>
              <a:defRPr/>
            </a:lvl4pPr>
            <a:lvl5pPr indent="-342900" lvl="4" marL="2286000" algn="l">
              <a:lnSpc>
                <a:spcPct val="90000"/>
              </a:lnSpc>
              <a:spcBef>
                <a:spcPts val="500"/>
              </a:spcBef>
              <a:spcAft>
                <a:spcPts val="0"/>
              </a:spcAft>
              <a:buClr>
                <a:srgbClr val="29004A"/>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2" type="body"/>
          </p:nvPr>
        </p:nvSpPr>
        <p:spPr>
          <a:xfrm>
            <a:off x="6172200" y="2246311"/>
            <a:ext cx="5181600" cy="39306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9004A"/>
              </a:buClr>
              <a:buSzPts val="1800"/>
              <a:buChar char="•"/>
              <a:defRPr/>
            </a:lvl1pPr>
            <a:lvl2pPr indent="-342900" lvl="1" marL="914400" algn="l">
              <a:lnSpc>
                <a:spcPct val="90000"/>
              </a:lnSpc>
              <a:spcBef>
                <a:spcPts val="500"/>
              </a:spcBef>
              <a:spcAft>
                <a:spcPts val="0"/>
              </a:spcAft>
              <a:buClr>
                <a:srgbClr val="29004A"/>
              </a:buClr>
              <a:buSzPts val="1800"/>
              <a:buChar char="•"/>
              <a:defRPr/>
            </a:lvl2pPr>
            <a:lvl3pPr indent="-342900" lvl="2" marL="1371600" algn="l">
              <a:lnSpc>
                <a:spcPct val="90000"/>
              </a:lnSpc>
              <a:spcBef>
                <a:spcPts val="500"/>
              </a:spcBef>
              <a:spcAft>
                <a:spcPts val="0"/>
              </a:spcAft>
              <a:buClr>
                <a:srgbClr val="29004A"/>
              </a:buClr>
              <a:buSzPts val="1800"/>
              <a:buChar char="•"/>
              <a:defRPr/>
            </a:lvl3pPr>
            <a:lvl4pPr indent="-342900" lvl="3" marL="1828800" algn="l">
              <a:lnSpc>
                <a:spcPct val="90000"/>
              </a:lnSpc>
              <a:spcBef>
                <a:spcPts val="500"/>
              </a:spcBef>
              <a:spcAft>
                <a:spcPts val="0"/>
              </a:spcAft>
              <a:buClr>
                <a:srgbClr val="29004A"/>
              </a:buClr>
              <a:buSzPts val="1800"/>
              <a:buChar char="•"/>
              <a:defRPr/>
            </a:lvl4pPr>
            <a:lvl5pPr indent="-342900" lvl="4" marL="2286000" algn="l">
              <a:lnSpc>
                <a:spcPct val="90000"/>
              </a:lnSpc>
              <a:spcBef>
                <a:spcPts val="500"/>
              </a:spcBef>
              <a:spcAft>
                <a:spcPts val="0"/>
              </a:spcAft>
              <a:buClr>
                <a:srgbClr val="29004A"/>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13"/>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4"/>
          <p:cNvSpPr txBox="1"/>
          <p:nvPr>
            <p:ph type="title"/>
          </p:nvPr>
        </p:nvSpPr>
        <p:spPr>
          <a:xfrm>
            <a:off x="412750" y="2552700"/>
            <a:ext cx="7635875" cy="114458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ED3EFF"/>
              </a:buClr>
              <a:buSzPts val="4800"/>
              <a:buFont typeface="Twentieth Century"/>
              <a:buNone/>
              <a:defRPr sz="4800">
                <a:solidFill>
                  <a:srgbClr val="ED3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412750" y="3751263"/>
            <a:ext cx="7635875" cy="5540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9004A"/>
              </a:buClr>
              <a:buSzPts val="2400"/>
              <a:buNone/>
              <a:defRPr sz="2400">
                <a:solidFill>
                  <a:srgbClr val="29004A"/>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4"/>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5"/>
          <p:cNvSpPr txBox="1"/>
          <p:nvPr>
            <p:ph type="title"/>
          </p:nvPr>
        </p:nvSpPr>
        <p:spPr>
          <a:xfrm>
            <a:off x="344488" y="729456"/>
            <a:ext cx="529431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B2FFB"/>
              </a:buClr>
              <a:buSzPts val="3600"/>
              <a:buFont typeface="Twentieth Century"/>
              <a:buNone/>
              <a:defRPr sz="3600">
                <a:solidFill>
                  <a:srgbClr val="FB2FF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29004A"/>
              </a:buClr>
              <a:buSzPts val="2400"/>
              <a:buNone/>
              <a:defRPr b="1" sz="2400"/>
            </a:lvl1pPr>
            <a:lvl2pPr indent="-228600" lvl="1" marL="914400" algn="l">
              <a:lnSpc>
                <a:spcPct val="90000"/>
              </a:lnSpc>
              <a:spcBef>
                <a:spcPts val="500"/>
              </a:spcBef>
              <a:spcAft>
                <a:spcPts val="0"/>
              </a:spcAft>
              <a:buClr>
                <a:srgbClr val="29004A"/>
              </a:buClr>
              <a:buSzPts val="2000"/>
              <a:buNone/>
              <a:defRPr b="1" sz="2000"/>
            </a:lvl2pPr>
            <a:lvl3pPr indent="-228600" lvl="2" marL="1371600" algn="l">
              <a:lnSpc>
                <a:spcPct val="90000"/>
              </a:lnSpc>
              <a:spcBef>
                <a:spcPts val="500"/>
              </a:spcBef>
              <a:spcAft>
                <a:spcPts val="0"/>
              </a:spcAft>
              <a:buClr>
                <a:srgbClr val="29004A"/>
              </a:buClr>
              <a:buSzPts val="1800"/>
              <a:buNone/>
              <a:defRPr b="1" sz="1800"/>
            </a:lvl3pPr>
            <a:lvl4pPr indent="-228600" lvl="3" marL="1828800" algn="l">
              <a:lnSpc>
                <a:spcPct val="90000"/>
              </a:lnSpc>
              <a:spcBef>
                <a:spcPts val="500"/>
              </a:spcBef>
              <a:spcAft>
                <a:spcPts val="0"/>
              </a:spcAft>
              <a:buClr>
                <a:srgbClr val="29004A"/>
              </a:buClr>
              <a:buSzPts val="1600"/>
              <a:buNone/>
              <a:defRPr b="1" sz="1600"/>
            </a:lvl4pPr>
            <a:lvl5pPr indent="-228600" lvl="4" marL="2286000" algn="l">
              <a:lnSpc>
                <a:spcPct val="90000"/>
              </a:lnSpc>
              <a:spcBef>
                <a:spcPts val="500"/>
              </a:spcBef>
              <a:spcAft>
                <a:spcPts val="0"/>
              </a:spcAft>
              <a:buClr>
                <a:srgbClr val="29004A"/>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9004A"/>
              </a:buClr>
              <a:buSzPts val="1800"/>
              <a:buChar char="•"/>
              <a:defRPr/>
            </a:lvl1pPr>
            <a:lvl2pPr indent="-342900" lvl="1" marL="914400" algn="l">
              <a:lnSpc>
                <a:spcPct val="90000"/>
              </a:lnSpc>
              <a:spcBef>
                <a:spcPts val="500"/>
              </a:spcBef>
              <a:spcAft>
                <a:spcPts val="0"/>
              </a:spcAft>
              <a:buClr>
                <a:srgbClr val="29004A"/>
              </a:buClr>
              <a:buSzPts val="1800"/>
              <a:buChar char="•"/>
              <a:defRPr/>
            </a:lvl2pPr>
            <a:lvl3pPr indent="-342900" lvl="2" marL="1371600" algn="l">
              <a:lnSpc>
                <a:spcPct val="90000"/>
              </a:lnSpc>
              <a:spcBef>
                <a:spcPts val="500"/>
              </a:spcBef>
              <a:spcAft>
                <a:spcPts val="0"/>
              </a:spcAft>
              <a:buClr>
                <a:srgbClr val="29004A"/>
              </a:buClr>
              <a:buSzPts val="1800"/>
              <a:buChar char="•"/>
              <a:defRPr/>
            </a:lvl3pPr>
            <a:lvl4pPr indent="-342900" lvl="3" marL="1828800" algn="l">
              <a:lnSpc>
                <a:spcPct val="90000"/>
              </a:lnSpc>
              <a:spcBef>
                <a:spcPts val="500"/>
              </a:spcBef>
              <a:spcAft>
                <a:spcPts val="0"/>
              </a:spcAft>
              <a:buClr>
                <a:srgbClr val="29004A"/>
              </a:buClr>
              <a:buSzPts val="1800"/>
              <a:buChar char="•"/>
              <a:defRPr/>
            </a:lvl4pPr>
            <a:lvl5pPr indent="-342900" lvl="4" marL="2286000" algn="l">
              <a:lnSpc>
                <a:spcPct val="90000"/>
              </a:lnSpc>
              <a:spcBef>
                <a:spcPts val="500"/>
              </a:spcBef>
              <a:spcAft>
                <a:spcPts val="0"/>
              </a:spcAft>
              <a:buClr>
                <a:srgbClr val="29004A"/>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29004A"/>
              </a:buClr>
              <a:buSzPts val="2400"/>
              <a:buNone/>
              <a:defRPr b="1" sz="2400"/>
            </a:lvl1pPr>
            <a:lvl2pPr indent="-228600" lvl="1" marL="914400" algn="l">
              <a:lnSpc>
                <a:spcPct val="90000"/>
              </a:lnSpc>
              <a:spcBef>
                <a:spcPts val="500"/>
              </a:spcBef>
              <a:spcAft>
                <a:spcPts val="0"/>
              </a:spcAft>
              <a:buClr>
                <a:srgbClr val="29004A"/>
              </a:buClr>
              <a:buSzPts val="2000"/>
              <a:buNone/>
              <a:defRPr b="1" sz="2000"/>
            </a:lvl2pPr>
            <a:lvl3pPr indent="-228600" lvl="2" marL="1371600" algn="l">
              <a:lnSpc>
                <a:spcPct val="90000"/>
              </a:lnSpc>
              <a:spcBef>
                <a:spcPts val="500"/>
              </a:spcBef>
              <a:spcAft>
                <a:spcPts val="0"/>
              </a:spcAft>
              <a:buClr>
                <a:srgbClr val="29004A"/>
              </a:buClr>
              <a:buSzPts val="1800"/>
              <a:buNone/>
              <a:defRPr b="1" sz="1800"/>
            </a:lvl3pPr>
            <a:lvl4pPr indent="-228600" lvl="3" marL="1828800" algn="l">
              <a:lnSpc>
                <a:spcPct val="90000"/>
              </a:lnSpc>
              <a:spcBef>
                <a:spcPts val="500"/>
              </a:spcBef>
              <a:spcAft>
                <a:spcPts val="0"/>
              </a:spcAft>
              <a:buClr>
                <a:srgbClr val="29004A"/>
              </a:buClr>
              <a:buSzPts val="1600"/>
              <a:buNone/>
              <a:defRPr b="1" sz="1600"/>
            </a:lvl4pPr>
            <a:lvl5pPr indent="-228600" lvl="4" marL="2286000" algn="l">
              <a:lnSpc>
                <a:spcPct val="90000"/>
              </a:lnSpc>
              <a:spcBef>
                <a:spcPts val="500"/>
              </a:spcBef>
              <a:spcAft>
                <a:spcPts val="0"/>
              </a:spcAft>
              <a:buClr>
                <a:srgbClr val="29004A"/>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29004A"/>
              </a:buClr>
              <a:buSzPts val="1800"/>
              <a:buChar char="•"/>
              <a:defRPr/>
            </a:lvl1pPr>
            <a:lvl2pPr indent="-342900" lvl="1" marL="914400" algn="l">
              <a:lnSpc>
                <a:spcPct val="90000"/>
              </a:lnSpc>
              <a:spcBef>
                <a:spcPts val="500"/>
              </a:spcBef>
              <a:spcAft>
                <a:spcPts val="0"/>
              </a:spcAft>
              <a:buClr>
                <a:srgbClr val="29004A"/>
              </a:buClr>
              <a:buSzPts val="1800"/>
              <a:buChar char="•"/>
              <a:defRPr/>
            </a:lvl2pPr>
            <a:lvl3pPr indent="-342900" lvl="2" marL="1371600" algn="l">
              <a:lnSpc>
                <a:spcPct val="90000"/>
              </a:lnSpc>
              <a:spcBef>
                <a:spcPts val="500"/>
              </a:spcBef>
              <a:spcAft>
                <a:spcPts val="0"/>
              </a:spcAft>
              <a:buClr>
                <a:srgbClr val="29004A"/>
              </a:buClr>
              <a:buSzPts val="1800"/>
              <a:buChar char="•"/>
              <a:defRPr/>
            </a:lvl3pPr>
            <a:lvl4pPr indent="-342900" lvl="3" marL="1828800" algn="l">
              <a:lnSpc>
                <a:spcPct val="90000"/>
              </a:lnSpc>
              <a:spcBef>
                <a:spcPts val="500"/>
              </a:spcBef>
              <a:spcAft>
                <a:spcPts val="0"/>
              </a:spcAft>
              <a:buClr>
                <a:srgbClr val="29004A"/>
              </a:buClr>
              <a:buSzPts val="1800"/>
              <a:buChar char="•"/>
              <a:defRPr/>
            </a:lvl4pPr>
            <a:lvl5pPr indent="-342900" lvl="4" marL="2286000" algn="l">
              <a:lnSpc>
                <a:spcPct val="90000"/>
              </a:lnSpc>
              <a:spcBef>
                <a:spcPts val="500"/>
              </a:spcBef>
              <a:spcAft>
                <a:spcPts val="0"/>
              </a:spcAft>
              <a:buClr>
                <a:srgbClr val="29004A"/>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6"/>
          <p:cNvSpPr txBox="1"/>
          <p:nvPr>
            <p:ph type="title"/>
          </p:nvPr>
        </p:nvSpPr>
        <p:spPr>
          <a:xfrm>
            <a:off x="352425" y="727075"/>
            <a:ext cx="523875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B2FFB"/>
              </a:buClr>
              <a:buSzPts val="3600"/>
              <a:buFont typeface="Twentieth Century"/>
              <a:buNone/>
              <a:defRPr sz="3600">
                <a:solidFill>
                  <a:srgbClr val="FB2FF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477838" y="723900"/>
            <a:ext cx="4951412" cy="1333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B2FFB"/>
              </a:buClr>
              <a:buSzPts val="3600"/>
              <a:buFont typeface="Twentieth Century"/>
              <a:buNone/>
              <a:defRPr sz="3600">
                <a:solidFill>
                  <a:srgbClr val="FB2FF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 type="body"/>
          </p:nvPr>
        </p:nvSpPr>
        <p:spPr>
          <a:xfrm>
            <a:off x="5200650" y="2190750"/>
            <a:ext cx="6154738" cy="3811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81000" lvl="2" marL="1371600" algn="l">
              <a:lnSpc>
                <a:spcPct val="90000"/>
              </a:lnSpc>
              <a:spcBef>
                <a:spcPts val="500"/>
              </a:spcBef>
              <a:spcAft>
                <a:spcPts val="0"/>
              </a:spcAft>
              <a:buClr>
                <a:schemeClr val="lt1"/>
              </a:buClr>
              <a:buSzPts val="2400"/>
              <a:buChar char="•"/>
              <a:defRPr sz="2400">
                <a:solidFill>
                  <a:schemeClr val="lt1"/>
                </a:solidFill>
              </a:defRPr>
            </a:lvl3pPr>
            <a:lvl4pPr indent="-355600" lvl="3" marL="1828800" algn="l">
              <a:lnSpc>
                <a:spcPct val="90000"/>
              </a:lnSpc>
              <a:spcBef>
                <a:spcPts val="500"/>
              </a:spcBef>
              <a:spcAft>
                <a:spcPts val="0"/>
              </a:spcAft>
              <a:buClr>
                <a:schemeClr val="lt1"/>
              </a:buClr>
              <a:buSzPts val="2000"/>
              <a:buChar char="•"/>
              <a:defRPr sz="2000">
                <a:solidFill>
                  <a:schemeClr val="lt1"/>
                </a:solidFill>
              </a:defRPr>
            </a:lvl4pPr>
            <a:lvl5pPr indent="-355600" lvl="4" marL="2286000" algn="l">
              <a:lnSpc>
                <a:spcPct val="90000"/>
              </a:lnSpc>
              <a:spcBef>
                <a:spcPts val="500"/>
              </a:spcBef>
              <a:spcAft>
                <a:spcPts val="0"/>
              </a:spcAft>
              <a:buClr>
                <a:schemeClr val="lt1"/>
              </a:buClr>
              <a:buSzPts val="2000"/>
              <a:buChar char="•"/>
              <a:defRPr sz="20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7"/>
          <p:cNvSpPr txBox="1"/>
          <p:nvPr>
            <p:ph idx="2" type="body"/>
          </p:nvPr>
        </p:nvSpPr>
        <p:spPr>
          <a:xfrm>
            <a:off x="477838" y="2190750"/>
            <a:ext cx="411321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9004A"/>
              </a:buClr>
              <a:buSzPts val="1600"/>
              <a:buNone/>
              <a:defRPr sz="1600">
                <a:solidFill>
                  <a:srgbClr val="29004A"/>
                </a:solidFill>
              </a:defRPr>
            </a:lvl1pPr>
            <a:lvl2pPr indent="-228600" lvl="1" marL="914400" algn="l">
              <a:lnSpc>
                <a:spcPct val="90000"/>
              </a:lnSpc>
              <a:spcBef>
                <a:spcPts val="500"/>
              </a:spcBef>
              <a:spcAft>
                <a:spcPts val="0"/>
              </a:spcAft>
              <a:buClr>
                <a:srgbClr val="29004A"/>
              </a:buClr>
              <a:buSzPts val="1400"/>
              <a:buNone/>
              <a:defRPr sz="1400"/>
            </a:lvl2pPr>
            <a:lvl3pPr indent="-228600" lvl="2" marL="1371600" algn="l">
              <a:lnSpc>
                <a:spcPct val="90000"/>
              </a:lnSpc>
              <a:spcBef>
                <a:spcPts val="500"/>
              </a:spcBef>
              <a:spcAft>
                <a:spcPts val="0"/>
              </a:spcAft>
              <a:buClr>
                <a:srgbClr val="29004A"/>
              </a:buClr>
              <a:buSzPts val="1200"/>
              <a:buNone/>
              <a:defRPr sz="1200"/>
            </a:lvl3pPr>
            <a:lvl4pPr indent="-228600" lvl="3" marL="1828800" algn="l">
              <a:lnSpc>
                <a:spcPct val="90000"/>
              </a:lnSpc>
              <a:spcBef>
                <a:spcPts val="500"/>
              </a:spcBef>
              <a:spcAft>
                <a:spcPts val="0"/>
              </a:spcAft>
              <a:buClr>
                <a:srgbClr val="29004A"/>
              </a:buClr>
              <a:buSzPts val="1000"/>
              <a:buNone/>
              <a:defRPr sz="1000"/>
            </a:lvl4pPr>
            <a:lvl5pPr indent="-228600" lvl="4" marL="2286000" algn="l">
              <a:lnSpc>
                <a:spcPct val="90000"/>
              </a:lnSpc>
              <a:spcBef>
                <a:spcPts val="500"/>
              </a:spcBef>
              <a:spcAft>
                <a:spcPts val="0"/>
              </a:spcAft>
              <a:buClr>
                <a:srgbClr val="29004A"/>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B2FFB"/>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p:nvPr>
            <p:ph idx="2" type="pic"/>
          </p:nvPr>
        </p:nvSpPr>
        <p:spPr>
          <a:xfrm>
            <a:off x="5183188" y="987425"/>
            <a:ext cx="6172200" cy="4873625"/>
          </a:xfrm>
          <a:prstGeom prst="rect">
            <a:avLst/>
          </a:prstGeom>
          <a:noFill/>
          <a:ln>
            <a:noFill/>
          </a:ln>
        </p:spPr>
      </p:sp>
      <p:sp>
        <p:nvSpPr>
          <p:cNvPr id="71" name="Google Shape;71;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9004A"/>
              </a:buClr>
              <a:buSzPts val="1600"/>
              <a:buNone/>
              <a:defRPr sz="1600"/>
            </a:lvl1pPr>
            <a:lvl2pPr indent="-228600" lvl="1" marL="914400" algn="l">
              <a:lnSpc>
                <a:spcPct val="90000"/>
              </a:lnSpc>
              <a:spcBef>
                <a:spcPts val="500"/>
              </a:spcBef>
              <a:spcAft>
                <a:spcPts val="0"/>
              </a:spcAft>
              <a:buClr>
                <a:srgbClr val="29004A"/>
              </a:buClr>
              <a:buSzPts val="1400"/>
              <a:buNone/>
              <a:defRPr sz="1400"/>
            </a:lvl2pPr>
            <a:lvl3pPr indent="-228600" lvl="2" marL="1371600" algn="l">
              <a:lnSpc>
                <a:spcPct val="90000"/>
              </a:lnSpc>
              <a:spcBef>
                <a:spcPts val="500"/>
              </a:spcBef>
              <a:spcAft>
                <a:spcPts val="0"/>
              </a:spcAft>
              <a:buClr>
                <a:srgbClr val="29004A"/>
              </a:buClr>
              <a:buSzPts val="1200"/>
              <a:buNone/>
              <a:defRPr sz="1200"/>
            </a:lvl3pPr>
            <a:lvl4pPr indent="-228600" lvl="3" marL="1828800" algn="l">
              <a:lnSpc>
                <a:spcPct val="90000"/>
              </a:lnSpc>
              <a:spcBef>
                <a:spcPts val="500"/>
              </a:spcBef>
              <a:spcAft>
                <a:spcPts val="0"/>
              </a:spcAft>
              <a:buClr>
                <a:srgbClr val="29004A"/>
              </a:buClr>
              <a:buSzPts val="1000"/>
              <a:buNone/>
              <a:defRPr sz="1000"/>
            </a:lvl4pPr>
            <a:lvl5pPr indent="-228600" lvl="4" marL="2286000" algn="l">
              <a:lnSpc>
                <a:spcPct val="90000"/>
              </a:lnSpc>
              <a:spcBef>
                <a:spcPts val="500"/>
              </a:spcBef>
              <a:spcAft>
                <a:spcPts val="0"/>
              </a:spcAft>
              <a:buClr>
                <a:srgbClr val="29004A"/>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8"/>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4.jp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6000"/>
          </a:blip>
          <a:stretch>
            <a:fillRect/>
          </a:stretch>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372207" y="908843"/>
            <a:ext cx="5064399"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B2FFB"/>
              </a:buClr>
              <a:buSzPts val="3600"/>
              <a:buFont typeface="Twentieth Century"/>
              <a:buNone/>
              <a:defRPr b="0" i="0" sz="3600" u="none" cap="none" strike="noStrike">
                <a:solidFill>
                  <a:srgbClr val="FB2FFB"/>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352425" y="2333625"/>
            <a:ext cx="9734550" cy="382428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29004A"/>
              </a:buClr>
              <a:buSzPts val="2800"/>
              <a:buFont typeface="Arial"/>
              <a:buChar char="•"/>
              <a:defRPr b="0" i="0" sz="2800" u="none" cap="none" strike="noStrike">
                <a:solidFill>
                  <a:srgbClr val="29004A"/>
                </a:solidFill>
                <a:latin typeface="Twentieth Century"/>
                <a:ea typeface="Twentieth Century"/>
                <a:cs typeface="Twentieth Century"/>
                <a:sym typeface="Twentieth Century"/>
              </a:defRPr>
            </a:lvl1pPr>
            <a:lvl2pPr indent="-381000" lvl="1" marL="914400" marR="0" rtl="0" algn="l">
              <a:lnSpc>
                <a:spcPct val="90000"/>
              </a:lnSpc>
              <a:spcBef>
                <a:spcPts val="500"/>
              </a:spcBef>
              <a:spcAft>
                <a:spcPts val="0"/>
              </a:spcAft>
              <a:buClr>
                <a:srgbClr val="29004A"/>
              </a:buClr>
              <a:buSzPts val="2400"/>
              <a:buFont typeface="Arial"/>
              <a:buChar char="•"/>
              <a:defRPr b="0" i="0" sz="2400" u="none" cap="none" strike="noStrike">
                <a:solidFill>
                  <a:srgbClr val="29004A"/>
                </a:solidFill>
                <a:latin typeface="Twentieth Century"/>
                <a:ea typeface="Twentieth Century"/>
                <a:cs typeface="Twentieth Century"/>
                <a:sym typeface="Twentieth Century"/>
              </a:defRPr>
            </a:lvl2pPr>
            <a:lvl3pPr indent="-355600" lvl="2" marL="1371600" marR="0" rtl="0" algn="l">
              <a:lnSpc>
                <a:spcPct val="90000"/>
              </a:lnSpc>
              <a:spcBef>
                <a:spcPts val="500"/>
              </a:spcBef>
              <a:spcAft>
                <a:spcPts val="0"/>
              </a:spcAft>
              <a:buClr>
                <a:srgbClr val="29004A"/>
              </a:buClr>
              <a:buSzPts val="2000"/>
              <a:buFont typeface="Arial"/>
              <a:buChar char="•"/>
              <a:defRPr b="0" i="0" sz="2000" u="none" cap="none" strike="noStrike">
                <a:solidFill>
                  <a:srgbClr val="29004A"/>
                </a:solidFill>
                <a:latin typeface="Twentieth Century"/>
                <a:ea typeface="Twentieth Century"/>
                <a:cs typeface="Twentieth Century"/>
                <a:sym typeface="Twentieth Century"/>
              </a:defRPr>
            </a:lvl3pPr>
            <a:lvl4pPr indent="-342900" lvl="3" marL="1828800" marR="0" rtl="0" algn="l">
              <a:lnSpc>
                <a:spcPct val="90000"/>
              </a:lnSpc>
              <a:spcBef>
                <a:spcPts val="500"/>
              </a:spcBef>
              <a:spcAft>
                <a:spcPts val="0"/>
              </a:spcAft>
              <a:buClr>
                <a:srgbClr val="29004A"/>
              </a:buClr>
              <a:buSzPts val="1800"/>
              <a:buFont typeface="Arial"/>
              <a:buChar char="•"/>
              <a:defRPr b="0" i="0" sz="1800" u="none" cap="none" strike="noStrike">
                <a:solidFill>
                  <a:srgbClr val="29004A"/>
                </a:solidFill>
                <a:latin typeface="Twentieth Century"/>
                <a:ea typeface="Twentieth Century"/>
                <a:cs typeface="Twentieth Century"/>
                <a:sym typeface="Twentieth Century"/>
              </a:defRPr>
            </a:lvl4pPr>
            <a:lvl5pPr indent="-342900" lvl="4" marL="2286000" marR="0" rtl="0" algn="l">
              <a:lnSpc>
                <a:spcPct val="90000"/>
              </a:lnSpc>
              <a:spcBef>
                <a:spcPts val="500"/>
              </a:spcBef>
              <a:spcAft>
                <a:spcPts val="0"/>
              </a:spcAft>
              <a:buClr>
                <a:srgbClr val="29004A"/>
              </a:buClr>
              <a:buSzPts val="1800"/>
              <a:buFont typeface="Arial"/>
              <a:buChar char="•"/>
              <a:defRPr b="0" i="0" sz="1800" u="none" cap="none" strike="noStrike">
                <a:solidFill>
                  <a:srgbClr val="29004A"/>
                </a:solidFill>
                <a:latin typeface="Twentieth Century"/>
                <a:ea typeface="Twentieth Century"/>
                <a:cs typeface="Twentieth Century"/>
                <a:sym typeface="Twentieth Centur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9"/>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9"/>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9"/>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1pPr>
            <a:lvl2pPr indent="0" lvl="1"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2pPr>
            <a:lvl3pPr indent="0" lvl="2"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3pPr>
            <a:lvl4pPr indent="0" lvl="3"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4pPr>
            <a:lvl5pPr indent="0" lvl="4"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5pPr>
            <a:lvl6pPr indent="0" lvl="5"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6pPr>
            <a:lvl7pPr indent="0" lvl="6"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7pPr>
            <a:lvl8pPr indent="0" lvl="7"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8pPr>
            <a:lvl9pPr indent="0" lvl="8" marL="0" marR="0" rtl="0" algn="r">
              <a:spcBef>
                <a:spcPts val="0"/>
              </a:spcBef>
              <a:buNone/>
              <a:defRPr b="0" i="0" sz="1200" u="none" cap="none" strike="noStrike">
                <a:solidFill>
                  <a:srgbClr val="888888"/>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pic>
        <p:nvPicPr>
          <p:cNvPr descr="A close up of a logo&#10;&#10;Description automatically generated" id="15" name="Google Shape;15;p9"/>
          <p:cNvPicPr preferRelativeResize="0"/>
          <p:nvPr/>
        </p:nvPicPr>
        <p:blipFill rotWithShape="1">
          <a:blip r:embed="rId2">
            <a:alphaModFix/>
          </a:blip>
          <a:srcRect b="0" l="0" r="0" t="0"/>
          <a:stretch/>
        </p:blipFill>
        <p:spPr>
          <a:xfrm>
            <a:off x="5111976" y="136525"/>
            <a:ext cx="3757188" cy="743998"/>
          </a:xfrm>
          <a:prstGeom prst="rect">
            <a:avLst/>
          </a:prstGeom>
          <a:noFill/>
          <a:ln>
            <a:noFill/>
          </a:ln>
        </p:spPr>
      </p:pic>
      <p:pic>
        <p:nvPicPr>
          <p:cNvPr descr="Icon&#10;&#10;Description automatically generated" id="16" name="Google Shape;16;p9"/>
          <p:cNvPicPr preferRelativeResize="0"/>
          <p:nvPr/>
        </p:nvPicPr>
        <p:blipFill rotWithShape="1">
          <a:blip r:embed="rId3">
            <a:alphaModFix/>
          </a:blip>
          <a:srcRect b="0" l="0" r="0" t="0"/>
          <a:stretch/>
        </p:blipFill>
        <p:spPr>
          <a:xfrm>
            <a:off x="9038497" y="91604"/>
            <a:ext cx="1756372" cy="885524"/>
          </a:xfrm>
          <a:prstGeom prst="rect">
            <a:avLst/>
          </a:prstGeom>
          <a:noFill/>
          <a:ln>
            <a:noFill/>
          </a:ln>
        </p:spPr>
      </p:pic>
      <p:pic>
        <p:nvPicPr>
          <p:cNvPr id="17" name="Google Shape;17;p9"/>
          <p:cNvPicPr preferRelativeResize="0"/>
          <p:nvPr/>
        </p:nvPicPr>
        <p:blipFill rotWithShape="1">
          <a:blip r:embed="rId4">
            <a:alphaModFix/>
          </a:blip>
          <a:srcRect b="0" l="71087" r="0" t="0"/>
          <a:stretch/>
        </p:blipFill>
        <p:spPr>
          <a:xfrm>
            <a:off x="10964202" y="162367"/>
            <a:ext cx="1049020" cy="876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rive.google.com/file/d/1esYZ6MOhcvLq-nWcRzSTLdIwiCoEexFo/view"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mobilesyrup.com/2014/10/06/googles-indoor-maps-now-available-at-pearson-airpo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
          </a:blip>
          <a:stretch>
            <a:fillRect/>
          </a:stretch>
        </a:blipFill>
      </p:bgPr>
    </p:bg>
    <p:spTree>
      <p:nvGrpSpPr>
        <p:cNvPr id="90" name="Shape 90"/>
        <p:cNvGrpSpPr/>
        <p:nvPr/>
      </p:nvGrpSpPr>
      <p:grpSpPr>
        <a:xfrm>
          <a:off x="0" y="0"/>
          <a:ext cx="0" cy="0"/>
          <a:chOff x="0" y="0"/>
          <a:chExt cx="0" cy="0"/>
        </a:xfrm>
      </p:grpSpPr>
      <p:sp>
        <p:nvSpPr>
          <p:cNvPr id="91" name="Google Shape;91;p1"/>
          <p:cNvSpPr/>
          <p:nvPr/>
        </p:nvSpPr>
        <p:spPr>
          <a:xfrm>
            <a:off x="509172" y="1725629"/>
            <a:ext cx="11173656" cy="419063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1"/>
                </a:solidFill>
                <a:latin typeface="Quintessential"/>
                <a:ea typeface="Quintessential"/>
                <a:cs typeface="Quintessential"/>
                <a:sym typeface="Quintessential"/>
              </a:rPr>
              <a:t>The 7</a:t>
            </a:r>
            <a:r>
              <a:rPr b="0" baseline="30000" i="0" lang="en-US" sz="4400" u="none" cap="none" strike="noStrike">
                <a:solidFill>
                  <a:schemeClr val="dk1"/>
                </a:solidFill>
                <a:latin typeface="Quintessential"/>
                <a:ea typeface="Quintessential"/>
                <a:cs typeface="Quintessential"/>
                <a:sym typeface="Quintessential"/>
              </a:rPr>
              <a:t>Th</a:t>
            </a:r>
            <a:r>
              <a:rPr b="0" i="0" lang="en-US" sz="4400" u="none" cap="none" strike="noStrike">
                <a:solidFill>
                  <a:schemeClr val="dk1"/>
                </a:solidFill>
                <a:latin typeface="Quintessential"/>
                <a:ea typeface="Quintessential"/>
                <a:cs typeface="Quintessential"/>
                <a:sym typeface="Quintessential"/>
              </a:rPr>
              <a:t> IET GCC Robotics Challenge </a:t>
            </a:r>
            <a:endParaRPr/>
          </a:p>
          <a:p>
            <a:pPr indent="0" lvl="0" marL="0" marR="0" rtl="0" algn="ctr">
              <a:spcBef>
                <a:spcPts val="0"/>
              </a:spcBef>
              <a:spcAft>
                <a:spcPts val="0"/>
              </a:spcAft>
              <a:buNone/>
            </a:pPr>
            <a:r>
              <a:rPr b="0" i="0" lang="en-US" sz="4400" u="none" cap="none" strike="noStrike">
                <a:solidFill>
                  <a:schemeClr val="dk1"/>
                </a:solidFill>
                <a:latin typeface="Quintessential"/>
                <a:ea typeface="Quintessential"/>
                <a:cs typeface="Quintessential"/>
                <a:sym typeface="Quintessential"/>
              </a:rPr>
              <a:t>Saudi Local Round,</a:t>
            </a:r>
            <a:endParaRPr/>
          </a:p>
          <a:p>
            <a:pPr indent="0" lvl="0" marL="0" marR="0" rtl="0" algn="ctr">
              <a:spcBef>
                <a:spcPts val="0"/>
              </a:spcBef>
              <a:spcAft>
                <a:spcPts val="0"/>
              </a:spcAft>
              <a:buNone/>
            </a:pPr>
            <a:r>
              <a:rPr b="0" i="0" lang="en-US" sz="4400" u="none" cap="none" strike="noStrike">
                <a:solidFill>
                  <a:schemeClr val="dk1"/>
                </a:solidFill>
                <a:latin typeface="Quintessential"/>
                <a:ea typeface="Quintessential"/>
                <a:cs typeface="Quintessential"/>
                <a:sym typeface="Quintessential"/>
              </a:rPr>
              <a:t>(8 – 9) November 2023</a:t>
            </a:r>
            <a:endParaRPr/>
          </a:p>
          <a:p>
            <a:pPr indent="0" lvl="0" marL="0" marR="0" rtl="0" algn="ctr">
              <a:spcBef>
                <a:spcPts val="0"/>
              </a:spcBef>
              <a:spcAft>
                <a:spcPts val="0"/>
              </a:spcAft>
              <a:buNone/>
            </a:pPr>
            <a:r>
              <a:t/>
            </a:r>
            <a:endParaRPr b="0" i="0" sz="4400" u="none" cap="none" strike="noStrike">
              <a:solidFill>
                <a:schemeClr val="dk1"/>
              </a:solidFill>
              <a:latin typeface="Quintessential"/>
              <a:ea typeface="Quintessential"/>
              <a:cs typeface="Quintessential"/>
              <a:sym typeface="Quintessential"/>
            </a:endParaRPr>
          </a:p>
          <a:p>
            <a:pPr indent="0" lvl="0" marL="0" marR="0" rtl="0" algn="ctr">
              <a:spcBef>
                <a:spcPts val="0"/>
              </a:spcBef>
              <a:spcAft>
                <a:spcPts val="0"/>
              </a:spcAft>
              <a:buNone/>
            </a:pPr>
            <a:r>
              <a:rPr b="0" i="0" lang="en-US" sz="4400" u="none" cap="none" strike="noStrike">
                <a:solidFill>
                  <a:schemeClr val="dk1"/>
                </a:solidFill>
                <a:latin typeface="Quintessential"/>
                <a:ea typeface="Quintessential"/>
                <a:cs typeface="Quintessential"/>
                <a:sym typeface="Quintessential"/>
              </a:rPr>
              <a:t>An Online Event</a:t>
            </a:r>
            <a:endParaRPr/>
          </a:p>
        </p:txBody>
      </p:sp>
      <p:sp>
        <p:nvSpPr>
          <p:cNvPr id="92" name="Google Shape;92;p1"/>
          <p:cNvSpPr txBox="1"/>
          <p:nvPr>
            <p:ph idx="11" type="ftr"/>
          </p:nvPr>
        </p:nvSpPr>
        <p:spPr>
          <a:xfrm>
            <a:off x="2175029" y="6458711"/>
            <a:ext cx="538272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7th IET GCC Robotics Challenge, The Saudi Local Round, Effat University, Jeddah</a:t>
            </a:r>
            <a:endParaRPr/>
          </a:p>
        </p:txBody>
      </p:sp>
      <p:sp>
        <p:nvSpPr>
          <p:cNvPr id="93" name="Google Shape;93;p1"/>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 name="Google Shape;94;p1"/>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 – 9) November, 2023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988bb240b2_4_21"/>
          <p:cNvSpPr txBox="1"/>
          <p:nvPr>
            <p:ph idx="1" type="body"/>
          </p:nvPr>
        </p:nvSpPr>
        <p:spPr>
          <a:xfrm>
            <a:off x="838238" y="922663"/>
            <a:ext cx="51579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sz="2900"/>
              <a:t>Passport Scanner</a:t>
            </a:r>
            <a:endParaRPr sz="2900"/>
          </a:p>
        </p:txBody>
      </p:sp>
      <p:sp>
        <p:nvSpPr>
          <p:cNvPr id="201" name="Google Shape;201;g2988bb240b2_4_21"/>
          <p:cNvSpPr txBox="1"/>
          <p:nvPr>
            <p:ph idx="2" type="body"/>
          </p:nvPr>
        </p:nvSpPr>
        <p:spPr>
          <a:xfrm>
            <a:off x="838250" y="1746575"/>
            <a:ext cx="5157900" cy="42165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3100"/>
              <a:t>Scanner extracts </a:t>
            </a:r>
            <a:r>
              <a:rPr lang="en-US" sz="3100"/>
              <a:t>information</a:t>
            </a:r>
            <a:r>
              <a:rPr lang="en-US" sz="3100"/>
              <a:t> of passenger from the machine-readable zone (MRZ) </a:t>
            </a:r>
            <a:endParaRPr sz="3100"/>
          </a:p>
          <a:p>
            <a:pPr indent="-361950" lvl="0" marL="457200" rtl="0" algn="l">
              <a:spcBef>
                <a:spcPts val="0"/>
              </a:spcBef>
              <a:spcAft>
                <a:spcPts val="0"/>
              </a:spcAft>
              <a:buSzPts val="2100"/>
              <a:buChar char="❏"/>
            </a:pPr>
            <a:r>
              <a:rPr lang="en-US" sz="3100"/>
              <a:t>OCR algorithms identifies and segments the characters</a:t>
            </a:r>
            <a:endParaRPr sz="3100"/>
          </a:p>
          <a:p>
            <a:pPr indent="-361950" lvl="0" marL="457200" rtl="0" algn="l">
              <a:spcBef>
                <a:spcPts val="0"/>
              </a:spcBef>
              <a:spcAft>
                <a:spcPts val="0"/>
              </a:spcAft>
              <a:buSzPts val="2100"/>
              <a:buChar char="❏"/>
            </a:pPr>
            <a:r>
              <a:rPr lang="en-US" sz="3100"/>
              <a:t>Data is compared against databases for verification</a:t>
            </a:r>
            <a:endParaRPr sz="3100"/>
          </a:p>
        </p:txBody>
      </p:sp>
      <p:sp>
        <p:nvSpPr>
          <p:cNvPr id="202" name="Google Shape;202;g2988bb240b2_4_21"/>
          <p:cNvSpPr txBox="1"/>
          <p:nvPr>
            <p:ph idx="3" type="body"/>
          </p:nvPr>
        </p:nvSpPr>
        <p:spPr>
          <a:xfrm>
            <a:off x="6170650" y="922663"/>
            <a:ext cx="5183100" cy="823800"/>
          </a:xfrm>
          <a:prstGeom prst="rect">
            <a:avLst/>
          </a:prstGeom>
        </p:spPr>
        <p:txBody>
          <a:bodyPr anchorCtr="0" anchor="b" bIns="45700" lIns="91425" spcFirstLastPara="1" rIns="91425" wrap="square" tIns="45700">
            <a:normAutofit lnSpcReduction="10000"/>
          </a:bodyPr>
          <a:lstStyle/>
          <a:p>
            <a:pPr indent="0" lvl="0" marL="0" rtl="0" algn="l">
              <a:spcBef>
                <a:spcPts val="1000"/>
              </a:spcBef>
              <a:spcAft>
                <a:spcPts val="0"/>
              </a:spcAft>
              <a:buNone/>
            </a:pPr>
            <a:r>
              <a:rPr lang="en-US" sz="2900"/>
              <a:t>Credit Card Reader (ETEKJOY Magnetic Stripe Card Reader)</a:t>
            </a:r>
            <a:endParaRPr sz="2900"/>
          </a:p>
        </p:txBody>
      </p:sp>
      <p:sp>
        <p:nvSpPr>
          <p:cNvPr id="203" name="Google Shape;203;g2988bb240b2_4_21"/>
          <p:cNvSpPr txBox="1"/>
          <p:nvPr>
            <p:ph idx="4" type="body"/>
          </p:nvPr>
        </p:nvSpPr>
        <p:spPr>
          <a:xfrm>
            <a:off x="6170650" y="1746575"/>
            <a:ext cx="5183100" cy="36846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3100"/>
              <a:t>Reads the magnetic strip or chip on credit card</a:t>
            </a:r>
            <a:endParaRPr sz="3100"/>
          </a:p>
          <a:p>
            <a:pPr indent="-361950" lvl="0" marL="457200" rtl="0" algn="l">
              <a:spcBef>
                <a:spcPts val="0"/>
              </a:spcBef>
              <a:spcAft>
                <a:spcPts val="0"/>
              </a:spcAft>
              <a:buSzPts val="2100"/>
              <a:buChar char="❏"/>
            </a:pPr>
            <a:r>
              <a:rPr lang="en-US" sz="3100"/>
              <a:t>Data is transmitted and processed in the system</a:t>
            </a:r>
            <a:endParaRPr sz="3100"/>
          </a:p>
          <a:p>
            <a:pPr indent="-361950" lvl="0" marL="457200" rtl="0" algn="l">
              <a:spcBef>
                <a:spcPts val="0"/>
              </a:spcBef>
              <a:spcAft>
                <a:spcPts val="0"/>
              </a:spcAft>
              <a:buSzPts val="2100"/>
              <a:buChar char="❏"/>
            </a:pPr>
            <a:r>
              <a:rPr lang="en-US" sz="3100"/>
              <a:t>Provides </a:t>
            </a:r>
            <a:r>
              <a:rPr lang="en-US" sz="3100"/>
              <a:t>transaction</a:t>
            </a:r>
            <a:r>
              <a:rPr lang="en-US" sz="3100"/>
              <a:t> between the user and payment processing system</a:t>
            </a:r>
            <a:endParaRPr sz="3100"/>
          </a:p>
        </p:txBody>
      </p:sp>
      <p:sp>
        <p:nvSpPr>
          <p:cNvPr id="204" name="Google Shape;204;g2988bb240b2_4_21"/>
          <p:cNvSpPr txBox="1"/>
          <p:nvPr>
            <p:ph idx="12" type="sldNum"/>
          </p:nvPr>
        </p:nvSpPr>
        <p:spPr>
          <a:xfrm>
            <a:off x="9036947" y="55978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g2988bb240b2_4_21"/>
          <p:cNvPicPr preferRelativeResize="0"/>
          <p:nvPr/>
        </p:nvPicPr>
        <p:blipFill>
          <a:blip r:embed="rId3">
            <a:alphaModFix/>
          </a:blip>
          <a:stretch>
            <a:fillRect/>
          </a:stretch>
        </p:blipFill>
        <p:spPr>
          <a:xfrm>
            <a:off x="1961751" y="5146325"/>
            <a:ext cx="2910900" cy="2124525"/>
          </a:xfrm>
          <a:prstGeom prst="rect">
            <a:avLst/>
          </a:prstGeom>
          <a:noFill/>
          <a:ln>
            <a:noFill/>
          </a:ln>
        </p:spPr>
      </p:pic>
      <p:pic>
        <p:nvPicPr>
          <p:cNvPr id="206" name="Google Shape;206;g2988bb240b2_4_21"/>
          <p:cNvPicPr preferRelativeResize="0"/>
          <p:nvPr/>
        </p:nvPicPr>
        <p:blipFill>
          <a:blip r:embed="rId4">
            <a:alphaModFix/>
          </a:blip>
          <a:stretch>
            <a:fillRect/>
          </a:stretch>
        </p:blipFill>
        <p:spPr>
          <a:xfrm>
            <a:off x="6931400" y="5267150"/>
            <a:ext cx="3918351" cy="132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974fdbe31e_0_16"/>
          <p:cNvSpPr txBox="1"/>
          <p:nvPr>
            <p:ph idx="1" type="body"/>
          </p:nvPr>
        </p:nvSpPr>
        <p:spPr>
          <a:xfrm>
            <a:off x="275400" y="1161675"/>
            <a:ext cx="11519700" cy="48111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NEO-6M GPS module is a satellite-based navigation system that provides robots with precise location and time information</a:t>
            </a:r>
            <a:endParaRPr/>
          </a:p>
          <a:p>
            <a:pPr indent="-406400" lvl="0" marL="457200" rtl="0" algn="l">
              <a:lnSpc>
                <a:spcPct val="90000"/>
              </a:lnSpc>
              <a:spcBef>
                <a:spcPts val="0"/>
              </a:spcBef>
              <a:spcAft>
                <a:spcPts val="0"/>
              </a:spcAft>
              <a:buSzPts val="2800"/>
              <a:buChar char="❏"/>
            </a:pPr>
            <a:r>
              <a:rPr lang="en-US"/>
              <a:t>Google Maps API provides a set of tools and services that can be integrated in the system</a:t>
            </a:r>
            <a:endParaRPr/>
          </a:p>
          <a:p>
            <a:pPr indent="-406400" lvl="0" marL="457200" rtl="0" algn="l">
              <a:lnSpc>
                <a:spcPct val="90000"/>
              </a:lnSpc>
              <a:spcBef>
                <a:spcPts val="0"/>
              </a:spcBef>
              <a:spcAft>
                <a:spcPts val="0"/>
              </a:spcAft>
              <a:buSzPts val="2800"/>
              <a:buChar char="❏"/>
            </a:pPr>
            <a:r>
              <a:rPr lang="en-US"/>
              <a:t>GPS determines the current position of the robot and the Google Maps API will obtain map data for that location.</a:t>
            </a:r>
            <a:endParaRPr/>
          </a:p>
          <a:p>
            <a:pPr indent="-406400" lvl="0" marL="457200" rtl="0" algn="l">
              <a:lnSpc>
                <a:spcPct val="90000"/>
              </a:lnSpc>
              <a:spcBef>
                <a:spcPts val="0"/>
              </a:spcBef>
              <a:spcAft>
                <a:spcPts val="0"/>
              </a:spcAft>
              <a:buSzPts val="2800"/>
              <a:buChar char="❏"/>
            </a:pPr>
            <a:r>
              <a:rPr lang="en-US"/>
              <a:t>Google Maps API's routing functionality will take into account factors such as shortest distance.</a:t>
            </a:r>
            <a:endParaRPr/>
          </a:p>
        </p:txBody>
      </p:sp>
      <p:sp>
        <p:nvSpPr>
          <p:cNvPr id="212" name="Google Shape;212;g2974fdbe31e_0_16"/>
          <p:cNvSpPr txBox="1"/>
          <p:nvPr>
            <p:ph idx="12" type="sldNum"/>
          </p:nvPr>
        </p:nvSpPr>
        <p:spPr>
          <a:xfrm>
            <a:off x="9038497" y="6356350"/>
            <a:ext cx="785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g2974fdbe31e_0_16"/>
          <p:cNvSpPr txBox="1"/>
          <p:nvPr>
            <p:ph idx="10" type="dt"/>
          </p:nvPr>
        </p:nvSpPr>
        <p:spPr>
          <a:xfrm>
            <a:off x="372207" y="6356350"/>
            <a:ext cx="1676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 – 9) November, 2023 </a:t>
            </a:r>
            <a:endParaRPr/>
          </a:p>
        </p:txBody>
      </p:sp>
      <p:sp>
        <p:nvSpPr>
          <p:cNvPr id="214" name="Google Shape;214;g2974fdbe31e_0_16"/>
          <p:cNvSpPr txBox="1"/>
          <p:nvPr>
            <p:ph idx="11" type="ftr"/>
          </p:nvPr>
        </p:nvSpPr>
        <p:spPr>
          <a:xfrm>
            <a:off x="2192784" y="6458711"/>
            <a:ext cx="536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7th IET GCC Robotics Challenge, The Saudi Local Round, Effat University, Jeddah</a:t>
            </a:r>
            <a:endParaRPr/>
          </a:p>
        </p:txBody>
      </p:sp>
      <p:pic>
        <p:nvPicPr>
          <p:cNvPr id="215" name="Google Shape;215;g2974fdbe31e_0_16"/>
          <p:cNvPicPr preferRelativeResize="0"/>
          <p:nvPr/>
        </p:nvPicPr>
        <p:blipFill>
          <a:blip r:embed="rId3">
            <a:alphaModFix/>
          </a:blip>
          <a:stretch>
            <a:fillRect/>
          </a:stretch>
        </p:blipFill>
        <p:spPr>
          <a:xfrm>
            <a:off x="6451805" y="4267900"/>
            <a:ext cx="4200619" cy="2236026"/>
          </a:xfrm>
          <a:prstGeom prst="rect">
            <a:avLst/>
          </a:prstGeom>
          <a:noFill/>
          <a:ln>
            <a:noFill/>
          </a:ln>
        </p:spPr>
      </p:pic>
      <p:pic>
        <p:nvPicPr>
          <p:cNvPr id="216" name="Google Shape;216;g2974fdbe31e_0_16"/>
          <p:cNvPicPr preferRelativeResize="0"/>
          <p:nvPr/>
        </p:nvPicPr>
        <p:blipFill>
          <a:blip r:embed="rId4">
            <a:alphaModFix/>
          </a:blip>
          <a:stretch>
            <a:fillRect/>
          </a:stretch>
        </p:blipFill>
        <p:spPr>
          <a:xfrm>
            <a:off x="2192776" y="4267900"/>
            <a:ext cx="3317025" cy="2449275"/>
          </a:xfrm>
          <a:prstGeom prst="rect">
            <a:avLst/>
          </a:prstGeom>
          <a:noFill/>
          <a:ln>
            <a:noFill/>
          </a:ln>
        </p:spPr>
      </p:pic>
      <p:pic>
        <p:nvPicPr>
          <p:cNvPr id="217" name="Google Shape;217;g2974fdbe31e_0_16"/>
          <p:cNvPicPr preferRelativeResize="0"/>
          <p:nvPr/>
        </p:nvPicPr>
        <p:blipFill>
          <a:blip r:embed="rId5">
            <a:alphaModFix/>
          </a:blip>
          <a:stretch>
            <a:fillRect/>
          </a:stretch>
        </p:blipFill>
        <p:spPr>
          <a:xfrm>
            <a:off x="9843917" y="5054667"/>
            <a:ext cx="1676400" cy="16625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98be54c730_0_0"/>
          <p:cNvSpPr txBox="1"/>
          <p:nvPr>
            <p:ph idx="1" type="body"/>
          </p:nvPr>
        </p:nvSpPr>
        <p:spPr>
          <a:xfrm>
            <a:off x="129375" y="1347200"/>
            <a:ext cx="5653800" cy="5292600"/>
          </a:xfrm>
          <a:prstGeom prst="rect">
            <a:avLst/>
          </a:prstGeom>
        </p:spPr>
        <p:txBody>
          <a:bodyPr anchorCtr="0" anchor="t" bIns="45700" lIns="91425" spcFirstLastPara="1" rIns="91425" wrap="square" tIns="45700">
            <a:normAutofit fontScale="77500" lnSpcReduction="10000"/>
          </a:bodyPr>
          <a:lstStyle/>
          <a:p>
            <a:pPr indent="-366395" lvl="0" marL="457200" rtl="0" algn="l">
              <a:spcBef>
                <a:spcPts val="1000"/>
              </a:spcBef>
              <a:spcAft>
                <a:spcPts val="0"/>
              </a:spcAft>
              <a:buSzPct val="100000"/>
              <a:buChar char="❏"/>
            </a:pPr>
            <a:r>
              <a:rPr lang="en-US"/>
              <a:t>Speech Recognition: Build a natural language processing model capable of generating human like responses using libraries like speech_recognition in python, </a:t>
            </a:r>
            <a:r>
              <a:rPr lang="en-US"/>
              <a:t>G</a:t>
            </a:r>
            <a:r>
              <a:rPr lang="en-US"/>
              <a:t>oogle's library to perform text-to-speech recognition, and </a:t>
            </a:r>
            <a:r>
              <a:rPr lang="en-US"/>
              <a:t> Dia</a:t>
            </a:r>
            <a:r>
              <a:rPr lang="en-US"/>
              <a:t>loGPT-medium model with transformers to build the conversation </a:t>
            </a:r>
            <a:r>
              <a:rPr lang="en-US"/>
              <a:t>pipeline.</a:t>
            </a:r>
            <a:endParaRPr/>
          </a:p>
          <a:p>
            <a:pPr indent="-366395" lvl="0" marL="457200" rtl="0" algn="l">
              <a:spcBef>
                <a:spcPts val="1000"/>
              </a:spcBef>
              <a:spcAft>
                <a:spcPts val="0"/>
              </a:spcAft>
              <a:buSzPct val="100000"/>
              <a:buChar char="❏"/>
            </a:pPr>
            <a:r>
              <a:rPr lang="en-US"/>
              <a:t>Sentiment Analysis: The chatbot can use NLTK SentimentIntensityAnalyzer to analyze the sentiment of the user's feedback.</a:t>
            </a:r>
            <a:endParaRPr/>
          </a:p>
          <a:p>
            <a:pPr indent="-366395" lvl="0" marL="457200" rtl="0" algn="l">
              <a:spcBef>
                <a:spcPts val="1000"/>
              </a:spcBef>
              <a:spcAft>
                <a:spcPts val="0"/>
              </a:spcAft>
              <a:buSzPct val="100000"/>
              <a:buChar char="❏"/>
            </a:pPr>
            <a:r>
              <a:rPr lang="en-US"/>
              <a:t>Recommendation System: The final output using data collected from the conversation, and the Google Maps API, the robot will be able to suggest the best facilities for the user by cross checking the </a:t>
            </a:r>
            <a:r>
              <a:rPr lang="en-US"/>
              <a:t>available</a:t>
            </a:r>
            <a:r>
              <a:rPr lang="en-US"/>
              <a:t> choices in Google Maps with user </a:t>
            </a:r>
            <a:r>
              <a:rPr lang="en-US"/>
              <a:t>preference</a:t>
            </a:r>
            <a:r>
              <a:rPr lang="en-US"/>
              <a:t>.</a:t>
            </a:r>
            <a:endParaRPr/>
          </a:p>
          <a:p>
            <a:pPr indent="0" lvl="0" marL="0" rtl="0" algn="l">
              <a:spcBef>
                <a:spcPts val="1000"/>
              </a:spcBef>
              <a:spcAft>
                <a:spcPts val="0"/>
              </a:spcAft>
              <a:buNone/>
            </a:pPr>
            <a:r>
              <a:t/>
            </a:r>
            <a:endParaRPr/>
          </a:p>
        </p:txBody>
      </p:sp>
      <p:sp>
        <p:nvSpPr>
          <p:cNvPr id="224" name="Google Shape;224;g298be54c730_0_0"/>
          <p:cNvSpPr txBox="1"/>
          <p:nvPr>
            <p:ph idx="12" type="sldNum"/>
          </p:nvPr>
        </p:nvSpPr>
        <p:spPr>
          <a:xfrm>
            <a:off x="9038497" y="63563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5" name="Google Shape;225;g298be54c730_0_0"/>
          <p:cNvPicPr preferRelativeResize="0"/>
          <p:nvPr/>
        </p:nvPicPr>
        <p:blipFill>
          <a:blip r:embed="rId3">
            <a:alphaModFix/>
          </a:blip>
          <a:stretch>
            <a:fillRect/>
          </a:stretch>
        </p:blipFill>
        <p:spPr>
          <a:xfrm>
            <a:off x="5783175" y="2328600"/>
            <a:ext cx="6168398" cy="29735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988bb240b2_2_8"/>
          <p:cNvSpPr txBox="1"/>
          <p:nvPr>
            <p:ph type="title"/>
          </p:nvPr>
        </p:nvSpPr>
        <p:spPr>
          <a:xfrm>
            <a:off x="412750" y="2552700"/>
            <a:ext cx="7635900" cy="1144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030A0"/>
                </a:solidFill>
              </a:rPr>
              <a:t>RESULTS</a:t>
            </a:r>
            <a:endParaRPr>
              <a:solidFill>
                <a:srgbClr val="7030A0"/>
              </a:solidFill>
            </a:endParaRPr>
          </a:p>
        </p:txBody>
      </p:sp>
      <p:sp>
        <p:nvSpPr>
          <p:cNvPr id="232" name="Google Shape;232;g2988bb240b2_2_8"/>
          <p:cNvSpPr txBox="1"/>
          <p:nvPr>
            <p:ph idx="12" type="sldNum"/>
          </p:nvPr>
        </p:nvSpPr>
        <p:spPr>
          <a:xfrm>
            <a:off x="9038497" y="63563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988bb240b2_2_0"/>
          <p:cNvSpPr txBox="1"/>
          <p:nvPr>
            <p:ph idx="12" type="sldNum"/>
          </p:nvPr>
        </p:nvSpPr>
        <p:spPr>
          <a:xfrm>
            <a:off x="9038497" y="63563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9" name="Google Shape;239;g2988bb240b2_2_0" title="00b8081f-6b82-423b-9c67-49e54014a792.MP4">
            <a:hlinkClick r:id="rId3"/>
          </p:cNvPr>
          <p:cNvPicPr preferRelativeResize="0"/>
          <p:nvPr/>
        </p:nvPicPr>
        <p:blipFill>
          <a:blip r:embed="rId4">
            <a:alphaModFix/>
          </a:blip>
          <a:stretch>
            <a:fillRect/>
          </a:stretch>
        </p:blipFill>
        <p:spPr>
          <a:xfrm>
            <a:off x="2" y="70875"/>
            <a:ext cx="12072600" cy="6716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98106e03f6_0_11"/>
          <p:cNvSpPr txBox="1"/>
          <p:nvPr>
            <p:ph idx="12" type="sldNum"/>
          </p:nvPr>
        </p:nvSpPr>
        <p:spPr>
          <a:xfrm>
            <a:off x="9038497" y="63563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6" name="Google Shape;246;g298106e03f6_0_11"/>
          <p:cNvPicPr preferRelativeResize="0"/>
          <p:nvPr/>
        </p:nvPicPr>
        <p:blipFill>
          <a:blip r:embed="rId3">
            <a:alphaModFix/>
          </a:blip>
          <a:stretch>
            <a:fillRect/>
          </a:stretch>
        </p:blipFill>
        <p:spPr>
          <a:xfrm>
            <a:off x="2475850" y="955725"/>
            <a:ext cx="6562649" cy="5626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98be54c730_3_14"/>
          <p:cNvSpPr txBox="1"/>
          <p:nvPr>
            <p:ph idx="12" type="sldNum"/>
          </p:nvPr>
        </p:nvSpPr>
        <p:spPr>
          <a:xfrm>
            <a:off x="9038497" y="63563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3" name="Google Shape;253;g298be54c730_3_14"/>
          <p:cNvPicPr preferRelativeResize="0"/>
          <p:nvPr/>
        </p:nvPicPr>
        <p:blipFill>
          <a:blip r:embed="rId3">
            <a:alphaModFix/>
          </a:blip>
          <a:stretch>
            <a:fillRect/>
          </a:stretch>
        </p:blipFill>
        <p:spPr>
          <a:xfrm>
            <a:off x="533400" y="1461825"/>
            <a:ext cx="11228501" cy="454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988bb240b2_4_44"/>
          <p:cNvSpPr txBox="1"/>
          <p:nvPr>
            <p:ph type="title"/>
          </p:nvPr>
        </p:nvSpPr>
        <p:spPr>
          <a:xfrm>
            <a:off x="276224" y="703262"/>
            <a:ext cx="54294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800">
                <a:solidFill>
                  <a:srgbClr val="7030A0"/>
                </a:solidFill>
                <a:latin typeface="Arial"/>
                <a:ea typeface="Arial"/>
                <a:cs typeface="Arial"/>
                <a:sym typeface="Arial"/>
              </a:rPr>
              <a:t>Challenges</a:t>
            </a:r>
            <a:endParaRPr/>
          </a:p>
        </p:txBody>
      </p:sp>
      <p:sp>
        <p:nvSpPr>
          <p:cNvPr id="260" name="Google Shape;260;g2988bb240b2_4_44"/>
          <p:cNvSpPr txBox="1"/>
          <p:nvPr>
            <p:ph idx="12" type="sldNum"/>
          </p:nvPr>
        </p:nvSpPr>
        <p:spPr>
          <a:xfrm>
            <a:off x="8951728" y="5789876"/>
            <a:ext cx="777300" cy="320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1" name="Google Shape;261;g2988bb240b2_4_44"/>
          <p:cNvSpPr/>
          <p:nvPr/>
        </p:nvSpPr>
        <p:spPr>
          <a:xfrm>
            <a:off x="4126510" y="1740675"/>
            <a:ext cx="3293100" cy="3496500"/>
          </a:xfrm>
          <a:prstGeom prst="ellipse">
            <a:avLst/>
          </a:prstGeom>
          <a:noFill/>
          <a:ln cap="flat" cmpd="sng" w="19050">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g2988bb240b2_4_44"/>
          <p:cNvGrpSpPr/>
          <p:nvPr/>
        </p:nvGrpSpPr>
        <p:grpSpPr>
          <a:xfrm>
            <a:off x="417406" y="2487305"/>
            <a:ext cx="4047280" cy="1026095"/>
            <a:chOff x="532031" y="1630924"/>
            <a:chExt cx="3202469" cy="765000"/>
          </a:xfrm>
        </p:grpSpPr>
        <p:sp>
          <p:nvSpPr>
            <p:cNvPr id="263" name="Google Shape;263;g2988bb240b2_4_44"/>
            <p:cNvSpPr/>
            <p:nvPr/>
          </p:nvSpPr>
          <p:spPr>
            <a:xfrm>
              <a:off x="3199600" y="1745975"/>
              <a:ext cx="534900" cy="534900"/>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cxnSp>
          <p:nvCxnSpPr>
            <p:cNvPr id="264" name="Google Shape;264;g2988bb240b2_4_44"/>
            <p:cNvCxnSpPr>
              <a:stCxn id="263" idx="2"/>
            </p:cNvCxnSpPr>
            <p:nvPr/>
          </p:nvCxnSpPr>
          <p:spPr>
            <a:xfrm rot="10800000">
              <a:off x="2709700" y="2013425"/>
              <a:ext cx="489900" cy="0"/>
            </a:xfrm>
            <a:prstGeom prst="straightConnector1">
              <a:avLst/>
            </a:prstGeom>
            <a:noFill/>
            <a:ln cap="flat" cmpd="sng" w="9525">
              <a:solidFill>
                <a:srgbClr val="D9D2E9"/>
              </a:solidFill>
              <a:prstDash val="solid"/>
              <a:round/>
              <a:headEnd len="sm" w="sm" type="none"/>
              <a:tailEnd len="med" w="med" type="oval"/>
            </a:ln>
          </p:spPr>
        </p:cxnSp>
        <p:sp>
          <p:nvSpPr>
            <p:cNvPr id="265" name="Google Shape;265;g2988bb240b2_4_44"/>
            <p:cNvSpPr txBox="1"/>
            <p:nvPr/>
          </p:nvSpPr>
          <p:spPr>
            <a:xfrm>
              <a:off x="532031" y="1630924"/>
              <a:ext cx="2062800" cy="765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000"/>
                <a:buFont typeface="Arial"/>
                <a:buNone/>
              </a:pPr>
              <a:r>
                <a:rPr lang="en-US" sz="3000">
                  <a:solidFill>
                    <a:srgbClr val="29004A"/>
                  </a:solidFill>
                  <a:latin typeface="Twentieth Century"/>
                  <a:ea typeface="Twentieth Century"/>
                  <a:cs typeface="Twentieth Century"/>
                  <a:sym typeface="Twentieth Century"/>
                </a:rPr>
                <a:t>Complex and costly system to deploy</a:t>
              </a:r>
              <a:endParaRPr b="0" i="0" sz="3000" u="none" cap="none" strike="noStrike">
                <a:solidFill>
                  <a:srgbClr val="000000"/>
                </a:solidFill>
                <a:latin typeface="Roboto"/>
                <a:ea typeface="Roboto"/>
                <a:cs typeface="Roboto"/>
                <a:sym typeface="Roboto"/>
              </a:endParaRPr>
            </a:p>
          </p:txBody>
        </p:sp>
      </p:grpSp>
      <p:grpSp>
        <p:nvGrpSpPr>
          <p:cNvPr id="266" name="Google Shape;266;g2988bb240b2_4_44"/>
          <p:cNvGrpSpPr/>
          <p:nvPr/>
        </p:nvGrpSpPr>
        <p:grpSpPr>
          <a:xfrm>
            <a:off x="5411449" y="4763572"/>
            <a:ext cx="6290348" cy="1026094"/>
            <a:chOff x="5409700" y="3238593"/>
            <a:chExt cx="4977329" cy="765000"/>
          </a:xfrm>
        </p:grpSpPr>
        <p:sp>
          <p:nvSpPr>
            <p:cNvPr id="267" name="Google Shape;267;g2988bb240b2_4_44"/>
            <p:cNvSpPr txBox="1"/>
            <p:nvPr/>
          </p:nvSpPr>
          <p:spPr>
            <a:xfrm>
              <a:off x="6504129" y="3238593"/>
              <a:ext cx="3882900" cy="76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US" sz="3000">
                  <a:solidFill>
                    <a:srgbClr val="29004A"/>
                  </a:solidFill>
                  <a:latin typeface="Twentieth Century"/>
                  <a:ea typeface="Twentieth Century"/>
                  <a:cs typeface="Twentieth Century"/>
                  <a:sym typeface="Twentieth Century"/>
                </a:rPr>
                <a:t>The robot must be in compliance with regulations, safety standards, and data privacy laws</a:t>
              </a:r>
              <a:endParaRPr b="0" i="0" sz="3000" u="none" cap="none" strike="noStrike">
                <a:solidFill>
                  <a:srgbClr val="000000"/>
                </a:solidFill>
                <a:latin typeface="Roboto"/>
                <a:ea typeface="Roboto"/>
                <a:cs typeface="Roboto"/>
                <a:sym typeface="Roboto"/>
              </a:endParaRPr>
            </a:p>
          </p:txBody>
        </p:sp>
        <p:sp>
          <p:nvSpPr>
            <p:cNvPr id="268" name="Google Shape;268;g2988bb240b2_4_44"/>
            <p:cNvSpPr/>
            <p:nvPr/>
          </p:nvSpPr>
          <p:spPr>
            <a:xfrm>
              <a:off x="5409700" y="3384875"/>
              <a:ext cx="534900" cy="534900"/>
            </a:xfrm>
            <a:prstGeom prst="ellipse">
              <a:avLst/>
            </a:pr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cxnSp>
          <p:nvCxnSpPr>
            <p:cNvPr id="269" name="Google Shape;269;g2988bb240b2_4_44"/>
            <p:cNvCxnSpPr>
              <a:endCxn id="268" idx="6"/>
            </p:cNvCxnSpPr>
            <p:nvPr/>
          </p:nvCxnSpPr>
          <p:spPr>
            <a:xfrm rot="10800000">
              <a:off x="5944600" y="3652325"/>
              <a:ext cx="489900" cy="0"/>
            </a:xfrm>
            <a:prstGeom prst="straightConnector1">
              <a:avLst/>
            </a:prstGeom>
            <a:noFill/>
            <a:ln cap="flat" cmpd="sng" w="9525">
              <a:solidFill>
                <a:srgbClr val="674EA7"/>
              </a:solidFill>
              <a:prstDash val="solid"/>
              <a:round/>
              <a:headEnd len="med" w="med" type="oval"/>
              <a:tailEnd len="sm" w="sm" type="none"/>
            </a:ln>
          </p:spPr>
        </p:cxnSp>
      </p:grpSp>
      <p:grpSp>
        <p:nvGrpSpPr>
          <p:cNvPr id="270" name="Google Shape;270;g2988bb240b2_4_44"/>
          <p:cNvGrpSpPr/>
          <p:nvPr/>
        </p:nvGrpSpPr>
        <p:grpSpPr>
          <a:xfrm>
            <a:off x="7085680" y="2487305"/>
            <a:ext cx="4616109" cy="1026095"/>
            <a:chOff x="5409700" y="1630917"/>
            <a:chExt cx="3652563" cy="765000"/>
          </a:xfrm>
        </p:grpSpPr>
        <p:sp>
          <p:nvSpPr>
            <p:cNvPr id="271" name="Google Shape;271;g2988bb240b2_4_44"/>
            <p:cNvSpPr txBox="1"/>
            <p:nvPr/>
          </p:nvSpPr>
          <p:spPr>
            <a:xfrm>
              <a:off x="6549163" y="1630917"/>
              <a:ext cx="25131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en-US" sz="3000">
                  <a:solidFill>
                    <a:srgbClr val="29004A"/>
                  </a:solidFill>
                  <a:latin typeface="Twentieth Century"/>
                  <a:ea typeface="Twentieth Century"/>
                  <a:cs typeface="Twentieth Century"/>
                  <a:sym typeface="Twentieth Century"/>
                </a:rPr>
                <a:t>Requires regular maintenance, update, and repair</a:t>
              </a:r>
              <a:endParaRPr b="0" i="0" sz="2200" u="none" cap="none" strike="noStrike">
                <a:solidFill>
                  <a:srgbClr val="000000"/>
                </a:solidFill>
                <a:latin typeface="Roboto"/>
                <a:ea typeface="Roboto"/>
                <a:cs typeface="Roboto"/>
                <a:sym typeface="Roboto"/>
              </a:endParaRPr>
            </a:p>
          </p:txBody>
        </p:sp>
        <p:sp>
          <p:nvSpPr>
            <p:cNvPr id="272" name="Google Shape;272;g2988bb240b2_4_44"/>
            <p:cNvSpPr/>
            <p:nvPr/>
          </p:nvSpPr>
          <p:spPr>
            <a:xfrm>
              <a:off x="5409700" y="1745975"/>
              <a:ext cx="534900" cy="534900"/>
            </a:xfrm>
            <a:prstGeom prst="ellipse">
              <a:avLst/>
            </a:pr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cxnSp>
          <p:nvCxnSpPr>
            <p:cNvPr id="273" name="Google Shape;273;g2988bb240b2_4_44"/>
            <p:cNvCxnSpPr>
              <a:endCxn id="272" idx="6"/>
            </p:cNvCxnSpPr>
            <p:nvPr/>
          </p:nvCxnSpPr>
          <p:spPr>
            <a:xfrm rot="10800000">
              <a:off x="5944600" y="2013425"/>
              <a:ext cx="489900" cy="0"/>
            </a:xfrm>
            <a:prstGeom prst="straightConnector1">
              <a:avLst/>
            </a:prstGeom>
            <a:noFill/>
            <a:ln cap="flat" cmpd="sng" w="9525">
              <a:solidFill>
                <a:srgbClr val="B4A7D6"/>
              </a:solidFill>
              <a:prstDash val="solid"/>
              <a:round/>
              <a:headEnd len="med" w="med" type="oval"/>
              <a:tailEnd len="sm" w="sm" type="none"/>
            </a:ln>
          </p:spPr>
        </p:cxnSp>
      </p:grpSp>
      <p:grpSp>
        <p:nvGrpSpPr>
          <p:cNvPr id="274" name="Google Shape;274;g2988bb240b2_4_44"/>
          <p:cNvGrpSpPr/>
          <p:nvPr/>
        </p:nvGrpSpPr>
        <p:grpSpPr>
          <a:xfrm>
            <a:off x="5539157" y="5076778"/>
            <a:ext cx="416617" cy="399736"/>
            <a:chOff x="6577238" y="2457221"/>
            <a:chExt cx="332019" cy="310788"/>
          </a:xfrm>
        </p:grpSpPr>
        <p:sp>
          <p:nvSpPr>
            <p:cNvPr id="275" name="Google Shape;275;g2988bb240b2_4_44"/>
            <p:cNvSpPr/>
            <p:nvPr/>
          </p:nvSpPr>
          <p:spPr>
            <a:xfrm>
              <a:off x="6577238" y="2457221"/>
              <a:ext cx="332019" cy="310788"/>
            </a:xfrm>
            <a:custGeom>
              <a:rect b="b" l="l" r="r" t="t"/>
              <a:pathLst>
                <a:path extrusionOk="0" h="9764" w="10431">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290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6" name="Google Shape;276;g2988bb240b2_4_44"/>
            <p:cNvSpPr/>
            <p:nvPr/>
          </p:nvSpPr>
          <p:spPr>
            <a:xfrm>
              <a:off x="6723529" y="2512542"/>
              <a:ext cx="38705" cy="39055"/>
            </a:xfrm>
            <a:custGeom>
              <a:rect b="b" l="l" r="r" t="t"/>
              <a:pathLst>
                <a:path extrusionOk="0" h="1227" w="1216">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290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7" name="Google Shape;277;g2988bb240b2_4_44"/>
            <p:cNvSpPr/>
            <p:nvPr/>
          </p:nvSpPr>
          <p:spPr>
            <a:xfrm>
              <a:off x="6662893" y="2597050"/>
              <a:ext cx="169813" cy="108031"/>
            </a:xfrm>
            <a:custGeom>
              <a:rect b="b" l="l" r="r" t="t"/>
              <a:pathLst>
                <a:path extrusionOk="0" h="3394" w="5335">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290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8" name="Google Shape;278;g2988bb240b2_4_44"/>
            <p:cNvSpPr/>
            <p:nvPr/>
          </p:nvSpPr>
          <p:spPr>
            <a:xfrm>
              <a:off x="6639402" y="2589188"/>
              <a:ext cx="32244" cy="31384"/>
            </a:xfrm>
            <a:custGeom>
              <a:rect b="b" l="l" r="r" t="t"/>
              <a:pathLst>
                <a:path extrusionOk="0" h="986" w="1013">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290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9" name="Google Shape;279;g2988bb240b2_4_44"/>
            <p:cNvSpPr/>
            <p:nvPr/>
          </p:nvSpPr>
          <p:spPr>
            <a:xfrm>
              <a:off x="6820547" y="2673315"/>
              <a:ext cx="32244" cy="31034"/>
            </a:xfrm>
            <a:custGeom>
              <a:rect b="b" l="l" r="r" t="t"/>
              <a:pathLst>
                <a:path extrusionOk="0" h="975" w="1013">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290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0" name="Google Shape;280;g2988bb240b2_4_44"/>
            <p:cNvSpPr/>
            <p:nvPr/>
          </p:nvSpPr>
          <p:spPr>
            <a:xfrm>
              <a:off x="6730341" y="2603607"/>
              <a:ext cx="32244" cy="31384"/>
            </a:xfrm>
            <a:custGeom>
              <a:rect b="b" l="l" r="r" t="t"/>
              <a:pathLst>
                <a:path extrusionOk="0" h="986" w="1013">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290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81" name="Google Shape;281;g2988bb240b2_4_44"/>
          <p:cNvGrpSpPr/>
          <p:nvPr/>
        </p:nvGrpSpPr>
        <p:grpSpPr>
          <a:xfrm>
            <a:off x="3835576" y="2800375"/>
            <a:ext cx="549927" cy="399705"/>
            <a:chOff x="4687894" y="2289713"/>
            <a:chExt cx="359594" cy="353909"/>
          </a:xfrm>
        </p:grpSpPr>
        <p:sp>
          <p:nvSpPr>
            <p:cNvPr id="282" name="Google Shape;282;g2988bb240b2_4_44"/>
            <p:cNvSpPr/>
            <p:nvPr/>
          </p:nvSpPr>
          <p:spPr>
            <a:xfrm>
              <a:off x="4955207" y="2477227"/>
              <a:ext cx="34041" cy="22356"/>
            </a:xfrm>
            <a:custGeom>
              <a:rect b="b" l="l" r="r" t="t"/>
              <a:pathLst>
                <a:path extrusionOk="0" h="704" w="1072">
                  <a:moveTo>
                    <a:pt x="167" y="1"/>
                  </a:moveTo>
                  <a:cubicBezTo>
                    <a:pt x="72" y="1"/>
                    <a:pt x="0" y="72"/>
                    <a:pt x="0" y="168"/>
                  </a:cubicBezTo>
                  <a:cubicBezTo>
                    <a:pt x="0" y="465"/>
                    <a:pt x="238" y="703"/>
                    <a:pt x="536" y="703"/>
                  </a:cubicBezTo>
                  <a:cubicBezTo>
                    <a:pt x="834" y="703"/>
                    <a:pt x="1072" y="465"/>
                    <a:pt x="1072" y="168"/>
                  </a:cubicBezTo>
                  <a:cubicBezTo>
                    <a:pt x="1072" y="72"/>
                    <a:pt x="1000" y="1"/>
                    <a:pt x="905" y="1"/>
                  </a:cubicBezTo>
                  <a:cubicBezTo>
                    <a:pt x="822" y="1"/>
                    <a:pt x="750" y="72"/>
                    <a:pt x="750" y="168"/>
                  </a:cubicBezTo>
                  <a:cubicBezTo>
                    <a:pt x="750" y="287"/>
                    <a:pt x="655" y="370"/>
                    <a:pt x="536" y="370"/>
                  </a:cubicBezTo>
                  <a:cubicBezTo>
                    <a:pt x="417" y="370"/>
                    <a:pt x="334" y="287"/>
                    <a:pt x="334" y="168"/>
                  </a:cubicBezTo>
                  <a:cubicBezTo>
                    <a:pt x="334" y="72"/>
                    <a:pt x="250"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2988bb240b2_4_44"/>
            <p:cNvSpPr/>
            <p:nvPr/>
          </p:nvSpPr>
          <p:spPr>
            <a:xfrm>
              <a:off x="4687894" y="2289713"/>
              <a:ext cx="359594" cy="353909"/>
            </a:xfrm>
            <a:custGeom>
              <a:rect b="b" l="l" r="r" t="t"/>
              <a:pathLst>
                <a:path extrusionOk="0" h="11145" w="11324">
                  <a:moveTo>
                    <a:pt x="9180" y="3036"/>
                  </a:moveTo>
                  <a:cubicBezTo>
                    <a:pt x="9204" y="3036"/>
                    <a:pt x="9228" y="3036"/>
                    <a:pt x="9240" y="3048"/>
                  </a:cubicBezTo>
                  <a:cubicBezTo>
                    <a:pt x="9299" y="3108"/>
                    <a:pt x="9371" y="3417"/>
                    <a:pt x="9299" y="3977"/>
                  </a:cubicBezTo>
                  <a:cubicBezTo>
                    <a:pt x="9240" y="4513"/>
                    <a:pt x="9061" y="4989"/>
                    <a:pt x="8895" y="5072"/>
                  </a:cubicBezTo>
                  <a:cubicBezTo>
                    <a:pt x="8813" y="5119"/>
                    <a:pt x="8682" y="5149"/>
                    <a:pt x="8533" y="5149"/>
                  </a:cubicBezTo>
                  <a:cubicBezTo>
                    <a:pt x="8336" y="5149"/>
                    <a:pt x="8108" y="5096"/>
                    <a:pt x="7918" y="4953"/>
                  </a:cubicBezTo>
                  <a:cubicBezTo>
                    <a:pt x="7573" y="4703"/>
                    <a:pt x="7466" y="4263"/>
                    <a:pt x="7585" y="3667"/>
                  </a:cubicBezTo>
                  <a:cubicBezTo>
                    <a:pt x="7597" y="3608"/>
                    <a:pt x="7644" y="3572"/>
                    <a:pt x="7704" y="3537"/>
                  </a:cubicBezTo>
                  <a:cubicBezTo>
                    <a:pt x="8526" y="3167"/>
                    <a:pt x="9002" y="3036"/>
                    <a:pt x="9180" y="3036"/>
                  </a:cubicBezTo>
                  <a:close/>
                  <a:moveTo>
                    <a:pt x="620" y="5608"/>
                  </a:moveTo>
                  <a:cubicBezTo>
                    <a:pt x="691" y="5620"/>
                    <a:pt x="798" y="5703"/>
                    <a:pt x="858" y="5846"/>
                  </a:cubicBezTo>
                  <a:cubicBezTo>
                    <a:pt x="870" y="5882"/>
                    <a:pt x="894" y="5942"/>
                    <a:pt x="894" y="6001"/>
                  </a:cubicBezTo>
                  <a:cubicBezTo>
                    <a:pt x="667" y="5953"/>
                    <a:pt x="501" y="5882"/>
                    <a:pt x="453" y="5799"/>
                  </a:cubicBezTo>
                  <a:cubicBezTo>
                    <a:pt x="441" y="5775"/>
                    <a:pt x="489" y="5703"/>
                    <a:pt x="501" y="5668"/>
                  </a:cubicBezTo>
                  <a:cubicBezTo>
                    <a:pt x="548" y="5608"/>
                    <a:pt x="572" y="5608"/>
                    <a:pt x="608" y="5608"/>
                  </a:cubicBezTo>
                  <a:close/>
                  <a:moveTo>
                    <a:pt x="5073" y="0"/>
                  </a:moveTo>
                  <a:cubicBezTo>
                    <a:pt x="4477" y="0"/>
                    <a:pt x="3906" y="238"/>
                    <a:pt x="3477" y="655"/>
                  </a:cubicBezTo>
                  <a:cubicBezTo>
                    <a:pt x="3049" y="1084"/>
                    <a:pt x="2822" y="1632"/>
                    <a:pt x="2822" y="2239"/>
                  </a:cubicBezTo>
                  <a:cubicBezTo>
                    <a:pt x="2822" y="2834"/>
                    <a:pt x="3061" y="3406"/>
                    <a:pt x="3477" y="3834"/>
                  </a:cubicBezTo>
                  <a:cubicBezTo>
                    <a:pt x="3596" y="3953"/>
                    <a:pt x="3727" y="4060"/>
                    <a:pt x="3882" y="4144"/>
                  </a:cubicBezTo>
                  <a:cubicBezTo>
                    <a:pt x="3775" y="4179"/>
                    <a:pt x="3668" y="4203"/>
                    <a:pt x="3584" y="4239"/>
                  </a:cubicBezTo>
                  <a:cubicBezTo>
                    <a:pt x="3489" y="4263"/>
                    <a:pt x="3453" y="4358"/>
                    <a:pt x="3477" y="4441"/>
                  </a:cubicBezTo>
                  <a:cubicBezTo>
                    <a:pt x="3505" y="4515"/>
                    <a:pt x="3561" y="4560"/>
                    <a:pt x="3629" y="4560"/>
                  </a:cubicBezTo>
                  <a:cubicBezTo>
                    <a:pt x="3649" y="4560"/>
                    <a:pt x="3670" y="4557"/>
                    <a:pt x="3692" y="4549"/>
                  </a:cubicBezTo>
                  <a:cubicBezTo>
                    <a:pt x="4138" y="4400"/>
                    <a:pt x="4608" y="4325"/>
                    <a:pt x="5079" y="4325"/>
                  </a:cubicBezTo>
                  <a:cubicBezTo>
                    <a:pt x="5549" y="4325"/>
                    <a:pt x="6019" y="4400"/>
                    <a:pt x="6466" y="4549"/>
                  </a:cubicBezTo>
                  <a:cubicBezTo>
                    <a:pt x="6490" y="4549"/>
                    <a:pt x="6501" y="4560"/>
                    <a:pt x="6525" y="4560"/>
                  </a:cubicBezTo>
                  <a:cubicBezTo>
                    <a:pt x="6609" y="4560"/>
                    <a:pt x="6668" y="4525"/>
                    <a:pt x="6680" y="4441"/>
                  </a:cubicBezTo>
                  <a:cubicBezTo>
                    <a:pt x="6704" y="4358"/>
                    <a:pt x="6668" y="4263"/>
                    <a:pt x="6573" y="4239"/>
                  </a:cubicBezTo>
                  <a:cubicBezTo>
                    <a:pt x="6466" y="4203"/>
                    <a:pt x="6370" y="4179"/>
                    <a:pt x="6275" y="4144"/>
                  </a:cubicBezTo>
                  <a:cubicBezTo>
                    <a:pt x="6406" y="4060"/>
                    <a:pt x="6549" y="3953"/>
                    <a:pt x="6680" y="3834"/>
                  </a:cubicBezTo>
                  <a:cubicBezTo>
                    <a:pt x="6787" y="3727"/>
                    <a:pt x="6882" y="3608"/>
                    <a:pt x="6966" y="3477"/>
                  </a:cubicBezTo>
                  <a:cubicBezTo>
                    <a:pt x="7002" y="3489"/>
                    <a:pt x="7049" y="3489"/>
                    <a:pt x="7097" y="3513"/>
                  </a:cubicBezTo>
                  <a:lnTo>
                    <a:pt x="7275" y="3548"/>
                  </a:lnTo>
                  <a:lnTo>
                    <a:pt x="7275" y="3572"/>
                  </a:lnTo>
                  <a:cubicBezTo>
                    <a:pt x="7204" y="3953"/>
                    <a:pt x="7204" y="4287"/>
                    <a:pt x="7287" y="4560"/>
                  </a:cubicBezTo>
                  <a:cubicBezTo>
                    <a:pt x="7359" y="4822"/>
                    <a:pt x="7513" y="5025"/>
                    <a:pt x="7716" y="5180"/>
                  </a:cubicBezTo>
                  <a:cubicBezTo>
                    <a:pt x="7954" y="5358"/>
                    <a:pt x="8252" y="5430"/>
                    <a:pt x="8526" y="5430"/>
                  </a:cubicBezTo>
                  <a:cubicBezTo>
                    <a:pt x="8728" y="5430"/>
                    <a:pt x="8907" y="5382"/>
                    <a:pt x="9049" y="5311"/>
                  </a:cubicBezTo>
                  <a:cubicBezTo>
                    <a:pt x="9192" y="5215"/>
                    <a:pt x="9323" y="5037"/>
                    <a:pt x="9430" y="4763"/>
                  </a:cubicBezTo>
                  <a:cubicBezTo>
                    <a:pt x="9478" y="4822"/>
                    <a:pt x="9526" y="4882"/>
                    <a:pt x="9561" y="4930"/>
                  </a:cubicBezTo>
                  <a:cubicBezTo>
                    <a:pt x="9740" y="5168"/>
                    <a:pt x="9859" y="5418"/>
                    <a:pt x="9954" y="5692"/>
                  </a:cubicBezTo>
                  <a:cubicBezTo>
                    <a:pt x="10002" y="5858"/>
                    <a:pt x="10133" y="5977"/>
                    <a:pt x="10300" y="6037"/>
                  </a:cubicBezTo>
                  <a:lnTo>
                    <a:pt x="10752" y="6192"/>
                  </a:lnTo>
                  <a:cubicBezTo>
                    <a:pt x="10871" y="6239"/>
                    <a:pt x="10966" y="6334"/>
                    <a:pt x="10966" y="6465"/>
                  </a:cubicBezTo>
                  <a:lnTo>
                    <a:pt x="10966" y="7239"/>
                  </a:lnTo>
                  <a:cubicBezTo>
                    <a:pt x="10966" y="7382"/>
                    <a:pt x="10895" y="7477"/>
                    <a:pt x="10752" y="7525"/>
                  </a:cubicBezTo>
                  <a:lnTo>
                    <a:pt x="10014" y="7763"/>
                  </a:lnTo>
                  <a:cubicBezTo>
                    <a:pt x="9895" y="7811"/>
                    <a:pt x="9788" y="7882"/>
                    <a:pt x="9728" y="8001"/>
                  </a:cubicBezTo>
                  <a:cubicBezTo>
                    <a:pt x="9430" y="8513"/>
                    <a:pt x="8966" y="8930"/>
                    <a:pt x="8359" y="9252"/>
                  </a:cubicBezTo>
                  <a:cubicBezTo>
                    <a:pt x="8287" y="9287"/>
                    <a:pt x="8240" y="9359"/>
                    <a:pt x="8228" y="9430"/>
                  </a:cubicBezTo>
                  <a:lnTo>
                    <a:pt x="7990" y="10692"/>
                  </a:lnTo>
                  <a:cubicBezTo>
                    <a:pt x="7990" y="10728"/>
                    <a:pt x="7954" y="10752"/>
                    <a:pt x="7918" y="10752"/>
                  </a:cubicBezTo>
                  <a:lnTo>
                    <a:pt x="7144" y="10752"/>
                  </a:lnTo>
                  <a:cubicBezTo>
                    <a:pt x="7109" y="10752"/>
                    <a:pt x="7085" y="10728"/>
                    <a:pt x="7061" y="10692"/>
                  </a:cubicBezTo>
                  <a:lnTo>
                    <a:pt x="6930" y="10002"/>
                  </a:lnTo>
                  <a:cubicBezTo>
                    <a:pt x="6897" y="9868"/>
                    <a:pt x="6800" y="9786"/>
                    <a:pt x="6661" y="9786"/>
                  </a:cubicBezTo>
                  <a:cubicBezTo>
                    <a:pt x="6652" y="9786"/>
                    <a:pt x="6642" y="9787"/>
                    <a:pt x="6632" y="9787"/>
                  </a:cubicBezTo>
                  <a:cubicBezTo>
                    <a:pt x="6299" y="9835"/>
                    <a:pt x="5954" y="9859"/>
                    <a:pt x="5608" y="9859"/>
                  </a:cubicBezTo>
                  <a:cubicBezTo>
                    <a:pt x="5358" y="9859"/>
                    <a:pt x="5097" y="9847"/>
                    <a:pt x="4846" y="9823"/>
                  </a:cubicBezTo>
                  <a:cubicBezTo>
                    <a:pt x="4833" y="9821"/>
                    <a:pt x="4819" y="9819"/>
                    <a:pt x="4806" y="9819"/>
                  </a:cubicBezTo>
                  <a:cubicBezTo>
                    <a:pt x="4692" y="9819"/>
                    <a:pt x="4593" y="9908"/>
                    <a:pt x="4561" y="10025"/>
                  </a:cubicBezTo>
                  <a:lnTo>
                    <a:pt x="4442" y="10692"/>
                  </a:lnTo>
                  <a:cubicBezTo>
                    <a:pt x="4442" y="10728"/>
                    <a:pt x="4418" y="10752"/>
                    <a:pt x="4370" y="10752"/>
                  </a:cubicBezTo>
                  <a:lnTo>
                    <a:pt x="3596" y="10752"/>
                  </a:lnTo>
                  <a:cubicBezTo>
                    <a:pt x="3573" y="10752"/>
                    <a:pt x="3537" y="10728"/>
                    <a:pt x="3525" y="10692"/>
                  </a:cubicBezTo>
                  <a:lnTo>
                    <a:pt x="3299" y="9502"/>
                  </a:lnTo>
                  <a:cubicBezTo>
                    <a:pt x="3287" y="9430"/>
                    <a:pt x="3239" y="9359"/>
                    <a:pt x="3168" y="9323"/>
                  </a:cubicBezTo>
                  <a:cubicBezTo>
                    <a:pt x="2108" y="8763"/>
                    <a:pt x="1560" y="7823"/>
                    <a:pt x="1560" y="6620"/>
                  </a:cubicBezTo>
                  <a:cubicBezTo>
                    <a:pt x="1560" y="6013"/>
                    <a:pt x="1691" y="5477"/>
                    <a:pt x="1965" y="5013"/>
                  </a:cubicBezTo>
                  <a:cubicBezTo>
                    <a:pt x="2215" y="4584"/>
                    <a:pt x="2572" y="4239"/>
                    <a:pt x="3037" y="3965"/>
                  </a:cubicBezTo>
                  <a:cubicBezTo>
                    <a:pt x="3108" y="3929"/>
                    <a:pt x="3132" y="3822"/>
                    <a:pt x="3096" y="3751"/>
                  </a:cubicBezTo>
                  <a:cubicBezTo>
                    <a:pt x="3065" y="3696"/>
                    <a:pt x="3008" y="3667"/>
                    <a:pt x="2952" y="3667"/>
                  </a:cubicBezTo>
                  <a:cubicBezTo>
                    <a:pt x="2923" y="3667"/>
                    <a:pt x="2895" y="3675"/>
                    <a:pt x="2870" y="3691"/>
                  </a:cubicBezTo>
                  <a:cubicBezTo>
                    <a:pt x="1977" y="4203"/>
                    <a:pt x="1429" y="5013"/>
                    <a:pt x="1275" y="6025"/>
                  </a:cubicBezTo>
                  <a:lnTo>
                    <a:pt x="1227" y="6025"/>
                  </a:lnTo>
                  <a:cubicBezTo>
                    <a:pt x="1227" y="5918"/>
                    <a:pt x="1215" y="5799"/>
                    <a:pt x="1167" y="5692"/>
                  </a:cubicBezTo>
                  <a:cubicBezTo>
                    <a:pt x="1084" y="5453"/>
                    <a:pt x="870" y="5299"/>
                    <a:pt x="667" y="5263"/>
                  </a:cubicBezTo>
                  <a:cubicBezTo>
                    <a:pt x="654" y="5262"/>
                    <a:pt x="640" y="5261"/>
                    <a:pt x="626" y="5261"/>
                  </a:cubicBezTo>
                  <a:cubicBezTo>
                    <a:pt x="474" y="5261"/>
                    <a:pt x="326" y="5323"/>
                    <a:pt x="239" y="5465"/>
                  </a:cubicBezTo>
                  <a:cubicBezTo>
                    <a:pt x="72" y="5668"/>
                    <a:pt x="96" y="5834"/>
                    <a:pt x="144" y="5942"/>
                  </a:cubicBezTo>
                  <a:cubicBezTo>
                    <a:pt x="239" y="6096"/>
                    <a:pt x="441" y="6239"/>
                    <a:pt x="798" y="6311"/>
                  </a:cubicBezTo>
                  <a:cubicBezTo>
                    <a:pt x="786" y="6323"/>
                    <a:pt x="786" y="6334"/>
                    <a:pt x="775" y="6358"/>
                  </a:cubicBezTo>
                  <a:cubicBezTo>
                    <a:pt x="560" y="6620"/>
                    <a:pt x="310" y="6680"/>
                    <a:pt x="155" y="6680"/>
                  </a:cubicBezTo>
                  <a:cubicBezTo>
                    <a:pt x="72" y="6680"/>
                    <a:pt x="1" y="6751"/>
                    <a:pt x="1" y="6858"/>
                  </a:cubicBezTo>
                  <a:cubicBezTo>
                    <a:pt x="1" y="6954"/>
                    <a:pt x="72" y="7025"/>
                    <a:pt x="155" y="7037"/>
                  </a:cubicBezTo>
                  <a:lnTo>
                    <a:pt x="191" y="7037"/>
                  </a:lnTo>
                  <a:cubicBezTo>
                    <a:pt x="394" y="7037"/>
                    <a:pt x="715" y="6966"/>
                    <a:pt x="1025" y="6573"/>
                  </a:cubicBezTo>
                  <a:cubicBezTo>
                    <a:pt x="1072" y="6513"/>
                    <a:pt x="1108" y="6442"/>
                    <a:pt x="1144" y="6382"/>
                  </a:cubicBezTo>
                  <a:cubicBezTo>
                    <a:pt x="1167" y="6382"/>
                    <a:pt x="1203" y="6382"/>
                    <a:pt x="1227" y="6394"/>
                  </a:cubicBezTo>
                  <a:cubicBezTo>
                    <a:pt x="1227" y="6489"/>
                    <a:pt x="1215" y="6573"/>
                    <a:pt x="1215" y="6668"/>
                  </a:cubicBezTo>
                  <a:cubicBezTo>
                    <a:pt x="1215" y="7347"/>
                    <a:pt x="1382" y="7954"/>
                    <a:pt x="1703" y="8478"/>
                  </a:cubicBezTo>
                  <a:cubicBezTo>
                    <a:pt x="2001" y="8954"/>
                    <a:pt x="2441" y="9359"/>
                    <a:pt x="2977" y="9644"/>
                  </a:cubicBezTo>
                  <a:lnTo>
                    <a:pt x="3192" y="10799"/>
                  </a:lnTo>
                  <a:cubicBezTo>
                    <a:pt x="3227" y="11002"/>
                    <a:pt x="3406" y="11133"/>
                    <a:pt x="3596" y="11133"/>
                  </a:cubicBezTo>
                  <a:lnTo>
                    <a:pt x="4370" y="11133"/>
                  </a:lnTo>
                  <a:cubicBezTo>
                    <a:pt x="4561" y="11133"/>
                    <a:pt x="4727" y="11002"/>
                    <a:pt x="4775" y="10799"/>
                  </a:cubicBezTo>
                  <a:lnTo>
                    <a:pt x="4894" y="10204"/>
                  </a:lnTo>
                  <a:cubicBezTo>
                    <a:pt x="5132" y="10240"/>
                    <a:pt x="5370" y="10252"/>
                    <a:pt x="5620" y="10252"/>
                  </a:cubicBezTo>
                  <a:cubicBezTo>
                    <a:pt x="5966" y="10252"/>
                    <a:pt x="6311" y="10228"/>
                    <a:pt x="6632" y="10180"/>
                  </a:cubicBezTo>
                  <a:lnTo>
                    <a:pt x="6751" y="10823"/>
                  </a:lnTo>
                  <a:cubicBezTo>
                    <a:pt x="6787" y="11014"/>
                    <a:pt x="6966" y="11145"/>
                    <a:pt x="7156" y="11145"/>
                  </a:cubicBezTo>
                  <a:lnTo>
                    <a:pt x="7930" y="11145"/>
                  </a:lnTo>
                  <a:cubicBezTo>
                    <a:pt x="8121" y="11145"/>
                    <a:pt x="8287" y="11014"/>
                    <a:pt x="8335" y="10823"/>
                  </a:cubicBezTo>
                  <a:lnTo>
                    <a:pt x="8573" y="9585"/>
                  </a:lnTo>
                  <a:cubicBezTo>
                    <a:pt x="9228" y="9240"/>
                    <a:pt x="9716" y="8775"/>
                    <a:pt x="10038" y="8228"/>
                  </a:cubicBezTo>
                  <a:cubicBezTo>
                    <a:pt x="10073" y="8180"/>
                    <a:pt x="10097" y="8156"/>
                    <a:pt x="10145" y="8132"/>
                  </a:cubicBezTo>
                  <a:lnTo>
                    <a:pt x="10895" y="7894"/>
                  </a:lnTo>
                  <a:cubicBezTo>
                    <a:pt x="11145" y="7811"/>
                    <a:pt x="11323" y="7573"/>
                    <a:pt x="11323" y="7299"/>
                  </a:cubicBezTo>
                  <a:lnTo>
                    <a:pt x="11323" y="6525"/>
                  </a:lnTo>
                  <a:cubicBezTo>
                    <a:pt x="11312" y="6251"/>
                    <a:pt x="11133" y="6013"/>
                    <a:pt x="10871" y="5918"/>
                  </a:cubicBezTo>
                  <a:lnTo>
                    <a:pt x="10419" y="5775"/>
                  </a:lnTo>
                  <a:cubicBezTo>
                    <a:pt x="10359" y="5763"/>
                    <a:pt x="10311" y="5715"/>
                    <a:pt x="10300" y="5644"/>
                  </a:cubicBezTo>
                  <a:cubicBezTo>
                    <a:pt x="10192" y="5322"/>
                    <a:pt x="10061" y="5049"/>
                    <a:pt x="9859" y="4775"/>
                  </a:cubicBezTo>
                  <a:cubicBezTo>
                    <a:pt x="9776" y="4656"/>
                    <a:pt x="9680" y="4537"/>
                    <a:pt x="9561" y="4429"/>
                  </a:cubicBezTo>
                  <a:cubicBezTo>
                    <a:pt x="9645" y="4132"/>
                    <a:pt x="9669" y="3798"/>
                    <a:pt x="9669" y="3501"/>
                  </a:cubicBezTo>
                  <a:cubicBezTo>
                    <a:pt x="9669" y="3084"/>
                    <a:pt x="9585" y="2822"/>
                    <a:pt x="9418" y="2739"/>
                  </a:cubicBezTo>
                  <a:cubicBezTo>
                    <a:pt x="9384" y="2722"/>
                    <a:pt x="9329" y="2693"/>
                    <a:pt x="9204" y="2693"/>
                  </a:cubicBezTo>
                  <a:cubicBezTo>
                    <a:pt x="8980" y="2693"/>
                    <a:pt x="8533" y="2787"/>
                    <a:pt x="7585" y="3215"/>
                  </a:cubicBezTo>
                  <a:cubicBezTo>
                    <a:pt x="7561" y="3227"/>
                    <a:pt x="7513" y="3239"/>
                    <a:pt x="7478" y="3275"/>
                  </a:cubicBezTo>
                  <a:cubicBezTo>
                    <a:pt x="7383" y="3239"/>
                    <a:pt x="7287" y="3227"/>
                    <a:pt x="7180" y="3191"/>
                  </a:cubicBezTo>
                  <a:cubicBezTo>
                    <a:pt x="7168" y="3191"/>
                    <a:pt x="7156" y="3191"/>
                    <a:pt x="7144" y="3179"/>
                  </a:cubicBezTo>
                  <a:cubicBezTo>
                    <a:pt x="7263" y="2929"/>
                    <a:pt x="7335" y="2644"/>
                    <a:pt x="7347" y="2346"/>
                  </a:cubicBezTo>
                  <a:cubicBezTo>
                    <a:pt x="7347" y="2263"/>
                    <a:pt x="7287" y="2179"/>
                    <a:pt x="7180" y="2167"/>
                  </a:cubicBezTo>
                  <a:cubicBezTo>
                    <a:pt x="7097" y="2167"/>
                    <a:pt x="7025" y="2227"/>
                    <a:pt x="7002" y="2334"/>
                  </a:cubicBezTo>
                  <a:cubicBezTo>
                    <a:pt x="6990" y="2810"/>
                    <a:pt x="6787" y="3251"/>
                    <a:pt x="6442" y="3596"/>
                  </a:cubicBezTo>
                  <a:cubicBezTo>
                    <a:pt x="6228" y="3810"/>
                    <a:pt x="5989" y="3953"/>
                    <a:pt x="5739" y="4048"/>
                  </a:cubicBezTo>
                  <a:cubicBezTo>
                    <a:pt x="5525" y="4019"/>
                    <a:pt x="5302" y="4004"/>
                    <a:pt x="5079" y="4004"/>
                  </a:cubicBezTo>
                  <a:cubicBezTo>
                    <a:pt x="4855" y="4004"/>
                    <a:pt x="4632" y="4019"/>
                    <a:pt x="4418" y="4048"/>
                  </a:cubicBezTo>
                  <a:cubicBezTo>
                    <a:pt x="4168" y="3953"/>
                    <a:pt x="3930" y="3810"/>
                    <a:pt x="3715" y="3596"/>
                  </a:cubicBezTo>
                  <a:cubicBezTo>
                    <a:pt x="3358" y="3239"/>
                    <a:pt x="3156" y="2751"/>
                    <a:pt x="3156" y="2239"/>
                  </a:cubicBezTo>
                  <a:cubicBezTo>
                    <a:pt x="3156" y="1739"/>
                    <a:pt x="3346" y="1251"/>
                    <a:pt x="3715" y="893"/>
                  </a:cubicBezTo>
                  <a:cubicBezTo>
                    <a:pt x="4073" y="536"/>
                    <a:pt x="4561" y="322"/>
                    <a:pt x="5073" y="322"/>
                  </a:cubicBezTo>
                  <a:cubicBezTo>
                    <a:pt x="5573" y="322"/>
                    <a:pt x="6073" y="512"/>
                    <a:pt x="6430" y="893"/>
                  </a:cubicBezTo>
                  <a:cubicBezTo>
                    <a:pt x="6573" y="1036"/>
                    <a:pt x="6692" y="1203"/>
                    <a:pt x="6787" y="1381"/>
                  </a:cubicBezTo>
                  <a:cubicBezTo>
                    <a:pt x="6813" y="1433"/>
                    <a:pt x="6870" y="1472"/>
                    <a:pt x="6930" y="1472"/>
                  </a:cubicBezTo>
                  <a:cubicBezTo>
                    <a:pt x="6954" y="1472"/>
                    <a:pt x="6978" y="1466"/>
                    <a:pt x="7002" y="1453"/>
                  </a:cubicBezTo>
                  <a:cubicBezTo>
                    <a:pt x="7085" y="1405"/>
                    <a:pt x="7121" y="1322"/>
                    <a:pt x="7085" y="1227"/>
                  </a:cubicBezTo>
                  <a:cubicBezTo>
                    <a:pt x="6978" y="1024"/>
                    <a:pt x="6823" y="834"/>
                    <a:pt x="6668" y="655"/>
                  </a:cubicBezTo>
                  <a:cubicBezTo>
                    <a:pt x="6228" y="215"/>
                    <a:pt x="5680" y="0"/>
                    <a:pt x="50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2988bb240b2_4_44"/>
            <p:cNvSpPr/>
            <p:nvPr/>
          </p:nvSpPr>
          <p:spPr>
            <a:xfrm>
              <a:off x="4829299" y="2324485"/>
              <a:ext cx="42393" cy="75291"/>
            </a:xfrm>
            <a:custGeom>
              <a:rect b="b" l="l" r="r" t="t"/>
              <a:pathLst>
                <a:path extrusionOk="0" h="2371" w="1335">
                  <a:moveTo>
                    <a:pt x="644" y="417"/>
                  </a:moveTo>
                  <a:lnTo>
                    <a:pt x="644" y="941"/>
                  </a:lnTo>
                  <a:cubicBezTo>
                    <a:pt x="501" y="882"/>
                    <a:pt x="370" y="822"/>
                    <a:pt x="370" y="656"/>
                  </a:cubicBezTo>
                  <a:cubicBezTo>
                    <a:pt x="370" y="513"/>
                    <a:pt x="489" y="441"/>
                    <a:pt x="644" y="417"/>
                  </a:cubicBezTo>
                  <a:close/>
                  <a:moveTo>
                    <a:pt x="786" y="1322"/>
                  </a:moveTo>
                  <a:cubicBezTo>
                    <a:pt x="929" y="1382"/>
                    <a:pt x="1036" y="1477"/>
                    <a:pt x="1036" y="1656"/>
                  </a:cubicBezTo>
                  <a:cubicBezTo>
                    <a:pt x="1036" y="1810"/>
                    <a:pt x="929" y="1906"/>
                    <a:pt x="786" y="1941"/>
                  </a:cubicBezTo>
                  <a:lnTo>
                    <a:pt x="786" y="1322"/>
                  </a:lnTo>
                  <a:close/>
                  <a:moveTo>
                    <a:pt x="703" y="1"/>
                  </a:moveTo>
                  <a:cubicBezTo>
                    <a:pt x="655" y="1"/>
                    <a:pt x="620" y="36"/>
                    <a:pt x="620" y="60"/>
                  </a:cubicBezTo>
                  <a:lnTo>
                    <a:pt x="620" y="156"/>
                  </a:lnTo>
                  <a:cubicBezTo>
                    <a:pt x="334" y="179"/>
                    <a:pt x="60" y="334"/>
                    <a:pt x="60" y="691"/>
                  </a:cubicBezTo>
                  <a:cubicBezTo>
                    <a:pt x="60" y="1060"/>
                    <a:pt x="346" y="1168"/>
                    <a:pt x="620" y="1251"/>
                  </a:cubicBezTo>
                  <a:lnTo>
                    <a:pt x="620" y="1941"/>
                  </a:lnTo>
                  <a:cubicBezTo>
                    <a:pt x="322" y="1906"/>
                    <a:pt x="239" y="1715"/>
                    <a:pt x="143" y="1715"/>
                  </a:cubicBezTo>
                  <a:cubicBezTo>
                    <a:pt x="60" y="1715"/>
                    <a:pt x="1" y="1810"/>
                    <a:pt x="1" y="1882"/>
                  </a:cubicBezTo>
                  <a:cubicBezTo>
                    <a:pt x="1" y="2025"/>
                    <a:pt x="239" y="2227"/>
                    <a:pt x="620" y="2227"/>
                  </a:cubicBezTo>
                  <a:lnTo>
                    <a:pt x="620" y="2311"/>
                  </a:lnTo>
                  <a:cubicBezTo>
                    <a:pt x="620" y="2346"/>
                    <a:pt x="644" y="2370"/>
                    <a:pt x="703" y="2370"/>
                  </a:cubicBezTo>
                  <a:cubicBezTo>
                    <a:pt x="751" y="2370"/>
                    <a:pt x="798" y="2346"/>
                    <a:pt x="798" y="2311"/>
                  </a:cubicBezTo>
                  <a:lnTo>
                    <a:pt x="798" y="2203"/>
                  </a:lnTo>
                  <a:cubicBezTo>
                    <a:pt x="1108" y="2168"/>
                    <a:pt x="1310" y="1965"/>
                    <a:pt x="1310" y="1608"/>
                  </a:cubicBezTo>
                  <a:cubicBezTo>
                    <a:pt x="1334" y="1227"/>
                    <a:pt x="1048" y="1096"/>
                    <a:pt x="798" y="1001"/>
                  </a:cubicBezTo>
                  <a:lnTo>
                    <a:pt x="798" y="406"/>
                  </a:lnTo>
                  <a:cubicBezTo>
                    <a:pt x="1001" y="417"/>
                    <a:pt x="1084" y="513"/>
                    <a:pt x="1144" y="513"/>
                  </a:cubicBezTo>
                  <a:cubicBezTo>
                    <a:pt x="1227" y="513"/>
                    <a:pt x="1275" y="406"/>
                    <a:pt x="1275" y="346"/>
                  </a:cubicBezTo>
                  <a:cubicBezTo>
                    <a:pt x="1275" y="203"/>
                    <a:pt x="989" y="144"/>
                    <a:pt x="798" y="144"/>
                  </a:cubicBezTo>
                  <a:lnTo>
                    <a:pt x="798" y="60"/>
                  </a:lnTo>
                  <a:cubicBezTo>
                    <a:pt x="798" y="36"/>
                    <a:pt x="751"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 name="Google Shape;285;g2988bb240b2_4_44"/>
          <p:cNvGrpSpPr/>
          <p:nvPr/>
        </p:nvGrpSpPr>
        <p:grpSpPr>
          <a:xfrm>
            <a:off x="7245227" y="2800538"/>
            <a:ext cx="416634" cy="399722"/>
            <a:chOff x="3271200" y="1435075"/>
            <a:chExt cx="481825" cy="481825"/>
          </a:xfrm>
        </p:grpSpPr>
        <p:sp>
          <p:nvSpPr>
            <p:cNvPr id="286" name="Google Shape;286;g2988bb240b2_4_44"/>
            <p:cNvSpPr/>
            <p:nvPr/>
          </p:nvSpPr>
          <p:spPr>
            <a:xfrm>
              <a:off x="3271200" y="1435075"/>
              <a:ext cx="481825" cy="481825"/>
            </a:xfrm>
            <a:custGeom>
              <a:rect b="b" l="l" r="r" t="t"/>
              <a:pathLst>
                <a:path extrusionOk="0" h="19273" w="19273">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290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87" name="Google Shape;287;g2988bb240b2_4_44"/>
            <p:cNvSpPr/>
            <p:nvPr/>
          </p:nvSpPr>
          <p:spPr>
            <a:xfrm>
              <a:off x="3356575" y="1520525"/>
              <a:ext cx="311000" cy="311025"/>
            </a:xfrm>
            <a:custGeom>
              <a:rect b="b" l="l" r="r" t="t"/>
              <a:pathLst>
                <a:path extrusionOk="0" h="12441" w="1244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290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988bb240b2_4_97"/>
          <p:cNvSpPr txBox="1"/>
          <p:nvPr>
            <p:ph type="title"/>
          </p:nvPr>
        </p:nvSpPr>
        <p:spPr>
          <a:xfrm>
            <a:off x="276224" y="703262"/>
            <a:ext cx="54294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800">
                <a:solidFill>
                  <a:srgbClr val="7030A0"/>
                </a:solidFill>
                <a:latin typeface="Arial"/>
                <a:ea typeface="Arial"/>
                <a:cs typeface="Arial"/>
                <a:sym typeface="Arial"/>
              </a:rPr>
              <a:t>Conclusion</a:t>
            </a:r>
            <a:endParaRPr/>
          </a:p>
        </p:txBody>
      </p:sp>
      <p:sp>
        <p:nvSpPr>
          <p:cNvPr id="294" name="Google Shape;294;g2988bb240b2_4_97"/>
          <p:cNvSpPr txBox="1"/>
          <p:nvPr>
            <p:ph idx="1" type="body"/>
          </p:nvPr>
        </p:nvSpPr>
        <p:spPr>
          <a:xfrm>
            <a:off x="276224" y="2263775"/>
            <a:ext cx="9372600" cy="3432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200"/>
              <a:t>Airports have been causing confusion, delays, and missed flights. The proposed system </a:t>
            </a:r>
            <a:r>
              <a:rPr lang="en-US" sz="3200"/>
              <a:t>verifies passengers during check-in process and</a:t>
            </a:r>
            <a:r>
              <a:rPr lang="en-US" sz="3200"/>
              <a:t> provides navigation and information assistance throughout the passenger journey to </a:t>
            </a:r>
            <a:r>
              <a:rPr lang="en-US" sz="3200"/>
              <a:t>improve</a:t>
            </a:r>
            <a:r>
              <a:rPr lang="en-US" sz="3200"/>
              <a:t> their travel experience</a:t>
            </a:r>
            <a:endParaRPr sz="3200"/>
          </a:p>
          <a:p>
            <a:pPr indent="0" lvl="0" marL="0" rtl="0" algn="l">
              <a:spcBef>
                <a:spcPts val="1000"/>
              </a:spcBef>
              <a:spcAft>
                <a:spcPts val="0"/>
              </a:spcAft>
              <a:buNone/>
            </a:pPr>
            <a:r>
              <a:t/>
            </a:r>
            <a:endParaRPr sz="2900"/>
          </a:p>
        </p:txBody>
      </p:sp>
      <p:sp>
        <p:nvSpPr>
          <p:cNvPr id="295" name="Google Shape;295;g2988bb240b2_4_97"/>
          <p:cNvSpPr txBox="1"/>
          <p:nvPr>
            <p:ph idx="12" type="sldNum"/>
          </p:nvPr>
        </p:nvSpPr>
        <p:spPr>
          <a:xfrm>
            <a:off x="9038497" y="63563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8"/>
          <p:cNvSpPr txBox="1"/>
          <p:nvPr>
            <p:ph type="title"/>
          </p:nvPr>
        </p:nvSpPr>
        <p:spPr>
          <a:xfrm>
            <a:off x="276224" y="703262"/>
            <a:ext cx="542925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3600"/>
              <a:buFont typeface="Arial"/>
              <a:buNone/>
            </a:pPr>
            <a:r>
              <a:rPr lang="en-US" sz="3600">
                <a:solidFill>
                  <a:srgbClr val="7030A0"/>
                </a:solidFill>
                <a:latin typeface="Arial"/>
                <a:ea typeface="Arial"/>
                <a:cs typeface="Arial"/>
                <a:sym typeface="Arial"/>
              </a:rPr>
              <a:t>References </a:t>
            </a:r>
            <a:endParaRPr/>
          </a:p>
        </p:txBody>
      </p:sp>
      <p:sp>
        <p:nvSpPr>
          <p:cNvPr id="301" name="Google Shape;301;p8"/>
          <p:cNvSpPr txBox="1"/>
          <p:nvPr>
            <p:ph idx="1" type="body"/>
          </p:nvPr>
        </p:nvSpPr>
        <p:spPr>
          <a:xfrm>
            <a:off x="276225" y="2263775"/>
            <a:ext cx="11186400" cy="3432300"/>
          </a:xfrm>
          <a:prstGeom prst="rect">
            <a:avLst/>
          </a:prstGeom>
          <a:noFill/>
          <a:ln>
            <a:noFill/>
          </a:ln>
        </p:spPr>
        <p:txBody>
          <a:bodyPr anchorCtr="0" anchor="t" bIns="45700" lIns="91425" spcFirstLastPara="1" rIns="91425" wrap="square" tIns="45700">
            <a:normAutofit/>
          </a:bodyPr>
          <a:lstStyle/>
          <a:p>
            <a:pPr indent="-361950" lvl="0" marL="457200" rtl="0" algn="l">
              <a:lnSpc>
                <a:spcPct val="90000"/>
              </a:lnSpc>
              <a:spcBef>
                <a:spcPts val="0"/>
              </a:spcBef>
              <a:spcAft>
                <a:spcPts val="0"/>
              </a:spcAft>
              <a:buSzPts val="2100"/>
              <a:buChar char="❏"/>
            </a:pPr>
            <a:r>
              <a:rPr lang="en-US" sz="2100" u="sng">
                <a:solidFill>
                  <a:schemeClr val="hlink"/>
                </a:solidFill>
                <a:hlinkClick r:id="rId3"/>
              </a:rPr>
              <a:t>https://mobilesyrup.com/2014/10/06/googles-indoor-maps-now-available-at-pearson-airport/</a:t>
            </a:r>
            <a:endParaRPr sz="2100"/>
          </a:p>
          <a:p>
            <a:pPr indent="0" lvl="0" marL="457200" rtl="0" algn="l">
              <a:lnSpc>
                <a:spcPct val="90000"/>
              </a:lnSpc>
              <a:spcBef>
                <a:spcPts val="0"/>
              </a:spcBef>
              <a:spcAft>
                <a:spcPts val="0"/>
              </a:spcAft>
              <a:buNone/>
            </a:pPr>
            <a:r>
              <a:t/>
            </a:r>
            <a:endParaRPr sz="2500"/>
          </a:p>
        </p:txBody>
      </p:sp>
      <p:sp>
        <p:nvSpPr>
          <p:cNvPr id="302" name="Google Shape;302;p8"/>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8"/>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 – 9) November, 2023 </a:t>
            </a:r>
            <a:endParaRPr/>
          </a:p>
        </p:txBody>
      </p:sp>
      <p:sp>
        <p:nvSpPr>
          <p:cNvPr id="304" name="Google Shape;304;p8"/>
          <p:cNvSpPr txBox="1"/>
          <p:nvPr>
            <p:ph idx="11" type="ftr"/>
          </p:nvPr>
        </p:nvSpPr>
        <p:spPr>
          <a:xfrm>
            <a:off x="2171701" y="6356350"/>
            <a:ext cx="551277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7th IET GCC Robotics Challenge, The Saudi Local Round, Effat University, Jeddah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
          </a:blip>
          <a:stretch>
            <a:fillRect/>
          </a:stretch>
        </a:blipFill>
      </p:bgPr>
    </p:bg>
    <p:spTree>
      <p:nvGrpSpPr>
        <p:cNvPr id="98" name="Shape 98"/>
        <p:cNvGrpSpPr/>
        <p:nvPr/>
      </p:nvGrpSpPr>
      <p:grpSpPr>
        <a:xfrm>
          <a:off x="0" y="0"/>
          <a:ext cx="0" cy="0"/>
          <a:chOff x="0" y="0"/>
          <a:chExt cx="0" cy="0"/>
        </a:xfrm>
      </p:grpSpPr>
      <p:sp>
        <p:nvSpPr>
          <p:cNvPr id="99" name="Google Shape;99;p2"/>
          <p:cNvSpPr/>
          <p:nvPr/>
        </p:nvSpPr>
        <p:spPr>
          <a:xfrm>
            <a:off x="612550" y="1441575"/>
            <a:ext cx="10850100" cy="45687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6700">
                <a:solidFill>
                  <a:schemeClr val="dk1"/>
                </a:solidFill>
                <a:latin typeface="Twentieth Century"/>
                <a:ea typeface="Twentieth Century"/>
                <a:cs typeface="Twentieth Century"/>
                <a:sym typeface="Twentieth Century"/>
              </a:rPr>
              <a:t>SKYBOTICS</a:t>
            </a:r>
            <a:endParaRPr b="1" sz="6700">
              <a:solidFill>
                <a:schemeClr val="dk1"/>
              </a:solidFill>
              <a:latin typeface="Twentieth Century"/>
              <a:ea typeface="Twentieth Century"/>
              <a:cs typeface="Twentieth Century"/>
              <a:sym typeface="Twentieth Century"/>
            </a:endParaRPr>
          </a:p>
          <a:p>
            <a:pPr indent="0" lvl="0" marL="0" marR="0" rtl="0" algn="l">
              <a:lnSpc>
                <a:spcPct val="150000"/>
              </a:lnSpc>
              <a:spcBef>
                <a:spcPts val="0"/>
              </a:spcBef>
              <a:spcAft>
                <a:spcPts val="0"/>
              </a:spcAft>
              <a:buNone/>
            </a:pPr>
            <a:r>
              <a:rPr b="0" i="0" lang="en-US" sz="2800" u="none" cap="none" strike="noStrike">
                <a:solidFill>
                  <a:srgbClr val="7030A0"/>
                </a:solidFill>
                <a:latin typeface="Quintessential"/>
                <a:ea typeface="Quintessential"/>
                <a:cs typeface="Quintessential"/>
                <a:sym typeface="Quintessential"/>
              </a:rPr>
              <a:t>Team Members: Mirna Ali, Aicha Sidiya , Razan </a:t>
            </a:r>
            <a:r>
              <a:rPr lang="en-US" sz="2800">
                <a:solidFill>
                  <a:srgbClr val="7030A0"/>
                </a:solidFill>
                <a:latin typeface="Quintessential"/>
                <a:ea typeface="Quintessential"/>
                <a:cs typeface="Quintessential"/>
                <a:sym typeface="Quintessential"/>
              </a:rPr>
              <a:t>Almahdi</a:t>
            </a:r>
            <a:endParaRPr b="0" i="0" sz="2800" u="none" cap="none" strike="noStrike">
              <a:solidFill>
                <a:srgbClr val="7030A0"/>
              </a:solidFill>
              <a:latin typeface="Quintessential"/>
              <a:ea typeface="Quintessential"/>
              <a:cs typeface="Quintessential"/>
              <a:sym typeface="Quintessential"/>
            </a:endParaRPr>
          </a:p>
          <a:p>
            <a:pPr indent="0" lvl="0" marL="0" marR="0" rtl="0" algn="l">
              <a:lnSpc>
                <a:spcPct val="150000"/>
              </a:lnSpc>
              <a:spcBef>
                <a:spcPts val="0"/>
              </a:spcBef>
              <a:spcAft>
                <a:spcPts val="0"/>
              </a:spcAft>
              <a:buNone/>
            </a:pPr>
            <a:r>
              <a:rPr lang="en-US" sz="2800">
                <a:solidFill>
                  <a:srgbClr val="7030A0"/>
                </a:solidFill>
                <a:latin typeface="Quintessential"/>
                <a:ea typeface="Quintessential"/>
                <a:cs typeface="Quintessential"/>
                <a:sym typeface="Quintessential"/>
              </a:rPr>
              <a:t>Advisor: Dr. Nema Salem</a:t>
            </a:r>
            <a:endParaRPr sz="2800">
              <a:solidFill>
                <a:srgbClr val="7030A0"/>
              </a:solidFill>
              <a:latin typeface="Quintessential"/>
              <a:ea typeface="Quintessential"/>
              <a:cs typeface="Quintessential"/>
              <a:sym typeface="Quintessential"/>
            </a:endParaRPr>
          </a:p>
          <a:p>
            <a:pPr indent="0" lvl="0" marL="0" marR="0" rtl="0" algn="l">
              <a:lnSpc>
                <a:spcPct val="150000"/>
              </a:lnSpc>
              <a:spcBef>
                <a:spcPts val="0"/>
              </a:spcBef>
              <a:spcAft>
                <a:spcPts val="0"/>
              </a:spcAft>
              <a:buNone/>
            </a:pPr>
            <a:r>
              <a:rPr lang="en-US" sz="2800">
                <a:solidFill>
                  <a:srgbClr val="7030A0"/>
                </a:solidFill>
                <a:latin typeface="Quintessential"/>
                <a:ea typeface="Quintessential"/>
                <a:cs typeface="Quintessential"/>
                <a:sym typeface="Quintessential"/>
              </a:rPr>
              <a:t>Effat University, KSA</a:t>
            </a:r>
            <a:endParaRPr>
              <a:solidFill>
                <a:srgbClr val="7030A0"/>
              </a:solidFill>
            </a:endParaRPr>
          </a:p>
          <a:p>
            <a:pPr indent="0" lvl="0" marL="0" marR="0" rtl="0" algn="l">
              <a:lnSpc>
                <a:spcPct val="150000"/>
              </a:lnSpc>
              <a:spcBef>
                <a:spcPts val="0"/>
              </a:spcBef>
              <a:spcAft>
                <a:spcPts val="0"/>
              </a:spcAft>
              <a:buNone/>
            </a:pPr>
            <a:r>
              <a:t/>
            </a:r>
            <a:endParaRPr/>
          </a:p>
        </p:txBody>
      </p:sp>
      <p:sp>
        <p:nvSpPr>
          <p:cNvPr id="100" name="Google Shape;100;p2"/>
          <p:cNvSpPr txBox="1"/>
          <p:nvPr>
            <p:ph idx="12" type="sldNum"/>
          </p:nvPr>
        </p:nvSpPr>
        <p:spPr>
          <a:xfrm>
            <a:off x="9038497" y="6356350"/>
            <a:ext cx="78544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2"/>
          <p:cNvSpPr txBox="1"/>
          <p:nvPr/>
        </p:nvSpPr>
        <p:spPr>
          <a:xfrm>
            <a:off x="372207" y="1194008"/>
            <a:ext cx="5429251" cy="67985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7030A0"/>
              </a:buClr>
              <a:buSzPts val="3600"/>
              <a:buFont typeface="Arial"/>
              <a:buNone/>
            </a:pPr>
            <a:r>
              <a:t/>
            </a:r>
            <a:endParaRPr/>
          </a:p>
        </p:txBody>
      </p:sp>
      <p:sp>
        <p:nvSpPr>
          <p:cNvPr id="102" name="Google Shape;102;p2"/>
          <p:cNvSpPr txBox="1"/>
          <p:nvPr>
            <p:ph idx="10" type="dt"/>
          </p:nvPr>
        </p:nvSpPr>
        <p:spPr>
          <a:xfrm>
            <a:off x="372207" y="6356350"/>
            <a:ext cx="167640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 – 9) November, 2023 </a:t>
            </a:r>
            <a:endParaRPr/>
          </a:p>
        </p:txBody>
      </p:sp>
      <p:sp>
        <p:nvSpPr>
          <p:cNvPr id="103" name="Google Shape;103;p2"/>
          <p:cNvSpPr txBox="1"/>
          <p:nvPr>
            <p:ph idx="11" type="ftr"/>
          </p:nvPr>
        </p:nvSpPr>
        <p:spPr>
          <a:xfrm>
            <a:off x="2175029" y="6458711"/>
            <a:ext cx="538272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7th IET GCC Robotics Challenge, The Saudi Local Round, Effat University, Jeddah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97a51f0625_0_0"/>
          <p:cNvSpPr txBox="1"/>
          <p:nvPr>
            <p:ph type="title"/>
          </p:nvPr>
        </p:nvSpPr>
        <p:spPr>
          <a:xfrm>
            <a:off x="352425" y="727075"/>
            <a:ext cx="110184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800">
                <a:solidFill>
                  <a:srgbClr val="7030A0"/>
                </a:solidFill>
                <a:latin typeface="Arial"/>
                <a:ea typeface="Arial"/>
                <a:cs typeface="Arial"/>
                <a:sym typeface="Arial"/>
              </a:rPr>
              <a:t>Table of Content</a:t>
            </a:r>
            <a:endParaRPr sz="4800"/>
          </a:p>
        </p:txBody>
      </p:sp>
      <p:sp>
        <p:nvSpPr>
          <p:cNvPr id="110" name="Google Shape;110;g297a51f0625_0_0"/>
          <p:cNvSpPr txBox="1"/>
          <p:nvPr>
            <p:ph idx="12" type="sldNum"/>
          </p:nvPr>
        </p:nvSpPr>
        <p:spPr>
          <a:xfrm>
            <a:off x="9038410" y="616390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1" name="Google Shape;111;g297a51f0625_0_0"/>
          <p:cNvSpPr txBox="1"/>
          <p:nvPr/>
        </p:nvSpPr>
        <p:spPr>
          <a:xfrm>
            <a:off x="2121108" y="2472250"/>
            <a:ext cx="39747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7C6496"/>
                </a:solidFill>
                <a:latin typeface="Bai Jamjuree"/>
                <a:ea typeface="Bai Jamjuree"/>
                <a:cs typeface="Bai Jamjuree"/>
                <a:sym typeface="Bai Jamjuree"/>
              </a:rPr>
              <a:t>Problem </a:t>
            </a:r>
            <a:r>
              <a:rPr b="1" lang="en-US" sz="2700">
                <a:solidFill>
                  <a:srgbClr val="7C6496"/>
                </a:solidFill>
                <a:latin typeface="Bai Jamjuree"/>
                <a:ea typeface="Bai Jamjuree"/>
                <a:cs typeface="Bai Jamjuree"/>
                <a:sym typeface="Bai Jamjuree"/>
              </a:rPr>
              <a:t>Statement</a:t>
            </a:r>
            <a:endParaRPr b="1" sz="2700">
              <a:solidFill>
                <a:srgbClr val="7C6496"/>
              </a:solidFill>
              <a:latin typeface="Bai Jamjuree"/>
              <a:ea typeface="Bai Jamjuree"/>
              <a:cs typeface="Bai Jamjuree"/>
              <a:sym typeface="Bai Jamjuree"/>
            </a:endParaRPr>
          </a:p>
        </p:txBody>
      </p:sp>
      <p:sp>
        <p:nvSpPr>
          <p:cNvPr id="112" name="Google Shape;112;g297a51f0625_0_0"/>
          <p:cNvSpPr txBox="1"/>
          <p:nvPr/>
        </p:nvSpPr>
        <p:spPr>
          <a:xfrm>
            <a:off x="821287" y="1918492"/>
            <a:ext cx="1299900" cy="122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US" sz="4100">
                <a:solidFill>
                  <a:srgbClr val="000000"/>
                </a:solidFill>
                <a:latin typeface="Bai Jamjuree"/>
                <a:ea typeface="Bai Jamjuree"/>
                <a:cs typeface="Bai Jamjuree"/>
                <a:sym typeface="Bai Jamjuree"/>
              </a:rPr>
              <a:t>01</a:t>
            </a:r>
            <a:endParaRPr b="1" sz="4100">
              <a:solidFill>
                <a:srgbClr val="000000"/>
              </a:solidFill>
              <a:latin typeface="Bai Jamjuree"/>
              <a:ea typeface="Bai Jamjuree"/>
              <a:cs typeface="Bai Jamjuree"/>
              <a:sym typeface="Bai Jamjuree"/>
            </a:endParaRPr>
          </a:p>
        </p:txBody>
      </p:sp>
      <p:sp>
        <p:nvSpPr>
          <p:cNvPr id="113" name="Google Shape;113;g297a51f0625_0_0"/>
          <p:cNvSpPr txBox="1"/>
          <p:nvPr/>
        </p:nvSpPr>
        <p:spPr>
          <a:xfrm>
            <a:off x="2121196" y="4100899"/>
            <a:ext cx="39747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7C6496"/>
                </a:solidFill>
                <a:latin typeface="Bai Jamjuree"/>
                <a:ea typeface="Bai Jamjuree"/>
                <a:cs typeface="Bai Jamjuree"/>
                <a:sym typeface="Bai Jamjuree"/>
              </a:rPr>
              <a:t>Proposed Solution</a:t>
            </a:r>
            <a:endParaRPr b="1" sz="2700">
              <a:solidFill>
                <a:srgbClr val="7C6496"/>
              </a:solidFill>
              <a:latin typeface="Bai Jamjuree"/>
              <a:ea typeface="Bai Jamjuree"/>
              <a:cs typeface="Bai Jamjuree"/>
              <a:sym typeface="Bai Jamjuree"/>
            </a:endParaRPr>
          </a:p>
        </p:txBody>
      </p:sp>
      <p:sp>
        <p:nvSpPr>
          <p:cNvPr id="114" name="Google Shape;114;g297a51f0625_0_0"/>
          <p:cNvSpPr txBox="1"/>
          <p:nvPr/>
        </p:nvSpPr>
        <p:spPr>
          <a:xfrm>
            <a:off x="821287" y="3487991"/>
            <a:ext cx="1299900" cy="122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US" sz="4100">
                <a:solidFill>
                  <a:srgbClr val="000000"/>
                </a:solidFill>
                <a:latin typeface="Bai Jamjuree"/>
                <a:ea typeface="Bai Jamjuree"/>
                <a:cs typeface="Bai Jamjuree"/>
                <a:sym typeface="Bai Jamjuree"/>
              </a:rPr>
              <a:t>0</a:t>
            </a:r>
            <a:r>
              <a:rPr b="1" lang="en-US" sz="4100">
                <a:latin typeface="Bai Jamjuree"/>
                <a:ea typeface="Bai Jamjuree"/>
                <a:cs typeface="Bai Jamjuree"/>
                <a:sym typeface="Bai Jamjuree"/>
              </a:rPr>
              <a:t>2</a:t>
            </a:r>
            <a:endParaRPr b="1" sz="4100">
              <a:solidFill>
                <a:srgbClr val="000000"/>
              </a:solidFill>
              <a:latin typeface="Bai Jamjuree"/>
              <a:ea typeface="Bai Jamjuree"/>
              <a:cs typeface="Bai Jamjuree"/>
              <a:sym typeface="Bai Jamjuree"/>
            </a:endParaRPr>
          </a:p>
        </p:txBody>
      </p:sp>
      <p:sp>
        <p:nvSpPr>
          <p:cNvPr id="115" name="Google Shape;115;g297a51f0625_0_0"/>
          <p:cNvSpPr txBox="1"/>
          <p:nvPr/>
        </p:nvSpPr>
        <p:spPr>
          <a:xfrm>
            <a:off x="2121196" y="5670398"/>
            <a:ext cx="39747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7C6496"/>
                </a:solidFill>
                <a:latin typeface="Bai Jamjuree"/>
                <a:ea typeface="Bai Jamjuree"/>
                <a:cs typeface="Bai Jamjuree"/>
                <a:sym typeface="Bai Jamjuree"/>
              </a:rPr>
              <a:t>Results</a:t>
            </a:r>
            <a:endParaRPr b="1" sz="2700">
              <a:solidFill>
                <a:srgbClr val="7C6496"/>
              </a:solidFill>
              <a:latin typeface="Bai Jamjuree"/>
              <a:ea typeface="Bai Jamjuree"/>
              <a:cs typeface="Bai Jamjuree"/>
              <a:sym typeface="Bai Jamjuree"/>
            </a:endParaRPr>
          </a:p>
        </p:txBody>
      </p:sp>
      <p:sp>
        <p:nvSpPr>
          <p:cNvPr id="116" name="Google Shape;116;g297a51f0625_0_0"/>
          <p:cNvSpPr txBox="1"/>
          <p:nvPr/>
        </p:nvSpPr>
        <p:spPr>
          <a:xfrm>
            <a:off x="821287" y="5057490"/>
            <a:ext cx="1299900" cy="122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US" sz="4100">
                <a:solidFill>
                  <a:srgbClr val="000000"/>
                </a:solidFill>
                <a:latin typeface="Bai Jamjuree"/>
                <a:ea typeface="Bai Jamjuree"/>
                <a:cs typeface="Bai Jamjuree"/>
                <a:sym typeface="Bai Jamjuree"/>
              </a:rPr>
              <a:t>0</a:t>
            </a:r>
            <a:r>
              <a:rPr b="1" lang="en-US" sz="4100">
                <a:latin typeface="Bai Jamjuree"/>
                <a:ea typeface="Bai Jamjuree"/>
                <a:cs typeface="Bai Jamjuree"/>
                <a:sym typeface="Bai Jamjuree"/>
              </a:rPr>
              <a:t>3</a:t>
            </a:r>
            <a:endParaRPr b="1" sz="4100">
              <a:solidFill>
                <a:srgbClr val="000000"/>
              </a:solidFill>
              <a:latin typeface="Bai Jamjuree"/>
              <a:ea typeface="Bai Jamjuree"/>
              <a:cs typeface="Bai Jamjuree"/>
              <a:sym typeface="Bai Jamjuree"/>
            </a:endParaRPr>
          </a:p>
        </p:txBody>
      </p:sp>
      <p:sp>
        <p:nvSpPr>
          <p:cNvPr id="117" name="Google Shape;117;g297a51f0625_0_0"/>
          <p:cNvSpPr txBox="1"/>
          <p:nvPr/>
        </p:nvSpPr>
        <p:spPr>
          <a:xfrm>
            <a:off x="7396019" y="2472250"/>
            <a:ext cx="39747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7C6496"/>
                </a:solidFill>
                <a:latin typeface="Bai Jamjuree"/>
                <a:ea typeface="Bai Jamjuree"/>
                <a:cs typeface="Bai Jamjuree"/>
                <a:sym typeface="Bai Jamjuree"/>
              </a:rPr>
              <a:t>Challenges</a:t>
            </a:r>
            <a:endParaRPr b="1" sz="2700">
              <a:solidFill>
                <a:srgbClr val="7C6496"/>
              </a:solidFill>
              <a:latin typeface="Bai Jamjuree"/>
              <a:ea typeface="Bai Jamjuree"/>
              <a:cs typeface="Bai Jamjuree"/>
              <a:sym typeface="Bai Jamjuree"/>
            </a:endParaRPr>
          </a:p>
        </p:txBody>
      </p:sp>
      <p:sp>
        <p:nvSpPr>
          <p:cNvPr id="118" name="Google Shape;118;g297a51f0625_0_0"/>
          <p:cNvSpPr txBox="1"/>
          <p:nvPr/>
        </p:nvSpPr>
        <p:spPr>
          <a:xfrm>
            <a:off x="6095955" y="1918492"/>
            <a:ext cx="1299900" cy="122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US" sz="4100">
                <a:solidFill>
                  <a:srgbClr val="000000"/>
                </a:solidFill>
                <a:latin typeface="Bai Jamjuree"/>
                <a:ea typeface="Bai Jamjuree"/>
                <a:cs typeface="Bai Jamjuree"/>
                <a:sym typeface="Bai Jamjuree"/>
              </a:rPr>
              <a:t>0</a:t>
            </a:r>
            <a:r>
              <a:rPr b="1" lang="en-US" sz="4100">
                <a:latin typeface="Bai Jamjuree"/>
                <a:ea typeface="Bai Jamjuree"/>
                <a:cs typeface="Bai Jamjuree"/>
                <a:sym typeface="Bai Jamjuree"/>
              </a:rPr>
              <a:t>4</a:t>
            </a:r>
            <a:endParaRPr b="1" sz="4100">
              <a:solidFill>
                <a:srgbClr val="000000"/>
              </a:solidFill>
              <a:latin typeface="Bai Jamjuree"/>
              <a:ea typeface="Bai Jamjuree"/>
              <a:cs typeface="Bai Jamjuree"/>
              <a:sym typeface="Bai Jamjuree"/>
            </a:endParaRPr>
          </a:p>
        </p:txBody>
      </p:sp>
      <p:sp>
        <p:nvSpPr>
          <p:cNvPr id="119" name="Google Shape;119;g297a51f0625_0_0"/>
          <p:cNvSpPr txBox="1"/>
          <p:nvPr/>
        </p:nvSpPr>
        <p:spPr>
          <a:xfrm>
            <a:off x="7395932" y="4100899"/>
            <a:ext cx="39747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7C6496"/>
                </a:solidFill>
                <a:latin typeface="Bai Jamjuree"/>
                <a:ea typeface="Bai Jamjuree"/>
                <a:cs typeface="Bai Jamjuree"/>
                <a:sym typeface="Bai Jamjuree"/>
              </a:rPr>
              <a:t>Conclusion</a:t>
            </a:r>
            <a:endParaRPr b="1" sz="2700">
              <a:solidFill>
                <a:srgbClr val="7C6496"/>
              </a:solidFill>
              <a:latin typeface="Bai Jamjuree"/>
              <a:ea typeface="Bai Jamjuree"/>
              <a:cs typeface="Bai Jamjuree"/>
              <a:sym typeface="Bai Jamjuree"/>
            </a:endParaRPr>
          </a:p>
        </p:txBody>
      </p:sp>
      <p:sp>
        <p:nvSpPr>
          <p:cNvPr id="120" name="Google Shape;120;g297a51f0625_0_0"/>
          <p:cNvSpPr txBox="1"/>
          <p:nvPr/>
        </p:nvSpPr>
        <p:spPr>
          <a:xfrm>
            <a:off x="6095955" y="3487991"/>
            <a:ext cx="1299900" cy="122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US" sz="4100">
                <a:solidFill>
                  <a:srgbClr val="000000"/>
                </a:solidFill>
                <a:latin typeface="Bai Jamjuree"/>
                <a:ea typeface="Bai Jamjuree"/>
                <a:cs typeface="Bai Jamjuree"/>
                <a:sym typeface="Bai Jamjuree"/>
              </a:rPr>
              <a:t>0</a:t>
            </a:r>
            <a:r>
              <a:rPr b="1" lang="en-US" sz="4100">
                <a:latin typeface="Bai Jamjuree"/>
                <a:ea typeface="Bai Jamjuree"/>
                <a:cs typeface="Bai Jamjuree"/>
                <a:sym typeface="Bai Jamjuree"/>
              </a:rPr>
              <a:t>5</a:t>
            </a:r>
            <a:endParaRPr b="1" sz="4100">
              <a:solidFill>
                <a:srgbClr val="000000"/>
              </a:solidFill>
              <a:latin typeface="Bai Jamjuree"/>
              <a:ea typeface="Bai Jamjuree"/>
              <a:cs typeface="Bai Jamjuree"/>
              <a:sym typeface="Bai Jamjuree"/>
            </a:endParaRPr>
          </a:p>
        </p:txBody>
      </p:sp>
      <p:sp>
        <p:nvSpPr>
          <p:cNvPr id="121" name="Google Shape;121;g297a51f0625_0_0"/>
          <p:cNvSpPr txBox="1"/>
          <p:nvPr/>
        </p:nvSpPr>
        <p:spPr>
          <a:xfrm>
            <a:off x="7395932" y="5670398"/>
            <a:ext cx="39747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7C6496"/>
                </a:solidFill>
                <a:latin typeface="Bai Jamjuree"/>
                <a:ea typeface="Bai Jamjuree"/>
                <a:cs typeface="Bai Jamjuree"/>
                <a:sym typeface="Bai Jamjuree"/>
              </a:rPr>
              <a:t>References</a:t>
            </a:r>
            <a:endParaRPr b="1" sz="2700">
              <a:solidFill>
                <a:srgbClr val="7C6496"/>
              </a:solidFill>
              <a:latin typeface="Bai Jamjuree"/>
              <a:ea typeface="Bai Jamjuree"/>
              <a:cs typeface="Bai Jamjuree"/>
              <a:sym typeface="Bai Jamjuree"/>
            </a:endParaRPr>
          </a:p>
        </p:txBody>
      </p:sp>
      <p:sp>
        <p:nvSpPr>
          <p:cNvPr id="122" name="Google Shape;122;g297a51f0625_0_0"/>
          <p:cNvSpPr txBox="1"/>
          <p:nvPr/>
        </p:nvSpPr>
        <p:spPr>
          <a:xfrm>
            <a:off x="6095955" y="5057490"/>
            <a:ext cx="1299900" cy="122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US" sz="4100">
                <a:solidFill>
                  <a:srgbClr val="000000"/>
                </a:solidFill>
                <a:latin typeface="Bai Jamjuree"/>
                <a:ea typeface="Bai Jamjuree"/>
                <a:cs typeface="Bai Jamjuree"/>
                <a:sym typeface="Bai Jamjuree"/>
              </a:rPr>
              <a:t>0</a:t>
            </a:r>
            <a:r>
              <a:rPr b="1" lang="en-US" sz="4100">
                <a:latin typeface="Bai Jamjuree"/>
                <a:ea typeface="Bai Jamjuree"/>
                <a:cs typeface="Bai Jamjuree"/>
                <a:sym typeface="Bai Jamjuree"/>
              </a:rPr>
              <a:t>6</a:t>
            </a:r>
            <a:endParaRPr b="1" sz="4100">
              <a:solidFill>
                <a:srgbClr val="000000"/>
              </a:solidFill>
              <a:latin typeface="Bai Jamjuree"/>
              <a:ea typeface="Bai Jamjuree"/>
              <a:cs typeface="Bai Jamjuree"/>
              <a:sym typeface="Bai Jamjure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9855da7799_0_32"/>
          <p:cNvSpPr txBox="1"/>
          <p:nvPr>
            <p:ph type="title"/>
          </p:nvPr>
        </p:nvSpPr>
        <p:spPr>
          <a:xfrm>
            <a:off x="276224" y="703262"/>
            <a:ext cx="54294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800">
                <a:solidFill>
                  <a:srgbClr val="7030A0"/>
                </a:solidFill>
                <a:latin typeface="Arial"/>
                <a:ea typeface="Arial"/>
                <a:cs typeface="Arial"/>
                <a:sym typeface="Arial"/>
              </a:rPr>
              <a:t>Problem </a:t>
            </a:r>
            <a:r>
              <a:rPr lang="en-US" sz="4800">
                <a:solidFill>
                  <a:srgbClr val="7030A0"/>
                </a:solidFill>
                <a:latin typeface="Arial"/>
                <a:ea typeface="Arial"/>
                <a:cs typeface="Arial"/>
                <a:sym typeface="Arial"/>
              </a:rPr>
              <a:t>Statement</a:t>
            </a:r>
            <a:endParaRPr/>
          </a:p>
        </p:txBody>
      </p:sp>
      <p:sp>
        <p:nvSpPr>
          <p:cNvPr id="129" name="Google Shape;129;g29855da7799_0_32"/>
          <p:cNvSpPr txBox="1"/>
          <p:nvPr>
            <p:ph idx="1" type="body"/>
          </p:nvPr>
        </p:nvSpPr>
        <p:spPr>
          <a:xfrm>
            <a:off x="276224" y="2263775"/>
            <a:ext cx="9372600" cy="3432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200"/>
              <a:t>The manual systems for check-in and navigation in airports can cause confusion, delays, and missed flights. The main causes of customer dissatisfaction are:</a:t>
            </a:r>
            <a:endParaRPr sz="3200"/>
          </a:p>
          <a:p>
            <a:pPr indent="-431800" lvl="0" marL="457200" marR="25400" rtl="0" algn="l">
              <a:lnSpc>
                <a:spcPct val="115000"/>
              </a:lnSpc>
              <a:spcBef>
                <a:spcPts val="100"/>
              </a:spcBef>
              <a:spcAft>
                <a:spcPts val="0"/>
              </a:spcAft>
              <a:buSzPts val="3200"/>
              <a:buChar char="❏"/>
            </a:pPr>
            <a:r>
              <a:rPr lang="en-US" sz="3200"/>
              <a:t>Long </a:t>
            </a:r>
            <a:r>
              <a:rPr lang="en-US" sz="3200"/>
              <a:t>queues</a:t>
            </a:r>
            <a:r>
              <a:rPr lang="en-US" sz="3200"/>
              <a:t> during the check-in process</a:t>
            </a:r>
            <a:endParaRPr sz="3200"/>
          </a:p>
          <a:p>
            <a:pPr indent="-431800" lvl="0" marL="457200" marR="25400" rtl="0" algn="l">
              <a:lnSpc>
                <a:spcPct val="115000"/>
              </a:lnSpc>
              <a:spcBef>
                <a:spcPts val="0"/>
              </a:spcBef>
              <a:spcAft>
                <a:spcPts val="0"/>
              </a:spcAft>
              <a:buSzPts val="3200"/>
              <a:buChar char="❏"/>
            </a:pPr>
            <a:r>
              <a:rPr lang="en-US" sz="3200"/>
              <a:t>The need for assistance and navigation guidance</a:t>
            </a:r>
            <a:endParaRPr sz="3200"/>
          </a:p>
          <a:p>
            <a:pPr indent="0" lvl="0" marL="0" rtl="0" algn="l">
              <a:spcBef>
                <a:spcPts val="1000"/>
              </a:spcBef>
              <a:spcAft>
                <a:spcPts val="0"/>
              </a:spcAft>
              <a:buNone/>
            </a:pPr>
            <a:r>
              <a:t/>
            </a:r>
            <a:endParaRPr sz="2900"/>
          </a:p>
        </p:txBody>
      </p:sp>
      <p:sp>
        <p:nvSpPr>
          <p:cNvPr id="130" name="Google Shape;130;g29855da7799_0_32"/>
          <p:cNvSpPr txBox="1"/>
          <p:nvPr>
            <p:ph idx="12" type="sldNum"/>
          </p:nvPr>
        </p:nvSpPr>
        <p:spPr>
          <a:xfrm>
            <a:off x="9038497" y="63563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74fdbe31e_0_8"/>
          <p:cNvSpPr txBox="1"/>
          <p:nvPr>
            <p:ph type="title"/>
          </p:nvPr>
        </p:nvSpPr>
        <p:spPr>
          <a:xfrm>
            <a:off x="276225" y="1018150"/>
            <a:ext cx="8912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030A0"/>
              </a:buClr>
              <a:buSzPts val="3600"/>
              <a:buFont typeface="Arial"/>
              <a:buNone/>
            </a:pPr>
            <a:r>
              <a:rPr lang="en-US" sz="4800">
                <a:solidFill>
                  <a:srgbClr val="7030A0"/>
                </a:solidFill>
                <a:latin typeface="Arial"/>
                <a:ea typeface="Arial"/>
                <a:cs typeface="Arial"/>
                <a:sym typeface="Arial"/>
              </a:rPr>
              <a:t>Proposed Solution: Airport </a:t>
            </a:r>
            <a:r>
              <a:rPr lang="en-US" sz="4800">
                <a:solidFill>
                  <a:srgbClr val="7030A0"/>
                </a:solidFill>
                <a:latin typeface="Arial"/>
                <a:ea typeface="Arial"/>
                <a:cs typeface="Arial"/>
                <a:sym typeface="Arial"/>
              </a:rPr>
              <a:t>Assistance</a:t>
            </a:r>
            <a:r>
              <a:rPr lang="en-US" sz="4800">
                <a:solidFill>
                  <a:srgbClr val="7030A0"/>
                </a:solidFill>
                <a:latin typeface="Arial"/>
                <a:ea typeface="Arial"/>
                <a:cs typeface="Arial"/>
                <a:sym typeface="Arial"/>
              </a:rPr>
              <a:t> Robot</a:t>
            </a:r>
            <a:endParaRPr sz="4800"/>
          </a:p>
        </p:txBody>
      </p:sp>
      <p:sp>
        <p:nvSpPr>
          <p:cNvPr id="136" name="Google Shape;136;g2974fdbe31e_0_8"/>
          <p:cNvSpPr txBox="1"/>
          <p:nvPr>
            <p:ph idx="1" type="body"/>
          </p:nvPr>
        </p:nvSpPr>
        <p:spPr>
          <a:xfrm>
            <a:off x="276225" y="2578675"/>
            <a:ext cx="11467500" cy="3432300"/>
          </a:xfrm>
          <a:prstGeom prst="rect">
            <a:avLst/>
          </a:prstGeom>
          <a:noFill/>
          <a:ln>
            <a:noFill/>
          </a:ln>
        </p:spPr>
        <p:txBody>
          <a:bodyPr anchorCtr="0" anchor="t" bIns="45700" lIns="91425" spcFirstLastPara="1" rIns="91425" wrap="square" tIns="45700">
            <a:normAutofit lnSpcReduction="20000"/>
          </a:bodyPr>
          <a:lstStyle/>
          <a:p>
            <a:pPr indent="-431800" lvl="0" marL="457200" rtl="0" algn="l">
              <a:spcBef>
                <a:spcPts val="0"/>
              </a:spcBef>
              <a:spcAft>
                <a:spcPts val="0"/>
              </a:spcAft>
              <a:buSzPts val="3200"/>
              <a:buChar char="❏"/>
            </a:pPr>
            <a:r>
              <a:rPr lang="en-US" sz="3200"/>
              <a:t>Scan passport, verify and validate user through airport database, and baggage drop off</a:t>
            </a:r>
            <a:endParaRPr sz="3200"/>
          </a:p>
          <a:p>
            <a:pPr indent="-431800" lvl="0" marL="457200" rtl="0" algn="l">
              <a:lnSpc>
                <a:spcPct val="90000"/>
              </a:lnSpc>
              <a:spcBef>
                <a:spcPts val="0"/>
              </a:spcBef>
              <a:spcAft>
                <a:spcPts val="0"/>
              </a:spcAft>
              <a:buSzPts val="3200"/>
              <a:buChar char="❏"/>
            </a:pPr>
            <a:r>
              <a:rPr lang="en-US" sz="3200"/>
              <a:t>Navigates passengers to </a:t>
            </a:r>
            <a:r>
              <a:rPr lang="en-US" sz="3200"/>
              <a:t>boarding</a:t>
            </a:r>
            <a:r>
              <a:rPr lang="en-US" sz="3200"/>
              <a:t> gate, shopping areas, restaurants, and baggage area using sensors, GPS, and Google API</a:t>
            </a:r>
            <a:endParaRPr sz="3200"/>
          </a:p>
          <a:p>
            <a:pPr indent="-431800" lvl="0" marL="457200" rtl="0" algn="l">
              <a:lnSpc>
                <a:spcPct val="90000"/>
              </a:lnSpc>
              <a:spcBef>
                <a:spcPts val="0"/>
              </a:spcBef>
              <a:spcAft>
                <a:spcPts val="0"/>
              </a:spcAft>
              <a:buSzPts val="3200"/>
              <a:buChar char="❏"/>
            </a:pPr>
            <a:r>
              <a:rPr lang="en-US" sz="3200"/>
              <a:t>Provide tailored assistance and information to passengers using a </a:t>
            </a:r>
            <a:r>
              <a:rPr lang="en-US" sz="3200"/>
              <a:t>recommendation</a:t>
            </a:r>
            <a:r>
              <a:rPr lang="en-US" sz="3200"/>
              <a:t> system powered by a chatbot that communicates with the user through </a:t>
            </a:r>
            <a:r>
              <a:rPr lang="en-US" sz="3200"/>
              <a:t>speech</a:t>
            </a:r>
            <a:r>
              <a:rPr lang="en-US" sz="3200"/>
              <a:t> using Google API</a:t>
            </a:r>
            <a:endParaRPr sz="3200"/>
          </a:p>
          <a:p>
            <a:pPr indent="0" lvl="0" marL="0" rtl="0" algn="l">
              <a:lnSpc>
                <a:spcPct val="90000"/>
              </a:lnSpc>
              <a:spcBef>
                <a:spcPts val="0"/>
              </a:spcBef>
              <a:spcAft>
                <a:spcPts val="0"/>
              </a:spcAft>
              <a:buNone/>
            </a:pPr>
            <a:r>
              <a:t/>
            </a:r>
            <a:endParaRPr sz="3200"/>
          </a:p>
        </p:txBody>
      </p:sp>
      <p:sp>
        <p:nvSpPr>
          <p:cNvPr id="137" name="Google Shape;137;g2974fdbe31e_0_8"/>
          <p:cNvSpPr txBox="1"/>
          <p:nvPr>
            <p:ph idx="12" type="sldNum"/>
          </p:nvPr>
        </p:nvSpPr>
        <p:spPr>
          <a:xfrm>
            <a:off x="9038497" y="6356350"/>
            <a:ext cx="785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g2974fdbe31e_0_8"/>
          <p:cNvSpPr txBox="1"/>
          <p:nvPr>
            <p:ph idx="10" type="dt"/>
          </p:nvPr>
        </p:nvSpPr>
        <p:spPr>
          <a:xfrm>
            <a:off x="372207" y="6356350"/>
            <a:ext cx="1676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 – 9) November, 2023 </a:t>
            </a:r>
            <a:endParaRPr/>
          </a:p>
        </p:txBody>
      </p:sp>
      <p:sp>
        <p:nvSpPr>
          <p:cNvPr id="139" name="Google Shape;139;g2974fdbe31e_0_8"/>
          <p:cNvSpPr txBox="1"/>
          <p:nvPr>
            <p:ph idx="11" type="ftr"/>
          </p:nvPr>
        </p:nvSpPr>
        <p:spPr>
          <a:xfrm>
            <a:off x="2192784" y="6458711"/>
            <a:ext cx="536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7th IET GCC Robotics Challenge, The Saudi Local Round, Effat University, Jeddah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988bb240b2_4_0"/>
          <p:cNvSpPr txBox="1"/>
          <p:nvPr>
            <p:ph type="title"/>
          </p:nvPr>
        </p:nvSpPr>
        <p:spPr>
          <a:xfrm>
            <a:off x="692675" y="2587700"/>
            <a:ext cx="7635900" cy="1144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030A0"/>
                </a:solidFill>
              </a:rPr>
              <a:t>HARDWARE &amp; SOFTWARE</a:t>
            </a:r>
            <a:endParaRPr>
              <a:solidFill>
                <a:srgbClr val="7030A0"/>
              </a:solidFill>
            </a:endParaRPr>
          </a:p>
        </p:txBody>
      </p:sp>
      <p:sp>
        <p:nvSpPr>
          <p:cNvPr id="146" name="Google Shape;146;g2988bb240b2_4_0"/>
          <p:cNvSpPr txBox="1"/>
          <p:nvPr>
            <p:ph idx="12" type="sldNum"/>
          </p:nvPr>
        </p:nvSpPr>
        <p:spPr>
          <a:xfrm>
            <a:off x="9038497" y="635635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9777ff39d8_0_196"/>
          <p:cNvSpPr txBox="1"/>
          <p:nvPr>
            <p:ph type="title"/>
          </p:nvPr>
        </p:nvSpPr>
        <p:spPr>
          <a:xfrm>
            <a:off x="276225" y="703250"/>
            <a:ext cx="37272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030A0"/>
              </a:buClr>
              <a:buSzPct val="100000"/>
              <a:buFont typeface="Arial"/>
              <a:buNone/>
            </a:pPr>
            <a:r>
              <a:rPr lang="en-US">
                <a:solidFill>
                  <a:srgbClr val="7030A0"/>
                </a:solidFill>
                <a:latin typeface="Arial"/>
                <a:ea typeface="Arial"/>
                <a:cs typeface="Arial"/>
                <a:sym typeface="Arial"/>
              </a:rPr>
              <a:t>Proposed Solution: </a:t>
            </a:r>
            <a:r>
              <a:rPr lang="en-US">
                <a:solidFill>
                  <a:srgbClr val="7030A0"/>
                </a:solidFill>
                <a:latin typeface="Arial"/>
                <a:ea typeface="Arial"/>
                <a:cs typeface="Arial"/>
                <a:sym typeface="Arial"/>
              </a:rPr>
              <a:t>Airport</a:t>
            </a:r>
            <a:r>
              <a:rPr lang="en-US">
                <a:solidFill>
                  <a:srgbClr val="7030A0"/>
                </a:solidFill>
                <a:latin typeface="Arial"/>
                <a:ea typeface="Arial"/>
                <a:cs typeface="Arial"/>
                <a:sym typeface="Arial"/>
              </a:rPr>
              <a:t>  Assistance Robot</a:t>
            </a:r>
            <a:endParaRPr/>
          </a:p>
        </p:txBody>
      </p:sp>
      <p:sp>
        <p:nvSpPr>
          <p:cNvPr id="152" name="Google Shape;152;g29777ff39d8_0_196"/>
          <p:cNvSpPr txBox="1"/>
          <p:nvPr>
            <p:ph idx="1" type="body"/>
          </p:nvPr>
        </p:nvSpPr>
        <p:spPr>
          <a:xfrm>
            <a:off x="794725" y="2613963"/>
            <a:ext cx="3132000" cy="778200"/>
          </a:xfrm>
          <a:prstGeom prst="rect">
            <a:avLst/>
          </a:prstGeom>
          <a:noFill/>
          <a:ln>
            <a:noFill/>
          </a:ln>
        </p:spPr>
        <p:txBody>
          <a:bodyPr anchorCtr="0" anchor="t" bIns="45700" lIns="91425" spcFirstLastPara="1" rIns="91425" wrap="square" tIns="45700">
            <a:normAutofit fontScale="62500"/>
          </a:bodyPr>
          <a:lstStyle/>
          <a:p>
            <a:pPr indent="-50800" lvl="0" marL="228600" rtl="0" algn="l">
              <a:lnSpc>
                <a:spcPct val="90000"/>
              </a:lnSpc>
              <a:spcBef>
                <a:spcPts val="0"/>
              </a:spcBef>
              <a:spcAft>
                <a:spcPts val="0"/>
              </a:spcAft>
              <a:buClr>
                <a:srgbClr val="29004A"/>
              </a:buClr>
              <a:buSzPct val="100000"/>
              <a:buNone/>
            </a:pPr>
            <a:r>
              <a:t/>
            </a:r>
            <a:endParaRPr/>
          </a:p>
          <a:p>
            <a:pPr indent="-50800" lvl="0" marL="228600" rtl="0" algn="l">
              <a:lnSpc>
                <a:spcPct val="90000"/>
              </a:lnSpc>
              <a:spcBef>
                <a:spcPts val="0"/>
              </a:spcBef>
              <a:spcAft>
                <a:spcPts val="0"/>
              </a:spcAft>
              <a:buClr>
                <a:srgbClr val="29004A"/>
              </a:buClr>
              <a:buSzPct val="58333"/>
              <a:buNone/>
            </a:pPr>
            <a:r>
              <a:rPr lang="en-US" sz="4800"/>
              <a:t>P</a:t>
            </a:r>
            <a:r>
              <a:rPr lang="en-US" sz="4800"/>
              <a:t>assport Scanner</a:t>
            </a:r>
            <a:endParaRPr sz="4800"/>
          </a:p>
        </p:txBody>
      </p:sp>
      <p:sp>
        <p:nvSpPr>
          <p:cNvPr id="153" name="Google Shape;153;g29777ff39d8_0_196"/>
          <p:cNvSpPr txBox="1"/>
          <p:nvPr>
            <p:ph idx="12" type="sldNum"/>
          </p:nvPr>
        </p:nvSpPr>
        <p:spPr>
          <a:xfrm>
            <a:off x="9038497" y="6356350"/>
            <a:ext cx="785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g29777ff39d8_0_196"/>
          <p:cNvSpPr txBox="1"/>
          <p:nvPr>
            <p:ph idx="10" type="dt"/>
          </p:nvPr>
        </p:nvSpPr>
        <p:spPr>
          <a:xfrm>
            <a:off x="372207" y="6356350"/>
            <a:ext cx="1676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 – 9) November, 2023 </a:t>
            </a:r>
            <a:endParaRPr/>
          </a:p>
        </p:txBody>
      </p:sp>
      <p:sp>
        <p:nvSpPr>
          <p:cNvPr id="155" name="Google Shape;155;g29777ff39d8_0_196"/>
          <p:cNvSpPr txBox="1"/>
          <p:nvPr>
            <p:ph idx="11" type="ftr"/>
          </p:nvPr>
        </p:nvSpPr>
        <p:spPr>
          <a:xfrm>
            <a:off x="2192784" y="6458711"/>
            <a:ext cx="536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7th IET GCC Robotics Challenge, The Saudi Local Round, Effat University, Jeddah</a:t>
            </a:r>
            <a:endParaRPr/>
          </a:p>
        </p:txBody>
      </p:sp>
      <p:pic>
        <p:nvPicPr>
          <p:cNvPr id="156" name="Google Shape;156;g29777ff39d8_0_196"/>
          <p:cNvPicPr preferRelativeResize="0"/>
          <p:nvPr/>
        </p:nvPicPr>
        <p:blipFill>
          <a:blip r:embed="rId3">
            <a:alphaModFix/>
          </a:blip>
          <a:stretch>
            <a:fillRect/>
          </a:stretch>
        </p:blipFill>
        <p:spPr>
          <a:xfrm>
            <a:off x="4529975" y="813700"/>
            <a:ext cx="3132050" cy="5542650"/>
          </a:xfrm>
          <a:prstGeom prst="rect">
            <a:avLst/>
          </a:prstGeom>
          <a:noFill/>
          <a:ln>
            <a:noFill/>
          </a:ln>
        </p:spPr>
      </p:pic>
      <p:cxnSp>
        <p:nvCxnSpPr>
          <p:cNvPr id="157" name="Google Shape;157;g29777ff39d8_0_196"/>
          <p:cNvCxnSpPr/>
          <p:nvPr/>
        </p:nvCxnSpPr>
        <p:spPr>
          <a:xfrm>
            <a:off x="3468000" y="3977175"/>
            <a:ext cx="1854000" cy="27600"/>
          </a:xfrm>
          <a:prstGeom prst="straightConnector1">
            <a:avLst/>
          </a:prstGeom>
          <a:noFill/>
          <a:ln cap="flat" cmpd="sng" w="38100">
            <a:solidFill>
              <a:srgbClr val="FF0000"/>
            </a:solidFill>
            <a:prstDash val="solid"/>
            <a:round/>
            <a:headEnd len="med" w="med" type="none"/>
            <a:tailEnd len="med" w="med" type="triangle"/>
          </a:ln>
        </p:spPr>
      </p:cxnSp>
      <p:sp>
        <p:nvSpPr>
          <p:cNvPr id="158" name="Google Shape;158;g29777ff39d8_0_196"/>
          <p:cNvSpPr txBox="1"/>
          <p:nvPr/>
        </p:nvSpPr>
        <p:spPr>
          <a:xfrm>
            <a:off x="1248625" y="3630975"/>
            <a:ext cx="29901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Twentieth Century"/>
                <a:ea typeface="Twentieth Century"/>
                <a:cs typeface="Twentieth Century"/>
                <a:sym typeface="Twentieth Century"/>
              </a:rPr>
              <a:t> Printer</a:t>
            </a:r>
            <a:endParaRPr sz="3000">
              <a:latin typeface="Twentieth Century"/>
              <a:ea typeface="Twentieth Century"/>
              <a:cs typeface="Twentieth Century"/>
              <a:sym typeface="Twentieth Century"/>
            </a:endParaRPr>
          </a:p>
        </p:txBody>
      </p:sp>
      <p:cxnSp>
        <p:nvCxnSpPr>
          <p:cNvPr id="159" name="Google Shape;159;g29777ff39d8_0_196"/>
          <p:cNvCxnSpPr/>
          <p:nvPr/>
        </p:nvCxnSpPr>
        <p:spPr>
          <a:xfrm flipH="1">
            <a:off x="6587425" y="2715675"/>
            <a:ext cx="2178900" cy="45900"/>
          </a:xfrm>
          <a:prstGeom prst="straightConnector1">
            <a:avLst/>
          </a:prstGeom>
          <a:noFill/>
          <a:ln cap="flat" cmpd="sng" w="38100">
            <a:solidFill>
              <a:srgbClr val="FF0000"/>
            </a:solidFill>
            <a:prstDash val="solid"/>
            <a:round/>
            <a:headEnd len="med" w="med" type="none"/>
            <a:tailEnd len="med" w="med" type="triangle"/>
          </a:ln>
        </p:spPr>
      </p:cxnSp>
      <p:sp>
        <p:nvSpPr>
          <p:cNvPr id="160" name="Google Shape;160;g29777ff39d8_0_196"/>
          <p:cNvSpPr txBox="1"/>
          <p:nvPr/>
        </p:nvSpPr>
        <p:spPr>
          <a:xfrm>
            <a:off x="8188575" y="1800575"/>
            <a:ext cx="3727200" cy="36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latin typeface="Twentieth Century"/>
                <a:ea typeface="Twentieth Century"/>
                <a:cs typeface="Twentieth Century"/>
                <a:sym typeface="Twentieth Century"/>
              </a:rPr>
              <a:t>Speaker &amp; Microphone</a:t>
            </a:r>
            <a:endParaRPr sz="3000">
              <a:latin typeface="Twentieth Century"/>
              <a:ea typeface="Twentieth Century"/>
              <a:cs typeface="Twentieth Century"/>
              <a:sym typeface="Twentieth Century"/>
            </a:endParaRPr>
          </a:p>
        </p:txBody>
      </p:sp>
      <p:cxnSp>
        <p:nvCxnSpPr>
          <p:cNvPr id="161" name="Google Shape;161;g29777ff39d8_0_196"/>
          <p:cNvCxnSpPr>
            <a:stCxn id="160" idx="1"/>
          </p:cNvCxnSpPr>
          <p:nvPr/>
        </p:nvCxnSpPr>
        <p:spPr>
          <a:xfrm rot="10800000">
            <a:off x="6793875" y="1477025"/>
            <a:ext cx="1394700" cy="506100"/>
          </a:xfrm>
          <a:prstGeom prst="straightConnector1">
            <a:avLst/>
          </a:prstGeom>
          <a:noFill/>
          <a:ln cap="flat" cmpd="sng" w="38100">
            <a:solidFill>
              <a:srgbClr val="FF0000"/>
            </a:solidFill>
            <a:prstDash val="solid"/>
            <a:round/>
            <a:headEnd len="med" w="med" type="none"/>
            <a:tailEnd len="med" w="med" type="triangle"/>
          </a:ln>
        </p:spPr>
      </p:cxnSp>
      <p:sp>
        <p:nvSpPr>
          <p:cNvPr id="162" name="Google Shape;162;g29777ff39d8_0_196"/>
          <p:cNvSpPr txBox="1"/>
          <p:nvPr/>
        </p:nvSpPr>
        <p:spPr>
          <a:xfrm>
            <a:off x="8774350" y="2556075"/>
            <a:ext cx="2469000" cy="36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latin typeface="Twentieth Century"/>
                <a:ea typeface="Twentieth Century"/>
                <a:cs typeface="Twentieth Century"/>
                <a:sym typeface="Twentieth Century"/>
              </a:rPr>
              <a:t>LCD Screen</a:t>
            </a:r>
            <a:endParaRPr sz="3000">
              <a:latin typeface="Twentieth Century"/>
              <a:ea typeface="Twentieth Century"/>
              <a:cs typeface="Twentieth Century"/>
              <a:sym typeface="Twentieth Century"/>
            </a:endParaRPr>
          </a:p>
        </p:txBody>
      </p:sp>
      <p:sp>
        <p:nvSpPr>
          <p:cNvPr id="163" name="Google Shape;163;g29777ff39d8_0_196"/>
          <p:cNvSpPr txBox="1"/>
          <p:nvPr/>
        </p:nvSpPr>
        <p:spPr>
          <a:xfrm>
            <a:off x="11987275" y="7199200"/>
            <a:ext cx="6550800" cy="615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sz="2800">
              <a:solidFill>
                <a:srgbClr val="29004A"/>
              </a:solidFill>
              <a:latin typeface="Twentieth Century"/>
              <a:ea typeface="Twentieth Century"/>
              <a:cs typeface="Twentieth Century"/>
              <a:sym typeface="Twentieth Century"/>
            </a:endParaRPr>
          </a:p>
        </p:txBody>
      </p:sp>
      <p:sp>
        <p:nvSpPr>
          <p:cNvPr id="164" name="Google Shape;164;g29777ff39d8_0_196"/>
          <p:cNvSpPr txBox="1"/>
          <p:nvPr/>
        </p:nvSpPr>
        <p:spPr>
          <a:xfrm>
            <a:off x="10906825" y="6232475"/>
            <a:ext cx="57000" cy="1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29004A"/>
              </a:solidFill>
              <a:latin typeface="Twentieth Century"/>
              <a:ea typeface="Twentieth Century"/>
              <a:cs typeface="Twentieth Century"/>
              <a:sym typeface="Twentieth Century"/>
            </a:endParaRPr>
          </a:p>
        </p:txBody>
      </p:sp>
      <p:sp>
        <p:nvSpPr>
          <p:cNvPr id="165" name="Google Shape;165;g29777ff39d8_0_196"/>
          <p:cNvSpPr txBox="1"/>
          <p:nvPr/>
        </p:nvSpPr>
        <p:spPr>
          <a:xfrm>
            <a:off x="8616025" y="3358563"/>
            <a:ext cx="2990100" cy="9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29004A"/>
                </a:solidFill>
                <a:latin typeface="Twentieth Century"/>
                <a:ea typeface="Twentieth Century"/>
                <a:cs typeface="Twentieth Century"/>
                <a:sym typeface="Twentieth Century"/>
              </a:rPr>
              <a:t>Credit Card Reader</a:t>
            </a:r>
            <a:endParaRPr sz="2800">
              <a:solidFill>
                <a:srgbClr val="29004A"/>
              </a:solidFill>
              <a:latin typeface="Twentieth Century"/>
              <a:ea typeface="Twentieth Century"/>
              <a:cs typeface="Twentieth Century"/>
              <a:sym typeface="Twentieth Century"/>
            </a:endParaRPr>
          </a:p>
        </p:txBody>
      </p:sp>
      <p:sp>
        <p:nvSpPr>
          <p:cNvPr id="166" name="Google Shape;166;g29777ff39d8_0_196"/>
          <p:cNvSpPr txBox="1"/>
          <p:nvPr/>
        </p:nvSpPr>
        <p:spPr>
          <a:xfrm>
            <a:off x="8774350" y="1042838"/>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latin typeface="Twentieth Century"/>
                <a:ea typeface="Twentieth Century"/>
                <a:cs typeface="Twentieth Century"/>
                <a:sym typeface="Twentieth Century"/>
              </a:rPr>
              <a:t>Camera</a:t>
            </a:r>
            <a:endParaRPr sz="3000"/>
          </a:p>
        </p:txBody>
      </p:sp>
      <p:cxnSp>
        <p:nvCxnSpPr>
          <p:cNvPr id="167" name="Google Shape;167;g29777ff39d8_0_196"/>
          <p:cNvCxnSpPr/>
          <p:nvPr/>
        </p:nvCxnSpPr>
        <p:spPr>
          <a:xfrm flipH="1" rot="10800000">
            <a:off x="3926725" y="3105575"/>
            <a:ext cx="1720200" cy="45900"/>
          </a:xfrm>
          <a:prstGeom prst="straightConnector1">
            <a:avLst/>
          </a:prstGeom>
          <a:noFill/>
          <a:ln cap="flat" cmpd="sng" w="38100">
            <a:solidFill>
              <a:srgbClr val="FF0000"/>
            </a:solidFill>
            <a:prstDash val="solid"/>
            <a:round/>
            <a:headEnd len="med" w="med" type="none"/>
            <a:tailEnd len="med" w="med" type="triangle"/>
          </a:ln>
        </p:spPr>
      </p:cxnSp>
      <p:cxnSp>
        <p:nvCxnSpPr>
          <p:cNvPr id="168" name="Google Shape;168;g29777ff39d8_0_196"/>
          <p:cNvCxnSpPr/>
          <p:nvPr/>
        </p:nvCxnSpPr>
        <p:spPr>
          <a:xfrm rot="10800000">
            <a:off x="6408175" y="1246675"/>
            <a:ext cx="2335200" cy="24000"/>
          </a:xfrm>
          <a:prstGeom prst="straightConnector1">
            <a:avLst/>
          </a:prstGeom>
          <a:noFill/>
          <a:ln cap="flat" cmpd="sng" w="38100">
            <a:solidFill>
              <a:srgbClr val="FF0000"/>
            </a:solidFill>
            <a:prstDash val="solid"/>
            <a:round/>
            <a:headEnd len="med" w="med" type="none"/>
            <a:tailEnd len="med" w="med" type="triangle"/>
          </a:ln>
        </p:spPr>
      </p:cxnSp>
      <p:cxnSp>
        <p:nvCxnSpPr>
          <p:cNvPr id="169" name="Google Shape;169;g29777ff39d8_0_196"/>
          <p:cNvCxnSpPr>
            <a:stCxn id="165" idx="1"/>
          </p:cNvCxnSpPr>
          <p:nvPr/>
        </p:nvCxnSpPr>
        <p:spPr>
          <a:xfrm rot="10800000">
            <a:off x="6258025" y="3257913"/>
            <a:ext cx="2358000" cy="555600"/>
          </a:xfrm>
          <a:prstGeom prst="straightConnector1">
            <a:avLst/>
          </a:prstGeom>
          <a:noFill/>
          <a:ln cap="flat" cmpd="sng" w="38100">
            <a:solidFill>
              <a:srgbClr val="FF0000"/>
            </a:solidFill>
            <a:prstDash val="solid"/>
            <a:round/>
            <a:headEnd len="med" w="med" type="none"/>
            <a:tailEnd len="med" w="med" type="triangle"/>
          </a:ln>
        </p:spPr>
      </p:cxnSp>
      <p:sp>
        <p:nvSpPr>
          <p:cNvPr id="170" name="Google Shape;170;g29777ff39d8_0_196"/>
          <p:cNvSpPr txBox="1"/>
          <p:nvPr/>
        </p:nvSpPr>
        <p:spPr>
          <a:xfrm>
            <a:off x="865675" y="5858075"/>
            <a:ext cx="29901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Twentieth Century"/>
                <a:ea typeface="Twentieth Century"/>
                <a:cs typeface="Twentieth Century"/>
                <a:sym typeface="Twentieth Century"/>
              </a:rPr>
              <a:t>DC Motor</a:t>
            </a:r>
            <a:endParaRPr sz="3000">
              <a:latin typeface="Twentieth Century"/>
              <a:ea typeface="Twentieth Century"/>
              <a:cs typeface="Twentieth Century"/>
              <a:sym typeface="Twentieth Century"/>
            </a:endParaRPr>
          </a:p>
        </p:txBody>
      </p:sp>
      <p:cxnSp>
        <p:nvCxnSpPr>
          <p:cNvPr id="171" name="Google Shape;171;g29777ff39d8_0_196"/>
          <p:cNvCxnSpPr/>
          <p:nvPr/>
        </p:nvCxnSpPr>
        <p:spPr>
          <a:xfrm>
            <a:off x="3345150" y="6036125"/>
            <a:ext cx="1854000" cy="90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988bb240b2_4_6"/>
          <p:cNvSpPr txBox="1"/>
          <p:nvPr>
            <p:ph idx="1" type="body"/>
          </p:nvPr>
        </p:nvSpPr>
        <p:spPr>
          <a:xfrm>
            <a:off x="838238" y="830938"/>
            <a:ext cx="51579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sz="2900"/>
              <a:t>OV7670 Camera Module</a:t>
            </a:r>
            <a:endParaRPr sz="2900"/>
          </a:p>
        </p:txBody>
      </p:sp>
      <p:sp>
        <p:nvSpPr>
          <p:cNvPr id="178" name="Google Shape;178;g2988bb240b2_4_6"/>
          <p:cNvSpPr txBox="1"/>
          <p:nvPr>
            <p:ph idx="2" type="body"/>
          </p:nvPr>
        </p:nvSpPr>
        <p:spPr>
          <a:xfrm>
            <a:off x="838238" y="1654850"/>
            <a:ext cx="5157900" cy="36846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3100"/>
              <a:t>Provides real-time depth and color data</a:t>
            </a:r>
            <a:endParaRPr sz="3100"/>
          </a:p>
          <a:p>
            <a:pPr indent="-361950" lvl="0" marL="457200" rtl="0" algn="l">
              <a:spcBef>
                <a:spcPts val="0"/>
              </a:spcBef>
              <a:spcAft>
                <a:spcPts val="0"/>
              </a:spcAft>
              <a:buSzPts val="2100"/>
              <a:buChar char="❏"/>
            </a:pPr>
            <a:r>
              <a:rPr lang="en-US" sz="3100"/>
              <a:t>Continuously analyze the environment</a:t>
            </a:r>
            <a:endParaRPr sz="3100"/>
          </a:p>
          <a:p>
            <a:pPr indent="-361950" lvl="0" marL="457200" rtl="0" algn="l">
              <a:spcBef>
                <a:spcPts val="0"/>
              </a:spcBef>
              <a:spcAft>
                <a:spcPts val="0"/>
              </a:spcAft>
              <a:buSzPts val="2100"/>
              <a:buChar char="❏"/>
            </a:pPr>
            <a:r>
              <a:rPr lang="en-US" sz="3100"/>
              <a:t>Detects obstacles and </a:t>
            </a:r>
            <a:r>
              <a:rPr lang="en-US" sz="3100"/>
              <a:t>avoids</a:t>
            </a:r>
            <a:r>
              <a:rPr lang="en-US" sz="3100"/>
              <a:t> them</a:t>
            </a:r>
            <a:endParaRPr sz="3100"/>
          </a:p>
        </p:txBody>
      </p:sp>
      <p:sp>
        <p:nvSpPr>
          <p:cNvPr id="179" name="Google Shape;179;g2988bb240b2_4_6"/>
          <p:cNvSpPr txBox="1"/>
          <p:nvPr>
            <p:ph idx="3" type="body"/>
          </p:nvPr>
        </p:nvSpPr>
        <p:spPr>
          <a:xfrm>
            <a:off x="6170650" y="830938"/>
            <a:ext cx="51831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US" sz="2900"/>
              <a:t>LCD Screen</a:t>
            </a:r>
            <a:endParaRPr sz="2900"/>
          </a:p>
        </p:txBody>
      </p:sp>
      <p:sp>
        <p:nvSpPr>
          <p:cNvPr id="180" name="Google Shape;180;g2988bb240b2_4_6"/>
          <p:cNvSpPr txBox="1"/>
          <p:nvPr>
            <p:ph idx="4" type="body"/>
          </p:nvPr>
        </p:nvSpPr>
        <p:spPr>
          <a:xfrm>
            <a:off x="6170650" y="1654850"/>
            <a:ext cx="5183100" cy="36846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3100"/>
              <a:t>Interaction user interface</a:t>
            </a:r>
            <a:endParaRPr sz="3100"/>
          </a:p>
          <a:p>
            <a:pPr indent="-361950" lvl="0" marL="457200" rtl="0" algn="l">
              <a:spcBef>
                <a:spcPts val="0"/>
              </a:spcBef>
              <a:spcAft>
                <a:spcPts val="0"/>
              </a:spcAft>
              <a:buSzPts val="2100"/>
              <a:buChar char="❏"/>
            </a:pPr>
            <a:r>
              <a:rPr lang="en-US" sz="3100"/>
              <a:t>Displays</a:t>
            </a:r>
            <a:r>
              <a:rPr lang="en-US" sz="3100"/>
              <a:t> </a:t>
            </a:r>
            <a:r>
              <a:rPr lang="en-US" sz="3100"/>
              <a:t>prompts, selection options, and other </a:t>
            </a:r>
            <a:r>
              <a:rPr lang="en-US" sz="3100"/>
              <a:t>informations</a:t>
            </a:r>
            <a:endParaRPr sz="3100"/>
          </a:p>
          <a:p>
            <a:pPr indent="-361950" lvl="0" marL="457200" rtl="0" algn="l">
              <a:spcBef>
                <a:spcPts val="0"/>
              </a:spcBef>
              <a:spcAft>
                <a:spcPts val="0"/>
              </a:spcAft>
              <a:buSzPts val="2100"/>
              <a:buChar char="❏"/>
            </a:pPr>
            <a:r>
              <a:rPr lang="en-US" sz="3100"/>
              <a:t>Real-time updates of data</a:t>
            </a:r>
            <a:endParaRPr sz="3100"/>
          </a:p>
        </p:txBody>
      </p:sp>
      <p:sp>
        <p:nvSpPr>
          <p:cNvPr id="181" name="Google Shape;181;g2988bb240b2_4_6"/>
          <p:cNvSpPr txBox="1"/>
          <p:nvPr>
            <p:ph idx="12" type="sldNum"/>
          </p:nvPr>
        </p:nvSpPr>
        <p:spPr>
          <a:xfrm>
            <a:off x="9036947" y="5506125"/>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2" name="Google Shape;182;g2988bb240b2_4_6"/>
          <p:cNvPicPr preferRelativeResize="0"/>
          <p:nvPr/>
        </p:nvPicPr>
        <p:blipFill>
          <a:blip r:embed="rId3">
            <a:alphaModFix/>
          </a:blip>
          <a:stretch>
            <a:fillRect/>
          </a:stretch>
        </p:blipFill>
        <p:spPr>
          <a:xfrm>
            <a:off x="2385075" y="4195025"/>
            <a:ext cx="2619401" cy="2075799"/>
          </a:xfrm>
          <a:prstGeom prst="rect">
            <a:avLst/>
          </a:prstGeom>
          <a:noFill/>
          <a:ln>
            <a:noFill/>
          </a:ln>
        </p:spPr>
      </p:pic>
      <p:pic>
        <p:nvPicPr>
          <p:cNvPr id="183" name="Google Shape;183;g2988bb240b2_4_6"/>
          <p:cNvPicPr preferRelativeResize="0"/>
          <p:nvPr/>
        </p:nvPicPr>
        <p:blipFill>
          <a:blip r:embed="rId4">
            <a:alphaModFix/>
          </a:blip>
          <a:stretch>
            <a:fillRect/>
          </a:stretch>
        </p:blipFill>
        <p:spPr>
          <a:xfrm>
            <a:off x="7680099" y="4388888"/>
            <a:ext cx="2164200" cy="168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988bb240b2_4_33"/>
          <p:cNvSpPr txBox="1"/>
          <p:nvPr>
            <p:ph idx="1" type="body"/>
          </p:nvPr>
        </p:nvSpPr>
        <p:spPr>
          <a:xfrm>
            <a:off x="838238" y="762113"/>
            <a:ext cx="51579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sz="2900"/>
              <a:t>FUJITSU F9860 Printer</a:t>
            </a:r>
            <a:endParaRPr sz="2900"/>
          </a:p>
        </p:txBody>
      </p:sp>
      <p:sp>
        <p:nvSpPr>
          <p:cNvPr id="190" name="Google Shape;190;g2988bb240b2_4_33"/>
          <p:cNvSpPr txBox="1"/>
          <p:nvPr>
            <p:ph idx="2" type="body"/>
          </p:nvPr>
        </p:nvSpPr>
        <p:spPr>
          <a:xfrm>
            <a:off x="838238" y="1586025"/>
            <a:ext cx="5157900" cy="36846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3100"/>
              <a:t>Compatible and high performance printer</a:t>
            </a:r>
            <a:endParaRPr sz="3100"/>
          </a:p>
          <a:p>
            <a:pPr indent="-425450" lvl="0" marL="457200" rtl="0" algn="l">
              <a:spcBef>
                <a:spcPts val="0"/>
              </a:spcBef>
              <a:spcAft>
                <a:spcPts val="0"/>
              </a:spcAft>
              <a:buSzPts val="3100"/>
              <a:buChar char="❏"/>
            </a:pPr>
            <a:r>
              <a:rPr lang="en-US" sz="3100"/>
              <a:t>Prints boarding pass, </a:t>
            </a:r>
            <a:r>
              <a:rPr lang="en-US" sz="3100"/>
              <a:t>baggage tag, and receipt</a:t>
            </a:r>
            <a:endParaRPr sz="3100"/>
          </a:p>
        </p:txBody>
      </p:sp>
      <p:sp>
        <p:nvSpPr>
          <p:cNvPr id="191" name="Google Shape;191;g2988bb240b2_4_33"/>
          <p:cNvSpPr txBox="1"/>
          <p:nvPr>
            <p:ph idx="3" type="body"/>
          </p:nvPr>
        </p:nvSpPr>
        <p:spPr>
          <a:xfrm>
            <a:off x="6170650" y="762125"/>
            <a:ext cx="55368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US" sz="2900"/>
              <a:t>M</a:t>
            </a:r>
            <a:r>
              <a:rPr lang="en-US" sz="2900"/>
              <a:t>ax9814 microphone &amp; Speaker</a:t>
            </a:r>
            <a:endParaRPr sz="2900"/>
          </a:p>
        </p:txBody>
      </p:sp>
      <p:sp>
        <p:nvSpPr>
          <p:cNvPr id="192" name="Google Shape;192;g2988bb240b2_4_33"/>
          <p:cNvSpPr txBox="1"/>
          <p:nvPr>
            <p:ph idx="4" type="body"/>
          </p:nvPr>
        </p:nvSpPr>
        <p:spPr>
          <a:xfrm>
            <a:off x="6170650" y="1586025"/>
            <a:ext cx="5183100" cy="36846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3100"/>
              <a:t>A speaker converts written text into spoken words</a:t>
            </a:r>
            <a:endParaRPr sz="3100"/>
          </a:p>
          <a:p>
            <a:pPr indent="-361950" lvl="0" marL="457200" rtl="0" algn="l">
              <a:spcBef>
                <a:spcPts val="0"/>
              </a:spcBef>
              <a:spcAft>
                <a:spcPts val="0"/>
              </a:spcAft>
              <a:buSzPts val="2100"/>
              <a:buChar char="❏"/>
            </a:pPr>
            <a:r>
              <a:rPr lang="en-US" sz="3100"/>
              <a:t>Microphone converts sound waves into electrical signals and </a:t>
            </a:r>
            <a:r>
              <a:rPr lang="en-US" sz="3100"/>
              <a:t>this</a:t>
            </a:r>
            <a:r>
              <a:rPr lang="en-US" sz="3100"/>
              <a:t> can be converted </a:t>
            </a:r>
            <a:r>
              <a:rPr lang="en-US" sz="3100"/>
              <a:t>to text using speech recognition </a:t>
            </a:r>
            <a:endParaRPr sz="3100"/>
          </a:p>
        </p:txBody>
      </p:sp>
      <p:sp>
        <p:nvSpPr>
          <p:cNvPr id="193" name="Google Shape;193;g2988bb240b2_4_33"/>
          <p:cNvSpPr txBox="1"/>
          <p:nvPr>
            <p:ph idx="12" type="sldNum"/>
          </p:nvPr>
        </p:nvSpPr>
        <p:spPr>
          <a:xfrm>
            <a:off x="9036947" y="5437300"/>
            <a:ext cx="785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g2988bb240b2_4_33"/>
          <p:cNvPicPr preferRelativeResize="0"/>
          <p:nvPr/>
        </p:nvPicPr>
        <p:blipFill>
          <a:blip r:embed="rId3">
            <a:alphaModFix/>
          </a:blip>
          <a:stretch>
            <a:fillRect/>
          </a:stretch>
        </p:blipFill>
        <p:spPr>
          <a:xfrm>
            <a:off x="1315601" y="3623725"/>
            <a:ext cx="3005000" cy="305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2019-03-13T12:31:35Z</dcterms:created>
  <dc:creator>Sara Al-kooheji</dc:creator>
</cp:coreProperties>
</file>