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338" r:id="rId4"/>
    <p:sldId id="340" r:id="rId5"/>
    <p:sldId id="295" r:id="rId6"/>
    <p:sldId id="258" r:id="rId7"/>
    <p:sldId id="259" r:id="rId8"/>
    <p:sldId id="260" r:id="rId9"/>
    <p:sldId id="262" r:id="rId10"/>
    <p:sldId id="269" r:id="rId11"/>
    <p:sldId id="270" r:id="rId12"/>
    <p:sldId id="264" r:id="rId13"/>
    <p:sldId id="265" r:id="rId14"/>
    <p:sldId id="266" r:id="rId15"/>
    <p:sldId id="267" r:id="rId16"/>
    <p:sldId id="268" r:id="rId17"/>
    <p:sldId id="271" r:id="rId18"/>
    <p:sldId id="339" r:id="rId19"/>
    <p:sldId id="337" r:id="rId20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37"/>
    <p:restoredTop sz="94713"/>
  </p:normalViewPr>
  <p:slideViewPr>
    <p:cSldViewPr snapToGrid="0" snapToObjects="1">
      <p:cViewPr varScale="1">
        <p:scale>
          <a:sx n="51" d="100"/>
          <a:sy n="51" d="100"/>
        </p:scale>
        <p:origin x="20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D486-EB52-3142-A6DA-E18A84770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E7C1C-5989-1B43-9934-F1DB913BC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D941-CD9B-AF44-BA59-5A4C004D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20/11/2022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772B-D804-AF43-A745-7AF72361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0B71-EF7B-9E4B-89A9-9851B341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5757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6AA4-3E15-5C48-BA9A-3E243657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8AE9B-D53A-924B-9817-90B36E5E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D73E-AF8A-5D4D-8A1D-741AF7DF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20/11/2022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DA47-4D8F-4D4C-B913-C7B923AD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46F8-1851-E74F-9DFF-51B30962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2628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CF2D9-B0E5-5D4C-8D91-8AED093BB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BCAD9-AF4E-BB4C-9746-3B80D2E79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8DCD-09F6-064C-AD92-2F4D2C37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20/11/2022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D643-803B-8145-91CE-CCC4B2B9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38AF-E912-274D-A2BD-1406CAF6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1108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17DD-2298-314C-B0BB-758E6F5D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36D04-4FFE-9341-88E5-E80D7535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5E8A-4666-6B4E-8BBD-3043AEEF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20/11/2022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62F2-8ED3-3147-8D68-BD85DE76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868E-E639-A24F-9CF5-03598BEF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2001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949C-4F49-C74A-8C28-153B412D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E1B36-86E8-9D45-AEBF-1CBAB5A6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10E1-F81B-8B46-B1FA-617E3E0B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20/11/2022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88D1-DDBC-6E45-BDC1-ACC3C93A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FCE6-C074-5B4B-B64C-41586610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3738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C23F-A686-EA49-B208-064003C9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550D-5099-D344-B8FD-243D90347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60FCD-8A83-8747-8329-559F5A78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4BA2A-D844-2F4E-B751-A9421D1B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20/11/2022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74ED8-7E28-F64E-875C-7E28BBB1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A42A-F1D2-9A48-8A66-0D45BAF0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8296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2F87-C4C1-2E4E-83FA-D482A385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BC107-22D7-B345-ACE0-77BECCFA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E3F94-FC02-8743-82E9-7AF9F98E8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208B7-7267-1842-AF48-B0092228E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734A8-7BF8-8243-AF1C-3D7B68D45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1A7FB-3717-A84F-B10F-F4ABE8B3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20/11/2022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8A752-1812-B845-8DF5-9E84A7A8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05D0D-E198-4348-8EB0-5E142029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938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3737-95FB-1C4D-9AA7-DBA31A2C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CA973-E462-CD43-AD58-F66117CE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20/11/2022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16E5-3395-F048-97EC-D60FE9BA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F49A9-1C3D-4240-8169-F6860D77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6338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73359-CC2F-6D41-B0B0-B845F70A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20/11/2022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2700-6893-7A4E-BC8D-864ACF06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9BEEF-3D29-8D48-8982-4395CE5D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429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C87-B356-AC4D-9558-6EA31091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BD5C-41F2-AB48-9BBB-B3C17F00E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A16F2-00CB-6548-B689-6E7877A20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AE8BA-42F1-0E4A-A8C9-428E91FA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20/11/2022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BEB48-78A4-6C48-9BE7-FF5B33C4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9FC7-02EB-B04E-A650-D2209C4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503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E533-88D2-8F4F-A492-20B5DF3D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2E243-4B98-B849-AF00-E5192291B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889F4-BE0A-E649-9286-20D0F7C66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A39F6-F32E-8B45-B2CC-160E32B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20/11/2022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0F86-9066-AD4F-8593-51E60D05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817B2-B303-3C49-A091-D77FB0B2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8071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92832-8D28-3440-950F-561898D4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083F5-6F39-8844-B7F6-32AA4100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E033-0645-7945-A60F-112C7BA56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6D7FC-AE85-2E42-9A3F-70ACC358AC46}" type="datetimeFigureOut">
              <a:rPr lang="en-SA" smtClean="0"/>
              <a:t>20/11/2022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AD44-903B-EC4E-A3C0-E1A0089A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6A1C2-2C9B-7C45-A034-1325951F5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20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32A2-8049-8A45-8A13-168B92317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A" dirty="0"/>
              <a:t>Data Stuctures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D4830-7FD5-2C4C-BD9F-92D638232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SA" dirty="0"/>
              <a:t>Dr. Fidaa Abed</a:t>
            </a:r>
          </a:p>
        </p:txBody>
      </p:sp>
    </p:spTree>
    <p:extLst>
      <p:ext uri="{BB962C8B-B14F-4D97-AF65-F5344CB8AC3E}">
        <p14:creationId xmlns:p14="http://schemas.microsoft.com/office/powerpoint/2010/main" val="782218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FF66F7B4-E2B0-ED4E-89EC-77FF4C449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0" y="1371600"/>
            <a:ext cx="6781800" cy="1676400"/>
          </a:xfrm>
        </p:spPr>
        <p:txBody>
          <a:bodyPr/>
          <a:lstStyle/>
          <a:p>
            <a:r>
              <a:rPr lang="en-US" altLang="en-SA">
                <a:cs typeface="Times New Roman" panose="02020603050405020304" pitchFamily="18" charset="0"/>
              </a:rPr>
              <a:t>What is the number of edges in a complete directed graph with N vertices? </a:t>
            </a:r>
            <a:endParaRPr lang="en-US" altLang="en-S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SA">
                <a:cs typeface="Times New Roman" panose="02020603050405020304" pitchFamily="18" charset="0"/>
              </a:rPr>
              <a:t>		</a:t>
            </a:r>
            <a:r>
              <a:rPr lang="en-US" altLang="en-SA" sz="2400" i="1">
                <a:cs typeface="Times New Roman" panose="02020603050405020304" pitchFamily="18" charset="0"/>
              </a:rPr>
              <a:t>N * (N-1)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113E6FFD-745F-1D41-A7E5-D63D6F5C3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SA" sz="4000">
                <a:cs typeface="Times New Roman" panose="02020603050405020304" pitchFamily="18" charset="0"/>
              </a:rPr>
              <a:t>Graph terminology (cont.)</a:t>
            </a:r>
            <a:endParaRPr lang="en-US" altLang="en-SA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365" name="Picture 5">
            <a:extLst>
              <a:ext uri="{FF2B5EF4-FFF2-40B4-BE49-F238E27FC236}">
                <a16:creationId xmlns:a16="http://schemas.microsoft.com/office/drawing/2014/main" id="{5EAD9E53-D3AB-2146-B18E-D4D13E2DE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06" r="60785"/>
          <a:stretch>
            <a:fillRect/>
          </a:stretch>
        </p:blipFill>
        <p:spPr bwMode="auto">
          <a:xfrm>
            <a:off x="5486400" y="2514601"/>
            <a:ext cx="4038600" cy="387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367" name="Object 7">
            <a:extLst>
              <a:ext uri="{FF2B5EF4-FFF2-40B4-BE49-F238E27FC236}">
                <a16:creationId xmlns:a16="http://schemas.microsoft.com/office/drawing/2014/main" id="{697E943D-CC1A-CE4E-8972-DED4F32A49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124201"/>
          <a:ext cx="1676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22529800" imgH="10528300" progId="Equation.DSMT4">
                  <p:embed/>
                </p:oleObj>
              </mc:Choice>
              <mc:Fallback>
                <p:oleObj name="Equation" r:id="rId4" imgW="22529800" imgH="10528300" progId="Equation.DSMT4">
                  <p:embed/>
                  <p:pic>
                    <p:nvPicPr>
                      <p:cNvPr id="15367" name="Object 7">
                        <a:extLst>
                          <a:ext uri="{FF2B5EF4-FFF2-40B4-BE49-F238E27FC236}">
                            <a16:creationId xmlns:a16="http://schemas.microsoft.com/office/drawing/2014/main" id="{697E943D-CC1A-CE4E-8972-DED4F32A49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24201"/>
                        <a:ext cx="16764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953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8FDD54FB-D794-D74F-999E-F13CDD67E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1524000"/>
          </a:xfrm>
        </p:spPr>
        <p:txBody>
          <a:bodyPr/>
          <a:lstStyle/>
          <a:p>
            <a:r>
              <a:rPr lang="en-US" altLang="en-SA">
                <a:cs typeface="Times New Roman" panose="02020603050405020304" pitchFamily="18" charset="0"/>
              </a:rPr>
              <a:t>What is the number of edges in a complete undirected graph with N vertices? </a:t>
            </a:r>
            <a:endParaRPr lang="en-US" altLang="en-S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SA">
                <a:ea typeface="MS Mincho" panose="02020609040205080304" pitchFamily="49" charset="-128"/>
              </a:rPr>
              <a:t>		</a:t>
            </a:r>
            <a:r>
              <a:rPr lang="en-US" altLang="en-SA" sz="2400" i="1">
                <a:ea typeface="MS Mincho" panose="02020609040205080304" pitchFamily="49" charset="-128"/>
              </a:rPr>
              <a:t>N * (N-1) / 2</a:t>
            </a:r>
            <a:endParaRPr lang="en-US" altLang="en-SA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DE39DFCB-01E8-3F41-9958-7C2338BC0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SA" sz="4000">
                <a:cs typeface="Times New Roman" panose="02020603050405020304" pitchFamily="18" charset="0"/>
              </a:rPr>
              <a:t>Graph terminology (cont.)</a:t>
            </a:r>
            <a:endParaRPr lang="en-US" altLang="en-SA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389" name="Picture 5">
            <a:extLst>
              <a:ext uri="{FF2B5EF4-FFF2-40B4-BE49-F238E27FC236}">
                <a16:creationId xmlns:a16="http://schemas.microsoft.com/office/drawing/2014/main" id="{E5CDBFC1-9CB3-5F44-B93B-07DBE8ED8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3"/>
          <a:stretch>
            <a:fillRect/>
          </a:stretch>
        </p:blipFill>
        <p:spPr bwMode="auto">
          <a:xfrm>
            <a:off x="5562601" y="2514600"/>
            <a:ext cx="37750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390" name="Object 6">
            <a:extLst>
              <a:ext uri="{FF2B5EF4-FFF2-40B4-BE49-F238E27FC236}">
                <a16:creationId xmlns:a16="http://schemas.microsoft.com/office/drawing/2014/main" id="{27CE67B0-CA23-6D45-9F62-B563795F1B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971800"/>
          <a:ext cx="121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22529800" imgH="10528300" progId="Equation.DSMT4">
                  <p:embed/>
                </p:oleObj>
              </mc:Choice>
              <mc:Fallback>
                <p:oleObj name="Equation" r:id="rId4" imgW="22529800" imgH="10528300" progId="Equation.DSMT4">
                  <p:embed/>
                  <p:pic>
                    <p:nvPicPr>
                      <p:cNvPr id="16390" name="Object 6">
                        <a:extLst>
                          <a:ext uri="{FF2B5EF4-FFF2-40B4-BE49-F238E27FC236}">
                            <a16:creationId xmlns:a16="http://schemas.microsoft.com/office/drawing/2014/main" id="{27CE67B0-CA23-6D45-9F62-B563795F1B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71800"/>
                        <a:ext cx="1219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07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C4E1459B-8889-9143-AF82-757B80E3A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7772400" cy="1066800"/>
          </a:xfrm>
        </p:spPr>
        <p:txBody>
          <a:bodyPr/>
          <a:lstStyle/>
          <a:p>
            <a:r>
              <a:rPr lang="en-US" altLang="en-SA" u="sng">
                <a:ea typeface="MS Mincho" panose="02020609040205080304" pitchFamily="49" charset="-128"/>
              </a:rPr>
              <a:t>Weighted graph</a:t>
            </a:r>
            <a:r>
              <a:rPr lang="en-US" altLang="en-SA">
                <a:ea typeface="MS Mincho" panose="02020609040205080304" pitchFamily="49" charset="-128"/>
              </a:rPr>
              <a:t>: a graph in which each edge carries a value</a:t>
            </a:r>
            <a:r>
              <a:rPr lang="en-US" altLang="en-SA"/>
              <a:t> 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F8012616-7228-5043-816E-8CADF100C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SA" sz="4000">
                <a:cs typeface="Times New Roman" panose="02020603050405020304" pitchFamily="18" charset="0"/>
              </a:rPr>
              <a:t>Graph terminology (cont.)</a:t>
            </a:r>
            <a:endParaRPr lang="en-US" altLang="en-SA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45" name="Picture 5">
            <a:extLst>
              <a:ext uri="{FF2B5EF4-FFF2-40B4-BE49-F238E27FC236}">
                <a16:creationId xmlns:a16="http://schemas.microsoft.com/office/drawing/2014/main" id="{A2FE5435-BD4D-C545-9D9D-184AFC506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667001"/>
            <a:ext cx="6400800" cy="365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67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B80D05F-260B-8C4E-979E-920EA1FFB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altLang="en-SA">
                <a:cs typeface="Times New Roman" panose="02020603050405020304" pitchFamily="18" charset="0"/>
              </a:rPr>
              <a:t>Graph implementation</a:t>
            </a:r>
            <a:endParaRPr lang="en-US" altLang="en-SA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98EAFA0-07AC-9941-A35B-98A196A72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114800"/>
          </a:xfrm>
        </p:spPr>
        <p:txBody>
          <a:bodyPr/>
          <a:lstStyle/>
          <a:p>
            <a:r>
              <a:rPr lang="en-US" altLang="en-SA" u="sng">
                <a:cs typeface="Times New Roman" panose="02020603050405020304" pitchFamily="18" charset="0"/>
              </a:rPr>
              <a:t>Array-based implementation</a:t>
            </a:r>
            <a:endParaRPr lang="en-US" altLang="en-S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SA">
                <a:cs typeface="Times New Roman" panose="02020603050405020304" pitchFamily="18" charset="0"/>
              </a:rPr>
              <a:t>A 1D array is used to represent the vertices</a:t>
            </a:r>
            <a:endParaRPr lang="en-US" altLang="en-S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SA">
                <a:ea typeface="MS Mincho" panose="02020609040205080304" pitchFamily="49" charset="-128"/>
              </a:rPr>
              <a:t>A 2D array (adjacency matrix) is used to represent the edges</a:t>
            </a:r>
            <a:r>
              <a:rPr lang="en-US" altLang="en-SA"/>
              <a:t> 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F4988DDC-0E21-C146-AB96-597221D62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33801"/>
            <a:ext cx="4876800" cy="278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77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CB17EC6-A7DB-7C44-B7C2-556709D79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en-SA">
                <a:solidFill>
                  <a:schemeClr val="bg1"/>
                </a:solidFill>
                <a:cs typeface="Times New Roman" panose="02020603050405020304" pitchFamily="18" charset="0"/>
              </a:rPr>
              <a:t>Array-based implementation</a:t>
            </a:r>
            <a:endParaRPr lang="en-US" altLang="en-SA">
              <a:solidFill>
                <a:schemeClr val="bg1"/>
              </a:solidFill>
            </a:endParaRP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D5FE9DBB-51EF-0F44-8949-2F38C78B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95400"/>
            <a:ext cx="7239000" cy="519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607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14BE2DE-9E67-5347-90CD-EAA9F4D35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altLang="en-SA">
                <a:ea typeface="MS Mincho" panose="02020609040205080304" pitchFamily="49" charset="-128"/>
              </a:rPr>
              <a:t>Graph implementation</a:t>
            </a:r>
            <a:r>
              <a:rPr lang="en-US" altLang="en-SA"/>
              <a:t>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B7A685E-CFB7-124C-9BAD-481616280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3505200"/>
          </a:xfrm>
        </p:spPr>
        <p:txBody>
          <a:bodyPr/>
          <a:lstStyle/>
          <a:p>
            <a:r>
              <a:rPr lang="en-US" altLang="en-SA" u="sng">
                <a:cs typeface="Times New Roman" panose="02020603050405020304" pitchFamily="18" charset="0"/>
              </a:rPr>
              <a:t>Linked-list implementation</a:t>
            </a:r>
            <a:endParaRPr lang="en-US" altLang="en-S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SA" sz="2600">
                <a:cs typeface="Times New Roman" panose="02020603050405020304" pitchFamily="18" charset="0"/>
              </a:rPr>
              <a:t>A 1D array is used to represent the vertices </a:t>
            </a:r>
          </a:p>
          <a:p>
            <a:pPr lvl="1"/>
            <a:r>
              <a:rPr lang="en-US" altLang="en-SA" sz="2600">
                <a:cs typeface="Times New Roman" panose="02020603050405020304" pitchFamily="18" charset="0"/>
              </a:rPr>
              <a:t>A list is used for each vertex </a:t>
            </a:r>
            <a:r>
              <a:rPr lang="en-US" altLang="en-SA" sz="2600" i="1">
                <a:ea typeface="MS Mincho" panose="02020609040205080304" pitchFamily="49" charset="-128"/>
              </a:rPr>
              <a:t>v</a:t>
            </a:r>
            <a:r>
              <a:rPr lang="en-US" altLang="en-SA" sz="2600">
                <a:ea typeface="MS Mincho" panose="02020609040205080304" pitchFamily="49" charset="-128"/>
              </a:rPr>
              <a:t> which contains the vertices which are adjacent from </a:t>
            </a:r>
            <a:r>
              <a:rPr lang="en-US" altLang="en-SA" sz="2600" i="1">
                <a:ea typeface="MS Mincho" panose="02020609040205080304" pitchFamily="49" charset="-128"/>
              </a:rPr>
              <a:t>v </a:t>
            </a:r>
            <a:r>
              <a:rPr lang="en-US" altLang="en-SA" sz="2600">
                <a:ea typeface="MS Mincho" panose="02020609040205080304" pitchFamily="49" charset="-128"/>
              </a:rPr>
              <a:t>(adjacency list)</a:t>
            </a:r>
            <a:r>
              <a:rPr lang="en-US" altLang="en-SA"/>
              <a:t> 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83D7043A-941B-6C41-AE2A-6EC33338D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57600"/>
            <a:ext cx="4953000" cy="28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389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5BA9117-BD15-534B-AED2-1DBD9E236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SA">
                <a:solidFill>
                  <a:schemeClr val="bg1"/>
                </a:solidFill>
                <a:ea typeface="MS Mincho" panose="02020609040205080304" pitchFamily="49" charset="-128"/>
              </a:rPr>
              <a:t>Linked-list implementation</a:t>
            </a:r>
            <a:r>
              <a:rPr lang="en-US" altLang="en-SA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4495EEF8-0EEE-3145-B627-6041E25CD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19200"/>
            <a:ext cx="6324600" cy="524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119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2EBEE1F-63ED-4F41-9491-FC4F34942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en-US" altLang="en-SA" sz="4000">
                <a:ea typeface="MS Mincho" panose="02020609040205080304" pitchFamily="49" charset="-128"/>
              </a:rPr>
              <a:t>Adjacency matrix vs. adjacency list representation</a:t>
            </a:r>
            <a:r>
              <a:rPr lang="en-US" altLang="en-SA" sz="4000"/>
              <a:t>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1ED9686-DCDE-364B-9B4A-37CF3168A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001000" cy="4495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SA" b="1">
                <a:solidFill>
                  <a:srgbClr val="FF9933"/>
                </a:solidFill>
                <a:ea typeface="MS Mincho" panose="02020609040205080304" pitchFamily="49" charset="-128"/>
              </a:rPr>
              <a:t>Adjacency matrix</a:t>
            </a:r>
            <a:endParaRPr lang="en-US" altLang="en-SA" b="1">
              <a:solidFill>
                <a:srgbClr val="FF9933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85000"/>
              </a:lnSpc>
            </a:pPr>
            <a:r>
              <a:rPr lang="en-US" altLang="en-SA">
                <a:ea typeface="MS Mincho" panose="02020609040205080304" pitchFamily="49" charset="-128"/>
              </a:rPr>
              <a:t>Good for dense graphs --|</a:t>
            </a:r>
            <a:r>
              <a:rPr lang="en-US" altLang="en-SA" i="1">
                <a:ea typeface="MS Mincho" panose="02020609040205080304" pitchFamily="49" charset="-128"/>
              </a:rPr>
              <a:t>E</a:t>
            </a:r>
            <a:r>
              <a:rPr lang="en-US" altLang="en-SA">
                <a:ea typeface="MS Mincho" panose="02020609040205080304" pitchFamily="49" charset="-128"/>
              </a:rPr>
              <a:t>|~</a:t>
            </a:r>
            <a:r>
              <a:rPr lang="en-US" altLang="en-SA" i="1">
                <a:ea typeface="MS Mincho" panose="02020609040205080304" pitchFamily="49" charset="-128"/>
              </a:rPr>
              <a:t>O</a:t>
            </a:r>
            <a:r>
              <a:rPr lang="en-US" altLang="en-SA">
                <a:ea typeface="MS Mincho" panose="02020609040205080304" pitchFamily="49" charset="-128"/>
              </a:rPr>
              <a:t>(|</a:t>
            </a:r>
            <a:r>
              <a:rPr lang="en-US" altLang="en-SA" i="1">
                <a:ea typeface="MS Mincho" panose="02020609040205080304" pitchFamily="49" charset="-128"/>
              </a:rPr>
              <a:t>V</a:t>
            </a:r>
            <a:r>
              <a:rPr lang="en-US" altLang="en-SA">
                <a:ea typeface="MS Mincho" panose="02020609040205080304" pitchFamily="49" charset="-128"/>
              </a:rPr>
              <a:t>|</a:t>
            </a:r>
            <a:r>
              <a:rPr lang="en-US" altLang="en-SA" baseline="30000">
                <a:ea typeface="MS Mincho" panose="02020609040205080304" pitchFamily="49" charset="-128"/>
              </a:rPr>
              <a:t>2</a:t>
            </a:r>
            <a:r>
              <a:rPr lang="en-US" altLang="en-SA">
                <a:ea typeface="MS Mincho" panose="02020609040205080304" pitchFamily="49" charset="-128"/>
              </a:rPr>
              <a:t>)</a:t>
            </a:r>
            <a:endParaRPr lang="en-US" altLang="en-SA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85000"/>
              </a:lnSpc>
            </a:pPr>
            <a:r>
              <a:rPr lang="en-US" altLang="en-SA">
                <a:ea typeface="MS Mincho" panose="02020609040205080304" pitchFamily="49" charset="-128"/>
              </a:rPr>
              <a:t>Memory requirements: </a:t>
            </a:r>
            <a:r>
              <a:rPr lang="en-US" altLang="en-SA" i="1">
                <a:ea typeface="MS Mincho" panose="02020609040205080304" pitchFamily="49" charset="-128"/>
              </a:rPr>
              <a:t>O</a:t>
            </a:r>
            <a:r>
              <a:rPr lang="en-US" altLang="en-SA">
                <a:ea typeface="MS Mincho" panose="02020609040205080304" pitchFamily="49" charset="-128"/>
              </a:rPr>
              <a:t>(|V| + |</a:t>
            </a:r>
            <a:r>
              <a:rPr lang="en-US" altLang="en-SA" i="1">
                <a:ea typeface="MS Mincho" panose="02020609040205080304" pitchFamily="49" charset="-128"/>
              </a:rPr>
              <a:t>E|</a:t>
            </a:r>
            <a:r>
              <a:rPr lang="en-US" altLang="en-SA" baseline="30000">
                <a:ea typeface="MS Mincho" panose="02020609040205080304" pitchFamily="49" charset="-128"/>
              </a:rPr>
              <a:t> </a:t>
            </a:r>
            <a:r>
              <a:rPr lang="en-US" altLang="en-SA">
                <a:ea typeface="MS Mincho" panose="02020609040205080304" pitchFamily="49" charset="-128"/>
              </a:rPr>
              <a:t>) = O(|</a:t>
            </a:r>
            <a:r>
              <a:rPr lang="en-US" altLang="en-SA" i="1">
                <a:ea typeface="MS Mincho" panose="02020609040205080304" pitchFamily="49" charset="-128"/>
              </a:rPr>
              <a:t>V</a:t>
            </a:r>
            <a:r>
              <a:rPr lang="en-US" altLang="en-SA">
                <a:ea typeface="MS Mincho" panose="02020609040205080304" pitchFamily="49" charset="-128"/>
              </a:rPr>
              <a:t>|</a:t>
            </a:r>
            <a:r>
              <a:rPr lang="en-US" altLang="en-SA" baseline="30000">
                <a:ea typeface="MS Mincho" panose="02020609040205080304" pitchFamily="49" charset="-128"/>
              </a:rPr>
              <a:t>2 </a:t>
            </a:r>
            <a:r>
              <a:rPr lang="en-US" altLang="en-SA">
                <a:ea typeface="MS Mincho" panose="02020609040205080304" pitchFamily="49" charset="-128"/>
              </a:rPr>
              <a:t>)</a:t>
            </a:r>
          </a:p>
          <a:p>
            <a:pPr lvl="1">
              <a:lnSpc>
                <a:spcPct val="85000"/>
              </a:lnSpc>
            </a:pPr>
            <a:r>
              <a:rPr lang="en-US" altLang="en-SA">
                <a:ea typeface="MS Mincho" panose="02020609040205080304" pitchFamily="49" charset="-128"/>
              </a:rPr>
              <a:t>Connectivity between two vertices can be tested quickly</a:t>
            </a:r>
          </a:p>
          <a:p>
            <a:pPr>
              <a:lnSpc>
                <a:spcPct val="85000"/>
              </a:lnSpc>
            </a:pPr>
            <a:r>
              <a:rPr lang="en-US" altLang="en-SA" b="1">
                <a:solidFill>
                  <a:srgbClr val="FF9933"/>
                </a:solidFill>
                <a:ea typeface="MS Mincho" panose="02020609040205080304" pitchFamily="49" charset="-128"/>
              </a:rPr>
              <a:t>Adjacency list</a:t>
            </a:r>
            <a:endParaRPr lang="en-US" altLang="en-SA" b="1">
              <a:solidFill>
                <a:srgbClr val="FF9933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85000"/>
              </a:lnSpc>
            </a:pPr>
            <a:r>
              <a:rPr lang="en-US" altLang="en-SA">
                <a:ea typeface="MS Mincho" panose="02020609040205080304" pitchFamily="49" charset="-128"/>
              </a:rPr>
              <a:t>Good for sparse graphs -- |</a:t>
            </a:r>
            <a:r>
              <a:rPr lang="en-US" altLang="en-SA" i="1">
                <a:ea typeface="MS Mincho" panose="02020609040205080304" pitchFamily="49" charset="-128"/>
              </a:rPr>
              <a:t>E</a:t>
            </a:r>
            <a:r>
              <a:rPr lang="en-US" altLang="en-SA">
                <a:ea typeface="MS Mincho" panose="02020609040205080304" pitchFamily="49" charset="-128"/>
              </a:rPr>
              <a:t>|~</a:t>
            </a:r>
            <a:r>
              <a:rPr lang="en-US" altLang="en-SA" i="1">
                <a:ea typeface="MS Mincho" panose="02020609040205080304" pitchFamily="49" charset="-128"/>
              </a:rPr>
              <a:t>O</a:t>
            </a:r>
            <a:r>
              <a:rPr lang="en-US" altLang="en-SA">
                <a:ea typeface="MS Mincho" panose="02020609040205080304" pitchFamily="49" charset="-128"/>
              </a:rPr>
              <a:t>(|</a:t>
            </a:r>
            <a:r>
              <a:rPr lang="en-US" altLang="en-SA" i="1">
                <a:ea typeface="MS Mincho" panose="02020609040205080304" pitchFamily="49" charset="-128"/>
              </a:rPr>
              <a:t>V</a:t>
            </a:r>
            <a:r>
              <a:rPr lang="en-US" altLang="en-SA">
                <a:ea typeface="MS Mincho" panose="02020609040205080304" pitchFamily="49" charset="-128"/>
              </a:rPr>
              <a:t>|)</a:t>
            </a:r>
            <a:endParaRPr lang="en-US" altLang="en-SA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85000"/>
              </a:lnSpc>
            </a:pPr>
            <a:r>
              <a:rPr lang="en-US" altLang="en-SA">
                <a:ea typeface="MS Mincho" panose="02020609040205080304" pitchFamily="49" charset="-128"/>
              </a:rPr>
              <a:t>Memory requirements: </a:t>
            </a:r>
            <a:r>
              <a:rPr lang="en-US" altLang="en-SA" i="1">
                <a:ea typeface="MS Mincho" panose="02020609040205080304" pitchFamily="49" charset="-128"/>
              </a:rPr>
              <a:t>O(|V| + |E|)=O(|V|) </a:t>
            </a:r>
          </a:p>
          <a:p>
            <a:pPr lvl="1">
              <a:lnSpc>
                <a:spcPct val="85000"/>
              </a:lnSpc>
            </a:pPr>
            <a:r>
              <a:rPr lang="en-US" altLang="en-SA">
                <a:ea typeface="MS Mincho" panose="02020609040205080304" pitchFamily="49" charset="-128"/>
              </a:rPr>
              <a:t>Vertices adjacent to another vertex can be found quickly</a:t>
            </a:r>
          </a:p>
        </p:txBody>
      </p:sp>
    </p:spTree>
    <p:extLst>
      <p:ext uri="{BB962C8B-B14F-4D97-AF65-F5344CB8AC3E}">
        <p14:creationId xmlns:p14="http://schemas.microsoft.com/office/powerpoint/2010/main" val="235365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2EBEE1F-63ED-4F41-9491-FC4F34942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en-US" altLang="en-SA" sz="4000" dirty="0">
                <a:ea typeface="MS Mincho" panose="02020609040205080304" pitchFamily="49" charset="-128"/>
              </a:rPr>
              <a:t>Adjacency matrix Implementation</a:t>
            </a:r>
            <a:endParaRPr lang="en-US" altLang="en-SA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25D304-F6E9-1D46-83AC-3F4E94FFC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252" y="1825625"/>
            <a:ext cx="6443496" cy="4351338"/>
          </a:xfrm>
        </p:spPr>
      </p:pic>
    </p:spTree>
    <p:extLst>
      <p:ext uri="{BB962C8B-B14F-4D97-AF65-F5344CB8AC3E}">
        <p14:creationId xmlns:p14="http://schemas.microsoft.com/office/powerpoint/2010/main" val="1005700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B79D-F535-694D-ADD0-B8A5EE1F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30F6-AB73-5843-A9B1-D5BD3AA49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Write a method that take the graph as input (2d Array) and print the adacency matrix as a matrix.</a:t>
            </a:r>
          </a:p>
          <a:p>
            <a:endParaRPr lang="en-SA" dirty="0"/>
          </a:p>
          <a:p>
            <a:endParaRPr lang="en-SA" dirty="0"/>
          </a:p>
          <a:p>
            <a:r>
              <a:rPr lang="en-SA" dirty="0"/>
              <a:t>Write a method that take the graph as input (2d Array) and print the graph as adacent vertices. You need to print each node in a line with adjacent nodes.</a:t>
            </a:r>
          </a:p>
        </p:txBody>
      </p:sp>
    </p:spTree>
    <p:extLst>
      <p:ext uri="{BB962C8B-B14F-4D97-AF65-F5344CB8AC3E}">
        <p14:creationId xmlns:p14="http://schemas.microsoft.com/office/powerpoint/2010/main" val="368727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5788330-63A2-794F-910C-9FA47C782A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 anchor="ctr"/>
          <a:lstStyle/>
          <a:p>
            <a:r>
              <a:rPr lang="en-US" altLang="en-SA" b="1"/>
              <a:t>Graphs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8F5C368-D3B0-5948-8839-E5209F017B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endParaRPr lang="en-US" altLang="en-SA" sz="3200" dirty="0"/>
          </a:p>
        </p:txBody>
      </p:sp>
    </p:spTree>
    <p:extLst>
      <p:ext uri="{BB962C8B-B14F-4D97-AF65-F5344CB8AC3E}">
        <p14:creationId xmlns:p14="http://schemas.microsoft.com/office/powerpoint/2010/main" val="336209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FB1CE27-6868-0C49-A0C8-6E83675E6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SA">
                <a:ea typeface="MS Mincho" panose="02020609040205080304" pitchFamily="49" charset="-128"/>
              </a:rPr>
              <a:t>What is a graph?</a:t>
            </a:r>
            <a:endParaRPr lang="en-US" altLang="en-SA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6CF298E-5593-684B-BB79-C61A28F6B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2362200"/>
          </a:xfrm>
        </p:spPr>
        <p:txBody>
          <a:bodyPr/>
          <a:lstStyle/>
          <a:p>
            <a:r>
              <a:rPr lang="en-US" altLang="en-SA">
                <a:cs typeface="Times New Roman" panose="02020603050405020304" pitchFamily="18" charset="0"/>
              </a:rPr>
              <a:t>A data structure that consists of a set of nodes (</a:t>
            </a:r>
            <a:r>
              <a:rPr lang="en-US" altLang="en-SA" i="1">
                <a:cs typeface="Times New Roman" panose="02020603050405020304" pitchFamily="18" charset="0"/>
              </a:rPr>
              <a:t>vertices</a:t>
            </a:r>
            <a:r>
              <a:rPr lang="en-US" altLang="en-SA">
                <a:cs typeface="Times New Roman" panose="02020603050405020304" pitchFamily="18" charset="0"/>
              </a:rPr>
              <a:t>) and a set of edges that relate the nodes to each other</a:t>
            </a:r>
            <a:endParaRPr lang="en-US" altLang="en-S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SA">
                <a:ea typeface="MS Mincho" panose="02020609040205080304" pitchFamily="49" charset="-128"/>
              </a:rPr>
              <a:t>The set of edges describes relationships among the vertices</a:t>
            </a:r>
            <a:r>
              <a:rPr lang="en-US" altLang="en-SA"/>
              <a:t>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B4040B1-A8E5-5E4E-894D-C63F54376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1"/>
            <a:ext cx="6096000" cy="24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20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FB1CE27-6868-0C49-A0C8-6E83675E6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SA" dirty="0">
                <a:ea typeface="MS Mincho" panose="02020609040205080304" pitchFamily="49" charset="-128"/>
              </a:rPr>
              <a:t>Applications of  graphs?</a:t>
            </a:r>
            <a:endParaRPr lang="en-US" altLang="en-SA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6CF298E-5593-684B-BB79-C61A28F6B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2362200"/>
          </a:xfrm>
        </p:spPr>
        <p:txBody>
          <a:bodyPr/>
          <a:lstStyle/>
          <a:p>
            <a:r>
              <a:rPr lang="en-US" altLang="en-SA" dirty="0">
                <a:cs typeface="Times New Roman" panose="02020603050405020304" pitchFamily="18" charset="0"/>
              </a:rPr>
              <a:t>Social Media</a:t>
            </a:r>
          </a:p>
          <a:p>
            <a:r>
              <a:rPr lang="en-US" altLang="en-SA" dirty="0">
                <a:cs typeface="Times New Roman" panose="02020603050405020304" pitchFamily="18" charset="0"/>
              </a:rPr>
              <a:t>Google maps</a:t>
            </a:r>
          </a:p>
          <a:p>
            <a:r>
              <a:rPr lang="en-US" altLang="en-SA" dirty="0">
                <a:cs typeface="Times New Roman" panose="02020603050405020304" pitchFamily="18" charset="0"/>
              </a:rPr>
              <a:t>Computer networks</a:t>
            </a:r>
          </a:p>
          <a:p>
            <a:r>
              <a:rPr lang="en-US" altLang="en-SA">
                <a:cs typeface="Times New Roman" panose="02020603050405020304" pitchFamily="18" charset="0"/>
              </a:rPr>
              <a:t>Transportations</a:t>
            </a:r>
            <a:endParaRPr lang="en-US" altLang="en-SA" dirty="0"/>
          </a:p>
        </p:txBody>
      </p:sp>
    </p:spTree>
    <p:extLst>
      <p:ext uri="{BB962C8B-B14F-4D97-AF65-F5344CB8AC3E}">
        <p14:creationId xmlns:p14="http://schemas.microsoft.com/office/powerpoint/2010/main" val="108688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7F9F346-F686-CA40-8161-E62882706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A">
                <a:cs typeface="Times New Roman" panose="02020603050405020304" pitchFamily="18" charset="0"/>
              </a:rPr>
              <a:t>Formal definition of graphs</a:t>
            </a:r>
            <a:endParaRPr lang="en-US" altLang="en-SA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1C6492-D95A-DD45-8E26-FFDC77046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A">
                <a:cs typeface="Times New Roman" panose="02020603050405020304" pitchFamily="18" charset="0"/>
              </a:rPr>
              <a:t>A graph </a:t>
            </a:r>
            <a:r>
              <a:rPr lang="en-US" altLang="en-SA" i="1">
                <a:cs typeface="Times New Roman" panose="02020603050405020304" pitchFamily="18" charset="0"/>
              </a:rPr>
              <a:t>G</a:t>
            </a:r>
            <a:r>
              <a:rPr lang="en-US" altLang="en-SA">
                <a:cs typeface="Times New Roman" panose="02020603050405020304" pitchFamily="18" charset="0"/>
              </a:rPr>
              <a:t> is defined as follows:</a:t>
            </a:r>
            <a:endParaRPr lang="en-US" altLang="en-S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s-ES_tradnl" altLang="en-SA">
                <a:cs typeface="Times New Roman" panose="02020603050405020304" pitchFamily="18" charset="0"/>
              </a:rPr>
              <a:t>				</a:t>
            </a:r>
            <a:r>
              <a:rPr lang="es-ES_tradnl" altLang="en-SA" i="1">
                <a:cs typeface="Times New Roman" panose="02020603050405020304" pitchFamily="18" charset="0"/>
              </a:rPr>
              <a:t>G=(V,E)</a:t>
            </a:r>
            <a:endParaRPr lang="en-US" altLang="en-S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SA">
                <a:cs typeface="Times New Roman" panose="02020603050405020304" pitchFamily="18" charset="0"/>
              </a:rPr>
              <a:t>		</a:t>
            </a:r>
            <a:r>
              <a:rPr lang="en-US" altLang="en-SA" i="1">
                <a:cs typeface="Times New Roman" panose="02020603050405020304" pitchFamily="18" charset="0"/>
              </a:rPr>
              <a:t>V(G):</a:t>
            </a:r>
            <a:r>
              <a:rPr lang="en-US" altLang="en-SA">
                <a:cs typeface="Times New Roman" panose="02020603050405020304" pitchFamily="18" charset="0"/>
              </a:rPr>
              <a:t> a finite, nonempty set of vertices</a:t>
            </a:r>
            <a:endParaRPr lang="en-US" altLang="en-S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SA">
                <a:cs typeface="Times New Roman" panose="02020603050405020304" pitchFamily="18" charset="0"/>
              </a:rPr>
              <a:t>		</a:t>
            </a:r>
            <a:r>
              <a:rPr lang="en-US" altLang="en-SA" i="1">
                <a:cs typeface="Times New Roman" panose="02020603050405020304" pitchFamily="18" charset="0"/>
              </a:rPr>
              <a:t>E(G):</a:t>
            </a:r>
            <a:r>
              <a:rPr lang="en-US" altLang="en-SA">
                <a:cs typeface="Times New Roman" panose="02020603050405020304" pitchFamily="18" charset="0"/>
              </a:rPr>
              <a:t> a set of edges (pairs of vertices)</a:t>
            </a:r>
            <a:endParaRPr lang="en-US" altLang="en-S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SA"/>
          </a:p>
        </p:txBody>
      </p:sp>
    </p:spTree>
    <p:extLst>
      <p:ext uri="{BB962C8B-B14F-4D97-AF65-F5344CB8AC3E}">
        <p14:creationId xmlns:p14="http://schemas.microsoft.com/office/powerpoint/2010/main" val="149578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51201D0-AD07-354C-9DFE-7AD878691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A">
                <a:ea typeface="MS Mincho" panose="02020609040205080304" pitchFamily="49" charset="-128"/>
              </a:rPr>
              <a:t>Directed vs. undirected graphs</a:t>
            </a:r>
            <a:endParaRPr lang="en-US" altLang="en-SA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C76A9D1-D151-CA44-81C6-629C2A1E1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1066800"/>
          </a:xfrm>
        </p:spPr>
        <p:txBody>
          <a:bodyPr/>
          <a:lstStyle/>
          <a:p>
            <a:r>
              <a:rPr lang="en-US" altLang="en-SA">
                <a:ea typeface="MS Mincho" panose="02020609040205080304" pitchFamily="49" charset="-128"/>
              </a:rPr>
              <a:t>When the edges in a graph have no direction, the graph is called </a:t>
            </a:r>
            <a:r>
              <a:rPr lang="en-US" altLang="en-SA" i="1">
                <a:ea typeface="MS Mincho" panose="02020609040205080304" pitchFamily="49" charset="-128"/>
              </a:rPr>
              <a:t>undirected</a:t>
            </a:r>
            <a:endParaRPr lang="en-US" altLang="en-SA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DD4DE6-C7D8-3648-AA16-844BACDCA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43" b="71895"/>
          <a:stretch>
            <a:fillRect/>
          </a:stretch>
        </p:blipFill>
        <p:spPr bwMode="auto">
          <a:xfrm>
            <a:off x="4114800" y="3200401"/>
            <a:ext cx="3886200" cy="319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02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1C38F25D-3899-1A4B-8BA8-0B23E0A53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1219200"/>
          </a:xfrm>
        </p:spPr>
        <p:txBody>
          <a:bodyPr/>
          <a:lstStyle/>
          <a:p>
            <a:r>
              <a:rPr lang="en-US" altLang="en-SA">
                <a:ea typeface="MS Mincho" panose="02020609040205080304" pitchFamily="49" charset="-128"/>
              </a:rPr>
              <a:t>When the edges in a graph have a direction, the graph is called </a:t>
            </a:r>
            <a:r>
              <a:rPr lang="en-US" altLang="en-SA" i="1">
                <a:ea typeface="MS Mincho" panose="02020609040205080304" pitchFamily="49" charset="-128"/>
              </a:rPr>
              <a:t>directed</a:t>
            </a:r>
            <a:r>
              <a:rPr lang="en-US" altLang="en-SA">
                <a:ea typeface="MS Mincho" panose="02020609040205080304" pitchFamily="49" charset="-128"/>
              </a:rPr>
              <a:t> (or </a:t>
            </a:r>
            <a:r>
              <a:rPr lang="en-US" altLang="en-SA" i="1">
                <a:ea typeface="MS Mincho" panose="02020609040205080304" pitchFamily="49" charset="-128"/>
              </a:rPr>
              <a:t>digraph</a:t>
            </a:r>
            <a:r>
              <a:rPr lang="en-US" altLang="en-SA">
                <a:ea typeface="MS Mincho" panose="02020609040205080304" pitchFamily="49" charset="-128"/>
              </a:rPr>
              <a:t>)</a:t>
            </a:r>
            <a:r>
              <a:rPr lang="en-US" altLang="en-SA"/>
              <a:t> 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115C8B0-657F-0541-9E6F-1778340F1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7" r="13568" b="34114"/>
          <a:stretch>
            <a:fillRect/>
          </a:stretch>
        </p:blipFill>
        <p:spPr bwMode="auto">
          <a:xfrm>
            <a:off x="2209800" y="3200400"/>
            <a:ext cx="4114800" cy="32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5">
            <a:extLst>
              <a:ext uri="{FF2B5EF4-FFF2-40B4-BE49-F238E27FC236}">
                <a16:creationId xmlns:a16="http://schemas.microsoft.com/office/drawing/2014/main" id="{8BFB2BFB-EE5A-7442-B94F-691F8FF76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SA">
                <a:ea typeface="MS Mincho" panose="02020609040205080304" pitchFamily="49" charset="-128"/>
              </a:rPr>
              <a:t>Directed vs. undirected graphs (cont.)</a:t>
            </a:r>
            <a:endParaRPr lang="en-US" altLang="en-SA"/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A961884D-2447-0A42-892E-3DC780278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6172200"/>
            <a:ext cx="2938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SA" sz="1200"/>
              <a:t>E(Graph2) = {(1,3) (3,1) (5,9) (9,11) (5,7)</a:t>
            </a:r>
            <a:endParaRPr lang="en-US" altLang="en-SA" sz="140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E106ED72-62CB-0A48-BEF8-2193857A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038600"/>
            <a:ext cx="403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SA" sz="2400" i="1">
                <a:solidFill>
                  <a:schemeClr val="bg1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Warning</a:t>
            </a:r>
            <a:r>
              <a:rPr lang="en-US" altLang="en-SA" sz="2400">
                <a:solidFill>
                  <a:schemeClr val="bg1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: if the graph is directed, the order of the vertices in each edge is important !!</a:t>
            </a:r>
            <a:endParaRPr lang="en-US" altLang="en-SA" sz="240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285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4D760DDC-7C0B-294F-BE89-FC16D54EC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685800"/>
          </a:xfrm>
        </p:spPr>
        <p:txBody>
          <a:bodyPr/>
          <a:lstStyle/>
          <a:p>
            <a:r>
              <a:rPr lang="en-US" altLang="en-SA">
                <a:ea typeface="MS Mincho" panose="02020609040205080304" pitchFamily="49" charset="-128"/>
              </a:rPr>
              <a:t>Trees are special cases of graphs!!</a:t>
            </a:r>
            <a:r>
              <a:rPr lang="en-US" altLang="en-SA"/>
              <a:t> 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51C5CB9-4AF0-EE4C-9684-149CF86CB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08"/>
          <a:stretch>
            <a:fillRect/>
          </a:stretch>
        </p:blipFill>
        <p:spPr bwMode="auto">
          <a:xfrm>
            <a:off x="3124200" y="2819401"/>
            <a:ext cx="5867400" cy="359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ctangle 5">
            <a:extLst>
              <a:ext uri="{FF2B5EF4-FFF2-40B4-BE49-F238E27FC236}">
                <a16:creationId xmlns:a16="http://schemas.microsoft.com/office/drawing/2014/main" id="{BF407794-806C-7949-8E9D-C10B72013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SA">
                <a:ea typeface="MS Mincho" panose="02020609040205080304" pitchFamily="49" charset="-128"/>
              </a:rPr>
              <a:t>Trees vs graphs</a:t>
            </a:r>
            <a:endParaRPr lang="en-US" altLang="en-SA"/>
          </a:p>
        </p:txBody>
      </p:sp>
    </p:spTree>
    <p:extLst>
      <p:ext uri="{BB962C8B-B14F-4D97-AF65-F5344CB8AC3E}">
        <p14:creationId xmlns:p14="http://schemas.microsoft.com/office/powerpoint/2010/main" val="257776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FCFFA6F-5726-9940-B4D9-72FF39105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6858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altLang="en-SA">
                <a:cs typeface="Times New Roman" panose="02020603050405020304" pitchFamily="18" charset="0"/>
              </a:rPr>
              <a:t>Graph terminology</a:t>
            </a:r>
            <a:endParaRPr lang="en-US" altLang="en-SA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8BFE7E8-0BE6-A744-BF88-3FE585DBC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524000"/>
            <a:ext cx="7772400" cy="3886200"/>
          </a:xfrm>
        </p:spPr>
        <p:txBody>
          <a:bodyPr/>
          <a:lstStyle/>
          <a:p>
            <a:r>
              <a:rPr lang="en-US" altLang="en-SA" u="sng">
                <a:cs typeface="Times New Roman" panose="02020603050405020304" pitchFamily="18" charset="0"/>
              </a:rPr>
              <a:t>Adjacent nodes</a:t>
            </a:r>
            <a:r>
              <a:rPr lang="en-US" altLang="en-SA">
                <a:cs typeface="Times New Roman" panose="02020603050405020304" pitchFamily="18" charset="0"/>
              </a:rPr>
              <a:t>: two nodes are adjacent if they are connected by an edge</a:t>
            </a:r>
            <a:endParaRPr lang="en-US" altLang="en-S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SA" u="sng">
              <a:cs typeface="Times New Roman" panose="02020603050405020304" pitchFamily="18" charset="0"/>
            </a:endParaRPr>
          </a:p>
          <a:p>
            <a:endParaRPr lang="en-US" altLang="en-SA" u="sng">
              <a:cs typeface="Times New Roman" panose="02020603050405020304" pitchFamily="18" charset="0"/>
            </a:endParaRPr>
          </a:p>
          <a:p>
            <a:r>
              <a:rPr lang="en-US" altLang="en-SA" u="sng">
                <a:cs typeface="Times New Roman" panose="02020603050405020304" pitchFamily="18" charset="0"/>
              </a:rPr>
              <a:t>Path</a:t>
            </a:r>
            <a:r>
              <a:rPr lang="en-US" altLang="en-SA">
                <a:cs typeface="Times New Roman" panose="02020603050405020304" pitchFamily="18" charset="0"/>
              </a:rPr>
              <a:t>: a sequence of vertices that connect two nodes in a graph</a:t>
            </a:r>
            <a:endParaRPr lang="en-US" altLang="en-S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SA" u="sng">
                <a:cs typeface="Times New Roman" panose="02020603050405020304" pitchFamily="18" charset="0"/>
              </a:rPr>
              <a:t>Complete graph</a:t>
            </a:r>
            <a:r>
              <a:rPr lang="en-US" altLang="en-SA">
                <a:cs typeface="Times New Roman" panose="02020603050405020304" pitchFamily="18" charset="0"/>
              </a:rPr>
              <a:t>: a graph in which every vertex is directly connected to every other vertex</a:t>
            </a:r>
            <a:endParaRPr lang="en-US" altLang="en-SA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237BF6B0-84FB-9543-8AB0-C3C4DEBA5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5" t="41249" r="13568" b="49304"/>
          <a:stretch>
            <a:fillRect/>
          </a:stretch>
        </p:blipFill>
        <p:spPr bwMode="auto">
          <a:xfrm>
            <a:off x="3581400" y="2503487"/>
            <a:ext cx="2438400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78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537</Words>
  <Application>Microsoft Macintosh PowerPoint</Application>
  <PresentationFormat>Widescreen</PresentationFormat>
  <Paragraphs>63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Office Theme</vt:lpstr>
      <vt:lpstr>MathType 4.0 Equation</vt:lpstr>
      <vt:lpstr>Data Stuctures and Algorithms</vt:lpstr>
      <vt:lpstr>Graphs</vt:lpstr>
      <vt:lpstr>What is a graph?</vt:lpstr>
      <vt:lpstr>Applications of  graphs?</vt:lpstr>
      <vt:lpstr>Formal definition of graphs</vt:lpstr>
      <vt:lpstr>Directed vs. undirected graphs</vt:lpstr>
      <vt:lpstr>Directed vs. undirected graphs (cont.)</vt:lpstr>
      <vt:lpstr>Trees vs graphs</vt:lpstr>
      <vt:lpstr>Graph terminology</vt:lpstr>
      <vt:lpstr>Graph terminology (cont.)</vt:lpstr>
      <vt:lpstr>Graph terminology (cont.)</vt:lpstr>
      <vt:lpstr>Graph terminology (cont.)</vt:lpstr>
      <vt:lpstr>Graph implementation</vt:lpstr>
      <vt:lpstr>Array-based implementation</vt:lpstr>
      <vt:lpstr>Graph implementation (cont.)</vt:lpstr>
      <vt:lpstr>Linked-list implementation </vt:lpstr>
      <vt:lpstr>Adjacency matrix vs. adjacency list representation </vt:lpstr>
      <vt:lpstr>Adjacency matrix Implementation</vt:lpstr>
      <vt:lpstr>Excercise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Stuctures and Algorithms</dc:title>
  <dc:creator>Fidaa Ali Abed</dc:creator>
  <cp:lastModifiedBy>Fidaa Ali Abed</cp:lastModifiedBy>
  <cp:revision>65</cp:revision>
  <dcterms:created xsi:type="dcterms:W3CDTF">2022-09-18T05:22:36Z</dcterms:created>
  <dcterms:modified xsi:type="dcterms:W3CDTF">2022-11-20T07:09:12Z</dcterms:modified>
</cp:coreProperties>
</file>