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94620"/>
  </p:normalViewPr>
  <p:slideViewPr>
    <p:cSldViewPr>
      <p:cViewPr varScale="1">
        <p:scale>
          <a:sx n="84" d="100"/>
          <a:sy n="84" d="100"/>
        </p:scale>
        <p:origin x="77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00783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0"/>
                </a:moveTo>
                <a:lnTo>
                  <a:pt x="9143999" y="0"/>
                </a:lnTo>
                <a:lnTo>
                  <a:pt x="9143999" y="12192"/>
                </a:lnTo>
                <a:lnTo>
                  <a:pt x="0" y="121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6606" y="176275"/>
            <a:ext cx="1970786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9511" y="3043428"/>
            <a:ext cx="5782309" cy="319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9492" y="6655203"/>
            <a:ext cx="2025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1015" y="5239512"/>
            <a:ext cx="652271" cy="484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3828" y="1404619"/>
            <a:ext cx="18440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FFFFFF"/>
                </a:solidFill>
              </a:rPr>
              <a:t>Chapter</a:t>
            </a:r>
            <a:r>
              <a:rPr sz="3200" spc="-8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1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973828" y="2288539"/>
            <a:ext cx="3557270" cy="1221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5"/>
              </a:spcBef>
            </a:pPr>
            <a:r>
              <a:rPr sz="2800" spc="-5" dirty="0">
                <a:solidFill>
                  <a:srgbClr val="CBCCCC"/>
                </a:solidFill>
                <a:latin typeface="Comic Sans MS"/>
                <a:cs typeface="Comic Sans MS"/>
              </a:rPr>
              <a:t>Introduction:</a:t>
            </a:r>
            <a:endParaRPr sz="2800">
              <a:latin typeface="Comic Sans MS"/>
              <a:cs typeface="Comic Sans MS"/>
            </a:endParaRPr>
          </a:p>
          <a:p>
            <a:pPr marL="12700" marR="5080">
              <a:lnSpc>
                <a:spcPts val="3020"/>
              </a:lnSpc>
              <a:spcBef>
                <a:spcPts val="215"/>
              </a:spcBef>
            </a:pPr>
            <a:r>
              <a:rPr sz="2800" spc="5" dirty="0">
                <a:solidFill>
                  <a:srgbClr val="CBCCCC"/>
                </a:solidFill>
                <a:latin typeface="Comic Sans MS"/>
                <a:cs typeface="Comic Sans MS"/>
              </a:rPr>
              <a:t>Some </a:t>
            </a:r>
            <a:r>
              <a:rPr sz="2800" spc="-5" dirty="0">
                <a:solidFill>
                  <a:srgbClr val="CBCCCC"/>
                </a:solidFill>
                <a:latin typeface="Comic Sans MS"/>
                <a:cs typeface="Comic Sans MS"/>
              </a:rPr>
              <a:t>Representative </a:t>
            </a:r>
            <a:r>
              <a:rPr sz="2800" spc="-82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CBCCCC"/>
                </a:solidFill>
                <a:latin typeface="Comic Sans MS"/>
                <a:cs typeface="Comic Sans MS"/>
              </a:rPr>
              <a:t>Problems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3947" y="5214619"/>
            <a:ext cx="2367915" cy="436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70"/>
              </a:lnSpc>
              <a:spcBef>
                <a:spcPts val="110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Slides</a:t>
            </a:r>
            <a:r>
              <a:rPr sz="900" spc="-1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by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Kevin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Wayne.</a:t>
            </a:r>
            <a:endParaRPr sz="900">
              <a:latin typeface="Comic Sans MS"/>
              <a:cs typeface="Comic Sans MS"/>
            </a:endParaRPr>
          </a:p>
          <a:p>
            <a:pPr marL="12700" marR="5080">
              <a:lnSpc>
                <a:spcPts val="1080"/>
              </a:lnSpc>
              <a:spcBef>
                <a:spcPts val="25"/>
              </a:spcBef>
            </a:pP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Copyright</a:t>
            </a:r>
            <a:r>
              <a:rPr sz="900" spc="2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©</a:t>
            </a:r>
            <a:r>
              <a:rPr sz="900" spc="4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2005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Pearson-Addison</a:t>
            </a:r>
            <a:r>
              <a:rPr sz="900" spc="5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Wesley. </a:t>
            </a:r>
            <a:r>
              <a:rPr sz="900" spc="-254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dirty="0">
                <a:solidFill>
                  <a:srgbClr val="CBCCCC"/>
                </a:solidFill>
                <a:latin typeface="Comic Sans MS"/>
                <a:cs typeface="Comic Sans MS"/>
              </a:rPr>
              <a:t>All</a:t>
            </a:r>
            <a:r>
              <a:rPr sz="900" spc="-10" dirty="0">
                <a:solidFill>
                  <a:srgbClr val="CBCCCC"/>
                </a:solidFill>
                <a:latin typeface="Comic Sans MS"/>
                <a:cs typeface="Comic Sans MS"/>
              </a:rPr>
              <a:t> </a:t>
            </a:r>
            <a:r>
              <a:rPr sz="900" spc="-5" dirty="0">
                <a:solidFill>
                  <a:srgbClr val="CBCCCC"/>
                </a:solidFill>
                <a:latin typeface="Comic Sans MS"/>
                <a:cs typeface="Comic Sans MS"/>
              </a:rPr>
              <a:t>rights reserved.</a:t>
            </a:r>
            <a:endParaRPr sz="90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240536"/>
            <a:ext cx="3919728" cy="4483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595" y="176275"/>
            <a:ext cx="3671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Propose-And-Reject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3152" y="1405127"/>
            <a:ext cx="466725" cy="353695"/>
            <a:chOff x="7693152" y="1405127"/>
            <a:chExt cx="466725" cy="353695"/>
          </a:xfrm>
        </p:grpSpPr>
        <p:sp>
          <p:nvSpPr>
            <p:cNvPr id="4" name="object 4"/>
            <p:cNvSpPr/>
            <p:nvPr/>
          </p:nvSpPr>
          <p:spPr>
            <a:xfrm>
              <a:off x="7696200" y="1408176"/>
              <a:ext cx="457200" cy="344805"/>
            </a:xfrm>
            <a:custGeom>
              <a:avLst/>
              <a:gdLst/>
              <a:ahLst/>
              <a:cxnLst/>
              <a:rect l="l" t="t" r="r" b="b"/>
              <a:pathLst>
                <a:path w="457200" h="344805">
                  <a:moveTo>
                    <a:pt x="4572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457200" y="34442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200" y="1408176"/>
              <a:ext cx="457200" cy="24765"/>
            </a:xfrm>
            <a:custGeom>
              <a:avLst/>
              <a:gdLst/>
              <a:ahLst/>
              <a:cxnLst/>
              <a:rect l="l" t="t" r="r" b="b"/>
              <a:pathLst>
                <a:path w="457200" h="24765">
                  <a:moveTo>
                    <a:pt x="457200" y="0"/>
                  </a:moveTo>
                  <a:lnTo>
                    <a:pt x="0" y="0"/>
                  </a:lnTo>
                  <a:lnTo>
                    <a:pt x="21335" y="24383"/>
                  </a:lnTo>
                  <a:lnTo>
                    <a:pt x="435863" y="2438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96200" y="1408176"/>
              <a:ext cx="21590" cy="344805"/>
            </a:xfrm>
            <a:custGeom>
              <a:avLst/>
              <a:gdLst/>
              <a:ahLst/>
              <a:cxnLst/>
              <a:rect l="l" t="t" r="r" b="b"/>
              <a:pathLst>
                <a:path w="21590" h="344805">
                  <a:moveTo>
                    <a:pt x="0" y="0"/>
                  </a:moveTo>
                  <a:lnTo>
                    <a:pt x="0" y="344424"/>
                  </a:lnTo>
                  <a:lnTo>
                    <a:pt x="21335" y="323088"/>
                  </a:lnTo>
                  <a:lnTo>
                    <a:pt x="21335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96200" y="1731264"/>
              <a:ext cx="457200" cy="21590"/>
            </a:xfrm>
            <a:custGeom>
              <a:avLst/>
              <a:gdLst/>
              <a:ahLst/>
              <a:cxnLst/>
              <a:rect l="l" t="t" r="r" b="b"/>
              <a:pathLst>
                <a:path w="457200" h="21589">
                  <a:moveTo>
                    <a:pt x="435863" y="0"/>
                  </a:moveTo>
                  <a:lnTo>
                    <a:pt x="21335" y="0"/>
                  </a:lnTo>
                  <a:lnTo>
                    <a:pt x="0" y="21336"/>
                  </a:lnTo>
                  <a:lnTo>
                    <a:pt x="457200" y="21336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2064" y="1408176"/>
              <a:ext cx="21590" cy="344805"/>
            </a:xfrm>
            <a:custGeom>
              <a:avLst/>
              <a:gdLst/>
              <a:ahLst/>
              <a:cxnLst/>
              <a:rect l="l" t="t" r="r" b="b"/>
              <a:pathLst>
                <a:path w="21590" h="344805">
                  <a:moveTo>
                    <a:pt x="21336" y="0"/>
                  </a:moveTo>
                  <a:lnTo>
                    <a:pt x="0" y="24383"/>
                  </a:lnTo>
                  <a:lnTo>
                    <a:pt x="0" y="323088"/>
                  </a:lnTo>
                  <a:lnTo>
                    <a:pt x="21336" y="34442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5072" y="1472183"/>
              <a:ext cx="222503" cy="2225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97724" y="1409699"/>
              <a:ext cx="457200" cy="344805"/>
            </a:xfrm>
            <a:custGeom>
              <a:avLst/>
              <a:gdLst/>
              <a:ahLst/>
              <a:cxnLst/>
              <a:rect l="l" t="t" r="r" b="b"/>
              <a:pathLst>
                <a:path w="457200" h="344805">
                  <a:moveTo>
                    <a:pt x="0" y="0"/>
                  </a:moveTo>
                  <a:lnTo>
                    <a:pt x="457199" y="0"/>
                  </a:lnTo>
                  <a:lnTo>
                    <a:pt x="457199" y="344423"/>
                  </a:lnTo>
                  <a:lnTo>
                    <a:pt x="0" y="344423"/>
                  </a:lnTo>
                  <a:lnTo>
                    <a:pt x="0" y="0"/>
                  </a:lnTo>
                  <a:close/>
                </a:path>
                <a:path w="457200" h="344805">
                  <a:moveTo>
                    <a:pt x="21335" y="24383"/>
                  </a:moveTo>
                  <a:lnTo>
                    <a:pt x="435864" y="24383"/>
                  </a:lnTo>
                  <a:lnTo>
                    <a:pt x="435864" y="323087"/>
                  </a:lnTo>
                  <a:lnTo>
                    <a:pt x="21335" y="323087"/>
                  </a:lnTo>
                  <a:lnTo>
                    <a:pt x="21335" y="24383"/>
                  </a:lnTo>
                  <a:close/>
                </a:path>
                <a:path w="457200" h="344805">
                  <a:moveTo>
                    <a:pt x="0" y="0"/>
                  </a:moveTo>
                  <a:lnTo>
                    <a:pt x="21335" y="24383"/>
                  </a:lnTo>
                </a:path>
                <a:path w="457200" h="344805">
                  <a:moveTo>
                    <a:pt x="0" y="344423"/>
                  </a:moveTo>
                  <a:lnTo>
                    <a:pt x="21335" y="323087"/>
                  </a:lnTo>
                </a:path>
                <a:path w="457200" h="344805">
                  <a:moveTo>
                    <a:pt x="457199" y="344423"/>
                  </a:moveTo>
                  <a:lnTo>
                    <a:pt x="435863" y="323087"/>
                  </a:lnTo>
                </a:path>
                <a:path w="457200" h="344805">
                  <a:moveTo>
                    <a:pt x="457199" y="0"/>
                  </a:moveTo>
                  <a:lnTo>
                    <a:pt x="435863" y="2438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8340" y="926084"/>
            <a:ext cx="747395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3352800" algn="l"/>
                <a:tab pos="5650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Propose-and-reject algorithm.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[Gale-Shapley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1962]	</a:t>
            </a:r>
            <a:r>
              <a:rPr sz="1800" spc="-5" dirty="0">
                <a:latin typeface="Comic Sans MS"/>
                <a:cs typeface="Comic Sans MS"/>
              </a:rPr>
              <a:t>Intuitive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method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guarantees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 </a:t>
            </a:r>
            <a:r>
              <a:rPr sz="1800" dirty="0">
                <a:latin typeface="Comic Sans MS"/>
                <a:cs typeface="Comic Sans MS"/>
              </a:rPr>
              <a:t>a stable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609600" y="2292096"/>
            <a:ext cx="8001000" cy="339852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104139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819"/>
              </a:spcBef>
            </a:pPr>
            <a:r>
              <a:rPr sz="1600" b="1" dirty="0">
                <a:latin typeface="Courier New"/>
                <a:cs typeface="Courier New"/>
              </a:rPr>
              <a:t>Initialize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each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person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free.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while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(some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free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hasn't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proposed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every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woman)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Choose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such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670560" marR="560705">
              <a:lnSpc>
                <a:spcPct val="118700"/>
              </a:lnSpc>
              <a:spcBef>
                <a:spcPts val="25"/>
              </a:spcBef>
            </a:pP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</a:t>
            </a:r>
            <a:r>
              <a:rPr sz="1650" b="1" spc="-7" baseline="25252" dirty="0">
                <a:latin typeface="Courier New"/>
                <a:cs typeface="Courier New"/>
              </a:rPr>
              <a:t>st</a:t>
            </a:r>
            <a:r>
              <a:rPr sz="1650" b="1" spc="442" baseline="25252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woman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on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m's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list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whom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has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not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yet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proposed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(w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free)</a:t>
            </a:r>
            <a:endParaRPr sz="1600">
              <a:latin typeface="Courier New"/>
              <a:cs typeface="Courier New"/>
            </a:endParaRPr>
          </a:p>
          <a:p>
            <a:pPr marL="1157605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ourier New"/>
                <a:cs typeface="Courier New"/>
              </a:rPr>
              <a:t>assign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engaged</a:t>
            </a:r>
            <a:endParaRPr sz="1600">
              <a:latin typeface="Courier New"/>
              <a:cs typeface="Courier New"/>
            </a:endParaRPr>
          </a:p>
          <a:p>
            <a:pPr marL="67056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r>
              <a:rPr sz="1600" b="1" spc="-20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if</a:t>
            </a:r>
            <a:r>
              <a:rPr sz="1600" b="1" spc="-1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(w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prefers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her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fiancé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m')</a:t>
            </a:r>
            <a:endParaRPr sz="1600">
              <a:latin typeface="Courier New"/>
              <a:cs typeface="Courier New"/>
            </a:endParaRPr>
          </a:p>
          <a:p>
            <a:pPr marL="670560" marR="1094740" indent="487680">
              <a:lnSpc>
                <a:spcPct val="120000"/>
              </a:lnSpc>
            </a:pPr>
            <a:r>
              <a:rPr sz="1600" b="1" dirty="0">
                <a:latin typeface="Courier New"/>
                <a:cs typeface="Courier New"/>
              </a:rPr>
              <a:t>assign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engaged,</a:t>
            </a:r>
            <a:r>
              <a:rPr sz="1600" b="1" spc="-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and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m'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be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free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157605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ourier New"/>
                <a:cs typeface="Courier New"/>
              </a:rPr>
              <a:t>w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rejects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</a:t>
            </a:r>
            <a:endParaRPr sz="16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36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3611" y="176275"/>
            <a:ext cx="4179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447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Correctness:	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" y="980947"/>
            <a:ext cx="7948295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174625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 1.	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decreasing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76200" marR="17780">
              <a:lnSpc>
                <a:spcPct val="120000"/>
              </a:lnSpc>
              <a:tabLst>
                <a:tab pos="178244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 2.	</a:t>
            </a:r>
            <a:r>
              <a:rPr sz="1800" dirty="0">
                <a:latin typeface="Comic Sans MS"/>
                <a:cs typeface="Comic Sans MS"/>
              </a:rPr>
              <a:t>Once a </a:t>
            </a:r>
            <a:r>
              <a:rPr sz="1800" spc="-5" dirty="0">
                <a:latin typeface="Comic Sans MS"/>
                <a:cs typeface="Comic Sans MS"/>
              </a:rPr>
              <a:t>woman is </a:t>
            </a:r>
            <a:r>
              <a:rPr sz="1800" dirty="0">
                <a:latin typeface="Comic Sans MS"/>
                <a:cs typeface="Comic Sans MS"/>
              </a:rPr>
              <a:t>matched, she </a:t>
            </a:r>
            <a:r>
              <a:rPr sz="1800" spc="-5" dirty="0">
                <a:latin typeface="Comic Sans MS"/>
                <a:cs typeface="Comic Sans MS"/>
              </a:rPr>
              <a:t>never becomes </a:t>
            </a:r>
            <a:r>
              <a:rPr sz="1800" dirty="0">
                <a:latin typeface="Comic Sans MS"/>
                <a:cs typeface="Comic Sans MS"/>
              </a:rPr>
              <a:t>unmatched;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she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only </a:t>
            </a:r>
            <a:r>
              <a:rPr sz="1800" spc="-5" dirty="0">
                <a:latin typeface="Comic Sans MS"/>
                <a:cs typeface="Comic Sans MS"/>
              </a:rPr>
              <a:t>"trades </a:t>
            </a:r>
            <a:r>
              <a:rPr sz="1800" dirty="0">
                <a:latin typeface="Comic Sans MS"/>
                <a:cs typeface="Comic Sans MS"/>
              </a:rPr>
              <a:t>up."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mic Sans MS"/>
              <a:cs typeface="Comic Sans MS"/>
            </a:endParaRPr>
          </a:p>
          <a:p>
            <a:pPr marL="76200" marR="422909" algn="just">
              <a:lnSpc>
                <a:spcPct val="12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</a:t>
            </a:r>
            <a:r>
              <a:rPr sz="1800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 </a:t>
            </a:r>
            <a:r>
              <a:rPr sz="1800" spc="-5" dirty="0">
                <a:latin typeface="Comic Sans MS"/>
                <a:cs typeface="Comic Sans MS"/>
              </a:rPr>
              <a:t>terminates </a:t>
            </a:r>
            <a:r>
              <a:rPr sz="1800" dirty="0">
                <a:latin typeface="Comic Sans MS"/>
                <a:cs typeface="Comic Sans MS"/>
              </a:rPr>
              <a:t>after at most </a:t>
            </a:r>
            <a:r>
              <a:rPr sz="1800" spc="-15" dirty="0">
                <a:latin typeface="Comic Sans MS"/>
                <a:cs typeface="Comic Sans MS"/>
              </a:rPr>
              <a:t>n</a:t>
            </a:r>
            <a:r>
              <a:rPr sz="1950" spc="-22" baseline="25641" dirty="0">
                <a:latin typeface="Comic Sans MS"/>
                <a:cs typeface="Comic Sans MS"/>
              </a:rPr>
              <a:t>2 </a:t>
            </a:r>
            <a:r>
              <a:rPr sz="1800" spc="-5" dirty="0">
                <a:latin typeface="Comic Sans MS"/>
                <a:cs typeface="Comic Sans MS"/>
              </a:rPr>
              <a:t>iterations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while </a:t>
            </a:r>
            <a:r>
              <a:rPr sz="1800" dirty="0">
                <a:latin typeface="Comic Sans MS"/>
                <a:cs typeface="Comic Sans MS"/>
              </a:rPr>
              <a:t>loop.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r>
              <a:rPr sz="1800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 </a:t>
            </a:r>
            <a:r>
              <a:rPr sz="1800" spc="-5" dirty="0">
                <a:latin typeface="Comic Sans MS"/>
                <a:cs typeface="Comic Sans MS"/>
              </a:rPr>
              <a:t>time through the while </a:t>
            </a:r>
            <a:r>
              <a:rPr sz="1800" dirty="0">
                <a:latin typeface="Comic Sans MS"/>
                <a:cs typeface="Comic Sans MS"/>
              </a:rPr>
              <a:t>loop a man proposes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new woman. </a:t>
            </a:r>
            <a:r>
              <a:rPr sz="1800" dirty="0">
                <a:latin typeface="Comic Sans MS"/>
                <a:cs typeface="Comic Sans MS"/>
              </a:rPr>
              <a:t> There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 only</a:t>
            </a:r>
            <a:r>
              <a:rPr sz="1800" spc="-5" dirty="0">
                <a:latin typeface="Comic Sans MS"/>
                <a:cs typeface="Comic Sans MS"/>
              </a:rPr>
              <a:t> n</a:t>
            </a:r>
            <a:r>
              <a:rPr sz="1800" spc="-7" baseline="23148" dirty="0">
                <a:latin typeface="Comic Sans MS"/>
                <a:cs typeface="Comic Sans MS"/>
              </a:rPr>
              <a:t>2</a:t>
            </a:r>
            <a:r>
              <a:rPr sz="1800" spc="292" baseline="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possible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proposals.</a:t>
            </a:r>
            <a:r>
              <a:rPr sz="1800" spc="525" dirty="0">
                <a:latin typeface="Comic Sans MS"/>
                <a:cs typeface="Comic Sans MS"/>
              </a:rPr>
              <a:t> 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2352" y="4322064"/>
            <a:ext cx="3066415" cy="1737360"/>
            <a:chOff x="1292352" y="4322064"/>
            <a:chExt cx="3066415" cy="1737360"/>
          </a:xfrm>
        </p:grpSpPr>
        <p:sp>
          <p:nvSpPr>
            <p:cNvPr id="5" name="object 5"/>
            <p:cNvSpPr/>
            <p:nvPr/>
          </p:nvSpPr>
          <p:spPr>
            <a:xfrm>
              <a:off x="1295400" y="4614672"/>
              <a:ext cx="749935" cy="287020"/>
            </a:xfrm>
            <a:custGeom>
              <a:avLst/>
              <a:gdLst/>
              <a:ahLst/>
              <a:cxnLst/>
              <a:rect l="l" t="t" r="r" b="b"/>
              <a:pathLst>
                <a:path w="749935" h="287020">
                  <a:moveTo>
                    <a:pt x="74980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749808" y="286512"/>
                  </a:lnTo>
                  <a:lnTo>
                    <a:pt x="74980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6924" y="4616196"/>
              <a:ext cx="749935" cy="287020"/>
            </a:xfrm>
            <a:custGeom>
              <a:avLst/>
              <a:gdLst/>
              <a:ahLst/>
              <a:cxnLst/>
              <a:rect l="l" t="t" r="r" b="b"/>
              <a:pathLst>
                <a:path w="749935" h="287020">
                  <a:moveTo>
                    <a:pt x="0" y="0"/>
                  </a:moveTo>
                  <a:lnTo>
                    <a:pt x="749807" y="0"/>
                  </a:lnTo>
                  <a:lnTo>
                    <a:pt x="74980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5208" y="4325112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460247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0247" y="289559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6732" y="4326636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0" y="0"/>
                  </a:moveTo>
                  <a:lnTo>
                    <a:pt x="460247" y="0"/>
                  </a:lnTo>
                  <a:lnTo>
                    <a:pt x="460247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5208" y="4614672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6732" y="4616196"/>
              <a:ext cx="460375" cy="576580"/>
            </a:xfrm>
            <a:custGeom>
              <a:avLst/>
              <a:gdLst/>
              <a:ahLst/>
              <a:cxnLst/>
              <a:rect l="l" t="t" r="r" b="b"/>
              <a:pathLst>
                <a:path w="460375" h="576579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460375" h="576579">
                  <a:moveTo>
                    <a:pt x="0" y="286511"/>
                  </a:moveTo>
                  <a:lnTo>
                    <a:pt x="460247" y="286511"/>
                  </a:lnTo>
                  <a:lnTo>
                    <a:pt x="460247" y="576072"/>
                  </a:lnTo>
                  <a:lnTo>
                    <a:pt x="0" y="576072"/>
                  </a:lnTo>
                  <a:lnTo>
                    <a:pt x="0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5456" y="4325112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460248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0248" y="289559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6980" y="4326636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0" y="0"/>
                  </a:moveTo>
                  <a:lnTo>
                    <a:pt x="460247" y="0"/>
                  </a:lnTo>
                  <a:lnTo>
                    <a:pt x="460247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5704" y="4614672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6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6" y="286512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7228" y="4616196"/>
              <a:ext cx="463550" cy="576580"/>
            </a:xfrm>
            <a:custGeom>
              <a:avLst/>
              <a:gdLst/>
              <a:ahLst/>
              <a:cxnLst/>
              <a:rect l="l" t="t" r="r" b="b"/>
              <a:pathLst>
                <a:path w="463550" h="576579">
                  <a:moveTo>
                    <a:pt x="0" y="0"/>
                  </a:moveTo>
                  <a:lnTo>
                    <a:pt x="463296" y="0"/>
                  </a:lnTo>
                  <a:lnTo>
                    <a:pt x="463296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463550" h="576579">
                  <a:moveTo>
                    <a:pt x="0" y="286511"/>
                  </a:moveTo>
                  <a:lnTo>
                    <a:pt x="463296" y="286511"/>
                  </a:lnTo>
                  <a:lnTo>
                    <a:pt x="463296" y="576072"/>
                  </a:lnTo>
                  <a:lnTo>
                    <a:pt x="0" y="576072"/>
                  </a:lnTo>
                  <a:lnTo>
                    <a:pt x="0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65704" y="4325112"/>
              <a:ext cx="463550" cy="289560"/>
            </a:xfrm>
            <a:custGeom>
              <a:avLst/>
              <a:gdLst/>
              <a:ahLst/>
              <a:cxnLst/>
              <a:rect l="l" t="t" r="r" b="b"/>
              <a:pathLst>
                <a:path w="463550" h="289560">
                  <a:moveTo>
                    <a:pt x="463296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3296" y="289559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06980" y="4326636"/>
              <a:ext cx="923925" cy="866140"/>
            </a:xfrm>
            <a:custGeom>
              <a:avLst/>
              <a:gdLst/>
              <a:ahLst/>
              <a:cxnLst/>
              <a:rect l="l" t="t" r="r" b="b"/>
              <a:pathLst>
                <a:path w="923925" h="866139">
                  <a:moveTo>
                    <a:pt x="460247" y="0"/>
                  </a:moveTo>
                  <a:lnTo>
                    <a:pt x="923544" y="0"/>
                  </a:lnTo>
                  <a:lnTo>
                    <a:pt x="923544" y="289560"/>
                  </a:lnTo>
                  <a:lnTo>
                    <a:pt x="460247" y="289560"/>
                  </a:lnTo>
                  <a:lnTo>
                    <a:pt x="460247" y="0"/>
                  </a:lnTo>
                  <a:close/>
                </a:path>
                <a:path w="923925" h="866139">
                  <a:moveTo>
                    <a:pt x="0" y="576071"/>
                  </a:moveTo>
                  <a:lnTo>
                    <a:pt x="460247" y="576071"/>
                  </a:lnTo>
                  <a:lnTo>
                    <a:pt x="460247" y="865632"/>
                  </a:lnTo>
                  <a:lnTo>
                    <a:pt x="0" y="865632"/>
                  </a:lnTo>
                  <a:lnTo>
                    <a:pt x="0" y="57607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5456" y="4614672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8" y="28651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6980" y="4616196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5400" y="5766815"/>
              <a:ext cx="749935" cy="287020"/>
            </a:xfrm>
            <a:custGeom>
              <a:avLst/>
              <a:gdLst/>
              <a:ahLst/>
              <a:cxnLst/>
              <a:rect l="l" t="t" r="r" b="b"/>
              <a:pathLst>
                <a:path w="749935" h="287020">
                  <a:moveTo>
                    <a:pt x="74980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749808" y="286512"/>
                  </a:lnTo>
                  <a:lnTo>
                    <a:pt x="74980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96924" y="5192268"/>
              <a:ext cx="2133600" cy="862965"/>
            </a:xfrm>
            <a:custGeom>
              <a:avLst/>
              <a:gdLst/>
              <a:ahLst/>
              <a:cxnLst/>
              <a:rect l="l" t="t" r="r" b="b"/>
              <a:pathLst>
                <a:path w="2133600" h="862964">
                  <a:moveTo>
                    <a:pt x="0" y="576071"/>
                  </a:moveTo>
                  <a:lnTo>
                    <a:pt x="749807" y="576071"/>
                  </a:lnTo>
                  <a:lnTo>
                    <a:pt x="749807" y="862583"/>
                  </a:lnTo>
                  <a:lnTo>
                    <a:pt x="0" y="862583"/>
                  </a:lnTo>
                  <a:lnTo>
                    <a:pt x="0" y="576071"/>
                  </a:lnTo>
                  <a:close/>
                </a:path>
                <a:path w="2133600" h="862964">
                  <a:moveTo>
                    <a:pt x="0" y="286511"/>
                  </a:moveTo>
                  <a:lnTo>
                    <a:pt x="749807" y="286511"/>
                  </a:lnTo>
                  <a:lnTo>
                    <a:pt x="749807" y="576071"/>
                  </a:lnTo>
                  <a:lnTo>
                    <a:pt x="0" y="576071"/>
                  </a:lnTo>
                  <a:lnTo>
                    <a:pt x="0" y="286511"/>
                  </a:lnTo>
                  <a:close/>
                </a:path>
                <a:path w="2133600" h="862964">
                  <a:moveTo>
                    <a:pt x="0" y="0"/>
                  </a:moveTo>
                  <a:lnTo>
                    <a:pt x="749807" y="0"/>
                  </a:lnTo>
                  <a:lnTo>
                    <a:pt x="74980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2133600" h="862964">
                  <a:moveTo>
                    <a:pt x="749807" y="0"/>
                  </a:moveTo>
                  <a:lnTo>
                    <a:pt x="1210055" y="0"/>
                  </a:lnTo>
                  <a:lnTo>
                    <a:pt x="1210055" y="286511"/>
                  </a:lnTo>
                  <a:lnTo>
                    <a:pt x="749807" y="286511"/>
                  </a:lnTo>
                  <a:lnTo>
                    <a:pt x="749807" y="0"/>
                  </a:lnTo>
                  <a:close/>
                </a:path>
                <a:path w="2133600" h="862964">
                  <a:moveTo>
                    <a:pt x="749807" y="286511"/>
                  </a:moveTo>
                  <a:lnTo>
                    <a:pt x="1210055" y="286511"/>
                  </a:lnTo>
                  <a:lnTo>
                    <a:pt x="1210055" y="576071"/>
                  </a:lnTo>
                  <a:lnTo>
                    <a:pt x="749807" y="576071"/>
                  </a:lnTo>
                  <a:lnTo>
                    <a:pt x="749807" y="286511"/>
                  </a:lnTo>
                  <a:close/>
                </a:path>
                <a:path w="2133600" h="862964">
                  <a:moveTo>
                    <a:pt x="1670303" y="0"/>
                  </a:moveTo>
                  <a:lnTo>
                    <a:pt x="2133600" y="0"/>
                  </a:lnTo>
                  <a:lnTo>
                    <a:pt x="2133600" y="286511"/>
                  </a:lnTo>
                  <a:lnTo>
                    <a:pt x="1670303" y="286511"/>
                  </a:lnTo>
                  <a:lnTo>
                    <a:pt x="1670303" y="0"/>
                  </a:lnTo>
                  <a:close/>
                </a:path>
                <a:path w="2133600" h="862964">
                  <a:moveTo>
                    <a:pt x="1670303" y="286511"/>
                  </a:moveTo>
                  <a:lnTo>
                    <a:pt x="2133600" y="286511"/>
                  </a:lnTo>
                  <a:lnTo>
                    <a:pt x="2133600" y="576071"/>
                  </a:lnTo>
                  <a:lnTo>
                    <a:pt x="1670303" y="576071"/>
                  </a:lnTo>
                  <a:lnTo>
                    <a:pt x="1670303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5456" y="5766815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8" y="28651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6980" y="5192268"/>
              <a:ext cx="460375" cy="862965"/>
            </a:xfrm>
            <a:custGeom>
              <a:avLst/>
              <a:gdLst/>
              <a:ahLst/>
              <a:cxnLst/>
              <a:rect l="l" t="t" r="r" b="b"/>
              <a:pathLst>
                <a:path w="460375" h="862964">
                  <a:moveTo>
                    <a:pt x="0" y="576071"/>
                  </a:moveTo>
                  <a:lnTo>
                    <a:pt x="460247" y="576071"/>
                  </a:lnTo>
                  <a:lnTo>
                    <a:pt x="460247" y="862583"/>
                  </a:lnTo>
                  <a:lnTo>
                    <a:pt x="0" y="862583"/>
                  </a:lnTo>
                  <a:lnTo>
                    <a:pt x="0" y="576071"/>
                  </a:lnTo>
                  <a:close/>
                </a:path>
                <a:path w="460375" h="862964">
                  <a:moveTo>
                    <a:pt x="0" y="286511"/>
                  </a:moveTo>
                  <a:lnTo>
                    <a:pt x="460247" y="286511"/>
                  </a:lnTo>
                  <a:lnTo>
                    <a:pt x="460247" y="576071"/>
                  </a:lnTo>
                  <a:lnTo>
                    <a:pt x="0" y="576071"/>
                  </a:lnTo>
                  <a:lnTo>
                    <a:pt x="0" y="286511"/>
                  </a:lnTo>
                  <a:close/>
                </a:path>
                <a:path w="460375" h="862964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5704" y="5766815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6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6" y="286512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67228" y="5768340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0" y="0"/>
                  </a:moveTo>
                  <a:lnTo>
                    <a:pt x="463296" y="0"/>
                  </a:lnTo>
                  <a:lnTo>
                    <a:pt x="463296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4325112"/>
              <a:ext cx="463550" cy="289560"/>
            </a:xfrm>
            <a:custGeom>
              <a:avLst/>
              <a:gdLst/>
              <a:ahLst/>
              <a:cxnLst/>
              <a:rect l="l" t="t" r="r" b="b"/>
              <a:pathLst>
                <a:path w="463550" h="289560">
                  <a:moveTo>
                    <a:pt x="463295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3295" y="289559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0523" y="4326636"/>
              <a:ext cx="463550" cy="289560"/>
            </a:xfrm>
            <a:custGeom>
              <a:avLst/>
              <a:gdLst/>
              <a:ahLst/>
              <a:cxnLst/>
              <a:rect l="l" t="t" r="r" b="b"/>
              <a:pathLst>
                <a:path w="463550" h="289560">
                  <a:moveTo>
                    <a:pt x="0" y="0"/>
                  </a:moveTo>
                  <a:lnTo>
                    <a:pt x="463295" y="0"/>
                  </a:lnTo>
                  <a:lnTo>
                    <a:pt x="463295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2295" y="4614672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3819" y="4616196"/>
              <a:ext cx="460375" cy="576580"/>
            </a:xfrm>
            <a:custGeom>
              <a:avLst/>
              <a:gdLst/>
              <a:ahLst/>
              <a:cxnLst/>
              <a:rect l="l" t="t" r="r" b="b"/>
              <a:pathLst>
                <a:path w="460375" h="576579">
                  <a:moveTo>
                    <a:pt x="0" y="0"/>
                  </a:moveTo>
                  <a:lnTo>
                    <a:pt x="460248" y="0"/>
                  </a:lnTo>
                  <a:lnTo>
                    <a:pt x="460248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460375" h="576579">
                  <a:moveTo>
                    <a:pt x="0" y="286511"/>
                  </a:moveTo>
                  <a:lnTo>
                    <a:pt x="460248" y="286511"/>
                  </a:lnTo>
                  <a:lnTo>
                    <a:pt x="460248" y="576072"/>
                  </a:lnTo>
                  <a:lnTo>
                    <a:pt x="0" y="576072"/>
                  </a:lnTo>
                  <a:lnTo>
                    <a:pt x="0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92295" y="4325112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460247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0247" y="289559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30523" y="4326636"/>
              <a:ext cx="923925" cy="866140"/>
            </a:xfrm>
            <a:custGeom>
              <a:avLst/>
              <a:gdLst/>
              <a:ahLst/>
              <a:cxnLst/>
              <a:rect l="l" t="t" r="r" b="b"/>
              <a:pathLst>
                <a:path w="923925" h="866139">
                  <a:moveTo>
                    <a:pt x="463295" y="0"/>
                  </a:moveTo>
                  <a:lnTo>
                    <a:pt x="923544" y="0"/>
                  </a:lnTo>
                  <a:lnTo>
                    <a:pt x="923544" y="289560"/>
                  </a:lnTo>
                  <a:lnTo>
                    <a:pt x="463295" y="289560"/>
                  </a:lnTo>
                  <a:lnTo>
                    <a:pt x="463295" y="0"/>
                  </a:lnTo>
                  <a:close/>
                </a:path>
                <a:path w="923925" h="866139">
                  <a:moveTo>
                    <a:pt x="0" y="576071"/>
                  </a:moveTo>
                  <a:lnTo>
                    <a:pt x="463295" y="576071"/>
                  </a:lnTo>
                  <a:lnTo>
                    <a:pt x="463295" y="865632"/>
                  </a:lnTo>
                  <a:lnTo>
                    <a:pt x="0" y="865632"/>
                  </a:lnTo>
                  <a:lnTo>
                    <a:pt x="0" y="57607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29000" y="4614672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5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5" y="286512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30523" y="4616196"/>
              <a:ext cx="923925" cy="1152525"/>
            </a:xfrm>
            <a:custGeom>
              <a:avLst/>
              <a:gdLst/>
              <a:ahLst/>
              <a:cxnLst/>
              <a:rect l="l" t="t" r="r" b="b"/>
              <a:pathLst>
                <a:path w="923925" h="1152525">
                  <a:moveTo>
                    <a:pt x="0" y="0"/>
                  </a:moveTo>
                  <a:lnTo>
                    <a:pt x="463295" y="0"/>
                  </a:lnTo>
                  <a:lnTo>
                    <a:pt x="463295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923925" h="1152525">
                  <a:moveTo>
                    <a:pt x="463295" y="576071"/>
                  </a:moveTo>
                  <a:lnTo>
                    <a:pt x="923544" y="576071"/>
                  </a:lnTo>
                  <a:lnTo>
                    <a:pt x="923544" y="862583"/>
                  </a:lnTo>
                  <a:lnTo>
                    <a:pt x="463295" y="862583"/>
                  </a:lnTo>
                  <a:lnTo>
                    <a:pt x="463295" y="576071"/>
                  </a:lnTo>
                  <a:close/>
                </a:path>
                <a:path w="923925" h="1152525">
                  <a:moveTo>
                    <a:pt x="463295" y="862583"/>
                  </a:moveTo>
                  <a:lnTo>
                    <a:pt x="923544" y="862583"/>
                  </a:lnTo>
                  <a:lnTo>
                    <a:pt x="923544" y="1152143"/>
                  </a:lnTo>
                  <a:lnTo>
                    <a:pt x="463295" y="1152143"/>
                  </a:lnTo>
                  <a:lnTo>
                    <a:pt x="463295" y="862583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9000" y="5766815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5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5" y="286512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30523" y="5192268"/>
              <a:ext cx="463550" cy="862965"/>
            </a:xfrm>
            <a:custGeom>
              <a:avLst/>
              <a:gdLst/>
              <a:ahLst/>
              <a:cxnLst/>
              <a:rect l="l" t="t" r="r" b="b"/>
              <a:pathLst>
                <a:path w="463550" h="862964">
                  <a:moveTo>
                    <a:pt x="0" y="576071"/>
                  </a:moveTo>
                  <a:lnTo>
                    <a:pt x="463295" y="576071"/>
                  </a:lnTo>
                  <a:lnTo>
                    <a:pt x="463295" y="862583"/>
                  </a:lnTo>
                  <a:lnTo>
                    <a:pt x="0" y="862583"/>
                  </a:lnTo>
                  <a:lnTo>
                    <a:pt x="0" y="576071"/>
                  </a:lnTo>
                  <a:close/>
                </a:path>
                <a:path w="463550" h="862964">
                  <a:moveTo>
                    <a:pt x="0" y="286511"/>
                  </a:moveTo>
                  <a:lnTo>
                    <a:pt x="463295" y="286511"/>
                  </a:lnTo>
                  <a:lnTo>
                    <a:pt x="463295" y="576071"/>
                  </a:lnTo>
                  <a:lnTo>
                    <a:pt x="0" y="576071"/>
                  </a:lnTo>
                  <a:lnTo>
                    <a:pt x="0" y="286511"/>
                  </a:lnTo>
                  <a:close/>
                </a:path>
                <a:path w="463550" h="862964">
                  <a:moveTo>
                    <a:pt x="0" y="0"/>
                  </a:moveTo>
                  <a:lnTo>
                    <a:pt x="463295" y="0"/>
                  </a:lnTo>
                  <a:lnTo>
                    <a:pt x="463295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92295" y="5766815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93819" y="5768340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0" y="0"/>
                  </a:moveTo>
                  <a:lnTo>
                    <a:pt x="460248" y="0"/>
                  </a:lnTo>
                  <a:lnTo>
                    <a:pt x="460248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636008" y="4322064"/>
            <a:ext cx="3066415" cy="1737360"/>
            <a:chOff x="4636008" y="4322064"/>
            <a:chExt cx="3066415" cy="1737360"/>
          </a:xfrm>
        </p:grpSpPr>
        <p:sp>
          <p:nvSpPr>
            <p:cNvPr id="38" name="object 38"/>
            <p:cNvSpPr/>
            <p:nvPr/>
          </p:nvSpPr>
          <p:spPr>
            <a:xfrm>
              <a:off x="4639056" y="4614672"/>
              <a:ext cx="749935" cy="287020"/>
            </a:xfrm>
            <a:custGeom>
              <a:avLst/>
              <a:gdLst/>
              <a:ahLst/>
              <a:cxnLst/>
              <a:rect l="l" t="t" r="r" b="b"/>
              <a:pathLst>
                <a:path w="749935" h="287020">
                  <a:moveTo>
                    <a:pt x="74980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749807" y="286512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0580" y="4616196"/>
              <a:ext cx="749935" cy="287020"/>
            </a:xfrm>
            <a:custGeom>
              <a:avLst/>
              <a:gdLst/>
              <a:ahLst/>
              <a:cxnLst/>
              <a:rect l="l" t="t" r="r" b="b"/>
              <a:pathLst>
                <a:path w="749935" h="287020">
                  <a:moveTo>
                    <a:pt x="0" y="0"/>
                  </a:moveTo>
                  <a:lnTo>
                    <a:pt x="749807" y="0"/>
                  </a:lnTo>
                  <a:lnTo>
                    <a:pt x="74980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8864" y="4325112"/>
              <a:ext cx="463550" cy="289560"/>
            </a:xfrm>
            <a:custGeom>
              <a:avLst/>
              <a:gdLst/>
              <a:ahLst/>
              <a:cxnLst/>
              <a:rect l="l" t="t" r="r" b="b"/>
              <a:pathLst>
                <a:path w="463550" h="289560">
                  <a:moveTo>
                    <a:pt x="463296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3296" y="289559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0388" y="4326636"/>
              <a:ext cx="463550" cy="289560"/>
            </a:xfrm>
            <a:custGeom>
              <a:avLst/>
              <a:gdLst/>
              <a:ahLst/>
              <a:cxnLst/>
              <a:rect l="l" t="t" r="r" b="b"/>
              <a:pathLst>
                <a:path w="463550" h="289560">
                  <a:moveTo>
                    <a:pt x="0" y="0"/>
                  </a:moveTo>
                  <a:lnTo>
                    <a:pt x="463296" y="0"/>
                  </a:lnTo>
                  <a:lnTo>
                    <a:pt x="463296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8864" y="4614672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6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6" y="286512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90388" y="4616196"/>
              <a:ext cx="463550" cy="576580"/>
            </a:xfrm>
            <a:custGeom>
              <a:avLst/>
              <a:gdLst/>
              <a:ahLst/>
              <a:cxnLst/>
              <a:rect l="l" t="t" r="r" b="b"/>
              <a:pathLst>
                <a:path w="463550" h="576579">
                  <a:moveTo>
                    <a:pt x="0" y="0"/>
                  </a:moveTo>
                  <a:lnTo>
                    <a:pt x="463296" y="0"/>
                  </a:lnTo>
                  <a:lnTo>
                    <a:pt x="463296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463550" h="576579">
                  <a:moveTo>
                    <a:pt x="0" y="286511"/>
                  </a:moveTo>
                  <a:lnTo>
                    <a:pt x="463296" y="286511"/>
                  </a:lnTo>
                  <a:lnTo>
                    <a:pt x="463296" y="576072"/>
                  </a:lnTo>
                  <a:lnTo>
                    <a:pt x="0" y="576072"/>
                  </a:lnTo>
                  <a:lnTo>
                    <a:pt x="0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52160" y="4325112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460248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0248" y="289559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53684" y="4326636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0" y="0"/>
                  </a:moveTo>
                  <a:lnTo>
                    <a:pt x="460248" y="0"/>
                  </a:lnTo>
                  <a:lnTo>
                    <a:pt x="460248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12408" y="4614672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13932" y="4616196"/>
              <a:ext cx="460375" cy="576580"/>
            </a:xfrm>
            <a:custGeom>
              <a:avLst/>
              <a:gdLst/>
              <a:ahLst/>
              <a:cxnLst/>
              <a:rect l="l" t="t" r="r" b="b"/>
              <a:pathLst>
                <a:path w="460375" h="576579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460375" h="576579">
                  <a:moveTo>
                    <a:pt x="0" y="286511"/>
                  </a:moveTo>
                  <a:lnTo>
                    <a:pt x="460247" y="286511"/>
                  </a:lnTo>
                  <a:lnTo>
                    <a:pt x="460247" y="576072"/>
                  </a:lnTo>
                  <a:lnTo>
                    <a:pt x="0" y="576072"/>
                  </a:lnTo>
                  <a:lnTo>
                    <a:pt x="0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12408" y="4325112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460247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0247" y="289559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53684" y="4326636"/>
              <a:ext cx="920750" cy="866140"/>
            </a:xfrm>
            <a:custGeom>
              <a:avLst/>
              <a:gdLst/>
              <a:ahLst/>
              <a:cxnLst/>
              <a:rect l="l" t="t" r="r" b="b"/>
              <a:pathLst>
                <a:path w="920750" h="866139">
                  <a:moveTo>
                    <a:pt x="460247" y="0"/>
                  </a:moveTo>
                  <a:lnTo>
                    <a:pt x="920495" y="0"/>
                  </a:lnTo>
                  <a:lnTo>
                    <a:pt x="920495" y="289560"/>
                  </a:lnTo>
                  <a:lnTo>
                    <a:pt x="460247" y="289560"/>
                  </a:lnTo>
                  <a:lnTo>
                    <a:pt x="460247" y="0"/>
                  </a:lnTo>
                  <a:close/>
                </a:path>
                <a:path w="920750" h="866139">
                  <a:moveTo>
                    <a:pt x="0" y="576071"/>
                  </a:moveTo>
                  <a:lnTo>
                    <a:pt x="460248" y="576071"/>
                  </a:lnTo>
                  <a:lnTo>
                    <a:pt x="460248" y="865632"/>
                  </a:lnTo>
                  <a:lnTo>
                    <a:pt x="0" y="865632"/>
                  </a:lnTo>
                  <a:lnTo>
                    <a:pt x="0" y="57607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52160" y="4614672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8" y="28651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53684" y="4616196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0" y="0"/>
                  </a:moveTo>
                  <a:lnTo>
                    <a:pt x="460248" y="0"/>
                  </a:lnTo>
                  <a:lnTo>
                    <a:pt x="460248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39056" y="5766815"/>
              <a:ext cx="749935" cy="287020"/>
            </a:xfrm>
            <a:custGeom>
              <a:avLst/>
              <a:gdLst/>
              <a:ahLst/>
              <a:cxnLst/>
              <a:rect l="l" t="t" r="r" b="b"/>
              <a:pathLst>
                <a:path w="749935" h="287020">
                  <a:moveTo>
                    <a:pt x="74980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749807" y="286512"/>
                  </a:lnTo>
                  <a:lnTo>
                    <a:pt x="74980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40580" y="5192268"/>
              <a:ext cx="2133600" cy="862965"/>
            </a:xfrm>
            <a:custGeom>
              <a:avLst/>
              <a:gdLst/>
              <a:ahLst/>
              <a:cxnLst/>
              <a:rect l="l" t="t" r="r" b="b"/>
              <a:pathLst>
                <a:path w="2133600" h="862964">
                  <a:moveTo>
                    <a:pt x="0" y="576071"/>
                  </a:moveTo>
                  <a:lnTo>
                    <a:pt x="749807" y="576071"/>
                  </a:lnTo>
                  <a:lnTo>
                    <a:pt x="749807" y="862583"/>
                  </a:lnTo>
                  <a:lnTo>
                    <a:pt x="0" y="862583"/>
                  </a:lnTo>
                  <a:lnTo>
                    <a:pt x="0" y="576071"/>
                  </a:lnTo>
                  <a:close/>
                </a:path>
                <a:path w="2133600" h="862964">
                  <a:moveTo>
                    <a:pt x="0" y="286511"/>
                  </a:moveTo>
                  <a:lnTo>
                    <a:pt x="749807" y="286511"/>
                  </a:lnTo>
                  <a:lnTo>
                    <a:pt x="749807" y="576071"/>
                  </a:lnTo>
                  <a:lnTo>
                    <a:pt x="0" y="576071"/>
                  </a:lnTo>
                  <a:lnTo>
                    <a:pt x="0" y="286511"/>
                  </a:lnTo>
                  <a:close/>
                </a:path>
                <a:path w="2133600" h="862964">
                  <a:moveTo>
                    <a:pt x="0" y="0"/>
                  </a:moveTo>
                  <a:lnTo>
                    <a:pt x="749807" y="0"/>
                  </a:lnTo>
                  <a:lnTo>
                    <a:pt x="74980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2133600" h="862964">
                  <a:moveTo>
                    <a:pt x="749807" y="0"/>
                  </a:moveTo>
                  <a:lnTo>
                    <a:pt x="1213104" y="0"/>
                  </a:lnTo>
                  <a:lnTo>
                    <a:pt x="1213104" y="286511"/>
                  </a:lnTo>
                  <a:lnTo>
                    <a:pt x="749807" y="286511"/>
                  </a:lnTo>
                  <a:lnTo>
                    <a:pt x="749807" y="0"/>
                  </a:lnTo>
                  <a:close/>
                </a:path>
                <a:path w="2133600" h="862964">
                  <a:moveTo>
                    <a:pt x="749807" y="286511"/>
                  </a:moveTo>
                  <a:lnTo>
                    <a:pt x="1213104" y="286511"/>
                  </a:lnTo>
                  <a:lnTo>
                    <a:pt x="1213104" y="576071"/>
                  </a:lnTo>
                  <a:lnTo>
                    <a:pt x="749807" y="576071"/>
                  </a:lnTo>
                  <a:lnTo>
                    <a:pt x="749807" y="286511"/>
                  </a:lnTo>
                  <a:close/>
                </a:path>
                <a:path w="2133600" h="862964">
                  <a:moveTo>
                    <a:pt x="1673351" y="0"/>
                  </a:moveTo>
                  <a:lnTo>
                    <a:pt x="2133599" y="0"/>
                  </a:lnTo>
                  <a:lnTo>
                    <a:pt x="2133599" y="286511"/>
                  </a:lnTo>
                  <a:lnTo>
                    <a:pt x="1673351" y="286511"/>
                  </a:lnTo>
                  <a:lnTo>
                    <a:pt x="1673351" y="0"/>
                  </a:lnTo>
                  <a:close/>
                </a:path>
                <a:path w="2133600" h="862964">
                  <a:moveTo>
                    <a:pt x="1673351" y="286511"/>
                  </a:moveTo>
                  <a:lnTo>
                    <a:pt x="2133599" y="286511"/>
                  </a:lnTo>
                  <a:lnTo>
                    <a:pt x="2133599" y="576071"/>
                  </a:lnTo>
                  <a:lnTo>
                    <a:pt x="1673351" y="576071"/>
                  </a:lnTo>
                  <a:lnTo>
                    <a:pt x="1673351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52160" y="5766815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8" y="286512"/>
                  </a:lnTo>
                  <a:lnTo>
                    <a:pt x="46024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53684" y="5192268"/>
              <a:ext cx="460375" cy="862965"/>
            </a:xfrm>
            <a:custGeom>
              <a:avLst/>
              <a:gdLst/>
              <a:ahLst/>
              <a:cxnLst/>
              <a:rect l="l" t="t" r="r" b="b"/>
              <a:pathLst>
                <a:path w="460375" h="862964">
                  <a:moveTo>
                    <a:pt x="0" y="576071"/>
                  </a:moveTo>
                  <a:lnTo>
                    <a:pt x="460248" y="576071"/>
                  </a:lnTo>
                  <a:lnTo>
                    <a:pt x="460248" y="862583"/>
                  </a:lnTo>
                  <a:lnTo>
                    <a:pt x="0" y="862583"/>
                  </a:lnTo>
                  <a:lnTo>
                    <a:pt x="0" y="576071"/>
                  </a:lnTo>
                  <a:close/>
                </a:path>
                <a:path w="460375" h="862964">
                  <a:moveTo>
                    <a:pt x="0" y="286511"/>
                  </a:moveTo>
                  <a:lnTo>
                    <a:pt x="460248" y="286511"/>
                  </a:lnTo>
                  <a:lnTo>
                    <a:pt x="460248" y="576071"/>
                  </a:lnTo>
                  <a:lnTo>
                    <a:pt x="0" y="576071"/>
                  </a:lnTo>
                  <a:lnTo>
                    <a:pt x="0" y="286511"/>
                  </a:lnTo>
                  <a:close/>
                </a:path>
                <a:path w="460375" h="862964">
                  <a:moveTo>
                    <a:pt x="0" y="0"/>
                  </a:moveTo>
                  <a:lnTo>
                    <a:pt x="460248" y="0"/>
                  </a:lnTo>
                  <a:lnTo>
                    <a:pt x="460248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2408" y="5766815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13932" y="5768340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72656" y="4325112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460247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0247" y="289559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74180" y="4326636"/>
              <a:ext cx="460375" cy="289560"/>
            </a:xfrm>
            <a:custGeom>
              <a:avLst/>
              <a:gdLst/>
              <a:ahLst/>
              <a:cxnLst/>
              <a:rect l="l" t="t" r="r" b="b"/>
              <a:pathLst>
                <a:path w="460375" h="289560">
                  <a:moveTo>
                    <a:pt x="0" y="0"/>
                  </a:moveTo>
                  <a:lnTo>
                    <a:pt x="460247" y="0"/>
                  </a:lnTo>
                  <a:lnTo>
                    <a:pt x="460247" y="289560"/>
                  </a:lnTo>
                  <a:lnTo>
                    <a:pt x="0" y="28956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32904" y="4614672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5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5" y="286512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34427" y="4616196"/>
              <a:ext cx="463550" cy="576580"/>
            </a:xfrm>
            <a:custGeom>
              <a:avLst/>
              <a:gdLst/>
              <a:ahLst/>
              <a:cxnLst/>
              <a:rect l="l" t="t" r="r" b="b"/>
              <a:pathLst>
                <a:path w="463550" h="576579">
                  <a:moveTo>
                    <a:pt x="0" y="0"/>
                  </a:moveTo>
                  <a:lnTo>
                    <a:pt x="463295" y="0"/>
                  </a:lnTo>
                  <a:lnTo>
                    <a:pt x="463295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463550" h="576579">
                  <a:moveTo>
                    <a:pt x="0" y="286511"/>
                  </a:moveTo>
                  <a:lnTo>
                    <a:pt x="463295" y="286511"/>
                  </a:lnTo>
                  <a:lnTo>
                    <a:pt x="463295" y="576072"/>
                  </a:lnTo>
                  <a:lnTo>
                    <a:pt x="0" y="576072"/>
                  </a:lnTo>
                  <a:lnTo>
                    <a:pt x="0" y="28651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32904" y="4325112"/>
              <a:ext cx="463550" cy="289560"/>
            </a:xfrm>
            <a:custGeom>
              <a:avLst/>
              <a:gdLst/>
              <a:ahLst/>
              <a:cxnLst/>
              <a:rect l="l" t="t" r="r" b="b"/>
              <a:pathLst>
                <a:path w="463550" h="289560">
                  <a:moveTo>
                    <a:pt x="463295" y="0"/>
                  </a:moveTo>
                  <a:lnTo>
                    <a:pt x="0" y="0"/>
                  </a:lnTo>
                  <a:lnTo>
                    <a:pt x="0" y="289559"/>
                  </a:lnTo>
                  <a:lnTo>
                    <a:pt x="463295" y="289559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74180" y="4326636"/>
              <a:ext cx="923925" cy="866140"/>
            </a:xfrm>
            <a:custGeom>
              <a:avLst/>
              <a:gdLst/>
              <a:ahLst/>
              <a:cxnLst/>
              <a:rect l="l" t="t" r="r" b="b"/>
              <a:pathLst>
                <a:path w="923925" h="866139">
                  <a:moveTo>
                    <a:pt x="460247" y="0"/>
                  </a:moveTo>
                  <a:lnTo>
                    <a:pt x="923543" y="0"/>
                  </a:lnTo>
                  <a:lnTo>
                    <a:pt x="923543" y="289560"/>
                  </a:lnTo>
                  <a:lnTo>
                    <a:pt x="460247" y="289560"/>
                  </a:lnTo>
                  <a:lnTo>
                    <a:pt x="460247" y="0"/>
                  </a:lnTo>
                  <a:close/>
                </a:path>
                <a:path w="923925" h="866139">
                  <a:moveTo>
                    <a:pt x="0" y="576071"/>
                  </a:moveTo>
                  <a:lnTo>
                    <a:pt x="460247" y="576071"/>
                  </a:lnTo>
                  <a:lnTo>
                    <a:pt x="460247" y="865632"/>
                  </a:lnTo>
                  <a:lnTo>
                    <a:pt x="0" y="865632"/>
                  </a:lnTo>
                  <a:lnTo>
                    <a:pt x="0" y="57607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72656" y="4614672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74180" y="4616196"/>
              <a:ext cx="923925" cy="1152525"/>
            </a:xfrm>
            <a:custGeom>
              <a:avLst/>
              <a:gdLst/>
              <a:ahLst/>
              <a:cxnLst/>
              <a:rect l="l" t="t" r="r" b="b"/>
              <a:pathLst>
                <a:path w="923925" h="1152525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  <a:path w="923925" h="1152525">
                  <a:moveTo>
                    <a:pt x="460247" y="576071"/>
                  </a:moveTo>
                  <a:lnTo>
                    <a:pt x="923543" y="576071"/>
                  </a:lnTo>
                  <a:lnTo>
                    <a:pt x="923543" y="862583"/>
                  </a:lnTo>
                  <a:lnTo>
                    <a:pt x="460247" y="862583"/>
                  </a:lnTo>
                  <a:lnTo>
                    <a:pt x="460247" y="576071"/>
                  </a:lnTo>
                  <a:close/>
                </a:path>
                <a:path w="923925" h="1152525">
                  <a:moveTo>
                    <a:pt x="460247" y="862583"/>
                  </a:moveTo>
                  <a:lnTo>
                    <a:pt x="923543" y="862583"/>
                  </a:lnTo>
                  <a:lnTo>
                    <a:pt x="923543" y="1152143"/>
                  </a:lnTo>
                  <a:lnTo>
                    <a:pt x="460247" y="1152143"/>
                  </a:lnTo>
                  <a:lnTo>
                    <a:pt x="460247" y="862583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72656" y="5766815"/>
              <a:ext cx="460375" cy="287020"/>
            </a:xfrm>
            <a:custGeom>
              <a:avLst/>
              <a:gdLst/>
              <a:ahLst/>
              <a:cxnLst/>
              <a:rect l="l" t="t" r="r" b="b"/>
              <a:pathLst>
                <a:path w="460375" h="287020">
                  <a:moveTo>
                    <a:pt x="460247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0247" y="286512"/>
                  </a:lnTo>
                  <a:lnTo>
                    <a:pt x="4602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74180" y="5192268"/>
              <a:ext cx="460375" cy="862965"/>
            </a:xfrm>
            <a:custGeom>
              <a:avLst/>
              <a:gdLst/>
              <a:ahLst/>
              <a:cxnLst/>
              <a:rect l="l" t="t" r="r" b="b"/>
              <a:pathLst>
                <a:path w="460375" h="862964">
                  <a:moveTo>
                    <a:pt x="0" y="576071"/>
                  </a:moveTo>
                  <a:lnTo>
                    <a:pt x="460247" y="576071"/>
                  </a:lnTo>
                  <a:lnTo>
                    <a:pt x="460247" y="862583"/>
                  </a:lnTo>
                  <a:lnTo>
                    <a:pt x="0" y="862583"/>
                  </a:lnTo>
                  <a:lnTo>
                    <a:pt x="0" y="576071"/>
                  </a:lnTo>
                  <a:close/>
                </a:path>
                <a:path w="460375" h="862964">
                  <a:moveTo>
                    <a:pt x="0" y="286511"/>
                  </a:moveTo>
                  <a:lnTo>
                    <a:pt x="460247" y="286511"/>
                  </a:lnTo>
                  <a:lnTo>
                    <a:pt x="460247" y="576071"/>
                  </a:lnTo>
                  <a:lnTo>
                    <a:pt x="0" y="576071"/>
                  </a:lnTo>
                  <a:lnTo>
                    <a:pt x="0" y="286511"/>
                  </a:lnTo>
                  <a:close/>
                </a:path>
                <a:path w="460375" h="862964">
                  <a:moveTo>
                    <a:pt x="0" y="0"/>
                  </a:moveTo>
                  <a:lnTo>
                    <a:pt x="460247" y="0"/>
                  </a:lnTo>
                  <a:lnTo>
                    <a:pt x="460247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232904" y="5766815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463295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63295" y="286512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34427" y="5768340"/>
              <a:ext cx="463550" cy="287020"/>
            </a:xfrm>
            <a:custGeom>
              <a:avLst/>
              <a:gdLst/>
              <a:ahLst/>
              <a:cxnLst/>
              <a:rect l="l" t="t" r="r" b="b"/>
              <a:pathLst>
                <a:path w="463550" h="287020">
                  <a:moveTo>
                    <a:pt x="0" y="0"/>
                  </a:moveTo>
                  <a:lnTo>
                    <a:pt x="463295" y="0"/>
                  </a:lnTo>
                  <a:lnTo>
                    <a:pt x="463295" y="286511"/>
                  </a:lnTo>
                  <a:lnTo>
                    <a:pt x="0" y="28651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1295400" y="4325112"/>
          <a:ext cx="6397619" cy="1728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9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10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spc="15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7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spc="15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7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500" baseline="-16666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</a:t>
                      </a:r>
                      <a:endParaRPr sz="7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Victor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B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Amy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W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X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Z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V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73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Wyatt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B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X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Z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V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W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1594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Xavier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B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Clare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Z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V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W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X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Yancey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B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Diane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Z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V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W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X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794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Zeus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B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Erika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V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W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X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Y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latin typeface="Comic Sans MS"/>
                          <a:cs typeface="Comic Sans MS"/>
                        </a:rPr>
                        <a:t>Z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71" name="object 71"/>
          <p:cNvSpPr txBox="1"/>
          <p:nvPr/>
        </p:nvSpPr>
        <p:spPr>
          <a:xfrm>
            <a:off x="3736340" y="6275323"/>
            <a:ext cx="2021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n(n-1)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+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1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proposals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required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955" y="176275"/>
            <a:ext cx="40062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447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Correctness:	Perfection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433945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06750">
              <a:lnSpc>
                <a:spcPct val="120000"/>
              </a:lnSpc>
              <a:spcBef>
                <a:spcPts val="100"/>
              </a:spcBef>
              <a:tabLst>
                <a:tab pos="445134" algn="l"/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5" dirty="0">
                <a:latin typeface="Comic Sans MS"/>
                <a:cs typeface="Comic Sans MS"/>
              </a:rPr>
              <a:t>All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matched.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ct val="120000"/>
              </a:lnSpc>
              <a:spcBef>
                <a:spcPts val="2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Suppose, for </a:t>
            </a:r>
            <a:r>
              <a:rPr sz="1800" dirty="0">
                <a:latin typeface="Comic Sans MS"/>
                <a:cs typeface="Comic Sans MS"/>
              </a:rPr>
              <a:t>sake of contradiction, </a:t>
            </a:r>
            <a:r>
              <a:rPr sz="1800" spc="-5" dirty="0">
                <a:latin typeface="Comic Sans MS"/>
                <a:cs typeface="Comic Sans MS"/>
              </a:rPr>
              <a:t>that Zeus is not </a:t>
            </a:r>
            <a:r>
              <a:rPr sz="1800" dirty="0">
                <a:latin typeface="Comic Sans MS"/>
                <a:cs typeface="Comic Sans MS"/>
              </a:rPr>
              <a:t>matched upon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termination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algorithm.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Then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some</a:t>
            </a:r>
            <a:r>
              <a:rPr sz="1800" spc="-5" dirty="0">
                <a:latin typeface="Comic Sans MS"/>
                <a:cs typeface="Comic Sans MS"/>
              </a:rPr>
              <a:t> woman,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say</a:t>
            </a:r>
            <a:r>
              <a:rPr sz="1800" spc="-5" dirty="0">
                <a:latin typeface="Comic Sans MS"/>
                <a:cs typeface="Comic Sans MS"/>
              </a:rPr>
              <a:t> Amy,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matched</a:t>
            </a:r>
            <a:r>
              <a:rPr sz="1800" spc="-5" dirty="0">
                <a:latin typeface="Comic Sans MS"/>
                <a:cs typeface="Comic Sans MS"/>
              </a:rPr>
              <a:t> upon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termination.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Observation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Amy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was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never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6983095" algn="l"/>
              </a:tabLst>
            </a:pPr>
            <a:r>
              <a:rPr sz="1800" spc="-5" dirty="0">
                <a:latin typeface="Comic Sans MS"/>
                <a:cs typeface="Comic Sans MS"/>
              </a:rPr>
              <a:t>But, Zeus </a:t>
            </a:r>
            <a:r>
              <a:rPr sz="1800" dirty="0">
                <a:latin typeface="Comic Sans MS"/>
                <a:cs typeface="Comic Sans MS"/>
              </a:rPr>
              <a:t>proposes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everyone,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since he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ends </a:t>
            </a:r>
            <a:r>
              <a:rPr sz="1800" spc="-5" dirty="0">
                <a:latin typeface="Comic Sans MS"/>
                <a:cs typeface="Comic Sans MS"/>
              </a:rPr>
              <a:t>up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unmatched.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588" y="176275"/>
            <a:ext cx="37973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4447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Correctness:	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163" y="2578099"/>
            <a:ext cx="404114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1111885" algn="l"/>
              </a:tabLst>
            </a:pPr>
            <a:r>
              <a:rPr sz="1800" dirty="0">
                <a:latin typeface="Comic Sans MS"/>
                <a:cs typeface="Comic Sans MS"/>
              </a:rPr>
              <a:t>Case </a:t>
            </a:r>
            <a:r>
              <a:rPr sz="1800" spc="-5" dirty="0">
                <a:latin typeface="Comic Sans MS"/>
                <a:cs typeface="Comic Sans MS"/>
              </a:rPr>
              <a:t>1:	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never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  <a:spcBef>
                <a:spcPts val="434"/>
              </a:spcBef>
              <a:tabLst>
                <a:tab pos="749935" algn="l"/>
              </a:tabLst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  <a:spcBef>
                <a:spcPts val="430"/>
              </a:spcBef>
              <a:tabLst>
                <a:tab pos="748665" algn="l"/>
              </a:tabLst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mic Sans MS"/>
                <a:cs typeface="Comic Sans MS"/>
              </a:rPr>
              <a:t>A-Z is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926084"/>
            <a:ext cx="6842759" cy="173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47185">
              <a:lnSpc>
                <a:spcPct val="120000"/>
              </a:lnSpc>
              <a:spcBef>
                <a:spcPts val="100"/>
              </a:spcBef>
              <a:tabLst>
                <a:tab pos="445134" algn="l"/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10" dirty="0">
                <a:latin typeface="Comic Sans MS"/>
                <a:cs typeface="Comic Sans MS"/>
              </a:rPr>
              <a:t>No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unstable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2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ct val="120000"/>
              </a:lnSpc>
              <a:spcBef>
                <a:spcPts val="2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  <a:tab pos="392811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 A-Z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unstable</a:t>
            </a:r>
            <a:r>
              <a:rPr sz="1800" dirty="0">
                <a:latin typeface="Comic Sans MS"/>
                <a:cs typeface="Comic Sans MS"/>
              </a:rPr>
              <a:t> pair:	each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other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</a:t>
            </a:r>
            <a:r>
              <a:rPr sz="1800" spc="-5" dirty="0">
                <a:latin typeface="Comic Sans MS"/>
                <a:cs typeface="Comic Sans MS"/>
              </a:rPr>
              <a:t> in </a:t>
            </a:r>
            <a:r>
              <a:rPr sz="1800" dirty="0">
                <a:latin typeface="Comic Sans MS"/>
                <a:cs typeface="Comic Sans MS"/>
              </a:rPr>
              <a:t>Gale-Shapley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 </a:t>
            </a:r>
            <a:r>
              <a:rPr sz="1800" spc="-5" dirty="0">
                <a:latin typeface="Comic Sans MS"/>
                <a:cs typeface="Comic Sans MS"/>
              </a:rPr>
              <a:t>S*.</a:t>
            </a:r>
            <a:endParaRPr sz="1800">
              <a:latin typeface="Comic Sans MS"/>
              <a:cs typeface="Comic Sans MS"/>
            </a:endParaRPr>
          </a:p>
          <a:p>
            <a:pPr marL="4285615">
              <a:lnSpc>
                <a:spcPct val="100000"/>
              </a:lnSpc>
              <a:spcBef>
                <a:spcPts val="1660"/>
              </a:spcBef>
            </a:pPr>
            <a:r>
              <a:rPr sz="1200" dirty="0">
                <a:latin typeface="Comic Sans MS"/>
                <a:cs typeface="Comic Sans MS"/>
              </a:rPr>
              <a:t>men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propose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decreasing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163" y="3897883"/>
            <a:ext cx="4397375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1148715" algn="l"/>
              </a:tabLst>
            </a:pPr>
            <a:r>
              <a:rPr sz="1800" dirty="0">
                <a:latin typeface="Comic Sans MS"/>
                <a:cs typeface="Comic Sans MS"/>
              </a:rPr>
              <a:t>Case </a:t>
            </a:r>
            <a:r>
              <a:rPr sz="1800" spc="-5" dirty="0">
                <a:latin typeface="Comic Sans MS"/>
                <a:cs typeface="Comic Sans MS"/>
              </a:rPr>
              <a:t>2:	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  <a:spcBef>
                <a:spcPts val="430"/>
              </a:spcBef>
              <a:tabLst>
                <a:tab pos="748665" algn="l"/>
              </a:tabLst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rejected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(right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away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later)</a:t>
            </a:r>
            <a:endParaRPr sz="18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  <a:spcBef>
                <a:spcPts val="434"/>
              </a:spcBef>
              <a:tabLst>
                <a:tab pos="748665" algn="l"/>
              </a:tabLst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Z.</a:t>
            </a:r>
            <a:endParaRPr sz="1800">
              <a:latin typeface="Comic Sans MS"/>
              <a:cs typeface="Comic Sans MS"/>
            </a:endParaRPr>
          </a:p>
          <a:p>
            <a:pPr marL="381000">
              <a:lnSpc>
                <a:spcPct val="100000"/>
              </a:lnSpc>
              <a:spcBef>
                <a:spcPts val="455"/>
              </a:spcBef>
              <a:tabLst>
                <a:tab pos="748665" algn="l"/>
              </a:tabLst>
            </a:pPr>
            <a:r>
              <a:rPr sz="1800" dirty="0">
                <a:latin typeface="Symbol"/>
                <a:cs typeface="Symbol"/>
              </a:rPr>
              <a:t>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mic Sans MS"/>
                <a:cs typeface="Comic Sans MS"/>
              </a:rPr>
              <a:t>A-Z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5604763"/>
            <a:ext cx="5283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5154295" algn="l"/>
              </a:tabLst>
            </a:pP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either case </a:t>
            </a:r>
            <a:r>
              <a:rPr sz="1800" spc="-5" dirty="0">
                <a:latin typeface="Comic Sans MS"/>
                <a:cs typeface="Comic Sans MS"/>
              </a:rPr>
              <a:t>A-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5" dirty="0">
                <a:latin typeface="Comic Sans MS"/>
                <a:cs typeface="Comic Sans MS"/>
              </a:rPr>
              <a:t> i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stable, a contradiction.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37831" y="2871216"/>
            <a:ext cx="1609725" cy="1152525"/>
            <a:chOff x="7037831" y="2871216"/>
            <a:chExt cx="1609725" cy="1152525"/>
          </a:xfrm>
        </p:grpSpPr>
        <p:sp>
          <p:nvSpPr>
            <p:cNvPr id="8" name="object 8"/>
            <p:cNvSpPr/>
            <p:nvPr/>
          </p:nvSpPr>
          <p:spPr>
            <a:xfrm>
              <a:off x="7040880" y="2874264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0" y="762000"/>
                  </a:lnTo>
                  <a:lnTo>
                    <a:pt x="1600200" y="762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42403" y="2875788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40879" y="363626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42403" y="3637788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0880" y="2874264"/>
            <a:ext cx="1600200" cy="1143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latin typeface="Comic Sans MS"/>
                <a:cs typeface="Comic Sans MS"/>
              </a:rPr>
              <a:t>Amy-Yancey</a:t>
            </a:r>
            <a:endParaRPr sz="1600">
              <a:latin typeface="Comic Sans MS"/>
              <a:cs typeface="Comic Sans MS"/>
            </a:endParaRPr>
          </a:p>
          <a:p>
            <a:pPr marL="5715"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/>
                <a:cs typeface="Comic Sans MS"/>
              </a:rPr>
              <a:t>Bertha-Zeus</a:t>
            </a:r>
            <a:endParaRPr sz="1600">
              <a:latin typeface="Comic Sans MS"/>
              <a:cs typeface="Comic Sans MS"/>
            </a:endParaRPr>
          </a:p>
          <a:p>
            <a:pPr marL="2540" algn="ctr">
              <a:lnSpc>
                <a:spcPct val="100000"/>
              </a:lnSpc>
              <a:spcBef>
                <a:spcPts val="1080"/>
              </a:spcBef>
            </a:pP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4835" y="2538475"/>
            <a:ext cx="2743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S*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1635" y="2639059"/>
            <a:ext cx="1471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order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preference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56403" y="2788919"/>
            <a:ext cx="154305" cy="169545"/>
            <a:chOff x="4756403" y="2788919"/>
            <a:chExt cx="154305" cy="169545"/>
          </a:xfrm>
        </p:grpSpPr>
        <p:sp>
          <p:nvSpPr>
            <p:cNvPr id="16" name="object 16"/>
            <p:cNvSpPr/>
            <p:nvPr/>
          </p:nvSpPr>
          <p:spPr>
            <a:xfrm>
              <a:off x="4796027" y="2793491"/>
              <a:ext cx="109855" cy="119380"/>
            </a:xfrm>
            <a:custGeom>
              <a:avLst/>
              <a:gdLst/>
              <a:ahLst/>
              <a:cxnLst/>
              <a:rect l="l" t="t" r="r" b="b"/>
              <a:pathLst>
                <a:path w="109854" h="119380">
                  <a:moveTo>
                    <a:pt x="109727" y="0"/>
                  </a:moveTo>
                  <a:lnTo>
                    <a:pt x="0" y="118871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6403" y="288798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21336" y="0"/>
                  </a:moveTo>
                  <a:lnTo>
                    <a:pt x="0" y="70103"/>
                  </a:lnTo>
                  <a:lnTo>
                    <a:pt x="70103" y="4267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21884" y="4641595"/>
            <a:ext cx="146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women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only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trade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up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97779" y="4750308"/>
            <a:ext cx="251460" cy="64135"/>
            <a:chOff x="5097779" y="4750308"/>
            <a:chExt cx="251460" cy="64135"/>
          </a:xfrm>
        </p:grpSpPr>
        <p:sp>
          <p:nvSpPr>
            <p:cNvPr id="20" name="object 20"/>
            <p:cNvSpPr/>
            <p:nvPr/>
          </p:nvSpPr>
          <p:spPr>
            <a:xfrm>
              <a:off x="5155691" y="4780788"/>
              <a:ext cx="189230" cy="3175"/>
            </a:xfrm>
            <a:custGeom>
              <a:avLst/>
              <a:gdLst/>
              <a:ahLst/>
              <a:cxnLst/>
              <a:rect l="l" t="t" r="r" b="b"/>
              <a:pathLst>
                <a:path w="189229" h="3175">
                  <a:moveTo>
                    <a:pt x="188975" y="304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7779" y="475030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30480"/>
                  </a:lnTo>
                  <a:lnTo>
                    <a:pt x="64008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6755" y="176275"/>
            <a:ext cx="11118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47712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9630">
              <a:lnSpc>
                <a:spcPct val="120000"/>
              </a:lnSpc>
              <a:spcBef>
                <a:spcPts val="100"/>
              </a:spcBef>
              <a:tabLst>
                <a:tab pos="285940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Stable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matching problem.	</a:t>
            </a:r>
            <a:r>
              <a:rPr sz="1800" dirty="0">
                <a:latin typeface="Comic Sans MS"/>
                <a:cs typeface="Comic Sans MS"/>
              </a:rPr>
              <a:t>Given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their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preferences,</a:t>
            </a:r>
            <a:r>
              <a:rPr sz="1800" spc="-5" dirty="0">
                <a:latin typeface="Comic Sans MS"/>
                <a:cs typeface="Comic Sans MS"/>
              </a:rPr>
              <a:t> 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 matching</a:t>
            </a:r>
            <a:r>
              <a:rPr sz="1800" spc="-5" dirty="0">
                <a:latin typeface="Comic Sans MS"/>
                <a:cs typeface="Comic Sans MS"/>
              </a:rPr>
              <a:t> 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 exists.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20000"/>
              </a:lnSpc>
              <a:tabLst>
                <a:tab pos="26790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Gale-Shapley algorithm.	</a:t>
            </a:r>
            <a:r>
              <a:rPr sz="1800" spc="-5" dirty="0">
                <a:latin typeface="Comic Sans MS"/>
                <a:cs typeface="Comic Sans MS"/>
              </a:rPr>
              <a:t>Guarantees to find </a:t>
            </a:r>
            <a:r>
              <a:rPr sz="1800" dirty="0">
                <a:latin typeface="Comic Sans MS"/>
                <a:cs typeface="Comic Sans MS"/>
              </a:rPr>
              <a:t>a stable matching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any </a:t>
            </a:r>
            <a:r>
              <a:rPr sz="1800" spc="-52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</a:t>
            </a:r>
            <a:r>
              <a:rPr sz="1800" spc="-5" dirty="0">
                <a:latin typeface="Comic Sans MS"/>
                <a:cs typeface="Comic Sans MS"/>
              </a:rPr>
              <a:t> instance.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7879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5" dirty="0">
                <a:latin typeface="Comic Sans MS"/>
                <a:cs typeface="Comic Sans MS"/>
              </a:rPr>
              <a:t>How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implement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efficiently?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7879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multiple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matchings,</a:t>
            </a:r>
            <a:r>
              <a:rPr sz="1800" spc="-5" dirty="0">
                <a:latin typeface="Comic Sans MS"/>
                <a:cs typeface="Comic Sans MS"/>
              </a:rPr>
              <a:t> which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" dirty="0">
                <a:latin typeface="Comic Sans MS"/>
                <a:cs typeface="Comic Sans MS"/>
              </a:rPr>
              <a:t> does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find?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588" y="176275"/>
            <a:ext cx="30397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Efficient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840" y="980947"/>
            <a:ext cx="7310755" cy="525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292290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Efficient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implementation.	</a:t>
            </a:r>
            <a:r>
              <a:rPr sz="1800" spc="5" dirty="0">
                <a:latin typeface="Comic Sans MS"/>
                <a:cs typeface="Comic Sans MS"/>
              </a:rPr>
              <a:t>We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describe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O(n</a:t>
            </a:r>
            <a:r>
              <a:rPr sz="1800" baseline="23148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5" dirty="0">
                <a:latin typeface="Comic Sans MS"/>
                <a:cs typeface="Comic Sans MS"/>
              </a:rPr>
              <a:t> time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implementation.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Representing</a:t>
            </a:r>
            <a:r>
              <a:rPr sz="1800" spc="-3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men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and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women.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spc="-5" dirty="0">
                <a:latin typeface="Comic Sans MS"/>
                <a:cs typeface="Comic Sans MS"/>
              </a:rPr>
              <a:t>Assume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named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1,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15" dirty="0">
                <a:latin typeface="Comic Sans MS"/>
                <a:cs typeface="Comic Sans MS"/>
              </a:rPr>
              <a:t>…,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spc="-5" dirty="0">
                <a:latin typeface="Comic Sans MS"/>
                <a:cs typeface="Comic Sans MS"/>
              </a:rPr>
              <a:t>Assume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named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1',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…,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n'.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Lucida Sans Unicode"/>
              <a:buChar char="■"/>
            </a:pPr>
            <a:endParaRPr sz="215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Engagements.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dirty="0">
                <a:latin typeface="Comic Sans MS"/>
                <a:cs typeface="Comic Sans MS"/>
              </a:rPr>
              <a:t>Maintain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free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e.g.,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queue.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dirty="0">
                <a:latin typeface="Comic Sans MS"/>
                <a:cs typeface="Comic Sans MS"/>
              </a:rPr>
              <a:t>Maintain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arrays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urier New"/>
                <a:cs typeface="Courier New"/>
              </a:rPr>
              <a:t>wife[m]</a:t>
            </a:r>
            <a:r>
              <a:rPr sz="1800" dirty="0">
                <a:latin typeface="Comic Sans MS"/>
                <a:cs typeface="Comic Sans MS"/>
              </a:rPr>
              <a:t>,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urier New"/>
                <a:cs typeface="Courier New"/>
              </a:rPr>
              <a:t>husband[w]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703580" lvl="1" indent="-168275">
              <a:lnSpc>
                <a:spcPct val="100000"/>
              </a:lnSpc>
              <a:spcBef>
                <a:spcPts val="430"/>
              </a:spcBef>
              <a:buSzPct val="77777"/>
              <a:buChar char="–"/>
              <a:tabLst>
                <a:tab pos="704215" algn="l"/>
              </a:tabLst>
            </a:pPr>
            <a:r>
              <a:rPr sz="1800" dirty="0">
                <a:latin typeface="Comic Sans MS"/>
                <a:cs typeface="Comic Sans MS"/>
              </a:rPr>
              <a:t>set entry 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o </a:t>
            </a:r>
            <a:r>
              <a:rPr sz="1600" dirty="0">
                <a:latin typeface="Courier New"/>
                <a:cs typeface="Courier New"/>
              </a:rPr>
              <a:t>0</a:t>
            </a:r>
            <a:r>
              <a:rPr sz="1600" spc="-3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unmatched</a:t>
            </a:r>
            <a:endParaRPr sz="1800">
              <a:latin typeface="Comic Sans MS"/>
              <a:cs typeface="Comic Sans MS"/>
            </a:endParaRPr>
          </a:p>
          <a:p>
            <a:pPr marL="703580" lvl="1" indent="-168275">
              <a:lnSpc>
                <a:spcPct val="100000"/>
              </a:lnSpc>
              <a:spcBef>
                <a:spcPts val="434"/>
              </a:spcBef>
              <a:buSzPct val="77777"/>
              <a:buChar char="–"/>
              <a:tabLst>
                <a:tab pos="704215" algn="l"/>
              </a:tabLst>
            </a:pP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 matched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 </a:t>
            </a:r>
            <a:r>
              <a:rPr sz="1800" spc="-5" dirty="0">
                <a:latin typeface="Comic Sans MS"/>
                <a:cs typeface="Comic Sans MS"/>
              </a:rPr>
              <a:t>then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urier New"/>
                <a:cs typeface="Courier New"/>
              </a:rPr>
              <a:t>wife[m]=w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husband[w]=m</a:t>
            </a:r>
            <a:endParaRPr sz="16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mic Sans MS"/>
              <a:buChar char="–"/>
            </a:pPr>
            <a:endParaRPr sz="265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Men</a:t>
            </a:r>
            <a:r>
              <a:rPr sz="1800" spc="-10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proposing.</a:t>
            </a:r>
            <a:endParaRPr sz="1800">
              <a:latin typeface="Comic Sans MS"/>
              <a:cs typeface="Comic Sans MS"/>
            </a:endParaRPr>
          </a:p>
          <a:p>
            <a:pPr marL="4235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dirty="0">
                <a:latin typeface="Comic Sans MS"/>
                <a:cs typeface="Comic Sans MS"/>
              </a:rPr>
              <a:t>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maintain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preference.</a:t>
            </a:r>
            <a:endParaRPr sz="1800">
              <a:latin typeface="Comic Sans MS"/>
              <a:cs typeface="Comic Sans MS"/>
            </a:endParaRPr>
          </a:p>
          <a:p>
            <a:pPr marL="423545" marR="177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423545" algn="l"/>
                <a:tab pos="424180" algn="l"/>
              </a:tabLst>
            </a:pPr>
            <a:r>
              <a:rPr sz="1800" dirty="0">
                <a:latin typeface="Comic Sans MS"/>
                <a:cs typeface="Comic Sans MS"/>
              </a:rPr>
              <a:t>Maintain an array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c</a:t>
            </a:r>
            <a:r>
              <a:rPr sz="1600" spc="-5" dirty="0">
                <a:latin typeface="Courier New"/>
                <a:cs typeface="Courier New"/>
              </a:rPr>
              <a:t>ount[m</a:t>
            </a:r>
            <a:r>
              <a:rPr sz="1600" dirty="0">
                <a:latin typeface="Courier New"/>
                <a:cs typeface="Courier New"/>
              </a:rPr>
              <a:t>]</a:t>
            </a:r>
            <a:r>
              <a:rPr sz="1600" spc="-4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</a:t>
            </a:r>
            <a:r>
              <a:rPr sz="1800" dirty="0">
                <a:latin typeface="Comic Sans MS"/>
                <a:cs typeface="Comic Sans MS"/>
              </a:rPr>
              <a:t>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counts </a:t>
            </a:r>
            <a:r>
              <a:rPr sz="1800" spc="-5" dirty="0">
                <a:latin typeface="Comic Sans MS"/>
                <a:cs typeface="Comic Sans MS"/>
              </a:rPr>
              <a:t>th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-5" dirty="0">
                <a:latin typeface="Comic Sans MS"/>
                <a:cs typeface="Comic Sans MS"/>
              </a:rPr>
              <a:t> numbe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 proposals  made</a:t>
            </a:r>
            <a:r>
              <a:rPr sz="1800" spc="-5" dirty="0">
                <a:latin typeface="Comic Sans MS"/>
                <a:cs typeface="Comic Sans MS"/>
              </a:rPr>
              <a:t> by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588" y="176275"/>
            <a:ext cx="30397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Efficient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050405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Women</a:t>
            </a:r>
            <a:r>
              <a:rPr sz="1800" spc="-5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rejecting/accepting.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Does </a:t>
            </a:r>
            <a:r>
              <a:rPr sz="1800" spc="-5" dirty="0">
                <a:latin typeface="Comic Sans MS"/>
                <a:cs typeface="Comic Sans MS"/>
              </a:rPr>
              <a:t>woma</a:t>
            </a:r>
            <a:r>
              <a:rPr sz="1800" dirty="0">
                <a:latin typeface="Comic Sans MS"/>
                <a:cs typeface="Comic Sans MS"/>
              </a:rPr>
              <a:t>n </a:t>
            </a:r>
            <a:r>
              <a:rPr sz="1600" dirty="0">
                <a:latin typeface="Courier New"/>
                <a:cs typeface="Courier New"/>
              </a:rPr>
              <a:t>w</a:t>
            </a:r>
            <a:r>
              <a:rPr sz="1600" spc="-390" dirty="0">
                <a:latin typeface="Courier New"/>
                <a:cs typeface="Courier New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 man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urier New"/>
                <a:cs typeface="Courier New"/>
              </a:rPr>
              <a:t>m</a:t>
            </a:r>
            <a:r>
              <a:rPr sz="1600" spc="-4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</a:t>
            </a:r>
            <a:r>
              <a:rPr sz="1600" spc="-10" dirty="0">
                <a:latin typeface="Courier New"/>
                <a:cs typeface="Courier New"/>
              </a:rPr>
              <a:t>'</a:t>
            </a:r>
            <a:r>
              <a:rPr sz="1800" dirty="0">
                <a:latin typeface="Comic Sans MS"/>
                <a:cs typeface="Comic Sans MS"/>
              </a:rPr>
              <a:t>?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woman,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create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inverse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Constant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access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query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after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O(n)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preprocessing.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5144" y="5242560"/>
            <a:ext cx="3289300" cy="69215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67945" rIns="0" bIns="0" rtlCol="0">
            <a:spAutoFit/>
          </a:bodyPr>
          <a:lstStyle/>
          <a:p>
            <a:pPr marL="548005" marR="291465" indent="-365760">
              <a:lnSpc>
                <a:spcPct val="103699"/>
              </a:lnSpc>
              <a:spcBef>
                <a:spcPts val="535"/>
              </a:spcBef>
            </a:pP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for </a:t>
            </a:r>
            <a:r>
              <a:rPr sz="1600" b="1" dirty="0">
                <a:latin typeface="Courier New"/>
                <a:cs typeface="Courier New"/>
              </a:rPr>
              <a:t>i = 1 to n 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inverse[pref[i]]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8902" y="2898648"/>
          <a:ext cx="5230495" cy="1713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Amy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 gridSpan="8">
                  <a:txBody>
                    <a:bodyPr/>
                    <a:lstStyle/>
                    <a:p>
                      <a:pPr marL="170180">
                        <a:lnSpc>
                          <a:spcPts val="1650"/>
                        </a:lnSpc>
                        <a:tabLst>
                          <a:tab pos="673100" algn="l"/>
                          <a:tab pos="1200785" algn="l"/>
                          <a:tab pos="1727835" algn="l"/>
                          <a:tab pos="2254885" algn="l"/>
                          <a:tab pos="2782570" algn="l"/>
                          <a:tab pos="3309620" algn="l"/>
                          <a:tab pos="3830954" algn="l"/>
                        </a:tabLst>
                      </a:pPr>
                      <a:r>
                        <a:rPr sz="2100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	</a:t>
                      </a: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8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th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5F60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Pref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8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6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Amy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R="2019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8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Inverse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7625" marB="0">
                    <a:solidFill>
                      <a:srgbClr val="5F605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650"/>
                        </a:lnSpc>
                        <a:tabLst>
                          <a:tab pos="673100" algn="l"/>
                        </a:tabLst>
                      </a:pP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4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th	</a:t>
                      </a: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8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th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50"/>
                        </a:lnSpc>
                      </a:pP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nd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8A8A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9225">
                        <a:lnSpc>
                          <a:spcPts val="1650"/>
                        </a:lnSpc>
                        <a:tabLst>
                          <a:tab pos="676275" algn="l"/>
                        </a:tabLst>
                      </a:pP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5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th	</a:t>
                      </a: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th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50"/>
                        </a:lnSpc>
                      </a:pP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7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th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8A8A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650"/>
                        </a:lnSpc>
                        <a:tabLst>
                          <a:tab pos="691515" algn="l"/>
                        </a:tabLst>
                      </a:pPr>
                      <a:r>
                        <a:rPr sz="2100" spc="7" baseline="-15873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900" spc="5" dirty="0">
                          <a:latin typeface="Comic Sans MS"/>
                          <a:cs typeface="Comic Sans MS"/>
                        </a:rPr>
                        <a:t>rd	</a:t>
                      </a:r>
                      <a:r>
                        <a:rPr sz="2100" baseline="-15873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900" dirty="0">
                          <a:latin typeface="Comic Sans MS"/>
                          <a:cs typeface="Comic Sans MS"/>
                        </a:rPr>
                        <a:t>st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156460" y="2900172"/>
            <a:ext cx="4212590" cy="658495"/>
          </a:xfrm>
          <a:custGeom>
            <a:avLst/>
            <a:gdLst/>
            <a:ahLst/>
            <a:cxnLst/>
            <a:rect l="l" t="t" r="r" b="b"/>
            <a:pathLst>
              <a:path w="4212590" h="658495">
                <a:moveTo>
                  <a:pt x="0" y="0"/>
                </a:moveTo>
                <a:lnTo>
                  <a:pt x="527303" y="0"/>
                </a:lnTo>
                <a:lnTo>
                  <a:pt x="527303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  <a:path w="4212590" h="658495">
                <a:moveTo>
                  <a:pt x="0" y="329184"/>
                </a:moveTo>
                <a:lnTo>
                  <a:pt x="527303" y="329184"/>
                </a:lnTo>
                <a:lnTo>
                  <a:pt x="527303" y="658367"/>
                </a:lnTo>
                <a:lnTo>
                  <a:pt x="0" y="658367"/>
                </a:lnTo>
                <a:lnTo>
                  <a:pt x="0" y="329184"/>
                </a:lnTo>
                <a:close/>
              </a:path>
              <a:path w="4212590" h="658495">
                <a:moveTo>
                  <a:pt x="527303" y="0"/>
                </a:moveTo>
                <a:lnTo>
                  <a:pt x="1051559" y="0"/>
                </a:lnTo>
                <a:lnTo>
                  <a:pt x="1051559" y="329184"/>
                </a:lnTo>
                <a:lnTo>
                  <a:pt x="527303" y="329184"/>
                </a:lnTo>
                <a:lnTo>
                  <a:pt x="527303" y="0"/>
                </a:lnTo>
                <a:close/>
              </a:path>
              <a:path w="4212590" h="658495">
                <a:moveTo>
                  <a:pt x="1051559" y="329184"/>
                </a:moveTo>
                <a:lnTo>
                  <a:pt x="1581911" y="329184"/>
                </a:lnTo>
                <a:lnTo>
                  <a:pt x="1581911" y="658367"/>
                </a:lnTo>
                <a:lnTo>
                  <a:pt x="1051559" y="658367"/>
                </a:lnTo>
                <a:lnTo>
                  <a:pt x="1051559" y="329184"/>
                </a:lnTo>
                <a:close/>
              </a:path>
              <a:path w="4212590" h="658495">
                <a:moveTo>
                  <a:pt x="1051559" y="0"/>
                </a:moveTo>
                <a:lnTo>
                  <a:pt x="1581911" y="0"/>
                </a:lnTo>
                <a:lnTo>
                  <a:pt x="1581911" y="329184"/>
                </a:lnTo>
                <a:lnTo>
                  <a:pt x="1051559" y="329184"/>
                </a:lnTo>
                <a:lnTo>
                  <a:pt x="1051559" y="0"/>
                </a:lnTo>
                <a:close/>
              </a:path>
              <a:path w="4212590" h="658495">
                <a:moveTo>
                  <a:pt x="527303" y="329184"/>
                </a:moveTo>
                <a:lnTo>
                  <a:pt x="1051559" y="329184"/>
                </a:lnTo>
                <a:lnTo>
                  <a:pt x="1051559" y="658367"/>
                </a:lnTo>
                <a:lnTo>
                  <a:pt x="527303" y="658367"/>
                </a:lnTo>
                <a:lnTo>
                  <a:pt x="527303" y="329184"/>
                </a:lnTo>
                <a:close/>
              </a:path>
              <a:path w="4212590" h="658495">
                <a:moveTo>
                  <a:pt x="1581911" y="0"/>
                </a:moveTo>
                <a:lnTo>
                  <a:pt x="2106167" y="0"/>
                </a:lnTo>
                <a:lnTo>
                  <a:pt x="2106167" y="329184"/>
                </a:lnTo>
                <a:lnTo>
                  <a:pt x="1581911" y="329184"/>
                </a:lnTo>
                <a:lnTo>
                  <a:pt x="1581911" y="0"/>
                </a:lnTo>
                <a:close/>
              </a:path>
              <a:path w="4212590" h="658495">
                <a:moveTo>
                  <a:pt x="2106167" y="329184"/>
                </a:moveTo>
                <a:lnTo>
                  <a:pt x="2633471" y="329184"/>
                </a:lnTo>
                <a:lnTo>
                  <a:pt x="2633471" y="658367"/>
                </a:lnTo>
                <a:lnTo>
                  <a:pt x="2106167" y="658367"/>
                </a:lnTo>
                <a:lnTo>
                  <a:pt x="2106167" y="329184"/>
                </a:lnTo>
                <a:close/>
              </a:path>
              <a:path w="4212590" h="658495">
                <a:moveTo>
                  <a:pt x="2106167" y="0"/>
                </a:moveTo>
                <a:lnTo>
                  <a:pt x="2633471" y="0"/>
                </a:lnTo>
                <a:lnTo>
                  <a:pt x="2633471" y="329184"/>
                </a:lnTo>
                <a:lnTo>
                  <a:pt x="2106167" y="329184"/>
                </a:lnTo>
                <a:lnTo>
                  <a:pt x="2106167" y="0"/>
                </a:lnTo>
                <a:close/>
              </a:path>
              <a:path w="4212590" h="658495">
                <a:moveTo>
                  <a:pt x="1581911" y="329184"/>
                </a:moveTo>
                <a:lnTo>
                  <a:pt x="2106167" y="329184"/>
                </a:lnTo>
                <a:lnTo>
                  <a:pt x="2106167" y="658367"/>
                </a:lnTo>
                <a:lnTo>
                  <a:pt x="1581911" y="658367"/>
                </a:lnTo>
                <a:lnTo>
                  <a:pt x="1581911" y="329184"/>
                </a:lnTo>
                <a:close/>
              </a:path>
              <a:path w="4212590" h="658495">
                <a:moveTo>
                  <a:pt x="2633471" y="329184"/>
                </a:moveTo>
                <a:lnTo>
                  <a:pt x="3160775" y="329184"/>
                </a:lnTo>
                <a:lnTo>
                  <a:pt x="3160775" y="655320"/>
                </a:lnTo>
                <a:lnTo>
                  <a:pt x="2633471" y="655320"/>
                </a:lnTo>
                <a:lnTo>
                  <a:pt x="2633471" y="329184"/>
                </a:lnTo>
                <a:close/>
              </a:path>
              <a:path w="4212590" h="658495">
                <a:moveTo>
                  <a:pt x="3160775" y="329184"/>
                </a:moveTo>
                <a:lnTo>
                  <a:pt x="3685031" y="329184"/>
                </a:lnTo>
                <a:lnTo>
                  <a:pt x="3685031" y="655320"/>
                </a:lnTo>
                <a:lnTo>
                  <a:pt x="3160775" y="655320"/>
                </a:lnTo>
                <a:lnTo>
                  <a:pt x="3160775" y="329184"/>
                </a:lnTo>
                <a:close/>
              </a:path>
              <a:path w="4212590" h="658495">
                <a:moveTo>
                  <a:pt x="2633471" y="0"/>
                </a:moveTo>
                <a:lnTo>
                  <a:pt x="3160775" y="0"/>
                </a:lnTo>
                <a:lnTo>
                  <a:pt x="3160775" y="329184"/>
                </a:lnTo>
                <a:lnTo>
                  <a:pt x="2633471" y="329184"/>
                </a:lnTo>
                <a:lnTo>
                  <a:pt x="2633471" y="0"/>
                </a:lnTo>
                <a:close/>
              </a:path>
              <a:path w="4212590" h="658495">
                <a:moveTo>
                  <a:pt x="3160775" y="0"/>
                </a:moveTo>
                <a:lnTo>
                  <a:pt x="3685031" y="0"/>
                </a:lnTo>
                <a:lnTo>
                  <a:pt x="3685031" y="329184"/>
                </a:lnTo>
                <a:lnTo>
                  <a:pt x="3160775" y="329184"/>
                </a:lnTo>
                <a:lnTo>
                  <a:pt x="3160775" y="0"/>
                </a:lnTo>
                <a:close/>
              </a:path>
              <a:path w="4212590" h="658495">
                <a:moveTo>
                  <a:pt x="3685031" y="0"/>
                </a:moveTo>
                <a:lnTo>
                  <a:pt x="4212335" y="0"/>
                </a:lnTo>
                <a:lnTo>
                  <a:pt x="4212335" y="329184"/>
                </a:lnTo>
                <a:lnTo>
                  <a:pt x="3685031" y="329184"/>
                </a:lnTo>
                <a:lnTo>
                  <a:pt x="3685031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0364" y="3954780"/>
            <a:ext cx="4209415" cy="658495"/>
          </a:xfrm>
          <a:custGeom>
            <a:avLst/>
            <a:gdLst/>
            <a:ahLst/>
            <a:cxnLst/>
            <a:rect l="l" t="t" r="r" b="b"/>
            <a:pathLst>
              <a:path w="4209415" h="658495">
                <a:moveTo>
                  <a:pt x="0" y="329183"/>
                </a:moveTo>
                <a:lnTo>
                  <a:pt x="527303" y="329183"/>
                </a:lnTo>
                <a:lnTo>
                  <a:pt x="527303" y="658367"/>
                </a:lnTo>
                <a:lnTo>
                  <a:pt x="0" y="658367"/>
                </a:lnTo>
                <a:lnTo>
                  <a:pt x="0" y="329183"/>
                </a:lnTo>
                <a:close/>
              </a:path>
              <a:path w="4209415" h="658495">
                <a:moveTo>
                  <a:pt x="527303" y="329183"/>
                </a:moveTo>
                <a:lnTo>
                  <a:pt x="1048511" y="329183"/>
                </a:lnTo>
                <a:lnTo>
                  <a:pt x="1048511" y="658367"/>
                </a:lnTo>
                <a:lnTo>
                  <a:pt x="527303" y="658367"/>
                </a:lnTo>
                <a:lnTo>
                  <a:pt x="527303" y="329183"/>
                </a:lnTo>
                <a:close/>
              </a:path>
              <a:path w="4209415" h="658495">
                <a:moveTo>
                  <a:pt x="0" y="0"/>
                </a:moveTo>
                <a:lnTo>
                  <a:pt x="527303" y="0"/>
                </a:lnTo>
                <a:lnTo>
                  <a:pt x="527303" y="329183"/>
                </a:lnTo>
                <a:lnTo>
                  <a:pt x="0" y="329183"/>
                </a:lnTo>
                <a:lnTo>
                  <a:pt x="0" y="0"/>
                </a:lnTo>
                <a:close/>
              </a:path>
              <a:path w="4209415" h="658495">
                <a:moveTo>
                  <a:pt x="527303" y="0"/>
                </a:moveTo>
                <a:lnTo>
                  <a:pt x="1051560" y="0"/>
                </a:lnTo>
                <a:lnTo>
                  <a:pt x="1051560" y="329183"/>
                </a:lnTo>
                <a:lnTo>
                  <a:pt x="527303" y="329183"/>
                </a:lnTo>
                <a:lnTo>
                  <a:pt x="527303" y="0"/>
                </a:lnTo>
                <a:close/>
              </a:path>
              <a:path w="4209415" h="658495">
                <a:moveTo>
                  <a:pt x="1575815" y="329183"/>
                </a:moveTo>
                <a:lnTo>
                  <a:pt x="2103119" y="329183"/>
                </a:lnTo>
                <a:lnTo>
                  <a:pt x="2103119" y="658367"/>
                </a:lnTo>
                <a:lnTo>
                  <a:pt x="1575815" y="658367"/>
                </a:lnTo>
                <a:lnTo>
                  <a:pt x="1575815" y="329183"/>
                </a:lnTo>
                <a:close/>
              </a:path>
              <a:path w="4209415" h="658495">
                <a:moveTo>
                  <a:pt x="1051559" y="0"/>
                </a:moveTo>
                <a:lnTo>
                  <a:pt x="1578863" y="0"/>
                </a:lnTo>
                <a:lnTo>
                  <a:pt x="1578863" y="329183"/>
                </a:lnTo>
                <a:lnTo>
                  <a:pt x="1051559" y="329183"/>
                </a:lnTo>
                <a:lnTo>
                  <a:pt x="1051559" y="0"/>
                </a:lnTo>
                <a:close/>
              </a:path>
              <a:path w="4209415" h="658495">
                <a:moveTo>
                  <a:pt x="1578863" y="0"/>
                </a:moveTo>
                <a:lnTo>
                  <a:pt x="2103119" y="0"/>
                </a:lnTo>
                <a:lnTo>
                  <a:pt x="2103119" y="329183"/>
                </a:lnTo>
                <a:lnTo>
                  <a:pt x="1578863" y="329183"/>
                </a:lnTo>
                <a:lnTo>
                  <a:pt x="1578863" y="0"/>
                </a:lnTo>
                <a:close/>
              </a:path>
              <a:path w="4209415" h="658495">
                <a:moveTo>
                  <a:pt x="2103119" y="0"/>
                </a:moveTo>
                <a:lnTo>
                  <a:pt x="2633471" y="0"/>
                </a:lnTo>
                <a:lnTo>
                  <a:pt x="2633471" y="329183"/>
                </a:lnTo>
                <a:lnTo>
                  <a:pt x="2103119" y="329183"/>
                </a:lnTo>
                <a:lnTo>
                  <a:pt x="2103119" y="0"/>
                </a:lnTo>
                <a:close/>
              </a:path>
              <a:path w="4209415" h="658495">
                <a:moveTo>
                  <a:pt x="3160775" y="329183"/>
                </a:moveTo>
                <a:lnTo>
                  <a:pt x="3685031" y="329183"/>
                </a:lnTo>
                <a:lnTo>
                  <a:pt x="3685031" y="658367"/>
                </a:lnTo>
                <a:lnTo>
                  <a:pt x="3160775" y="658367"/>
                </a:lnTo>
                <a:lnTo>
                  <a:pt x="3160775" y="329183"/>
                </a:lnTo>
                <a:close/>
              </a:path>
              <a:path w="4209415" h="658495">
                <a:moveTo>
                  <a:pt x="2633471" y="0"/>
                </a:moveTo>
                <a:lnTo>
                  <a:pt x="3160775" y="0"/>
                </a:lnTo>
                <a:lnTo>
                  <a:pt x="3160775" y="329183"/>
                </a:lnTo>
                <a:lnTo>
                  <a:pt x="2633471" y="329183"/>
                </a:lnTo>
                <a:lnTo>
                  <a:pt x="2633471" y="0"/>
                </a:lnTo>
                <a:close/>
              </a:path>
              <a:path w="4209415" h="658495">
                <a:moveTo>
                  <a:pt x="3160775" y="0"/>
                </a:moveTo>
                <a:lnTo>
                  <a:pt x="3685031" y="0"/>
                </a:lnTo>
                <a:lnTo>
                  <a:pt x="3685031" y="329183"/>
                </a:lnTo>
                <a:lnTo>
                  <a:pt x="3160775" y="329183"/>
                </a:lnTo>
                <a:lnTo>
                  <a:pt x="3160775" y="0"/>
                </a:lnTo>
                <a:close/>
              </a:path>
              <a:path w="4209415" h="658495">
                <a:moveTo>
                  <a:pt x="3685031" y="0"/>
                </a:moveTo>
                <a:lnTo>
                  <a:pt x="4209287" y="0"/>
                </a:lnTo>
                <a:lnTo>
                  <a:pt x="4209287" y="329183"/>
                </a:lnTo>
                <a:lnTo>
                  <a:pt x="3685031" y="329183"/>
                </a:lnTo>
                <a:lnTo>
                  <a:pt x="3685031" y="0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21628" y="4931155"/>
            <a:ext cx="2509520" cy="790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00" algn="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Amy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prefers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man</a:t>
            </a:r>
            <a:r>
              <a:rPr sz="1400" spc="-1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3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to</a:t>
            </a:r>
            <a:r>
              <a:rPr sz="1400" spc="-1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omic Sans MS"/>
                <a:cs typeface="Comic Sans MS"/>
              </a:rPr>
              <a:t>since</a:t>
            </a:r>
            <a:r>
              <a:rPr sz="1400" spc="10" dirty="0">
                <a:latin typeface="Comic Sans MS"/>
                <a:cs typeface="Comic Sans MS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nverse[3</a:t>
            </a:r>
            <a:r>
              <a:rPr sz="1200" dirty="0">
                <a:latin typeface="Courier New"/>
                <a:cs typeface="Courier New"/>
              </a:rPr>
              <a:t>]</a:t>
            </a:r>
            <a:r>
              <a:rPr sz="1200" spc="-28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&lt;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200" spc="15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nverse[6]</a:t>
            </a:r>
            <a:endParaRPr sz="1200">
              <a:latin typeface="Courier New"/>
              <a:cs typeface="Courier New"/>
            </a:endParaRPr>
          </a:p>
          <a:p>
            <a:pPr marR="542290" algn="r">
              <a:lnSpc>
                <a:spcPct val="100000"/>
              </a:lnSpc>
              <a:spcBef>
                <a:spcPts val="1230"/>
              </a:spcBef>
              <a:tabLst>
                <a:tab pos="984250" algn="l"/>
              </a:tabLst>
            </a:pPr>
            <a:r>
              <a:rPr sz="1800" baseline="2314" dirty="0">
                <a:latin typeface="Comic Sans MS"/>
                <a:cs typeface="Comic Sans MS"/>
              </a:rPr>
              <a:t>2	</a:t>
            </a:r>
            <a:r>
              <a:rPr sz="1200" dirty="0"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667" y="176275"/>
            <a:ext cx="32766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Understanding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132320" cy="10160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85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For a given problem </a:t>
            </a:r>
            <a:r>
              <a:rPr sz="1800" spc="-5" dirty="0">
                <a:latin typeface="Comic Sans MS"/>
                <a:cs typeface="Comic Sans MS"/>
              </a:rPr>
              <a:t>instance, there </a:t>
            </a:r>
            <a:r>
              <a:rPr sz="1800" dirty="0">
                <a:latin typeface="Comic Sans MS"/>
                <a:cs typeface="Comic Sans MS"/>
              </a:rPr>
              <a:t>may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several stable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matchings.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executions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Gale-Shapley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yield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matching?</a:t>
            </a:r>
            <a:r>
              <a:rPr sz="1800" spc="-5" dirty="0">
                <a:latin typeface="Comic Sans MS"/>
                <a:cs typeface="Comic Sans MS"/>
              </a:rPr>
              <a:t> If </a:t>
            </a:r>
            <a:r>
              <a:rPr sz="1800" dirty="0">
                <a:latin typeface="Comic Sans MS"/>
                <a:cs typeface="Comic Sans MS"/>
              </a:rPr>
              <a:t>so, </a:t>
            </a:r>
            <a:r>
              <a:rPr sz="1800" spc="-5" dirty="0">
                <a:latin typeface="Comic Sans MS"/>
                <a:cs typeface="Comic Sans MS"/>
              </a:rPr>
              <a:t>which </a:t>
            </a:r>
            <a:r>
              <a:rPr sz="1800" dirty="0">
                <a:latin typeface="Comic Sans MS"/>
                <a:cs typeface="Comic Sans MS"/>
              </a:rPr>
              <a:t>one?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578099"/>
            <a:ext cx="4164329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An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instance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with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two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stable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matchings.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4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A-X,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B-Y,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C-Z.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A-Y,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B-X,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C-Z.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59992" y="4120896"/>
            <a:ext cx="3032760" cy="1414780"/>
            <a:chOff x="1459992" y="4120896"/>
            <a:chExt cx="3032760" cy="1414780"/>
          </a:xfrm>
        </p:grpSpPr>
        <p:sp>
          <p:nvSpPr>
            <p:cNvPr id="6" name="object 6"/>
            <p:cNvSpPr/>
            <p:nvPr/>
          </p:nvSpPr>
          <p:spPr>
            <a:xfrm>
              <a:off x="1464564" y="4125468"/>
              <a:ext cx="1618615" cy="1405255"/>
            </a:xfrm>
            <a:custGeom>
              <a:avLst/>
              <a:gdLst/>
              <a:ahLst/>
              <a:cxnLst/>
              <a:rect l="l" t="t" r="r" b="b"/>
              <a:pathLst>
                <a:path w="1618614" h="1405254">
                  <a:moveTo>
                    <a:pt x="0" y="701039"/>
                  </a:moveTo>
                  <a:lnTo>
                    <a:pt x="914399" y="701039"/>
                  </a:lnTo>
                  <a:lnTo>
                    <a:pt x="914399" y="1054607"/>
                  </a:lnTo>
                  <a:lnTo>
                    <a:pt x="0" y="1054607"/>
                  </a:lnTo>
                  <a:lnTo>
                    <a:pt x="0" y="701039"/>
                  </a:lnTo>
                  <a:close/>
                </a:path>
                <a:path w="1618614" h="1405254">
                  <a:moveTo>
                    <a:pt x="0" y="350519"/>
                  </a:moveTo>
                  <a:lnTo>
                    <a:pt x="914399" y="350519"/>
                  </a:lnTo>
                  <a:lnTo>
                    <a:pt x="914399" y="701039"/>
                  </a:lnTo>
                  <a:lnTo>
                    <a:pt x="0" y="701039"/>
                  </a:lnTo>
                  <a:lnTo>
                    <a:pt x="0" y="350519"/>
                  </a:lnTo>
                  <a:close/>
                </a:path>
                <a:path w="1618614" h="1405254">
                  <a:moveTo>
                    <a:pt x="914399" y="1054607"/>
                  </a:moveTo>
                  <a:lnTo>
                    <a:pt x="1618487" y="1054607"/>
                  </a:lnTo>
                  <a:lnTo>
                    <a:pt x="1618487" y="1405127"/>
                  </a:lnTo>
                  <a:lnTo>
                    <a:pt x="914399" y="1405127"/>
                  </a:lnTo>
                  <a:lnTo>
                    <a:pt x="914399" y="1054607"/>
                  </a:lnTo>
                  <a:close/>
                </a:path>
                <a:path w="1618614" h="1405254">
                  <a:moveTo>
                    <a:pt x="914399" y="701039"/>
                  </a:moveTo>
                  <a:lnTo>
                    <a:pt x="1618487" y="701039"/>
                  </a:lnTo>
                  <a:lnTo>
                    <a:pt x="1618487" y="1054607"/>
                  </a:lnTo>
                  <a:lnTo>
                    <a:pt x="914399" y="1054607"/>
                  </a:lnTo>
                  <a:lnTo>
                    <a:pt x="914399" y="701039"/>
                  </a:lnTo>
                  <a:close/>
                </a:path>
                <a:path w="1618614" h="1405254">
                  <a:moveTo>
                    <a:pt x="914399" y="350519"/>
                  </a:moveTo>
                  <a:lnTo>
                    <a:pt x="1618487" y="350519"/>
                  </a:lnTo>
                  <a:lnTo>
                    <a:pt x="1618487" y="701039"/>
                  </a:lnTo>
                  <a:lnTo>
                    <a:pt x="914399" y="701039"/>
                  </a:lnTo>
                  <a:lnTo>
                    <a:pt x="914399" y="350519"/>
                  </a:lnTo>
                  <a:close/>
                </a:path>
                <a:path w="1618614" h="1405254">
                  <a:moveTo>
                    <a:pt x="914399" y="0"/>
                  </a:moveTo>
                  <a:lnTo>
                    <a:pt x="1618487" y="0"/>
                  </a:lnTo>
                  <a:lnTo>
                    <a:pt x="1618487" y="350519"/>
                  </a:lnTo>
                  <a:lnTo>
                    <a:pt x="914399" y="350519"/>
                  </a:lnTo>
                  <a:lnTo>
                    <a:pt x="91439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1527" y="5178552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4" h="350520">
                  <a:moveTo>
                    <a:pt x="70408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704088" y="350519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3051" y="4475988"/>
              <a:ext cx="704215" cy="1054735"/>
            </a:xfrm>
            <a:custGeom>
              <a:avLst/>
              <a:gdLst/>
              <a:ahLst/>
              <a:cxnLst/>
              <a:rect l="l" t="t" r="r" b="b"/>
              <a:pathLst>
                <a:path w="704214" h="1054735">
                  <a:moveTo>
                    <a:pt x="0" y="704087"/>
                  </a:moveTo>
                  <a:lnTo>
                    <a:pt x="704087" y="704087"/>
                  </a:lnTo>
                  <a:lnTo>
                    <a:pt x="704087" y="1054607"/>
                  </a:lnTo>
                  <a:lnTo>
                    <a:pt x="0" y="1054607"/>
                  </a:lnTo>
                  <a:lnTo>
                    <a:pt x="0" y="704087"/>
                  </a:lnTo>
                  <a:close/>
                </a:path>
                <a:path w="704214" h="1054735">
                  <a:moveTo>
                    <a:pt x="0" y="350519"/>
                  </a:moveTo>
                  <a:lnTo>
                    <a:pt x="704087" y="350519"/>
                  </a:lnTo>
                  <a:lnTo>
                    <a:pt x="704087" y="704087"/>
                  </a:lnTo>
                  <a:lnTo>
                    <a:pt x="0" y="704087"/>
                  </a:lnTo>
                  <a:lnTo>
                    <a:pt x="0" y="350519"/>
                  </a:lnTo>
                  <a:close/>
                </a:path>
                <a:path w="704214" h="1054735">
                  <a:moveTo>
                    <a:pt x="0" y="0"/>
                  </a:moveTo>
                  <a:lnTo>
                    <a:pt x="704087" y="0"/>
                  </a:lnTo>
                  <a:lnTo>
                    <a:pt x="7040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27" y="4123944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4" h="350520">
                  <a:moveTo>
                    <a:pt x="70408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704088" y="350520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3051" y="4125468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4" h="350520">
                  <a:moveTo>
                    <a:pt x="0" y="0"/>
                  </a:moveTo>
                  <a:lnTo>
                    <a:pt x="704087" y="0"/>
                  </a:lnTo>
                  <a:lnTo>
                    <a:pt x="7040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85616" y="5178552"/>
              <a:ext cx="701040" cy="350520"/>
            </a:xfrm>
            <a:custGeom>
              <a:avLst/>
              <a:gdLst/>
              <a:ahLst/>
              <a:cxnLst/>
              <a:rect l="l" t="t" r="r" b="b"/>
              <a:pathLst>
                <a:path w="701039" h="350520">
                  <a:moveTo>
                    <a:pt x="701040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701040" y="350519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87139" y="4475988"/>
              <a:ext cx="701040" cy="1054735"/>
            </a:xfrm>
            <a:custGeom>
              <a:avLst/>
              <a:gdLst/>
              <a:ahLst/>
              <a:cxnLst/>
              <a:rect l="l" t="t" r="r" b="b"/>
              <a:pathLst>
                <a:path w="701039" h="1054735">
                  <a:moveTo>
                    <a:pt x="0" y="704087"/>
                  </a:moveTo>
                  <a:lnTo>
                    <a:pt x="701040" y="704087"/>
                  </a:lnTo>
                  <a:lnTo>
                    <a:pt x="701040" y="1054607"/>
                  </a:lnTo>
                  <a:lnTo>
                    <a:pt x="0" y="1054607"/>
                  </a:lnTo>
                  <a:lnTo>
                    <a:pt x="0" y="704087"/>
                  </a:lnTo>
                  <a:close/>
                </a:path>
                <a:path w="701039" h="1054735">
                  <a:moveTo>
                    <a:pt x="0" y="350519"/>
                  </a:moveTo>
                  <a:lnTo>
                    <a:pt x="701040" y="350519"/>
                  </a:lnTo>
                  <a:lnTo>
                    <a:pt x="701040" y="704087"/>
                  </a:lnTo>
                  <a:lnTo>
                    <a:pt x="0" y="704087"/>
                  </a:lnTo>
                  <a:lnTo>
                    <a:pt x="0" y="350519"/>
                  </a:lnTo>
                  <a:close/>
                </a:path>
                <a:path w="701039" h="1054735">
                  <a:moveTo>
                    <a:pt x="0" y="0"/>
                  </a:moveTo>
                  <a:lnTo>
                    <a:pt x="701040" y="0"/>
                  </a:lnTo>
                  <a:lnTo>
                    <a:pt x="701040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5616" y="4123944"/>
              <a:ext cx="701040" cy="350520"/>
            </a:xfrm>
            <a:custGeom>
              <a:avLst/>
              <a:gdLst/>
              <a:ahLst/>
              <a:cxnLst/>
              <a:rect l="l" t="t" r="r" b="b"/>
              <a:pathLst>
                <a:path w="701039" h="350520">
                  <a:moveTo>
                    <a:pt x="701040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701040" y="350520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7139" y="4125468"/>
              <a:ext cx="701040" cy="350520"/>
            </a:xfrm>
            <a:custGeom>
              <a:avLst/>
              <a:gdLst/>
              <a:ahLst/>
              <a:cxnLst/>
              <a:rect l="l" t="t" r="r" b="b"/>
              <a:pathLst>
                <a:path w="701039" h="350520">
                  <a:moveTo>
                    <a:pt x="0" y="0"/>
                  </a:moveTo>
                  <a:lnTo>
                    <a:pt x="701040" y="0"/>
                  </a:lnTo>
                  <a:lnTo>
                    <a:pt x="701040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050535" y="4120896"/>
            <a:ext cx="3035935" cy="1414780"/>
            <a:chOff x="5050535" y="4120896"/>
            <a:chExt cx="3035935" cy="1414780"/>
          </a:xfrm>
        </p:grpSpPr>
        <p:sp>
          <p:nvSpPr>
            <p:cNvPr id="16" name="object 16"/>
            <p:cNvSpPr/>
            <p:nvPr/>
          </p:nvSpPr>
          <p:spPr>
            <a:xfrm>
              <a:off x="5055107" y="4125468"/>
              <a:ext cx="1618615" cy="1405255"/>
            </a:xfrm>
            <a:custGeom>
              <a:avLst/>
              <a:gdLst/>
              <a:ahLst/>
              <a:cxnLst/>
              <a:rect l="l" t="t" r="r" b="b"/>
              <a:pathLst>
                <a:path w="1618615" h="1405254">
                  <a:moveTo>
                    <a:pt x="0" y="701039"/>
                  </a:moveTo>
                  <a:lnTo>
                    <a:pt x="914399" y="701039"/>
                  </a:lnTo>
                  <a:lnTo>
                    <a:pt x="914399" y="1054607"/>
                  </a:lnTo>
                  <a:lnTo>
                    <a:pt x="0" y="1054607"/>
                  </a:lnTo>
                  <a:lnTo>
                    <a:pt x="0" y="701039"/>
                  </a:lnTo>
                  <a:close/>
                </a:path>
                <a:path w="1618615" h="1405254">
                  <a:moveTo>
                    <a:pt x="0" y="350519"/>
                  </a:moveTo>
                  <a:lnTo>
                    <a:pt x="914399" y="350519"/>
                  </a:lnTo>
                  <a:lnTo>
                    <a:pt x="914399" y="701039"/>
                  </a:lnTo>
                  <a:lnTo>
                    <a:pt x="0" y="701039"/>
                  </a:lnTo>
                  <a:lnTo>
                    <a:pt x="0" y="350519"/>
                  </a:lnTo>
                  <a:close/>
                </a:path>
                <a:path w="1618615" h="1405254">
                  <a:moveTo>
                    <a:pt x="914399" y="1054607"/>
                  </a:moveTo>
                  <a:lnTo>
                    <a:pt x="1618488" y="1054607"/>
                  </a:lnTo>
                  <a:lnTo>
                    <a:pt x="1618488" y="1405127"/>
                  </a:lnTo>
                  <a:lnTo>
                    <a:pt x="914399" y="1405127"/>
                  </a:lnTo>
                  <a:lnTo>
                    <a:pt x="914399" y="1054607"/>
                  </a:lnTo>
                  <a:close/>
                </a:path>
                <a:path w="1618615" h="1405254">
                  <a:moveTo>
                    <a:pt x="914399" y="701039"/>
                  </a:moveTo>
                  <a:lnTo>
                    <a:pt x="1618488" y="701039"/>
                  </a:lnTo>
                  <a:lnTo>
                    <a:pt x="1618488" y="1054607"/>
                  </a:lnTo>
                  <a:lnTo>
                    <a:pt x="914399" y="1054607"/>
                  </a:lnTo>
                  <a:lnTo>
                    <a:pt x="914399" y="701039"/>
                  </a:lnTo>
                  <a:close/>
                </a:path>
                <a:path w="1618615" h="1405254">
                  <a:moveTo>
                    <a:pt x="914399" y="350519"/>
                  </a:moveTo>
                  <a:lnTo>
                    <a:pt x="1618488" y="350519"/>
                  </a:lnTo>
                  <a:lnTo>
                    <a:pt x="1618488" y="701039"/>
                  </a:lnTo>
                  <a:lnTo>
                    <a:pt x="914399" y="701039"/>
                  </a:lnTo>
                  <a:lnTo>
                    <a:pt x="914399" y="350519"/>
                  </a:lnTo>
                  <a:close/>
                </a:path>
                <a:path w="1618615" h="1405254">
                  <a:moveTo>
                    <a:pt x="914399" y="0"/>
                  </a:moveTo>
                  <a:lnTo>
                    <a:pt x="1618488" y="0"/>
                  </a:lnTo>
                  <a:lnTo>
                    <a:pt x="1618488" y="350519"/>
                  </a:lnTo>
                  <a:lnTo>
                    <a:pt x="914399" y="350519"/>
                  </a:lnTo>
                  <a:lnTo>
                    <a:pt x="914399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72072" y="5178552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5" h="350520">
                  <a:moveTo>
                    <a:pt x="70408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704088" y="350519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3595" y="4475988"/>
              <a:ext cx="704215" cy="1054735"/>
            </a:xfrm>
            <a:custGeom>
              <a:avLst/>
              <a:gdLst/>
              <a:ahLst/>
              <a:cxnLst/>
              <a:rect l="l" t="t" r="r" b="b"/>
              <a:pathLst>
                <a:path w="704215" h="1054735">
                  <a:moveTo>
                    <a:pt x="0" y="704087"/>
                  </a:moveTo>
                  <a:lnTo>
                    <a:pt x="704087" y="704087"/>
                  </a:lnTo>
                  <a:lnTo>
                    <a:pt x="704087" y="1054607"/>
                  </a:lnTo>
                  <a:lnTo>
                    <a:pt x="0" y="1054607"/>
                  </a:lnTo>
                  <a:lnTo>
                    <a:pt x="0" y="704087"/>
                  </a:lnTo>
                  <a:close/>
                </a:path>
                <a:path w="704215" h="1054735">
                  <a:moveTo>
                    <a:pt x="0" y="350519"/>
                  </a:moveTo>
                  <a:lnTo>
                    <a:pt x="704087" y="350519"/>
                  </a:lnTo>
                  <a:lnTo>
                    <a:pt x="704087" y="704087"/>
                  </a:lnTo>
                  <a:lnTo>
                    <a:pt x="0" y="704087"/>
                  </a:lnTo>
                  <a:lnTo>
                    <a:pt x="0" y="350519"/>
                  </a:lnTo>
                  <a:close/>
                </a:path>
                <a:path w="704215" h="1054735">
                  <a:moveTo>
                    <a:pt x="0" y="0"/>
                  </a:moveTo>
                  <a:lnTo>
                    <a:pt x="704087" y="0"/>
                  </a:lnTo>
                  <a:lnTo>
                    <a:pt x="7040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2072" y="4123944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5" h="350520">
                  <a:moveTo>
                    <a:pt x="704088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704088" y="350520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3595" y="4125468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5" h="350520">
                  <a:moveTo>
                    <a:pt x="0" y="0"/>
                  </a:moveTo>
                  <a:lnTo>
                    <a:pt x="704087" y="0"/>
                  </a:lnTo>
                  <a:lnTo>
                    <a:pt x="7040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6160" y="5178552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5" h="350520">
                  <a:moveTo>
                    <a:pt x="704087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704087" y="350519"/>
                  </a:lnTo>
                  <a:lnTo>
                    <a:pt x="70408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7683" y="4475988"/>
              <a:ext cx="704215" cy="1054735"/>
            </a:xfrm>
            <a:custGeom>
              <a:avLst/>
              <a:gdLst/>
              <a:ahLst/>
              <a:cxnLst/>
              <a:rect l="l" t="t" r="r" b="b"/>
              <a:pathLst>
                <a:path w="704215" h="1054735">
                  <a:moveTo>
                    <a:pt x="0" y="704087"/>
                  </a:moveTo>
                  <a:lnTo>
                    <a:pt x="704087" y="704087"/>
                  </a:lnTo>
                  <a:lnTo>
                    <a:pt x="704087" y="1054607"/>
                  </a:lnTo>
                  <a:lnTo>
                    <a:pt x="0" y="1054607"/>
                  </a:lnTo>
                  <a:lnTo>
                    <a:pt x="0" y="704087"/>
                  </a:lnTo>
                  <a:close/>
                </a:path>
                <a:path w="704215" h="1054735">
                  <a:moveTo>
                    <a:pt x="0" y="350519"/>
                  </a:moveTo>
                  <a:lnTo>
                    <a:pt x="704087" y="350519"/>
                  </a:lnTo>
                  <a:lnTo>
                    <a:pt x="704087" y="704087"/>
                  </a:lnTo>
                  <a:lnTo>
                    <a:pt x="0" y="704087"/>
                  </a:lnTo>
                  <a:lnTo>
                    <a:pt x="0" y="350519"/>
                  </a:lnTo>
                  <a:close/>
                </a:path>
                <a:path w="704215" h="1054735">
                  <a:moveTo>
                    <a:pt x="0" y="0"/>
                  </a:moveTo>
                  <a:lnTo>
                    <a:pt x="704087" y="0"/>
                  </a:lnTo>
                  <a:lnTo>
                    <a:pt x="7040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76160" y="4123944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5" h="350520">
                  <a:moveTo>
                    <a:pt x="704087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704087" y="350520"/>
                  </a:lnTo>
                  <a:lnTo>
                    <a:pt x="70408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77683" y="4125468"/>
              <a:ext cx="704215" cy="350520"/>
            </a:xfrm>
            <a:custGeom>
              <a:avLst/>
              <a:gdLst/>
              <a:ahLst/>
              <a:cxnLst/>
              <a:rect l="l" t="t" r="r" b="b"/>
              <a:pathLst>
                <a:path w="704215" h="350520">
                  <a:moveTo>
                    <a:pt x="0" y="0"/>
                  </a:moveTo>
                  <a:lnTo>
                    <a:pt x="704087" y="0"/>
                  </a:lnTo>
                  <a:lnTo>
                    <a:pt x="7040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463040" y="4123944"/>
          <a:ext cx="6617334" cy="1405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0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Xavier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Amy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969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Yancey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215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20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Zeus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Clare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667" y="176275"/>
            <a:ext cx="32766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Understanding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444740" cy="4646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6865">
              <a:lnSpc>
                <a:spcPct val="120600"/>
              </a:lnSpc>
              <a:spcBef>
                <a:spcPts val="85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For a given problem </a:t>
            </a:r>
            <a:r>
              <a:rPr sz="1800" spc="-5" dirty="0">
                <a:latin typeface="Comic Sans MS"/>
                <a:cs typeface="Comic Sans MS"/>
              </a:rPr>
              <a:t>instance, there </a:t>
            </a:r>
            <a:r>
              <a:rPr sz="1800" dirty="0">
                <a:latin typeface="Comic Sans MS"/>
                <a:cs typeface="Comic Sans MS"/>
              </a:rPr>
              <a:t>may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several stable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matchings.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executions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Gale-Shapley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yield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matching?</a:t>
            </a:r>
            <a:r>
              <a:rPr sz="1800" spc="-5" dirty="0">
                <a:latin typeface="Comic Sans MS"/>
                <a:cs typeface="Comic Sans MS"/>
              </a:rPr>
              <a:t> If </a:t>
            </a:r>
            <a:r>
              <a:rPr sz="1800" dirty="0">
                <a:latin typeface="Comic Sans MS"/>
                <a:cs typeface="Comic Sans MS"/>
              </a:rPr>
              <a:t>so, </a:t>
            </a:r>
            <a:r>
              <a:rPr sz="1800" spc="-5" dirty="0">
                <a:latin typeface="Comic Sans MS"/>
                <a:cs typeface="Comic Sans MS"/>
              </a:rPr>
              <a:t>which </a:t>
            </a:r>
            <a:r>
              <a:rPr sz="1800" dirty="0">
                <a:latin typeface="Comic Sans MS"/>
                <a:cs typeface="Comic Sans MS"/>
              </a:rPr>
              <a:t>one?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21100"/>
              </a:lnSpc>
              <a:tabLst>
                <a:tab pos="612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spc="5" dirty="0">
                <a:latin typeface="Comic Sans MS"/>
                <a:cs typeface="Comic Sans MS"/>
              </a:rPr>
              <a:t>Man </a:t>
            </a:r>
            <a:r>
              <a:rPr sz="1800" dirty="0">
                <a:latin typeface="Comic Sans MS"/>
                <a:cs typeface="Comic Sans MS"/>
              </a:rPr>
              <a:t>m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valid partner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woman </a:t>
            </a:r>
            <a:r>
              <a:rPr sz="1800" dirty="0">
                <a:latin typeface="Comic Sans MS"/>
                <a:cs typeface="Comic Sans MS"/>
              </a:rPr>
              <a:t>w </a:t>
            </a:r>
            <a:r>
              <a:rPr sz="1800" spc="-5" dirty="0">
                <a:latin typeface="Comic Sans MS"/>
                <a:cs typeface="Comic Sans MS"/>
              </a:rPr>
              <a:t>if there </a:t>
            </a:r>
            <a:r>
              <a:rPr sz="1800" dirty="0">
                <a:latin typeface="Comic Sans MS"/>
                <a:cs typeface="Comic Sans MS"/>
              </a:rPr>
              <a:t>exists some stable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5" dirty="0">
                <a:latin typeface="Comic Sans MS"/>
                <a:cs typeface="Comic Sans MS"/>
              </a:rPr>
              <a:t> in which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 matched.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552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Man-optimal assignment.	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receives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valid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143510">
              <a:lnSpc>
                <a:spcPct val="120000"/>
              </a:lnSpc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5" dirty="0">
                <a:latin typeface="Comic Sans MS"/>
                <a:cs typeface="Comic Sans MS"/>
              </a:rPr>
              <a:t>All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executions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yield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man-optimal</a:t>
            </a:r>
            <a:r>
              <a:rPr sz="1800" spc="-2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assignment,</a:t>
            </a:r>
            <a:r>
              <a:rPr sz="1800" spc="-5" dirty="0">
                <a:latin typeface="Comic Sans MS"/>
                <a:cs typeface="Comic Sans MS"/>
              </a:rPr>
              <a:t> which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matching!</a:t>
            </a:r>
            <a:endParaRPr sz="1800">
              <a:latin typeface="Comic Sans MS"/>
              <a:cs typeface="Comic Sans MS"/>
            </a:endParaRPr>
          </a:p>
          <a:p>
            <a:pPr marL="360045" marR="675005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No </a:t>
            </a:r>
            <a:r>
              <a:rPr sz="1800" spc="-5" dirty="0">
                <a:latin typeface="Comic Sans MS"/>
                <a:cs typeface="Comic Sans MS"/>
              </a:rPr>
              <a:t>reason </a:t>
            </a:r>
            <a:r>
              <a:rPr sz="1800" dirty="0">
                <a:latin typeface="Comic Sans MS"/>
                <a:cs typeface="Comic Sans MS"/>
              </a:rPr>
              <a:t>a priori </a:t>
            </a:r>
            <a:r>
              <a:rPr sz="1800" spc="-5" dirty="0">
                <a:latin typeface="Comic Sans MS"/>
                <a:cs typeface="Comic Sans MS"/>
              </a:rPr>
              <a:t>to believe that </a:t>
            </a:r>
            <a:r>
              <a:rPr sz="1800" dirty="0">
                <a:latin typeface="Comic Sans MS"/>
                <a:cs typeface="Comic Sans MS"/>
              </a:rPr>
              <a:t>man-optimal assignment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perfect,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let alone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Simultaneously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0996" y="176275"/>
            <a:ext cx="18376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Man</a:t>
            </a:r>
            <a:r>
              <a:rPr spc="-60" dirty="0"/>
              <a:t> </a:t>
            </a:r>
            <a:r>
              <a:rPr spc="-5" dirty="0"/>
              <a:t>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51141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97885">
              <a:lnSpc>
                <a:spcPct val="120000"/>
              </a:lnSpc>
              <a:spcBef>
                <a:spcPts val="100"/>
              </a:spcBef>
              <a:tabLst>
                <a:tab pos="445134" algn="l"/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10" dirty="0">
                <a:latin typeface="Comic Sans MS"/>
                <a:cs typeface="Comic Sans MS"/>
              </a:rPr>
              <a:t>GS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S*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man-optimal.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ct val="120000"/>
              </a:lnSpc>
              <a:spcBef>
                <a:spcPts val="2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 </a:t>
            </a:r>
            <a:r>
              <a:rPr sz="1800" dirty="0">
                <a:latin typeface="Comic Sans MS"/>
                <a:cs typeface="Comic Sans MS"/>
              </a:rPr>
              <a:t>some man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paired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someone other </a:t>
            </a:r>
            <a:r>
              <a:rPr sz="1800" spc="-5" dirty="0">
                <a:latin typeface="Comic Sans MS"/>
                <a:cs typeface="Comic Sans MS"/>
              </a:rPr>
              <a:t>than best </a:t>
            </a:r>
            <a:r>
              <a:rPr sz="1800" dirty="0">
                <a:latin typeface="Comic Sans MS"/>
                <a:cs typeface="Comic Sans MS"/>
              </a:rPr>
              <a:t>partner.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propose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decreasing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some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5" dirty="0">
                <a:latin typeface="Comic Sans MS"/>
                <a:cs typeface="Comic Sans MS"/>
              </a:rPr>
              <a:t> is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rejected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 valid </a:t>
            </a:r>
            <a:r>
              <a:rPr sz="1800" dirty="0">
                <a:latin typeface="Comic Sans MS"/>
                <a:cs typeface="Comic Sans MS"/>
              </a:rPr>
              <a:t>partner.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63" y="2578099"/>
            <a:ext cx="617474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847090" indent="-231775">
              <a:lnSpc>
                <a:spcPct val="12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Let Y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first </a:t>
            </a:r>
            <a:r>
              <a:rPr sz="1800" dirty="0">
                <a:latin typeface="Comic Sans MS"/>
                <a:cs typeface="Comic Sans MS"/>
              </a:rPr>
              <a:t>such man, and let A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first </a:t>
            </a:r>
            <a:r>
              <a:rPr sz="1800" spc="-5" dirty="0">
                <a:latin typeface="Comic Sans MS"/>
                <a:cs typeface="Comic Sans MS"/>
              </a:rPr>
              <a:t>valid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 that rejects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him.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where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matched.</a:t>
            </a:r>
            <a:endParaRPr sz="1800">
              <a:latin typeface="Comic Sans MS"/>
              <a:cs typeface="Comic Sans MS"/>
            </a:endParaRPr>
          </a:p>
          <a:p>
            <a:pPr marL="243840" marR="14859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When Y </a:t>
            </a:r>
            <a:r>
              <a:rPr sz="1800" spc="-5" dirty="0">
                <a:latin typeface="Comic Sans MS"/>
                <a:cs typeface="Comic Sans MS"/>
              </a:rPr>
              <a:t>is rejected,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forms (or reaffirms) </a:t>
            </a:r>
            <a:r>
              <a:rPr sz="1800" dirty="0">
                <a:latin typeface="Comic Sans MS"/>
                <a:cs typeface="Comic Sans MS"/>
              </a:rPr>
              <a:t> engagement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say</a:t>
            </a:r>
            <a:r>
              <a:rPr sz="1800" spc="-5" dirty="0">
                <a:latin typeface="Comic Sans MS"/>
                <a:cs typeface="Comic Sans MS"/>
              </a:rPr>
              <a:t> Z,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she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Z's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163" y="5214620"/>
            <a:ext cx="3265804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55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spc="-5" dirty="0">
                <a:latin typeface="Comic Sans MS"/>
                <a:cs typeface="Comic Sans MS"/>
              </a:rPr>
              <a:t>But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3136265" algn="l"/>
              </a:tabLst>
            </a:pPr>
            <a:r>
              <a:rPr sz="1800" dirty="0">
                <a:latin typeface="Comic Sans MS"/>
                <a:cs typeface="Comic Sans MS"/>
              </a:rPr>
              <a:t>Thus </a:t>
            </a:r>
            <a:r>
              <a:rPr sz="1800" spc="-5" dirty="0">
                <a:latin typeface="Comic Sans MS"/>
                <a:cs typeface="Comic Sans MS"/>
              </a:rPr>
              <a:t>A-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5" dirty="0">
                <a:latin typeface="Comic Sans MS"/>
                <a:cs typeface="Comic Sans MS"/>
              </a:rPr>
              <a:t> i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unstable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1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S</a:t>
            </a:r>
            <a:r>
              <a:rPr sz="1800" dirty="0">
                <a:latin typeface="Comic Sans MS"/>
                <a:cs typeface="Comic Sans MS"/>
              </a:rPr>
              <a:t>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54240" y="2816351"/>
            <a:ext cx="1609725" cy="1152525"/>
            <a:chOff x="7254240" y="2816351"/>
            <a:chExt cx="1609725" cy="1152525"/>
          </a:xfrm>
        </p:grpSpPr>
        <p:sp>
          <p:nvSpPr>
            <p:cNvPr id="7" name="object 7"/>
            <p:cNvSpPr/>
            <p:nvPr/>
          </p:nvSpPr>
          <p:spPr>
            <a:xfrm>
              <a:off x="7257288" y="2819400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0" y="762000"/>
                  </a:lnTo>
                  <a:lnTo>
                    <a:pt x="1600200" y="762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8812" y="2820923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7288" y="3581400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58812" y="358292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57288" y="2819400"/>
            <a:ext cx="1600200" cy="1143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459"/>
              </a:spcBef>
            </a:pPr>
            <a:r>
              <a:rPr sz="1600" dirty="0">
                <a:latin typeface="Comic Sans MS"/>
                <a:cs typeface="Comic Sans MS"/>
              </a:rPr>
              <a:t>Amy-Yancey</a:t>
            </a:r>
            <a:endParaRPr sz="1600">
              <a:latin typeface="Comic Sans MS"/>
              <a:cs typeface="Comic Sans MS"/>
            </a:endParaRPr>
          </a:p>
          <a:p>
            <a:pPr marL="5715"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/>
                <a:cs typeface="Comic Sans MS"/>
              </a:rPr>
              <a:t>Bertha-Zeus</a:t>
            </a:r>
            <a:endParaRPr sz="1600">
              <a:latin typeface="Comic Sans MS"/>
              <a:cs typeface="Comic Sans MS"/>
            </a:endParaRPr>
          </a:p>
          <a:p>
            <a:pPr marL="2540" algn="ctr">
              <a:lnSpc>
                <a:spcPct val="100000"/>
              </a:lnSpc>
              <a:spcBef>
                <a:spcPts val="1080"/>
              </a:spcBef>
            </a:pP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2204" y="2501899"/>
            <a:ext cx="1485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163" y="4559299"/>
            <a:ext cx="741235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775">
              <a:lnSpc>
                <a:spcPct val="12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Z </a:t>
            </a:r>
            <a:r>
              <a:rPr sz="1800" spc="-5" dirty="0">
                <a:latin typeface="Comic Sans MS"/>
                <a:cs typeface="Comic Sans MS"/>
              </a:rPr>
              <a:t>not rejected by </a:t>
            </a:r>
            <a:r>
              <a:rPr sz="1800" dirty="0">
                <a:latin typeface="Comic Sans MS"/>
                <a:cs typeface="Comic Sans MS"/>
              </a:rPr>
              <a:t>any </a:t>
            </a:r>
            <a:r>
              <a:rPr sz="1800" spc="-5" dirty="0">
                <a:latin typeface="Comic Sans MS"/>
                <a:cs typeface="Comic Sans MS"/>
              </a:rPr>
              <a:t>valid </a:t>
            </a:r>
            <a:r>
              <a:rPr sz="1800" dirty="0">
                <a:latin typeface="Comic Sans MS"/>
                <a:cs typeface="Comic Sans MS"/>
              </a:rPr>
              <a:t>partner at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point </a:t>
            </a:r>
            <a:r>
              <a:rPr sz="1800" spc="-5" dirty="0">
                <a:latin typeface="Comic Sans MS"/>
                <a:cs typeface="Comic Sans MS"/>
              </a:rPr>
              <a:t>when </a:t>
            </a:r>
            <a:r>
              <a:rPr sz="1800" dirty="0">
                <a:latin typeface="Comic Sans MS"/>
                <a:cs typeface="Comic Sans MS"/>
              </a:rPr>
              <a:t>Y </a:t>
            </a:r>
            <a:r>
              <a:rPr sz="1800" spc="-5" dirty="0">
                <a:latin typeface="Comic Sans MS"/>
                <a:cs typeface="Comic Sans MS"/>
              </a:rPr>
              <a:t>is rejected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A. </a:t>
            </a:r>
            <a:r>
              <a:rPr sz="1800" dirty="0">
                <a:latin typeface="Comic Sans MS"/>
                <a:cs typeface="Comic Sans MS"/>
              </a:rPr>
              <a:t>Thus, Z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 A</a:t>
            </a:r>
            <a:r>
              <a:rPr sz="1800" spc="-5" dirty="0">
                <a:latin typeface="Comic Sans MS"/>
                <a:cs typeface="Comic Sans MS"/>
              </a:rPr>
              <a:t> to B.</a:t>
            </a:r>
            <a:endParaRPr sz="1800">
              <a:latin typeface="Comic Sans MS"/>
              <a:cs typeface="Comic Sans MS"/>
            </a:endParaRPr>
          </a:p>
          <a:p>
            <a:pPr marR="294640" algn="r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latin typeface="Comic Sans MS"/>
                <a:cs typeface="Comic Sans MS"/>
              </a:rPr>
              <a:t>since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this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is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first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rejection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3572" y="5403595"/>
            <a:ext cx="1276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by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valid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partner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25995" y="4951476"/>
            <a:ext cx="64135" cy="213360"/>
            <a:chOff x="6825995" y="4951476"/>
            <a:chExt cx="64135" cy="213360"/>
          </a:xfrm>
        </p:grpSpPr>
        <p:sp>
          <p:nvSpPr>
            <p:cNvPr id="16" name="object 16"/>
            <p:cNvSpPr/>
            <p:nvPr/>
          </p:nvSpPr>
          <p:spPr>
            <a:xfrm>
              <a:off x="6856475" y="5009388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15544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25995" y="495147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33527" y="0"/>
                  </a:moveTo>
                  <a:lnTo>
                    <a:pt x="0" y="64007"/>
                  </a:lnTo>
                  <a:lnTo>
                    <a:pt x="64007" y="64007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083" y="977899"/>
            <a:ext cx="72193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2630" algn="l"/>
                <a:tab pos="4084320" algn="l"/>
              </a:tabLst>
            </a:pPr>
            <a:r>
              <a:rPr sz="3200" spc="-5" dirty="0">
                <a:solidFill>
                  <a:srgbClr val="0048AA"/>
                </a:solidFill>
              </a:rPr>
              <a:t>1.1	</a:t>
            </a:r>
            <a:r>
              <a:rPr sz="3200" spc="-10" dirty="0">
                <a:solidFill>
                  <a:srgbClr val="0048AA"/>
                </a:solidFill>
              </a:rPr>
              <a:t>A</a:t>
            </a:r>
            <a:r>
              <a:rPr sz="3200" spc="1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First</a:t>
            </a:r>
            <a:r>
              <a:rPr sz="3200" spc="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Problem:	Stable</a:t>
            </a:r>
            <a:r>
              <a:rPr sz="3200" spc="-5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Matching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772" y="176275"/>
            <a:ext cx="31394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5272531"/>
            <a:ext cx="647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Does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man-optimality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expense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women?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1844" y="1641348"/>
            <a:ext cx="108585" cy="196850"/>
            <a:chOff x="2561844" y="1641348"/>
            <a:chExt cx="108585" cy="196850"/>
          </a:xfrm>
        </p:grpSpPr>
        <p:sp>
          <p:nvSpPr>
            <p:cNvPr id="5" name="object 5"/>
            <p:cNvSpPr/>
            <p:nvPr/>
          </p:nvSpPr>
          <p:spPr>
            <a:xfrm>
              <a:off x="2589276" y="1690115"/>
              <a:ext cx="76200" cy="143510"/>
            </a:xfrm>
            <a:custGeom>
              <a:avLst/>
              <a:gdLst/>
              <a:ahLst/>
              <a:cxnLst/>
              <a:rect l="l" t="t" r="r" b="b"/>
              <a:pathLst>
                <a:path w="76200" h="143510">
                  <a:moveTo>
                    <a:pt x="76199" y="14325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1641348"/>
              <a:ext cx="58419" cy="70485"/>
            </a:xfrm>
            <a:custGeom>
              <a:avLst/>
              <a:gdLst/>
              <a:ahLst/>
              <a:cxnLst/>
              <a:rect l="l" t="t" r="r" b="b"/>
              <a:pathLst>
                <a:path w="58419" h="70485">
                  <a:moveTo>
                    <a:pt x="0" y="0"/>
                  </a:moveTo>
                  <a:lnTo>
                    <a:pt x="3048" y="70104"/>
                  </a:lnTo>
                  <a:lnTo>
                    <a:pt x="57912" y="39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7540" y="926084"/>
            <a:ext cx="7303770" cy="356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80">
              <a:lnSpc>
                <a:spcPct val="120000"/>
              </a:lnSpc>
              <a:spcBef>
                <a:spcPts val="100"/>
              </a:spcBef>
              <a:tabLst>
                <a:tab pos="291020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Stable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matching problem.	</a:t>
            </a:r>
            <a:r>
              <a:rPr sz="1800" dirty="0">
                <a:latin typeface="Comic Sans MS"/>
                <a:cs typeface="Comic Sans MS"/>
              </a:rPr>
              <a:t>Given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profiles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 find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stable</a:t>
            </a:r>
            <a:r>
              <a:rPr sz="1800" spc="2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  <a:p>
            <a:pPr marL="2084070" marR="2642870">
              <a:lnSpc>
                <a:spcPts val="1420"/>
              </a:lnSpc>
              <a:spcBef>
                <a:spcPts val="1910"/>
              </a:spcBef>
            </a:pPr>
            <a:r>
              <a:rPr sz="1200" spc="-5" dirty="0">
                <a:latin typeface="Comic Sans MS"/>
                <a:cs typeface="Comic Sans MS"/>
              </a:rPr>
              <a:t>no </a:t>
            </a:r>
            <a:r>
              <a:rPr sz="1200" dirty="0">
                <a:latin typeface="Comic Sans MS"/>
                <a:cs typeface="Comic Sans MS"/>
              </a:rPr>
              <a:t>man and </a:t>
            </a:r>
            <a:r>
              <a:rPr sz="1200" spc="-5" dirty="0">
                <a:latin typeface="Comic Sans MS"/>
                <a:cs typeface="Comic Sans MS"/>
              </a:rPr>
              <a:t>woman </a:t>
            </a:r>
            <a:r>
              <a:rPr sz="1200" dirty="0">
                <a:latin typeface="Comic Sans MS"/>
                <a:cs typeface="Comic Sans MS"/>
              </a:rPr>
              <a:t>prefer </a:t>
            </a:r>
            <a:r>
              <a:rPr sz="1200" spc="-5" dirty="0">
                <a:latin typeface="Comic Sans MS"/>
                <a:cs typeface="Comic Sans MS"/>
              </a:rPr>
              <a:t>to be with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each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other</a:t>
            </a:r>
            <a:r>
              <a:rPr sz="1200" spc="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than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assigned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partner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60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spcBef>
                <a:spcPts val="1275"/>
              </a:spcBef>
              <a:tabLst>
                <a:tab pos="27330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Gale-Shapley algorithm.	</a:t>
            </a:r>
            <a:r>
              <a:rPr sz="1800" dirty="0">
                <a:latin typeface="Comic Sans MS"/>
                <a:cs typeface="Comic Sans MS"/>
              </a:rPr>
              <a:t>Finds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O(n</a:t>
            </a:r>
            <a:r>
              <a:rPr sz="1800" baseline="23148" dirty="0">
                <a:latin typeface="Comic Sans MS"/>
                <a:cs typeface="Comic Sans MS"/>
              </a:rPr>
              <a:t>2</a:t>
            </a:r>
            <a:r>
              <a:rPr sz="1800" dirty="0">
                <a:latin typeface="Comic Sans MS"/>
                <a:cs typeface="Comic Sans MS"/>
              </a:rPr>
              <a:t>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63500" marR="466725">
              <a:lnSpc>
                <a:spcPct val="121100"/>
              </a:lnSpc>
              <a:tabLst>
                <a:tab pos="185229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Man-optimality.	</a:t>
            </a:r>
            <a:r>
              <a:rPr sz="1800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version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where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propose,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receives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 valid </a:t>
            </a:r>
            <a:r>
              <a:rPr sz="1800" dirty="0">
                <a:latin typeface="Comic Sans MS"/>
                <a:cs typeface="Comic Sans MS"/>
              </a:rPr>
              <a:t>partner.</a:t>
            </a:r>
            <a:endParaRPr sz="1800">
              <a:latin typeface="Comic Sans MS"/>
              <a:cs typeface="Comic Sans MS"/>
            </a:endParaRPr>
          </a:p>
          <a:p>
            <a:pPr marL="2047239" marR="2110740">
              <a:lnSpc>
                <a:spcPts val="1420"/>
              </a:lnSpc>
              <a:spcBef>
                <a:spcPts val="1695"/>
              </a:spcBef>
            </a:pPr>
            <a:r>
              <a:rPr sz="1200" dirty="0">
                <a:latin typeface="Comic Sans MS"/>
                <a:cs typeface="Comic Sans MS"/>
              </a:rPr>
              <a:t>w </a:t>
            </a:r>
            <a:r>
              <a:rPr sz="1200" spc="-5" dirty="0">
                <a:latin typeface="Comic Sans MS"/>
                <a:cs typeface="Comic Sans MS"/>
              </a:rPr>
              <a:t>is </a:t>
            </a:r>
            <a:r>
              <a:rPr sz="1200" dirty="0">
                <a:latin typeface="Comic Sans MS"/>
                <a:cs typeface="Comic Sans MS"/>
              </a:rPr>
              <a:t>a </a:t>
            </a:r>
            <a:r>
              <a:rPr sz="1200" spc="-5" dirty="0">
                <a:latin typeface="Comic Sans MS"/>
                <a:cs typeface="Comic Sans MS"/>
              </a:rPr>
              <a:t>valid </a:t>
            </a:r>
            <a:r>
              <a:rPr sz="1200" dirty="0">
                <a:latin typeface="Comic Sans MS"/>
                <a:cs typeface="Comic Sans MS"/>
              </a:rPr>
              <a:t>partner of m </a:t>
            </a:r>
            <a:r>
              <a:rPr sz="1200" spc="-5" dirty="0">
                <a:latin typeface="Comic Sans MS"/>
                <a:cs typeface="Comic Sans MS"/>
              </a:rPr>
              <a:t>if there </a:t>
            </a:r>
            <a:r>
              <a:rPr sz="1200" dirty="0">
                <a:latin typeface="Comic Sans MS"/>
                <a:cs typeface="Comic Sans MS"/>
              </a:rPr>
              <a:t>exist some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stable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matching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where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w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are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paired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4308" y="3933444"/>
            <a:ext cx="111760" cy="196850"/>
            <a:chOff x="2464308" y="3933444"/>
            <a:chExt cx="111760" cy="196850"/>
          </a:xfrm>
        </p:grpSpPr>
        <p:sp>
          <p:nvSpPr>
            <p:cNvPr id="9" name="object 9"/>
            <p:cNvSpPr/>
            <p:nvPr/>
          </p:nvSpPr>
          <p:spPr>
            <a:xfrm>
              <a:off x="2491740" y="3985260"/>
              <a:ext cx="79375" cy="140335"/>
            </a:xfrm>
            <a:custGeom>
              <a:avLst/>
              <a:gdLst/>
              <a:ahLst/>
              <a:cxnLst/>
              <a:rect l="l" t="t" r="r" b="b"/>
              <a:pathLst>
                <a:path w="79375" h="140335">
                  <a:moveTo>
                    <a:pt x="79247" y="14020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4308" y="3933444"/>
              <a:ext cx="58419" cy="73660"/>
            </a:xfrm>
            <a:custGeom>
              <a:avLst/>
              <a:gdLst/>
              <a:ahLst/>
              <a:cxnLst/>
              <a:rect l="l" t="t" r="r" b="b"/>
              <a:pathLst>
                <a:path w="58419" h="73660">
                  <a:moveTo>
                    <a:pt x="0" y="0"/>
                  </a:moveTo>
                  <a:lnTo>
                    <a:pt x="3048" y="73151"/>
                  </a:lnTo>
                  <a:lnTo>
                    <a:pt x="57912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635" y="176275"/>
            <a:ext cx="2268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Woman</a:t>
            </a:r>
            <a:r>
              <a:rPr spc="-65" dirty="0"/>
              <a:t> </a:t>
            </a:r>
            <a:r>
              <a:rPr spc="-5" dirty="0"/>
              <a:t>Pessimality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613650" cy="261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75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Woman-pessimal assignment.	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receives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valid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partner.</a:t>
            </a:r>
            <a:endParaRPr sz="1800">
              <a:latin typeface="Comic Sans MS"/>
              <a:cs typeface="Comic Sans MS"/>
            </a:endParaRPr>
          </a:p>
          <a:p>
            <a:pPr marL="12700" marR="1998980">
              <a:lnSpc>
                <a:spcPct val="240000"/>
              </a:lnSpc>
              <a:spcBef>
                <a:spcPts val="2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10" dirty="0">
                <a:latin typeface="Comic Sans MS"/>
                <a:cs typeface="Comic Sans MS"/>
              </a:rPr>
              <a:t>GS </a:t>
            </a:r>
            <a:r>
              <a:rPr sz="1800" spc="-5" dirty="0">
                <a:latin typeface="Comic Sans MS"/>
                <a:cs typeface="Comic Sans MS"/>
              </a:rPr>
              <a:t>finds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woman-pessimal </a:t>
            </a:r>
            <a:r>
              <a:rPr sz="1800" dirty="0">
                <a:latin typeface="Comic Sans MS"/>
                <a:cs typeface="Comic Sans MS"/>
              </a:rPr>
              <a:t>stable matching </a:t>
            </a:r>
            <a:r>
              <a:rPr sz="1800" spc="-5" dirty="0">
                <a:latin typeface="Comic Sans MS"/>
                <a:cs typeface="Comic Sans MS"/>
              </a:rPr>
              <a:t>S*. </a:t>
            </a:r>
            <a:r>
              <a:rPr sz="1800" spc="-53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A-Z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matched</a:t>
            </a:r>
            <a:r>
              <a:rPr sz="1800" spc="-5" dirty="0">
                <a:latin typeface="Comic Sans MS"/>
                <a:cs typeface="Comic Sans MS"/>
              </a:rPr>
              <a:t> in S*,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but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5" dirty="0">
                <a:latin typeface="Comic Sans MS"/>
                <a:cs typeface="Comic Sans MS"/>
              </a:rPr>
              <a:t>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 valid </a:t>
            </a:r>
            <a:r>
              <a:rPr sz="1800" dirty="0">
                <a:latin typeface="Comic Sans MS"/>
                <a:cs typeface="Comic Sans MS"/>
              </a:rPr>
              <a:t>partner</a:t>
            </a:r>
            <a:r>
              <a:rPr sz="1800" spc="-5" dirty="0">
                <a:latin typeface="Comic Sans MS"/>
                <a:cs typeface="Comic Sans MS"/>
              </a:rPr>
              <a:t> for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360045" marR="7429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There exists stable matching S </a:t>
            </a:r>
            <a:r>
              <a:rPr sz="1800" spc="-5" dirty="0">
                <a:latin typeface="Comic Sans MS"/>
                <a:cs typeface="Comic Sans MS"/>
              </a:rPr>
              <a:t>in which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paired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a man, say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whom</a:t>
            </a:r>
            <a:r>
              <a:rPr sz="1800" dirty="0">
                <a:latin typeface="Comic Sans MS"/>
                <a:cs typeface="Comic Sans MS"/>
              </a:rPr>
              <a:t> she likes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less </a:t>
            </a:r>
            <a:r>
              <a:rPr sz="1800" spc="-5" dirty="0">
                <a:latin typeface="Comic Sans MS"/>
                <a:cs typeface="Comic Sans MS"/>
              </a:rPr>
              <a:t>than Z.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63" y="3623563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Let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Z's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4163" y="3952747"/>
            <a:ext cx="210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163" y="4281931"/>
            <a:ext cx="363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  <a:tab pos="3502025" algn="l"/>
              </a:tabLst>
            </a:pPr>
            <a:r>
              <a:rPr sz="1800" dirty="0">
                <a:latin typeface="Comic Sans MS"/>
                <a:cs typeface="Comic Sans MS"/>
              </a:rPr>
              <a:t>Thus, </a:t>
            </a:r>
            <a:r>
              <a:rPr sz="1800" spc="-5" dirty="0">
                <a:latin typeface="Comic Sans MS"/>
                <a:cs typeface="Comic Sans MS"/>
              </a:rPr>
              <a:t>A-</a:t>
            </a:r>
            <a:r>
              <a:rPr sz="1800" dirty="0">
                <a:latin typeface="Comic Sans MS"/>
                <a:cs typeface="Comic Sans MS"/>
              </a:rPr>
              <a:t>Z</a:t>
            </a:r>
            <a:r>
              <a:rPr sz="1800" spc="-5" dirty="0">
                <a:latin typeface="Comic Sans MS"/>
                <a:cs typeface="Comic Sans MS"/>
              </a:rPr>
              <a:t> i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 </a:t>
            </a:r>
            <a:r>
              <a:rPr sz="1800" spc="-5" dirty="0">
                <a:latin typeface="Comic Sans MS"/>
                <a:cs typeface="Comic Sans MS"/>
              </a:rPr>
              <a:t>unstabl</a:t>
            </a:r>
            <a:r>
              <a:rPr sz="1800" dirty="0">
                <a:latin typeface="Comic Sans MS"/>
                <a:cs typeface="Comic Sans MS"/>
              </a:rPr>
              <a:t>e 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5" dirty="0">
                <a:latin typeface="Comic Sans MS"/>
                <a:cs typeface="Comic Sans MS"/>
              </a:rPr>
              <a:t> S</a:t>
            </a:r>
            <a:r>
              <a:rPr sz="1800" dirty="0">
                <a:latin typeface="Comic Sans MS"/>
                <a:cs typeface="Comic Sans MS"/>
              </a:rPr>
              <a:t>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23304" y="3922776"/>
            <a:ext cx="1609725" cy="1152525"/>
            <a:chOff x="6623304" y="3922776"/>
            <a:chExt cx="1609725" cy="1152525"/>
          </a:xfrm>
        </p:grpSpPr>
        <p:sp>
          <p:nvSpPr>
            <p:cNvPr id="8" name="object 8"/>
            <p:cNvSpPr/>
            <p:nvPr/>
          </p:nvSpPr>
          <p:spPr>
            <a:xfrm>
              <a:off x="6626352" y="3925823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0" y="762000"/>
                  </a:lnTo>
                  <a:lnTo>
                    <a:pt x="1600200" y="762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7876" y="3927348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6352" y="468782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600200" y="380999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7876" y="4689348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1600200" y="0"/>
                  </a:lnTo>
                  <a:lnTo>
                    <a:pt x="1600200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26352" y="3925824"/>
            <a:ext cx="1600200" cy="11430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439"/>
              </a:spcBef>
            </a:pPr>
            <a:r>
              <a:rPr sz="1600" dirty="0">
                <a:latin typeface="Comic Sans MS"/>
                <a:cs typeface="Comic Sans MS"/>
              </a:rPr>
              <a:t>Amy-Yancey</a:t>
            </a:r>
            <a:endParaRPr sz="1600">
              <a:latin typeface="Comic Sans MS"/>
              <a:cs typeface="Comic Sans MS"/>
            </a:endParaRPr>
          </a:p>
          <a:p>
            <a:pPr marL="5715"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/>
                <a:cs typeface="Comic Sans MS"/>
              </a:rPr>
              <a:t>Bertha-Zeus</a:t>
            </a:r>
            <a:endParaRPr sz="1600">
              <a:latin typeface="Comic Sans MS"/>
              <a:cs typeface="Comic Sans MS"/>
            </a:endParaRPr>
          </a:p>
          <a:p>
            <a:pPr marL="2540" algn="ctr">
              <a:lnSpc>
                <a:spcPct val="100000"/>
              </a:lnSpc>
              <a:spcBef>
                <a:spcPts val="1080"/>
              </a:spcBef>
            </a:pP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1268" y="3605275"/>
            <a:ext cx="1485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omic Sans MS"/>
                <a:cs typeface="Comic Sans MS"/>
              </a:rPr>
              <a:t>S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291" y="3977131"/>
            <a:ext cx="1073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man-optimality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19044" y="4082796"/>
            <a:ext cx="192405" cy="64135"/>
            <a:chOff x="3019044" y="4082796"/>
            <a:chExt cx="192405" cy="64135"/>
          </a:xfrm>
        </p:grpSpPr>
        <p:sp>
          <p:nvSpPr>
            <p:cNvPr id="16" name="object 16"/>
            <p:cNvSpPr/>
            <p:nvPr/>
          </p:nvSpPr>
          <p:spPr>
            <a:xfrm>
              <a:off x="3080003" y="4113276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4">
                  <a:moveTo>
                    <a:pt x="131063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9044" y="4082796"/>
              <a:ext cx="67310" cy="64135"/>
            </a:xfrm>
            <a:custGeom>
              <a:avLst/>
              <a:gdLst/>
              <a:ahLst/>
              <a:cxnLst/>
              <a:rect l="l" t="t" r="r" b="b"/>
              <a:pathLst>
                <a:path w="67310" h="64135">
                  <a:moveTo>
                    <a:pt x="67056" y="0"/>
                  </a:moveTo>
                  <a:lnTo>
                    <a:pt x="0" y="33527"/>
                  </a:lnTo>
                  <a:lnTo>
                    <a:pt x="67056" y="64007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827" y="176275"/>
            <a:ext cx="52939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Extensions: Matching Residents</a:t>
            </a:r>
            <a:r>
              <a:rPr dirty="0"/>
              <a:t> </a:t>
            </a:r>
            <a:r>
              <a:rPr spc="-5" dirty="0"/>
              <a:t>to Hospitals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80947"/>
            <a:ext cx="6551295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03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Ex:	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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hospitals,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Women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Symbol"/>
                <a:cs typeface="Symbol"/>
              </a:rPr>
              <a:t>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med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school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residents.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16141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Variant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1.	</a:t>
            </a:r>
            <a:r>
              <a:rPr sz="1800" dirty="0">
                <a:latin typeface="Comic Sans MS"/>
                <a:cs typeface="Comic Sans MS"/>
              </a:rPr>
              <a:t>Some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participants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declare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others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unacceptable.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00731"/>
            <a:ext cx="495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24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Variant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2.	</a:t>
            </a:r>
            <a:r>
              <a:rPr sz="1800" spc="-5" dirty="0">
                <a:latin typeface="Comic Sans MS"/>
                <a:cs typeface="Comic Sans MS"/>
              </a:rPr>
              <a:t>Unequal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number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62147"/>
            <a:ext cx="309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824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Variant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3.	</a:t>
            </a:r>
            <a:r>
              <a:rPr sz="1800" spc="-5" dirty="0">
                <a:latin typeface="Comic Sans MS"/>
                <a:cs typeface="Comic Sans MS"/>
              </a:rPr>
              <a:t>Limited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polygamy.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24020"/>
            <a:ext cx="8030845" cy="16808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612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Def.	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unstable</a:t>
            </a:r>
            <a:r>
              <a:rPr sz="1800" spc="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there 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 hospital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resident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such</a:t>
            </a:r>
            <a:r>
              <a:rPr sz="1800" spc="-5" dirty="0">
                <a:latin typeface="Comic Sans MS"/>
                <a:cs typeface="Comic Sans MS"/>
              </a:rPr>
              <a:t> that: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acceptable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other;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either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unmatched,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</a:t>
            </a:r>
            <a:r>
              <a:rPr sz="1800" spc="-5" dirty="0">
                <a:latin typeface="Comic Sans MS"/>
                <a:cs typeface="Comic Sans MS"/>
              </a:rPr>
              <a:t> 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hospital;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ts val="2620"/>
              </a:lnSpc>
              <a:spcBef>
                <a:spcPts val="7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either h </a:t>
            </a:r>
            <a:r>
              <a:rPr sz="1800" spc="-5" dirty="0">
                <a:latin typeface="Comic Sans MS"/>
                <a:cs typeface="Comic Sans MS"/>
              </a:rPr>
              <a:t>does not </a:t>
            </a:r>
            <a:r>
              <a:rPr sz="1800" dirty="0">
                <a:latin typeface="Comic Sans MS"/>
                <a:cs typeface="Comic Sans MS"/>
              </a:rPr>
              <a:t>have all </a:t>
            </a:r>
            <a:r>
              <a:rPr sz="1800" spc="-5" dirty="0">
                <a:latin typeface="Comic Sans MS"/>
                <a:cs typeface="Comic Sans MS"/>
              </a:rPr>
              <a:t>its </a:t>
            </a:r>
            <a:r>
              <a:rPr sz="1800" dirty="0">
                <a:latin typeface="Comic Sans MS"/>
                <a:cs typeface="Comic Sans MS"/>
              </a:rPr>
              <a:t>places </a:t>
            </a:r>
            <a:r>
              <a:rPr sz="1800" spc="-5" dirty="0">
                <a:latin typeface="Comic Sans MS"/>
                <a:cs typeface="Comic Sans MS"/>
              </a:rPr>
              <a:t>filled, </a:t>
            </a:r>
            <a:r>
              <a:rPr sz="1800" dirty="0">
                <a:latin typeface="Comic Sans MS"/>
                <a:cs typeface="Comic Sans MS"/>
              </a:rPr>
              <a:t>or h prefers r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at least one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its </a:t>
            </a:r>
            <a:r>
              <a:rPr sz="1800" dirty="0">
                <a:latin typeface="Comic Sans MS"/>
                <a:cs typeface="Comic Sans MS"/>
              </a:rPr>
              <a:t>assigned </a:t>
            </a:r>
            <a:r>
              <a:rPr sz="1800" spc="-5" dirty="0">
                <a:latin typeface="Comic Sans MS"/>
                <a:cs typeface="Comic Sans MS"/>
              </a:rPr>
              <a:t>residents.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9228" y="2184907"/>
            <a:ext cx="161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resident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unwilling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to </a:t>
            </a:r>
            <a:r>
              <a:rPr sz="1200" spc="-34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work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Cleveland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2667" y="3544315"/>
            <a:ext cx="2583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hospital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X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wants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to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hire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3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residents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01155" y="1970532"/>
            <a:ext cx="108585" cy="196850"/>
            <a:chOff x="6201155" y="1970532"/>
            <a:chExt cx="108585" cy="196850"/>
          </a:xfrm>
        </p:grpSpPr>
        <p:sp>
          <p:nvSpPr>
            <p:cNvPr id="10" name="object 10"/>
            <p:cNvSpPr/>
            <p:nvPr/>
          </p:nvSpPr>
          <p:spPr>
            <a:xfrm>
              <a:off x="6228587" y="2022347"/>
              <a:ext cx="76200" cy="140335"/>
            </a:xfrm>
            <a:custGeom>
              <a:avLst/>
              <a:gdLst/>
              <a:ahLst/>
              <a:cxnLst/>
              <a:rect l="l" t="t" r="r" b="b"/>
              <a:pathLst>
                <a:path w="76200" h="140335">
                  <a:moveTo>
                    <a:pt x="76199" y="14020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01155" y="1970532"/>
              <a:ext cx="58419" cy="73660"/>
            </a:xfrm>
            <a:custGeom>
              <a:avLst/>
              <a:gdLst/>
              <a:ahLst/>
              <a:cxnLst/>
              <a:rect l="l" t="t" r="r" b="b"/>
              <a:pathLst>
                <a:path w="58420" h="73660">
                  <a:moveTo>
                    <a:pt x="0" y="0"/>
                  </a:moveTo>
                  <a:lnTo>
                    <a:pt x="3048" y="73151"/>
                  </a:lnTo>
                  <a:lnTo>
                    <a:pt x="57912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14116" y="3336036"/>
            <a:ext cx="108585" cy="193675"/>
            <a:chOff x="3214116" y="3336036"/>
            <a:chExt cx="108585" cy="193675"/>
          </a:xfrm>
        </p:grpSpPr>
        <p:sp>
          <p:nvSpPr>
            <p:cNvPr id="13" name="object 13"/>
            <p:cNvSpPr/>
            <p:nvPr/>
          </p:nvSpPr>
          <p:spPr>
            <a:xfrm>
              <a:off x="3241547" y="3384804"/>
              <a:ext cx="76200" cy="140335"/>
            </a:xfrm>
            <a:custGeom>
              <a:avLst/>
              <a:gdLst/>
              <a:ahLst/>
              <a:cxnLst/>
              <a:rect l="l" t="t" r="r" b="b"/>
              <a:pathLst>
                <a:path w="76200" h="140335">
                  <a:moveTo>
                    <a:pt x="76199" y="14020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116" y="3336036"/>
              <a:ext cx="58419" cy="70485"/>
            </a:xfrm>
            <a:custGeom>
              <a:avLst/>
              <a:gdLst/>
              <a:ahLst/>
              <a:cxnLst/>
              <a:rect l="l" t="t" r="r" b="b"/>
              <a:pathLst>
                <a:path w="58420" h="70485">
                  <a:moveTo>
                    <a:pt x="0" y="0"/>
                  </a:moveTo>
                  <a:lnTo>
                    <a:pt x="3048" y="70104"/>
                  </a:lnTo>
                  <a:lnTo>
                    <a:pt x="57912" y="39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0964" y="176275"/>
            <a:ext cx="54006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55750" algn="l"/>
              </a:tabLst>
            </a:pPr>
            <a:r>
              <a:rPr spc="-5" dirty="0"/>
              <a:t>Application:	Matching</a:t>
            </a:r>
            <a:r>
              <a:rPr spc="-15" dirty="0"/>
              <a:t> </a:t>
            </a:r>
            <a:r>
              <a:rPr spc="-5" dirty="0"/>
              <a:t>Residents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Hospitals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491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NRMP.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(National</a:t>
            </a:r>
            <a:r>
              <a:rPr sz="1800" spc="-2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Resident</a:t>
            </a:r>
            <a:r>
              <a:rPr sz="1800" spc="-3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Matching</a:t>
            </a:r>
            <a:r>
              <a:rPr sz="1800" spc="-2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Program)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4163" y="1252219"/>
            <a:ext cx="3938270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55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spc="-5" dirty="0">
                <a:latin typeface="Comic Sans MS"/>
                <a:cs typeface="Comic Sans MS"/>
              </a:rPr>
              <a:t>Original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use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just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after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WWII.</a:t>
            </a:r>
            <a:endParaRPr sz="1800">
              <a:latin typeface="Comic Sans MS"/>
              <a:cs typeface="Comic Sans MS"/>
            </a:endParaRPr>
          </a:p>
          <a:p>
            <a:pPr marL="243840" indent="-231775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243840" algn="l"/>
                <a:tab pos="244475" algn="l"/>
              </a:tabLst>
            </a:pPr>
            <a:r>
              <a:rPr sz="1800" spc="-5" dirty="0">
                <a:latin typeface="Comic Sans MS"/>
                <a:cs typeface="Comic Sans MS"/>
              </a:rPr>
              <a:t>Ides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March,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23,000+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residents.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242819"/>
            <a:ext cx="7653655" cy="26714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Rural</a:t>
            </a:r>
            <a:r>
              <a:rPr sz="1800" spc="-4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hospital</a:t>
            </a:r>
            <a:r>
              <a:rPr sz="1800" spc="-3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dilemma.</a:t>
            </a:r>
            <a:endParaRPr sz="1800">
              <a:latin typeface="Comic Sans MS"/>
              <a:cs typeface="Comic Sans MS"/>
            </a:endParaRPr>
          </a:p>
          <a:p>
            <a:pPr marL="360045" marR="508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Certain hospitals </a:t>
            </a:r>
            <a:r>
              <a:rPr sz="1800" spc="-5" dirty="0">
                <a:latin typeface="Comic Sans MS"/>
                <a:cs typeface="Comic Sans MS"/>
              </a:rPr>
              <a:t>(mainly in rural </a:t>
            </a:r>
            <a:r>
              <a:rPr sz="1800" dirty="0">
                <a:latin typeface="Comic Sans MS"/>
                <a:cs typeface="Comic Sans MS"/>
              </a:rPr>
              <a:t>areas) </a:t>
            </a:r>
            <a:r>
              <a:rPr sz="1800" spc="-5" dirty="0">
                <a:latin typeface="Comic Sans MS"/>
                <a:cs typeface="Comic Sans MS"/>
              </a:rPr>
              <a:t>were unpopular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declared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unacceptable by </a:t>
            </a:r>
            <a:r>
              <a:rPr sz="1800" dirty="0">
                <a:latin typeface="Comic Sans MS"/>
                <a:cs typeface="Comic Sans MS"/>
              </a:rPr>
              <a:t>many </a:t>
            </a:r>
            <a:r>
              <a:rPr sz="1800" spc="-5" dirty="0">
                <a:latin typeface="Comic Sans MS"/>
                <a:cs typeface="Comic Sans MS"/>
              </a:rPr>
              <a:t>residents.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Rural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were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under-subscribed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NRMP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How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5" dirty="0">
                <a:latin typeface="Comic Sans MS"/>
                <a:cs typeface="Comic Sans MS"/>
              </a:rPr>
              <a:t> we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benefits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"rural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hospitals"?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148590">
              <a:lnSpc>
                <a:spcPct val="121100"/>
              </a:lnSpc>
              <a:tabLst>
                <a:tab pos="272224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Rural Hospital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 Theorem.	</a:t>
            </a:r>
            <a:r>
              <a:rPr sz="1800" spc="-5" dirty="0">
                <a:latin typeface="Comic Sans MS"/>
                <a:cs typeface="Comic Sans MS"/>
              </a:rPr>
              <a:t>Rural </a:t>
            </a:r>
            <a:r>
              <a:rPr sz="1800" dirty="0">
                <a:latin typeface="Comic Sans MS"/>
                <a:cs typeface="Comic Sans MS"/>
              </a:rPr>
              <a:t>hospitals get exactly same </a:t>
            </a:r>
            <a:r>
              <a:rPr sz="1800" spc="-5" dirty="0">
                <a:latin typeface="Comic Sans MS"/>
                <a:cs typeface="Comic Sans MS"/>
              </a:rPr>
              <a:t>residents in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every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 matching!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5059" y="1325371"/>
            <a:ext cx="18154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predates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computer</a:t>
            </a:r>
            <a:r>
              <a:rPr sz="1200" spc="-4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usage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12564" y="1446276"/>
            <a:ext cx="247015" cy="64135"/>
            <a:chOff x="4512564" y="1446276"/>
            <a:chExt cx="247015" cy="64135"/>
          </a:xfrm>
        </p:grpSpPr>
        <p:sp>
          <p:nvSpPr>
            <p:cNvPr id="8" name="object 8"/>
            <p:cNvSpPr/>
            <p:nvPr/>
          </p:nvSpPr>
          <p:spPr>
            <a:xfrm>
              <a:off x="4570475" y="1476756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188975" y="0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2564" y="144627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4">
                  <a:moveTo>
                    <a:pt x="64007" y="0"/>
                  </a:moveTo>
                  <a:lnTo>
                    <a:pt x="0" y="30479"/>
                  </a:lnTo>
                  <a:lnTo>
                    <a:pt x="64007" y="64007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Lessons</a:t>
            </a:r>
            <a:r>
              <a:rPr spc="-65" dirty="0"/>
              <a:t> </a:t>
            </a:r>
            <a:r>
              <a:rPr spc="-5" dirty="0"/>
              <a:t>Learned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5869305" cy="16744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Powerful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ideas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learned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 course.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Isolate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underlying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structure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Create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useful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efficient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041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Potentially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deep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social</a:t>
            </a:r>
            <a:r>
              <a:rPr sz="1800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ramifications.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[legal</a:t>
            </a:r>
            <a:r>
              <a:rPr sz="1800" spc="-6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disclaimer]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467" y="977899"/>
            <a:ext cx="6405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8035" algn="l"/>
              </a:tabLst>
            </a:pPr>
            <a:r>
              <a:rPr sz="3200" spc="-5" dirty="0">
                <a:solidFill>
                  <a:srgbClr val="0048AA"/>
                </a:solidFill>
              </a:rPr>
              <a:t>1.2	Five</a:t>
            </a:r>
            <a:r>
              <a:rPr sz="3200" spc="-2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Representative</a:t>
            </a:r>
            <a:r>
              <a:rPr sz="3200" spc="-1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Problems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5" y="176275"/>
            <a:ext cx="23590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Interval</a:t>
            </a:r>
            <a:r>
              <a:rPr spc="-5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214870" cy="11322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988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Input.	</a:t>
            </a:r>
            <a:r>
              <a:rPr sz="1800" dirty="0">
                <a:latin typeface="Comic Sans MS"/>
                <a:cs typeface="Comic Sans MS"/>
              </a:rPr>
              <a:t>Set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start</a:t>
            </a:r>
            <a:r>
              <a:rPr sz="1800" spc="-5" dirty="0">
                <a:latin typeface="Comic Sans MS"/>
                <a:cs typeface="Comic Sans MS"/>
              </a:rPr>
              <a:t> times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finish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times.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616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maximum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cardinality </a:t>
            </a:r>
            <a:r>
              <a:rPr sz="1800" dirty="0">
                <a:latin typeface="Comic Sans MS"/>
                <a:cs typeface="Comic Sans MS"/>
              </a:rPr>
              <a:t>subset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mutually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jobs.</a:t>
            </a:r>
            <a:endParaRPr sz="1800">
              <a:latin typeface="Comic Sans MS"/>
              <a:cs typeface="Comic Sans MS"/>
            </a:endParaRPr>
          </a:p>
          <a:p>
            <a:pPr marR="607060" algn="r">
              <a:lnSpc>
                <a:spcPct val="100000"/>
              </a:lnSpc>
              <a:spcBef>
                <a:spcPts val="2090"/>
              </a:spcBef>
            </a:pPr>
            <a:r>
              <a:rPr sz="1200" spc="-5" dirty="0">
                <a:latin typeface="Comic Sans MS"/>
                <a:cs typeface="Comic Sans MS"/>
              </a:rPr>
              <a:t>jobs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don't</a:t>
            </a:r>
            <a:r>
              <a:rPr sz="1200" spc="-3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overlap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0044" y="618286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0"/>
                </a:moveTo>
                <a:lnTo>
                  <a:pt x="0" y="106680"/>
                </a:lnTo>
                <a:lnTo>
                  <a:pt x="106679" y="5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6272" y="5959087"/>
            <a:ext cx="102235" cy="246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Comic Sans MS"/>
                <a:cs typeface="Comic Sans MS"/>
              </a:rPr>
              <a:t>h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7744" y="4715502"/>
            <a:ext cx="97155" cy="246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Comic Sans MS"/>
                <a:cs typeface="Comic Sans MS"/>
              </a:rPr>
              <a:t>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3468870"/>
            <a:ext cx="105410" cy="246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29511" y="3043428"/>
          <a:ext cx="5782309" cy="319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7367">
                <a:tc gridSpan="6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0048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c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d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0048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f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g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8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h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48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6551676" y="1665732"/>
            <a:ext cx="64135" cy="189230"/>
            <a:chOff x="6551676" y="1665732"/>
            <a:chExt cx="64135" cy="189230"/>
          </a:xfrm>
        </p:grpSpPr>
        <p:sp>
          <p:nvSpPr>
            <p:cNvPr id="10" name="object 10"/>
            <p:cNvSpPr/>
            <p:nvPr/>
          </p:nvSpPr>
          <p:spPr>
            <a:xfrm>
              <a:off x="6582155" y="1723643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063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1676" y="16657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33527" y="0"/>
                  </a:moveTo>
                  <a:lnTo>
                    <a:pt x="0" y="64008"/>
                  </a:lnTo>
                  <a:lnTo>
                    <a:pt x="64007" y="64008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93940" y="6034219"/>
            <a:ext cx="37401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4140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8772" y="6241483"/>
            <a:ext cx="9461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404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8036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2667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300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1932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6564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1196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2779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9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0355" y="6241483"/>
            <a:ext cx="1873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5092" y="6241483"/>
            <a:ext cx="162560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latin typeface="Comic Sans MS"/>
                <a:cs typeface="Comic Sans MS"/>
              </a:rPr>
              <a:t>11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26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3172" y="176275"/>
            <a:ext cx="35991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Weighted</a:t>
            </a:r>
            <a:r>
              <a:rPr spc="-20" dirty="0"/>
              <a:t> </a:t>
            </a:r>
            <a:r>
              <a:rPr spc="-5" dirty="0"/>
              <a:t>Interval</a:t>
            </a:r>
            <a:r>
              <a:rPr spc="-2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6788784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661670" algn="l"/>
                <a:tab pos="7988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Input.	</a:t>
            </a:r>
            <a:r>
              <a:rPr sz="1800" dirty="0">
                <a:latin typeface="Comic Sans MS"/>
                <a:cs typeface="Comic Sans MS"/>
              </a:rPr>
              <a:t>Set of </a:t>
            </a:r>
            <a:r>
              <a:rPr sz="1800" spc="-5" dirty="0">
                <a:latin typeface="Comic Sans MS"/>
                <a:cs typeface="Comic Sans MS"/>
              </a:rPr>
              <a:t>jobs with </a:t>
            </a:r>
            <a:r>
              <a:rPr sz="1800" dirty="0">
                <a:latin typeface="Comic Sans MS"/>
                <a:cs typeface="Comic Sans MS"/>
              </a:rPr>
              <a:t>start </a:t>
            </a:r>
            <a:r>
              <a:rPr sz="1800" spc="-5" dirty="0">
                <a:latin typeface="Comic Sans MS"/>
                <a:cs typeface="Comic Sans MS"/>
              </a:rPr>
              <a:t>times, finish times,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weights. 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maximum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weight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subset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mutually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compatible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jobs.</a:t>
            </a:r>
            <a:endParaRPr sz="1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29511" y="3043428"/>
          <a:ext cx="5782309" cy="3195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5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7367">
                <a:tc gridSpan="6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23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12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20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26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48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13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20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02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5" dirty="0">
                          <a:latin typeface="Comic Sans MS"/>
                          <a:cs typeface="Comic Sans MS"/>
                        </a:rPr>
                        <a:t>11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03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8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16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48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210044" y="618286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0"/>
                </a:moveTo>
                <a:lnTo>
                  <a:pt x="0" y="106680"/>
                </a:lnTo>
                <a:lnTo>
                  <a:pt x="106679" y="54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93940" y="6034219"/>
            <a:ext cx="37401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Time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40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772" y="6241483"/>
            <a:ext cx="9461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3404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8036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2667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7300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1932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6564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1196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8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2779" y="6241483"/>
            <a:ext cx="11874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9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0355" y="6241483"/>
            <a:ext cx="18732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5092" y="6241483"/>
            <a:ext cx="162560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5" dirty="0">
                <a:latin typeface="Comic Sans MS"/>
                <a:cs typeface="Comic Sans MS"/>
              </a:rPr>
              <a:t>11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27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684" y="176275"/>
            <a:ext cx="2259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Bipartite</a:t>
            </a:r>
            <a:r>
              <a:rPr spc="-55" dirty="0"/>
              <a:t> </a:t>
            </a:r>
            <a:r>
              <a:rPr spc="-5"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46278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988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Input.	</a:t>
            </a:r>
            <a:r>
              <a:rPr sz="1800" spc="-5" dirty="0">
                <a:latin typeface="Comic Sans MS"/>
                <a:cs typeface="Comic Sans MS"/>
              </a:rPr>
              <a:t>Bipartite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graph.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616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maximum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cardinality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8957" y="4027741"/>
            <a:ext cx="256540" cy="256540"/>
            <a:chOff x="3088957" y="4027741"/>
            <a:chExt cx="256540" cy="256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0" y="4032504"/>
              <a:ext cx="246888" cy="246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3719" y="4032504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246887" y="123443"/>
                  </a:moveTo>
                  <a:lnTo>
                    <a:pt x="237187" y="171493"/>
                  </a:lnTo>
                  <a:lnTo>
                    <a:pt x="210732" y="210731"/>
                  </a:lnTo>
                  <a:lnTo>
                    <a:pt x="171494" y="237186"/>
                  </a:lnTo>
                  <a:lnTo>
                    <a:pt x="123443" y="246887"/>
                  </a:lnTo>
                  <a:lnTo>
                    <a:pt x="75394" y="237186"/>
                  </a:lnTo>
                  <a:lnTo>
                    <a:pt x="36156" y="210731"/>
                  </a:lnTo>
                  <a:lnTo>
                    <a:pt x="9701" y="171493"/>
                  </a:lnTo>
                  <a:lnTo>
                    <a:pt x="0" y="123443"/>
                  </a:lnTo>
                  <a:lnTo>
                    <a:pt x="9701" y="75393"/>
                  </a:lnTo>
                  <a:lnTo>
                    <a:pt x="36156" y="36155"/>
                  </a:lnTo>
                  <a:lnTo>
                    <a:pt x="75394" y="9700"/>
                  </a:lnTo>
                  <a:lnTo>
                    <a:pt x="123443" y="0"/>
                  </a:lnTo>
                  <a:lnTo>
                    <a:pt x="171494" y="9700"/>
                  </a:lnTo>
                  <a:lnTo>
                    <a:pt x="210732" y="36155"/>
                  </a:lnTo>
                  <a:lnTo>
                    <a:pt x="237187" y="75393"/>
                  </a:lnTo>
                  <a:lnTo>
                    <a:pt x="246887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57220" y="4044188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C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22429" y="2549461"/>
            <a:ext cx="256540" cy="259715"/>
            <a:chOff x="5722429" y="2549461"/>
            <a:chExt cx="256540" cy="2597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192" y="2554224"/>
              <a:ext cx="246888" cy="2499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27191" y="2554223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3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3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2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2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05932" y="2565907"/>
            <a:ext cx="9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22429" y="5466397"/>
            <a:ext cx="256540" cy="259715"/>
            <a:chOff x="5722429" y="5466397"/>
            <a:chExt cx="256540" cy="2597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7192" y="5471160"/>
              <a:ext cx="246888" cy="2499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27191" y="5471160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4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1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93740" y="548284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22429" y="3253549"/>
            <a:ext cx="256540" cy="259715"/>
            <a:chOff x="5722429" y="3253549"/>
            <a:chExt cx="256540" cy="25971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7192" y="3258312"/>
              <a:ext cx="246888" cy="2499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27191" y="3258312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4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1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93740" y="3269995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88957" y="2549461"/>
            <a:ext cx="256540" cy="259715"/>
            <a:chOff x="3088957" y="2549461"/>
            <a:chExt cx="256540" cy="25971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0" y="2554224"/>
              <a:ext cx="246888" cy="2499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93719" y="2554223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3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3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2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2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48076" y="2565907"/>
            <a:ext cx="137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A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8957" y="5466397"/>
            <a:ext cx="256540" cy="259715"/>
            <a:chOff x="3088957" y="5466397"/>
            <a:chExt cx="256540" cy="25971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20" y="5471160"/>
              <a:ext cx="246888" cy="2499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093719" y="5471160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4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1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157220" y="5482843"/>
            <a:ext cx="120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37369" y="2675953"/>
            <a:ext cx="2641600" cy="2926715"/>
            <a:chOff x="3337369" y="2675953"/>
            <a:chExt cx="2641600" cy="2926715"/>
          </a:xfrm>
        </p:grpSpPr>
        <p:sp>
          <p:nvSpPr>
            <p:cNvPr id="29" name="object 29"/>
            <p:cNvSpPr/>
            <p:nvPr/>
          </p:nvSpPr>
          <p:spPr>
            <a:xfrm>
              <a:off x="3348228" y="4158996"/>
              <a:ext cx="2380615" cy="0"/>
            </a:xfrm>
            <a:custGeom>
              <a:avLst/>
              <a:gdLst/>
              <a:ahLst/>
              <a:cxnLst/>
              <a:rect l="l" t="t" r="r" b="b"/>
              <a:pathLst>
                <a:path w="2380615">
                  <a:moveTo>
                    <a:pt x="0" y="0"/>
                  </a:moveTo>
                  <a:lnTo>
                    <a:pt x="2380487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192" y="4032504"/>
              <a:ext cx="246888" cy="2468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27192" y="4032504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246887" y="123443"/>
                  </a:moveTo>
                  <a:lnTo>
                    <a:pt x="237187" y="171493"/>
                  </a:lnTo>
                  <a:lnTo>
                    <a:pt x="210732" y="210731"/>
                  </a:lnTo>
                  <a:lnTo>
                    <a:pt x="171494" y="237186"/>
                  </a:lnTo>
                  <a:lnTo>
                    <a:pt x="123443" y="246887"/>
                  </a:lnTo>
                  <a:lnTo>
                    <a:pt x="75394" y="237186"/>
                  </a:lnTo>
                  <a:lnTo>
                    <a:pt x="36156" y="210731"/>
                  </a:lnTo>
                  <a:lnTo>
                    <a:pt x="9701" y="171493"/>
                  </a:lnTo>
                  <a:lnTo>
                    <a:pt x="0" y="123443"/>
                  </a:lnTo>
                  <a:lnTo>
                    <a:pt x="9701" y="75393"/>
                  </a:lnTo>
                  <a:lnTo>
                    <a:pt x="36156" y="36155"/>
                  </a:lnTo>
                  <a:lnTo>
                    <a:pt x="75394" y="9700"/>
                  </a:lnTo>
                  <a:lnTo>
                    <a:pt x="123443" y="0"/>
                  </a:lnTo>
                  <a:lnTo>
                    <a:pt x="171494" y="9700"/>
                  </a:lnTo>
                  <a:lnTo>
                    <a:pt x="210732" y="36155"/>
                  </a:lnTo>
                  <a:lnTo>
                    <a:pt x="237187" y="75393"/>
                  </a:lnTo>
                  <a:lnTo>
                    <a:pt x="246887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2132" y="2680716"/>
              <a:ext cx="2380615" cy="2917190"/>
            </a:xfrm>
            <a:custGeom>
              <a:avLst/>
              <a:gdLst/>
              <a:ahLst/>
              <a:cxnLst/>
              <a:rect l="l" t="t" r="r" b="b"/>
              <a:pathLst>
                <a:path w="2380615" h="2917190">
                  <a:moveTo>
                    <a:pt x="0" y="0"/>
                  </a:moveTo>
                  <a:lnTo>
                    <a:pt x="2380487" y="0"/>
                  </a:lnTo>
                </a:path>
                <a:path w="2380615" h="2917190">
                  <a:moveTo>
                    <a:pt x="0" y="2916936"/>
                  </a:moveTo>
                  <a:lnTo>
                    <a:pt x="2380487" y="2916936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93740" y="404418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88957" y="2675953"/>
            <a:ext cx="2644775" cy="1487805"/>
            <a:chOff x="3088957" y="2675953"/>
            <a:chExt cx="2644775" cy="1487805"/>
          </a:xfrm>
        </p:grpSpPr>
        <p:sp>
          <p:nvSpPr>
            <p:cNvPr id="35" name="object 35"/>
            <p:cNvSpPr/>
            <p:nvPr/>
          </p:nvSpPr>
          <p:spPr>
            <a:xfrm>
              <a:off x="3342131" y="2680716"/>
              <a:ext cx="2386965" cy="1478280"/>
            </a:xfrm>
            <a:custGeom>
              <a:avLst/>
              <a:gdLst/>
              <a:ahLst/>
              <a:cxnLst/>
              <a:rect l="l" t="t" r="r" b="b"/>
              <a:pathLst>
                <a:path w="2386965" h="1478279">
                  <a:moveTo>
                    <a:pt x="0" y="0"/>
                  </a:moveTo>
                  <a:lnTo>
                    <a:pt x="2386583" y="147828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3720" y="3258312"/>
              <a:ext cx="246888" cy="2499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093719" y="3258312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4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1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54172" y="3269995"/>
            <a:ext cx="121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B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88957" y="4731829"/>
            <a:ext cx="256540" cy="256540"/>
            <a:chOff x="3088957" y="4731829"/>
            <a:chExt cx="256540" cy="256540"/>
          </a:xfrm>
        </p:grpSpPr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3720" y="4736592"/>
              <a:ext cx="246888" cy="2468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93719" y="473659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246887" y="123443"/>
                  </a:moveTo>
                  <a:lnTo>
                    <a:pt x="237187" y="171494"/>
                  </a:lnTo>
                  <a:lnTo>
                    <a:pt x="210732" y="210732"/>
                  </a:lnTo>
                  <a:lnTo>
                    <a:pt x="171494" y="237187"/>
                  </a:lnTo>
                  <a:lnTo>
                    <a:pt x="123443" y="246887"/>
                  </a:lnTo>
                  <a:lnTo>
                    <a:pt x="75394" y="237187"/>
                  </a:lnTo>
                  <a:lnTo>
                    <a:pt x="36156" y="210732"/>
                  </a:lnTo>
                  <a:lnTo>
                    <a:pt x="9701" y="171494"/>
                  </a:lnTo>
                  <a:lnTo>
                    <a:pt x="0" y="123443"/>
                  </a:lnTo>
                  <a:lnTo>
                    <a:pt x="9701" y="75393"/>
                  </a:lnTo>
                  <a:lnTo>
                    <a:pt x="36156" y="36155"/>
                  </a:lnTo>
                  <a:lnTo>
                    <a:pt x="75394" y="9700"/>
                  </a:lnTo>
                  <a:lnTo>
                    <a:pt x="123443" y="0"/>
                  </a:lnTo>
                  <a:lnTo>
                    <a:pt x="171494" y="9700"/>
                  </a:lnTo>
                  <a:lnTo>
                    <a:pt x="210732" y="36155"/>
                  </a:lnTo>
                  <a:lnTo>
                    <a:pt x="237187" y="75393"/>
                  </a:lnTo>
                  <a:lnTo>
                    <a:pt x="246887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148076" y="474827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D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22429" y="4731829"/>
            <a:ext cx="256540" cy="256540"/>
            <a:chOff x="5722429" y="4731829"/>
            <a:chExt cx="256540" cy="256540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7192" y="4736592"/>
              <a:ext cx="246888" cy="2468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727191" y="473659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246887" y="123443"/>
                  </a:moveTo>
                  <a:lnTo>
                    <a:pt x="237187" y="171494"/>
                  </a:lnTo>
                  <a:lnTo>
                    <a:pt x="210732" y="210732"/>
                  </a:lnTo>
                  <a:lnTo>
                    <a:pt x="171494" y="237187"/>
                  </a:lnTo>
                  <a:lnTo>
                    <a:pt x="123443" y="246887"/>
                  </a:lnTo>
                  <a:lnTo>
                    <a:pt x="75394" y="237187"/>
                  </a:lnTo>
                  <a:lnTo>
                    <a:pt x="36156" y="210732"/>
                  </a:lnTo>
                  <a:lnTo>
                    <a:pt x="9701" y="171494"/>
                  </a:lnTo>
                  <a:lnTo>
                    <a:pt x="0" y="123443"/>
                  </a:lnTo>
                  <a:lnTo>
                    <a:pt x="9701" y="75393"/>
                  </a:lnTo>
                  <a:lnTo>
                    <a:pt x="36156" y="36155"/>
                  </a:lnTo>
                  <a:lnTo>
                    <a:pt x="75394" y="9700"/>
                  </a:lnTo>
                  <a:lnTo>
                    <a:pt x="123443" y="0"/>
                  </a:lnTo>
                  <a:lnTo>
                    <a:pt x="171494" y="9700"/>
                  </a:lnTo>
                  <a:lnTo>
                    <a:pt x="210732" y="36155"/>
                  </a:lnTo>
                  <a:lnTo>
                    <a:pt x="237187" y="75393"/>
                  </a:lnTo>
                  <a:lnTo>
                    <a:pt x="246887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93740" y="4748276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19271" y="2663951"/>
            <a:ext cx="2417445" cy="2947670"/>
            <a:chOff x="3319271" y="2663951"/>
            <a:chExt cx="2417445" cy="2947670"/>
          </a:xfrm>
        </p:grpSpPr>
        <p:sp>
          <p:nvSpPr>
            <p:cNvPr id="48" name="object 48"/>
            <p:cNvSpPr/>
            <p:nvPr/>
          </p:nvSpPr>
          <p:spPr>
            <a:xfrm>
              <a:off x="3342131" y="2680715"/>
              <a:ext cx="2386965" cy="2917190"/>
            </a:xfrm>
            <a:custGeom>
              <a:avLst/>
              <a:gdLst/>
              <a:ahLst/>
              <a:cxnLst/>
              <a:rect l="l" t="t" r="r" b="b"/>
              <a:pathLst>
                <a:path w="2386965" h="2917190">
                  <a:moveTo>
                    <a:pt x="0" y="704088"/>
                  </a:moveTo>
                  <a:lnTo>
                    <a:pt x="2380487" y="704088"/>
                  </a:lnTo>
                </a:path>
                <a:path w="2386965" h="2917190">
                  <a:moveTo>
                    <a:pt x="0" y="2182368"/>
                  </a:moveTo>
                  <a:lnTo>
                    <a:pt x="2380487" y="704088"/>
                  </a:lnTo>
                </a:path>
                <a:path w="2386965" h="2917190">
                  <a:moveTo>
                    <a:pt x="0" y="1478280"/>
                  </a:moveTo>
                  <a:lnTo>
                    <a:pt x="2386583" y="2182368"/>
                  </a:lnTo>
                </a:path>
                <a:path w="2386965" h="2917190">
                  <a:moveTo>
                    <a:pt x="0" y="2182368"/>
                  </a:moveTo>
                  <a:lnTo>
                    <a:pt x="2386583" y="1478280"/>
                  </a:lnTo>
                </a:path>
                <a:path w="2386965" h="2917190">
                  <a:moveTo>
                    <a:pt x="0" y="2916936"/>
                  </a:moveTo>
                  <a:lnTo>
                    <a:pt x="2386583" y="1478280"/>
                  </a:lnTo>
                </a:path>
                <a:path w="2386965" h="2917190">
                  <a:moveTo>
                    <a:pt x="0" y="704088"/>
                  </a:moveTo>
                  <a:lnTo>
                    <a:pt x="2380487" y="0"/>
                  </a:lnTo>
                </a:path>
                <a:path w="2386965" h="2917190">
                  <a:moveTo>
                    <a:pt x="0" y="2916936"/>
                  </a:moveTo>
                  <a:lnTo>
                    <a:pt x="2386583" y="2182368"/>
                  </a:lnTo>
                </a:path>
                <a:path w="2386965" h="2917190">
                  <a:moveTo>
                    <a:pt x="0" y="1478280"/>
                  </a:moveTo>
                  <a:lnTo>
                    <a:pt x="2386583" y="70408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34511" y="2679191"/>
              <a:ext cx="2386965" cy="2917190"/>
            </a:xfrm>
            <a:custGeom>
              <a:avLst/>
              <a:gdLst/>
              <a:ahLst/>
              <a:cxnLst/>
              <a:rect l="l" t="t" r="r" b="b"/>
              <a:pathLst>
                <a:path w="2386965" h="2917190">
                  <a:moveTo>
                    <a:pt x="0" y="0"/>
                  </a:moveTo>
                  <a:lnTo>
                    <a:pt x="2377439" y="0"/>
                  </a:lnTo>
                </a:path>
                <a:path w="2386965" h="2917190">
                  <a:moveTo>
                    <a:pt x="0" y="2916936"/>
                  </a:moveTo>
                  <a:lnTo>
                    <a:pt x="2377439" y="2916936"/>
                  </a:lnTo>
                </a:path>
                <a:path w="2386965" h="2917190">
                  <a:moveTo>
                    <a:pt x="0" y="704088"/>
                  </a:moveTo>
                  <a:lnTo>
                    <a:pt x="2377439" y="704088"/>
                  </a:lnTo>
                </a:path>
                <a:path w="2386965" h="2917190">
                  <a:moveTo>
                    <a:pt x="0" y="1478280"/>
                  </a:moveTo>
                  <a:lnTo>
                    <a:pt x="2386583" y="2182368"/>
                  </a:lnTo>
                </a:path>
                <a:path w="2386965" h="2917190">
                  <a:moveTo>
                    <a:pt x="0" y="2182368"/>
                  </a:moveTo>
                  <a:lnTo>
                    <a:pt x="2386583" y="1478280"/>
                  </a:lnTo>
                </a:path>
              </a:pathLst>
            </a:custGeom>
            <a:ln w="30479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28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411" y="176275"/>
            <a:ext cx="20453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Independent</a:t>
            </a:r>
            <a:r>
              <a:rPr spc="-5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5869305" cy="1281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988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Input.	</a:t>
            </a:r>
            <a:r>
              <a:rPr sz="1800" spc="-5" dirty="0">
                <a:latin typeface="Comic Sans MS"/>
                <a:cs typeface="Comic Sans MS"/>
              </a:rPr>
              <a:t>Graph.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616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Find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maximum</a:t>
            </a:r>
            <a:r>
              <a:rPr sz="1800" spc="-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cardinality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independent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set.</a:t>
            </a:r>
            <a:endParaRPr sz="1800">
              <a:latin typeface="Comic Sans MS"/>
              <a:cs typeface="Comic Sans MS"/>
            </a:endParaRPr>
          </a:p>
          <a:p>
            <a:pPr marL="3493135" marR="5080">
              <a:lnSpc>
                <a:spcPts val="1420"/>
              </a:lnSpc>
              <a:spcBef>
                <a:spcPts val="1914"/>
              </a:spcBef>
            </a:pPr>
            <a:r>
              <a:rPr sz="1200" dirty="0">
                <a:latin typeface="Comic Sans MS"/>
                <a:cs typeface="Comic Sans MS"/>
              </a:rPr>
              <a:t>subset of nodes such </a:t>
            </a:r>
            <a:r>
              <a:rPr sz="1200" spc="-5" dirty="0">
                <a:latin typeface="Comic Sans MS"/>
                <a:cs typeface="Comic Sans MS"/>
              </a:rPr>
              <a:t>that no two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joined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by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an edge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8285" y="3378517"/>
            <a:ext cx="2085339" cy="2005964"/>
            <a:chOff x="3808285" y="3378517"/>
            <a:chExt cx="2085339" cy="20059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5132832"/>
              <a:ext cx="246888" cy="246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13047" y="513283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246887" y="123443"/>
                  </a:moveTo>
                  <a:lnTo>
                    <a:pt x="237187" y="171494"/>
                  </a:lnTo>
                  <a:lnTo>
                    <a:pt x="210732" y="210732"/>
                  </a:lnTo>
                  <a:lnTo>
                    <a:pt x="171494" y="237187"/>
                  </a:lnTo>
                  <a:lnTo>
                    <a:pt x="123443" y="246887"/>
                  </a:lnTo>
                  <a:lnTo>
                    <a:pt x="75393" y="237187"/>
                  </a:lnTo>
                  <a:lnTo>
                    <a:pt x="36155" y="210732"/>
                  </a:lnTo>
                  <a:lnTo>
                    <a:pt x="9700" y="171494"/>
                  </a:lnTo>
                  <a:lnTo>
                    <a:pt x="0" y="123443"/>
                  </a:lnTo>
                  <a:lnTo>
                    <a:pt x="9700" y="75393"/>
                  </a:lnTo>
                  <a:lnTo>
                    <a:pt x="36155" y="36155"/>
                  </a:lnTo>
                  <a:lnTo>
                    <a:pt x="75393" y="9700"/>
                  </a:lnTo>
                  <a:lnTo>
                    <a:pt x="123443" y="0"/>
                  </a:lnTo>
                  <a:lnTo>
                    <a:pt x="171494" y="9700"/>
                  </a:lnTo>
                  <a:lnTo>
                    <a:pt x="210732" y="36155"/>
                  </a:lnTo>
                  <a:lnTo>
                    <a:pt x="237187" y="75393"/>
                  </a:lnTo>
                  <a:lnTo>
                    <a:pt x="246887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1848" y="3383280"/>
              <a:ext cx="246888" cy="249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41847" y="3383280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4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1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05347" y="339496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69957" y="3402901"/>
            <a:ext cx="3109595" cy="1945005"/>
            <a:chOff x="3469957" y="3402901"/>
            <a:chExt cx="3109595" cy="19450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720" y="3407664"/>
              <a:ext cx="249936" cy="2468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74720" y="3407664"/>
              <a:ext cx="250190" cy="247015"/>
            </a:xfrm>
            <a:custGeom>
              <a:avLst/>
              <a:gdLst/>
              <a:ahLst/>
              <a:cxnLst/>
              <a:rect l="l" t="t" r="r" b="b"/>
              <a:pathLst>
                <a:path w="250189" h="247014">
                  <a:moveTo>
                    <a:pt x="249935" y="123443"/>
                  </a:moveTo>
                  <a:lnTo>
                    <a:pt x="240115" y="171493"/>
                  </a:lnTo>
                  <a:lnTo>
                    <a:pt x="213334" y="210731"/>
                  </a:lnTo>
                  <a:lnTo>
                    <a:pt x="173611" y="237186"/>
                  </a:lnTo>
                  <a:lnTo>
                    <a:pt x="124967" y="246887"/>
                  </a:lnTo>
                  <a:lnTo>
                    <a:pt x="76324" y="237186"/>
                  </a:lnTo>
                  <a:lnTo>
                    <a:pt x="36601" y="210731"/>
                  </a:lnTo>
                  <a:lnTo>
                    <a:pt x="9820" y="171493"/>
                  </a:lnTo>
                  <a:lnTo>
                    <a:pt x="0" y="123443"/>
                  </a:lnTo>
                  <a:lnTo>
                    <a:pt x="9820" y="75393"/>
                  </a:lnTo>
                  <a:lnTo>
                    <a:pt x="36601" y="36155"/>
                  </a:lnTo>
                  <a:lnTo>
                    <a:pt x="76324" y="9700"/>
                  </a:lnTo>
                  <a:lnTo>
                    <a:pt x="124967" y="0"/>
                  </a:lnTo>
                  <a:lnTo>
                    <a:pt x="173611" y="9700"/>
                  </a:lnTo>
                  <a:lnTo>
                    <a:pt x="213334" y="36155"/>
                  </a:lnTo>
                  <a:lnTo>
                    <a:pt x="240115" y="75393"/>
                  </a:lnTo>
                  <a:lnTo>
                    <a:pt x="249935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6180" y="3509772"/>
              <a:ext cx="2026920" cy="1624965"/>
            </a:xfrm>
            <a:custGeom>
              <a:avLst/>
              <a:gdLst/>
              <a:ahLst/>
              <a:cxnLst/>
              <a:rect l="l" t="t" r="r" b="b"/>
              <a:pathLst>
                <a:path w="2026920" h="1624964">
                  <a:moveTo>
                    <a:pt x="0" y="24383"/>
                  </a:moveTo>
                  <a:lnTo>
                    <a:pt x="1917191" y="0"/>
                  </a:lnTo>
                </a:path>
                <a:path w="2026920" h="1624964">
                  <a:moveTo>
                    <a:pt x="1603247" y="954023"/>
                  </a:moveTo>
                  <a:lnTo>
                    <a:pt x="2026919" y="162458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8048" y="5096256"/>
              <a:ext cx="246888" cy="2468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18048" y="5096255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246887" y="123443"/>
                  </a:moveTo>
                  <a:lnTo>
                    <a:pt x="237187" y="171494"/>
                  </a:lnTo>
                  <a:lnTo>
                    <a:pt x="210732" y="210732"/>
                  </a:lnTo>
                  <a:lnTo>
                    <a:pt x="171494" y="237187"/>
                  </a:lnTo>
                  <a:lnTo>
                    <a:pt x="123443" y="246887"/>
                  </a:lnTo>
                  <a:lnTo>
                    <a:pt x="75394" y="237187"/>
                  </a:lnTo>
                  <a:lnTo>
                    <a:pt x="36156" y="210732"/>
                  </a:lnTo>
                  <a:lnTo>
                    <a:pt x="9701" y="171494"/>
                  </a:lnTo>
                  <a:lnTo>
                    <a:pt x="0" y="123443"/>
                  </a:lnTo>
                  <a:lnTo>
                    <a:pt x="9701" y="75393"/>
                  </a:lnTo>
                  <a:lnTo>
                    <a:pt x="36156" y="36155"/>
                  </a:lnTo>
                  <a:lnTo>
                    <a:pt x="75394" y="9700"/>
                  </a:lnTo>
                  <a:lnTo>
                    <a:pt x="123443" y="0"/>
                  </a:lnTo>
                  <a:lnTo>
                    <a:pt x="171494" y="9700"/>
                  </a:lnTo>
                  <a:lnTo>
                    <a:pt x="210732" y="36155"/>
                  </a:lnTo>
                  <a:lnTo>
                    <a:pt x="237187" y="75393"/>
                  </a:lnTo>
                  <a:lnTo>
                    <a:pt x="246887" y="12344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7648" y="4212336"/>
              <a:ext cx="246888" cy="2499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27648" y="4212336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5" h="250189">
                  <a:moveTo>
                    <a:pt x="246887" y="124967"/>
                  </a:moveTo>
                  <a:lnTo>
                    <a:pt x="237186" y="173611"/>
                  </a:lnTo>
                  <a:lnTo>
                    <a:pt x="210731" y="213334"/>
                  </a:lnTo>
                  <a:lnTo>
                    <a:pt x="171493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3" y="9820"/>
                  </a:lnTo>
                  <a:lnTo>
                    <a:pt x="210731" y="36601"/>
                  </a:lnTo>
                  <a:lnTo>
                    <a:pt x="237186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81547" y="510793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7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01149" y="3614737"/>
            <a:ext cx="416559" cy="1105535"/>
            <a:chOff x="3101149" y="3614737"/>
            <a:chExt cx="416559" cy="1105535"/>
          </a:xfrm>
        </p:grpSpPr>
        <p:sp>
          <p:nvSpPr>
            <p:cNvPr id="20" name="object 20"/>
            <p:cNvSpPr/>
            <p:nvPr/>
          </p:nvSpPr>
          <p:spPr>
            <a:xfrm>
              <a:off x="3232403" y="3619500"/>
              <a:ext cx="280670" cy="847725"/>
            </a:xfrm>
            <a:custGeom>
              <a:avLst/>
              <a:gdLst/>
              <a:ahLst/>
              <a:cxnLst/>
              <a:rect l="l" t="t" r="r" b="b"/>
              <a:pathLst>
                <a:path w="280670" h="847725">
                  <a:moveTo>
                    <a:pt x="280415" y="0"/>
                  </a:moveTo>
                  <a:lnTo>
                    <a:pt x="0" y="84734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5912" y="4465320"/>
              <a:ext cx="249936" cy="2499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05911" y="446532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72460" y="447700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16033" y="3593401"/>
            <a:ext cx="3143250" cy="1791335"/>
            <a:chOff x="3316033" y="3593401"/>
            <a:chExt cx="3143250" cy="179133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2935" y="4212336"/>
              <a:ext cx="249936" cy="2499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202935" y="4212336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20795" y="3598164"/>
              <a:ext cx="3133725" cy="1658620"/>
            </a:xfrm>
            <a:custGeom>
              <a:avLst/>
              <a:gdLst/>
              <a:ahLst/>
              <a:cxnLst/>
              <a:rect l="l" t="t" r="r" b="b"/>
              <a:pathLst>
                <a:path w="3133725" h="1658620">
                  <a:moveTo>
                    <a:pt x="0" y="1082039"/>
                  </a:moveTo>
                  <a:lnTo>
                    <a:pt x="527303" y="1572767"/>
                  </a:lnTo>
                </a:path>
                <a:path w="3133725" h="1658620">
                  <a:moveTo>
                    <a:pt x="2008631" y="615695"/>
                  </a:moveTo>
                  <a:lnTo>
                    <a:pt x="2447543" y="36575"/>
                  </a:lnTo>
                </a:path>
                <a:path w="3133725" h="1658620">
                  <a:moveTo>
                    <a:pt x="3133343" y="865631"/>
                  </a:moveTo>
                  <a:lnTo>
                    <a:pt x="2609087" y="1536191"/>
                  </a:lnTo>
                </a:path>
                <a:path w="3133725" h="1658620">
                  <a:moveTo>
                    <a:pt x="740663" y="1658111"/>
                  </a:moveTo>
                  <a:lnTo>
                    <a:pt x="2398775" y="1621535"/>
                  </a:lnTo>
                </a:path>
                <a:path w="3133725" h="1658620">
                  <a:moveTo>
                    <a:pt x="36575" y="993647"/>
                  </a:moveTo>
                  <a:lnTo>
                    <a:pt x="2356103" y="0"/>
                  </a:lnTo>
                </a:path>
                <a:path w="3133725" h="1658620">
                  <a:moveTo>
                    <a:pt x="2532887" y="0"/>
                  </a:moveTo>
                  <a:lnTo>
                    <a:pt x="3133343" y="615695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9999" y="5129784"/>
              <a:ext cx="249936" cy="2499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09999" y="5129784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76547" y="5144515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6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19837" y="4204525"/>
            <a:ext cx="259715" cy="259715"/>
            <a:chOff x="6319837" y="4204525"/>
            <a:chExt cx="259715" cy="25971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4600" y="4209288"/>
              <a:ext cx="249936" cy="24993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24600" y="420928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5" y="240115"/>
                  </a:lnTo>
                  <a:lnTo>
                    <a:pt x="36603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3" y="36601"/>
                  </a:lnTo>
                  <a:lnTo>
                    <a:pt x="76325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391147" y="422401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5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69957" y="3399853"/>
            <a:ext cx="256540" cy="259715"/>
            <a:chOff x="3469957" y="3399853"/>
            <a:chExt cx="256540" cy="25971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4720" y="3404616"/>
              <a:ext cx="246888" cy="2499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474720" y="3404616"/>
              <a:ext cx="247015" cy="250190"/>
            </a:xfrm>
            <a:custGeom>
              <a:avLst/>
              <a:gdLst/>
              <a:ahLst/>
              <a:cxnLst/>
              <a:rect l="l" t="t" r="r" b="b"/>
              <a:pathLst>
                <a:path w="247014" h="250189">
                  <a:moveTo>
                    <a:pt x="246887" y="124967"/>
                  </a:moveTo>
                  <a:lnTo>
                    <a:pt x="237187" y="173611"/>
                  </a:lnTo>
                  <a:lnTo>
                    <a:pt x="210732" y="213334"/>
                  </a:lnTo>
                  <a:lnTo>
                    <a:pt x="171494" y="240115"/>
                  </a:lnTo>
                  <a:lnTo>
                    <a:pt x="123443" y="249935"/>
                  </a:lnTo>
                  <a:lnTo>
                    <a:pt x="75394" y="240115"/>
                  </a:lnTo>
                  <a:lnTo>
                    <a:pt x="36156" y="213334"/>
                  </a:lnTo>
                  <a:lnTo>
                    <a:pt x="9701" y="173611"/>
                  </a:lnTo>
                  <a:lnTo>
                    <a:pt x="0" y="124967"/>
                  </a:lnTo>
                  <a:lnTo>
                    <a:pt x="9701" y="76324"/>
                  </a:lnTo>
                  <a:lnTo>
                    <a:pt x="36156" y="36601"/>
                  </a:lnTo>
                  <a:lnTo>
                    <a:pt x="75394" y="9820"/>
                  </a:lnTo>
                  <a:lnTo>
                    <a:pt x="123443" y="0"/>
                  </a:lnTo>
                  <a:lnTo>
                    <a:pt x="171494" y="9820"/>
                  </a:lnTo>
                  <a:lnTo>
                    <a:pt x="210732" y="36601"/>
                  </a:lnTo>
                  <a:lnTo>
                    <a:pt x="237187" y="76324"/>
                  </a:lnTo>
                  <a:lnTo>
                    <a:pt x="246887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550411" y="3419347"/>
            <a:ext cx="9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98364" y="4204716"/>
            <a:ext cx="259079" cy="259079"/>
            <a:chOff x="5198364" y="4204716"/>
            <a:chExt cx="259079" cy="259079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2936" y="4209288"/>
              <a:ext cx="249936" cy="24993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202936" y="420928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269484" y="4224019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738115" y="1629156"/>
            <a:ext cx="64135" cy="195580"/>
            <a:chOff x="4738115" y="1629156"/>
            <a:chExt cx="64135" cy="195580"/>
          </a:xfrm>
        </p:grpSpPr>
        <p:sp>
          <p:nvSpPr>
            <p:cNvPr id="44" name="object 44"/>
            <p:cNvSpPr/>
            <p:nvPr/>
          </p:nvSpPr>
          <p:spPr>
            <a:xfrm>
              <a:off x="4768595" y="1690116"/>
              <a:ext cx="0" cy="134620"/>
            </a:xfrm>
            <a:custGeom>
              <a:avLst/>
              <a:gdLst/>
              <a:ahLst/>
              <a:cxnLst/>
              <a:rect l="l" t="t" r="r" b="b"/>
              <a:pathLst>
                <a:path h="134619">
                  <a:moveTo>
                    <a:pt x="0" y="13411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38115" y="162915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30479" y="0"/>
                  </a:moveTo>
                  <a:lnTo>
                    <a:pt x="0" y="67056"/>
                  </a:lnTo>
                  <a:lnTo>
                    <a:pt x="64008" y="67056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29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2108" y="176275"/>
            <a:ext cx="38569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Matching</a:t>
            </a:r>
            <a:r>
              <a:rPr spc="-15" dirty="0"/>
              <a:t> </a:t>
            </a:r>
            <a:r>
              <a:rPr spc="-5" dirty="0"/>
              <a:t>Residents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Hospitals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75245" cy="365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4490">
              <a:lnSpc>
                <a:spcPct val="12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Given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among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medical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school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students,</a:t>
            </a:r>
            <a:r>
              <a:rPr sz="1800" spc="-5" dirty="0">
                <a:latin typeface="Comic Sans MS"/>
                <a:cs typeface="Comic Sans MS"/>
              </a:rPr>
              <a:t> design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self-reinforcing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admissions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process.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64592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Unstable pair:	</a:t>
            </a:r>
            <a:r>
              <a:rPr sz="1800" dirty="0">
                <a:latin typeface="Comic Sans MS"/>
                <a:cs typeface="Comic Sans MS"/>
              </a:rPr>
              <a:t>applicant x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are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unstable</a:t>
            </a:r>
            <a:r>
              <a:rPr sz="1800" spc="15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if:</a:t>
            </a:r>
            <a:endParaRPr sz="1800" dirty="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x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assigned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hospital.</a:t>
            </a: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admitted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students.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Lucida Sans Unicode"/>
              <a:buChar char="■"/>
            </a:pPr>
            <a:endParaRPr sz="21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Stable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assignment.	</a:t>
            </a:r>
            <a:r>
              <a:rPr sz="1800" dirty="0">
                <a:latin typeface="Comic Sans MS"/>
                <a:cs typeface="Comic Sans MS"/>
              </a:rPr>
              <a:t>Assignment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unstable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pairs.</a:t>
            </a: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Natural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desirable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condition.</a:t>
            </a:r>
          </a:p>
          <a:p>
            <a:pPr marL="360045" marR="5080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Individual </a:t>
            </a:r>
            <a:r>
              <a:rPr sz="1800" dirty="0">
                <a:latin typeface="Comic Sans MS"/>
                <a:cs typeface="Comic Sans MS"/>
              </a:rPr>
              <a:t>self-interest </a:t>
            </a:r>
            <a:r>
              <a:rPr sz="1800" spc="-5" dirty="0">
                <a:latin typeface="Comic Sans MS"/>
                <a:cs typeface="Comic Sans MS"/>
              </a:rPr>
              <a:t>will </a:t>
            </a:r>
            <a:r>
              <a:rPr sz="1800" dirty="0">
                <a:latin typeface="Comic Sans MS"/>
                <a:cs typeface="Comic Sans MS"/>
              </a:rPr>
              <a:t>prevent any applicant/hospital </a:t>
            </a:r>
            <a:r>
              <a:rPr sz="1800" spc="-5" dirty="0">
                <a:latin typeface="Comic Sans MS"/>
                <a:cs typeface="Comic Sans MS"/>
              </a:rPr>
              <a:t>deal from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made.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323" y="176275"/>
            <a:ext cx="34499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Competitive</a:t>
            </a:r>
            <a:r>
              <a:rPr spc="-30" dirty="0"/>
              <a:t> </a:t>
            </a:r>
            <a:r>
              <a:rPr spc="-5" dirty="0"/>
              <a:t>Facility</a:t>
            </a:r>
            <a:r>
              <a:rPr spc="-25" dirty="0"/>
              <a:t> </a:t>
            </a:r>
            <a:r>
              <a:rPr spc="-5" dirty="0"/>
              <a:t>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673975" cy="16744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9883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Input.	</a:t>
            </a:r>
            <a:r>
              <a:rPr sz="1800" spc="-5" dirty="0">
                <a:latin typeface="Comic Sans MS"/>
                <a:cs typeface="Comic Sans MS"/>
              </a:rPr>
              <a:t>Graph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weight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node.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ts val="2620"/>
              </a:lnSpc>
              <a:spcBef>
                <a:spcPts val="135"/>
              </a:spcBef>
              <a:tabLst>
                <a:tab pos="780415" algn="l"/>
                <a:tab pos="64033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Game.	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dirty="0">
                <a:latin typeface="Comic Sans MS"/>
                <a:cs typeface="Comic Sans MS"/>
              </a:rPr>
              <a:t> competing players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alternate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dirty="0">
                <a:latin typeface="Comic Sans MS"/>
                <a:cs typeface="Comic Sans MS"/>
              </a:rPr>
              <a:t> selecting </a:t>
            </a:r>
            <a:r>
              <a:rPr sz="1800" spc="-5" dirty="0">
                <a:latin typeface="Comic Sans MS"/>
                <a:cs typeface="Comic Sans MS"/>
              </a:rPr>
              <a:t>nodes.	</a:t>
            </a:r>
            <a:r>
              <a:rPr sz="1800" dirty="0">
                <a:latin typeface="Comic Sans MS"/>
                <a:cs typeface="Comic Sans MS"/>
              </a:rPr>
              <a:t>Not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allowed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select a</a:t>
            </a:r>
            <a:r>
              <a:rPr sz="1800" spc="-5" dirty="0">
                <a:latin typeface="Comic Sans MS"/>
                <a:cs typeface="Comic Sans MS"/>
              </a:rPr>
              <a:t> node 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any of</a:t>
            </a:r>
            <a:r>
              <a:rPr sz="1800" spc="-5" dirty="0">
                <a:latin typeface="Comic Sans MS"/>
                <a:cs typeface="Comic Sans MS"/>
              </a:rPr>
              <a:t> its neighbors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have </a:t>
            </a:r>
            <a:r>
              <a:rPr sz="1800" spc="-5" dirty="0">
                <a:latin typeface="Comic Sans MS"/>
                <a:cs typeface="Comic Sans MS"/>
              </a:rPr>
              <a:t>been </a:t>
            </a:r>
            <a:r>
              <a:rPr sz="1800" dirty="0">
                <a:latin typeface="Comic Sans MS"/>
                <a:cs typeface="Comic Sans MS"/>
              </a:rPr>
              <a:t>selected.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6616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Select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maximum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weight</a:t>
            </a:r>
            <a:r>
              <a:rPr sz="1800" spc="-2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subset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nodes.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3044" y="4491228"/>
            <a:ext cx="7830820" cy="262255"/>
            <a:chOff x="733044" y="4491228"/>
            <a:chExt cx="7830820" cy="262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5816" y="4498848"/>
              <a:ext cx="249936" cy="2499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5816" y="449884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3" y="213334"/>
                  </a:lnTo>
                  <a:lnTo>
                    <a:pt x="173610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2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2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0" y="9820"/>
                  </a:lnTo>
                  <a:lnTo>
                    <a:pt x="213333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6" y="4498848"/>
              <a:ext cx="249936" cy="249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7616" y="449884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3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2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2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3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9076" y="4625340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4016" y="4498848"/>
              <a:ext cx="249936" cy="2499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14016" y="449884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3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2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2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3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7276" y="4625340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216" y="4498848"/>
              <a:ext cx="249936" cy="2499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2216" y="449884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5476" y="4625340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0416" y="4498848"/>
              <a:ext cx="249936" cy="2499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90415" y="449884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3675" y="4625340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856" y="4495800"/>
              <a:ext cx="249936" cy="2499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43855" y="449580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1876" y="4622292"/>
              <a:ext cx="603885" cy="3175"/>
            </a:xfrm>
            <a:custGeom>
              <a:avLst/>
              <a:gdLst/>
              <a:ahLst/>
              <a:cxnLst/>
              <a:rect l="l" t="t" r="r" b="b"/>
              <a:pathLst>
                <a:path w="603885" h="3175">
                  <a:moveTo>
                    <a:pt x="0" y="3047"/>
                  </a:moveTo>
                  <a:lnTo>
                    <a:pt x="60350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2056" y="4495800"/>
              <a:ext cx="249936" cy="2499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82055" y="449580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95315" y="46222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256" y="4495800"/>
              <a:ext cx="249936" cy="2499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20255" y="449580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33515" y="46222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455" y="4495800"/>
              <a:ext cx="249936" cy="2499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58455" y="449580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4" y="240115"/>
                  </a:lnTo>
                  <a:lnTo>
                    <a:pt x="36601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1" y="36601"/>
                  </a:lnTo>
                  <a:lnTo>
                    <a:pt x="76324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71715" y="46222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8848" y="4498848"/>
              <a:ext cx="249936" cy="24993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08847" y="4498848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49935" y="124967"/>
                  </a:moveTo>
                  <a:lnTo>
                    <a:pt x="240115" y="173611"/>
                  </a:lnTo>
                  <a:lnTo>
                    <a:pt x="213334" y="213334"/>
                  </a:lnTo>
                  <a:lnTo>
                    <a:pt x="173611" y="240115"/>
                  </a:lnTo>
                  <a:lnTo>
                    <a:pt x="124967" y="249935"/>
                  </a:lnTo>
                  <a:lnTo>
                    <a:pt x="76325" y="240115"/>
                  </a:lnTo>
                  <a:lnTo>
                    <a:pt x="36603" y="213334"/>
                  </a:lnTo>
                  <a:lnTo>
                    <a:pt x="9820" y="173611"/>
                  </a:lnTo>
                  <a:lnTo>
                    <a:pt x="0" y="124967"/>
                  </a:lnTo>
                  <a:lnTo>
                    <a:pt x="9820" y="76324"/>
                  </a:lnTo>
                  <a:lnTo>
                    <a:pt x="36603" y="36601"/>
                  </a:lnTo>
                  <a:lnTo>
                    <a:pt x="76325" y="9820"/>
                  </a:lnTo>
                  <a:lnTo>
                    <a:pt x="124967" y="0"/>
                  </a:lnTo>
                  <a:lnTo>
                    <a:pt x="173611" y="9820"/>
                  </a:lnTo>
                  <a:lnTo>
                    <a:pt x="213334" y="36601"/>
                  </a:lnTo>
                  <a:lnTo>
                    <a:pt x="240115" y="76324"/>
                  </a:lnTo>
                  <a:lnTo>
                    <a:pt x="249935" y="1249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9915" y="4622292"/>
              <a:ext cx="600710" cy="3175"/>
            </a:xfrm>
            <a:custGeom>
              <a:avLst/>
              <a:gdLst/>
              <a:ahLst/>
              <a:cxnLst/>
              <a:rect l="l" t="t" r="r" b="b"/>
              <a:pathLst>
                <a:path w="600709" h="3175">
                  <a:moveTo>
                    <a:pt x="0" y="0"/>
                  </a:moveTo>
                  <a:lnTo>
                    <a:pt x="600455" y="304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4540" y="4175251"/>
            <a:ext cx="213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5" name="object 35"/>
          <p:cNvSpPr txBox="1"/>
          <p:nvPr/>
        </p:nvSpPr>
        <p:spPr>
          <a:xfrm>
            <a:off x="1651508" y="4181347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89708" y="4181347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27908" y="4181347"/>
            <a:ext cx="213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6108" y="4181347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22596" y="4178299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60796" y="4178299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98995" y="4178299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37195" y="4178299"/>
            <a:ext cx="213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84540" y="4181347"/>
            <a:ext cx="2139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0732" y="5129275"/>
            <a:ext cx="36950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Second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player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can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guarantee</a:t>
            </a:r>
            <a:r>
              <a:rPr sz="1400" spc="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20, but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not 25.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176275"/>
            <a:ext cx="3527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Five</a:t>
            </a:r>
            <a:r>
              <a:rPr spc="-25" dirty="0"/>
              <a:t> </a:t>
            </a:r>
            <a:r>
              <a:rPr spc="-5" dirty="0"/>
              <a:t>Representative</a:t>
            </a:r>
            <a:r>
              <a:rPr spc="-2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80947"/>
            <a:ext cx="7580630" cy="228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5647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Variations on a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theme:	</a:t>
            </a:r>
            <a:r>
              <a:rPr sz="1800" spc="-5" dirty="0">
                <a:latin typeface="Comic Sans MS"/>
                <a:cs typeface="Comic Sans MS"/>
              </a:rPr>
              <a:t>independent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set.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230886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Interval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scheduling:	</a:t>
            </a:r>
            <a:r>
              <a:rPr sz="1800" dirty="0">
                <a:latin typeface="Comic Sans MS"/>
                <a:cs typeface="Comic Sans MS"/>
              </a:rPr>
              <a:t>n log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greedy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50800" marR="43180">
              <a:lnSpc>
                <a:spcPct val="120000"/>
              </a:lnSpc>
              <a:tabLst>
                <a:tab pos="2242185" algn="l"/>
                <a:tab pos="336359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Weighted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interval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scheduling:	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dynamic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programming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algorithm.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Bipartite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matching:	</a:t>
            </a:r>
            <a:r>
              <a:rPr sz="1800" spc="-5" dirty="0">
                <a:latin typeface="Comic Sans MS"/>
                <a:cs typeface="Comic Sans MS"/>
              </a:rPr>
              <a:t>n</a:t>
            </a:r>
            <a:r>
              <a:rPr sz="1800" spc="-7" baseline="23148" dirty="0">
                <a:latin typeface="Comic Sans MS"/>
                <a:cs typeface="Comic Sans MS"/>
              </a:rPr>
              <a:t>k</a:t>
            </a:r>
            <a:r>
              <a:rPr sz="1800" spc="277" baseline="23148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max-flow </a:t>
            </a:r>
            <a:r>
              <a:rPr sz="1800" spc="-5" dirty="0">
                <a:latin typeface="Comic Sans MS"/>
                <a:cs typeface="Comic Sans MS"/>
              </a:rPr>
              <a:t>based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  <a:tabLst>
                <a:tab pos="202882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Independent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set:	</a:t>
            </a:r>
            <a:r>
              <a:rPr sz="1800" dirty="0">
                <a:latin typeface="Comic Sans MS"/>
                <a:cs typeface="Comic Sans MS"/>
              </a:rPr>
              <a:t>NP-complete.</a:t>
            </a:r>
            <a:endParaRPr sz="18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  <a:tabLst>
                <a:tab pos="32505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Competitive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facility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location:	</a:t>
            </a:r>
            <a:r>
              <a:rPr sz="1800" spc="-5" dirty="0">
                <a:latin typeface="Comic Sans MS"/>
                <a:cs typeface="Comic Sans MS"/>
              </a:rPr>
              <a:t>PSPACE-complete.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003" y="977899"/>
            <a:ext cx="24015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0048AA"/>
                </a:solidFill>
              </a:rPr>
              <a:t>Extra</a:t>
            </a:r>
            <a:r>
              <a:rPr sz="3200" spc="-65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Slides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15834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67373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Goal:	</a:t>
            </a:r>
            <a:r>
              <a:rPr sz="1800" spc="-5" dirty="0">
                <a:latin typeface="Comic Sans MS"/>
                <a:cs typeface="Comic Sans MS"/>
              </a:rPr>
              <a:t>Given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 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"suitable"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Participants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members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opposite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sex.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0761" y="4099369"/>
            <a:ext cx="5962650" cy="2076450"/>
            <a:chOff x="1520761" y="4099369"/>
            <a:chExt cx="5962650" cy="2076450"/>
          </a:xfrm>
        </p:grpSpPr>
        <p:sp>
          <p:nvSpPr>
            <p:cNvPr id="5" name="object 5"/>
            <p:cNvSpPr/>
            <p:nvPr/>
          </p:nvSpPr>
          <p:spPr>
            <a:xfrm>
              <a:off x="1524000" y="5757671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8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8" y="411479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7648" y="5757671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9172" y="5759195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8248" y="5757672"/>
              <a:ext cx="1984375" cy="411480"/>
            </a:xfrm>
            <a:custGeom>
              <a:avLst/>
              <a:gdLst/>
              <a:ahLst/>
              <a:cxnLst/>
              <a:rect l="l" t="t" r="r" b="b"/>
              <a:pathLst>
                <a:path w="1984375" h="411479">
                  <a:moveTo>
                    <a:pt x="993635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3635" y="411480"/>
                  </a:lnTo>
                  <a:lnTo>
                    <a:pt x="993635" y="0"/>
                  </a:lnTo>
                  <a:close/>
                </a:path>
                <a:path w="1984375" h="411479">
                  <a:moveTo>
                    <a:pt x="1984248" y="0"/>
                  </a:moveTo>
                  <a:lnTo>
                    <a:pt x="993648" y="0"/>
                  </a:lnTo>
                  <a:lnTo>
                    <a:pt x="993648" y="411480"/>
                  </a:lnTo>
                  <a:lnTo>
                    <a:pt x="1984248" y="411480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9772" y="5759195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2496" y="5757671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4020" y="5759195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3096" y="5757671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4620" y="5759195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4000" y="534619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8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8" y="411479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524" y="5347716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7648" y="534619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9172" y="5347716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1896" y="534619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3419" y="5347716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8248" y="534619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9772" y="5347716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92496" y="534619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4020" y="5347716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83096" y="534619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4620" y="5347716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4000" y="49316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8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8" y="414527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5524" y="49331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7648" y="49316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9172" y="49331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1896" y="49316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3419" y="49331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8248" y="49316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9772" y="49331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6" y="49316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4020" y="49331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83096" y="49316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4620" y="49331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4000" y="45171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8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8" y="414528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5524" y="45186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7648" y="45171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9172" y="45186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1896" y="45171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03419" y="45186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8248" y="45171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09772" y="45186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92496" y="45171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94020" y="45186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83096" y="45171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84620" y="45186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24000" y="41026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8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8" y="414528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25524" y="41041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78939" y="4163059"/>
            <a:ext cx="68834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Victor</a:t>
            </a:r>
            <a:endParaRPr sz="1600">
              <a:latin typeface="Comic Sans MS"/>
              <a:cs typeface="Comic Sans MS"/>
            </a:endParaRPr>
          </a:p>
          <a:p>
            <a:pPr marL="12700" marR="5080" indent="24130" algn="just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Wyatt </a:t>
            </a:r>
            <a:r>
              <a:rPr sz="1600" spc="-47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Xavier </a:t>
            </a:r>
            <a:r>
              <a:rPr sz="1600" spc="-47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Yance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y  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Zeus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14409" y="4099369"/>
            <a:ext cx="1000125" cy="424180"/>
            <a:chOff x="2514409" y="4099369"/>
            <a:chExt cx="1000125" cy="424180"/>
          </a:xfrm>
        </p:grpSpPr>
        <p:sp>
          <p:nvSpPr>
            <p:cNvPr id="54" name="object 54"/>
            <p:cNvSpPr/>
            <p:nvPr/>
          </p:nvSpPr>
          <p:spPr>
            <a:xfrm>
              <a:off x="2517647" y="41026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19172" y="41041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672588" y="4163059"/>
            <a:ext cx="681355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Bertha</a:t>
            </a:r>
            <a:endParaRPr sz="1600">
              <a:latin typeface="Comic Sans MS"/>
              <a:cs typeface="Comic Sans MS"/>
            </a:endParaRPr>
          </a:p>
          <a:p>
            <a:pPr marL="12065" marR="5080" indent="-1270" algn="ctr">
              <a:lnSpc>
                <a:spcPct val="169600"/>
              </a:lnSpc>
              <a:spcBef>
                <a:spcPts val="10"/>
              </a:spcBef>
            </a:pPr>
            <a:r>
              <a:rPr sz="1600" dirty="0">
                <a:latin typeface="Comic Sans MS"/>
                <a:cs typeface="Comic Sans MS"/>
              </a:rPr>
              <a:t>Diane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  Amy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498657" y="4099369"/>
            <a:ext cx="1000125" cy="424180"/>
            <a:chOff x="4498657" y="4099369"/>
            <a:chExt cx="1000125" cy="424180"/>
          </a:xfrm>
        </p:grpSpPr>
        <p:sp>
          <p:nvSpPr>
            <p:cNvPr id="58" name="object 58"/>
            <p:cNvSpPr/>
            <p:nvPr/>
          </p:nvSpPr>
          <p:spPr>
            <a:xfrm>
              <a:off x="4501896" y="41026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03420" y="41041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720844" y="4163059"/>
            <a:ext cx="55245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Dian</a:t>
            </a: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  <a:p>
            <a:pPr marL="30480" marR="20320" indent="36195" algn="just">
              <a:lnSpc>
                <a:spcPct val="169600"/>
              </a:lnSpc>
              <a:spcBef>
                <a:spcPts val="10"/>
              </a:spcBef>
            </a:pPr>
            <a:r>
              <a:rPr sz="1600" dirty="0">
                <a:latin typeface="Comic Sans MS"/>
                <a:cs typeface="Comic Sans MS"/>
              </a:rPr>
              <a:t>Amy </a:t>
            </a:r>
            <a:r>
              <a:rPr sz="1600" spc="-47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  </a:t>
            </a: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  Amy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505009" y="4099369"/>
            <a:ext cx="1003300" cy="424180"/>
            <a:chOff x="3505009" y="4099369"/>
            <a:chExt cx="1003300" cy="424180"/>
          </a:xfrm>
        </p:grpSpPr>
        <p:sp>
          <p:nvSpPr>
            <p:cNvPr id="62" name="object 62"/>
            <p:cNvSpPr/>
            <p:nvPr/>
          </p:nvSpPr>
          <p:spPr>
            <a:xfrm>
              <a:off x="3508247" y="41026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09771" y="41041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666235" y="4163059"/>
            <a:ext cx="681355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Amy</a:t>
            </a:r>
            <a:endParaRPr sz="1600">
              <a:latin typeface="Comic Sans MS"/>
              <a:cs typeface="Comic Sans MS"/>
            </a:endParaRPr>
          </a:p>
          <a:p>
            <a:pPr marL="12700" marR="5080" algn="ctr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  </a:t>
            </a:r>
            <a:r>
              <a:rPr sz="1600" spc="-5" dirty="0">
                <a:latin typeface="Comic Sans MS"/>
                <a:cs typeface="Comic Sans MS"/>
              </a:rPr>
              <a:t>Erika </a:t>
            </a:r>
            <a:r>
              <a:rPr sz="1600" dirty="0">
                <a:latin typeface="Comic Sans MS"/>
                <a:cs typeface="Comic Sans MS"/>
              </a:rPr>
              <a:t> Diane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Diane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489257" y="4099369"/>
            <a:ext cx="1000125" cy="424180"/>
            <a:chOff x="5489257" y="4099369"/>
            <a:chExt cx="1000125" cy="424180"/>
          </a:xfrm>
        </p:grpSpPr>
        <p:sp>
          <p:nvSpPr>
            <p:cNvPr id="66" name="object 66"/>
            <p:cNvSpPr/>
            <p:nvPr/>
          </p:nvSpPr>
          <p:spPr>
            <a:xfrm>
              <a:off x="5492496" y="41026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94020" y="41041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647435" y="4163059"/>
            <a:ext cx="681355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Erika</a:t>
            </a:r>
            <a:endParaRPr sz="1600">
              <a:latin typeface="Comic Sans MS"/>
              <a:cs typeface="Comic Sans MS"/>
            </a:endParaRPr>
          </a:p>
          <a:p>
            <a:pPr marL="12065" marR="5080" indent="1270" algn="ctr">
              <a:lnSpc>
                <a:spcPct val="169600"/>
              </a:lnSpc>
              <a:spcBef>
                <a:spcPts val="10"/>
              </a:spcBef>
            </a:pPr>
            <a:r>
              <a:rPr sz="1600" dirty="0">
                <a:latin typeface="Comic Sans MS"/>
                <a:cs typeface="Comic Sans MS"/>
              </a:rPr>
              <a:t>Clare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Diane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  </a:t>
            </a:r>
            <a:r>
              <a:rPr sz="1600" spc="-5" dirty="0">
                <a:latin typeface="Comic Sans MS"/>
                <a:cs typeface="Comic Sans MS"/>
              </a:rPr>
              <a:t>Erika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479857" y="4099369"/>
            <a:ext cx="1003300" cy="424180"/>
            <a:chOff x="6479857" y="4099369"/>
            <a:chExt cx="1003300" cy="424180"/>
          </a:xfrm>
        </p:grpSpPr>
        <p:sp>
          <p:nvSpPr>
            <p:cNvPr id="70" name="object 70"/>
            <p:cNvSpPr/>
            <p:nvPr/>
          </p:nvSpPr>
          <p:spPr>
            <a:xfrm>
              <a:off x="6483095" y="41026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84619" y="41041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20331" y="4163059"/>
            <a:ext cx="52197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  <a:p>
            <a:pPr marL="12700" marR="5080" algn="just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Erik</a:t>
            </a:r>
            <a:r>
              <a:rPr sz="1600" dirty="0">
                <a:latin typeface="Comic Sans MS"/>
                <a:cs typeface="Comic Sans MS"/>
              </a:rPr>
              <a:t>a  Amy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Erik</a:t>
            </a:r>
            <a:r>
              <a:rPr sz="1600" dirty="0">
                <a:latin typeface="Comic Sans MS"/>
                <a:cs typeface="Comic Sans MS"/>
              </a:rPr>
              <a:t>a  </a:t>
            </a: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14409" y="3687889"/>
            <a:ext cx="1000125" cy="421005"/>
            <a:chOff x="2514409" y="3687889"/>
            <a:chExt cx="1000125" cy="421005"/>
          </a:xfrm>
        </p:grpSpPr>
        <p:sp>
          <p:nvSpPr>
            <p:cNvPr id="74" name="object 74"/>
            <p:cNvSpPr/>
            <p:nvPr/>
          </p:nvSpPr>
          <p:spPr>
            <a:xfrm>
              <a:off x="2517647" y="36911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0600" y="41148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19172" y="36926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860548" y="3687571"/>
            <a:ext cx="302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505009" y="3687889"/>
            <a:ext cx="1003300" cy="421005"/>
            <a:chOff x="3505009" y="3687889"/>
            <a:chExt cx="1003300" cy="421005"/>
          </a:xfrm>
        </p:grpSpPr>
        <p:sp>
          <p:nvSpPr>
            <p:cNvPr id="78" name="object 78"/>
            <p:cNvSpPr/>
            <p:nvPr/>
          </p:nvSpPr>
          <p:spPr>
            <a:xfrm>
              <a:off x="3508247" y="36911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3647" y="411480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09771" y="36926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826764" y="3687571"/>
            <a:ext cx="3613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15" baseline="-17361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1100" spc="10" dirty="0">
                <a:solidFill>
                  <a:srgbClr val="FFFFFF"/>
                </a:solidFill>
                <a:latin typeface="Comic Sans MS"/>
                <a:cs typeface="Comic Sans MS"/>
              </a:rPr>
              <a:t>nd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498657" y="3687889"/>
            <a:ext cx="1000125" cy="421005"/>
            <a:chOff x="4498657" y="3687889"/>
            <a:chExt cx="1000125" cy="421005"/>
          </a:xfrm>
        </p:grpSpPr>
        <p:sp>
          <p:nvSpPr>
            <p:cNvPr id="82" name="object 82"/>
            <p:cNvSpPr/>
            <p:nvPr/>
          </p:nvSpPr>
          <p:spPr>
            <a:xfrm>
              <a:off x="4501896" y="36911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0600" y="41148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03420" y="36926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820411" y="3687571"/>
            <a:ext cx="3549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rd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489257" y="3687889"/>
            <a:ext cx="1000125" cy="421005"/>
            <a:chOff x="5489257" y="3687889"/>
            <a:chExt cx="1000125" cy="421005"/>
          </a:xfrm>
        </p:grpSpPr>
        <p:sp>
          <p:nvSpPr>
            <p:cNvPr id="86" name="object 86"/>
            <p:cNvSpPr/>
            <p:nvPr/>
          </p:nvSpPr>
          <p:spPr>
            <a:xfrm>
              <a:off x="5492496" y="36911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0600" y="41148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94020" y="36926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814059" y="3687571"/>
            <a:ext cx="352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80047" y="3688080"/>
            <a:ext cx="1003300" cy="421005"/>
            <a:chOff x="6480047" y="3688080"/>
            <a:chExt cx="1003300" cy="421005"/>
          </a:xfrm>
        </p:grpSpPr>
        <p:sp>
          <p:nvSpPr>
            <p:cNvPr id="90" name="object 90"/>
            <p:cNvSpPr/>
            <p:nvPr/>
          </p:nvSpPr>
          <p:spPr>
            <a:xfrm>
              <a:off x="6483096" y="36911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3647" y="411480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84619" y="36926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807707" y="3687571"/>
            <a:ext cx="352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5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577844" y="6211971"/>
            <a:ext cx="1846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Men’s</a:t>
            </a:r>
            <a:r>
              <a:rPr sz="1400" i="1" spc="-1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List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30500" y="31785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464300" y="31785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905244" y="3430524"/>
            <a:ext cx="64135" cy="155575"/>
            <a:chOff x="6905244" y="3430524"/>
            <a:chExt cx="64135" cy="155575"/>
          </a:xfrm>
        </p:grpSpPr>
        <p:sp>
          <p:nvSpPr>
            <p:cNvPr id="97" name="object 97"/>
            <p:cNvSpPr/>
            <p:nvPr/>
          </p:nvSpPr>
          <p:spPr>
            <a:xfrm>
              <a:off x="6935724" y="34305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05244" y="351891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2985516" y="3430524"/>
            <a:ext cx="64135" cy="155575"/>
            <a:chOff x="2985516" y="3430524"/>
            <a:chExt cx="64135" cy="155575"/>
          </a:xfrm>
        </p:grpSpPr>
        <p:sp>
          <p:nvSpPr>
            <p:cNvPr id="100" name="object 100"/>
            <p:cNvSpPr/>
            <p:nvPr/>
          </p:nvSpPr>
          <p:spPr>
            <a:xfrm>
              <a:off x="3015996" y="34305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85516" y="351891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64008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914892" y="6655203"/>
            <a:ext cx="1498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dirty="0">
                <a:latin typeface="Comic Sans MS"/>
                <a:cs typeface="Comic Sans MS"/>
              </a:rPr>
              <a:t>33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15834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67373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Goal:	</a:t>
            </a:r>
            <a:r>
              <a:rPr sz="1800" spc="-5" dirty="0">
                <a:latin typeface="Comic Sans MS"/>
                <a:cs typeface="Comic Sans MS"/>
              </a:rPr>
              <a:t>Given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 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"suitable"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Participants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members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opposite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sex.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0761" y="4099369"/>
            <a:ext cx="5962650" cy="2076450"/>
            <a:chOff x="1520761" y="4099369"/>
            <a:chExt cx="5962650" cy="2076450"/>
          </a:xfrm>
        </p:grpSpPr>
        <p:sp>
          <p:nvSpPr>
            <p:cNvPr id="5" name="object 5"/>
            <p:cNvSpPr/>
            <p:nvPr/>
          </p:nvSpPr>
          <p:spPr>
            <a:xfrm>
              <a:off x="1524000" y="5757671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8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8" y="411479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7648" y="5757671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9172" y="5759195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8248" y="5757672"/>
              <a:ext cx="1984375" cy="411480"/>
            </a:xfrm>
            <a:custGeom>
              <a:avLst/>
              <a:gdLst/>
              <a:ahLst/>
              <a:cxnLst/>
              <a:rect l="l" t="t" r="r" b="b"/>
              <a:pathLst>
                <a:path w="1984375" h="411479">
                  <a:moveTo>
                    <a:pt x="993635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3635" y="411480"/>
                  </a:lnTo>
                  <a:lnTo>
                    <a:pt x="993635" y="0"/>
                  </a:lnTo>
                  <a:close/>
                </a:path>
                <a:path w="1984375" h="411479">
                  <a:moveTo>
                    <a:pt x="1984248" y="0"/>
                  </a:moveTo>
                  <a:lnTo>
                    <a:pt x="993648" y="0"/>
                  </a:lnTo>
                  <a:lnTo>
                    <a:pt x="993648" y="411480"/>
                  </a:lnTo>
                  <a:lnTo>
                    <a:pt x="1984248" y="411480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9772" y="5759195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2496" y="5757671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94020" y="5759195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83096" y="5757671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4620" y="5759195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4000" y="534619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8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8" y="411479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524" y="5347716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7648" y="534619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9172" y="5347716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1896" y="534619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3419" y="5347716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08248" y="534619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09772" y="5347716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92496" y="534619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94020" y="5347716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83096" y="534619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4620" y="5347716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24000" y="49316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8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8" y="414527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5524" y="49331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7648" y="49316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9172" y="49331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1896" y="49316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3419" y="49331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08248" y="49316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9772" y="49331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6" y="49316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4020" y="49331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83096" y="49316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4620" y="49331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4000" y="45171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8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8" y="414528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5524" y="45186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7648" y="45171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9172" y="45186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01896" y="45171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03419" y="45186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8248" y="45171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09772" y="45186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92496" y="45171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94020" y="45186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83096" y="45171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84620" y="45186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24000" y="41026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8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8" y="414528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25524" y="41041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81988" y="4163059"/>
            <a:ext cx="681355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Amy</a:t>
            </a:r>
            <a:endParaRPr sz="1600">
              <a:latin typeface="Comic Sans MS"/>
              <a:cs typeface="Comic Sans MS"/>
            </a:endParaRPr>
          </a:p>
          <a:p>
            <a:pPr marL="12700" marR="5080" algn="ctr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Berth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a  Clare </a:t>
            </a:r>
            <a:r>
              <a:rPr sz="16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Diane </a:t>
            </a:r>
            <a:r>
              <a:rPr sz="1600" spc="5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Erika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514409" y="4099369"/>
            <a:ext cx="1000125" cy="424180"/>
            <a:chOff x="2514409" y="4099369"/>
            <a:chExt cx="1000125" cy="424180"/>
          </a:xfrm>
        </p:grpSpPr>
        <p:sp>
          <p:nvSpPr>
            <p:cNvPr id="54" name="object 54"/>
            <p:cNvSpPr/>
            <p:nvPr/>
          </p:nvSpPr>
          <p:spPr>
            <a:xfrm>
              <a:off x="2517647" y="41026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19172" y="41041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669539" y="4163059"/>
            <a:ext cx="68834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Zeus</a:t>
            </a:r>
            <a:endParaRPr sz="1600">
              <a:latin typeface="Comic Sans MS"/>
              <a:cs typeface="Comic Sans MS"/>
            </a:endParaRPr>
          </a:p>
          <a:p>
            <a:pPr marL="12700" marR="5080" indent="20955" algn="just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Xavier </a:t>
            </a:r>
            <a:r>
              <a:rPr sz="1600" spc="-47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Wyatt </a:t>
            </a:r>
            <a:r>
              <a:rPr sz="1600" spc="-47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Victor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498657" y="4099369"/>
            <a:ext cx="1000125" cy="424180"/>
            <a:chOff x="4498657" y="4099369"/>
            <a:chExt cx="1000125" cy="424180"/>
          </a:xfrm>
        </p:grpSpPr>
        <p:sp>
          <p:nvSpPr>
            <p:cNvPr id="58" name="object 58"/>
            <p:cNvSpPr/>
            <p:nvPr/>
          </p:nvSpPr>
          <p:spPr>
            <a:xfrm>
              <a:off x="4501896" y="41026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03420" y="41041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650740" y="4163059"/>
            <a:ext cx="68834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Wyatt</a:t>
            </a:r>
            <a:endParaRPr sz="1600">
              <a:latin typeface="Comic Sans MS"/>
              <a:cs typeface="Comic Sans MS"/>
            </a:endParaRPr>
          </a:p>
          <a:p>
            <a:pPr marL="12700" marR="5080" algn="just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  </a:t>
            </a: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  </a:t>
            </a: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  </a:t>
            </a:r>
            <a:r>
              <a:rPr sz="1600" spc="-5" dirty="0">
                <a:latin typeface="Comic Sans MS"/>
                <a:cs typeface="Comic Sans MS"/>
              </a:rPr>
              <a:t>Zeus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505009" y="4099369"/>
            <a:ext cx="1003300" cy="424180"/>
            <a:chOff x="3505009" y="4099369"/>
            <a:chExt cx="1003300" cy="424180"/>
          </a:xfrm>
        </p:grpSpPr>
        <p:sp>
          <p:nvSpPr>
            <p:cNvPr id="62" name="object 62"/>
            <p:cNvSpPr/>
            <p:nvPr/>
          </p:nvSpPr>
          <p:spPr>
            <a:xfrm>
              <a:off x="3508247" y="41026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09771" y="41041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684523" y="4163059"/>
            <a:ext cx="64262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Victor</a:t>
            </a:r>
            <a:endParaRPr sz="1600">
              <a:latin typeface="Comic Sans MS"/>
              <a:cs typeface="Comic Sans MS"/>
            </a:endParaRPr>
          </a:p>
          <a:p>
            <a:pPr marL="12065" marR="5080" indent="2540" algn="ctr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Wyat</a:t>
            </a:r>
            <a:r>
              <a:rPr sz="1600" dirty="0">
                <a:latin typeface="Comic Sans MS"/>
                <a:cs typeface="Comic Sans MS"/>
              </a:rPr>
              <a:t>t  </a:t>
            </a:r>
            <a:r>
              <a:rPr sz="1600" spc="-5" dirty="0">
                <a:latin typeface="Comic Sans MS"/>
                <a:cs typeface="Comic Sans MS"/>
              </a:rPr>
              <a:t>Xavie</a:t>
            </a:r>
            <a:r>
              <a:rPr sz="1600" dirty="0">
                <a:latin typeface="Comic Sans MS"/>
                <a:cs typeface="Comic Sans MS"/>
              </a:rPr>
              <a:t>r  </a:t>
            </a:r>
            <a:r>
              <a:rPr sz="1600" spc="-5" dirty="0">
                <a:latin typeface="Comic Sans MS"/>
                <a:cs typeface="Comic Sans MS"/>
              </a:rPr>
              <a:t>Zeus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Wyat</a:t>
            </a:r>
            <a:r>
              <a:rPr sz="1600" dirty="0">
                <a:latin typeface="Comic Sans MS"/>
                <a:cs typeface="Comic Sans MS"/>
              </a:rPr>
              <a:t>t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489257" y="4099369"/>
            <a:ext cx="1000125" cy="424180"/>
            <a:chOff x="5489257" y="4099369"/>
            <a:chExt cx="1000125" cy="424180"/>
          </a:xfrm>
        </p:grpSpPr>
        <p:sp>
          <p:nvSpPr>
            <p:cNvPr id="66" name="object 66"/>
            <p:cNvSpPr/>
            <p:nvPr/>
          </p:nvSpPr>
          <p:spPr>
            <a:xfrm>
              <a:off x="5492496" y="41026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94020" y="41041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644388" y="4163059"/>
            <a:ext cx="68834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Yancey</a:t>
            </a:r>
            <a:endParaRPr sz="1600">
              <a:latin typeface="Comic Sans MS"/>
              <a:cs typeface="Comic Sans MS"/>
            </a:endParaRPr>
          </a:p>
          <a:p>
            <a:pPr marL="33655" marR="28575" indent="1905" algn="ctr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Victor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Zeus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Xavie</a:t>
            </a:r>
            <a:r>
              <a:rPr sz="1600" dirty="0">
                <a:latin typeface="Comic Sans MS"/>
                <a:cs typeface="Comic Sans MS"/>
              </a:rPr>
              <a:t>r  </a:t>
            </a:r>
            <a:r>
              <a:rPr sz="1600" spc="-5" dirty="0">
                <a:latin typeface="Comic Sans MS"/>
                <a:cs typeface="Comic Sans MS"/>
              </a:rPr>
              <a:t>Xavie</a:t>
            </a:r>
            <a:r>
              <a:rPr sz="1600" dirty="0">
                <a:latin typeface="Comic Sans MS"/>
                <a:cs typeface="Comic Sans MS"/>
              </a:rPr>
              <a:t>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479857" y="4099369"/>
            <a:ext cx="1003300" cy="424180"/>
            <a:chOff x="6479857" y="4099369"/>
            <a:chExt cx="1003300" cy="424180"/>
          </a:xfrm>
        </p:grpSpPr>
        <p:sp>
          <p:nvSpPr>
            <p:cNvPr id="70" name="object 70"/>
            <p:cNvSpPr/>
            <p:nvPr/>
          </p:nvSpPr>
          <p:spPr>
            <a:xfrm>
              <a:off x="6483095" y="41026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84619" y="41041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659371" y="4163059"/>
            <a:ext cx="64262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Xavier</a:t>
            </a:r>
            <a:endParaRPr sz="1600">
              <a:latin typeface="Comic Sans MS"/>
              <a:cs typeface="Comic Sans MS"/>
            </a:endParaRPr>
          </a:p>
          <a:p>
            <a:pPr marL="15240" marR="5080" indent="-4445" algn="ctr">
              <a:lnSpc>
                <a:spcPct val="1696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Zeus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Victor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Wyat</a:t>
            </a:r>
            <a:r>
              <a:rPr sz="1600" dirty="0">
                <a:latin typeface="Comic Sans MS"/>
                <a:cs typeface="Comic Sans MS"/>
              </a:rPr>
              <a:t>t  </a:t>
            </a:r>
            <a:r>
              <a:rPr sz="1600" spc="-5" dirty="0">
                <a:latin typeface="Comic Sans MS"/>
                <a:cs typeface="Comic Sans MS"/>
              </a:rPr>
              <a:t>Victor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14409" y="3687889"/>
            <a:ext cx="1000125" cy="421005"/>
            <a:chOff x="2514409" y="3687889"/>
            <a:chExt cx="1000125" cy="421005"/>
          </a:xfrm>
        </p:grpSpPr>
        <p:sp>
          <p:nvSpPr>
            <p:cNvPr id="74" name="object 74"/>
            <p:cNvSpPr/>
            <p:nvPr/>
          </p:nvSpPr>
          <p:spPr>
            <a:xfrm>
              <a:off x="2517647" y="36911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0600" y="41148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19172" y="36926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860548" y="3687571"/>
            <a:ext cx="302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505009" y="3687889"/>
            <a:ext cx="1003300" cy="421005"/>
            <a:chOff x="3505009" y="3687889"/>
            <a:chExt cx="1003300" cy="421005"/>
          </a:xfrm>
        </p:grpSpPr>
        <p:sp>
          <p:nvSpPr>
            <p:cNvPr id="78" name="object 78"/>
            <p:cNvSpPr/>
            <p:nvPr/>
          </p:nvSpPr>
          <p:spPr>
            <a:xfrm>
              <a:off x="3508247" y="36911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3647" y="411480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509771" y="36926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826764" y="3687571"/>
            <a:ext cx="3613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15" baseline="-17361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1100" spc="10" dirty="0">
                <a:solidFill>
                  <a:srgbClr val="FFFFFF"/>
                </a:solidFill>
                <a:latin typeface="Comic Sans MS"/>
                <a:cs typeface="Comic Sans MS"/>
              </a:rPr>
              <a:t>nd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498657" y="3687889"/>
            <a:ext cx="1000125" cy="421005"/>
            <a:chOff x="4498657" y="3687889"/>
            <a:chExt cx="1000125" cy="421005"/>
          </a:xfrm>
        </p:grpSpPr>
        <p:sp>
          <p:nvSpPr>
            <p:cNvPr id="82" name="object 82"/>
            <p:cNvSpPr/>
            <p:nvPr/>
          </p:nvSpPr>
          <p:spPr>
            <a:xfrm>
              <a:off x="4501896" y="36911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0600" y="41148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03420" y="36926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820411" y="3687571"/>
            <a:ext cx="3549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rd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489257" y="3687889"/>
            <a:ext cx="1000125" cy="421005"/>
            <a:chOff x="5489257" y="3687889"/>
            <a:chExt cx="1000125" cy="421005"/>
          </a:xfrm>
        </p:grpSpPr>
        <p:sp>
          <p:nvSpPr>
            <p:cNvPr id="86" name="object 86"/>
            <p:cNvSpPr/>
            <p:nvPr/>
          </p:nvSpPr>
          <p:spPr>
            <a:xfrm>
              <a:off x="5492496" y="36911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0600" y="41148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94020" y="36926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814059" y="3687571"/>
            <a:ext cx="352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4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80047" y="3688080"/>
            <a:ext cx="1003300" cy="421005"/>
            <a:chOff x="6480047" y="3688080"/>
            <a:chExt cx="1003300" cy="421005"/>
          </a:xfrm>
        </p:grpSpPr>
        <p:sp>
          <p:nvSpPr>
            <p:cNvPr id="90" name="object 90"/>
            <p:cNvSpPr/>
            <p:nvPr/>
          </p:nvSpPr>
          <p:spPr>
            <a:xfrm>
              <a:off x="6483096" y="36911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993647" y="411480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84619" y="36926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79"/>
                  </a:lnTo>
                  <a:lnTo>
                    <a:pt x="0" y="41147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807707" y="3687571"/>
            <a:ext cx="3524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5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th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46779" y="6211971"/>
            <a:ext cx="2105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Women’s</a:t>
            </a:r>
            <a:r>
              <a:rPr sz="1400" i="1" spc="-1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List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30500" y="31785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464300" y="31785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905244" y="3430524"/>
            <a:ext cx="64135" cy="155575"/>
            <a:chOff x="6905244" y="3430524"/>
            <a:chExt cx="64135" cy="155575"/>
          </a:xfrm>
        </p:grpSpPr>
        <p:sp>
          <p:nvSpPr>
            <p:cNvPr id="97" name="object 97"/>
            <p:cNvSpPr/>
            <p:nvPr/>
          </p:nvSpPr>
          <p:spPr>
            <a:xfrm>
              <a:off x="6935724" y="34305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05244" y="351891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2985516" y="3430524"/>
            <a:ext cx="64135" cy="155575"/>
            <a:chOff x="2985516" y="3430524"/>
            <a:chExt cx="64135" cy="155575"/>
          </a:xfrm>
        </p:grpSpPr>
        <p:sp>
          <p:nvSpPr>
            <p:cNvPr id="100" name="object 100"/>
            <p:cNvSpPr/>
            <p:nvPr/>
          </p:nvSpPr>
          <p:spPr>
            <a:xfrm>
              <a:off x="3015996" y="34305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85516" y="3518916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10">
                  <a:moveTo>
                    <a:pt x="64008" y="0"/>
                  </a:moveTo>
                  <a:lnTo>
                    <a:pt x="0" y="0"/>
                  </a:lnTo>
                  <a:lnTo>
                    <a:pt x="33527" y="67055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667" y="176275"/>
            <a:ext cx="32766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Understanding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7627620" cy="360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5" dirty="0">
                <a:latin typeface="Comic Sans MS"/>
                <a:cs typeface="Comic Sans MS"/>
              </a:rPr>
              <a:t>The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man-optimal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weakly</a:t>
            </a:r>
            <a:r>
              <a:rPr sz="1800" spc="-1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Pareto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 optimal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4069079" marR="186690">
              <a:lnSpc>
                <a:spcPct val="100000"/>
              </a:lnSpc>
              <a:spcBef>
                <a:spcPts val="1895"/>
              </a:spcBef>
            </a:pPr>
            <a:r>
              <a:rPr sz="1200" dirty="0">
                <a:latin typeface="Comic Sans MS"/>
                <a:cs typeface="Comic Sans MS"/>
              </a:rPr>
              <a:t>No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other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perfect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matching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(stable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or</a:t>
            </a:r>
            <a:r>
              <a:rPr sz="1200" spc="-1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unstable) </a:t>
            </a:r>
            <a:r>
              <a:rPr sz="1200" spc="-34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where </a:t>
            </a:r>
            <a:r>
              <a:rPr sz="1200" dirty="0">
                <a:latin typeface="Comic Sans MS"/>
                <a:cs typeface="Comic Sans MS"/>
              </a:rPr>
              <a:t>every</a:t>
            </a:r>
            <a:r>
              <a:rPr sz="1200" spc="-5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man</a:t>
            </a:r>
            <a:r>
              <a:rPr sz="1200" spc="-5" dirty="0">
                <a:latin typeface="Comic Sans MS"/>
                <a:cs typeface="Comic Sans MS"/>
              </a:rPr>
              <a:t> does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strictly</a:t>
            </a:r>
            <a:r>
              <a:rPr sz="1200" spc="-5" dirty="0">
                <a:latin typeface="Comic Sans MS"/>
                <a:cs typeface="Comic Sans MS"/>
              </a:rPr>
              <a:t> better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 marL="360045" marR="56515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Let A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last </a:t>
            </a:r>
            <a:r>
              <a:rPr sz="1800" spc="-5" dirty="0">
                <a:latin typeface="Comic Sans MS"/>
                <a:cs typeface="Comic Sans MS"/>
              </a:rPr>
              <a:t>woman in </a:t>
            </a:r>
            <a:r>
              <a:rPr sz="1800" dirty="0">
                <a:latin typeface="Comic Sans MS"/>
                <a:cs typeface="Comic Sans MS"/>
              </a:rPr>
              <a:t>some execution of GS algorithm </a:t>
            </a:r>
            <a:r>
              <a:rPr sz="1800" spc="-5" dirty="0">
                <a:latin typeface="Comic Sans MS"/>
                <a:cs typeface="Comic Sans MS"/>
              </a:rPr>
              <a:t>to receive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proposal.</a:t>
            </a:r>
            <a:endParaRPr sz="1800">
              <a:latin typeface="Comic Sans MS"/>
              <a:cs typeface="Comic Sans MS"/>
            </a:endParaRPr>
          </a:p>
          <a:p>
            <a:pPr marL="360045" marR="678815" indent="-231775">
              <a:lnSpc>
                <a:spcPts val="2620"/>
              </a:lnSpc>
              <a:spcBef>
                <a:spcPts val="13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No man </a:t>
            </a:r>
            <a:r>
              <a:rPr sz="1800" spc="-5" dirty="0">
                <a:latin typeface="Comic Sans MS"/>
                <a:cs typeface="Comic Sans MS"/>
              </a:rPr>
              <a:t>is rejected by </a:t>
            </a:r>
            <a:r>
              <a:rPr sz="1800" dirty="0">
                <a:latin typeface="Comic Sans MS"/>
                <a:cs typeface="Comic Sans MS"/>
              </a:rPr>
              <a:t>A since algorithm </a:t>
            </a:r>
            <a:r>
              <a:rPr sz="1800" spc="-5" dirty="0">
                <a:latin typeface="Comic Sans MS"/>
                <a:cs typeface="Comic Sans MS"/>
              </a:rPr>
              <a:t>terminates when </a:t>
            </a:r>
            <a:r>
              <a:rPr sz="1800" dirty="0">
                <a:latin typeface="Comic Sans MS"/>
                <a:cs typeface="Comic Sans MS"/>
              </a:rPr>
              <a:t>last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 receives first </a:t>
            </a:r>
            <a:r>
              <a:rPr sz="1800" dirty="0">
                <a:latin typeface="Comic Sans MS"/>
                <a:cs typeface="Comic Sans MS"/>
              </a:rPr>
              <a:t>proposal.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26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No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matched</a:t>
            </a:r>
            <a:r>
              <a:rPr sz="1800" spc="-5" dirty="0">
                <a:latin typeface="Comic Sans MS"/>
                <a:cs typeface="Comic Sans MS"/>
              </a:rPr>
              <a:t> 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will be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strictly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better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off</a:t>
            </a:r>
            <a:r>
              <a:rPr sz="1800" spc="-5" dirty="0">
                <a:latin typeface="Comic Sans MS"/>
                <a:cs typeface="Comic Sans MS"/>
              </a:rPr>
              <a:t> than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man-optimal</a:t>
            </a:r>
            <a:endParaRPr sz="1800">
              <a:latin typeface="Comic Sans MS"/>
              <a:cs typeface="Comic Sans MS"/>
            </a:endParaRPr>
          </a:p>
          <a:p>
            <a:pPr marL="360045">
              <a:lnSpc>
                <a:spcPct val="100000"/>
              </a:lnSpc>
              <a:spcBef>
                <a:spcPts val="430"/>
              </a:spcBef>
              <a:tabLst>
                <a:tab pos="2237105" algn="l"/>
              </a:tabLst>
            </a:pPr>
            <a:r>
              <a:rPr sz="1800" dirty="0">
                <a:latin typeface="Comic Sans MS"/>
                <a:cs typeface="Comic Sans MS"/>
              </a:rPr>
              <a:t>stable matching.	</a:t>
            </a:r>
            <a:r>
              <a:rPr sz="1800" spc="270" dirty="0">
                <a:latin typeface="Trebuchet MS"/>
                <a:cs typeface="Trebuchet MS"/>
              </a:rPr>
              <a:t>▪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52972" y="1281684"/>
            <a:ext cx="64135" cy="216535"/>
            <a:chOff x="6252972" y="1281684"/>
            <a:chExt cx="64135" cy="216535"/>
          </a:xfrm>
        </p:grpSpPr>
        <p:sp>
          <p:nvSpPr>
            <p:cNvPr id="5" name="object 5"/>
            <p:cNvSpPr/>
            <p:nvPr/>
          </p:nvSpPr>
          <p:spPr>
            <a:xfrm>
              <a:off x="6283452" y="1342643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15544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52972" y="1281684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5" h="67309">
                  <a:moveTo>
                    <a:pt x="33527" y="0"/>
                  </a:moveTo>
                  <a:lnTo>
                    <a:pt x="0" y="67056"/>
                  </a:lnTo>
                  <a:lnTo>
                    <a:pt x="64007" y="67056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35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811" y="176275"/>
            <a:ext cx="47853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2985" algn="l"/>
              </a:tabLst>
            </a:pPr>
            <a:r>
              <a:rPr spc="-5" dirty="0"/>
              <a:t>Deceit:	Machiavelli</a:t>
            </a:r>
            <a:r>
              <a:rPr spc="-30" dirty="0"/>
              <a:t> </a:t>
            </a:r>
            <a:r>
              <a:rPr spc="-5" dirty="0"/>
              <a:t>Meets</a:t>
            </a:r>
            <a:r>
              <a:rPr spc="-25" dirty="0"/>
              <a:t> </a:t>
            </a:r>
            <a:r>
              <a:rPr spc="-5" dirty="0"/>
              <a:t>Gale-Shapley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851775" cy="2336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there </a:t>
            </a:r>
            <a:r>
              <a:rPr sz="1800" spc="5" dirty="0">
                <a:latin typeface="Comic Sans MS"/>
                <a:cs typeface="Comic Sans MS"/>
              </a:rPr>
              <a:t>be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</a:t>
            </a:r>
            <a:r>
              <a:rPr sz="1800" spc="-5" dirty="0">
                <a:latin typeface="Comic Sans MS"/>
                <a:cs typeface="Comic Sans MS"/>
              </a:rPr>
              <a:t> incentive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misrepresent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your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profile?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Assume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you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know </a:t>
            </a:r>
            <a:r>
              <a:rPr sz="1800" dirty="0">
                <a:latin typeface="Comic Sans MS"/>
                <a:cs typeface="Comic Sans MS"/>
              </a:rPr>
              <a:t>men’s propose-and-reject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will be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run.</a:t>
            </a:r>
            <a:endParaRPr sz="1800">
              <a:latin typeface="Comic Sans MS"/>
              <a:cs typeface="Comic Sans MS"/>
            </a:endParaRPr>
          </a:p>
          <a:p>
            <a:pPr marL="360045" marR="1245870" indent="-231775">
              <a:lnSpc>
                <a:spcPct val="120000"/>
              </a:lnSpc>
              <a:spcBef>
                <a:spcPts val="2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Assume that </a:t>
            </a:r>
            <a:r>
              <a:rPr sz="1800" dirty="0">
                <a:latin typeface="Comic Sans MS"/>
                <a:cs typeface="Comic Sans MS"/>
              </a:rPr>
              <a:t>you </a:t>
            </a:r>
            <a:r>
              <a:rPr sz="1800" spc="-5" dirty="0">
                <a:latin typeface="Comic Sans MS"/>
                <a:cs typeface="Comic Sans MS"/>
              </a:rPr>
              <a:t>know the </a:t>
            </a:r>
            <a:r>
              <a:rPr sz="1800" dirty="0">
                <a:latin typeface="Comic Sans MS"/>
                <a:cs typeface="Comic Sans MS"/>
              </a:rPr>
              <a:t>preference profiles of all other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participants.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omic Sans MS"/>
              <a:cs typeface="Comic Sans MS"/>
            </a:endParaRPr>
          </a:p>
          <a:p>
            <a:pPr marL="12700" marR="5080">
              <a:lnSpc>
                <a:spcPct val="120000"/>
              </a:lnSpc>
              <a:tabLst>
                <a:tab pos="68580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Fact.	</a:t>
            </a:r>
            <a:r>
              <a:rPr sz="1800" dirty="0">
                <a:latin typeface="Comic Sans MS"/>
                <a:cs typeface="Comic Sans MS"/>
              </a:rPr>
              <a:t>No,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any man yes,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some </a:t>
            </a:r>
            <a:r>
              <a:rPr sz="1800" spc="-5" dirty="0">
                <a:latin typeface="Comic Sans MS"/>
                <a:cs typeface="Comic Sans MS"/>
              </a:rPr>
              <a:t>women. </a:t>
            </a:r>
            <a:r>
              <a:rPr sz="1800" dirty="0">
                <a:latin typeface="Comic Sans MS"/>
                <a:cs typeface="Comic Sans MS"/>
              </a:rPr>
              <a:t>No mechanism can guarantee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 matching and</a:t>
            </a:r>
            <a:r>
              <a:rPr sz="1800" spc="-5" dirty="0">
                <a:latin typeface="Comic Sans MS"/>
                <a:cs typeface="Comic Sans MS"/>
              </a:rPr>
              <a:t> be </a:t>
            </a:r>
            <a:r>
              <a:rPr sz="1800" dirty="0">
                <a:latin typeface="Comic Sans MS"/>
                <a:cs typeface="Comic Sans MS"/>
              </a:rPr>
              <a:t>cheatproof.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0761" y="4498657"/>
            <a:ext cx="1570355" cy="1030605"/>
            <a:chOff x="1520761" y="4498657"/>
            <a:chExt cx="1570355" cy="1030605"/>
          </a:xfrm>
        </p:grpSpPr>
        <p:sp>
          <p:nvSpPr>
            <p:cNvPr id="5" name="object 5"/>
            <p:cNvSpPr/>
            <p:nvPr/>
          </p:nvSpPr>
          <p:spPr>
            <a:xfrm>
              <a:off x="2410968" y="518160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3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0" y="5181600"/>
              <a:ext cx="887094" cy="341630"/>
            </a:xfrm>
            <a:custGeom>
              <a:avLst/>
              <a:gdLst/>
              <a:ahLst/>
              <a:cxnLst/>
              <a:rect l="l" t="t" r="r" b="b"/>
              <a:pathLst>
                <a:path w="887094" h="341629">
                  <a:moveTo>
                    <a:pt x="886968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886968" y="341375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5524" y="5183124"/>
              <a:ext cx="887094" cy="341630"/>
            </a:xfrm>
            <a:custGeom>
              <a:avLst/>
              <a:gdLst/>
              <a:ahLst/>
              <a:cxnLst/>
              <a:rect l="l" t="t" r="r" b="b"/>
              <a:pathLst>
                <a:path w="887094" h="341629">
                  <a:moveTo>
                    <a:pt x="0" y="0"/>
                  </a:moveTo>
                  <a:lnTo>
                    <a:pt x="886967" y="0"/>
                  </a:lnTo>
                  <a:lnTo>
                    <a:pt x="886967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4843272"/>
              <a:ext cx="887094" cy="338455"/>
            </a:xfrm>
            <a:custGeom>
              <a:avLst/>
              <a:gdLst/>
              <a:ahLst/>
              <a:cxnLst/>
              <a:rect l="l" t="t" r="r" b="b"/>
              <a:pathLst>
                <a:path w="887094" h="338454">
                  <a:moveTo>
                    <a:pt x="886968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886968" y="338328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5524" y="4844796"/>
              <a:ext cx="887094" cy="338455"/>
            </a:xfrm>
            <a:custGeom>
              <a:avLst/>
              <a:gdLst/>
              <a:ahLst/>
              <a:cxnLst/>
              <a:rect l="l" t="t" r="r" b="b"/>
              <a:pathLst>
                <a:path w="887094" h="338454">
                  <a:moveTo>
                    <a:pt x="0" y="0"/>
                  </a:moveTo>
                  <a:lnTo>
                    <a:pt x="886967" y="0"/>
                  </a:lnTo>
                  <a:lnTo>
                    <a:pt x="886967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4000" y="4501896"/>
              <a:ext cx="887094" cy="341630"/>
            </a:xfrm>
            <a:custGeom>
              <a:avLst/>
              <a:gdLst/>
              <a:ahLst/>
              <a:cxnLst/>
              <a:rect l="l" t="t" r="r" b="b"/>
              <a:pathLst>
                <a:path w="887094" h="341629">
                  <a:moveTo>
                    <a:pt x="886968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886968" y="341375"/>
                  </a:lnTo>
                  <a:lnTo>
                    <a:pt x="886968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5524" y="4503420"/>
              <a:ext cx="887094" cy="341630"/>
            </a:xfrm>
            <a:custGeom>
              <a:avLst/>
              <a:gdLst/>
              <a:ahLst/>
              <a:cxnLst/>
              <a:rect l="l" t="t" r="r" b="b"/>
              <a:pathLst>
                <a:path w="887094" h="341629">
                  <a:moveTo>
                    <a:pt x="0" y="0"/>
                  </a:moveTo>
                  <a:lnTo>
                    <a:pt x="886967" y="0"/>
                  </a:lnTo>
                  <a:lnTo>
                    <a:pt x="886967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25567" y="3224784"/>
            <a:ext cx="2938780" cy="1371600"/>
            <a:chOff x="4925567" y="3224784"/>
            <a:chExt cx="2938780" cy="1371600"/>
          </a:xfrm>
        </p:grpSpPr>
        <p:sp>
          <p:nvSpPr>
            <p:cNvPr id="13" name="object 13"/>
            <p:cNvSpPr/>
            <p:nvPr/>
          </p:nvSpPr>
          <p:spPr>
            <a:xfrm>
              <a:off x="6495288" y="3910584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4" h="338454">
                  <a:moveTo>
                    <a:pt x="67970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79704" y="338328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6811" y="3912108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4" h="338454">
                  <a:moveTo>
                    <a:pt x="0" y="0"/>
                  </a:moveTo>
                  <a:lnTo>
                    <a:pt x="679704" y="0"/>
                  </a:lnTo>
                  <a:lnTo>
                    <a:pt x="679704" y="338328"/>
                  </a:lnTo>
                  <a:lnTo>
                    <a:pt x="0" y="338328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5288" y="4248912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96811" y="4250436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4992" y="3910584"/>
              <a:ext cx="683260" cy="338455"/>
            </a:xfrm>
            <a:custGeom>
              <a:avLst/>
              <a:gdLst/>
              <a:ahLst/>
              <a:cxnLst/>
              <a:rect l="l" t="t" r="r" b="b"/>
              <a:pathLst>
                <a:path w="683259" h="338454">
                  <a:moveTo>
                    <a:pt x="68275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82752" y="33832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76515" y="3570732"/>
              <a:ext cx="683260" cy="680085"/>
            </a:xfrm>
            <a:custGeom>
              <a:avLst/>
              <a:gdLst/>
              <a:ahLst/>
              <a:cxnLst/>
              <a:rect l="l" t="t" r="r" b="b"/>
              <a:pathLst>
                <a:path w="683259" h="680085">
                  <a:moveTo>
                    <a:pt x="0" y="341375"/>
                  </a:moveTo>
                  <a:lnTo>
                    <a:pt x="682752" y="341375"/>
                  </a:lnTo>
                  <a:lnTo>
                    <a:pt x="682752" y="679704"/>
                  </a:lnTo>
                  <a:lnTo>
                    <a:pt x="0" y="679704"/>
                  </a:lnTo>
                  <a:lnTo>
                    <a:pt x="0" y="341375"/>
                  </a:lnTo>
                  <a:close/>
                </a:path>
                <a:path w="683259" h="680085">
                  <a:moveTo>
                    <a:pt x="0" y="0"/>
                  </a:moveTo>
                  <a:lnTo>
                    <a:pt x="682752" y="0"/>
                  </a:lnTo>
                  <a:lnTo>
                    <a:pt x="682752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8616" y="4248912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883920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883920" y="341375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30139" y="4250436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0" y="0"/>
                  </a:moveTo>
                  <a:lnTo>
                    <a:pt x="883920" y="0"/>
                  </a:lnTo>
                  <a:lnTo>
                    <a:pt x="883920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8616" y="3910584"/>
              <a:ext cx="883919" cy="338455"/>
            </a:xfrm>
            <a:custGeom>
              <a:avLst/>
              <a:gdLst/>
              <a:ahLst/>
              <a:cxnLst/>
              <a:rect l="l" t="t" r="r" b="b"/>
              <a:pathLst>
                <a:path w="883920" h="338454">
                  <a:moveTo>
                    <a:pt x="88392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883920" y="338328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30139" y="3570732"/>
              <a:ext cx="883919" cy="680085"/>
            </a:xfrm>
            <a:custGeom>
              <a:avLst/>
              <a:gdLst/>
              <a:ahLst/>
              <a:cxnLst/>
              <a:rect l="l" t="t" r="r" b="b"/>
              <a:pathLst>
                <a:path w="883920" h="680085">
                  <a:moveTo>
                    <a:pt x="0" y="341375"/>
                  </a:moveTo>
                  <a:lnTo>
                    <a:pt x="883920" y="341375"/>
                  </a:lnTo>
                  <a:lnTo>
                    <a:pt x="883920" y="679704"/>
                  </a:lnTo>
                  <a:lnTo>
                    <a:pt x="0" y="679704"/>
                  </a:lnTo>
                  <a:lnTo>
                    <a:pt x="0" y="341375"/>
                  </a:lnTo>
                  <a:close/>
                </a:path>
                <a:path w="883920" h="680085">
                  <a:moveTo>
                    <a:pt x="0" y="0"/>
                  </a:moveTo>
                  <a:lnTo>
                    <a:pt x="883920" y="0"/>
                  </a:lnTo>
                  <a:lnTo>
                    <a:pt x="883920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12536" y="3227832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682751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1" y="341375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14059" y="3229356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0" y="0"/>
                  </a:moveTo>
                  <a:lnTo>
                    <a:pt x="682751" y="0"/>
                  </a:lnTo>
                  <a:lnTo>
                    <a:pt x="682751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5288" y="3227832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6811" y="3229356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4992" y="3227832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682752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2" y="341375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76515" y="3229356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0" y="0"/>
                  </a:moveTo>
                  <a:lnTo>
                    <a:pt x="682752" y="0"/>
                  </a:lnTo>
                  <a:lnTo>
                    <a:pt x="682752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12536" y="3910584"/>
              <a:ext cx="683260" cy="338455"/>
            </a:xfrm>
            <a:custGeom>
              <a:avLst/>
              <a:gdLst/>
              <a:ahLst/>
              <a:cxnLst/>
              <a:rect l="l" t="t" r="r" b="b"/>
              <a:pathLst>
                <a:path w="683260" h="338454">
                  <a:moveTo>
                    <a:pt x="682751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82751" y="33832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14059" y="3570732"/>
              <a:ext cx="683260" cy="680085"/>
            </a:xfrm>
            <a:custGeom>
              <a:avLst/>
              <a:gdLst/>
              <a:ahLst/>
              <a:cxnLst/>
              <a:rect l="l" t="t" r="r" b="b"/>
              <a:pathLst>
                <a:path w="683260" h="680085">
                  <a:moveTo>
                    <a:pt x="0" y="341375"/>
                  </a:moveTo>
                  <a:lnTo>
                    <a:pt x="682751" y="341375"/>
                  </a:lnTo>
                  <a:lnTo>
                    <a:pt x="682751" y="679704"/>
                  </a:lnTo>
                  <a:lnTo>
                    <a:pt x="0" y="679704"/>
                  </a:lnTo>
                  <a:lnTo>
                    <a:pt x="0" y="341375"/>
                  </a:lnTo>
                  <a:close/>
                </a:path>
                <a:path w="683260" h="680085">
                  <a:moveTo>
                    <a:pt x="0" y="0"/>
                  </a:moveTo>
                  <a:lnTo>
                    <a:pt x="682751" y="0"/>
                  </a:lnTo>
                  <a:lnTo>
                    <a:pt x="682751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4992" y="4248912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682752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2" y="341375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76515" y="4250436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0" y="0"/>
                  </a:moveTo>
                  <a:lnTo>
                    <a:pt x="682752" y="0"/>
                  </a:lnTo>
                  <a:lnTo>
                    <a:pt x="682752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928615" y="3227832"/>
          <a:ext cx="2929255" cy="136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100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100" spc="7" baseline="-15873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Amy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Clare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X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Y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/>
                          <a:cs typeface="Comic Sans MS"/>
                        </a:rPr>
                        <a:t>Z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264155" y="5539113"/>
            <a:ext cx="159194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5" dirty="0">
                <a:latin typeface="Comic Sans MS"/>
                <a:cs typeface="Comic Sans MS"/>
              </a:rPr>
              <a:t>Men’s</a:t>
            </a:r>
            <a:r>
              <a:rPr sz="1200" i="1" spc="-30" dirty="0">
                <a:latin typeface="Comic Sans MS"/>
                <a:cs typeface="Comic Sans MS"/>
              </a:rPr>
              <a:t> </a:t>
            </a:r>
            <a:r>
              <a:rPr sz="1200" i="1" dirty="0">
                <a:latin typeface="Comic Sans MS"/>
                <a:cs typeface="Comic Sans MS"/>
              </a:rPr>
              <a:t>Preference</a:t>
            </a:r>
            <a:r>
              <a:rPr sz="1200" i="1" spc="-45" dirty="0">
                <a:latin typeface="Comic Sans MS"/>
                <a:cs typeface="Comic Sans MS"/>
              </a:rPr>
              <a:t> </a:t>
            </a:r>
            <a:r>
              <a:rPr sz="1200" i="1" dirty="0">
                <a:latin typeface="Comic Sans MS"/>
                <a:cs typeface="Comic Sans MS"/>
              </a:rPr>
              <a:t>List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79448" y="4544059"/>
            <a:ext cx="590550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Comic Sans MS"/>
                <a:cs typeface="Comic Sans MS"/>
              </a:rPr>
              <a:t>Xavier</a:t>
            </a:r>
            <a:endParaRPr sz="1400">
              <a:latin typeface="Comic Sans MS"/>
              <a:cs typeface="Comic Sans MS"/>
            </a:endParaRPr>
          </a:p>
          <a:p>
            <a:pPr marL="88265" marR="5080" indent="-88900">
              <a:lnSpc>
                <a:spcPct val="1586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Comic Sans MS"/>
                <a:cs typeface="Comic Sans MS"/>
              </a:rPr>
              <a:t>Yancey  Zeus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07729" y="4157281"/>
            <a:ext cx="689610" cy="351155"/>
            <a:chOff x="2407729" y="4157281"/>
            <a:chExt cx="689610" cy="351155"/>
          </a:xfrm>
        </p:grpSpPr>
        <p:sp>
          <p:nvSpPr>
            <p:cNvPr id="37" name="object 37"/>
            <p:cNvSpPr/>
            <p:nvPr/>
          </p:nvSpPr>
          <p:spPr>
            <a:xfrm>
              <a:off x="2410968" y="416052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3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2492" y="416204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3" y="0"/>
                  </a:lnTo>
                  <a:lnTo>
                    <a:pt x="679703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29408" y="4150867"/>
            <a:ext cx="254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100" baseline="-15873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sz="900" dirty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endParaRPr sz="900">
              <a:latin typeface="Comic Sans MS"/>
              <a:cs typeface="Comic Sans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407729" y="4498657"/>
            <a:ext cx="689610" cy="689610"/>
            <a:chOff x="2407729" y="4498657"/>
            <a:chExt cx="689610" cy="689610"/>
          </a:xfrm>
        </p:grpSpPr>
        <p:sp>
          <p:nvSpPr>
            <p:cNvPr id="41" name="object 41"/>
            <p:cNvSpPr/>
            <p:nvPr/>
          </p:nvSpPr>
          <p:spPr>
            <a:xfrm>
              <a:off x="2410968" y="4501896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3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12492" y="450342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3" y="0"/>
                  </a:lnTo>
                  <a:lnTo>
                    <a:pt x="679703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10968" y="4843272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5" h="338454">
                  <a:moveTo>
                    <a:pt x="679703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79703" y="338328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12492" y="4844796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5" h="338454">
                  <a:moveTo>
                    <a:pt x="0" y="0"/>
                  </a:moveTo>
                  <a:lnTo>
                    <a:pt x="679703" y="0"/>
                  </a:lnTo>
                  <a:lnTo>
                    <a:pt x="679703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685288" y="4544059"/>
            <a:ext cx="142240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omic Sans MS"/>
                <a:cs typeface="Comic Sans MS"/>
              </a:rPr>
              <a:t>A</a:t>
            </a:r>
            <a:endParaRPr sz="1400">
              <a:latin typeface="Comic Sans MS"/>
              <a:cs typeface="Comic Sans MS"/>
            </a:endParaRPr>
          </a:p>
          <a:p>
            <a:pPr marR="5080" indent="5715">
              <a:lnSpc>
                <a:spcPct val="158600"/>
              </a:lnSpc>
              <a:spcBef>
                <a:spcPts val="25"/>
              </a:spcBef>
            </a:pPr>
            <a:r>
              <a:rPr sz="1400" spc="-5" dirty="0">
                <a:latin typeface="Comic Sans MS"/>
                <a:cs typeface="Comic Sans MS"/>
              </a:rPr>
              <a:t>B  A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087433" y="4157281"/>
            <a:ext cx="689610" cy="351155"/>
            <a:chOff x="3087433" y="4157281"/>
            <a:chExt cx="689610" cy="351155"/>
          </a:xfrm>
        </p:grpSpPr>
        <p:sp>
          <p:nvSpPr>
            <p:cNvPr id="47" name="object 47"/>
            <p:cNvSpPr/>
            <p:nvPr/>
          </p:nvSpPr>
          <p:spPr>
            <a:xfrm>
              <a:off x="3090672" y="416052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3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92195" y="416204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287776" y="4150867"/>
            <a:ext cx="3041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100" spc="7" baseline="-15873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900" spc="5" dirty="0">
                <a:solidFill>
                  <a:srgbClr val="FFFFFF"/>
                </a:solidFill>
                <a:latin typeface="Comic Sans MS"/>
                <a:cs typeface="Comic Sans MS"/>
              </a:rPr>
              <a:t>nd</a:t>
            </a:r>
            <a:endParaRPr sz="900">
              <a:latin typeface="Comic Sans MS"/>
              <a:cs typeface="Comic Sans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767137" y="4157281"/>
            <a:ext cx="689610" cy="1030605"/>
            <a:chOff x="3767137" y="4157281"/>
            <a:chExt cx="689610" cy="1030605"/>
          </a:xfrm>
        </p:grpSpPr>
        <p:sp>
          <p:nvSpPr>
            <p:cNvPr id="51" name="object 51"/>
            <p:cNvSpPr/>
            <p:nvPr/>
          </p:nvSpPr>
          <p:spPr>
            <a:xfrm>
              <a:off x="3770376" y="4501896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1900" y="450342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3" y="0"/>
                  </a:lnTo>
                  <a:lnTo>
                    <a:pt x="679703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70376" y="4843272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5" h="338454">
                  <a:moveTo>
                    <a:pt x="67970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79704" y="338328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1900" y="4844796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5" h="338454">
                  <a:moveTo>
                    <a:pt x="0" y="0"/>
                  </a:moveTo>
                  <a:lnTo>
                    <a:pt x="679703" y="0"/>
                  </a:lnTo>
                  <a:lnTo>
                    <a:pt x="679703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70376" y="416052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1900" y="416204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3" y="0"/>
                  </a:lnTo>
                  <a:lnTo>
                    <a:pt x="679703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70528" y="4150867"/>
            <a:ext cx="299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100" spc="7" baseline="-15873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sz="900" spc="5" dirty="0">
                <a:solidFill>
                  <a:srgbClr val="FFFFFF"/>
                </a:solidFill>
                <a:latin typeface="Comic Sans MS"/>
                <a:cs typeface="Comic Sans MS"/>
              </a:rPr>
              <a:t>rd</a:t>
            </a:r>
            <a:endParaRPr sz="900">
              <a:latin typeface="Comic Sans MS"/>
              <a:cs typeface="Comic Sans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087433" y="4498657"/>
            <a:ext cx="689610" cy="1030605"/>
            <a:chOff x="3087433" y="4498657"/>
            <a:chExt cx="689610" cy="1030605"/>
          </a:xfrm>
        </p:grpSpPr>
        <p:sp>
          <p:nvSpPr>
            <p:cNvPr id="59" name="object 59"/>
            <p:cNvSpPr/>
            <p:nvPr/>
          </p:nvSpPr>
          <p:spPr>
            <a:xfrm>
              <a:off x="3090672" y="518160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3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2195" y="518312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0672" y="4843272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5" h="338454">
                  <a:moveTo>
                    <a:pt x="679703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79703" y="338328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2195" y="4844796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5" h="338454">
                  <a:moveTo>
                    <a:pt x="0" y="0"/>
                  </a:moveTo>
                  <a:lnTo>
                    <a:pt x="679704" y="0"/>
                  </a:lnTo>
                  <a:lnTo>
                    <a:pt x="679704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90672" y="4501896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3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92195" y="450342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364991" y="4544059"/>
            <a:ext cx="142240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B</a:t>
            </a:r>
            <a:endParaRPr sz="1400">
              <a:latin typeface="Comic Sans MS"/>
              <a:cs typeface="Comic Sans MS"/>
            </a:endParaRPr>
          </a:p>
          <a:p>
            <a:pPr marL="8890" marR="5080" indent="-9525">
              <a:lnSpc>
                <a:spcPct val="158600"/>
              </a:lnSpc>
              <a:spcBef>
                <a:spcPts val="25"/>
              </a:spcBef>
            </a:pPr>
            <a:r>
              <a:rPr sz="1400" spc="-5" dirty="0">
                <a:latin typeface="Comic Sans MS"/>
                <a:cs typeface="Comic Sans MS"/>
              </a:rPr>
              <a:t>A  B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767327" y="5178552"/>
            <a:ext cx="688975" cy="350520"/>
            <a:chOff x="3767327" y="5178552"/>
            <a:chExt cx="688975" cy="350520"/>
          </a:xfrm>
        </p:grpSpPr>
        <p:sp>
          <p:nvSpPr>
            <p:cNvPr id="67" name="object 67"/>
            <p:cNvSpPr/>
            <p:nvPr/>
          </p:nvSpPr>
          <p:spPr>
            <a:xfrm>
              <a:off x="3770375" y="518160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71899" y="518312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5" h="341629">
                  <a:moveTo>
                    <a:pt x="0" y="0"/>
                  </a:moveTo>
                  <a:lnTo>
                    <a:pt x="679703" y="0"/>
                  </a:lnTo>
                  <a:lnTo>
                    <a:pt x="679703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059935" y="4544059"/>
            <a:ext cx="119380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C</a:t>
            </a:r>
            <a:endParaRPr sz="1400">
              <a:latin typeface="Comic Sans MS"/>
              <a:cs typeface="Comic Sans MS"/>
            </a:endParaRPr>
          </a:p>
          <a:p>
            <a:pPr marR="5080">
              <a:lnSpc>
                <a:spcPct val="158600"/>
              </a:lnSpc>
              <a:spcBef>
                <a:spcPts val="25"/>
              </a:spcBef>
            </a:pPr>
            <a:r>
              <a:rPr sz="1400" spc="-5" dirty="0">
                <a:latin typeface="Comic Sans MS"/>
                <a:cs typeface="Comic Sans MS"/>
              </a:rPr>
              <a:t>C  C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925377" y="5474017"/>
            <a:ext cx="2938780" cy="1030605"/>
            <a:chOff x="4925377" y="5474017"/>
            <a:chExt cx="2938780" cy="1030605"/>
          </a:xfrm>
        </p:grpSpPr>
        <p:sp>
          <p:nvSpPr>
            <p:cNvPr id="71" name="object 71"/>
            <p:cNvSpPr/>
            <p:nvPr/>
          </p:nvSpPr>
          <p:spPr>
            <a:xfrm>
              <a:off x="5812535" y="6156959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682751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1" y="341375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95287" y="5477256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679704" y="341376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95287" y="5818631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4" h="338454">
                  <a:moveTo>
                    <a:pt x="679704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79704" y="338328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96811" y="5820156"/>
              <a:ext cx="680085" cy="338455"/>
            </a:xfrm>
            <a:custGeom>
              <a:avLst/>
              <a:gdLst/>
              <a:ahLst/>
              <a:cxnLst/>
              <a:rect l="l" t="t" r="r" b="b"/>
              <a:pathLst>
                <a:path w="680084" h="338454">
                  <a:moveTo>
                    <a:pt x="0" y="0"/>
                  </a:moveTo>
                  <a:lnTo>
                    <a:pt x="679704" y="0"/>
                  </a:lnTo>
                  <a:lnTo>
                    <a:pt x="679704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95287" y="6156959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96811" y="615848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74991" y="5818631"/>
              <a:ext cx="683260" cy="338455"/>
            </a:xfrm>
            <a:custGeom>
              <a:avLst/>
              <a:gdLst/>
              <a:ahLst/>
              <a:cxnLst/>
              <a:rect l="l" t="t" r="r" b="b"/>
              <a:pathLst>
                <a:path w="683259" h="338454">
                  <a:moveTo>
                    <a:pt x="68275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82752" y="338328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76515" y="5820156"/>
              <a:ext cx="683260" cy="338455"/>
            </a:xfrm>
            <a:custGeom>
              <a:avLst/>
              <a:gdLst/>
              <a:ahLst/>
              <a:cxnLst/>
              <a:rect l="l" t="t" r="r" b="b"/>
              <a:pathLst>
                <a:path w="683259" h="338454">
                  <a:moveTo>
                    <a:pt x="0" y="0"/>
                  </a:moveTo>
                  <a:lnTo>
                    <a:pt x="682752" y="0"/>
                  </a:lnTo>
                  <a:lnTo>
                    <a:pt x="682752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74991" y="5477256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682752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682752" y="341376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76515" y="5478780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0" y="0"/>
                  </a:moveTo>
                  <a:lnTo>
                    <a:pt x="682752" y="0"/>
                  </a:lnTo>
                  <a:lnTo>
                    <a:pt x="682752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28615" y="6156959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883920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883920" y="341375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30139" y="6158484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0" y="0"/>
                  </a:moveTo>
                  <a:lnTo>
                    <a:pt x="883920" y="0"/>
                  </a:lnTo>
                  <a:lnTo>
                    <a:pt x="883920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28615" y="5818631"/>
              <a:ext cx="883919" cy="338455"/>
            </a:xfrm>
            <a:custGeom>
              <a:avLst/>
              <a:gdLst/>
              <a:ahLst/>
              <a:cxnLst/>
              <a:rect l="l" t="t" r="r" b="b"/>
              <a:pathLst>
                <a:path w="883920" h="338454">
                  <a:moveTo>
                    <a:pt x="88392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883920" y="338328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30139" y="5820156"/>
              <a:ext cx="883919" cy="338455"/>
            </a:xfrm>
            <a:custGeom>
              <a:avLst/>
              <a:gdLst/>
              <a:ahLst/>
              <a:cxnLst/>
              <a:rect l="l" t="t" r="r" b="b"/>
              <a:pathLst>
                <a:path w="883920" h="338454">
                  <a:moveTo>
                    <a:pt x="0" y="0"/>
                  </a:moveTo>
                  <a:lnTo>
                    <a:pt x="883920" y="0"/>
                  </a:lnTo>
                  <a:lnTo>
                    <a:pt x="883920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28615" y="5477256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883920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883920" y="341376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30139" y="5478780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0" y="0"/>
                  </a:moveTo>
                  <a:lnTo>
                    <a:pt x="883920" y="0"/>
                  </a:lnTo>
                  <a:lnTo>
                    <a:pt x="883920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071364" y="5519419"/>
            <a:ext cx="597535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FFFFFF"/>
                </a:solidFill>
                <a:latin typeface="Comic Sans MS"/>
                <a:cs typeface="Comic Sans MS"/>
              </a:rPr>
              <a:t>Amy</a:t>
            </a:r>
            <a:endParaRPr sz="1400">
              <a:latin typeface="Comic Sans MS"/>
              <a:cs typeface="Comic Sans MS"/>
            </a:endParaRPr>
          </a:p>
          <a:p>
            <a:pPr marL="85725" marR="5080" indent="-73660">
              <a:lnSpc>
                <a:spcPct val="1586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Comic Sans MS"/>
                <a:cs typeface="Comic Sans MS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Comic Sans MS"/>
                <a:cs typeface="Comic Sans MS"/>
              </a:rPr>
              <a:t>ertha  Clare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809297" y="5132641"/>
            <a:ext cx="2054860" cy="351155"/>
            <a:chOff x="5809297" y="5132641"/>
            <a:chExt cx="2054860" cy="351155"/>
          </a:xfrm>
        </p:grpSpPr>
        <p:sp>
          <p:nvSpPr>
            <p:cNvPr id="89" name="object 89"/>
            <p:cNvSpPr/>
            <p:nvPr/>
          </p:nvSpPr>
          <p:spPr>
            <a:xfrm>
              <a:off x="5812535" y="5135880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682751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1" y="341375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14059" y="5137404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0" y="0"/>
                  </a:moveTo>
                  <a:lnTo>
                    <a:pt x="682751" y="0"/>
                  </a:lnTo>
                  <a:lnTo>
                    <a:pt x="682751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95287" y="5135880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67970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79704" y="341375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96811" y="5137404"/>
              <a:ext cx="680085" cy="341630"/>
            </a:xfrm>
            <a:custGeom>
              <a:avLst/>
              <a:gdLst/>
              <a:ahLst/>
              <a:cxnLst/>
              <a:rect l="l" t="t" r="r" b="b"/>
              <a:pathLst>
                <a:path w="680084" h="341629">
                  <a:moveTo>
                    <a:pt x="0" y="0"/>
                  </a:moveTo>
                  <a:lnTo>
                    <a:pt x="679704" y="0"/>
                  </a:lnTo>
                  <a:lnTo>
                    <a:pt x="679704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74991" y="5135880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682752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2" y="341375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176515" y="5137404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0" y="0"/>
                  </a:moveTo>
                  <a:lnTo>
                    <a:pt x="682752" y="0"/>
                  </a:lnTo>
                  <a:lnTo>
                    <a:pt x="682752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167883" y="4685673"/>
            <a:ext cx="2532380" cy="678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06045" algn="r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latin typeface="Comic Sans MS"/>
                <a:cs typeface="Comic Sans MS"/>
              </a:rPr>
              <a:t>Women’s</a:t>
            </a:r>
            <a:r>
              <a:rPr sz="1200" i="1" spc="-5" dirty="0">
                <a:latin typeface="Comic Sans MS"/>
                <a:cs typeface="Comic Sans MS"/>
              </a:rPr>
              <a:t> </a:t>
            </a:r>
            <a:r>
              <a:rPr sz="1200" i="1" dirty="0">
                <a:latin typeface="Comic Sans MS"/>
                <a:cs typeface="Comic Sans MS"/>
              </a:rPr>
              <a:t>True</a:t>
            </a:r>
            <a:r>
              <a:rPr sz="1200" i="1" spc="-20" dirty="0">
                <a:latin typeface="Comic Sans MS"/>
                <a:cs typeface="Comic Sans MS"/>
              </a:rPr>
              <a:t> </a:t>
            </a:r>
            <a:r>
              <a:rPr sz="1200" i="1" dirty="0">
                <a:latin typeface="Comic Sans MS"/>
                <a:cs typeface="Comic Sans MS"/>
              </a:rPr>
              <a:t>Preference</a:t>
            </a:r>
            <a:r>
              <a:rPr sz="1200" i="1" spc="-20" dirty="0">
                <a:latin typeface="Comic Sans MS"/>
                <a:cs typeface="Comic Sans MS"/>
              </a:rPr>
              <a:t> </a:t>
            </a:r>
            <a:r>
              <a:rPr sz="1200" i="1" dirty="0">
                <a:latin typeface="Comic Sans MS"/>
                <a:cs typeface="Comic Sans MS"/>
              </a:rPr>
              <a:t>Profile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mic Sans MS"/>
              <a:cs typeface="Comic Sans MS"/>
            </a:endParaRPr>
          </a:p>
          <a:p>
            <a:pPr marR="55880" algn="r">
              <a:lnSpc>
                <a:spcPct val="100000"/>
              </a:lnSpc>
              <a:tabLst>
                <a:tab pos="661035" algn="l"/>
                <a:tab pos="1340485" algn="l"/>
              </a:tabLst>
            </a:pPr>
            <a:r>
              <a:rPr sz="2100" baseline="-15873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sz="900" dirty="0">
                <a:solidFill>
                  <a:srgbClr val="FFFFFF"/>
                </a:solidFill>
                <a:latin typeface="Comic Sans MS"/>
                <a:cs typeface="Comic Sans MS"/>
              </a:rPr>
              <a:t>st	</a:t>
            </a:r>
            <a:r>
              <a:rPr sz="2100" spc="7" baseline="-15873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900" spc="5" dirty="0">
                <a:solidFill>
                  <a:srgbClr val="FFFFFF"/>
                </a:solidFill>
                <a:latin typeface="Comic Sans MS"/>
                <a:cs typeface="Comic Sans MS"/>
              </a:rPr>
              <a:t>nd	</a:t>
            </a:r>
            <a:r>
              <a:rPr sz="2100" spc="7" baseline="-15873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sz="900" spc="5" dirty="0">
                <a:solidFill>
                  <a:srgbClr val="FFFFFF"/>
                </a:solidFill>
                <a:latin typeface="Comic Sans MS"/>
                <a:cs typeface="Comic Sans MS"/>
              </a:rPr>
              <a:t>rd</a:t>
            </a:r>
            <a:endParaRPr sz="900">
              <a:latin typeface="Comic Sans MS"/>
              <a:cs typeface="Comic Sans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809488" y="5474208"/>
            <a:ext cx="2054860" cy="1030605"/>
            <a:chOff x="5809488" y="5474208"/>
            <a:chExt cx="2054860" cy="1030605"/>
          </a:xfrm>
        </p:grpSpPr>
        <p:sp>
          <p:nvSpPr>
            <p:cNvPr id="97" name="object 97"/>
            <p:cNvSpPr/>
            <p:nvPr/>
          </p:nvSpPr>
          <p:spPr>
            <a:xfrm>
              <a:off x="5812536" y="5818631"/>
              <a:ext cx="683260" cy="338455"/>
            </a:xfrm>
            <a:custGeom>
              <a:avLst/>
              <a:gdLst/>
              <a:ahLst/>
              <a:cxnLst/>
              <a:rect l="l" t="t" r="r" b="b"/>
              <a:pathLst>
                <a:path w="683260" h="338454">
                  <a:moveTo>
                    <a:pt x="682751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82751" y="338328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14060" y="5820156"/>
              <a:ext cx="683260" cy="338455"/>
            </a:xfrm>
            <a:custGeom>
              <a:avLst/>
              <a:gdLst/>
              <a:ahLst/>
              <a:cxnLst/>
              <a:rect l="l" t="t" r="r" b="b"/>
              <a:pathLst>
                <a:path w="683260" h="338454">
                  <a:moveTo>
                    <a:pt x="0" y="0"/>
                  </a:moveTo>
                  <a:lnTo>
                    <a:pt x="682751" y="0"/>
                  </a:lnTo>
                  <a:lnTo>
                    <a:pt x="682751" y="338327"/>
                  </a:lnTo>
                  <a:lnTo>
                    <a:pt x="0" y="3383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812536" y="5477256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682751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682751" y="341376"/>
                  </a:lnTo>
                  <a:lnTo>
                    <a:pt x="682751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814060" y="5478780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60" h="341629">
                  <a:moveTo>
                    <a:pt x="0" y="0"/>
                  </a:moveTo>
                  <a:lnTo>
                    <a:pt x="682751" y="0"/>
                  </a:lnTo>
                  <a:lnTo>
                    <a:pt x="682751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74992" y="6156959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682752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682752" y="341375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176516" y="6158484"/>
              <a:ext cx="683260" cy="341630"/>
            </a:xfrm>
            <a:custGeom>
              <a:avLst/>
              <a:gdLst/>
              <a:ahLst/>
              <a:cxnLst/>
              <a:rect l="l" t="t" r="r" b="b"/>
              <a:pathLst>
                <a:path w="683259" h="341629">
                  <a:moveTo>
                    <a:pt x="0" y="0"/>
                  </a:moveTo>
                  <a:lnTo>
                    <a:pt x="682752" y="0"/>
                  </a:lnTo>
                  <a:lnTo>
                    <a:pt x="682752" y="341375"/>
                  </a:lnTo>
                  <a:lnTo>
                    <a:pt x="0" y="341375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061963" y="5519419"/>
            <a:ext cx="1531620" cy="1206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90"/>
              </a:spcBef>
              <a:tabLst>
                <a:tab pos="713105" algn="l"/>
                <a:tab pos="1390015" algn="l"/>
              </a:tabLst>
            </a:pPr>
            <a:r>
              <a:rPr sz="1400" spc="-10" dirty="0">
                <a:latin typeface="Comic Sans MS"/>
                <a:cs typeface="Comic Sans MS"/>
              </a:rPr>
              <a:t>Y	</a:t>
            </a:r>
            <a:r>
              <a:rPr sz="1400" spc="-10" dirty="0">
                <a:solidFill>
                  <a:srgbClr val="FFFFFF"/>
                </a:solidFill>
                <a:latin typeface="Comic Sans MS"/>
                <a:cs typeface="Comic Sans MS"/>
              </a:rPr>
              <a:t>Z	X</a:t>
            </a:r>
            <a:endParaRPr sz="1400">
              <a:latin typeface="Comic Sans MS"/>
              <a:cs typeface="Comic Sans MS"/>
            </a:endParaRPr>
          </a:p>
          <a:p>
            <a:pPr marL="27940">
              <a:lnSpc>
                <a:spcPct val="100000"/>
              </a:lnSpc>
              <a:spcBef>
                <a:spcPts val="1010"/>
              </a:spcBef>
              <a:tabLst>
                <a:tab pos="716280" algn="l"/>
                <a:tab pos="1393190" algn="l"/>
              </a:tabLst>
            </a:pPr>
            <a:r>
              <a:rPr sz="1400" spc="-10" dirty="0">
                <a:latin typeface="Comic Sans MS"/>
                <a:cs typeface="Comic Sans MS"/>
              </a:rPr>
              <a:t>X	Y	Z</a:t>
            </a:r>
            <a:endParaRPr sz="1400">
              <a:latin typeface="Comic Sans MS"/>
              <a:cs typeface="Comic Sans MS"/>
            </a:endParaRPr>
          </a:p>
          <a:p>
            <a:pPr marL="27940">
              <a:lnSpc>
                <a:spcPct val="100000"/>
              </a:lnSpc>
              <a:spcBef>
                <a:spcPts val="985"/>
              </a:spcBef>
              <a:tabLst>
                <a:tab pos="716280" algn="l"/>
                <a:tab pos="1393190" algn="l"/>
              </a:tabLst>
            </a:pPr>
            <a:r>
              <a:rPr sz="1400" spc="-10" dirty="0">
                <a:latin typeface="Comic Sans MS"/>
                <a:cs typeface="Comic Sans MS"/>
              </a:rPr>
              <a:t>X	Y	Z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i="1" spc="-5" dirty="0">
                <a:latin typeface="Comic Sans MS"/>
                <a:cs typeface="Comic Sans MS"/>
              </a:rPr>
              <a:t>Amy</a:t>
            </a:r>
            <a:r>
              <a:rPr sz="1200" i="1" spc="-50" dirty="0">
                <a:latin typeface="Comic Sans MS"/>
                <a:cs typeface="Comic Sans MS"/>
              </a:rPr>
              <a:t> </a:t>
            </a:r>
            <a:r>
              <a:rPr sz="1200" i="1" dirty="0">
                <a:latin typeface="Comic Sans MS"/>
                <a:cs typeface="Comic Sans MS"/>
              </a:rPr>
              <a:t>Lies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36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889492" y="6655203"/>
            <a:ext cx="200660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37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Lessons</a:t>
            </a:r>
            <a:r>
              <a:rPr spc="-65" dirty="0"/>
              <a:t> </a:t>
            </a:r>
            <a:r>
              <a:rPr spc="-5" dirty="0"/>
              <a:t>Learned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270115" cy="36556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Powerful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ideas</a:t>
            </a:r>
            <a:r>
              <a:rPr sz="1800" spc="-2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learned</a:t>
            </a:r>
            <a:r>
              <a:rPr sz="1800" spc="-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in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 course.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Isolate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underlying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structure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Create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useful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efficient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40417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Potentially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deep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social</a:t>
            </a:r>
            <a:r>
              <a:rPr sz="1800" spc="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ramifications.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[legal</a:t>
            </a:r>
            <a:r>
              <a:rPr sz="1800" spc="-4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disclaimer]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455"/>
              </a:spcBef>
              <a:tabLst>
                <a:tab pos="1161415" algn="l"/>
                <a:tab pos="5104130" algn="l"/>
              </a:tabLst>
            </a:pPr>
            <a:r>
              <a:rPr sz="1800" dirty="0">
                <a:latin typeface="Wingdings"/>
                <a:cs typeface="Wingdings"/>
              </a:rPr>
              <a:t>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omic Sans MS"/>
                <a:cs typeface="Comic Sans MS"/>
              </a:rPr>
              <a:t>Historically,</a:t>
            </a:r>
            <a:r>
              <a:rPr sz="1800" dirty="0">
                <a:latin typeface="Comic Sans MS"/>
                <a:cs typeface="Comic Sans MS"/>
              </a:rPr>
              <a:t> men propose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 women.	</a:t>
            </a:r>
            <a:r>
              <a:rPr sz="1800" dirty="0">
                <a:latin typeface="Comic Sans MS"/>
                <a:cs typeface="Comic Sans MS"/>
              </a:rPr>
              <a:t>Why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vice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versa?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434"/>
              </a:spcBef>
              <a:tabLst>
                <a:tab pos="1161415" algn="l"/>
                <a:tab pos="1813560" algn="l"/>
              </a:tabLst>
            </a:pPr>
            <a:r>
              <a:rPr sz="1800" dirty="0">
                <a:latin typeface="Wingdings"/>
                <a:cs typeface="Wingdings"/>
              </a:rPr>
              <a:t>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Men:	propose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early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often.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430"/>
              </a:spcBef>
              <a:tabLst>
                <a:tab pos="1161415" algn="l"/>
                <a:tab pos="1813560" algn="l"/>
              </a:tabLst>
            </a:pPr>
            <a:r>
              <a:rPr sz="1800" dirty="0">
                <a:latin typeface="Wingdings"/>
                <a:cs typeface="Wingdings"/>
              </a:rPr>
              <a:t>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Men:	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more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honest.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455"/>
              </a:spcBef>
              <a:tabLst>
                <a:tab pos="1161415" algn="l"/>
                <a:tab pos="2148205" algn="l"/>
              </a:tabLst>
            </a:pPr>
            <a:r>
              <a:rPr sz="1800" dirty="0">
                <a:latin typeface="Wingdings"/>
                <a:cs typeface="Wingdings"/>
              </a:rPr>
              <a:t>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Women:	ask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out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guys.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434"/>
              </a:spcBef>
              <a:tabLst>
                <a:tab pos="1161415" algn="l"/>
              </a:tabLst>
            </a:pPr>
            <a:r>
              <a:rPr sz="1800" dirty="0">
                <a:latin typeface="Wingdings"/>
                <a:cs typeface="Wingdings"/>
              </a:rPr>
              <a:t>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Theory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socially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enriching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fun!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ct val="100000"/>
              </a:lnSpc>
              <a:spcBef>
                <a:spcPts val="430"/>
              </a:spcBef>
              <a:tabLst>
                <a:tab pos="1161415" algn="l"/>
              </a:tabLst>
            </a:pPr>
            <a:r>
              <a:rPr sz="1800" dirty="0">
                <a:latin typeface="Wingdings"/>
                <a:cs typeface="Wingdings"/>
              </a:rPr>
              <a:t>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Comic Sans MS"/>
                <a:cs typeface="Comic Sans MS"/>
              </a:rPr>
              <a:t>CS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majors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get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partners!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315834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6616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Goal.	</a:t>
            </a:r>
            <a:r>
              <a:rPr sz="1800" dirty="0">
                <a:latin typeface="Comic Sans MS"/>
                <a:cs typeface="Comic Sans MS"/>
              </a:rPr>
              <a:t>Given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"suitable"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Participants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rate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members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opposite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sex.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5" dirty="0">
                <a:latin typeface="Comic Sans MS"/>
                <a:cs typeface="Comic Sans MS"/>
              </a:rPr>
              <a:t> in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order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5" dirty="0">
                <a:latin typeface="Comic Sans MS"/>
                <a:cs typeface="Comic Sans MS"/>
              </a:rPr>
              <a:t> from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best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worst.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801" y="4023169"/>
            <a:ext cx="3975100" cy="1253490"/>
            <a:chOff x="316801" y="4023169"/>
            <a:chExt cx="3975100" cy="1253490"/>
          </a:xfrm>
        </p:grpSpPr>
        <p:sp>
          <p:nvSpPr>
            <p:cNvPr id="5" name="object 5"/>
            <p:cNvSpPr/>
            <p:nvPr/>
          </p:nvSpPr>
          <p:spPr>
            <a:xfrm>
              <a:off x="320040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06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2164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288" y="4855476"/>
              <a:ext cx="1981200" cy="414655"/>
            </a:xfrm>
            <a:custGeom>
              <a:avLst/>
              <a:gdLst/>
              <a:ahLst/>
              <a:cxnLst/>
              <a:rect l="l" t="t" r="r" b="b"/>
              <a:pathLst>
                <a:path w="1981200" h="414654">
                  <a:moveTo>
                    <a:pt x="990587" y="0"/>
                  </a:moveTo>
                  <a:lnTo>
                    <a:pt x="0" y="0"/>
                  </a:lnTo>
                  <a:lnTo>
                    <a:pt x="0" y="414515"/>
                  </a:lnTo>
                  <a:lnTo>
                    <a:pt x="990587" y="414515"/>
                  </a:lnTo>
                  <a:lnTo>
                    <a:pt x="990587" y="0"/>
                  </a:lnTo>
                  <a:close/>
                </a:path>
                <a:path w="1981200" h="414654">
                  <a:moveTo>
                    <a:pt x="1981200" y="0"/>
                  </a:moveTo>
                  <a:lnTo>
                    <a:pt x="990600" y="0"/>
                  </a:lnTo>
                  <a:lnTo>
                    <a:pt x="990600" y="414515"/>
                  </a:lnTo>
                  <a:lnTo>
                    <a:pt x="1981200" y="41451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5812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1564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06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2164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48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6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42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5812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040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564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1931" y="4086859"/>
            <a:ext cx="68834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Xavier</a:t>
            </a:r>
            <a:endParaRPr sz="1600">
              <a:latin typeface="Comic Sans MS"/>
              <a:cs typeface="Comic Sans MS"/>
            </a:endParaRPr>
          </a:p>
          <a:p>
            <a:pPr marL="113030" marR="5080" indent="-100965">
              <a:lnSpc>
                <a:spcPct val="170000"/>
              </a:lnSpc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Yance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y  </a:t>
            </a: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Zeus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07401" y="4023169"/>
            <a:ext cx="1003300" cy="424180"/>
            <a:chOff x="1307401" y="4023169"/>
            <a:chExt cx="1003300" cy="424180"/>
          </a:xfrm>
        </p:grpSpPr>
        <p:sp>
          <p:nvSpPr>
            <p:cNvPr id="22" name="object 22"/>
            <p:cNvSpPr/>
            <p:nvPr/>
          </p:nvSpPr>
          <p:spPr>
            <a:xfrm>
              <a:off x="1310640" y="40264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12164" y="40279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68627" y="4086859"/>
            <a:ext cx="681355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Amy</a:t>
            </a:r>
            <a:endParaRPr sz="1600">
              <a:latin typeface="Comic Sans MS"/>
              <a:cs typeface="Comic Sans MS"/>
            </a:endParaRPr>
          </a:p>
          <a:p>
            <a:pPr marL="133985" marR="5080" indent="-121920">
              <a:lnSpc>
                <a:spcPct val="170000"/>
              </a:lnSpc>
            </a:pP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  Amy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91649" y="4023169"/>
            <a:ext cx="1000125" cy="424180"/>
            <a:chOff x="3291649" y="4023169"/>
            <a:chExt cx="1000125" cy="424180"/>
          </a:xfrm>
        </p:grpSpPr>
        <p:sp>
          <p:nvSpPr>
            <p:cNvPr id="26" name="object 26"/>
            <p:cNvSpPr/>
            <p:nvPr/>
          </p:nvSpPr>
          <p:spPr>
            <a:xfrm>
              <a:off x="32948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964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35172" y="4086859"/>
            <a:ext cx="518159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  <a:p>
            <a:pPr marL="12700" marR="5080">
              <a:lnSpc>
                <a:spcPct val="170000"/>
              </a:lnSpc>
            </a:pP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  </a:t>
            </a:r>
            <a:r>
              <a:rPr sz="1600" spc="-5" dirty="0">
                <a:latin typeface="Comic Sans MS"/>
                <a:cs typeface="Comic Sans MS"/>
              </a:rPr>
              <a:t>C</a:t>
            </a:r>
            <a:r>
              <a:rPr sz="1600" dirty="0">
                <a:latin typeface="Comic Sans MS"/>
                <a:cs typeface="Comic Sans MS"/>
              </a:rPr>
              <a:t>l</a:t>
            </a:r>
            <a:r>
              <a:rPr sz="1600" spc="-5" dirty="0">
                <a:latin typeface="Comic Sans MS"/>
                <a:cs typeface="Comic Sans MS"/>
              </a:rPr>
              <a:t>ar</a:t>
            </a: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301049" y="4023169"/>
            <a:ext cx="1000125" cy="424180"/>
            <a:chOff x="2301049" y="4023169"/>
            <a:chExt cx="1000125" cy="424180"/>
          </a:xfrm>
        </p:grpSpPr>
        <p:sp>
          <p:nvSpPr>
            <p:cNvPr id="30" name="object 30"/>
            <p:cNvSpPr/>
            <p:nvPr/>
          </p:nvSpPr>
          <p:spPr>
            <a:xfrm>
              <a:off x="23042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05812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462276" y="4086859"/>
            <a:ext cx="681355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  <a:p>
            <a:pPr marL="12700" marR="5080" indent="121920">
              <a:lnSpc>
                <a:spcPct val="170000"/>
              </a:lnSpc>
            </a:pPr>
            <a:r>
              <a:rPr sz="1600" dirty="0">
                <a:latin typeface="Comic Sans MS"/>
                <a:cs typeface="Comic Sans MS"/>
              </a:rPr>
              <a:t>Amy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Berth</a:t>
            </a:r>
            <a:r>
              <a:rPr sz="1600" dirty="0"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07401" y="3611689"/>
            <a:ext cx="1003300" cy="421005"/>
            <a:chOff x="1307401" y="3611689"/>
            <a:chExt cx="1003300" cy="421005"/>
          </a:xfrm>
        </p:grpSpPr>
        <p:sp>
          <p:nvSpPr>
            <p:cNvPr id="34" name="object 34"/>
            <p:cNvSpPr/>
            <p:nvPr/>
          </p:nvSpPr>
          <p:spPr>
            <a:xfrm>
              <a:off x="1310640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12164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56588" y="3611371"/>
            <a:ext cx="302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01049" y="3611689"/>
            <a:ext cx="1000125" cy="421005"/>
            <a:chOff x="2301049" y="3611689"/>
            <a:chExt cx="1000125" cy="421005"/>
          </a:xfrm>
        </p:grpSpPr>
        <p:sp>
          <p:nvSpPr>
            <p:cNvPr id="38" name="object 38"/>
            <p:cNvSpPr/>
            <p:nvPr/>
          </p:nvSpPr>
          <p:spPr>
            <a:xfrm>
              <a:off x="23042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599" y="411479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05812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22804" y="3611371"/>
            <a:ext cx="3613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15" baseline="-17361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1100" spc="10" dirty="0">
                <a:solidFill>
                  <a:srgbClr val="FFFFFF"/>
                </a:solidFill>
                <a:latin typeface="Comic Sans MS"/>
                <a:cs typeface="Comic Sans MS"/>
              </a:rPr>
              <a:t>nd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291839" y="3611880"/>
            <a:ext cx="1000125" cy="421005"/>
            <a:chOff x="3291839" y="3611880"/>
            <a:chExt cx="1000125" cy="421005"/>
          </a:xfrm>
        </p:grpSpPr>
        <p:sp>
          <p:nvSpPr>
            <p:cNvPr id="42" name="object 42"/>
            <p:cNvSpPr/>
            <p:nvPr/>
          </p:nvSpPr>
          <p:spPr>
            <a:xfrm>
              <a:off x="32948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96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16452" y="3611371"/>
            <a:ext cx="3549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rd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43075" y="5331099"/>
            <a:ext cx="2085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Men’s</a:t>
            </a:r>
            <a:r>
              <a:rPr sz="1400" i="1" spc="-1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44827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16300" y="31023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736401" y="4023169"/>
            <a:ext cx="3975100" cy="1253490"/>
            <a:chOff x="4736401" y="4023169"/>
            <a:chExt cx="3975100" cy="1253490"/>
          </a:xfrm>
        </p:grpSpPr>
        <p:sp>
          <p:nvSpPr>
            <p:cNvPr id="49" name="object 49"/>
            <p:cNvSpPr/>
            <p:nvPr/>
          </p:nvSpPr>
          <p:spPr>
            <a:xfrm>
              <a:off x="4739640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30240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31764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23888" y="4855476"/>
              <a:ext cx="1981200" cy="414655"/>
            </a:xfrm>
            <a:custGeom>
              <a:avLst/>
              <a:gdLst/>
              <a:ahLst/>
              <a:cxnLst/>
              <a:rect l="l" t="t" r="r" b="b"/>
              <a:pathLst>
                <a:path w="1981200" h="414654">
                  <a:moveTo>
                    <a:pt x="1981200" y="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414515"/>
                  </a:lnTo>
                  <a:lnTo>
                    <a:pt x="990600" y="414515"/>
                  </a:lnTo>
                  <a:lnTo>
                    <a:pt x="1981200" y="414515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25411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39640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41164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30240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731764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144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160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238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25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39640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41164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894579" y="4086859"/>
            <a:ext cx="681355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Amy</a:t>
            </a:r>
            <a:endParaRPr sz="1600">
              <a:latin typeface="Comic Sans MS"/>
              <a:cs typeface="Comic Sans MS"/>
            </a:endParaRPr>
          </a:p>
          <a:p>
            <a:pPr marL="94615" marR="5080" indent="-82550">
              <a:lnSpc>
                <a:spcPct val="170000"/>
              </a:lnSpc>
            </a:pPr>
            <a:r>
              <a:rPr sz="1600" spc="-5" dirty="0">
                <a:solidFill>
                  <a:srgbClr val="FFFFFF"/>
                </a:solidFill>
                <a:latin typeface="Comic Sans MS"/>
                <a:cs typeface="Comic Sans MS"/>
              </a:rPr>
              <a:t>Berth</a:t>
            </a:r>
            <a:r>
              <a:rPr sz="1600" dirty="0">
                <a:solidFill>
                  <a:srgbClr val="FFFFFF"/>
                </a:solidFill>
                <a:latin typeface="Comic Sans MS"/>
                <a:cs typeface="Comic Sans MS"/>
              </a:rPr>
              <a:t>a  Clare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727001" y="4023169"/>
            <a:ext cx="1003300" cy="424180"/>
            <a:chOff x="5727001" y="4023169"/>
            <a:chExt cx="1003300" cy="424180"/>
          </a:xfrm>
        </p:grpSpPr>
        <p:sp>
          <p:nvSpPr>
            <p:cNvPr id="66" name="object 66"/>
            <p:cNvSpPr/>
            <p:nvPr/>
          </p:nvSpPr>
          <p:spPr>
            <a:xfrm>
              <a:off x="5730239" y="40264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31763" y="40279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885179" y="4086859"/>
            <a:ext cx="68834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</a:t>
            </a:r>
            <a:endParaRPr sz="1600">
              <a:latin typeface="Comic Sans MS"/>
              <a:cs typeface="Comic Sans MS"/>
            </a:endParaRPr>
          </a:p>
          <a:p>
            <a:pPr marL="33655" marR="28575">
              <a:lnSpc>
                <a:spcPct val="170000"/>
              </a:lnSpc>
            </a:pPr>
            <a:r>
              <a:rPr sz="1600" spc="-5" dirty="0">
                <a:latin typeface="Comic Sans MS"/>
                <a:cs typeface="Comic Sans MS"/>
              </a:rPr>
              <a:t>Xavie</a:t>
            </a:r>
            <a:r>
              <a:rPr sz="1600" dirty="0">
                <a:latin typeface="Comic Sans MS"/>
                <a:cs typeface="Comic Sans MS"/>
              </a:rPr>
              <a:t>r  </a:t>
            </a:r>
            <a:r>
              <a:rPr sz="1600" spc="-5" dirty="0">
                <a:latin typeface="Comic Sans MS"/>
                <a:cs typeface="Comic Sans MS"/>
              </a:rPr>
              <a:t>Xavie</a:t>
            </a:r>
            <a:r>
              <a:rPr sz="1600" dirty="0">
                <a:latin typeface="Comic Sans MS"/>
                <a:cs typeface="Comic Sans MS"/>
              </a:rPr>
              <a:t>r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711249" y="4023169"/>
            <a:ext cx="1000125" cy="424180"/>
            <a:chOff x="7711249" y="4023169"/>
            <a:chExt cx="1000125" cy="424180"/>
          </a:xfrm>
        </p:grpSpPr>
        <p:sp>
          <p:nvSpPr>
            <p:cNvPr id="70" name="object 70"/>
            <p:cNvSpPr/>
            <p:nvPr/>
          </p:nvSpPr>
          <p:spPr>
            <a:xfrm>
              <a:off x="77144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7160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970011" y="4086859"/>
            <a:ext cx="48260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Zeus</a:t>
            </a:r>
            <a:endParaRPr sz="1600">
              <a:latin typeface="Comic Sans MS"/>
              <a:cs typeface="Comic Sans MS"/>
            </a:endParaRPr>
          </a:p>
          <a:p>
            <a:pPr marL="12700" marR="5080">
              <a:lnSpc>
                <a:spcPct val="170000"/>
              </a:lnSpc>
            </a:pPr>
            <a:r>
              <a:rPr sz="1600" spc="-5" dirty="0">
                <a:latin typeface="Comic Sans MS"/>
                <a:cs typeface="Comic Sans MS"/>
              </a:rPr>
              <a:t>Zeus  Zeus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720649" y="4023169"/>
            <a:ext cx="1000125" cy="424180"/>
            <a:chOff x="6720649" y="4023169"/>
            <a:chExt cx="1000125" cy="424180"/>
          </a:xfrm>
        </p:grpSpPr>
        <p:sp>
          <p:nvSpPr>
            <p:cNvPr id="74" name="object 74"/>
            <p:cNvSpPr/>
            <p:nvPr/>
          </p:nvSpPr>
          <p:spPr>
            <a:xfrm>
              <a:off x="67238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7254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878828" y="4086859"/>
            <a:ext cx="68834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omic Sans MS"/>
                <a:cs typeface="Comic Sans MS"/>
              </a:rPr>
              <a:t>Xavier</a:t>
            </a:r>
            <a:endParaRPr sz="1600">
              <a:latin typeface="Comic Sans MS"/>
              <a:cs typeface="Comic Sans MS"/>
            </a:endParaRPr>
          </a:p>
          <a:p>
            <a:pPr marL="12700" marR="5080">
              <a:lnSpc>
                <a:spcPct val="170000"/>
              </a:lnSpc>
            </a:pP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  </a:t>
            </a:r>
            <a:r>
              <a:rPr sz="1600" spc="-5" dirty="0">
                <a:latin typeface="Comic Sans MS"/>
                <a:cs typeface="Comic Sans MS"/>
              </a:rPr>
              <a:t>Yance</a:t>
            </a:r>
            <a:r>
              <a:rPr sz="1600" dirty="0">
                <a:latin typeface="Comic Sans MS"/>
                <a:cs typeface="Comic Sans MS"/>
              </a:rPr>
              <a:t>y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727001" y="3611689"/>
            <a:ext cx="1003300" cy="421005"/>
            <a:chOff x="5727001" y="3611689"/>
            <a:chExt cx="1003300" cy="421005"/>
          </a:xfrm>
        </p:grpSpPr>
        <p:sp>
          <p:nvSpPr>
            <p:cNvPr id="78" name="object 78"/>
            <p:cNvSpPr/>
            <p:nvPr/>
          </p:nvSpPr>
          <p:spPr>
            <a:xfrm>
              <a:off x="57302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31763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076188" y="3611371"/>
            <a:ext cx="302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omic Sans MS"/>
                <a:cs typeface="Comic Sans MS"/>
              </a:rPr>
              <a:t>st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720649" y="3611689"/>
            <a:ext cx="1000125" cy="421005"/>
            <a:chOff x="6720649" y="3611689"/>
            <a:chExt cx="1000125" cy="421005"/>
          </a:xfrm>
        </p:grpSpPr>
        <p:sp>
          <p:nvSpPr>
            <p:cNvPr id="82" name="object 82"/>
            <p:cNvSpPr/>
            <p:nvPr/>
          </p:nvSpPr>
          <p:spPr>
            <a:xfrm>
              <a:off x="67238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25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042404" y="3611371"/>
            <a:ext cx="3613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15" baseline="-17361" dirty="0">
                <a:solidFill>
                  <a:srgbClr val="FFFFFF"/>
                </a:solidFill>
                <a:latin typeface="Comic Sans MS"/>
                <a:cs typeface="Comic Sans MS"/>
              </a:rPr>
              <a:t>2</a:t>
            </a:r>
            <a:r>
              <a:rPr sz="1100" spc="10" dirty="0">
                <a:solidFill>
                  <a:srgbClr val="FFFFFF"/>
                </a:solidFill>
                <a:latin typeface="Comic Sans MS"/>
                <a:cs typeface="Comic Sans MS"/>
              </a:rPr>
              <a:t>nd</a:t>
            </a:r>
            <a:endParaRPr sz="1100">
              <a:latin typeface="Comic Sans MS"/>
              <a:cs typeface="Comic Sans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711440" y="3611880"/>
            <a:ext cx="1000125" cy="421005"/>
            <a:chOff x="7711440" y="3611880"/>
            <a:chExt cx="1000125" cy="421005"/>
          </a:xfrm>
        </p:grpSpPr>
        <p:sp>
          <p:nvSpPr>
            <p:cNvPr id="86" name="object 86"/>
            <p:cNvSpPr/>
            <p:nvPr/>
          </p:nvSpPr>
          <p:spPr>
            <a:xfrm>
              <a:off x="77144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716012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036052" y="3611371"/>
            <a:ext cx="3549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7" baseline="-17361" dirty="0">
                <a:solidFill>
                  <a:srgbClr val="FFFFFF"/>
                </a:solidFill>
                <a:latin typeface="Comic Sans MS"/>
                <a:cs typeface="Comic Sans MS"/>
              </a:rPr>
              <a:t>3</a:t>
            </a:r>
            <a:r>
              <a:rPr sz="1100" spc="5" dirty="0">
                <a:solidFill>
                  <a:srgbClr val="FFFFFF"/>
                </a:solidFill>
                <a:latin typeface="Comic Sans MS"/>
                <a:cs typeface="Comic Sans MS"/>
              </a:rPr>
              <a:t>rd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534659" y="5331099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Women’s</a:t>
            </a:r>
            <a:r>
              <a:rPr sz="1400" i="1" spc="-1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64428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35900" y="31023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124444" y="3366516"/>
            <a:ext cx="64135" cy="152400"/>
            <a:chOff x="8124444" y="3366516"/>
            <a:chExt cx="64135" cy="152400"/>
          </a:xfrm>
        </p:grpSpPr>
        <p:sp>
          <p:nvSpPr>
            <p:cNvPr id="93" name="object 93"/>
            <p:cNvSpPr/>
            <p:nvPr/>
          </p:nvSpPr>
          <p:spPr>
            <a:xfrm>
              <a:off x="8154924" y="336651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24444" y="345490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0"/>
                  </a:moveTo>
                  <a:lnTo>
                    <a:pt x="0" y="0"/>
                  </a:lnTo>
                  <a:lnTo>
                    <a:pt x="33527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6219444" y="3354324"/>
            <a:ext cx="64135" cy="152400"/>
            <a:chOff x="6219444" y="3354324"/>
            <a:chExt cx="64135" cy="152400"/>
          </a:xfrm>
        </p:grpSpPr>
        <p:sp>
          <p:nvSpPr>
            <p:cNvPr id="96" name="object 96"/>
            <p:cNvSpPr/>
            <p:nvPr/>
          </p:nvSpPr>
          <p:spPr>
            <a:xfrm>
              <a:off x="6249923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194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0"/>
                  </a:lnTo>
                  <a:lnTo>
                    <a:pt x="30479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857244" y="3354324"/>
            <a:ext cx="64135" cy="152400"/>
            <a:chOff x="3857244" y="3354324"/>
            <a:chExt cx="64135" cy="152400"/>
          </a:xfrm>
        </p:grpSpPr>
        <p:sp>
          <p:nvSpPr>
            <p:cNvPr id="99" name="object 99"/>
            <p:cNvSpPr/>
            <p:nvPr/>
          </p:nvSpPr>
          <p:spPr>
            <a:xfrm>
              <a:off x="3887723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572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3527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799844" y="3354324"/>
            <a:ext cx="64135" cy="152400"/>
            <a:chOff x="1799844" y="3354324"/>
            <a:chExt cx="64135" cy="152400"/>
          </a:xfrm>
        </p:grpSpPr>
        <p:sp>
          <p:nvSpPr>
            <p:cNvPr id="102" name="object 102"/>
            <p:cNvSpPr/>
            <p:nvPr/>
          </p:nvSpPr>
          <p:spPr>
            <a:xfrm>
              <a:off x="1830324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998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0480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4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5</a:t>
            </a:fld>
            <a:endParaRPr sz="8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7284720" cy="46462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06375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Perfect matching:	</a:t>
            </a:r>
            <a:r>
              <a:rPr sz="1800" spc="-5" dirty="0">
                <a:latin typeface="Comic Sans MS"/>
                <a:cs typeface="Comic Sans MS"/>
              </a:rPr>
              <a:t>everyone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matched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monogamously.</a:t>
            </a: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gets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exactly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woman.</a:t>
            </a:r>
            <a:endParaRPr sz="1800" dirty="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gets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exactly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man.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Lucida Sans Unicode"/>
              <a:buChar char="■"/>
            </a:pPr>
            <a:endParaRPr sz="1800" dirty="0">
              <a:latin typeface="Comic Sans MS"/>
              <a:cs typeface="Comic Sans MS"/>
            </a:endParaRPr>
          </a:p>
          <a:p>
            <a:pPr marL="12700" marR="247650">
              <a:lnSpc>
                <a:spcPct val="121100"/>
              </a:lnSpc>
              <a:spcBef>
                <a:spcPts val="5"/>
              </a:spcBef>
              <a:tabLst>
                <a:tab pos="115252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Stability:	</a:t>
            </a:r>
            <a:r>
              <a:rPr sz="1800" spc="5" dirty="0">
                <a:latin typeface="Comic Sans MS"/>
                <a:cs typeface="Comic Sans MS"/>
              </a:rPr>
              <a:t>no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incentive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some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participants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undermine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assignment</a:t>
            </a:r>
            <a:r>
              <a:rPr sz="1800" spc="-5" dirty="0">
                <a:latin typeface="Comic Sans MS"/>
                <a:cs typeface="Comic Sans MS"/>
              </a:rPr>
              <a:t> by joint </a:t>
            </a:r>
            <a:r>
              <a:rPr sz="1800" dirty="0">
                <a:latin typeface="Comic Sans MS"/>
                <a:cs typeface="Comic Sans MS"/>
              </a:rPr>
              <a:t>action.</a:t>
            </a:r>
          </a:p>
          <a:p>
            <a:pPr marL="360045" marR="178435" indent="-231775">
              <a:lnSpc>
                <a:spcPct val="120000"/>
              </a:lnSpc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matching M, an </a:t>
            </a:r>
            <a:r>
              <a:rPr sz="1800" spc="-5" dirty="0">
                <a:latin typeface="Comic Sans MS"/>
                <a:cs typeface="Comic Sans MS"/>
              </a:rPr>
              <a:t>unmatched </a:t>
            </a:r>
            <a:r>
              <a:rPr sz="1800" dirty="0">
                <a:latin typeface="Comic Sans MS"/>
                <a:cs typeface="Comic Sans MS"/>
              </a:rPr>
              <a:t>pair </a:t>
            </a:r>
            <a:r>
              <a:rPr sz="1800" spc="5" dirty="0">
                <a:latin typeface="Comic Sans MS"/>
                <a:cs typeface="Comic Sans MS"/>
              </a:rPr>
              <a:t>m-w </a:t>
            </a:r>
            <a:r>
              <a:rPr sz="1800" dirty="0">
                <a:latin typeface="Comic Sans MS"/>
                <a:cs typeface="Comic Sans MS"/>
              </a:rPr>
              <a:t>is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unstable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man m and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woman </a:t>
            </a:r>
            <a:r>
              <a:rPr sz="1800" dirty="0">
                <a:latin typeface="Comic Sans MS"/>
                <a:cs typeface="Comic Sans MS"/>
              </a:rPr>
              <a:t>w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 each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other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current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partners.</a:t>
            </a:r>
          </a:p>
          <a:p>
            <a:pPr marL="360045" indent="-232410">
              <a:lnSpc>
                <a:spcPct val="100000"/>
              </a:lnSpc>
              <a:spcBef>
                <a:spcPts val="455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Unstable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m-w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could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5" dirty="0">
                <a:latin typeface="Comic Sans MS"/>
                <a:cs typeface="Comic Sans MS"/>
              </a:rPr>
              <a:t> improve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by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eloping.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94754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Stable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matching:	</a:t>
            </a:r>
            <a:r>
              <a:rPr sz="1800" dirty="0">
                <a:latin typeface="Comic Sans MS"/>
                <a:cs typeface="Comic Sans MS"/>
              </a:rPr>
              <a:t>perfect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with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unstable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mic Sans MS"/>
              <a:cs typeface="Comic Sans MS"/>
            </a:endParaRPr>
          </a:p>
          <a:p>
            <a:pPr marL="12700" marR="5080">
              <a:lnSpc>
                <a:spcPct val="120000"/>
              </a:lnSpc>
              <a:tabLst>
                <a:tab pos="285940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Stable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matching problem.	</a:t>
            </a:r>
            <a:r>
              <a:rPr sz="1800" dirty="0">
                <a:latin typeface="Comic Sans MS"/>
                <a:cs typeface="Comic Sans MS"/>
              </a:rPr>
              <a:t>Given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preference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lists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n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women, find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 matching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 exists.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428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assignment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X-C,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Y-B,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Z-A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stable?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992" y="3611880"/>
            <a:ext cx="3975100" cy="1664335"/>
            <a:chOff x="316992" y="3611880"/>
            <a:chExt cx="3975100" cy="1664335"/>
          </a:xfrm>
        </p:grpSpPr>
        <p:sp>
          <p:nvSpPr>
            <p:cNvPr id="5" name="object 5"/>
            <p:cNvSpPr/>
            <p:nvPr/>
          </p:nvSpPr>
          <p:spPr>
            <a:xfrm>
              <a:off x="13106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2164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287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599" y="414527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5812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564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2164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48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6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42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5812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040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564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0639" y="40264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2164" y="40279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4887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64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4287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5812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06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2164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042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599" y="411479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5812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48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6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43075" y="5331099"/>
            <a:ext cx="2085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Men’s</a:t>
            </a:r>
            <a:r>
              <a:rPr sz="1400" i="1" spc="-1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36591" y="3611880"/>
            <a:ext cx="3975100" cy="1664335"/>
            <a:chOff x="4736591" y="3611880"/>
            <a:chExt cx="3975100" cy="1664335"/>
          </a:xfrm>
        </p:grpSpPr>
        <p:sp>
          <p:nvSpPr>
            <p:cNvPr id="33" name="object 33"/>
            <p:cNvSpPr/>
            <p:nvPr/>
          </p:nvSpPr>
          <p:spPr>
            <a:xfrm>
              <a:off x="57302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31763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23888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25411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9639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41163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02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31763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44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160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238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25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39639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1163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30239" y="40264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31763" y="40279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144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160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238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254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302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31763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238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25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144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160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20040" y="3614928"/>
          <a:ext cx="8385175" cy="1655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5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1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5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1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5534659" y="5331099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Women’s</a:t>
            </a:r>
            <a:r>
              <a:rPr sz="1400" i="1" spc="-1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44827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61435" y="31023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64428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219444" y="3354324"/>
            <a:ext cx="64135" cy="152400"/>
            <a:chOff x="6219444" y="3354324"/>
            <a:chExt cx="64135" cy="152400"/>
          </a:xfrm>
        </p:grpSpPr>
        <p:sp>
          <p:nvSpPr>
            <p:cNvPr id="65" name="object 65"/>
            <p:cNvSpPr/>
            <p:nvPr/>
          </p:nvSpPr>
          <p:spPr>
            <a:xfrm>
              <a:off x="6249923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194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0"/>
                  </a:lnTo>
                  <a:lnTo>
                    <a:pt x="30479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3802379" y="3354324"/>
            <a:ext cx="64135" cy="152400"/>
            <a:chOff x="3802379" y="3354324"/>
            <a:chExt cx="64135" cy="152400"/>
          </a:xfrm>
        </p:grpSpPr>
        <p:sp>
          <p:nvSpPr>
            <p:cNvPr id="68" name="object 68"/>
            <p:cNvSpPr/>
            <p:nvPr/>
          </p:nvSpPr>
          <p:spPr>
            <a:xfrm>
              <a:off x="3832859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02379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3527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799844" y="3354324"/>
            <a:ext cx="64135" cy="152400"/>
            <a:chOff x="1799844" y="3354324"/>
            <a:chExt cx="64135" cy="152400"/>
          </a:xfrm>
        </p:grpSpPr>
        <p:sp>
          <p:nvSpPr>
            <p:cNvPr id="71" name="object 71"/>
            <p:cNvSpPr/>
            <p:nvPr/>
          </p:nvSpPr>
          <p:spPr>
            <a:xfrm>
              <a:off x="1830324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998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0480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738364" y="3099307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179307" y="3351276"/>
            <a:ext cx="64135" cy="155575"/>
            <a:chOff x="8179307" y="3351276"/>
            <a:chExt cx="64135" cy="155575"/>
          </a:xfrm>
        </p:grpSpPr>
        <p:sp>
          <p:nvSpPr>
            <p:cNvPr id="75" name="object 75"/>
            <p:cNvSpPr/>
            <p:nvPr/>
          </p:nvSpPr>
          <p:spPr>
            <a:xfrm>
              <a:off x="8209787" y="335127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79307" y="3439668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6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950452" y="6655203"/>
            <a:ext cx="13779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800" spc="-5" dirty="0">
                <a:latin typeface="Comic Sans MS"/>
                <a:cs typeface="Comic Sans MS"/>
              </a:rPr>
              <a:t>6</a:t>
            </a:fld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28371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assignment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X-C,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Y-B,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Z-A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72110" algn="l"/>
                <a:tab pos="86931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No.	</a:t>
            </a:r>
            <a:r>
              <a:rPr sz="1800" spc="-5" dirty="0">
                <a:latin typeface="Comic Sans MS"/>
                <a:cs typeface="Comic Sans MS"/>
              </a:rPr>
              <a:t>Bertha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and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Xavier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will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hook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up.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992" y="3611880"/>
            <a:ext cx="3975100" cy="1664335"/>
            <a:chOff x="316992" y="3611880"/>
            <a:chExt cx="3975100" cy="1664335"/>
          </a:xfrm>
        </p:grpSpPr>
        <p:sp>
          <p:nvSpPr>
            <p:cNvPr id="5" name="object 5"/>
            <p:cNvSpPr/>
            <p:nvPr/>
          </p:nvSpPr>
          <p:spPr>
            <a:xfrm>
              <a:off x="13106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2164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287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599" y="414527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5812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564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2164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48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6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42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5812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040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564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0639" y="40264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12164" y="40279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4887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64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4287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5812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06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12164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042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599" y="411479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5812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948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6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736591" y="3611880"/>
            <a:ext cx="3975100" cy="1664335"/>
            <a:chOff x="4736591" y="3611880"/>
            <a:chExt cx="3975100" cy="1664335"/>
          </a:xfrm>
        </p:grpSpPr>
        <p:sp>
          <p:nvSpPr>
            <p:cNvPr id="32" name="object 32"/>
            <p:cNvSpPr/>
            <p:nvPr/>
          </p:nvSpPr>
          <p:spPr>
            <a:xfrm>
              <a:off x="57302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1763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23888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25411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39639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41163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302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31763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144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60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238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725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9639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41163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30239" y="402640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31763" y="4027932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7144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160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23888" y="402640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25411" y="4027932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02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31763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238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25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144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160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20040" y="3614928"/>
          <a:ext cx="8385175" cy="165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5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1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5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1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1544827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61435" y="31023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64428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19444" y="3354324"/>
            <a:ext cx="64135" cy="152400"/>
            <a:chOff x="6219444" y="3354324"/>
            <a:chExt cx="64135" cy="152400"/>
          </a:xfrm>
        </p:grpSpPr>
        <p:sp>
          <p:nvSpPr>
            <p:cNvPr id="63" name="object 63"/>
            <p:cNvSpPr/>
            <p:nvPr/>
          </p:nvSpPr>
          <p:spPr>
            <a:xfrm>
              <a:off x="6249923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194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0"/>
                  </a:lnTo>
                  <a:lnTo>
                    <a:pt x="30479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802379" y="3354324"/>
            <a:ext cx="64135" cy="152400"/>
            <a:chOff x="3802379" y="3354324"/>
            <a:chExt cx="64135" cy="152400"/>
          </a:xfrm>
        </p:grpSpPr>
        <p:sp>
          <p:nvSpPr>
            <p:cNvPr id="66" name="object 66"/>
            <p:cNvSpPr/>
            <p:nvPr/>
          </p:nvSpPr>
          <p:spPr>
            <a:xfrm>
              <a:off x="3832859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02379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3527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799844" y="3354324"/>
            <a:ext cx="64135" cy="152400"/>
            <a:chOff x="1799844" y="3354324"/>
            <a:chExt cx="64135" cy="152400"/>
          </a:xfrm>
        </p:grpSpPr>
        <p:sp>
          <p:nvSpPr>
            <p:cNvPr id="69" name="object 69"/>
            <p:cNvSpPr/>
            <p:nvPr/>
          </p:nvSpPr>
          <p:spPr>
            <a:xfrm>
              <a:off x="1830324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998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0480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738364" y="3099307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179307" y="3351276"/>
            <a:ext cx="64135" cy="155575"/>
            <a:chOff x="8179307" y="3351276"/>
            <a:chExt cx="64135" cy="155575"/>
          </a:xfrm>
        </p:grpSpPr>
        <p:sp>
          <p:nvSpPr>
            <p:cNvPr id="73" name="object 73"/>
            <p:cNvSpPr/>
            <p:nvPr/>
          </p:nvSpPr>
          <p:spPr>
            <a:xfrm>
              <a:off x="8209787" y="335127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179307" y="3439668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6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43075" y="5331099"/>
            <a:ext cx="2085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Men’s</a:t>
            </a:r>
            <a:r>
              <a:rPr sz="1400" i="1" spc="-1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975852" y="6655203"/>
            <a:ext cx="86995" cy="16573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800" spc="-5" dirty="0">
                <a:latin typeface="Comic Sans MS"/>
                <a:cs typeface="Comic Sans MS"/>
              </a:rPr>
              <a:t>7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34659" y="5331099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Women’s</a:t>
            </a:r>
            <a:r>
              <a:rPr sz="1400" i="1" spc="-1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876" y="176275"/>
            <a:ext cx="2996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Matching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6084"/>
            <a:ext cx="428371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assignment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X-A,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Y-B,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Z-C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7211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Yes.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992" y="3611880"/>
            <a:ext cx="3975100" cy="1664335"/>
            <a:chOff x="316992" y="3611880"/>
            <a:chExt cx="3975100" cy="1664335"/>
          </a:xfrm>
        </p:grpSpPr>
        <p:sp>
          <p:nvSpPr>
            <p:cNvPr id="5" name="object 5"/>
            <p:cNvSpPr/>
            <p:nvPr/>
          </p:nvSpPr>
          <p:spPr>
            <a:xfrm>
              <a:off x="13106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2164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4287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599" y="414527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5812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600" y="0"/>
                  </a:lnTo>
                  <a:lnTo>
                    <a:pt x="990600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40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564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06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2164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948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64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4287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9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599" y="414528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564" y="4027932"/>
              <a:ext cx="3965575" cy="829310"/>
            </a:xfrm>
            <a:custGeom>
              <a:avLst/>
              <a:gdLst/>
              <a:ahLst/>
              <a:cxnLst/>
              <a:rect l="l" t="t" r="r" b="b"/>
              <a:pathLst>
                <a:path w="3965575" h="829310">
                  <a:moveTo>
                    <a:pt x="1984248" y="414527"/>
                  </a:moveTo>
                  <a:lnTo>
                    <a:pt x="2974848" y="414527"/>
                  </a:lnTo>
                  <a:lnTo>
                    <a:pt x="2974848" y="829055"/>
                  </a:lnTo>
                  <a:lnTo>
                    <a:pt x="1984248" y="829055"/>
                  </a:lnTo>
                  <a:lnTo>
                    <a:pt x="1984248" y="414527"/>
                  </a:lnTo>
                  <a:close/>
                </a:path>
                <a:path w="3965575" h="829310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  <a:path w="3965575" h="829310">
                  <a:moveTo>
                    <a:pt x="990600" y="0"/>
                  </a:moveTo>
                  <a:lnTo>
                    <a:pt x="1984248" y="0"/>
                  </a:lnTo>
                  <a:lnTo>
                    <a:pt x="1984248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  <a:path w="3965575" h="829310">
                  <a:moveTo>
                    <a:pt x="2974847" y="0"/>
                  </a:moveTo>
                  <a:lnTo>
                    <a:pt x="3965447" y="0"/>
                  </a:lnTo>
                  <a:lnTo>
                    <a:pt x="3965447" y="414527"/>
                  </a:lnTo>
                  <a:lnTo>
                    <a:pt x="2974847" y="414527"/>
                  </a:lnTo>
                  <a:lnTo>
                    <a:pt x="2974847" y="0"/>
                  </a:lnTo>
                  <a:close/>
                </a:path>
                <a:path w="3965575" h="829310">
                  <a:moveTo>
                    <a:pt x="1984248" y="0"/>
                  </a:moveTo>
                  <a:lnTo>
                    <a:pt x="2974848" y="0"/>
                  </a:lnTo>
                  <a:lnTo>
                    <a:pt x="2974848" y="414527"/>
                  </a:lnTo>
                  <a:lnTo>
                    <a:pt x="1984248" y="414527"/>
                  </a:lnTo>
                  <a:lnTo>
                    <a:pt x="1984248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06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12164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42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599" y="411479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5812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600" y="0"/>
                  </a:lnTo>
                  <a:lnTo>
                    <a:pt x="990600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4887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6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36591" y="3611880"/>
            <a:ext cx="3975100" cy="1664335"/>
            <a:chOff x="4736591" y="3611880"/>
            <a:chExt cx="3975100" cy="1664335"/>
          </a:xfrm>
        </p:grpSpPr>
        <p:sp>
          <p:nvSpPr>
            <p:cNvPr id="24" name="object 24"/>
            <p:cNvSpPr/>
            <p:nvPr/>
          </p:nvSpPr>
          <p:spPr>
            <a:xfrm>
              <a:off x="5730239" y="4855464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3647" y="414527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1763" y="4856988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23888" y="4855464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90600" y="41452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25411" y="485698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39639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41163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0239" y="4440936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993647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3647" y="414528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31763" y="4442460"/>
              <a:ext cx="993775" cy="414655"/>
            </a:xfrm>
            <a:custGeom>
              <a:avLst/>
              <a:gdLst/>
              <a:ahLst/>
              <a:cxnLst/>
              <a:rect l="l" t="t" r="r" b="b"/>
              <a:pathLst>
                <a:path w="993775" h="414654">
                  <a:moveTo>
                    <a:pt x="0" y="0"/>
                  </a:moveTo>
                  <a:lnTo>
                    <a:pt x="993647" y="0"/>
                  </a:lnTo>
                  <a:lnTo>
                    <a:pt x="993647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144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6011" y="4442460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23888" y="4440936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600" y="0"/>
                  </a:moveTo>
                  <a:lnTo>
                    <a:pt x="0" y="0"/>
                  </a:lnTo>
                  <a:lnTo>
                    <a:pt x="0" y="414528"/>
                  </a:lnTo>
                  <a:lnTo>
                    <a:pt x="990600" y="41452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41163" y="4027932"/>
              <a:ext cx="3965575" cy="829310"/>
            </a:xfrm>
            <a:custGeom>
              <a:avLst/>
              <a:gdLst/>
              <a:ahLst/>
              <a:cxnLst/>
              <a:rect l="l" t="t" r="r" b="b"/>
              <a:pathLst>
                <a:path w="3965575" h="829310">
                  <a:moveTo>
                    <a:pt x="1984247" y="414527"/>
                  </a:moveTo>
                  <a:lnTo>
                    <a:pt x="2974847" y="414527"/>
                  </a:lnTo>
                  <a:lnTo>
                    <a:pt x="2974847" y="829055"/>
                  </a:lnTo>
                  <a:lnTo>
                    <a:pt x="1984247" y="829055"/>
                  </a:lnTo>
                  <a:lnTo>
                    <a:pt x="1984247" y="414527"/>
                  </a:lnTo>
                  <a:close/>
                </a:path>
                <a:path w="3965575" h="829310">
                  <a:moveTo>
                    <a:pt x="0" y="0"/>
                  </a:moveTo>
                  <a:lnTo>
                    <a:pt x="990599" y="0"/>
                  </a:lnTo>
                  <a:lnTo>
                    <a:pt x="990599" y="414527"/>
                  </a:lnTo>
                  <a:lnTo>
                    <a:pt x="0" y="414527"/>
                  </a:lnTo>
                  <a:lnTo>
                    <a:pt x="0" y="0"/>
                  </a:lnTo>
                  <a:close/>
                </a:path>
                <a:path w="3965575" h="829310">
                  <a:moveTo>
                    <a:pt x="990599" y="0"/>
                  </a:moveTo>
                  <a:lnTo>
                    <a:pt x="1984247" y="0"/>
                  </a:lnTo>
                  <a:lnTo>
                    <a:pt x="1984247" y="414527"/>
                  </a:lnTo>
                  <a:lnTo>
                    <a:pt x="990599" y="414527"/>
                  </a:lnTo>
                  <a:lnTo>
                    <a:pt x="990599" y="0"/>
                  </a:lnTo>
                  <a:close/>
                </a:path>
                <a:path w="3965575" h="829310">
                  <a:moveTo>
                    <a:pt x="2974847" y="0"/>
                  </a:moveTo>
                  <a:lnTo>
                    <a:pt x="3965447" y="0"/>
                  </a:lnTo>
                  <a:lnTo>
                    <a:pt x="3965447" y="414527"/>
                  </a:lnTo>
                  <a:lnTo>
                    <a:pt x="2974847" y="414527"/>
                  </a:lnTo>
                  <a:lnTo>
                    <a:pt x="2974847" y="0"/>
                  </a:lnTo>
                  <a:close/>
                </a:path>
                <a:path w="3965575" h="829310">
                  <a:moveTo>
                    <a:pt x="1984247" y="0"/>
                  </a:moveTo>
                  <a:lnTo>
                    <a:pt x="2974847" y="0"/>
                  </a:lnTo>
                  <a:lnTo>
                    <a:pt x="2974847" y="414527"/>
                  </a:lnTo>
                  <a:lnTo>
                    <a:pt x="1984247" y="414527"/>
                  </a:lnTo>
                  <a:lnTo>
                    <a:pt x="1984247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30239" y="3614928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993647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3647" y="411479"/>
                  </a:lnTo>
                  <a:lnTo>
                    <a:pt x="993647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31763" y="3616452"/>
              <a:ext cx="993775" cy="411480"/>
            </a:xfrm>
            <a:custGeom>
              <a:avLst/>
              <a:gdLst/>
              <a:ahLst/>
              <a:cxnLst/>
              <a:rect l="l" t="t" r="r" b="b"/>
              <a:pathLst>
                <a:path w="993775" h="411479">
                  <a:moveTo>
                    <a:pt x="0" y="0"/>
                  </a:moveTo>
                  <a:lnTo>
                    <a:pt x="993647" y="0"/>
                  </a:lnTo>
                  <a:lnTo>
                    <a:pt x="993647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238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254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14488" y="3614928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600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990600" y="41147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5F6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16011" y="3616452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990599" y="0"/>
                  </a:lnTo>
                  <a:lnTo>
                    <a:pt x="990599" y="411480"/>
                  </a:lnTo>
                  <a:lnTo>
                    <a:pt x="0" y="41148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20040" y="3614928"/>
          <a:ext cx="8385175" cy="165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5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1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st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15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1100" spc="1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7" baseline="-1736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1100" spc="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rd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8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Amy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Bertha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8A8A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Clare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5F60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Xavier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Yancey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Comic Sans MS"/>
                          <a:cs typeface="Comic Sans MS"/>
                        </a:rPr>
                        <a:t>Zeus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73660" marB="0">
                    <a:solidFill>
                      <a:srgbClr val="8A8A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1544827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1435" y="3102355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64428" y="3102355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219444" y="3354324"/>
            <a:ext cx="64135" cy="152400"/>
            <a:chOff x="6219444" y="3354324"/>
            <a:chExt cx="64135" cy="152400"/>
          </a:xfrm>
        </p:grpSpPr>
        <p:sp>
          <p:nvSpPr>
            <p:cNvPr id="47" name="object 47"/>
            <p:cNvSpPr/>
            <p:nvPr/>
          </p:nvSpPr>
          <p:spPr>
            <a:xfrm>
              <a:off x="6249923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194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0"/>
                  </a:moveTo>
                  <a:lnTo>
                    <a:pt x="0" y="0"/>
                  </a:lnTo>
                  <a:lnTo>
                    <a:pt x="30479" y="64008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802379" y="3354324"/>
            <a:ext cx="64135" cy="152400"/>
            <a:chOff x="3802379" y="3354324"/>
            <a:chExt cx="64135" cy="152400"/>
          </a:xfrm>
        </p:grpSpPr>
        <p:sp>
          <p:nvSpPr>
            <p:cNvPr id="50" name="object 50"/>
            <p:cNvSpPr/>
            <p:nvPr/>
          </p:nvSpPr>
          <p:spPr>
            <a:xfrm>
              <a:off x="3832859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02379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3527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799844" y="3354324"/>
            <a:ext cx="64135" cy="152400"/>
            <a:chOff x="1799844" y="3354324"/>
            <a:chExt cx="64135" cy="152400"/>
          </a:xfrm>
        </p:grpSpPr>
        <p:sp>
          <p:nvSpPr>
            <p:cNvPr id="53" name="object 53"/>
            <p:cNvSpPr/>
            <p:nvPr/>
          </p:nvSpPr>
          <p:spPr>
            <a:xfrm>
              <a:off x="1830324" y="3354324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9844" y="34427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8" y="0"/>
                  </a:moveTo>
                  <a:lnTo>
                    <a:pt x="0" y="0"/>
                  </a:lnTo>
                  <a:lnTo>
                    <a:pt x="30480" y="64008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738364" y="3099307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least</a:t>
            </a:r>
            <a:r>
              <a:rPr sz="1200" spc="-7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favorite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179307" y="3351276"/>
            <a:ext cx="64135" cy="155575"/>
            <a:chOff x="8179307" y="3351276"/>
            <a:chExt cx="64135" cy="155575"/>
          </a:xfrm>
        </p:grpSpPr>
        <p:sp>
          <p:nvSpPr>
            <p:cNvPr id="57" name="object 57"/>
            <p:cNvSpPr/>
            <p:nvPr/>
          </p:nvSpPr>
          <p:spPr>
            <a:xfrm>
              <a:off x="8209787" y="335127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79307" y="3439668"/>
              <a:ext cx="64135" cy="67310"/>
            </a:xfrm>
            <a:custGeom>
              <a:avLst/>
              <a:gdLst/>
              <a:ahLst/>
              <a:cxnLst/>
              <a:rect l="l" t="t" r="r" b="b"/>
              <a:pathLst>
                <a:path w="64134" h="67310">
                  <a:moveTo>
                    <a:pt x="64007" y="0"/>
                  </a:moveTo>
                  <a:lnTo>
                    <a:pt x="0" y="0"/>
                  </a:lnTo>
                  <a:lnTo>
                    <a:pt x="33527" y="67056"/>
                  </a:lnTo>
                  <a:lnTo>
                    <a:pt x="64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43075" y="5331099"/>
            <a:ext cx="20859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Men’s</a:t>
            </a:r>
            <a:r>
              <a:rPr sz="1400" i="1" spc="-15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0" name="object 60"/>
          <p:cNvSpPr txBox="1"/>
          <p:nvPr/>
        </p:nvSpPr>
        <p:spPr>
          <a:xfrm>
            <a:off x="5534659" y="5331099"/>
            <a:ext cx="23450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latin typeface="Comic Sans MS"/>
                <a:cs typeface="Comic Sans MS"/>
              </a:rPr>
              <a:t>Women’s</a:t>
            </a:r>
            <a:r>
              <a:rPr sz="1400" i="1" spc="-1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Preference</a:t>
            </a:r>
            <a:r>
              <a:rPr sz="1400" i="1" spc="-20" dirty="0">
                <a:latin typeface="Comic Sans MS"/>
                <a:cs typeface="Comic Sans MS"/>
              </a:rPr>
              <a:t> </a:t>
            </a:r>
            <a:r>
              <a:rPr sz="1400" i="1" spc="-5" dirty="0">
                <a:latin typeface="Comic Sans MS"/>
                <a:cs typeface="Comic Sans MS"/>
              </a:rPr>
              <a:t>Profile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3964" y="176275"/>
            <a:ext cx="3116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Stable</a:t>
            </a:r>
            <a:r>
              <a:rPr spc="-25" dirty="0"/>
              <a:t> </a:t>
            </a:r>
            <a:r>
              <a:rPr spc="-5" dirty="0"/>
              <a:t>Roommate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80947"/>
            <a:ext cx="405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Do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stable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matchings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always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exist?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310131"/>
            <a:ext cx="254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Not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obvious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priori.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916684"/>
            <a:ext cx="5850255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Stable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roommate</a:t>
            </a:r>
            <a:r>
              <a:rPr sz="1800" spc="-3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30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2n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people;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person</a:t>
            </a:r>
            <a:r>
              <a:rPr sz="1800" spc="-5" dirty="0">
                <a:latin typeface="Comic Sans MS"/>
                <a:cs typeface="Comic Sans MS"/>
              </a:rPr>
              <a:t> ranks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others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from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2n-1.</a:t>
            </a:r>
            <a:endParaRPr sz="1800">
              <a:latin typeface="Comic Sans MS"/>
              <a:cs typeface="Comic Sans MS"/>
            </a:endParaRPr>
          </a:p>
          <a:p>
            <a:pPr marL="360045" indent="-232410">
              <a:lnSpc>
                <a:spcPct val="100000"/>
              </a:lnSpc>
              <a:spcBef>
                <a:spcPts val="459"/>
              </a:spcBef>
              <a:buSzPct val="33333"/>
              <a:buFont typeface="Lucida Sans Unicode"/>
              <a:buChar char="■"/>
              <a:tabLst>
                <a:tab pos="360045" algn="l"/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Assign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roommate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pairs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unstable </a:t>
            </a:r>
            <a:r>
              <a:rPr sz="1800" dirty="0">
                <a:latin typeface="Comic Sans MS"/>
                <a:cs typeface="Comic Sans MS"/>
              </a:rPr>
              <a:t>pairs.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5549900"/>
            <a:ext cx="6610984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50876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sz="1800" spc="-5" dirty="0">
                <a:latin typeface="Comic Sans MS"/>
                <a:cs typeface="Comic Sans MS"/>
              </a:rPr>
              <a:t>Stable </a:t>
            </a:r>
            <a:r>
              <a:rPr sz="1800" dirty="0">
                <a:latin typeface="Comic Sans MS"/>
                <a:cs typeface="Comic Sans MS"/>
              </a:rPr>
              <a:t>matchings </a:t>
            </a:r>
            <a:r>
              <a:rPr sz="1800" spc="-5" dirty="0">
                <a:latin typeface="Comic Sans MS"/>
                <a:cs typeface="Comic Sans MS"/>
              </a:rPr>
              <a:t>do not </a:t>
            </a:r>
            <a:r>
              <a:rPr sz="1800" dirty="0">
                <a:latin typeface="Comic Sans MS"/>
                <a:cs typeface="Comic Sans MS"/>
              </a:rPr>
              <a:t>always exist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stable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roommate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problem.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4951" y="3581400"/>
            <a:ext cx="2752725" cy="1527175"/>
            <a:chOff x="3044951" y="3581400"/>
            <a:chExt cx="2752725" cy="1527175"/>
          </a:xfrm>
        </p:grpSpPr>
        <p:sp>
          <p:nvSpPr>
            <p:cNvPr id="8" name="object 8"/>
            <p:cNvSpPr/>
            <p:nvPr/>
          </p:nvSpPr>
          <p:spPr>
            <a:xfrm>
              <a:off x="3049523" y="3585972"/>
              <a:ext cx="2743200" cy="1518285"/>
            </a:xfrm>
            <a:custGeom>
              <a:avLst/>
              <a:gdLst/>
              <a:ahLst/>
              <a:cxnLst/>
              <a:rect l="l" t="t" r="r" b="b"/>
              <a:pathLst>
                <a:path w="2743200" h="1518285">
                  <a:moveTo>
                    <a:pt x="914399" y="0"/>
                  </a:moveTo>
                  <a:lnTo>
                    <a:pt x="1828799" y="0"/>
                  </a:lnTo>
                  <a:lnTo>
                    <a:pt x="1828799" y="377952"/>
                  </a:lnTo>
                  <a:lnTo>
                    <a:pt x="914399" y="377952"/>
                  </a:lnTo>
                  <a:lnTo>
                    <a:pt x="914399" y="0"/>
                  </a:lnTo>
                  <a:close/>
                </a:path>
                <a:path w="2743200" h="1518285">
                  <a:moveTo>
                    <a:pt x="914399" y="377951"/>
                  </a:moveTo>
                  <a:lnTo>
                    <a:pt x="1828799" y="377951"/>
                  </a:lnTo>
                  <a:lnTo>
                    <a:pt x="1828799" y="755903"/>
                  </a:lnTo>
                  <a:lnTo>
                    <a:pt x="914399" y="755903"/>
                  </a:lnTo>
                  <a:lnTo>
                    <a:pt x="914399" y="377951"/>
                  </a:lnTo>
                  <a:close/>
                </a:path>
                <a:path w="2743200" h="1518285">
                  <a:moveTo>
                    <a:pt x="914399" y="758951"/>
                  </a:moveTo>
                  <a:lnTo>
                    <a:pt x="1828799" y="758951"/>
                  </a:lnTo>
                  <a:lnTo>
                    <a:pt x="1828799" y="1136903"/>
                  </a:lnTo>
                  <a:lnTo>
                    <a:pt x="914399" y="1136903"/>
                  </a:lnTo>
                  <a:lnTo>
                    <a:pt x="914399" y="758951"/>
                  </a:lnTo>
                  <a:close/>
                </a:path>
                <a:path w="2743200" h="1518285">
                  <a:moveTo>
                    <a:pt x="1828799" y="377951"/>
                  </a:moveTo>
                  <a:lnTo>
                    <a:pt x="2743199" y="377951"/>
                  </a:lnTo>
                  <a:lnTo>
                    <a:pt x="2743199" y="755903"/>
                  </a:lnTo>
                  <a:lnTo>
                    <a:pt x="1828799" y="755903"/>
                  </a:lnTo>
                  <a:lnTo>
                    <a:pt x="1828799" y="377951"/>
                  </a:lnTo>
                  <a:close/>
                </a:path>
                <a:path w="2743200" h="1518285">
                  <a:moveTo>
                    <a:pt x="1828799" y="758951"/>
                  </a:moveTo>
                  <a:lnTo>
                    <a:pt x="2743199" y="758951"/>
                  </a:lnTo>
                  <a:lnTo>
                    <a:pt x="2743199" y="1136903"/>
                  </a:lnTo>
                  <a:lnTo>
                    <a:pt x="1828799" y="1136903"/>
                  </a:lnTo>
                  <a:lnTo>
                    <a:pt x="1828799" y="758951"/>
                  </a:lnTo>
                  <a:close/>
                </a:path>
                <a:path w="2743200" h="1518285">
                  <a:moveTo>
                    <a:pt x="0" y="1139951"/>
                  </a:moveTo>
                  <a:lnTo>
                    <a:pt x="914399" y="1139951"/>
                  </a:lnTo>
                  <a:lnTo>
                    <a:pt x="914399" y="1517903"/>
                  </a:lnTo>
                  <a:lnTo>
                    <a:pt x="0" y="1517903"/>
                  </a:lnTo>
                  <a:lnTo>
                    <a:pt x="0" y="1139951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4724400"/>
              <a:ext cx="914400" cy="378460"/>
            </a:xfrm>
            <a:custGeom>
              <a:avLst/>
              <a:gdLst/>
              <a:ahLst/>
              <a:cxnLst/>
              <a:rect l="l" t="t" r="r" b="b"/>
              <a:pathLst>
                <a:path w="914400" h="378460">
                  <a:moveTo>
                    <a:pt x="914399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914399" y="377952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3923" y="4725924"/>
              <a:ext cx="914400" cy="378460"/>
            </a:xfrm>
            <a:custGeom>
              <a:avLst/>
              <a:gdLst/>
              <a:ahLst/>
              <a:cxnLst/>
              <a:rect l="l" t="t" r="r" b="b"/>
              <a:pathLst>
                <a:path w="914400" h="378460">
                  <a:moveTo>
                    <a:pt x="0" y="0"/>
                  </a:moveTo>
                  <a:lnTo>
                    <a:pt x="914399" y="0"/>
                  </a:lnTo>
                  <a:lnTo>
                    <a:pt x="914399" y="377951"/>
                  </a:lnTo>
                  <a:lnTo>
                    <a:pt x="0" y="377951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6800" y="4724400"/>
              <a:ext cx="914400" cy="378460"/>
            </a:xfrm>
            <a:custGeom>
              <a:avLst/>
              <a:gdLst/>
              <a:ahLst/>
              <a:cxnLst/>
              <a:rect l="l" t="t" r="r" b="b"/>
              <a:pathLst>
                <a:path w="914400" h="378460">
                  <a:moveTo>
                    <a:pt x="914400" y="0"/>
                  </a:moveTo>
                  <a:lnTo>
                    <a:pt x="0" y="0"/>
                  </a:lnTo>
                  <a:lnTo>
                    <a:pt x="0" y="377952"/>
                  </a:lnTo>
                  <a:lnTo>
                    <a:pt x="914400" y="37795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9523" y="3585972"/>
              <a:ext cx="2743200" cy="1518285"/>
            </a:xfrm>
            <a:custGeom>
              <a:avLst/>
              <a:gdLst/>
              <a:ahLst/>
              <a:cxnLst/>
              <a:rect l="l" t="t" r="r" b="b"/>
              <a:pathLst>
                <a:path w="2743200" h="1518285">
                  <a:moveTo>
                    <a:pt x="1828799" y="1139951"/>
                  </a:moveTo>
                  <a:lnTo>
                    <a:pt x="2743199" y="1139951"/>
                  </a:lnTo>
                  <a:lnTo>
                    <a:pt x="2743199" y="1517903"/>
                  </a:lnTo>
                  <a:lnTo>
                    <a:pt x="1828799" y="1517903"/>
                  </a:lnTo>
                  <a:lnTo>
                    <a:pt x="1828799" y="1139951"/>
                  </a:lnTo>
                  <a:close/>
                </a:path>
                <a:path w="2743200" h="1518285">
                  <a:moveTo>
                    <a:pt x="1828799" y="0"/>
                  </a:moveTo>
                  <a:lnTo>
                    <a:pt x="2743199" y="0"/>
                  </a:lnTo>
                  <a:lnTo>
                    <a:pt x="2743199" y="377952"/>
                  </a:lnTo>
                  <a:lnTo>
                    <a:pt x="1828799" y="377952"/>
                  </a:lnTo>
                  <a:lnTo>
                    <a:pt x="1828799" y="0"/>
                  </a:lnTo>
                  <a:close/>
                </a:path>
                <a:path w="2743200" h="1518285">
                  <a:moveTo>
                    <a:pt x="0" y="377951"/>
                  </a:moveTo>
                  <a:lnTo>
                    <a:pt x="914399" y="377951"/>
                  </a:lnTo>
                  <a:lnTo>
                    <a:pt x="914399" y="755903"/>
                  </a:lnTo>
                  <a:lnTo>
                    <a:pt x="0" y="755903"/>
                  </a:lnTo>
                  <a:lnTo>
                    <a:pt x="0" y="377951"/>
                  </a:lnTo>
                  <a:close/>
                </a:path>
                <a:path w="2743200" h="1518285">
                  <a:moveTo>
                    <a:pt x="0" y="755903"/>
                  </a:moveTo>
                  <a:lnTo>
                    <a:pt x="914399" y="755903"/>
                  </a:lnTo>
                  <a:lnTo>
                    <a:pt x="914399" y="1139951"/>
                  </a:lnTo>
                  <a:lnTo>
                    <a:pt x="0" y="1139951"/>
                  </a:lnTo>
                  <a:lnTo>
                    <a:pt x="0" y="755903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29865" y="3252562"/>
          <a:ext cx="3559807" cy="1849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1455"/>
                        </a:lnSpc>
                      </a:pPr>
                      <a:r>
                        <a:rPr sz="2100" i="1" spc="-22" baseline="-15873" dirty="0">
                          <a:latin typeface="Comic Sans MS"/>
                          <a:cs typeface="Comic Sans MS"/>
                        </a:rPr>
                        <a:t>1</a:t>
                      </a:r>
                      <a:r>
                        <a:rPr sz="950" i="1" spc="-15" dirty="0">
                          <a:latin typeface="Comic Sans MS"/>
                          <a:cs typeface="Comic Sans MS"/>
                        </a:rPr>
                        <a:t>st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455"/>
                        </a:lnSpc>
                      </a:pPr>
                      <a:r>
                        <a:rPr sz="2100" i="1" spc="-15" baseline="-15873" dirty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950" i="1" spc="-10" dirty="0">
                          <a:latin typeface="Comic Sans MS"/>
                          <a:cs typeface="Comic Sans MS"/>
                        </a:rPr>
                        <a:t>nd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55"/>
                        </a:lnSpc>
                      </a:pPr>
                      <a:r>
                        <a:rPr sz="2100" i="1" spc="-15" baseline="-15873" dirty="0">
                          <a:latin typeface="Comic Sans MS"/>
                          <a:cs typeface="Comic Sans MS"/>
                        </a:rPr>
                        <a:t>3</a:t>
                      </a:r>
                      <a:r>
                        <a:rPr sz="950" i="1" spc="-10" dirty="0">
                          <a:latin typeface="Comic Sans MS"/>
                          <a:cs typeface="Comic Sans MS"/>
                        </a:rPr>
                        <a:t>rd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2">
                <a:tc>
                  <a:txBody>
                    <a:bodyPr/>
                    <a:lstStyle/>
                    <a:p>
                      <a:pPr marR="16192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i="1" spc="-5" dirty="0">
                          <a:latin typeface="Comic Sans MS"/>
                          <a:cs typeface="Comic Sans MS"/>
                        </a:rPr>
                        <a:t>Adam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55879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6">
                <a:tc>
                  <a:txBody>
                    <a:bodyPr/>
                    <a:lstStyle/>
                    <a:p>
                      <a:pPr marR="16192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i="1" spc="-5" dirty="0">
                          <a:latin typeface="Comic Sans MS"/>
                          <a:cs typeface="Comic Sans MS"/>
                        </a:rPr>
                        <a:t>Bob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858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858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858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6319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i="1" spc="-5" dirty="0">
                          <a:latin typeface="Comic Sans MS"/>
                          <a:cs typeface="Comic Sans MS"/>
                        </a:rPr>
                        <a:t>Chris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D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35"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i="1" spc="-5" dirty="0">
                          <a:latin typeface="Comic Sans MS"/>
                          <a:cs typeface="Comic Sans MS"/>
                        </a:rPr>
                        <a:t>Doofus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A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B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latin typeface="Comic Sans MS"/>
                          <a:cs typeface="Comic Sans MS"/>
                        </a:rPr>
                        <a:t>C</a:t>
                      </a:r>
                      <a:endParaRPr sz="160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528307" y="3849115"/>
            <a:ext cx="75311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8930" lvl="1" indent="-316865">
              <a:lnSpc>
                <a:spcPct val="100000"/>
              </a:lnSpc>
              <a:spcBef>
                <a:spcPts val="90"/>
              </a:spcBef>
              <a:buSzPct val="92857"/>
              <a:buAutoNum type="alphaUcPeriod" startAt="2"/>
              <a:tabLst>
                <a:tab pos="329565" algn="l"/>
              </a:tabLst>
            </a:pPr>
            <a:r>
              <a:rPr sz="1400" spc="-5" dirty="0">
                <a:latin typeface="Comic Sans MS"/>
                <a:cs typeface="Comic Sans MS"/>
              </a:rPr>
              <a:t>,</a:t>
            </a:r>
            <a:r>
              <a:rPr sz="1400" spc="-1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C-D</a:t>
            </a:r>
            <a:endParaRPr sz="1400">
              <a:latin typeface="Comic Sans MS"/>
              <a:cs typeface="Comic Sans MS"/>
            </a:endParaRPr>
          </a:p>
          <a:p>
            <a:pPr marL="323850" lvl="1" indent="-311785">
              <a:lnSpc>
                <a:spcPct val="100000"/>
              </a:lnSpc>
              <a:buSzPct val="92857"/>
              <a:buAutoNum type="alphaUcPeriod" startAt="2"/>
              <a:tabLst>
                <a:tab pos="324485" algn="l"/>
              </a:tabLst>
            </a:pPr>
            <a:r>
              <a:rPr sz="1400" spc="-5" dirty="0">
                <a:latin typeface="Comic Sans MS"/>
                <a:cs typeface="Comic Sans MS"/>
              </a:rPr>
              <a:t>,</a:t>
            </a:r>
            <a:r>
              <a:rPr sz="1400" spc="-9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B-D</a:t>
            </a:r>
            <a:endParaRPr sz="1400">
              <a:latin typeface="Comic Sans MS"/>
              <a:cs typeface="Comic Sans MS"/>
            </a:endParaRPr>
          </a:p>
          <a:p>
            <a:pPr marL="344805" lvl="1" indent="-332740">
              <a:lnSpc>
                <a:spcPct val="100000"/>
              </a:lnSpc>
              <a:buSzPct val="92857"/>
              <a:buAutoNum type="alphaUcPeriod" startAt="2"/>
              <a:tabLst>
                <a:tab pos="345440" algn="l"/>
              </a:tabLst>
            </a:pPr>
            <a:r>
              <a:rPr sz="1400" spc="-5" dirty="0">
                <a:latin typeface="Comic Sans MS"/>
                <a:cs typeface="Comic Sans MS"/>
              </a:rPr>
              <a:t>,</a:t>
            </a:r>
            <a:r>
              <a:rPr sz="1400" spc="-9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B-C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5756" y="3849115"/>
            <a:ext cx="137731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Symbol"/>
                <a:cs typeface="Symbol"/>
              </a:rPr>
              <a:t>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B-C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unstable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Symbol"/>
                <a:cs typeface="Symbol"/>
              </a:rPr>
              <a:t>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A-B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unstable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Symbol"/>
                <a:cs typeface="Symbol"/>
              </a:rPr>
              <a:t>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A-C</a:t>
            </a:r>
            <a:r>
              <a:rPr sz="1400" spc="-2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unstable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1867" y="1489963"/>
            <a:ext cx="2058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/>
                <a:cs typeface="Comic Sans MS"/>
              </a:rPr>
              <a:t>is</a:t>
            </a:r>
            <a:r>
              <a:rPr sz="1200" spc="-3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core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of</a:t>
            </a:r>
            <a:r>
              <a:rPr sz="1200" spc="-20" dirty="0">
                <a:latin typeface="Comic Sans MS"/>
                <a:cs typeface="Comic Sans MS"/>
              </a:rPr>
              <a:t> </a:t>
            </a:r>
            <a:r>
              <a:rPr sz="1200" dirty="0">
                <a:latin typeface="Comic Sans MS"/>
                <a:cs typeface="Comic Sans MS"/>
              </a:rPr>
              <a:t>market</a:t>
            </a:r>
            <a:r>
              <a:rPr sz="1200" spc="-2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nonempty?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47972" y="1324356"/>
            <a:ext cx="102235" cy="190500"/>
            <a:chOff x="4347972" y="1324356"/>
            <a:chExt cx="102235" cy="190500"/>
          </a:xfrm>
        </p:grpSpPr>
        <p:sp>
          <p:nvSpPr>
            <p:cNvPr id="18" name="object 18"/>
            <p:cNvSpPr/>
            <p:nvPr/>
          </p:nvSpPr>
          <p:spPr>
            <a:xfrm>
              <a:off x="4375404" y="1376171"/>
              <a:ext cx="70485" cy="134620"/>
            </a:xfrm>
            <a:custGeom>
              <a:avLst/>
              <a:gdLst/>
              <a:ahLst/>
              <a:cxnLst/>
              <a:rect l="l" t="t" r="r" b="b"/>
              <a:pathLst>
                <a:path w="70485" h="134619">
                  <a:moveTo>
                    <a:pt x="70103" y="134111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7972" y="1324356"/>
              <a:ext cx="58419" cy="73660"/>
            </a:xfrm>
            <a:custGeom>
              <a:avLst/>
              <a:gdLst/>
              <a:ahLst/>
              <a:cxnLst/>
              <a:rect l="l" t="t" r="r" b="b"/>
              <a:pathLst>
                <a:path w="58420" h="73659">
                  <a:moveTo>
                    <a:pt x="0" y="0"/>
                  </a:moveTo>
                  <a:lnTo>
                    <a:pt x="3048" y="73151"/>
                  </a:lnTo>
                  <a:lnTo>
                    <a:pt x="57912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3025</Words>
  <Application>Microsoft Macintosh PowerPoint</Application>
  <PresentationFormat>On-screen Show (4:3)</PresentationFormat>
  <Paragraphs>739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Calibri</vt:lpstr>
      <vt:lpstr>Comic Sans MS</vt:lpstr>
      <vt:lpstr>Courier New</vt:lpstr>
      <vt:lpstr>Lucida Sans Unicode</vt:lpstr>
      <vt:lpstr>Symbol</vt:lpstr>
      <vt:lpstr>Times New Roman</vt:lpstr>
      <vt:lpstr>Trebuchet MS</vt:lpstr>
      <vt:lpstr>Wingdings</vt:lpstr>
      <vt:lpstr>Office Theme</vt:lpstr>
      <vt:lpstr>Chapter 1</vt:lpstr>
      <vt:lpstr>1.1 A First Problem: Stable Matching</vt:lpstr>
      <vt:lpstr>Matching Residents to Hospitals</vt:lpstr>
      <vt:lpstr>Stable Matching Problem</vt:lpstr>
      <vt:lpstr>Stable Matching Problem</vt:lpstr>
      <vt:lpstr>Stable Matching Problem</vt:lpstr>
      <vt:lpstr>Stable Matching Problem</vt:lpstr>
      <vt:lpstr>Stable Matching Problem</vt:lpstr>
      <vt:lpstr>Stable Roommate Problem</vt:lpstr>
      <vt:lpstr>Propose-And-Reject Algorithm</vt:lpstr>
      <vt:lpstr>Proof of Correctness: Termination</vt:lpstr>
      <vt:lpstr>Proof of Correctness: Perfection</vt:lpstr>
      <vt:lpstr>Proof of Correctness: Stability</vt:lpstr>
      <vt:lpstr>Summary</vt:lpstr>
      <vt:lpstr>Efficient Implementation</vt:lpstr>
      <vt:lpstr>Efficient Implementation</vt:lpstr>
      <vt:lpstr>Understanding the Solution</vt:lpstr>
      <vt:lpstr>Understanding the Solution</vt:lpstr>
      <vt:lpstr>Man Optimality</vt:lpstr>
      <vt:lpstr>Stable Matching Summary</vt:lpstr>
      <vt:lpstr>Woman Pessimality</vt:lpstr>
      <vt:lpstr>Extensions: Matching Residents to Hospitals</vt:lpstr>
      <vt:lpstr>Application: Matching Residents to Hospitals</vt:lpstr>
      <vt:lpstr>Lessons Learned</vt:lpstr>
      <vt:lpstr>1.2 Five Representative Problems</vt:lpstr>
      <vt:lpstr>Interval Scheduling</vt:lpstr>
      <vt:lpstr>Weighted Interval Scheduling</vt:lpstr>
      <vt:lpstr>Bipartite Matching</vt:lpstr>
      <vt:lpstr>Independent Set</vt:lpstr>
      <vt:lpstr>Competitive Facility Location</vt:lpstr>
      <vt:lpstr>Five Representative Problems</vt:lpstr>
      <vt:lpstr>Extra Slides</vt:lpstr>
      <vt:lpstr>Stable Matching Problem</vt:lpstr>
      <vt:lpstr>Stable Matching Problem</vt:lpstr>
      <vt:lpstr>Understanding the Solution</vt:lpstr>
      <vt:lpstr>Deceit: Machiavelli Meets Gale-Shapley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01stable-matching.ppt</dc:title>
  <dc:creator>Kevin Wayne</dc:creator>
  <cp:lastModifiedBy>Fidaa Ali Abed</cp:lastModifiedBy>
  <cp:revision>1</cp:revision>
  <dcterms:created xsi:type="dcterms:W3CDTF">2022-01-26T07:15:22Z</dcterms:created>
  <dcterms:modified xsi:type="dcterms:W3CDTF">2023-01-25T10:19:38Z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2022-01-26T00:00:00Z</vt:filetime>
  </property>
</Properties>
</file>