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8562" y="176275"/>
            <a:ext cx="2166874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6707" y="2639568"/>
            <a:ext cx="6450584" cy="206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3828" y="1282699"/>
            <a:ext cx="190881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FFFFFF"/>
                </a:solidFill>
              </a:rPr>
              <a:t>Chapter</a:t>
            </a:r>
            <a:r>
              <a:rPr dirty="0" sz="3200" spc="-80">
                <a:solidFill>
                  <a:srgbClr val="FFFFFF"/>
                </a:solidFill>
              </a:rPr>
              <a:t> </a:t>
            </a:r>
            <a:r>
              <a:rPr dirty="0" sz="3200" spc="-5">
                <a:solidFill>
                  <a:srgbClr val="FFFFFF"/>
                </a:solidFill>
              </a:rPr>
              <a:t>2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3828" y="2261107"/>
            <a:ext cx="314579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solidFill>
                  <a:srgbClr val="CBCCCC"/>
                </a:solidFill>
                <a:latin typeface="Comic Sans MS"/>
                <a:cs typeface="Comic Sans MS"/>
              </a:rPr>
              <a:t>Basics 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of </a:t>
            </a:r>
            <a:r>
              <a:rPr dirty="0" sz="2800" spc="5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Algorithm</a:t>
            </a:r>
            <a:r>
              <a:rPr dirty="0" sz="2800" spc="-6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CBCCCC"/>
                </a:solidFill>
                <a:latin typeface="Comic Sans MS"/>
                <a:cs typeface="Comic Sans MS"/>
              </a:rPr>
              <a:t>Analysis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7" y="5229859"/>
            <a:ext cx="2357755" cy="436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dirty="0" sz="900" spc="-15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60"/>
              </a:lnSpc>
              <a:spcBef>
                <a:spcPts val="55"/>
              </a:spcBef>
            </a:pP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5">
                <a:solidFill>
                  <a:srgbClr val="CBCCCC"/>
                </a:solidFill>
                <a:latin typeface="Comic Sans MS"/>
                <a:cs typeface="Comic Sans MS"/>
              </a:rPr>
              <a:t>©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2005 Pearson-Addison</a:t>
            </a:r>
            <a:r>
              <a:rPr dirty="0" sz="900" spc="5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dirty="0" sz="900" spc="-254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091" y="176275"/>
            <a:ext cx="106807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N</a:t>
            </a:r>
            <a:r>
              <a:rPr dirty="0" spc="-5"/>
              <a:t>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26084"/>
            <a:ext cx="6995159" cy="36556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  <a:tabLst>
                <a:tab pos="281495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Slight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abuse of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notation.	</a:t>
            </a:r>
            <a:r>
              <a:rPr dirty="0" sz="1800" spc="-5">
                <a:latin typeface="Comic Sans MS"/>
                <a:cs typeface="Comic Sans MS"/>
              </a:rPr>
              <a:t>T(n)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O(f(n)).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Not</a:t>
            </a:r>
            <a:r>
              <a:rPr dirty="0" sz="1800" spc="-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transitive:</a:t>
            </a:r>
            <a:endParaRPr sz="1800">
              <a:latin typeface="Comic Sans MS"/>
              <a:cs typeface="Comic Sans MS"/>
            </a:endParaRPr>
          </a:p>
          <a:p>
            <a:pPr marL="510540">
              <a:lnSpc>
                <a:spcPct val="100000"/>
              </a:lnSpc>
              <a:spcBef>
                <a:spcPts val="459"/>
              </a:spcBef>
              <a:tabLst>
                <a:tab pos="1895475" algn="l"/>
              </a:tabLst>
            </a:pPr>
            <a:r>
              <a:rPr dirty="0" sz="1400" spc="-5">
                <a:latin typeface="Comic Sans MS"/>
                <a:cs typeface="Comic Sans MS"/>
              </a:rPr>
              <a:t>–</a:t>
            </a:r>
            <a:r>
              <a:rPr dirty="0" sz="1400" spc="28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f(n)</a:t>
            </a:r>
            <a:r>
              <a:rPr dirty="0" sz="1800">
                <a:latin typeface="Comic Sans MS"/>
                <a:cs typeface="Comic Sans MS"/>
              </a:rPr>
              <a:t> = </a:t>
            </a:r>
            <a:r>
              <a:rPr dirty="0" sz="1800" spc="-5">
                <a:latin typeface="Comic Sans MS"/>
                <a:cs typeface="Comic Sans MS"/>
              </a:rPr>
              <a:t>5n</a:t>
            </a:r>
            <a:r>
              <a:rPr dirty="0" baseline="23148" sz="1800" spc="-7">
                <a:latin typeface="Comic Sans MS"/>
                <a:cs typeface="Comic Sans MS"/>
              </a:rPr>
              <a:t>3</a:t>
            </a:r>
            <a:r>
              <a:rPr dirty="0" sz="1800" spc="-5">
                <a:latin typeface="Comic Sans MS"/>
                <a:cs typeface="Comic Sans MS"/>
              </a:rPr>
              <a:t>;	</a:t>
            </a:r>
            <a:r>
              <a:rPr dirty="0" sz="1800">
                <a:latin typeface="Comic Sans MS"/>
                <a:cs typeface="Comic Sans MS"/>
              </a:rPr>
              <a:t>g(n)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3n</a:t>
            </a:r>
            <a:r>
              <a:rPr dirty="0" baseline="23148" sz="1800" spc="-15">
                <a:latin typeface="Comic Sans MS"/>
                <a:cs typeface="Comic Sans MS"/>
              </a:rPr>
              <a:t>2</a:t>
            </a:r>
            <a:endParaRPr baseline="23148" sz="1800">
              <a:latin typeface="Comic Sans MS"/>
              <a:cs typeface="Comic Sans MS"/>
            </a:endParaRPr>
          </a:p>
          <a:p>
            <a:pPr marL="510540">
              <a:lnSpc>
                <a:spcPct val="100000"/>
              </a:lnSpc>
              <a:spcBef>
                <a:spcPts val="430"/>
              </a:spcBef>
            </a:pPr>
            <a:r>
              <a:rPr dirty="0" sz="1400" spc="-5">
                <a:latin typeface="Comic Sans MS"/>
                <a:cs typeface="Comic Sans MS"/>
              </a:rPr>
              <a:t>–</a:t>
            </a:r>
            <a:r>
              <a:rPr dirty="0" sz="1400" spc="26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f(n)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O(n</a:t>
            </a:r>
            <a:r>
              <a:rPr dirty="0" baseline="23148" sz="1800">
                <a:latin typeface="Comic Sans MS"/>
                <a:cs typeface="Comic Sans MS"/>
              </a:rPr>
              <a:t>3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g(n)</a:t>
            </a:r>
            <a:endParaRPr sz="1800">
              <a:latin typeface="Comic Sans MS"/>
              <a:cs typeface="Comic Sans MS"/>
            </a:endParaRPr>
          </a:p>
          <a:p>
            <a:pPr marL="510540">
              <a:lnSpc>
                <a:spcPct val="100000"/>
              </a:lnSpc>
              <a:spcBef>
                <a:spcPts val="430"/>
              </a:spcBef>
            </a:pPr>
            <a:r>
              <a:rPr dirty="0" sz="1400" spc="-5">
                <a:latin typeface="Comic Sans MS"/>
                <a:cs typeface="Comic Sans MS"/>
              </a:rPr>
              <a:t>–</a:t>
            </a:r>
            <a:r>
              <a:rPr dirty="0" sz="1400" spc="26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but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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g(n).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269490" algn="l"/>
              </a:tabLst>
            </a:pPr>
            <a:r>
              <a:rPr dirty="0" sz="1800" spc="-5">
                <a:latin typeface="Comic Sans MS"/>
                <a:cs typeface="Comic Sans MS"/>
              </a:rPr>
              <a:t>Better notation:	T(n)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O(f(n)).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Lucida Sans Unicode"/>
              <a:buChar char="■"/>
            </a:pPr>
            <a:endParaRPr sz="1850">
              <a:latin typeface="Comic Sans MS"/>
              <a:cs typeface="Comic Sans MS"/>
            </a:endParaRPr>
          </a:p>
          <a:p>
            <a:pPr marL="50800" marR="17780">
              <a:lnSpc>
                <a:spcPct val="121100"/>
              </a:lnSpc>
              <a:tabLst>
                <a:tab pos="268986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Meaningless statement.	</a:t>
            </a:r>
            <a:r>
              <a:rPr dirty="0" sz="1800" spc="-5">
                <a:latin typeface="Comic Sans MS"/>
                <a:cs typeface="Comic Sans MS"/>
              </a:rPr>
              <a:t>Any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comparison-based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sorting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requires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 least</a:t>
            </a:r>
            <a:r>
              <a:rPr dirty="0" sz="1800" spc="-5">
                <a:latin typeface="Comic Sans MS"/>
                <a:cs typeface="Comic Sans MS"/>
              </a:rPr>
              <a:t> O(n </a:t>
            </a:r>
            <a:r>
              <a:rPr dirty="0" sz="1800">
                <a:latin typeface="Comic Sans MS"/>
                <a:cs typeface="Comic Sans MS"/>
              </a:rPr>
              <a:t>log </a:t>
            </a:r>
            <a:r>
              <a:rPr dirty="0" sz="1800" spc="-5">
                <a:latin typeface="Comic Sans MS"/>
                <a:cs typeface="Comic Sans MS"/>
              </a:rPr>
              <a:t>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comparisons.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Statement</a:t>
            </a:r>
            <a:r>
              <a:rPr dirty="0" sz="1800" spc="-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doesn't</a:t>
            </a:r>
            <a:r>
              <a:rPr dirty="0" sz="1800" spc="-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"type-check."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Use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lower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bounds.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55" y="176275"/>
            <a:ext cx="126365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415155" cy="1345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Transitivity.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O(g)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Comic Sans MS"/>
                <a:cs typeface="Comic Sans MS"/>
              </a:rPr>
              <a:t>(g)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Comic Sans MS"/>
                <a:cs typeface="Comic Sans MS"/>
              </a:rPr>
              <a:t>(h)</a:t>
            </a:r>
            <a:r>
              <a:rPr dirty="0" sz="1800" spc="-5">
                <a:latin typeface="Comic Sans MS"/>
                <a:cs typeface="Comic Sans MS"/>
              </a:rPr>
              <a:t> then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5">
                <a:latin typeface="Symbol"/>
                <a:cs typeface="Symbol"/>
              </a:rPr>
              <a:t></a:t>
            </a:r>
            <a:r>
              <a:rPr dirty="0" sz="1800" spc="5">
                <a:latin typeface="Comic Sans MS"/>
                <a:cs typeface="Comic Sans MS"/>
              </a:rPr>
              <a:t>(h).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(g)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(h)</a:t>
            </a:r>
            <a:r>
              <a:rPr dirty="0" sz="1800" spc="-5">
                <a:latin typeface="Comic Sans MS"/>
                <a:cs typeface="Comic Sans MS"/>
              </a:rPr>
              <a:t> then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5">
                <a:latin typeface="Symbol"/>
                <a:cs typeface="Symbol"/>
              </a:rPr>
              <a:t></a:t>
            </a:r>
            <a:r>
              <a:rPr dirty="0" sz="1800" spc="5">
                <a:latin typeface="Comic Sans MS"/>
                <a:cs typeface="Comic Sans MS"/>
              </a:rPr>
              <a:t>(h).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907284"/>
            <a:ext cx="4793615" cy="1345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Additivity.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Comic Sans MS"/>
                <a:cs typeface="Comic Sans MS"/>
              </a:rPr>
              <a:t>(h)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10">
                <a:latin typeface="Symbol"/>
                <a:cs typeface="Symbol"/>
              </a:rPr>
              <a:t></a:t>
            </a:r>
            <a:r>
              <a:rPr dirty="0" sz="1800" spc="10">
                <a:latin typeface="Comic Sans MS"/>
                <a:cs typeface="Comic Sans MS"/>
              </a:rPr>
              <a:t>(h)</a:t>
            </a:r>
            <a:r>
              <a:rPr dirty="0" sz="1800" spc="-5">
                <a:latin typeface="Comic Sans MS"/>
                <a:cs typeface="Comic Sans MS"/>
              </a:rPr>
              <a:t> then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Comic Sans MS"/>
                <a:cs typeface="Comic Sans MS"/>
              </a:rPr>
              <a:t>(h).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(h)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O(h)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(h).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60" y="176275"/>
            <a:ext cx="569531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Asymptotic Bounds for</a:t>
            </a:r>
            <a:r>
              <a:rPr dirty="0"/>
              <a:t> </a:t>
            </a:r>
            <a:r>
              <a:rPr dirty="0" spc="-5"/>
              <a:t>Some Common</a:t>
            </a:r>
            <a:r>
              <a:rPr dirty="0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722234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37005" algn="l"/>
                <a:tab pos="3418204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Polynomials.	</a:t>
            </a:r>
            <a:r>
              <a:rPr dirty="0" sz="1800" spc="5">
                <a:latin typeface="Comic Sans MS"/>
                <a:cs typeface="Comic Sans MS"/>
              </a:rPr>
              <a:t>a</a:t>
            </a:r>
            <a:r>
              <a:rPr dirty="0" baseline="-23148" sz="1800" spc="7">
                <a:latin typeface="Comic Sans MS"/>
                <a:cs typeface="Comic Sans MS"/>
              </a:rPr>
              <a:t>0</a:t>
            </a:r>
            <a:r>
              <a:rPr dirty="0" baseline="-23148" sz="1800" spc="30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a</a:t>
            </a:r>
            <a:r>
              <a:rPr dirty="0" baseline="-23148" sz="1800" spc="15">
                <a:latin typeface="Comic Sans MS"/>
                <a:cs typeface="Comic Sans MS"/>
              </a:rPr>
              <a:t>d</a:t>
            </a:r>
            <a:r>
              <a:rPr dirty="0" sz="1800" spc="10">
                <a:latin typeface="Comic Sans MS"/>
                <a:cs typeface="Comic Sans MS"/>
              </a:rPr>
              <a:t>n</a:t>
            </a:r>
            <a:r>
              <a:rPr dirty="0" baseline="23148" sz="1800" spc="15">
                <a:latin typeface="Comic Sans MS"/>
                <a:cs typeface="Comic Sans MS"/>
              </a:rPr>
              <a:t>d	</a:t>
            </a:r>
            <a:r>
              <a:rPr dirty="0" sz="1800" spc="5">
                <a:latin typeface="Comic Sans MS"/>
                <a:cs typeface="Comic Sans MS"/>
              </a:rPr>
              <a:t>is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5">
                <a:latin typeface="Symbol"/>
                <a:cs typeface="Symbol"/>
              </a:rPr>
              <a:t></a:t>
            </a:r>
            <a:r>
              <a:rPr dirty="0" sz="1800" spc="5">
                <a:latin typeface="Comic Sans MS"/>
                <a:cs typeface="Comic Sans MS"/>
              </a:rPr>
              <a:t>(n</a:t>
            </a:r>
            <a:r>
              <a:rPr dirty="0" baseline="23148" sz="1800" spc="7">
                <a:latin typeface="Comic Sans MS"/>
                <a:cs typeface="Comic Sans MS"/>
              </a:rPr>
              <a:t>d</a:t>
            </a:r>
            <a:r>
              <a:rPr dirty="0" sz="1800" spc="5">
                <a:latin typeface="Comic Sans MS"/>
                <a:cs typeface="Comic Sans MS"/>
              </a:rPr>
              <a:t>)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baseline="-23148" sz="1800">
                <a:latin typeface="Comic Sans MS"/>
                <a:cs typeface="Comic Sans MS"/>
              </a:rPr>
              <a:t>d</a:t>
            </a:r>
            <a:r>
              <a:rPr dirty="0" baseline="-23148" sz="1800" spc="27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&gt;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0.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50800" marR="43180">
              <a:lnSpc>
                <a:spcPct val="120000"/>
              </a:lnSpc>
              <a:tabLst>
                <a:tab pos="18700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Polynomial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time.	</a:t>
            </a:r>
            <a:r>
              <a:rPr dirty="0" sz="1800" spc="-5">
                <a:latin typeface="Comic Sans MS"/>
                <a:cs typeface="Comic Sans MS"/>
              </a:rPr>
              <a:t>Running time is </a:t>
            </a:r>
            <a:r>
              <a:rPr dirty="0" sz="1800">
                <a:latin typeface="Comic Sans MS"/>
                <a:cs typeface="Comic Sans MS"/>
              </a:rPr>
              <a:t>O(n</a:t>
            </a:r>
            <a:r>
              <a:rPr dirty="0" baseline="23148" sz="1800">
                <a:latin typeface="Comic Sans MS"/>
                <a:cs typeface="Comic Sans MS"/>
              </a:rPr>
              <a:t>d</a:t>
            </a:r>
            <a:r>
              <a:rPr dirty="0" sz="1800">
                <a:latin typeface="Comic Sans MS"/>
                <a:cs typeface="Comic Sans MS"/>
              </a:rPr>
              <a:t>) </a:t>
            </a:r>
            <a:r>
              <a:rPr dirty="0" sz="1800" spc="-5">
                <a:latin typeface="Comic Sans MS"/>
                <a:cs typeface="Comic Sans MS"/>
              </a:rPr>
              <a:t>for </a:t>
            </a:r>
            <a:r>
              <a:rPr dirty="0" sz="1800">
                <a:latin typeface="Comic Sans MS"/>
                <a:cs typeface="Comic Sans MS"/>
              </a:rPr>
              <a:t>some constant d </a:t>
            </a:r>
            <a:r>
              <a:rPr dirty="0" sz="1800" spc="-5">
                <a:latin typeface="Comic Sans MS"/>
                <a:cs typeface="Comic Sans MS"/>
              </a:rPr>
              <a:t>independent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the input </a:t>
            </a:r>
            <a:r>
              <a:rPr dirty="0" sz="1800">
                <a:latin typeface="Comic Sans MS"/>
                <a:cs typeface="Comic Sans MS"/>
              </a:rPr>
              <a:t>size </a:t>
            </a:r>
            <a:r>
              <a:rPr dirty="0" sz="1800" spc="-5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08547" y="5622036"/>
            <a:ext cx="64135" cy="186055"/>
            <a:chOff x="5908547" y="5622036"/>
            <a:chExt cx="64135" cy="186055"/>
          </a:xfrm>
        </p:grpSpPr>
        <p:sp>
          <p:nvSpPr>
            <p:cNvPr id="5" name="object 5"/>
            <p:cNvSpPr/>
            <p:nvPr/>
          </p:nvSpPr>
          <p:spPr>
            <a:xfrm>
              <a:off x="5939027" y="5679948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70">
                  <a:moveTo>
                    <a:pt x="0" y="1280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8547" y="56220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0480" y="0"/>
                  </a:moveTo>
                  <a:lnTo>
                    <a:pt x="0" y="64008"/>
                  </a:lnTo>
                  <a:lnTo>
                    <a:pt x="64008" y="64008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101339" y="3287268"/>
            <a:ext cx="64135" cy="186055"/>
            <a:chOff x="3101339" y="3287268"/>
            <a:chExt cx="64135" cy="186055"/>
          </a:xfrm>
        </p:grpSpPr>
        <p:sp>
          <p:nvSpPr>
            <p:cNvPr id="8" name="object 8"/>
            <p:cNvSpPr/>
            <p:nvPr/>
          </p:nvSpPr>
          <p:spPr>
            <a:xfrm>
              <a:off x="3131819" y="3345180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70">
                  <a:moveTo>
                    <a:pt x="0" y="1280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01339" y="328726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3527" y="0"/>
                  </a:moveTo>
                  <a:lnTo>
                    <a:pt x="0" y="64008"/>
                  </a:lnTo>
                  <a:lnTo>
                    <a:pt x="64007" y="64008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442459" y="4293108"/>
            <a:ext cx="64135" cy="186055"/>
            <a:chOff x="4442459" y="4293108"/>
            <a:chExt cx="64135" cy="186055"/>
          </a:xfrm>
        </p:grpSpPr>
        <p:sp>
          <p:nvSpPr>
            <p:cNvPr id="11" name="object 11"/>
            <p:cNvSpPr/>
            <p:nvPr/>
          </p:nvSpPr>
          <p:spPr>
            <a:xfrm>
              <a:off x="4472939" y="4351020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70">
                  <a:moveTo>
                    <a:pt x="0" y="1280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42459" y="429310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3528" y="0"/>
                  </a:moveTo>
                  <a:lnTo>
                    <a:pt x="0" y="64008"/>
                  </a:lnTo>
                  <a:lnTo>
                    <a:pt x="64008" y="64008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4840" y="2962147"/>
            <a:ext cx="7106920" cy="314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45669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Logarithms.	</a:t>
            </a:r>
            <a:r>
              <a:rPr dirty="0" sz="1800" spc="20">
                <a:latin typeface="Comic Sans MS"/>
                <a:cs typeface="Comic Sans MS"/>
              </a:rPr>
              <a:t>O</a:t>
            </a:r>
            <a:r>
              <a:rPr dirty="0" sz="1800" spc="-5">
                <a:latin typeface="Comic Sans MS"/>
                <a:cs typeface="Comic Sans MS"/>
              </a:rPr>
              <a:t>(lo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80">
                <a:latin typeface="Comic Sans MS"/>
                <a:cs typeface="Comic Sans MS"/>
              </a:rPr>
              <a:t> </a:t>
            </a:r>
            <a:r>
              <a:rPr dirty="0" baseline="-23148" sz="1800">
                <a:latin typeface="Comic Sans MS"/>
                <a:cs typeface="Comic Sans MS"/>
              </a:rPr>
              <a:t>a</a:t>
            </a:r>
            <a:r>
              <a:rPr dirty="0" baseline="-23148" sz="1800" spc="1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n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O(lo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80">
                <a:latin typeface="Comic Sans MS"/>
                <a:cs typeface="Comic Sans MS"/>
              </a:rPr>
              <a:t> </a:t>
            </a:r>
            <a:r>
              <a:rPr dirty="0" baseline="-23148" sz="1800">
                <a:latin typeface="Comic Sans MS"/>
                <a:cs typeface="Comic Sans MS"/>
              </a:rPr>
              <a:t>b</a:t>
            </a:r>
            <a:r>
              <a:rPr dirty="0" baseline="-23148" sz="1800" spc="-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n)</a:t>
            </a:r>
            <a:r>
              <a:rPr dirty="0" sz="1800" spc="-5">
                <a:latin typeface="Comic Sans MS"/>
                <a:cs typeface="Comic Sans MS"/>
              </a:rPr>
              <a:t> fo</a:t>
            </a:r>
            <a:r>
              <a:rPr dirty="0" sz="1800">
                <a:latin typeface="Comic Sans MS"/>
                <a:cs typeface="Comic Sans MS"/>
              </a:rPr>
              <a:t>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 constants a, b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&gt;</a:t>
            </a:r>
            <a:r>
              <a:rPr dirty="0" sz="1800" spc="-5">
                <a:latin typeface="Comic Sans MS"/>
                <a:cs typeface="Comic Sans MS"/>
              </a:rPr>
              <a:t> 0.</a:t>
            </a:r>
            <a:endParaRPr sz="1800">
              <a:latin typeface="Comic Sans MS"/>
              <a:cs typeface="Comic Sans MS"/>
            </a:endParaRPr>
          </a:p>
          <a:p>
            <a:pPr marL="1471930" marR="3924300">
              <a:lnSpc>
                <a:spcPct val="100000"/>
              </a:lnSpc>
              <a:spcBef>
                <a:spcPts val="2350"/>
              </a:spcBef>
            </a:pPr>
            <a:r>
              <a:rPr dirty="0" sz="1200">
                <a:latin typeface="Comic Sans MS"/>
                <a:cs typeface="Comic Sans MS"/>
              </a:rPr>
              <a:t>can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avoid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specifying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the </a:t>
            </a:r>
            <a:r>
              <a:rPr dirty="0" sz="1200" spc="-34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base</a:t>
            </a:r>
            <a:endParaRPr sz="12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  <a:tabLst>
                <a:tab pos="1456690" algn="l"/>
                <a:tab pos="325374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Logarithms.	</a:t>
            </a:r>
            <a:r>
              <a:rPr dirty="0" sz="1800" spc="5">
                <a:latin typeface="Comic Sans MS"/>
                <a:cs typeface="Comic Sans MS"/>
              </a:rPr>
              <a:t>For</a:t>
            </a:r>
            <a:r>
              <a:rPr dirty="0" sz="1800">
                <a:latin typeface="Comic Sans MS"/>
                <a:cs typeface="Comic Sans MS"/>
              </a:rPr>
              <a:t> every x &gt;</a:t>
            </a:r>
            <a:r>
              <a:rPr dirty="0" sz="1800" spc="-5">
                <a:latin typeface="Comic Sans MS"/>
                <a:cs typeface="Comic Sans MS"/>
              </a:rPr>
              <a:t> 0,	</a:t>
            </a:r>
            <a:r>
              <a:rPr dirty="0" sz="1800">
                <a:latin typeface="Comic Sans MS"/>
                <a:cs typeface="Comic Sans MS"/>
              </a:rPr>
              <a:t>log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O(n</a:t>
            </a:r>
            <a:r>
              <a:rPr dirty="0" baseline="23148" sz="1800">
                <a:latin typeface="Comic Sans MS"/>
                <a:cs typeface="Comic Sans MS"/>
              </a:rPr>
              <a:t>x</a:t>
            </a:r>
            <a:r>
              <a:rPr dirty="0" sz="1800"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omic Sans MS"/>
              <a:cs typeface="Comic Sans MS"/>
            </a:endParaRPr>
          </a:p>
          <a:p>
            <a:pPr marL="295021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omic Sans MS"/>
                <a:cs typeface="Comic Sans MS"/>
              </a:rPr>
              <a:t>log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grows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slower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than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every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polynomial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tabLst>
                <a:tab pos="1617980" algn="l"/>
                <a:tab pos="501650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Exponentials.	</a:t>
            </a:r>
            <a:r>
              <a:rPr dirty="0" sz="1800">
                <a:latin typeface="Comic Sans MS"/>
                <a:cs typeface="Comic Sans MS"/>
              </a:rPr>
              <a:t>For every 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&gt; 1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 every d &gt;</a:t>
            </a:r>
            <a:r>
              <a:rPr dirty="0" sz="1800" spc="-5">
                <a:latin typeface="Comic Sans MS"/>
                <a:cs typeface="Comic Sans MS"/>
              </a:rPr>
              <a:t> 0,	</a:t>
            </a:r>
            <a:r>
              <a:rPr dirty="0" sz="1800" spc="5">
                <a:latin typeface="Comic Sans MS"/>
                <a:cs typeface="Comic Sans MS"/>
              </a:rPr>
              <a:t>n</a:t>
            </a:r>
            <a:r>
              <a:rPr dirty="0" baseline="23148" sz="1800" spc="7">
                <a:latin typeface="Comic Sans MS"/>
                <a:cs typeface="Comic Sans MS"/>
              </a:rPr>
              <a:t>d</a:t>
            </a:r>
            <a:r>
              <a:rPr dirty="0" baseline="23148" sz="1800" spc="23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O(r</a:t>
            </a:r>
            <a:r>
              <a:rPr dirty="0" baseline="23148" sz="1800" spc="7">
                <a:latin typeface="Comic Sans MS"/>
                <a:cs typeface="Comic Sans MS"/>
              </a:rPr>
              <a:t>n</a:t>
            </a:r>
            <a:r>
              <a:rPr dirty="0" sz="1800" spc="5"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mic Sans MS"/>
              <a:cs typeface="Comic Sans MS"/>
            </a:endParaRPr>
          </a:p>
          <a:p>
            <a:pPr marL="3294379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omic Sans MS"/>
                <a:cs typeface="Comic Sans MS"/>
              </a:rPr>
              <a:t>every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exponential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grows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faster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than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every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polynomial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731" y="977899"/>
            <a:ext cx="758952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dirty="0" sz="3200" spc="-5">
                <a:solidFill>
                  <a:srgbClr val="0048AA"/>
                </a:solidFill>
              </a:rPr>
              <a:t>2.4	</a:t>
            </a:r>
            <a:r>
              <a:rPr dirty="0" sz="3200" spc="-10">
                <a:solidFill>
                  <a:srgbClr val="0048AA"/>
                </a:solidFill>
              </a:rPr>
              <a:t>A</a:t>
            </a:r>
            <a:r>
              <a:rPr dirty="0" sz="3200" spc="-5">
                <a:solidFill>
                  <a:srgbClr val="0048AA"/>
                </a:solidFill>
              </a:rPr>
              <a:t> Survey</a:t>
            </a:r>
            <a:r>
              <a:rPr dirty="0" sz="320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of Common</a:t>
            </a:r>
            <a:r>
              <a:rPr dirty="0" sz="320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Running</a:t>
            </a:r>
            <a:r>
              <a:rPr dirty="0" sz="320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Times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  <a:tabLst>
                <a:tab pos="1631950" algn="l"/>
              </a:tabLst>
            </a:pPr>
            <a:r>
              <a:rPr dirty="0" spc="-5"/>
              <a:t>Li</a:t>
            </a:r>
            <a:r>
              <a:rPr dirty="0"/>
              <a:t>n</a:t>
            </a:r>
            <a:r>
              <a:rPr dirty="0" spc="-5"/>
              <a:t>ear</a:t>
            </a:r>
            <a:r>
              <a:rPr dirty="0"/>
              <a:t> </a:t>
            </a:r>
            <a:r>
              <a:rPr dirty="0" spc="-5"/>
              <a:t>Ti</a:t>
            </a:r>
            <a:r>
              <a:rPr dirty="0" spc="-5"/>
              <a:t>m</a:t>
            </a:r>
            <a:r>
              <a:rPr dirty="0" spc="-5"/>
              <a:t>e:</a:t>
            </a:r>
            <a:r>
              <a:rPr dirty="0"/>
              <a:t>	</a:t>
            </a:r>
            <a:r>
              <a:rPr dirty="0" spc="-5"/>
              <a:t>O</a:t>
            </a:r>
            <a:r>
              <a:rPr dirty="0" spc="-5"/>
              <a:t>(</a:t>
            </a:r>
            <a:r>
              <a:rPr dirty="0"/>
              <a:t>n</a:t>
            </a:r>
            <a:r>
              <a:rPr dirty="0" spc="-5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190740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Linear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time.	</a:t>
            </a:r>
            <a:r>
              <a:rPr dirty="0" sz="1800" spc="-5">
                <a:latin typeface="Comic Sans MS"/>
                <a:cs typeface="Comic Sans MS"/>
              </a:rPr>
              <a:t>Running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proportional</a:t>
            </a:r>
            <a:r>
              <a:rPr dirty="0" sz="1800" spc="-5">
                <a:latin typeface="Comic Sans MS"/>
                <a:cs typeface="Comic Sans MS"/>
              </a:rPr>
              <a:t> 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input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size.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280289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Computing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maximum.	</a:t>
            </a:r>
            <a:r>
              <a:rPr dirty="0" sz="1800">
                <a:latin typeface="Comic Sans MS"/>
                <a:cs typeface="Comic Sans MS"/>
              </a:rPr>
              <a:t>Compute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maximum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numbers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a</a:t>
            </a:r>
            <a:r>
              <a:rPr dirty="0" baseline="-23148" sz="1800" spc="7">
                <a:latin typeface="Comic Sans MS"/>
                <a:cs typeface="Comic Sans MS"/>
              </a:rPr>
              <a:t>n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7208" y="2639568"/>
            <a:ext cx="2609215" cy="140843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7112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60"/>
              </a:spcBef>
            </a:pPr>
            <a:r>
              <a:rPr dirty="0" sz="1600" b="1">
                <a:latin typeface="Courier New"/>
                <a:cs typeface="Courier New"/>
              </a:rPr>
              <a:t>max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baseline="-20202" sz="1650" b="1">
                <a:latin typeface="Courier New"/>
                <a:cs typeface="Courier New"/>
              </a:rPr>
              <a:t>1</a:t>
            </a:r>
            <a:endParaRPr baseline="-20202" sz="1650">
              <a:latin typeface="Courier New"/>
              <a:cs typeface="Courier New"/>
            </a:endParaRPr>
          </a:p>
          <a:p>
            <a:pPr marL="548640" marR="464820" indent="-36576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2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3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(a</a:t>
            </a:r>
            <a:r>
              <a:rPr dirty="0" baseline="-20202" sz="1650" spc="-7" b="1">
                <a:latin typeface="Courier New"/>
                <a:cs typeface="Courier New"/>
              </a:rPr>
              <a:t>i</a:t>
            </a:r>
            <a:r>
              <a:rPr dirty="0" baseline="-20202" sz="1650" spc="45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&gt;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max)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max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a</a:t>
            </a:r>
            <a:r>
              <a:rPr dirty="0" baseline="-20202" sz="1650" spc="15" b="1">
                <a:latin typeface="Courier New"/>
                <a:cs typeface="Courier New"/>
              </a:rPr>
              <a:t>i</a:t>
            </a:r>
            <a:endParaRPr baseline="-20202" sz="16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  <a:tabLst>
                <a:tab pos="1631950" algn="l"/>
              </a:tabLst>
            </a:pPr>
            <a:r>
              <a:rPr dirty="0" spc="-5"/>
              <a:t>Li</a:t>
            </a:r>
            <a:r>
              <a:rPr dirty="0"/>
              <a:t>n</a:t>
            </a:r>
            <a:r>
              <a:rPr dirty="0" spc="-5"/>
              <a:t>ear</a:t>
            </a:r>
            <a:r>
              <a:rPr dirty="0"/>
              <a:t> </a:t>
            </a:r>
            <a:r>
              <a:rPr dirty="0" spc="-5"/>
              <a:t>Ti</a:t>
            </a:r>
            <a:r>
              <a:rPr dirty="0" spc="-5"/>
              <a:t>m</a:t>
            </a:r>
            <a:r>
              <a:rPr dirty="0" spc="-5"/>
              <a:t>e:</a:t>
            </a:r>
            <a:r>
              <a:rPr dirty="0"/>
              <a:t>	</a:t>
            </a:r>
            <a:r>
              <a:rPr dirty="0" spc="-5"/>
              <a:t>O</a:t>
            </a:r>
            <a:r>
              <a:rPr dirty="0" spc="-5"/>
              <a:t>(</a:t>
            </a:r>
            <a:r>
              <a:rPr dirty="0"/>
              <a:t>n</a:t>
            </a:r>
            <a:r>
              <a:rPr dirty="0" spc="-5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26084"/>
            <a:ext cx="762952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  <a:tabLst>
                <a:tab pos="92836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Merge.	</a:t>
            </a:r>
            <a:r>
              <a:rPr dirty="0" sz="1800">
                <a:latin typeface="Comic Sans MS"/>
                <a:cs typeface="Comic Sans MS"/>
              </a:rPr>
              <a:t>Combine </a:t>
            </a:r>
            <a:r>
              <a:rPr dirty="0" sz="1800" spc="-5">
                <a:latin typeface="Comic Sans MS"/>
                <a:cs typeface="Comic Sans MS"/>
              </a:rPr>
              <a:t>two </a:t>
            </a:r>
            <a:r>
              <a:rPr dirty="0" sz="1800">
                <a:latin typeface="Comic Sans MS"/>
                <a:cs typeface="Comic Sans MS"/>
              </a:rPr>
              <a:t>sorted lists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a</a:t>
            </a:r>
            <a:r>
              <a:rPr dirty="0" baseline="-20202" sz="1650" spc="7" b="1">
                <a:latin typeface="Courier New"/>
                <a:cs typeface="Courier New"/>
              </a:rPr>
              <a:t>1</a:t>
            </a:r>
            <a:r>
              <a:rPr dirty="0" sz="1600" spc="5" b="1">
                <a:latin typeface="Courier New"/>
                <a:cs typeface="Courier New"/>
              </a:rPr>
              <a:t>,a</a:t>
            </a:r>
            <a:r>
              <a:rPr dirty="0" baseline="-20202" sz="1650" spc="7" b="1">
                <a:latin typeface="Courier New"/>
                <a:cs typeface="Courier New"/>
              </a:rPr>
              <a:t>2</a:t>
            </a:r>
            <a:r>
              <a:rPr dirty="0" sz="1600" spc="5" b="1">
                <a:latin typeface="Courier New"/>
                <a:cs typeface="Courier New"/>
              </a:rPr>
              <a:t>,…,a</a:t>
            </a:r>
            <a:r>
              <a:rPr dirty="0" baseline="-20202" sz="1650" spc="7" b="1">
                <a:latin typeface="Courier New"/>
                <a:cs typeface="Courier New"/>
              </a:rPr>
              <a:t>n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with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baseline="-20202" sz="1650" b="1">
                <a:latin typeface="Courier New"/>
                <a:cs typeface="Courier New"/>
              </a:rPr>
              <a:t>1</a:t>
            </a:r>
            <a:r>
              <a:rPr dirty="0" sz="1600" b="1">
                <a:latin typeface="Courier New"/>
                <a:cs typeface="Courier New"/>
              </a:rPr>
              <a:t>,b</a:t>
            </a:r>
            <a:r>
              <a:rPr dirty="0" baseline="-20202" sz="1650" b="1">
                <a:latin typeface="Courier New"/>
                <a:cs typeface="Courier New"/>
              </a:rPr>
              <a:t>2</a:t>
            </a:r>
            <a:r>
              <a:rPr dirty="0" sz="1600" b="1">
                <a:latin typeface="Courier New"/>
                <a:cs typeface="Courier New"/>
              </a:rPr>
              <a:t>,…,b</a:t>
            </a:r>
            <a:r>
              <a:rPr dirty="0" baseline="-20202" sz="1650" b="1">
                <a:latin typeface="Courier New"/>
                <a:cs typeface="Courier New"/>
              </a:rPr>
              <a:t>n</a:t>
            </a:r>
            <a:endParaRPr baseline="-20202" sz="16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omic Sans MS"/>
                <a:cs typeface="Comic Sans MS"/>
              </a:rPr>
              <a:t>into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sorted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whole.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549900"/>
            <a:ext cx="722884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651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dirty="0" sz="1800">
                <a:latin typeface="Comic Sans MS"/>
                <a:cs typeface="Comic Sans MS"/>
              </a:rPr>
              <a:t>Merging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two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lists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size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takes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O(n)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4419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latin typeface="Comic Sans MS"/>
                <a:cs typeface="Comic Sans MS"/>
              </a:rPr>
              <a:t>After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comparison,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length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output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list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increases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888" y="3096768"/>
            <a:ext cx="7294245" cy="1694814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894"/>
              </a:spcBef>
            </a:pP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1,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while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(both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lists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are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nonempty)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48640" marR="372110">
              <a:lnSpc>
                <a:spcPct val="100000"/>
              </a:lnSpc>
              <a:tabLst>
                <a:tab pos="2056764" algn="l"/>
              </a:tabLst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1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(a</a:t>
            </a:r>
            <a:r>
              <a:rPr dirty="0" baseline="-20202" sz="1650" spc="-7" b="1">
                <a:latin typeface="Courier New"/>
                <a:cs typeface="Courier New"/>
              </a:rPr>
              <a:t>i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append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a</a:t>
            </a:r>
            <a:r>
              <a:rPr dirty="0" baseline="-20202" sz="1650" spc="15" b="1">
                <a:latin typeface="Courier New"/>
                <a:cs typeface="Courier New"/>
              </a:rPr>
              <a:t>i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output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list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and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increment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else	</a:t>
            </a:r>
            <a:r>
              <a:rPr dirty="0" sz="1600" b="1">
                <a:latin typeface="Courier New"/>
                <a:cs typeface="Courier New"/>
              </a:rPr>
              <a:t>append</a:t>
            </a:r>
            <a:r>
              <a:rPr dirty="0" sz="1600" spc="10" b="1">
                <a:latin typeface="Courier New"/>
                <a:cs typeface="Courier New"/>
              </a:rPr>
              <a:t> b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r>
              <a:rPr dirty="0" baseline="-20202" sz="1650" spc="45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output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list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increment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append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remainder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of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nonempty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list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output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356" y="1712259"/>
            <a:ext cx="3234903" cy="9070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091" y="176275"/>
            <a:ext cx="182626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O(n</a:t>
            </a:r>
            <a:r>
              <a:rPr dirty="0" spc="-20"/>
              <a:t> </a:t>
            </a:r>
            <a:r>
              <a:rPr dirty="0" spc="-5"/>
              <a:t>log</a:t>
            </a:r>
            <a:r>
              <a:rPr dirty="0" spc="-25"/>
              <a:t> </a:t>
            </a:r>
            <a:r>
              <a:rPr dirty="0" spc="-5"/>
              <a:t>n)</a:t>
            </a:r>
            <a:r>
              <a:rPr dirty="0" spc="-20"/>
              <a:t> </a:t>
            </a:r>
            <a:r>
              <a:rPr dirty="0" spc="-5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980947"/>
            <a:ext cx="7604125" cy="393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83070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O(n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log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n) time.	</a:t>
            </a:r>
            <a:r>
              <a:rPr dirty="0" sz="1800" spc="-5">
                <a:latin typeface="Comic Sans MS"/>
                <a:cs typeface="Comic Sans MS"/>
              </a:rPr>
              <a:t>Arises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divide-and-conquer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 marL="1706245">
              <a:lnSpc>
                <a:spcPct val="100000"/>
              </a:lnSpc>
              <a:spcBef>
                <a:spcPts val="1800"/>
              </a:spcBef>
            </a:pPr>
            <a:r>
              <a:rPr dirty="0" sz="1200">
                <a:latin typeface="Comic Sans MS"/>
                <a:cs typeface="Comic Sans MS"/>
              </a:rPr>
              <a:t>also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referred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to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linearithmic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omic Sans MS"/>
              <a:cs typeface="Comic Sans MS"/>
            </a:endParaRPr>
          </a:p>
          <a:p>
            <a:pPr marL="63500" marR="30480">
              <a:lnSpc>
                <a:spcPct val="120000"/>
              </a:lnSpc>
              <a:tabLst>
                <a:tab pos="106108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Sorting.	</a:t>
            </a:r>
            <a:r>
              <a:rPr dirty="0" sz="1800">
                <a:latin typeface="Comic Sans MS"/>
                <a:cs typeface="Comic Sans MS"/>
              </a:rPr>
              <a:t>Mergesort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heapsort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are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sorting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perform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log </a:t>
            </a:r>
            <a:r>
              <a:rPr dirty="0" sz="1800" spc="-5">
                <a:latin typeface="Comic Sans MS"/>
                <a:cs typeface="Comic Sans MS"/>
              </a:rPr>
              <a:t>n) </a:t>
            </a:r>
            <a:r>
              <a:rPr dirty="0" sz="1800">
                <a:latin typeface="Comic Sans MS"/>
                <a:cs typeface="Comic Sans MS"/>
              </a:rPr>
              <a:t>comparisons.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mic Sans MS"/>
              <a:cs typeface="Comic Sans MS"/>
            </a:endParaRPr>
          </a:p>
          <a:p>
            <a:pPr marL="63500" marR="139700">
              <a:lnSpc>
                <a:spcPct val="120600"/>
              </a:lnSpc>
              <a:tabLst>
                <a:tab pos="268351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Largest empty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interval.	</a:t>
            </a:r>
            <a:r>
              <a:rPr dirty="0" sz="1800">
                <a:latin typeface="Comic Sans MS"/>
                <a:cs typeface="Comic Sans MS"/>
              </a:rPr>
              <a:t>Given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time-stamps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x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…,</a:t>
            </a:r>
            <a:r>
              <a:rPr dirty="0" sz="1800" spc="5">
                <a:latin typeface="Comic Sans MS"/>
                <a:cs typeface="Comic Sans MS"/>
              </a:rPr>
              <a:t> x</a:t>
            </a:r>
            <a:r>
              <a:rPr dirty="0" baseline="-23148" sz="1800" spc="7">
                <a:latin typeface="Comic Sans MS"/>
                <a:cs typeface="Comic Sans MS"/>
              </a:rPr>
              <a:t>n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on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which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copies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a </a:t>
            </a:r>
            <a:r>
              <a:rPr dirty="0" sz="1800" spc="-5">
                <a:latin typeface="Comic Sans MS"/>
                <a:cs typeface="Comic Sans MS"/>
              </a:rPr>
              <a:t>file </a:t>
            </a:r>
            <a:r>
              <a:rPr dirty="0" sz="1800">
                <a:latin typeface="Comic Sans MS"/>
                <a:cs typeface="Comic Sans MS"/>
              </a:rPr>
              <a:t>arrive at a server, </a:t>
            </a:r>
            <a:r>
              <a:rPr dirty="0" sz="1800" spc="-5">
                <a:latin typeface="Comic Sans MS"/>
                <a:cs typeface="Comic Sans MS"/>
              </a:rPr>
              <a:t>what is </a:t>
            </a:r>
            <a:r>
              <a:rPr dirty="0" sz="1800">
                <a:latin typeface="Comic Sans MS"/>
                <a:cs typeface="Comic Sans MS"/>
              </a:rPr>
              <a:t>largest </a:t>
            </a:r>
            <a:r>
              <a:rPr dirty="0" sz="1800" spc="-5">
                <a:latin typeface="Comic Sans MS"/>
                <a:cs typeface="Comic Sans MS"/>
              </a:rPr>
              <a:t>interval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time when no </a:t>
            </a:r>
            <a:r>
              <a:rPr dirty="0" sz="1800">
                <a:latin typeface="Comic Sans MS"/>
                <a:cs typeface="Comic Sans MS"/>
              </a:rPr>
              <a:t> copies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the file </a:t>
            </a:r>
            <a:r>
              <a:rPr dirty="0" sz="1800">
                <a:latin typeface="Comic Sans MS"/>
                <a:cs typeface="Comic Sans MS"/>
              </a:rPr>
              <a:t>arrive?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63500" marR="161925">
              <a:lnSpc>
                <a:spcPct val="121100"/>
              </a:lnSpc>
              <a:tabLst>
                <a:tab pos="2183130" algn="l"/>
                <a:tab pos="468947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O(n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log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n)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 solution.	</a:t>
            </a:r>
            <a:r>
              <a:rPr dirty="0" sz="1800" spc="-5">
                <a:latin typeface="Comic Sans MS"/>
                <a:cs typeface="Comic Sans MS"/>
              </a:rPr>
              <a:t>Sort the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time-stamps.	Scan the </a:t>
            </a:r>
            <a:r>
              <a:rPr dirty="0" sz="1800">
                <a:latin typeface="Comic Sans MS"/>
                <a:cs typeface="Comic Sans MS"/>
              </a:rPr>
              <a:t>sorted list </a:t>
            </a:r>
            <a:r>
              <a:rPr dirty="0" sz="1800" spc="-5">
                <a:latin typeface="Comic Sans MS"/>
                <a:cs typeface="Comic Sans MS"/>
              </a:rPr>
              <a:t>in </a:t>
            </a:r>
            <a:r>
              <a:rPr dirty="0" sz="1800">
                <a:latin typeface="Comic Sans MS"/>
                <a:cs typeface="Comic Sans MS"/>
              </a:rPr>
              <a:t> order,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identifying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maximum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gap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between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successive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time-stamps.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9027" y="1312164"/>
            <a:ext cx="117475" cy="172720"/>
            <a:chOff x="2129027" y="1312164"/>
            <a:chExt cx="117475" cy="172720"/>
          </a:xfrm>
        </p:grpSpPr>
        <p:sp>
          <p:nvSpPr>
            <p:cNvPr id="5" name="object 5"/>
            <p:cNvSpPr/>
            <p:nvPr/>
          </p:nvSpPr>
          <p:spPr>
            <a:xfrm>
              <a:off x="2159508" y="1357883"/>
              <a:ext cx="82550" cy="121920"/>
            </a:xfrm>
            <a:custGeom>
              <a:avLst/>
              <a:gdLst/>
              <a:ahLst/>
              <a:cxnLst/>
              <a:rect l="l" t="t" r="r" b="b"/>
              <a:pathLst>
                <a:path w="82550" h="121919">
                  <a:moveTo>
                    <a:pt x="82295" y="12192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29027" y="1312164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4">
                  <a:moveTo>
                    <a:pt x="0" y="0"/>
                  </a:moveTo>
                  <a:lnTo>
                    <a:pt x="9143" y="70103"/>
                  </a:lnTo>
                  <a:lnTo>
                    <a:pt x="64007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539" y="176275"/>
            <a:ext cx="279336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28520" algn="l"/>
              </a:tabLst>
            </a:pPr>
            <a:r>
              <a:rPr dirty="0" spc="-5"/>
              <a:t>Quadratic</a:t>
            </a:r>
            <a:r>
              <a:rPr dirty="0" spc="5"/>
              <a:t> </a:t>
            </a:r>
            <a:r>
              <a:rPr dirty="0" spc="-5"/>
              <a:t>Time:	</a:t>
            </a:r>
            <a:r>
              <a:rPr dirty="0"/>
              <a:t>O(n</a:t>
            </a:r>
            <a:r>
              <a:rPr dirty="0" baseline="25641" sz="1950"/>
              <a:t>2</a:t>
            </a:r>
            <a:r>
              <a:rPr dirty="0" sz="2000"/>
              <a:t>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37540" y="980947"/>
            <a:ext cx="7395845" cy="1951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88595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Quadratic time.	</a:t>
            </a:r>
            <a:r>
              <a:rPr dirty="0" sz="1800" spc="-5">
                <a:latin typeface="Comic Sans MS"/>
                <a:cs typeface="Comic Sans MS"/>
              </a:rPr>
              <a:t>Enumerate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pairs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63500" marR="55880">
              <a:lnSpc>
                <a:spcPct val="120000"/>
              </a:lnSpc>
              <a:tabLst>
                <a:tab pos="253238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Closest pair of points.	</a:t>
            </a:r>
            <a:r>
              <a:rPr dirty="0" sz="1800">
                <a:latin typeface="Comic Sans MS"/>
                <a:cs typeface="Comic Sans MS"/>
              </a:rPr>
              <a:t>Given a list of n points </a:t>
            </a:r>
            <a:r>
              <a:rPr dirty="0" sz="1800" spc="-5">
                <a:latin typeface="Comic Sans MS"/>
                <a:cs typeface="Comic Sans MS"/>
              </a:rPr>
              <a:t>in the </a:t>
            </a:r>
            <a:r>
              <a:rPr dirty="0" sz="1800">
                <a:latin typeface="Comic Sans MS"/>
                <a:cs typeface="Comic Sans MS"/>
              </a:rPr>
              <a:t>plane </a:t>
            </a:r>
            <a:r>
              <a:rPr dirty="0" sz="1800" spc="-5">
                <a:latin typeface="Comic Sans MS"/>
                <a:cs typeface="Comic Sans MS"/>
              </a:rPr>
              <a:t>(x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sz="1800" spc="-5">
                <a:latin typeface="Comic Sans MS"/>
                <a:cs typeface="Comic Sans MS"/>
              </a:rPr>
              <a:t>, </a:t>
            </a:r>
            <a:r>
              <a:rPr dirty="0" sz="1800">
                <a:latin typeface="Comic Sans MS"/>
                <a:cs typeface="Comic Sans MS"/>
              </a:rPr>
              <a:t>y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), </a:t>
            </a:r>
            <a:r>
              <a:rPr dirty="0" sz="1800" spc="15">
                <a:latin typeface="Comic Sans MS"/>
                <a:cs typeface="Comic Sans MS"/>
              </a:rPr>
              <a:t>…,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(x</a:t>
            </a:r>
            <a:r>
              <a:rPr dirty="0" baseline="-23148" sz="1800">
                <a:latin typeface="Comic Sans MS"/>
                <a:cs typeface="Comic Sans MS"/>
              </a:rPr>
              <a:t>n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y</a:t>
            </a:r>
            <a:r>
              <a:rPr dirty="0" baseline="-23148" sz="1800" spc="-7">
                <a:latin typeface="Comic Sans MS"/>
                <a:cs typeface="Comic Sans MS"/>
              </a:rPr>
              <a:t>n</a:t>
            </a:r>
            <a:r>
              <a:rPr dirty="0" sz="1800" spc="-5">
                <a:latin typeface="Comic Sans MS"/>
                <a:cs typeface="Comic Sans MS"/>
              </a:rPr>
              <a:t>),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find the </a:t>
            </a:r>
            <a:r>
              <a:rPr dirty="0" sz="1800">
                <a:latin typeface="Comic Sans MS"/>
                <a:cs typeface="Comic Sans MS"/>
              </a:rPr>
              <a:t>pair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 </a:t>
            </a:r>
            <a:r>
              <a:rPr dirty="0" sz="1800">
                <a:latin typeface="Comic Sans MS"/>
                <a:cs typeface="Comic Sans MS"/>
              </a:rPr>
              <a:t>closest.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171513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O(n</a:t>
            </a:r>
            <a:r>
              <a:rPr dirty="0" baseline="23148" sz="1800">
                <a:solidFill>
                  <a:srgbClr val="0048AA"/>
                </a:solidFill>
                <a:latin typeface="Comic Sans MS"/>
                <a:cs typeface="Comic Sans MS"/>
              </a:rPr>
              <a:t>2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) solution.	</a:t>
            </a:r>
            <a:r>
              <a:rPr dirty="0" sz="1800">
                <a:latin typeface="Comic Sans MS"/>
                <a:cs typeface="Comic Sans MS"/>
              </a:rPr>
              <a:t>Try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pairs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points.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5933947"/>
            <a:ext cx="6321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Remark.	</a:t>
            </a:r>
            <a:r>
              <a:rPr dirty="0" sz="1800" spc="5">
                <a:latin typeface="Symbol"/>
                <a:cs typeface="Symbol"/>
              </a:rPr>
              <a:t></a:t>
            </a:r>
            <a:r>
              <a:rPr dirty="0" sz="1800" spc="5">
                <a:latin typeface="Comic Sans MS"/>
                <a:cs typeface="Comic Sans MS"/>
              </a:rPr>
              <a:t>(n</a:t>
            </a:r>
            <a:r>
              <a:rPr dirty="0" baseline="23148" sz="1800" spc="7">
                <a:latin typeface="Comic Sans MS"/>
                <a:cs typeface="Comic Sans MS"/>
              </a:rPr>
              <a:t>2</a:t>
            </a:r>
            <a:r>
              <a:rPr dirty="0" sz="1800" spc="5">
                <a:latin typeface="Comic Sans MS"/>
                <a:cs typeface="Comic Sans MS"/>
              </a:rPr>
              <a:t>) </a:t>
            </a:r>
            <a:r>
              <a:rPr dirty="0" sz="1800">
                <a:latin typeface="Comic Sans MS"/>
                <a:cs typeface="Comic Sans MS"/>
              </a:rPr>
              <a:t>seems</a:t>
            </a:r>
            <a:r>
              <a:rPr dirty="0" sz="1800" spc="-5">
                <a:latin typeface="Comic Sans MS"/>
                <a:cs typeface="Comic Sans MS"/>
              </a:rPr>
              <a:t> inevitable,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but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just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5">
                <a:latin typeface="Comic Sans MS"/>
                <a:cs typeface="Comic Sans MS"/>
              </a:rPr>
              <a:t> illusion.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832" y="3270504"/>
            <a:ext cx="4389120" cy="233172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64769" rIns="0" bIns="0" rtlCol="0" vert="horz">
            <a:spAutoFit/>
          </a:bodyPr>
          <a:lstStyle/>
          <a:p>
            <a:pPr marL="182880" marR="795020">
              <a:lnSpc>
                <a:spcPct val="110000"/>
              </a:lnSpc>
              <a:spcBef>
                <a:spcPts val="509"/>
              </a:spcBef>
            </a:pPr>
            <a:r>
              <a:rPr dirty="0" sz="1600" b="1">
                <a:latin typeface="Courier New"/>
                <a:cs typeface="Courier New"/>
              </a:rPr>
              <a:t>min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(x</a:t>
            </a:r>
            <a:r>
              <a:rPr dirty="0" baseline="-20202" sz="1650" b="1">
                <a:latin typeface="Courier New"/>
                <a:cs typeface="Courier New"/>
              </a:rPr>
              <a:t>1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-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baseline="-20202" sz="1650" b="1">
                <a:latin typeface="Courier New"/>
                <a:cs typeface="Courier New"/>
              </a:rPr>
              <a:t>2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baseline="25252" sz="1650" b="1">
                <a:latin typeface="Courier New"/>
                <a:cs typeface="Courier New"/>
              </a:rPr>
              <a:t>2</a:t>
            </a:r>
            <a:r>
              <a:rPr dirty="0" baseline="2525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(y</a:t>
            </a:r>
            <a:r>
              <a:rPr dirty="0" baseline="-20202" sz="1650" spc="-7" b="1">
                <a:latin typeface="Courier New"/>
                <a:cs typeface="Courier New"/>
              </a:rPr>
              <a:t>1</a:t>
            </a:r>
            <a:r>
              <a:rPr dirty="0" baseline="-20202" sz="1650" spc="4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-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y</a:t>
            </a:r>
            <a:r>
              <a:rPr dirty="0" baseline="-20202" sz="1650" b="1">
                <a:latin typeface="Courier New"/>
                <a:cs typeface="Courier New"/>
              </a:rPr>
              <a:t>2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baseline="25252" sz="1650" b="1">
                <a:latin typeface="Courier New"/>
                <a:cs typeface="Courier New"/>
              </a:rPr>
              <a:t>2 </a:t>
            </a:r>
            <a:r>
              <a:rPr dirty="0" baseline="25252" sz="1650" spc="-975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1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i+1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 marR="307340">
              <a:lnSpc>
                <a:spcPct val="110000"/>
              </a:lnSpc>
            </a:pP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(x</a:t>
            </a:r>
            <a:r>
              <a:rPr dirty="0" baseline="-20202" sz="1650" b="1">
                <a:latin typeface="Courier New"/>
                <a:cs typeface="Courier New"/>
              </a:rPr>
              <a:t>i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-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baseline="25252" sz="1650" b="1">
                <a:latin typeface="Courier New"/>
                <a:cs typeface="Courier New"/>
              </a:rPr>
              <a:t>2</a:t>
            </a:r>
            <a:r>
              <a:rPr dirty="0" baseline="2525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(y</a:t>
            </a:r>
            <a:r>
              <a:rPr dirty="0" baseline="-20202" sz="1650" spc="-7" b="1">
                <a:latin typeface="Courier New"/>
                <a:cs typeface="Courier New"/>
              </a:rPr>
              <a:t>i</a:t>
            </a:r>
            <a:r>
              <a:rPr dirty="0" baseline="-20202" sz="1650" spc="4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-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y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baseline="25252" sz="1650" b="1">
                <a:latin typeface="Courier New"/>
                <a:cs typeface="Courier New"/>
              </a:rPr>
              <a:t>2 </a:t>
            </a:r>
            <a:r>
              <a:rPr dirty="0" baseline="25252" sz="1650" spc="-975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(d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min)</a:t>
            </a:r>
            <a:endParaRPr sz="1600">
              <a:latin typeface="Courier New"/>
              <a:cs typeface="Courier New"/>
            </a:endParaRPr>
          </a:p>
          <a:p>
            <a:pPr marL="128143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urier New"/>
                <a:cs typeface="Courier New"/>
              </a:rPr>
              <a:t>min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6095" y="4150867"/>
            <a:ext cx="2571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0884" y="431749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7" y="0"/>
                </a:moveTo>
                <a:lnTo>
                  <a:pt x="0" y="30480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38619" y="4236211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don't need to </a:t>
            </a:r>
            <a:r>
              <a:rPr dirty="0" sz="120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take</a:t>
            </a:r>
            <a:r>
              <a:rPr dirty="0" sz="1200" spc="-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square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roots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52131" y="6079235"/>
            <a:ext cx="289560" cy="64135"/>
            <a:chOff x="7152131" y="6079235"/>
            <a:chExt cx="289560" cy="64135"/>
          </a:xfrm>
        </p:grpSpPr>
        <p:sp>
          <p:nvSpPr>
            <p:cNvPr id="10" name="object 10"/>
            <p:cNvSpPr/>
            <p:nvPr/>
          </p:nvSpPr>
          <p:spPr>
            <a:xfrm>
              <a:off x="7210043" y="6109716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 h="0">
                  <a:moveTo>
                    <a:pt x="231647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52131" y="607923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30479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579868" y="5982715"/>
            <a:ext cx="1006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see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chapter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003" y="176275"/>
            <a:ext cx="222377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558925" algn="l"/>
              </a:tabLst>
            </a:pPr>
            <a:r>
              <a:rPr dirty="0" spc="-5"/>
              <a:t>Cubic</a:t>
            </a:r>
            <a:r>
              <a:rPr dirty="0" spc="5"/>
              <a:t> </a:t>
            </a:r>
            <a:r>
              <a:rPr dirty="0" spc="-5"/>
              <a:t>Time:	</a:t>
            </a:r>
            <a:r>
              <a:rPr dirty="0"/>
              <a:t>O(n</a:t>
            </a:r>
            <a:r>
              <a:rPr dirty="0" baseline="25641" sz="1950"/>
              <a:t>3</a:t>
            </a:r>
            <a:r>
              <a:rPr dirty="0" sz="2000"/>
              <a:t>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37540" y="980947"/>
            <a:ext cx="7496809" cy="1951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37350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Cubic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time.	</a:t>
            </a:r>
            <a:r>
              <a:rPr dirty="0" sz="1800" spc="-5">
                <a:latin typeface="Comic Sans MS"/>
                <a:cs typeface="Comic Sans MS"/>
              </a:rPr>
              <a:t>Enumerate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triples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63500" marR="186055">
              <a:lnSpc>
                <a:spcPct val="120000"/>
              </a:lnSpc>
              <a:tabLst>
                <a:tab pos="200342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Set</a:t>
            </a:r>
            <a:r>
              <a:rPr dirty="0" sz="1800" spc="1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disjointness.	</a:t>
            </a:r>
            <a:r>
              <a:rPr dirty="0" sz="1800">
                <a:latin typeface="Comic Sans MS"/>
                <a:cs typeface="Comic Sans MS"/>
              </a:rPr>
              <a:t>Given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sets</a:t>
            </a:r>
            <a:r>
              <a:rPr dirty="0" sz="1800" spc="-5">
                <a:latin typeface="Comic Sans MS"/>
                <a:cs typeface="Comic Sans MS"/>
              </a:rPr>
              <a:t> S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sz="1800" spc="-5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…,</a:t>
            </a:r>
            <a:r>
              <a:rPr dirty="0" sz="1800" spc="10">
                <a:latin typeface="Comic Sans MS"/>
                <a:cs typeface="Comic Sans MS"/>
              </a:rPr>
              <a:t> S</a:t>
            </a:r>
            <a:r>
              <a:rPr dirty="0" baseline="-23148" sz="1800" spc="15">
                <a:latin typeface="Comic Sans MS"/>
                <a:cs typeface="Comic Sans MS"/>
              </a:rPr>
              <a:t>n</a:t>
            </a:r>
            <a:r>
              <a:rPr dirty="0" baseline="-23148" sz="1800" spc="27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which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subset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2,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15">
                <a:latin typeface="Comic Sans MS"/>
                <a:cs typeface="Comic Sans MS"/>
              </a:rPr>
              <a:t>…,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n,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pair of </a:t>
            </a:r>
            <a:r>
              <a:rPr dirty="0" sz="1800" spc="-5">
                <a:latin typeface="Comic Sans MS"/>
                <a:cs typeface="Comic Sans MS"/>
              </a:rPr>
              <a:t>these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which</a:t>
            </a:r>
            <a:r>
              <a:rPr dirty="0" sz="1800">
                <a:latin typeface="Comic Sans MS"/>
                <a:cs typeface="Comic Sans MS"/>
              </a:rPr>
              <a:t> are</a:t>
            </a:r>
            <a:r>
              <a:rPr dirty="0" sz="1800" spc="-5">
                <a:latin typeface="Comic Sans MS"/>
                <a:cs typeface="Comic Sans MS"/>
              </a:rPr>
              <a:t> disjoint?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171513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O(n</a:t>
            </a:r>
            <a:r>
              <a:rPr dirty="0" baseline="23148" sz="1800">
                <a:solidFill>
                  <a:srgbClr val="0048AA"/>
                </a:solidFill>
                <a:latin typeface="Comic Sans MS"/>
                <a:cs typeface="Comic Sans MS"/>
              </a:rPr>
              <a:t>3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) solution.	</a:t>
            </a: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pairs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sets,</a:t>
            </a:r>
            <a:r>
              <a:rPr dirty="0" sz="1800" spc="-5">
                <a:latin typeface="Comic Sans MS"/>
                <a:cs typeface="Comic Sans MS"/>
              </a:rPr>
              <a:t> determine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disjoint.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719" y="3404616"/>
            <a:ext cx="6623684" cy="25971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86360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68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foreach</a:t>
            </a:r>
            <a:r>
              <a:rPr dirty="0" sz="1600" spc="-4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set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i</a:t>
            </a:r>
            <a:r>
              <a:rPr dirty="0" baseline="-20202" sz="1650" spc="442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1225" marR="2689860" indent="-365760">
              <a:lnSpc>
                <a:spcPct val="11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foreach </a:t>
            </a:r>
            <a:r>
              <a:rPr dirty="0" sz="1600" b="1">
                <a:latin typeface="Courier New"/>
                <a:cs typeface="Courier New"/>
              </a:rPr>
              <a:t>other set S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baseline="-20202" sz="1650" spc="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 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foreach</a:t>
            </a:r>
            <a:r>
              <a:rPr dirty="0" sz="1600" spc="-3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element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of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i</a:t>
            </a:r>
            <a:r>
              <a:rPr dirty="0" baseline="-20202" sz="1650" spc="45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889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determine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whether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also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belongs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endParaRPr baseline="-20202" sz="1650">
              <a:latin typeface="Courier New"/>
              <a:cs typeface="Courier New"/>
            </a:endParaRPr>
          </a:p>
          <a:p>
            <a:pPr marL="912494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8890" marR="1256665" indent="-367665">
              <a:lnSpc>
                <a:spcPct val="11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 </a:t>
            </a:r>
            <a:r>
              <a:rPr dirty="0" sz="1600" b="1">
                <a:latin typeface="Courier New"/>
                <a:cs typeface="Courier New"/>
              </a:rPr>
              <a:t>(no element of S</a:t>
            </a:r>
            <a:r>
              <a:rPr dirty="0" baseline="-20202" sz="1650" b="1">
                <a:latin typeface="Courier New"/>
                <a:cs typeface="Courier New"/>
              </a:rPr>
              <a:t>i</a:t>
            </a:r>
            <a:r>
              <a:rPr dirty="0" baseline="-20202" sz="1650" spc="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belongs to </a:t>
            </a:r>
            <a:r>
              <a:rPr dirty="0" sz="1600" spc="10" b="1">
                <a:latin typeface="Courier New"/>
                <a:cs typeface="Courier New"/>
              </a:rPr>
              <a:t>S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r>
              <a:rPr dirty="0" sz="1600" spc="10" b="1">
                <a:latin typeface="Courier New"/>
                <a:cs typeface="Courier New"/>
              </a:rPr>
              <a:t>) 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report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that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i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S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r>
              <a:rPr dirty="0" baseline="-20202" sz="1650" spc="442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are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disjoint</a:t>
            </a:r>
            <a:endParaRPr sz="16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176275"/>
            <a:ext cx="34290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24075" algn="l"/>
              </a:tabLst>
            </a:pPr>
            <a:r>
              <a:rPr dirty="0" spc="-5"/>
              <a:t>Polynomial</a:t>
            </a:r>
            <a:r>
              <a:rPr dirty="0" spc="10"/>
              <a:t> </a:t>
            </a:r>
            <a:r>
              <a:rPr dirty="0" spc="-5"/>
              <a:t>Time:	O(n</a:t>
            </a:r>
            <a:r>
              <a:rPr dirty="0" baseline="25641" sz="1950" spc="-7"/>
              <a:t>k</a:t>
            </a:r>
            <a:r>
              <a:rPr dirty="0" sz="2000" spc="-5"/>
              <a:t>)</a:t>
            </a:r>
            <a:r>
              <a:rPr dirty="0" sz="2000" spc="-50"/>
              <a:t> </a:t>
            </a:r>
            <a:r>
              <a:rPr dirty="0" sz="2000" spc="-5"/>
              <a:t>Time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51713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96799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Independent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set of size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k.	</a:t>
            </a:r>
            <a:r>
              <a:rPr dirty="0" sz="1800">
                <a:latin typeface="Comic Sans MS"/>
                <a:cs typeface="Comic Sans MS"/>
              </a:rPr>
              <a:t>Given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graph,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k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two </a:t>
            </a:r>
            <a:r>
              <a:rPr dirty="0" sz="1800">
                <a:latin typeface="Comic Sans MS"/>
                <a:cs typeface="Comic Sans MS"/>
              </a:rPr>
              <a:t>are </a:t>
            </a:r>
            <a:r>
              <a:rPr dirty="0" sz="1800" spc="-5">
                <a:latin typeface="Comic Sans MS"/>
                <a:cs typeface="Comic Sans MS"/>
              </a:rPr>
              <a:t>joined 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 edge?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1971547"/>
            <a:ext cx="5302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8528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O(n</a:t>
            </a:r>
            <a:r>
              <a:rPr dirty="0" baseline="23148" sz="1800">
                <a:solidFill>
                  <a:srgbClr val="0048AA"/>
                </a:solidFill>
                <a:latin typeface="Comic Sans MS"/>
                <a:cs typeface="Comic Sans MS"/>
              </a:rPr>
              <a:t>k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)</a:t>
            </a:r>
            <a:r>
              <a:rPr dirty="0" sz="1800" spc="1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solution.	</a:t>
            </a:r>
            <a:r>
              <a:rPr dirty="0" sz="1800">
                <a:latin typeface="Comic Sans MS"/>
                <a:cs typeface="Comic Sans MS"/>
              </a:rPr>
              <a:t>Enumerate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subsets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k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763" y="4614163"/>
            <a:ext cx="5335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69240" algn="l"/>
                <a:tab pos="269875" algn="l"/>
              </a:tabLst>
            </a:pPr>
            <a:r>
              <a:rPr dirty="0" sz="1800">
                <a:latin typeface="Comic Sans MS"/>
                <a:cs typeface="Comic Sans MS"/>
              </a:rPr>
              <a:t>Check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whether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5">
                <a:latin typeface="Comic Sans MS"/>
                <a:cs typeface="Comic Sans MS"/>
              </a:rPr>
              <a:t> independent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O(k</a:t>
            </a:r>
            <a:r>
              <a:rPr dirty="0" baseline="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5272531"/>
            <a:ext cx="2402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ts val="869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798830" algn="l"/>
                <a:tab pos="1071245" algn="l"/>
              </a:tabLst>
            </a:pPr>
            <a:r>
              <a:rPr dirty="0" sz="1800" spc="-5">
                <a:latin typeface="Comic Sans MS"/>
                <a:cs typeface="Comic Sans MS"/>
              </a:rPr>
              <a:t>O(k	</a:t>
            </a:r>
            <a:r>
              <a:rPr dirty="0" sz="1800">
                <a:latin typeface="Comic Sans MS"/>
                <a:cs typeface="Comic Sans MS"/>
              </a:rPr>
              <a:t>n	/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k!)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O(n</a:t>
            </a:r>
            <a:r>
              <a:rPr dirty="0" sz="1800" spc="114">
                <a:latin typeface="Comic Sans MS"/>
                <a:cs typeface="Comic Sans MS"/>
              </a:rPr>
              <a:t> </a:t>
            </a:r>
            <a:r>
              <a:rPr dirty="0" sz="1800" spc="15"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  <a:p>
            <a:pPr marL="634365">
              <a:lnSpc>
                <a:spcPts val="665"/>
              </a:lnSpc>
              <a:tabLst>
                <a:tab pos="920750" algn="l"/>
                <a:tab pos="2158365" algn="l"/>
              </a:tabLst>
            </a:pPr>
            <a:r>
              <a:rPr dirty="0" sz="1200">
                <a:latin typeface="Comic Sans MS"/>
                <a:cs typeface="Comic Sans MS"/>
              </a:rPr>
              <a:t>2	k	k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536" y="2517648"/>
            <a:ext cx="5374005" cy="179260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8636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68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foreach</a:t>
            </a:r>
            <a:r>
              <a:rPr dirty="0" sz="1600" spc="-3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subset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of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k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nodes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48640" marR="298450">
              <a:lnSpc>
                <a:spcPct val="110000"/>
              </a:lnSpc>
            </a:pPr>
            <a:r>
              <a:rPr dirty="0" sz="1600" b="1">
                <a:latin typeface="Courier New"/>
                <a:cs typeface="Courier New"/>
              </a:rPr>
              <a:t>check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whether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independent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set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(S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is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independent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set)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report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independent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set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7615" y="5163901"/>
            <a:ext cx="113664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45">
                <a:latin typeface="Symbol"/>
                <a:cs typeface="Symbol"/>
              </a:rPr>
              <a:t>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163" y="4951151"/>
            <a:ext cx="4083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3756025" algn="l"/>
              </a:tabLst>
            </a:pPr>
            <a:r>
              <a:rPr dirty="0" baseline="1543" sz="2700">
                <a:latin typeface="Comic Sans MS"/>
                <a:cs typeface="Comic Sans MS"/>
              </a:rPr>
              <a:t>Number of k element subsets =	</a:t>
            </a:r>
            <a:r>
              <a:rPr dirty="0" baseline="3086" sz="2700" spc="30">
                <a:latin typeface="Symbol"/>
                <a:cs typeface="Symbol"/>
              </a:rPr>
              <a:t></a:t>
            </a:r>
            <a:r>
              <a:rPr dirty="0" sz="1800" spc="125" i="1">
                <a:latin typeface="Times New Roman"/>
                <a:cs typeface="Times New Roman"/>
              </a:rPr>
              <a:t>n</a:t>
            </a:r>
            <a:r>
              <a:rPr dirty="0" baseline="3086" sz="2700">
                <a:latin typeface="Symbol"/>
                <a:cs typeface="Symbol"/>
              </a:rPr>
              <a:t></a:t>
            </a:r>
            <a:endParaRPr baseline="3086"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7615" y="5314472"/>
            <a:ext cx="34036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95">
                <a:latin typeface="Symbol"/>
                <a:cs typeface="Symbol"/>
              </a:rPr>
              <a:t></a:t>
            </a:r>
            <a:r>
              <a:rPr dirty="0" baseline="4629" sz="2700" i="1">
                <a:latin typeface="Times New Roman"/>
                <a:cs typeface="Times New Roman"/>
              </a:rPr>
              <a:t>k</a:t>
            </a:r>
            <a:r>
              <a:rPr dirty="0" baseline="4629" sz="2700" spc="-3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9228" y="5116352"/>
            <a:ext cx="33528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0802" sz="2700" spc="-817">
                <a:latin typeface="Symbol"/>
                <a:cs typeface="Symbol"/>
              </a:rPr>
              <a:t></a:t>
            </a:r>
            <a:r>
              <a:rPr dirty="0" baseline="-10802" sz="2700" spc="-142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1178" y="4940105"/>
            <a:ext cx="2541905" cy="6565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u="sng" sz="1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800" spc="-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0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800" spc="-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8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8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dirty="0" u="sng" sz="1800" spc="-27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800" spc="-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1800" spc="-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6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80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320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840">
                <a:latin typeface="Lucida Sans Unicode"/>
                <a:cs typeface="Lucida Sans Unicode"/>
              </a:rPr>
              <a:t>L</a:t>
            </a:r>
            <a:r>
              <a:rPr dirty="0" sz="1800" spc="-270">
                <a:latin typeface="Lucida Sans Unicode"/>
                <a:cs typeface="Lucida Sans Unicode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(</a:t>
            </a:r>
            <a:r>
              <a:rPr dirty="0" sz="1800" spc="35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0">
                <a:latin typeface="Times New Roman"/>
                <a:cs typeface="Times New Roman"/>
              </a:rPr>
              <a:t>(</a:t>
            </a:r>
            <a:r>
              <a:rPr dirty="0" sz="1800" spc="-114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1516" y="5116352"/>
            <a:ext cx="15113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385"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866" y="4737230"/>
            <a:ext cx="284480" cy="85915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dirty="0" baseline="-24691" sz="2700" spc="75" i="1">
                <a:latin typeface="Times New Roman"/>
                <a:cs typeface="Times New Roman"/>
              </a:rPr>
              <a:t>n</a:t>
            </a:r>
            <a:r>
              <a:rPr dirty="0" sz="1200" spc="5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125"/>
              </a:spcBef>
            </a:pPr>
            <a:r>
              <a:rPr dirty="0" sz="1800" spc="-35" i="1">
                <a:latin typeface="Times New Roman"/>
                <a:cs typeface="Times New Roman"/>
              </a:rPr>
              <a:t>k</a:t>
            </a:r>
            <a:r>
              <a:rPr dirty="0" sz="1800" spc="-35"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03616" y="5306568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949" y="0"/>
                </a:lnTo>
              </a:path>
            </a:pathLst>
          </a:custGeom>
          <a:ln w="6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000755" y="5615940"/>
            <a:ext cx="117475" cy="154305"/>
            <a:chOff x="3000755" y="5615940"/>
            <a:chExt cx="117475" cy="154305"/>
          </a:xfrm>
        </p:grpSpPr>
        <p:sp>
          <p:nvSpPr>
            <p:cNvPr id="17" name="object 17"/>
            <p:cNvSpPr/>
            <p:nvPr/>
          </p:nvSpPr>
          <p:spPr>
            <a:xfrm>
              <a:off x="3034284" y="5661660"/>
              <a:ext cx="79375" cy="104139"/>
            </a:xfrm>
            <a:custGeom>
              <a:avLst/>
              <a:gdLst/>
              <a:ahLst/>
              <a:cxnLst/>
              <a:rect l="l" t="t" r="r" b="b"/>
              <a:pathLst>
                <a:path w="79375" h="104139">
                  <a:moveTo>
                    <a:pt x="79247" y="10363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00755" y="5615940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10" h="70485">
                  <a:moveTo>
                    <a:pt x="0" y="0"/>
                  </a:moveTo>
                  <a:lnTo>
                    <a:pt x="12191" y="70103"/>
                  </a:lnTo>
                  <a:lnTo>
                    <a:pt x="67056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032251" y="5815075"/>
            <a:ext cx="1374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poly-time</a:t>
            </a:r>
            <a:r>
              <a:rPr dirty="0" sz="1200" spc="-5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for</a:t>
            </a:r>
            <a:r>
              <a:rPr dirty="0" sz="1200" spc="-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k=17, </a:t>
            </a:r>
            <a:r>
              <a:rPr dirty="0" sz="1200" spc="-34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but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not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practical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4779" y="1508251"/>
            <a:ext cx="1053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k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is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constant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90132" y="1318260"/>
            <a:ext cx="114300" cy="154305"/>
            <a:chOff x="6390132" y="1318260"/>
            <a:chExt cx="114300" cy="154305"/>
          </a:xfrm>
        </p:grpSpPr>
        <p:sp>
          <p:nvSpPr>
            <p:cNvPr id="22" name="object 22"/>
            <p:cNvSpPr/>
            <p:nvPr/>
          </p:nvSpPr>
          <p:spPr>
            <a:xfrm>
              <a:off x="6420611" y="1363979"/>
              <a:ext cx="79375" cy="104139"/>
            </a:xfrm>
            <a:custGeom>
              <a:avLst/>
              <a:gdLst/>
              <a:ahLst/>
              <a:cxnLst/>
              <a:rect l="l" t="t" r="r" b="b"/>
              <a:pathLst>
                <a:path w="79375" h="104140">
                  <a:moveTo>
                    <a:pt x="79247" y="10363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90132" y="1318260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4">
                  <a:moveTo>
                    <a:pt x="0" y="0"/>
                  </a:moveTo>
                  <a:lnTo>
                    <a:pt x="9144" y="70104"/>
                  </a:lnTo>
                  <a:lnTo>
                    <a:pt x="64007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460" y="977899"/>
            <a:ext cx="584644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dirty="0" sz="3200" spc="-5">
                <a:solidFill>
                  <a:srgbClr val="0048AA"/>
                </a:solidFill>
              </a:rPr>
              <a:t>2.1	Computational</a:t>
            </a:r>
            <a:r>
              <a:rPr dirty="0" sz="3200" spc="-5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Tractability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09927" y="3337560"/>
            <a:ext cx="6019800" cy="159448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11760" rIns="0" bIns="0" rtlCol="0" vert="horz">
            <a:spAutoFit/>
          </a:bodyPr>
          <a:lstStyle/>
          <a:p>
            <a:pPr marL="182245" marR="214629">
              <a:lnSpc>
                <a:spcPct val="134500"/>
              </a:lnSpc>
              <a:spcBef>
                <a:spcPts val="880"/>
              </a:spcBef>
            </a:pPr>
            <a:r>
              <a:rPr dirty="0" sz="1600">
                <a:latin typeface="Comic Sans MS"/>
                <a:cs typeface="Comic Sans MS"/>
              </a:rPr>
              <a:t>"For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me, great </a:t>
            </a:r>
            <a:r>
              <a:rPr dirty="0" sz="1600" spc="-5">
                <a:latin typeface="Comic Sans MS"/>
                <a:cs typeface="Comic Sans MS"/>
              </a:rPr>
              <a:t>algorithms</a:t>
            </a:r>
            <a:r>
              <a:rPr dirty="0" sz="1600">
                <a:latin typeface="Comic Sans MS"/>
                <a:cs typeface="Comic Sans MS"/>
              </a:rPr>
              <a:t> are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poetry</a:t>
            </a:r>
            <a:r>
              <a:rPr dirty="0" sz="1600">
                <a:latin typeface="Comic Sans MS"/>
                <a:cs typeface="Comic Sans MS"/>
              </a:rPr>
              <a:t> of </a:t>
            </a:r>
            <a:r>
              <a:rPr dirty="0" sz="1600" spc="-5">
                <a:latin typeface="Comic Sans MS"/>
                <a:cs typeface="Comic Sans MS"/>
              </a:rPr>
              <a:t>computation. </a:t>
            </a:r>
            <a:r>
              <a:rPr dirty="0" sz="1600">
                <a:latin typeface="Comic Sans MS"/>
                <a:cs typeface="Comic Sans MS"/>
              </a:rPr>
              <a:t> Just like </a:t>
            </a:r>
            <a:r>
              <a:rPr dirty="0" sz="1600" spc="-5">
                <a:latin typeface="Comic Sans MS"/>
                <a:cs typeface="Comic Sans MS"/>
              </a:rPr>
              <a:t>verse,</a:t>
            </a:r>
            <a:r>
              <a:rPr dirty="0" sz="1600">
                <a:latin typeface="Comic Sans MS"/>
                <a:cs typeface="Comic Sans MS"/>
              </a:rPr>
              <a:t> they can be </a:t>
            </a:r>
            <a:r>
              <a:rPr dirty="0" sz="1600" spc="-5">
                <a:latin typeface="Comic Sans MS"/>
                <a:cs typeface="Comic Sans MS"/>
              </a:rPr>
              <a:t>terse,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allusive,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dense,</a:t>
            </a:r>
            <a:r>
              <a:rPr dirty="0" sz="1600">
                <a:latin typeface="Comic Sans MS"/>
                <a:cs typeface="Comic Sans MS"/>
              </a:rPr>
              <a:t> and even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mysterious.</a:t>
            </a:r>
            <a:r>
              <a:rPr dirty="0" sz="1600">
                <a:latin typeface="Comic Sans MS"/>
                <a:cs typeface="Comic Sans MS"/>
              </a:rPr>
              <a:t> But once</a:t>
            </a:r>
            <a:r>
              <a:rPr dirty="0" sz="1600" spc="-5">
                <a:latin typeface="Comic Sans MS"/>
                <a:cs typeface="Comic Sans MS"/>
              </a:rPr>
              <a:t> unlocked,</a:t>
            </a:r>
            <a:r>
              <a:rPr dirty="0" sz="1600">
                <a:latin typeface="Comic Sans MS"/>
                <a:cs typeface="Comic Sans MS"/>
              </a:rPr>
              <a:t> they cast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 </a:t>
            </a:r>
            <a:r>
              <a:rPr dirty="0" sz="1600" spc="-5">
                <a:latin typeface="Comic Sans MS"/>
                <a:cs typeface="Comic Sans MS"/>
              </a:rPr>
              <a:t>brilliant </a:t>
            </a:r>
            <a:r>
              <a:rPr dirty="0" sz="1600">
                <a:latin typeface="Comic Sans MS"/>
                <a:cs typeface="Comic Sans MS"/>
              </a:rPr>
              <a:t>new 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light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some </a:t>
            </a:r>
            <a:r>
              <a:rPr dirty="0" sz="1600" spc="-5">
                <a:latin typeface="Comic Sans MS"/>
                <a:cs typeface="Comic Sans MS"/>
              </a:rPr>
              <a:t>aspect </a:t>
            </a:r>
            <a:r>
              <a:rPr dirty="0" sz="1600">
                <a:latin typeface="Comic Sans MS"/>
                <a:cs typeface="Comic Sans MS"/>
              </a:rPr>
              <a:t>of </a:t>
            </a:r>
            <a:r>
              <a:rPr dirty="0" sz="1600" spc="-5">
                <a:latin typeface="Comic Sans MS"/>
                <a:cs typeface="Comic Sans MS"/>
              </a:rPr>
              <a:t>computing."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-</a:t>
            </a:r>
            <a:r>
              <a:rPr dirty="0" sz="1600" spc="415">
                <a:latin typeface="Comic Sans MS"/>
                <a:cs typeface="Comic Sans MS"/>
              </a:rPr>
              <a:t> </a:t>
            </a:r>
            <a:r>
              <a:rPr dirty="0" sz="1650" spc="-25" i="1">
                <a:latin typeface="Comic Sans MS"/>
                <a:cs typeface="Comic Sans MS"/>
              </a:rPr>
              <a:t>Francis</a:t>
            </a:r>
            <a:r>
              <a:rPr dirty="0" sz="1650" spc="-20" i="1">
                <a:latin typeface="Comic Sans MS"/>
                <a:cs typeface="Comic Sans MS"/>
              </a:rPr>
              <a:t> </a:t>
            </a:r>
            <a:r>
              <a:rPr dirty="0" sz="1650" spc="-25" i="1">
                <a:latin typeface="Comic Sans MS"/>
                <a:cs typeface="Comic Sans MS"/>
              </a:rPr>
              <a:t>Sullivan</a:t>
            </a:r>
            <a:endParaRPr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315" y="176275"/>
            <a:ext cx="205486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Exponential</a:t>
            </a:r>
            <a:r>
              <a:rPr dirty="0" spc="-55"/>
              <a:t> </a:t>
            </a:r>
            <a:r>
              <a:rPr dirty="0" spc="-5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26084"/>
            <a:ext cx="6503670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17780">
              <a:lnSpc>
                <a:spcPct val="120000"/>
              </a:lnSpc>
              <a:spcBef>
                <a:spcPts val="100"/>
              </a:spcBef>
              <a:tabLst>
                <a:tab pos="201803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Independent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set.	</a:t>
            </a:r>
            <a:r>
              <a:rPr dirty="0" sz="1800">
                <a:latin typeface="Comic Sans MS"/>
                <a:cs typeface="Comic Sans MS"/>
              </a:rPr>
              <a:t>Given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graph,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maximum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size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independent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197040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O(n</a:t>
            </a:r>
            <a:r>
              <a:rPr dirty="0" baseline="23148" sz="1800">
                <a:solidFill>
                  <a:srgbClr val="0048AA"/>
                </a:solidFill>
                <a:latin typeface="Comic Sans MS"/>
                <a:cs typeface="Comic Sans MS"/>
              </a:rPr>
              <a:t>2</a:t>
            </a:r>
            <a:r>
              <a:rPr dirty="0" baseline="23148" sz="1800" spc="1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2</a:t>
            </a:r>
            <a:r>
              <a:rPr dirty="0" baseline="23148" sz="1800" spc="7">
                <a:solidFill>
                  <a:srgbClr val="0048AA"/>
                </a:solidFill>
                <a:latin typeface="Comic Sans MS"/>
                <a:cs typeface="Comic Sans MS"/>
              </a:rPr>
              <a:t>n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)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solution.	</a:t>
            </a:r>
            <a:r>
              <a:rPr dirty="0" sz="1800">
                <a:latin typeface="Comic Sans MS"/>
                <a:cs typeface="Comic Sans MS"/>
              </a:rPr>
              <a:t>Enumerate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subsets.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472" y="2639568"/>
            <a:ext cx="6306820" cy="206057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8636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680"/>
              </a:spcBef>
            </a:pPr>
            <a:r>
              <a:rPr dirty="0" sz="1600" b="1">
                <a:latin typeface="Courier New"/>
                <a:cs typeface="Courier New"/>
              </a:rPr>
              <a:t>S*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</a:t>
            </a:r>
            <a:endParaRPr sz="1600">
              <a:latin typeface="Symbol"/>
              <a:cs typeface="Symbol"/>
            </a:endParaRPr>
          </a:p>
          <a:p>
            <a:pPr marL="18224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foreach</a:t>
            </a:r>
            <a:r>
              <a:rPr dirty="0" sz="1600" spc="-3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subset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of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nodes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check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whether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independent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set</a:t>
            </a:r>
            <a:endParaRPr sz="1600">
              <a:latin typeface="Courier New"/>
              <a:cs typeface="Courier New"/>
            </a:endParaRPr>
          </a:p>
          <a:p>
            <a:pPr marL="915035" marR="254000" indent="-366395">
              <a:lnSpc>
                <a:spcPct val="11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is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largest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independent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set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seen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far)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update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S*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83" y="176275"/>
            <a:ext cx="317881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Computational</a:t>
            </a:r>
            <a:r>
              <a:rPr dirty="0" spc="-45"/>
              <a:t> </a:t>
            </a:r>
            <a:r>
              <a:rPr dirty="0" spc="-5"/>
              <a:t>Tractability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3733800"/>
            <a:ext cx="1630680" cy="2148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1594104" cy="1981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139" y="5967475"/>
            <a:ext cx="198373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Charles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Babbage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(1864)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36" y="1301496"/>
            <a:ext cx="6019800" cy="174053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16840" rIns="0" bIns="0" rtlCol="0" vert="horz">
            <a:spAutoFit/>
          </a:bodyPr>
          <a:lstStyle/>
          <a:p>
            <a:pPr marL="182245" marR="194945">
              <a:lnSpc>
                <a:spcPct val="120000"/>
              </a:lnSpc>
              <a:spcBef>
                <a:spcPts val="920"/>
              </a:spcBef>
            </a:pPr>
            <a:r>
              <a:rPr dirty="0" sz="1600">
                <a:latin typeface="Comic Sans MS"/>
                <a:cs typeface="Comic Sans MS"/>
              </a:rPr>
              <a:t>As soon as an Analytic </a:t>
            </a:r>
            <a:r>
              <a:rPr dirty="0" sz="1600" spc="-5">
                <a:latin typeface="Comic Sans MS"/>
                <a:cs typeface="Comic Sans MS"/>
              </a:rPr>
              <a:t>Engine exists, </a:t>
            </a:r>
            <a:r>
              <a:rPr dirty="0" sz="1600">
                <a:latin typeface="Comic Sans MS"/>
                <a:cs typeface="Comic Sans MS"/>
              </a:rPr>
              <a:t>it </a:t>
            </a:r>
            <a:r>
              <a:rPr dirty="0" sz="1600" spc="-5">
                <a:latin typeface="Comic Sans MS"/>
                <a:cs typeface="Comic Sans MS"/>
              </a:rPr>
              <a:t>will necessarily 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guide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future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course</a:t>
            </a:r>
            <a:r>
              <a:rPr dirty="0" sz="1600">
                <a:latin typeface="Comic Sans MS"/>
                <a:cs typeface="Comic Sans MS"/>
              </a:rPr>
              <a:t> of the</a:t>
            </a:r>
            <a:r>
              <a:rPr dirty="0" sz="1600" spc="-5">
                <a:latin typeface="Comic Sans MS"/>
                <a:cs typeface="Comic Sans MS"/>
              </a:rPr>
              <a:t> science.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Whenever</a:t>
            </a:r>
            <a:r>
              <a:rPr dirty="0" sz="1600">
                <a:latin typeface="Comic Sans MS"/>
                <a:cs typeface="Comic Sans MS"/>
              </a:rPr>
              <a:t> any 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result is sought by its </a:t>
            </a:r>
            <a:r>
              <a:rPr dirty="0" sz="1600" spc="-5">
                <a:latin typeface="Comic Sans MS"/>
                <a:cs typeface="Comic Sans MS"/>
              </a:rPr>
              <a:t>aid,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question will arise </a:t>
            </a:r>
            <a:r>
              <a:rPr dirty="0" sz="1600">
                <a:latin typeface="Comic Sans MS"/>
                <a:cs typeface="Comic Sans MS"/>
              </a:rPr>
              <a:t>- By what 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course </a:t>
            </a:r>
            <a:r>
              <a:rPr dirty="0" sz="1600">
                <a:latin typeface="Comic Sans MS"/>
                <a:cs typeface="Comic Sans MS"/>
              </a:rPr>
              <a:t>of </a:t>
            </a:r>
            <a:r>
              <a:rPr dirty="0" sz="1600" spc="-5">
                <a:latin typeface="Comic Sans MS"/>
                <a:cs typeface="Comic Sans MS"/>
              </a:rPr>
              <a:t>calculation</a:t>
            </a:r>
            <a:r>
              <a:rPr dirty="0" sz="1600">
                <a:latin typeface="Comic Sans MS"/>
                <a:cs typeface="Comic Sans MS"/>
              </a:rPr>
              <a:t> can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these results be </a:t>
            </a:r>
            <a:r>
              <a:rPr dirty="0" sz="1600" spc="-5">
                <a:latin typeface="Comic Sans MS"/>
                <a:cs typeface="Comic Sans MS"/>
              </a:rPr>
              <a:t>arrived </a:t>
            </a:r>
            <a:r>
              <a:rPr dirty="0" sz="1600">
                <a:latin typeface="Comic Sans MS"/>
                <a:cs typeface="Comic Sans MS"/>
              </a:rPr>
              <a:t>at by the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machine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shortest time?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-</a:t>
            </a:r>
            <a:r>
              <a:rPr dirty="0" sz="1600" spc="-55">
                <a:latin typeface="Comic Sans MS"/>
                <a:cs typeface="Comic Sans MS"/>
              </a:rPr>
              <a:t> </a:t>
            </a:r>
            <a:r>
              <a:rPr dirty="0" sz="1650" spc="-25" i="1">
                <a:latin typeface="Comic Sans MS"/>
                <a:cs typeface="Comic Sans MS"/>
              </a:rPr>
              <a:t>Charles</a:t>
            </a:r>
            <a:r>
              <a:rPr dirty="0" sz="1650" spc="-20" i="1">
                <a:latin typeface="Comic Sans MS"/>
                <a:cs typeface="Comic Sans MS"/>
              </a:rPr>
              <a:t> </a:t>
            </a:r>
            <a:r>
              <a:rPr dirty="0" sz="1650" spc="-30" i="1">
                <a:latin typeface="Comic Sans MS"/>
                <a:cs typeface="Comic Sans MS"/>
              </a:rPr>
              <a:t>Babbage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5540" y="5967475"/>
            <a:ext cx="23133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Analytic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Engine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(schematic)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4420" y="176275"/>
            <a:ext cx="191325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Polynomial-Time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926084"/>
            <a:ext cx="7719695" cy="266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368300">
              <a:lnSpc>
                <a:spcPct val="12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Brute force.	</a:t>
            </a:r>
            <a:r>
              <a:rPr dirty="0" sz="1800" spc="5">
                <a:latin typeface="Comic Sans MS"/>
                <a:cs typeface="Comic Sans MS"/>
              </a:rPr>
              <a:t>For </a:t>
            </a:r>
            <a:r>
              <a:rPr dirty="0" sz="1800">
                <a:latin typeface="Comic Sans MS"/>
                <a:cs typeface="Comic Sans MS"/>
              </a:rPr>
              <a:t>many </a:t>
            </a:r>
            <a:r>
              <a:rPr dirty="0" sz="1800" spc="-5">
                <a:latin typeface="Comic Sans MS"/>
                <a:cs typeface="Comic Sans MS"/>
              </a:rPr>
              <a:t>non-trivial </a:t>
            </a:r>
            <a:r>
              <a:rPr dirty="0" sz="1800">
                <a:latin typeface="Comic Sans MS"/>
                <a:cs typeface="Comic Sans MS"/>
              </a:rPr>
              <a:t>problems, </a:t>
            </a:r>
            <a:r>
              <a:rPr dirty="0" sz="1800" spc="-5">
                <a:latin typeface="Comic Sans MS"/>
                <a:cs typeface="Comic Sans MS"/>
              </a:rPr>
              <a:t>there is 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natural brute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force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search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checks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every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possible solution.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dirty="0" sz="1800">
                <a:latin typeface="Comic Sans MS"/>
                <a:cs typeface="Comic Sans MS"/>
              </a:rPr>
              <a:t>Typically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takes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2</a:t>
            </a:r>
            <a:r>
              <a:rPr dirty="0" baseline="23148" sz="1800">
                <a:latin typeface="Comic Sans MS"/>
                <a:cs typeface="Comic Sans MS"/>
              </a:rPr>
              <a:t>N</a:t>
            </a:r>
            <a:r>
              <a:rPr dirty="0" baseline="23148" sz="1800" spc="277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worse for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inputs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size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ts val="2039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dirty="0" sz="1800">
                <a:latin typeface="Comic Sans MS"/>
                <a:cs typeface="Comic Sans MS"/>
              </a:rPr>
              <a:t>Unacceptable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practice.</a:t>
            </a:r>
            <a:endParaRPr sz="1800">
              <a:latin typeface="Comic Sans MS"/>
              <a:cs typeface="Comic Sans MS"/>
            </a:endParaRPr>
          </a:p>
          <a:p>
            <a:pPr marL="5991860">
              <a:lnSpc>
                <a:spcPts val="1320"/>
              </a:lnSpc>
            </a:pP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sz="1200" spc="-1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! </a:t>
            </a:r>
            <a:r>
              <a:rPr dirty="0" sz="1200" spc="-5">
                <a:latin typeface="Comic Sans MS"/>
                <a:cs typeface="Comic Sans MS"/>
              </a:rPr>
              <a:t>fo</a:t>
            </a:r>
            <a:r>
              <a:rPr dirty="0" sz="1200">
                <a:latin typeface="Comic Sans MS"/>
                <a:cs typeface="Comic Sans MS"/>
              </a:rPr>
              <a:t>r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stable matching</a:t>
            </a:r>
            <a:endParaRPr sz="1200">
              <a:latin typeface="Comic Sans MS"/>
              <a:cs typeface="Comic Sans MS"/>
            </a:endParaRPr>
          </a:p>
          <a:p>
            <a:pPr marL="5991860">
              <a:lnSpc>
                <a:spcPct val="100000"/>
              </a:lnSpc>
            </a:pPr>
            <a:r>
              <a:rPr dirty="0" sz="1200" spc="-5">
                <a:latin typeface="Comic Sans MS"/>
                <a:cs typeface="Comic Sans MS"/>
              </a:rPr>
              <a:t>with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men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women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76200" marR="43180">
              <a:lnSpc>
                <a:spcPct val="120000"/>
              </a:lnSpc>
              <a:tabLst>
                <a:tab pos="307213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Desirable scaling property.	</a:t>
            </a:r>
            <a:r>
              <a:rPr dirty="0" sz="1800" spc="5">
                <a:latin typeface="Comic Sans MS"/>
                <a:cs typeface="Comic Sans MS"/>
              </a:rPr>
              <a:t>When </a:t>
            </a:r>
            <a:r>
              <a:rPr dirty="0" sz="1800" spc="-5">
                <a:latin typeface="Comic Sans MS"/>
                <a:cs typeface="Comic Sans MS"/>
              </a:rPr>
              <a:t>the input </a:t>
            </a:r>
            <a:r>
              <a:rPr dirty="0" sz="1800">
                <a:latin typeface="Comic Sans MS"/>
                <a:cs typeface="Comic Sans MS"/>
              </a:rPr>
              <a:t>size </a:t>
            </a:r>
            <a:r>
              <a:rPr dirty="0" sz="1800" spc="-5">
                <a:latin typeface="Comic Sans MS"/>
                <a:cs typeface="Comic Sans MS"/>
              </a:rPr>
              <a:t>doubles, the </a:t>
            </a:r>
            <a:r>
              <a:rPr dirty="0" sz="1800">
                <a:latin typeface="Comic Sans MS"/>
                <a:cs typeface="Comic Sans MS"/>
              </a:rPr>
              <a:t>algorithm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should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only slow</a:t>
            </a:r>
            <a:r>
              <a:rPr dirty="0" sz="1800" spc="-5">
                <a:latin typeface="Comic Sans MS"/>
                <a:cs typeface="Comic Sans MS"/>
              </a:rPr>
              <a:t> down by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constant </a:t>
            </a:r>
            <a:r>
              <a:rPr dirty="0" sz="1800" spc="-5">
                <a:latin typeface="Comic Sans MS"/>
                <a:cs typeface="Comic Sans MS"/>
              </a:rPr>
              <a:t>factor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5272531"/>
            <a:ext cx="791718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81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 spc="10">
                <a:latin typeface="Comic Sans MS"/>
                <a:cs typeface="Comic Sans MS"/>
              </a:rPr>
              <a:t>An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poly-time</a:t>
            </a:r>
            <a:r>
              <a:rPr dirty="0" sz="1800" spc="1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above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scaling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property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holds.</a:t>
            </a:r>
            <a:endParaRPr sz="1800">
              <a:latin typeface="Comic Sans MS"/>
              <a:cs typeface="Comic Sans MS"/>
            </a:endParaRPr>
          </a:p>
          <a:p>
            <a:pPr algn="r" marR="30480">
              <a:lnSpc>
                <a:spcPct val="100000"/>
              </a:lnSpc>
              <a:spcBef>
                <a:spcPts val="2040"/>
              </a:spcBef>
            </a:pPr>
            <a:r>
              <a:rPr dirty="0" sz="1200">
                <a:latin typeface="Comic Sans MS"/>
                <a:cs typeface="Comic Sans MS"/>
              </a:rPr>
              <a:t>choose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=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2</a:t>
            </a:r>
            <a:r>
              <a:rPr dirty="0" baseline="27777" sz="1200" spc="-7">
                <a:latin typeface="Comic Sans MS"/>
                <a:cs typeface="Comic Sans MS"/>
              </a:rPr>
              <a:t>d</a:t>
            </a:r>
            <a:endParaRPr baseline="27777"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527" y="3928872"/>
            <a:ext cx="5867400" cy="86868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67945" rIns="0" bIns="0" rtlCol="0" vert="horz">
            <a:spAutoFit/>
          </a:bodyPr>
          <a:lstStyle/>
          <a:p>
            <a:pPr marL="182245" marR="240029">
              <a:lnSpc>
                <a:spcPct val="121200"/>
              </a:lnSpc>
              <a:spcBef>
                <a:spcPts val="535"/>
              </a:spcBef>
            </a:pPr>
            <a:r>
              <a:rPr dirty="0" sz="1600">
                <a:latin typeface="Comic Sans MS"/>
                <a:cs typeface="Comic Sans MS"/>
              </a:rPr>
              <a:t>There </a:t>
            </a:r>
            <a:r>
              <a:rPr dirty="0" sz="1600" spc="-5">
                <a:latin typeface="Comic Sans MS"/>
                <a:cs typeface="Comic Sans MS"/>
              </a:rPr>
              <a:t>exists constants </a:t>
            </a:r>
            <a:r>
              <a:rPr dirty="0" sz="1600">
                <a:latin typeface="Comic Sans MS"/>
                <a:cs typeface="Comic Sans MS"/>
              </a:rPr>
              <a:t>c &gt; 0 and d &gt; 0 such that on every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input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size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N,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its</a:t>
            </a:r>
            <a:r>
              <a:rPr dirty="0" sz="1600" spc="-5">
                <a:latin typeface="Comic Sans MS"/>
                <a:cs typeface="Comic Sans MS"/>
              </a:rPr>
              <a:t> running time </a:t>
            </a:r>
            <a:r>
              <a:rPr dirty="0" sz="1600">
                <a:latin typeface="Comic Sans MS"/>
                <a:cs typeface="Comic Sans MS"/>
              </a:rPr>
              <a:t>is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bounded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by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</a:t>
            </a:r>
            <a:r>
              <a:rPr dirty="0" sz="1600" spc="-204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N</a:t>
            </a:r>
            <a:r>
              <a:rPr dirty="0" baseline="25252" sz="1650" spc="-7">
                <a:latin typeface="Comic Sans MS"/>
                <a:cs typeface="Comic Sans MS"/>
              </a:rPr>
              <a:t>d</a:t>
            </a:r>
            <a:r>
              <a:rPr dirty="0" baseline="25252" sz="1650" spc="22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steps.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60564" y="5609844"/>
            <a:ext cx="135890" cy="178435"/>
            <a:chOff x="7560564" y="5609844"/>
            <a:chExt cx="135890" cy="178435"/>
          </a:xfrm>
        </p:grpSpPr>
        <p:sp>
          <p:nvSpPr>
            <p:cNvPr id="7" name="object 7"/>
            <p:cNvSpPr/>
            <p:nvPr/>
          </p:nvSpPr>
          <p:spPr>
            <a:xfrm>
              <a:off x="7597139" y="5655564"/>
              <a:ext cx="94615" cy="128270"/>
            </a:xfrm>
            <a:custGeom>
              <a:avLst/>
              <a:gdLst/>
              <a:ahLst/>
              <a:cxnLst/>
              <a:rect l="l" t="t" r="r" b="b"/>
              <a:pathLst>
                <a:path w="94615" h="128270">
                  <a:moveTo>
                    <a:pt x="94487" y="1280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60564" y="5609844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09" h="70485">
                  <a:moveTo>
                    <a:pt x="0" y="0"/>
                  </a:moveTo>
                  <a:lnTo>
                    <a:pt x="15240" y="70104"/>
                  </a:lnTo>
                  <a:lnTo>
                    <a:pt x="67056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548628" y="1982724"/>
            <a:ext cx="135890" cy="181610"/>
            <a:chOff x="6548628" y="1982724"/>
            <a:chExt cx="135890" cy="181610"/>
          </a:xfrm>
        </p:grpSpPr>
        <p:sp>
          <p:nvSpPr>
            <p:cNvPr id="10" name="object 10"/>
            <p:cNvSpPr/>
            <p:nvPr/>
          </p:nvSpPr>
          <p:spPr>
            <a:xfrm>
              <a:off x="6582156" y="2031491"/>
              <a:ext cx="97790" cy="128270"/>
            </a:xfrm>
            <a:custGeom>
              <a:avLst/>
              <a:gdLst/>
              <a:ahLst/>
              <a:cxnLst/>
              <a:rect l="l" t="t" r="r" b="b"/>
              <a:pathLst>
                <a:path w="97790" h="128269">
                  <a:moveTo>
                    <a:pt x="97535" y="1280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48628" y="1982724"/>
              <a:ext cx="64135" cy="73660"/>
            </a:xfrm>
            <a:custGeom>
              <a:avLst/>
              <a:gdLst/>
              <a:ahLst/>
              <a:cxnLst/>
              <a:rect l="l" t="t" r="r" b="b"/>
              <a:pathLst>
                <a:path w="64134" h="73660">
                  <a:moveTo>
                    <a:pt x="0" y="0"/>
                  </a:moveTo>
                  <a:lnTo>
                    <a:pt x="12192" y="73151"/>
                  </a:lnTo>
                  <a:lnTo>
                    <a:pt x="64007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955" y="176275"/>
            <a:ext cx="248475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Worst-Case</a:t>
            </a:r>
            <a:r>
              <a:rPr dirty="0" spc="-5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91120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8162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Worst case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running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time.	</a:t>
            </a:r>
            <a:r>
              <a:rPr dirty="0" sz="1800">
                <a:latin typeface="Comic Sans MS"/>
                <a:cs typeface="Comic Sans MS"/>
              </a:rPr>
              <a:t>Obtain </a:t>
            </a:r>
            <a:r>
              <a:rPr dirty="0" sz="1800" spc="-5">
                <a:latin typeface="Comic Sans MS"/>
                <a:cs typeface="Comic Sans MS"/>
              </a:rPr>
              <a:t>bound </a:t>
            </a:r>
            <a:r>
              <a:rPr dirty="0" sz="1800">
                <a:latin typeface="Comic Sans MS"/>
                <a:cs typeface="Comic Sans MS"/>
              </a:rPr>
              <a:t>on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largest possible </a:t>
            </a:r>
            <a:r>
              <a:rPr dirty="0" sz="1800" spc="-5">
                <a:latin typeface="Comic Sans MS"/>
                <a:cs typeface="Comic Sans MS"/>
              </a:rPr>
              <a:t>running time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 on </a:t>
            </a:r>
            <a:r>
              <a:rPr dirty="0" sz="1800" spc="-5">
                <a:latin typeface="Comic Sans MS"/>
                <a:cs typeface="Comic Sans MS"/>
              </a:rPr>
              <a:t>input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a given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size N.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Generally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captures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efficiency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practice.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Draconian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view,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but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hard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effective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alternative.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907284"/>
            <a:ext cx="751967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300545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Average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case</a:t>
            </a:r>
            <a:r>
              <a:rPr dirty="0" sz="1800" spc="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running time.	</a:t>
            </a:r>
            <a:r>
              <a:rPr dirty="0" sz="1800" spc="-5">
                <a:latin typeface="Comic Sans MS"/>
                <a:cs typeface="Comic Sans MS"/>
              </a:rPr>
              <a:t>Obtain bound </a:t>
            </a:r>
            <a:r>
              <a:rPr dirty="0" sz="1800">
                <a:latin typeface="Comic Sans MS"/>
                <a:cs typeface="Comic Sans MS"/>
              </a:rPr>
              <a:t>on </a:t>
            </a:r>
            <a:r>
              <a:rPr dirty="0" sz="1800" spc="-5">
                <a:latin typeface="Comic Sans MS"/>
                <a:cs typeface="Comic Sans MS"/>
              </a:rPr>
              <a:t>running time </a:t>
            </a:r>
            <a:r>
              <a:rPr dirty="0" sz="1800">
                <a:latin typeface="Comic Sans MS"/>
                <a:cs typeface="Comic Sans MS"/>
              </a:rPr>
              <a:t>of algorithm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random</a:t>
            </a:r>
            <a:r>
              <a:rPr dirty="0" sz="1800" spc="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input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 a </a:t>
            </a:r>
            <a:r>
              <a:rPr dirty="0" sz="1800" spc="-5">
                <a:latin typeface="Comic Sans MS"/>
                <a:cs typeface="Comic Sans MS"/>
              </a:rPr>
              <a:t>function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input </a:t>
            </a:r>
            <a:r>
              <a:rPr dirty="0" sz="1800">
                <a:latin typeface="Comic Sans MS"/>
                <a:cs typeface="Comic Sans MS"/>
              </a:rPr>
              <a:t>size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  <a:p>
            <a:pPr marL="360045" marR="109220" indent="-231775">
              <a:lnSpc>
                <a:spcPct val="120000"/>
              </a:lnSpc>
              <a:spcBef>
                <a:spcPts val="2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Hard (or impossible) to </a:t>
            </a:r>
            <a:r>
              <a:rPr dirty="0" sz="1800">
                <a:latin typeface="Comic Sans MS"/>
                <a:cs typeface="Comic Sans MS"/>
              </a:rPr>
              <a:t>accurately model </a:t>
            </a:r>
            <a:r>
              <a:rPr dirty="0" sz="1800" spc="-5">
                <a:latin typeface="Comic Sans MS"/>
                <a:cs typeface="Comic Sans MS"/>
              </a:rPr>
              <a:t>real instances by random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distributions.</a:t>
            </a:r>
            <a:endParaRPr sz="1800">
              <a:latin typeface="Comic Sans MS"/>
              <a:cs typeface="Comic Sans MS"/>
            </a:endParaRPr>
          </a:p>
          <a:p>
            <a:pPr marL="360045" marR="198755" indent="-231775">
              <a:lnSpc>
                <a:spcPts val="2620"/>
              </a:lnSpc>
              <a:spcBef>
                <a:spcPts val="7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Algorithm tuned for </a:t>
            </a:r>
            <a:r>
              <a:rPr dirty="0" sz="1800">
                <a:latin typeface="Comic Sans MS"/>
                <a:cs typeface="Comic Sans MS"/>
              </a:rPr>
              <a:t>a certain </a:t>
            </a:r>
            <a:r>
              <a:rPr dirty="0" sz="1800" spc="-5">
                <a:latin typeface="Comic Sans MS"/>
                <a:cs typeface="Comic Sans MS"/>
              </a:rPr>
              <a:t>distribution </a:t>
            </a:r>
            <a:r>
              <a:rPr dirty="0" sz="1800">
                <a:latin typeface="Comic Sans MS"/>
                <a:cs typeface="Comic Sans MS"/>
              </a:rPr>
              <a:t>may perform poorly on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other</a:t>
            </a:r>
            <a:r>
              <a:rPr dirty="0" sz="1800" spc="-5">
                <a:latin typeface="Comic Sans MS"/>
                <a:cs typeface="Comic Sans MS"/>
              </a:rPr>
              <a:t> inputs.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708" y="176275"/>
            <a:ext cx="340423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Worst-Case</a:t>
            </a:r>
            <a:r>
              <a:rPr dirty="0" spc="-40"/>
              <a:t> </a:t>
            </a:r>
            <a:r>
              <a:rPr dirty="0" spc="-5"/>
              <a:t>Polynomial-Time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980947"/>
            <a:ext cx="7693659" cy="534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635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 spc="10">
                <a:latin typeface="Comic Sans MS"/>
                <a:cs typeface="Comic Sans MS"/>
              </a:rPr>
              <a:t>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efficient </a:t>
            </a:r>
            <a:r>
              <a:rPr dirty="0" sz="1800" spc="-5">
                <a:latin typeface="Comic Sans MS"/>
                <a:cs typeface="Comic Sans MS"/>
              </a:rPr>
              <a:t>if its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running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polynomial.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tabLst>
                <a:tab pos="164782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Justification:	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It</a:t>
            </a:r>
            <a:r>
              <a:rPr dirty="0" sz="18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really</a:t>
            </a:r>
            <a:r>
              <a:rPr dirty="0" sz="18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works</a:t>
            </a:r>
            <a:r>
              <a:rPr dirty="0" sz="18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in</a:t>
            </a:r>
            <a:r>
              <a:rPr dirty="0" sz="18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practice!</a:t>
            </a:r>
            <a:endParaRPr sz="1800">
              <a:latin typeface="Comic Sans MS"/>
              <a:cs typeface="Comic Sans MS"/>
            </a:endParaRPr>
          </a:p>
          <a:p>
            <a:pPr marL="410845" marR="62674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Although 6.02 </a:t>
            </a:r>
            <a:r>
              <a:rPr dirty="0" sz="1800">
                <a:latin typeface="Symbol"/>
                <a:cs typeface="Symbol"/>
              </a:rPr>
              <a:t>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10</a:t>
            </a:r>
            <a:r>
              <a:rPr dirty="0" baseline="23148" sz="1800">
                <a:latin typeface="Comic Sans MS"/>
                <a:cs typeface="Comic Sans MS"/>
              </a:rPr>
              <a:t>23</a:t>
            </a:r>
            <a:r>
              <a:rPr dirty="0" baseline="23148" sz="1800" spc="7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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</a:t>
            </a:r>
            <a:r>
              <a:rPr dirty="0" baseline="23148" sz="1800" spc="-7">
                <a:latin typeface="Comic Sans MS"/>
                <a:cs typeface="Comic Sans MS"/>
              </a:rPr>
              <a:t>20</a:t>
            </a:r>
            <a:r>
              <a:rPr dirty="0" baseline="23148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 technically </a:t>
            </a:r>
            <a:r>
              <a:rPr dirty="0" sz="1800">
                <a:latin typeface="Comic Sans MS"/>
                <a:cs typeface="Comic Sans MS"/>
              </a:rPr>
              <a:t>poly-time, </a:t>
            </a:r>
            <a:r>
              <a:rPr dirty="0" sz="1800" spc="-5">
                <a:latin typeface="Comic Sans MS"/>
                <a:cs typeface="Comic Sans MS"/>
              </a:rPr>
              <a:t>it would be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useless in </a:t>
            </a:r>
            <a:r>
              <a:rPr dirty="0" sz="1800">
                <a:latin typeface="Comic Sans MS"/>
                <a:cs typeface="Comic Sans MS"/>
              </a:rPr>
              <a:t>practice.</a:t>
            </a:r>
            <a:endParaRPr sz="1800">
              <a:latin typeface="Comic Sans MS"/>
              <a:cs typeface="Comic Sans MS"/>
            </a:endParaRPr>
          </a:p>
          <a:p>
            <a:pPr marL="410845" marR="41402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In </a:t>
            </a:r>
            <a:r>
              <a:rPr dirty="0" sz="1800">
                <a:latin typeface="Comic Sans MS"/>
                <a:cs typeface="Comic Sans MS"/>
              </a:rPr>
              <a:t>practice,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poly-time algorithms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people </a:t>
            </a:r>
            <a:r>
              <a:rPr dirty="0" sz="1800" spc="-5">
                <a:latin typeface="Comic Sans MS"/>
                <a:cs typeface="Comic Sans MS"/>
              </a:rPr>
              <a:t>develop </a:t>
            </a:r>
            <a:r>
              <a:rPr dirty="0" sz="1800">
                <a:latin typeface="Comic Sans MS"/>
                <a:cs typeface="Comic Sans MS"/>
              </a:rPr>
              <a:t>almost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always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low constants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 low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exponents.</a:t>
            </a:r>
            <a:endParaRPr sz="1800">
              <a:latin typeface="Comic Sans MS"/>
              <a:cs typeface="Comic Sans MS"/>
            </a:endParaRPr>
          </a:p>
          <a:p>
            <a:pPr marL="410845" marR="29591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Breaking through the </a:t>
            </a:r>
            <a:r>
              <a:rPr dirty="0" sz="1800">
                <a:latin typeface="Comic Sans MS"/>
                <a:cs typeface="Comic Sans MS"/>
              </a:rPr>
              <a:t>exponential </a:t>
            </a:r>
            <a:r>
              <a:rPr dirty="0" sz="1800" spc="-5">
                <a:latin typeface="Comic Sans MS"/>
                <a:cs typeface="Comic Sans MS"/>
              </a:rPr>
              <a:t>barrier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brute force typically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exposes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crucial structure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Font typeface="Lucida Sans Unicode"/>
              <a:buChar char="■"/>
            </a:pPr>
            <a:endParaRPr sz="20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Exceptions.</a:t>
            </a:r>
            <a:endParaRPr sz="1800">
              <a:latin typeface="Comic Sans MS"/>
              <a:cs typeface="Comic Sans MS"/>
            </a:endParaRPr>
          </a:p>
          <a:p>
            <a:pPr marL="410845" marR="115316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Some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poly-time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high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constants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and/or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exponents,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are </a:t>
            </a:r>
            <a:r>
              <a:rPr dirty="0" sz="1800" spc="-5">
                <a:latin typeface="Comic Sans MS"/>
                <a:cs typeface="Comic Sans MS"/>
              </a:rPr>
              <a:t>useless in </a:t>
            </a:r>
            <a:r>
              <a:rPr dirty="0" sz="1800">
                <a:latin typeface="Comic Sans MS"/>
                <a:cs typeface="Comic Sans MS"/>
              </a:rPr>
              <a:t>practice.</a:t>
            </a:r>
            <a:endParaRPr sz="1800">
              <a:latin typeface="Comic Sans MS"/>
              <a:cs typeface="Comic Sans MS"/>
            </a:endParaRPr>
          </a:p>
          <a:p>
            <a:pPr marL="410845" marR="777875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Some </a:t>
            </a:r>
            <a:r>
              <a:rPr dirty="0" sz="1800">
                <a:latin typeface="Comic Sans MS"/>
                <a:cs typeface="Comic Sans MS"/>
              </a:rPr>
              <a:t>exponential-time </a:t>
            </a:r>
            <a:r>
              <a:rPr dirty="0" sz="1800" spc="-5">
                <a:latin typeface="Comic Sans MS"/>
                <a:cs typeface="Comic Sans MS"/>
              </a:rPr>
              <a:t>(or worse) </a:t>
            </a:r>
            <a:r>
              <a:rPr dirty="0" sz="1800">
                <a:latin typeface="Comic Sans MS"/>
                <a:cs typeface="Comic Sans MS"/>
              </a:rPr>
              <a:t>algorithms are </a:t>
            </a:r>
            <a:r>
              <a:rPr dirty="0" sz="1800" spc="-5">
                <a:latin typeface="Comic Sans MS"/>
                <a:cs typeface="Comic Sans MS"/>
              </a:rPr>
              <a:t>widely </a:t>
            </a:r>
            <a:r>
              <a:rPr dirty="0" sz="1800">
                <a:latin typeface="Comic Sans MS"/>
                <a:cs typeface="Comic Sans MS"/>
              </a:rPr>
              <a:t>used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because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worst-case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instances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seem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rare.</a:t>
            </a:r>
            <a:endParaRPr sz="1800">
              <a:latin typeface="Comic Sans MS"/>
              <a:cs typeface="Comic Sans MS"/>
            </a:endParaRPr>
          </a:p>
          <a:p>
            <a:pPr marL="6558280">
              <a:lnSpc>
                <a:spcPts val="1320"/>
              </a:lnSpc>
            </a:pPr>
            <a:r>
              <a:rPr dirty="0" sz="1200">
                <a:latin typeface="Comic Sans MS"/>
                <a:cs typeface="Comic Sans MS"/>
              </a:rPr>
              <a:t>simplex</a:t>
            </a:r>
            <a:r>
              <a:rPr dirty="0" sz="1200" spc="-6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method</a:t>
            </a:r>
            <a:endParaRPr sz="1200">
              <a:latin typeface="Comic Sans MS"/>
              <a:cs typeface="Comic Sans MS"/>
            </a:endParaRPr>
          </a:p>
          <a:p>
            <a:pPr marL="655828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Comic Sans MS"/>
                <a:cs typeface="Comic Sans MS"/>
              </a:rPr>
              <a:t>Unix</a:t>
            </a:r>
            <a:r>
              <a:rPr dirty="0" sz="1200" spc="-5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grep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33844" y="5597652"/>
            <a:ext cx="105410" cy="242570"/>
            <a:chOff x="7133844" y="5597652"/>
            <a:chExt cx="105410" cy="242570"/>
          </a:xfrm>
        </p:grpSpPr>
        <p:sp>
          <p:nvSpPr>
            <p:cNvPr id="5" name="object 5"/>
            <p:cNvSpPr/>
            <p:nvPr/>
          </p:nvSpPr>
          <p:spPr>
            <a:xfrm>
              <a:off x="7161276" y="5652515"/>
              <a:ext cx="73660" cy="182880"/>
            </a:xfrm>
            <a:custGeom>
              <a:avLst/>
              <a:gdLst/>
              <a:ahLst/>
              <a:cxnLst/>
              <a:rect l="l" t="t" r="r" b="b"/>
              <a:pathLst>
                <a:path w="73659" h="182879">
                  <a:moveTo>
                    <a:pt x="73151" y="18287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33844" y="5597652"/>
              <a:ext cx="60960" cy="73660"/>
            </a:xfrm>
            <a:custGeom>
              <a:avLst/>
              <a:gdLst/>
              <a:ahLst/>
              <a:cxnLst/>
              <a:rect l="l" t="t" r="r" b="b"/>
              <a:pathLst>
                <a:path w="60959" h="73660">
                  <a:moveTo>
                    <a:pt x="6095" y="0"/>
                  </a:moveTo>
                  <a:lnTo>
                    <a:pt x="0" y="73151"/>
                  </a:lnTo>
                  <a:lnTo>
                    <a:pt x="60959" y="48767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084" y="176275"/>
            <a:ext cx="195707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Why</a:t>
            </a:r>
            <a:r>
              <a:rPr dirty="0" spc="-40"/>
              <a:t> </a:t>
            </a:r>
            <a:r>
              <a:rPr dirty="0" spc="-5"/>
              <a:t>It</a:t>
            </a:r>
            <a:r>
              <a:rPr dirty="0" spc="-35"/>
              <a:t> </a:t>
            </a:r>
            <a:r>
              <a:rPr dirty="0" spc="-5"/>
              <a:t>Matters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4" y="1766490"/>
            <a:ext cx="8437457" cy="3379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283" y="977899"/>
            <a:ext cx="637540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dirty="0" sz="3200" spc="-5">
                <a:solidFill>
                  <a:srgbClr val="0048AA"/>
                </a:solidFill>
              </a:rPr>
              <a:t>2.2	Asymptotic</a:t>
            </a:r>
            <a:r>
              <a:rPr dirty="0" sz="3200" spc="-1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Order</a:t>
            </a:r>
            <a:r>
              <a:rPr dirty="0" sz="3200" spc="-1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of</a:t>
            </a:r>
            <a:r>
              <a:rPr dirty="0" sz="3200" spc="-1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Growth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7179" y="176275"/>
            <a:ext cx="346837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Asymptotic</a:t>
            </a:r>
            <a:r>
              <a:rPr dirty="0" spc="-20"/>
              <a:t> </a:t>
            </a:r>
            <a:r>
              <a:rPr dirty="0" spc="-5"/>
              <a:t>Order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926084"/>
            <a:ext cx="7599680" cy="365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5880">
              <a:lnSpc>
                <a:spcPct val="120000"/>
              </a:lnSpc>
              <a:spcBef>
                <a:spcPts val="100"/>
              </a:spcBef>
              <a:tabLst>
                <a:tab pos="172466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Upper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bounds.	</a:t>
            </a:r>
            <a:r>
              <a:rPr dirty="0" sz="1800" spc="-5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O(f(n))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exist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constants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&gt;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0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n</a:t>
            </a:r>
            <a:r>
              <a:rPr dirty="0" baseline="-23148" sz="1800" spc="-7">
                <a:latin typeface="Comic Sans MS"/>
                <a:cs typeface="Comic Sans MS"/>
              </a:rPr>
              <a:t>0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0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such</a:t>
            </a:r>
            <a:r>
              <a:rPr dirty="0" sz="1800" spc="-5">
                <a:latin typeface="Comic Sans MS"/>
                <a:cs typeface="Comic Sans MS"/>
              </a:rPr>
              <a:t> that for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n</a:t>
            </a:r>
            <a:r>
              <a:rPr dirty="0" baseline="-23148" sz="1800" spc="7">
                <a:latin typeface="Comic Sans MS"/>
                <a:cs typeface="Comic Sans MS"/>
              </a:rPr>
              <a:t>0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we</a:t>
            </a:r>
            <a:r>
              <a:rPr dirty="0" sz="1800">
                <a:latin typeface="Comic Sans MS"/>
                <a:cs typeface="Comic Sans MS"/>
              </a:rPr>
              <a:t> have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· </a:t>
            </a:r>
            <a:r>
              <a:rPr dirty="0" sz="1800" spc="-5">
                <a:latin typeface="Comic Sans MS"/>
                <a:cs typeface="Comic Sans MS"/>
              </a:rPr>
              <a:t>f(n).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76200" marR="60325">
              <a:lnSpc>
                <a:spcPct val="120000"/>
              </a:lnSpc>
              <a:tabLst>
                <a:tab pos="171577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Lower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bounds.	</a:t>
            </a: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Comic Sans MS"/>
                <a:cs typeface="Comic Sans MS"/>
              </a:rPr>
              <a:t>(f(n))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exist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constants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&gt;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0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baseline="-23148" sz="1800">
                <a:latin typeface="Comic Sans MS"/>
                <a:cs typeface="Comic Sans MS"/>
              </a:rPr>
              <a:t>0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0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such</a:t>
            </a:r>
            <a:r>
              <a:rPr dirty="0" sz="1800" spc="-5">
                <a:latin typeface="Comic Sans MS"/>
                <a:cs typeface="Comic Sans MS"/>
              </a:rPr>
              <a:t> that for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n</a:t>
            </a:r>
            <a:r>
              <a:rPr dirty="0" baseline="-23148" sz="1800" spc="7">
                <a:latin typeface="Comic Sans MS"/>
                <a:cs typeface="Comic Sans MS"/>
              </a:rPr>
              <a:t>0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we</a:t>
            </a:r>
            <a:r>
              <a:rPr dirty="0" sz="1800">
                <a:latin typeface="Comic Sans MS"/>
                <a:cs typeface="Comic Sans MS"/>
              </a:rPr>
              <a:t> have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· </a:t>
            </a:r>
            <a:r>
              <a:rPr dirty="0" sz="1800" spc="-5">
                <a:latin typeface="Comic Sans MS"/>
                <a:cs typeface="Comic Sans MS"/>
              </a:rPr>
              <a:t>f(n).</a:t>
            </a:r>
            <a:endParaRPr sz="1800">
              <a:latin typeface="Comic Sans MS"/>
              <a:cs typeface="Comic Sans MS"/>
            </a:endParaRPr>
          </a:p>
          <a:p>
            <a:pPr marL="76200" marR="734060">
              <a:lnSpc>
                <a:spcPct val="241100"/>
              </a:lnSpc>
              <a:tabLst>
                <a:tab pos="627380" algn="l"/>
                <a:tab pos="165798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Tight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bounds.	</a:t>
            </a:r>
            <a:r>
              <a:rPr dirty="0" sz="1800" spc="-5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Symbol"/>
                <a:cs typeface="Symbol"/>
              </a:rPr>
              <a:t></a:t>
            </a:r>
            <a:r>
              <a:rPr dirty="0" sz="1800" spc="-5">
                <a:latin typeface="Comic Sans MS"/>
                <a:cs typeface="Comic Sans MS"/>
              </a:rPr>
              <a:t>(f(n)) 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T(n)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both O(f(n))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20">
                <a:latin typeface="Comic Sans MS"/>
                <a:cs typeface="Comic Sans MS"/>
              </a:rPr>
              <a:t> </a:t>
            </a:r>
            <a:r>
              <a:rPr dirty="0" sz="1800" spc="-5">
                <a:latin typeface="Symbol"/>
                <a:cs typeface="Symbol"/>
              </a:rPr>
              <a:t></a:t>
            </a:r>
            <a:r>
              <a:rPr dirty="0" sz="1800" spc="-5">
                <a:latin typeface="Comic Sans MS"/>
                <a:cs typeface="Comic Sans MS"/>
              </a:rPr>
              <a:t>(f(n)).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32n</a:t>
            </a:r>
            <a:r>
              <a:rPr dirty="0" baseline="23148" sz="1800" spc="-7">
                <a:latin typeface="Comic Sans MS"/>
                <a:cs typeface="Comic Sans MS"/>
              </a:rPr>
              <a:t>2</a:t>
            </a:r>
            <a:r>
              <a:rPr dirty="0" baseline="23148" sz="1800" spc="29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17n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-5">
                <a:latin typeface="Comic Sans MS"/>
                <a:cs typeface="Comic Sans MS"/>
              </a:rPr>
              <a:t> 32.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O(n</a:t>
            </a:r>
            <a:r>
              <a:rPr dirty="0" baseline="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), O(n</a:t>
            </a:r>
            <a:r>
              <a:rPr dirty="0" baseline="23148" sz="1800">
                <a:latin typeface="Comic Sans MS"/>
                <a:cs typeface="Comic Sans MS"/>
              </a:rPr>
              <a:t>3</a:t>
            </a:r>
            <a:r>
              <a:rPr dirty="0" sz="1800">
                <a:latin typeface="Comic Sans MS"/>
                <a:cs typeface="Comic Sans MS"/>
              </a:rPr>
              <a:t>),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 spc="5">
                <a:latin typeface="Symbol"/>
                <a:cs typeface="Symbol"/>
              </a:rPr>
              <a:t></a:t>
            </a:r>
            <a:r>
              <a:rPr dirty="0" sz="1800" spc="5">
                <a:latin typeface="Comic Sans MS"/>
                <a:cs typeface="Comic Sans MS"/>
              </a:rPr>
              <a:t>(n</a:t>
            </a:r>
            <a:r>
              <a:rPr dirty="0" baseline="23148" sz="1800" spc="7">
                <a:latin typeface="Comic Sans MS"/>
                <a:cs typeface="Comic Sans MS"/>
              </a:rPr>
              <a:t>2</a:t>
            </a:r>
            <a:r>
              <a:rPr dirty="0" sz="1800" spc="5">
                <a:latin typeface="Comic Sans MS"/>
                <a:cs typeface="Comic Sans MS"/>
              </a:rPr>
              <a:t>), </a:t>
            </a:r>
            <a:r>
              <a:rPr dirty="0" sz="1800" spc="-5">
                <a:latin typeface="Symbol"/>
                <a:cs typeface="Symbol"/>
              </a:rPr>
              <a:t></a:t>
            </a:r>
            <a:r>
              <a:rPr dirty="0" sz="1800" spc="-5">
                <a:latin typeface="Comic Sans MS"/>
                <a:cs typeface="Comic Sans MS"/>
              </a:rPr>
              <a:t>(n),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(n</a:t>
            </a:r>
            <a:r>
              <a:rPr dirty="0" baseline="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dirty="0" sz="1800">
                <a:latin typeface="Comic Sans MS"/>
                <a:cs typeface="Comic Sans MS"/>
              </a:rPr>
              <a:t>T(n)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O(n), </a:t>
            </a:r>
            <a:r>
              <a:rPr dirty="0" sz="1800" spc="5">
                <a:latin typeface="Symbol"/>
                <a:cs typeface="Symbol"/>
              </a:rPr>
              <a:t></a:t>
            </a:r>
            <a:r>
              <a:rPr dirty="0" sz="1800" spc="5">
                <a:latin typeface="Comic Sans MS"/>
                <a:cs typeface="Comic Sans MS"/>
              </a:rPr>
              <a:t>(n</a:t>
            </a:r>
            <a:r>
              <a:rPr dirty="0" baseline="23148" sz="1800" spc="7">
                <a:latin typeface="Comic Sans MS"/>
                <a:cs typeface="Comic Sans MS"/>
              </a:rPr>
              <a:t>3</a:t>
            </a:r>
            <a:r>
              <a:rPr dirty="0" sz="1800" spc="5">
                <a:latin typeface="Comic Sans MS"/>
                <a:cs typeface="Comic Sans MS"/>
              </a:rPr>
              <a:t>),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(n),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</a:t>
            </a:r>
            <a:r>
              <a:rPr dirty="0" sz="1800">
                <a:latin typeface="Comic Sans MS"/>
                <a:cs typeface="Comic Sans MS"/>
              </a:rPr>
              <a:t>(n</a:t>
            </a:r>
            <a:r>
              <a:rPr dirty="0" baseline="23148" sz="1800">
                <a:latin typeface="Comic Sans MS"/>
                <a:cs typeface="Comic Sans MS"/>
              </a:rPr>
              <a:t>3</a:t>
            </a:r>
            <a:r>
              <a:rPr dirty="0" sz="1800"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Kevin Wayne</dc:creator>
  <dc:title>02analysis.ppt</dc:title>
  <dcterms:created xsi:type="dcterms:W3CDTF">2022-01-31T11:16:21Z</dcterms:created>
  <dcterms:modified xsi:type="dcterms:W3CDTF">2022-01-31T11:16:21Z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2022-01-31T00:00:00Z</vt:filetime>
  </property>
</Properties>
</file>