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>
      <p:cViewPr varScale="1">
        <p:scale>
          <a:sx n="86" d="100"/>
          <a:sy n="86" d="100"/>
        </p:scale>
        <p:origin x="73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1361" y="1206499"/>
            <a:ext cx="4621276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00783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0"/>
                </a:moveTo>
                <a:lnTo>
                  <a:pt x="9143999" y="0"/>
                </a:lnTo>
                <a:lnTo>
                  <a:pt x="9143999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8660" y="176275"/>
            <a:ext cx="1106678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8764" y="2907284"/>
            <a:ext cx="7393940" cy="1674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9492" y="6655203"/>
            <a:ext cx="2025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DFS.html" TargetMode="External"/><Relationship Id="rId2" Type="http://schemas.openxmlformats.org/officeDocument/2006/relationships/hyperlink" Target="https://www.cs.usfca.edu/~galles/visualization/BF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rstmonday.org/issues/issue7_4/kreb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ngroves.district96.k12.il.us/Wetlands/Salamander/SalGraphics/salfoodweb.gif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016" y="5239512"/>
            <a:ext cx="652271" cy="484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2478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Chapter</a:t>
            </a:r>
            <a:r>
              <a:rPr spc="-80" dirty="0"/>
              <a:t> </a:t>
            </a:r>
            <a:r>
              <a:rPr spc="-5" dirty="0"/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3828" y="1998979"/>
            <a:ext cx="11906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CBCCCC"/>
                </a:solidFill>
                <a:latin typeface="Comic Sans MS"/>
                <a:cs typeface="Comic Sans MS"/>
              </a:rPr>
              <a:t>Graph</a:t>
            </a:r>
            <a:r>
              <a:rPr sz="2800" dirty="0">
                <a:solidFill>
                  <a:srgbClr val="CBCCCC"/>
                </a:solidFill>
                <a:latin typeface="Comic Sans MS"/>
                <a:cs typeface="Comic Sans MS"/>
              </a:rPr>
              <a:t>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3948" y="5229859"/>
            <a:ext cx="2365375" cy="436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Slides</a:t>
            </a:r>
            <a:r>
              <a:rPr sz="900" spc="-1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by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Kevin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Wayne.</a:t>
            </a:r>
            <a:endParaRPr sz="900">
              <a:latin typeface="Comic Sans MS"/>
              <a:cs typeface="Comic Sans MS"/>
            </a:endParaRPr>
          </a:p>
          <a:p>
            <a:pPr marL="12700" marR="5080">
              <a:lnSpc>
                <a:spcPts val="1060"/>
              </a:lnSpc>
              <a:spcBef>
                <a:spcPts val="55"/>
              </a:spcBef>
            </a:pP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Copyright</a:t>
            </a:r>
            <a:r>
              <a:rPr sz="900" spc="1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5" dirty="0">
                <a:solidFill>
                  <a:srgbClr val="CBCCCC"/>
                </a:solidFill>
                <a:latin typeface="Comic Sans MS"/>
                <a:cs typeface="Comic Sans MS"/>
              </a:rPr>
              <a:t>©</a:t>
            </a:r>
            <a:r>
              <a:rPr sz="900" spc="4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2005 Pearson-Addison</a:t>
            </a:r>
            <a:r>
              <a:rPr sz="900" spc="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Wesley. </a:t>
            </a:r>
            <a:r>
              <a:rPr sz="900" spc="-254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All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rights reserved.</a:t>
            </a:r>
            <a:endParaRPr sz="90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1240536"/>
            <a:ext cx="3919728" cy="4483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1228" y="176275"/>
            <a:ext cx="2701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Paths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Connectivity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0" y="926084"/>
            <a:ext cx="7689850" cy="2665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3500" marR="149225">
              <a:lnSpc>
                <a:spcPct val="120600"/>
              </a:lnSpc>
              <a:spcBef>
                <a:spcPts val="85"/>
              </a:spcBef>
              <a:tabLst>
                <a:tab pos="6635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path </a:t>
            </a: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undirected </a:t>
            </a:r>
            <a:r>
              <a:rPr sz="1800" dirty="0">
                <a:latin typeface="Comic Sans MS"/>
                <a:cs typeface="Comic Sans MS"/>
              </a:rPr>
              <a:t>graph G = </a:t>
            </a:r>
            <a:r>
              <a:rPr sz="1800" spc="-5" dirty="0">
                <a:latin typeface="Comic Sans MS"/>
                <a:cs typeface="Comic Sans MS"/>
              </a:rPr>
              <a:t>(V, </a:t>
            </a:r>
            <a:r>
              <a:rPr sz="1800" dirty="0">
                <a:latin typeface="Comic Sans MS"/>
                <a:cs typeface="Comic Sans MS"/>
              </a:rPr>
              <a:t>E)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sequence P of </a:t>
            </a:r>
            <a:r>
              <a:rPr sz="1800" spc="-5" dirty="0">
                <a:latin typeface="Comic Sans MS"/>
                <a:cs typeface="Comic Sans MS"/>
              </a:rPr>
              <a:t>nodes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</a:t>
            </a:r>
            <a:r>
              <a:rPr sz="1800" spc="-7" baseline="-23148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,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2</a:t>
            </a:r>
            <a:r>
              <a:rPr sz="1800" spc="5" dirty="0">
                <a:latin typeface="Comic Sans MS"/>
                <a:cs typeface="Comic Sans MS"/>
              </a:rPr>
              <a:t>, </a:t>
            </a:r>
            <a:r>
              <a:rPr sz="1800" dirty="0">
                <a:latin typeface="Comic Sans MS"/>
                <a:cs typeface="Comic Sans MS"/>
              </a:rPr>
              <a:t>…, v</a:t>
            </a:r>
            <a:r>
              <a:rPr sz="1800" baseline="-23148" dirty="0">
                <a:latin typeface="Comic Sans MS"/>
                <a:cs typeface="Comic Sans MS"/>
              </a:rPr>
              <a:t>k-1</a:t>
            </a:r>
            <a:r>
              <a:rPr sz="1800" dirty="0">
                <a:latin typeface="Comic Sans MS"/>
                <a:cs typeface="Comic Sans MS"/>
              </a:rPr>
              <a:t>,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k</a:t>
            </a:r>
            <a:r>
              <a:rPr sz="1800" spc="15" baseline="-23148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 the </a:t>
            </a:r>
            <a:r>
              <a:rPr sz="1800" dirty="0">
                <a:latin typeface="Comic Sans MS"/>
                <a:cs typeface="Comic Sans MS"/>
              </a:rPr>
              <a:t>property </a:t>
            </a:r>
            <a:r>
              <a:rPr sz="1800" spc="-5" dirty="0">
                <a:latin typeface="Comic Sans MS"/>
                <a:cs typeface="Comic Sans MS"/>
              </a:rPr>
              <a:t>that </a:t>
            </a:r>
            <a:r>
              <a:rPr sz="1800" dirty="0">
                <a:latin typeface="Comic Sans MS"/>
                <a:cs typeface="Comic Sans MS"/>
              </a:rPr>
              <a:t>each consecutive pair </a:t>
            </a:r>
            <a:r>
              <a:rPr sz="1800" spc="-5" dirty="0">
                <a:latin typeface="Comic Sans MS"/>
                <a:cs typeface="Comic Sans MS"/>
              </a:rPr>
              <a:t>v</a:t>
            </a:r>
            <a:r>
              <a:rPr sz="1800" spc="-7" baseline="-23148" dirty="0">
                <a:latin typeface="Comic Sans MS"/>
                <a:cs typeface="Comic Sans MS"/>
              </a:rPr>
              <a:t>i</a:t>
            </a:r>
            <a:r>
              <a:rPr sz="1800" spc="-5" dirty="0">
                <a:latin typeface="Comic Sans MS"/>
                <a:cs typeface="Comic Sans MS"/>
              </a:rPr>
              <a:t>, v</a:t>
            </a:r>
            <a:r>
              <a:rPr sz="1800" spc="-7" baseline="-23148" dirty="0">
                <a:latin typeface="Comic Sans MS"/>
                <a:cs typeface="Comic Sans MS"/>
              </a:rPr>
              <a:t>i+1</a:t>
            </a:r>
            <a:r>
              <a:rPr sz="1800" baseline="-23148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joined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 </a:t>
            </a:r>
            <a:r>
              <a:rPr sz="1800" dirty="0">
                <a:latin typeface="Comic Sans MS"/>
                <a:cs typeface="Comic Sans MS"/>
              </a:rPr>
              <a:t>an edge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6635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path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simple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5" dirty="0">
                <a:latin typeface="Comic Sans MS"/>
                <a:cs typeface="Comic Sans MS"/>
              </a:rPr>
              <a:t> 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distinct.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63500" marR="17780">
              <a:lnSpc>
                <a:spcPct val="120000"/>
              </a:lnSpc>
              <a:tabLst>
                <a:tab pos="6635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spc="1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undirected </a:t>
            </a:r>
            <a:r>
              <a:rPr sz="1800" dirty="0">
                <a:latin typeface="Comic Sans MS"/>
                <a:cs typeface="Comic Sans MS"/>
              </a:rPr>
              <a:t>graph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connected </a:t>
            </a:r>
            <a:r>
              <a:rPr sz="1800" spc="-5" dirty="0">
                <a:latin typeface="Comic Sans MS"/>
                <a:cs typeface="Comic Sans MS"/>
              </a:rPr>
              <a:t>if for </a:t>
            </a:r>
            <a:r>
              <a:rPr sz="1800" dirty="0">
                <a:latin typeface="Comic Sans MS"/>
                <a:cs typeface="Comic Sans MS"/>
              </a:rPr>
              <a:t>every pair of </a:t>
            </a:r>
            <a:r>
              <a:rPr sz="1800" spc="-5" dirty="0">
                <a:latin typeface="Comic Sans MS"/>
                <a:cs typeface="Comic Sans MS"/>
              </a:rPr>
              <a:t>nodes </a:t>
            </a:r>
            <a:r>
              <a:rPr sz="1800" dirty="0">
                <a:latin typeface="Comic Sans MS"/>
                <a:cs typeface="Comic Sans MS"/>
              </a:rPr>
              <a:t>u and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there is </a:t>
            </a:r>
            <a:r>
              <a:rPr sz="1800" dirty="0">
                <a:latin typeface="Comic Sans MS"/>
                <a:cs typeface="Comic Sans MS"/>
              </a:rPr>
              <a:t>a path</a:t>
            </a:r>
            <a:r>
              <a:rPr sz="1800" spc="-5" dirty="0">
                <a:latin typeface="Comic Sans MS"/>
                <a:cs typeface="Comic Sans MS"/>
              </a:rPr>
              <a:t> between </a:t>
            </a:r>
            <a:r>
              <a:rPr sz="1800" dirty="0">
                <a:latin typeface="Comic Sans MS"/>
                <a:cs typeface="Comic Sans MS"/>
              </a:rPr>
              <a:t>u and </a:t>
            </a:r>
            <a:r>
              <a:rPr sz="1800" spc="-5" dirty="0">
                <a:latin typeface="Comic Sans MS"/>
                <a:cs typeface="Comic Sans MS"/>
              </a:rPr>
              <a:t>v.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548" y="4035462"/>
            <a:ext cx="4060897" cy="22323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396" y="176275"/>
            <a:ext cx="7734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</a:t>
            </a:r>
            <a:r>
              <a:rPr dirty="0"/>
              <a:t>y</a:t>
            </a:r>
            <a:r>
              <a:rPr spc="-5" dirty="0"/>
              <a:t>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926084"/>
            <a:ext cx="728662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  <a:tabLst>
                <a:tab pos="638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cycle</a:t>
            </a:r>
            <a:r>
              <a:rPr sz="1800" spc="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path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1</a:t>
            </a:r>
            <a:r>
              <a:rPr sz="1800" spc="5" dirty="0">
                <a:latin typeface="Comic Sans MS"/>
                <a:cs typeface="Comic Sans MS"/>
              </a:rPr>
              <a:t>,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baseline="-23148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,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…,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</a:t>
            </a:r>
            <a:r>
              <a:rPr sz="1800" spc="-7" baseline="-23148" dirty="0">
                <a:latin typeface="Comic Sans MS"/>
                <a:cs typeface="Comic Sans MS"/>
              </a:rPr>
              <a:t>k-1</a:t>
            </a:r>
            <a:r>
              <a:rPr sz="1800" spc="-5" dirty="0">
                <a:latin typeface="Comic Sans MS"/>
                <a:cs typeface="Comic Sans MS"/>
              </a:rPr>
              <a:t>,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k</a:t>
            </a:r>
            <a:r>
              <a:rPr sz="1800" spc="277" baseline="-23148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which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1</a:t>
            </a:r>
            <a:r>
              <a:rPr sz="1800" spc="284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v</a:t>
            </a:r>
            <a:r>
              <a:rPr sz="1800" spc="15" baseline="-23148" dirty="0">
                <a:latin typeface="Comic Sans MS"/>
                <a:cs typeface="Comic Sans MS"/>
              </a:rPr>
              <a:t>k</a:t>
            </a:r>
            <a:r>
              <a:rPr sz="1800" spc="10" dirty="0">
                <a:latin typeface="Comic Sans MS"/>
                <a:cs typeface="Comic Sans MS"/>
              </a:rPr>
              <a:t>,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&gt;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2,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the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first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k-1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 </a:t>
            </a:r>
            <a:r>
              <a:rPr sz="1800" spc="-5" dirty="0">
                <a:latin typeface="Comic Sans MS"/>
                <a:cs typeface="Comic Sans MS"/>
              </a:rPr>
              <a:t>distinct.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934" y="2834550"/>
            <a:ext cx="2215134" cy="22323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82644" y="5394451"/>
            <a:ext cx="1768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cycle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=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1-2-4-5-3-1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828" y="176275"/>
            <a:ext cx="7226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176134" cy="266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060">
              <a:lnSpc>
                <a:spcPct val="120000"/>
              </a:lnSpc>
              <a:spcBef>
                <a:spcPts val="100"/>
              </a:spcBef>
              <a:tabLst>
                <a:tab pos="6127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spc="1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undirected </a:t>
            </a:r>
            <a:r>
              <a:rPr sz="1800" dirty="0">
                <a:latin typeface="Comic Sans MS"/>
                <a:cs typeface="Comic Sans MS"/>
              </a:rPr>
              <a:t>graph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tree </a:t>
            </a:r>
            <a:r>
              <a:rPr sz="1800" spc="-5" dirty="0">
                <a:latin typeface="Comic Sans MS"/>
                <a:cs typeface="Comic Sans MS"/>
              </a:rPr>
              <a:t>if it is </a:t>
            </a:r>
            <a:r>
              <a:rPr sz="1800" dirty="0">
                <a:latin typeface="Comic Sans MS"/>
                <a:cs typeface="Comic Sans MS"/>
              </a:rPr>
              <a:t>connected and </a:t>
            </a:r>
            <a:r>
              <a:rPr sz="1800" spc="-5" dirty="0">
                <a:latin typeface="Comic Sans MS"/>
                <a:cs typeface="Comic Sans MS"/>
              </a:rPr>
              <a:t>does not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contain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 cycle.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5080">
              <a:lnSpc>
                <a:spcPct val="120000"/>
              </a:lnSpc>
              <a:tabLst>
                <a:tab pos="11525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sz="1800" spc="5" dirty="0">
                <a:latin typeface="Comic Sans MS"/>
                <a:cs typeface="Comic Sans MS"/>
              </a:rPr>
              <a:t>Let </a:t>
            </a:r>
            <a:r>
              <a:rPr sz="1800" dirty="0">
                <a:latin typeface="Comic Sans MS"/>
                <a:cs typeface="Comic Sans MS"/>
              </a:rPr>
              <a:t>G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undirected </a:t>
            </a:r>
            <a:r>
              <a:rPr sz="1800" dirty="0">
                <a:latin typeface="Comic Sans MS"/>
                <a:cs typeface="Comic Sans MS"/>
              </a:rPr>
              <a:t>graph on n </a:t>
            </a:r>
            <a:r>
              <a:rPr sz="1800" spc="-5" dirty="0">
                <a:latin typeface="Comic Sans MS"/>
                <a:cs typeface="Comic Sans MS"/>
              </a:rPr>
              <a:t>nodes. Any two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following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statements </a:t>
            </a:r>
            <a:r>
              <a:rPr sz="1800" spc="-5" dirty="0">
                <a:latin typeface="Comic Sans MS"/>
                <a:cs typeface="Comic Sans MS"/>
              </a:rPr>
              <a:t>imply 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third.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connected.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does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contain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cycle.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n-1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268" y="3895924"/>
            <a:ext cx="3107537" cy="23044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628" y="176275"/>
            <a:ext cx="16325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Rooted</a:t>
            </a:r>
            <a:r>
              <a:rPr spc="-70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63524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49352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Rooted tree.	</a:t>
            </a:r>
            <a:r>
              <a:rPr sz="1800" dirty="0">
                <a:latin typeface="Comic Sans MS"/>
                <a:cs typeface="Comic Sans MS"/>
              </a:rPr>
              <a:t>Given a </a:t>
            </a:r>
            <a:r>
              <a:rPr sz="1800" spc="-5" dirty="0">
                <a:latin typeface="Comic Sans MS"/>
                <a:cs typeface="Comic Sans MS"/>
              </a:rPr>
              <a:t>tree </a:t>
            </a:r>
            <a:r>
              <a:rPr sz="1800" dirty="0">
                <a:latin typeface="Comic Sans MS"/>
                <a:cs typeface="Comic Sans MS"/>
              </a:rPr>
              <a:t>T, choose a </a:t>
            </a:r>
            <a:r>
              <a:rPr sz="1800" spc="-5" dirty="0">
                <a:latin typeface="Comic Sans MS"/>
                <a:cs typeface="Comic Sans MS"/>
              </a:rPr>
              <a:t>root node </a:t>
            </a:r>
            <a:r>
              <a:rPr sz="1800" dirty="0">
                <a:latin typeface="Comic Sans MS"/>
                <a:cs typeface="Comic Sans MS"/>
              </a:rPr>
              <a:t>r and orient each edge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away</a:t>
            </a:r>
            <a:r>
              <a:rPr sz="1800" spc="-5" dirty="0">
                <a:latin typeface="Comic Sans MS"/>
                <a:cs typeface="Comic Sans MS"/>
              </a:rPr>
              <a:t> from r.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4478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Importance.	</a:t>
            </a:r>
            <a:r>
              <a:rPr sz="1800" dirty="0">
                <a:latin typeface="Comic Sans MS"/>
                <a:cs typeface="Comic Sans MS"/>
              </a:rPr>
              <a:t>Models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hierarchical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structure.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302" y="3164339"/>
            <a:ext cx="6745086" cy="22192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292" y="5775451"/>
            <a:ext cx="5334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a</a:t>
            </a:r>
            <a:r>
              <a:rPr sz="1400" spc="-7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tree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007355" y="5784595"/>
            <a:ext cx="22142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the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same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tree,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rooted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at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0788" y="4248403"/>
            <a:ext cx="111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48AA"/>
                </a:solidFill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0796" y="3071875"/>
            <a:ext cx="1520825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48AA"/>
                </a:solidFill>
                <a:latin typeface="Comic Sans MS"/>
                <a:cs typeface="Comic Sans MS"/>
              </a:rPr>
              <a:t>root</a:t>
            </a:r>
            <a:r>
              <a:rPr sz="1400" spc="-4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048AA"/>
                </a:solidFill>
                <a:latin typeface="Comic Sans MS"/>
                <a:cs typeface="Comic Sans MS"/>
              </a:rPr>
              <a:t>r</a:t>
            </a:r>
            <a:endParaRPr sz="1400">
              <a:latin typeface="Comic Sans MS"/>
              <a:cs typeface="Comic Sans MS"/>
            </a:endParaRPr>
          </a:p>
          <a:p>
            <a:pPr marL="58547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solidFill>
                  <a:srgbClr val="0048AA"/>
                </a:solidFill>
                <a:latin typeface="Comic Sans MS"/>
                <a:cs typeface="Comic Sans MS"/>
              </a:rPr>
              <a:t>parent</a:t>
            </a:r>
            <a:r>
              <a:rPr sz="1400" spc="-4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048AA"/>
                </a:solidFill>
                <a:latin typeface="Comic Sans MS"/>
                <a:cs typeface="Comic Sans MS"/>
              </a:rPr>
              <a:t>of</a:t>
            </a:r>
            <a:r>
              <a:rPr sz="1400" spc="-4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048AA"/>
                </a:solidFill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1892" y="5050027"/>
            <a:ext cx="7988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48AA"/>
                </a:solidFill>
                <a:latin typeface="Comic Sans MS"/>
                <a:cs typeface="Comic Sans MS"/>
              </a:rPr>
              <a:t>child</a:t>
            </a:r>
            <a:r>
              <a:rPr sz="1400" spc="-3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048AA"/>
                </a:solidFill>
                <a:latin typeface="Comic Sans MS"/>
                <a:cs typeface="Comic Sans MS"/>
              </a:rPr>
              <a:t>of</a:t>
            </a:r>
            <a:r>
              <a:rPr sz="1400" spc="-4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048AA"/>
                </a:solidFill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5532" y="977899"/>
            <a:ext cx="39312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sz="3200" spc="-5" dirty="0">
                <a:solidFill>
                  <a:srgbClr val="0048AA"/>
                </a:solidFill>
              </a:rPr>
              <a:t>3.2	Graph</a:t>
            </a:r>
            <a:r>
              <a:rPr sz="3200" spc="-7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Traversal</a:t>
            </a:r>
            <a:endParaRPr sz="3200"/>
          </a:p>
        </p:txBody>
      </p:sp>
      <p:sp>
        <p:nvSpPr>
          <p:cNvPr id="3" name="TextBox 2"/>
          <p:cNvSpPr txBox="1"/>
          <p:nvPr/>
        </p:nvSpPr>
        <p:spPr>
          <a:xfrm>
            <a:off x="1143000" y="22098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Tree</a:t>
            </a:r>
          </a:p>
          <a:p>
            <a:r>
              <a:rPr lang="en-US" dirty="0">
                <a:hlinkClick r:id="rId2"/>
              </a:rPr>
              <a:t>https://www.cs.usfca.edu/~galles/visualization/BFS.html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Depth First Tree</a:t>
            </a:r>
          </a:p>
          <a:p>
            <a:r>
              <a:rPr lang="en-US" dirty="0">
                <a:hlinkClick r:id="rId3"/>
              </a:rPr>
              <a:t>https://www.cs.usfca.edu/~galles/visualization/DFS.html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2631" y="4360953"/>
            <a:ext cx="1857635" cy="18725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0828" y="176275"/>
            <a:ext cx="14846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Connectivity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926084"/>
            <a:ext cx="7447280" cy="365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4670">
              <a:lnSpc>
                <a:spcPct val="120000"/>
              </a:lnSpc>
              <a:spcBef>
                <a:spcPts val="100"/>
              </a:spcBef>
              <a:tabLst>
                <a:tab pos="280416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s-t connectivity problem.	</a:t>
            </a:r>
            <a:r>
              <a:rPr sz="1800" dirty="0">
                <a:latin typeface="Comic Sans MS"/>
                <a:cs typeface="Comic Sans MS"/>
              </a:rPr>
              <a:t>Given </a:t>
            </a:r>
            <a:r>
              <a:rPr sz="1800" spc="-5" dirty="0">
                <a:latin typeface="Comic Sans MS"/>
                <a:cs typeface="Comic Sans MS"/>
              </a:rPr>
              <a:t>two node </a:t>
            </a:r>
            <a:r>
              <a:rPr sz="1800" dirty="0">
                <a:latin typeface="Comic Sans MS"/>
                <a:cs typeface="Comic Sans MS"/>
              </a:rPr>
              <a:t>s and </a:t>
            </a:r>
            <a:r>
              <a:rPr sz="1800" spc="-5" dirty="0">
                <a:latin typeface="Comic Sans MS"/>
                <a:cs typeface="Comic Sans MS"/>
              </a:rPr>
              <a:t>t, is there </a:t>
            </a:r>
            <a:r>
              <a:rPr sz="1800" dirty="0">
                <a:latin typeface="Comic Sans MS"/>
                <a:cs typeface="Comic Sans MS"/>
              </a:rPr>
              <a:t>a path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between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 and </a:t>
            </a:r>
            <a:r>
              <a:rPr sz="1800" spc="-5" dirty="0">
                <a:latin typeface="Comic Sans MS"/>
                <a:cs typeface="Comic Sans MS"/>
              </a:rPr>
              <a:t>t?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5080">
              <a:lnSpc>
                <a:spcPct val="120000"/>
              </a:lnSpc>
              <a:tabLst>
                <a:tab pos="29838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s-t shortest path problem.	</a:t>
            </a:r>
            <a:r>
              <a:rPr sz="1800" spc="-5" dirty="0">
                <a:latin typeface="Comic Sans MS"/>
                <a:cs typeface="Comic Sans MS"/>
              </a:rPr>
              <a:t>Given two node </a:t>
            </a:r>
            <a:r>
              <a:rPr sz="1800" dirty="0">
                <a:latin typeface="Comic Sans MS"/>
                <a:cs typeface="Comic Sans MS"/>
              </a:rPr>
              <a:t>s and </a:t>
            </a:r>
            <a:r>
              <a:rPr sz="1800" spc="-5" dirty="0">
                <a:latin typeface="Comic Sans MS"/>
                <a:cs typeface="Comic Sans MS"/>
              </a:rPr>
              <a:t>t, what is the </a:t>
            </a:r>
            <a:r>
              <a:rPr sz="1800" dirty="0">
                <a:latin typeface="Comic Sans MS"/>
                <a:cs typeface="Comic Sans MS"/>
              </a:rPr>
              <a:t>length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the </a:t>
            </a:r>
            <a:r>
              <a:rPr sz="1800" dirty="0">
                <a:latin typeface="Comic Sans MS"/>
                <a:cs typeface="Comic Sans MS"/>
              </a:rPr>
              <a:t>shortest path</a:t>
            </a:r>
            <a:r>
              <a:rPr sz="1800" spc="-5" dirty="0">
                <a:latin typeface="Comic Sans MS"/>
                <a:cs typeface="Comic Sans MS"/>
              </a:rPr>
              <a:t> between </a:t>
            </a:r>
            <a:r>
              <a:rPr sz="1800" dirty="0">
                <a:latin typeface="Comic Sans MS"/>
                <a:cs typeface="Comic Sans MS"/>
              </a:rPr>
              <a:t>s and</a:t>
            </a:r>
            <a:r>
              <a:rPr sz="1800" spc="-5" dirty="0">
                <a:latin typeface="Comic Sans MS"/>
                <a:cs typeface="Comic Sans MS"/>
              </a:rPr>
              <a:t> t?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Applications.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Friendster.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Maze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traversal.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Kevin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Bacon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number.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Fewest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number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hops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communication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network.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188" y="176275"/>
            <a:ext cx="2578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Breadth</a:t>
            </a:r>
            <a:r>
              <a:rPr spc="-35" dirty="0"/>
              <a:t> </a:t>
            </a:r>
            <a:r>
              <a:rPr spc="-5" dirty="0"/>
              <a:t>First</a:t>
            </a:r>
            <a:r>
              <a:rPr spc="-30" dirty="0"/>
              <a:t> </a:t>
            </a:r>
            <a:r>
              <a:rPr spc="-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58380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6002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BFS intuition.	</a:t>
            </a:r>
            <a:r>
              <a:rPr sz="1800" spc="-5" dirty="0">
                <a:latin typeface="Comic Sans MS"/>
                <a:cs typeface="Comic Sans MS"/>
              </a:rPr>
              <a:t>Explore </a:t>
            </a:r>
            <a:r>
              <a:rPr sz="1800" dirty="0">
                <a:latin typeface="Comic Sans MS"/>
                <a:cs typeface="Comic Sans MS"/>
              </a:rPr>
              <a:t>outward </a:t>
            </a:r>
            <a:r>
              <a:rPr sz="1800" spc="-5" dirty="0">
                <a:latin typeface="Comic Sans MS"/>
                <a:cs typeface="Comic Sans MS"/>
              </a:rPr>
              <a:t>from </a:t>
            </a:r>
            <a:r>
              <a:rPr sz="1800" dirty="0">
                <a:latin typeface="Comic Sans MS"/>
                <a:cs typeface="Comic Sans MS"/>
              </a:rPr>
              <a:t>s </a:t>
            </a: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all possible </a:t>
            </a:r>
            <a:r>
              <a:rPr sz="1800" spc="-5" dirty="0">
                <a:latin typeface="Comic Sans MS"/>
                <a:cs typeface="Comic Sans MS"/>
              </a:rPr>
              <a:t>directions, </a:t>
            </a:r>
            <a:r>
              <a:rPr sz="1800" dirty="0">
                <a:latin typeface="Comic Sans MS"/>
                <a:cs typeface="Comic Sans MS"/>
              </a:rPr>
              <a:t>adding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 </a:t>
            </a:r>
            <a:r>
              <a:rPr sz="1800" spc="-5" dirty="0">
                <a:latin typeface="Comic Sans MS"/>
                <a:cs typeface="Comic Sans MS"/>
              </a:rPr>
              <a:t>"layer" </a:t>
            </a:r>
            <a:r>
              <a:rPr sz="1800" dirty="0">
                <a:latin typeface="Comic Sans MS"/>
                <a:cs typeface="Comic Sans MS"/>
              </a:rPr>
              <a:t>at a</a:t>
            </a:r>
            <a:r>
              <a:rPr sz="1800" spc="-5" dirty="0">
                <a:latin typeface="Comic Sans MS"/>
                <a:cs typeface="Comic Sans MS"/>
              </a:rPr>
              <a:t> time.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2242819"/>
            <a:ext cx="1655445" cy="6902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BFS</a:t>
            </a:r>
            <a:r>
              <a:rPr sz="1800" spc="-6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spc="-5" dirty="0">
                <a:latin typeface="Comic Sans MS"/>
                <a:cs typeface="Comic Sans MS"/>
              </a:rPr>
              <a:t>L</a:t>
            </a:r>
            <a:r>
              <a:rPr sz="1800" spc="-7" baseline="-23148" dirty="0">
                <a:latin typeface="Comic Sans MS"/>
                <a:cs typeface="Comic Sans MS"/>
              </a:rPr>
              <a:t>0</a:t>
            </a:r>
            <a:r>
              <a:rPr sz="1800" spc="277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{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}.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69240" indent="-231775">
              <a:lnSpc>
                <a:spcPct val="100000"/>
              </a:lnSpc>
              <a:spcBef>
                <a:spcPts val="530"/>
              </a:spcBef>
              <a:buSzPct val="33333"/>
              <a:buFont typeface="Lucida Sans Unicode"/>
              <a:buChar char="■"/>
              <a:tabLst>
                <a:tab pos="269240" algn="l"/>
                <a:tab pos="269875" algn="l"/>
              </a:tabLst>
            </a:pPr>
            <a:r>
              <a:rPr spc="-5" dirty="0"/>
              <a:t>L</a:t>
            </a:r>
            <a:r>
              <a:rPr sz="1800" spc="-7" baseline="-23148" dirty="0"/>
              <a:t>1</a:t>
            </a:r>
            <a:r>
              <a:rPr sz="1800" spc="284" baseline="-23148" dirty="0"/>
              <a:t> </a:t>
            </a:r>
            <a:r>
              <a:rPr sz="1800" dirty="0"/>
              <a:t>=</a:t>
            </a:r>
            <a:r>
              <a:rPr sz="1800" spc="-20" dirty="0"/>
              <a:t> </a:t>
            </a:r>
            <a:r>
              <a:rPr sz="1800" dirty="0"/>
              <a:t>all</a:t>
            </a:r>
            <a:r>
              <a:rPr sz="1800" spc="-15" dirty="0"/>
              <a:t> </a:t>
            </a:r>
            <a:r>
              <a:rPr sz="1800" spc="-5" dirty="0"/>
              <a:t>neighbors</a:t>
            </a:r>
            <a:r>
              <a:rPr sz="1800" spc="-20" dirty="0"/>
              <a:t> </a:t>
            </a:r>
            <a:r>
              <a:rPr sz="1800" dirty="0"/>
              <a:t>of</a:t>
            </a:r>
            <a:r>
              <a:rPr sz="1800" spc="-15" dirty="0"/>
              <a:t> </a:t>
            </a:r>
            <a:r>
              <a:rPr sz="1800" dirty="0"/>
              <a:t>L</a:t>
            </a:r>
            <a:r>
              <a:rPr sz="1800" baseline="-23148" dirty="0"/>
              <a:t>0</a:t>
            </a:r>
            <a:r>
              <a:rPr sz="1800" dirty="0"/>
              <a:t>.</a:t>
            </a:r>
            <a:endParaRPr sz="1800"/>
          </a:p>
          <a:p>
            <a:pPr marL="269240" marR="74295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269240" algn="l"/>
                <a:tab pos="269875" algn="l"/>
              </a:tabLst>
            </a:pPr>
            <a:r>
              <a:rPr spc="-5" dirty="0"/>
              <a:t>L</a:t>
            </a:r>
            <a:r>
              <a:rPr sz="1800" spc="-7" baseline="-23148" dirty="0"/>
              <a:t>2</a:t>
            </a:r>
            <a:r>
              <a:rPr sz="1800" spc="307" baseline="-23148" dirty="0"/>
              <a:t> </a:t>
            </a:r>
            <a:r>
              <a:rPr sz="1800" dirty="0"/>
              <a:t>=</a:t>
            </a:r>
            <a:r>
              <a:rPr sz="1800" spc="-10" dirty="0"/>
              <a:t> </a:t>
            </a:r>
            <a:r>
              <a:rPr sz="1800" dirty="0"/>
              <a:t>all</a:t>
            </a:r>
            <a:r>
              <a:rPr sz="1800" spc="-5" dirty="0"/>
              <a:t> nodes that</a:t>
            </a:r>
            <a:r>
              <a:rPr sz="1800" spc="-10" dirty="0"/>
              <a:t> </a:t>
            </a:r>
            <a:r>
              <a:rPr sz="1800" spc="-5" dirty="0"/>
              <a:t>do</a:t>
            </a:r>
            <a:r>
              <a:rPr sz="1800" spc="-10" dirty="0"/>
              <a:t> </a:t>
            </a:r>
            <a:r>
              <a:rPr sz="1800" spc="-5" dirty="0"/>
              <a:t>not belong</a:t>
            </a:r>
            <a:r>
              <a:rPr sz="1800" spc="-10" dirty="0"/>
              <a:t> </a:t>
            </a:r>
            <a:r>
              <a:rPr sz="1800" spc="-5" dirty="0"/>
              <a:t>to</a:t>
            </a:r>
            <a:r>
              <a:rPr sz="1800" spc="-10" dirty="0"/>
              <a:t> </a:t>
            </a:r>
            <a:r>
              <a:rPr sz="1800" spc="5" dirty="0"/>
              <a:t>L</a:t>
            </a:r>
            <a:r>
              <a:rPr sz="1800" spc="7" baseline="-23148" dirty="0"/>
              <a:t>0</a:t>
            </a:r>
            <a:r>
              <a:rPr sz="1800" spc="307" baseline="-23148" dirty="0"/>
              <a:t> </a:t>
            </a:r>
            <a:r>
              <a:rPr sz="1800" dirty="0"/>
              <a:t>or </a:t>
            </a:r>
            <a:r>
              <a:rPr sz="1800" spc="-5" dirty="0"/>
              <a:t>L</a:t>
            </a:r>
            <a:r>
              <a:rPr sz="1800" spc="-7" baseline="-23148" dirty="0"/>
              <a:t>1</a:t>
            </a:r>
            <a:r>
              <a:rPr sz="1800" spc="-5" dirty="0"/>
              <a:t>,</a:t>
            </a:r>
            <a:r>
              <a:rPr sz="1800" spc="15" dirty="0"/>
              <a:t> </a:t>
            </a:r>
            <a:r>
              <a:rPr sz="1800" dirty="0"/>
              <a:t>and</a:t>
            </a:r>
            <a:r>
              <a:rPr sz="1800" spc="-5" dirty="0"/>
              <a:t> that</a:t>
            </a:r>
            <a:r>
              <a:rPr sz="1800" spc="-10" dirty="0"/>
              <a:t> </a:t>
            </a:r>
            <a:r>
              <a:rPr sz="1800" dirty="0"/>
              <a:t>have an</a:t>
            </a:r>
            <a:r>
              <a:rPr sz="1800" spc="-5" dirty="0"/>
              <a:t> </a:t>
            </a:r>
            <a:r>
              <a:rPr sz="1800" dirty="0"/>
              <a:t>edge </a:t>
            </a:r>
            <a:r>
              <a:rPr sz="1800" spc="-520" dirty="0"/>
              <a:t> </a:t>
            </a:r>
            <a:r>
              <a:rPr sz="1800" spc="-5" dirty="0"/>
              <a:t>to</a:t>
            </a:r>
            <a:r>
              <a:rPr sz="1800" spc="-10" dirty="0"/>
              <a:t> </a:t>
            </a:r>
            <a:r>
              <a:rPr sz="1800" dirty="0"/>
              <a:t>a </a:t>
            </a:r>
            <a:r>
              <a:rPr sz="1800" spc="-5" dirty="0"/>
              <a:t>node in </a:t>
            </a:r>
            <a:r>
              <a:rPr sz="1800" dirty="0"/>
              <a:t>L</a:t>
            </a:r>
            <a:r>
              <a:rPr sz="1800" baseline="-23148" dirty="0"/>
              <a:t>1</a:t>
            </a:r>
            <a:r>
              <a:rPr sz="1800" dirty="0"/>
              <a:t>.</a:t>
            </a:r>
            <a:endParaRPr sz="1800"/>
          </a:p>
          <a:p>
            <a:pPr marL="269240" indent="-231775">
              <a:lnSpc>
                <a:spcPct val="100000"/>
              </a:lnSpc>
              <a:spcBef>
                <a:spcPts val="265"/>
              </a:spcBef>
              <a:buSzPct val="33333"/>
              <a:buFont typeface="Lucida Sans Unicode"/>
              <a:buChar char="■"/>
              <a:tabLst>
                <a:tab pos="269240" algn="l"/>
                <a:tab pos="269875" algn="l"/>
              </a:tabLst>
            </a:pPr>
            <a:r>
              <a:rPr spc="-5" dirty="0"/>
              <a:t>L</a:t>
            </a:r>
            <a:r>
              <a:rPr sz="1800" spc="-7" baseline="-23148" dirty="0"/>
              <a:t>i+1</a:t>
            </a:r>
            <a:r>
              <a:rPr sz="1800" spc="292" baseline="-23148" dirty="0"/>
              <a:t> </a:t>
            </a:r>
            <a:r>
              <a:rPr sz="1800" dirty="0"/>
              <a:t>=</a:t>
            </a:r>
            <a:r>
              <a:rPr sz="1800" spc="-5" dirty="0"/>
              <a:t> </a:t>
            </a:r>
            <a:r>
              <a:rPr sz="1800" dirty="0"/>
              <a:t>all</a:t>
            </a:r>
            <a:r>
              <a:rPr sz="1800" spc="-5" dirty="0"/>
              <a:t> nodes</a:t>
            </a:r>
            <a:r>
              <a:rPr sz="1800" spc="-10" dirty="0"/>
              <a:t> </a:t>
            </a:r>
            <a:r>
              <a:rPr sz="1800" spc="-5" dirty="0"/>
              <a:t>that</a:t>
            </a:r>
            <a:r>
              <a:rPr sz="1800" spc="-10" dirty="0"/>
              <a:t> </a:t>
            </a:r>
            <a:r>
              <a:rPr sz="1800" spc="-5" dirty="0"/>
              <a:t>do not</a:t>
            </a:r>
            <a:r>
              <a:rPr sz="1800" spc="-10" dirty="0"/>
              <a:t> </a:t>
            </a:r>
            <a:r>
              <a:rPr sz="1800" spc="-5" dirty="0"/>
              <a:t>belong</a:t>
            </a:r>
            <a:r>
              <a:rPr sz="1800" spc="-10" dirty="0"/>
              <a:t> </a:t>
            </a:r>
            <a:r>
              <a:rPr sz="1800" spc="-5" dirty="0"/>
              <a:t>to </a:t>
            </a:r>
            <a:r>
              <a:rPr sz="1800" dirty="0"/>
              <a:t>an</a:t>
            </a:r>
            <a:r>
              <a:rPr sz="1800" spc="-5" dirty="0"/>
              <a:t> </a:t>
            </a:r>
            <a:r>
              <a:rPr sz="1800" dirty="0"/>
              <a:t>earlier</a:t>
            </a:r>
            <a:r>
              <a:rPr sz="1800" spc="-5" dirty="0"/>
              <a:t> </a:t>
            </a:r>
            <a:r>
              <a:rPr sz="1800" dirty="0"/>
              <a:t>layer,</a:t>
            </a:r>
            <a:r>
              <a:rPr sz="1800" spc="-5" dirty="0"/>
              <a:t> </a:t>
            </a:r>
            <a:r>
              <a:rPr sz="1800" dirty="0"/>
              <a:t>and </a:t>
            </a:r>
            <a:r>
              <a:rPr sz="1800" spc="-5" dirty="0"/>
              <a:t>that</a:t>
            </a:r>
            <a:r>
              <a:rPr sz="1800" spc="-10" dirty="0"/>
              <a:t> </a:t>
            </a:r>
            <a:r>
              <a:rPr sz="1800" dirty="0"/>
              <a:t>have</a:t>
            </a:r>
            <a:endParaRPr sz="1800"/>
          </a:p>
          <a:p>
            <a:pPr marL="269240">
              <a:lnSpc>
                <a:spcPct val="100000"/>
              </a:lnSpc>
              <a:spcBef>
                <a:spcPts val="430"/>
              </a:spcBef>
            </a:pPr>
            <a:r>
              <a:rPr dirty="0"/>
              <a:t>an</a:t>
            </a:r>
            <a:r>
              <a:rPr spc="-15" dirty="0"/>
              <a:t> </a:t>
            </a:r>
            <a:r>
              <a:rPr dirty="0"/>
              <a:t>edge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node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5" dirty="0"/>
              <a:t>L</a:t>
            </a:r>
            <a:r>
              <a:rPr sz="1800" spc="7" baseline="-23148" dirty="0"/>
              <a:t>i</a:t>
            </a:r>
            <a:r>
              <a:rPr sz="1800" spc="5" dirty="0"/>
              <a:t>.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662940" y="5214620"/>
            <a:ext cx="704850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1100"/>
              </a:lnSpc>
              <a:spcBef>
                <a:spcPts val="100"/>
              </a:spcBef>
              <a:tabLst>
                <a:tab pos="934719" algn="l"/>
                <a:tab pos="11779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sz="1800" spc="5" dirty="0">
                <a:latin typeface="Comic Sans MS"/>
                <a:cs typeface="Comic Sans MS"/>
              </a:rPr>
              <a:t>For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</a:t>
            </a:r>
            <a:r>
              <a:rPr sz="1800" spc="-7" baseline="-23148" dirty="0">
                <a:latin typeface="Comic Sans MS"/>
                <a:cs typeface="Comic Sans MS"/>
              </a:rPr>
              <a:t>i</a:t>
            </a:r>
            <a:r>
              <a:rPr sz="1800" spc="262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consists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5" dirty="0">
                <a:latin typeface="Comic Sans MS"/>
                <a:cs typeface="Comic Sans MS"/>
              </a:rPr>
              <a:t> nodes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at</a:t>
            </a:r>
            <a:r>
              <a:rPr sz="1800" spc="-5" dirty="0">
                <a:latin typeface="Comic Sans MS"/>
                <a:cs typeface="Comic Sans MS"/>
              </a:rPr>
              <a:t> distance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exactly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 </a:t>
            </a:r>
            <a:r>
              <a:rPr sz="1800" dirty="0">
                <a:latin typeface="Comic Sans MS"/>
                <a:cs typeface="Comic Sans MS"/>
              </a:rPr>
              <a:t>s.	There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path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appears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some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layer.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61816" y="2041969"/>
            <a:ext cx="2399030" cy="564515"/>
            <a:chOff x="3861816" y="2041969"/>
            <a:chExt cx="2399030" cy="564515"/>
          </a:xfrm>
        </p:grpSpPr>
        <p:sp>
          <p:nvSpPr>
            <p:cNvPr id="8" name="object 8"/>
            <p:cNvSpPr/>
            <p:nvPr/>
          </p:nvSpPr>
          <p:spPr>
            <a:xfrm>
              <a:off x="4058412" y="2046732"/>
              <a:ext cx="2197735" cy="554990"/>
            </a:xfrm>
            <a:custGeom>
              <a:avLst/>
              <a:gdLst/>
              <a:ahLst/>
              <a:cxnLst/>
              <a:rect l="l" t="t" r="r" b="b"/>
              <a:pathLst>
                <a:path w="2197735" h="554989">
                  <a:moveTo>
                    <a:pt x="1850135" y="0"/>
                  </a:moveTo>
                  <a:lnTo>
                    <a:pt x="2173223" y="21335"/>
                  </a:lnTo>
                </a:path>
                <a:path w="2197735" h="554989">
                  <a:moveTo>
                    <a:pt x="1819655" y="502919"/>
                  </a:moveTo>
                  <a:lnTo>
                    <a:pt x="2142743" y="554735"/>
                  </a:lnTo>
                </a:path>
                <a:path w="2197735" h="554989">
                  <a:moveTo>
                    <a:pt x="1935479" y="320039"/>
                  </a:moveTo>
                  <a:lnTo>
                    <a:pt x="2197607" y="271271"/>
                  </a:lnTo>
                </a:path>
                <a:path w="2197735" h="554989">
                  <a:moveTo>
                    <a:pt x="929639" y="131063"/>
                  </a:moveTo>
                  <a:lnTo>
                    <a:pt x="1597151" y="39623"/>
                  </a:lnTo>
                </a:path>
                <a:path w="2197735" h="554989">
                  <a:moveTo>
                    <a:pt x="789431" y="530351"/>
                  </a:moveTo>
                  <a:lnTo>
                    <a:pt x="1557527" y="499871"/>
                  </a:lnTo>
                </a:path>
                <a:path w="2197735" h="554989">
                  <a:moveTo>
                    <a:pt x="905255" y="329183"/>
                  </a:moveTo>
                  <a:lnTo>
                    <a:pt x="1569719" y="207263"/>
                  </a:lnTo>
                </a:path>
                <a:path w="2197735" h="554989">
                  <a:moveTo>
                    <a:pt x="0" y="210311"/>
                  </a:moveTo>
                  <a:lnTo>
                    <a:pt x="713231" y="57911"/>
                  </a:lnTo>
                </a:path>
                <a:path w="2197735" h="554989">
                  <a:moveTo>
                    <a:pt x="33527" y="262127"/>
                  </a:moveTo>
                  <a:lnTo>
                    <a:pt x="621791" y="46634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61816" y="2164080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79" y="6759"/>
                  </a:lnTo>
                  <a:lnTo>
                    <a:pt x="54282" y="25581"/>
                  </a:lnTo>
                  <a:lnTo>
                    <a:pt x="25581" y="54282"/>
                  </a:lnTo>
                  <a:lnTo>
                    <a:pt x="6759" y="90679"/>
                  </a:lnTo>
                  <a:lnTo>
                    <a:pt x="0" y="132587"/>
                  </a:lnTo>
                  <a:lnTo>
                    <a:pt x="6759" y="174495"/>
                  </a:lnTo>
                  <a:lnTo>
                    <a:pt x="25581" y="210892"/>
                  </a:lnTo>
                  <a:lnTo>
                    <a:pt x="54282" y="239594"/>
                  </a:lnTo>
                  <a:lnTo>
                    <a:pt x="90679" y="258416"/>
                  </a:lnTo>
                  <a:lnTo>
                    <a:pt x="132587" y="265175"/>
                  </a:lnTo>
                  <a:lnTo>
                    <a:pt x="174496" y="258416"/>
                  </a:lnTo>
                  <a:lnTo>
                    <a:pt x="210893" y="239594"/>
                  </a:lnTo>
                  <a:lnTo>
                    <a:pt x="239594" y="210892"/>
                  </a:lnTo>
                  <a:lnTo>
                    <a:pt x="258416" y="174495"/>
                  </a:lnTo>
                  <a:lnTo>
                    <a:pt x="265175" y="132587"/>
                  </a:lnTo>
                  <a:lnTo>
                    <a:pt x="258416" y="90679"/>
                  </a:lnTo>
                  <a:lnTo>
                    <a:pt x="239594" y="54282"/>
                  </a:lnTo>
                  <a:lnTo>
                    <a:pt x="210893" y="25581"/>
                  </a:lnTo>
                  <a:lnTo>
                    <a:pt x="174496" y="6759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229855" y="1816608"/>
            <a:ext cx="864869" cy="917575"/>
            <a:chOff x="7229855" y="1816608"/>
            <a:chExt cx="864869" cy="917575"/>
          </a:xfrm>
        </p:grpSpPr>
        <p:sp>
          <p:nvSpPr>
            <p:cNvPr id="11" name="object 11"/>
            <p:cNvSpPr/>
            <p:nvPr/>
          </p:nvSpPr>
          <p:spPr>
            <a:xfrm>
              <a:off x="7234427" y="2107691"/>
              <a:ext cx="539750" cy="399415"/>
            </a:xfrm>
            <a:custGeom>
              <a:avLst/>
              <a:gdLst/>
              <a:ahLst/>
              <a:cxnLst/>
              <a:rect l="l" t="t" r="r" b="b"/>
              <a:pathLst>
                <a:path w="539750" h="399414">
                  <a:moveTo>
                    <a:pt x="134111" y="12191"/>
                  </a:moveTo>
                  <a:lnTo>
                    <a:pt x="539495" y="0"/>
                  </a:lnTo>
                </a:path>
                <a:path w="539750" h="399414">
                  <a:moveTo>
                    <a:pt x="0" y="332231"/>
                  </a:moveTo>
                  <a:lnTo>
                    <a:pt x="316991" y="39928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21879" y="1816608"/>
              <a:ext cx="673100" cy="917575"/>
            </a:xfrm>
            <a:custGeom>
              <a:avLst/>
              <a:gdLst/>
              <a:ahLst/>
              <a:cxnLst/>
              <a:rect l="l" t="t" r="r" b="b"/>
              <a:pathLst>
                <a:path w="673100" h="917575">
                  <a:moveTo>
                    <a:pt x="286511" y="0"/>
                  </a:moveTo>
                  <a:lnTo>
                    <a:pt x="253269" y="14668"/>
                  </a:lnTo>
                  <a:lnTo>
                    <a:pt x="228600" y="30479"/>
                  </a:lnTo>
                  <a:lnTo>
                    <a:pt x="208502" y="39433"/>
                  </a:lnTo>
                  <a:lnTo>
                    <a:pt x="188975" y="33527"/>
                  </a:lnTo>
                  <a:lnTo>
                    <a:pt x="184197" y="93300"/>
                  </a:lnTo>
                  <a:lnTo>
                    <a:pt x="181450" y="135337"/>
                  </a:lnTo>
                  <a:lnTo>
                    <a:pt x="179832" y="164027"/>
                  </a:lnTo>
                  <a:lnTo>
                    <a:pt x="178439" y="183762"/>
                  </a:lnTo>
                  <a:lnTo>
                    <a:pt x="166586" y="233132"/>
                  </a:lnTo>
                  <a:lnTo>
                    <a:pt x="143255" y="301751"/>
                  </a:lnTo>
                  <a:lnTo>
                    <a:pt x="115442" y="333375"/>
                  </a:lnTo>
                  <a:lnTo>
                    <a:pt x="97393" y="347614"/>
                  </a:lnTo>
                  <a:lnTo>
                    <a:pt x="85344" y="362712"/>
                  </a:lnTo>
                  <a:lnTo>
                    <a:pt x="66436" y="398335"/>
                  </a:lnTo>
                  <a:lnTo>
                    <a:pt x="43815" y="432815"/>
                  </a:lnTo>
                  <a:lnTo>
                    <a:pt x="20621" y="467296"/>
                  </a:lnTo>
                  <a:lnTo>
                    <a:pt x="0" y="502920"/>
                  </a:lnTo>
                  <a:lnTo>
                    <a:pt x="2822" y="554524"/>
                  </a:lnTo>
                  <a:lnTo>
                    <a:pt x="12417" y="760941"/>
                  </a:lnTo>
                  <a:lnTo>
                    <a:pt x="15240" y="813816"/>
                  </a:lnTo>
                  <a:lnTo>
                    <a:pt x="35814" y="873394"/>
                  </a:lnTo>
                  <a:lnTo>
                    <a:pt x="84581" y="903351"/>
                  </a:lnTo>
                  <a:lnTo>
                    <a:pt x="108680" y="909685"/>
                  </a:lnTo>
                  <a:lnTo>
                    <a:pt x="131064" y="917448"/>
                  </a:lnTo>
                  <a:lnTo>
                    <a:pt x="180474" y="916555"/>
                  </a:lnTo>
                  <a:lnTo>
                    <a:pt x="330707" y="915162"/>
                  </a:lnTo>
                  <a:lnTo>
                    <a:pt x="380976" y="914411"/>
                  </a:lnTo>
                  <a:lnTo>
                    <a:pt x="431101" y="913161"/>
                  </a:lnTo>
                  <a:lnTo>
                    <a:pt x="480941" y="911197"/>
                  </a:lnTo>
                  <a:lnTo>
                    <a:pt x="530351" y="908304"/>
                  </a:lnTo>
                  <a:lnTo>
                    <a:pt x="576548" y="893683"/>
                  </a:lnTo>
                  <a:lnTo>
                    <a:pt x="618744" y="864489"/>
                  </a:lnTo>
                  <a:lnTo>
                    <a:pt x="649509" y="835866"/>
                  </a:lnTo>
                  <a:lnTo>
                    <a:pt x="672375" y="783187"/>
                  </a:lnTo>
                  <a:lnTo>
                    <a:pt x="672512" y="736234"/>
                  </a:lnTo>
                  <a:lnTo>
                    <a:pt x="664148" y="684353"/>
                  </a:lnTo>
                  <a:lnTo>
                    <a:pt x="649604" y="629792"/>
                  </a:lnTo>
                  <a:lnTo>
                    <a:pt x="631203" y="574803"/>
                  </a:lnTo>
                  <a:lnTo>
                    <a:pt x="611266" y="521636"/>
                  </a:lnTo>
                  <a:lnTo>
                    <a:pt x="592115" y="472541"/>
                  </a:lnTo>
                  <a:lnTo>
                    <a:pt x="576072" y="429768"/>
                  </a:lnTo>
                  <a:lnTo>
                    <a:pt x="574220" y="386988"/>
                  </a:lnTo>
                  <a:lnTo>
                    <a:pt x="573833" y="341852"/>
                  </a:lnTo>
                  <a:lnTo>
                    <a:pt x="572375" y="295715"/>
                  </a:lnTo>
                  <a:lnTo>
                    <a:pt x="567309" y="249936"/>
                  </a:lnTo>
                  <a:lnTo>
                    <a:pt x="556099" y="205870"/>
                  </a:lnTo>
                  <a:lnTo>
                    <a:pt x="536209" y="164877"/>
                  </a:lnTo>
                  <a:lnTo>
                    <a:pt x="505104" y="128313"/>
                  </a:lnTo>
                  <a:lnTo>
                    <a:pt x="460248" y="97536"/>
                  </a:lnTo>
                  <a:lnTo>
                    <a:pt x="425386" y="62150"/>
                  </a:lnTo>
                  <a:lnTo>
                    <a:pt x="387096" y="33909"/>
                  </a:lnTo>
                  <a:lnTo>
                    <a:pt x="341947" y="13096"/>
                  </a:lnTo>
                  <a:lnTo>
                    <a:pt x="28651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40555" y="2169667"/>
            <a:ext cx="111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14088" y="1860232"/>
            <a:ext cx="551815" cy="937260"/>
          </a:xfrm>
          <a:custGeom>
            <a:avLst/>
            <a:gdLst/>
            <a:ahLst/>
            <a:cxnLst/>
            <a:rect l="l" t="t" r="r" b="b"/>
            <a:pathLst>
              <a:path w="551814" h="937260">
                <a:moveTo>
                  <a:pt x="21913" y="440003"/>
                </a:moveTo>
                <a:lnTo>
                  <a:pt x="6095" y="498919"/>
                </a:lnTo>
                <a:lnTo>
                  <a:pt x="2991" y="550947"/>
                </a:lnTo>
                <a:lnTo>
                  <a:pt x="564" y="603228"/>
                </a:lnTo>
                <a:lnTo>
                  <a:pt x="0" y="655510"/>
                </a:lnTo>
                <a:lnTo>
                  <a:pt x="2483" y="707538"/>
                </a:lnTo>
                <a:lnTo>
                  <a:pt x="9200" y="759057"/>
                </a:lnTo>
                <a:lnTo>
                  <a:pt x="21336" y="809815"/>
                </a:lnTo>
                <a:lnTo>
                  <a:pt x="76200" y="842581"/>
                </a:lnTo>
                <a:lnTo>
                  <a:pt x="115633" y="849249"/>
                </a:lnTo>
                <a:lnTo>
                  <a:pt x="149351" y="861631"/>
                </a:lnTo>
                <a:lnTo>
                  <a:pt x="160291" y="898180"/>
                </a:lnTo>
                <a:lnTo>
                  <a:pt x="170430" y="922253"/>
                </a:lnTo>
                <a:lnTo>
                  <a:pt x="184941" y="934810"/>
                </a:lnTo>
                <a:lnTo>
                  <a:pt x="208996" y="936809"/>
                </a:lnTo>
                <a:lnTo>
                  <a:pt x="247767" y="929211"/>
                </a:lnTo>
                <a:lnTo>
                  <a:pt x="390143" y="889063"/>
                </a:lnTo>
                <a:lnTo>
                  <a:pt x="406431" y="874728"/>
                </a:lnTo>
                <a:lnTo>
                  <a:pt x="410718" y="849820"/>
                </a:lnTo>
                <a:lnTo>
                  <a:pt x="411575" y="820912"/>
                </a:lnTo>
                <a:lnTo>
                  <a:pt x="417575" y="794575"/>
                </a:lnTo>
                <a:lnTo>
                  <a:pt x="434339" y="770143"/>
                </a:lnTo>
                <a:lnTo>
                  <a:pt x="453389" y="743140"/>
                </a:lnTo>
                <a:lnTo>
                  <a:pt x="475488" y="712279"/>
                </a:lnTo>
                <a:lnTo>
                  <a:pt x="490703" y="665023"/>
                </a:lnTo>
                <a:lnTo>
                  <a:pt x="506504" y="618059"/>
                </a:lnTo>
                <a:lnTo>
                  <a:pt x="522012" y="570949"/>
                </a:lnTo>
                <a:lnTo>
                  <a:pt x="536350" y="523254"/>
                </a:lnTo>
                <a:lnTo>
                  <a:pt x="545044" y="488789"/>
                </a:lnTo>
                <a:lnTo>
                  <a:pt x="44706" y="488789"/>
                </a:lnTo>
                <a:lnTo>
                  <a:pt x="43179" y="484696"/>
                </a:lnTo>
                <a:lnTo>
                  <a:pt x="39046" y="471247"/>
                </a:lnTo>
                <a:lnTo>
                  <a:pt x="38166" y="468169"/>
                </a:lnTo>
                <a:lnTo>
                  <a:pt x="37718" y="466915"/>
                </a:lnTo>
                <a:lnTo>
                  <a:pt x="32888" y="455572"/>
                </a:lnTo>
                <a:lnTo>
                  <a:pt x="27484" y="445868"/>
                </a:lnTo>
                <a:lnTo>
                  <a:pt x="21913" y="440003"/>
                </a:lnTo>
                <a:close/>
              </a:path>
              <a:path w="551814" h="937260">
                <a:moveTo>
                  <a:pt x="355091" y="0"/>
                </a:moveTo>
                <a:lnTo>
                  <a:pt x="304800" y="571"/>
                </a:lnTo>
                <a:lnTo>
                  <a:pt x="254508" y="3429"/>
                </a:lnTo>
                <a:lnTo>
                  <a:pt x="204215" y="5143"/>
                </a:lnTo>
                <a:lnTo>
                  <a:pt x="203755" y="34718"/>
                </a:lnTo>
                <a:lnTo>
                  <a:pt x="203714" y="64921"/>
                </a:lnTo>
                <a:lnTo>
                  <a:pt x="203835" y="85534"/>
                </a:lnTo>
                <a:lnTo>
                  <a:pt x="201215" y="125587"/>
                </a:lnTo>
                <a:lnTo>
                  <a:pt x="192024" y="163639"/>
                </a:lnTo>
                <a:lnTo>
                  <a:pt x="176117" y="188071"/>
                </a:lnTo>
                <a:lnTo>
                  <a:pt x="153924" y="208216"/>
                </a:lnTo>
                <a:lnTo>
                  <a:pt x="129444" y="226647"/>
                </a:lnTo>
                <a:lnTo>
                  <a:pt x="106679" y="245935"/>
                </a:lnTo>
                <a:lnTo>
                  <a:pt x="68532" y="281082"/>
                </a:lnTo>
                <a:lnTo>
                  <a:pt x="56673" y="304371"/>
                </a:lnTo>
                <a:lnTo>
                  <a:pt x="48767" y="324040"/>
                </a:lnTo>
                <a:lnTo>
                  <a:pt x="40862" y="344281"/>
                </a:lnTo>
                <a:lnTo>
                  <a:pt x="33527" y="364807"/>
                </a:lnTo>
                <a:lnTo>
                  <a:pt x="30337" y="377904"/>
                </a:lnTo>
                <a:lnTo>
                  <a:pt x="26288" y="391858"/>
                </a:lnTo>
                <a:lnTo>
                  <a:pt x="22812" y="402955"/>
                </a:lnTo>
                <a:lnTo>
                  <a:pt x="21336" y="407479"/>
                </a:lnTo>
                <a:lnTo>
                  <a:pt x="31900" y="446241"/>
                </a:lnTo>
                <a:lnTo>
                  <a:pt x="38166" y="468169"/>
                </a:lnTo>
                <a:lnTo>
                  <a:pt x="41570" y="477699"/>
                </a:lnTo>
                <a:lnTo>
                  <a:pt x="44034" y="485723"/>
                </a:lnTo>
                <a:lnTo>
                  <a:pt x="44706" y="488789"/>
                </a:lnTo>
                <a:lnTo>
                  <a:pt x="545044" y="488789"/>
                </a:lnTo>
                <a:lnTo>
                  <a:pt x="548639" y="474535"/>
                </a:lnTo>
                <a:lnTo>
                  <a:pt x="547435" y="416920"/>
                </a:lnTo>
                <a:lnTo>
                  <a:pt x="548739" y="364807"/>
                </a:lnTo>
                <a:lnTo>
                  <a:pt x="550671" y="318974"/>
                </a:lnTo>
                <a:lnTo>
                  <a:pt x="551499" y="276787"/>
                </a:lnTo>
                <a:lnTo>
                  <a:pt x="549392" y="237886"/>
                </a:lnTo>
                <a:lnTo>
                  <a:pt x="542543" y="201344"/>
                </a:lnTo>
                <a:lnTo>
                  <a:pt x="529147" y="166231"/>
                </a:lnTo>
                <a:lnTo>
                  <a:pt x="507397" y="131620"/>
                </a:lnTo>
                <a:lnTo>
                  <a:pt x="475488" y="96583"/>
                </a:lnTo>
                <a:lnTo>
                  <a:pt x="466250" y="68902"/>
                </a:lnTo>
                <a:lnTo>
                  <a:pt x="457315" y="68902"/>
                </a:lnTo>
                <a:lnTo>
                  <a:pt x="443817" y="65232"/>
                </a:lnTo>
                <a:lnTo>
                  <a:pt x="417575" y="44767"/>
                </a:lnTo>
                <a:lnTo>
                  <a:pt x="413527" y="34718"/>
                </a:lnTo>
                <a:lnTo>
                  <a:pt x="412622" y="21526"/>
                </a:lnTo>
                <a:lnTo>
                  <a:pt x="411146" y="10048"/>
                </a:lnTo>
                <a:lnTo>
                  <a:pt x="405383" y="5143"/>
                </a:lnTo>
                <a:lnTo>
                  <a:pt x="355091" y="0"/>
                </a:lnTo>
                <a:close/>
              </a:path>
              <a:path w="551814" h="937260">
                <a:moveTo>
                  <a:pt x="461874" y="53787"/>
                </a:moveTo>
                <a:lnTo>
                  <a:pt x="462291" y="55715"/>
                </a:lnTo>
                <a:lnTo>
                  <a:pt x="462123" y="63242"/>
                </a:lnTo>
                <a:lnTo>
                  <a:pt x="457315" y="68902"/>
                </a:lnTo>
                <a:lnTo>
                  <a:pt x="466250" y="68902"/>
                </a:lnTo>
                <a:lnTo>
                  <a:pt x="464922" y="64921"/>
                </a:lnTo>
                <a:lnTo>
                  <a:pt x="461874" y="53787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2772" y="2181859"/>
            <a:ext cx="226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Comic Sans MS"/>
                <a:cs typeface="Comic Sans MS"/>
              </a:rPr>
              <a:t>L</a:t>
            </a:r>
            <a:r>
              <a:rPr sz="1350" baseline="-24691" dirty="0">
                <a:latin typeface="Comic Sans MS"/>
                <a:cs typeface="Comic Sans MS"/>
              </a:rPr>
              <a:t>1</a:t>
            </a:r>
            <a:endParaRPr sz="1350" baseline="-24691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24880" y="1828800"/>
            <a:ext cx="571500" cy="988060"/>
          </a:xfrm>
          <a:custGeom>
            <a:avLst/>
            <a:gdLst/>
            <a:ahLst/>
            <a:cxnLst/>
            <a:rect l="l" t="t" r="r" b="b"/>
            <a:pathLst>
              <a:path w="571500" h="988060">
                <a:moveTo>
                  <a:pt x="293750" y="0"/>
                </a:moveTo>
                <a:lnTo>
                  <a:pt x="254126" y="285"/>
                </a:lnTo>
                <a:lnTo>
                  <a:pt x="214502" y="0"/>
                </a:lnTo>
                <a:lnTo>
                  <a:pt x="180828" y="26554"/>
                </a:lnTo>
                <a:lnTo>
                  <a:pt x="148007" y="45427"/>
                </a:lnTo>
                <a:lnTo>
                  <a:pt x="131012" y="62325"/>
                </a:lnTo>
                <a:lnTo>
                  <a:pt x="101726" y="100583"/>
                </a:lnTo>
                <a:lnTo>
                  <a:pt x="20716" y="191642"/>
                </a:lnTo>
                <a:lnTo>
                  <a:pt x="0" y="344424"/>
                </a:lnTo>
                <a:lnTo>
                  <a:pt x="9572" y="488061"/>
                </a:lnTo>
                <a:lnTo>
                  <a:pt x="19431" y="551688"/>
                </a:lnTo>
                <a:lnTo>
                  <a:pt x="16270" y="650014"/>
                </a:lnTo>
                <a:lnTo>
                  <a:pt x="12431" y="749017"/>
                </a:lnTo>
                <a:lnTo>
                  <a:pt x="10047" y="798350"/>
                </a:lnTo>
                <a:lnTo>
                  <a:pt x="7238" y="847343"/>
                </a:lnTo>
                <a:lnTo>
                  <a:pt x="28003" y="886682"/>
                </a:lnTo>
                <a:lnTo>
                  <a:pt x="49911" y="906017"/>
                </a:lnTo>
                <a:lnTo>
                  <a:pt x="74104" y="921924"/>
                </a:lnTo>
                <a:lnTo>
                  <a:pt x="101726" y="950976"/>
                </a:lnTo>
                <a:lnTo>
                  <a:pt x="139779" y="969978"/>
                </a:lnTo>
                <a:lnTo>
                  <a:pt x="175260" y="979551"/>
                </a:lnTo>
                <a:lnTo>
                  <a:pt x="213598" y="983980"/>
                </a:lnTo>
                <a:lnTo>
                  <a:pt x="260223" y="987551"/>
                </a:lnTo>
                <a:lnTo>
                  <a:pt x="298799" y="963120"/>
                </a:lnTo>
                <a:lnTo>
                  <a:pt x="333375" y="936116"/>
                </a:lnTo>
                <a:lnTo>
                  <a:pt x="365664" y="907399"/>
                </a:lnTo>
                <a:lnTo>
                  <a:pt x="397383" y="877824"/>
                </a:lnTo>
                <a:lnTo>
                  <a:pt x="438770" y="856713"/>
                </a:lnTo>
                <a:lnTo>
                  <a:pt x="465342" y="825782"/>
                </a:lnTo>
                <a:lnTo>
                  <a:pt x="481583" y="787908"/>
                </a:lnTo>
                <a:lnTo>
                  <a:pt x="491983" y="745969"/>
                </a:lnTo>
                <a:lnTo>
                  <a:pt x="501029" y="702846"/>
                </a:lnTo>
                <a:lnTo>
                  <a:pt x="513207" y="661415"/>
                </a:lnTo>
                <a:lnTo>
                  <a:pt x="541047" y="617384"/>
                </a:lnTo>
                <a:lnTo>
                  <a:pt x="558278" y="571539"/>
                </a:lnTo>
                <a:lnTo>
                  <a:pt x="567351" y="523936"/>
                </a:lnTo>
                <a:lnTo>
                  <a:pt x="570719" y="474626"/>
                </a:lnTo>
                <a:lnTo>
                  <a:pt x="570834" y="423663"/>
                </a:lnTo>
                <a:lnTo>
                  <a:pt x="570150" y="371100"/>
                </a:lnTo>
                <a:lnTo>
                  <a:pt x="571119" y="316991"/>
                </a:lnTo>
                <a:lnTo>
                  <a:pt x="562355" y="293369"/>
                </a:lnTo>
                <a:lnTo>
                  <a:pt x="554402" y="273272"/>
                </a:lnTo>
                <a:lnTo>
                  <a:pt x="546734" y="256031"/>
                </a:lnTo>
                <a:lnTo>
                  <a:pt x="516636" y="196214"/>
                </a:lnTo>
                <a:lnTo>
                  <a:pt x="502586" y="166449"/>
                </a:lnTo>
                <a:lnTo>
                  <a:pt x="488823" y="134112"/>
                </a:lnTo>
                <a:lnTo>
                  <a:pt x="456009" y="107013"/>
                </a:lnTo>
                <a:lnTo>
                  <a:pt x="398383" y="47101"/>
                </a:lnTo>
                <a:lnTo>
                  <a:pt x="363854" y="18287"/>
                </a:lnTo>
                <a:lnTo>
                  <a:pt x="331088" y="4286"/>
                </a:lnTo>
                <a:lnTo>
                  <a:pt x="29375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55564" y="2181859"/>
            <a:ext cx="244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Comic Sans MS"/>
                <a:cs typeface="Comic Sans MS"/>
              </a:rPr>
              <a:t>L</a:t>
            </a:r>
            <a:r>
              <a:rPr sz="1350" baseline="-24691" dirty="0">
                <a:latin typeface="Comic Sans MS"/>
                <a:cs typeface="Comic Sans MS"/>
              </a:rPr>
              <a:t>2</a:t>
            </a:r>
            <a:endParaRPr sz="1350" baseline="-24691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21780" y="2281427"/>
            <a:ext cx="60960" cy="60960"/>
            <a:chOff x="6621780" y="2281427"/>
            <a:chExt cx="60960" cy="60960"/>
          </a:xfrm>
        </p:grpSpPr>
        <p:sp>
          <p:nvSpPr>
            <p:cNvPr id="19" name="object 19"/>
            <p:cNvSpPr/>
            <p:nvPr/>
          </p:nvSpPr>
          <p:spPr>
            <a:xfrm>
              <a:off x="6626352" y="2286000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25908" y="51816"/>
                  </a:moveTo>
                  <a:lnTo>
                    <a:pt x="15823" y="49780"/>
                  </a:lnTo>
                  <a:lnTo>
                    <a:pt x="7588" y="44227"/>
                  </a:lnTo>
                  <a:lnTo>
                    <a:pt x="2036" y="35992"/>
                  </a:lnTo>
                  <a:lnTo>
                    <a:pt x="0" y="25908"/>
                  </a:lnTo>
                  <a:lnTo>
                    <a:pt x="2036" y="15823"/>
                  </a:lnTo>
                  <a:lnTo>
                    <a:pt x="7588" y="7588"/>
                  </a:lnTo>
                  <a:lnTo>
                    <a:pt x="15823" y="2035"/>
                  </a:lnTo>
                  <a:lnTo>
                    <a:pt x="25908" y="0"/>
                  </a:lnTo>
                  <a:lnTo>
                    <a:pt x="35992" y="2035"/>
                  </a:lnTo>
                  <a:lnTo>
                    <a:pt x="44227" y="7588"/>
                  </a:lnTo>
                  <a:lnTo>
                    <a:pt x="49779" y="15823"/>
                  </a:lnTo>
                  <a:lnTo>
                    <a:pt x="51816" y="25908"/>
                  </a:lnTo>
                  <a:lnTo>
                    <a:pt x="49779" y="35992"/>
                  </a:lnTo>
                  <a:lnTo>
                    <a:pt x="44227" y="44227"/>
                  </a:lnTo>
                  <a:lnTo>
                    <a:pt x="35992" y="49780"/>
                  </a:lnTo>
                  <a:lnTo>
                    <a:pt x="25908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6352" y="2285999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51815" y="25908"/>
                  </a:moveTo>
                  <a:lnTo>
                    <a:pt x="49779" y="35992"/>
                  </a:lnTo>
                  <a:lnTo>
                    <a:pt x="44227" y="44227"/>
                  </a:lnTo>
                  <a:lnTo>
                    <a:pt x="35992" y="49780"/>
                  </a:lnTo>
                  <a:lnTo>
                    <a:pt x="25907" y="51815"/>
                  </a:lnTo>
                  <a:lnTo>
                    <a:pt x="15823" y="49780"/>
                  </a:lnTo>
                  <a:lnTo>
                    <a:pt x="7588" y="44227"/>
                  </a:lnTo>
                  <a:lnTo>
                    <a:pt x="2036" y="35992"/>
                  </a:lnTo>
                  <a:lnTo>
                    <a:pt x="0" y="25908"/>
                  </a:lnTo>
                  <a:lnTo>
                    <a:pt x="2036" y="15823"/>
                  </a:lnTo>
                  <a:lnTo>
                    <a:pt x="7588" y="7588"/>
                  </a:lnTo>
                  <a:lnTo>
                    <a:pt x="15823" y="2035"/>
                  </a:lnTo>
                  <a:lnTo>
                    <a:pt x="25907" y="0"/>
                  </a:lnTo>
                  <a:lnTo>
                    <a:pt x="35992" y="2035"/>
                  </a:lnTo>
                  <a:lnTo>
                    <a:pt x="44227" y="7588"/>
                  </a:lnTo>
                  <a:lnTo>
                    <a:pt x="49779" y="15823"/>
                  </a:lnTo>
                  <a:lnTo>
                    <a:pt x="51815" y="2590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746747" y="2281427"/>
            <a:ext cx="60960" cy="60960"/>
            <a:chOff x="6746747" y="2281427"/>
            <a:chExt cx="60960" cy="60960"/>
          </a:xfrm>
        </p:grpSpPr>
        <p:sp>
          <p:nvSpPr>
            <p:cNvPr id="22" name="object 22"/>
            <p:cNvSpPr/>
            <p:nvPr/>
          </p:nvSpPr>
          <p:spPr>
            <a:xfrm>
              <a:off x="6751320" y="2286000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25908" y="51816"/>
                  </a:moveTo>
                  <a:lnTo>
                    <a:pt x="15823" y="49780"/>
                  </a:lnTo>
                  <a:lnTo>
                    <a:pt x="7588" y="44227"/>
                  </a:lnTo>
                  <a:lnTo>
                    <a:pt x="2036" y="35992"/>
                  </a:lnTo>
                  <a:lnTo>
                    <a:pt x="0" y="25908"/>
                  </a:lnTo>
                  <a:lnTo>
                    <a:pt x="2036" y="15823"/>
                  </a:lnTo>
                  <a:lnTo>
                    <a:pt x="7588" y="7588"/>
                  </a:lnTo>
                  <a:lnTo>
                    <a:pt x="15823" y="2035"/>
                  </a:lnTo>
                  <a:lnTo>
                    <a:pt x="25908" y="0"/>
                  </a:lnTo>
                  <a:lnTo>
                    <a:pt x="35993" y="2035"/>
                  </a:lnTo>
                  <a:lnTo>
                    <a:pt x="44228" y="7588"/>
                  </a:lnTo>
                  <a:lnTo>
                    <a:pt x="49780" y="15823"/>
                  </a:lnTo>
                  <a:lnTo>
                    <a:pt x="51816" y="25908"/>
                  </a:lnTo>
                  <a:lnTo>
                    <a:pt x="49780" y="35992"/>
                  </a:lnTo>
                  <a:lnTo>
                    <a:pt x="44228" y="44227"/>
                  </a:lnTo>
                  <a:lnTo>
                    <a:pt x="35993" y="49780"/>
                  </a:lnTo>
                  <a:lnTo>
                    <a:pt x="25908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51319" y="2285999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51815" y="25908"/>
                  </a:moveTo>
                  <a:lnTo>
                    <a:pt x="49780" y="35992"/>
                  </a:lnTo>
                  <a:lnTo>
                    <a:pt x="44228" y="44227"/>
                  </a:lnTo>
                  <a:lnTo>
                    <a:pt x="35993" y="49780"/>
                  </a:lnTo>
                  <a:lnTo>
                    <a:pt x="25907" y="51815"/>
                  </a:lnTo>
                  <a:lnTo>
                    <a:pt x="15823" y="49780"/>
                  </a:lnTo>
                  <a:lnTo>
                    <a:pt x="7588" y="44227"/>
                  </a:lnTo>
                  <a:lnTo>
                    <a:pt x="2036" y="35992"/>
                  </a:lnTo>
                  <a:lnTo>
                    <a:pt x="0" y="25908"/>
                  </a:lnTo>
                  <a:lnTo>
                    <a:pt x="2036" y="15823"/>
                  </a:lnTo>
                  <a:lnTo>
                    <a:pt x="7588" y="7588"/>
                  </a:lnTo>
                  <a:lnTo>
                    <a:pt x="15823" y="2035"/>
                  </a:lnTo>
                  <a:lnTo>
                    <a:pt x="25907" y="0"/>
                  </a:lnTo>
                  <a:lnTo>
                    <a:pt x="35993" y="2035"/>
                  </a:lnTo>
                  <a:lnTo>
                    <a:pt x="44228" y="7588"/>
                  </a:lnTo>
                  <a:lnTo>
                    <a:pt x="49780" y="15823"/>
                  </a:lnTo>
                  <a:lnTo>
                    <a:pt x="51815" y="2590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880859" y="2281427"/>
            <a:ext cx="60960" cy="60960"/>
            <a:chOff x="6880859" y="2281427"/>
            <a:chExt cx="60960" cy="60960"/>
          </a:xfrm>
        </p:grpSpPr>
        <p:sp>
          <p:nvSpPr>
            <p:cNvPr id="25" name="object 25"/>
            <p:cNvSpPr/>
            <p:nvPr/>
          </p:nvSpPr>
          <p:spPr>
            <a:xfrm>
              <a:off x="6885432" y="2286000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25908" y="51816"/>
                  </a:moveTo>
                  <a:lnTo>
                    <a:pt x="15823" y="49780"/>
                  </a:lnTo>
                  <a:lnTo>
                    <a:pt x="7588" y="44227"/>
                  </a:lnTo>
                  <a:lnTo>
                    <a:pt x="2036" y="35992"/>
                  </a:lnTo>
                  <a:lnTo>
                    <a:pt x="0" y="25908"/>
                  </a:lnTo>
                  <a:lnTo>
                    <a:pt x="2036" y="15823"/>
                  </a:lnTo>
                  <a:lnTo>
                    <a:pt x="7588" y="7588"/>
                  </a:lnTo>
                  <a:lnTo>
                    <a:pt x="15823" y="2035"/>
                  </a:lnTo>
                  <a:lnTo>
                    <a:pt x="25908" y="0"/>
                  </a:lnTo>
                  <a:lnTo>
                    <a:pt x="35993" y="2035"/>
                  </a:lnTo>
                  <a:lnTo>
                    <a:pt x="44228" y="7588"/>
                  </a:lnTo>
                  <a:lnTo>
                    <a:pt x="49780" y="15823"/>
                  </a:lnTo>
                  <a:lnTo>
                    <a:pt x="51816" y="25908"/>
                  </a:lnTo>
                  <a:lnTo>
                    <a:pt x="49780" y="35992"/>
                  </a:lnTo>
                  <a:lnTo>
                    <a:pt x="44228" y="44227"/>
                  </a:lnTo>
                  <a:lnTo>
                    <a:pt x="35993" y="49780"/>
                  </a:lnTo>
                  <a:lnTo>
                    <a:pt x="25908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85431" y="2285999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69">
                  <a:moveTo>
                    <a:pt x="51815" y="25908"/>
                  </a:moveTo>
                  <a:lnTo>
                    <a:pt x="49780" y="35992"/>
                  </a:lnTo>
                  <a:lnTo>
                    <a:pt x="44228" y="44227"/>
                  </a:lnTo>
                  <a:lnTo>
                    <a:pt x="35993" y="49780"/>
                  </a:lnTo>
                  <a:lnTo>
                    <a:pt x="25907" y="51815"/>
                  </a:lnTo>
                  <a:lnTo>
                    <a:pt x="15823" y="49780"/>
                  </a:lnTo>
                  <a:lnTo>
                    <a:pt x="7588" y="44227"/>
                  </a:lnTo>
                  <a:lnTo>
                    <a:pt x="2036" y="35992"/>
                  </a:lnTo>
                  <a:lnTo>
                    <a:pt x="0" y="25908"/>
                  </a:lnTo>
                  <a:lnTo>
                    <a:pt x="2036" y="15823"/>
                  </a:lnTo>
                  <a:lnTo>
                    <a:pt x="7588" y="7588"/>
                  </a:lnTo>
                  <a:lnTo>
                    <a:pt x="15823" y="2035"/>
                  </a:lnTo>
                  <a:lnTo>
                    <a:pt x="25907" y="0"/>
                  </a:lnTo>
                  <a:lnTo>
                    <a:pt x="35993" y="2035"/>
                  </a:lnTo>
                  <a:lnTo>
                    <a:pt x="44228" y="7588"/>
                  </a:lnTo>
                  <a:lnTo>
                    <a:pt x="49780" y="15823"/>
                  </a:lnTo>
                  <a:lnTo>
                    <a:pt x="51815" y="2590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06283" y="2245867"/>
            <a:ext cx="3683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spc="-7" baseline="15873" dirty="0">
                <a:latin typeface="Comic Sans MS"/>
                <a:cs typeface="Comic Sans MS"/>
              </a:rPr>
              <a:t>L</a:t>
            </a:r>
            <a:r>
              <a:rPr sz="2100" spc="-217" baseline="15873" dirty="0">
                <a:latin typeface="Comic Sans MS"/>
                <a:cs typeface="Comic Sans MS"/>
              </a:rPr>
              <a:t> </a:t>
            </a:r>
            <a:r>
              <a:rPr sz="900" dirty="0">
                <a:latin typeface="Comic Sans MS"/>
                <a:cs typeface="Comic Sans MS"/>
              </a:rPr>
              <a:t>n-</a:t>
            </a:r>
            <a:r>
              <a:rPr sz="900" spc="5" dirty="0">
                <a:latin typeface="Comic Sans MS"/>
                <a:cs typeface="Comic Sans MS"/>
              </a:rPr>
              <a:t>1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036" y="4272228"/>
            <a:ext cx="7399717" cy="22536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8681" y="1949876"/>
            <a:ext cx="1882579" cy="18987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2188" y="176275"/>
            <a:ext cx="2578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Breadth</a:t>
            </a:r>
            <a:r>
              <a:rPr spc="-35" dirty="0"/>
              <a:t> </a:t>
            </a:r>
            <a:r>
              <a:rPr spc="-5" dirty="0"/>
              <a:t>First</a:t>
            </a:r>
            <a:r>
              <a:rPr spc="-30" dirty="0"/>
              <a:t> </a:t>
            </a:r>
            <a:r>
              <a:rPr spc="-5" dirty="0"/>
              <a:t>Search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926084"/>
            <a:ext cx="767270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1398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Property.	</a:t>
            </a:r>
            <a:r>
              <a:rPr sz="1800" dirty="0">
                <a:latin typeface="Comic Sans MS"/>
                <a:cs typeface="Comic Sans MS"/>
              </a:rPr>
              <a:t>Let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</a:t>
            </a:r>
            <a:r>
              <a:rPr sz="1800" spc="-5" dirty="0">
                <a:latin typeface="Comic Sans MS"/>
                <a:cs typeface="Comic Sans MS"/>
              </a:rPr>
              <a:t> be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BFS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tree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5" dirty="0">
                <a:latin typeface="Comic Sans MS"/>
                <a:cs typeface="Comic Sans MS"/>
              </a:rPr>
              <a:t> (V,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E),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 let</a:t>
            </a:r>
            <a:r>
              <a:rPr sz="1800" spc="-5" dirty="0">
                <a:latin typeface="Comic Sans MS"/>
                <a:cs typeface="Comic Sans MS"/>
              </a:rPr>
              <a:t> (x,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y) 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 of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G.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Then</a:t>
            </a:r>
            <a:r>
              <a:rPr sz="1800" spc="-5" dirty="0">
                <a:latin typeface="Comic Sans MS"/>
                <a:cs typeface="Comic Sans MS"/>
              </a:rPr>
              <a:t> 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level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5" dirty="0">
                <a:latin typeface="Comic Sans MS"/>
                <a:cs typeface="Comic Sans MS"/>
              </a:rPr>
              <a:t> differ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most</a:t>
            </a:r>
            <a:r>
              <a:rPr sz="1800" spc="-5" dirty="0">
                <a:latin typeface="Comic Sans MS"/>
                <a:cs typeface="Comic Sans MS"/>
              </a:rPr>
              <a:t> 1.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5923" y="4251451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0</a:t>
            </a:r>
            <a:endParaRPr sz="1200" baseline="-20833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8116" y="4821427"/>
            <a:ext cx="207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1</a:t>
            </a:r>
            <a:endParaRPr sz="1200" baseline="-20833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0308" y="5418835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2</a:t>
            </a:r>
            <a:endParaRPr sz="1200" baseline="-20833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3356" y="6001003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3</a:t>
            </a:r>
            <a:endParaRPr sz="1200" baseline="-20833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780" y="176275"/>
            <a:ext cx="37757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93365" algn="l"/>
              </a:tabLst>
            </a:pPr>
            <a:r>
              <a:rPr spc="-5" dirty="0"/>
              <a:t>Breadth</a:t>
            </a:r>
            <a:r>
              <a:rPr spc="5" dirty="0"/>
              <a:t> </a:t>
            </a:r>
            <a:r>
              <a:rPr spc="-5" dirty="0"/>
              <a:t>First</a:t>
            </a:r>
            <a:r>
              <a:rPr spc="10" dirty="0"/>
              <a:t> </a:t>
            </a:r>
            <a:r>
              <a:rPr spc="-5" dirty="0"/>
              <a:t>Search:	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7484" y="5256276"/>
            <a:ext cx="64135" cy="231775"/>
            <a:chOff x="5777484" y="5256276"/>
            <a:chExt cx="64135" cy="231775"/>
          </a:xfrm>
        </p:grpSpPr>
        <p:sp>
          <p:nvSpPr>
            <p:cNvPr id="4" name="object 4"/>
            <p:cNvSpPr/>
            <p:nvPr/>
          </p:nvSpPr>
          <p:spPr>
            <a:xfrm>
              <a:off x="5807964" y="5314188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89">
                  <a:moveTo>
                    <a:pt x="0" y="17373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77484" y="525627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3528" y="0"/>
                  </a:moveTo>
                  <a:lnTo>
                    <a:pt x="0" y="64007"/>
                  </a:lnTo>
                  <a:lnTo>
                    <a:pt x="64008" y="64007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7540" y="926084"/>
            <a:ext cx="7569834" cy="503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242570">
              <a:lnSpc>
                <a:spcPct val="120000"/>
              </a:lnSpc>
              <a:spcBef>
                <a:spcPts val="100"/>
              </a:spcBef>
              <a:tabLst>
                <a:tab pos="12033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sz="1800" spc="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above </a:t>
            </a:r>
            <a:r>
              <a:rPr sz="1800" spc="-5" dirty="0">
                <a:latin typeface="Comic Sans MS"/>
                <a:cs typeface="Comic Sans MS"/>
              </a:rPr>
              <a:t>implementation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BFS runs in O(m </a:t>
            </a:r>
            <a:r>
              <a:rPr sz="1800" dirty="0">
                <a:latin typeface="Comic Sans MS"/>
                <a:cs typeface="Comic Sans MS"/>
              </a:rPr>
              <a:t>+ </a:t>
            </a:r>
            <a:r>
              <a:rPr sz="1800" spc="-5" dirty="0">
                <a:latin typeface="Comic Sans MS"/>
                <a:cs typeface="Comic Sans MS"/>
              </a:rPr>
              <a:t>n) time if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given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its </a:t>
            </a:r>
            <a:r>
              <a:rPr sz="1800" dirty="0">
                <a:latin typeface="Comic Sans MS"/>
                <a:cs typeface="Comic Sans MS"/>
              </a:rPr>
              <a:t>adjacency</a:t>
            </a:r>
            <a:r>
              <a:rPr sz="1800" spc="-5" dirty="0">
                <a:latin typeface="Comic Sans MS"/>
                <a:cs typeface="Comic Sans MS"/>
              </a:rPr>
              <a:t> representation.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sz="1800" dirty="0">
                <a:latin typeface="Comic Sans MS"/>
                <a:cs typeface="Comic Sans MS"/>
              </a:rPr>
              <a:t>Easy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prove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O(n</a:t>
            </a:r>
            <a:r>
              <a:rPr sz="1800" baseline="23148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running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time:</a:t>
            </a:r>
            <a:endParaRPr sz="1800">
              <a:latin typeface="Comic Sans MS"/>
              <a:cs typeface="Comic Sans MS"/>
            </a:endParaRPr>
          </a:p>
          <a:p>
            <a:pPr marL="690880" lvl="1" indent="-168275">
              <a:lnSpc>
                <a:spcPct val="100000"/>
              </a:lnSpc>
              <a:spcBef>
                <a:spcPts val="459"/>
              </a:spcBef>
              <a:buSzPct val="77777"/>
              <a:buChar char="–"/>
              <a:tabLst>
                <a:tab pos="691515" algn="l"/>
              </a:tabLst>
            </a:pPr>
            <a:r>
              <a:rPr sz="1800" dirty="0">
                <a:latin typeface="Comic Sans MS"/>
                <a:cs typeface="Comic Sans MS"/>
              </a:rPr>
              <a:t>at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most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L[i]</a:t>
            </a:r>
            <a:endParaRPr sz="1800">
              <a:latin typeface="Comic Sans MS"/>
              <a:cs typeface="Comic Sans MS"/>
            </a:endParaRPr>
          </a:p>
          <a:p>
            <a:pPr marL="690880" lvl="1" indent="-168275">
              <a:lnSpc>
                <a:spcPct val="100000"/>
              </a:lnSpc>
              <a:spcBef>
                <a:spcPts val="430"/>
              </a:spcBef>
              <a:buSzPct val="77777"/>
              <a:buChar char="–"/>
              <a:tabLst>
                <a:tab pos="691515" algn="l"/>
              </a:tabLst>
            </a:pP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occurs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most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list;</a:t>
            </a:r>
            <a:r>
              <a:rPr sz="1800" spc="-5" dirty="0">
                <a:latin typeface="Comic Sans MS"/>
                <a:cs typeface="Comic Sans MS"/>
              </a:rPr>
              <a:t> for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loop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runs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times</a:t>
            </a:r>
            <a:endParaRPr sz="1800">
              <a:latin typeface="Comic Sans MS"/>
              <a:cs typeface="Comic Sans MS"/>
            </a:endParaRPr>
          </a:p>
          <a:p>
            <a:pPr marL="690880" marR="462915" lvl="1" indent="-167640">
              <a:lnSpc>
                <a:spcPts val="2620"/>
              </a:lnSpc>
              <a:spcBef>
                <a:spcPts val="135"/>
              </a:spcBef>
              <a:buSzPct val="77777"/>
              <a:buChar char="–"/>
              <a:tabLst>
                <a:tab pos="691515" algn="l"/>
              </a:tabLst>
            </a:pPr>
            <a:r>
              <a:rPr sz="1800" spc="-5" dirty="0">
                <a:latin typeface="Comic Sans MS"/>
                <a:cs typeface="Comic Sans MS"/>
              </a:rPr>
              <a:t>when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 </a:t>
            </a:r>
            <a:r>
              <a:rPr sz="1800" dirty="0">
                <a:latin typeface="Comic Sans MS"/>
                <a:cs typeface="Comic Sans MS"/>
              </a:rPr>
              <a:t>consider</a:t>
            </a:r>
            <a:r>
              <a:rPr sz="1800" spc="-5" dirty="0">
                <a:latin typeface="Comic Sans MS"/>
                <a:cs typeface="Comic Sans MS"/>
              </a:rPr>
              <a:t> node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u, there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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incident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</a:t>
            </a:r>
            <a:r>
              <a:rPr sz="1800" spc="-5" dirty="0">
                <a:latin typeface="Comic Sans MS"/>
                <a:cs typeface="Comic Sans MS"/>
              </a:rPr>
              <a:t> (u,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v),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we</a:t>
            </a:r>
            <a:r>
              <a:rPr sz="1800" dirty="0">
                <a:latin typeface="Comic Sans MS"/>
                <a:cs typeface="Comic Sans MS"/>
              </a:rPr>
              <a:t> spend</a:t>
            </a:r>
            <a:r>
              <a:rPr sz="1800" spc="-5" dirty="0">
                <a:latin typeface="Comic Sans MS"/>
                <a:cs typeface="Comic Sans MS"/>
              </a:rPr>
              <a:t> O(1) </a:t>
            </a:r>
            <a:r>
              <a:rPr sz="1800" dirty="0">
                <a:latin typeface="Comic Sans MS"/>
                <a:cs typeface="Comic Sans MS"/>
              </a:rPr>
              <a:t>processing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 edge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Font typeface="Comic Sans MS"/>
              <a:buChar char="–"/>
            </a:pPr>
            <a:endParaRPr sz="205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sz="1800" spc="-5" dirty="0">
                <a:latin typeface="Comic Sans MS"/>
                <a:cs typeface="Comic Sans MS"/>
              </a:rPr>
              <a:t>Actually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runs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O(m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time:</a:t>
            </a:r>
            <a:endParaRPr sz="1800">
              <a:latin typeface="Comic Sans MS"/>
              <a:cs typeface="Comic Sans MS"/>
            </a:endParaRPr>
          </a:p>
          <a:p>
            <a:pPr marL="690880" lvl="1" indent="-168275">
              <a:lnSpc>
                <a:spcPct val="100000"/>
              </a:lnSpc>
              <a:spcBef>
                <a:spcPts val="455"/>
              </a:spcBef>
              <a:buSzPct val="77777"/>
              <a:buChar char="–"/>
              <a:tabLst>
                <a:tab pos="691515" algn="l"/>
              </a:tabLst>
            </a:pPr>
            <a:r>
              <a:rPr sz="1800" spc="-5" dirty="0">
                <a:latin typeface="Comic Sans MS"/>
                <a:cs typeface="Comic Sans MS"/>
              </a:rPr>
              <a:t>when we </a:t>
            </a:r>
            <a:r>
              <a:rPr sz="1800" dirty="0">
                <a:latin typeface="Comic Sans MS"/>
                <a:cs typeface="Comic Sans MS"/>
              </a:rPr>
              <a:t>consider</a:t>
            </a:r>
            <a:r>
              <a:rPr sz="1800" spc="-5" dirty="0">
                <a:latin typeface="Comic Sans MS"/>
                <a:cs typeface="Comic Sans MS"/>
              </a:rPr>
              <a:t> node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u, there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5" dirty="0">
                <a:latin typeface="Comic Sans MS"/>
                <a:cs typeface="Comic Sans MS"/>
              </a:rPr>
              <a:t> deg(u)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incident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</a:t>
            </a:r>
            <a:r>
              <a:rPr sz="1800" spc="-5" dirty="0">
                <a:latin typeface="Comic Sans MS"/>
                <a:cs typeface="Comic Sans MS"/>
              </a:rPr>
              <a:t> (u,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v)</a:t>
            </a:r>
            <a:endParaRPr sz="1800">
              <a:latin typeface="Comic Sans MS"/>
              <a:cs typeface="Comic Sans MS"/>
            </a:endParaRPr>
          </a:p>
          <a:p>
            <a:pPr marL="690880" lvl="1" indent="-168275">
              <a:lnSpc>
                <a:spcPct val="100000"/>
              </a:lnSpc>
              <a:spcBef>
                <a:spcPts val="434"/>
              </a:spcBef>
              <a:buSzPct val="77777"/>
              <a:buChar char="–"/>
              <a:tabLst>
                <a:tab pos="691515" algn="l"/>
                <a:tab pos="5994400" algn="l"/>
              </a:tabLst>
            </a:pPr>
            <a:r>
              <a:rPr sz="1800" spc="-5" dirty="0">
                <a:latin typeface="Comic Sans MS"/>
                <a:cs typeface="Comic Sans MS"/>
              </a:rPr>
              <a:t>total time</a:t>
            </a:r>
            <a:r>
              <a:rPr sz="1800" dirty="0">
                <a:latin typeface="Comic Sans MS"/>
                <a:cs typeface="Comic Sans MS"/>
              </a:rPr>
              <a:t> processing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Symbol"/>
                <a:cs typeface="Symbol"/>
              </a:rPr>
              <a:t></a:t>
            </a:r>
            <a:r>
              <a:rPr sz="1800" spc="7" baseline="-23148" dirty="0">
                <a:latin typeface="Comic Sans MS"/>
                <a:cs typeface="Comic Sans MS"/>
              </a:rPr>
              <a:t>u</a:t>
            </a:r>
            <a:r>
              <a:rPr sz="1800" spc="7" baseline="-23148" dirty="0">
                <a:latin typeface="Symbol"/>
                <a:cs typeface="Symbol"/>
              </a:rPr>
              <a:t></a:t>
            </a:r>
            <a:r>
              <a:rPr sz="1800" spc="7" baseline="-23148" dirty="0">
                <a:latin typeface="Comic Sans MS"/>
                <a:cs typeface="Comic Sans MS"/>
              </a:rPr>
              <a:t>V</a:t>
            </a:r>
            <a:r>
              <a:rPr sz="1800" spc="22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deg(u)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 </a:t>
            </a:r>
            <a:r>
              <a:rPr sz="1800" spc="-5" dirty="0">
                <a:latin typeface="Comic Sans MS"/>
                <a:cs typeface="Comic Sans MS"/>
              </a:rPr>
              <a:t>2m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rebuchet MS"/>
              <a:cs typeface="Trebuchet MS"/>
            </a:endParaRPr>
          </a:p>
          <a:p>
            <a:pPr marL="4644390" marR="43180">
              <a:lnSpc>
                <a:spcPct val="100000"/>
              </a:lnSpc>
            </a:pPr>
            <a:r>
              <a:rPr sz="1200" dirty="0">
                <a:latin typeface="Comic Sans MS"/>
                <a:cs typeface="Comic Sans MS"/>
              </a:rPr>
              <a:t>each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edge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(u,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v)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counted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exactly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twice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sum: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once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deg(u)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once</a:t>
            </a:r>
            <a:r>
              <a:rPr sz="1200" spc="-5" dirty="0">
                <a:latin typeface="Comic Sans MS"/>
                <a:cs typeface="Comic Sans MS"/>
              </a:rPr>
              <a:t> in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deg(v)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948" y="176275"/>
            <a:ext cx="26098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Connected</a:t>
            </a:r>
            <a:r>
              <a:rPr spc="-50" dirty="0"/>
              <a:t> </a:t>
            </a:r>
            <a:r>
              <a:rPr spc="-5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5909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14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Connected component.	</a:t>
            </a: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reachable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943347"/>
            <a:ext cx="682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Connected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component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containing</a:t>
            </a:r>
            <a:r>
              <a:rPr sz="1800" spc="-5" dirty="0">
                <a:latin typeface="Comic Sans MS"/>
                <a:cs typeface="Comic Sans MS"/>
              </a:rPr>
              <a:t> node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{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2, 3,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4,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5,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6,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7, </a:t>
            </a:r>
            <a:r>
              <a:rPr sz="1800" dirty="0">
                <a:latin typeface="Comic Sans MS"/>
                <a:cs typeface="Comic Sans MS"/>
              </a:rPr>
              <a:t>8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}.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036" y="2480292"/>
            <a:ext cx="3162447" cy="17359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56" y="977899"/>
            <a:ext cx="72059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8035" algn="l"/>
              </a:tabLst>
            </a:pPr>
            <a:r>
              <a:rPr sz="3200" spc="-5" dirty="0">
                <a:solidFill>
                  <a:srgbClr val="0048AA"/>
                </a:solidFill>
              </a:rPr>
              <a:t>3.1	Basic Definitions and Applications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Flood</a:t>
            </a:r>
            <a:r>
              <a:rPr spc="-70" dirty="0"/>
              <a:t> </a:t>
            </a:r>
            <a:r>
              <a:rPr spc="-5" dirty="0"/>
              <a:t>Fill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21042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Flood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fill.	</a:t>
            </a:r>
            <a:r>
              <a:rPr sz="1800" spc="-5" dirty="0">
                <a:latin typeface="Comic Sans MS"/>
                <a:cs typeface="Comic Sans MS"/>
              </a:rPr>
              <a:t>Given </a:t>
            </a:r>
            <a:r>
              <a:rPr sz="1800" dirty="0">
                <a:latin typeface="Comic Sans MS"/>
                <a:cs typeface="Comic Sans MS"/>
              </a:rPr>
              <a:t>lime green pixel </a:t>
            </a: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image, </a:t>
            </a:r>
            <a:r>
              <a:rPr sz="1800" dirty="0">
                <a:latin typeface="Comic Sans MS"/>
                <a:cs typeface="Comic Sans MS"/>
              </a:rPr>
              <a:t>change color of entire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blob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neighboring </a:t>
            </a:r>
            <a:r>
              <a:rPr sz="1800" dirty="0">
                <a:latin typeface="Comic Sans MS"/>
                <a:cs typeface="Comic Sans MS"/>
              </a:rPr>
              <a:t>lime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pixels </a:t>
            </a:r>
            <a:r>
              <a:rPr sz="1800" spc="-5" dirty="0">
                <a:latin typeface="Comic Sans MS"/>
                <a:cs typeface="Comic Sans MS"/>
              </a:rPr>
              <a:t>to blue.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127125" algn="l"/>
              </a:tabLst>
            </a:pPr>
            <a:r>
              <a:rPr sz="1800" dirty="0">
                <a:latin typeface="Comic Sans MS"/>
                <a:cs typeface="Comic Sans MS"/>
              </a:rPr>
              <a:t>Node:	pixel.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089660" algn="l"/>
              </a:tabLst>
            </a:pPr>
            <a:r>
              <a:rPr sz="1800" dirty="0">
                <a:latin typeface="Comic Sans MS"/>
                <a:cs typeface="Comic Sans MS"/>
              </a:rPr>
              <a:t>Edge:	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neighboring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lime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pixels.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026794" algn="l"/>
              </a:tabLst>
            </a:pPr>
            <a:r>
              <a:rPr sz="1800" spc="-5" dirty="0">
                <a:latin typeface="Comic Sans MS"/>
                <a:cs typeface="Comic Sans MS"/>
              </a:rPr>
              <a:t>Blob:	</a:t>
            </a:r>
            <a:r>
              <a:rPr sz="1800" dirty="0">
                <a:latin typeface="Comic Sans MS"/>
                <a:cs typeface="Comic Sans MS"/>
              </a:rPr>
              <a:t>connected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component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lime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pixels.</a:t>
            </a:r>
            <a:endParaRPr sz="1800">
              <a:latin typeface="Comic Sans MS"/>
              <a:cs typeface="Comic Sans MS"/>
            </a:endParaRPr>
          </a:p>
          <a:p>
            <a:pPr marR="139065" algn="r">
              <a:lnSpc>
                <a:spcPct val="100000"/>
              </a:lnSpc>
              <a:spcBef>
                <a:spcPts val="935"/>
              </a:spcBef>
            </a:pPr>
            <a:r>
              <a:rPr sz="1200" spc="-5" dirty="0">
                <a:latin typeface="Comic Sans MS"/>
                <a:cs typeface="Comic Sans MS"/>
              </a:rPr>
              <a:t>recolor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lime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green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blob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to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blue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6400" y="2968751"/>
            <a:ext cx="4044950" cy="3584575"/>
            <a:chOff x="1676400" y="2968751"/>
            <a:chExt cx="4044950" cy="35845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3386327"/>
              <a:ext cx="4038600" cy="31668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65220" y="2973323"/>
              <a:ext cx="2051685" cy="1247140"/>
            </a:xfrm>
            <a:custGeom>
              <a:avLst/>
              <a:gdLst/>
              <a:ahLst/>
              <a:cxnLst/>
              <a:rect l="l" t="t" r="r" b="b"/>
              <a:pathLst>
                <a:path w="2051685" h="1247139">
                  <a:moveTo>
                    <a:pt x="2051303" y="0"/>
                  </a:moveTo>
                  <a:lnTo>
                    <a:pt x="0" y="1246632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5972" y="4174236"/>
              <a:ext cx="109855" cy="94615"/>
            </a:xfrm>
            <a:custGeom>
              <a:avLst/>
              <a:gdLst/>
              <a:ahLst/>
              <a:cxnLst/>
              <a:rect l="l" t="t" r="r" b="b"/>
              <a:pathLst>
                <a:path w="109854" h="94614">
                  <a:moveTo>
                    <a:pt x="57912" y="0"/>
                  </a:moveTo>
                  <a:lnTo>
                    <a:pt x="0" y="94488"/>
                  </a:lnTo>
                  <a:lnTo>
                    <a:pt x="109728" y="8534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397752" y="3959352"/>
            <a:ext cx="2143125" cy="1533525"/>
            <a:chOff x="6397752" y="3959352"/>
            <a:chExt cx="2143125" cy="1533525"/>
          </a:xfrm>
        </p:grpSpPr>
        <p:sp>
          <p:nvSpPr>
            <p:cNvPr id="9" name="object 9"/>
            <p:cNvSpPr/>
            <p:nvPr/>
          </p:nvSpPr>
          <p:spPr>
            <a:xfrm>
              <a:off x="64008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4073652"/>
              <a:ext cx="100583" cy="1005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056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71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4073652"/>
              <a:ext cx="100583" cy="1005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04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19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4073652"/>
              <a:ext cx="100583" cy="1005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152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67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4073652"/>
              <a:ext cx="100583" cy="1005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008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23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4378452"/>
              <a:ext cx="100583" cy="10058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056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71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4378452"/>
              <a:ext cx="100583" cy="10058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104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19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4378452"/>
              <a:ext cx="100583" cy="1005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152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167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4378452"/>
              <a:ext cx="100583" cy="10058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008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023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4683252"/>
              <a:ext cx="100583" cy="1005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7056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071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4683252"/>
              <a:ext cx="100583" cy="1005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0104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19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4683252"/>
              <a:ext cx="100583" cy="10058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3152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67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4683252"/>
              <a:ext cx="100583" cy="10058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4008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023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4988052"/>
              <a:ext cx="100583" cy="1005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7056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071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4988052"/>
              <a:ext cx="100583" cy="10058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0104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119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4988052"/>
              <a:ext cx="100583" cy="10058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3152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167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4988052"/>
              <a:ext cx="100583" cy="10058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4008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023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5292852"/>
              <a:ext cx="100583" cy="10058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7056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071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5292852"/>
              <a:ext cx="100583" cy="10058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0104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119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5292852"/>
              <a:ext cx="100583" cy="10058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3152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167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5292852"/>
              <a:ext cx="100583" cy="10058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6200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6215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4073652"/>
              <a:ext cx="100583" cy="10058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9248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263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4073652"/>
              <a:ext cx="100583" cy="10058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2296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311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4073652"/>
              <a:ext cx="100583" cy="10058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6200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215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4378452"/>
              <a:ext cx="100583" cy="10058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9248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263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4378452"/>
              <a:ext cx="100583" cy="10058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82296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311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4378452"/>
              <a:ext cx="100583" cy="10058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6200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215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4683252"/>
              <a:ext cx="100583" cy="10058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9248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263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4683252"/>
              <a:ext cx="100583" cy="10058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2296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2311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4683252"/>
              <a:ext cx="100583" cy="10058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6200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215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4988052"/>
              <a:ext cx="100583" cy="10058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9248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9263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4988052"/>
              <a:ext cx="100583" cy="10058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82296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311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4988052"/>
              <a:ext cx="100583" cy="100583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6200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6215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5292852"/>
              <a:ext cx="100583" cy="10058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79248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9263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5292852"/>
              <a:ext cx="100583" cy="100583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2296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2311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5292852"/>
              <a:ext cx="100583" cy="100583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7168896" y="4428744"/>
              <a:ext cx="563880" cy="609600"/>
            </a:xfrm>
            <a:custGeom>
              <a:avLst/>
              <a:gdLst/>
              <a:ahLst/>
              <a:cxnLst/>
              <a:rect l="l" t="t" r="r" b="b"/>
              <a:pathLst>
                <a:path w="563879" h="609600">
                  <a:moveTo>
                    <a:pt x="0" y="45719"/>
                  </a:moveTo>
                  <a:lnTo>
                    <a:pt x="0" y="259079"/>
                  </a:lnTo>
                </a:path>
                <a:path w="563879" h="609600">
                  <a:moveTo>
                    <a:pt x="304799" y="45719"/>
                  </a:moveTo>
                  <a:lnTo>
                    <a:pt x="304799" y="350519"/>
                  </a:lnTo>
                </a:path>
                <a:path w="563879" h="609600">
                  <a:moveTo>
                    <a:pt x="259079" y="0"/>
                  </a:moveTo>
                  <a:lnTo>
                    <a:pt x="45719" y="0"/>
                  </a:lnTo>
                </a:path>
                <a:path w="563879" h="609600">
                  <a:moveTo>
                    <a:pt x="259079" y="304799"/>
                  </a:moveTo>
                  <a:lnTo>
                    <a:pt x="45719" y="304799"/>
                  </a:lnTo>
                </a:path>
                <a:path w="563879" h="609600">
                  <a:moveTo>
                    <a:pt x="563879" y="0"/>
                  </a:moveTo>
                  <a:lnTo>
                    <a:pt x="350519" y="0"/>
                  </a:lnTo>
                </a:path>
                <a:path w="563879" h="609600">
                  <a:moveTo>
                    <a:pt x="304799" y="563879"/>
                  </a:moveTo>
                  <a:lnTo>
                    <a:pt x="304799" y="350519"/>
                  </a:lnTo>
                </a:path>
                <a:path w="563879" h="609600">
                  <a:moveTo>
                    <a:pt x="45719" y="609599"/>
                  </a:moveTo>
                  <a:lnTo>
                    <a:pt x="259079" y="609599"/>
                  </a:lnTo>
                </a:path>
                <a:path w="563879" h="609600">
                  <a:moveTo>
                    <a:pt x="0" y="350519"/>
                  </a:moveTo>
                  <a:lnTo>
                    <a:pt x="0" y="563879"/>
                  </a:lnTo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9448" y="2968751"/>
            <a:ext cx="4041775" cy="3584575"/>
            <a:chOff x="1679448" y="2968751"/>
            <a:chExt cx="4041775" cy="3584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48" y="3386327"/>
              <a:ext cx="4035550" cy="31668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65220" y="2973323"/>
              <a:ext cx="2051685" cy="1247140"/>
            </a:xfrm>
            <a:custGeom>
              <a:avLst/>
              <a:gdLst/>
              <a:ahLst/>
              <a:cxnLst/>
              <a:rect l="l" t="t" r="r" b="b"/>
              <a:pathLst>
                <a:path w="2051685" h="1247139">
                  <a:moveTo>
                    <a:pt x="2051303" y="0"/>
                  </a:moveTo>
                  <a:lnTo>
                    <a:pt x="0" y="1246632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5972" y="4174236"/>
              <a:ext cx="109855" cy="94615"/>
            </a:xfrm>
            <a:custGeom>
              <a:avLst/>
              <a:gdLst/>
              <a:ahLst/>
              <a:cxnLst/>
              <a:rect l="l" t="t" r="r" b="b"/>
              <a:pathLst>
                <a:path w="109854" h="94614">
                  <a:moveTo>
                    <a:pt x="57912" y="0"/>
                  </a:moveTo>
                  <a:lnTo>
                    <a:pt x="0" y="94488"/>
                  </a:lnTo>
                  <a:lnTo>
                    <a:pt x="109728" y="8534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Flood</a:t>
            </a:r>
            <a:r>
              <a:rPr spc="-70" dirty="0"/>
              <a:t> </a:t>
            </a:r>
            <a:r>
              <a:rPr spc="-5" dirty="0"/>
              <a:t>Fill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340" y="926084"/>
            <a:ext cx="721042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Flood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fill.	</a:t>
            </a:r>
            <a:r>
              <a:rPr sz="1800" spc="-5" dirty="0">
                <a:latin typeface="Comic Sans MS"/>
                <a:cs typeface="Comic Sans MS"/>
              </a:rPr>
              <a:t>Given </a:t>
            </a:r>
            <a:r>
              <a:rPr sz="1800" dirty="0">
                <a:latin typeface="Comic Sans MS"/>
                <a:cs typeface="Comic Sans MS"/>
              </a:rPr>
              <a:t>lime green pixel </a:t>
            </a: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image, </a:t>
            </a:r>
            <a:r>
              <a:rPr sz="1800" dirty="0">
                <a:latin typeface="Comic Sans MS"/>
                <a:cs typeface="Comic Sans MS"/>
              </a:rPr>
              <a:t>change color of entire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blob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neighboring </a:t>
            </a:r>
            <a:r>
              <a:rPr sz="1800" dirty="0">
                <a:latin typeface="Comic Sans MS"/>
                <a:cs typeface="Comic Sans MS"/>
              </a:rPr>
              <a:t>lime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pixels </a:t>
            </a:r>
            <a:r>
              <a:rPr sz="1800" spc="-5" dirty="0">
                <a:latin typeface="Comic Sans MS"/>
                <a:cs typeface="Comic Sans MS"/>
              </a:rPr>
              <a:t>to blue.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127125" algn="l"/>
              </a:tabLst>
            </a:pPr>
            <a:r>
              <a:rPr sz="1800" dirty="0">
                <a:latin typeface="Comic Sans MS"/>
                <a:cs typeface="Comic Sans MS"/>
              </a:rPr>
              <a:t>Node:	pixel.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089660" algn="l"/>
              </a:tabLst>
            </a:pPr>
            <a:r>
              <a:rPr sz="1800" dirty="0">
                <a:latin typeface="Comic Sans MS"/>
                <a:cs typeface="Comic Sans MS"/>
              </a:rPr>
              <a:t>Edge:	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neighboring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lime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pixels.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026794" algn="l"/>
              </a:tabLst>
            </a:pPr>
            <a:r>
              <a:rPr sz="1800" spc="-5" dirty="0">
                <a:latin typeface="Comic Sans MS"/>
                <a:cs typeface="Comic Sans MS"/>
              </a:rPr>
              <a:t>Blob:	</a:t>
            </a:r>
            <a:r>
              <a:rPr sz="1800" dirty="0">
                <a:latin typeface="Comic Sans MS"/>
                <a:cs typeface="Comic Sans MS"/>
              </a:rPr>
              <a:t>connected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component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lime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pixels.</a:t>
            </a:r>
            <a:endParaRPr sz="1800">
              <a:latin typeface="Comic Sans MS"/>
              <a:cs typeface="Comic Sans MS"/>
            </a:endParaRPr>
          </a:p>
          <a:p>
            <a:pPr marR="139065" algn="r">
              <a:lnSpc>
                <a:spcPct val="100000"/>
              </a:lnSpc>
              <a:spcBef>
                <a:spcPts val="935"/>
              </a:spcBef>
            </a:pPr>
            <a:r>
              <a:rPr sz="1200" spc="-5" dirty="0">
                <a:latin typeface="Comic Sans MS"/>
                <a:cs typeface="Comic Sans MS"/>
              </a:rPr>
              <a:t>recolor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lime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green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blob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to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blue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97752" y="3959352"/>
            <a:ext cx="2143125" cy="1533525"/>
            <a:chOff x="6397752" y="3959352"/>
            <a:chExt cx="2143125" cy="1533525"/>
          </a:xfrm>
        </p:grpSpPr>
        <p:sp>
          <p:nvSpPr>
            <p:cNvPr id="9" name="object 9"/>
            <p:cNvSpPr/>
            <p:nvPr/>
          </p:nvSpPr>
          <p:spPr>
            <a:xfrm>
              <a:off x="64008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4073652"/>
              <a:ext cx="100583" cy="1005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056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71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4073652"/>
              <a:ext cx="100583" cy="1005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04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19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4073652"/>
              <a:ext cx="100583" cy="1005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152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67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4073652"/>
              <a:ext cx="100583" cy="1005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008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23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4378452"/>
              <a:ext cx="100583" cy="10058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056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71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4378452"/>
              <a:ext cx="100583" cy="10058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104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19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4378452"/>
              <a:ext cx="100583" cy="1005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152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167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4378452"/>
              <a:ext cx="100583" cy="10058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008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023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4683252"/>
              <a:ext cx="100583" cy="1005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7056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071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4683252"/>
              <a:ext cx="100583" cy="1005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0104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19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4683252"/>
              <a:ext cx="100583" cy="10058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3152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67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4683252"/>
              <a:ext cx="100583" cy="10058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4008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023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4988052"/>
              <a:ext cx="100583" cy="1005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7056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071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4988052"/>
              <a:ext cx="100583" cy="10058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0104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119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4988052"/>
              <a:ext cx="100583" cy="10058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3152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167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4988052"/>
              <a:ext cx="100583" cy="10058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4008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023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5292852"/>
              <a:ext cx="100583" cy="10058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7056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071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5292852"/>
              <a:ext cx="100583" cy="10058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0104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119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4" y="5292852"/>
              <a:ext cx="100583" cy="10058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3152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167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404" y="5292852"/>
              <a:ext cx="100583" cy="10058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6200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6215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4073652"/>
              <a:ext cx="100583" cy="10058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9248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263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4073652"/>
              <a:ext cx="100583" cy="10058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2296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31124" y="3963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4073652"/>
              <a:ext cx="100583" cy="10058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6200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215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4378452"/>
              <a:ext cx="100583" cy="10058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9248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263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4378452"/>
              <a:ext cx="100583" cy="10058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82296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31124" y="4268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4378452"/>
              <a:ext cx="100583" cy="10058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6200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215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4683252"/>
              <a:ext cx="100583" cy="10058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9248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263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4683252"/>
              <a:ext cx="100583" cy="10058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2296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231124" y="4573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4683252"/>
              <a:ext cx="100583" cy="10058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6200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215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4988052"/>
              <a:ext cx="100583" cy="10058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9248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9263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4988052"/>
              <a:ext cx="100583" cy="10058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82296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31124" y="4878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4988052"/>
              <a:ext cx="100583" cy="100583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6200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6215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8204" y="5292852"/>
              <a:ext cx="100583" cy="10058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79248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9263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04" y="5292852"/>
              <a:ext cx="100583" cy="100583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2296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231124" y="5183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804" y="5292852"/>
              <a:ext cx="100583" cy="100583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7168896" y="4428744"/>
              <a:ext cx="563880" cy="609600"/>
            </a:xfrm>
            <a:custGeom>
              <a:avLst/>
              <a:gdLst/>
              <a:ahLst/>
              <a:cxnLst/>
              <a:rect l="l" t="t" r="r" b="b"/>
              <a:pathLst>
                <a:path w="563879" h="609600">
                  <a:moveTo>
                    <a:pt x="0" y="45719"/>
                  </a:moveTo>
                  <a:lnTo>
                    <a:pt x="0" y="259079"/>
                  </a:lnTo>
                </a:path>
                <a:path w="563879" h="609600">
                  <a:moveTo>
                    <a:pt x="304799" y="45719"/>
                  </a:moveTo>
                  <a:lnTo>
                    <a:pt x="304799" y="350519"/>
                  </a:lnTo>
                </a:path>
                <a:path w="563879" h="609600">
                  <a:moveTo>
                    <a:pt x="259079" y="0"/>
                  </a:moveTo>
                  <a:lnTo>
                    <a:pt x="45719" y="0"/>
                  </a:lnTo>
                </a:path>
                <a:path w="563879" h="609600">
                  <a:moveTo>
                    <a:pt x="259079" y="304799"/>
                  </a:moveTo>
                  <a:lnTo>
                    <a:pt x="45719" y="304799"/>
                  </a:lnTo>
                </a:path>
                <a:path w="563879" h="609600">
                  <a:moveTo>
                    <a:pt x="563879" y="0"/>
                  </a:moveTo>
                  <a:lnTo>
                    <a:pt x="350519" y="0"/>
                  </a:lnTo>
                </a:path>
                <a:path w="563879" h="609600">
                  <a:moveTo>
                    <a:pt x="304799" y="563879"/>
                  </a:moveTo>
                  <a:lnTo>
                    <a:pt x="304799" y="350519"/>
                  </a:lnTo>
                </a:path>
                <a:path w="563879" h="609600">
                  <a:moveTo>
                    <a:pt x="45719" y="609599"/>
                  </a:moveTo>
                  <a:lnTo>
                    <a:pt x="259079" y="609599"/>
                  </a:lnTo>
                </a:path>
                <a:path w="563879" h="609600">
                  <a:moveTo>
                    <a:pt x="0" y="350519"/>
                  </a:moveTo>
                  <a:lnTo>
                    <a:pt x="0" y="563879"/>
                  </a:lnTo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948" y="176275"/>
            <a:ext cx="26098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Connected</a:t>
            </a:r>
            <a:r>
              <a:rPr spc="-50" dirty="0"/>
              <a:t> </a:t>
            </a:r>
            <a:r>
              <a:rPr spc="-5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5909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14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Connected component.	</a:t>
            </a: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reachable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888483"/>
            <a:ext cx="7684134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1525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sz="1800" dirty="0">
                <a:latin typeface="Comic Sans MS"/>
                <a:cs typeface="Comic Sans MS"/>
              </a:rPr>
              <a:t>Upon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termination,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connected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component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containing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BFS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explore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distance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DFS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explore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different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way.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501" y="2453030"/>
            <a:ext cx="4685666" cy="152887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241353" y="2286000"/>
            <a:ext cx="2002155" cy="1371600"/>
            <a:chOff x="6241353" y="2286000"/>
            <a:chExt cx="2002155" cy="1371600"/>
          </a:xfrm>
        </p:grpSpPr>
        <p:sp>
          <p:nvSpPr>
            <p:cNvPr id="7" name="object 7"/>
            <p:cNvSpPr/>
            <p:nvPr/>
          </p:nvSpPr>
          <p:spPr>
            <a:xfrm>
              <a:off x="6241353" y="2286000"/>
              <a:ext cx="2002155" cy="1371600"/>
            </a:xfrm>
            <a:custGeom>
              <a:avLst/>
              <a:gdLst/>
              <a:ahLst/>
              <a:cxnLst/>
              <a:rect l="l" t="t" r="r" b="b"/>
              <a:pathLst>
                <a:path w="2002154" h="1371600">
                  <a:moveTo>
                    <a:pt x="979358" y="0"/>
                  </a:moveTo>
                  <a:lnTo>
                    <a:pt x="921494" y="10287"/>
                  </a:lnTo>
                  <a:lnTo>
                    <a:pt x="897062" y="15239"/>
                  </a:lnTo>
                  <a:lnTo>
                    <a:pt x="860486" y="24383"/>
                  </a:lnTo>
                  <a:lnTo>
                    <a:pt x="849009" y="26193"/>
                  </a:lnTo>
                  <a:lnTo>
                    <a:pt x="758708" y="41525"/>
                  </a:lnTo>
                  <a:lnTo>
                    <a:pt x="705843" y="53010"/>
                  </a:lnTo>
                  <a:lnTo>
                    <a:pt x="653271" y="65373"/>
                  </a:lnTo>
                  <a:lnTo>
                    <a:pt x="601138" y="79052"/>
                  </a:lnTo>
                  <a:lnTo>
                    <a:pt x="549590" y="94487"/>
                  </a:lnTo>
                  <a:lnTo>
                    <a:pt x="499346" y="95916"/>
                  </a:lnTo>
                  <a:lnTo>
                    <a:pt x="449387" y="96773"/>
                  </a:lnTo>
                  <a:lnTo>
                    <a:pt x="400000" y="98774"/>
                  </a:lnTo>
                  <a:lnTo>
                    <a:pt x="351470" y="103631"/>
                  </a:lnTo>
                  <a:lnTo>
                    <a:pt x="315480" y="117091"/>
                  </a:lnTo>
                  <a:lnTo>
                    <a:pt x="267638" y="147669"/>
                  </a:lnTo>
                  <a:lnTo>
                    <a:pt x="215847" y="186147"/>
                  </a:lnTo>
                  <a:lnTo>
                    <a:pt x="168005" y="223308"/>
                  </a:lnTo>
                  <a:lnTo>
                    <a:pt x="132014" y="249935"/>
                  </a:lnTo>
                  <a:lnTo>
                    <a:pt x="131729" y="240744"/>
                  </a:lnTo>
                  <a:lnTo>
                    <a:pt x="129728" y="240410"/>
                  </a:lnTo>
                  <a:lnTo>
                    <a:pt x="113726" y="265175"/>
                  </a:lnTo>
                  <a:lnTo>
                    <a:pt x="73933" y="277961"/>
                  </a:lnTo>
                  <a:lnTo>
                    <a:pt x="22673" y="316740"/>
                  </a:lnTo>
                  <a:lnTo>
                    <a:pt x="1803" y="371356"/>
                  </a:lnTo>
                  <a:lnTo>
                    <a:pt x="0" y="403935"/>
                  </a:lnTo>
                  <a:lnTo>
                    <a:pt x="2474" y="439674"/>
                  </a:lnTo>
                  <a:lnTo>
                    <a:pt x="8122" y="478304"/>
                  </a:lnTo>
                  <a:lnTo>
                    <a:pt x="15835" y="519561"/>
                  </a:lnTo>
                  <a:lnTo>
                    <a:pt x="24508" y="563177"/>
                  </a:lnTo>
                  <a:lnTo>
                    <a:pt x="33034" y="608886"/>
                  </a:lnTo>
                  <a:lnTo>
                    <a:pt x="40308" y="656421"/>
                  </a:lnTo>
                  <a:lnTo>
                    <a:pt x="45222" y="705516"/>
                  </a:lnTo>
                  <a:lnTo>
                    <a:pt x="46670" y="755903"/>
                  </a:lnTo>
                  <a:lnTo>
                    <a:pt x="47766" y="761380"/>
                  </a:lnTo>
                  <a:lnTo>
                    <a:pt x="50861" y="774572"/>
                  </a:lnTo>
                  <a:lnTo>
                    <a:pt x="55671" y="790622"/>
                  </a:lnTo>
                  <a:lnTo>
                    <a:pt x="61910" y="804671"/>
                  </a:lnTo>
                  <a:lnTo>
                    <a:pt x="80198" y="826388"/>
                  </a:lnTo>
                  <a:lnTo>
                    <a:pt x="89342" y="837676"/>
                  </a:lnTo>
                  <a:lnTo>
                    <a:pt x="98486" y="850391"/>
                  </a:lnTo>
                  <a:lnTo>
                    <a:pt x="107011" y="875585"/>
                  </a:lnTo>
                  <a:lnTo>
                    <a:pt x="102677" y="882776"/>
                  </a:lnTo>
                  <a:lnTo>
                    <a:pt x="102344" y="892825"/>
                  </a:lnTo>
                  <a:lnTo>
                    <a:pt x="122870" y="926591"/>
                  </a:lnTo>
                  <a:lnTo>
                    <a:pt x="128395" y="932021"/>
                  </a:lnTo>
                  <a:lnTo>
                    <a:pt x="141730" y="939450"/>
                  </a:lnTo>
                  <a:lnTo>
                    <a:pt x="147254" y="944879"/>
                  </a:lnTo>
                  <a:lnTo>
                    <a:pt x="153112" y="949928"/>
                  </a:lnTo>
                  <a:lnTo>
                    <a:pt x="157541" y="955548"/>
                  </a:lnTo>
                  <a:lnTo>
                    <a:pt x="161399" y="961167"/>
                  </a:lnTo>
                  <a:lnTo>
                    <a:pt x="165542" y="966215"/>
                  </a:lnTo>
                  <a:lnTo>
                    <a:pt x="199213" y="994552"/>
                  </a:lnTo>
                  <a:lnTo>
                    <a:pt x="236027" y="1032890"/>
                  </a:lnTo>
                  <a:lnTo>
                    <a:pt x="268841" y="1072943"/>
                  </a:lnTo>
                  <a:lnTo>
                    <a:pt x="290510" y="1106424"/>
                  </a:lnTo>
                  <a:lnTo>
                    <a:pt x="310703" y="1117092"/>
                  </a:lnTo>
                  <a:lnTo>
                    <a:pt x="360852" y="1152191"/>
                  </a:lnTo>
                  <a:lnTo>
                    <a:pt x="389904" y="1189624"/>
                  </a:lnTo>
                  <a:lnTo>
                    <a:pt x="403286" y="1210055"/>
                  </a:lnTo>
                  <a:lnTo>
                    <a:pt x="445173" y="1226236"/>
                  </a:lnTo>
                  <a:lnTo>
                    <a:pt x="484630" y="1248060"/>
                  </a:lnTo>
                  <a:lnTo>
                    <a:pt x="522658" y="1273171"/>
                  </a:lnTo>
                  <a:lnTo>
                    <a:pt x="560258" y="1299210"/>
                  </a:lnTo>
                  <a:lnTo>
                    <a:pt x="598430" y="1323820"/>
                  </a:lnTo>
                  <a:lnTo>
                    <a:pt x="638173" y="1344644"/>
                  </a:lnTo>
                  <a:lnTo>
                    <a:pt x="680488" y="1359324"/>
                  </a:lnTo>
                  <a:lnTo>
                    <a:pt x="726374" y="1365503"/>
                  </a:lnTo>
                  <a:lnTo>
                    <a:pt x="776666" y="1366206"/>
                  </a:lnTo>
                  <a:lnTo>
                    <a:pt x="1329878" y="1371600"/>
                  </a:lnTo>
                  <a:lnTo>
                    <a:pt x="1376122" y="1361170"/>
                  </a:lnTo>
                  <a:lnTo>
                    <a:pt x="1423223" y="1352168"/>
                  </a:lnTo>
                  <a:lnTo>
                    <a:pt x="1518854" y="1335024"/>
                  </a:lnTo>
                  <a:lnTo>
                    <a:pt x="1584005" y="1320927"/>
                  </a:lnTo>
                  <a:lnTo>
                    <a:pt x="1612723" y="1308877"/>
                  </a:lnTo>
                  <a:lnTo>
                    <a:pt x="1637726" y="1286255"/>
                  </a:lnTo>
                  <a:lnTo>
                    <a:pt x="1663158" y="1269634"/>
                  </a:lnTo>
                  <a:lnTo>
                    <a:pt x="1688018" y="1251584"/>
                  </a:lnTo>
                  <a:lnTo>
                    <a:pt x="1710593" y="1231820"/>
                  </a:lnTo>
                  <a:lnTo>
                    <a:pt x="1729166" y="1210055"/>
                  </a:lnTo>
                  <a:lnTo>
                    <a:pt x="1767506" y="1184557"/>
                  </a:lnTo>
                  <a:lnTo>
                    <a:pt x="1805253" y="1154401"/>
                  </a:lnTo>
                  <a:lnTo>
                    <a:pt x="1840799" y="1120520"/>
                  </a:lnTo>
                  <a:lnTo>
                    <a:pt x="1872535" y="1083846"/>
                  </a:lnTo>
                  <a:lnTo>
                    <a:pt x="1898852" y="1045308"/>
                  </a:lnTo>
                  <a:lnTo>
                    <a:pt x="1918142" y="1005839"/>
                  </a:lnTo>
                  <a:lnTo>
                    <a:pt x="1941812" y="960691"/>
                  </a:lnTo>
                  <a:lnTo>
                    <a:pt x="1949765" y="914399"/>
                  </a:lnTo>
                  <a:lnTo>
                    <a:pt x="1950289" y="863536"/>
                  </a:lnTo>
                  <a:lnTo>
                    <a:pt x="1951670" y="804671"/>
                  </a:lnTo>
                  <a:lnTo>
                    <a:pt x="1967282" y="755895"/>
                  </a:lnTo>
                  <a:lnTo>
                    <a:pt x="1979709" y="707069"/>
                  </a:lnTo>
                  <a:lnTo>
                    <a:pt x="1989149" y="658142"/>
                  </a:lnTo>
                  <a:lnTo>
                    <a:pt x="1995806" y="609064"/>
                  </a:lnTo>
                  <a:lnTo>
                    <a:pt x="1999878" y="559786"/>
                  </a:lnTo>
                  <a:lnTo>
                    <a:pt x="2001567" y="510257"/>
                  </a:lnTo>
                  <a:lnTo>
                    <a:pt x="2001074" y="460427"/>
                  </a:lnTo>
                  <a:lnTo>
                    <a:pt x="1998599" y="410246"/>
                  </a:lnTo>
                  <a:lnTo>
                    <a:pt x="1994342" y="359663"/>
                  </a:lnTo>
                  <a:lnTo>
                    <a:pt x="1970149" y="324897"/>
                  </a:lnTo>
                  <a:lnTo>
                    <a:pt x="1924048" y="254222"/>
                  </a:lnTo>
                  <a:lnTo>
                    <a:pt x="1899854" y="219455"/>
                  </a:lnTo>
                  <a:lnTo>
                    <a:pt x="1871565" y="200215"/>
                  </a:lnTo>
                  <a:lnTo>
                    <a:pt x="1818416" y="159448"/>
                  </a:lnTo>
                  <a:lnTo>
                    <a:pt x="1790126" y="140207"/>
                  </a:lnTo>
                  <a:lnTo>
                    <a:pt x="1755122" y="126253"/>
                  </a:lnTo>
                  <a:lnTo>
                    <a:pt x="1722689" y="108585"/>
                  </a:lnTo>
                  <a:lnTo>
                    <a:pt x="1662110" y="70103"/>
                  </a:lnTo>
                  <a:lnTo>
                    <a:pt x="1640433" y="63349"/>
                  </a:lnTo>
                  <a:lnTo>
                    <a:pt x="1635727" y="61423"/>
                  </a:lnTo>
                  <a:lnTo>
                    <a:pt x="1585910" y="30479"/>
                  </a:lnTo>
                  <a:lnTo>
                    <a:pt x="1535237" y="15239"/>
                  </a:lnTo>
                  <a:lnTo>
                    <a:pt x="1482278" y="9143"/>
                  </a:lnTo>
                  <a:lnTo>
                    <a:pt x="1431986" y="7488"/>
                  </a:lnTo>
                  <a:lnTo>
                    <a:pt x="1381694" y="6144"/>
                  </a:lnTo>
                  <a:lnTo>
                    <a:pt x="1281110" y="4169"/>
                  </a:lnTo>
                  <a:lnTo>
                    <a:pt x="97935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8336" y="254203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256032"/>
                  </a:moveTo>
                  <a:lnTo>
                    <a:pt x="78186" y="245972"/>
                  </a:lnTo>
                  <a:lnTo>
                    <a:pt x="37494" y="218537"/>
                  </a:lnTo>
                  <a:lnTo>
                    <a:pt x="10060" y="177845"/>
                  </a:lnTo>
                  <a:lnTo>
                    <a:pt x="0" y="128016"/>
                  </a:lnTo>
                  <a:lnTo>
                    <a:pt x="10060" y="78186"/>
                  </a:lnTo>
                  <a:lnTo>
                    <a:pt x="37494" y="37495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177845" y="10060"/>
                  </a:lnTo>
                  <a:lnTo>
                    <a:pt x="218537" y="37495"/>
                  </a:lnTo>
                  <a:lnTo>
                    <a:pt x="245971" y="78186"/>
                  </a:lnTo>
                  <a:lnTo>
                    <a:pt x="256032" y="128016"/>
                  </a:lnTo>
                  <a:lnTo>
                    <a:pt x="245971" y="177845"/>
                  </a:lnTo>
                  <a:lnTo>
                    <a:pt x="218537" y="218537"/>
                  </a:lnTo>
                  <a:lnTo>
                    <a:pt x="177845" y="245972"/>
                  </a:lnTo>
                  <a:lnTo>
                    <a:pt x="128016" y="25603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8335" y="254203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56031" y="128015"/>
                  </a:moveTo>
                  <a:lnTo>
                    <a:pt x="245971" y="177845"/>
                  </a:lnTo>
                  <a:lnTo>
                    <a:pt x="218537" y="218537"/>
                  </a:lnTo>
                  <a:lnTo>
                    <a:pt x="177845" y="245972"/>
                  </a:lnTo>
                  <a:lnTo>
                    <a:pt x="128015" y="256032"/>
                  </a:lnTo>
                  <a:lnTo>
                    <a:pt x="78186" y="245972"/>
                  </a:lnTo>
                  <a:lnTo>
                    <a:pt x="37494" y="218537"/>
                  </a:lnTo>
                  <a:lnTo>
                    <a:pt x="10060" y="177845"/>
                  </a:lnTo>
                  <a:lnTo>
                    <a:pt x="0" y="128015"/>
                  </a:lnTo>
                  <a:lnTo>
                    <a:pt x="10060" y="78186"/>
                  </a:lnTo>
                  <a:lnTo>
                    <a:pt x="37494" y="37495"/>
                  </a:lnTo>
                  <a:lnTo>
                    <a:pt x="78186" y="10060"/>
                  </a:lnTo>
                  <a:lnTo>
                    <a:pt x="128015" y="0"/>
                  </a:lnTo>
                  <a:lnTo>
                    <a:pt x="177845" y="10060"/>
                  </a:lnTo>
                  <a:lnTo>
                    <a:pt x="218537" y="37495"/>
                  </a:lnTo>
                  <a:lnTo>
                    <a:pt x="245971" y="78186"/>
                  </a:lnTo>
                  <a:lnTo>
                    <a:pt x="256031" y="12801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70980" y="2544572"/>
            <a:ext cx="111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7805" y="3146869"/>
            <a:ext cx="266065" cy="266065"/>
            <a:chOff x="7587805" y="3146869"/>
            <a:chExt cx="266065" cy="266065"/>
          </a:xfrm>
        </p:grpSpPr>
        <p:sp>
          <p:nvSpPr>
            <p:cNvPr id="12" name="object 12"/>
            <p:cNvSpPr/>
            <p:nvPr/>
          </p:nvSpPr>
          <p:spPr>
            <a:xfrm>
              <a:off x="7592567" y="315163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256032"/>
                  </a:moveTo>
                  <a:lnTo>
                    <a:pt x="78186" y="245971"/>
                  </a:lnTo>
                  <a:lnTo>
                    <a:pt x="37494" y="218537"/>
                  </a:lnTo>
                  <a:lnTo>
                    <a:pt x="10060" y="177845"/>
                  </a:lnTo>
                  <a:lnTo>
                    <a:pt x="0" y="128016"/>
                  </a:lnTo>
                  <a:lnTo>
                    <a:pt x="10060" y="78186"/>
                  </a:lnTo>
                  <a:lnTo>
                    <a:pt x="37494" y="37494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177845" y="10060"/>
                  </a:lnTo>
                  <a:lnTo>
                    <a:pt x="218537" y="37494"/>
                  </a:lnTo>
                  <a:lnTo>
                    <a:pt x="245971" y="78186"/>
                  </a:lnTo>
                  <a:lnTo>
                    <a:pt x="256032" y="128016"/>
                  </a:lnTo>
                  <a:lnTo>
                    <a:pt x="245971" y="177845"/>
                  </a:lnTo>
                  <a:lnTo>
                    <a:pt x="218537" y="218537"/>
                  </a:lnTo>
                  <a:lnTo>
                    <a:pt x="177845" y="245971"/>
                  </a:lnTo>
                  <a:lnTo>
                    <a:pt x="128016" y="25603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2567" y="315163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56031" y="128015"/>
                  </a:moveTo>
                  <a:lnTo>
                    <a:pt x="245971" y="177845"/>
                  </a:lnTo>
                  <a:lnTo>
                    <a:pt x="218537" y="218537"/>
                  </a:lnTo>
                  <a:lnTo>
                    <a:pt x="177845" y="245971"/>
                  </a:lnTo>
                  <a:lnTo>
                    <a:pt x="128015" y="256031"/>
                  </a:lnTo>
                  <a:lnTo>
                    <a:pt x="78186" y="245971"/>
                  </a:lnTo>
                  <a:lnTo>
                    <a:pt x="37494" y="218537"/>
                  </a:lnTo>
                  <a:lnTo>
                    <a:pt x="10060" y="177845"/>
                  </a:lnTo>
                  <a:lnTo>
                    <a:pt x="0" y="128015"/>
                  </a:lnTo>
                  <a:lnTo>
                    <a:pt x="10060" y="78186"/>
                  </a:lnTo>
                  <a:lnTo>
                    <a:pt x="37494" y="37494"/>
                  </a:lnTo>
                  <a:lnTo>
                    <a:pt x="78186" y="10060"/>
                  </a:lnTo>
                  <a:lnTo>
                    <a:pt x="128015" y="0"/>
                  </a:lnTo>
                  <a:lnTo>
                    <a:pt x="177845" y="10060"/>
                  </a:lnTo>
                  <a:lnTo>
                    <a:pt x="218537" y="37494"/>
                  </a:lnTo>
                  <a:lnTo>
                    <a:pt x="245971" y="78186"/>
                  </a:lnTo>
                  <a:lnTo>
                    <a:pt x="256031" y="12801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62164" y="3154172"/>
            <a:ext cx="117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u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51129" y="2691193"/>
            <a:ext cx="1940560" cy="721360"/>
            <a:chOff x="6751129" y="2691193"/>
            <a:chExt cx="1940560" cy="721360"/>
          </a:xfrm>
        </p:grpSpPr>
        <p:sp>
          <p:nvSpPr>
            <p:cNvPr id="16" name="object 16"/>
            <p:cNvSpPr/>
            <p:nvPr/>
          </p:nvSpPr>
          <p:spPr>
            <a:xfrm>
              <a:off x="6755892" y="2695955"/>
              <a:ext cx="838200" cy="626110"/>
            </a:xfrm>
            <a:custGeom>
              <a:avLst/>
              <a:gdLst/>
              <a:ahLst/>
              <a:cxnLst/>
              <a:rect l="l" t="t" r="r" b="b"/>
              <a:pathLst>
                <a:path w="838200" h="626110">
                  <a:moveTo>
                    <a:pt x="0" y="0"/>
                  </a:moveTo>
                  <a:lnTo>
                    <a:pt x="58933" y="5759"/>
                  </a:lnTo>
                  <a:lnTo>
                    <a:pt x="117344" y="11463"/>
                  </a:lnTo>
                  <a:lnTo>
                    <a:pt x="174711" y="17209"/>
                  </a:lnTo>
                  <a:lnTo>
                    <a:pt x="230512" y="23092"/>
                  </a:lnTo>
                  <a:lnTo>
                    <a:pt x="284224" y="29209"/>
                  </a:lnTo>
                  <a:lnTo>
                    <a:pt x="335325" y="35655"/>
                  </a:lnTo>
                  <a:lnTo>
                    <a:pt x="383294" y="42527"/>
                  </a:lnTo>
                  <a:lnTo>
                    <a:pt x="427608" y="49922"/>
                  </a:lnTo>
                  <a:lnTo>
                    <a:pt x="467745" y="57934"/>
                  </a:lnTo>
                  <a:lnTo>
                    <a:pt x="533399" y="76199"/>
                  </a:lnTo>
                  <a:lnTo>
                    <a:pt x="587740" y="108156"/>
                  </a:lnTo>
                  <a:lnTo>
                    <a:pt x="609218" y="144398"/>
                  </a:lnTo>
                  <a:lnTo>
                    <a:pt x="611838" y="184642"/>
                  </a:lnTo>
                  <a:lnTo>
                    <a:pt x="609599" y="228599"/>
                  </a:lnTo>
                  <a:lnTo>
                    <a:pt x="600504" y="271101"/>
                  </a:lnTo>
                  <a:lnTo>
                    <a:pt x="579266" y="319162"/>
                  </a:lnTo>
                  <a:lnTo>
                    <a:pt x="554955" y="368832"/>
                  </a:lnTo>
                  <a:lnTo>
                    <a:pt x="536643" y="416161"/>
                  </a:lnTo>
                  <a:lnTo>
                    <a:pt x="533399" y="457200"/>
                  </a:lnTo>
                  <a:lnTo>
                    <a:pt x="548956" y="495288"/>
                  </a:lnTo>
                  <a:lnTo>
                    <a:pt x="577388" y="531473"/>
                  </a:lnTo>
                  <a:lnTo>
                    <a:pt x="613281" y="563855"/>
                  </a:lnTo>
                  <a:lnTo>
                    <a:pt x="651223" y="590532"/>
                  </a:lnTo>
                  <a:lnTo>
                    <a:pt x="685799" y="609600"/>
                  </a:lnTo>
                  <a:lnTo>
                    <a:pt x="724185" y="623316"/>
                  </a:lnTo>
                  <a:lnTo>
                    <a:pt x="761999" y="625602"/>
                  </a:lnTo>
                  <a:lnTo>
                    <a:pt x="799814" y="619887"/>
                  </a:lnTo>
                  <a:lnTo>
                    <a:pt x="838199" y="60960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30768" y="315163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6" y="256032"/>
                  </a:moveTo>
                  <a:lnTo>
                    <a:pt x="78186" y="245971"/>
                  </a:lnTo>
                  <a:lnTo>
                    <a:pt x="37494" y="218537"/>
                  </a:lnTo>
                  <a:lnTo>
                    <a:pt x="10060" y="177845"/>
                  </a:lnTo>
                  <a:lnTo>
                    <a:pt x="0" y="128016"/>
                  </a:lnTo>
                  <a:lnTo>
                    <a:pt x="10060" y="78186"/>
                  </a:lnTo>
                  <a:lnTo>
                    <a:pt x="37494" y="37494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177845" y="10060"/>
                  </a:lnTo>
                  <a:lnTo>
                    <a:pt x="218537" y="37494"/>
                  </a:lnTo>
                  <a:lnTo>
                    <a:pt x="245971" y="78186"/>
                  </a:lnTo>
                  <a:lnTo>
                    <a:pt x="256032" y="128016"/>
                  </a:lnTo>
                  <a:lnTo>
                    <a:pt x="245971" y="177845"/>
                  </a:lnTo>
                  <a:lnTo>
                    <a:pt x="218537" y="218537"/>
                  </a:lnTo>
                  <a:lnTo>
                    <a:pt x="177845" y="245971"/>
                  </a:lnTo>
                  <a:lnTo>
                    <a:pt x="128016" y="25603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30768" y="315163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56031" y="128015"/>
                  </a:moveTo>
                  <a:lnTo>
                    <a:pt x="245971" y="177845"/>
                  </a:lnTo>
                  <a:lnTo>
                    <a:pt x="218537" y="218537"/>
                  </a:lnTo>
                  <a:lnTo>
                    <a:pt x="177845" y="245971"/>
                  </a:lnTo>
                  <a:lnTo>
                    <a:pt x="128015" y="256031"/>
                  </a:lnTo>
                  <a:lnTo>
                    <a:pt x="78186" y="245971"/>
                  </a:lnTo>
                  <a:lnTo>
                    <a:pt x="37494" y="218537"/>
                  </a:lnTo>
                  <a:lnTo>
                    <a:pt x="10060" y="177845"/>
                  </a:lnTo>
                  <a:lnTo>
                    <a:pt x="0" y="128015"/>
                  </a:lnTo>
                  <a:lnTo>
                    <a:pt x="10060" y="78186"/>
                  </a:lnTo>
                  <a:lnTo>
                    <a:pt x="37494" y="37494"/>
                  </a:lnTo>
                  <a:lnTo>
                    <a:pt x="78186" y="10060"/>
                  </a:lnTo>
                  <a:lnTo>
                    <a:pt x="128015" y="0"/>
                  </a:lnTo>
                  <a:lnTo>
                    <a:pt x="177845" y="10060"/>
                  </a:lnTo>
                  <a:lnTo>
                    <a:pt x="218537" y="37494"/>
                  </a:lnTo>
                  <a:lnTo>
                    <a:pt x="245971" y="78186"/>
                  </a:lnTo>
                  <a:lnTo>
                    <a:pt x="256031" y="12801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03411" y="3154172"/>
            <a:ext cx="111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50123" y="3284220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1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95108" y="2398267"/>
            <a:ext cx="1543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Comic Sans MS"/>
                <a:cs typeface="Comic Sans MS"/>
              </a:rPr>
              <a:t>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6671564" y="3775963"/>
            <a:ext cx="14566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it's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safe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to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add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420" y="977899"/>
            <a:ext cx="49587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sz="3200" spc="-5" dirty="0">
                <a:solidFill>
                  <a:srgbClr val="0048AA"/>
                </a:solidFill>
              </a:rPr>
              <a:t>3.4	Testing</a:t>
            </a:r>
            <a:r>
              <a:rPr sz="3200" spc="-5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Bipartiteness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748" y="176275"/>
            <a:ext cx="2000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Bipartite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56475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6127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spc="1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undirected </a:t>
            </a:r>
            <a:r>
              <a:rPr sz="1800" dirty="0">
                <a:latin typeface="Comic Sans MS"/>
                <a:cs typeface="Comic Sans MS"/>
              </a:rPr>
              <a:t>graph G = </a:t>
            </a:r>
            <a:r>
              <a:rPr sz="1800" spc="-5" dirty="0">
                <a:latin typeface="Comic Sans MS"/>
                <a:cs typeface="Comic Sans MS"/>
              </a:rPr>
              <a:t>(V, </a:t>
            </a:r>
            <a:r>
              <a:rPr sz="1800" dirty="0">
                <a:latin typeface="Comic Sans MS"/>
                <a:cs typeface="Comic Sans MS"/>
              </a:rPr>
              <a:t>E)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bipartite </a:t>
            </a:r>
            <a:r>
              <a:rPr sz="1800" spc="-5" dirty="0">
                <a:latin typeface="Comic Sans MS"/>
                <a:cs typeface="Comic Sans MS"/>
              </a:rPr>
              <a:t>if the nodes </a:t>
            </a:r>
            <a:r>
              <a:rPr sz="1800" dirty="0">
                <a:latin typeface="Comic Sans MS"/>
                <a:cs typeface="Comic Sans MS"/>
              </a:rPr>
              <a:t>can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 colored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5" dirty="0">
                <a:latin typeface="Comic Sans MS"/>
                <a:cs typeface="Comic Sans MS"/>
              </a:rPr>
              <a:t> blue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such</a:t>
            </a:r>
            <a:r>
              <a:rPr sz="1800" spc="-5" dirty="0">
                <a:latin typeface="Comic Sans MS"/>
                <a:cs typeface="Comic Sans MS"/>
              </a:rPr>
              <a:t> 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every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" dirty="0">
                <a:latin typeface="Comic Sans MS"/>
                <a:cs typeface="Comic Sans MS"/>
              </a:rPr>
              <a:t> red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" dirty="0">
                <a:latin typeface="Comic Sans MS"/>
                <a:cs typeface="Comic Sans MS"/>
              </a:rPr>
              <a:t> blue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end.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Applications.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2281555" algn="l"/>
              </a:tabLst>
            </a:pPr>
            <a:r>
              <a:rPr sz="1800" spc="-5" dirty="0">
                <a:latin typeface="Comic Sans MS"/>
                <a:cs typeface="Comic Sans MS"/>
              </a:rPr>
              <a:t>Stable </a:t>
            </a:r>
            <a:r>
              <a:rPr sz="1800" dirty="0">
                <a:latin typeface="Comic Sans MS"/>
                <a:cs typeface="Comic Sans MS"/>
              </a:rPr>
              <a:t>marriage:	men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red,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blue.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717039" algn="l"/>
              </a:tabLst>
            </a:pPr>
            <a:r>
              <a:rPr sz="1800" spc="-5" dirty="0">
                <a:latin typeface="Comic Sans MS"/>
                <a:cs typeface="Comic Sans MS"/>
              </a:rPr>
              <a:t>Scheduling:	</a:t>
            </a:r>
            <a:r>
              <a:rPr sz="1800" dirty="0">
                <a:latin typeface="Comic Sans MS"/>
                <a:cs typeface="Comic Sans MS"/>
              </a:rPr>
              <a:t>machines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red,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blue.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0628" y="3576828"/>
            <a:ext cx="2143125" cy="2295525"/>
            <a:chOff x="3500628" y="3576828"/>
            <a:chExt cx="2143125" cy="2295525"/>
          </a:xfrm>
        </p:grpSpPr>
        <p:sp>
          <p:nvSpPr>
            <p:cNvPr id="5" name="object 5"/>
            <p:cNvSpPr/>
            <p:nvPr/>
          </p:nvSpPr>
          <p:spPr>
            <a:xfrm>
              <a:off x="3505200" y="35814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200" y="35814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0" y="38862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9720" y="38862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5804" y="3713988"/>
              <a:ext cx="1615440" cy="304800"/>
            </a:xfrm>
            <a:custGeom>
              <a:avLst/>
              <a:gdLst/>
              <a:ahLst/>
              <a:cxnLst/>
              <a:rect l="l" t="t" r="r" b="b"/>
              <a:pathLst>
                <a:path w="1615439" h="304800">
                  <a:moveTo>
                    <a:pt x="0" y="0"/>
                  </a:moveTo>
                  <a:lnTo>
                    <a:pt x="1615439" y="3047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5200" y="41910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41910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5804" y="4018788"/>
              <a:ext cx="1615440" cy="304800"/>
            </a:xfrm>
            <a:custGeom>
              <a:avLst/>
              <a:gdLst/>
              <a:ahLst/>
              <a:cxnLst/>
              <a:rect l="l" t="t" r="r" b="b"/>
              <a:pathLst>
                <a:path w="1615439" h="304800">
                  <a:moveTo>
                    <a:pt x="0" y="304799"/>
                  </a:moveTo>
                  <a:lnTo>
                    <a:pt x="16154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200" y="49225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5200" y="49225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79720" y="45720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79720" y="45720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5804" y="4018788"/>
              <a:ext cx="1615440" cy="1036319"/>
            </a:xfrm>
            <a:custGeom>
              <a:avLst/>
              <a:gdLst/>
              <a:ahLst/>
              <a:cxnLst/>
              <a:rect l="l" t="t" r="r" b="b"/>
              <a:pathLst>
                <a:path w="1615439" h="1036320">
                  <a:moveTo>
                    <a:pt x="0" y="1036319"/>
                  </a:moveTo>
                  <a:lnTo>
                    <a:pt x="1615439" y="0"/>
                  </a:lnTo>
                </a:path>
                <a:path w="1615439" h="1036320">
                  <a:moveTo>
                    <a:pt x="0" y="304799"/>
                  </a:moveTo>
                  <a:lnTo>
                    <a:pt x="1615439" y="6857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5200" y="56083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5200" y="56083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9720" y="53035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79720" y="53035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65804" y="3713988"/>
              <a:ext cx="1615440" cy="2026920"/>
            </a:xfrm>
            <a:custGeom>
              <a:avLst/>
              <a:gdLst/>
              <a:ahLst/>
              <a:cxnLst/>
              <a:rect l="l" t="t" r="r" b="b"/>
              <a:pathLst>
                <a:path w="1615439" h="2026920">
                  <a:moveTo>
                    <a:pt x="0" y="2026919"/>
                  </a:moveTo>
                  <a:lnTo>
                    <a:pt x="1615439" y="990599"/>
                  </a:lnTo>
                </a:path>
                <a:path w="1615439" h="2026920">
                  <a:moveTo>
                    <a:pt x="0" y="2026919"/>
                  </a:moveTo>
                  <a:lnTo>
                    <a:pt x="1615439" y="1722119"/>
                  </a:lnTo>
                </a:path>
                <a:path w="1615439" h="2026920">
                  <a:moveTo>
                    <a:pt x="0" y="1341119"/>
                  </a:moveTo>
                  <a:lnTo>
                    <a:pt x="1615439" y="1722119"/>
                  </a:lnTo>
                </a:path>
                <a:path w="1615439" h="2026920">
                  <a:moveTo>
                    <a:pt x="0" y="0"/>
                  </a:moveTo>
                  <a:lnTo>
                    <a:pt x="1615439" y="1722119"/>
                  </a:lnTo>
                </a:path>
                <a:path w="1615439" h="2026920">
                  <a:moveTo>
                    <a:pt x="0" y="0"/>
                  </a:moveTo>
                  <a:lnTo>
                    <a:pt x="1615439" y="990599"/>
                  </a:lnTo>
                </a:path>
                <a:path w="1615439" h="2026920">
                  <a:moveTo>
                    <a:pt x="0" y="1341119"/>
                  </a:moveTo>
                  <a:lnTo>
                    <a:pt x="1615439" y="990599"/>
                  </a:lnTo>
                </a:path>
                <a:path w="1615439" h="2026920">
                  <a:moveTo>
                    <a:pt x="0" y="2026919"/>
                  </a:moveTo>
                  <a:lnTo>
                    <a:pt x="1615439" y="3047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88740" y="6043675"/>
            <a:ext cx="14331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a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bipartite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graph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24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188" y="176275"/>
            <a:ext cx="25831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Testing</a:t>
            </a:r>
            <a:r>
              <a:rPr spc="-50" dirty="0"/>
              <a:t> </a:t>
            </a:r>
            <a:r>
              <a:rPr spc="-5" dirty="0"/>
              <a:t>Bipartiteness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377430" cy="20066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57238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Testing</a:t>
            </a:r>
            <a:r>
              <a:rPr sz="1800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bipartiteness.	</a:t>
            </a:r>
            <a:r>
              <a:rPr sz="1800" spc="-5" dirty="0">
                <a:latin typeface="Comic Sans MS"/>
                <a:cs typeface="Comic Sans MS"/>
              </a:rPr>
              <a:t>Given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bipartite?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Many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problems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become:</a:t>
            </a:r>
            <a:endParaRPr sz="1800">
              <a:latin typeface="Comic Sans MS"/>
              <a:cs typeface="Comic Sans MS"/>
            </a:endParaRPr>
          </a:p>
          <a:p>
            <a:pPr marL="640080" lvl="1" indent="-168275">
              <a:lnSpc>
                <a:spcPct val="100000"/>
              </a:lnSpc>
              <a:spcBef>
                <a:spcPts val="459"/>
              </a:spcBef>
              <a:buSzPct val="77777"/>
              <a:buChar char="–"/>
              <a:tabLst>
                <a:tab pos="640715" algn="l"/>
              </a:tabLst>
            </a:pPr>
            <a:r>
              <a:rPr sz="1800" dirty="0">
                <a:latin typeface="Comic Sans MS"/>
                <a:cs typeface="Comic Sans MS"/>
              </a:rPr>
              <a:t>easier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underlying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bipartite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(matching)</a:t>
            </a:r>
            <a:endParaRPr sz="1800">
              <a:latin typeface="Comic Sans MS"/>
              <a:cs typeface="Comic Sans MS"/>
            </a:endParaRPr>
          </a:p>
          <a:p>
            <a:pPr marL="640080" lvl="1" indent="-168275">
              <a:lnSpc>
                <a:spcPct val="100000"/>
              </a:lnSpc>
              <a:spcBef>
                <a:spcPts val="430"/>
              </a:spcBef>
              <a:buSzPct val="77777"/>
              <a:buChar char="–"/>
              <a:tabLst>
                <a:tab pos="640715" algn="l"/>
              </a:tabLst>
            </a:pPr>
            <a:r>
              <a:rPr sz="1800" spc="-5" dirty="0">
                <a:latin typeface="Comic Sans MS"/>
                <a:cs typeface="Comic Sans MS"/>
              </a:rPr>
              <a:t>tractable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underlying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bipartite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(independent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set)</a:t>
            </a:r>
            <a:endParaRPr sz="1800">
              <a:latin typeface="Comic Sans MS"/>
              <a:cs typeface="Comic Sans MS"/>
            </a:endParaRPr>
          </a:p>
          <a:p>
            <a:pPr marL="360045" marR="55244" indent="-231775">
              <a:lnSpc>
                <a:spcPts val="2620"/>
              </a:lnSpc>
              <a:spcBef>
                <a:spcPts val="7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Before </a:t>
            </a:r>
            <a:r>
              <a:rPr sz="1800" dirty="0">
                <a:latin typeface="Comic Sans MS"/>
                <a:cs typeface="Comic Sans MS"/>
              </a:rPr>
              <a:t>attempting </a:t>
            </a:r>
            <a:r>
              <a:rPr sz="1800" spc="-5" dirty="0">
                <a:latin typeface="Comic Sans MS"/>
                <a:cs typeface="Comic Sans MS"/>
              </a:rPr>
              <a:t>to design </a:t>
            </a:r>
            <a:r>
              <a:rPr sz="1800" dirty="0">
                <a:latin typeface="Comic Sans MS"/>
                <a:cs typeface="Comic Sans MS"/>
              </a:rPr>
              <a:t>an algorithm, </a:t>
            </a:r>
            <a:r>
              <a:rPr sz="1800" spc="-5" dirty="0">
                <a:latin typeface="Comic Sans MS"/>
                <a:cs typeface="Comic Sans MS"/>
              </a:rPr>
              <a:t>we need to </a:t>
            </a:r>
            <a:r>
              <a:rPr sz="1800" dirty="0">
                <a:latin typeface="Comic Sans MS"/>
                <a:cs typeface="Comic Sans MS"/>
              </a:rPr>
              <a:t>understand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structure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bipartite </a:t>
            </a:r>
            <a:r>
              <a:rPr sz="1800" dirty="0">
                <a:latin typeface="Comic Sans MS"/>
                <a:cs typeface="Comic Sans MS"/>
              </a:rPr>
              <a:t>graphs.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44077" y="3881437"/>
            <a:ext cx="1335405" cy="1746885"/>
            <a:chOff x="2144077" y="3881437"/>
            <a:chExt cx="1335405" cy="1746885"/>
          </a:xfrm>
        </p:grpSpPr>
        <p:sp>
          <p:nvSpPr>
            <p:cNvPr id="5" name="object 5"/>
            <p:cNvSpPr/>
            <p:nvPr/>
          </p:nvSpPr>
          <p:spPr>
            <a:xfrm>
              <a:off x="3215640" y="536448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5640" y="536448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8840" y="38862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3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3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8840" y="38862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259080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3" y="248900"/>
                  </a:lnTo>
                  <a:lnTo>
                    <a:pt x="129540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3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97100" y="3903979"/>
            <a:ext cx="99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v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0252" y="3995419"/>
            <a:ext cx="8699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Comic Sans MS"/>
                <a:cs typeface="Comic Sans MS"/>
              </a:rPr>
              <a:t>2</a:t>
            </a:r>
            <a:endParaRPr sz="8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10877" y="3881437"/>
            <a:ext cx="268605" cy="268605"/>
            <a:chOff x="3210877" y="3881437"/>
            <a:chExt cx="268605" cy="268605"/>
          </a:xfrm>
        </p:grpSpPr>
        <p:sp>
          <p:nvSpPr>
            <p:cNvPr id="12" name="object 12"/>
            <p:cNvSpPr/>
            <p:nvPr/>
          </p:nvSpPr>
          <p:spPr>
            <a:xfrm>
              <a:off x="3215640" y="38862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5639" y="38862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63900" y="3903979"/>
            <a:ext cx="99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v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7052" y="3995419"/>
            <a:ext cx="8699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Comic Sans MS"/>
                <a:cs typeface="Comic Sans MS"/>
              </a:rPr>
              <a:t>3</a:t>
            </a:r>
            <a:endParaRPr sz="8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99781" y="4606861"/>
            <a:ext cx="271780" cy="268605"/>
            <a:chOff x="1299781" y="4606861"/>
            <a:chExt cx="271780" cy="268605"/>
          </a:xfrm>
        </p:grpSpPr>
        <p:sp>
          <p:nvSpPr>
            <p:cNvPr id="17" name="object 17"/>
            <p:cNvSpPr/>
            <p:nvPr/>
          </p:nvSpPr>
          <p:spPr>
            <a:xfrm>
              <a:off x="1304544" y="4611624"/>
              <a:ext cx="262255" cy="259079"/>
            </a:xfrm>
            <a:custGeom>
              <a:avLst/>
              <a:gdLst/>
              <a:ahLst/>
              <a:cxnLst/>
              <a:rect l="l" t="t" r="r" b="b"/>
              <a:pathLst>
                <a:path w="262255" h="259079">
                  <a:moveTo>
                    <a:pt x="131064" y="259080"/>
                  </a:moveTo>
                  <a:lnTo>
                    <a:pt x="80048" y="248900"/>
                  </a:lnTo>
                  <a:lnTo>
                    <a:pt x="38387" y="221138"/>
                  </a:lnTo>
                  <a:lnTo>
                    <a:pt x="10299" y="179962"/>
                  </a:lnTo>
                  <a:lnTo>
                    <a:pt x="0" y="129540"/>
                  </a:lnTo>
                  <a:lnTo>
                    <a:pt x="10299" y="79117"/>
                  </a:lnTo>
                  <a:lnTo>
                    <a:pt x="38387" y="37941"/>
                  </a:lnTo>
                  <a:lnTo>
                    <a:pt x="80048" y="10179"/>
                  </a:lnTo>
                  <a:lnTo>
                    <a:pt x="131064" y="0"/>
                  </a:lnTo>
                  <a:lnTo>
                    <a:pt x="182080" y="10179"/>
                  </a:lnTo>
                  <a:lnTo>
                    <a:pt x="223740" y="37941"/>
                  </a:lnTo>
                  <a:lnTo>
                    <a:pt x="251828" y="79117"/>
                  </a:lnTo>
                  <a:lnTo>
                    <a:pt x="262128" y="129540"/>
                  </a:lnTo>
                  <a:lnTo>
                    <a:pt x="251828" y="179962"/>
                  </a:lnTo>
                  <a:lnTo>
                    <a:pt x="223740" y="221138"/>
                  </a:lnTo>
                  <a:lnTo>
                    <a:pt x="182080" y="248900"/>
                  </a:lnTo>
                  <a:lnTo>
                    <a:pt x="131064" y="25908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4544" y="4611624"/>
              <a:ext cx="262255" cy="259079"/>
            </a:xfrm>
            <a:custGeom>
              <a:avLst/>
              <a:gdLst/>
              <a:ahLst/>
              <a:cxnLst/>
              <a:rect l="l" t="t" r="r" b="b"/>
              <a:pathLst>
                <a:path w="262255" h="259079">
                  <a:moveTo>
                    <a:pt x="262127" y="129539"/>
                  </a:moveTo>
                  <a:lnTo>
                    <a:pt x="251828" y="179962"/>
                  </a:lnTo>
                  <a:lnTo>
                    <a:pt x="223740" y="221138"/>
                  </a:lnTo>
                  <a:lnTo>
                    <a:pt x="182080" y="248900"/>
                  </a:lnTo>
                  <a:lnTo>
                    <a:pt x="131064" y="259079"/>
                  </a:lnTo>
                  <a:lnTo>
                    <a:pt x="80048" y="248900"/>
                  </a:lnTo>
                  <a:lnTo>
                    <a:pt x="38387" y="221138"/>
                  </a:lnTo>
                  <a:lnTo>
                    <a:pt x="10299" y="179962"/>
                  </a:lnTo>
                  <a:lnTo>
                    <a:pt x="0" y="129539"/>
                  </a:lnTo>
                  <a:lnTo>
                    <a:pt x="10299" y="79117"/>
                  </a:lnTo>
                  <a:lnTo>
                    <a:pt x="38387" y="37941"/>
                  </a:lnTo>
                  <a:lnTo>
                    <a:pt x="80048" y="10179"/>
                  </a:lnTo>
                  <a:lnTo>
                    <a:pt x="131064" y="0"/>
                  </a:lnTo>
                  <a:lnTo>
                    <a:pt x="182080" y="10179"/>
                  </a:lnTo>
                  <a:lnTo>
                    <a:pt x="223740" y="37941"/>
                  </a:lnTo>
                  <a:lnTo>
                    <a:pt x="251828" y="79117"/>
                  </a:lnTo>
                  <a:lnTo>
                    <a:pt x="262127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30452" y="4629403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6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41029" y="4603813"/>
            <a:ext cx="271780" cy="268605"/>
            <a:chOff x="2141029" y="4603813"/>
            <a:chExt cx="271780" cy="268605"/>
          </a:xfrm>
        </p:grpSpPr>
        <p:sp>
          <p:nvSpPr>
            <p:cNvPr id="21" name="object 21"/>
            <p:cNvSpPr/>
            <p:nvPr/>
          </p:nvSpPr>
          <p:spPr>
            <a:xfrm>
              <a:off x="2145792" y="4608576"/>
              <a:ext cx="262255" cy="259079"/>
            </a:xfrm>
            <a:custGeom>
              <a:avLst/>
              <a:gdLst/>
              <a:ahLst/>
              <a:cxnLst/>
              <a:rect l="l" t="t" r="r" b="b"/>
              <a:pathLst>
                <a:path w="262255" h="259079">
                  <a:moveTo>
                    <a:pt x="131064" y="259080"/>
                  </a:moveTo>
                  <a:lnTo>
                    <a:pt x="80047" y="248900"/>
                  </a:lnTo>
                  <a:lnTo>
                    <a:pt x="38387" y="221138"/>
                  </a:lnTo>
                  <a:lnTo>
                    <a:pt x="10299" y="179962"/>
                  </a:lnTo>
                  <a:lnTo>
                    <a:pt x="0" y="129540"/>
                  </a:lnTo>
                  <a:lnTo>
                    <a:pt x="10299" y="79117"/>
                  </a:lnTo>
                  <a:lnTo>
                    <a:pt x="38387" y="37941"/>
                  </a:lnTo>
                  <a:lnTo>
                    <a:pt x="80047" y="10179"/>
                  </a:lnTo>
                  <a:lnTo>
                    <a:pt x="131064" y="0"/>
                  </a:lnTo>
                  <a:lnTo>
                    <a:pt x="182079" y="10179"/>
                  </a:lnTo>
                  <a:lnTo>
                    <a:pt x="223740" y="37941"/>
                  </a:lnTo>
                  <a:lnTo>
                    <a:pt x="251828" y="79117"/>
                  </a:lnTo>
                  <a:lnTo>
                    <a:pt x="262128" y="129540"/>
                  </a:lnTo>
                  <a:lnTo>
                    <a:pt x="251828" y="179962"/>
                  </a:lnTo>
                  <a:lnTo>
                    <a:pt x="223740" y="221138"/>
                  </a:lnTo>
                  <a:lnTo>
                    <a:pt x="182079" y="248900"/>
                  </a:lnTo>
                  <a:lnTo>
                    <a:pt x="131064" y="25908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5792" y="4608576"/>
              <a:ext cx="262255" cy="259079"/>
            </a:xfrm>
            <a:custGeom>
              <a:avLst/>
              <a:gdLst/>
              <a:ahLst/>
              <a:cxnLst/>
              <a:rect l="l" t="t" r="r" b="b"/>
              <a:pathLst>
                <a:path w="262255" h="259079">
                  <a:moveTo>
                    <a:pt x="262127" y="129539"/>
                  </a:moveTo>
                  <a:lnTo>
                    <a:pt x="251828" y="179962"/>
                  </a:lnTo>
                  <a:lnTo>
                    <a:pt x="223740" y="221138"/>
                  </a:lnTo>
                  <a:lnTo>
                    <a:pt x="182079" y="248900"/>
                  </a:lnTo>
                  <a:lnTo>
                    <a:pt x="131063" y="259079"/>
                  </a:lnTo>
                  <a:lnTo>
                    <a:pt x="80047" y="248900"/>
                  </a:lnTo>
                  <a:lnTo>
                    <a:pt x="38387" y="221138"/>
                  </a:lnTo>
                  <a:lnTo>
                    <a:pt x="10299" y="179962"/>
                  </a:lnTo>
                  <a:lnTo>
                    <a:pt x="0" y="129539"/>
                  </a:lnTo>
                  <a:lnTo>
                    <a:pt x="10299" y="79117"/>
                  </a:lnTo>
                  <a:lnTo>
                    <a:pt x="38387" y="37941"/>
                  </a:lnTo>
                  <a:lnTo>
                    <a:pt x="80047" y="10179"/>
                  </a:lnTo>
                  <a:lnTo>
                    <a:pt x="131063" y="0"/>
                  </a:lnTo>
                  <a:lnTo>
                    <a:pt x="182079" y="10179"/>
                  </a:lnTo>
                  <a:lnTo>
                    <a:pt x="223740" y="37941"/>
                  </a:lnTo>
                  <a:lnTo>
                    <a:pt x="251828" y="79117"/>
                  </a:lnTo>
                  <a:lnTo>
                    <a:pt x="262127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71700" y="4626355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5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50957" y="4606861"/>
            <a:ext cx="268605" cy="268605"/>
            <a:chOff x="3850957" y="4606861"/>
            <a:chExt cx="268605" cy="268605"/>
          </a:xfrm>
        </p:grpSpPr>
        <p:sp>
          <p:nvSpPr>
            <p:cNvPr id="25" name="object 25"/>
            <p:cNvSpPr/>
            <p:nvPr/>
          </p:nvSpPr>
          <p:spPr>
            <a:xfrm>
              <a:off x="3855720" y="4611624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5720" y="4611624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78580" y="4629403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4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24000" y="4014216"/>
            <a:ext cx="2374900" cy="1614170"/>
            <a:chOff x="1524000" y="4014216"/>
            <a:chExt cx="2374900" cy="1614170"/>
          </a:xfrm>
        </p:grpSpPr>
        <p:sp>
          <p:nvSpPr>
            <p:cNvPr id="29" name="object 29"/>
            <p:cNvSpPr/>
            <p:nvPr/>
          </p:nvSpPr>
          <p:spPr>
            <a:xfrm>
              <a:off x="1528572" y="4018788"/>
              <a:ext cx="2365375" cy="1384300"/>
            </a:xfrm>
            <a:custGeom>
              <a:avLst/>
              <a:gdLst/>
              <a:ahLst/>
              <a:cxnLst/>
              <a:rect l="l" t="t" r="r" b="b"/>
              <a:pathLst>
                <a:path w="2365375" h="1384300">
                  <a:moveTo>
                    <a:pt x="658367" y="88391"/>
                  </a:moveTo>
                  <a:lnTo>
                    <a:pt x="0" y="630935"/>
                  </a:lnTo>
                </a:path>
                <a:path w="2365375" h="1384300">
                  <a:moveTo>
                    <a:pt x="880872" y="0"/>
                  </a:moveTo>
                  <a:lnTo>
                    <a:pt x="1688591" y="0"/>
                  </a:lnTo>
                </a:path>
                <a:path w="2365375" h="1384300">
                  <a:moveTo>
                    <a:pt x="1908047" y="88391"/>
                  </a:moveTo>
                  <a:lnTo>
                    <a:pt x="2365247" y="630935"/>
                  </a:lnTo>
                </a:path>
                <a:path w="2365375" h="1384300">
                  <a:moveTo>
                    <a:pt x="1908047" y="1383791"/>
                  </a:moveTo>
                  <a:lnTo>
                    <a:pt x="2365247" y="81381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48840" y="536448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3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3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48840" y="536448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259080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3" y="248900"/>
                  </a:lnTo>
                  <a:lnTo>
                    <a:pt x="129540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3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8572" y="4107180"/>
              <a:ext cx="1816735" cy="1390015"/>
            </a:xfrm>
            <a:custGeom>
              <a:avLst/>
              <a:gdLst/>
              <a:ahLst/>
              <a:cxnLst/>
              <a:rect l="l" t="t" r="r" b="b"/>
              <a:pathLst>
                <a:path w="1816735" h="1390014">
                  <a:moveTo>
                    <a:pt x="1725167" y="1295399"/>
                  </a:moveTo>
                  <a:lnTo>
                    <a:pt x="841248" y="725423"/>
                  </a:lnTo>
                </a:path>
                <a:path w="1816735" h="1390014">
                  <a:moveTo>
                    <a:pt x="1688591" y="1389887"/>
                  </a:moveTo>
                  <a:lnTo>
                    <a:pt x="880872" y="1389887"/>
                  </a:lnTo>
                </a:path>
                <a:path w="1816735" h="1390014">
                  <a:moveTo>
                    <a:pt x="0" y="725423"/>
                  </a:moveTo>
                  <a:lnTo>
                    <a:pt x="658367" y="1295399"/>
                  </a:lnTo>
                </a:path>
                <a:path w="1816735" h="1390014">
                  <a:moveTo>
                    <a:pt x="618744" y="633983"/>
                  </a:moveTo>
                  <a:lnTo>
                    <a:pt x="39624" y="633983"/>
                  </a:lnTo>
                </a:path>
                <a:path w="1816735" h="1390014">
                  <a:moveTo>
                    <a:pt x="1725167" y="0"/>
                  </a:moveTo>
                  <a:lnTo>
                    <a:pt x="841248" y="539495"/>
                  </a:lnTo>
                </a:path>
                <a:path w="1816735" h="1390014">
                  <a:moveTo>
                    <a:pt x="1816607" y="39623"/>
                  </a:moveTo>
                  <a:lnTo>
                    <a:pt x="841248" y="1295399"/>
                  </a:lnTo>
                </a:path>
                <a:path w="1816735" h="1390014">
                  <a:moveTo>
                    <a:pt x="1816607" y="1258823"/>
                  </a:moveTo>
                  <a:lnTo>
                    <a:pt x="841248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46732" y="5382259"/>
            <a:ext cx="1657985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  <a:tabLst>
                <a:tab pos="1235710" algn="l"/>
              </a:tabLst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7	</a:t>
            </a: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1</a:t>
            </a:r>
            <a:endParaRPr sz="1200" baseline="-20833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mic Sans MS"/>
                <a:cs typeface="Comic Sans MS"/>
              </a:rPr>
              <a:t>a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bipartite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graph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G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74957" y="3729037"/>
            <a:ext cx="268605" cy="268605"/>
            <a:chOff x="5374957" y="3729037"/>
            <a:chExt cx="268605" cy="268605"/>
          </a:xfrm>
        </p:grpSpPr>
        <p:sp>
          <p:nvSpPr>
            <p:cNvPr id="35" name="object 35"/>
            <p:cNvSpPr/>
            <p:nvPr/>
          </p:nvSpPr>
          <p:spPr>
            <a:xfrm>
              <a:off x="5379720" y="37338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79720" y="37338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405628" y="3751579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sz="1200" spc="-15" baseline="-20833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74957" y="4262437"/>
            <a:ext cx="268605" cy="268605"/>
            <a:chOff x="5374957" y="4262437"/>
            <a:chExt cx="268605" cy="268605"/>
          </a:xfrm>
        </p:grpSpPr>
        <p:sp>
          <p:nvSpPr>
            <p:cNvPr id="39" name="object 39"/>
            <p:cNvSpPr/>
            <p:nvPr/>
          </p:nvSpPr>
          <p:spPr>
            <a:xfrm>
              <a:off x="5379720" y="42672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9720" y="42672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405628" y="4284979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sz="1200" spc="-15" baseline="-20833"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374957" y="4841557"/>
            <a:ext cx="268605" cy="268605"/>
            <a:chOff x="5374957" y="4841557"/>
            <a:chExt cx="268605" cy="268605"/>
          </a:xfrm>
        </p:grpSpPr>
        <p:sp>
          <p:nvSpPr>
            <p:cNvPr id="43" name="object 43"/>
            <p:cNvSpPr/>
            <p:nvPr/>
          </p:nvSpPr>
          <p:spPr>
            <a:xfrm>
              <a:off x="5379720" y="48463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79720" y="48463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05628" y="4864100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sz="1200" spc="-15" baseline="-20833" dirty="0">
                <a:solidFill>
                  <a:srgbClr val="FFFFFF"/>
                </a:solidFill>
                <a:latin typeface="Comic Sans MS"/>
                <a:cs typeface="Comic Sans MS"/>
              </a:rPr>
              <a:t>5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74957" y="4033837"/>
            <a:ext cx="1746885" cy="1685925"/>
            <a:chOff x="5374957" y="4033837"/>
            <a:chExt cx="1746885" cy="1685925"/>
          </a:xfrm>
        </p:grpSpPr>
        <p:sp>
          <p:nvSpPr>
            <p:cNvPr id="47" name="object 47"/>
            <p:cNvSpPr/>
            <p:nvPr/>
          </p:nvSpPr>
          <p:spPr>
            <a:xfrm>
              <a:off x="6858000" y="40386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58000" y="40386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79720" y="54559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79720" y="54559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912356" y="4056379"/>
            <a:ext cx="99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85508" y="4147819"/>
            <a:ext cx="7112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800">
              <a:latin typeface="Comic Sans MS"/>
              <a:cs typeface="Comic Sans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853237" y="4567237"/>
            <a:ext cx="268605" cy="268605"/>
            <a:chOff x="6853237" y="4567237"/>
            <a:chExt cx="268605" cy="268605"/>
          </a:xfrm>
        </p:grpSpPr>
        <p:sp>
          <p:nvSpPr>
            <p:cNvPr id="54" name="object 54"/>
            <p:cNvSpPr/>
            <p:nvPr/>
          </p:nvSpPr>
          <p:spPr>
            <a:xfrm>
              <a:off x="6858000" y="45720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58000" y="457200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880859" y="4589779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sz="1200" spc="-15" baseline="-20833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853237" y="5146357"/>
            <a:ext cx="268605" cy="268605"/>
            <a:chOff x="6853237" y="5146357"/>
            <a:chExt cx="268605" cy="268605"/>
          </a:xfrm>
        </p:grpSpPr>
        <p:sp>
          <p:nvSpPr>
            <p:cNvPr id="58" name="object 58"/>
            <p:cNvSpPr/>
            <p:nvPr/>
          </p:nvSpPr>
          <p:spPr>
            <a:xfrm>
              <a:off x="6858000" y="51511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259080"/>
                  </a:move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40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40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80" y="129540"/>
                  </a:ln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40" y="25908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58000" y="515112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79" y="129539"/>
                  </a:moveTo>
                  <a:lnTo>
                    <a:pt x="248900" y="179962"/>
                  </a:lnTo>
                  <a:lnTo>
                    <a:pt x="221138" y="221138"/>
                  </a:lnTo>
                  <a:lnTo>
                    <a:pt x="179962" y="248900"/>
                  </a:lnTo>
                  <a:lnTo>
                    <a:pt x="129539" y="259079"/>
                  </a:lnTo>
                  <a:lnTo>
                    <a:pt x="79117" y="248900"/>
                  </a:lnTo>
                  <a:lnTo>
                    <a:pt x="37941" y="221138"/>
                  </a:lnTo>
                  <a:lnTo>
                    <a:pt x="10179" y="179962"/>
                  </a:lnTo>
                  <a:lnTo>
                    <a:pt x="0" y="129539"/>
                  </a:lnTo>
                  <a:lnTo>
                    <a:pt x="10179" y="79117"/>
                  </a:lnTo>
                  <a:lnTo>
                    <a:pt x="37941" y="37941"/>
                  </a:lnTo>
                  <a:lnTo>
                    <a:pt x="79117" y="10179"/>
                  </a:lnTo>
                  <a:lnTo>
                    <a:pt x="129539" y="0"/>
                  </a:lnTo>
                  <a:lnTo>
                    <a:pt x="179962" y="10179"/>
                  </a:lnTo>
                  <a:lnTo>
                    <a:pt x="221138" y="37941"/>
                  </a:lnTo>
                  <a:lnTo>
                    <a:pt x="248900" y="79117"/>
                  </a:lnTo>
                  <a:lnTo>
                    <a:pt x="259079" y="1295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880859" y="5168900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sz="1200" spc="-15" baseline="-20833" dirty="0">
                <a:solidFill>
                  <a:srgbClr val="FFFFFF"/>
                </a:solidFill>
                <a:latin typeface="Comic Sans MS"/>
                <a:cs typeface="Comic Sans MS"/>
              </a:rPr>
              <a:t>6</a:t>
            </a:r>
            <a:endParaRPr sz="1200" baseline="-20833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40323" y="3866388"/>
            <a:ext cx="1219200" cy="1722120"/>
          </a:xfrm>
          <a:custGeom>
            <a:avLst/>
            <a:gdLst/>
            <a:ahLst/>
            <a:cxnLst/>
            <a:rect l="l" t="t" r="r" b="b"/>
            <a:pathLst>
              <a:path w="1219200" h="1722120">
                <a:moveTo>
                  <a:pt x="0" y="0"/>
                </a:moveTo>
                <a:lnTo>
                  <a:pt x="1219199" y="304799"/>
                </a:lnTo>
              </a:path>
              <a:path w="1219200" h="1722120">
                <a:moveTo>
                  <a:pt x="0" y="533399"/>
                </a:moveTo>
                <a:lnTo>
                  <a:pt x="1219199" y="304799"/>
                </a:lnTo>
              </a:path>
              <a:path w="1219200" h="1722120">
                <a:moveTo>
                  <a:pt x="0" y="1112519"/>
                </a:moveTo>
                <a:lnTo>
                  <a:pt x="1219199" y="304799"/>
                </a:lnTo>
              </a:path>
              <a:path w="1219200" h="1722120">
                <a:moveTo>
                  <a:pt x="0" y="533399"/>
                </a:moveTo>
                <a:lnTo>
                  <a:pt x="1219199" y="838199"/>
                </a:lnTo>
              </a:path>
              <a:path w="1219200" h="1722120">
                <a:moveTo>
                  <a:pt x="0" y="1722119"/>
                </a:moveTo>
                <a:lnTo>
                  <a:pt x="1219199" y="838199"/>
                </a:lnTo>
              </a:path>
              <a:path w="1219200" h="1722120">
                <a:moveTo>
                  <a:pt x="0" y="1722119"/>
                </a:moveTo>
                <a:lnTo>
                  <a:pt x="1219199" y="1417319"/>
                </a:lnTo>
              </a:path>
              <a:path w="1219200" h="1722120">
                <a:moveTo>
                  <a:pt x="0" y="1112519"/>
                </a:moveTo>
                <a:lnTo>
                  <a:pt x="1219199" y="1417319"/>
                </a:lnTo>
              </a:path>
              <a:path w="1219200" h="1722120">
                <a:moveTo>
                  <a:pt x="0" y="0"/>
                </a:moveTo>
                <a:lnTo>
                  <a:pt x="1219199" y="1417319"/>
                </a:lnTo>
              </a:path>
              <a:path w="1219200" h="1722120">
                <a:moveTo>
                  <a:pt x="0" y="0"/>
                </a:moveTo>
                <a:lnTo>
                  <a:pt x="1219199" y="838199"/>
                </a:lnTo>
              </a:path>
              <a:path w="1219200" h="1722120">
                <a:moveTo>
                  <a:pt x="0" y="1112519"/>
                </a:moveTo>
                <a:lnTo>
                  <a:pt x="1219199" y="838199"/>
                </a:lnTo>
              </a:path>
              <a:path w="1219200" h="1722120">
                <a:moveTo>
                  <a:pt x="0" y="1722119"/>
                </a:moveTo>
                <a:lnTo>
                  <a:pt x="1219199" y="3047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405628" y="5473700"/>
            <a:ext cx="185737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sz="1200" spc="-15" baseline="-20833" dirty="0">
                <a:solidFill>
                  <a:srgbClr val="FFFFFF"/>
                </a:solidFill>
                <a:latin typeface="Comic Sans MS"/>
                <a:cs typeface="Comic Sans MS"/>
              </a:rPr>
              <a:t>7</a:t>
            </a:r>
            <a:endParaRPr sz="1200" baseline="-20833">
              <a:latin typeface="Comic Sans MS"/>
              <a:cs typeface="Comic Sans MS"/>
            </a:endParaRPr>
          </a:p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z="1400" spc="-5" dirty="0">
                <a:latin typeface="Comic Sans MS"/>
                <a:cs typeface="Comic Sans MS"/>
              </a:rPr>
              <a:t>another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drawing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of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G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25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97067" y="3278124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471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3323" y="3439668"/>
            <a:ext cx="0" cy="668020"/>
          </a:xfrm>
          <a:custGeom>
            <a:avLst/>
            <a:gdLst/>
            <a:ahLst/>
            <a:cxnLst/>
            <a:rect l="l" t="t" r="r" b="b"/>
            <a:pathLst>
              <a:path h="668020">
                <a:moveTo>
                  <a:pt x="0" y="667511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5523" y="3439668"/>
            <a:ext cx="0" cy="668020"/>
          </a:xfrm>
          <a:custGeom>
            <a:avLst/>
            <a:gdLst/>
            <a:ahLst/>
            <a:cxnLst/>
            <a:rect l="l" t="t" r="r" b="b"/>
            <a:pathLst>
              <a:path h="668020">
                <a:moveTo>
                  <a:pt x="0" y="667511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4579" y="4335780"/>
            <a:ext cx="494030" cy="457200"/>
          </a:xfrm>
          <a:custGeom>
            <a:avLst/>
            <a:gdLst/>
            <a:ahLst/>
            <a:cxnLst/>
            <a:rect l="l" t="t" r="r" b="b"/>
            <a:pathLst>
              <a:path w="494029" h="457200">
                <a:moveTo>
                  <a:pt x="0" y="457199"/>
                </a:moveTo>
                <a:lnTo>
                  <a:pt x="49377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158740" y="4052316"/>
            <a:ext cx="1057910" cy="1021080"/>
            <a:chOff x="5158740" y="4052316"/>
            <a:chExt cx="1057910" cy="1021080"/>
          </a:xfrm>
        </p:grpSpPr>
        <p:sp>
          <p:nvSpPr>
            <p:cNvPr id="7" name="object 7"/>
            <p:cNvSpPr/>
            <p:nvPr/>
          </p:nvSpPr>
          <p:spPr>
            <a:xfrm>
              <a:off x="5439156" y="4335780"/>
              <a:ext cx="497205" cy="457200"/>
            </a:xfrm>
            <a:custGeom>
              <a:avLst/>
              <a:gdLst/>
              <a:ahLst/>
              <a:cxnLst/>
              <a:rect l="l" t="t" r="r" b="b"/>
              <a:pathLst>
                <a:path w="497204" h="457200">
                  <a:moveTo>
                    <a:pt x="0" y="0"/>
                  </a:moveTo>
                  <a:lnTo>
                    <a:pt x="496823" y="4571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3312" y="4056888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326136"/>
                  </a:moveTo>
                  <a:lnTo>
                    <a:pt x="118599" y="320311"/>
                  </a:lnTo>
                  <a:lnTo>
                    <a:pt x="80009" y="303872"/>
                  </a:lnTo>
                  <a:lnTo>
                    <a:pt x="47315" y="278374"/>
                  </a:lnTo>
                  <a:lnTo>
                    <a:pt x="22055" y="245371"/>
                  </a:lnTo>
                  <a:lnTo>
                    <a:pt x="5770" y="206417"/>
                  </a:lnTo>
                  <a:lnTo>
                    <a:pt x="0" y="163068"/>
                  </a:lnTo>
                  <a:lnTo>
                    <a:pt x="5770" y="119718"/>
                  </a:lnTo>
                  <a:lnTo>
                    <a:pt x="22055" y="80764"/>
                  </a:lnTo>
                  <a:lnTo>
                    <a:pt x="47315" y="47761"/>
                  </a:lnTo>
                  <a:lnTo>
                    <a:pt x="80009" y="22263"/>
                  </a:lnTo>
                  <a:lnTo>
                    <a:pt x="118599" y="5824"/>
                  </a:lnTo>
                  <a:lnTo>
                    <a:pt x="161544" y="0"/>
                  </a:lnTo>
                  <a:lnTo>
                    <a:pt x="204488" y="5824"/>
                  </a:lnTo>
                  <a:lnTo>
                    <a:pt x="243078" y="22263"/>
                  </a:lnTo>
                  <a:lnTo>
                    <a:pt x="275772" y="47761"/>
                  </a:lnTo>
                  <a:lnTo>
                    <a:pt x="301032" y="80764"/>
                  </a:lnTo>
                  <a:lnTo>
                    <a:pt x="317317" y="119718"/>
                  </a:lnTo>
                  <a:lnTo>
                    <a:pt x="323088" y="163068"/>
                  </a:lnTo>
                  <a:lnTo>
                    <a:pt x="317317" y="206417"/>
                  </a:lnTo>
                  <a:lnTo>
                    <a:pt x="301032" y="245371"/>
                  </a:lnTo>
                  <a:lnTo>
                    <a:pt x="275772" y="278374"/>
                  </a:lnTo>
                  <a:lnTo>
                    <a:pt x="243078" y="303872"/>
                  </a:lnTo>
                  <a:lnTo>
                    <a:pt x="204488" y="320311"/>
                  </a:lnTo>
                  <a:lnTo>
                    <a:pt x="161544" y="32613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63312" y="4056888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323087" y="163067"/>
                  </a:moveTo>
                  <a:lnTo>
                    <a:pt x="317317" y="206417"/>
                  </a:lnTo>
                  <a:lnTo>
                    <a:pt x="301032" y="245371"/>
                  </a:lnTo>
                  <a:lnTo>
                    <a:pt x="275772" y="278374"/>
                  </a:lnTo>
                  <a:lnTo>
                    <a:pt x="243078" y="303872"/>
                  </a:lnTo>
                  <a:lnTo>
                    <a:pt x="204488" y="320310"/>
                  </a:lnTo>
                  <a:lnTo>
                    <a:pt x="161543" y="326135"/>
                  </a:lnTo>
                  <a:lnTo>
                    <a:pt x="118599" y="320310"/>
                  </a:lnTo>
                  <a:lnTo>
                    <a:pt x="80009" y="303872"/>
                  </a:lnTo>
                  <a:lnTo>
                    <a:pt x="47315" y="278374"/>
                  </a:lnTo>
                  <a:lnTo>
                    <a:pt x="22055" y="245371"/>
                  </a:lnTo>
                  <a:lnTo>
                    <a:pt x="5770" y="206417"/>
                  </a:lnTo>
                  <a:lnTo>
                    <a:pt x="0" y="163067"/>
                  </a:lnTo>
                  <a:lnTo>
                    <a:pt x="5770" y="119718"/>
                  </a:lnTo>
                  <a:lnTo>
                    <a:pt x="22055" y="80764"/>
                  </a:lnTo>
                  <a:lnTo>
                    <a:pt x="47315" y="47761"/>
                  </a:lnTo>
                  <a:lnTo>
                    <a:pt x="80009" y="22263"/>
                  </a:lnTo>
                  <a:lnTo>
                    <a:pt x="118599" y="5824"/>
                  </a:lnTo>
                  <a:lnTo>
                    <a:pt x="161543" y="0"/>
                  </a:lnTo>
                  <a:lnTo>
                    <a:pt x="204488" y="5824"/>
                  </a:lnTo>
                  <a:lnTo>
                    <a:pt x="243078" y="22263"/>
                  </a:lnTo>
                  <a:lnTo>
                    <a:pt x="275772" y="47761"/>
                  </a:lnTo>
                  <a:lnTo>
                    <a:pt x="301032" y="80764"/>
                  </a:lnTo>
                  <a:lnTo>
                    <a:pt x="317317" y="119718"/>
                  </a:lnTo>
                  <a:lnTo>
                    <a:pt x="323087" y="1630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85688" y="4742688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8" y="326136"/>
                  </a:moveTo>
                  <a:lnTo>
                    <a:pt x="119718" y="320311"/>
                  </a:lnTo>
                  <a:lnTo>
                    <a:pt x="80764" y="303872"/>
                  </a:lnTo>
                  <a:lnTo>
                    <a:pt x="47761" y="278374"/>
                  </a:lnTo>
                  <a:lnTo>
                    <a:pt x="22263" y="245371"/>
                  </a:lnTo>
                  <a:lnTo>
                    <a:pt x="5824" y="206417"/>
                  </a:lnTo>
                  <a:lnTo>
                    <a:pt x="0" y="163068"/>
                  </a:lnTo>
                  <a:lnTo>
                    <a:pt x="5824" y="119718"/>
                  </a:lnTo>
                  <a:lnTo>
                    <a:pt x="22263" y="80764"/>
                  </a:lnTo>
                  <a:lnTo>
                    <a:pt x="47761" y="47761"/>
                  </a:lnTo>
                  <a:lnTo>
                    <a:pt x="80764" y="22263"/>
                  </a:lnTo>
                  <a:lnTo>
                    <a:pt x="119718" y="5824"/>
                  </a:lnTo>
                  <a:lnTo>
                    <a:pt x="163068" y="0"/>
                  </a:lnTo>
                  <a:lnTo>
                    <a:pt x="206417" y="5824"/>
                  </a:lnTo>
                  <a:lnTo>
                    <a:pt x="245371" y="22263"/>
                  </a:lnTo>
                  <a:lnTo>
                    <a:pt x="278374" y="47761"/>
                  </a:lnTo>
                  <a:lnTo>
                    <a:pt x="303872" y="80764"/>
                  </a:lnTo>
                  <a:lnTo>
                    <a:pt x="320311" y="119718"/>
                  </a:lnTo>
                  <a:lnTo>
                    <a:pt x="326136" y="163068"/>
                  </a:lnTo>
                  <a:lnTo>
                    <a:pt x="320311" y="206417"/>
                  </a:lnTo>
                  <a:lnTo>
                    <a:pt x="303872" y="245371"/>
                  </a:lnTo>
                  <a:lnTo>
                    <a:pt x="278374" y="278374"/>
                  </a:lnTo>
                  <a:lnTo>
                    <a:pt x="245371" y="303872"/>
                  </a:lnTo>
                  <a:lnTo>
                    <a:pt x="206417" y="320311"/>
                  </a:lnTo>
                  <a:lnTo>
                    <a:pt x="163068" y="32613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5688" y="4742688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326135" y="163067"/>
                  </a:moveTo>
                  <a:lnTo>
                    <a:pt x="320310" y="206417"/>
                  </a:lnTo>
                  <a:lnTo>
                    <a:pt x="303872" y="245371"/>
                  </a:lnTo>
                  <a:lnTo>
                    <a:pt x="278374" y="278374"/>
                  </a:lnTo>
                  <a:lnTo>
                    <a:pt x="245371" y="303872"/>
                  </a:lnTo>
                  <a:lnTo>
                    <a:pt x="206417" y="320310"/>
                  </a:lnTo>
                  <a:lnTo>
                    <a:pt x="163067" y="326135"/>
                  </a:lnTo>
                  <a:lnTo>
                    <a:pt x="119718" y="320310"/>
                  </a:lnTo>
                  <a:lnTo>
                    <a:pt x="80764" y="303872"/>
                  </a:lnTo>
                  <a:lnTo>
                    <a:pt x="47761" y="278374"/>
                  </a:lnTo>
                  <a:lnTo>
                    <a:pt x="22263" y="245371"/>
                  </a:lnTo>
                  <a:lnTo>
                    <a:pt x="5824" y="206417"/>
                  </a:lnTo>
                  <a:lnTo>
                    <a:pt x="0" y="163067"/>
                  </a:lnTo>
                  <a:lnTo>
                    <a:pt x="5824" y="119718"/>
                  </a:lnTo>
                  <a:lnTo>
                    <a:pt x="22263" y="80764"/>
                  </a:lnTo>
                  <a:lnTo>
                    <a:pt x="47761" y="47761"/>
                  </a:lnTo>
                  <a:lnTo>
                    <a:pt x="80764" y="22263"/>
                  </a:lnTo>
                  <a:lnTo>
                    <a:pt x="119718" y="5824"/>
                  </a:lnTo>
                  <a:lnTo>
                    <a:pt x="163067" y="0"/>
                  </a:lnTo>
                  <a:lnTo>
                    <a:pt x="206417" y="5824"/>
                  </a:lnTo>
                  <a:lnTo>
                    <a:pt x="245371" y="22263"/>
                  </a:lnTo>
                  <a:lnTo>
                    <a:pt x="278374" y="47761"/>
                  </a:lnTo>
                  <a:lnTo>
                    <a:pt x="303872" y="80764"/>
                  </a:lnTo>
                  <a:lnTo>
                    <a:pt x="320310" y="119718"/>
                  </a:lnTo>
                  <a:lnTo>
                    <a:pt x="326135" y="1630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45156" y="176275"/>
            <a:ext cx="38519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Obstruction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Bipartiteness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8340" y="980947"/>
            <a:ext cx="7607300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Lemma.	</a:t>
            </a:r>
            <a:r>
              <a:rPr sz="1800" spc="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bipartite,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cannot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contain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odd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length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cycle.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41959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spc="5" dirty="0">
                <a:latin typeface="Comic Sans MS"/>
                <a:cs typeface="Comic Sans MS"/>
              </a:rPr>
              <a:t>Not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possible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2-color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odd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cycle,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alone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58740" y="3119628"/>
            <a:ext cx="332740" cy="332740"/>
            <a:chOff x="5158740" y="3119628"/>
            <a:chExt cx="332740" cy="332740"/>
          </a:xfrm>
        </p:grpSpPr>
        <p:sp>
          <p:nvSpPr>
            <p:cNvPr id="15" name="object 15"/>
            <p:cNvSpPr/>
            <p:nvPr/>
          </p:nvSpPr>
          <p:spPr>
            <a:xfrm>
              <a:off x="5163312" y="31242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3312" y="31242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606540" y="3119628"/>
            <a:ext cx="332740" cy="332740"/>
            <a:chOff x="6606540" y="3119628"/>
            <a:chExt cx="332740" cy="332740"/>
          </a:xfrm>
        </p:grpSpPr>
        <p:sp>
          <p:nvSpPr>
            <p:cNvPr id="18" name="object 18"/>
            <p:cNvSpPr/>
            <p:nvPr/>
          </p:nvSpPr>
          <p:spPr>
            <a:xfrm>
              <a:off x="6611112" y="31242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5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11112" y="31242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5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606540" y="4052316"/>
            <a:ext cx="332740" cy="335280"/>
            <a:chOff x="6606540" y="4052316"/>
            <a:chExt cx="332740" cy="335280"/>
          </a:xfrm>
        </p:grpSpPr>
        <p:sp>
          <p:nvSpPr>
            <p:cNvPr id="21" name="object 21"/>
            <p:cNvSpPr/>
            <p:nvPr/>
          </p:nvSpPr>
          <p:spPr>
            <a:xfrm>
              <a:off x="6611112" y="4056888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326136"/>
                  </a:moveTo>
                  <a:lnTo>
                    <a:pt x="118599" y="320311"/>
                  </a:lnTo>
                  <a:lnTo>
                    <a:pt x="80009" y="303872"/>
                  </a:lnTo>
                  <a:lnTo>
                    <a:pt x="47315" y="278374"/>
                  </a:lnTo>
                  <a:lnTo>
                    <a:pt x="22055" y="245371"/>
                  </a:lnTo>
                  <a:lnTo>
                    <a:pt x="5770" y="206417"/>
                  </a:lnTo>
                  <a:lnTo>
                    <a:pt x="0" y="163068"/>
                  </a:lnTo>
                  <a:lnTo>
                    <a:pt x="5770" y="119718"/>
                  </a:lnTo>
                  <a:lnTo>
                    <a:pt x="22055" y="80764"/>
                  </a:lnTo>
                  <a:lnTo>
                    <a:pt x="47315" y="47761"/>
                  </a:lnTo>
                  <a:lnTo>
                    <a:pt x="80009" y="22263"/>
                  </a:lnTo>
                  <a:lnTo>
                    <a:pt x="118599" y="5824"/>
                  </a:lnTo>
                  <a:lnTo>
                    <a:pt x="161544" y="0"/>
                  </a:lnTo>
                  <a:lnTo>
                    <a:pt x="204488" y="5824"/>
                  </a:lnTo>
                  <a:lnTo>
                    <a:pt x="243078" y="22263"/>
                  </a:lnTo>
                  <a:lnTo>
                    <a:pt x="275772" y="47761"/>
                  </a:lnTo>
                  <a:lnTo>
                    <a:pt x="301032" y="80764"/>
                  </a:lnTo>
                  <a:lnTo>
                    <a:pt x="317317" y="119718"/>
                  </a:lnTo>
                  <a:lnTo>
                    <a:pt x="323088" y="163068"/>
                  </a:lnTo>
                  <a:lnTo>
                    <a:pt x="317317" y="206417"/>
                  </a:lnTo>
                  <a:lnTo>
                    <a:pt x="301032" y="245371"/>
                  </a:lnTo>
                  <a:lnTo>
                    <a:pt x="275772" y="278374"/>
                  </a:lnTo>
                  <a:lnTo>
                    <a:pt x="243078" y="303872"/>
                  </a:lnTo>
                  <a:lnTo>
                    <a:pt x="204488" y="320311"/>
                  </a:lnTo>
                  <a:lnTo>
                    <a:pt x="161544" y="32613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11112" y="4056888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323087" y="163067"/>
                  </a:moveTo>
                  <a:lnTo>
                    <a:pt x="317317" y="206417"/>
                  </a:lnTo>
                  <a:lnTo>
                    <a:pt x="301032" y="245371"/>
                  </a:lnTo>
                  <a:lnTo>
                    <a:pt x="275772" y="278374"/>
                  </a:lnTo>
                  <a:lnTo>
                    <a:pt x="243078" y="303872"/>
                  </a:lnTo>
                  <a:lnTo>
                    <a:pt x="204488" y="320310"/>
                  </a:lnTo>
                  <a:lnTo>
                    <a:pt x="161543" y="326135"/>
                  </a:lnTo>
                  <a:lnTo>
                    <a:pt x="118599" y="320310"/>
                  </a:lnTo>
                  <a:lnTo>
                    <a:pt x="80009" y="303872"/>
                  </a:lnTo>
                  <a:lnTo>
                    <a:pt x="47315" y="278374"/>
                  </a:lnTo>
                  <a:lnTo>
                    <a:pt x="22055" y="245371"/>
                  </a:lnTo>
                  <a:lnTo>
                    <a:pt x="5770" y="206417"/>
                  </a:lnTo>
                  <a:lnTo>
                    <a:pt x="0" y="163067"/>
                  </a:lnTo>
                  <a:lnTo>
                    <a:pt x="5770" y="119718"/>
                  </a:lnTo>
                  <a:lnTo>
                    <a:pt x="22055" y="80764"/>
                  </a:lnTo>
                  <a:lnTo>
                    <a:pt x="47315" y="47761"/>
                  </a:lnTo>
                  <a:lnTo>
                    <a:pt x="80009" y="22263"/>
                  </a:lnTo>
                  <a:lnTo>
                    <a:pt x="118599" y="5824"/>
                  </a:lnTo>
                  <a:lnTo>
                    <a:pt x="161543" y="0"/>
                  </a:lnTo>
                  <a:lnTo>
                    <a:pt x="204488" y="5824"/>
                  </a:lnTo>
                  <a:lnTo>
                    <a:pt x="243078" y="22263"/>
                  </a:lnTo>
                  <a:lnTo>
                    <a:pt x="275772" y="47761"/>
                  </a:lnTo>
                  <a:lnTo>
                    <a:pt x="301032" y="80764"/>
                  </a:lnTo>
                  <a:lnTo>
                    <a:pt x="317317" y="119718"/>
                  </a:lnTo>
                  <a:lnTo>
                    <a:pt x="323087" y="1630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367028" y="3101340"/>
            <a:ext cx="1780539" cy="1950720"/>
            <a:chOff x="1367028" y="3101340"/>
            <a:chExt cx="1780539" cy="1950720"/>
          </a:xfrm>
        </p:grpSpPr>
        <p:sp>
          <p:nvSpPr>
            <p:cNvPr id="24" name="object 24"/>
            <p:cNvSpPr/>
            <p:nvPr/>
          </p:nvSpPr>
          <p:spPr>
            <a:xfrm>
              <a:off x="1371600" y="31059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3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3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1600" y="31059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8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3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3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9400" y="31059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9400" y="31059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6212" y="3268980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712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19400" y="40386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9400" y="40386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2468" y="3430524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59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1600" y="40386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3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3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1600" y="40386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8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3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3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4668" y="3430524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59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09800" y="47244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09800" y="47244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50492" y="3381756"/>
              <a:ext cx="1219200" cy="1393190"/>
            </a:xfrm>
            <a:custGeom>
              <a:avLst/>
              <a:gdLst/>
              <a:ahLst/>
              <a:cxnLst/>
              <a:rect l="l" t="t" r="r" b="b"/>
              <a:pathLst>
                <a:path w="1219200" h="1393189">
                  <a:moveTo>
                    <a:pt x="722375" y="1344167"/>
                  </a:moveTo>
                  <a:lnTo>
                    <a:pt x="0" y="0"/>
                  </a:lnTo>
                </a:path>
                <a:path w="1219200" h="1393189">
                  <a:moveTo>
                    <a:pt x="838199" y="1392935"/>
                  </a:moveTo>
                  <a:lnTo>
                    <a:pt x="1219199" y="9357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31340" y="5281675"/>
            <a:ext cx="10934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bipartite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mic Sans MS"/>
                <a:cs typeface="Comic Sans MS"/>
              </a:rPr>
              <a:t>(2-colorable)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26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23052" y="5303011"/>
            <a:ext cx="1416685" cy="4483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60"/>
              </a:spcBef>
            </a:pPr>
            <a:r>
              <a:rPr sz="1400" spc="-5" dirty="0">
                <a:latin typeface="Comic Sans MS"/>
                <a:cs typeface="Comic Sans MS"/>
              </a:rPr>
              <a:t>not</a:t>
            </a:r>
            <a:r>
              <a:rPr sz="1400" spc="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bipartite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(not</a:t>
            </a:r>
            <a:r>
              <a:rPr sz="1400" spc="-6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2-colorable)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4992" y="4629912"/>
            <a:ext cx="494030" cy="1664335"/>
          </a:xfrm>
          <a:custGeom>
            <a:avLst/>
            <a:gdLst/>
            <a:ahLst/>
            <a:cxnLst/>
            <a:rect l="l" t="t" r="r" b="b"/>
            <a:pathLst>
              <a:path w="494029" h="1664335">
                <a:moveTo>
                  <a:pt x="192024" y="0"/>
                </a:moveTo>
                <a:lnTo>
                  <a:pt x="175593" y="1428"/>
                </a:lnTo>
                <a:lnTo>
                  <a:pt x="158876" y="2286"/>
                </a:lnTo>
                <a:lnTo>
                  <a:pt x="142732" y="4286"/>
                </a:lnTo>
                <a:lnTo>
                  <a:pt x="128015" y="9144"/>
                </a:lnTo>
                <a:lnTo>
                  <a:pt x="105924" y="27188"/>
                </a:lnTo>
                <a:lnTo>
                  <a:pt x="103436" y="40111"/>
                </a:lnTo>
                <a:lnTo>
                  <a:pt x="106509" y="46451"/>
                </a:lnTo>
                <a:lnTo>
                  <a:pt x="101096" y="44744"/>
                </a:lnTo>
                <a:lnTo>
                  <a:pt x="73151" y="33528"/>
                </a:lnTo>
                <a:lnTo>
                  <a:pt x="69581" y="96830"/>
                </a:lnTo>
                <a:lnTo>
                  <a:pt x="64911" y="151835"/>
                </a:lnTo>
                <a:lnTo>
                  <a:pt x="59054" y="201930"/>
                </a:lnTo>
                <a:lnTo>
                  <a:pt x="51928" y="250500"/>
                </a:lnTo>
                <a:lnTo>
                  <a:pt x="43448" y="300933"/>
                </a:lnTo>
                <a:lnTo>
                  <a:pt x="33527" y="356616"/>
                </a:lnTo>
                <a:lnTo>
                  <a:pt x="29908" y="410527"/>
                </a:lnTo>
                <a:lnTo>
                  <a:pt x="24955" y="516064"/>
                </a:lnTo>
                <a:lnTo>
                  <a:pt x="21336" y="569976"/>
                </a:lnTo>
                <a:lnTo>
                  <a:pt x="15430" y="603027"/>
                </a:lnTo>
                <a:lnTo>
                  <a:pt x="0" y="682752"/>
                </a:lnTo>
                <a:lnTo>
                  <a:pt x="2931" y="1249163"/>
                </a:lnTo>
                <a:lnTo>
                  <a:pt x="4653" y="1403727"/>
                </a:lnTo>
                <a:lnTo>
                  <a:pt x="6522" y="1506623"/>
                </a:lnTo>
                <a:lnTo>
                  <a:pt x="9143" y="1609343"/>
                </a:lnTo>
                <a:lnTo>
                  <a:pt x="52958" y="1649348"/>
                </a:lnTo>
                <a:lnTo>
                  <a:pt x="94487" y="1664207"/>
                </a:lnTo>
                <a:lnTo>
                  <a:pt x="146542" y="1663159"/>
                </a:lnTo>
                <a:lnTo>
                  <a:pt x="197738" y="1662683"/>
                </a:lnTo>
                <a:lnTo>
                  <a:pt x="248364" y="1659921"/>
                </a:lnTo>
                <a:lnTo>
                  <a:pt x="298703" y="1652015"/>
                </a:lnTo>
                <a:lnTo>
                  <a:pt x="353187" y="1634489"/>
                </a:lnTo>
                <a:lnTo>
                  <a:pt x="387096" y="1575815"/>
                </a:lnTo>
                <a:lnTo>
                  <a:pt x="394052" y="1523350"/>
                </a:lnTo>
                <a:lnTo>
                  <a:pt x="398046" y="1470038"/>
                </a:lnTo>
                <a:lnTo>
                  <a:pt x="401193" y="1416557"/>
                </a:lnTo>
                <a:lnTo>
                  <a:pt x="405609" y="1363584"/>
                </a:lnTo>
                <a:lnTo>
                  <a:pt x="413413" y="1311797"/>
                </a:lnTo>
                <a:lnTo>
                  <a:pt x="426720" y="1261872"/>
                </a:lnTo>
                <a:lnTo>
                  <a:pt x="432035" y="1210372"/>
                </a:lnTo>
                <a:lnTo>
                  <a:pt x="437790" y="1158581"/>
                </a:lnTo>
                <a:lnTo>
                  <a:pt x="445154" y="1106936"/>
                </a:lnTo>
                <a:lnTo>
                  <a:pt x="455298" y="1055875"/>
                </a:lnTo>
                <a:lnTo>
                  <a:pt x="469391" y="1005840"/>
                </a:lnTo>
                <a:lnTo>
                  <a:pt x="472708" y="956462"/>
                </a:lnTo>
                <a:lnTo>
                  <a:pt x="475439" y="907084"/>
                </a:lnTo>
                <a:lnTo>
                  <a:pt x="477731" y="857707"/>
                </a:lnTo>
                <a:lnTo>
                  <a:pt x="481584" y="758952"/>
                </a:lnTo>
                <a:lnTo>
                  <a:pt x="484774" y="713708"/>
                </a:lnTo>
                <a:lnTo>
                  <a:pt x="488823" y="669036"/>
                </a:lnTo>
                <a:lnTo>
                  <a:pt x="492299" y="624363"/>
                </a:lnTo>
                <a:lnTo>
                  <a:pt x="493775" y="579120"/>
                </a:lnTo>
                <a:lnTo>
                  <a:pt x="493043" y="550955"/>
                </a:lnTo>
                <a:lnTo>
                  <a:pt x="486232" y="467516"/>
                </a:lnTo>
                <a:lnTo>
                  <a:pt x="479522" y="417051"/>
                </a:lnTo>
                <a:lnTo>
                  <a:pt x="470188" y="363962"/>
                </a:lnTo>
                <a:lnTo>
                  <a:pt x="457914" y="310653"/>
                </a:lnTo>
                <a:lnTo>
                  <a:pt x="442383" y="259528"/>
                </a:lnTo>
                <a:lnTo>
                  <a:pt x="423280" y="212993"/>
                </a:lnTo>
                <a:lnTo>
                  <a:pt x="400288" y="173452"/>
                </a:lnTo>
                <a:lnTo>
                  <a:pt x="373092" y="143308"/>
                </a:lnTo>
                <a:lnTo>
                  <a:pt x="341375" y="124968"/>
                </a:lnTo>
                <a:lnTo>
                  <a:pt x="312038" y="83153"/>
                </a:lnTo>
                <a:lnTo>
                  <a:pt x="278129" y="48768"/>
                </a:lnTo>
                <a:lnTo>
                  <a:pt x="238505" y="21240"/>
                </a:lnTo>
                <a:lnTo>
                  <a:pt x="19202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2032" y="4629912"/>
            <a:ext cx="494030" cy="1664335"/>
          </a:xfrm>
          <a:custGeom>
            <a:avLst/>
            <a:gdLst/>
            <a:ahLst/>
            <a:cxnLst/>
            <a:rect l="l" t="t" r="r" b="b"/>
            <a:pathLst>
              <a:path w="494030" h="1664335">
                <a:moveTo>
                  <a:pt x="195072" y="0"/>
                </a:moveTo>
                <a:lnTo>
                  <a:pt x="178641" y="1428"/>
                </a:lnTo>
                <a:lnTo>
                  <a:pt x="161925" y="2286"/>
                </a:lnTo>
                <a:lnTo>
                  <a:pt x="145780" y="4286"/>
                </a:lnTo>
                <a:lnTo>
                  <a:pt x="131064" y="9144"/>
                </a:lnTo>
                <a:lnTo>
                  <a:pt x="107801" y="27188"/>
                </a:lnTo>
                <a:lnTo>
                  <a:pt x="105168" y="40111"/>
                </a:lnTo>
                <a:lnTo>
                  <a:pt x="108679" y="46451"/>
                </a:lnTo>
                <a:lnTo>
                  <a:pt x="103851" y="44744"/>
                </a:lnTo>
                <a:lnTo>
                  <a:pt x="76200" y="33528"/>
                </a:lnTo>
                <a:lnTo>
                  <a:pt x="71557" y="96830"/>
                </a:lnTo>
                <a:lnTo>
                  <a:pt x="66491" y="151835"/>
                </a:lnTo>
                <a:lnTo>
                  <a:pt x="60579" y="201930"/>
                </a:lnTo>
                <a:lnTo>
                  <a:pt x="53396" y="250500"/>
                </a:lnTo>
                <a:lnTo>
                  <a:pt x="44520" y="300933"/>
                </a:lnTo>
                <a:lnTo>
                  <a:pt x="33528" y="356616"/>
                </a:lnTo>
                <a:lnTo>
                  <a:pt x="30099" y="463296"/>
                </a:lnTo>
                <a:lnTo>
                  <a:pt x="27955" y="516064"/>
                </a:lnTo>
                <a:lnTo>
                  <a:pt x="24384" y="569976"/>
                </a:lnTo>
                <a:lnTo>
                  <a:pt x="9906" y="640080"/>
                </a:lnTo>
                <a:lnTo>
                  <a:pt x="0" y="682752"/>
                </a:lnTo>
                <a:lnTo>
                  <a:pt x="3093" y="1197608"/>
                </a:lnTo>
                <a:lnTo>
                  <a:pt x="4289" y="1300705"/>
                </a:lnTo>
                <a:lnTo>
                  <a:pt x="6087" y="1403727"/>
                </a:lnTo>
                <a:lnTo>
                  <a:pt x="8663" y="1506623"/>
                </a:lnTo>
                <a:lnTo>
                  <a:pt x="10297" y="1558008"/>
                </a:lnTo>
                <a:lnTo>
                  <a:pt x="12192" y="1609343"/>
                </a:lnTo>
                <a:lnTo>
                  <a:pt x="56007" y="1649348"/>
                </a:lnTo>
                <a:lnTo>
                  <a:pt x="97536" y="1664207"/>
                </a:lnTo>
                <a:lnTo>
                  <a:pt x="149590" y="1663159"/>
                </a:lnTo>
                <a:lnTo>
                  <a:pt x="200787" y="1662683"/>
                </a:lnTo>
                <a:lnTo>
                  <a:pt x="251412" y="1659921"/>
                </a:lnTo>
                <a:lnTo>
                  <a:pt x="301751" y="1652015"/>
                </a:lnTo>
                <a:lnTo>
                  <a:pt x="355854" y="1634489"/>
                </a:lnTo>
                <a:lnTo>
                  <a:pt x="387096" y="1575815"/>
                </a:lnTo>
                <a:lnTo>
                  <a:pt x="395336" y="1523350"/>
                </a:lnTo>
                <a:lnTo>
                  <a:pt x="400191" y="1470038"/>
                </a:lnTo>
                <a:lnTo>
                  <a:pt x="403860" y="1416557"/>
                </a:lnTo>
                <a:lnTo>
                  <a:pt x="408544" y="1363584"/>
                </a:lnTo>
                <a:lnTo>
                  <a:pt x="416447" y="1311797"/>
                </a:lnTo>
                <a:lnTo>
                  <a:pt x="429768" y="1261872"/>
                </a:lnTo>
                <a:lnTo>
                  <a:pt x="435083" y="1210372"/>
                </a:lnTo>
                <a:lnTo>
                  <a:pt x="440838" y="1158581"/>
                </a:lnTo>
                <a:lnTo>
                  <a:pt x="448202" y="1106936"/>
                </a:lnTo>
                <a:lnTo>
                  <a:pt x="458346" y="1055875"/>
                </a:lnTo>
                <a:lnTo>
                  <a:pt x="472439" y="1005840"/>
                </a:lnTo>
                <a:lnTo>
                  <a:pt x="475756" y="956462"/>
                </a:lnTo>
                <a:lnTo>
                  <a:pt x="478487" y="907084"/>
                </a:lnTo>
                <a:lnTo>
                  <a:pt x="480779" y="857707"/>
                </a:lnTo>
                <a:lnTo>
                  <a:pt x="484632" y="758952"/>
                </a:lnTo>
                <a:lnTo>
                  <a:pt x="487346" y="713708"/>
                </a:lnTo>
                <a:lnTo>
                  <a:pt x="490347" y="669036"/>
                </a:lnTo>
                <a:lnTo>
                  <a:pt x="492775" y="624363"/>
                </a:lnTo>
                <a:lnTo>
                  <a:pt x="493775" y="579120"/>
                </a:lnTo>
                <a:lnTo>
                  <a:pt x="493114" y="550955"/>
                </a:lnTo>
                <a:lnTo>
                  <a:pt x="486789" y="467516"/>
                </a:lnTo>
                <a:lnTo>
                  <a:pt x="480438" y="417051"/>
                </a:lnTo>
                <a:lnTo>
                  <a:pt x="471505" y="363962"/>
                </a:lnTo>
                <a:lnTo>
                  <a:pt x="459645" y="310653"/>
                </a:lnTo>
                <a:lnTo>
                  <a:pt x="444515" y="259528"/>
                </a:lnTo>
                <a:lnTo>
                  <a:pt x="425771" y="212993"/>
                </a:lnTo>
                <a:lnTo>
                  <a:pt x="403071" y="173452"/>
                </a:lnTo>
                <a:lnTo>
                  <a:pt x="376069" y="143308"/>
                </a:lnTo>
                <a:lnTo>
                  <a:pt x="344424" y="124968"/>
                </a:lnTo>
                <a:lnTo>
                  <a:pt x="314658" y="83153"/>
                </a:lnTo>
                <a:lnTo>
                  <a:pt x="280035" y="48768"/>
                </a:lnTo>
                <a:lnTo>
                  <a:pt x="240268" y="21240"/>
                </a:lnTo>
                <a:lnTo>
                  <a:pt x="19507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14628" y="4648200"/>
            <a:ext cx="2456815" cy="1664335"/>
            <a:chOff x="1214628" y="4648200"/>
            <a:chExt cx="2456815" cy="1664335"/>
          </a:xfrm>
        </p:grpSpPr>
        <p:sp>
          <p:nvSpPr>
            <p:cNvPr id="5" name="object 5"/>
            <p:cNvSpPr/>
            <p:nvPr/>
          </p:nvSpPr>
          <p:spPr>
            <a:xfrm>
              <a:off x="1725168" y="4648200"/>
              <a:ext cx="494030" cy="1664335"/>
            </a:xfrm>
            <a:custGeom>
              <a:avLst/>
              <a:gdLst/>
              <a:ahLst/>
              <a:cxnLst/>
              <a:rect l="l" t="t" r="r" b="b"/>
              <a:pathLst>
                <a:path w="494030" h="1664335">
                  <a:moveTo>
                    <a:pt x="192024" y="0"/>
                  </a:moveTo>
                  <a:lnTo>
                    <a:pt x="142732" y="6857"/>
                  </a:lnTo>
                  <a:lnTo>
                    <a:pt x="104753" y="28748"/>
                  </a:lnTo>
                  <a:lnTo>
                    <a:pt x="102120" y="40770"/>
                  </a:lnTo>
                  <a:lnTo>
                    <a:pt x="105631" y="46646"/>
                  </a:lnTo>
                  <a:lnTo>
                    <a:pt x="73151" y="33527"/>
                  </a:lnTo>
                  <a:lnTo>
                    <a:pt x="68523" y="97056"/>
                  </a:lnTo>
                  <a:lnTo>
                    <a:pt x="63556" y="152625"/>
                  </a:lnTo>
                  <a:lnTo>
                    <a:pt x="57912" y="203453"/>
                  </a:lnTo>
                  <a:lnTo>
                    <a:pt x="51251" y="252758"/>
                  </a:lnTo>
                  <a:lnTo>
                    <a:pt x="43236" y="303755"/>
                  </a:lnTo>
                  <a:lnTo>
                    <a:pt x="33528" y="359663"/>
                  </a:lnTo>
                  <a:lnTo>
                    <a:pt x="29908" y="412241"/>
                  </a:lnTo>
                  <a:lnTo>
                    <a:pt x="24955" y="517397"/>
                  </a:lnTo>
                  <a:lnTo>
                    <a:pt x="21336" y="569975"/>
                  </a:lnTo>
                  <a:lnTo>
                    <a:pt x="15430" y="603027"/>
                  </a:lnTo>
                  <a:lnTo>
                    <a:pt x="0" y="682751"/>
                  </a:lnTo>
                  <a:lnTo>
                    <a:pt x="2931" y="1249163"/>
                  </a:lnTo>
                  <a:lnTo>
                    <a:pt x="4653" y="1403727"/>
                  </a:lnTo>
                  <a:lnTo>
                    <a:pt x="6522" y="1506623"/>
                  </a:lnTo>
                  <a:lnTo>
                    <a:pt x="9143" y="1609343"/>
                  </a:lnTo>
                  <a:lnTo>
                    <a:pt x="52959" y="1650491"/>
                  </a:lnTo>
                  <a:lnTo>
                    <a:pt x="94487" y="1664207"/>
                  </a:lnTo>
                  <a:lnTo>
                    <a:pt x="146542" y="1663207"/>
                  </a:lnTo>
                  <a:lnTo>
                    <a:pt x="197738" y="1663064"/>
                  </a:lnTo>
                  <a:lnTo>
                    <a:pt x="248364" y="1661207"/>
                  </a:lnTo>
                  <a:lnTo>
                    <a:pt x="298704" y="1655063"/>
                  </a:lnTo>
                  <a:lnTo>
                    <a:pt x="353187" y="1634870"/>
                  </a:lnTo>
                  <a:lnTo>
                    <a:pt x="387095" y="1575815"/>
                  </a:lnTo>
                  <a:lnTo>
                    <a:pt x="394052" y="1523562"/>
                  </a:lnTo>
                  <a:lnTo>
                    <a:pt x="398046" y="1470716"/>
                  </a:lnTo>
                  <a:lnTo>
                    <a:pt x="401193" y="1417700"/>
                  </a:lnTo>
                  <a:lnTo>
                    <a:pt x="405609" y="1364939"/>
                  </a:lnTo>
                  <a:lnTo>
                    <a:pt x="413413" y="1312855"/>
                  </a:lnTo>
                  <a:lnTo>
                    <a:pt x="426719" y="1261871"/>
                  </a:lnTo>
                  <a:lnTo>
                    <a:pt x="432035" y="1210372"/>
                  </a:lnTo>
                  <a:lnTo>
                    <a:pt x="437790" y="1158581"/>
                  </a:lnTo>
                  <a:lnTo>
                    <a:pt x="445154" y="1106936"/>
                  </a:lnTo>
                  <a:lnTo>
                    <a:pt x="455298" y="1055875"/>
                  </a:lnTo>
                  <a:lnTo>
                    <a:pt x="469392" y="1005839"/>
                  </a:lnTo>
                  <a:lnTo>
                    <a:pt x="472708" y="956462"/>
                  </a:lnTo>
                  <a:lnTo>
                    <a:pt x="475439" y="907084"/>
                  </a:lnTo>
                  <a:lnTo>
                    <a:pt x="477731" y="857707"/>
                  </a:lnTo>
                  <a:lnTo>
                    <a:pt x="481584" y="758951"/>
                  </a:lnTo>
                  <a:lnTo>
                    <a:pt x="484774" y="715041"/>
                  </a:lnTo>
                  <a:lnTo>
                    <a:pt x="488823" y="670559"/>
                  </a:lnTo>
                  <a:lnTo>
                    <a:pt x="492299" y="626078"/>
                  </a:lnTo>
                  <a:lnTo>
                    <a:pt x="493775" y="582167"/>
                  </a:lnTo>
                  <a:lnTo>
                    <a:pt x="493043" y="553245"/>
                  </a:lnTo>
                  <a:lnTo>
                    <a:pt x="490634" y="514621"/>
                  </a:lnTo>
                  <a:lnTo>
                    <a:pt x="486232" y="468688"/>
                  </a:lnTo>
                  <a:lnTo>
                    <a:pt x="479522" y="417837"/>
                  </a:lnTo>
                  <a:lnTo>
                    <a:pt x="470188" y="364456"/>
                  </a:lnTo>
                  <a:lnTo>
                    <a:pt x="457914" y="310939"/>
                  </a:lnTo>
                  <a:lnTo>
                    <a:pt x="442383" y="259675"/>
                  </a:lnTo>
                  <a:lnTo>
                    <a:pt x="423280" y="213055"/>
                  </a:lnTo>
                  <a:lnTo>
                    <a:pt x="400288" y="173470"/>
                  </a:lnTo>
                  <a:lnTo>
                    <a:pt x="373092" y="143310"/>
                  </a:lnTo>
                  <a:lnTo>
                    <a:pt x="341375" y="124967"/>
                  </a:lnTo>
                  <a:lnTo>
                    <a:pt x="312038" y="84439"/>
                  </a:lnTo>
                  <a:lnTo>
                    <a:pt x="278130" y="49910"/>
                  </a:lnTo>
                  <a:lnTo>
                    <a:pt x="238506" y="21669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660" y="4823460"/>
              <a:ext cx="161543" cy="1615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660" y="5280660"/>
              <a:ext cx="161543" cy="1615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660" y="5737860"/>
              <a:ext cx="161543" cy="1615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9860" y="4823460"/>
              <a:ext cx="161543" cy="1615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10156" y="4905756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9860" y="5280660"/>
              <a:ext cx="161543" cy="1615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88820" y="4960620"/>
              <a:ext cx="731520" cy="402590"/>
            </a:xfrm>
            <a:custGeom>
              <a:avLst/>
              <a:gdLst/>
              <a:ahLst/>
              <a:cxnLst/>
              <a:rect l="l" t="t" r="r" b="b"/>
              <a:pathLst>
                <a:path w="731519" h="402589">
                  <a:moveTo>
                    <a:pt x="0" y="350519"/>
                  </a:moveTo>
                  <a:lnTo>
                    <a:pt x="731519" y="0"/>
                  </a:lnTo>
                </a:path>
                <a:path w="731519" h="402589">
                  <a:moveTo>
                    <a:pt x="21335" y="402335"/>
                  </a:moveTo>
                  <a:lnTo>
                    <a:pt x="707135" y="4023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9860" y="5737860"/>
              <a:ext cx="161543" cy="1615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10156" y="5820156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628" y="5280660"/>
              <a:ext cx="161543" cy="1615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51788" y="4905756"/>
              <a:ext cx="506095" cy="914400"/>
            </a:xfrm>
            <a:custGeom>
              <a:avLst/>
              <a:gdLst/>
              <a:ahLst/>
              <a:cxnLst/>
              <a:rect l="l" t="t" r="r" b="b"/>
              <a:pathLst>
                <a:path w="506094" h="914400">
                  <a:moveTo>
                    <a:pt x="0" y="405383"/>
                  </a:moveTo>
                  <a:lnTo>
                    <a:pt x="505967" y="0"/>
                  </a:lnTo>
                </a:path>
                <a:path w="506094" h="914400">
                  <a:moveTo>
                    <a:pt x="21336" y="457199"/>
                  </a:moveTo>
                  <a:lnTo>
                    <a:pt x="505967" y="457199"/>
                  </a:lnTo>
                </a:path>
                <a:path w="506094" h="914400">
                  <a:moveTo>
                    <a:pt x="0" y="512063"/>
                  </a:moveTo>
                  <a:lnTo>
                    <a:pt x="505967" y="9143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772" y="5280660"/>
              <a:ext cx="161543" cy="1615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27020" y="4960620"/>
              <a:ext cx="710565" cy="350520"/>
            </a:xfrm>
            <a:custGeom>
              <a:avLst/>
              <a:gdLst/>
              <a:ahLst/>
              <a:cxnLst/>
              <a:rect l="l" t="t" r="r" b="b"/>
              <a:pathLst>
                <a:path w="710564" h="350520">
                  <a:moveTo>
                    <a:pt x="0" y="0"/>
                  </a:moveTo>
                  <a:lnTo>
                    <a:pt x="710183" y="35051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772" y="5737860"/>
              <a:ext cx="161543" cy="1615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48356" y="5362956"/>
              <a:ext cx="688975" cy="457200"/>
            </a:xfrm>
            <a:custGeom>
              <a:avLst/>
              <a:gdLst/>
              <a:ahLst/>
              <a:cxnLst/>
              <a:rect l="l" t="t" r="r" b="b"/>
              <a:pathLst>
                <a:path w="688975" h="457200">
                  <a:moveTo>
                    <a:pt x="0" y="457199"/>
                  </a:moveTo>
                  <a:lnTo>
                    <a:pt x="688847" y="54863"/>
                  </a:lnTo>
                </a:path>
                <a:path w="688975" h="457200">
                  <a:moveTo>
                    <a:pt x="0" y="0"/>
                  </a:moveTo>
                  <a:lnTo>
                    <a:pt x="688847" y="40538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772" y="4823460"/>
              <a:ext cx="161543" cy="1615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48356" y="4905756"/>
              <a:ext cx="668020" cy="0"/>
            </a:xfrm>
            <a:custGeom>
              <a:avLst/>
              <a:gdLst/>
              <a:ahLst/>
              <a:cxnLst/>
              <a:rect l="l" t="t" r="r" b="b"/>
              <a:pathLst>
                <a:path w="668020">
                  <a:moveTo>
                    <a:pt x="0" y="0"/>
                  </a:moveTo>
                  <a:lnTo>
                    <a:pt x="66751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71748" y="176275"/>
            <a:ext cx="2000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Bipartite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7540" y="926084"/>
            <a:ext cx="777557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20000"/>
              </a:lnSpc>
              <a:spcBef>
                <a:spcPts val="100"/>
              </a:spcBef>
              <a:tabLst>
                <a:tab pos="980440" algn="l"/>
                <a:tab pos="40398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Lemma.	</a:t>
            </a:r>
            <a:r>
              <a:rPr sz="1800" spc="5" dirty="0">
                <a:latin typeface="Comic Sans MS"/>
                <a:cs typeface="Comic Sans MS"/>
              </a:rPr>
              <a:t>Let </a:t>
            </a:r>
            <a:r>
              <a:rPr sz="1800" dirty="0">
                <a:latin typeface="Comic Sans MS"/>
                <a:cs typeface="Comic Sans MS"/>
              </a:rPr>
              <a:t>G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a connected graph, and let </a:t>
            </a:r>
            <a:r>
              <a:rPr sz="1800" spc="-5" dirty="0">
                <a:latin typeface="Comic Sans MS"/>
                <a:cs typeface="Comic Sans MS"/>
              </a:rPr>
              <a:t>L</a:t>
            </a:r>
            <a:r>
              <a:rPr sz="1800" spc="-7" baseline="-23148" dirty="0">
                <a:latin typeface="Comic Sans MS"/>
                <a:cs typeface="Comic Sans MS"/>
              </a:rPr>
              <a:t>0</a:t>
            </a:r>
            <a:r>
              <a:rPr sz="1800" spc="-5" dirty="0">
                <a:latin typeface="Comic Sans MS"/>
                <a:cs typeface="Comic Sans MS"/>
              </a:rPr>
              <a:t>, </a:t>
            </a:r>
            <a:r>
              <a:rPr sz="1800" dirty="0">
                <a:latin typeface="Comic Sans MS"/>
                <a:cs typeface="Comic Sans MS"/>
              </a:rPr>
              <a:t>…, </a:t>
            </a:r>
            <a:r>
              <a:rPr sz="1800" spc="5" dirty="0">
                <a:latin typeface="Comic Sans MS"/>
                <a:cs typeface="Comic Sans MS"/>
              </a:rPr>
              <a:t>L</a:t>
            </a:r>
            <a:r>
              <a:rPr sz="1800" spc="7" baseline="-23148" dirty="0">
                <a:latin typeface="Comic Sans MS"/>
                <a:cs typeface="Comic Sans MS"/>
              </a:rPr>
              <a:t>k</a:t>
            </a:r>
            <a:r>
              <a:rPr sz="1800" spc="15" baseline="-23148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be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layers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produced </a:t>
            </a:r>
            <a:r>
              <a:rPr sz="1800" spc="-5" dirty="0">
                <a:latin typeface="Comic Sans MS"/>
                <a:cs typeface="Comic Sans MS"/>
              </a:rPr>
              <a:t>by BFS</a:t>
            </a:r>
            <a:r>
              <a:rPr sz="1800" dirty="0">
                <a:latin typeface="Comic Sans MS"/>
                <a:cs typeface="Comic Sans MS"/>
              </a:rPr>
              <a:t> starting at </a:t>
            </a:r>
            <a:r>
              <a:rPr sz="1800" spc="-5" dirty="0">
                <a:latin typeface="Comic Sans MS"/>
                <a:cs typeface="Comic Sans MS"/>
              </a:rPr>
              <a:t>node</a:t>
            </a:r>
            <a:r>
              <a:rPr sz="1800" dirty="0">
                <a:latin typeface="Comic Sans MS"/>
                <a:cs typeface="Comic Sans MS"/>
              </a:rPr>
              <a:t> s.	Exactly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following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holds.</a:t>
            </a:r>
            <a:endParaRPr sz="1800">
              <a:latin typeface="Comic Sans MS"/>
              <a:cs typeface="Comic Sans MS"/>
            </a:endParaRPr>
          </a:p>
          <a:p>
            <a:pPr marL="615315" indent="-436880">
              <a:lnSpc>
                <a:spcPct val="100000"/>
              </a:lnSpc>
              <a:spcBef>
                <a:spcPts val="455"/>
              </a:spcBef>
              <a:buAutoNum type="romanLcParenBoth"/>
              <a:tabLst>
                <a:tab pos="615315" algn="l"/>
                <a:tab pos="615950" algn="l"/>
              </a:tabLst>
            </a:pPr>
            <a:r>
              <a:rPr sz="1800" dirty="0">
                <a:latin typeface="Comic Sans MS"/>
                <a:cs typeface="Comic Sans MS"/>
              </a:rPr>
              <a:t>No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joins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layer,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bipartite.</a:t>
            </a:r>
            <a:endParaRPr sz="1800">
              <a:latin typeface="Comic Sans MS"/>
              <a:cs typeface="Comic Sans MS"/>
            </a:endParaRPr>
          </a:p>
          <a:p>
            <a:pPr marL="615950" marR="142240" indent="-436880">
              <a:lnSpc>
                <a:spcPct val="120000"/>
              </a:lnSpc>
              <a:buAutoNum type="romanLcParenBoth"/>
              <a:tabLst>
                <a:tab pos="610870" algn="l"/>
                <a:tab pos="611505" algn="l"/>
              </a:tabLst>
            </a:pPr>
            <a:r>
              <a:rPr sz="1800" spc="-5" dirty="0">
                <a:latin typeface="Comic Sans MS"/>
                <a:cs typeface="Comic Sans MS"/>
              </a:rPr>
              <a:t>An </a:t>
            </a:r>
            <a:r>
              <a:rPr sz="1800" dirty="0">
                <a:latin typeface="Comic Sans MS"/>
                <a:cs typeface="Comic Sans MS"/>
              </a:rPr>
              <a:t>edge of G </a:t>
            </a:r>
            <a:r>
              <a:rPr sz="1800" spc="-5" dirty="0">
                <a:latin typeface="Comic Sans MS"/>
                <a:cs typeface="Comic Sans MS"/>
              </a:rPr>
              <a:t>joins two nodes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same layer, and G contains an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odd-length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cycle </a:t>
            </a:r>
            <a:r>
              <a:rPr sz="1800" spc="-5" dirty="0">
                <a:latin typeface="Comic Sans MS"/>
                <a:cs typeface="Comic Sans MS"/>
              </a:rPr>
              <a:t>(and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hence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not bipartite).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5940" y="5991859"/>
            <a:ext cx="207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1</a:t>
            </a:r>
            <a:endParaRPr sz="1200" baseline="-20833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63140" y="5988811"/>
            <a:ext cx="691515" cy="64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2</a:t>
            </a:r>
            <a:endParaRPr sz="1200" baseline="-20833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</a:pPr>
            <a:r>
              <a:rPr sz="1400" spc="-5" dirty="0">
                <a:latin typeface="Comic Sans MS"/>
                <a:cs typeface="Comic Sans MS"/>
              </a:rPr>
              <a:t>Case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(i)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3196" y="5988811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3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73396" y="4599432"/>
            <a:ext cx="2641600" cy="1685925"/>
            <a:chOff x="5073396" y="4599432"/>
            <a:chExt cx="2641600" cy="1685925"/>
          </a:xfrm>
        </p:grpSpPr>
        <p:sp>
          <p:nvSpPr>
            <p:cNvPr id="29" name="object 29"/>
            <p:cNvSpPr/>
            <p:nvPr/>
          </p:nvSpPr>
          <p:spPr>
            <a:xfrm>
              <a:off x="7220712" y="4599432"/>
              <a:ext cx="494030" cy="1667510"/>
            </a:xfrm>
            <a:custGeom>
              <a:avLst/>
              <a:gdLst/>
              <a:ahLst/>
              <a:cxnLst/>
              <a:rect l="l" t="t" r="r" b="b"/>
              <a:pathLst>
                <a:path w="494029" h="1667510">
                  <a:moveTo>
                    <a:pt x="195072" y="0"/>
                  </a:moveTo>
                  <a:lnTo>
                    <a:pt x="178593" y="3190"/>
                  </a:lnTo>
                  <a:lnTo>
                    <a:pt x="161544" y="4953"/>
                  </a:lnTo>
                  <a:lnTo>
                    <a:pt x="144494" y="7286"/>
                  </a:lnTo>
                  <a:lnTo>
                    <a:pt x="128016" y="12192"/>
                  </a:lnTo>
                  <a:lnTo>
                    <a:pt x="106241" y="29943"/>
                  </a:lnTo>
                  <a:lnTo>
                    <a:pt x="104509" y="42281"/>
                  </a:lnTo>
                  <a:lnTo>
                    <a:pt x="108484" y="48182"/>
                  </a:lnTo>
                  <a:lnTo>
                    <a:pt x="76200" y="36575"/>
                  </a:lnTo>
                  <a:lnTo>
                    <a:pt x="71557" y="99878"/>
                  </a:lnTo>
                  <a:lnTo>
                    <a:pt x="66491" y="154883"/>
                  </a:lnTo>
                  <a:lnTo>
                    <a:pt x="60579" y="204978"/>
                  </a:lnTo>
                  <a:lnTo>
                    <a:pt x="53396" y="253548"/>
                  </a:lnTo>
                  <a:lnTo>
                    <a:pt x="44520" y="303981"/>
                  </a:lnTo>
                  <a:lnTo>
                    <a:pt x="33527" y="359664"/>
                  </a:lnTo>
                  <a:lnTo>
                    <a:pt x="31670" y="412242"/>
                  </a:lnTo>
                  <a:lnTo>
                    <a:pt x="30099" y="464819"/>
                  </a:lnTo>
                  <a:lnTo>
                    <a:pt x="27955" y="517397"/>
                  </a:lnTo>
                  <a:lnTo>
                    <a:pt x="24384" y="569976"/>
                  </a:lnTo>
                  <a:lnTo>
                    <a:pt x="9905" y="641604"/>
                  </a:lnTo>
                  <a:lnTo>
                    <a:pt x="0" y="685800"/>
                  </a:lnTo>
                  <a:lnTo>
                    <a:pt x="3093" y="1198399"/>
                  </a:lnTo>
                  <a:lnTo>
                    <a:pt x="4289" y="1301721"/>
                  </a:lnTo>
                  <a:lnTo>
                    <a:pt x="6087" y="1405194"/>
                  </a:lnTo>
                  <a:lnTo>
                    <a:pt x="8663" y="1508768"/>
                  </a:lnTo>
                  <a:lnTo>
                    <a:pt x="10297" y="1560576"/>
                  </a:lnTo>
                  <a:lnTo>
                    <a:pt x="12192" y="1612391"/>
                  </a:lnTo>
                  <a:lnTo>
                    <a:pt x="54864" y="1652396"/>
                  </a:lnTo>
                  <a:lnTo>
                    <a:pt x="97536" y="1667255"/>
                  </a:lnTo>
                  <a:lnTo>
                    <a:pt x="148304" y="1664493"/>
                  </a:lnTo>
                  <a:lnTo>
                    <a:pt x="199644" y="1663445"/>
                  </a:lnTo>
                  <a:lnTo>
                    <a:pt x="250983" y="1661254"/>
                  </a:lnTo>
                  <a:lnTo>
                    <a:pt x="301751" y="1655063"/>
                  </a:lnTo>
                  <a:lnTo>
                    <a:pt x="355853" y="1635251"/>
                  </a:lnTo>
                  <a:lnTo>
                    <a:pt x="387096" y="1578863"/>
                  </a:lnTo>
                  <a:lnTo>
                    <a:pt x="395336" y="1526398"/>
                  </a:lnTo>
                  <a:lnTo>
                    <a:pt x="400191" y="1473086"/>
                  </a:lnTo>
                  <a:lnTo>
                    <a:pt x="403860" y="1419605"/>
                  </a:lnTo>
                  <a:lnTo>
                    <a:pt x="408544" y="1366632"/>
                  </a:lnTo>
                  <a:lnTo>
                    <a:pt x="416447" y="1314845"/>
                  </a:lnTo>
                  <a:lnTo>
                    <a:pt x="429768" y="1264920"/>
                  </a:lnTo>
                  <a:lnTo>
                    <a:pt x="435083" y="1213420"/>
                  </a:lnTo>
                  <a:lnTo>
                    <a:pt x="440838" y="1161629"/>
                  </a:lnTo>
                  <a:lnTo>
                    <a:pt x="448202" y="1109984"/>
                  </a:lnTo>
                  <a:lnTo>
                    <a:pt x="458346" y="1058923"/>
                  </a:lnTo>
                  <a:lnTo>
                    <a:pt x="472440" y="1008888"/>
                  </a:lnTo>
                  <a:lnTo>
                    <a:pt x="475756" y="958339"/>
                  </a:lnTo>
                  <a:lnTo>
                    <a:pt x="478487" y="908816"/>
                  </a:lnTo>
                  <a:lnTo>
                    <a:pt x="480779" y="859877"/>
                  </a:lnTo>
                  <a:lnTo>
                    <a:pt x="484632" y="762000"/>
                  </a:lnTo>
                  <a:lnTo>
                    <a:pt x="487346" y="716756"/>
                  </a:lnTo>
                  <a:lnTo>
                    <a:pt x="490346" y="672084"/>
                  </a:lnTo>
                  <a:lnTo>
                    <a:pt x="492775" y="627411"/>
                  </a:lnTo>
                  <a:lnTo>
                    <a:pt x="493775" y="582168"/>
                  </a:lnTo>
                  <a:lnTo>
                    <a:pt x="493114" y="553313"/>
                  </a:lnTo>
                  <a:lnTo>
                    <a:pt x="490899" y="514869"/>
                  </a:lnTo>
                  <a:lnTo>
                    <a:pt x="486789" y="469183"/>
                  </a:lnTo>
                  <a:lnTo>
                    <a:pt x="480438" y="418606"/>
                  </a:lnTo>
                  <a:lnTo>
                    <a:pt x="471505" y="365487"/>
                  </a:lnTo>
                  <a:lnTo>
                    <a:pt x="459645" y="312176"/>
                  </a:lnTo>
                  <a:lnTo>
                    <a:pt x="444515" y="261021"/>
                  </a:lnTo>
                  <a:lnTo>
                    <a:pt x="425771" y="214374"/>
                  </a:lnTo>
                  <a:lnTo>
                    <a:pt x="403071" y="174583"/>
                  </a:lnTo>
                  <a:lnTo>
                    <a:pt x="376069" y="143997"/>
                  </a:lnTo>
                  <a:lnTo>
                    <a:pt x="344424" y="124968"/>
                  </a:lnTo>
                  <a:lnTo>
                    <a:pt x="314658" y="84439"/>
                  </a:lnTo>
                  <a:lnTo>
                    <a:pt x="280034" y="49911"/>
                  </a:lnTo>
                  <a:lnTo>
                    <a:pt x="240268" y="21669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8540" y="5253228"/>
              <a:ext cx="161543" cy="16154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8540" y="5710428"/>
              <a:ext cx="161543" cy="16154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00800" y="4599432"/>
              <a:ext cx="494030" cy="1667510"/>
            </a:xfrm>
            <a:custGeom>
              <a:avLst/>
              <a:gdLst/>
              <a:ahLst/>
              <a:cxnLst/>
              <a:rect l="l" t="t" r="r" b="b"/>
              <a:pathLst>
                <a:path w="494029" h="1667510">
                  <a:moveTo>
                    <a:pt x="195072" y="0"/>
                  </a:moveTo>
                  <a:lnTo>
                    <a:pt x="176879" y="3190"/>
                  </a:lnTo>
                  <a:lnTo>
                    <a:pt x="159257" y="4953"/>
                  </a:lnTo>
                  <a:lnTo>
                    <a:pt x="142779" y="7286"/>
                  </a:lnTo>
                  <a:lnTo>
                    <a:pt x="128015" y="12192"/>
                  </a:lnTo>
                  <a:lnTo>
                    <a:pt x="104012" y="33575"/>
                  </a:lnTo>
                  <a:lnTo>
                    <a:pt x="105155" y="46101"/>
                  </a:lnTo>
                  <a:lnTo>
                    <a:pt x="104012" y="47767"/>
                  </a:lnTo>
                  <a:lnTo>
                    <a:pt x="73151" y="36575"/>
                  </a:lnTo>
                  <a:lnTo>
                    <a:pt x="69793" y="99878"/>
                  </a:lnTo>
                  <a:lnTo>
                    <a:pt x="65588" y="154883"/>
                  </a:lnTo>
                  <a:lnTo>
                    <a:pt x="60197" y="204978"/>
                  </a:lnTo>
                  <a:lnTo>
                    <a:pt x="53283" y="253548"/>
                  </a:lnTo>
                  <a:lnTo>
                    <a:pt x="44506" y="303981"/>
                  </a:lnTo>
                  <a:lnTo>
                    <a:pt x="33527" y="359664"/>
                  </a:lnTo>
                  <a:lnTo>
                    <a:pt x="29908" y="412242"/>
                  </a:lnTo>
                  <a:lnTo>
                    <a:pt x="24955" y="517397"/>
                  </a:lnTo>
                  <a:lnTo>
                    <a:pt x="21335" y="569976"/>
                  </a:lnTo>
                  <a:lnTo>
                    <a:pt x="9525" y="641604"/>
                  </a:lnTo>
                  <a:lnTo>
                    <a:pt x="0" y="685800"/>
                  </a:lnTo>
                  <a:lnTo>
                    <a:pt x="3093" y="1198399"/>
                  </a:lnTo>
                  <a:lnTo>
                    <a:pt x="4289" y="1301721"/>
                  </a:lnTo>
                  <a:lnTo>
                    <a:pt x="6087" y="1405194"/>
                  </a:lnTo>
                  <a:lnTo>
                    <a:pt x="8663" y="1508768"/>
                  </a:lnTo>
                  <a:lnTo>
                    <a:pt x="10297" y="1560576"/>
                  </a:lnTo>
                  <a:lnTo>
                    <a:pt x="12191" y="1612391"/>
                  </a:lnTo>
                  <a:lnTo>
                    <a:pt x="53339" y="1652396"/>
                  </a:lnTo>
                  <a:lnTo>
                    <a:pt x="94487" y="1667255"/>
                  </a:lnTo>
                  <a:lnTo>
                    <a:pt x="146970" y="1664493"/>
                  </a:lnTo>
                  <a:lnTo>
                    <a:pt x="198881" y="1663445"/>
                  </a:lnTo>
                  <a:lnTo>
                    <a:pt x="249650" y="1661254"/>
                  </a:lnTo>
                  <a:lnTo>
                    <a:pt x="298703" y="1655063"/>
                  </a:lnTo>
                  <a:lnTo>
                    <a:pt x="354329" y="1635251"/>
                  </a:lnTo>
                  <a:lnTo>
                    <a:pt x="387096" y="1578863"/>
                  </a:lnTo>
                  <a:lnTo>
                    <a:pt x="395336" y="1526398"/>
                  </a:lnTo>
                  <a:lnTo>
                    <a:pt x="400191" y="1473086"/>
                  </a:lnTo>
                  <a:lnTo>
                    <a:pt x="403860" y="1419605"/>
                  </a:lnTo>
                  <a:lnTo>
                    <a:pt x="408544" y="1366632"/>
                  </a:lnTo>
                  <a:lnTo>
                    <a:pt x="416447" y="1314845"/>
                  </a:lnTo>
                  <a:lnTo>
                    <a:pt x="429768" y="1264920"/>
                  </a:lnTo>
                  <a:lnTo>
                    <a:pt x="435083" y="1213420"/>
                  </a:lnTo>
                  <a:lnTo>
                    <a:pt x="440838" y="1161629"/>
                  </a:lnTo>
                  <a:lnTo>
                    <a:pt x="448202" y="1109984"/>
                  </a:lnTo>
                  <a:lnTo>
                    <a:pt x="458346" y="1058923"/>
                  </a:lnTo>
                  <a:lnTo>
                    <a:pt x="472439" y="1008888"/>
                  </a:lnTo>
                  <a:lnTo>
                    <a:pt x="481583" y="762000"/>
                  </a:lnTo>
                  <a:lnTo>
                    <a:pt x="484774" y="716756"/>
                  </a:lnTo>
                  <a:lnTo>
                    <a:pt x="488823" y="672084"/>
                  </a:lnTo>
                  <a:lnTo>
                    <a:pt x="492299" y="627411"/>
                  </a:lnTo>
                  <a:lnTo>
                    <a:pt x="493775" y="582168"/>
                  </a:lnTo>
                  <a:lnTo>
                    <a:pt x="493111" y="553313"/>
                  </a:lnTo>
                  <a:lnTo>
                    <a:pt x="490881" y="514869"/>
                  </a:lnTo>
                  <a:lnTo>
                    <a:pt x="486727" y="469183"/>
                  </a:lnTo>
                  <a:lnTo>
                    <a:pt x="480292" y="418606"/>
                  </a:lnTo>
                  <a:lnTo>
                    <a:pt x="471219" y="365487"/>
                  </a:lnTo>
                  <a:lnTo>
                    <a:pt x="459151" y="312176"/>
                  </a:lnTo>
                  <a:lnTo>
                    <a:pt x="443730" y="261021"/>
                  </a:lnTo>
                  <a:lnTo>
                    <a:pt x="424599" y="214374"/>
                  </a:lnTo>
                  <a:lnTo>
                    <a:pt x="401401" y="174583"/>
                  </a:lnTo>
                  <a:lnTo>
                    <a:pt x="373779" y="143997"/>
                  </a:lnTo>
                  <a:lnTo>
                    <a:pt x="341375" y="124968"/>
                  </a:lnTo>
                  <a:lnTo>
                    <a:pt x="313372" y="84439"/>
                  </a:lnTo>
                  <a:lnTo>
                    <a:pt x="279653" y="49911"/>
                  </a:lnTo>
                  <a:lnTo>
                    <a:pt x="240220" y="21669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628" y="4796028"/>
              <a:ext cx="161543" cy="16154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628" y="5253228"/>
              <a:ext cx="161543" cy="16154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628" y="5710428"/>
              <a:ext cx="161543" cy="1615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580888" y="4620768"/>
              <a:ext cx="494030" cy="1664335"/>
            </a:xfrm>
            <a:custGeom>
              <a:avLst/>
              <a:gdLst/>
              <a:ahLst/>
              <a:cxnLst/>
              <a:rect l="l" t="t" r="r" b="b"/>
              <a:pathLst>
                <a:path w="494029" h="1664335">
                  <a:moveTo>
                    <a:pt x="195071" y="0"/>
                  </a:moveTo>
                  <a:lnTo>
                    <a:pt x="177307" y="1428"/>
                  </a:lnTo>
                  <a:lnTo>
                    <a:pt x="160400" y="2286"/>
                  </a:lnTo>
                  <a:lnTo>
                    <a:pt x="144065" y="4286"/>
                  </a:lnTo>
                  <a:lnTo>
                    <a:pt x="128015" y="9143"/>
                  </a:lnTo>
                  <a:lnTo>
                    <a:pt x="106241" y="26895"/>
                  </a:lnTo>
                  <a:lnTo>
                    <a:pt x="104509" y="39233"/>
                  </a:lnTo>
                  <a:lnTo>
                    <a:pt x="108484" y="45134"/>
                  </a:lnTo>
                  <a:lnTo>
                    <a:pt x="76200" y="33528"/>
                  </a:lnTo>
                  <a:lnTo>
                    <a:pt x="71557" y="96830"/>
                  </a:lnTo>
                  <a:lnTo>
                    <a:pt x="66491" y="151835"/>
                  </a:lnTo>
                  <a:lnTo>
                    <a:pt x="60578" y="201930"/>
                  </a:lnTo>
                  <a:lnTo>
                    <a:pt x="53396" y="250500"/>
                  </a:lnTo>
                  <a:lnTo>
                    <a:pt x="44520" y="300933"/>
                  </a:lnTo>
                  <a:lnTo>
                    <a:pt x="33527" y="356616"/>
                  </a:lnTo>
                  <a:lnTo>
                    <a:pt x="30098" y="463296"/>
                  </a:lnTo>
                  <a:lnTo>
                    <a:pt x="27955" y="516064"/>
                  </a:lnTo>
                  <a:lnTo>
                    <a:pt x="24383" y="569976"/>
                  </a:lnTo>
                  <a:lnTo>
                    <a:pt x="9905" y="640079"/>
                  </a:lnTo>
                  <a:lnTo>
                    <a:pt x="0" y="682751"/>
                  </a:lnTo>
                  <a:lnTo>
                    <a:pt x="3093" y="1197608"/>
                  </a:lnTo>
                  <a:lnTo>
                    <a:pt x="4289" y="1300705"/>
                  </a:lnTo>
                  <a:lnTo>
                    <a:pt x="6087" y="1403727"/>
                  </a:lnTo>
                  <a:lnTo>
                    <a:pt x="8663" y="1506623"/>
                  </a:lnTo>
                  <a:lnTo>
                    <a:pt x="10297" y="1558008"/>
                  </a:lnTo>
                  <a:lnTo>
                    <a:pt x="12191" y="1609343"/>
                  </a:lnTo>
                  <a:lnTo>
                    <a:pt x="53339" y="1649348"/>
                  </a:lnTo>
                  <a:lnTo>
                    <a:pt x="94487" y="1664207"/>
                  </a:lnTo>
                  <a:lnTo>
                    <a:pt x="147018" y="1662731"/>
                  </a:lnTo>
                  <a:lnTo>
                    <a:pt x="199262" y="1661540"/>
                  </a:lnTo>
                  <a:lnTo>
                    <a:pt x="250936" y="1658635"/>
                  </a:lnTo>
                  <a:lnTo>
                    <a:pt x="301751" y="1652015"/>
                  </a:lnTo>
                  <a:lnTo>
                    <a:pt x="355853" y="1634489"/>
                  </a:lnTo>
                  <a:lnTo>
                    <a:pt x="387095" y="1575815"/>
                  </a:lnTo>
                  <a:lnTo>
                    <a:pt x="395336" y="1523350"/>
                  </a:lnTo>
                  <a:lnTo>
                    <a:pt x="400191" y="1470038"/>
                  </a:lnTo>
                  <a:lnTo>
                    <a:pt x="403860" y="1416557"/>
                  </a:lnTo>
                  <a:lnTo>
                    <a:pt x="408544" y="1363584"/>
                  </a:lnTo>
                  <a:lnTo>
                    <a:pt x="416447" y="1311797"/>
                  </a:lnTo>
                  <a:lnTo>
                    <a:pt x="429767" y="1261872"/>
                  </a:lnTo>
                  <a:lnTo>
                    <a:pt x="435083" y="1210372"/>
                  </a:lnTo>
                  <a:lnTo>
                    <a:pt x="440838" y="1158581"/>
                  </a:lnTo>
                  <a:lnTo>
                    <a:pt x="448202" y="1106936"/>
                  </a:lnTo>
                  <a:lnTo>
                    <a:pt x="458346" y="1055875"/>
                  </a:lnTo>
                  <a:lnTo>
                    <a:pt x="472439" y="1005839"/>
                  </a:lnTo>
                  <a:lnTo>
                    <a:pt x="474585" y="955291"/>
                  </a:lnTo>
                  <a:lnTo>
                    <a:pt x="482486" y="808036"/>
                  </a:lnTo>
                  <a:lnTo>
                    <a:pt x="484632" y="758951"/>
                  </a:lnTo>
                  <a:lnTo>
                    <a:pt x="487346" y="713708"/>
                  </a:lnTo>
                  <a:lnTo>
                    <a:pt x="490346" y="669036"/>
                  </a:lnTo>
                  <a:lnTo>
                    <a:pt x="492775" y="624363"/>
                  </a:lnTo>
                  <a:lnTo>
                    <a:pt x="493775" y="579119"/>
                  </a:lnTo>
                  <a:lnTo>
                    <a:pt x="493114" y="550952"/>
                  </a:lnTo>
                  <a:lnTo>
                    <a:pt x="486789" y="467454"/>
                  </a:lnTo>
                  <a:lnTo>
                    <a:pt x="480438" y="416905"/>
                  </a:lnTo>
                  <a:lnTo>
                    <a:pt x="471505" y="363676"/>
                  </a:lnTo>
                  <a:lnTo>
                    <a:pt x="459645" y="310158"/>
                  </a:lnTo>
                  <a:lnTo>
                    <a:pt x="444515" y="258743"/>
                  </a:lnTo>
                  <a:lnTo>
                    <a:pt x="425771" y="211821"/>
                  </a:lnTo>
                  <a:lnTo>
                    <a:pt x="403071" y="171782"/>
                  </a:lnTo>
                  <a:lnTo>
                    <a:pt x="376069" y="141018"/>
                  </a:lnTo>
                  <a:lnTo>
                    <a:pt x="344424" y="121919"/>
                  </a:lnTo>
                  <a:lnTo>
                    <a:pt x="314658" y="81438"/>
                  </a:lnTo>
                  <a:lnTo>
                    <a:pt x="280035" y="47243"/>
                  </a:lnTo>
                  <a:lnTo>
                    <a:pt x="240268" y="19907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0428" y="4796028"/>
              <a:ext cx="161543" cy="16154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0428" y="5253228"/>
              <a:ext cx="161543" cy="16154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0428" y="5710428"/>
              <a:ext cx="161543" cy="16154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47588" y="4878324"/>
              <a:ext cx="728980" cy="914400"/>
            </a:xfrm>
            <a:custGeom>
              <a:avLst/>
              <a:gdLst/>
              <a:ahLst/>
              <a:cxnLst/>
              <a:rect l="l" t="t" r="r" b="b"/>
              <a:pathLst>
                <a:path w="728979" h="914400">
                  <a:moveTo>
                    <a:pt x="21335" y="0"/>
                  </a:moveTo>
                  <a:lnTo>
                    <a:pt x="707135" y="0"/>
                  </a:lnTo>
                </a:path>
                <a:path w="728979" h="914400">
                  <a:moveTo>
                    <a:pt x="0" y="402335"/>
                  </a:moveTo>
                  <a:lnTo>
                    <a:pt x="728471" y="54863"/>
                  </a:lnTo>
                </a:path>
                <a:path w="728979" h="914400">
                  <a:moveTo>
                    <a:pt x="21335" y="457199"/>
                  </a:moveTo>
                  <a:lnTo>
                    <a:pt x="707135" y="457199"/>
                  </a:lnTo>
                </a:path>
                <a:path w="728979" h="914400">
                  <a:moveTo>
                    <a:pt x="21335" y="914399"/>
                  </a:moveTo>
                  <a:lnTo>
                    <a:pt x="707135" y="9143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3396" y="5253228"/>
              <a:ext cx="161543" cy="16154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207508" y="4878324"/>
              <a:ext cx="2188845" cy="914400"/>
            </a:xfrm>
            <a:custGeom>
              <a:avLst/>
              <a:gdLst/>
              <a:ahLst/>
              <a:cxnLst/>
              <a:rect l="l" t="t" r="r" b="b"/>
              <a:pathLst>
                <a:path w="2188845" h="914400">
                  <a:moveTo>
                    <a:pt x="0" y="402335"/>
                  </a:moveTo>
                  <a:lnTo>
                    <a:pt x="509015" y="0"/>
                  </a:lnTo>
                </a:path>
                <a:path w="2188845" h="914400">
                  <a:moveTo>
                    <a:pt x="24383" y="457199"/>
                  </a:moveTo>
                  <a:lnTo>
                    <a:pt x="509015" y="457199"/>
                  </a:lnTo>
                </a:path>
                <a:path w="2188845" h="914400">
                  <a:moveTo>
                    <a:pt x="0" y="512063"/>
                  </a:moveTo>
                  <a:lnTo>
                    <a:pt x="509015" y="914399"/>
                  </a:lnTo>
                </a:path>
                <a:path w="2188845" h="914400">
                  <a:moveTo>
                    <a:pt x="1478279" y="54863"/>
                  </a:moveTo>
                  <a:lnTo>
                    <a:pt x="2188463" y="402335"/>
                  </a:lnTo>
                </a:path>
                <a:path w="2188845" h="914400">
                  <a:moveTo>
                    <a:pt x="1499615" y="914399"/>
                  </a:moveTo>
                  <a:lnTo>
                    <a:pt x="2188463" y="512063"/>
                  </a:lnTo>
                </a:path>
                <a:path w="2188845" h="914400">
                  <a:moveTo>
                    <a:pt x="1499615" y="457199"/>
                  </a:moveTo>
                  <a:lnTo>
                    <a:pt x="2188463" y="8595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8540" y="4796028"/>
              <a:ext cx="161543" cy="1615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707124" y="4878324"/>
              <a:ext cx="668020" cy="0"/>
            </a:xfrm>
            <a:custGeom>
              <a:avLst/>
              <a:gdLst/>
              <a:ahLst/>
              <a:cxnLst/>
              <a:rect l="l" t="t" r="r" b="b"/>
              <a:pathLst>
                <a:path w="668020">
                  <a:moveTo>
                    <a:pt x="0" y="0"/>
                  </a:moveTo>
                  <a:lnTo>
                    <a:pt x="66751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664708" y="5964427"/>
            <a:ext cx="207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1</a:t>
            </a:r>
            <a:endParaRPr sz="1200" baseline="-20833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21908" y="5958331"/>
            <a:ext cx="741680" cy="64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2</a:t>
            </a:r>
            <a:endParaRPr sz="1200" baseline="-20833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</a:pPr>
            <a:r>
              <a:rPr sz="1400" spc="-5" dirty="0">
                <a:latin typeface="Comic Sans MS"/>
                <a:cs typeface="Comic Sans MS"/>
              </a:rPr>
              <a:t>Case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(ii)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31964" y="5958331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3</a:t>
            </a:r>
            <a:endParaRPr sz="1200" baseline="-20833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50835" y="541172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39623">
            <a:solidFill>
              <a:srgbClr val="D81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27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4992" y="4629912"/>
            <a:ext cx="494030" cy="1664335"/>
          </a:xfrm>
          <a:custGeom>
            <a:avLst/>
            <a:gdLst/>
            <a:ahLst/>
            <a:cxnLst/>
            <a:rect l="l" t="t" r="r" b="b"/>
            <a:pathLst>
              <a:path w="494029" h="1664335">
                <a:moveTo>
                  <a:pt x="192024" y="0"/>
                </a:moveTo>
                <a:lnTo>
                  <a:pt x="175593" y="1428"/>
                </a:lnTo>
                <a:lnTo>
                  <a:pt x="158876" y="2286"/>
                </a:lnTo>
                <a:lnTo>
                  <a:pt x="142732" y="4286"/>
                </a:lnTo>
                <a:lnTo>
                  <a:pt x="128015" y="9144"/>
                </a:lnTo>
                <a:lnTo>
                  <a:pt x="105924" y="27188"/>
                </a:lnTo>
                <a:lnTo>
                  <a:pt x="103436" y="40111"/>
                </a:lnTo>
                <a:lnTo>
                  <a:pt x="106509" y="46451"/>
                </a:lnTo>
                <a:lnTo>
                  <a:pt x="101096" y="44744"/>
                </a:lnTo>
                <a:lnTo>
                  <a:pt x="73151" y="33528"/>
                </a:lnTo>
                <a:lnTo>
                  <a:pt x="69581" y="96830"/>
                </a:lnTo>
                <a:lnTo>
                  <a:pt x="64911" y="151835"/>
                </a:lnTo>
                <a:lnTo>
                  <a:pt x="59054" y="201930"/>
                </a:lnTo>
                <a:lnTo>
                  <a:pt x="51928" y="250500"/>
                </a:lnTo>
                <a:lnTo>
                  <a:pt x="43448" y="300933"/>
                </a:lnTo>
                <a:lnTo>
                  <a:pt x="33527" y="356616"/>
                </a:lnTo>
                <a:lnTo>
                  <a:pt x="29908" y="410527"/>
                </a:lnTo>
                <a:lnTo>
                  <a:pt x="24955" y="516064"/>
                </a:lnTo>
                <a:lnTo>
                  <a:pt x="21336" y="569976"/>
                </a:lnTo>
                <a:lnTo>
                  <a:pt x="15430" y="603027"/>
                </a:lnTo>
                <a:lnTo>
                  <a:pt x="0" y="682752"/>
                </a:lnTo>
                <a:lnTo>
                  <a:pt x="2931" y="1249163"/>
                </a:lnTo>
                <a:lnTo>
                  <a:pt x="4653" y="1403727"/>
                </a:lnTo>
                <a:lnTo>
                  <a:pt x="6522" y="1506623"/>
                </a:lnTo>
                <a:lnTo>
                  <a:pt x="9143" y="1609343"/>
                </a:lnTo>
                <a:lnTo>
                  <a:pt x="52958" y="1649348"/>
                </a:lnTo>
                <a:lnTo>
                  <a:pt x="94487" y="1664207"/>
                </a:lnTo>
                <a:lnTo>
                  <a:pt x="146542" y="1663159"/>
                </a:lnTo>
                <a:lnTo>
                  <a:pt x="197738" y="1662683"/>
                </a:lnTo>
                <a:lnTo>
                  <a:pt x="248364" y="1659921"/>
                </a:lnTo>
                <a:lnTo>
                  <a:pt x="298703" y="1652015"/>
                </a:lnTo>
                <a:lnTo>
                  <a:pt x="353187" y="1634489"/>
                </a:lnTo>
                <a:lnTo>
                  <a:pt x="387096" y="1575815"/>
                </a:lnTo>
                <a:lnTo>
                  <a:pt x="394052" y="1523350"/>
                </a:lnTo>
                <a:lnTo>
                  <a:pt x="398046" y="1470038"/>
                </a:lnTo>
                <a:lnTo>
                  <a:pt x="401193" y="1416557"/>
                </a:lnTo>
                <a:lnTo>
                  <a:pt x="405609" y="1363584"/>
                </a:lnTo>
                <a:lnTo>
                  <a:pt x="413413" y="1311797"/>
                </a:lnTo>
                <a:lnTo>
                  <a:pt x="426720" y="1261872"/>
                </a:lnTo>
                <a:lnTo>
                  <a:pt x="432035" y="1210372"/>
                </a:lnTo>
                <a:lnTo>
                  <a:pt x="437790" y="1158581"/>
                </a:lnTo>
                <a:lnTo>
                  <a:pt x="445154" y="1106936"/>
                </a:lnTo>
                <a:lnTo>
                  <a:pt x="455298" y="1055875"/>
                </a:lnTo>
                <a:lnTo>
                  <a:pt x="469391" y="1005840"/>
                </a:lnTo>
                <a:lnTo>
                  <a:pt x="472708" y="956462"/>
                </a:lnTo>
                <a:lnTo>
                  <a:pt x="475439" y="907084"/>
                </a:lnTo>
                <a:lnTo>
                  <a:pt x="477731" y="857707"/>
                </a:lnTo>
                <a:lnTo>
                  <a:pt x="481584" y="758952"/>
                </a:lnTo>
                <a:lnTo>
                  <a:pt x="484774" y="713708"/>
                </a:lnTo>
                <a:lnTo>
                  <a:pt x="488823" y="669036"/>
                </a:lnTo>
                <a:lnTo>
                  <a:pt x="492299" y="624363"/>
                </a:lnTo>
                <a:lnTo>
                  <a:pt x="493775" y="579120"/>
                </a:lnTo>
                <a:lnTo>
                  <a:pt x="493043" y="550955"/>
                </a:lnTo>
                <a:lnTo>
                  <a:pt x="486232" y="467516"/>
                </a:lnTo>
                <a:lnTo>
                  <a:pt x="479522" y="417051"/>
                </a:lnTo>
                <a:lnTo>
                  <a:pt x="470188" y="363962"/>
                </a:lnTo>
                <a:lnTo>
                  <a:pt x="457914" y="310653"/>
                </a:lnTo>
                <a:lnTo>
                  <a:pt x="442383" y="259528"/>
                </a:lnTo>
                <a:lnTo>
                  <a:pt x="423280" y="212993"/>
                </a:lnTo>
                <a:lnTo>
                  <a:pt x="400288" y="173452"/>
                </a:lnTo>
                <a:lnTo>
                  <a:pt x="373092" y="143308"/>
                </a:lnTo>
                <a:lnTo>
                  <a:pt x="341375" y="124968"/>
                </a:lnTo>
                <a:lnTo>
                  <a:pt x="312038" y="83153"/>
                </a:lnTo>
                <a:lnTo>
                  <a:pt x="278129" y="48768"/>
                </a:lnTo>
                <a:lnTo>
                  <a:pt x="238505" y="21240"/>
                </a:lnTo>
                <a:lnTo>
                  <a:pt x="19202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2032" y="4629912"/>
            <a:ext cx="494030" cy="1664335"/>
          </a:xfrm>
          <a:custGeom>
            <a:avLst/>
            <a:gdLst/>
            <a:ahLst/>
            <a:cxnLst/>
            <a:rect l="l" t="t" r="r" b="b"/>
            <a:pathLst>
              <a:path w="494030" h="1664335">
                <a:moveTo>
                  <a:pt x="195072" y="0"/>
                </a:moveTo>
                <a:lnTo>
                  <a:pt x="178641" y="1428"/>
                </a:lnTo>
                <a:lnTo>
                  <a:pt x="161925" y="2286"/>
                </a:lnTo>
                <a:lnTo>
                  <a:pt x="145780" y="4286"/>
                </a:lnTo>
                <a:lnTo>
                  <a:pt x="131064" y="9144"/>
                </a:lnTo>
                <a:lnTo>
                  <a:pt x="107801" y="27188"/>
                </a:lnTo>
                <a:lnTo>
                  <a:pt x="105168" y="40111"/>
                </a:lnTo>
                <a:lnTo>
                  <a:pt x="108679" y="46451"/>
                </a:lnTo>
                <a:lnTo>
                  <a:pt x="103851" y="44744"/>
                </a:lnTo>
                <a:lnTo>
                  <a:pt x="76200" y="33528"/>
                </a:lnTo>
                <a:lnTo>
                  <a:pt x="71557" y="96830"/>
                </a:lnTo>
                <a:lnTo>
                  <a:pt x="66491" y="151835"/>
                </a:lnTo>
                <a:lnTo>
                  <a:pt x="60579" y="201930"/>
                </a:lnTo>
                <a:lnTo>
                  <a:pt x="53396" y="250500"/>
                </a:lnTo>
                <a:lnTo>
                  <a:pt x="44520" y="300933"/>
                </a:lnTo>
                <a:lnTo>
                  <a:pt x="33528" y="356616"/>
                </a:lnTo>
                <a:lnTo>
                  <a:pt x="30099" y="463296"/>
                </a:lnTo>
                <a:lnTo>
                  <a:pt x="27955" y="516064"/>
                </a:lnTo>
                <a:lnTo>
                  <a:pt x="24384" y="569976"/>
                </a:lnTo>
                <a:lnTo>
                  <a:pt x="9906" y="640080"/>
                </a:lnTo>
                <a:lnTo>
                  <a:pt x="0" y="682752"/>
                </a:lnTo>
                <a:lnTo>
                  <a:pt x="3093" y="1197608"/>
                </a:lnTo>
                <a:lnTo>
                  <a:pt x="4289" y="1300705"/>
                </a:lnTo>
                <a:lnTo>
                  <a:pt x="6087" y="1403727"/>
                </a:lnTo>
                <a:lnTo>
                  <a:pt x="8663" y="1506623"/>
                </a:lnTo>
                <a:lnTo>
                  <a:pt x="10297" y="1558008"/>
                </a:lnTo>
                <a:lnTo>
                  <a:pt x="12192" y="1609343"/>
                </a:lnTo>
                <a:lnTo>
                  <a:pt x="56007" y="1649348"/>
                </a:lnTo>
                <a:lnTo>
                  <a:pt x="97536" y="1664207"/>
                </a:lnTo>
                <a:lnTo>
                  <a:pt x="149590" y="1663159"/>
                </a:lnTo>
                <a:lnTo>
                  <a:pt x="200787" y="1662683"/>
                </a:lnTo>
                <a:lnTo>
                  <a:pt x="251412" y="1659921"/>
                </a:lnTo>
                <a:lnTo>
                  <a:pt x="301751" y="1652015"/>
                </a:lnTo>
                <a:lnTo>
                  <a:pt x="355854" y="1634489"/>
                </a:lnTo>
                <a:lnTo>
                  <a:pt x="387096" y="1575815"/>
                </a:lnTo>
                <a:lnTo>
                  <a:pt x="395336" y="1523350"/>
                </a:lnTo>
                <a:lnTo>
                  <a:pt x="400191" y="1470038"/>
                </a:lnTo>
                <a:lnTo>
                  <a:pt x="403860" y="1416557"/>
                </a:lnTo>
                <a:lnTo>
                  <a:pt x="408544" y="1363584"/>
                </a:lnTo>
                <a:lnTo>
                  <a:pt x="416447" y="1311797"/>
                </a:lnTo>
                <a:lnTo>
                  <a:pt x="429768" y="1261872"/>
                </a:lnTo>
                <a:lnTo>
                  <a:pt x="435083" y="1210372"/>
                </a:lnTo>
                <a:lnTo>
                  <a:pt x="440838" y="1158581"/>
                </a:lnTo>
                <a:lnTo>
                  <a:pt x="448202" y="1106936"/>
                </a:lnTo>
                <a:lnTo>
                  <a:pt x="458346" y="1055875"/>
                </a:lnTo>
                <a:lnTo>
                  <a:pt x="472439" y="1005840"/>
                </a:lnTo>
                <a:lnTo>
                  <a:pt x="475756" y="956462"/>
                </a:lnTo>
                <a:lnTo>
                  <a:pt x="478487" y="907084"/>
                </a:lnTo>
                <a:lnTo>
                  <a:pt x="480779" y="857707"/>
                </a:lnTo>
                <a:lnTo>
                  <a:pt x="484632" y="758952"/>
                </a:lnTo>
                <a:lnTo>
                  <a:pt x="487346" y="713708"/>
                </a:lnTo>
                <a:lnTo>
                  <a:pt x="490347" y="669036"/>
                </a:lnTo>
                <a:lnTo>
                  <a:pt x="492775" y="624363"/>
                </a:lnTo>
                <a:lnTo>
                  <a:pt x="493775" y="579120"/>
                </a:lnTo>
                <a:lnTo>
                  <a:pt x="493114" y="550955"/>
                </a:lnTo>
                <a:lnTo>
                  <a:pt x="486789" y="467516"/>
                </a:lnTo>
                <a:lnTo>
                  <a:pt x="480438" y="417051"/>
                </a:lnTo>
                <a:lnTo>
                  <a:pt x="471505" y="363962"/>
                </a:lnTo>
                <a:lnTo>
                  <a:pt x="459645" y="310653"/>
                </a:lnTo>
                <a:lnTo>
                  <a:pt x="444515" y="259528"/>
                </a:lnTo>
                <a:lnTo>
                  <a:pt x="425771" y="212993"/>
                </a:lnTo>
                <a:lnTo>
                  <a:pt x="403071" y="173452"/>
                </a:lnTo>
                <a:lnTo>
                  <a:pt x="376069" y="143308"/>
                </a:lnTo>
                <a:lnTo>
                  <a:pt x="344424" y="124968"/>
                </a:lnTo>
                <a:lnTo>
                  <a:pt x="314658" y="83153"/>
                </a:lnTo>
                <a:lnTo>
                  <a:pt x="280035" y="48768"/>
                </a:lnTo>
                <a:lnTo>
                  <a:pt x="240268" y="21240"/>
                </a:lnTo>
                <a:lnTo>
                  <a:pt x="19507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18260" y="4648200"/>
            <a:ext cx="2353310" cy="1664335"/>
            <a:chOff x="1318260" y="4648200"/>
            <a:chExt cx="2353310" cy="1664335"/>
          </a:xfrm>
        </p:grpSpPr>
        <p:sp>
          <p:nvSpPr>
            <p:cNvPr id="5" name="object 5"/>
            <p:cNvSpPr/>
            <p:nvPr/>
          </p:nvSpPr>
          <p:spPr>
            <a:xfrm>
              <a:off x="1725168" y="4648200"/>
              <a:ext cx="494030" cy="1664335"/>
            </a:xfrm>
            <a:custGeom>
              <a:avLst/>
              <a:gdLst/>
              <a:ahLst/>
              <a:cxnLst/>
              <a:rect l="l" t="t" r="r" b="b"/>
              <a:pathLst>
                <a:path w="494030" h="1664335">
                  <a:moveTo>
                    <a:pt x="192024" y="0"/>
                  </a:moveTo>
                  <a:lnTo>
                    <a:pt x="142732" y="6857"/>
                  </a:lnTo>
                  <a:lnTo>
                    <a:pt x="104753" y="28748"/>
                  </a:lnTo>
                  <a:lnTo>
                    <a:pt x="102120" y="40770"/>
                  </a:lnTo>
                  <a:lnTo>
                    <a:pt x="105631" y="46646"/>
                  </a:lnTo>
                  <a:lnTo>
                    <a:pt x="73151" y="33527"/>
                  </a:lnTo>
                  <a:lnTo>
                    <a:pt x="68523" y="97056"/>
                  </a:lnTo>
                  <a:lnTo>
                    <a:pt x="63556" y="152625"/>
                  </a:lnTo>
                  <a:lnTo>
                    <a:pt x="57912" y="203453"/>
                  </a:lnTo>
                  <a:lnTo>
                    <a:pt x="51251" y="252758"/>
                  </a:lnTo>
                  <a:lnTo>
                    <a:pt x="43236" y="303755"/>
                  </a:lnTo>
                  <a:lnTo>
                    <a:pt x="33528" y="359663"/>
                  </a:lnTo>
                  <a:lnTo>
                    <a:pt x="29908" y="412241"/>
                  </a:lnTo>
                  <a:lnTo>
                    <a:pt x="24955" y="517397"/>
                  </a:lnTo>
                  <a:lnTo>
                    <a:pt x="21336" y="569975"/>
                  </a:lnTo>
                  <a:lnTo>
                    <a:pt x="15430" y="603027"/>
                  </a:lnTo>
                  <a:lnTo>
                    <a:pt x="0" y="682751"/>
                  </a:lnTo>
                  <a:lnTo>
                    <a:pt x="2931" y="1249163"/>
                  </a:lnTo>
                  <a:lnTo>
                    <a:pt x="4653" y="1403727"/>
                  </a:lnTo>
                  <a:lnTo>
                    <a:pt x="6522" y="1506623"/>
                  </a:lnTo>
                  <a:lnTo>
                    <a:pt x="9143" y="1609343"/>
                  </a:lnTo>
                  <a:lnTo>
                    <a:pt x="52959" y="1650491"/>
                  </a:lnTo>
                  <a:lnTo>
                    <a:pt x="94487" y="1664207"/>
                  </a:lnTo>
                  <a:lnTo>
                    <a:pt x="146542" y="1663207"/>
                  </a:lnTo>
                  <a:lnTo>
                    <a:pt x="197738" y="1663064"/>
                  </a:lnTo>
                  <a:lnTo>
                    <a:pt x="248364" y="1661207"/>
                  </a:lnTo>
                  <a:lnTo>
                    <a:pt x="298704" y="1655063"/>
                  </a:lnTo>
                  <a:lnTo>
                    <a:pt x="353187" y="1634870"/>
                  </a:lnTo>
                  <a:lnTo>
                    <a:pt x="387095" y="1575815"/>
                  </a:lnTo>
                  <a:lnTo>
                    <a:pt x="394052" y="1523562"/>
                  </a:lnTo>
                  <a:lnTo>
                    <a:pt x="398046" y="1470716"/>
                  </a:lnTo>
                  <a:lnTo>
                    <a:pt x="401193" y="1417700"/>
                  </a:lnTo>
                  <a:lnTo>
                    <a:pt x="405609" y="1364939"/>
                  </a:lnTo>
                  <a:lnTo>
                    <a:pt x="413413" y="1312855"/>
                  </a:lnTo>
                  <a:lnTo>
                    <a:pt x="426719" y="1261871"/>
                  </a:lnTo>
                  <a:lnTo>
                    <a:pt x="432035" y="1210372"/>
                  </a:lnTo>
                  <a:lnTo>
                    <a:pt x="437790" y="1158581"/>
                  </a:lnTo>
                  <a:lnTo>
                    <a:pt x="445154" y="1106936"/>
                  </a:lnTo>
                  <a:lnTo>
                    <a:pt x="455298" y="1055875"/>
                  </a:lnTo>
                  <a:lnTo>
                    <a:pt x="469392" y="1005839"/>
                  </a:lnTo>
                  <a:lnTo>
                    <a:pt x="472708" y="956462"/>
                  </a:lnTo>
                  <a:lnTo>
                    <a:pt x="475439" y="907084"/>
                  </a:lnTo>
                  <a:lnTo>
                    <a:pt x="477731" y="857707"/>
                  </a:lnTo>
                  <a:lnTo>
                    <a:pt x="481584" y="758951"/>
                  </a:lnTo>
                  <a:lnTo>
                    <a:pt x="484774" y="715041"/>
                  </a:lnTo>
                  <a:lnTo>
                    <a:pt x="488823" y="670559"/>
                  </a:lnTo>
                  <a:lnTo>
                    <a:pt x="492299" y="626078"/>
                  </a:lnTo>
                  <a:lnTo>
                    <a:pt x="493775" y="582167"/>
                  </a:lnTo>
                  <a:lnTo>
                    <a:pt x="493043" y="553245"/>
                  </a:lnTo>
                  <a:lnTo>
                    <a:pt x="490634" y="514621"/>
                  </a:lnTo>
                  <a:lnTo>
                    <a:pt x="486232" y="468688"/>
                  </a:lnTo>
                  <a:lnTo>
                    <a:pt x="479522" y="417837"/>
                  </a:lnTo>
                  <a:lnTo>
                    <a:pt x="470188" y="364456"/>
                  </a:lnTo>
                  <a:lnTo>
                    <a:pt x="457914" y="310939"/>
                  </a:lnTo>
                  <a:lnTo>
                    <a:pt x="442383" y="259675"/>
                  </a:lnTo>
                  <a:lnTo>
                    <a:pt x="423280" y="213055"/>
                  </a:lnTo>
                  <a:lnTo>
                    <a:pt x="400288" y="173470"/>
                  </a:lnTo>
                  <a:lnTo>
                    <a:pt x="373092" y="143310"/>
                  </a:lnTo>
                  <a:lnTo>
                    <a:pt x="341375" y="124967"/>
                  </a:lnTo>
                  <a:lnTo>
                    <a:pt x="312038" y="84439"/>
                  </a:lnTo>
                  <a:lnTo>
                    <a:pt x="278130" y="49910"/>
                  </a:lnTo>
                  <a:lnTo>
                    <a:pt x="238506" y="21669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660" y="4823460"/>
              <a:ext cx="161543" cy="1615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660" y="5280660"/>
              <a:ext cx="161543" cy="1615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660" y="5737860"/>
              <a:ext cx="161543" cy="1615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9860" y="4823460"/>
              <a:ext cx="161543" cy="1615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10156" y="4905756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9860" y="5280660"/>
              <a:ext cx="161543" cy="1615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88820" y="4960620"/>
              <a:ext cx="731520" cy="402590"/>
            </a:xfrm>
            <a:custGeom>
              <a:avLst/>
              <a:gdLst/>
              <a:ahLst/>
              <a:cxnLst/>
              <a:rect l="l" t="t" r="r" b="b"/>
              <a:pathLst>
                <a:path w="731519" h="402589">
                  <a:moveTo>
                    <a:pt x="0" y="350519"/>
                  </a:moveTo>
                  <a:lnTo>
                    <a:pt x="731519" y="0"/>
                  </a:lnTo>
                </a:path>
                <a:path w="731519" h="402589">
                  <a:moveTo>
                    <a:pt x="21335" y="402335"/>
                  </a:moveTo>
                  <a:lnTo>
                    <a:pt x="707135" y="4023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9860" y="5737860"/>
              <a:ext cx="161543" cy="1615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10156" y="5820156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8260" y="5280660"/>
              <a:ext cx="161543" cy="1615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55420" y="4905756"/>
              <a:ext cx="402590" cy="914400"/>
            </a:xfrm>
            <a:custGeom>
              <a:avLst/>
              <a:gdLst/>
              <a:ahLst/>
              <a:cxnLst/>
              <a:rect l="l" t="t" r="r" b="b"/>
              <a:pathLst>
                <a:path w="402589" h="914400">
                  <a:moveTo>
                    <a:pt x="0" y="405383"/>
                  </a:moveTo>
                  <a:lnTo>
                    <a:pt x="402335" y="0"/>
                  </a:lnTo>
                </a:path>
                <a:path w="402589" h="914400">
                  <a:moveTo>
                    <a:pt x="21335" y="457199"/>
                  </a:moveTo>
                  <a:lnTo>
                    <a:pt x="402335" y="457199"/>
                  </a:lnTo>
                </a:path>
                <a:path w="402589" h="914400">
                  <a:moveTo>
                    <a:pt x="0" y="512063"/>
                  </a:moveTo>
                  <a:lnTo>
                    <a:pt x="402335" y="9143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772" y="5280660"/>
              <a:ext cx="161543" cy="1615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27019" y="4960620"/>
              <a:ext cx="710565" cy="350520"/>
            </a:xfrm>
            <a:custGeom>
              <a:avLst/>
              <a:gdLst/>
              <a:ahLst/>
              <a:cxnLst/>
              <a:rect l="l" t="t" r="r" b="b"/>
              <a:pathLst>
                <a:path w="710564" h="350520">
                  <a:moveTo>
                    <a:pt x="0" y="0"/>
                  </a:moveTo>
                  <a:lnTo>
                    <a:pt x="710183" y="35051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772" y="5737860"/>
              <a:ext cx="161543" cy="1615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48356" y="5362956"/>
              <a:ext cx="688975" cy="457200"/>
            </a:xfrm>
            <a:custGeom>
              <a:avLst/>
              <a:gdLst/>
              <a:ahLst/>
              <a:cxnLst/>
              <a:rect l="l" t="t" r="r" b="b"/>
              <a:pathLst>
                <a:path w="688975" h="457200">
                  <a:moveTo>
                    <a:pt x="0" y="457199"/>
                  </a:moveTo>
                  <a:lnTo>
                    <a:pt x="688847" y="54863"/>
                  </a:lnTo>
                </a:path>
                <a:path w="688975" h="457200">
                  <a:moveTo>
                    <a:pt x="0" y="0"/>
                  </a:moveTo>
                  <a:lnTo>
                    <a:pt x="688847" y="40538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772" y="4823460"/>
              <a:ext cx="161543" cy="1615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48356" y="4905756"/>
              <a:ext cx="668020" cy="0"/>
            </a:xfrm>
            <a:custGeom>
              <a:avLst/>
              <a:gdLst/>
              <a:ahLst/>
              <a:cxnLst/>
              <a:rect l="l" t="t" r="r" b="b"/>
              <a:pathLst>
                <a:path w="668020">
                  <a:moveTo>
                    <a:pt x="0" y="0"/>
                  </a:moveTo>
                  <a:lnTo>
                    <a:pt x="66751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71748" y="176275"/>
            <a:ext cx="2000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Bipartite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624840" y="926084"/>
            <a:ext cx="7800975" cy="332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68580">
              <a:lnSpc>
                <a:spcPct val="120000"/>
              </a:lnSpc>
              <a:spcBef>
                <a:spcPts val="100"/>
              </a:spcBef>
              <a:tabLst>
                <a:tab pos="993140" algn="l"/>
                <a:tab pos="40525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Lemma.	</a:t>
            </a:r>
            <a:r>
              <a:rPr sz="1800" spc="5" dirty="0">
                <a:latin typeface="Comic Sans MS"/>
                <a:cs typeface="Comic Sans MS"/>
              </a:rPr>
              <a:t>Let </a:t>
            </a:r>
            <a:r>
              <a:rPr sz="1800" dirty="0">
                <a:latin typeface="Comic Sans MS"/>
                <a:cs typeface="Comic Sans MS"/>
              </a:rPr>
              <a:t>G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a connected graph, and let </a:t>
            </a:r>
            <a:r>
              <a:rPr sz="1800" spc="-5" dirty="0">
                <a:latin typeface="Comic Sans MS"/>
                <a:cs typeface="Comic Sans MS"/>
              </a:rPr>
              <a:t>L</a:t>
            </a:r>
            <a:r>
              <a:rPr sz="1800" spc="-7" baseline="-23148" dirty="0">
                <a:latin typeface="Comic Sans MS"/>
                <a:cs typeface="Comic Sans MS"/>
              </a:rPr>
              <a:t>0</a:t>
            </a:r>
            <a:r>
              <a:rPr sz="1800" spc="-5" dirty="0">
                <a:latin typeface="Comic Sans MS"/>
                <a:cs typeface="Comic Sans MS"/>
              </a:rPr>
              <a:t>, </a:t>
            </a:r>
            <a:r>
              <a:rPr sz="1800" dirty="0">
                <a:latin typeface="Comic Sans MS"/>
                <a:cs typeface="Comic Sans MS"/>
              </a:rPr>
              <a:t>…, </a:t>
            </a:r>
            <a:r>
              <a:rPr sz="1800" spc="5" dirty="0">
                <a:latin typeface="Comic Sans MS"/>
                <a:cs typeface="Comic Sans MS"/>
              </a:rPr>
              <a:t>L</a:t>
            </a:r>
            <a:r>
              <a:rPr sz="1800" spc="7" baseline="-23148" dirty="0">
                <a:latin typeface="Comic Sans MS"/>
                <a:cs typeface="Comic Sans MS"/>
              </a:rPr>
              <a:t>k</a:t>
            </a:r>
            <a:r>
              <a:rPr sz="1800" spc="15" baseline="-23148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be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layers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produced </a:t>
            </a:r>
            <a:r>
              <a:rPr sz="1800" spc="-5" dirty="0">
                <a:latin typeface="Comic Sans MS"/>
                <a:cs typeface="Comic Sans MS"/>
              </a:rPr>
              <a:t>by BFS</a:t>
            </a:r>
            <a:r>
              <a:rPr sz="1800" dirty="0">
                <a:latin typeface="Comic Sans MS"/>
                <a:cs typeface="Comic Sans MS"/>
              </a:rPr>
              <a:t> starting at </a:t>
            </a:r>
            <a:r>
              <a:rPr sz="1800" spc="-5" dirty="0">
                <a:latin typeface="Comic Sans MS"/>
                <a:cs typeface="Comic Sans MS"/>
              </a:rPr>
              <a:t>node</a:t>
            </a:r>
            <a:r>
              <a:rPr sz="1800" dirty="0">
                <a:latin typeface="Comic Sans MS"/>
                <a:cs typeface="Comic Sans MS"/>
              </a:rPr>
              <a:t> s.	Exactly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following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holds.</a:t>
            </a:r>
            <a:endParaRPr sz="1800">
              <a:latin typeface="Comic Sans MS"/>
              <a:cs typeface="Comic Sans MS"/>
            </a:endParaRPr>
          </a:p>
          <a:p>
            <a:pPr marL="628015" indent="-436880">
              <a:lnSpc>
                <a:spcPct val="100000"/>
              </a:lnSpc>
              <a:spcBef>
                <a:spcPts val="455"/>
              </a:spcBef>
              <a:buAutoNum type="romanLcParenBoth"/>
              <a:tabLst>
                <a:tab pos="628015" algn="l"/>
                <a:tab pos="628650" algn="l"/>
              </a:tabLst>
            </a:pPr>
            <a:r>
              <a:rPr sz="1800" dirty="0">
                <a:latin typeface="Comic Sans MS"/>
                <a:cs typeface="Comic Sans MS"/>
              </a:rPr>
              <a:t>No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joins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layer,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bipartite.</a:t>
            </a:r>
            <a:endParaRPr sz="1800">
              <a:latin typeface="Comic Sans MS"/>
              <a:cs typeface="Comic Sans MS"/>
            </a:endParaRPr>
          </a:p>
          <a:p>
            <a:pPr marL="628650" marR="154940" indent="-436880">
              <a:lnSpc>
                <a:spcPct val="120000"/>
              </a:lnSpc>
              <a:buAutoNum type="romanLcParenBoth"/>
              <a:tabLst>
                <a:tab pos="623570" algn="l"/>
                <a:tab pos="624205" algn="l"/>
              </a:tabLst>
            </a:pPr>
            <a:r>
              <a:rPr sz="1800" spc="-5" dirty="0">
                <a:latin typeface="Comic Sans MS"/>
                <a:cs typeface="Comic Sans MS"/>
              </a:rPr>
              <a:t>An </a:t>
            </a:r>
            <a:r>
              <a:rPr sz="1800" dirty="0">
                <a:latin typeface="Comic Sans MS"/>
                <a:cs typeface="Comic Sans MS"/>
              </a:rPr>
              <a:t>edge of G </a:t>
            </a:r>
            <a:r>
              <a:rPr sz="1800" spc="-5" dirty="0">
                <a:latin typeface="Comic Sans MS"/>
                <a:cs typeface="Comic Sans MS"/>
              </a:rPr>
              <a:t>joins two nodes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same layer, and G contains an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odd-length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cycle </a:t>
            </a:r>
            <a:r>
              <a:rPr sz="1800" spc="-5" dirty="0">
                <a:latin typeface="Comic Sans MS"/>
                <a:cs typeface="Comic Sans MS"/>
              </a:rPr>
              <a:t>(and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hence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not bipartite).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  <a:tabLst>
                <a:tab pos="505459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(i)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sz="1800" spc="-5" dirty="0">
                <a:latin typeface="Comic Sans MS"/>
                <a:cs typeface="Comic Sans MS"/>
              </a:rPr>
              <a:t>Suppose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5" dirty="0">
                <a:latin typeface="Comic Sans MS"/>
                <a:cs typeface="Comic Sans MS"/>
              </a:rPr>
              <a:t> joins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adjacent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layers.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previous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lemma,</a:t>
            </a:r>
            <a:r>
              <a:rPr sz="1800" spc="-5" dirty="0">
                <a:latin typeface="Comic Sans MS"/>
                <a:cs typeface="Comic Sans MS"/>
              </a:rPr>
              <a:t> this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implies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</a:t>
            </a:r>
            <a:r>
              <a:rPr sz="1800" spc="-5" dirty="0">
                <a:latin typeface="Comic Sans MS"/>
                <a:cs typeface="Comic Sans MS"/>
              </a:rPr>
              <a:t> join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level.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  <a:tab pos="1767205" algn="l"/>
              </a:tabLst>
            </a:pPr>
            <a:r>
              <a:rPr sz="1800" spc="-5" dirty="0">
                <a:latin typeface="Comic Sans MS"/>
                <a:cs typeface="Comic Sans MS"/>
              </a:rPr>
              <a:t>Bipartition:	red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odd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levels,</a:t>
            </a:r>
            <a:r>
              <a:rPr sz="1800" spc="-5" dirty="0">
                <a:latin typeface="Comic Sans MS"/>
                <a:cs typeface="Comic Sans MS"/>
              </a:rPr>
              <a:t> blue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even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levels.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5940" y="5991859"/>
            <a:ext cx="207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1</a:t>
            </a:r>
            <a:endParaRPr sz="1200" baseline="-20833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63140" y="5988811"/>
            <a:ext cx="691515" cy="64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2</a:t>
            </a:r>
            <a:endParaRPr sz="1200" baseline="-20833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</a:pPr>
            <a:r>
              <a:rPr sz="1400" spc="-5" dirty="0">
                <a:latin typeface="Comic Sans MS"/>
                <a:cs typeface="Comic Sans MS"/>
              </a:rPr>
              <a:t>Case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(i)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3196" y="5988811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</a:t>
            </a:r>
            <a:r>
              <a:rPr sz="1200" baseline="-20833" dirty="0">
                <a:latin typeface="Comic Sans MS"/>
                <a:cs typeface="Comic Sans MS"/>
              </a:rPr>
              <a:t>3</a:t>
            </a:r>
            <a:endParaRPr sz="1200" baseline="-20833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748" y="176275"/>
            <a:ext cx="2000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Bipartite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0" y="926084"/>
            <a:ext cx="777557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20000"/>
              </a:lnSpc>
              <a:spcBef>
                <a:spcPts val="100"/>
              </a:spcBef>
              <a:tabLst>
                <a:tab pos="980440" algn="l"/>
                <a:tab pos="40398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Lemma.	</a:t>
            </a:r>
            <a:r>
              <a:rPr sz="1800" spc="5" dirty="0">
                <a:latin typeface="Comic Sans MS"/>
                <a:cs typeface="Comic Sans MS"/>
              </a:rPr>
              <a:t>Let </a:t>
            </a:r>
            <a:r>
              <a:rPr sz="1800" dirty="0">
                <a:latin typeface="Comic Sans MS"/>
                <a:cs typeface="Comic Sans MS"/>
              </a:rPr>
              <a:t>G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a connected graph, and let </a:t>
            </a:r>
            <a:r>
              <a:rPr sz="1800" spc="-5" dirty="0">
                <a:latin typeface="Comic Sans MS"/>
                <a:cs typeface="Comic Sans MS"/>
              </a:rPr>
              <a:t>L</a:t>
            </a:r>
            <a:r>
              <a:rPr sz="1800" spc="-7" baseline="-23148" dirty="0">
                <a:latin typeface="Comic Sans MS"/>
                <a:cs typeface="Comic Sans MS"/>
              </a:rPr>
              <a:t>0</a:t>
            </a:r>
            <a:r>
              <a:rPr sz="1800" spc="-5" dirty="0">
                <a:latin typeface="Comic Sans MS"/>
                <a:cs typeface="Comic Sans MS"/>
              </a:rPr>
              <a:t>, </a:t>
            </a:r>
            <a:r>
              <a:rPr sz="1800" dirty="0">
                <a:latin typeface="Comic Sans MS"/>
                <a:cs typeface="Comic Sans MS"/>
              </a:rPr>
              <a:t>…, </a:t>
            </a:r>
            <a:r>
              <a:rPr sz="1800" spc="5" dirty="0">
                <a:latin typeface="Comic Sans MS"/>
                <a:cs typeface="Comic Sans MS"/>
              </a:rPr>
              <a:t>L</a:t>
            </a:r>
            <a:r>
              <a:rPr sz="1800" spc="7" baseline="-23148" dirty="0">
                <a:latin typeface="Comic Sans MS"/>
                <a:cs typeface="Comic Sans MS"/>
              </a:rPr>
              <a:t>k</a:t>
            </a:r>
            <a:r>
              <a:rPr sz="1800" spc="15" baseline="-23148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be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layers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produced </a:t>
            </a:r>
            <a:r>
              <a:rPr sz="1800" spc="-5" dirty="0">
                <a:latin typeface="Comic Sans MS"/>
                <a:cs typeface="Comic Sans MS"/>
              </a:rPr>
              <a:t>by BFS</a:t>
            </a:r>
            <a:r>
              <a:rPr sz="1800" dirty="0">
                <a:latin typeface="Comic Sans MS"/>
                <a:cs typeface="Comic Sans MS"/>
              </a:rPr>
              <a:t> starting at </a:t>
            </a:r>
            <a:r>
              <a:rPr sz="1800" spc="-5" dirty="0">
                <a:latin typeface="Comic Sans MS"/>
                <a:cs typeface="Comic Sans MS"/>
              </a:rPr>
              <a:t>node</a:t>
            </a:r>
            <a:r>
              <a:rPr sz="1800" dirty="0">
                <a:latin typeface="Comic Sans MS"/>
                <a:cs typeface="Comic Sans MS"/>
              </a:rPr>
              <a:t> s.	Exactly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following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holds.</a:t>
            </a:r>
            <a:endParaRPr sz="1800">
              <a:latin typeface="Comic Sans MS"/>
              <a:cs typeface="Comic Sans MS"/>
            </a:endParaRPr>
          </a:p>
          <a:p>
            <a:pPr marL="615315" indent="-436880">
              <a:lnSpc>
                <a:spcPct val="100000"/>
              </a:lnSpc>
              <a:spcBef>
                <a:spcPts val="455"/>
              </a:spcBef>
              <a:buAutoNum type="romanLcParenBoth"/>
              <a:tabLst>
                <a:tab pos="615315" algn="l"/>
                <a:tab pos="615950" algn="l"/>
              </a:tabLst>
            </a:pPr>
            <a:r>
              <a:rPr sz="1800" dirty="0">
                <a:latin typeface="Comic Sans MS"/>
                <a:cs typeface="Comic Sans MS"/>
              </a:rPr>
              <a:t>No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joins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layer,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bipartite.</a:t>
            </a:r>
            <a:endParaRPr sz="1800">
              <a:latin typeface="Comic Sans MS"/>
              <a:cs typeface="Comic Sans MS"/>
            </a:endParaRPr>
          </a:p>
          <a:p>
            <a:pPr marL="615950" marR="142240" indent="-436880">
              <a:lnSpc>
                <a:spcPct val="120000"/>
              </a:lnSpc>
              <a:buAutoNum type="romanLcParenBoth"/>
              <a:tabLst>
                <a:tab pos="610870" algn="l"/>
                <a:tab pos="611505" algn="l"/>
              </a:tabLst>
            </a:pPr>
            <a:r>
              <a:rPr sz="1800" spc="-5" dirty="0">
                <a:latin typeface="Comic Sans MS"/>
                <a:cs typeface="Comic Sans MS"/>
              </a:rPr>
              <a:t>An </a:t>
            </a:r>
            <a:r>
              <a:rPr sz="1800" dirty="0">
                <a:latin typeface="Comic Sans MS"/>
                <a:cs typeface="Comic Sans MS"/>
              </a:rPr>
              <a:t>edge of G </a:t>
            </a:r>
            <a:r>
              <a:rPr sz="1800" spc="-5" dirty="0">
                <a:latin typeface="Comic Sans MS"/>
                <a:cs typeface="Comic Sans MS"/>
              </a:rPr>
              <a:t>joins two nodes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same layer, and G contains an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odd-length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cycle </a:t>
            </a:r>
            <a:r>
              <a:rPr sz="1800" spc="-5" dirty="0">
                <a:latin typeface="Comic Sans MS"/>
                <a:cs typeface="Comic Sans MS"/>
              </a:rPr>
              <a:t>(and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hence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not bipartite).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907284"/>
            <a:ext cx="5776595" cy="23361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30"/>
              </a:spcBef>
              <a:tabLst>
                <a:tab pos="480059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(ii)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sz="1800" spc="-5" dirty="0">
                <a:latin typeface="Comic Sans MS"/>
                <a:cs typeface="Comic Sans MS"/>
              </a:rPr>
              <a:t>Suppose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(x,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y)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5" dirty="0">
                <a:latin typeface="Comic Sans MS"/>
                <a:cs typeface="Comic Sans MS"/>
              </a:rPr>
              <a:t> with x,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level L</a:t>
            </a:r>
            <a:r>
              <a:rPr sz="1800" baseline="-23148" dirty="0">
                <a:latin typeface="Comic Sans MS"/>
                <a:cs typeface="Comic Sans MS"/>
              </a:rPr>
              <a:t>j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sz="1800" dirty="0">
                <a:latin typeface="Comic Sans MS"/>
                <a:cs typeface="Comic Sans MS"/>
              </a:rPr>
              <a:t>Let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lca(x,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lowest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common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ancestor.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sz="1800" dirty="0">
                <a:latin typeface="Comic Sans MS"/>
                <a:cs typeface="Comic Sans MS"/>
              </a:rPr>
              <a:t>Let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L</a:t>
            </a:r>
            <a:r>
              <a:rPr sz="1800" spc="-15" baseline="-23148" dirty="0">
                <a:latin typeface="Comic Sans MS"/>
                <a:cs typeface="Comic Sans MS"/>
              </a:rPr>
              <a:t>i</a:t>
            </a:r>
            <a:r>
              <a:rPr sz="1800" spc="254" baseline="-23148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level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containing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z.</a:t>
            </a:r>
            <a:endParaRPr sz="1800">
              <a:latin typeface="Comic Sans MS"/>
              <a:cs typeface="Comic Sans MS"/>
            </a:endParaRPr>
          </a:p>
          <a:p>
            <a:pPr marL="398145" marR="567690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sz="1800" dirty="0">
                <a:latin typeface="Comic Sans MS"/>
                <a:cs typeface="Comic Sans MS"/>
              </a:rPr>
              <a:t>Consider cycle </a:t>
            </a:r>
            <a:r>
              <a:rPr sz="1800" spc="-5" dirty="0">
                <a:latin typeface="Comic Sans MS"/>
                <a:cs typeface="Comic Sans MS"/>
              </a:rPr>
              <a:t>that takes </a:t>
            </a:r>
            <a:r>
              <a:rPr sz="1800" dirty="0">
                <a:latin typeface="Comic Sans MS"/>
                <a:cs typeface="Comic Sans MS"/>
              </a:rPr>
              <a:t>edge </a:t>
            </a:r>
            <a:r>
              <a:rPr sz="1800" spc="-5" dirty="0">
                <a:latin typeface="Comic Sans MS"/>
                <a:cs typeface="Comic Sans MS"/>
              </a:rPr>
              <a:t>from </a:t>
            </a:r>
            <a:r>
              <a:rPr sz="1800" dirty="0">
                <a:latin typeface="Comic Sans MS"/>
                <a:cs typeface="Comic Sans MS"/>
              </a:rPr>
              <a:t>x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y,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path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5" dirty="0">
                <a:latin typeface="Comic Sans MS"/>
                <a:cs typeface="Comic Sans MS"/>
              </a:rPr>
              <a:t> 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z, then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path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5" dirty="0">
                <a:latin typeface="Comic Sans MS"/>
                <a:cs typeface="Comic Sans MS"/>
              </a:rPr>
              <a:t> 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x.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26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1858645" algn="l"/>
                <a:tab pos="2098040" algn="l"/>
                <a:tab pos="2413000" algn="l"/>
                <a:tab pos="2967990" algn="l"/>
                <a:tab pos="3214370" algn="l"/>
                <a:tab pos="3837304" algn="l"/>
                <a:tab pos="5332730" algn="l"/>
              </a:tabLst>
            </a:pPr>
            <a:r>
              <a:rPr sz="1800" spc="-5" dirty="0">
                <a:latin typeface="Comic Sans MS"/>
                <a:cs typeface="Comic Sans MS"/>
              </a:rPr>
              <a:t>Its </a:t>
            </a:r>
            <a:r>
              <a:rPr sz="1800" dirty="0">
                <a:latin typeface="Comic Sans MS"/>
                <a:cs typeface="Comic Sans MS"/>
              </a:rPr>
              <a:t>length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	</a:t>
            </a:r>
            <a:r>
              <a:rPr sz="1800" dirty="0">
                <a:latin typeface="Comic Sans MS"/>
                <a:cs typeface="Comic Sans MS"/>
              </a:rPr>
              <a:t>1	+	</a:t>
            </a:r>
            <a:r>
              <a:rPr sz="1800" spc="-5" dirty="0">
                <a:latin typeface="Comic Sans MS"/>
                <a:cs typeface="Comic Sans MS"/>
              </a:rPr>
              <a:t>(j-i)	</a:t>
            </a:r>
            <a:r>
              <a:rPr sz="1800" dirty="0">
                <a:latin typeface="Comic Sans MS"/>
                <a:cs typeface="Comic Sans MS"/>
              </a:rPr>
              <a:t>+	(j-i),	</a:t>
            </a:r>
            <a:r>
              <a:rPr sz="1800" spc="-5" dirty="0">
                <a:latin typeface="Comic Sans MS"/>
                <a:cs typeface="Comic Sans MS"/>
              </a:rPr>
              <a:t>which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odd.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2959" y="3268031"/>
            <a:ext cx="1703376" cy="24243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52308" y="3742435"/>
            <a:ext cx="843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z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lca(x,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y)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36635" y="4044696"/>
            <a:ext cx="105410" cy="205740"/>
            <a:chOff x="8136635" y="4044696"/>
            <a:chExt cx="105410" cy="205740"/>
          </a:xfrm>
        </p:grpSpPr>
        <p:sp>
          <p:nvSpPr>
            <p:cNvPr id="8" name="object 8"/>
            <p:cNvSpPr/>
            <p:nvPr/>
          </p:nvSpPr>
          <p:spPr>
            <a:xfrm>
              <a:off x="8164067" y="4049268"/>
              <a:ext cx="73660" cy="146685"/>
            </a:xfrm>
            <a:custGeom>
              <a:avLst/>
              <a:gdLst/>
              <a:ahLst/>
              <a:cxnLst/>
              <a:rect l="l" t="t" r="r" b="b"/>
              <a:pathLst>
                <a:path w="73659" h="146685">
                  <a:moveTo>
                    <a:pt x="73151" y="0"/>
                  </a:moveTo>
                  <a:lnTo>
                    <a:pt x="0" y="14630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36635" y="4180332"/>
              <a:ext cx="58419" cy="70485"/>
            </a:xfrm>
            <a:custGeom>
              <a:avLst/>
              <a:gdLst/>
              <a:ahLst/>
              <a:cxnLst/>
              <a:rect l="l" t="t" r="r" b="b"/>
              <a:pathLst>
                <a:path w="58420" h="70485">
                  <a:moveTo>
                    <a:pt x="0" y="0"/>
                  </a:moveTo>
                  <a:lnTo>
                    <a:pt x="3048" y="70104"/>
                  </a:lnTo>
                  <a:lnTo>
                    <a:pt x="57912" y="27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40380" y="5295900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5">
                <a:moveTo>
                  <a:pt x="457199" y="0"/>
                </a:moveTo>
                <a:lnTo>
                  <a:pt x="454008" y="29432"/>
                </a:lnTo>
                <a:lnTo>
                  <a:pt x="445388" y="52577"/>
                </a:lnTo>
                <a:lnTo>
                  <a:pt x="432768" y="67722"/>
                </a:lnTo>
                <a:lnTo>
                  <a:pt x="417575" y="73151"/>
                </a:lnTo>
                <a:lnTo>
                  <a:pt x="265175" y="73151"/>
                </a:lnTo>
                <a:lnTo>
                  <a:pt x="250459" y="79009"/>
                </a:lnTo>
                <a:lnTo>
                  <a:pt x="238886" y="94868"/>
                </a:lnTo>
                <a:lnTo>
                  <a:pt x="231314" y="118157"/>
                </a:lnTo>
                <a:lnTo>
                  <a:pt x="228599" y="146303"/>
                </a:lnTo>
                <a:lnTo>
                  <a:pt x="225408" y="118157"/>
                </a:lnTo>
                <a:lnTo>
                  <a:pt x="216788" y="94868"/>
                </a:lnTo>
                <a:lnTo>
                  <a:pt x="204168" y="79009"/>
                </a:lnTo>
                <a:lnTo>
                  <a:pt x="188975" y="73151"/>
                </a:lnTo>
                <a:lnTo>
                  <a:pt x="36575" y="73151"/>
                </a:lnTo>
                <a:lnTo>
                  <a:pt x="21859" y="67722"/>
                </a:lnTo>
                <a:lnTo>
                  <a:pt x="10286" y="52577"/>
                </a:lnTo>
                <a:lnTo>
                  <a:pt x="2714" y="29432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9811" y="5295900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5">
                <a:moveTo>
                  <a:pt x="457199" y="0"/>
                </a:moveTo>
                <a:lnTo>
                  <a:pt x="454485" y="29432"/>
                </a:lnTo>
                <a:lnTo>
                  <a:pt x="446912" y="52577"/>
                </a:lnTo>
                <a:lnTo>
                  <a:pt x="435340" y="67722"/>
                </a:lnTo>
                <a:lnTo>
                  <a:pt x="420623" y="73151"/>
                </a:lnTo>
                <a:lnTo>
                  <a:pt x="268223" y="73151"/>
                </a:lnTo>
                <a:lnTo>
                  <a:pt x="253031" y="79009"/>
                </a:lnTo>
                <a:lnTo>
                  <a:pt x="240410" y="94868"/>
                </a:lnTo>
                <a:lnTo>
                  <a:pt x="231790" y="118157"/>
                </a:lnTo>
                <a:lnTo>
                  <a:pt x="228599" y="146303"/>
                </a:lnTo>
                <a:lnTo>
                  <a:pt x="225885" y="118157"/>
                </a:lnTo>
                <a:lnTo>
                  <a:pt x="218312" y="94868"/>
                </a:lnTo>
                <a:lnTo>
                  <a:pt x="206740" y="79009"/>
                </a:lnTo>
                <a:lnTo>
                  <a:pt x="192023" y="73151"/>
                </a:lnTo>
                <a:lnTo>
                  <a:pt x="39623" y="73151"/>
                </a:lnTo>
                <a:lnTo>
                  <a:pt x="24431" y="67722"/>
                </a:lnTo>
                <a:lnTo>
                  <a:pt x="11810" y="52577"/>
                </a:lnTo>
                <a:lnTo>
                  <a:pt x="3190" y="29432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0300" y="52959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799" y="0"/>
                </a:moveTo>
                <a:lnTo>
                  <a:pt x="303133" y="29908"/>
                </a:lnTo>
                <a:lnTo>
                  <a:pt x="298322" y="54101"/>
                </a:lnTo>
                <a:lnTo>
                  <a:pt x="290655" y="70294"/>
                </a:lnTo>
                <a:lnTo>
                  <a:pt x="280415" y="76199"/>
                </a:lnTo>
                <a:lnTo>
                  <a:pt x="179831" y="76199"/>
                </a:lnTo>
                <a:lnTo>
                  <a:pt x="169116" y="82534"/>
                </a:lnTo>
                <a:lnTo>
                  <a:pt x="160400" y="99440"/>
                </a:lnTo>
                <a:lnTo>
                  <a:pt x="154543" y="123777"/>
                </a:lnTo>
                <a:lnTo>
                  <a:pt x="152399" y="152399"/>
                </a:lnTo>
                <a:lnTo>
                  <a:pt x="150733" y="123777"/>
                </a:lnTo>
                <a:lnTo>
                  <a:pt x="145922" y="99440"/>
                </a:lnTo>
                <a:lnTo>
                  <a:pt x="138255" y="82534"/>
                </a:lnTo>
                <a:lnTo>
                  <a:pt x="128015" y="76199"/>
                </a:lnTo>
                <a:lnTo>
                  <a:pt x="27431" y="76199"/>
                </a:lnTo>
                <a:lnTo>
                  <a:pt x="16716" y="70294"/>
                </a:lnTo>
                <a:lnTo>
                  <a:pt x="8000" y="54101"/>
                </a:lnTo>
                <a:lnTo>
                  <a:pt x="2143" y="29908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73884" y="5531611"/>
            <a:ext cx="394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(x,</a:t>
            </a:r>
            <a:r>
              <a:rPr sz="1200" spc="-8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3001772" y="5540755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22960" algn="l"/>
              </a:tabLst>
            </a:pPr>
            <a:r>
              <a:rPr sz="1800" baseline="2314" dirty="0">
                <a:latin typeface="Comic Sans MS"/>
                <a:cs typeface="Comic Sans MS"/>
              </a:rPr>
              <a:t>path</a:t>
            </a:r>
            <a:r>
              <a:rPr sz="1800" spc="-37" baseline="2314" dirty="0">
                <a:latin typeface="Comic Sans MS"/>
                <a:cs typeface="Comic Sans MS"/>
              </a:rPr>
              <a:t> </a:t>
            </a:r>
            <a:r>
              <a:rPr sz="1800" spc="-7" baseline="2314" dirty="0">
                <a:latin typeface="Comic Sans MS"/>
                <a:cs typeface="Comic Sans MS"/>
              </a:rPr>
              <a:t>from</a:t>
            </a:r>
            <a:r>
              <a:rPr sz="1800" baseline="2314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path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from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800" baseline="2314" dirty="0">
                <a:latin typeface="Comic Sans MS"/>
                <a:cs typeface="Comic Sans MS"/>
              </a:rPr>
              <a:t>y </a:t>
            </a:r>
            <a:r>
              <a:rPr sz="1800" spc="-7" baseline="2314" dirty="0">
                <a:latin typeface="Comic Sans MS"/>
                <a:cs typeface="Comic Sans MS"/>
              </a:rPr>
              <a:t>to </a:t>
            </a:r>
            <a:r>
              <a:rPr sz="1800" baseline="2314" dirty="0">
                <a:latin typeface="Comic Sans MS"/>
                <a:cs typeface="Comic Sans MS"/>
              </a:rPr>
              <a:t>z	</a:t>
            </a:r>
            <a:r>
              <a:rPr sz="1200" dirty="0">
                <a:latin typeface="Comic Sans MS"/>
                <a:cs typeface="Comic Sans MS"/>
              </a:rPr>
              <a:t>z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to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x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636" y="176275"/>
            <a:ext cx="22720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Undirected</a:t>
            </a:r>
            <a:r>
              <a:rPr spc="-5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5483860" cy="16744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082164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Undirected graph.	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(V,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E)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between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Captures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pairwise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relationship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between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objects.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2987675" algn="l"/>
              </a:tabLst>
            </a:pPr>
            <a:r>
              <a:rPr sz="1800" spc="-5" dirty="0">
                <a:latin typeface="Comic Sans MS"/>
                <a:cs typeface="Comic Sans MS"/>
              </a:rPr>
              <a:t>Graph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size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parameters:	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|V|,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|E|.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088" y="3413670"/>
            <a:ext cx="2215739" cy="22323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66820" y="3825950"/>
            <a:ext cx="4970145" cy="13455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5" dirty="0">
                <a:latin typeface="Comic Sans MS"/>
                <a:cs typeface="Comic Sans MS"/>
              </a:rPr>
              <a:t>V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{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1,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2,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3,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4,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5,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6,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7,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8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}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5" dirty="0">
                <a:latin typeface="Comic Sans MS"/>
                <a:cs typeface="Comic Sans MS"/>
              </a:rPr>
              <a:t>E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{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1-2, 1-3,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2-3,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2-4,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2-5,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3-5,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3-7,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3-8,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4-5,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5-6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}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latin typeface="Comic Sans MS"/>
                <a:cs typeface="Comic Sans MS"/>
              </a:rPr>
              <a:t>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8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spc="5" dirty="0">
                <a:latin typeface="Comic Sans MS"/>
                <a:cs typeface="Comic Sans MS"/>
              </a:rPr>
              <a:t>m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11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276" y="176275"/>
            <a:ext cx="3457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Obstruction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25" dirty="0"/>
              <a:t> </a:t>
            </a:r>
            <a:r>
              <a:rPr spc="-5" dirty="0"/>
              <a:t>Bipartiteness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711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459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Corollary.	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bipartite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contain</a:t>
            </a:r>
            <a:r>
              <a:rPr sz="1800" spc="-5" dirty="0">
                <a:latin typeface="Comic Sans MS"/>
                <a:cs typeface="Comic Sans MS"/>
              </a:rPr>
              <a:t> no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odd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length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cycle.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8740" y="3119628"/>
            <a:ext cx="2042160" cy="1953895"/>
            <a:chOff x="5158740" y="3119628"/>
            <a:chExt cx="2042160" cy="1953895"/>
          </a:xfrm>
        </p:grpSpPr>
        <p:sp>
          <p:nvSpPr>
            <p:cNvPr id="5" name="object 5"/>
            <p:cNvSpPr/>
            <p:nvPr/>
          </p:nvSpPr>
          <p:spPr>
            <a:xfrm>
              <a:off x="5163312" y="31242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63312" y="31242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11112" y="31242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5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1112" y="31242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5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7924" y="3287268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711" y="0"/>
                  </a:lnTo>
                </a:path>
              </a:pathLst>
            </a:custGeom>
            <a:ln w="3962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1112" y="41148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5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11112" y="41148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5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74180" y="3448812"/>
              <a:ext cx="0" cy="668020"/>
            </a:xfrm>
            <a:custGeom>
              <a:avLst/>
              <a:gdLst/>
              <a:ahLst/>
              <a:cxnLst/>
              <a:rect l="l" t="t" r="r" b="b"/>
              <a:pathLst>
                <a:path h="668020">
                  <a:moveTo>
                    <a:pt x="0" y="667511"/>
                  </a:moveTo>
                  <a:lnTo>
                    <a:pt x="0" y="0"/>
                  </a:lnTo>
                </a:path>
              </a:pathLst>
            </a:custGeom>
            <a:ln w="3962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63312" y="41148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3312" y="41148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26380" y="3448812"/>
              <a:ext cx="0" cy="668020"/>
            </a:xfrm>
            <a:custGeom>
              <a:avLst/>
              <a:gdLst/>
              <a:ahLst/>
              <a:cxnLst/>
              <a:rect l="l" t="t" r="r" b="b"/>
              <a:pathLst>
                <a:path h="668020">
                  <a:moveTo>
                    <a:pt x="0" y="667511"/>
                  </a:moveTo>
                  <a:lnTo>
                    <a:pt x="0" y="0"/>
                  </a:lnTo>
                </a:path>
              </a:pathLst>
            </a:custGeom>
            <a:ln w="3962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01512" y="4742688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326136"/>
                  </a:moveTo>
                  <a:lnTo>
                    <a:pt x="118599" y="320311"/>
                  </a:lnTo>
                  <a:lnTo>
                    <a:pt x="80009" y="303872"/>
                  </a:lnTo>
                  <a:lnTo>
                    <a:pt x="47315" y="278374"/>
                  </a:lnTo>
                  <a:lnTo>
                    <a:pt x="22055" y="245371"/>
                  </a:lnTo>
                  <a:lnTo>
                    <a:pt x="5770" y="206417"/>
                  </a:lnTo>
                  <a:lnTo>
                    <a:pt x="0" y="163068"/>
                  </a:lnTo>
                  <a:lnTo>
                    <a:pt x="5770" y="119718"/>
                  </a:lnTo>
                  <a:lnTo>
                    <a:pt x="22055" y="80764"/>
                  </a:lnTo>
                  <a:lnTo>
                    <a:pt x="47315" y="47761"/>
                  </a:lnTo>
                  <a:lnTo>
                    <a:pt x="80009" y="22263"/>
                  </a:lnTo>
                  <a:lnTo>
                    <a:pt x="118599" y="5824"/>
                  </a:lnTo>
                  <a:lnTo>
                    <a:pt x="161544" y="0"/>
                  </a:lnTo>
                  <a:lnTo>
                    <a:pt x="204488" y="5824"/>
                  </a:lnTo>
                  <a:lnTo>
                    <a:pt x="243078" y="22263"/>
                  </a:lnTo>
                  <a:lnTo>
                    <a:pt x="275772" y="47761"/>
                  </a:lnTo>
                  <a:lnTo>
                    <a:pt x="301032" y="80764"/>
                  </a:lnTo>
                  <a:lnTo>
                    <a:pt x="317317" y="119718"/>
                  </a:lnTo>
                  <a:lnTo>
                    <a:pt x="323088" y="163068"/>
                  </a:lnTo>
                  <a:lnTo>
                    <a:pt x="317317" y="206417"/>
                  </a:lnTo>
                  <a:lnTo>
                    <a:pt x="301032" y="245371"/>
                  </a:lnTo>
                  <a:lnTo>
                    <a:pt x="275772" y="278374"/>
                  </a:lnTo>
                  <a:lnTo>
                    <a:pt x="243078" y="303872"/>
                  </a:lnTo>
                  <a:lnTo>
                    <a:pt x="204488" y="320311"/>
                  </a:lnTo>
                  <a:lnTo>
                    <a:pt x="161544" y="32613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1512" y="4742688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323087" y="163067"/>
                  </a:moveTo>
                  <a:lnTo>
                    <a:pt x="317317" y="206417"/>
                  </a:lnTo>
                  <a:lnTo>
                    <a:pt x="301032" y="245371"/>
                  </a:lnTo>
                  <a:lnTo>
                    <a:pt x="275772" y="278374"/>
                  </a:lnTo>
                  <a:lnTo>
                    <a:pt x="243078" y="303872"/>
                  </a:lnTo>
                  <a:lnTo>
                    <a:pt x="204488" y="320310"/>
                  </a:lnTo>
                  <a:lnTo>
                    <a:pt x="161543" y="326135"/>
                  </a:lnTo>
                  <a:lnTo>
                    <a:pt x="118599" y="320310"/>
                  </a:lnTo>
                  <a:lnTo>
                    <a:pt x="80009" y="303872"/>
                  </a:lnTo>
                  <a:lnTo>
                    <a:pt x="47315" y="278374"/>
                  </a:lnTo>
                  <a:lnTo>
                    <a:pt x="22055" y="245371"/>
                  </a:lnTo>
                  <a:lnTo>
                    <a:pt x="5770" y="206417"/>
                  </a:lnTo>
                  <a:lnTo>
                    <a:pt x="0" y="163067"/>
                  </a:lnTo>
                  <a:lnTo>
                    <a:pt x="5770" y="119718"/>
                  </a:lnTo>
                  <a:lnTo>
                    <a:pt x="22055" y="80764"/>
                  </a:lnTo>
                  <a:lnTo>
                    <a:pt x="47315" y="47761"/>
                  </a:lnTo>
                  <a:lnTo>
                    <a:pt x="80009" y="22263"/>
                  </a:lnTo>
                  <a:lnTo>
                    <a:pt x="118599" y="5824"/>
                  </a:lnTo>
                  <a:lnTo>
                    <a:pt x="161543" y="0"/>
                  </a:lnTo>
                  <a:lnTo>
                    <a:pt x="204488" y="5824"/>
                  </a:lnTo>
                  <a:lnTo>
                    <a:pt x="243078" y="22263"/>
                  </a:lnTo>
                  <a:lnTo>
                    <a:pt x="275772" y="47761"/>
                  </a:lnTo>
                  <a:lnTo>
                    <a:pt x="301032" y="80764"/>
                  </a:lnTo>
                  <a:lnTo>
                    <a:pt x="317317" y="119718"/>
                  </a:lnTo>
                  <a:lnTo>
                    <a:pt x="323087" y="1630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9156" y="3403092"/>
              <a:ext cx="725805" cy="1341120"/>
            </a:xfrm>
            <a:custGeom>
              <a:avLst/>
              <a:gdLst/>
              <a:ahLst/>
              <a:cxnLst/>
              <a:rect l="l" t="t" r="r" b="b"/>
              <a:pathLst>
                <a:path w="725804" h="1341120">
                  <a:moveTo>
                    <a:pt x="725423" y="134111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9156" y="4393692"/>
              <a:ext cx="1219200" cy="399415"/>
            </a:xfrm>
            <a:custGeom>
              <a:avLst/>
              <a:gdLst/>
              <a:ahLst/>
              <a:cxnLst/>
              <a:rect l="l" t="t" r="r" b="b"/>
              <a:pathLst>
                <a:path w="1219200" h="399414">
                  <a:moveTo>
                    <a:pt x="838199" y="399287"/>
                  </a:moveTo>
                  <a:lnTo>
                    <a:pt x="1219199" y="0"/>
                  </a:lnTo>
                </a:path>
                <a:path w="1219200" h="399414">
                  <a:moveTo>
                    <a:pt x="0" y="0"/>
                  </a:moveTo>
                  <a:lnTo>
                    <a:pt x="609599" y="399287"/>
                  </a:lnTo>
                </a:path>
              </a:pathLst>
            </a:custGeom>
            <a:ln w="3962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57060" y="381152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2438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96100" y="378104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7055" y="0"/>
                  </a:moveTo>
                  <a:lnTo>
                    <a:pt x="0" y="30480"/>
                  </a:lnTo>
                  <a:lnTo>
                    <a:pt x="67055" y="64008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57364" y="3684523"/>
            <a:ext cx="680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5-cycle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7028" y="3101340"/>
            <a:ext cx="1780539" cy="1950720"/>
            <a:chOff x="1367028" y="3101340"/>
            <a:chExt cx="1780539" cy="1950720"/>
          </a:xfrm>
        </p:grpSpPr>
        <p:sp>
          <p:nvSpPr>
            <p:cNvPr id="24" name="object 24"/>
            <p:cNvSpPr/>
            <p:nvPr/>
          </p:nvSpPr>
          <p:spPr>
            <a:xfrm>
              <a:off x="1371600" y="31059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3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3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1600" y="31059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8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3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3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9400" y="31059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9400" y="31059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6212" y="3268980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4712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19400" y="40965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9400" y="40965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2468" y="3430524"/>
              <a:ext cx="0" cy="668020"/>
            </a:xfrm>
            <a:custGeom>
              <a:avLst/>
              <a:gdLst/>
              <a:ahLst/>
              <a:cxnLst/>
              <a:rect l="l" t="t" r="r" b="b"/>
              <a:pathLst>
                <a:path h="668020">
                  <a:moveTo>
                    <a:pt x="0" y="667511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1600" y="40965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3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3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1600" y="409651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8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3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3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4668" y="3430524"/>
              <a:ext cx="0" cy="668020"/>
            </a:xfrm>
            <a:custGeom>
              <a:avLst/>
              <a:gdLst/>
              <a:ahLst/>
              <a:cxnLst/>
              <a:rect l="l" t="t" r="r" b="b"/>
              <a:pathLst>
                <a:path h="668020">
                  <a:moveTo>
                    <a:pt x="0" y="667511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09800" y="47244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4" y="323088"/>
                  </a:move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4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4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8" y="161544"/>
                  </a:ln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4" y="323088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09800" y="4724400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323087" y="161543"/>
                  </a:moveTo>
                  <a:lnTo>
                    <a:pt x="317317" y="204488"/>
                  </a:lnTo>
                  <a:lnTo>
                    <a:pt x="301032" y="243078"/>
                  </a:lnTo>
                  <a:lnTo>
                    <a:pt x="275772" y="275772"/>
                  </a:lnTo>
                  <a:lnTo>
                    <a:pt x="243078" y="301032"/>
                  </a:lnTo>
                  <a:lnTo>
                    <a:pt x="204488" y="317317"/>
                  </a:lnTo>
                  <a:lnTo>
                    <a:pt x="161543" y="323087"/>
                  </a:lnTo>
                  <a:lnTo>
                    <a:pt x="118599" y="317317"/>
                  </a:lnTo>
                  <a:lnTo>
                    <a:pt x="80009" y="301032"/>
                  </a:lnTo>
                  <a:lnTo>
                    <a:pt x="47315" y="275772"/>
                  </a:lnTo>
                  <a:lnTo>
                    <a:pt x="22055" y="243078"/>
                  </a:lnTo>
                  <a:lnTo>
                    <a:pt x="5770" y="204488"/>
                  </a:lnTo>
                  <a:lnTo>
                    <a:pt x="0" y="161543"/>
                  </a:lnTo>
                  <a:lnTo>
                    <a:pt x="5770" y="118599"/>
                  </a:lnTo>
                  <a:lnTo>
                    <a:pt x="22055" y="80009"/>
                  </a:lnTo>
                  <a:lnTo>
                    <a:pt x="47315" y="47315"/>
                  </a:lnTo>
                  <a:lnTo>
                    <a:pt x="80009" y="22055"/>
                  </a:lnTo>
                  <a:lnTo>
                    <a:pt x="118599" y="5770"/>
                  </a:lnTo>
                  <a:lnTo>
                    <a:pt x="161543" y="0"/>
                  </a:lnTo>
                  <a:lnTo>
                    <a:pt x="204488" y="5770"/>
                  </a:lnTo>
                  <a:lnTo>
                    <a:pt x="243078" y="22055"/>
                  </a:lnTo>
                  <a:lnTo>
                    <a:pt x="275772" y="47315"/>
                  </a:lnTo>
                  <a:lnTo>
                    <a:pt x="301032" y="80009"/>
                  </a:lnTo>
                  <a:lnTo>
                    <a:pt x="317317" y="118599"/>
                  </a:lnTo>
                  <a:lnTo>
                    <a:pt x="323087" y="1615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50492" y="3381756"/>
              <a:ext cx="1219200" cy="1393190"/>
            </a:xfrm>
            <a:custGeom>
              <a:avLst/>
              <a:gdLst/>
              <a:ahLst/>
              <a:cxnLst/>
              <a:rect l="l" t="t" r="r" b="b"/>
              <a:pathLst>
                <a:path w="1219200" h="1393189">
                  <a:moveTo>
                    <a:pt x="722375" y="1344167"/>
                  </a:moveTo>
                  <a:lnTo>
                    <a:pt x="0" y="0"/>
                  </a:lnTo>
                </a:path>
                <a:path w="1219200" h="1393189">
                  <a:moveTo>
                    <a:pt x="838199" y="1392935"/>
                  </a:moveTo>
                  <a:lnTo>
                    <a:pt x="1219199" y="9905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31340" y="5281675"/>
            <a:ext cx="10934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bipartite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mic Sans MS"/>
                <a:cs typeface="Comic Sans MS"/>
              </a:rPr>
              <a:t>(2-colorable)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9" name="object 39"/>
          <p:cNvSpPr txBox="1"/>
          <p:nvPr/>
        </p:nvSpPr>
        <p:spPr>
          <a:xfrm>
            <a:off x="5623052" y="5303011"/>
            <a:ext cx="1416685" cy="4483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60"/>
              </a:spcBef>
            </a:pPr>
            <a:r>
              <a:rPr sz="1400" spc="-5" dirty="0">
                <a:latin typeface="Comic Sans MS"/>
                <a:cs typeface="Comic Sans MS"/>
              </a:rPr>
              <a:t>not</a:t>
            </a:r>
            <a:r>
              <a:rPr sz="1400" spc="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bipartite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(not</a:t>
            </a:r>
            <a:r>
              <a:rPr sz="1400" spc="-6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2-colorable)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8108" y="977899"/>
            <a:ext cx="69088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sz="3200" spc="-5" dirty="0">
                <a:solidFill>
                  <a:srgbClr val="0048AA"/>
                </a:solidFill>
              </a:rPr>
              <a:t>3.5	Connectivity</a:t>
            </a:r>
            <a:r>
              <a:rPr sz="3200" spc="-1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in</a:t>
            </a:r>
            <a:r>
              <a:rPr sz="3200" spc="-1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Directed</a:t>
            </a:r>
            <a:r>
              <a:rPr sz="3200" spc="-1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Graphs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844" y="176275"/>
            <a:ext cx="1986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Directed</a:t>
            </a:r>
            <a:r>
              <a:rPr spc="-6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48627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8256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Directed graph.	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(V,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E)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(u,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goes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559299"/>
            <a:ext cx="7578725" cy="1345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8450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Ex.	</a:t>
            </a:r>
            <a:r>
              <a:rPr sz="1800" spc="5" dirty="0">
                <a:latin typeface="Comic Sans MS"/>
                <a:cs typeface="Comic Sans MS"/>
              </a:rPr>
              <a:t>Web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-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hyperlink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" dirty="0">
                <a:latin typeface="Comic Sans MS"/>
                <a:cs typeface="Comic Sans MS"/>
              </a:rPr>
              <a:t> web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page</a:t>
            </a:r>
            <a:r>
              <a:rPr sz="1800" spc="-5" dirty="0">
                <a:latin typeface="Comic Sans MS"/>
                <a:cs typeface="Comic Sans MS"/>
              </a:rPr>
              <a:t> 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another.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Directedness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crucial.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ts val="2620"/>
              </a:lnSpc>
              <a:spcBef>
                <a:spcPts val="6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Modern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web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search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engines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exploit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hyperlink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structure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rank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web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pages</a:t>
            </a:r>
            <a:r>
              <a:rPr sz="1800" spc="-5" dirty="0">
                <a:latin typeface="Comic Sans MS"/>
                <a:cs typeface="Comic Sans MS"/>
              </a:rPr>
              <a:t> by importance.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9622" y="2148831"/>
            <a:ext cx="2338283" cy="1667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32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33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484" y="176275"/>
            <a:ext cx="16522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Graph</a:t>
            </a:r>
            <a:r>
              <a:rPr spc="-75" dirty="0"/>
              <a:t> </a:t>
            </a:r>
            <a:r>
              <a:rPr spc="-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7506334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364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Directed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reachability.	</a:t>
            </a:r>
            <a:r>
              <a:rPr sz="1800" spc="-5" dirty="0">
                <a:latin typeface="Comic Sans MS"/>
                <a:cs typeface="Comic Sans MS"/>
              </a:rPr>
              <a:t>Given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s,</a:t>
            </a:r>
            <a:r>
              <a:rPr sz="1800" spc="-5" dirty="0">
                <a:latin typeface="Comic Sans MS"/>
                <a:cs typeface="Comic Sans MS"/>
              </a:rPr>
              <a:t> find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5" dirty="0">
                <a:latin typeface="Comic Sans MS"/>
                <a:cs typeface="Comic Sans MS"/>
              </a:rPr>
              <a:t> 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reachable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220345">
              <a:lnSpc>
                <a:spcPct val="120000"/>
              </a:lnSpc>
              <a:tabLst>
                <a:tab pos="3999229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Directed s-t shortest path problem.	</a:t>
            </a:r>
            <a:r>
              <a:rPr sz="1800" spc="-5" dirty="0">
                <a:latin typeface="Comic Sans MS"/>
                <a:cs typeface="Comic Sans MS"/>
              </a:rPr>
              <a:t>Given two node </a:t>
            </a:r>
            <a:r>
              <a:rPr sz="1800" dirty="0">
                <a:latin typeface="Comic Sans MS"/>
                <a:cs typeface="Comic Sans MS"/>
              </a:rPr>
              <a:t>s and </a:t>
            </a:r>
            <a:r>
              <a:rPr sz="1800" spc="-5" dirty="0">
                <a:latin typeface="Comic Sans MS"/>
                <a:cs typeface="Comic Sans MS"/>
              </a:rPr>
              <a:t>t, what is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length of</a:t>
            </a:r>
            <a:r>
              <a:rPr sz="1800" spc="-5" dirty="0">
                <a:latin typeface="Comic Sans MS"/>
                <a:cs typeface="Comic Sans MS"/>
              </a:rPr>
              <a:t> the </a:t>
            </a:r>
            <a:r>
              <a:rPr sz="1800" dirty="0">
                <a:latin typeface="Comic Sans MS"/>
                <a:cs typeface="Comic Sans MS"/>
              </a:rPr>
              <a:t>shortest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path </a:t>
            </a:r>
            <a:r>
              <a:rPr sz="1800" spc="-5" dirty="0">
                <a:latin typeface="Comic Sans MS"/>
                <a:cs typeface="Comic Sans MS"/>
              </a:rPr>
              <a:t>between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 and </a:t>
            </a:r>
            <a:r>
              <a:rPr sz="1800" spc="-5" dirty="0">
                <a:latin typeface="Comic Sans MS"/>
                <a:cs typeface="Comic Sans MS"/>
              </a:rPr>
              <a:t>t?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6249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Graph search.	</a:t>
            </a:r>
            <a:r>
              <a:rPr sz="1800" dirty="0">
                <a:latin typeface="Comic Sans MS"/>
                <a:cs typeface="Comic Sans MS"/>
              </a:rPr>
              <a:t>BFS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extends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naturally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directed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897883"/>
            <a:ext cx="764222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569720" algn="l"/>
                <a:tab pos="417639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Web crawler.	</a:t>
            </a:r>
            <a:r>
              <a:rPr sz="1800" spc="-5" dirty="0">
                <a:latin typeface="Comic Sans MS"/>
                <a:cs typeface="Comic Sans MS"/>
              </a:rPr>
              <a:t>Start from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web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page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s.	Find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web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pages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linked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s,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either</a:t>
            </a:r>
            <a:r>
              <a:rPr sz="1800" spc="-5" dirty="0">
                <a:latin typeface="Comic Sans MS"/>
                <a:cs typeface="Comic Sans MS"/>
              </a:rPr>
              <a:t> directly </a:t>
            </a:r>
            <a:r>
              <a:rPr sz="1800" dirty="0">
                <a:latin typeface="Comic Sans MS"/>
                <a:cs typeface="Comic Sans MS"/>
              </a:rPr>
              <a:t>or </a:t>
            </a:r>
            <a:r>
              <a:rPr sz="1800" spc="-5" dirty="0">
                <a:latin typeface="Comic Sans MS"/>
                <a:cs typeface="Comic Sans MS"/>
              </a:rPr>
              <a:t>indirectly.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772" y="176275"/>
            <a:ext cx="23799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Strong</a:t>
            </a:r>
            <a:r>
              <a:rPr spc="-50" dirty="0"/>
              <a:t> </a:t>
            </a:r>
            <a:r>
              <a:rPr spc="-5" dirty="0"/>
              <a:t>Connectivity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630795" cy="266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6127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spc="5" dirty="0">
                <a:latin typeface="Comic Sans MS"/>
                <a:cs typeface="Comic Sans MS"/>
              </a:rPr>
              <a:t>Node </a:t>
            </a:r>
            <a:r>
              <a:rPr sz="1800" dirty="0">
                <a:latin typeface="Comic Sans MS"/>
                <a:cs typeface="Comic Sans MS"/>
              </a:rPr>
              <a:t>u and v are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mutually reachable </a:t>
            </a:r>
            <a:r>
              <a:rPr sz="1800" spc="-5" dirty="0">
                <a:latin typeface="Comic Sans MS"/>
                <a:cs typeface="Comic Sans MS"/>
              </a:rPr>
              <a:t>if there is </a:t>
            </a:r>
            <a:r>
              <a:rPr sz="1800" dirty="0">
                <a:latin typeface="Comic Sans MS"/>
                <a:cs typeface="Comic Sans MS"/>
              </a:rPr>
              <a:t>a path </a:t>
            </a:r>
            <a:r>
              <a:rPr sz="1800" spc="-5" dirty="0">
                <a:latin typeface="Comic Sans MS"/>
                <a:cs typeface="Comic Sans MS"/>
              </a:rPr>
              <a:t>from </a:t>
            </a:r>
            <a:r>
              <a:rPr sz="1800" dirty="0">
                <a:latin typeface="Comic Sans MS"/>
                <a:cs typeface="Comic Sans MS"/>
              </a:rPr>
              <a:t>u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v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also a path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5" dirty="0">
                <a:latin typeface="Comic Sans MS"/>
                <a:cs typeface="Comic Sans MS"/>
              </a:rPr>
              <a:t> to </a:t>
            </a:r>
            <a:r>
              <a:rPr sz="1800" dirty="0">
                <a:latin typeface="Comic Sans MS"/>
                <a:cs typeface="Comic Sans MS"/>
              </a:rPr>
              <a:t>u.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260985">
              <a:lnSpc>
                <a:spcPct val="120000"/>
              </a:lnSpc>
              <a:tabLst>
                <a:tab pos="6127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dirty="0">
                <a:latin typeface="Comic Sans MS"/>
                <a:cs typeface="Comic Sans MS"/>
              </a:rPr>
              <a:t>A graph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strongly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connected </a:t>
            </a:r>
            <a:r>
              <a:rPr sz="1800" spc="-5" dirty="0">
                <a:latin typeface="Comic Sans MS"/>
                <a:cs typeface="Comic Sans MS"/>
              </a:rPr>
              <a:t>if </a:t>
            </a:r>
            <a:r>
              <a:rPr sz="1800" dirty="0">
                <a:latin typeface="Comic Sans MS"/>
                <a:cs typeface="Comic Sans MS"/>
              </a:rPr>
              <a:t>every pair of </a:t>
            </a:r>
            <a:r>
              <a:rPr sz="1800" spc="-5" dirty="0">
                <a:latin typeface="Comic Sans MS"/>
                <a:cs typeface="Comic Sans MS"/>
              </a:rPr>
              <a:t>nodes is </a:t>
            </a:r>
            <a:r>
              <a:rPr sz="1800" dirty="0">
                <a:latin typeface="Comic Sans MS"/>
                <a:cs typeface="Comic Sans MS"/>
              </a:rPr>
              <a:t>mutually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reachable.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306705">
              <a:lnSpc>
                <a:spcPct val="120000"/>
              </a:lnSpc>
              <a:tabLst>
                <a:tab pos="929640" algn="l"/>
                <a:tab pos="298450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Lemma.	</a:t>
            </a:r>
            <a:r>
              <a:rPr sz="1800" spc="5" dirty="0">
                <a:latin typeface="Comic Sans MS"/>
                <a:cs typeface="Comic Sans MS"/>
              </a:rPr>
              <a:t>Let</a:t>
            </a:r>
            <a:r>
              <a:rPr sz="1800" dirty="0">
                <a:latin typeface="Comic Sans MS"/>
                <a:cs typeface="Comic Sans MS"/>
              </a:rPr>
              <a:t> s 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dirty="0">
                <a:latin typeface="Comic Sans MS"/>
                <a:cs typeface="Comic Sans MS"/>
              </a:rPr>
              <a:t> any </a:t>
            </a:r>
            <a:r>
              <a:rPr sz="1800" spc="-5" dirty="0">
                <a:latin typeface="Comic Sans MS"/>
                <a:cs typeface="Comic Sans MS"/>
              </a:rPr>
              <a:t>node.	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strongly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connected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every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reachable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 </a:t>
            </a:r>
            <a:r>
              <a:rPr sz="1800" dirty="0">
                <a:latin typeface="Comic Sans MS"/>
                <a:cs typeface="Comic Sans MS"/>
              </a:rPr>
              <a:t>s,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 s</a:t>
            </a:r>
            <a:r>
              <a:rPr sz="1800" spc="-5" dirty="0">
                <a:latin typeface="Comic Sans MS"/>
                <a:cs typeface="Comic Sans MS"/>
              </a:rPr>
              <a:t> is reachable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 </a:t>
            </a:r>
            <a:r>
              <a:rPr sz="1800" dirty="0">
                <a:latin typeface="Comic Sans MS"/>
                <a:cs typeface="Comic Sans MS"/>
              </a:rPr>
              <a:t>every</a:t>
            </a:r>
            <a:r>
              <a:rPr sz="1800" spc="-5" dirty="0">
                <a:latin typeface="Comic Sans MS"/>
                <a:cs typeface="Comic Sans MS"/>
              </a:rPr>
              <a:t> node.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9290" y="3942119"/>
          <a:ext cx="6826885" cy="979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12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Pf.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433705" algn="l"/>
                        </a:tabLst>
                      </a:pPr>
                      <a:r>
                        <a:rPr sz="1800" dirty="0">
                          <a:solidFill>
                            <a:srgbClr val="5F6061"/>
                          </a:solidFill>
                          <a:latin typeface="Symbol"/>
                          <a:cs typeface="Symbol"/>
                        </a:rPr>
                        <a:t></a:t>
                      </a:r>
                      <a:r>
                        <a:rPr sz="1800" dirty="0">
                          <a:solidFill>
                            <a:srgbClr val="5F6061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Follows</a:t>
                      </a:r>
                      <a:r>
                        <a:rPr sz="18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from</a:t>
                      </a:r>
                      <a:r>
                        <a:rPr sz="18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definition.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70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solidFill>
                            <a:srgbClr val="0048AA"/>
                          </a:solidFill>
                          <a:latin typeface="Comic Sans MS"/>
                          <a:cs typeface="Comic Sans MS"/>
                        </a:rPr>
                        <a:t>Pf.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365125" algn="l"/>
                        </a:tabLst>
                      </a:pPr>
                      <a:r>
                        <a:rPr sz="1800" dirty="0">
                          <a:solidFill>
                            <a:srgbClr val="5F6061"/>
                          </a:solidFill>
                          <a:latin typeface="Symbol"/>
                          <a:cs typeface="Symbol"/>
                        </a:rPr>
                        <a:t></a:t>
                      </a:r>
                      <a:r>
                        <a:rPr sz="1800" dirty="0">
                          <a:solidFill>
                            <a:srgbClr val="5F6061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Path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 from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u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 to v: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concatenate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u-s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path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 with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s-v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path.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R="9334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Path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from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v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to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u: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concatenate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5" dirty="0">
                          <a:latin typeface="Comic Sans MS"/>
                          <a:cs typeface="Comic Sans MS"/>
                        </a:rPr>
                        <a:t>v-s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path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 with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s-u</a:t>
                      </a:r>
                      <a:r>
                        <a:rPr sz="1800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path.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▪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030093" y="5105400"/>
            <a:ext cx="2835910" cy="1524000"/>
            <a:chOff x="2030093" y="5105400"/>
            <a:chExt cx="2835910" cy="1524000"/>
          </a:xfrm>
        </p:grpSpPr>
        <p:sp>
          <p:nvSpPr>
            <p:cNvPr id="6" name="object 6"/>
            <p:cNvSpPr/>
            <p:nvPr/>
          </p:nvSpPr>
          <p:spPr>
            <a:xfrm>
              <a:off x="2030093" y="5105400"/>
              <a:ext cx="2835910" cy="1524000"/>
            </a:xfrm>
            <a:custGeom>
              <a:avLst/>
              <a:gdLst/>
              <a:ahLst/>
              <a:cxnLst/>
              <a:rect l="l" t="t" r="r" b="b"/>
              <a:pathLst>
                <a:path w="2835910" h="1524000">
                  <a:moveTo>
                    <a:pt x="1505586" y="0"/>
                  </a:moveTo>
                  <a:lnTo>
                    <a:pt x="1395858" y="18287"/>
                  </a:lnTo>
                  <a:lnTo>
                    <a:pt x="1350138" y="27431"/>
                  </a:lnTo>
                  <a:lnTo>
                    <a:pt x="1334136" y="27955"/>
                  </a:lnTo>
                  <a:lnTo>
                    <a:pt x="1286130" y="33527"/>
                  </a:lnTo>
                  <a:lnTo>
                    <a:pt x="1236509" y="41570"/>
                  </a:lnTo>
                  <a:lnTo>
                    <a:pt x="1186995" y="50092"/>
                  </a:lnTo>
                  <a:lnTo>
                    <a:pt x="1137694" y="59200"/>
                  </a:lnTo>
                  <a:lnTo>
                    <a:pt x="1088713" y="69002"/>
                  </a:lnTo>
                  <a:lnTo>
                    <a:pt x="1040158" y="79603"/>
                  </a:lnTo>
                  <a:lnTo>
                    <a:pt x="992136" y="91111"/>
                  </a:lnTo>
                  <a:lnTo>
                    <a:pt x="944754" y="103631"/>
                  </a:lnTo>
                  <a:lnTo>
                    <a:pt x="788941" y="107801"/>
                  </a:lnTo>
                  <a:lnTo>
                    <a:pt x="738466" y="109776"/>
                  </a:lnTo>
                  <a:lnTo>
                    <a:pt x="688722" y="112775"/>
                  </a:lnTo>
                  <a:lnTo>
                    <a:pt x="613989" y="142207"/>
                  </a:lnTo>
                  <a:lnTo>
                    <a:pt x="567078" y="169559"/>
                  </a:lnTo>
                  <a:lnTo>
                    <a:pt x="518568" y="200430"/>
                  </a:lnTo>
                  <a:lnTo>
                    <a:pt x="431038" y="258013"/>
                  </a:lnTo>
                  <a:lnTo>
                    <a:pt x="399162" y="277367"/>
                  </a:lnTo>
                  <a:lnTo>
                    <a:pt x="399258" y="268223"/>
                  </a:lnTo>
                  <a:lnTo>
                    <a:pt x="397638" y="268223"/>
                  </a:lnTo>
                  <a:lnTo>
                    <a:pt x="391447" y="277367"/>
                  </a:lnTo>
                  <a:lnTo>
                    <a:pt x="377826" y="295655"/>
                  </a:lnTo>
                  <a:lnTo>
                    <a:pt x="357820" y="317974"/>
                  </a:lnTo>
                  <a:lnTo>
                    <a:pt x="330808" y="346187"/>
                  </a:lnTo>
                  <a:lnTo>
                    <a:pt x="261777" y="416447"/>
                  </a:lnTo>
                  <a:lnTo>
                    <a:pt x="222763" y="456566"/>
                  </a:lnTo>
                  <a:lnTo>
                    <a:pt x="182754" y="498728"/>
                  </a:lnTo>
                  <a:lnTo>
                    <a:pt x="143254" y="541970"/>
                  </a:lnTo>
                  <a:lnTo>
                    <a:pt x="105764" y="585328"/>
                  </a:lnTo>
                  <a:lnTo>
                    <a:pt x="71788" y="627840"/>
                  </a:lnTo>
                  <a:lnTo>
                    <a:pt x="42829" y="668542"/>
                  </a:lnTo>
                  <a:lnTo>
                    <a:pt x="20389" y="706471"/>
                  </a:lnTo>
                  <a:lnTo>
                    <a:pt x="0" y="788812"/>
                  </a:lnTo>
                  <a:lnTo>
                    <a:pt x="7352" y="836675"/>
                  </a:lnTo>
                  <a:lnTo>
                    <a:pt x="24776" y="883396"/>
                  </a:lnTo>
                  <a:lnTo>
                    <a:pt x="49023" y="928115"/>
                  </a:lnTo>
                  <a:lnTo>
                    <a:pt x="76842" y="969978"/>
                  </a:lnTo>
                  <a:lnTo>
                    <a:pt x="104983" y="1008125"/>
                  </a:lnTo>
                  <a:lnTo>
                    <a:pt x="130194" y="1041701"/>
                  </a:lnTo>
                  <a:lnTo>
                    <a:pt x="149226" y="1069847"/>
                  </a:lnTo>
                  <a:lnTo>
                    <a:pt x="175801" y="1106471"/>
                  </a:lnTo>
                  <a:lnTo>
                    <a:pt x="199518" y="1122806"/>
                  </a:lnTo>
                  <a:lnTo>
                    <a:pt x="218664" y="1129426"/>
                  </a:lnTo>
                  <a:lnTo>
                    <a:pt x="231522" y="1136903"/>
                  </a:lnTo>
                  <a:lnTo>
                    <a:pt x="249287" y="1152953"/>
                  </a:lnTo>
                  <a:lnTo>
                    <a:pt x="279909" y="1183004"/>
                  </a:lnTo>
                  <a:lnTo>
                    <a:pt x="309961" y="1213627"/>
                  </a:lnTo>
                  <a:lnTo>
                    <a:pt x="326010" y="1231391"/>
                  </a:lnTo>
                  <a:lnTo>
                    <a:pt x="363777" y="1247393"/>
                  </a:lnTo>
                  <a:lnTo>
                    <a:pt x="394971" y="1258823"/>
                  </a:lnTo>
                  <a:lnTo>
                    <a:pt x="419879" y="1272539"/>
                  </a:lnTo>
                  <a:lnTo>
                    <a:pt x="438786" y="1295399"/>
                  </a:lnTo>
                  <a:lnTo>
                    <a:pt x="459599" y="1299400"/>
                  </a:lnTo>
                  <a:lnTo>
                    <a:pt x="506985" y="1309115"/>
                  </a:lnTo>
                  <a:lnTo>
                    <a:pt x="558373" y="1321117"/>
                  </a:lnTo>
                  <a:lnTo>
                    <a:pt x="591186" y="1331975"/>
                  </a:lnTo>
                  <a:lnTo>
                    <a:pt x="619523" y="1347596"/>
                  </a:lnTo>
                  <a:lnTo>
                    <a:pt x="651003" y="1363217"/>
                  </a:lnTo>
                  <a:lnTo>
                    <a:pt x="680769" y="1379981"/>
                  </a:lnTo>
                  <a:lnTo>
                    <a:pt x="703962" y="1399031"/>
                  </a:lnTo>
                  <a:lnTo>
                    <a:pt x="748954" y="1411903"/>
                  </a:lnTo>
                  <a:lnTo>
                    <a:pt x="794330" y="1426292"/>
                  </a:lnTo>
                  <a:lnTo>
                    <a:pt x="886306" y="1456919"/>
                  </a:lnTo>
                  <a:lnTo>
                    <a:pt x="932943" y="1471802"/>
                  </a:lnTo>
                  <a:lnTo>
                    <a:pt x="980038" y="1485497"/>
                  </a:lnTo>
                  <a:lnTo>
                    <a:pt x="1027608" y="1497326"/>
                  </a:lnTo>
                  <a:lnTo>
                    <a:pt x="1075672" y="1506613"/>
                  </a:lnTo>
                  <a:lnTo>
                    <a:pt x="1124248" y="1512682"/>
                  </a:lnTo>
                  <a:lnTo>
                    <a:pt x="1173354" y="1514855"/>
                  </a:lnTo>
                  <a:lnTo>
                    <a:pt x="1278206" y="1516990"/>
                  </a:lnTo>
                  <a:lnTo>
                    <a:pt x="1435482" y="1519258"/>
                  </a:lnTo>
                  <a:lnTo>
                    <a:pt x="1959738" y="1523999"/>
                  </a:lnTo>
                  <a:lnTo>
                    <a:pt x="2009116" y="1514002"/>
                  </a:lnTo>
                  <a:lnTo>
                    <a:pt x="2058494" y="1505467"/>
                  </a:lnTo>
                  <a:lnTo>
                    <a:pt x="2157249" y="1489861"/>
                  </a:lnTo>
                  <a:lnTo>
                    <a:pt x="2206626" y="1481327"/>
                  </a:lnTo>
                  <a:lnTo>
                    <a:pt x="2291970" y="1467992"/>
                  </a:lnTo>
                  <a:lnTo>
                    <a:pt x="2328356" y="1455181"/>
                  </a:lnTo>
                  <a:lnTo>
                    <a:pt x="2359026" y="1429511"/>
                  </a:lnTo>
                  <a:lnTo>
                    <a:pt x="2393078" y="1410604"/>
                  </a:lnTo>
                  <a:lnTo>
                    <a:pt x="2425701" y="1390268"/>
                  </a:lnTo>
                  <a:lnTo>
                    <a:pt x="2455467" y="1368218"/>
                  </a:lnTo>
                  <a:lnTo>
                    <a:pt x="2480946" y="1344167"/>
                  </a:lnTo>
                  <a:lnTo>
                    <a:pt x="2523245" y="1319996"/>
                  </a:lnTo>
                  <a:lnTo>
                    <a:pt x="2565544" y="1292253"/>
                  </a:lnTo>
                  <a:lnTo>
                    <a:pt x="2606350" y="1261471"/>
                  </a:lnTo>
                  <a:lnTo>
                    <a:pt x="2644170" y="1228183"/>
                  </a:lnTo>
                  <a:lnTo>
                    <a:pt x="2677511" y="1192922"/>
                  </a:lnTo>
                  <a:lnTo>
                    <a:pt x="2704881" y="1156222"/>
                  </a:lnTo>
                  <a:lnTo>
                    <a:pt x="2724786" y="1118615"/>
                  </a:lnTo>
                  <a:lnTo>
                    <a:pt x="2752048" y="1077309"/>
                  </a:lnTo>
                  <a:lnTo>
                    <a:pt x="2764386" y="1036148"/>
                  </a:lnTo>
                  <a:lnTo>
                    <a:pt x="2767361" y="993086"/>
                  </a:lnTo>
                  <a:lnTo>
                    <a:pt x="2766532" y="946074"/>
                  </a:lnTo>
                  <a:lnTo>
                    <a:pt x="2767458" y="893063"/>
                  </a:lnTo>
                  <a:lnTo>
                    <a:pt x="2786691" y="844509"/>
                  </a:lnTo>
                  <a:lnTo>
                    <a:pt x="2802450" y="795771"/>
                  </a:lnTo>
                  <a:lnTo>
                    <a:pt x="2814916" y="746851"/>
                  </a:lnTo>
                  <a:lnTo>
                    <a:pt x="2824273" y="697748"/>
                  </a:lnTo>
                  <a:lnTo>
                    <a:pt x="2830704" y="648461"/>
                  </a:lnTo>
                  <a:lnTo>
                    <a:pt x="2834393" y="598992"/>
                  </a:lnTo>
                  <a:lnTo>
                    <a:pt x="2835520" y="549341"/>
                  </a:lnTo>
                  <a:lnTo>
                    <a:pt x="2834271" y="499506"/>
                  </a:lnTo>
                  <a:lnTo>
                    <a:pt x="2830826" y="449488"/>
                  </a:lnTo>
                  <a:lnTo>
                    <a:pt x="2825370" y="399287"/>
                  </a:lnTo>
                  <a:lnTo>
                    <a:pt x="2794748" y="361283"/>
                  </a:lnTo>
                  <a:lnTo>
                    <a:pt x="2765553" y="321563"/>
                  </a:lnTo>
                  <a:lnTo>
                    <a:pt x="2735788" y="281844"/>
                  </a:lnTo>
                  <a:lnTo>
                    <a:pt x="2703450" y="243839"/>
                  </a:lnTo>
                  <a:lnTo>
                    <a:pt x="2666493" y="222313"/>
                  </a:lnTo>
                  <a:lnTo>
                    <a:pt x="2597151" y="176974"/>
                  </a:lnTo>
                  <a:lnTo>
                    <a:pt x="2560194" y="155447"/>
                  </a:lnTo>
                  <a:lnTo>
                    <a:pt x="2514332" y="140969"/>
                  </a:lnTo>
                  <a:lnTo>
                    <a:pt x="2472183" y="121919"/>
                  </a:lnTo>
                  <a:lnTo>
                    <a:pt x="2432893" y="100583"/>
                  </a:lnTo>
                  <a:lnTo>
                    <a:pt x="2395602" y="79247"/>
                  </a:lnTo>
                  <a:lnTo>
                    <a:pt x="2368453" y="72051"/>
                  </a:lnTo>
                  <a:lnTo>
                    <a:pt x="2359252" y="69426"/>
                  </a:lnTo>
                  <a:lnTo>
                    <a:pt x="2352705" y="63669"/>
                  </a:lnTo>
                  <a:lnTo>
                    <a:pt x="2334360" y="53424"/>
                  </a:lnTo>
                  <a:lnTo>
                    <a:pt x="2291970" y="33527"/>
                  </a:lnTo>
                  <a:lnTo>
                    <a:pt x="2227581" y="16763"/>
                  </a:lnTo>
                  <a:lnTo>
                    <a:pt x="2160906" y="9143"/>
                  </a:lnTo>
                  <a:lnTo>
                    <a:pt x="2110314" y="7841"/>
                  </a:lnTo>
                  <a:lnTo>
                    <a:pt x="2009387" y="5785"/>
                  </a:lnTo>
                  <a:lnTo>
                    <a:pt x="1908694" y="4295"/>
                  </a:lnTo>
                  <a:lnTo>
                    <a:pt x="150558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196" y="5521452"/>
              <a:ext cx="234695" cy="23469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76220" y="5525515"/>
            <a:ext cx="99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s</a:t>
            </a:r>
            <a:endParaRPr sz="120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7140" y="6131052"/>
            <a:ext cx="234695" cy="2346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55211" y="6135115"/>
            <a:ext cx="99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v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19793" y="5564124"/>
            <a:ext cx="1568450" cy="762000"/>
            <a:chOff x="2919793" y="5564124"/>
            <a:chExt cx="1568450" cy="762000"/>
          </a:xfrm>
        </p:grpSpPr>
        <p:sp>
          <p:nvSpPr>
            <p:cNvPr id="12" name="object 12"/>
            <p:cNvSpPr/>
            <p:nvPr/>
          </p:nvSpPr>
          <p:spPr>
            <a:xfrm>
              <a:off x="2924556" y="5713476"/>
              <a:ext cx="762000" cy="561340"/>
            </a:xfrm>
            <a:custGeom>
              <a:avLst/>
              <a:gdLst/>
              <a:ahLst/>
              <a:cxnLst/>
              <a:rect l="l" t="t" r="r" b="b"/>
              <a:pathLst>
                <a:path w="762000" h="561339">
                  <a:moveTo>
                    <a:pt x="0" y="0"/>
                  </a:moveTo>
                  <a:lnTo>
                    <a:pt x="32942" y="5937"/>
                  </a:lnTo>
                  <a:lnTo>
                    <a:pt x="78629" y="13404"/>
                  </a:lnTo>
                  <a:lnTo>
                    <a:pt x="133547" y="22126"/>
                  </a:lnTo>
                  <a:lnTo>
                    <a:pt x="194185" y="31826"/>
                  </a:lnTo>
                  <a:lnTo>
                    <a:pt x="257031" y="42228"/>
                  </a:lnTo>
                  <a:lnTo>
                    <a:pt x="318572" y="53057"/>
                  </a:lnTo>
                  <a:lnTo>
                    <a:pt x="375296" y="64037"/>
                  </a:lnTo>
                  <a:lnTo>
                    <a:pt x="423692" y="74891"/>
                  </a:lnTo>
                  <a:lnTo>
                    <a:pt x="508587" y="106108"/>
                  </a:lnTo>
                  <a:lnTo>
                    <a:pt x="530970" y="148780"/>
                  </a:lnTo>
                  <a:lnTo>
                    <a:pt x="536447" y="179831"/>
                  </a:lnTo>
                  <a:lnTo>
                    <a:pt x="541448" y="226456"/>
                  </a:lnTo>
                  <a:lnTo>
                    <a:pt x="539876" y="283082"/>
                  </a:lnTo>
                  <a:lnTo>
                    <a:pt x="541162" y="341423"/>
                  </a:lnTo>
                  <a:lnTo>
                    <a:pt x="554735" y="393191"/>
                  </a:lnTo>
                  <a:lnTo>
                    <a:pt x="582834" y="439292"/>
                  </a:lnTo>
                  <a:lnTo>
                    <a:pt x="621791" y="483107"/>
                  </a:lnTo>
                  <a:lnTo>
                    <a:pt x="665320" y="520064"/>
                  </a:lnTo>
                  <a:lnTo>
                    <a:pt x="707135" y="545591"/>
                  </a:lnTo>
                  <a:lnTo>
                    <a:pt x="748283" y="558450"/>
                  </a:lnTo>
                  <a:lnTo>
                    <a:pt x="761999" y="56083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0460" y="6225539"/>
              <a:ext cx="106680" cy="100965"/>
            </a:xfrm>
            <a:custGeom>
              <a:avLst/>
              <a:gdLst/>
              <a:ahLst/>
              <a:cxnLst/>
              <a:rect l="l" t="t" r="r" b="b"/>
              <a:pathLst>
                <a:path w="106679" h="100964">
                  <a:moveTo>
                    <a:pt x="0" y="0"/>
                  </a:moveTo>
                  <a:lnTo>
                    <a:pt x="15240" y="100584"/>
                  </a:lnTo>
                  <a:lnTo>
                    <a:pt x="106680" y="36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3484" y="5564124"/>
              <a:ext cx="234695" cy="2377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321555" y="5571235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u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92908" y="5284232"/>
            <a:ext cx="1655445" cy="1201420"/>
            <a:chOff x="2692908" y="5284232"/>
            <a:chExt cx="1655445" cy="1201420"/>
          </a:xfrm>
        </p:grpSpPr>
        <p:sp>
          <p:nvSpPr>
            <p:cNvPr id="17" name="object 17"/>
            <p:cNvSpPr/>
            <p:nvPr/>
          </p:nvSpPr>
          <p:spPr>
            <a:xfrm>
              <a:off x="2909316" y="5288804"/>
              <a:ext cx="1396365" cy="290830"/>
            </a:xfrm>
            <a:custGeom>
              <a:avLst/>
              <a:gdLst/>
              <a:ahLst/>
              <a:cxnLst/>
              <a:rect l="l" t="t" r="r" b="b"/>
              <a:pathLst>
                <a:path w="1396364" h="290829">
                  <a:moveTo>
                    <a:pt x="1395983" y="290559"/>
                  </a:moveTo>
                  <a:lnTo>
                    <a:pt x="1358785" y="264522"/>
                  </a:lnTo>
                  <a:lnTo>
                    <a:pt x="1321960" y="240884"/>
                  </a:lnTo>
                  <a:lnTo>
                    <a:pt x="1284016" y="219060"/>
                  </a:lnTo>
                  <a:lnTo>
                    <a:pt x="1243459" y="198461"/>
                  </a:lnTo>
                  <a:lnTo>
                    <a:pt x="1198796" y="178503"/>
                  </a:lnTo>
                  <a:lnTo>
                    <a:pt x="1148535" y="158597"/>
                  </a:lnTo>
                  <a:lnTo>
                    <a:pt x="1091183" y="138159"/>
                  </a:lnTo>
                  <a:lnTo>
                    <a:pt x="1050444" y="124934"/>
                  </a:lnTo>
                  <a:lnTo>
                    <a:pt x="1005280" y="110500"/>
                  </a:lnTo>
                  <a:lnTo>
                    <a:pt x="956558" y="95310"/>
                  </a:lnTo>
                  <a:lnTo>
                    <a:pt x="905143" y="79819"/>
                  </a:lnTo>
                  <a:lnTo>
                    <a:pt x="851900" y="64478"/>
                  </a:lnTo>
                  <a:lnTo>
                    <a:pt x="797696" y="49742"/>
                  </a:lnTo>
                  <a:lnTo>
                    <a:pt x="743395" y="36063"/>
                  </a:lnTo>
                  <a:lnTo>
                    <a:pt x="689864" y="23897"/>
                  </a:lnTo>
                  <a:lnTo>
                    <a:pt x="637968" y="13695"/>
                  </a:lnTo>
                  <a:lnTo>
                    <a:pt x="588572" y="5911"/>
                  </a:lnTo>
                  <a:lnTo>
                    <a:pt x="542543" y="999"/>
                  </a:lnTo>
                  <a:lnTo>
                    <a:pt x="488779" y="0"/>
                  </a:lnTo>
                  <a:lnTo>
                    <a:pt x="435516" y="2713"/>
                  </a:lnTo>
                  <a:lnTo>
                    <a:pt x="383257" y="8562"/>
                  </a:lnTo>
                  <a:lnTo>
                    <a:pt x="332503" y="16970"/>
                  </a:lnTo>
                  <a:lnTo>
                    <a:pt x="283756" y="27360"/>
                  </a:lnTo>
                  <a:lnTo>
                    <a:pt x="237517" y="39155"/>
                  </a:lnTo>
                  <a:lnTo>
                    <a:pt x="194289" y="51778"/>
                  </a:lnTo>
                  <a:lnTo>
                    <a:pt x="154573" y="64651"/>
                  </a:lnTo>
                  <a:lnTo>
                    <a:pt x="82724" y="92486"/>
                  </a:lnTo>
                  <a:lnTo>
                    <a:pt x="24145" y="129920"/>
                  </a:lnTo>
                  <a:lnTo>
                    <a:pt x="0" y="15035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2260" y="5402580"/>
              <a:ext cx="106680" cy="104139"/>
            </a:xfrm>
            <a:custGeom>
              <a:avLst/>
              <a:gdLst/>
              <a:ahLst/>
              <a:cxnLst/>
              <a:rect l="l" t="t" r="r" b="b"/>
              <a:pathLst>
                <a:path w="106680" h="104139">
                  <a:moveTo>
                    <a:pt x="36575" y="0"/>
                  </a:moveTo>
                  <a:lnTo>
                    <a:pt x="0" y="103631"/>
                  </a:lnTo>
                  <a:lnTo>
                    <a:pt x="106680" y="731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1676" y="5841492"/>
              <a:ext cx="1069975" cy="639445"/>
            </a:xfrm>
            <a:custGeom>
              <a:avLst/>
              <a:gdLst/>
              <a:ahLst/>
              <a:cxnLst/>
              <a:rect l="l" t="t" r="r" b="b"/>
              <a:pathLst>
                <a:path w="1069975" h="639445">
                  <a:moveTo>
                    <a:pt x="1069847" y="484631"/>
                  </a:moveTo>
                  <a:lnTo>
                    <a:pt x="1020493" y="514507"/>
                  </a:lnTo>
                  <a:lnTo>
                    <a:pt x="972098" y="543370"/>
                  </a:lnTo>
                  <a:lnTo>
                    <a:pt x="925249" y="570207"/>
                  </a:lnTo>
                  <a:lnTo>
                    <a:pt x="880533" y="594004"/>
                  </a:lnTo>
                  <a:lnTo>
                    <a:pt x="838537" y="613749"/>
                  </a:lnTo>
                  <a:lnTo>
                    <a:pt x="799846" y="628430"/>
                  </a:lnTo>
                  <a:lnTo>
                    <a:pt x="718089" y="639270"/>
                  </a:lnTo>
                  <a:lnTo>
                    <a:pt x="684275" y="627506"/>
                  </a:lnTo>
                  <a:lnTo>
                    <a:pt x="652747" y="601456"/>
                  </a:lnTo>
                  <a:lnTo>
                    <a:pt x="612647" y="560831"/>
                  </a:lnTo>
                  <a:lnTo>
                    <a:pt x="563641" y="497776"/>
                  </a:lnTo>
                  <a:lnTo>
                    <a:pt x="537906" y="457961"/>
                  </a:lnTo>
                  <a:lnTo>
                    <a:pt x="510920" y="415289"/>
                  </a:lnTo>
                  <a:lnTo>
                    <a:pt x="482363" y="371760"/>
                  </a:lnTo>
                  <a:lnTo>
                    <a:pt x="451913" y="329374"/>
                  </a:lnTo>
                  <a:lnTo>
                    <a:pt x="419248" y="290131"/>
                  </a:lnTo>
                  <a:lnTo>
                    <a:pt x="384047" y="256031"/>
                  </a:lnTo>
                  <a:lnTo>
                    <a:pt x="343477" y="226921"/>
                  </a:lnTo>
                  <a:lnTo>
                    <a:pt x="296655" y="200882"/>
                  </a:lnTo>
                  <a:lnTo>
                    <a:pt x="246191" y="177272"/>
                  </a:lnTo>
                  <a:lnTo>
                    <a:pt x="194690" y="155447"/>
                  </a:lnTo>
                  <a:lnTo>
                    <a:pt x="144761" y="134766"/>
                  </a:lnTo>
                  <a:lnTo>
                    <a:pt x="99012" y="114585"/>
                  </a:lnTo>
                  <a:lnTo>
                    <a:pt x="60049" y="94261"/>
                  </a:lnTo>
                  <a:lnTo>
                    <a:pt x="16716" y="54863"/>
                  </a:lnTo>
                  <a:lnTo>
                    <a:pt x="1762" y="18287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2908" y="5743956"/>
              <a:ext cx="100965" cy="106680"/>
            </a:xfrm>
            <a:custGeom>
              <a:avLst/>
              <a:gdLst/>
              <a:ahLst/>
              <a:cxnLst/>
              <a:rect l="l" t="t" r="r" b="b"/>
              <a:pathLst>
                <a:path w="100964" h="106679">
                  <a:moveTo>
                    <a:pt x="64008" y="0"/>
                  </a:moveTo>
                  <a:lnTo>
                    <a:pt x="0" y="94487"/>
                  </a:lnTo>
                  <a:lnTo>
                    <a:pt x="100584" y="10668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3700" y="5558253"/>
              <a:ext cx="1335405" cy="356870"/>
            </a:xfrm>
            <a:custGeom>
              <a:avLst/>
              <a:gdLst/>
              <a:ahLst/>
              <a:cxnLst/>
              <a:rect l="l" t="t" r="r" b="b"/>
              <a:pathLst>
                <a:path w="1335404" h="356870">
                  <a:moveTo>
                    <a:pt x="0" y="63782"/>
                  </a:moveTo>
                  <a:lnTo>
                    <a:pt x="28096" y="60197"/>
                  </a:lnTo>
                  <a:lnTo>
                    <a:pt x="64247" y="54412"/>
                  </a:lnTo>
                  <a:lnTo>
                    <a:pt x="107108" y="47018"/>
                  </a:lnTo>
                  <a:lnTo>
                    <a:pt x="155334" y="38607"/>
                  </a:lnTo>
                  <a:lnTo>
                    <a:pt x="207583" y="29774"/>
                  </a:lnTo>
                  <a:lnTo>
                    <a:pt x="262508" y="21110"/>
                  </a:lnTo>
                  <a:lnTo>
                    <a:pt x="318767" y="13207"/>
                  </a:lnTo>
                  <a:lnTo>
                    <a:pt x="375016" y="6660"/>
                  </a:lnTo>
                  <a:lnTo>
                    <a:pt x="429910" y="2060"/>
                  </a:lnTo>
                  <a:lnTo>
                    <a:pt x="482105" y="0"/>
                  </a:lnTo>
                  <a:lnTo>
                    <a:pt x="530258" y="1072"/>
                  </a:lnTo>
                  <a:lnTo>
                    <a:pt x="573023" y="5870"/>
                  </a:lnTo>
                  <a:lnTo>
                    <a:pt x="624321" y="19028"/>
                  </a:lnTo>
                  <a:lnTo>
                    <a:pt x="672733" y="39109"/>
                  </a:lnTo>
                  <a:lnTo>
                    <a:pt x="718537" y="64459"/>
                  </a:lnTo>
                  <a:lnTo>
                    <a:pt x="762008" y="93421"/>
                  </a:lnTo>
                  <a:lnTo>
                    <a:pt x="803421" y="124340"/>
                  </a:lnTo>
                  <a:lnTo>
                    <a:pt x="843053" y="155560"/>
                  </a:lnTo>
                  <a:lnTo>
                    <a:pt x="881181" y="185426"/>
                  </a:lnTo>
                  <a:lnTo>
                    <a:pt x="918079" y="212281"/>
                  </a:lnTo>
                  <a:lnTo>
                    <a:pt x="954023" y="234470"/>
                  </a:lnTo>
                  <a:lnTo>
                    <a:pt x="1004513" y="263609"/>
                  </a:lnTo>
                  <a:lnTo>
                    <a:pt x="1050092" y="291817"/>
                  </a:lnTo>
                  <a:lnTo>
                    <a:pt x="1091945" y="317147"/>
                  </a:lnTo>
                  <a:lnTo>
                    <a:pt x="1131259" y="337650"/>
                  </a:lnTo>
                  <a:lnTo>
                    <a:pt x="1169218" y="351380"/>
                  </a:lnTo>
                  <a:lnTo>
                    <a:pt x="1207007" y="356390"/>
                  </a:lnTo>
                  <a:lnTo>
                    <a:pt x="1239440" y="351151"/>
                  </a:lnTo>
                  <a:lnTo>
                    <a:pt x="1272158" y="337340"/>
                  </a:lnTo>
                  <a:lnTo>
                    <a:pt x="1304305" y="317813"/>
                  </a:lnTo>
                  <a:lnTo>
                    <a:pt x="1335023" y="29543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8244" y="5792724"/>
              <a:ext cx="109855" cy="104139"/>
            </a:xfrm>
            <a:custGeom>
              <a:avLst/>
              <a:gdLst/>
              <a:ahLst/>
              <a:cxnLst/>
              <a:rect l="l" t="t" r="r" b="b"/>
              <a:pathLst>
                <a:path w="109854" h="104139">
                  <a:moveTo>
                    <a:pt x="109727" y="0"/>
                  </a:moveTo>
                  <a:lnTo>
                    <a:pt x="0" y="24383"/>
                  </a:lnTo>
                  <a:lnTo>
                    <a:pt x="60960" y="103631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69940" y="5178043"/>
            <a:ext cx="135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ok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if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paths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overlap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45123" y="4957572"/>
            <a:ext cx="81280" cy="154305"/>
            <a:chOff x="5945123" y="4957572"/>
            <a:chExt cx="81280" cy="154305"/>
          </a:xfrm>
        </p:grpSpPr>
        <p:sp>
          <p:nvSpPr>
            <p:cNvPr id="25" name="object 25"/>
            <p:cNvSpPr/>
            <p:nvPr/>
          </p:nvSpPr>
          <p:spPr>
            <a:xfrm>
              <a:off x="5972555" y="5009388"/>
              <a:ext cx="48895" cy="97790"/>
            </a:xfrm>
            <a:custGeom>
              <a:avLst/>
              <a:gdLst/>
              <a:ahLst/>
              <a:cxnLst/>
              <a:rect l="l" t="t" r="r" b="b"/>
              <a:pathLst>
                <a:path w="48895" h="97789">
                  <a:moveTo>
                    <a:pt x="48767" y="9753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5123" y="4957572"/>
              <a:ext cx="58419" cy="70485"/>
            </a:xfrm>
            <a:custGeom>
              <a:avLst/>
              <a:gdLst/>
              <a:ahLst/>
              <a:cxnLst/>
              <a:rect l="l" t="t" r="r" b="b"/>
              <a:pathLst>
                <a:path w="58420" h="70485">
                  <a:moveTo>
                    <a:pt x="0" y="0"/>
                  </a:moveTo>
                  <a:lnTo>
                    <a:pt x="0" y="70103"/>
                  </a:lnTo>
                  <a:lnTo>
                    <a:pt x="57911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34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684" y="176275"/>
            <a:ext cx="37877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94610" algn="l"/>
              </a:tabLst>
            </a:pPr>
            <a:r>
              <a:rPr spc="-5" dirty="0"/>
              <a:t>Stro</a:t>
            </a:r>
            <a:r>
              <a:rPr dirty="0"/>
              <a:t>n</a:t>
            </a:r>
            <a:r>
              <a:rPr spc="-5" dirty="0"/>
              <a:t>g</a:t>
            </a:r>
            <a:r>
              <a:rPr dirty="0"/>
              <a:t> </a:t>
            </a:r>
            <a:r>
              <a:rPr spc="-5" dirty="0"/>
              <a:t>Co</a:t>
            </a:r>
            <a:r>
              <a:rPr dirty="0"/>
              <a:t>nn</a:t>
            </a:r>
            <a:r>
              <a:rPr spc="-5" dirty="0"/>
              <a:t>ectivit</a:t>
            </a:r>
            <a:r>
              <a:rPr dirty="0"/>
              <a:t>y</a:t>
            </a:r>
            <a:r>
              <a:rPr spc="-5" dirty="0"/>
              <a:t>:</a:t>
            </a:r>
            <a:r>
              <a:rPr dirty="0"/>
              <a:t>	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3234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1525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sz="1800" spc="5" dirty="0">
                <a:latin typeface="Comic Sans MS"/>
                <a:cs typeface="Comic Sans MS"/>
              </a:rPr>
              <a:t>Can </a:t>
            </a:r>
            <a:r>
              <a:rPr sz="1800" spc="-5" dirty="0">
                <a:latin typeface="Comic Sans MS"/>
                <a:cs typeface="Comic Sans MS"/>
              </a:rPr>
              <a:t>determine if </a:t>
            </a:r>
            <a:r>
              <a:rPr sz="1800" dirty="0">
                <a:latin typeface="Comic Sans MS"/>
                <a:cs typeface="Comic Sans MS"/>
              </a:rPr>
              <a:t>G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strongly connected </a:t>
            </a:r>
            <a:r>
              <a:rPr sz="1800" spc="-5" dirty="0">
                <a:latin typeface="Comic Sans MS"/>
                <a:cs typeface="Comic Sans MS"/>
              </a:rPr>
              <a:t>in O(m </a:t>
            </a:r>
            <a:r>
              <a:rPr sz="1800" dirty="0">
                <a:latin typeface="Comic Sans MS"/>
                <a:cs typeface="Comic Sans MS"/>
              </a:rPr>
              <a:t>+ </a:t>
            </a:r>
            <a:r>
              <a:rPr sz="1800" spc="-5" dirty="0">
                <a:latin typeface="Comic Sans MS"/>
                <a:cs typeface="Comic Sans MS"/>
              </a:rPr>
              <a:t>n) time.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Pick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any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764" y="1916684"/>
            <a:ext cx="6437630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69240" indent="-231775">
              <a:lnSpc>
                <a:spcPct val="100000"/>
              </a:lnSpc>
              <a:spcBef>
                <a:spcPts val="530"/>
              </a:spcBef>
              <a:buSzPct val="33333"/>
              <a:buFont typeface="Lucida Sans Unicode"/>
              <a:buChar char="■"/>
              <a:tabLst>
                <a:tab pos="269240" algn="l"/>
                <a:tab pos="269875" algn="l"/>
              </a:tabLst>
            </a:pPr>
            <a:r>
              <a:rPr sz="1800" spc="-5" dirty="0">
                <a:latin typeface="Comic Sans MS"/>
                <a:cs typeface="Comic Sans MS"/>
              </a:rPr>
              <a:t>Run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BFS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G.</a:t>
            </a:r>
            <a:endParaRPr sz="1800">
              <a:latin typeface="Comic Sans MS"/>
              <a:cs typeface="Comic Sans MS"/>
            </a:endParaRPr>
          </a:p>
          <a:p>
            <a:pPr marL="269240" indent="-231775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269240" algn="l"/>
                <a:tab pos="269875" algn="l"/>
              </a:tabLst>
            </a:pPr>
            <a:r>
              <a:rPr sz="1800" spc="-5" dirty="0">
                <a:latin typeface="Comic Sans MS"/>
                <a:cs typeface="Comic Sans MS"/>
              </a:rPr>
              <a:t>Run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BFS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G</a:t>
            </a:r>
            <a:r>
              <a:rPr sz="1800" spc="7" baseline="23148" dirty="0">
                <a:latin typeface="Comic Sans MS"/>
                <a:cs typeface="Comic Sans MS"/>
              </a:rPr>
              <a:t>rev</a:t>
            </a:r>
            <a:r>
              <a:rPr sz="1800" spc="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269240" indent="-231775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269240" algn="l"/>
                <a:tab pos="269875" algn="l"/>
              </a:tabLst>
            </a:pPr>
            <a:r>
              <a:rPr sz="1800" spc="-5" dirty="0">
                <a:latin typeface="Comic Sans MS"/>
                <a:cs typeface="Comic Sans MS"/>
              </a:rPr>
              <a:t>Return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true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5" dirty="0">
                <a:latin typeface="Comic Sans MS"/>
                <a:cs typeface="Comic Sans MS"/>
              </a:rPr>
              <a:t> nodes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reached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both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BFS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executions.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164" y="2962147"/>
            <a:ext cx="636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6233160" algn="l"/>
              </a:tabLst>
            </a:pPr>
            <a:r>
              <a:rPr sz="1800" dirty="0">
                <a:latin typeface="Comic Sans MS"/>
                <a:cs typeface="Comic Sans MS"/>
              </a:rPr>
              <a:t>Correctness </a:t>
            </a:r>
            <a:r>
              <a:rPr sz="1800" spc="-5" dirty="0">
                <a:latin typeface="Comic Sans MS"/>
                <a:cs typeface="Comic Sans MS"/>
              </a:rPr>
              <a:t>follow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immediatel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5" dirty="0">
                <a:latin typeface="Comic Sans MS"/>
                <a:cs typeface="Comic Sans MS"/>
              </a:rPr>
              <a:t> fro</a:t>
            </a:r>
            <a:r>
              <a:rPr sz="1800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previous lemma.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57955" y="2206751"/>
            <a:ext cx="233679" cy="160020"/>
            <a:chOff x="3457955" y="2206751"/>
            <a:chExt cx="233679" cy="160020"/>
          </a:xfrm>
        </p:grpSpPr>
        <p:sp>
          <p:nvSpPr>
            <p:cNvPr id="7" name="object 7"/>
            <p:cNvSpPr/>
            <p:nvPr/>
          </p:nvSpPr>
          <p:spPr>
            <a:xfrm>
              <a:off x="3506723" y="2211323"/>
              <a:ext cx="180340" cy="119380"/>
            </a:xfrm>
            <a:custGeom>
              <a:avLst/>
              <a:gdLst/>
              <a:ahLst/>
              <a:cxnLst/>
              <a:rect l="l" t="t" r="r" b="b"/>
              <a:pathLst>
                <a:path w="180339" h="119380">
                  <a:moveTo>
                    <a:pt x="179831" y="0"/>
                  </a:moveTo>
                  <a:lnTo>
                    <a:pt x="0" y="11887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7955" y="2299716"/>
              <a:ext cx="73660" cy="67310"/>
            </a:xfrm>
            <a:custGeom>
              <a:avLst/>
              <a:gdLst/>
              <a:ahLst/>
              <a:cxnLst/>
              <a:rect l="l" t="t" r="r" b="b"/>
              <a:pathLst>
                <a:path w="73660" h="67310">
                  <a:moveTo>
                    <a:pt x="36575" y="0"/>
                  </a:moveTo>
                  <a:lnTo>
                    <a:pt x="0" y="67055"/>
                  </a:lnTo>
                  <a:lnTo>
                    <a:pt x="73151" y="54863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66820" y="2008123"/>
            <a:ext cx="274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reverse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orientation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every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edge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19115" y="4262628"/>
            <a:ext cx="2837815" cy="1140460"/>
            <a:chOff x="5119115" y="4262628"/>
            <a:chExt cx="2837815" cy="1140460"/>
          </a:xfrm>
        </p:grpSpPr>
        <p:sp>
          <p:nvSpPr>
            <p:cNvPr id="11" name="object 11"/>
            <p:cNvSpPr/>
            <p:nvPr/>
          </p:nvSpPr>
          <p:spPr>
            <a:xfrm>
              <a:off x="5791200" y="42672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268224"/>
                  </a:moveTo>
                  <a:lnTo>
                    <a:pt x="91722" y="261387"/>
                  </a:lnTo>
                  <a:lnTo>
                    <a:pt x="54907" y="242348"/>
                  </a:lnTo>
                  <a:lnTo>
                    <a:pt x="25876" y="213317"/>
                  </a:lnTo>
                  <a:lnTo>
                    <a:pt x="6837" y="176502"/>
                  </a:lnTo>
                  <a:lnTo>
                    <a:pt x="0" y="134112"/>
                  </a:lnTo>
                  <a:lnTo>
                    <a:pt x="6837" y="91721"/>
                  </a:lnTo>
                  <a:lnTo>
                    <a:pt x="25876" y="54906"/>
                  </a:lnTo>
                  <a:lnTo>
                    <a:pt x="54907" y="25875"/>
                  </a:lnTo>
                  <a:lnTo>
                    <a:pt x="91722" y="6836"/>
                  </a:lnTo>
                  <a:lnTo>
                    <a:pt x="134112" y="0"/>
                  </a:lnTo>
                  <a:lnTo>
                    <a:pt x="176502" y="6836"/>
                  </a:lnTo>
                  <a:lnTo>
                    <a:pt x="213317" y="25875"/>
                  </a:lnTo>
                  <a:lnTo>
                    <a:pt x="242348" y="54906"/>
                  </a:lnTo>
                  <a:lnTo>
                    <a:pt x="261387" y="91721"/>
                  </a:lnTo>
                  <a:lnTo>
                    <a:pt x="268224" y="134112"/>
                  </a:lnTo>
                  <a:lnTo>
                    <a:pt x="261387" y="176502"/>
                  </a:lnTo>
                  <a:lnTo>
                    <a:pt x="242348" y="213317"/>
                  </a:lnTo>
                  <a:lnTo>
                    <a:pt x="213317" y="242348"/>
                  </a:lnTo>
                  <a:lnTo>
                    <a:pt x="176502" y="261387"/>
                  </a:lnTo>
                  <a:lnTo>
                    <a:pt x="134112" y="268224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1199" y="42672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268223" y="134111"/>
                  </a:moveTo>
                  <a:lnTo>
                    <a:pt x="261387" y="176502"/>
                  </a:lnTo>
                  <a:lnTo>
                    <a:pt x="242348" y="213317"/>
                  </a:lnTo>
                  <a:lnTo>
                    <a:pt x="213317" y="242348"/>
                  </a:lnTo>
                  <a:lnTo>
                    <a:pt x="176502" y="261387"/>
                  </a:lnTo>
                  <a:lnTo>
                    <a:pt x="134111" y="268223"/>
                  </a:lnTo>
                  <a:lnTo>
                    <a:pt x="91722" y="261387"/>
                  </a:lnTo>
                  <a:lnTo>
                    <a:pt x="54907" y="242348"/>
                  </a:lnTo>
                  <a:lnTo>
                    <a:pt x="25876" y="213317"/>
                  </a:lnTo>
                  <a:lnTo>
                    <a:pt x="6837" y="176502"/>
                  </a:lnTo>
                  <a:lnTo>
                    <a:pt x="0" y="134111"/>
                  </a:lnTo>
                  <a:lnTo>
                    <a:pt x="6837" y="91721"/>
                  </a:lnTo>
                  <a:lnTo>
                    <a:pt x="25876" y="54906"/>
                  </a:lnTo>
                  <a:lnTo>
                    <a:pt x="54907" y="25875"/>
                  </a:lnTo>
                  <a:lnTo>
                    <a:pt x="91722" y="6836"/>
                  </a:lnTo>
                  <a:lnTo>
                    <a:pt x="134111" y="0"/>
                  </a:lnTo>
                  <a:lnTo>
                    <a:pt x="176502" y="6836"/>
                  </a:lnTo>
                  <a:lnTo>
                    <a:pt x="213317" y="25875"/>
                  </a:lnTo>
                  <a:lnTo>
                    <a:pt x="242348" y="54906"/>
                  </a:lnTo>
                  <a:lnTo>
                    <a:pt x="261387" y="91721"/>
                  </a:lnTo>
                  <a:lnTo>
                    <a:pt x="268223" y="13411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3688" y="5132832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4" h="265429">
                  <a:moveTo>
                    <a:pt x="134112" y="265176"/>
                  </a:moveTo>
                  <a:lnTo>
                    <a:pt x="91721" y="258416"/>
                  </a:lnTo>
                  <a:lnTo>
                    <a:pt x="54906" y="239593"/>
                  </a:lnTo>
                  <a:lnTo>
                    <a:pt x="25875" y="210892"/>
                  </a:lnTo>
                  <a:lnTo>
                    <a:pt x="6836" y="174495"/>
                  </a:lnTo>
                  <a:lnTo>
                    <a:pt x="0" y="132588"/>
                  </a:lnTo>
                  <a:lnTo>
                    <a:pt x="6836" y="90680"/>
                  </a:lnTo>
                  <a:lnTo>
                    <a:pt x="25875" y="54283"/>
                  </a:lnTo>
                  <a:lnTo>
                    <a:pt x="54906" y="25582"/>
                  </a:lnTo>
                  <a:lnTo>
                    <a:pt x="91721" y="6759"/>
                  </a:lnTo>
                  <a:lnTo>
                    <a:pt x="134112" y="0"/>
                  </a:lnTo>
                  <a:lnTo>
                    <a:pt x="176502" y="6759"/>
                  </a:lnTo>
                  <a:lnTo>
                    <a:pt x="213317" y="25582"/>
                  </a:lnTo>
                  <a:lnTo>
                    <a:pt x="242348" y="54283"/>
                  </a:lnTo>
                  <a:lnTo>
                    <a:pt x="261387" y="90680"/>
                  </a:lnTo>
                  <a:lnTo>
                    <a:pt x="268224" y="132588"/>
                  </a:lnTo>
                  <a:lnTo>
                    <a:pt x="261387" y="174495"/>
                  </a:lnTo>
                  <a:lnTo>
                    <a:pt x="242348" y="210892"/>
                  </a:lnTo>
                  <a:lnTo>
                    <a:pt x="213317" y="239593"/>
                  </a:lnTo>
                  <a:lnTo>
                    <a:pt x="176502" y="258416"/>
                  </a:lnTo>
                  <a:lnTo>
                    <a:pt x="134112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23687" y="5132832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4" h="265429">
                  <a:moveTo>
                    <a:pt x="268223" y="132587"/>
                  </a:moveTo>
                  <a:lnTo>
                    <a:pt x="261387" y="174495"/>
                  </a:lnTo>
                  <a:lnTo>
                    <a:pt x="242348" y="210892"/>
                  </a:lnTo>
                  <a:lnTo>
                    <a:pt x="213317" y="239593"/>
                  </a:lnTo>
                  <a:lnTo>
                    <a:pt x="176502" y="258416"/>
                  </a:lnTo>
                  <a:lnTo>
                    <a:pt x="134111" y="265175"/>
                  </a:lnTo>
                  <a:lnTo>
                    <a:pt x="91721" y="258416"/>
                  </a:lnTo>
                  <a:lnTo>
                    <a:pt x="54906" y="239593"/>
                  </a:lnTo>
                  <a:lnTo>
                    <a:pt x="25875" y="210892"/>
                  </a:lnTo>
                  <a:lnTo>
                    <a:pt x="6836" y="174495"/>
                  </a:lnTo>
                  <a:lnTo>
                    <a:pt x="0" y="132587"/>
                  </a:lnTo>
                  <a:lnTo>
                    <a:pt x="6836" y="90680"/>
                  </a:lnTo>
                  <a:lnTo>
                    <a:pt x="25875" y="54283"/>
                  </a:lnTo>
                  <a:lnTo>
                    <a:pt x="54906" y="25582"/>
                  </a:lnTo>
                  <a:lnTo>
                    <a:pt x="91721" y="6759"/>
                  </a:lnTo>
                  <a:lnTo>
                    <a:pt x="134111" y="0"/>
                  </a:lnTo>
                  <a:lnTo>
                    <a:pt x="176502" y="6759"/>
                  </a:lnTo>
                  <a:lnTo>
                    <a:pt x="213317" y="25582"/>
                  </a:lnTo>
                  <a:lnTo>
                    <a:pt x="242348" y="54283"/>
                  </a:lnTo>
                  <a:lnTo>
                    <a:pt x="261387" y="90680"/>
                  </a:lnTo>
                  <a:lnTo>
                    <a:pt x="268223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08675" y="4497324"/>
              <a:ext cx="421005" cy="594360"/>
            </a:xfrm>
            <a:custGeom>
              <a:avLst/>
              <a:gdLst/>
              <a:ahLst/>
              <a:cxnLst/>
              <a:rect l="l" t="t" r="r" b="b"/>
              <a:pathLst>
                <a:path w="421004" h="594360">
                  <a:moveTo>
                    <a:pt x="420623" y="0"/>
                  </a:moveTo>
                  <a:lnTo>
                    <a:pt x="0" y="59435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3811" y="5061204"/>
              <a:ext cx="100965" cy="109855"/>
            </a:xfrm>
            <a:custGeom>
              <a:avLst/>
              <a:gdLst/>
              <a:ahLst/>
              <a:cxnLst/>
              <a:rect l="l" t="t" r="r" b="b"/>
              <a:pathLst>
                <a:path w="100964" h="109854">
                  <a:moveTo>
                    <a:pt x="18287" y="0"/>
                  </a:moveTo>
                  <a:lnTo>
                    <a:pt x="0" y="109727"/>
                  </a:lnTo>
                  <a:lnTo>
                    <a:pt x="100583" y="57912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6896" y="513283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265176"/>
                  </a:move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8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3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3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6895" y="513283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3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7" y="265175"/>
                  </a:ln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7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3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8275" y="4497324"/>
              <a:ext cx="378460" cy="591820"/>
            </a:xfrm>
            <a:custGeom>
              <a:avLst/>
              <a:gdLst/>
              <a:ahLst/>
              <a:cxnLst/>
              <a:rect l="l" t="t" r="r" b="b"/>
              <a:pathLst>
                <a:path w="378460" h="591820">
                  <a:moveTo>
                    <a:pt x="0" y="0"/>
                  </a:moveTo>
                  <a:lnTo>
                    <a:pt x="377951" y="59131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3555" y="5061204"/>
              <a:ext cx="97790" cy="109855"/>
            </a:xfrm>
            <a:custGeom>
              <a:avLst/>
              <a:gdLst/>
              <a:ahLst/>
              <a:cxnLst/>
              <a:rect l="l" t="t" r="r" b="b"/>
              <a:pathLst>
                <a:path w="97789" h="109854">
                  <a:moveTo>
                    <a:pt x="85344" y="0"/>
                  </a:moveTo>
                  <a:lnTo>
                    <a:pt x="0" y="54863"/>
                  </a:lnTo>
                  <a:lnTo>
                    <a:pt x="97535" y="109727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57899" y="4402836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0" y="0"/>
                  </a:moveTo>
                  <a:lnTo>
                    <a:pt x="86563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19544" y="42672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268224"/>
                  </a:moveTo>
                  <a:lnTo>
                    <a:pt x="91721" y="261387"/>
                  </a:lnTo>
                  <a:lnTo>
                    <a:pt x="54906" y="242348"/>
                  </a:lnTo>
                  <a:lnTo>
                    <a:pt x="25875" y="213317"/>
                  </a:lnTo>
                  <a:lnTo>
                    <a:pt x="6836" y="176502"/>
                  </a:lnTo>
                  <a:lnTo>
                    <a:pt x="0" y="134112"/>
                  </a:lnTo>
                  <a:lnTo>
                    <a:pt x="6836" y="91721"/>
                  </a:lnTo>
                  <a:lnTo>
                    <a:pt x="25875" y="54906"/>
                  </a:lnTo>
                  <a:lnTo>
                    <a:pt x="54906" y="25875"/>
                  </a:lnTo>
                  <a:lnTo>
                    <a:pt x="91721" y="6836"/>
                  </a:lnTo>
                  <a:lnTo>
                    <a:pt x="134112" y="0"/>
                  </a:lnTo>
                  <a:lnTo>
                    <a:pt x="176502" y="6836"/>
                  </a:lnTo>
                  <a:lnTo>
                    <a:pt x="213317" y="25875"/>
                  </a:lnTo>
                  <a:lnTo>
                    <a:pt x="242348" y="54906"/>
                  </a:lnTo>
                  <a:lnTo>
                    <a:pt x="261387" y="91721"/>
                  </a:lnTo>
                  <a:lnTo>
                    <a:pt x="268224" y="134112"/>
                  </a:lnTo>
                  <a:lnTo>
                    <a:pt x="261387" y="176502"/>
                  </a:lnTo>
                  <a:lnTo>
                    <a:pt x="242348" y="213317"/>
                  </a:lnTo>
                  <a:lnTo>
                    <a:pt x="213317" y="242348"/>
                  </a:lnTo>
                  <a:lnTo>
                    <a:pt x="176502" y="261387"/>
                  </a:lnTo>
                  <a:lnTo>
                    <a:pt x="134112" y="268224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19543" y="42672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268223" y="134111"/>
                  </a:moveTo>
                  <a:lnTo>
                    <a:pt x="261387" y="176502"/>
                  </a:lnTo>
                  <a:lnTo>
                    <a:pt x="242348" y="213317"/>
                  </a:lnTo>
                  <a:lnTo>
                    <a:pt x="213317" y="242348"/>
                  </a:lnTo>
                  <a:lnTo>
                    <a:pt x="176502" y="261387"/>
                  </a:lnTo>
                  <a:lnTo>
                    <a:pt x="134111" y="268223"/>
                  </a:lnTo>
                  <a:lnTo>
                    <a:pt x="91721" y="261387"/>
                  </a:lnTo>
                  <a:lnTo>
                    <a:pt x="54906" y="242348"/>
                  </a:lnTo>
                  <a:lnTo>
                    <a:pt x="25875" y="213317"/>
                  </a:lnTo>
                  <a:lnTo>
                    <a:pt x="6836" y="176502"/>
                  </a:lnTo>
                  <a:lnTo>
                    <a:pt x="0" y="134111"/>
                  </a:lnTo>
                  <a:lnTo>
                    <a:pt x="6836" y="91721"/>
                  </a:lnTo>
                  <a:lnTo>
                    <a:pt x="25875" y="54906"/>
                  </a:lnTo>
                  <a:lnTo>
                    <a:pt x="54906" y="25875"/>
                  </a:lnTo>
                  <a:lnTo>
                    <a:pt x="91721" y="6836"/>
                  </a:lnTo>
                  <a:lnTo>
                    <a:pt x="134111" y="0"/>
                  </a:lnTo>
                  <a:lnTo>
                    <a:pt x="176502" y="6836"/>
                  </a:lnTo>
                  <a:lnTo>
                    <a:pt x="213317" y="25875"/>
                  </a:lnTo>
                  <a:lnTo>
                    <a:pt x="242348" y="54906"/>
                  </a:lnTo>
                  <a:lnTo>
                    <a:pt x="261387" y="91721"/>
                  </a:lnTo>
                  <a:lnTo>
                    <a:pt x="268223" y="13411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23531" y="435406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84"/>
                  </a:lnTo>
                  <a:lnTo>
                    <a:pt x="100583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87056" y="513283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265176"/>
                  </a:move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8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3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3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87055" y="513283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3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7" y="265175"/>
                  </a:ln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7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3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49667" y="4497324"/>
              <a:ext cx="421005" cy="594360"/>
            </a:xfrm>
            <a:custGeom>
              <a:avLst/>
              <a:gdLst/>
              <a:ahLst/>
              <a:cxnLst/>
              <a:rect l="l" t="t" r="r" b="b"/>
              <a:pathLst>
                <a:path w="421004" h="594360">
                  <a:moveTo>
                    <a:pt x="0" y="0"/>
                  </a:moveTo>
                  <a:lnTo>
                    <a:pt x="420623" y="59435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7619" y="5061204"/>
              <a:ext cx="97790" cy="109855"/>
            </a:xfrm>
            <a:custGeom>
              <a:avLst/>
              <a:gdLst/>
              <a:ahLst/>
              <a:cxnLst/>
              <a:rect l="l" t="t" r="r" b="b"/>
              <a:pathLst>
                <a:path w="97790" h="109854">
                  <a:moveTo>
                    <a:pt x="82295" y="0"/>
                  </a:moveTo>
                  <a:lnTo>
                    <a:pt x="0" y="57912"/>
                  </a:lnTo>
                  <a:lnTo>
                    <a:pt x="97535" y="109727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71131" y="5268468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917447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76643" y="5219700"/>
              <a:ext cx="97790" cy="100965"/>
            </a:xfrm>
            <a:custGeom>
              <a:avLst/>
              <a:gdLst/>
              <a:ahLst/>
              <a:cxnLst/>
              <a:rect l="l" t="t" r="r" b="b"/>
              <a:pathLst>
                <a:path w="97790" h="100964">
                  <a:moveTo>
                    <a:pt x="97535" y="0"/>
                  </a:moveTo>
                  <a:lnTo>
                    <a:pt x="0" y="48767"/>
                  </a:lnTo>
                  <a:lnTo>
                    <a:pt x="97535" y="100583"/>
                  </a:lnTo>
                  <a:lnTo>
                    <a:pt x="97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90971" y="5268468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917447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96483" y="5219700"/>
              <a:ext cx="97790" cy="100965"/>
            </a:xfrm>
            <a:custGeom>
              <a:avLst/>
              <a:gdLst/>
              <a:ahLst/>
              <a:cxnLst/>
              <a:rect l="l" t="t" r="r" b="b"/>
              <a:pathLst>
                <a:path w="97789" h="100964">
                  <a:moveTo>
                    <a:pt x="97536" y="0"/>
                  </a:moveTo>
                  <a:lnTo>
                    <a:pt x="0" y="48767"/>
                  </a:lnTo>
                  <a:lnTo>
                    <a:pt x="97536" y="100583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85787" y="4497324"/>
              <a:ext cx="375285" cy="591820"/>
            </a:xfrm>
            <a:custGeom>
              <a:avLst/>
              <a:gdLst/>
              <a:ahLst/>
              <a:cxnLst/>
              <a:rect l="l" t="t" r="r" b="b"/>
              <a:pathLst>
                <a:path w="375284" h="591820">
                  <a:moveTo>
                    <a:pt x="374903" y="0"/>
                  </a:moveTo>
                  <a:lnTo>
                    <a:pt x="0" y="59131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33971" y="5061204"/>
              <a:ext cx="97790" cy="109855"/>
            </a:xfrm>
            <a:custGeom>
              <a:avLst/>
              <a:gdLst/>
              <a:ahLst/>
              <a:cxnLst/>
              <a:rect l="l" t="t" r="r" b="b"/>
              <a:pathLst>
                <a:path w="97790" h="109854">
                  <a:moveTo>
                    <a:pt x="12191" y="0"/>
                  </a:moveTo>
                  <a:lnTo>
                    <a:pt x="0" y="109727"/>
                  </a:lnTo>
                  <a:lnTo>
                    <a:pt x="97535" y="54863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33628" y="4262628"/>
            <a:ext cx="2837815" cy="1140460"/>
            <a:chOff x="833628" y="4262628"/>
            <a:chExt cx="2837815" cy="1140460"/>
          </a:xfrm>
        </p:grpSpPr>
        <p:sp>
          <p:nvSpPr>
            <p:cNvPr id="36" name="object 36"/>
            <p:cNvSpPr/>
            <p:nvPr/>
          </p:nvSpPr>
          <p:spPr>
            <a:xfrm>
              <a:off x="1505712" y="4267200"/>
              <a:ext cx="265430" cy="268605"/>
            </a:xfrm>
            <a:custGeom>
              <a:avLst/>
              <a:gdLst/>
              <a:ahLst/>
              <a:cxnLst/>
              <a:rect l="l" t="t" r="r" b="b"/>
              <a:pathLst>
                <a:path w="265430" h="268604">
                  <a:moveTo>
                    <a:pt x="132588" y="268224"/>
                  </a:moveTo>
                  <a:lnTo>
                    <a:pt x="90679" y="261387"/>
                  </a:lnTo>
                  <a:lnTo>
                    <a:pt x="54283" y="242348"/>
                  </a:lnTo>
                  <a:lnTo>
                    <a:pt x="25581" y="213317"/>
                  </a:lnTo>
                  <a:lnTo>
                    <a:pt x="6759" y="176502"/>
                  </a:lnTo>
                  <a:lnTo>
                    <a:pt x="0" y="134112"/>
                  </a:lnTo>
                  <a:lnTo>
                    <a:pt x="6759" y="91722"/>
                  </a:lnTo>
                  <a:lnTo>
                    <a:pt x="25581" y="54907"/>
                  </a:lnTo>
                  <a:lnTo>
                    <a:pt x="54283" y="25876"/>
                  </a:lnTo>
                  <a:lnTo>
                    <a:pt x="90679" y="6837"/>
                  </a:lnTo>
                  <a:lnTo>
                    <a:pt x="132588" y="0"/>
                  </a:lnTo>
                  <a:lnTo>
                    <a:pt x="174496" y="6837"/>
                  </a:lnTo>
                  <a:lnTo>
                    <a:pt x="210893" y="25876"/>
                  </a:lnTo>
                  <a:lnTo>
                    <a:pt x="239594" y="54907"/>
                  </a:lnTo>
                  <a:lnTo>
                    <a:pt x="258416" y="91722"/>
                  </a:lnTo>
                  <a:lnTo>
                    <a:pt x="265176" y="134112"/>
                  </a:lnTo>
                  <a:lnTo>
                    <a:pt x="258416" y="176502"/>
                  </a:lnTo>
                  <a:lnTo>
                    <a:pt x="239594" y="213317"/>
                  </a:lnTo>
                  <a:lnTo>
                    <a:pt x="210893" y="242348"/>
                  </a:lnTo>
                  <a:lnTo>
                    <a:pt x="174496" y="261387"/>
                  </a:lnTo>
                  <a:lnTo>
                    <a:pt x="132588" y="268224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05712" y="4267200"/>
              <a:ext cx="265430" cy="268605"/>
            </a:xfrm>
            <a:custGeom>
              <a:avLst/>
              <a:gdLst/>
              <a:ahLst/>
              <a:cxnLst/>
              <a:rect l="l" t="t" r="r" b="b"/>
              <a:pathLst>
                <a:path w="265430" h="268604">
                  <a:moveTo>
                    <a:pt x="265176" y="134111"/>
                  </a:moveTo>
                  <a:lnTo>
                    <a:pt x="258416" y="176502"/>
                  </a:lnTo>
                  <a:lnTo>
                    <a:pt x="239594" y="213317"/>
                  </a:lnTo>
                  <a:lnTo>
                    <a:pt x="210893" y="242348"/>
                  </a:lnTo>
                  <a:lnTo>
                    <a:pt x="174496" y="261387"/>
                  </a:lnTo>
                  <a:lnTo>
                    <a:pt x="132587" y="268223"/>
                  </a:lnTo>
                  <a:lnTo>
                    <a:pt x="90679" y="261387"/>
                  </a:lnTo>
                  <a:lnTo>
                    <a:pt x="54283" y="242348"/>
                  </a:lnTo>
                  <a:lnTo>
                    <a:pt x="25581" y="213317"/>
                  </a:lnTo>
                  <a:lnTo>
                    <a:pt x="6759" y="176502"/>
                  </a:lnTo>
                  <a:lnTo>
                    <a:pt x="0" y="134111"/>
                  </a:lnTo>
                  <a:lnTo>
                    <a:pt x="6759" y="91722"/>
                  </a:lnTo>
                  <a:lnTo>
                    <a:pt x="25581" y="54907"/>
                  </a:lnTo>
                  <a:lnTo>
                    <a:pt x="54283" y="25876"/>
                  </a:lnTo>
                  <a:lnTo>
                    <a:pt x="90679" y="6837"/>
                  </a:lnTo>
                  <a:lnTo>
                    <a:pt x="132587" y="0"/>
                  </a:lnTo>
                  <a:lnTo>
                    <a:pt x="174496" y="6837"/>
                  </a:lnTo>
                  <a:lnTo>
                    <a:pt x="210893" y="25876"/>
                  </a:lnTo>
                  <a:lnTo>
                    <a:pt x="239594" y="54907"/>
                  </a:lnTo>
                  <a:lnTo>
                    <a:pt x="258416" y="91722"/>
                  </a:lnTo>
                  <a:lnTo>
                    <a:pt x="265176" y="13411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8200" y="5132832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5" h="265429">
                  <a:moveTo>
                    <a:pt x="134112" y="265176"/>
                  </a:moveTo>
                  <a:lnTo>
                    <a:pt x="91722" y="258416"/>
                  </a:lnTo>
                  <a:lnTo>
                    <a:pt x="54907" y="239593"/>
                  </a:lnTo>
                  <a:lnTo>
                    <a:pt x="25875" y="210892"/>
                  </a:lnTo>
                  <a:lnTo>
                    <a:pt x="6837" y="174495"/>
                  </a:lnTo>
                  <a:lnTo>
                    <a:pt x="0" y="132588"/>
                  </a:lnTo>
                  <a:lnTo>
                    <a:pt x="6837" y="90680"/>
                  </a:lnTo>
                  <a:lnTo>
                    <a:pt x="25875" y="54283"/>
                  </a:lnTo>
                  <a:lnTo>
                    <a:pt x="54907" y="25582"/>
                  </a:lnTo>
                  <a:lnTo>
                    <a:pt x="91722" y="6759"/>
                  </a:lnTo>
                  <a:lnTo>
                    <a:pt x="134112" y="0"/>
                  </a:lnTo>
                  <a:lnTo>
                    <a:pt x="176501" y="6759"/>
                  </a:lnTo>
                  <a:lnTo>
                    <a:pt x="213316" y="25582"/>
                  </a:lnTo>
                  <a:lnTo>
                    <a:pt x="242348" y="54283"/>
                  </a:lnTo>
                  <a:lnTo>
                    <a:pt x="261386" y="90680"/>
                  </a:lnTo>
                  <a:lnTo>
                    <a:pt x="268224" y="132588"/>
                  </a:lnTo>
                  <a:lnTo>
                    <a:pt x="261386" y="174495"/>
                  </a:lnTo>
                  <a:lnTo>
                    <a:pt x="242348" y="210892"/>
                  </a:lnTo>
                  <a:lnTo>
                    <a:pt x="213316" y="239593"/>
                  </a:lnTo>
                  <a:lnTo>
                    <a:pt x="176501" y="258416"/>
                  </a:lnTo>
                  <a:lnTo>
                    <a:pt x="134112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8200" y="5132832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5" h="265429">
                  <a:moveTo>
                    <a:pt x="268223" y="132587"/>
                  </a:moveTo>
                  <a:lnTo>
                    <a:pt x="261386" y="174495"/>
                  </a:lnTo>
                  <a:lnTo>
                    <a:pt x="242348" y="210892"/>
                  </a:lnTo>
                  <a:lnTo>
                    <a:pt x="213316" y="239593"/>
                  </a:lnTo>
                  <a:lnTo>
                    <a:pt x="176501" y="258416"/>
                  </a:lnTo>
                  <a:lnTo>
                    <a:pt x="134111" y="265175"/>
                  </a:lnTo>
                  <a:lnTo>
                    <a:pt x="91722" y="258416"/>
                  </a:lnTo>
                  <a:lnTo>
                    <a:pt x="54907" y="239593"/>
                  </a:lnTo>
                  <a:lnTo>
                    <a:pt x="25875" y="210892"/>
                  </a:lnTo>
                  <a:lnTo>
                    <a:pt x="6837" y="174495"/>
                  </a:lnTo>
                  <a:lnTo>
                    <a:pt x="0" y="132587"/>
                  </a:lnTo>
                  <a:lnTo>
                    <a:pt x="6837" y="90680"/>
                  </a:lnTo>
                  <a:lnTo>
                    <a:pt x="25875" y="54283"/>
                  </a:lnTo>
                  <a:lnTo>
                    <a:pt x="54907" y="25582"/>
                  </a:lnTo>
                  <a:lnTo>
                    <a:pt x="91722" y="6759"/>
                  </a:lnTo>
                  <a:lnTo>
                    <a:pt x="134111" y="0"/>
                  </a:lnTo>
                  <a:lnTo>
                    <a:pt x="176501" y="6759"/>
                  </a:lnTo>
                  <a:lnTo>
                    <a:pt x="213316" y="25582"/>
                  </a:lnTo>
                  <a:lnTo>
                    <a:pt x="242348" y="54283"/>
                  </a:lnTo>
                  <a:lnTo>
                    <a:pt x="261386" y="90680"/>
                  </a:lnTo>
                  <a:lnTo>
                    <a:pt x="268223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8324" y="4576572"/>
              <a:ext cx="421005" cy="594360"/>
            </a:xfrm>
            <a:custGeom>
              <a:avLst/>
              <a:gdLst/>
              <a:ahLst/>
              <a:cxnLst/>
              <a:rect l="l" t="t" r="r" b="b"/>
              <a:pathLst>
                <a:path w="421005" h="594360">
                  <a:moveTo>
                    <a:pt x="420623" y="0"/>
                  </a:moveTo>
                  <a:lnTo>
                    <a:pt x="0" y="59435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46276" y="4500372"/>
              <a:ext cx="97790" cy="109855"/>
            </a:xfrm>
            <a:custGeom>
              <a:avLst/>
              <a:gdLst/>
              <a:ahLst/>
              <a:cxnLst/>
              <a:rect l="l" t="t" r="r" b="b"/>
              <a:pathLst>
                <a:path w="97790" h="109854">
                  <a:moveTo>
                    <a:pt x="97536" y="0"/>
                  </a:moveTo>
                  <a:lnTo>
                    <a:pt x="0" y="51815"/>
                  </a:lnTo>
                  <a:lnTo>
                    <a:pt x="82296" y="109727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18360" y="513283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588" y="265176"/>
                  </a:move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1" y="54283"/>
                  </a:lnTo>
                  <a:lnTo>
                    <a:pt x="54283" y="25582"/>
                  </a:lnTo>
                  <a:lnTo>
                    <a:pt x="90679" y="6759"/>
                  </a:lnTo>
                  <a:lnTo>
                    <a:pt x="132588" y="0"/>
                  </a:lnTo>
                  <a:lnTo>
                    <a:pt x="174496" y="6759"/>
                  </a:lnTo>
                  <a:lnTo>
                    <a:pt x="210892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6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18360" y="513283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6" y="258416"/>
                  </a:lnTo>
                  <a:lnTo>
                    <a:pt x="132587" y="265175"/>
                  </a:ln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1" y="54283"/>
                  </a:lnTo>
                  <a:lnTo>
                    <a:pt x="54283" y="25582"/>
                  </a:lnTo>
                  <a:lnTo>
                    <a:pt x="90679" y="6759"/>
                  </a:lnTo>
                  <a:lnTo>
                    <a:pt x="132587" y="0"/>
                  </a:lnTo>
                  <a:lnTo>
                    <a:pt x="174496" y="6759"/>
                  </a:lnTo>
                  <a:lnTo>
                    <a:pt x="210892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32788" y="4497324"/>
              <a:ext cx="375285" cy="591820"/>
            </a:xfrm>
            <a:custGeom>
              <a:avLst/>
              <a:gdLst/>
              <a:ahLst/>
              <a:cxnLst/>
              <a:rect l="l" t="t" r="r" b="b"/>
              <a:pathLst>
                <a:path w="375285" h="591820">
                  <a:moveTo>
                    <a:pt x="0" y="0"/>
                  </a:moveTo>
                  <a:lnTo>
                    <a:pt x="374903" y="59131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65020" y="5061204"/>
              <a:ext cx="94615" cy="109855"/>
            </a:xfrm>
            <a:custGeom>
              <a:avLst/>
              <a:gdLst/>
              <a:ahLst/>
              <a:cxnLst/>
              <a:rect l="l" t="t" r="r" b="b"/>
              <a:pathLst>
                <a:path w="94614" h="109854">
                  <a:moveTo>
                    <a:pt x="85343" y="0"/>
                  </a:moveTo>
                  <a:lnTo>
                    <a:pt x="0" y="54863"/>
                  </a:lnTo>
                  <a:lnTo>
                    <a:pt x="94487" y="109727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2412" y="4402836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39">
                  <a:moveTo>
                    <a:pt x="0" y="0"/>
                  </a:moveTo>
                  <a:lnTo>
                    <a:pt x="865632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34056" y="4267200"/>
              <a:ext cx="265430" cy="268605"/>
            </a:xfrm>
            <a:custGeom>
              <a:avLst/>
              <a:gdLst/>
              <a:ahLst/>
              <a:cxnLst/>
              <a:rect l="l" t="t" r="r" b="b"/>
              <a:pathLst>
                <a:path w="265430" h="268604">
                  <a:moveTo>
                    <a:pt x="132588" y="268224"/>
                  </a:moveTo>
                  <a:lnTo>
                    <a:pt x="90679" y="261387"/>
                  </a:lnTo>
                  <a:lnTo>
                    <a:pt x="54283" y="242348"/>
                  </a:lnTo>
                  <a:lnTo>
                    <a:pt x="25581" y="213317"/>
                  </a:lnTo>
                  <a:lnTo>
                    <a:pt x="6759" y="176502"/>
                  </a:lnTo>
                  <a:lnTo>
                    <a:pt x="0" y="134112"/>
                  </a:lnTo>
                  <a:lnTo>
                    <a:pt x="6759" y="91722"/>
                  </a:lnTo>
                  <a:lnTo>
                    <a:pt x="25581" y="54907"/>
                  </a:lnTo>
                  <a:lnTo>
                    <a:pt x="54283" y="25876"/>
                  </a:lnTo>
                  <a:lnTo>
                    <a:pt x="90679" y="6837"/>
                  </a:lnTo>
                  <a:lnTo>
                    <a:pt x="132588" y="0"/>
                  </a:lnTo>
                  <a:lnTo>
                    <a:pt x="174496" y="6837"/>
                  </a:lnTo>
                  <a:lnTo>
                    <a:pt x="210892" y="25876"/>
                  </a:lnTo>
                  <a:lnTo>
                    <a:pt x="239594" y="54907"/>
                  </a:lnTo>
                  <a:lnTo>
                    <a:pt x="258416" y="91722"/>
                  </a:lnTo>
                  <a:lnTo>
                    <a:pt x="265175" y="134112"/>
                  </a:lnTo>
                  <a:lnTo>
                    <a:pt x="258416" y="176502"/>
                  </a:lnTo>
                  <a:lnTo>
                    <a:pt x="239594" y="213317"/>
                  </a:lnTo>
                  <a:lnTo>
                    <a:pt x="210892" y="242348"/>
                  </a:lnTo>
                  <a:lnTo>
                    <a:pt x="174496" y="261387"/>
                  </a:lnTo>
                  <a:lnTo>
                    <a:pt x="132588" y="268224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34056" y="4267200"/>
              <a:ext cx="265430" cy="268605"/>
            </a:xfrm>
            <a:custGeom>
              <a:avLst/>
              <a:gdLst/>
              <a:ahLst/>
              <a:cxnLst/>
              <a:rect l="l" t="t" r="r" b="b"/>
              <a:pathLst>
                <a:path w="265430" h="268604">
                  <a:moveTo>
                    <a:pt x="265175" y="134111"/>
                  </a:moveTo>
                  <a:lnTo>
                    <a:pt x="258416" y="176502"/>
                  </a:lnTo>
                  <a:lnTo>
                    <a:pt x="239594" y="213317"/>
                  </a:lnTo>
                  <a:lnTo>
                    <a:pt x="210892" y="242348"/>
                  </a:lnTo>
                  <a:lnTo>
                    <a:pt x="174496" y="261387"/>
                  </a:lnTo>
                  <a:lnTo>
                    <a:pt x="132587" y="268223"/>
                  </a:lnTo>
                  <a:lnTo>
                    <a:pt x="90679" y="261387"/>
                  </a:lnTo>
                  <a:lnTo>
                    <a:pt x="54283" y="242348"/>
                  </a:lnTo>
                  <a:lnTo>
                    <a:pt x="25581" y="213317"/>
                  </a:lnTo>
                  <a:lnTo>
                    <a:pt x="6759" y="176502"/>
                  </a:lnTo>
                  <a:lnTo>
                    <a:pt x="0" y="134111"/>
                  </a:lnTo>
                  <a:lnTo>
                    <a:pt x="6759" y="91722"/>
                  </a:lnTo>
                  <a:lnTo>
                    <a:pt x="25581" y="54907"/>
                  </a:lnTo>
                  <a:lnTo>
                    <a:pt x="54283" y="25876"/>
                  </a:lnTo>
                  <a:lnTo>
                    <a:pt x="90679" y="6837"/>
                  </a:lnTo>
                  <a:lnTo>
                    <a:pt x="132587" y="0"/>
                  </a:lnTo>
                  <a:lnTo>
                    <a:pt x="174496" y="6837"/>
                  </a:lnTo>
                  <a:lnTo>
                    <a:pt x="210892" y="25876"/>
                  </a:lnTo>
                  <a:lnTo>
                    <a:pt x="239594" y="54907"/>
                  </a:lnTo>
                  <a:lnTo>
                    <a:pt x="258416" y="91722"/>
                  </a:lnTo>
                  <a:lnTo>
                    <a:pt x="265175" y="13411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38044" y="435406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84"/>
                  </a:lnTo>
                  <a:lnTo>
                    <a:pt x="100584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01568" y="513283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265176"/>
                  </a:move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8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3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3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01568" y="513283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3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7" y="265175"/>
                  </a:ln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7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3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4180" y="4497324"/>
              <a:ext cx="421005" cy="594360"/>
            </a:xfrm>
            <a:custGeom>
              <a:avLst/>
              <a:gdLst/>
              <a:ahLst/>
              <a:cxnLst/>
              <a:rect l="l" t="t" r="r" b="b"/>
              <a:pathLst>
                <a:path w="421004" h="594360">
                  <a:moveTo>
                    <a:pt x="0" y="0"/>
                  </a:moveTo>
                  <a:lnTo>
                    <a:pt x="420623" y="59435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2132" y="5061204"/>
              <a:ext cx="97790" cy="109855"/>
            </a:xfrm>
            <a:custGeom>
              <a:avLst/>
              <a:gdLst/>
              <a:ahLst/>
              <a:cxnLst/>
              <a:rect l="l" t="t" r="r" b="b"/>
              <a:pathLst>
                <a:path w="97789" h="109854">
                  <a:moveTo>
                    <a:pt x="82296" y="0"/>
                  </a:moveTo>
                  <a:lnTo>
                    <a:pt x="0" y="57912"/>
                  </a:lnTo>
                  <a:lnTo>
                    <a:pt x="97536" y="109727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82596" y="5268468"/>
              <a:ext cx="920750" cy="0"/>
            </a:xfrm>
            <a:custGeom>
              <a:avLst/>
              <a:gdLst/>
              <a:ahLst/>
              <a:cxnLst/>
              <a:rect l="l" t="t" r="r" b="b"/>
              <a:pathLst>
                <a:path w="920750">
                  <a:moveTo>
                    <a:pt x="920495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85060" y="521970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3" y="0"/>
                  </a:moveTo>
                  <a:lnTo>
                    <a:pt x="0" y="48767"/>
                  </a:lnTo>
                  <a:lnTo>
                    <a:pt x="100583" y="100583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02436" y="5268468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917447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04900" y="521970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84" y="0"/>
                  </a:moveTo>
                  <a:lnTo>
                    <a:pt x="0" y="48767"/>
                  </a:lnTo>
                  <a:lnTo>
                    <a:pt x="100584" y="100583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00300" y="4497324"/>
              <a:ext cx="372110" cy="591820"/>
            </a:xfrm>
            <a:custGeom>
              <a:avLst/>
              <a:gdLst/>
              <a:ahLst/>
              <a:cxnLst/>
              <a:rect l="l" t="t" r="r" b="b"/>
              <a:pathLst>
                <a:path w="372110" h="591820">
                  <a:moveTo>
                    <a:pt x="371855" y="0"/>
                  </a:moveTo>
                  <a:lnTo>
                    <a:pt x="0" y="59131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48484" y="5061204"/>
              <a:ext cx="97790" cy="109855"/>
            </a:xfrm>
            <a:custGeom>
              <a:avLst/>
              <a:gdLst/>
              <a:ahLst/>
              <a:cxnLst/>
              <a:rect l="l" t="t" r="r" b="b"/>
              <a:pathLst>
                <a:path w="97789" h="109854">
                  <a:moveTo>
                    <a:pt x="12191" y="0"/>
                  </a:moveTo>
                  <a:lnTo>
                    <a:pt x="0" y="109727"/>
                  </a:lnTo>
                  <a:lnTo>
                    <a:pt x="97535" y="54863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520444" y="5598667"/>
            <a:ext cx="16014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strongly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connected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35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41340" y="5595619"/>
            <a:ext cx="1924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not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strongly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connected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164" y="977899"/>
            <a:ext cx="67830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3440" algn="l"/>
              </a:tabLst>
            </a:pPr>
            <a:r>
              <a:rPr sz="3200" spc="-5" dirty="0">
                <a:solidFill>
                  <a:srgbClr val="0048AA"/>
                </a:solidFill>
              </a:rPr>
              <a:t>3.6	</a:t>
            </a:r>
            <a:r>
              <a:rPr sz="3200" dirty="0">
                <a:solidFill>
                  <a:srgbClr val="0048AA"/>
                </a:solidFill>
              </a:rPr>
              <a:t>DAGs</a:t>
            </a:r>
            <a:r>
              <a:rPr sz="3200" spc="-10" dirty="0">
                <a:solidFill>
                  <a:srgbClr val="0048AA"/>
                </a:solidFill>
              </a:rPr>
              <a:t> </a:t>
            </a:r>
            <a:r>
              <a:rPr sz="3200" dirty="0">
                <a:solidFill>
                  <a:srgbClr val="0048AA"/>
                </a:solidFill>
              </a:rPr>
              <a:t>and</a:t>
            </a:r>
            <a:r>
              <a:rPr sz="3200" spc="-1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Topological</a:t>
            </a:r>
            <a:r>
              <a:rPr sz="3200" spc="-1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Ordering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548" y="176275"/>
            <a:ext cx="2912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Directed</a:t>
            </a:r>
            <a:r>
              <a:rPr spc="-25" dirty="0"/>
              <a:t> </a:t>
            </a:r>
            <a:r>
              <a:rPr spc="-5" dirty="0"/>
              <a:t>Acyclic</a:t>
            </a:r>
            <a:r>
              <a:rPr spc="-30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80947"/>
            <a:ext cx="7479665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508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spc="10" dirty="0">
                <a:latin typeface="Comic Sans MS"/>
                <a:cs typeface="Comic Sans MS"/>
              </a:rPr>
              <a:t>An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DAG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directed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contains</a:t>
            </a:r>
            <a:r>
              <a:rPr sz="1800" spc="-5" dirty="0">
                <a:latin typeface="Comic Sans MS"/>
                <a:cs typeface="Comic Sans MS"/>
              </a:rPr>
              <a:t> no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directed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cycles.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522605" algn="l"/>
                <a:tab pos="32226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Ex.	</a:t>
            </a:r>
            <a:r>
              <a:rPr sz="1800" spc="-5" dirty="0">
                <a:latin typeface="Comic Sans MS"/>
                <a:cs typeface="Comic Sans MS"/>
              </a:rPr>
              <a:t>Precedence</a:t>
            </a:r>
            <a:r>
              <a:rPr sz="1800" dirty="0">
                <a:latin typeface="Comic Sans MS"/>
                <a:cs typeface="Comic Sans MS"/>
              </a:rPr>
              <a:t> constraints:	edge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(v</a:t>
            </a:r>
            <a:r>
              <a:rPr sz="1800" spc="-7" baseline="-23148" dirty="0">
                <a:latin typeface="Comic Sans MS"/>
                <a:cs typeface="Comic Sans MS"/>
              </a:rPr>
              <a:t>i</a:t>
            </a:r>
            <a:r>
              <a:rPr sz="1800" spc="-5" dirty="0">
                <a:latin typeface="Comic Sans MS"/>
                <a:cs typeface="Comic Sans MS"/>
              </a:rPr>
              <a:t>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v</a:t>
            </a:r>
            <a:r>
              <a:rPr sz="1800" spc="15" baseline="-23148" dirty="0">
                <a:latin typeface="Comic Sans MS"/>
                <a:cs typeface="Comic Sans MS"/>
              </a:rPr>
              <a:t>j</a:t>
            </a:r>
            <a:r>
              <a:rPr sz="1800" spc="10" dirty="0">
                <a:latin typeface="Comic Sans MS"/>
                <a:cs typeface="Comic Sans MS"/>
              </a:rPr>
              <a:t>) </a:t>
            </a:r>
            <a:r>
              <a:rPr sz="1800" dirty="0">
                <a:latin typeface="Comic Sans MS"/>
                <a:cs typeface="Comic Sans MS"/>
              </a:rPr>
              <a:t>means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</a:t>
            </a:r>
            <a:r>
              <a:rPr sz="1800" spc="-7" baseline="-23148" dirty="0">
                <a:latin typeface="Comic Sans MS"/>
                <a:cs typeface="Comic Sans MS"/>
              </a:rPr>
              <a:t>i</a:t>
            </a:r>
            <a:r>
              <a:rPr sz="1800" spc="247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must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precede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v</a:t>
            </a:r>
            <a:r>
              <a:rPr sz="1800" spc="15" baseline="-23148" dirty="0">
                <a:latin typeface="Comic Sans MS"/>
                <a:cs typeface="Comic Sans MS"/>
              </a:rPr>
              <a:t>j</a:t>
            </a:r>
            <a:r>
              <a:rPr sz="1800" spc="1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Comic Sans MS"/>
              <a:cs typeface="Comic Sans MS"/>
            </a:endParaRPr>
          </a:p>
          <a:p>
            <a:pPr marL="50800" marR="43180">
              <a:lnSpc>
                <a:spcPct val="121100"/>
              </a:lnSpc>
              <a:tabLst>
                <a:tab pos="6508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topological order </a:t>
            </a:r>
            <a:r>
              <a:rPr sz="1800" dirty="0">
                <a:latin typeface="Comic Sans MS"/>
                <a:cs typeface="Comic Sans MS"/>
              </a:rPr>
              <a:t>of a </a:t>
            </a:r>
            <a:r>
              <a:rPr sz="1800" spc="-5" dirty="0">
                <a:latin typeface="Comic Sans MS"/>
                <a:cs typeface="Comic Sans MS"/>
              </a:rPr>
              <a:t>directed </a:t>
            </a:r>
            <a:r>
              <a:rPr sz="1800" dirty="0">
                <a:latin typeface="Comic Sans MS"/>
                <a:cs typeface="Comic Sans MS"/>
              </a:rPr>
              <a:t>graph G = </a:t>
            </a:r>
            <a:r>
              <a:rPr sz="1800" spc="-5" dirty="0">
                <a:latin typeface="Comic Sans MS"/>
                <a:cs typeface="Comic Sans MS"/>
              </a:rPr>
              <a:t>(V, </a:t>
            </a:r>
            <a:r>
              <a:rPr sz="1800" dirty="0">
                <a:latin typeface="Comic Sans MS"/>
                <a:cs typeface="Comic Sans MS"/>
              </a:rPr>
              <a:t>E)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an ordering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its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 </a:t>
            </a:r>
            <a:r>
              <a:rPr sz="1800" dirty="0">
                <a:latin typeface="Comic Sans MS"/>
                <a:cs typeface="Comic Sans MS"/>
              </a:rPr>
              <a:t>as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1</a:t>
            </a:r>
            <a:r>
              <a:rPr sz="1800" spc="5" dirty="0">
                <a:latin typeface="Comic Sans MS"/>
                <a:cs typeface="Comic Sans MS"/>
              </a:rPr>
              <a:t>,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baseline="-23148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,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n</a:t>
            </a:r>
            <a:r>
              <a:rPr sz="1800" spc="307" baseline="-23148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so</a:t>
            </a:r>
            <a:r>
              <a:rPr sz="1800" spc="-5" dirty="0">
                <a:latin typeface="Comic Sans MS"/>
                <a:cs typeface="Comic Sans MS"/>
              </a:rPr>
              <a:t> that for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every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 </a:t>
            </a:r>
            <a:r>
              <a:rPr sz="1800" spc="-5" dirty="0">
                <a:latin typeface="Comic Sans MS"/>
                <a:cs typeface="Comic Sans MS"/>
              </a:rPr>
              <a:t>(v</a:t>
            </a:r>
            <a:r>
              <a:rPr sz="1800" spc="-7" baseline="-23148" dirty="0">
                <a:latin typeface="Comic Sans MS"/>
                <a:cs typeface="Comic Sans MS"/>
              </a:rPr>
              <a:t>i</a:t>
            </a:r>
            <a:r>
              <a:rPr sz="1800" spc="-5" dirty="0">
                <a:latin typeface="Comic Sans MS"/>
                <a:cs typeface="Comic Sans MS"/>
              </a:rPr>
              <a:t>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v</a:t>
            </a:r>
            <a:r>
              <a:rPr sz="1800" spc="15" baseline="-23148" dirty="0">
                <a:latin typeface="Comic Sans MS"/>
                <a:cs typeface="Comic Sans MS"/>
              </a:rPr>
              <a:t>j</a:t>
            </a:r>
            <a:r>
              <a:rPr sz="1800" spc="10" dirty="0">
                <a:latin typeface="Comic Sans MS"/>
                <a:cs typeface="Comic Sans MS"/>
              </a:rPr>
              <a:t>)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 </a:t>
            </a:r>
            <a:r>
              <a:rPr sz="1800" dirty="0">
                <a:latin typeface="Comic Sans MS"/>
                <a:cs typeface="Comic Sans MS"/>
              </a:rPr>
              <a:t>have i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&lt;</a:t>
            </a:r>
            <a:r>
              <a:rPr sz="1800" spc="-5" dirty="0">
                <a:latin typeface="Comic Sans MS"/>
                <a:cs typeface="Comic Sans MS"/>
              </a:rPr>
              <a:t> j.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0" y="5967475"/>
            <a:ext cx="5486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a</a:t>
            </a:r>
            <a:r>
              <a:rPr sz="1400" spc="-7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DAG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2780" y="5967475"/>
            <a:ext cx="180911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a</a:t>
            </a:r>
            <a:r>
              <a:rPr sz="1400" spc="-2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topological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ordering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8549" y="3561397"/>
            <a:ext cx="274955" cy="274955"/>
            <a:chOff x="1348549" y="3561397"/>
            <a:chExt cx="274955" cy="274955"/>
          </a:xfrm>
        </p:grpSpPr>
        <p:sp>
          <p:nvSpPr>
            <p:cNvPr id="7" name="object 7"/>
            <p:cNvSpPr/>
            <p:nvPr/>
          </p:nvSpPr>
          <p:spPr>
            <a:xfrm>
              <a:off x="1353312" y="3566160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587" y="265176"/>
                  </a:move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79"/>
                  </a:lnTo>
                  <a:lnTo>
                    <a:pt x="25581" y="54282"/>
                  </a:lnTo>
                  <a:lnTo>
                    <a:pt x="54283" y="25581"/>
                  </a:lnTo>
                  <a:lnTo>
                    <a:pt x="90679" y="6759"/>
                  </a:lnTo>
                  <a:lnTo>
                    <a:pt x="132587" y="0"/>
                  </a:lnTo>
                  <a:lnTo>
                    <a:pt x="174495" y="6759"/>
                  </a:lnTo>
                  <a:lnTo>
                    <a:pt x="210892" y="25581"/>
                  </a:lnTo>
                  <a:lnTo>
                    <a:pt x="239594" y="54282"/>
                  </a:lnTo>
                  <a:lnTo>
                    <a:pt x="258416" y="90679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7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3312" y="3566160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7" y="265175"/>
                  </a:ln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79"/>
                  </a:lnTo>
                  <a:lnTo>
                    <a:pt x="25581" y="54282"/>
                  </a:lnTo>
                  <a:lnTo>
                    <a:pt x="54283" y="25581"/>
                  </a:lnTo>
                  <a:lnTo>
                    <a:pt x="90679" y="6759"/>
                  </a:lnTo>
                  <a:lnTo>
                    <a:pt x="132587" y="0"/>
                  </a:lnTo>
                  <a:lnTo>
                    <a:pt x="174495" y="6759"/>
                  </a:lnTo>
                  <a:lnTo>
                    <a:pt x="210892" y="25581"/>
                  </a:lnTo>
                  <a:lnTo>
                    <a:pt x="239594" y="54282"/>
                  </a:lnTo>
                  <a:lnTo>
                    <a:pt x="258416" y="90679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79220" y="3586987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2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6893" y="3561397"/>
            <a:ext cx="274955" cy="274955"/>
            <a:chOff x="2576893" y="3561397"/>
            <a:chExt cx="274955" cy="274955"/>
          </a:xfrm>
        </p:grpSpPr>
        <p:sp>
          <p:nvSpPr>
            <p:cNvPr id="11" name="object 11"/>
            <p:cNvSpPr/>
            <p:nvPr/>
          </p:nvSpPr>
          <p:spPr>
            <a:xfrm>
              <a:off x="2581656" y="3566160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588" y="265176"/>
                  </a:move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79"/>
                  </a:lnTo>
                  <a:lnTo>
                    <a:pt x="25581" y="54282"/>
                  </a:lnTo>
                  <a:lnTo>
                    <a:pt x="54283" y="25581"/>
                  </a:lnTo>
                  <a:lnTo>
                    <a:pt x="90679" y="6759"/>
                  </a:lnTo>
                  <a:lnTo>
                    <a:pt x="132588" y="0"/>
                  </a:lnTo>
                  <a:lnTo>
                    <a:pt x="174496" y="6759"/>
                  </a:lnTo>
                  <a:lnTo>
                    <a:pt x="210892" y="25581"/>
                  </a:lnTo>
                  <a:lnTo>
                    <a:pt x="239594" y="54282"/>
                  </a:lnTo>
                  <a:lnTo>
                    <a:pt x="258416" y="90679"/>
                  </a:lnTo>
                  <a:lnTo>
                    <a:pt x="265175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6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1656" y="3566160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6" y="258416"/>
                  </a:lnTo>
                  <a:lnTo>
                    <a:pt x="132587" y="265175"/>
                  </a:ln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79"/>
                  </a:lnTo>
                  <a:lnTo>
                    <a:pt x="25581" y="54282"/>
                  </a:lnTo>
                  <a:lnTo>
                    <a:pt x="54283" y="25581"/>
                  </a:lnTo>
                  <a:lnTo>
                    <a:pt x="90679" y="6759"/>
                  </a:lnTo>
                  <a:lnTo>
                    <a:pt x="132587" y="0"/>
                  </a:lnTo>
                  <a:lnTo>
                    <a:pt x="174496" y="6759"/>
                  </a:lnTo>
                  <a:lnTo>
                    <a:pt x="210892" y="25581"/>
                  </a:lnTo>
                  <a:lnTo>
                    <a:pt x="239594" y="54282"/>
                  </a:lnTo>
                  <a:lnTo>
                    <a:pt x="258416" y="90679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07564" y="3586987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3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1037" y="4427029"/>
            <a:ext cx="278130" cy="274955"/>
            <a:chOff x="681037" y="4427029"/>
            <a:chExt cx="278130" cy="274955"/>
          </a:xfrm>
        </p:grpSpPr>
        <p:sp>
          <p:nvSpPr>
            <p:cNvPr id="15" name="object 15"/>
            <p:cNvSpPr/>
            <p:nvPr/>
          </p:nvSpPr>
          <p:spPr>
            <a:xfrm>
              <a:off x="685800" y="4431792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5" h="265429">
                  <a:moveTo>
                    <a:pt x="134112" y="265176"/>
                  </a:moveTo>
                  <a:lnTo>
                    <a:pt x="91722" y="258416"/>
                  </a:lnTo>
                  <a:lnTo>
                    <a:pt x="54907" y="239593"/>
                  </a:lnTo>
                  <a:lnTo>
                    <a:pt x="25875" y="210892"/>
                  </a:lnTo>
                  <a:lnTo>
                    <a:pt x="6837" y="174495"/>
                  </a:lnTo>
                  <a:lnTo>
                    <a:pt x="0" y="132588"/>
                  </a:lnTo>
                  <a:lnTo>
                    <a:pt x="6837" y="90680"/>
                  </a:lnTo>
                  <a:lnTo>
                    <a:pt x="25875" y="54283"/>
                  </a:lnTo>
                  <a:lnTo>
                    <a:pt x="54907" y="25582"/>
                  </a:lnTo>
                  <a:lnTo>
                    <a:pt x="91722" y="6759"/>
                  </a:lnTo>
                  <a:lnTo>
                    <a:pt x="134112" y="0"/>
                  </a:lnTo>
                  <a:lnTo>
                    <a:pt x="176501" y="6759"/>
                  </a:lnTo>
                  <a:lnTo>
                    <a:pt x="213316" y="25582"/>
                  </a:lnTo>
                  <a:lnTo>
                    <a:pt x="242348" y="54283"/>
                  </a:lnTo>
                  <a:lnTo>
                    <a:pt x="261386" y="90680"/>
                  </a:lnTo>
                  <a:lnTo>
                    <a:pt x="268224" y="132588"/>
                  </a:lnTo>
                  <a:lnTo>
                    <a:pt x="261386" y="174495"/>
                  </a:lnTo>
                  <a:lnTo>
                    <a:pt x="242348" y="210892"/>
                  </a:lnTo>
                  <a:lnTo>
                    <a:pt x="213316" y="239593"/>
                  </a:lnTo>
                  <a:lnTo>
                    <a:pt x="176501" y="258416"/>
                  </a:lnTo>
                  <a:lnTo>
                    <a:pt x="134112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800" y="4431792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5" h="265429">
                  <a:moveTo>
                    <a:pt x="268223" y="132587"/>
                  </a:moveTo>
                  <a:lnTo>
                    <a:pt x="261386" y="174495"/>
                  </a:lnTo>
                  <a:lnTo>
                    <a:pt x="242348" y="210892"/>
                  </a:lnTo>
                  <a:lnTo>
                    <a:pt x="213316" y="239593"/>
                  </a:lnTo>
                  <a:lnTo>
                    <a:pt x="176501" y="258416"/>
                  </a:lnTo>
                  <a:lnTo>
                    <a:pt x="134111" y="265175"/>
                  </a:lnTo>
                  <a:lnTo>
                    <a:pt x="91722" y="258416"/>
                  </a:lnTo>
                  <a:lnTo>
                    <a:pt x="54907" y="239593"/>
                  </a:lnTo>
                  <a:lnTo>
                    <a:pt x="25875" y="210892"/>
                  </a:lnTo>
                  <a:lnTo>
                    <a:pt x="6837" y="174495"/>
                  </a:lnTo>
                  <a:lnTo>
                    <a:pt x="0" y="132587"/>
                  </a:lnTo>
                  <a:lnTo>
                    <a:pt x="6837" y="90680"/>
                  </a:lnTo>
                  <a:lnTo>
                    <a:pt x="25875" y="54283"/>
                  </a:lnTo>
                  <a:lnTo>
                    <a:pt x="54907" y="25582"/>
                  </a:lnTo>
                  <a:lnTo>
                    <a:pt x="91722" y="6759"/>
                  </a:lnTo>
                  <a:lnTo>
                    <a:pt x="134111" y="0"/>
                  </a:lnTo>
                  <a:lnTo>
                    <a:pt x="176501" y="6759"/>
                  </a:lnTo>
                  <a:lnTo>
                    <a:pt x="213316" y="25582"/>
                  </a:lnTo>
                  <a:lnTo>
                    <a:pt x="242348" y="54283"/>
                  </a:lnTo>
                  <a:lnTo>
                    <a:pt x="261386" y="90680"/>
                  </a:lnTo>
                  <a:lnTo>
                    <a:pt x="268223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1708" y="4452619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6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61197" y="4427029"/>
            <a:ext cx="274955" cy="274955"/>
            <a:chOff x="1961197" y="4427029"/>
            <a:chExt cx="274955" cy="274955"/>
          </a:xfrm>
        </p:grpSpPr>
        <p:sp>
          <p:nvSpPr>
            <p:cNvPr id="19" name="object 19"/>
            <p:cNvSpPr/>
            <p:nvPr/>
          </p:nvSpPr>
          <p:spPr>
            <a:xfrm>
              <a:off x="1965960" y="44317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588" y="265176"/>
                  </a:move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1" y="54283"/>
                  </a:lnTo>
                  <a:lnTo>
                    <a:pt x="54283" y="25582"/>
                  </a:lnTo>
                  <a:lnTo>
                    <a:pt x="90679" y="6759"/>
                  </a:lnTo>
                  <a:lnTo>
                    <a:pt x="132588" y="0"/>
                  </a:lnTo>
                  <a:lnTo>
                    <a:pt x="174496" y="6759"/>
                  </a:lnTo>
                  <a:lnTo>
                    <a:pt x="210892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6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5960" y="44317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6" y="258416"/>
                  </a:lnTo>
                  <a:lnTo>
                    <a:pt x="132587" y="265175"/>
                  </a:ln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1" y="54283"/>
                  </a:lnTo>
                  <a:lnTo>
                    <a:pt x="54283" y="25582"/>
                  </a:lnTo>
                  <a:lnTo>
                    <a:pt x="90679" y="6759"/>
                  </a:lnTo>
                  <a:lnTo>
                    <a:pt x="132587" y="0"/>
                  </a:lnTo>
                  <a:lnTo>
                    <a:pt x="174496" y="6759"/>
                  </a:lnTo>
                  <a:lnTo>
                    <a:pt x="210892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94916" y="4452619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5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44405" y="4427029"/>
            <a:ext cx="274955" cy="274955"/>
            <a:chOff x="3244405" y="4427029"/>
            <a:chExt cx="274955" cy="274955"/>
          </a:xfrm>
        </p:grpSpPr>
        <p:sp>
          <p:nvSpPr>
            <p:cNvPr id="23" name="object 23"/>
            <p:cNvSpPr/>
            <p:nvPr/>
          </p:nvSpPr>
          <p:spPr>
            <a:xfrm>
              <a:off x="3249168" y="44317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265176"/>
                  </a:move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8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3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3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9167" y="44317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3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7" y="265175"/>
                  </a:ln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7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3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75076" y="4452619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4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48549" y="5292661"/>
            <a:ext cx="274955" cy="274955"/>
            <a:chOff x="1348549" y="5292661"/>
            <a:chExt cx="274955" cy="274955"/>
          </a:xfrm>
        </p:grpSpPr>
        <p:sp>
          <p:nvSpPr>
            <p:cNvPr id="27" name="object 27"/>
            <p:cNvSpPr/>
            <p:nvPr/>
          </p:nvSpPr>
          <p:spPr>
            <a:xfrm>
              <a:off x="1353312" y="529742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587" y="265176"/>
                  </a:move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1" y="54283"/>
                  </a:lnTo>
                  <a:lnTo>
                    <a:pt x="54283" y="25582"/>
                  </a:lnTo>
                  <a:lnTo>
                    <a:pt x="90679" y="6759"/>
                  </a:lnTo>
                  <a:lnTo>
                    <a:pt x="132587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7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3312" y="529742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5" y="258416"/>
                  </a:lnTo>
                  <a:lnTo>
                    <a:pt x="132587" y="265175"/>
                  </a:ln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1" y="54283"/>
                  </a:lnTo>
                  <a:lnTo>
                    <a:pt x="54283" y="25582"/>
                  </a:lnTo>
                  <a:lnTo>
                    <a:pt x="90679" y="6759"/>
                  </a:lnTo>
                  <a:lnTo>
                    <a:pt x="132587" y="0"/>
                  </a:lnTo>
                  <a:lnTo>
                    <a:pt x="174495" y="6759"/>
                  </a:lnTo>
                  <a:lnTo>
                    <a:pt x="210892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79220" y="5318251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7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76893" y="5292661"/>
            <a:ext cx="274955" cy="274955"/>
            <a:chOff x="2576893" y="5292661"/>
            <a:chExt cx="274955" cy="274955"/>
          </a:xfrm>
        </p:grpSpPr>
        <p:sp>
          <p:nvSpPr>
            <p:cNvPr id="31" name="object 31"/>
            <p:cNvSpPr/>
            <p:nvPr/>
          </p:nvSpPr>
          <p:spPr>
            <a:xfrm>
              <a:off x="2581656" y="529742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588" y="265176"/>
                  </a:move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1" y="54283"/>
                  </a:lnTo>
                  <a:lnTo>
                    <a:pt x="54283" y="25582"/>
                  </a:lnTo>
                  <a:lnTo>
                    <a:pt x="90679" y="6759"/>
                  </a:lnTo>
                  <a:lnTo>
                    <a:pt x="132588" y="0"/>
                  </a:lnTo>
                  <a:lnTo>
                    <a:pt x="174496" y="6759"/>
                  </a:lnTo>
                  <a:lnTo>
                    <a:pt x="210892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6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81656" y="529742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2" y="239593"/>
                  </a:lnTo>
                  <a:lnTo>
                    <a:pt x="174496" y="258416"/>
                  </a:lnTo>
                  <a:lnTo>
                    <a:pt x="132587" y="265175"/>
                  </a:lnTo>
                  <a:lnTo>
                    <a:pt x="90679" y="258416"/>
                  </a:lnTo>
                  <a:lnTo>
                    <a:pt x="54283" y="239593"/>
                  </a:lnTo>
                  <a:lnTo>
                    <a:pt x="25581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1" y="54283"/>
                  </a:lnTo>
                  <a:lnTo>
                    <a:pt x="54283" y="25582"/>
                  </a:lnTo>
                  <a:lnTo>
                    <a:pt x="90679" y="6759"/>
                  </a:lnTo>
                  <a:lnTo>
                    <a:pt x="132587" y="0"/>
                  </a:lnTo>
                  <a:lnTo>
                    <a:pt x="174496" y="6759"/>
                  </a:lnTo>
                  <a:lnTo>
                    <a:pt x="210892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16708" y="5318251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1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1352" y="3671316"/>
            <a:ext cx="2376170" cy="1792605"/>
            <a:chOff x="911352" y="3671316"/>
            <a:chExt cx="2376170" cy="1792605"/>
          </a:xfrm>
        </p:grpSpPr>
        <p:sp>
          <p:nvSpPr>
            <p:cNvPr id="35" name="object 35"/>
            <p:cNvSpPr/>
            <p:nvPr/>
          </p:nvSpPr>
          <p:spPr>
            <a:xfrm>
              <a:off x="949452" y="3796284"/>
              <a:ext cx="441959" cy="624840"/>
            </a:xfrm>
            <a:custGeom>
              <a:avLst/>
              <a:gdLst/>
              <a:ahLst/>
              <a:cxnLst/>
              <a:rect l="l" t="t" r="r" b="b"/>
              <a:pathLst>
                <a:path w="441959" h="624839">
                  <a:moveTo>
                    <a:pt x="441959" y="0"/>
                  </a:moveTo>
                  <a:lnTo>
                    <a:pt x="0" y="6248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5924" y="4399788"/>
              <a:ext cx="67310" cy="70485"/>
            </a:xfrm>
            <a:custGeom>
              <a:avLst/>
              <a:gdLst/>
              <a:ahLst/>
              <a:cxnLst/>
              <a:rect l="l" t="t" r="r" b="b"/>
              <a:pathLst>
                <a:path w="67309" h="70485">
                  <a:moveTo>
                    <a:pt x="12192" y="0"/>
                  </a:moveTo>
                  <a:lnTo>
                    <a:pt x="0" y="70104"/>
                  </a:lnTo>
                  <a:lnTo>
                    <a:pt x="67056" y="36576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80388" y="3796284"/>
              <a:ext cx="396240" cy="622300"/>
            </a:xfrm>
            <a:custGeom>
              <a:avLst/>
              <a:gdLst/>
              <a:ahLst/>
              <a:cxnLst/>
              <a:rect l="l" t="t" r="r" b="b"/>
              <a:pathLst>
                <a:path w="396239" h="622300">
                  <a:moveTo>
                    <a:pt x="0" y="0"/>
                  </a:moveTo>
                  <a:lnTo>
                    <a:pt x="396239" y="62179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46148" y="4399788"/>
              <a:ext cx="60960" cy="70485"/>
            </a:xfrm>
            <a:custGeom>
              <a:avLst/>
              <a:gdLst/>
              <a:ahLst/>
              <a:cxnLst/>
              <a:rect l="l" t="t" r="r" b="b"/>
              <a:pathLst>
                <a:path w="60960" h="70485">
                  <a:moveTo>
                    <a:pt x="54863" y="0"/>
                  </a:moveTo>
                  <a:lnTo>
                    <a:pt x="0" y="33528"/>
                  </a:lnTo>
                  <a:lnTo>
                    <a:pt x="60959" y="7010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20012" y="3701796"/>
              <a:ext cx="902335" cy="0"/>
            </a:xfrm>
            <a:custGeom>
              <a:avLst/>
              <a:gdLst/>
              <a:ahLst/>
              <a:cxnLst/>
              <a:rect l="l" t="t" r="r" b="b"/>
              <a:pathLst>
                <a:path w="902335">
                  <a:moveTo>
                    <a:pt x="0" y="0"/>
                  </a:moveTo>
                  <a:lnTo>
                    <a:pt x="902208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19172" y="3671316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0" y="64008"/>
                  </a:lnTo>
                  <a:lnTo>
                    <a:pt x="67056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11780" y="3796284"/>
              <a:ext cx="441959" cy="624840"/>
            </a:xfrm>
            <a:custGeom>
              <a:avLst/>
              <a:gdLst/>
              <a:ahLst/>
              <a:cxnLst/>
              <a:rect l="l" t="t" r="r" b="b"/>
              <a:pathLst>
                <a:path w="441960" h="624839">
                  <a:moveTo>
                    <a:pt x="0" y="0"/>
                  </a:moveTo>
                  <a:lnTo>
                    <a:pt x="441959" y="6248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23260" y="4399788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54864" y="0"/>
                  </a:moveTo>
                  <a:lnTo>
                    <a:pt x="0" y="36576"/>
                  </a:lnTo>
                  <a:lnTo>
                    <a:pt x="64008" y="70104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93620" y="4564380"/>
              <a:ext cx="957580" cy="0"/>
            </a:xfrm>
            <a:custGeom>
              <a:avLst/>
              <a:gdLst/>
              <a:ahLst/>
              <a:cxnLst/>
              <a:rect l="l" t="t" r="r" b="b"/>
              <a:pathLst>
                <a:path w="957579">
                  <a:moveTo>
                    <a:pt x="957071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32660" y="4533900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67056" y="0"/>
                  </a:moveTo>
                  <a:lnTo>
                    <a:pt x="0" y="33527"/>
                  </a:lnTo>
                  <a:lnTo>
                    <a:pt x="67056" y="64007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11780" y="4710684"/>
              <a:ext cx="441959" cy="624840"/>
            </a:xfrm>
            <a:custGeom>
              <a:avLst/>
              <a:gdLst/>
              <a:ahLst/>
              <a:cxnLst/>
              <a:rect l="l" t="t" r="r" b="b"/>
              <a:pathLst>
                <a:path w="441960" h="624839">
                  <a:moveTo>
                    <a:pt x="0" y="624839"/>
                  </a:moveTo>
                  <a:lnTo>
                    <a:pt x="44195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23260" y="4664964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64008" y="0"/>
                  </a:moveTo>
                  <a:lnTo>
                    <a:pt x="0" y="33528"/>
                  </a:lnTo>
                  <a:lnTo>
                    <a:pt x="54864" y="70104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10868" y="4661916"/>
              <a:ext cx="396240" cy="622300"/>
            </a:xfrm>
            <a:custGeom>
              <a:avLst/>
              <a:gdLst/>
              <a:ahLst/>
              <a:cxnLst/>
              <a:rect l="l" t="t" r="r" b="b"/>
              <a:pathLst>
                <a:path w="396239" h="622300">
                  <a:moveTo>
                    <a:pt x="396240" y="0"/>
                  </a:moveTo>
                  <a:lnTo>
                    <a:pt x="0" y="62179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80388" y="5265420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9143" y="0"/>
                  </a:moveTo>
                  <a:lnTo>
                    <a:pt x="0" y="70104"/>
                  </a:lnTo>
                  <a:lnTo>
                    <a:pt x="64008" y="3352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6564" y="4713732"/>
              <a:ext cx="393700" cy="622300"/>
            </a:xfrm>
            <a:custGeom>
              <a:avLst/>
              <a:gdLst/>
              <a:ahLst/>
              <a:cxnLst/>
              <a:rect l="l" t="t" r="r" b="b"/>
              <a:pathLst>
                <a:path w="393700" h="622300">
                  <a:moveTo>
                    <a:pt x="393191" y="621791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96084" y="4664964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0" y="0"/>
                  </a:moveTo>
                  <a:lnTo>
                    <a:pt x="9143" y="70104"/>
                  </a:lnTo>
                  <a:lnTo>
                    <a:pt x="64007" y="36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80972" y="5430012"/>
              <a:ext cx="902335" cy="0"/>
            </a:xfrm>
            <a:custGeom>
              <a:avLst/>
              <a:gdLst/>
              <a:ahLst/>
              <a:cxnLst/>
              <a:rect l="l" t="t" r="r" b="b"/>
              <a:pathLst>
                <a:path w="902335">
                  <a:moveTo>
                    <a:pt x="902208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23060" y="539953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0"/>
                  </a:moveTo>
                  <a:lnTo>
                    <a:pt x="0" y="33528"/>
                  </a:lnTo>
                  <a:lnTo>
                    <a:pt x="64007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15924" y="4661916"/>
              <a:ext cx="441959" cy="624840"/>
            </a:xfrm>
            <a:custGeom>
              <a:avLst/>
              <a:gdLst/>
              <a:ahLst/>
              <a:cxnLst/>
              <a:rect l="l" t="t" r="r" b="b"/>
              <a:pathLst>
                <a:path w="441959" h="624839">
                  <a:moveTo>
                    <a:pt x="0" y="0"/>
                  </a:moveTo>
                  <a:lnTo>
                    <a:pt x="441959" y="6248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27404" y="5265420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4" h="70485">
                  <a:moveTo>
                    <a:pt x="54863" y="0"/>
                  </a:moveTo>
                  <a:lnTo>
                    <a:pt x="0" y="36576"/>
                  </a:lnTo>
                  <a:lnTo>
                    <a:pt x="64007" y="7010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13460" y="4564380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5">
                  <a:moveTo>
                    <a:pt x="954023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52500" y="4533900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7056" y="0"/>
                  </a:moveTo>
                  <a:lnTo>
                    <a:pt x="0" y="33527"/>
                  </a:lnTo>
                  <a:lnTo>
                    <a:pt x="67056" y="64007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26564" y="3796284"/>
              <a:ext cx="393700" cy="622300"/>
            </a:xfrm>
            <a:custGeom>
              <a:avLst/>
              <a:gdLst/>
              <a:ahLst/>
              <a:cxnLst/>
              <a:rect l="l" t="t" r="r" b="b"/>
              <a:pathLst>
                <a:path w="393700" h="622300">
                  <a:moveTo>
                    <a:pt x="393191" y="0"/>
                  </a:moveTo>
                  <a:lnTo>
                    <a:pt x="0" y="62179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96084" y="4399788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9143" y="0"/>
                  </a:moveTo>
                  <a:lnTo>
                    <a:pt x="0" y="70104"/>
                  </a:lnTo>
                  <a:lnTo>
                    <a:pt x="64007" y="3352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4314253" y="4448365"/>
            <a:ext cx="274955" cy="274955"/>
            <a:chOff x="4314253" y="4448365"/>
            <a:chExt cx="274955" cy="274955"/>
          </a:xfrm>
        </p:grpSpPr>
        <p:sp>
          <p:nvSpPr>
            <p:cNvPr id="60" name="object 60"/>
            <p:cNvSpPr/>
            <p:nvPr/>
          </p:nvSpPr>
          <p:spPr>
            <a:xfrm>
              <a:off x="4319016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265176"/>
                  </a:move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8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19015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7" y="265175"/>
                  </a:ln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7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354067" y="447395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1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978717" y="4448365"/>
            <a:ext cx="274955" cy="274955"/>
            <a:chOff x="4978717" y="4448365"/>
            <a:chExt cx="274955" cy="274955"/>
          </a:xfrm>
        </p:grpSpPr>
        <p:sp>
          <p:nvSpPr>
            <p:cNvPr id="64" name="object 64"/>
            <p:cNvSpPr/>
            <p:nvPr/>
          </p:nvSpPr>
          <p:spPr>
            <a:xfrm>
              <a:off x="4983480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265176"/>
                  </a:move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8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83479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7" y="265175"/>
                  </a:ln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7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009388" y="4473955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2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646229" y="4448365"/>
            <a:ext cx="274955" cy="274955"/>
            <a:chOff x="5646229" y="4448365"/>
            <a:chExt cx="274955" cy="274955"/>
          </a:xfrm>
        </p:grpSpPr>
        <p:sp>
          <p:nvSpPr>
            <p:cNvPr id="68" name="object 68"/>
            <p:cNvSpPr/>
            <p:nvPr/>
          </p:nvSpPr>
          <p:spPr>
            <a:xfrm>
              <a:off x="5650992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265176"/>
                  </a:move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8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50991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7" y="265175"/>
                  </a:ln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7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676900" y="4473955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3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245417" y="4448365"/>
            <a:ext cx="1343025" cy="274955"/>
            <a:chOff x="5245417" y="4448365"/>
            <a:chExt cx="1343025" cy="274955"/>
          </a:xfrm>
        </p:grpSpPr>
        <p:sp>
          <p:nvSpPr>
            <p:cNvPr id="72" name="object 72"/>
            <p:cNvSpPr/>
            <p:nvPr/>
          </p:nvSpPr>
          <p:spPr>
            <a:xfrm>
              <a:off x="5250179" y="4588764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0" y="0"/>
                  </a:moveTo>
                  <a:lnTo>
                    <a:pt x="34137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588508" y="455828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4008"/>
                  </a:lnTo>
                  <a:lnTo>
                    <a:pt x="64008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15456" y="4453128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4" h="265429">
                  <a:moveTo>
                    <a:pt x="134112" y="265176"/>
                  </a:moveTo>
                  <a:lnTo>
                    <a:pt x="91721" y="258416"/>
                  </a:lnTo>
                  <a:lnTo>
                    <a:pt x="54906" y="239593"/>
                  </a:lnTo>
                  <a:lnTo>
                    <a:pt x="25875" y="210892"/>
                  </a:lnTo>
                  <a:lnTo>
                    <a:pt x="6836" y="174495"/>
                  </a:lnTo>
                  <a:lnTo>
                    <a:pt x="0" y="132588"/>
                  </a:lnTo>
                  <a:lnTo>
                    <a:pt x="6836" y="90680"/>
                  </a:lnTo>
                  <a:lnTo>
                    <a:pt x="25875" y="54283"/>
                  </a:lnTo>
                  <a:lnTo>
                    <a:pt x="54906" y="25582"/>
                  </a:lnTo>
                  <a:lnTo>
                    <a:pt x="91721" y="6759"/>
                  </a:lnTo>
                  <a:lnTo>
                    <a:pt x="134112" y="0"/>
                  </a:lnTo>
                  <a:lnTo>
                    <a:pt x="176502" y="6759"/>
                  </a:lnTo>
                  <a:lnTo>
                    <a:pt x="213317" y="25582"/>
                  </a:lnTo>
                  <a:lnTo>
                    <a:pt x="242348" y="54283"/>
                  </a:lnTo>
                  <a:lnTo>
                    <a:pt x="261387" y="90680"/>
                  </a:lnTo>
                  <a:lnTo>
                    <a:pt x="268224" y="132588"/>
                  </a:lnTo>
                  <a:lnTo>
                    <a:pt x="261387" y="174495"/>
                  </a:lnTo>
                  <a:lnTo>
                    <a:pt x="242348" y="210892"/>
                  </a:lnTo>
                  <a:lnTo>
                    <a:pt x="213317" y="239593"/>
                  </a:lnTo>
                  <a:lnTo>
                    <a:pt x="176502" y="258416"/>
                  </a:lnTo>
                  <a:lnTo>
                    <a:pt x="134112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15455" y="4453128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4" h="265429">
                  <a:moveTo>
                    <a:pt x="268223" y="132587"/>
                  </a:moveTo>
                  <a:lnTo>
                    <a:pt x="261387" y="174495"/>
                  </a:lnTo>
                  <a:lnTo>
                    <a:pt x="242348" y="210892"/>
                  </a:lnTo>
                  <a:lnTo>
                    <a:pt x="213317" y="239593"/>
                  </a:lnTo>
                  <a:lnTo>
                    <a:pt x="176502" y="258416"/>
                  </a:lnTo>
                  <a:lnTo>
                    <a:pt x="134111" y="265175"/>
                  </a:lnTo>
                  <a:lnTo>
                    <a:pt x="91721" y="258416"/>
                  </a:lnTo>
                  <a:lnTo>
                    <a:pt x="54906" y="239593"/>
                  </a:lnTo>
                  <a:lnTo>
                    <a:pt x="25875" y="210892"/>
                  </a:lnTo>
                  <a:lnTo>
                    <a:pt x="6836" y="174495"/>
                  </a:lnTo>
                  <a:lnTo>
                    <a:pt x="0" y="132587"/>
                  </a:lnTo>
                  <a:lnTo>
                    <a:pt x="6836" y="90680"/>
                  </a:lnTo>
                  <a:lnTo>
                    <a:pt x="25875" y="54283"/>
                  </a:lnTo>
                  <a:lnTo>
                    <a:pt x="54906" y="25582"/>
                  </a:lnTo>
                  <a:lnTo>
                    <a:pt x="91721" y="6759"/>
                  </a:lnTo>
                  <a:lnTo>
                    <a:pt x="134111" y="0"/>
                  </a:lnTo>
                  <a:lnTo>
                    <a:pt x="176502" y="6759"/>
                  </a:lnTo>
                  <a:lnTo>
                    <a:pt x="213317" y="25582"/>
                  </a:lnTo>
                  <a:lnTo>
                    <a:pt x="242348" y="54283"/>
                  </a:lnTo>
                  <a:lnTo>
                    <a:pt x="261387" y="90680"/>
                  </a:lnTo>
                  <a:lnTo>
                    <a:pt x="268223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344411" y="4473955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4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912929" y="4448365"/>
            <a:ext cx="1340485" cy="274955"/>
            <a:chOff x="5912929" y="4448365"/>
            <a:chExt cx="1340485" cy="274955"/>
          </a:xfrm>
        </p:grpSpPr>
        <p:sp>
          <p:nvSpPr>
            <p:cNvPr id="78" name="object 78"/>
            <p:cNvSpPr/>
            <p:nvPr/>
          </p:nvSpPr>
          <p:spPr>
            <a:xfrm>
              <a:off x="5917691" y="4588764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327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252972" y="455828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4008"/>
                  </a:lnTo>
                  <a:lnTo>
                    <a:pt x="64007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82968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265176"/>
                  </a:move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8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82967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7" y="265175"/>
                  </a:ln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7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008876" y="4473955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5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580441" y="4448365"/>
            <a:ext cx="1340485" cy="274955"/>
            <a:chOff x="6580441" y="4448365"/>
            <a:chExt cx="1340485" cy="274955"/>
          </a:xfrm>
        </p:grpSpPr>
        <p:sp>
          <p:nvSpPr>
            <p:cNvPr id="84" name="object 84"/>
            <p:cNvSpPr/>
            <p:nvPr/>
          </p:nvSpPr>
          <p:spPr>
            <a:xfrm>
              <a:off x="6585204" y="4588764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327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20484" y="455828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0" y="0"/>
                  </a:moveTo>
                  <a:lnTo>
                    <a:pt x="0" y="64008"/>
                  </a:lnTo>
                  <a:lnTo>
                    <a:pt x="67055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47432" y="4453128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4" h="265429">
                  <a:moveTo>
                    <a:pt x="134112" y="265176"/>
                  </a:moveTo>
                  <a:lnTo>
                    <a:pt x="91722" y="258416"/>
                  </a:lnTo>
                  <a:lnTo>
                    <a:pt x="54907" y="239593"/>
                  </a:lnTo>
                  <a:lnTo>
                    <a:pt x="25876" y="210892"/>
                  </a:lnTo>
                  <a:lnTo>
                    <a:pt x="6837" y="174495"/>
                  </a:lnTo>
                  <a:lnTo>
                    <a:pt x="0" y="132588"/>
                  </a:lnTo>
                  <a:lnTo>
                    <a:pt x="6837" y="90680"/>
                  </a:lnTo>
                  <a:lnTo>
                    <a:pt x="25876" y="54283"/>
                  </a:lnTo>
                  <a:lnTo>
                    <a:pt x="54907" y="25582"/>
                  </a:lnTo>
                  <a:lnTo>
                    <a:pt x="91722" y="6759"/>
                  </a:lnTo>
                  <a:lnTo>
                    <a:pt x="134112" y="0"/>
                  </a:lnTo>
                  <a:lnTo>
                    <a:pt x="176502" y="6759"/>
                  </a:lnTo>
                  <a:lnTo>
                    <a:pt x="213317" y="25582"/>
                  </a:lnTo>
                  <a:lnTo>
                    <a:pt x="242348" y="54283"/>
                  </a:lnTo>
                  <a:lnTo>
                    <a:pt x="261387" y="90680"/>
                  </a:lnTo>
                  <a:lnTo>
                    <a:pt x="268224" y="132588"/>
                  </a:lnTo>
                  <a:lnTo>
                    <a:pt x="261387" y="174495"/>
                  </a:lnTo>
                  <a:lnTo>
                    <a:pt x="242348" y="210892"/>
                  </a:lnTo>
                  <a:lnTo>
                    <a:pt x="213317" y="239593"/>
                  </a:lnTo>
                  <a:lnTo>
                    <a:pt x="176502" y="258416"/>
                  </a:lnTo>
                  <a:lnTo>
                    <a:pt x="134112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47432" y="4453128"/>
              <a:ext cx="268605" cy="265430"/>
            </a:xfrm>
            <a:custGeom>
              <a:avLst/>
              <a:gdLst/>
              <a:ahLst/>
              <a:cxnLst/>
              <a:rect l="l" t="t" r="r" b="b"/>
              <a:pathLst>
                <a:path w="268604" h="265429">
                  <a:moveTo>
                    <a:pt x="268223" y="132587"/>
                  </a:moveTo>
                  <a:lnTo>
                    <a:pt x="261387" y="174495"/>
                  </a:lnTo>
                  <a:lnTo>
                    <a:pt x="242348" y="210892"/>
                  </a:lnTo>
                  <a:lnTo>
                    <a:pt x="213317" y="239593"/>
                  </a:lnTo>
                  <a:lnTo>
                    <a:pt x="176502" y="258416"/>
                  </a:lnTo>
                  <a:lnTo>
                    <a:pt x="134111" y="265175"/>
                  </a:lnTo>
                  <a:lnTo>
                    <a:pt x="91722" y="258416"/>
                  </a:lnTo>
                  <a:lnTo>
                    <a:pt x="54907" y="239593"/>
                  </a:lnTo>
                  <a:lnTo>
                    <a:pt x="25876" y="210892"/>
                  </a:lnTo>
                  <a:lnTo>
                    <a:pt x="6837" y="174495"/>
                  </a:lnTo>
                  <a:lnTo>
                    <a:pt x="0" y="132587"/>
                  </a:lnTo>
                  <a:lnTo>
                    <a:pt x="6837" y="90680"/>
                  </a:lnTo>
                  <a:lnTo>
                    <a:pt x="25876" y="54283"/>
                  </a:lnTo>
                  <a:lnTo>
                    <a:pt x="54907" y="25582"/>
                  </a:lnTo>
                  <a:lnTo>
                    <a:pt x="91722" y="6759"/>
                  </a:lnTo>
                  <a:lnTo>
                    <a:pt x="134111" y="0"/>
                  </a:lnTo>
                  <a:lnTo>
                    <a:pt x="176502" y="6759"/>
                  </a:lnTo>
                  <a:lnTo>
                    <a:pt x="213317" y="25582"/>
                  </a:lnTo>
                  <a:lnTo>
                    <a:pt x="242348" y="54283"/>
                  </a:lnTo>
                  <a:lnTo>
                    <a:pt x="261387" y="90680"/>
                  </a:lnTo>
                  <a:lnTo>
                    <a:pt x="268223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676388" y="4473955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6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244905" y="4448365"/>
            <a:ext cx="1370965" cy="274955"/>
            <a:chOff x="7244905" y="4448365"/>
            <a:chExt cx="1370965" cy="274955"/>
          </a:xfrm>
        </p:grpSpPr>
        <p:sp>
          <p:nvSpPr>
            <p:cNvPr id="90" name="object 90"/>
            <p:cNvSpPr/>
            <p:nvPr/>
          </p:nvSpPr>
          <p:spPr>
            <a:xfrm>
              <a:off x="7249668" y="4588764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327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84948" y="455828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0" y="0"/>
                  </a:moveTo>
                  <a:lnTo>
                    <a:pt x="0" y="64008"/>
                  </a:lnTo>
                  <a:lnTo>
                    <a:pt x="67055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345424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265176"/>
                  </a:move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8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8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6" y="132588"/>
                  </a:ln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8" y="265176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345424" y="445312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265175" y="132587"/>
                  </a:moveTo>
                  <a:lnTo>
                    <a:pt x="258416" y="174495"/>
                  </a:lnTo>
                  <a:lnTo>
                    <a:pt x="239594" y="210892"/>
                  </a:lnTo>
                  <a:lnTo>
                    <a:pt x="210893" y="239593"/>
                  </a:lnTo>
                  <a:lnTo>
                    <a:pt x="174496" y="258416"/>
                  </a:lnTo>
                  <a:lnTo>
                    <a:pt x="132587" y="265175"/>
                  </a:lnTo>
                  <a:lnTo>
                    <a:pt x="90680" y="258416"/>
                  </a:lnTo>
                  <a:lnTo>
                    <a:pt x="54283" y="239593"/>
                  </a:lnTo>
                  <a:lnTo>
                    <a:pt x="25582" y="210892"/>
                  </a:lnTo>
                  <a:lnTo>
                    <a:pt x="6759" y="174495"/>
                  </a:lnTo>
                  <a:lnTo>
                    <a:pt x="0" y="132587"/>
                  </a:lnTo>
                  <a:lnTo>
                    <a:pt x="6759" y="90680"/>
                  </a:lnTo>
                  <a:lnTo>
                    <a:pt x="25582" y="54283"/>
                  </a:lnTo>
                  <a:lnTo>
                    <a:pt x="54283" y="25582"/>
                  </a:lnTo>
                  <a:lnTo>
                    <a:pt x="90680" y="6759"/>
                  </a:lnTo>
                  <a:lnTo>
                    <a:pt x="132587" y="0"/>
                  </a:lnTo>
                  <a:lnTo>
                    <a:pt x="174496" y="6759"/>
                  </a:lnTo>
                  <a:lnTo>
                    <a:pt x="210893" y="25582"/>
                  </a:lnTo>
                  <a:lnTo>
                    <a:pt x="239594" y="54283"/>
                  </a:lnTo>
                  <a:lnTo>
                    <a:pt x="258416" y="90680"/>
                  </a:lnTo>
                  <a:lnTo>
                    <a:pt x="265175" y="1325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8371332" y="4473955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7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4447032" y="3870960"/>
            <a:ext cx="4052570" cy="1511935"/>
            <a:chOff x="4447032" y="3870960"/>
            <a:chExt cx="4052570" cy="1511935"/>
          </a:xfrm>
        </p:grpSpPr>
        <p:sp>
          <p:nvSpPr>
            <p:cNvPr id="96" name="object 96"/>
            <p:cNvSpPr/>
            <p:nvPr/>
          </p:nvSpPr>
          <p:spPr>
            <a:xfrm>
              <a:off x="7917179" y="4588764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75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279892" y="455828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0" y="0"/>
                  </a:moveTo>
                  <a:lnTo>
                    <a:pt x="0" y="64008"/>
                  </a:lnTo>
                  <a:lnTo>
                    <a:pt x="67056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783580" y="4226052"/>
              <a:ext cx="1308100" cy="228600"/>
            </a:xfrm>
            <a:custGeom>
              <a:avLst/>
              <a:gdLst/>
              <a:ahLst/>
              <a:cxnLst/>
              <a:rect l="l" t="t" r="r" b="b"/>
              <a:pathLst>
                <a:path w="1308100" h="228600">
                  <a:moveTo>
                    <a:pt x="0" y="228599"/>
                  </a:moveTo>
                  <a:lnTo>
                    <a:pt x="15055" y="185523"/>
                  </a:lnTo>
                  <a:lnTo>
                    <a:pt x="57578" y="144017"/>
                  </a:lnTo>
                  <a:lnTo>
                    <a:pt x="123604" y="105370"/>
                  </a:lnTo>
                  <a:lnTo>
                    <a:pt x="164192" y="87519"/>
                  </a:lnTo>
                  <a:lnTo>
                    <a:pt x="209168" y="70865"/>
                  </a:lnTo>
                  <a:lnTo>
                    <a:pt x="258038" y="55569"/>
                  </a:lnTo>
                  <a:lnTo>
                    <a:pt x="310306" y="41790"/>
                  </a:lnTo>
                  <a:lnTo>
                    <a:pt x="365476" y="29691"/>
                  </a:lnTo>
                  <a:lnTo>
                    <a:pt x="423052" y="19430"/>
                  </a:lnTo>
                  <a:lnTo>
                    <a:pt x="482540" y="11171"/>
                  </a:lnTo>
                  <a:lnTo>
                    <a:pt x="543442" y="5072"/>
                  </a:lnTo>
                  <a:lnTo>
                    <a:pt x="605265" y="1294"/>
                  </a:lnTo>
                  <a:lnTo>
                    <a:pt x="667511" y="0"/>
                  </a:lnTo>
                  <a:lnTo>
                    <a:pt x="726878" y="1188"/>
                  </a:lnTo>
                  <a:lnTo>
                    <a:pt x="785824" y="4656"/>
                  </a:lnTo>
                  <a:lnTo>
                    <a:pt x="843930" y="10257"/>
                  </a:lnTo>
                  <a:lnTo>
                    <a:pt x="900777" y="17843"/>
                  </a:lnTo>
                  <a:lnTo>
                    <a:pt x="955944" y="27269"/>
                  </a:lnTo>
                  <a:lnTo>
                    <a:pt x="1009012" y="38388"/>
                  </a:lnTo>
                  <a:lnTo>
                    <a:pt x="1059560" y="51053"/>
                  </a:lnTo>
                  <a:lnTo>
                    <a:pt x="1107170" y="65118"/>
                  </a:lnTo>
                  <a:lnTo>
                    <a:pt x="1151420" y="80436"/>
                  </a:lnTo>
                  <a:lnTo>
                    <a:pt x="1191892" y="96860"/>
                  </a:lnTo>
                  <a:lnTo>
                    <a:pt x="1228165" y="114244"/>
                  </a:lnTo>
                  <a:lnTo>
                    <a:pt x="1286434" y="151304"/>
                  </a:lnTo>
                  <a:lnTo>
                    <a:pt x="1307591" y="17068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63740" y="4384548"/>
              <a:ext cx="58419" cy="73660"/>
            </a:xfrm>
            <a:custGeom>
              <a:avLst/>
              <a:gdLst/>
              <a:ahLst/>
              <a:cxnLst/>
              <a:rect l="l" t="t" r="r" b="b"/>
              <a:pathLst>
                <a:path w="58420" h="73660">
                  <a:moveTo>
                    <a:pt x="57912" y="0"/>
                  </a:moveTo>
                  <a:lnTo>
                    <a:pt x="0" y="27431"/>
                  </a:lnTo>
                  <a:lnTo>
                    <a:pt x="57912" y="73151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119116" y="4719828"/>
              <a:ext cx="1877695" cy="259079"/>
            </a:xfrm>
            <a:custGeom>
              <a:avLst/>
              <a:gdLst/>
              <a:ahLst/>
              <a:cxnLst/>
              <a:rect l="l" t="t" r="r" b="b"/>
              <a:pathLst>
                <a:path w="1877695" h="259079">
                  <a:moveTo>
                    <a:pt x="0" y="0"/>
                  </a:moveTo>
                  <a:lnTo>
                    <a:pt x="25319" y="53130"/>
                  </a:lnTo>
                  <a:lnTo>
                    <a:pt x="68099" y="87422"/>
                  </a:lnTo>
                  <a:lnTo>
                    <a:pt x="129098" y="120155"/>
                  </a:lnTo>
                  <a:lnTo>
                    <a:pt x="165759" y="135760"/>
                  </a:lnTo>
                  <a:lnTo>
                    <a:pt x="206172" y="150765"/>
                  </a:lnTo>
                  <a:lnTo>
                    <a:pt x="250068" y="165098"/>
                  </a:lnTo>
                  <a:lnTo>
                    <a:pt x="297179" y="178688"/>
                  </a:lnTo>
                  <a:lnTo>
                    <a:pt x="347238" y="191467"/>
                  </a:lnTo>
                  <a:lnTo>
                    <a:pt x="399976" y="203363"/>
                  </a:lnTo>
                  <a:lnTo>
                    <a:pt x="455125" y="214305"/>
                  </a:lnTo>
                  <a:lnTo>
                    <a:pt x="512417" y="224224"/>
                  </a:lnTo>
                  <a:lnTo>
                    <a:pt x="571585" y="233049"/>
                  </a:lnTo>
                  <a:lnTo>
                    <a:pt x="632361" y="240709"/>
                  </a:lnTo>
                  <a:lnTo>
                    <a:pt x="694476" y="247135"/>
                  </a:lnTo>
                  <a:lnTo>
                    <a:pt x="757663" y="252255"/>
                  </a:lnTo>
                  <a:lnTo>
                    <a:pt x="821654" y="255999"/>
                  </a:lnTo>
                  <a:lnTo>
                    <a:pt x="886181" y="258298"/>
                  </a:lnTo>
                  <a:lnTo>
                    <a:pt x="950975" y="259079"/>
                  </a:lnTo>
                  <a:lnTo>
                    <a:pt x="1012681" y="258246"/>
                  </a:lnTo>
                  <a:lnTo>
                    <a:pt x="1074194" y="255794"/>
                  </a:lnTo>
                  <a:lnTo>
                    <a:pt x="1135277" y="251796"/>
                  </a:lnTo>
                  <a:lnTo>
                    <a:pt x="1195693" y="246327"/>
                  </a:lnTo>
                  <a:lnTo>
                    <a:pt x="1255204" y="239458"/>
                  </a:lnTo>
                  <a:lnTo>
                    <a:pt x="1313572" y="231263"/>
                  </a:lnTo>
                  <a:lnTo>
                    <a:pt x="1370559" y="221816"/>
                  </a:lnTo>
                  <a:lnTo>
                    <a:pt x="1425927" y="211189"/>
                  </a:lnTo>
                  <a:lnTo>
                    <a:pt x="1479439" y="199456"/>
                  </a:lnTo>
                  <a:lnTo>
                    <a:pt x="1530857" y="186689"/>
                  </a:lnTo>
                  <a:lnTo>
                    <a:pt x="1579944" y="172963"/>
                  </a:lnTo>
                  <a:lnTo>
                    <a:pt x="1626461" y="158349"/>
                  </a:lnTo>
                  <a:lnTo>
                    <a:pt x="1670171" y="142922"/>
                  </a:lnTo>
                  <a:lnTo>
                    <a:pt x="1710836" y="126754"/>
                  </a:lnTo>
                  <a:lnTo>
                    <a:pt x="1748218" y="109918"/>
                  </a:lnTo>
                  <a:lnTo>
                    <a:pt x="1812183" y="74537"/>
                  </a:lnTo>
                  <a:lnTo>
                    <a:pt x="1860165" y="37363"/>
                  </a:lnTo>
                  <a:lnTo>
                    <a:pt x="1877567" y="1828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66204" y="4683252"/>
              <a:ext cx="60960" cy="70485"/>
            </a:xfrm>
            <a:custGeom>
              <a:avLst/>
              <a:gdLst/>
              <a:ahLst/>
              <a:cxnLst/>
              <a:rect l="l" t="t" r="r" b="b"/>
              <a:pathLst>
                <a:path w="60959" h="70485">
                  <a:moveTo>
                    <a:pt x="57911" y="0"/>
                  </a:moveTo>
                  <a:lnTo>
                    <a:pt x="0" y="45719"/>
                  </a:lnTo>
                  <a:lnTo>
                    <a:pt x="60959" y="70103"/>
                  </a:lnTo>
                  <a:lnTo>
                    <a:pt x="57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46092" y="4680204"/>
              <a:ext cx="2554605" cy="500380"/>
            </a:xfrm>
            <a:custGeom>
              <a:avLst/>
              <a:gdLst/>
              <a:ahLst/>
              <a:cxnLst/>
              <a:rect l="l" t="t" r="r" b="b"/>
              <a:pathLst>
                <a:path w="2554604" h="500379">
                  <a:moveTo>
                    <a:pt x="0" y="0"/>
                  </a:moveTo>
                  <a:lnTo>
                    <a:pt x="7858" y="48307"/>
                  </a:lnTo>
                  <a:lnTo>
                    <a:pt x="30741" y="96212"/>
                  </a:lnTo>
                  <a:lnTo>
                    <a:pt x="67613" y="143311"/>
                  </a:lnTo>
                  <a:lnTo>
                    <a:pt x="117438" y="189203"/>
                  </a:lnTo>
                  <a:lnTo>
                    <a:pt x="179180" y="233483"/>
                  </a:lnTo>
                  <a:lnTo>
                    <a:pt x="214196" y="254894"/>
                  </a:lnTo>
                  <a:lnTo>
                    <a:pt x="251802" y="275750"/>
                  </a:lnTo>
                  <a:lnTo>
                    <a:pt x="291869" y="296003"/>
                  </a:lnTo>
                  <a:lnTo>
                    <a:pt x="334268" y="315601"/>
                  </a:lnTo>
                  <a:lnTo>
                    <a:pt x="378869" y="334495"/>
                  </a:lnTo>
                  <a:lnTo>
                    <a:pt x="425542" y="352633"/>
                  </a:lnTo>
                  <a:lnTo>
                    <a:pt x="474158" y="369966"/>
                  </a:lnTo>
                  <a:lnTo>
                    <a:pt x="524588" y="386443"/>
                  </a:lnTo>
                  <a:lnTo>
                    <a:pt x="576701" y="402015"/>
                  </a:lnTo>
                  <a:lnTo>
                    <a:pt x="630369" y="416629"/>
                  </a:lnTo>
                  <a:lnTo>
                    <a:pt x="685462" y="430237"/>
                  </a:lnTo>
                  <a:lnTo>
                    <a:pt x="741849" y="442788"/>
                  </a:lnTo>
                  <a:lnTo>
                    <a:pt x="799403" y="454232"/>
                  </a:lnTo>
                  <a:lnTo>
                    <a:pt x="857993" y="464518"/>
                  </a:lnTo>
                  <a:lnTo>
                    <a:pt x="917489" y="473595"/>
                  </a:lnTo>
                  <a:lnTo>
                    <a:pt x="977763" y="481414"/>
                  </a:lnTo>
                  <a:lnTo>
                    <a:pt x="1038684" y="487925"/>
                  </a:lnTo>
                  <a:lnTo>
                    <a:pt x="1100124" y="493076"/>
                  </a:lnTo>
                  <a:lnTo>
                    <a:pt x="1161952" y="496818"/>
                  </a:lnTo>
                  <a:lnTo>
                    <a:pt x="1224039" y="499100"/>
                  </a:lnTo>
                  <a:lnTo>
                    <a:pt x="1286255" y="499871"/>
                  </a:lnTo>
                  <a:lnTo>
                    <a:pt x="1348609" y="499156"/>
                  </a:lnTo>
                  <a:lnTo>
                    <a:pt x="1410831" y="497041"/>
                  </a:lnTo>
                  <a:lnTo>
                    <a:pt x="1472792" y="493573"/>
                  </a:lnTo>
                  <a:lnTo>
                    <a:pt x="1534361" y="488799"/>
                  </a:lnTo>
                  <a:lnTo>
                    <a:pt x="1595406" y="482765"/>
                  </a:lnTo>
                  <a:lnTo>
                    <a:pt x="1655798" y="475519"/>
                  </a:lnTo>
                  <a:lnTo>
                    <a:pt x="1715404" y="467105"/>
                  </a:lnTo>
                  <a:lnTo>
                    <a:pt x="1774095" y="457573"/>
                  </a:lnTo>
                  <a:lnTo>
                    <a:pt x="1831740" y="446967"/>
                  </a:lnTo>
                  <a:lnTo>
                    <a:pt x="1888208" y="435335"/>
                  </a:lnTo>
                  <a:lnTo>
                    <a:pt x="1943367" y="422723"/>
                  </a:lnTo>
                  <a:lnTo>
                    <a:pt x="1997088" y="409178"/>
                  </a:lnTo>
                  <a:lnTo>
                    <a:pt x="2049239" y="394747"/>
                  </a:lnTo>
                  <a:lnTo>
                    <a:pt x="2099690" y="379475"/>
                  </a:lnTo>
                  <a:lnTo>
                    <a:pt x="2148310" y="363411"/>
                  </a:lnTo>
                  <a:lnTo>
                    <a:pt x="2194968" y="346601"/>
                  </a:lnTo>
                  <a:lnTo>
                    <a:pt x="2239533" y="329090"/>
                  </a:lnTo>
                  <a:lnTo>
                    <a:pt x="2281875" y="310927"/>
                  </a:lnTo>
                  <a:lnTo>
                    <a:pt x="2321862" y="292157"/>
                  </a:lnTo>
                  <a:lnTo>
                    <a:pt x="2359365" y="272827"/>
                  </a:lnTo>
                  <a:lnTo>
                    <a:pt x="2394251" y="252983"/>
                  </a:lnTo>
                  <a:lnTo>
                    <a:pt x="2455653" y="211944"/>
                  </a:lnTo>
                  <a:lnTo>
                    <a:pt x="2505022" y="169412"/>
                  </a:lnTo>
                  <a:lnTo>
                    <a:pt x="2541311" y="125761"/>
                  </a:lnTo>
                  <a:lnTo>
                    <a:pt x="2554223" y="10363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69836" y="4719828"/>
              <a:ext cx="64135" cy="73660"/>
            </a:xfrm>
            <a:custGeom>
              <a:avLst/>
              <a:gdLst/>
              <a:ahLst/>
              <a:cxnLst/>
              <a:rect l="l" t="t" r="r" b="b"/>
              <a:pathLst>
                <a:path w="64134" h="73660">
                  <a:moveTo>
                    <a:pt x="45720" y="0"/>
                  </a:moveTo>
                  <a:lnTo>
                    <a:pt x="0" y="57912"/>
                  </a:lnTo>
                  <a:lnTo>
                    <a:pt x="64008" y="73151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51604" y="4226052"/>
              <a:ext cx="1965960" cy="228600"/>
            </a:xfrm>
            <a:custGeom>
              <a:avLst/>
              <a:gdLst/>
              <a:ahLst/>
              <a:cxnLst/>
              <a:rect l="l" t="t" r="r" b="b"/>
              <a:pathLst>
                <a:path w="1965960" h="228600">
                  <a:moveTo>
                    <a:pt x="0" y="228599"/>
                  </a:moveTo>
                  <a:lnTo>
                    <a:pt x="26617" y="181665"/>
                  </a:lnTo>
                  <a:lnTo>
                    <a:pt x="71591" y="151389"/>
                  </a:lnTo>
                  <a:lnTo>
                    <a:pt x="135718" y="122501"/>
                  </a:lnTo>
                  <a:lnTo>
                    <a:pt x="174260" y="108731"/>
                  </a:lnTo>
                  <a:lnTo>
                    <a:pt x="216745" y="95495"/>
                  </a:lnTo>
                  <a:lnTo>
                    <a:pt x="262892" y="82852"/>
                  </a:lnTo>
                  <a:lnTo>
                    <a:pt x="312419" y="70865"/>
                  </a:lnTo>
                  <a:lnTo>
                    <a:pt x="365045" y="59597"/>
                  </a:lnTo>
                  <a:lnTo>
                    <a:pt x="420487" y="49108"/>
                  </a:lnTo>
                  <a:lnTo>
                    <a:pt x="478464" y="39461"/>
                  </a:lnTo>
                  <a:lnTo>
                    <a:pt x="538695" y="30717"/>
                  </a:lnTo>
                  <a:lnTo>
                    <a:pt x="600897" y="22939"/>
                  </a:lnTo>
                  <a:lnTo>
                    <a:pt x="664790" y="16187"/>
                  </a:lnTo>
                  <a:lnTo>
                    <a:pt x="730091" y="10524"/>
                  </a:lnTo>
                  <a:lnTo>
                    <a:pt x="796518" y="6012"/>
                  </a:lnTo>
                  <a:lnTo>
                    <a:pt x="863790" y="2713"/>
                  </a:lnTo>
                  <a:lnTo>
                    <a:pt x="931626" y="688"/>
                  </a:lnTo>
                  <a:lnTo>
                    <a:pt x="999743" y="0"/>
                  </a:lnTo>
                  <a:lnTo>
                    <a:pt x="1062822" y="608"/>
                  </a:lnTo>
                  <a:lnTo>
                    <a:pt x="1125717" y="2398"/>
                  </a:lnTo>
                  <a:lnTo>
                    <a:pt x="1188201" y="5318"/>
                  </a:lnTo>
                  <a:lnTo>
                    <a:pt x="1250045" y="9314"/>
                  </a:lnTo>
                  <a:lnTo>
                    <a:pt x="1311020" y="14335"/>
                  </a:lnTo>
                  <a:lnTo>
                    <a:pt x="1370898" y="20327"/>
                  </a:lnTo>
                  <a:lnTo>
                    <a:pt x="1429451" y="27238"/>
                  </a:lnTo>
                  <a:lnTo>
                    <a:pt x="1486448" y="35015"/>
                  </a:lnTo>
                  <a:lnTo>
                    <a:pt x="1541663" y="43606"/>
                  </a:lnTo>
                  <a:lnTo>
                    <a:pt x="1594865" y="52958"/>
                  </a:lnTo>
                  <a:lnTo>
                    <a:pt x="1645828" y="63020"/>
                  </a:lnTo>
                  <a:lnTo>
                    <a:pt x="1694322" y="73737"/>
                  </a:lnTo>
                  <a:lnTo>
                    <a:pt x="1740118" y="85057"/>
                  </a:lnTo>
                  <a:lnTo>
                    <a:pt x="1782988" y="96929"/>
                  </a:lnTo>
                  <a:lnTo>
                    <a:pt x="1822703" y="109299"/>
                  </a:lnTo>
                  <a:lnTo>
                    <a:pt x="1859036" y="122115"/>
                  </a:lnTo>
                  <a:lnTo>
                    <a:pt x="1920636" y="148873"/>
                  </a:lnTo>
                  <a:lnTo>
                    <a:pt x="1945446" y="162710"/>
                  </a:lnTo>
                  <a:lnTo>
                    <a:pt x="1965959" y="17678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390132" y="4384548"/>
              <a:ext cx="60960" cy="73660"/>
            </a:xfrm>
            <a:custGeom>
              <a:avLst/>
              <a:gdLst/>
              <a:ahLst/>
              <a:cxnLst/>
              <a:rect l="l" t="t" r="r" b="b"/>
              <a:pathLst>
                <a:path w="60960" h="73660">
                  <a:moveTo>
                    <a:pt x="54864" y="0"/>
                  </a:moveTo>
                  <a:lnTo>
                    <a:pt x="0" y="33527"/>
                  </a:lnTo>
                  <a:lnTo>
                    <a:pt x="60959" y="73151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13091" y="4235196"/>
              <a:ext cx="1234440" cy="256540"/>
            </a:xfrm>
            <a:custGeom>
              <a:avLst/>
              <a:gdLst/>
              <a:ahLst/>
              <a:cxnLst/>
              <a:rect l="l" t="t" r="r" b="b"/>
              <a:pathLst>
                <a:path w="1234440" h="256539">
                  <a:moveTo>
                    <a:pt x="0" y="256031"/>
                  </a:moveTo>
                  <a:lnTo>
                    <a:pt x="16147" y="205129"/>
                  </a:lnTo>
                  <a:lnTo>
                    <a:pt x="61556" y="156046"/>
                  </a:lnTo>
                  <a:lnTo>
                    <a:pt x="93810" y="132757"/>
                  </a:lnTo>
                  <a:lnTo>
                    <a:pt x="131673" y="110605"/>
                  </a:lnTo>
                  <a:lnTo>
                    <a:pt x="174575" y="89819"/>
                  </a:lnTo>
                  <a:lnTo>
                    <a:pt x="221948" y="70626"/>
                  </a:lnTo>
                  <a:lnTo>
                    <a:pt x="273222" y="53254"/>
                  </a:lnTo>
                  <a:lnTo>
                    <a:pt x="327829" y="37930"/>
                  </a:lnTo>
                  <a:lnTo>
                    <a:pt x="385199" y="24882"/>
                  </a:lnTo>
                  <a:lnTo>
                    <a:pt x="444764" y="14337"/>
                  </a:lnTo>
                  <a:lnTo>
                    <a:pt x="505954" y="6524"/>
                  </a:lnTo>
                  <a:lnTo>
                    <a:pt x="568201" y="1668"/>
                  </a:lnTo>
                  <a:lnTo>
                    <a:pt x="630935" y="0"/>
                  </a:lnTo>
                  <a:lnTo>
                    <a:pt x="690594" y="1270"/>
                  </a:lnTo>
                  <a:lnTo>
                    <a:pt x="749695" y="4972"/>
                  </a:lnTo>
                  <a:lnTo>
                    <a:pt x="807789" y="10937"/>
                  </a:lnTo>
                  <a:lnTo>
                    <a:pt x="864426" y="19001"/>
                  </a:lnTo>
                  <a:lnTo>
                    <a:pt x="919157" y="28995"/>
                  </a:lnTo>
                  <a:lnTo>
                    <a:pt x="971532" y="40754"/>
                  </a:lnTo>
                  <a:lnTo>
                    <a:pt x="1021102" y="54112"/>
                  </a:lnTo>
                  <a:lnTo>
                    <a:pt x="1067417" y="68901"/>
                  </a:lnTo>
                  <a:lnTo>
                    <a:pt x="1110028" y="84955"/>
                  </a:lnTo>
                  <a:lnTo>
                    <a:pt x="1148485" y="102108"/>
                  </a:lnTo>
                  <a:lnTo>
                    <a:pt x="1182339" y="120194"/>
                  </a:lnTo>
                  <a:lnTo>
                    <a:pt x="1211140" y="139045"/>
                  </a:lnTo>
                  <a:lnTo>
                    <a:pt x="1234439" y="15849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420100" y="4384548"/>
              <a:ext cx="60960" cy="73660"/>
            </a:xfrm>
            <a:custGeom>
              <a:avLst/>
              <a:gdLst/>
              <a:ahLst/>
              <a:cxnLst/>
              <a:rect l="l" t="t" r="r" b="b"/>
              <a:pathLst>
                <a:path w="60959" h="73660">
                  <a:moveTo>
                    <a:pt x="60959" y="0"/>
                  </a:moveTo>
                  <a:lnTo>
                    <a:pt x="0" y="27431"/>
                  </a:lnTo>
                  <a:lnTo>
                    <a:pt x="60959" y="73151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119116" y="3875532"/>
              <a:ext cx="2654935" cy="579120"/>
            </a:xfrm>
            <a:custGeom>
              <a:avLst/>
              <a:gdLst/>
              <a:ahLst/>
              <a:cxnLst/>
              <a:rect l="l" t="t" r="r" b="b"/>
              <a:pathLst>
                <a:path w="2654934" h="579120">
                  <a:moveTo>
                    <a:pt x="0" y="579119"/>
                  </a:moveTo>
                  <a:lnTo>
                    <a:pt x="7206" y="526537"/>
                  </a:lnTo>
                  <a:lnTo>
                    <a:pt x="28227" y="474341"/>
                  </a:lnTo>
                  <a:lnTo>
                    <a:pt x="62169" y="422918"/>
                  </a:lnTo>
                  <a:lnTo>
                    <a:pt x="108134" y="372656"/>
                  </a:lnTo>
                  <a:lnTo>
                    <a:pt x="165228" y="323941"/>
                  </a:lnTo>
                  <a:lnTo>
                    <a:pt x="197668" y="300284"/>
                  </a:lnTo>
                  <a:lnTo>
                    <a:pt x="232554" y="277159"/>
                  </a:lnTo>
                  <a:lnTo>
                    <a:pt x="269775" y="254614"/>
                  </a:lnTo>
                  <a:lnTo>
                    <a:pt x="309218" y="232698"/>
                  </a:lnTo>
                  <a:lnTo>
                    <a:pt x="350771" y="211459"/>
                  </a:lnTo>
                  <a:lnTo>
                    <a:pt x="394323" y="190945"/>
                  </a:lnTo>
                  <a:lnTo>
                    <a:pt x="439761" y="171204"/>
                  </a:lnTo>
                  <a:lnTo>
                    <a:pt x="486974" y="152285"/>
                  </a:lnTo>
                  <a:lnTo>
                    <a:pt x="535849" y="134236"/>
                  </a:lnTo>
                  <a:lnTo>
                    <a:pt x="586275" y="117106"/>
                  </a:lnTo>
                  <a:lnTo>
                    <a:pt x="638140" y="100943"/>
                  </a:lnTo>
                  <a:lnTo>
                    <a:pt x="691331" y="85795"/>
                  </a:lnTo>
                  <a:lnTo>
                    <a:pt x="745737" y="71711"/>
                  </a:lnTo>
                  <a:lnTo>
                    <a:pt x="801246" y="58738"/>
                  </a:lnTo>
                  <a:lnTo>
                    <a:pt x="857745" y="46926"/>
                  </a:lnTo>
                  <a:lnTo>
                    <a:pt x="915123" y="36322"/>
                  </a:lnTo>
                  <a:lnTo>
                    <a:pt x="973269" y="26976"/>
                  </a:lnTo>
                  <a:lnTo>
                    <a:pt x="1032069" y="18934"/>
                  </a:lnTo>
                  <a:lnTo>
                    <a:pt x="1091412" y="12247"/>
                  </a:lnTo>
                  <a:lnTo>
                    <a:pt x="1151186" y="6961"/>
                  </a:lnTo>
                  <a:lnTo>
                    <a:pt x="1211280" y="3126"/>
                  </a:lnTo>
                  <a:lnTo>
                    <a:pt x="1271580" y="789"/>
                  </a:lnTo>
                  <a:lnTo>
                    <a:pt x="1331975" y="0"/>
                  </a:lnTo>
                  <a:lnTo>
                    <a:pt x="1392112" y="772"/>
                  </a:lnTo>
                  <a:lnTo>
                    <a:pt x="1452105" y="3058"/>
                  </a:lnTo>
                  <a:lnTo>
                    <a:pt x="1511849" y="6812"/>
                  </a:lnTo>
                  <a:lnTo>
                    <a:pt x="1571238" y="11986"/>
                  </a:lnTo>
                  <a:lnTo>
                    <a:pt x="1630167" y="18533"/>
                  </a:lnTo>
                  <a:lnTo>
                    <a:pt x="1688530" y="26408"/>
                  </a:lnTo>
                  <a:lnTo>
                    <a:pt x="1746221" y="35564"/>
                  </a:lnTo>
                  <a:lnTo>
                    <a:pt x="1803135" y="45953"/>
                  </a:lnTo>
                  <a:lnTo>
                    <a:pt x="1859166" y="57530"/>
                  </a:lnTo>
                  <a:lnTo>
                    <a:pt x="1914209" y="70247"/>
                  </a:lnTo>
                  <a:lnTo>
                    <a:pt x="1968158" y="84059"/>
                  </a:lnTo>
                  <a:lnTo>
                    <a:pt x="2020907" y="98917"/>
                  </a:lnTo>
                  <a:lnTo>
                    <a:pt x="2072351" y="114776"/>
                  </a:lnTo>
                  <a:lnTo>
                    <a:pt x="2122385" y="131589"/>
                  </a:lnTo>
                  <a:lnTo>
                    <a:pt x="2170902" y="149310"/>
                  </a:lnTo>
                  <a:lnTo>
                    <a:pt x="2217798" y="167891"/>
                  </a:lnTo>
                  <a:lnTo>
                    <a:pt x="2262966" y="187286"/>
                  </a:lnTo>
                  <a:lnTo>
                    <a:pt x="2306301" y="207448"/>
                  </a:lnTo>
                  <a:lnTo>
                    <a:pt x="2347697" y="228331"/>
                  </a:lnTo>
                  <a:lnTo>
                    <a:pt x="2387049" y="249888"/>
                  </a:lnTo>
                  <a:lnTo>
                    <a:pt x="2424252" y="272073"/>
                  </a:lnTo>
                  <a:lnTo>
                    <a:pt x="2459199" y="294838"/>
                  </a:lnTo>
                  <a:lnTo>
                    <a:pt x="2491785" y="318137"/>
                  </a:lnTo>
                  <a:lnTo>
                    <a:pt x="2521904" y="341924"/>
                  </a:lnTo>
                  <a:lnTo>
                    <a:pt x="2574321" y="390773"/>
                  </a:lnTo>
                  <a:lnTo>
                    <a:pt x="2615605" y="441012"/>
                  </a:lnTo>
                  <a:lnTo>
                    <a:pt x="2644910" y="492267"/>
                  </a:lnTo>
                  <a:lnTo>
                    <a:pt x="2654807" y="51815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743444" y="4387596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4" h="70485">
                  <a:moveTo>
                    <a:pt x="64007" y="0"/>
                  </a:moveTo>
                  <a:lnTo>
                    <a:pt x="0" y="9143"/>
                  </a:lnTo>
                  <a:lnTo>
                    <a:pt x="42671" y="70103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1604" y="4719828"/>
              <a:ext cx="4014470" cy="658495"/>
            </a:xfrm>
            <a:custGeom>
              <a:avLst/>
              <a:gdLst/>
              <a:ahLst/>
              <a:cxnLst/>
              <a:rect l="l" t="t" r="r" b="b"/>
              <a:pathLst>
                <a:path w="4014470" h="658495">
                  <a:moveTo>
                    <a:pt x="0" y="0"/>
                  </a:moveTo>
                  <a:lnTo>
                    <a:pt x="5402" y="41998"/>
                  </a:lnTo>
                  <a:lnTo>
                    <a:pt x="21298" y="83844"/>
                  </a:lnTo>
                  <a:lnTo>
                    <a:pt x="47220" y="125385"/>
                  </a:lnTo>
                  <a:lnTo>
                    <a:pt x="82699" y="166470"/>
                  </a:lnTo>
                  <a:lnTo>
                    <a:pt x="127268" y="206946"/>
                  </a:lnTo>
                  <a:lnTo>
                    <a:pt x="180459" y="246662"/>
                  </a:lnTo>
                  <a:lnTo>
                    <a:pt x="241804" y="285464"/>
                  </a:lnTo>
                  <a:lnTo>
                    <a:pt x="275388" y="304475"/>
                  </a:lnTo>
                  <a:lnTo>
                    <a:pt x="310836" y="323201"/>
                  </a:lnTo>
                  <a:lnTo>
                    <a:pt x="348087" y="341622"/>
                  </a:lnTo>
                  <a:lnTo>
                    <a:pt x="387085" y="359720"/>
                  </a:lnTo>
                  <a:lnTo>
                    <a:pt x="427771" y="377475"/>
                  </a:lnTo>
                  <a:lnTo>
                    <a:pt x="470086" y="394869"/>
                  </a:lnTo>
                  <a:lnTo>
                    <a:pt x="513972" y="411883"/>
                  </a:lnTo>
                  <a:lnTo>
                    <a:pt x="559369" y="428497"/>
                  </a:lnTo>
                  <a:lnTo>
                    <a:pt x="606221" y="444693"/>
                  </a:lnTo>
                  <a:lnTo>
                    <a:pt x="654468" y="460451"/>
                  </a:lnTo>
                  <a:lnTo>
                    <a:pt x="704051" y="475752"/>
                  </a:lnTo>
                  <a:lnTo>
                    <a:pt x="754913" y="490578"/>
                  </a:lnTo>
                  <a:lnTo>
                    <a:pt x="806995" y="504909"/>
                  </a:lnTo>
                  <a:lnTo>
                    <a:pt x="860238" y="518727"/>
                  </a:lnTo>
                  <a:lnTo>
                    <a:pt x="914583" y="532012"/>
                  </a:lnTo>
                  <a:lnTo>
                    <a:pt x="969974" y="544745"/>
                  </a:lnTo>
                  <a:lnTo>
                    <a:pt x="1026350" y="556907"/>
                  </a:lnTo>
                  <a:lnTo>
                    <a:pt x="1083653" y="568480"/>
                  </a:lnTo>
                  <a:lnTo>
                    <a:pt x="1141825" y="579444"/>
                  </a:lnTo>
                  <a:lnTo>
                    <a:pt x="1200808" y="589780"/>
                  </a:lnTo>
                  <a:lnTo>
                    <a:pt x="1260543" y="599470"/>
                  </a:lnTo>
                  <a:lnTo>
                    <a:pt x="1320971" y="608494"/>
                  </a:lnTo>
                  <a:lnTo>
                    <a:pt x="1382035" y="616832"/>
                  </a:lnTo>
                  <a:lnTo>
                    <a:pt x="1443675" y="624467"/>
                  </a:lnTo>
                  <a:lnTo>
                    <a:pt x="1505832" y="631379"/>
                  </a:lnTo>
                  <a:lnTo>
                    <a:pt x="1568450" y="637549"/>
                  </a:lnTo>
                  <a:lnTo>
                    <a:pt x="1631468" y="642958"/>
                  </a:lnTo>
                  <a:lnTo>
                    <a:pt x="1694830" y="647587"/>
                  </a:lnTo>
                  <a:lnTo>
                    <a:pt x="1758475" y="651417"/>
                  </a:lnTo>
                  <a:lnTo>
                    <a:pt x="1822346" y="654430"/>
                  </a:lnTo>
                  <a:lnTo>
                    <a:pt x="1886384" y="656605"/>
                  </a:lnTo>
                  <a:lnTo>
                    <a:pt x="1950531" y="657924"/>
                  </a:lnTo>
                  <a:lnTo>
                    <a:pt x="2014727" y="658367"/>
                  </a:lnTo>
                  <a:lnTo>
                    <a:pt x="2078938" y="657927"/>
                  </a:lnTo>
                  <a:lnTo>
                    <a:pt x="2143100" y="656616"/>
                  </a:lnTo>
                  <a:lnTo>
                    <a:pt x="2207153" y="654456"/>
                  </a:lnTo>
                  <a:lnTo>
                    <a:pt x="2271039" y="651463"/>
                  </a:lnTo>
                  <a:lnTo>
                    <a:pt x="2334699" y="647657"/>
                  </a:lnTo>
                  <a:lnTo>
                    <a:pt x="2398075" y="643057"/>
                  </a:lnTo>
                  <a:lnTo>
                    <a:pt x="2461107" y="637680"/>
                  </a:lnTo>
                  <a:lnTo>
                    <a:pt x="2523737" y="631547"/>
                  </a:lnTo>
                  <a:lnTo>
                    <a:pt x="2585905" y="624675"/>
                  </a:lnTo>
                  <a:lnTo>
                    <a:pt x="2647554" y="617083"/>
                  </a:lnTo>
                  <a:lnTo>
                    <a:pt x="2708624" y="608790"/>
                  </a:lnTo>
                  <a:lnTo>
                    <a:pt x="2769056" y="599814"/>
                  </a:lnTo>
                  <a:lnTo>
                    <a:pt x="2828792" y="590175"/>
                  </a:lnTo>
                  <a:lnTo>
                    <a:pt x="2887772" y="579890"/>
                  </a:lnTo>
                  <a:lnTo>
                    <a:pt x="2945939" y="568979"/>
                  </a:lnTo>
                  <a:lnTo>
                    <a:pt x="3003232" y="557461"/>
                  </a:lnTo>
                  <a:lnTo>
                    <a:pt x="3059594" y="545353"/>
                  </a:lnTo>
                  <a:lnTo>
                    <a:pt x="3114965" y="532674"/>
                  </a:lnTo>
                  <a:lnTo>
                    <a:pt x="3169287" y="519444"/>
                  </a:lnTo>
                  <a:lnTo>
                    <a:pt x="3222500" y="505681"/>
                  </a:lnTo>
                  <a:lnTo>
                    <a:pt x="3274547" y="491404"/>
                  </a:lnTo>
                  <a:lnTo>
                    <a:pt x="3325367" y="476630"/>
                  </a:lnTo>
                  <a:lnTo>
                    <a:pt x="3374903" y="461380"/>
                  </a:lnTo>
                  <a:lnTo>
                    <a:pt x="3423096" y="445672"/>
                  </a:lnTo>
                  <a:lnTo>
                    <a:pt x="3469886" y="429523"/>
                  </a:lnTo>
                  <a:lnTo>
                    <a:pt x="3515215" y="412954"/>
                  </a:lnTo>
                  <a:lnTo>
                    <a:pt x="3559024" y="395982"/>
                  </a:lnTo>
                  <a:lnTo>
                    <a:pt x="3601254" y="378627"/>
                  </a:lnTo>
                  <a:lnTo>
                    <a:pt x="3641846" y="360907"/>
                  </a:lnTo>
                  <a:lnTo>
                    <a:pt x="3680742" y="342840"/>
                  </a:lnTo>
                  <a:lnTo>
                    <a:pt x="3717883" y="324446"/>
                  </a:lnTo>
                  <a:lnTo>
                    <a:pt x="3753210" y="305743"/>
                  </a:lnTo>
                  <a:lnTo>
                    <a:pt x="3786663" y="286750"/>
                  </a:lnTo>
                  <a:lnTo>
                    <a:pt x="3847716" y="247967"/>
                  </a:lnTo>
                  <a:lnTo>
                    <a:pt x="3900572" y="208247"/>
                  </a:lnTo>
                  <a:lnTo>
                    <a:pt x="3944759" y="167740"/>
                  </a:lnTo>
                  <a:lnTo>
                    <a:pt x="3979808" y="126595"/>
                  </a:lnTo>
                  <a:lnTo>
                    <a:pt x="4005247" y="84961"/>
                  </a:lnTo>
                  <a:lnTo>
                    <a:pt x="4014215" y="6400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435340" y="4725924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4" h="70485">
                  <a:moveTo>
                    <a:pt x="45720" y="0"/>
                  </a:moveTo>
                  <a:lnTo>
                    <a:pt x="0" y="54863"/>
                  </a:lnTo>
                  <a:lnTo>
                    <a:pt x="64008" y="70103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316" y="176275"/>
            <a:ext cx="28181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Precedence</a:t>
            </a:r>
            <a:r>
              <a:rPr spc="-45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80947"/>
            <a:ext cx="7821295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73558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Precedence constraints.	</a:t>
            </a:r>
            <a:r>
              <a:rPr sz="1800" spc="-5" dirty="0">
                <a:latin typeface="Comic Sans MS"/>
                <a:cs typeface="Comic Sans MS"/>
              </a:rPr>
              <a:t>Edge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(v</a:t>
            </a:r>
            <a:r>
              <a:rPr sz="1800" spc="-7" baseline="-23148" dirty="0">
                <a:latin typeface="Comic Sans MS"/>
                <a:cs typeface="Comic Sans MS"/>
              </a:rPr>
              <a:t>i</a:t>
            </a:r>
            <a:r>
              <a:rPr sz="1800" spc="-5" dirty="0">
                <a:latin typeface="Comic Sans MS"/>
                <a:cs typeface="Comic Sans MS"/>
              </a:rPr>
              <a:t>,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baseline="-23148" dirty="0">
                <a:latin typeface="Comic Sans MS"/>
                <a:cs typeface="Comic Sans MS"/>
              </a:rPr>
              <a:t>j</a:t>
            </a:r>
            <a:r>
              <a:rPr sz="1800" dirty="0">
                <a:latin typeface="Comic Sans MS"/>
                <a:cs typeface="Comic Sans MS"/>
              </a:rPr>
              <a:t>) means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task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baseline="-23148" dirty="0">
                <a:latin typeface="Comic Sans MS"/>
                <a:cs typeface="Comic Sans MS"/>
              </a:rPr>
              <a:t>i</a:t>
            </a:r>
            <a:r>
              <a:rPr sz="1800" spc="315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must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occur</a:t>
            </a:r>
            <a:r>
              <a:rPr sz="1800" spc="-5" dirty="0">
                <a:latin typeface="Comic Sans MS"/>
                <a:cs typeface="Comic Sans MS"/>
              </a:rPr>
              <a:t> before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v</a:t>
            </a:r>
            <a:r>
              <a:rPr sz="1800" spc="15" baseline="-23148" dirty="0">
                <a:latin typeface="Comic Sans MS"/>
                <a:cs typeface="Comic Sans MS"/>
              </a:rPr>
              <a:t>j</a:t>
            </a:r>
            <a:r>
              <a:rPr sz="1800" spc="1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Applications.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3371215" algn="l"/>
              </a:tabLst>
            </a:pPr>
            <a:r>
              <a:rPr sz="1800" dirty="0">
                <a:latin typeface="Comic Sans MS"/>
                <a:cs typeface="Comic Sans MS"/>
              </a:rPr>
              <a:t>Course prerequisite graph:	course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i</a:t>
            </a:r>
            <a:r>
              <a:rPr sz="1800" spc="307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must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taken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before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v</a:t>
            </a:r>
            <a:r>
              <a:rPr sz="1800" spc="15" baseline="-23148" dirty="0">
                <a:latin typeface="Comic Sans MS"/>
                <a:cs typeface="Comic Sans MS"/>
              </a:rPr>
              <a:t>j</a:t>
            </a:r>
            <a:r>
              <a:rPr sz="1800" spc="1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marR="59055" indent="-231775">
              <a:lnSpc>
                <a:spcPts val="2620"/>
              </a:lnSpc>
              <a:spcBef>
                <a:spcPts val="7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1818639" algn="l"/>
                <a:tab pos="2200275" algn="l"/>
              </a:tabLst>
            </a:pPr>
            <a:r>
              <a:rPr sz="1800" dirty="0">
                <a:latin typeface="Comic Sans MS"/>
                <a:cs typeface="Comic Sans MS"/>
              </a:rPr>
              <a:t>Compilation:	module </a:t>
            </a:r>
            <a:r>
              <a:rPr sz="1800" spc="-10" dirty="0">
                <a:latin typeface="Comic Sans MS"/>
                <a:cs typeface="Comic Sans MS"/>
              </a:rPr>
              <a:t>v</a:t>
            </a:r>
            <a:r>
              <a:rPr sz="1800" spc="-15" baseline="-23148" dirty="0">
                <a:latin typeface="Comic Sans MS"/>
                <a:cs typeface="Comic Sans MS"/>
              </a:rPr>
              <a:t>i</a:t>
            </a:r>
            <a:r>
              <a:rPr sz="1800" spc="-7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must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compiled </a:t>
            </a:r>
            <a:r>
              <a:rPr sz="1800" spc="-5" dirty="0">
                <a:latin typeface="Comic Sans MS"/>
                <a:cs typeface="Comic Sans MS"/>
              </a:rPr>
              <a:t>before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baseline="-23148" dirty="0">
                <a:latin typeface="Comic Sans MS"/>
                <a:cs typeface="Comic Sans MS"/>
              </a:rPr>
              <a:t>j</a:t>
            </a:r>
            <a:r>
              <a:rPr sz="1800" dirty="0">
                <a:latin typeface="Comic Sans MS"/>
                <a:cs typeface="Comic Sans MS"/>
              </a:rPr>
              <a:t>. Pipeline of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computing </a:t>
            </a:r>
            <a:r>
              <a:rPr sz="1800" spc="-5" dirty="0">
                <a:latin typeface="Comic Sans MS"/>
                <a:cs typeface="Comic Sans MS"/>
              </a:rPr>
              <a:t>jobs:	</a:t>
            </a:r>
            <a:r>
              <a:rPr sz="1800" dirty="0">
                <a:latin typeface="Comic Sans MS"/>
                <a:cs typeface="Comic Sans MS"/>
              </a:rPr>
              <a:t>output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i</a:t>
            </a:r>
            <a:r>
              <a:rPr sz="1800" spc="315" baseline="-23148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needed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determine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input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job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baseline="-23148" dirty="0">
                <a:latin typeface="Comic Sans MS"/>
                <a:cs typeface="Comic Sans MS"/>
              </a:rPr>
              <a:t>j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548" y="176275"/>
            <a:ext cx="2912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Directed</a:t>
            </a:r>
            <a:r>
              <a:rPr spc="-25" dirty="0"/>
              <a:t> </a:t>
            </a:r>
            <a:r>
              <a:rPr spc="-5" dirty="0"/>
              <a:t>Acyclic</a:t>
            </a:r>
            <a:r>
              <a:rPr spc="-30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80947"/>
            <a:ext cx="7725409" cy="373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677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Lemma.	</a:t>
            </a:r>
            <a:r>
              <a:rPr sz="1800" spc="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topological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order,</a:t>
            </a:r>
            <a:r>
              <a:rPr sz="1800" spc="-5" dirty="0">
                <a:latin typeface="Comic Sans MS"/>
                <a:cs typeface="Comic Sans MS"/>
              </a:rPr>
              <a:t> then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DAG.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480059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-5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98145" marR="43180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2325370" algn="l"/>
              </a:tabLst>
            </a:pPr>
            <a:r>
              <a:rPr sz="1800" spc="-5" dirty="0">
                <a:latin typeface="Comic Sans MS"/>
                <a:cs typeface="Comic Sans MS"/>
              </a:rPr>
              <a:t>Suppose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topological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1</a:t>
            </a:r>
            <a:r>
              <a:rPr sz="1800" spc="5" dirty="0">
                <a:latin typeface="Comic Sans MS"/>
                <a:cs typeface="Comic Sans MS"/>
              </a:rPr>
              <a:t>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n</a:t>
            </a:r>
            <a:r>
              <a:rPr sz="1800" spc="307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also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 a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directed </a:t>
            </a:r>
            <a:r>
              <a:rPr sz="1800" dirty="0">
                <a:latin typeface="Comic Sans MS"/>
                <a:cs typeface="Comic Sans MS"/>
              </a:rPr>
              <a:t>cycle C.	Let's see</a:t>
            </a:r>
            <a:r>
              <a:rPr sz="1800" spc="-5" dirty="0">
                <a:latin typeface="Comic Sans MS"/>
                <a:cs typeface="Comic Sans MS"/>
              </a:rPr>
              <a:t> what</a:t>
            </a:r>
            <a:r>
              <a:rPr sz="1800" dirty="0">
                <a:latin typeface="Comic Sans MS"/>
                <a:cs typeface="Comic Sans MS"/>
              </a:rPr>
              <a:t> happens.</a:t>
            </a:r>
            <a:endParaRPr sz="1800">
              <a:latin typeface="Comic Sans MS"/>
              <a:cs typeface="Comic Sans MS"/>
            </a:endParaRPr>
          </a:p>
          <a:p>
            <a:pPr marL="398145" marR="318135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sz="1800" dirty="0">
                <a:latin typeface="Comic Sans MS"/>
                <a:cs typeface="Comic Sans MS"/>
              </a:rPr>
              <a:t>Let v</a:t>
            </a:r>
            <a:r>
              <a:rPr sz="1800" baseline="-23148" dirty="0">
                <a:latin typeface="Comic Sans MS"/>
                <a:cs typeface="Comic Sans MS"/>
              </a:rPr>
              <a:t>i</a:t>
            </a:r>
            <a:r>
              <a:rPr sz="1800" spc="7" baseline="-23148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 the </a:t>
            </a:r>
            <a:r>
              <a:rPr sz="1800" dirty="0">
                <a:latin typeface="Comic Sans MS"/>
                <a:cs typeface="Comic Sans MS"/>
              </a:rPr>
              <a:t>lowest-indexed </a:t>
            </a:r>
            <a:r>
              <a:rPr sz="1800" spc="-5" dirty="0">
                <a:latin typeface="Comic Sans MS"/>
                <a:cs typeface="Comic Sans MS"/>
              </a:rPr>
              <a:t>node in </a:t>
            </a:r>
            <a:r>
              <a:rPr sz="1800" dirty="0">
                <a:latin typeface="Comic Sans MS"/>
                <a:cs typeface="Comic Sans MS"/>
              </a:rPr>
              <a:t>C, and let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j </a:t>
            </a:r>
            <a:r>
              <a:rPr sz="1800" spc="5" dirty="0">
                <a:latin typeface="Comic Sans MS"/>
                <a:cs typeface="Comic Sans MS"/>
              </a:rPr>
              <a:t>be </a:t>
            </a:r>
            <a:r>
              <a:rPr sz="1800" spc="-5" dirty="0">
                <a:latin typeface="Comic Sans MS"/>
                <a:cs typeface="Comic Sans MS"/>
              </a:rPr>
              <a:t>the node just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before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</a:t>
            </a:r>
            <a:r>
              <a:rPr sz="1800" spc="-7" baseline="-23148" dirty="0">
                <a:latin typeface="Comic Sans MS"/>
                <a:cs typeface="Comic Sans MS"/>
              </a:rPr>
              <a:t>i</a:t>
            </a:r>
            <a:r>
              <a:rPr sz="1800" spc="-5" dirty="0">
                <a:latin typeface="Comic Sans MS"/>
                <a:cs typeface="Comic Sans MS"/>
              </a:rPr>
              <a:t>;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thus </a:t>
            </a:r>
            <a:r>
              <a:rPr sz="1800" spc="5" dirty="0">
                <a:latin typeface="Comic Sans MS"/>
                <a:cs typeface="Comic Sans MS"/>
              </a:rPr>
              <a:t>(v</a:t>
            </a:r>
            <a:r>
              <a:rPr sz="1800" spc="7" baseline="-23148" dirty="0">
                <a:latin typeface="Comic Sans MS"/>
                <a:cs typeface="Comic Sans MS"/>
              </a:rPr>
              <a:t>j</a:t>
            </a:r>
            <a:r>
              <a:rPr sz="1800" spc="5" dirty="0">
                <a:latin typeface="Comic Sans MS"/>
                <a:cs typeface="Comic Sans MS"/>
              </a:rPr>
              <a:t>,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</a:t>
            </a:r>
            <a:r>
              <a:rPr sz="1800" spc="-7" baseline="-23148" dirty="0">
                <a:latin typeface="Comic Sans MS"/>
                <a:cs typeface="Comic Sans MS"/>
              </a:rPr>
              <a:t>i</a:t>
            </a:r>
            <a:r>
              <a:rPr sz="1800" spc="-5" dirty="0">
                <a:latin typeface="Comic Sans MS"/>
                <a:cs typeface="Comic Sans MS"/>
              </a:rPr>
              <a:t>)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an edge.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our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choice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i,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have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&lt;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j.</a:t>
            </a:r>
            <a:endParaRPr sz="1800">
              <a:latin typeface="Comic Sans MS"/>
              <a:cs typeface="Comic Sans MS"/>
            </a:endParaRPr>
          </a:p>
          <a:p>
            <a:pPr marL="398145" marR="111633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6198235" algn="l"/>
              </a:tabLst>
            </a:pPr>
            <a:r>
              <a:rPr sz="1800" spc="-5" dirty="0">
                <a:latin typeface="Comic Sans MS"/>
                <a:cs typeface="Comic Sans MS"/>
              </a:rPr>
              <a:t>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other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hand,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since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(v</a:t>
            </a:r>
            <a:r>
              <a:rPr sz="1800" baseline="-23148" dirty="0">
                <a:latin typeface="Comic Sans MS"/>
                <a:cs typeface="Comic Sans MS"/>
              </a:rPr>
              <a:t>j</a:t>
            </a:r>
            <a:r>
              <a:rPr sz="1800" dirty="0">
                <a:latin typeface="Comic Sans MS"/>
                <a:cs typeface="Comic Sans MS"/>
              </a:rPr>
              <a:t>,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</a:t>
            </a:r>
            <a:r>
              <a:rPr sz="1800" spc="-7" baseline="-23148" dirty="0">
                <a:latin typeface="Comic Sans MS"/>
                <a:cs typeface="Comic Sans MS"/>
              </a:rPr>
              <a:t>i</a:t>
            </a:r>
            <a:r>
              <a:rPr sz="1800" spc="-5" dirty="0">
                <a:latin typeface="Comic Sans MS"/>
                <a:cs typeface="Comic Sans MS"/>
              </a:rPr>
              <a:t>)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1</a:t>
            </a:r>
            <a:r>
              <a:rPr sz="1800" spc="5" dirty="0">
                <a:latin typeface="Comic Sans MS"/>
                <a:cs typeface="Comic Sans MS"/>
              </a:rPr>
              <a:t>,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…,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v</a:t>
            </a:r>
            <a:r>
              <a:rPr sz="1800" spc="7" baseline="-23148" dirty="0">
                <a:latin typeface="Comic Sans MS"/>
                <a:cs typeface="Comic Sans MS"/>
              </a:rPr>
              <a:t>n</a:t>
            </a:r>
            <a:r>
              <a:rPr sz="1800" spc="300" baseline="-23148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is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topological </a:t>
            </a:r>
            <a:r>
              <a:rPr sz="1800" dirty="0">
                <a:latin typeface="Comic Sans MS"/>
                <a:cs typeface="Comic Sans MS"/>
              </a:rPr>
              <a:t>order, </a:t>
            </a:r>
            <a:r>
              <a:rPr sz="1800" spc="-5" dirty="0">
                <a:latin typeface="Comic Sans MS"/>
                <a:cs typeface="Comic Sans MS"/>
              </a:rPr>
              <a:t>we</a:t>
            </a:r>
            <a:r>
              <a:rPr sz="1800" dirty="0">
                <a:latin typeface="Comic Sans MS"/>
                <a:cs typeface="Comic Sans MS"/>
              </a:rPr>
              <a:t> must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have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j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&lt;</a:t>
            </a:r>
            <a:r>
              <a:rPr sz="1800" spc="-5" dirty="0">
                <a:latin typeface="Comic Sans MS"/>
                <a:cs typeface="Comic Sans MS"/>
              </a:rPr>
              <a:t> i,</a:t>
            </a:r>
            <a:r>
              <a:rPr sz="1800" dirty="0">
                <a:latin typeface="Comic Sans MS"/>
                <a:cs typeface="Comic Sans MS"/>
              </a:rPr>
              <a:t> a contradiction.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  <a:p>
            <a:pPr marL="4320540">
              <a:lnSpc>
                <a:spcPct val="100000"/>
              </a:lnSpc>
              <a:spcBef>
                <a:spcPts val="2210"/>
              </a:spcBef>
            </a:pPr>
            <a:r>
              <a:rPr sz="1200" spc="-5" dirty="0">
                <a:solidFill>
                  <a:srgbClr val="0048AA"/>
                </a:solidFill>
                <a:latin typeface="Comic Sans MS"/>
                <a:cs typeface="Comic Sans MS"/>
              </a:rPr>
              <a:t>the</a:t>
            </a:r>
            <a:r>
              <a:rPr sz="1200" spc="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200" spc="-5" dirty="0">
                <a:solidFill>
                  <a:srgbClr val="0048AA"/>
                </a:solidFill>
                <a:latin typeface="Comic Sans MS"/>
                <a:cs typeface="Comic Sans MS"/>
              </a:rPr>
              <a:t>directed</a:t>
            </a:r>
            <a:r>
              <a:rPr sz="12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200" dirty="0">
                <a:solidFill>
                  <a:srgbClr val="0048AA"/>
                </a:solidFill>
                <a:latin typeface="Comic Sans MS"/>
                <a:cs typeface="Comic Sans MS"/>
              </a:rPr>
              <a:t>cycle</a:t>
            </a:r>
            <a:r>
              <a:rPr sz="12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200" dirty="0">
                <a:solidFill>
                  <a:srgbClr val="0048AA"/>
                </a:solidFill>
                <a:latin typeface="Comic Sans MS"/>
                <a:cs typeface="Comic Sans MS"/>
              </a:rPr>
              <a:t>C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3228" y="5280660"/>
            <a:ext cx="283845" cy="283845"/>
            <a:chOff x="1443228" y="5280660"/>
            <a:chExt cx="283845" cy="283845"/>
          </a:xfrm>
        </p:grpSpPr>
        <p:sp>
          <p:nvSpPr>
            <p:cNvPr id="5" name="object 5"/>
            <p:cNvSpPr/>
            <p:nvPr/>
          </p:nvSpPr>
          <p:spPr>
            <a:xfrm>
              <a:off x="14478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137160" y="274320"/>
                  </a:moveTo>
                  <a:lnTo>
                    <a:pt x="93807" y="267327"/>
                  </a:lnTo>
                  <a:lnTo>
                    <a:pt x="56155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5" y="26463"/>
                  </a:lnTo>
                  <a:lnTo>
                    <a:pt x="93807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274320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19"/>
                  </a:lnTo>
                  <a:lnTo>
                    <a:pt x="93807" y="267327"/>
                  </a:lnTo>
                  <a:lnTo>
                    <a:pt x="56155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5" y="26463"/>
                  </a:lnTo>
                  <a:lnTo>
                    <a:pt x="93807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88948" y="531215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1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29028" y="5280660"/>
            <a:ext cx="283845" cy="283845"/>
            <a:chOff x="2129028" y="5280660"/>
            <a:chExt cx="283845" cy="283845"/>
          </a:xfrm>
        </p:grpSpPr>
        <p:sp>
          <p:nvSpPr>
            <p:cNvPr id="9" name="object 9"/>
            <p:cNvSpPr/>
            <p:nvPr/>
          </p:nvSpPr>
          <p:spPr>
            <a:xfrm>
              <a:off x="21336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5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5" y="218165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36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5" y="218165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5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814637" y="5280469"/>
            <a:ext cx="283845" cy="283845"/>
            <a:chOff x="2814637" y="5280469"/>
            <a:chExt cx="283845" cy="283845"/>
          </a:xfrm>
        </p:grpSpPr>
        <p:sp>
          <p:nvSpPr>
            <p:cNvPr id="12" name="object 12"/>
            <p:cNvSpPr/>
            <p:nvPr/>
          </p:nvSpPr>
          <p:spPr>
            <a:xfrm>
              <a:off x="28194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5" y="56154"/>
                  </a:lnTo>
                  <a:lnTo>
                    <a:pt x="267327" y="93806"/>
                  </a:lnTo>
                  <a:lnTo>
                    <a:pt x="274319" y="137160"/>
                  </a:lnTo>
                  <a:lnTo>
                    <a:pt x="267327" y="180513"/>
                  </a:lnTo>
                  <a:lnTo>
                    <a:pt x="247855" y="218165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94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5" y="218165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5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66644" y="531215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i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72740" y="4788217"/>
            <a:ext cx="3685540" cy="776605"/>
            <a:chOff x="2872740" y="4788217"/>
            <a:chExt cx="3685540" cy="776605"/>
          </a:xfrm>
        </p:grpSpPr>
        <p:sp>
          <p:nvSpPr>
            <p:cNvPr id="16" name="object 16"/>
            <p:cNvSpPr/>
            <p:nvPr/>
          </p:nvSpPr>
          <p:spPr>
            <a:xfrm>
              <a:off x="3095244" y="542696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9623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52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52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36036" y="5341620"/>
              <a:ext cx="170815" cy="173990"/>
            </a:xfrm>
            <a:custGeom>
              <a:avLst/>
              <a:gdLst/>
              <a:ahLst/>
              <a:cxnLst/>
              <a:rect l="l" t="t" r="r" b="b"/>
              <a:pathLst>
                <a:path w="170814" h="173989">
                  <a:moveTo>
                    <a:pt x="0" y="0"/>
                  </a:moveTo>
                  <a:lnTo>
                    <a:pt x="0" y="173736"/>
                  </a:lnTo>
                  <a:lnTo>
                    <a:pt x="170688" y="85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910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910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68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7680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9308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9308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58084" y="4808220"/>
              <a:ext cx="3459479" cy="478790"/>
            </a:xfrm>
            <a:custGeom>
              <a:avLst/>
              <a:gdLst/>
              <a:ahLst/>
              <a:cxnLst/>
              <a:rect l="l" t="t" r="r" b="b"/>
              <a:pathLst>
                <a:path w="3459479" h="478789">
                  <a:moveTo>
                    <a:pt x="3459479" y="478535"/>
                  </a:moveTo>
                  <a:lnTo>
                    <a:pt x="3459479" y="0"/>
                  </a:lnTo>
                  <a:lnTo>
                    <a:pt x="0" y="0"/>
                  </a:lnTo>
                  <a:lnTo>
                    <a:pt x="0" y="313943"/>
                  </a:lnTo>
                </a:path>
              </a:pathLst>
            </a:custGeom>
            <a:ln w="39623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72740" y="5119116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89" h="173989">
                  <a:moveTo>
                    <a:pt x="173736" y="0"/>
                  </a:moveTo>
                  <a:lnTo>
                    <a:pt x="0" y="0"/>
                  </a:lnTo>
                  <a:lnTo>
                    <a:pt x="85343" y="173736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78880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78879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23076" y="5312155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j</a:t>
            </a:r>
            <a:endParaRPr sz="1200" baseline="-20833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624072" y="4977384"/>
            <a:ext cx="2882265" cy="917575"/>
            <a:chOff x="3624072" y="4977384"/>
            <a:chExt cx="2882265" cy="917575"/>
          </a:xfrm>
        </p:grpSpPr>
        <p:sp>
          <p:nvSpPr>
            <p:cNvPr id="32" name="object 32"/>
            <p:cNvSpPr/>
            <p:nvPr/>
          </p:nvSpPr>
          <p:spPr>
            <a:xfrm>
              <a:off x="3643884" y="4997196"/>
              <a:ext cx="1371600" cy="289560"/>
            </a:xfrm>
            <a:custGeom>
              <a:avLst/>
              <a:gdLst/>
              <a:ahLst/>
              <a:cxnLst/>
              <a:rect l="l" t="t" r="r" b="b"/>
              <a:pathLst>
                <a:path w="1371600" h="289560">
                  <a:moveTo>
                    <a:pt x="0" y="289559"/>
                  </a:moveTo>
                  <a:lnTo>
                    <a:pt x="0" y="0"/>
                  </a:lnTo>
                  <a:lnTo>
                    <a:pt x="1371599" y="0"/>
                  </a:lnTo>
                  <a:lnTo>
                    <a:pt x="1371599" y="124967"/>
                  </a:lnTo>
                </a:path>
              </a:pathLst>
            </a:custGeom>
            <a:ln w="39623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30140" y="5119116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89" h="173989">
                  <a:moveTo>
                    <a:pt x="173736" y="0"/>
                  </a:moveTo>
                  <a:lnTo>
                    <a:pt x="0" y="0"/>
                  </a:lnTo>
                  <a:lnTo>
                    <a:pt x="88391" y="173736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15484" y="5561076"/>
              <a:ext cx="1402080" cy="314325"/>
            </a:xfrm>
            <a:custGeom>
              <a:avLst/>
              <a:gdLst/>
              <a:ahLst/>
              <a:cxnLst/>
              <a:rect l="l" t="t" r="r" b="b"/>
              <a:pathLst>
                <a:path w="1402079" h="314325">
                  <a:moveTo>
                    <a:pt x="0" y="0"/>
                  </a:moveTo>
                  <a:lnTo>
                    <a:pt x="0" y="313943"/>
                  </a:lnTo>
                  <a:lnTo>
                    <a:pt x="1402079" y="313943"/>
                  </a:lnTo>
                  <a:lnTo>
                    <a:pt x="1402079" y="170687"/>
                  </a:lnTo>
                </a:path>
              </a:pathLst>
            </a:custGeom>
            <a:ln w="39623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32220" y="5567172"/>
              <a:ext cx="173990" cy="170815"/>
            </a:xfrm>
            <a:custGeom>
              <a:avLst/>
              <a:gdLst/>
              <a:ahLst/>
              <a:cxnLst/>
              <a:rect l="l" t="t" r="r" b="b"/>
              <a:pathLst>
                <a:path w="173990" h="170814">
                  <a:moveTo>
                    <a:pt x="88391" y="0"/>
                  </a:moveTo>
                  <a:lnTo>
                    <a:pt x="0" y="170687"/>
                  </a:lnTo>
                  <a:lnTo>
                    <a:pt x="173735" y="170687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002780" y="5280660"/>
            <a:ext cx="283845" cy="283845"/>
            <a:chOff x="7002780" y="5280660"/>
            <a:chExt cx="283845" cy="283845"/>
          </a:xfrm>
        </p:grpSpPr>
        <p:sp>
          <p:nvSpPr>
            <p:cNvPr id="37" name="object 37"/>
            <p:cNvSpPr/>
            <p:nvPr/>
          </p:nvSpPr>
          <p:spPr>
            <a:xfrm>
              <a:off x="7007352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07352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688580" y="5280660"/>
            <a:ext cx="283845" cy="283845"/>
            <a:chOff x="7688580" y="5280660"/>
            <a:chExt cx="283845" cy="283845"/>
          </a:xfrm>
        </p:grpSpPr>
        <p:sp>
          <p:nvSpPr>
            <p:cNvPr id="40" name="object 40"/>
            <p:cNvSpPr/>
            <p:nvPr/>
          </p:nvSpPr>
          <p:spPr>
            <a:xfrm>
              <a:off x="7693152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93152" y="528523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731252" y="5312155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v</a:t>
            </a:r>
            <a:r>
              <a:rPr sz="1200" spc="-15" baseline="-20833" dirty="0">
                <a:latin typeface="Comic Sans MS"/>
                <a:cs typeface="Comic Sans MS"/>
              </a:rPr>
              <a:t>n</a:t>
            </a:r>
            <a:endParaRPr sz="1200" baseline="-20833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2948940" y="6119875"/>
            <a:ext cx="33985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the supposed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topological order:  </a:t>
            </a:r>
            <a:r>
              <a:rPr sz="1400" dirty="0">
                <a:latin typeface="Comic Sans MS"/>
                <a:cs typeface="Comic Sans MS"/>
              </a:rPr>
              <a:t>v</a:t>
            </a:r>
            <a:r>
              <a:rPr sz="1350" baseline="-24691" dirty="0">
                <a:latin typeface="Comic Sans MS"/>
                <a:cs typeface="Comic Sans MS"/>
              </a:rPr>
              <a:t>1</a:t>
            </a:r>
            <a:r>
              <a:rPr sz="1400" dirty="0">
                <a:latin typeface="Comic Sans MS"/>
                <a:cs typeface="Comic Sans MS"/>
              </a:rPr>
              <a:t>,</a:t>
            </a:r>
            <a:r>
              <a:rPr sz="1400" spc="5" dirty="0">
                <a:latin typeface="Comic Sans MS"/>
                <a:cs typeface="Comic Sans MS"/>
              </a:rPr>
              <a:t> …, v</a:t>
            </a:r>
            <a:r>
              <a:rPr sz="1350" spc="7" baseline="-24691" dirty="0">
                <a:latin typeface="Comic Sans MS"/>
                <a:cs typeface="Comic Sans MS"/>
              </a:rPr>
              <a:t>n</a:t>
            </a:r>
            <a:endParaRPr sz="1350" baseline="-24691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7116" y="176275"/>
            <a:ext cx="29698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Some</a:t>
            </a:r>
            <a:r>
              <a:rPr spc="-30" dirty="0"/>
              <a:t> </a:t>
            </a:r>
            <a:r>
              <a:rPr spc="-5" dirty="0"/>
              <a:t>Graph</a:t>
            </a:r>
            <a:r>
              <a:rPr spc="-30" dirty="0"/>
              <a:t> </a:t>
            </a:r>
            <a:r>
              <a:rPr spc="-5" dirty="0"/>
              <a:t>Applications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96961" y="1825561"/>
            <a:ext cx="1927225" cy="744220"/>
            <a:chOff x="1596961" y="1825561"/>
            <a:chExt cx="1927225" cy="744220"/>
          </a:xfrm>
        </p:grpSpPr>
        <p:sp>
          <p:nvSpPr>
            <p:cNvPr id="4" name="object 4"/>
            <p:cNvSpPr/>
            <p:nvPr/>
          </p:nvSpPr>
          <p:spPr>
            <a:xfrm>
              <a:off x="1600200" y="2215896"/>
              <a:ext cx="1917700" cy="353695"/>
            </a:xfrm>
            <a:custGeom>
              <a:avLst/>
              <a:gdLst/>
              <a:ahLst/>
              <a:cxnLst/>
              <a:rect l="l" t="t" r="r" b="b"/>
              <a:pathLst>
                <a:path w="1917700" h="353694">
                  <a:moveTo>
                    <a:pt x="1917192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1917192" y="353567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1828800"/>
              <a:ext cx="1917700" cy="387350"/>
            </a:xfrm>
            <a:custGeom>
              <a:avLst/>
              <a:gdLst/>
              <a:ahLst/>
              <a:cxnLst/>
              <a:rect l="l" t="t" r="r" b="b"/>
              <a:pathLst>
                <a:path w="1917700" h="387350">
                  <a:moveTo>
                    <a:pt x="1917192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1917192" y="387096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1724" y="1830323"/>
              <a:ext cx="1917700" cy="387350"/>
            </a:xfrm>
            <a:custGeom>
              <a:avLst/>
              <a:gdLst/>
              <a:ahLst/>
              <a:cxnLst/>
              <a:rect l="l" t="t" r="r" b="b"/>
              <a:pathLst>
                <a:path w="1917700" h="387350">
                  <a:moveTo>
                    <a:pt x="0" y="0"/>
                  </a:moveTo>
                  <a:lnTo>
                    <a:pt x="1917191" y="0"/>
                  </a:lnTo>
                  <a:lnTo>
                    <a:pt x="1917191" y="387096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64156" y="1867726"/>
            <a:ext cx="5924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-30" dirty="0">
                <a:solidFill>
                  <a:srgbClr val="FFFFFF"/>
                </a:solidFill>
                <a:latin typeface="Comic Sans MS"/>
                <a:cs typeface="Comic Sans MS"/>
              </a:rPr>
              <a:t>Grap</a:t>
            </a:r>
            <a:r>
              <a:rPr sz="1650" i="1" spc="-2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14153" y="1825561"/>
            <a:ext cx="2127885" cy="750570"/>
            <a:chOff x="3514153" y="1825561"/>
            <a:chExt cx="2127885" cy="750570"/>
          </a:xfrm>
        </p:grpSpPr>
        <p:sp>
          <p:nvSpPr>
            <p:cNvPr id="9" name="object 9"/>
            <p:cNvSpPr/>
            <p:nvPr/>
          </p:nvSpPr>
          <p:spPr>
            <a:xfrm>
              <a:off x="3517392" y="2215896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4">
                  <a:moveTo>
                    <a:pt x="2118360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118360" y="353567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8916" y="2217419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4">
                  <a:moveTo>
                    <a:pt x="0" y="0"/>
                  </a:moveTo>
                  <a:lnTo>
                    <a:pt x="2118359" y="0"/>
                  </a:lnTo>
                  <a:lnTo>
                    <a:pt x="2118359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392" y="1828800"/>
              <a:ext cx="2118360" cy="387350"/>
            </a:xfrm>
            <a:custGeom>
              <a:avLst/>
              <a:gdLst/>
              <a:ahLst/>
              <a:cxnLst/>
              <a:rect l="l" t="t" r="r" b="b"/>
              <a:pathLst>
                <a:path w="2118360" h="387350">
                  <a:moveTo>
                    <a:pt x="2118360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2118360" y="387096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8916" y="1830323"/>
              <a:ext cx="2118360" cy="387350"/>
            </a:xfrm>
            <a:custGeom>
              <a:avLst/>
              <a:gdLst/>
              <a:ahLst/>
              <a:cxnLst/>
              <a:rect l="l" t="t" r="r" b="b"/>
              <a:pathLst>
                <a:path w="2118360" h="387350">
                  <a:moveTo>
                    <a:pt x="0" y="0"/>
                  </a:moveTo>
                  <a:lnTo>
                    <a:pt x="2118359" y="0"/>
                  </a:lnTo>
                  <a:lnTo>
                    <a:pt x="2118359" y="387096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66692" y="1867726"/>
            <a:ext cx="6254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-35" dirty="0">
                <a:solidFill>
                  <a:srgbClr val="FFFFFF"/>
                </a:solidFill>
                <a:latin typeface="Comic Sans MS"/>
                <a:cs typeface="Comic Sans MS"/>
              </a:rPr>
              <a:t>Node</a:t>
            </a:r>
            <a:r>
              <a:rPr sz="1650" i="1" spc="-2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9465" y="1825561"/>
            <a:ext cx="2225675" cy="396875"/>
            <a:chOff x="5629465" y="1825561"/>
            <a:chExt cx="2225675" cy="396875"/>
          </a:xfrm>
        </p:grpSpPr>
        <p:sp>
          <p:nvSpPr>
            <p:cNvPr id="15" name="object 15"/>
            <p:cNvSpPr/>
            <p:nvPr/>
          </p:nvSpPr>
          <p:spPr>
            <a:xfrm>
              <a:off x="5632703" y="1828800"/>
              <a:ext cx="2216150" cy="387350"/>
            </a:xfrm>
            <a:custGeom>
              <a:avLst/>
              <a:gdLst/>
              <a:ahLst/>
              <a:cxnLst/>
              <a:rect l="l" t="t" r="r" b="b"/>
              <a:pathLst>
                <a:path w="2216150" h="387350">
                  <a:moveTo>
                    <a:pt x="2215896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2215896" y="387096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4227" y="1830323"/>
              <a:ext cx="2216150" cy="387350"/>
            </a:xfrm>
            <a:custGeom>
              <a:avLst/>
              <a:gdLst/>
              <a:ahLst/>
              <a:cxnLst/>
              <a:rect l="l" t="t" r="r" b="b"/>
              <a:pathLst>
                <a:path w="2216150" h="387350">
                  <a:moveTo>
                    <a:pt x="0" y="0"/>
                  </a:moveTo>
                  <a:lnTo>
                    <a:pt x="2215895" y="0"/>
                  </a:lnTo>
                  <a:lnTo>
                    <a:pt x="2215895" y="387096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49060" y="1867726"/>
            <a:ext cx="5911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-30" dirty="0">
                <a:solidFill>
                  <a:srgbClr val="FFFFFF"/>
                </a:solidFill>
                <a:latin typeface="Comic Sans MS"/>
                <a:cs typeface="Comic Sans MS"/>
              </a:rPr>
              <a:t>Edge</a:t>
            </a:r>
            <a:r>
              <a:rPr sz="1650" i="1" spc="-2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6961" y="2212657"/>
            <a:ext cx="6257925" cy="2832100"/>
            <a:chOff x="1596961" y="2212657"/>
            <a:chExt cx="6257925" cy="2832100"/>
          </a:xfrm>
        </p:grpSpPr>
        <p:sp>
          <p:nvSpPr>
            <p:cNvPr id="19" name="object 19"/>
            <p:cNvSpPr/>
            <p:nvPr/>
          </p:nvSpPr>
          <p:spPr>
            <a:xfrm>
              <a:off x="5632704" y="2215896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4">
                  <a:moveTo>
                    <a:pt x="2215896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215896" y="353567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34227" y="2217419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4">
                  <a:moveTo>
                    <a:pt x="0" y="0"/>
                  </a:moveTo>
                  <a:lnTo>
                    <a:pt x="2215895" y="0"/>
                  </a:lnTo>
                  <a:lnTo>
                    <a:pt x="2215895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0200" y="2569464"/>
              <a:ext cx="1917700" cy="353695"/>
            </a:xfrm>
            <a:custGeom>
              <a:avLst/>
              <a:gdLst/>
              <a:ahLst/>
              <a:cxnLst/>
              <a:rect l="l" t="t" r="r" b="b"/>
              <a:pathLst>
                <a:path w="1917700" h="353694">
                  <a:moveTo>
                    <a:pt x="1917192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1917192" y="353567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1724" y="2570987"/>
              <a:ext cx="1917700" cy="353695"/>
            </a:xfrm>
            <a:custGeom>
              <a:avLst/>
              <a:gdLst/>
              <a:ahLst/>
              <a:cxnLst/>
              <a:rect l="l" t="t" r="r" b="b"/>
              <a:pathLst>
                <a:path w="1917700" h="353694">
                  <a:moveTo>
                    <a:pt x="0" y="0"/>
                  </a:moveTo>
                  <a:lnTo>
                    <a:pt x="1917191" y="0"/>
                  </a:lnTo>
                  <a:lnTo>
                    <a:pt x="1917191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7392" y="2569464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4">
                  <a:moveTo>
                    <a:pt x="2118360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118360" y="353567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8916" y="2570987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4">
                  <a:moveTo>
                    <a:pt x="0" y="0"/>
                  </a:moveTo>
                  <a:lnTo>
                    <a:pt x="2118359" y="0"/>
                  </a:lnTo>
                  <a:lnTo>
                    <a:pt x="2118359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2704" y="2569464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4">
                  <a:moveTo>
                    <a:pt x="2215896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215896" y="353567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34227" y="2570987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4">
                  <a:moveTo>
                    <a:pt x="0" y="0"/>
                  </a:moveTo>
                  <a:lnTo>
                    <a:pt x="2215895" y="0"/>
                  </a:lnTo>
                  <a:lnTo>
                    <a:pt x="2215895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0200" y="2923032"/>
              <a:ext cx="1917700" cy="350520"/>
            </a:xfrm>
            <a:custGeom>
              <a:avLst/>
              <a:gdLst/>
              <a:ahLst/>
              <a:cxnLst/>
              <a:rect l="l" t="t" r="r" b="b"/>
              <a:pathLst>
                <a:path w="1917700" h="350520">
                  <a:moveTo>
                    <a:pt x="1917192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1917192" y="350519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1724" y="2924555"/>
              <a:ext cx="1917700" cy="350520"/>
            </a:xfrm>
            <a:custGeom>
              <a:avLst/>
              <a:gdLst/>
              <a:ahLst/>
              <a:cxnLst/>
              <a:rect l="l" t="t" r="r" b="b"/>
              <a:pathLst>
                <a:path w="1917700" h="350520">
                  <a:moveTo>
                    <a:pt x="0" y="0"/>
                  </a:moveTo>
                  <a:lnTo>
                    <a:pt x="1917191" y="0"/>
                  </a:lnTo>
                  <a:lnTo>
                    <a:pt x="1917191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7392" y="2923032"/>
              <a:ext cx="2118360" cy="350520"/>
            </a:xfrm>
            <a:custGeom>
              <a:avLst/>
              <a:gdLst/>
              <a:ahLst/>
              <a:cxnLst/>
              <a:rect l="l" t="t" r="r" b="b"/>
              <a:pathLst>
                <a:path w="2118360" h="350520">
                  <a:moveTo>
                    <a:pt x="2118360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2118360" y="350519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18916" y="2924555"/>
              <a:ext cx="2118360" cy="350520"/>
            </a:xfrm>
            <a:custGeom>
              <a:avLst/>
              <a:gdLst/>
              <a:ahLst/>
              <a:cxnLst/>
              <a:rect l="l" t="t" r="r" b="b"/>
              <a:pathLst>
                <a:path w="2118360" h="350520">
                  <a:moveTo>
                    <a:pt x="0" y="0"/>
                  </a:moveTo>
                  <a:lnTo>
                    <a:pt x="2118359" y="0"/>
                  </a:lnTo>
                  <a:lnTo>
                    <a:pt x="2118359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2704" y="2923032"/>
              <a:ext cx="2216150" cy="350520"/>
            </a:xfrm>
            <a:custGeom>
              <a:avLst/>
              <a:gdLst/>
              <a:ahLst/>
              <a:cxnLst/>
              <a:rect l="l" t="t" r="r" b="b"/>
              <a:pathLst>
                <a:path w="2216150" h="350520">
                  <a:moveTo>
                    <a:pt x="2215896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2215896" y="350519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34227" y="2924555"/>
              <a:ext cx="2216150" cy="350520"/>
            </a:xfrm>
            <a:custGeom>
              <a:avLst/>
              <a:gdLst/>
              <a:ahLst/>
              <a:cxnLst/>
              <a:rect l="l" t="t" r="r" b="b"/>
              <a:pathLst>
                <a:path w="2216150" h="350520">
                  <a:moveTo>
                    <a:pt x="0" y="0"/>
                  </a:moveTo>
                  <a:lnTo>
                    <a:pt x="2215895" y="0"/>
                  </a:lnTo>
                  <a:lnTo>
                    <a:pt x="2215895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0200" y="3273552"/>
              <a:ext cx="1917700" cy="356870"/>
            </a:xfrm>
            <a:custGeom>
              <a:avLst/>
              <a:gdLst/>
              <a:ahLst/>
              <a:cxnLst/>
              <a:rect l="l" t="t" r="r" b="b"/>
              <a:pathLst>
                <a:path w="1917700" h="356870">
                  <a:moveTo>
                    <a:pt x="1917192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1917192" y="356616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1724" y="3275076"/>
              <a:ext cx="1917700" cy="356870"/>
            </a:xfrm>
            <a:custGeom>
              <a:avLst/>
              <a:gdLst/>
              <a:ahLst/>
              <a:cxnLst/>
              <a:rect l="l" t="t" r="r" b="b"/>
              <a:pathLst>
                <a:path w="1917700" h="356870">
                  <a:moveTo>
                    <a:pt x="0" y="0"/>
                  </a:moveTo>
                  <a:lnTo>
                    <a:pt x="1917191" y="0"/>
                  </a:lnTo>
                  <a:lnTo>
                    <a:pt x="1917191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17392" y="3273552"/>
              <a:ext cx="2118360" cy="356870"/>
            </a:xfrm>
            <a:custGeom>
              <a:avLst/>
              <a:gdLst/>
              <a:ahLst/>
              <a:cxnLst/>
              <a:rect l="l" t="t" r="r" b="b"/>
              <a:pathLst>
                <a:path w="2118360" h="356870">
                  <a:moveTo>
                    <a:pt x="2118360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2118360" y="356616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18916" y="3275076"/>
              <a:ext cx="2118360" cy="356870"/>
            </a:xfrm>
            <a:custGeom>
              <a:avLst/>
              <a:gdLst/>
              <a:ahLst/>
              <a:cxnLst/>
              <a:rect l="l" t="t" r="r" b="b"/>
              <a:pathLst>
                <a:path w="2118360" h="356870">
                  <a:moveTo>
                    <a:pt x="0" y="0"/>
                  </a:moveTo>
                  <a:lnTo>
                    <a:pt x="2118359" y="0"/>
                  </a:lnTo>
                  <a:lnTo>
                    <a:pt x="2118359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32704" y="3273552"/>
              <a:ext cx="2216150" cy="356870"/>
            </a:xfrm>
            <a:custGeom>
              <a:avLst/>
              <a:gdLst/>
              <a:ahLst/>
              <a:cxnLst/>
              <a:rect l="l" t="t" r="r" b="b"/>
              <a:pathLst>
                <a:path w="2216150" h="356870">
                  <a:moveTo>
                    <a:pt x="2215896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2215896" y="356616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34227" y="3275076"/>
              <a:ext cx="2216150" cy="356870"/>
            </a:xfrm>
            <a:custGeom>
              <a:avLst/>
              <a:gdLst/>
              <a:ahLst/>
              <a:cxnLst/>
              <a:rect l="l" t="t" r="r" b="b"/>
              <a:pathLst>
                <a:path w="2216150" h="356870">
                  <a:moveTo>
                    <a:pt x="0" y="0"/>
                  </a:moveTo>
                  <a:lnTo>
                    <a:pt x="2215895" y="0"/>
                  </a:lnTo>
                  <a:lnTo>
                    <a:pt x="2215895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00200" y="3630168"/>
              <a:ext cx="1917700" cy="353695"/>
            </a:xfrm>
            <a:custGeom>
              <a:avLst/>
              <a:gdLst/>
              <a:ahLst/>
              <a:cxnLst/>
              <a:rect l="l" t="t" r="r" b="b"/>
              <a:pathLst>
                <a:path w="1917700" h="353695">
                  <a:moveTo>
                    <a:pt x="1917192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1917192" y="353567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1724" y="3631692"/>
              <a:ext cx="1917700" cy="353695"/>
            </a:xfrm>
            <a:custGeom>
              <a:avLst/>
              <a:gdLst/>
              <a:ahLst/>
              <a:cxnLst/>
              <a:rect l="l" t="t" r="r" b="b"/>
              <a:pathLst>
                <a:path w="1917700" h="353695">
                  <a:moveTo>
                    <a:pt x="0" y="0"/>
                  </a:moveTo>
                  <a:lnTo>
                    <a:pt x="1917191" y="0"/>
                  </a:lnTo>
                  <a:lnTo>
                    <a:pt x="1917191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17392" y="3630168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5">
                  <a:moveTo>
                    <a:pt x="2118360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118360" y="353567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18916" y="3631692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5">
                  <a:moveTo>
                    <a:pt x="0" y="0"/>
                  </a:moveTo>
                  <a:lnTo>
                    <a:pt x="2118359" y="0"/>
                  </a:lnTo>
                  <a:lnTo>
                    <a:pt x="2118359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32704" y="3630168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5">
                  <a:moveTo>
                    <a:pt x="2215896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215896" y="353567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34227" y="3631692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5">
                  <a:moveTo>
                    <a:pt x="0" y="0"/>
                  </a:moveTo>
                  <a:lnTo>
                    <a:pt x="2215895" y="0"/>
                  </a:lnTo>
                  <a:lnTo>
                    <a:pt x="2215895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00200" y="3983736"/>
              <a:ext cx="1917700" cy="353695"/>
            </a:xfrm>
            <a:custGeom>
              <a:avLst/>
              <a:gdLst/>
              <a:ahLst/>
              <a:cxnLst/>
              <a:rect l="l" t="t" r="r" b="b"/>
              <a:pathLst>
                <a:path w="1917700" h="353695">
                  <a:moveTo>
                    <a:pt x="1917192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1917192" y="353567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01724" y="3985260"/>
              <a:ext cx="1917700" cy="353695"/>
            </a:xfrm>
            <a:custGeom>
              <a:avLst/>
              <a:gdLst/>
              <a:ahLst/>
              <a:cxnLst/>
              <a:rect l="l" t="t" r="r" b="b"/>
              <a:pathLst>
                <a:path w="1917700" h="353695">
                  <a:moveTo>
                    <a:pt x="0" y="0"/>
                  </a:moveTo>
                  <a:lnTo>
                    <a:pt x="1917191" y="0"/>
                  </a:lnTo>
                  <a:lnTo>
                    <a:pt x="1917191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17392" y="3983736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5">
                  <a:moveTo>
                    <a:pt x="2118360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118360" y="353567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18916" y="3985260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5">
                  <a:moveTo>
                    <a:pt x="0" y="0"/>
                  </a:moveTo>
                  <a:lnTo>
                    <a:pt x="2118359" y="0"/>
                  </a:lnTo>
                  <a:lnTo>
                    <a:pt x="2118359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32704" y="3983736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5">
                  <a:moveTo>
                    <a:pt x="2215896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215896" y="353567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34227" y="3985260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5">
                  <a:moveTo>
                    <a:pt x="0" y="0"/>
                  </a:moveTo>
                  <a:lnTo>
                    <a:pt x="2215895" y="0"/>
                  </a:lnTo>
                  <a:lnTo>
                    <a:pt x="221589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00200" y="4334256"/>
              <a:ext cx="1917700" cy="356870"/>
            </a:xfrm>
            <a:custGeom>
              <a:avLst/>
              <a:gdLst/>
              <a:ahLst/>
              <a:cxnLst/>
              <a:rect l="l" t="t" r="r" b="b"/>
              <a:pathLst>
                <a:path w="1917700" h="356870">
                  <a:moveTo>
                    <a:pt x="1917192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1917192" y="356615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01724" y="4335780"/>
              <a:ext cx="1917700" cy="356870"/>
            </a:xfrm>
            <a:custGeom>
              <a:avLst/>
              <a:gdLst/>
              <a:ahLst/>
              <a:cxnLst/>
              <a:rect l="l" t="t" r="r" b="b"/>
              <a:pathLst>
                <a:path w="1917700" h="356870">
                  <a:moveTo>
                    <a:pt x="0" y="0"/>
                  </a:moveTo>
                  <a:lnTo>
                    <a:pt x="1917191" y="0"/>
                  </a:lnTo>
                  <a:lnTo>
                    <a:pt x="1917191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17392" y="4334256"/>
              <a:ext cx="2118360" cy="356870"/>
            </a:xfrm>
            <a:custGeom>
              <a:avLst/>
              <a:gdLst/>
              <a:ahLst/>
              <a:cxnLst/>
              <a:rect l="l" t="t" r="r" b="b"/>
              <a:pathLst>
                <a:path w="2118360" h="356870">
                  <a:moveTo>
                    <a:pt x="2118360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2118360" y="356615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18916" y="4335780"/>
              <a:ext cx="2118360" cy="356870"/>
            </a:xfrm>
            <a:custGeom>
              <a:avLst/>
              <a:gdLst/>
              <a:ahLst/>
              <a:cxnLst/>
              <a:rect l="l" t="t" r="r" b="b"/>
              <a:pathLst>
                <a:path w="2118360" h="356870">
                  <a:moveTo>
                    <a:pt x="0" y="0"/>
                  </a:moveTo>
                  <a:lnTo>
                    <a:pt x="2118359" y="0"/>
                  </a:lnTo>
                  <a:lnTo>
                    <a:pt x="2118359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32704" y="4334256"/>
              <a:ext cx="2216150" cy="356870"/>
            </a:xfrm>
            <a:custGeom>
              <a:avLst/>
              <a:gdLst/>
              <a:ahLst/>
              <a:cxnLst/>
              <a:rect l="l" t="t" r="r" b="b"/>
              <a:pathLst>
                <a:path w="2216150" h="356870">
                  <a:moveTo>
                    <a:pt x="2215896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2215896" y="356615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34227" y="4335780"/>
              <a:ext cx="2216150" cy="356870"/>
            </a:xfrm>
            <a:custGeom>
              <a:avLst/>
              <a:gdLst/>
              <a:ahLst/>
              <a:cxnLst/>
              <a:rect l="l" t="t" r="r" b="b"/>
              <a:pathLst>
                <a:path w="2216150" h="356870">
                  <a:moveTo>
                    <a:pt x="0" y="0"/>
                  </a:moveTo>
                  <a:lnTo>
                    <a:pt x="2215895" y="0"/>
                  </a:lnTo>
                  <a:lnTo>
                    <a:pt x="2215895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00200" y="4684776"/>
              <a:ext cx="1917700" cy="353695"/>
            </a:xfrm>
            <a:custGeom>
              <a:avLst/>
              <a:gdLst/>
              <a:ahLst/>
              <a:cxnLst/>
              <a:rect l="l" t="t" r="r" b="b"/>
              <a:pathLst>
                <a:path w="1917700" h="353695">
                  <a:moveTo>
                    <a:pt x="1917192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1917192" y="353567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01724" y="4686300"/>
              <a:ext cx="1917700" cy="353695"/>
            </a:xfrm>
            <a:custGeom>
              <a:avLst/>
              <a:gdLst/>
              <a:ahLst/>
              <a:cxnLst/>
              <a:rect l="l" t="t" r="r" b="b"/>
              <a:pathLst>
                <a:path w="1917700" h="353695">
                  <a:moveTo>
                    <a:pt x="0" y="0"/>
                  </a:moveTo>
                  <a:lnTo>
                    <a:pt x="1917191" y="0"/>
                  </a:lnTo>
                  <a:lnTo>
                    <a:pt x="1917191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810004" y="2264155"/>
            <a:ext cx="1499870" cy="2707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transportation</a:t>
            </a:r>
            <a:endParaRPr sz="1400">
              <a:latin typeface="Comic Sans MS"/>
              <a:cs typeface="Comic Sans MS"/>
            </a:endParaRPr>
          </a:p>
          <a:p>
            <a:pPr marL="24765" marR="20320" indent="635" algn="ctr">
              <a:lnSpc>
                <a:spcPct val="165700"/>
              </a:lnSpc>
            </a:pPr>
            <a:r>
              <a:rPr sz="1400" spc="-5" dirty="0">
                <a:latin typeface="Comic Sans MS"/>
                <a:cs typeface="Comic Sans MS"/>
              </a:rPr>
              <a:t>communication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World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Wide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Web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social</a:t>
            </a:r>
            <a:endParaRPr sz="1400">
              <a:latin typeface="Comic Sans MS"/>
              <a:cs typeface="Comic Sans MS"/>
            </a:endParaRPr>
          </a:p>
          <a:p>
            <a:pPr marL="12700" marR="5080" indent="-1905" algn="ctr">
              <a:lnSpc>
                <a:spcPct val="164800"/>
              </a:lnSpc>
              <a:spcBef>
                <a:spcPts val="15"/>
              </a:spcBef>
            </a:pPr>
            <a:r>
              <a:rPr sz="1400" spc="-5" dirty="0">
                <a:latin typeface="Comic Sans MS"/>
                <a:cs typeface="Comic Sans MS"/>
              </a:rPr>
              <a:t>food web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software</a:t>
            </a:r>
            <a:r>
              <a:rPr sz="1400" spc="-6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systems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scheduling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circuits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514153" y="4681537"/>
            <a:ext cx="2127885" cy="363220"/>
            <a:chOff x="3514153" y="4681537"/>
            <a:chExt cx="2127885" cy="363220"/>
          </a:xfrm>
        </p:grpSpPr>
        <p:sp>
          <p:nvSpPr>
            <p:cNvPr id="61" name="object 61"/>
            <p:cNvSpPr/>
            <p:nvPr/>
          </p:nvSpPr>
          <p:spPr>
            <a:xfrm>
              <a:off x="3517392" y="4684776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5">
                  <a:moveTo>
                    <a:pt x="2118360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118360" y="353567"/>
                  </a:lnTo>
                  <a:lnTo>
                    <a:pt x="211836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18916" y="4686300"/>
              <a:ext cx="2118360" cy="353695"/>
            </a:xfrm>
            <a:custGeom>
              <a:avLst/>
              <a:gdLst/>
              <a:ahLst/>
              <a:cxnLst/>
              <a:rect l="l" t="t" r="r" b="b"/>
              <a:pathLst>
                <a:path w="2118360" h="353695">
                  <a:moveTo>
                    <a:pt x="0" y="0"/>
                  </a:moveTo>
                  <a:lnTo>
                    <a:pt x="2118359" y="0"/>
                  </a:lnTo>
                  <a:lnTo>
                    <a:pt x="2118359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02228" y="2264155"/>
            <a:ext cx="1704339" cy="2707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street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intersections</a:t>
            </a:r>
            <a:endParaRPr sz="1400">
              <a:latin typeface="Comic Sans MS"/>
              <a:cs typeface="Comic Sans MS"/>
            </a:endParaRPr>
          </a:p>
          <a:p>
            <a:pPr marL="12700" marR="820419">
              <a:lnSpc>
                <a:spcPct val="165200"/>
              </a:lnSpc>
              <a:spcBef>
                <a:spcPts val="10"/>
              </a:spcBef>
            </a:pPr>
            <a:r>
              <a:rPr sz="1400" spc="-5" dirty="0">
                <a:latin typeface="Comic Sans MS"/>
                <a:cs typeface="Comic Sans MS"/>
              </a:rPr>
              <a:t>computers  web pages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people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species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functions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tasks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gates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629655" y="4681728"/>
            <a:ext cx="2225040" cy="363220"/>
            <a:chOff x="5629655" y="4681728"/>
            <a:chExt cx="2225040" cy="363220"/>
          </a:xfrm>
        </p:grpSpPr>
        <p:sp>
          <p:nvSpPr>
            <p:cNvPr id="65" name="object 65"/>
            <p:cNvSpPr/>
            <p:nvPr/>
          </p:nvSpPr>
          <p:spPr>
            <a:xfrm>
              <a:off x="5632704" y="4684776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5">
                  <a:moveTo>
                    <a:pt x="2215896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215896" y="353567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34227" y="4686300"/>
              <a:ext cx="2216150" cy="353695"/>
            </a:xfrm>
            <a:custGeom>
              <a:avLst/>
              <a:gdLst/>
              <a:ahLst/>
              <a:cxnLst/>
              <a:rect l="l" t="t" r="r" b="b"/>
              <a:pathLst>
                <a:path w="2216150" h="353695">
                  <a:moveTo>
                    <a:pt x="0" y="0"/>
                  </a:moveTo>
                  <a:lnTo>
                    <a:pt x="2215895" y="0"/>
                  </a:lnTo>
                  <a:lnTo>
                    <a:pt x="221589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717540" y="2264155"/>
            <a:ext cx="1966595" cy="2707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highways</a:t>
            </a:r>
            <a:endParaRPr sz="1400">
              <a:latin typeface="Comic Sans MS"/>
              <a:cs typeface="Comic Sans MS"/>
            </a:endParaRPr>
          </a:p>
          <a:p>
            <a:pPr marL="12700" marR="476884">
              <a:lnSpc>
                <a:spcPct val="165700"/>
              </a:lnSpc>
            </a:pPr>
            <a:r>
              <a:rPr sz="1400" spc="-5" dirty="0">
                <a:latin typeface="Comic Sans MS"/>
                <a:cs typeface="Comic Sans MS"/>
              </a:rPr>
              <a:t>fiber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optic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cables </a:t>
            </a:r>
            <a:r>
              <a:rPr sz="1400" spc="-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hyperlinks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relationships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predator-prey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function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calls</a:t>
            </a:r>
            <a:endParaRPr sz="1400">
              <a:latin typeface="Comic Sans MS"/>
              <a:cs typeface="Comic Sans MS"/>
            </a:endParaRPr>
          </a:p>
          <a:p>
            <a:pPr marL="12700" marR="5080">
              <a:lnSpc>
                <a:spcPct val="162900"/>
              </a:lnSpc>
              <a:spcBef>
                <a:spcPts val="50"/>
              </a:spcBef>
            </a:pPr>
            <a:r>
              <a:rPr sz="1400" spc="-5" dirty="0">
                <a:latin typeface="Comic Sans MS"/>
                <a:cs typeface="Comic Sans MS"/>
              </a:rPr>
              <a:t>precedence constraints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wires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548" y="176275"/>
            <a:ext cx="2912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Directed</a:t>
            </a:r>
            <a:r>
              <a:rPr spc="-25" dirty="0"/>
              <a:t> </a:t>
            </a:r>
            <a:r>
              <a:rPr spc="-5" dirty="0"/>
              <a:t>Acyclic</a:t>
            </a:r>
            <a:r>
              <a:rPr spc="-30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5777865" cy="161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Lemma.	</a:t>
            </a:r>
            <a:r>
              <a:rPr sz="1800" spc="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topological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DAG.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Does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every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have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topological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ordering?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how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compute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one?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548" y="176275"/>
            <a:ext cx="2912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Directed</a:t>
            </a:r>
            <a:r>
              <a:rPr spc="-25" dirty="0"/>
              <a:t> </a:t>
            </a:r>
            <a:r>
              <a:rPr spc="-5" dirty="0"/>
              <a:t>Acyclic</a:t>
            </a:r>
            <a:r>
              <a:rPr spc="-30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7607934" cy="393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Lemma.	</a:t>
            </a:r>
            <a:r>
              <a:rPr sz="1800" spc="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DAG,</a:t>
            </a:r>
            <a:r>
              <a:rPr sz="1800" spc="-5" dirty="0">
                <a:latin typeface="Comic Sans MS"/>
                <a:cs typeface="Comic Sans MS"/>
              </a:rPr>
              <a:t> then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node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 no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incoming </a:t>
            </a:r>
            <a:r>
              <a:rPr sz="1800" dirty="0">
                <a:latin typeface="Comic Sans MS"/>
                <a:cs typeface="Comic Sans MS"/>
              </a:rPr>
              <a:t>edges.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41959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-5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60045" marR="234315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059815" algn="l"/>
              </a:tabLst>
            </a:pPr>
            <a:r>
              <a:rPr sz="1800" spc="-5" dirty="0">
                <a:latin typeface="Comic Sans MS"/>
                <a:cs typeface="Comic Sans MS"/>
              </a:rPr>
              <a:t>Suppose that </a:t>
            </a:r>
            <a:r>
              <a:rPr sz="1800" dirty="0">
                <a:latin typeface="Comic Sans MS"/>
                <a:cs typeface="Comic Sans MS"/>
              </a:rPr>
              <a:t>G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DAG and every </a:t>
            </a:r>
            <a:r>
              <a:rPr sz="1800" spc="-5" dirty="0">
                <a:latin typeface="Comic Sans MS"/>
                <a:cs typeface="Comic Sans MS"/>
              </a:rPr>
              <a:t>node </a:t>
            </a:r>
            <a:r>
              <a:rPr sz="1800" dirty="0">
                <a:latin typeface="Comic Sans MS"/>
                <a:cs typeface="Comic Sans MS"/>
              </a:rPr>
              <a:t>has at least one </a:t>
            </a:r>
            <a:r>
              <a:rPr sz="1800" spc="-5" dirty="0">
                <a:latin typeface="Comic Sans MS"/>
                <a:cs typeface="Comic Sans MS"/>
              </a:rPr>
              <a:t>incoming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edge.	Let's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see </a:t>
            </a:r>
            <a:r>
              <a:rPr sz="1800" spc="-5" dirty="0">
                <a:latin typeface="Comic Sans MS"/>
                <a:cs typeface="Comic Sans MS"/>
              </a:rPr>
              <a:t>what</a:t>
            </a:r>
            <a:r>
              <a:rPr sz="1800" dirty="0">
                <a:latin typeface="Comic Sans MS"/>
                <a:cs typeface="Comic Sans MS"/>
              </a:rPr>
              <a:t> happens.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6831330" algn="l"/>
              </a:tabLst>
            </a:pPr>
            <a:r>
              <a:rPr sz="1800" dirty="0">
                <a:latin typeface="Comic Sans MS"/>
                <a:cs typeface="Comic Sans MS"/>
              </a:rPr>
              <a:t>Pick any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 v,</a:t>
            </a:r>
            <a:r>
              <a:rPr sz="1800" dirty="0">
                <a:latin typeface="Comic Sans MS"/>
                <a:cs typeface="Comic Sans MS"/>
              </a:rPr>
              <a:t> and </a:t>
            </a:r>
            <a:r>
              <a:rPr sz="1800" spc="-5" dirty="0">
                <a:latin typeface="Comic Sans MS"/>
                <a:cs typeface="Comic Sans MS"/>
              </a:rPr>
              <a:t>begin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following</a:t>
            </a:r>
            <a:r>
              <a:rPr sz="1800" dirty="0">
                <a:latin typeface="Comic Sans MS"/>
                <a:cs typeface="Comic Sans MS"/>
              </a:rPr>
              <a:t> edges </a:t>
            </a:r>
            <a:r>
              <a:rPr sz="1800" spc="-5" dirty="0">
                <a:latin typeface="Comic Sans MS"/>
                <a:cs typeface="Comic Sans MS"/>
              </a:rPr>
              <a:t>backward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 v.	Since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least one</a:t>
            </a:r>
            <a:r>
              <a:rPr sz="1800" spc="-5" dirty="0">
                <a:latin typeface="Comic Sans MS"/>
                <a:cs typeface="Comic Sans MS"/>
              </a:rPr>
              <a:t> incoming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 </a:t>
            </a:r>
            <a:r>
              <a:rPr sz="1800" spc="-5" dirty="0">
                <a:latin typeface="Comic Sans MS"/>
                <a:cs typeface="Comic Sans MS"/>
              </a:rPr>
              <a:t>(u,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</a:t>
            </a:r>
            <a:r>
              <a:rPr sz="1800" dirty="0">
                <a:latin typeface="Comic Sans MS"/>
                <a:cs typeface="Comic Sans MS"/>
              </a:rPr>
              <a:t> can</a:t>
            </a:r>
            <a:r>
              <a:rPr sz="1800" spc="-5" dirty="0">
                <a:latin typeface="Comic Sans MS"/>
                <a:cs typeface="Comic Sans MS"/>
              </a:rPr>
              <a:t> walk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backward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u.</a:t>
            </a:r>
            <a:endParaRPr sz="1800">
              <a:latin typeface="Comic Sans MS"/>
              <a:cs typeface="Comic Sans MS"/>
            </a:endParaRPr>
          </a:p>
          <a:p>
            <a:pPr marL="360045" marR="570230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Then, since u has at least one </a:t>
            </a:r>
            <a:r>
              <a:rPr sz="1800" spc="-5" dirty="0">
                <a:latin typeface="Comic Sans MS"/>
                <a:cs typeface="Comic Sans MS"/>
              </a:rPr>
              <a:t>incoming </a:t>
            </a:r>
            <a:r>
              <a:rPr sz="1800" dirty="0">
                <a:latin typeface="Comic Sans MS"/>
                <a:cs typeface="Comic Sans MS"/>
              </a:rPr>
              <a:t>edge </a:t>
            </a:r>
            <a:r>
              <a:rPr sz="1800" spc="-5" dirty="0">
                <a:latin typeface="Comic Sans MS"/>
                <a:cs typeface="Comic Sans MS"/>
              </a:rPr>
              <a:t>(x, u), we </a:t>
            </a:r>
            <a:r>
              <a:rPr sz="1800" dirty="0">
                <a:latin typeface="Comic Sans MS"/>
                <a:cs typeface="Comic Sans MS"/>
              </a:rPr>
              <a:t>can </a:t>
            </a:r>
            <a:r>
              <a:rPr sz="1800" spc="-5" dirty="0">
                <a:latin typeface="Comic Sans MS"/>
                <a:cs typeface="Comic Sans MS"/>
              </a:rPr>
              <a:t>walk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backward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 x.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26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Repeat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until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 visit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node,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say</a:t>
            </a:r>
            <a:r>
              <a:rPr sz="1800" spc="-5" dirty="0">
                <a:latin typeface="Comic Sans MS"/>
                <a:cs typeface="Comic Sans MS"/>
              </a:rPr>
              <a:t> w,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twice.</a:t>
            </a:r>
            <a:endParaRPr sz="1800">
              <a:latin typeface="Comic Sans MS"/>
              <a:cs typeface="Comic Sans MS"/>
            </a:endParaRPr>
          </a:p>
          <a:p>
            <a:pPr marL="360045" marR="1072515" indent="-231775">
              <a:lnSpc>
                <a:spcPts val="2620"/>
              </a:lnSpc>
              <a:spcBef>
                <a:spcPts val="6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2825115" algn="l"/>
                <a:tab pos="4264025" algn="l"/>
              </a:tabLst>
            </a:pPr>
            <a:r>
              <a:rPr sz="1800" dirty="0">
                <a:latin typeface="Comic Sans MS"/>
                <a:cs typeface="Comic Sans MS"/>
              </a:rPr>
              <a:t>Let C </a:t>
            </a:r>
            <a:r>
              <a:rPr sz="1800" spc="-5" dirty="0">
                <a:latin typeface="Comic Sans MS"/>
                <a:cs typeface="Comic Sans MS"/>
              </a:rPr>
              <a:t>denote the </a:t>
            </a:r>
            <a:r>
              <a:rPr sz="1800" dirty="0">
                <a:latin typeface="Comic Sans MS"/>
                <a:cs typeface="Comic Sans MS"/>
              </a:rPr>
              <a:t>sequence of </a:t>
            </a:r>
            <a:r>
              <a:rPr sz="1800" spc="-5" dirty="0">
                <a:latin typeface="Comic Sans MS"/>
                <a:cs typeface="Comic Sans MS"/>
              </a:rPr>
              <a:t>nodes </a:t>
            </a:r>
            <a:r>
              <a:rPr sz="1800" dirty="0">
                <a:latin typeface="Comic Sans MS"/>
                <a:cs typeface="Comic Sans MS"/>
              </a:rPr>
              <a:t>encountered </a:t>
            </a:r>
            <a:r>
              <a:rPr sz="1800" spc="-5" dirty="0">
                <a:latin typeface="Comic Sans MS"/>
                <a:cs typeface="Comic Sans MS"/>
              </a:rPr>
              <a:t>between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successive </a:t>
            </a:r>
            <a:r>
              <a:rPr sz="1800" spc="-5" dirty="0">
                <a:latin typeface="Comic Sans MS"/>
                <a:cs typeface="Comic Sans MS"/>
              </a:rPr>
              <a:t>visits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 w.	</a:t>
            </a:r>
            <a:r>
              <a:rPr sz="1800" dirty="0">
                <a:latin typeface="Comic Sans MS"/>
                <a:cs typeface="Comic Sans MS"/>
              </a:rPr>
              <a:t>C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dirty="0">
                <a:latin typeface="Comic Sans MS"/>
                <a:cs typeface="Comic Sans MS"/>
              </a:rPr>
              <a:t> a cycle.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35517" y="5405437"/>
            <a:ext cx="1472565" cy="1000125"/>
            <a:chOff x="2235517" y="5405437"/>
            <a:chExt cx="1472565" cy="1000125"/>
          </a:xfrm>
        </p:grpSpPr>
        <p:sp>
          <p:nvSpPr>
            <p:cNvPr id="5" name="object 5"/>
            <p:cNvSpPr/>
            <p:nvPr/>
          </p:nvSpPr>
          <p:spPr>
            <a:xfrm>
              <a:off x="3154680" y="61264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4680" y="612647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0280" y="61264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137159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59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0280" y="612647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4" y="247856"/>
                  </a:lnTo>
                  <a:lnTo>
                    <a:pt x="180512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2" y="6992"/>
                  </a:lnTo>
                  <a:lnTo>
                    <a:pt x="218164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5" y="56154"/>
                  </a:lnTo>
                  <a:lnTo>
                    <a:pt x="267327" y="93806"/>
                  </a:lnTo>
                  <a:lnTo>
                    <a:pt x="274319" y="137160"/>
                  </a:lnTo>
                  <a:lnTo>
                    <a:pt x="267327" y="180513"/>
                  </a:lnTo>
                  <a:lnTo>
                    <a:pt x="247855" y="218165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32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5" y="218165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5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0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90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92500" y="5421883"/>
            <a:ext cx="146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omic Sans MS"/>
                <a:cs typeface="Comic Sans MS"/>
              </a:rPr>
              <a:t>w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14281" y="5405437"/>
            <a:ext cx="2751455" cy="283845"/>
            <a:chOff x="3014281" y="5405437"/>
            <a:chExt cx="2751455" cy="283845"/>
          </a:xfrm>
        </p:grpSpPr>
        <p:sp>
          <p:nvSpPr>
            <p:cNvPr id="15" name="object 15"/>
            <p:cNvSpPr/>
            <p:nvPr/>
          </p:nvSpPr>
          <p:spPr>
            <a:xfrm>
              <a:off x="3019044" y="5548884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0" y="0"/>
                  </a:moveTo>
                  <a:lnTo>
                    <a:pt x="31394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2988" y="550011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83"/>
                  </a:lnTo>
                  <a:lnTo>
                    <a:pt x="100583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06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06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64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59044" y="5421883"/>
            <a:ext cx="1301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x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97917" y="5405437"/>
            <a:ext cx="283845" cy="283845"/>
            <a:chOff x="6197917" y="5405437"/>
            <a:chExt cx="283845" cy="283845"/>
          </a:xfrm>
        </p:grpSpPr>
        <p:sp>
          <p:nvSpPr>
            <p:cNvPr id="23" name="object 23"/>
            <p:cNvSpPr/>
            <p:nvPr/>
          </p:nvSpPr>
          <p:spPr>
            <a:xfrm>
              <a:off x="620268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02679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81420" y="5421883"/>
            <a:ext cx="117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u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83717" y="5405437"/>
            <a:ext cx="283845" cy="283845"/>
            <a:chOff x="6883717" y="5405437"/>
            <a:chExt cx="283845" cy="283845"/>
          </a:xfrm>
        </p:grpSpPr>
        <p:sp>
          <p:nvSpPr>
            <p:cNvPr id="27" name="object 27"/>
            <p:cNvSpPr/>
            <p:nvPr/>
          </p:nvSpPr>
          <p:spPr>
            <a:xfrm>
              <a:off x="688848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848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70268" y="5421883"/>
            <a:ext cx="111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52828" y="5405628"/>
            <a:ext cx="4837430" cy="911860"/>
            <a:chOff x="2052828" y="5405628"/>
            <a:chExt cx="4837430" cy="911860"/>
          </a:xfrm>
        </p:grpSpPr>
        <p:sp>
          <p:nvSpPr>
            <p:cNvPr id="31" name="object 31"/>
            <p:cNvSpPr/>
            <p:nvPr/>
          </p:nvSpPr>
          <p:spPr>
            <a:xfrm>
              <a:off x="2235708" y="5774436"/>
              <a:ext cx="920750" cy="490855"/>
            </a:xfrm>
            <a:custGeom>
              <a:avLst/>
              <a:gdLst/>
              <a:ahLst/>
              <a:cxnLst/>
              <a:rect l="l" t="t" r="r" b="b"/>
              <a:pathLst>
                <a:path w="920750" h="490854">
                  <a:moveTo>
                    <a:pt x="920495" y="490727"/>
                  </a:moveTo>
                  <a:lnTo>
                    <a:pt x="377951" y="490727"/>
                  </a:lnTo>
                </a:path>
                <a:path w="920750" h="490854">
                  <a:moveTo>
                    <a:pt x="143255" y="3535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89988" y="5689092"/>
              <a:ext cx="426720" cy="628015"/>
            </a:xfrm>
            <a:custGeom>
              <a:avLst/>
              <a:gdLst/>
              <a:ahLst/>
              <a:cxnLst/>
              <a:rect l="l" t="t" r="r" b="b"/>
              <a:pathLst>
                <a:path w="426719" h="628014">
                  <a:moveTo>
                    <a:pt x="94488" y="70104"/>
                  </a:moveTo>
                  <a:lnTo>
                    <a:pt x="6096" y="0"/>
                  </a:lnTo>
                  <a:lnTo>
                    <a:pt x="0" y="109728"/>
                  </a:lnTo>
                  <a:lnTo>
                    <a:pt x="94488" y="70104"/>
                  </a:lnTo>
                  <a:close/>
                </a:path>
                <a:path w="426719" h="628014">
                  <a:moveTo>
                    <a:pt x="426720" y="527304"/>
                  </a:moveTo>
                  <a:lnTo>
                    <a:pt x="329184" y="579120"/>
                  </a:lnTo>
                  <a:lnTo>
                    <a:pt x="426720" y="627888"/>
                  </a:lnTo>
                  <a:lnTo>
                    <a:pt x="426720" y="527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574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5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5" y="218165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5" y="218165"/>
                  </a:lnTo>
                  <a:lnTo>
                    <a:pt x="218164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4" y="26463"/>
                  </a:lnTo>
                  <a:lnTo>
                    <a:pt x="247855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3244" y="5548884"/>
              <a:ext cx="1685925" cy="0"/>
            </a:xfrm>
            <a:custGeom>
              <a:avLst/>
              <a:gdLst/>
              <a:ahLst/>
              <a:cxnLst/>
              <a:rect l="l" t="t" r="r" b="b"/>
              <a:pathLst>
                <a:path w="1685925">
                  <a:moveTo>
                    <a:pt x="0" y="0"/>
                  </a:moveTo>
                  <a:lnTo>
                    <a:pt x="313943" y="0"/>
                  </a:lnTo>
                </a:path>
                <a:path w="1685925">
                  <a:moveTo>
                    <a:pt x="1371599" y="0"/>
                  </a:moveTo>
                  <a:lnTo>
                    <a:pt x="168554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47188" y="5500116"/>
              <a:ext cx="1469390" cy="100965"/>
            </a:xfrm>
            <a:custGeom>
              <a:avLst/>
              <a:gdLst/>
              <a:ahLst/>
              <a:cxnLst/>
              <a:rect l="l" t="t" r="r" b="b"/>
              <a:pathLst>
                <a:path w="1469389" h="100964">
                  <a:moveTo>
                    <a:pt x="97536" y="48768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7536" y="48768"/>
                  </a:lnTo>
                  <a:close/>
                </a:path>
                <a:path w="1469389" h="100964">
                  <a:moveTo>
                    <a:pt x="1469136" y="48768"/>
                  </a:moveTo>
                  <a:lnTo>
                    <a:pt x="1371600" y="0"/>
                  </a:lnTo>
                  <a:lnTo>
                    <a:pt x="1371600" y="100584"/>
                  </a:lnTo>
                  <a:lnTo>
                    <a:pt x="1469136" y="4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4428" y="5686044"/>
              <a:ext cx="143510" cy="390525"/>
            </a:xfrm>
            <a:custGeom>
              <a:avLst/>
              <a:gdLst/>
              <a:ahLst/>
              <a:cxnLst/>
              <a:rect l="l" t="t" r="r" b="b"/>
              <a:pathLst>
                <a:path w="143510" h="390525">
                  <a:moveTo>
                    <a:pt x="143255" y="0"/>
                  </a:moveTo>
                  <a:lnTo>
                    <a:pt x="0" y="39014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78708" y="6057899"/>
              <a:ext cx="94615" cy="113030"/>
            </a:xfrm>
            <a:custGeom>
              <a:avLst/>
              <a:gdLst/>
              <a:ahLst/>
              <a:cxnLst/>
              <a:rect l="l" t="t" r="r" b="b"/>
              <a:pathLst>
                <a:path w="94614" h="113029">
                  <a:moveTo>
                    <a:pt x="0" y="0"/>
                  </a:moveTo>
                  <a:lnTo>
                    <a:pt x="12192" y="112776"/>
                  </a:lnTo>
                  <a:lnTo>
                    <a:pt x="94487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48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274320"/>
                  </a:move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60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60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20" y="137160"/>
                  </a:ln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60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14800" y="541020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27" y="180513"/>
                  </a:lnTo>
                  <a:lnTo>
                    <a:pt x="247856" y="218165"/>
                  </a:lnTo>
                  <a:lnTo>
                    <a:pt x="218165" y="247856"/>
                  </a:lnTo>
                  <a:lnTo>
                    <a:pt x="180513" y="267327"/>
                  </a:lnTo>
                  <a:lnTo>
                    <a:pt x="137159" y="274319"/>
                  </a:lnTo>
                  <a:lnTo>
                    <a:pt x="93806" y="267327"/>
                  </a:lnTo>
                  <a:lnTo>
                    <a:pt x="56154" y="247856"/>
                  </a:lnTo>
                  <a:lnTo>
                    <a:pt x="26463" y="218165"/>
                  </a:lnTo>
                  <a:lnTo>
                    <a:pt x="6992" y="180513"/>
                  </a:lnTo>
                  <a:lnTo>
                    <a:pt x="0" y="137159"/>
                  </a:lnTo>
                  <a:lnTo>
                    <a:pt x="6992" y="93806"/>
                  </a:lnTo>
                  <a:lnTo>
                    <a:pt x="26463" y="56154"/>
                  </a:lnTo>
                  <a:lnTo>
                    <a:pt x="56154" y="26463"/>
                  </a:lnTo>
                  <a:lnTo>
                    <a:pt x="93806" y="6992"/>
                  </a:lnTo>
                  <a:lnTo>
                    <a:pt x="137159" y="0"/>
                  </a:lnTo>
                  <a:lnTo>
                    <a:pt x="180513" y="6992"/>
                  </a:lnTo>
                  <a:lnTo>
                    <a:pt x="218165" y="26463"/>
                  </a:lnTo>
                  <a:lnTo>
                    <a:pt x="247856" y="56154"/>
                  </a:lnTo>
                  <a:lnTo>
                    <a:pt x="267327" y="93806"/>
                  </a:lnTo>
                  <a:lnTo>
                    <a:pt x="274319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90644" y="5548884"/>
              <a:ext cx="2402205" cy="0"/>
            </a:xfrm>
            <a:custGeom>
              <a:avLst/>
              <a:gdLst/>
              <a:ahLst/>
              <a:cxnLst/>
              <a:rect l="l" t="t" r="r" b="b"/>
              <a:pathLst>
                <a:path w="2402204">
                  <a:moveTo>
                    <a:pt x="0" y="0"/>
                  </a:moveTo>
                  <a:lnTo>
                    <a:pt x="313943" y="0"/>
                  </a:lnTo>
                </a:path>
                <a:path w="2402204">
                  <a:moveTo>
                    <a:pt x="685799" y="0"/>
                  </a:moveTo>
                  <a:lnTo>
                    <a:pt x="999743" y="0"/>
                  </a:lnTo>
                </a:path>
                <a:path w="2402204">
                  <a:moveTo>
                    <a:pt x="1371599" y="0"/>
                  </a:moveTo>
                  <a:lnTo>
                    <a:pt x="1716023" y="0"/>
                  </a:lnTo>
                </a:path>
                <a:path w="2402204">
                  <a:moveTo>
                    <a:pt x="2087879" y="0"/>
                  </a:moveTo>
                  <a:lnTo>
                    <a:pt x="240182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04588" y="5500116"/>
              <a:ext cx="2185670" cy="100965"/>
            </a:xfrm>
            <a:custGeom>
              <a:avLst/>
              <a:gdLst/>
              <a:ahLst/>
              <a:cxnLst/>
              <a:rect l="l" t="t" r="r" b="b"/>
              <a:pathLst>
                <a:path w="2185670" h="100964">
                  <a:moveTo>
                    <a:pt x="100584" y="48768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100584" y="48768"/>
                  </a:lnTo>
                  <a:close/>
                </a:path>
                <a:path w="2185670" h="100964">
                  <a:moveTo>
                    <a:pt x="783336" y="48768"/>
                  </a:moveTo>
                  <a:lnTo>
                    <a:pt x="685800" y="0"/>
                  </a:lnTo>
                  <a:lnTo>
                    <a:pt x="685800" y="100584"/>
                  </a:lnTo>
                  <a:lnTo>
                    <a:pt x="783336" y="48768"/>
                  </a:lnTo>
                  <a:close/>
                </a:path>
                <a:path w="2185670" h="100964">
                  <a:moveTo>
                    <a:pt x="1502664" y="48768"/>
                  </a:moveTo>
                  <a:lnTo>
                    <a:pt x="1402080" y="0"/>
                  </a:lnTo>
                  <a:lnTo>
                    <a:pt x="1402080" y="100584"/>
                  </a:lnTo>
                  <a:lnTo>
                    <a:pt x="1502664" y="48768"/>
                  </a:lnTo>
                  <a:close/>
                </a:path>
                <a:path w="2185670" h="100964">
                  <a:moveTo>
                    <a:pt x="2185416" y="48768"/>
                  </a:moveTo>
                  <a:lnTo>
                    <a:pt x="2087880" y="0"/>
                  </a:lnTo>
                  <a:lnTo>
                    <a:pt x="2087880" y="100584"/>
                  </a:lnTo>
                  <a:lnTo>
                    <a:pt x="2185416" y="4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548" y="176275"/>
            <a:ext cx="2912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Directed</a:t>
            </a:r>
            <a:r>
              <a:rPr spc="-25" dirty="0"/>
              <a:t> </a:t>
            </a:r>
            <a:r>
              <a:rPr spc="-5" dirty="0"/>
              <a:t>Acyclic</a:t>
            </a:r>
            <a:r>
              <a:rPr spc="-30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7384415" cy="294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Lemma.	</a:t>
            </a:r>
            <a:r>
              <a:rPr sz="1800" spc="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DAG,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topological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ordering.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41959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-3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induction</a:t>
            </a:r>
            <a:r>
              <a:rPr sz="1800" spc="-2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on</a:t>
            </a:r>
            <a:r>
              <a:rPr sz="1800" spc="-2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n)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601470" algn="l"/>
              </a:tabLst>
            </a:pPr>
            <a:r>
              <a:rPr sz="1800" spc="-5" dirty="0">
                <a:latin typeface="Comic Sans MS"/>
                <a:cs typeface="Comic Sans MS"/>
              </a:rPr>
              <a:t>Base </a:t>
            </a:r>
            <a:r>
              <a:rPr sz="1800" dirty="0">
                <a:latin typeface="Comic Sans MS"/>
                <a:cs typeface="Comic Sans MS"/>
              </a:rPr>
              <a:t>case:	</a:t>
            </a:r>
            <a:r>
              <a:rPr sz="1800" spc="-5" dirty="0">
                <a:latin typeface="Comic Sans MS"/>
                <a:cs typeface="Comic Sans MS"/>
              </a:rPr>
              <a:t>true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Given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&gt;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node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 no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incoming </a:t>
            </a:r>
            <a:r>
              <a:rPr sz="1800" dirty="0">
                <a:latin typeface="Comic Sans MS"/>
                <a:cs typeface="Comic Sans MS"/>
              </a:rPr>
              <a:t>edges.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-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{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}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DAG,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since</a:t>
            </a:r>
            <a:r>
              <a:rPr sz="1800" spc="-5" dirty="0">
                <a:latin typeface="Comic Sans MS"/>
                <a:cs typeface="Comic Sans MS"/>
              </a:rPr>
              <a:t> deleting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cannot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create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cycles.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inductive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hypothesis,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-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{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}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topological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ordering.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Place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first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topological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ordering;</a:t>
            </a:r>
            <a:r>
              <a:rPr sz="1800" spc="-5" dirty="0">
                <a:latin typeface="Comic Sans MS"/>
                <a:cs typeface="Comic Sans MS"/>
              </a:rPr>
              <a:t> then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append</a:t>
            </a:r>
            <a:r>
              <a:rPr sz="1800" spc="-5" dirty="0">
                <a:latin typeface="Comic Sans MS"/>
                <a:cs typeface="Comic Sans MS"/>
              </a:rPr>
              <a:t> 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-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{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7245350" algn="l"/>
              </a:tabLst>
            </a:pPr>
            <a:r>
              <a:rPr sz="1800" spc="-5" dirty="0">
                <a:latin typeface="Comic Sans MS"/>
                <a:cs typeface="Comic Sans MS"/>
              </a:rPr>
              <a:t>in topological </a:t>
            </a:r>
            <a:r>
              <a:rPr sz="1800" dirty="0">
                <a:latin typeface="Comic Sans MS"/>
                <a:cs typeface="Comic Sans MS"/>
              </a:rPr>
              <a:t>order.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This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valid </a:t>
            </a:r>
            <a:r>
              <a:rPr sz="1800" dirty="0">
                <a:latin typeface="Comic Sans MS"/>
                <a:cs typeface="Comic Sans MS"/>
              </a:rPr>
              <a:t>since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has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 incoming </a:t>
            </a:r>
            <a:r>
              <a:rPr sz="1800" dirty="0">
                <a:latin typeface="Comic Sans MS"/>
                <a:cs typeface="Comic Sans MS"/>
              </a:rPr>
              <a:t>edges.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181" y="4421316"/>
            <a:ext cx="6011313" cy="169527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407883" y="4419600"/>
            <a:ext cx="1332230" cy="914400"/>
          </a:xfrm>
          <a:custGeom>
            <a:avLst/>
            <a:gdLst/>
            <a:ahLst/>
            <a:cxnLst/>
            <a:rect l="l" t="t" r="r" b="b"/>
            <a:pathLst>
              <a:path w="1332229" h="914400">
                <a:moveTo>
                  <a:pt x="705892" y="0"/>
                </a:moveTo>
                <a:lnTo>
                  <a:pt x="654076" y="9143"/>
                </a:lnTo>
                <a:lnTo>
                  <a:pt x="641884" y="15239"/>
                </a:lnTo>
                <a:lnTo>
                  <a:pt x="632740" y="15239"/>
                </a:lnTo>
                <a:lnTo>
                  <a:pt x="625834" y="17049"/>
                </a:lnTo>
                <a:lnTo>
                  <a:pt x="610880" y="19526"/>
                </a:lnTo>
                <a:lnTo>
                  <a:pt x="562874" y="29289"/>
                </a:lnTo>
                <a:lnTo>
                  <a:pt x="522631" y="39242"/>
                </a:lnTo>
                <a:lnTo>
                  <a:pt x="481816" y="50911"/>
                </a:lnTo>
                <a:lnTo>
                  <a:pt x="440716" y="64007"/>
                </a:lnTo>
                <a:lnTo>
                  <a:pt x="410998" y="64055"/>
                </a:lnTo>
                <a:lnTo>
                  <a:pt x="351562" y="65293"/>
                </a:lnTo>
                <a:lnTo>
                  <a:pt x="291888" y="81057"/>
                </a:lnTo>
                <a:lnTo>
                  <a:pt x="253645" y="110489"/>
                </a:lnTo>
                <a:lnTo>
                  <a:pt x="215974" y="143351"/>
                </a:lnTo>
                <a:lnTo>
                  <a:pt x="187732" y="167639"/>
                </a:lnTo>
                <a:lnTo>
                  <a:pt x="187541" y="161353"/>
                </a:lnTo>
                <a:lnTo>
                  <a:pt x="186208" y="160781"/>
                </a:lnTo>
                <a:lnTo>
                  <a:pt x="182588" y="165925"/>
                </a:lnTo>
                <a:lnTo>
                  <a:pt x="175540" y="176783"/>
                </a:lnTo>
                <a:lnTo>
                  <a:pt x="153357" y="207024"/>
                </a:lnTo>
                <a:lnTo>
                  <a:pt x="121015" y="249032"/>
                </a:lnTo>
                <a:lnTo>
                  <a:pt x="84100" y="298323"/>
                </a:lnTo>
                <a:lnTo>
                  <a:pt x="48201" y="350407"/>
                </a:lnTo>
                <a:lnTo>
                  <a:pt x="18907" y="400797"/>
                </a:lnTo>
                <a:lnTo>
                  <a:pt x="1804" y="445007"/>
                </a:lnTo>
                <a:lnTo>
                  <a:pt x="0" y="490776"/>
                </a:lnTo>
                <a:lnTo>
                  <a:pt x="12240" y="535375"/>
                </a:lnTo>
                <a:lnTo>
                  <a:pt x="32089" y="576901"/>
                </a:lnTo>
                <a:lnTo>
                  <a:pt x="53108" y="613452"/>
                </a:lnTo>
                <a:lnTo>
                  <a:pt x="68860" y="643127"/>
                </a:lnTo>
                <a:lnTo>
                  <a:pt x="81909" y="664749"/>
                </a:lnTo>
                <a:lnTo>
                  <a:pt x="93244" y="674369"/>
                </a:lnTo>
                <a:lnTo>
                  <a:pt x="102293" y="678275"/>
                </a:lnTo>
                <a:lnTo>
                  <a:pt x="108484" y="682751"/>
                </a:lnTo>
                <a:lnTo>
                  <a:pt x="116009" y="692181"/>
                </a:lnTo>
                <a:lnTo>
                  <a:pt x="143631" y="728186"/>
                </a:lnTo>
                <a:lnTo>
                  <a:pt x="151156" y="737615"/>
                </a:lnTo>
                <a:lnTo>
                  <a:pt x="168301" y="748093"/>
                </a:lnTo>
                <a:lnTo>
                  <a:pt x="183160" y="755141"/>
                </a:lnTo>
                <a:lnTo>
                  <a:pt x="195733" y="763333"/>
                </a:lnTo>
                <a:lnTo>
                  <a:pt x="206020" y="777239"/>
                </a:lnTo>
                <a:lnTo>
                  <a:pt x="237643" y="785621"/>
                </a:lnTo>
                <a:lnTo>
                  <a:pt x="261313" y="792670"/>
                </a:lnTo>
                <a:lnTo>
                  <a:pt x="276124" y="798575"/>
                </a:lnTo>
                <a:lnTo>
                  <a:pt x="289364" y="809101"/>
                </a:lnTo>
                <a:lnTo>
                  <a:pt x="304318" y="818768"/>
                </a:lnTo>
                <a:lnTo>
                  <a:pt x="318129" y="829008"/>
                </a:lnTo>
                <a:lnTo>
                  <a:pt x="327940" y="841247"/>
                </a:lnTo>
                <a:lnTo>
                  <a:pt x="370685" y="856414"/>
                </a:lnTo>
                <a:lnTo>
                  <a:pt x="414601" y="874068"/>
                </a:lnTo>
                <a:lnTo>
                  <a:pt x="459394" y="890845"/>
                </a:lnTo>
                <a:lnTo>
                  <a:pt x="504773" y="903378"/>
                </a:lnTo>
                <a:lnTo>
                  <a:pt x="550444" y="908303"/>
                </a:lnTo>
                <a:lnTo>
                  <a:pt x="603833" y="909441"/>
                </a:lnTo>
                <a:lnTo>
                  <a:pt x="868911" y="913262"/>
                </a:lnTo>
                <a:lnTo>
                  <a:pt x="922300" y="914399"/>
                </a:lnTo>
                <a:lnTo>
                  <a:pt x="950208" y="908018"/>
                </a:lnTo>
                <a:lnTo>
                  <a:pt x="1007168" y="896397"/>
                </a:lnTo>
                <a:lnTo>
                  <a:pt x="1035076" y="890015"/>
                </a:lnTo>
                <a:lnTo>
                  <a:pt x="1076224" y="880109"/>
                </a:lnTo>
                <a:lnTo>
                  <a:pt x="1093369" y="872013"/>
                </a:lnTo>
                <a:lnTo>
                  <a:pt x="1108228" y="856487"/>
                </a:lnTo>
                <a:lnTo>
                  <a:pt x="1124135" y="846248"/>
                </a:lnTo>
                <a:lnTo>
                  <a:pt x="1139470" y="834008"/>
                </a:lnTo>
                <a:lnTo>
                  <a:pt x="1153662" y="820054"/>
                </a:lnTo>
                <a:lnTo>
                  <a:pt x="1166140" y="804671"/>
                </a:lnTo>
                <a:lnTo>
                  <a:pt x="1200954" y="778144"/>
                </a:lnTo>
                <a:lnTo>
                  <a:pt x="1234339" y="745616"/>
                </a:lnTo>
                <a:lnTo>
                  <a:pt x="1262581" y="709088"/>
                </a:lnTo>
                <a:lnTo>
                  <a:pt x="1281964" y="670559"/>
                </a:lnTo>
                <a:lnTo>
                  <a:pt x="1300252" y="609218"/>
                </a:lnTo>
                <a:lnTo>
                  <a:pt x="1299966" y="574976"/>
                </a:lnTo>
                <a:lnTo>
                  <a:pt x="1300252" y="536447"/>
                </a:lnTo>
                <a:lnTo>
                  <a:pt x="1314561" y="487651"/>
                </a:lnTo>
                <a:lnTo>
                  <a:pt x="1324297" y="438686"/>
                </a:lnTo>
                <a:lnTo>
                  <a:pt x="1329970" y="389381"/>
                </a:lnTo>
                <a:lnTo>
                  <a:pt x="1332087" y="339569"/>
                </a:lnTo>
                <a:lnTo>
                  <a:pt x="1331155" y="289080"/>
                </a:lnTo>
                <a:lnTo>
                  <a:pt x="1327684" y="237743"/>
                </a:lnTo>
                <a:lnTo>
                  <a:pt x="1312634" y="216169"/>
                </a:lnTo>
                <a:lnTo>
                  <a:pt x="1298728" y="193166"/>
                </a:lnTo>
                <a:lnTo>
                  <a:pt x="1284821" y="169592"/>
                </a:lnTo>
                <a:lnTo>
                  <a:pt x="1269772" y="146303"/>
                </a:lnTo>
                <a:lnTo>
                  <a:pt x="1252436" y="133921"/>
                </a:lnTo>
                <a:lnTo>
                  <a:pt x="1220051" y="106870"/>
                </a:lnTo>
                <a:lnTo>
                  <a:pt x="1202716" y="94487"/>
                </a:lnTo>
                <a:lnTo>
                  <a:pt x="1180904" y="84343"/>
                </a:lnTo>
                <a:lnTo>
                  <a:pt x="1160806" y="72770"/>
                </a:lnTo>
                <a:lnTo>
                  <a:pt x="1123468" y="48767"/>
                </a:lnTo>
                <a:lnTo>
                  <a:pt x="1108609" y="43624"/>
                </a:lnTo>
                <a:lnTo>
                  <a:pt x="1107466" y="41909"/>
                </a:lnTo>
                <a:lnTo>
                  <a:pt x="1063889" y="15097"/>
                </a:lnTo>
                <a:lnTo>
                  <a:pt x="1013740" y="6095"/>
                </a:lnTo>
                <a:lnTo>
                  <a:pt x="963208" y="4797"/>
                </a:lnTo>
                <a:lnTo>
                  <a:pt x="757694" y="1298"/>
                </a:lnTo>
                <a:lnTo>
                  <a:pt x="70589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21244" y="4708651"/>
            <a:ext cx="4603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DA</a:t>
            </a:r>
            <a:r>
              <a:rPr sz="1600" spc="5" dirty="0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2628" y="5509260"/>
            <a:ext cx="234695" cy="2377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37652" y="5501131"/>
            <a:ext cx="111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97952" y="1597151"/>
            <a:ext cx="466725" cy="350520"/>
            <a:chOff x="7997952" y="1597151"/>
            <a:chExt cx="466725" cy="350520"/>
          </a:xfrm>
        </p:grpSpPr>
        <p:sp>
          <p:nvSpPr>
            <p:cNvPr id="10" name="object 10"/>
            <p:cNvSpPr/>
            <p:nvPr/>
          </p:nvSpPr>
          <p:spPr>
            <a:xfrm>
              <a:off x="8001000" y="1600200"/>
              <a:ext cx="457200" cy="341630"/>
            </a:xfrm>
            <a:custGeom>
              <a:avLst/>
              <a:gdLst/>
              <a:ahLst/>
              <a:cxnLst/>
              <a:rect l="l" t="t" r="r" b="b"/>
              <a:pathLst>
                <a:path w="457200" h="341630">
                  <a:moveTo>
                    <a:pt x="457200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457200" y="3413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1000" y="1600200"/>
              <a:ext cx="457200" cy="21590"/>
            </a:xfrm>
            <a:custGeom>
              <a:avLst/>
              <a:gdLst/>
              <a:ahLst/>
              <a:cxnLst/>
              <a:rect l="l" t="t" r="r" b="b"/>
              <a:pathLst>
                <a:path w="457200" h="21590">
                  <a:moveTo>
                    <a:pt x="457200" y="0"/>
                  </a:moveTo>
                  <a:lnTo>
                    <a:pt x="0" y="0"/>
                  </a:lnTo>
                  <a:lnTo>
                    <a:pt x="21335" y="21335"/>
                  </a:lnTo>
                  <a:lnTo>
                    <a:pt x="435863" y="2133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1000" y="1600200"/>
              <a:ext cx="21590" cy="341630"/>
            </a:xfrm>
            <a:custGeom>
              <a:avLst/>
              <a:gdLst/>
              <a:ahLst/>
              <a:cxnLst/>
              <a:rect l="l" t="t" r="r" b="b"/>
              <a:pathLst>
                <a:path w="21590" h="341630">
                  <a:moveTo>
                    <a:pt x="0" y="0"/>
                  </a:moveTo>
                  <a:lnTo>
                    <a:pt x="0" y="341375"/>
                  </a:lnTo>
                  <a:lnTo>
                    <a:pt x="21335" y="320039"/>
                  </a:lnTo>
                  <a:lnTo>
                    <a:pt x="21335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1000" y="1920240"/>
              <a:ext cx="457200" cy="21590"/>
            </a:xfrm>
            <a:custGeom>
              <a:avLst/>
              <a:gdLst/>
              <a:ahLst/>
              <a:cxnLst/>
              <a:rect l="l" t="t" r="r" b="b"/>
              <a:pathLst>
                <a:path w="457200" h="21589">
                  <a:moveTo>
                    <a:pt x="435863" y="0"/>
                  </a:moveTo>
                  <a:lnTo>
                    <a:pt x="21335" y="0"/>
                  </a:lnTo>
                  <a:lnTo>
                    <a:pt x="0" y="21336"/>
                  </a:lnTo>
                  <a:lnTo>
                    <a:pt x="457200" y="21336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6864" y="1600200"/>
              <a:ext cx="21590" cy="341630"/>
            </a:xfrm>
            <a:custGeom>
              <a:avLst/>
              <a:gdLst/>
              <a:ahLst/>
              <a:cxnLst/>
              <a:rect l="l" t="t" r="r" b="b"/>
              <a:pathLst>
                <a:path w="21590" h="341630">
                  <a:moveTo>
                    <a:pt x="21336" y="0"/>
                  </a:moveTo>
                  <a:lnTo>
                    <a:pt x="0" y="21335"/>
                  </a:lnTo>
                  <a:lnTo>
                    <a:pt x="0" y="320039"/>
                  </a:lnTo>
                  <a:lnTo>
                    <a:pt x="21336" y="341375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9872" y="1661159"/>
              <a:ext cx="222503" cy="2225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02524" y="1601723"/>
              <a:ext cx="457200" cy="341630"/>
            </a:xfrm>
            <a:custGeom>
              <a:avLst/>
              <a:gdLst/>
              <a:ahLst/>
              <a:cxnLst/>
              <a:rect l="l" t="t" r="r" b="b"/>
              <a:pathLst>
                <a:path w="457200" h="341630">
                  <a:moveTo>
                    <a:pt x="0" y="0"/>
                  </a:moveTo>
                  <a:lnTo>
                    <a:pt x="457199" y="0"/>
                  </a:lnTo>
                  <a:lnTo>
                    <a:pt x="457199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  <a:path w="457200" h="341630">
                  <a:moveTo>
                    <a:pt x="21335" y="21335"/>
                  </a:moveTo>
                  <a:lnTo>
                    <a:pt x="435864" y="21335"/>
                  </a:lnTo>
                  <a:lnTo>
                    <a:pt x="435864" y="320039"/>
                  </a:lnTo>
                  <a:lnTo>
                    <a:pt x="21335" y="320039"/>
                  </a:lnTo>
                  <a:lnTo>
                    <a:pt x="21335" y="21335"/>
                  </a:lnTo>
                  <a:close/>
                </a:path>
                <a:path w="457200" h="341630">
                  <a:moveTo>
                    <a:pt x="0" y="0"/>
                  </a:moveTo>
                  <a:lnTo>
                    <a:pt x="21335" y="21335"/>
                  </a:lnTo>
                </a:path>
                <a:path w="457200" h="341630">
                  <a:moveTo>
                    <a:pt x="0" y="341375"/>
                  </a:moveTo>
                  <a:lnTo>
                    <a:pt x="21335" y="320039"/>
                  </a:lnTo>
                </a:path>
                <a:path w="457200" h="341630">
                  <a:moveTo>
                    <a:pt x="457199" y="341375"/>
                  </a:moveTo>
                  <a:lnTo>
                    <a:pt x="435863" y="320039"/>
                  </a:lnTo>
                </a:path>
                <a:path w="457200" h="341630">
                  <a:moveTo>
                    <a:pt x="457199" y="0"/>
                  </a:moveTo>
                  <a:lnTo>
                    <a:pt x="435863" y="213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958328" y="5106924"/>
            <a:ext cx="657225" cy="838200"/>
            <a:chOff x="7958328" y="5106924"/>
            <a:chExt cx="657225" cy="8382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6176" y="5635752"/>
              <a:ext cx="348996" cy="3093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62900" y="5152644"/>
              <a:ext cx="128270" cy="326390"/>
            </a:xfrm>
            <a:custGeom>
              <a:avLst/>
              <a:gdLst/>
              <a:ahLst/>
              <a:cxnLst/>
              <a:rect l="l" t="t" r="r" b="b"/>
              <a:pathLst>
                <a:path w="128270" h="326389">
                  <a:moveTo>
                    <a:pt x="0" y="0"/>
                  </a:moveTo>
                  <a:lnTo>
                    <a:pt x="128015" y="326135"/>
                  </a:lnTo>
                </a:path>
              </a:pathLst>
            </a:custGeom>
            <a:ln w="9143">
              <a:solidFill>
                <a:srgbClr val="5F605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60436" y="5463540"/>
              <a:ext cx="60960" cy="73660"/>
            </a:xfrm>
            <a:custGeom>
              <a:avLst/>
              <a:gdLst/>
              <a:ahLst/>
              <a:cxnLst/>
              <a:rect l="l" t="t" r="r" b="b"/>
              <a:pathLst>
                <a:path w="60959" h="73660">
                  <a:moveTo>
                    <a:pt x="60960" y="0"/>
                  </a:moveTo>
                  <a:lnTo>
                    <a:pt x="0" y="24383"/>
                  </a:lnTo>
                  <a:lnTo>
                    <a:pt x="54864" y="7315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5988" y="5158740"/>
              <a:ext cx="165100" cy="304800"/>
            </a:xfrm>
            <a:custGeom>
              <a:avLst/>
              <a:gdLst/>
              <a:ahLst/>
              <a:cxnLst/>
              <a:rect l="l" t="t" r="r" b="b"/>
              <a:pathLst>
                <a:path w="165100" h="304800">
                  <a:moveTo>
                    <a:pt x="164591" y="0"/>
                  </a:moveTo>
                  <a:lnTo>
                    <a:pt x="0" y="304799"/>
                  </a:lnTo>
                </a:path>
              </a:pathLst>
            </a:custGeom>
            <a:ln w="9143">
              <a:solidFill>
                <a:srgbClr val="5F605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55508" y="5445252"/>
              <a:ext cx="60960" cy="73660"/>
            </a:xfrm>
            <a:custGeom>
              <a:avLst/>
              <a:gdLst/>
              <a:ahLst/>
              <a:cxnLst/>
              <a:rect l="l" t="t" r="r" b="b"/>
              <a:pathLst>
                <a:path w="60959" h="73660">
                  <a:moveTo>
                    <a:pt x="6096" y="0"/>
                  </a:moveTo>
                  <a:lnTo>
                    <a:pt x="0" y="73151"/>
                  </a:lnTo>
                  <a:lnTo>
                    <a:pt x="60960" y="30479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5404" y="5106924"/>
              <a:ext cx="0" cy="344805"/>
            </a:xfrm>
            <a:custGeom>
              <a:avLst/>
              <a:gdLst/>
              <a:ahLst/>
              <a:cxnLst/>
              <a:rect l="l" t="t" r="r" b="b"/>
              <a:pathLst>
                <a:path h="344804">
                  <a:moveTo>
                    <a:pt x="0" y="0"/>
                  </a:moveTo>
                  <a:lnTo>
                    <a:pt x="0" y="344423"/>
                  </a:lnTo>
                </a:path>
              </a:pathLst>
            </a:custGeom>
            <a:ln w="9143">
              <a:solidFill>
                <a:srgbClr val="5F605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54924" y="544830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3352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396" y="176275"/>
            <a:ext cx="53428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76979" algn="l"/>
              </a:tabLst>
            </a:pPr>
            <a:r>
              <a:rPr spc="-5" dirty="0"/>
              <a:t>Topological</a:t>
            </a:r>
            <a:r>
              <a:rPr spc="10" dirty="0"/>
              <a:t> </a:t>
            </a:r>
            <a:r>
              <a:rPr spc="-5" dirty="0"/>
              <a:t>Sorting</a:t>
            </a:r>
            <a:r>
              <a:rPr spc="10" dirty="0"/>
              <a:t> </a:t>
            </a:r>
            <a:r>
              <a:rPr spc="-5" dirty="0"/>
              <a:t>Algorithm:	Running</a:t>
            </a:r>
            <a:r>
              <a:rPr spc="-55" dirty="0"/>
              <a:t> </a:t>
            </a:r>
            <a:r>
              <a:rPr spc="-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7680959" cy="393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252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sz="1800" dirty="0">
                <a:latin typeface="Comic Sans MS"/>
                <a:cs typeface="Comic Sans MS"/>
              </a:rPr>
              <a:t>Algorithm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finds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topological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O(m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Maintain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following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information:</a:t>
            </a:r>
            <a:endParaRPr sz="18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434"/>
              </a:spcBef>
            </a:pPr>
            <a:r>
              <a:rPr sz="1300" spc="-5" dirty="0">
                <a:latin typeface="Courier New"/>
                <a:cs typeface="Courier New"/>
              </a:rPr>
              <a:t>–</a:t>
            </a:r>
            <a:r>
              <a:rPr sz="1300" spc="-2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count[w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440" dirty="0">
                <a:latin typeface="Courier New"/>
                <a:cs typeface="Courier New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remaining </a:t>
            </a:r>
            <a:r>
              <a:rPr sz="1800" spc="-5" dirty="0">
                <a:latin typeface="Comic Sans MS"/>
                <a:cs typeface="Comic Sans MS"/>
              </a:rPr>
              <a:t>numbe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incomin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</a:t>
            </a:r>
            <a:endParaRPr sz="18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455"/>
              </a:spcBef>
            </a:pPr>
            <a:r>
              <a:rPr sz="1400" spc="-5" dirty="0">
                <a:latin typeface="Comic Sans MS"/>
                <a:cs typeface="Comic Sans MS"/>
              </a:rPr>
              <a:t>–</a:t>
            </a:r>
            <a:r>
              <a:rPr sz="1400" spc="27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remaining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incoming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938020" algn="l"/>
              </a:tabLst>
            </a:pPr>
            <a:r>
              <a:rPr sz="1800" spc="-5" dirty="0">
                <a:latin typeface="Comic Sans MS"/>
                <a:cs typeface="Comic Sans MS"/>
              </a:rPr>
              <a:t>Initialization:	O(m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via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single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scan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through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340485" algn="l"/>
              </a:tabLst>
            </a:pPr>
            <a:r>
              <a:rPr sz="1800" dirty="0">
                <a:latin typeface="Comic Sans MS"/>
                <a:cs typeface="Comic Sans MS"/>
              </a:rPr>
              <a:t>Update:	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delete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endParaRPr sz="1800">
              <a:latin typeface="Comic Sans MS"/>
              <a:cs typeface="Comic Sans MS"/>
            </a:endParaRPr>
          </a:p>
          <a:p>
            <a:pPr marL="640080" lvl="1" indent="-168275">
              <a:lnSpc>
                <a:spcPct val="100000"/>
              </a:lnSpc>
              <a:spcBef>
                <a:spcPts val="455"/>
              </a:spcBef>
              <a:buSzPct val="77777"/>
              <a:buChar char="–"/>
              <a:tabLst>
                <a:tab pos="640715" algn="l"/>
              </a:tabLst>
            </a:pPr>
            <a:r>
              <a:rPr sz="1800" spc="-5" dirty="0">
                <a:latin typeface="Comic Sans MS"/>
                <a:cs typeface="Comic Sans MS"/>
              </a:rPr>
              <a:t>remove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640080" lvl="1" indent="-168275">
              <a:lnSpc>
                <a:spcPct val="100000"/>
              </a:lnSpc>
              <a:spcBef>
                <a:spcPts val="430"/>
              </a:spcBef>
              <a:buSzPct val="77777"/>
              <a:buChar char="–"/>
              <a:tabLst>
                <a:tab pos="640715" algn="l"/>
              </a:tabLst>
            </a:pPr>
            <a:r>
              <a:rPr sz="1800" spc="-5" dirty="0">
                <a:latin typeface="Comic Sans MS"/>
                <a:cs typeface="Comic Sans MS"/>
              </a:rPr>
              <a:t>decremen</a:t>
            </a:r>
            <a:r>
              <a:rPr sz="1800" dirty="0">
                <a:latin typeface="Comic Sans MS"/>
                <a:cs typeface="Comic Sans MS"/>
              </a:rPr>
              <a:t>t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count[w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4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 edges </a:t>
            </a:r>
            <a:r>
              <a:rPr sz="1800" spc="-5" dirty="0">
                <a:latin typeface="Comic Sans MS"/>
                <a:cs typeface="Comic Sans MS"/>
              </a:rPr>
              <a:t>fro</a:t>
            </a:r>
            <a:r>
              <a:rPr sz="1800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5" dirty="0">
                <a:latin typeface="Comic Sans MS"/>
                <a:cs typeface="Comic Sans MS"/>
              </a:rPr>
              <a:t> t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 w</a:t>
            </a:r>
            <a:r>
              <a:rPr sz="1800" dirty="0">
                <a:latin typeface="Comic Sans MS"/>
                <a:cs typeface="Comic Sans MS"/>
              </a:rPr>
              <a:t>, and add w 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i</a:t>
            </a:r>
            <a:r>
              <a:rPr sz="1800" dirty="0">
                <a:latin typeface="Comic Sans MS"/>
                <a:cs typeface="Comic Sans MS"/>
              </a:rPr>
              <a:t>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</a:t>
            </a:r>
            <a:endParaRPr sz="1800">
              <a:latin typeface="Comic Sans MS"/>
              <a:cs typeface="Comic Sans MS"/>
            </a:endParaRPr>
          </a:p>
          <a:p>
            <a:pPr marL="64008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Courier New"/>
                <a:cs typeface="Courier New"/>
              </a:rPr>
              <a:t>count[w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440" dirty="0">
                <a:latin typeface="Courier New"/>
                <a:cs typeface="Courier New"/>
              </a:rPr>
              <a:t> </a:t>
            </a:r>
            <a:r>
              <a:rPr sz="1800" dirty="0">
                <a:latin typeface="Comic Sans MS"/>
                <a:cs typeface="Comic Sans MS"/>
              </a:rPr>
              <a:t>hits 0</a:t>
            </a:r>
            <a:endParaRPr sz="1800">
              <a:latin typeface="Comic Sans MS"/>
              <a:cs typeface="Comic Sans MS"/>
            </a:endParaRPr>
          </a:p>
          <a:p>
            <a:pPr marL="640080" lvl="1" indent="-168275">
              <a:lnSpc>
                <a:spcPct val="100000"/>
              </a:lnSpc>
              <a:spcBef>
                <a:spcPts val="455"/>
              </a:spcBef>
              <a:buSzPct val="77777"/>
              <a:buChar char="–"/>
              <a:tabLst>
                <a:tab pos="640715" algn="l"/>
                <a:tab pos="3093720" algn="l"/>
              </a:tabLst>
            </a:pPr>
            <a:r>
              <a:rPr sz="1800" spc="-5" dirty="0">
                <a:latin typeface="Comic Sans MS"/>
                <a:cs typeface="Comic Sans MS"/>
              </a:rPr>
              <a:t>this is O(1)</a:t>
            </a:r>
            <a:r>
              <a:rPr sz="1800" dirty="0">
                <a:latin typeface="Comic Sans MS"/>
                <a:cs typeface="Comic Sans MS"/>
              </a:rPr>
              <a:t> per edge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028" y="176275"/>
            <a:ext cx="2092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World</a:t>
            </a:r>
            <a:r>
              <a:rPr spc="-35" dirty="0"/>
              <a:t> </a:t>
            </a:r>
            <a:r>
              <a:rPr spc="-5" dirty="0"/>
              <a:t>Wide</a:t>
            </a:r>
            <a:r>
              <a:rPr spc="-35" dirty="0"/>
              <a:t> </a:t>
            </a:r>
            <a:r>
              <a:rPr spc="-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916170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Web</a:t>
            </a:r>
            <a:r>
              <a:rPr sz="1800" spc="-5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graph.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127125" algn="l"/>
              </a:tabLst>
            </a:pPr>
            <a:r>
              <a:rPr sz="1800" dirty="0">
                <a:latin typeface="Comic Sans MS"/>
                <a:cs typeface="Comic Sans MS"/>
              </a:rPr>
              <a:t>Node:	</a:t>
            </a:r>
            <a:r>
              <a:rPr sz="1800" spc="-5" dirty="0">
                <a:latin typeface="Comic Sans MS"/>
                <a:cs typeface="Comic Sans MS"/>
              </a:rPr>
              <a:t>web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page.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089660" algn="l"/>
              </a:tabLst>
            </a:pPr>
            <a:r>
              <a:rPr sz="1800" dirty="0">
                <a:latin typeface="Comic Sans MS"/>
                <a:cs typeface="Comic Sans MS"/>
              </a:rPr>
              <a:t>Edge:	hyperlink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page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another.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800" y="2761488"/>
            <a:ext cx="1009015" cy="30480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556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omic Sans MS"/>
                <a:cs typeface="Comic Sans MS"/>
              </a:rPr>
              <a:t>cnn.com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16580" y="3063049"/>
            <a:ext cx="1991995" cy="1186180"/>
            <a:chOff x="3116580" y="3063049"/>
            <a:chExt cx="1991995" cy="1186180"/>
          </a:xfrm>
        </p:grpSpPr>
        <p:sp>
          <p:nvSpPr>
            <p:cNvPr id="6" name="object 6"/>
            <p:cNvSpPr/>
            <p:nvPr/>
          </p:nvSpPr>
          <p:spPr>
            <a:xfrm>
              <a:off x="3165348" y="3067812"/>
              <a:ext cx="1076325" cy="802005"/>
            </a:xfrm>
            <a:custGeom>
              <a:avLst/>
              <a:gdLst/>
              <a:ahLst/>
              <a:cxnLst/>
              <a:rect l="l" t="t" r="r" b="b"/>
              <a:pathLst>
                <a:path w="1076325" h="802004">
                  <a:moveTo>
                    <a:pt x="1075943" y="0"/>
                  </a:moveTo>
                  <a:lnTo>
                    <a:pt x="0" y="80162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6580" y="3842004"/>
              <a:ext cx="73660" cy="67310"/>
            </a:xfrm>
            <a:custGeom>
              <a:avLst/>
              <a:gdLst/>
              <a:ahLst/>
              <a:cxnLst/>
              <a:rect l="l" t="t" r="r" b="b"/>
              <a:pathLst>
                <a:path w="73660" h="67310">
                  <a:moveTo>
                    <a:pt x="33527" y="0"/>
                  </a:moveTo>
                  <a:lnTo>
                    <a:pt x="0" y="67055"/>
                  </a:lnTo>
                  <a:lnTo>
                    <a:pt x="73151" y="51815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3944112"/>
              <a:ext cx="1146175" cy="304800"/>
            </a:xfrm>
            <a:custGeom>
              <a:avLst/>
              <a:gdLst/>
              <a:ahLst/>
              <a:cxnLst/>
              <a:rect l="l" t="t" r="r" b="b"/>
              <a:pathLst>
                <a:path w="1146175" h="304800">
                  <a:moveTo>
                    <a:pt x="114604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46047" y="304800"/>
                  </a:lnTo>
                  <a:lnTo>
                    <a:pt x="11460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32580" y="3971035"/>
            <a:ext cx="8089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cnnsi.com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14600" y="3063049"/>
            <a:ext cx="2034539" cy="1146810"/>
            <a:chOff x="2514600" y="3063049"/>
            <a:chExt cx="2034539" cy="1146810"/>
          </a:xfrm>
        </p:grpSpPr>
        <p:sp>
          <p:nvSpPr>
            <p:cNvPr id="11" name="object 11"/>
            <p:cNvSpPr/>
            <p:nvPr/>
          </p:nvSpPr>
          <p:spPr>
            <a:xfrm>
              <a:off x="4241292" y="3067812"/>
              <a:ext cx="274320" cy="820419"/>
            </a:xfrm>
            <a:custGeom>
              <a:avLst/>
              <a:gdLst/>
              <a:ahLst/>
              <a:cxnLst/>
              <a:rect l="l" t="t" r="r" b="b"/>
              <a:pathLst>
                <a:path w="274320" h="820420">
                  <a:moveTo>
                    <a:pt x="0" y="0"/>
                  </a:moveTo>
                  <a:lnTo>
                    <a:pt x="274319" y="81991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5132" y="3875532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64008" y="0"/>
                  </a:moveTo>
                  <a:lnTo>
                    <a:pt x="0" y="21336"/>
                  </a:lnTo>
                  <a:lnTo>
                    <a:pt x="51815" y="70103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4600" y="3904488"/>
              <a:ext cx="1201420" cy="304800"/>
            </a:xfrm>
            <a:custGeom>
              <a:avLst/>
              <a:gdLst/>
              <a:ahLst/>
              <a:cxnLst/>
              <a:rect l="l" t="t" r="r" b="b"/>
              <a:pathLst>
                <a:path w="1201420" h="304800">
                  <a:moveTo>
                    <a:pt x="1200912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200912" y="304799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84780" y="3928363"/>
            <a:ext cx="859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novell.com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7092" y="3063049"/>
            <a:ext cx="3129280" cy="861694"/>
            <a:chOff x="1117092" y="3063049"/>
            <a:chExt cx="3129280" cy="861694"/>
          </a:xfrm>
        </p:grpSpPr>
        <p:sp>
          <p:nvSpPr>
            <p:cNvPr id="16" name="object 16"/>
            <p:cNvSpPr/>
            <p:nvPr/>
          </p:nvSpPr>
          <p:spPr>
            <a:xfrm>
              <a:off x="1178052" y="3067812"/>
              <a:ext cx="3063240" cy="822960"/>
            </a:xfrm>
            <a:custGeom>
              <a:avLst/>
              <a:gdLst/>
              <a:ahLst/>
              <a:cxnLst/>
              <a:rect l="l" t="t" r="r" b="b"/>
              <a:pathLst>
                <a:path w="3063240" h="822960">
                  <a:moveTo>
                    <a:pt x="3063239" y="0"/>
                  </a:moveTo>
                  <a:lnTo>
                    <a:pt x="0" y="82295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7092" y="3860292"/>
              <a:ext cx="73660" cy="64135"/>
            </a:xfrm>
            <a:custGeom>
              <a:avLst/>
              <a:gdLst/>
              <a:ahLst/>
              <a:cxnLst/>
              <a:rect l="l" t="t" r="r" b="b"/>
              <a:pathLst>
                <a:path w="73659" h="64135">
                  <a:moveTo>
                    <a:pt x="57912" y="0"/>
                  </a:moveTo>
                  <a:lnTo>
                    <a:pt x="0" y="48767"/>
                  </a:lnTo>
                  <a:lnTo>
                    <a:pt x="73151" y="6400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1000" y="3904488"/>
            <a:ext cx="1469390" cy="30480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5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omic Sans MS"/>
                <a:cs typeface="Comic Sans MS"/>
              </a:rPr>
              <a:t>netscape.com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15000" y="3944112"/>
            <a:ext cx="1673860" cy="304800"/>
          </a:xfrm>
          <a:custGeom>
            <a:avLst/>
            <a:gdLst/>
            <a:ahLst/>
            <a:cxnLst/>
            <a:rect l="l" t="t" r="r" b="b"/>
            <a:pathLst>
              <a:path w="1673859" h="304800">
                <a:moveTo>
                  <a:pt x="1673352" y="0"/>
                </a:moveTo>
                <a:lnTo>
                  <a:pt x="0" y="0"/>
                </a:lnTo>
                <a:lnTo>
                  <a:pt x="0" y="304800"/>
                </a:lnTo>
                <a:lnTo>
                  <a:pt x="1673352" y="304800"/>
                </a:lnTo>
                <a:lnTo>
                  <a:pt x="167335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85180" y="3971035"/>
            <a:ext cx="13354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timewarner.com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36529" y="2884932"/>
            <a:ext cx="3387090" cy="2239010"/>
            <a:chOff x="4236529" y="2884932"/>
            <a:chExt cx="3387090" cy="2239010"/>
          </a:xfrm>
        </p:grpSpPr>
        <p:sp>
          <p:nvSpPr>
            <p:cNvPr id="22" name="object 22"/>
            <p:cNvSpPr/>
            <p:nvPr/>
          </p:nvSpPr>
          <p:spPr>
            <a:xfrm>
              <a:off x="4241291" y="3067812"/>
              <a:ext cx="2255520" cy="856615"/>
            </a:xfrm>
            <a:custGeom>
              <a:avLst/>
              <a:gdLst/>
              <a:ahLst/>
              <a:cxnLst/>
              <a:rect l="l" t="t" r="r" b="b"/>
              <a:pathLst>
                <a:path w="2255520" h="856614">
                  <a:moveTo>
                    <a:pt x="0" y="0"/>
                  </a:moveTo>
                  <a:lnTo>
                    <a:pt x="2255519" y="85648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84620" y="3893820"/>
              <a:ext cx="70485" cy="64135"/>
            </a:xfrm>
            <a:custGeom>
              <a:avLst/>
              <a:gdLst/>
              <a:ahLst/>
              <a:cxnLst/>
              <a:rect l="l" t="t" r="r" b="b"/>
              <a:pathLst>
                <a:path w="70484" h="64135">
                  <a:moveTo>
                    <a:pt x="21335" y="0"/>
                  </a:moveTo>
                  <a:lnTo>
                    <a:pt x="0" y="64008"/>
                  </a:lnTo>
                  <a:lnTo>
                    <a:pt x="70103" y="51815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5171" y="2915411"/>
              <a:ext cx="2813685" cy="1183005"/>
            </a:xfrm>
            <a:custGeom>
              <a:avLst/>
              <a:gdLst/>
              <a:ahLst/>
              <a:cxnLst/>
              <a:rect l="l" t="t" r="r" b="b"/>
              <a:pathLst>
                <a:path w="2813684" h="1183004">
                  <a:moveTo>
                    <a:pt x="2584703" y="1182624"/>
                  </a:moveTo>
                  <a:lnTo>
                    <a:pt x="2813303" y="1182624"/>
                  </a:lnTo>
                  <a:lnTo>
                    <a:pt x="2813303" y="0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4211" y="2884932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67055" y="0"/>
                  </a:moveTo>
                  <a:lnTo>
                    <a:pt x="0" y="30480"/>
                  </a:lnTo>
                  <a:lnTo>
                    <a:pt x="67055" y="64008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35039" y="4818888"/>
              <a:ext cx="1033780" cy="304800"/>
            </a:xfrm>
            <a:custGeom>
              <a:avLst/>
              <a:gdLst/>
              <a:ahLst/>
              <a:cxnLst/>
              <a:rect l="l" t="t" r="r" b="b"/>
              <a:pathLst>
                <a:path w="1033779" h="304800">
                  <a:moveTo>
                    <a:pt x="103327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33271" y="304800"/>
                  </a:lnTo>
                  <a:lnTo>
                    <a:pt x="103327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05220" y="4842763"/>
            <a:ext cx="6972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h</a:t>
            </a:r>
            <a:r>
              <a:rPr sz="1400" dirty="0">
                <a:latin typeface="Comic Sans MS"/>
                <a:cs typeface="Comic Sans MS"/>
              </a:rPr>
              <a:t>b</a:t>
            </a:r>
            <a:r>
              <a:rPr sz="1400" spc="-5" dirty="0">
                <a:latin typeface="Comic Sans MS"/>
                <a:cs typeface="Comic Sans MS"/>
              </a:rPr>
              <a:t>o</a:t>
            </a:r>
            <a:r>
              <a:rPr sz="1400" spc="20" dirty="0">
                <a:latin typeface="Comic Sans MS"/>
                <a:cs typeface="Comic Sans MS"/>
              </a:rPr>
              <a:t>.</a:t>
            </a:r>
            <a:r>
              <a:rPr sz="1400" spc="-5" dirty="0">
                <a:latin typeface="Comic Sans MS"/>
                <a:cs typeface="Comic Sans MS"/>
              </a:rPr>
              <a:t>com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79008" y="4245673"/>
            <a:ext cx="1545590" cy="1792605"/>
            <a:chOff x="5779008" y="4245673"/>
            <a:chExt cx="1545590" cy="1792605"/>
          </a:xfrm>
        </p:grpSpPr>
        <p:sp>
          <p:nvSpPr>
            <p:cNvPr id="29" name="object 29"/>
            <p:cNvSpPr/>
            <p:nvPr/>
          </p:nvSpPr>
          <p:spPr>
            <a:xfrm>
              <a:off x="6554723" y="4250436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70">
                  <a:moveTo>
                    <a:pt x="0" y="0"/>
                  </a:moveTo>
                  <a:lnTo>
                    <a:pt x="0" y="50901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24244" y="4756404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4" h="67310">
                  <a:moveTo>
                    <a:pt x="64007" y="0"/>
                  </a:moveTo>
                  <a:lnTo>
                    <a:pt x="0" y="0"/>
                  </a:lnTo>
                  <a:lnTo>
                    <a:pt x="30479" y="67056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79008" y="5733288"/>
              <a:ext cx="1545590" cy="304800"/>
            </a:xfrm>
            <a:custGeom>
              <a:avLst/>
              <a:gdLst/>
              <a:ahLst/>
              <a:cxnLst/>
              <a:rect l="l" t="t" r="r" b="b"/>
              <a:pathLst>
                <a:path w="1545590" h="304800">
                  <a:moveTo>
                    <a:pt x="1545335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545335" y="304799"/>
                  </a:lnTo>
                  <a:lnTo>
                    <a:pt x="15453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79008" y="5733288"/>
            <a:ext cx="1545590" cy="304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omic Sans MS"/>
                <a:cs typeface="Comic Sans MS"/>
              </a:rPr>
              <a:t>sorpranos.com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12520" y="4027932"/>
            <a:ext cx="6446520" cy="1892935"/>
            <a:chOff x="1112520" y="4027932"/>
            <a:chExt cx="6446520" cy="1892935"/>
          </a:xfrm>
        </p:grpSpPr>
        <p:sp>
          <p:nvSpPr>
            <p:cNvPr id="34" name="object 34"/>
            <p:cNvSpPr/>
            <p:nvPr/>
          </p:nvSpPr>
          <p:spPr>
            <a:xfrm>
              <a:off x="6551676" y="5125212"/>
              <a:ext cx="3175" cy="548640"/>
            </a:xfrm>
            <a:custGeom>
              <a:avLst/>
              <a:gdLst/>
              <a:ahLst/>
              <a:cxnLst/>
              <a:rect l="l" t="t" r="r" b="b"/>
              <a:pathLst>
                <a:path w="3175" h="548639">
                  <a:moveTo>
                    <a:pt x="3047" y="0"/>
                  </a:moveTo>
                  <a:lnTo>
                    <a:pt x="0" y="5486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21196" y="5670804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4" h="67310">
                  <a:moveTo>
                    <a:pt x="64007" y="0"/>
                  </a:moveTo>
                  <a:lnTo>
                    <a:pt x="0" y="0"/>
                  </a:lnTo>
                  <a:lnTo>
                    <a:pt x="33527" y="67056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30795" y="4972812"/>
              <a:ext cx="424180" cy="914400"/>
            </a:xfrm>
            <a:custGeom>
              <a:avLst/>
              <a:gdLst/>
              <a:ahLst/>
              <a:cxnLst/>
              <a:rect l="l" t="t" r="r" b="b"/>
              <a:pathLst>
                <a:path w="424179" h="914400">
                  <a:moveTo>
                    <a:pt x="195071" y="914399"/>
                  </a:moveTo>
                  <a:lnTo>
                    <a:pt x="423671" y="914399"/>
                  </a:lnTo>
                  <a:lnTo>
                    <a:pt x="423671" y="0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72884" y="494233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33528"/>
                  </a:lnTo>
                  <a:lnTo>
                    <a:pt x="64007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17092" y="4210812"/>
              <a:ext cx="4602480" cy="1676400"/>
            </a:xfrm>
            <a:custGeom>
              <a:avLst/>
              <a:gdLst/>
              <a:ahLst/>
              <a:cxnLst/>
              <a:rect l="l" t="t" r="r" b="b"/>
              <a:pathLst>
                <a:path w="4602480" h="1676400">
                  <a:moveTo>
                    <a:pt x="0" y="0"/>
                  </a:moveTo>
                  <a:lnTo>
                    <a:pt x="0" y="1676399"/>
                  </a:lnTo>
                  <a:lnTo>
                    <a:pt x="4602479" y="16763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6523" y="585673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4008"/>
                  </a:lnTo>
                  <a:lnTo>
                    <a:pt x="64007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12620" y="4058412"/>
              <a:ext cx="4124325" cy="914400"/>
            </a:xfrm>
            <a:custGeom>
              <a:avLst/>
              <a:gdLst/>
              <a:ahLst/>
              <a:cxnLst/>
              <a:rect l="l" t="t" r="r" b="b"/>
              <a:pathLst>
                <a:path w="4124325" h="914400">
                  <a:moveTo>
                    <a:pt x="4123943" y="914399"/>
                  </a:moveTo>
                  <a:lnTo>
                    <a:pt x="2033015" y="914399"/>
                  </a:lnTo>
                  <a:lnTo>
                    <a:pt x="2033015" y="0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4708" y="402793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33527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268" y="176275"/>
            <a:ext cx="2819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9-11</a:t>
            </a:r>
            <a:r>
              <a:rPr spc="-35" dirty="0"/>
              <a:t> </a:t>
            </a:r>
            <a:r>
              <a:rPr spc="-5" dirty="0"/>
              <a:t>Terrorist</a:t>
            </a:r>
            <a:r>
              <a:rPr spc="-30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3495040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Social</a:t>
            </a:r>
            <a:r>
              <a:rPr sz="1800" spc="-3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network</a:t>
            </a:r>
            <a:r>
              <a:rPr sz="1800" spc="-3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graph.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127125" algn="l"/>
              </a:tabLst>
            </a:pPr>
            <a:r>
              <a:rPr sz="1800" dirty="0">
                <a:latin typeface="Comic Sans MS"/>
                <a:cs typeface="Comic Sans MS"/>
              </a:rPr>
              <a:t>Node:	people.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089660" algn="l"/>
              </a:tabLst>
            </a:pPr>
            <a:r>
              <a:rPr sz="1800" dirty="0">
                <a:latin typeface="Comic Sans MS"/>
                <a:cs typeface="Comic Sans MS"/>
              </a:rPr>
              <a:t>Edge:	</a:t>
            </a:r>
            <a:r>
              <a:rPr sz="1800" spc="-5" dirty="0">
                <a:latin typeface="Comic Sans MS"/>
                <a:cs typeface="Comic Sans MS"/>
              </a:rPr>
              <a:t>relationship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between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0228" y="1631734"/>
            <a:ext cx="1080135" cy="318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Comic Sans MS"/>
                <a:cs typeface="Comic Sans MS"/>
              </a:rPr>
              <a:t>wo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people.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0661" y="2064005"/>
            <a:ext cx="4313483" cy="4617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2516" y="6372859"/>
            <a:ext cx="41986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Comic Sans MS"/>
                <a:cs typeface="Comic Sans MS"/>
              </a:rPr>
              <a:t>Reference:</a:t>
            </a:r>
            <a:r>
              <a:rPr sz="900" spc="290" dirty="0">
                <a:latin typeface="Comic Sans MS"/>
                <a:cs typeface="Comic Sans MS"/>
              </a:rPr>
              <a:t> </a:t>
            </a:r>
            <a:r>
              <a:rPr sz="900" dirty="0">
                <a:latin typeface="Comic Sans MS"/>
                <a:cs typeface="Comic Sans MS"/>
              </a:rPr>
              <a:t>Valdis</a:t>
            </a:r>
            <a:r>
              <a:rPr sz="900" spc="5" dirty="0">
                <a:latin typeface="Comic Sans MS"/>
                <a:cs typeface="Comic Sans MS"/>
              </a:rPr>
              <a:t> </a:t>
            </a:r>
            <a:r>
              <a:rPr sz="900" spc="-5" dirty="0">
                <a:latin typeface="Comic Sans MS"/>
                <a:cs typeface="Comic Sans MS"/>
              </a:rPr>
              <a:t>Krebs,</a:t>
            </a:r>
            <a:r>
              <a:rPr sz="900" spc="20" dirty="0">
                <a:latin typeface="Comic Sans MS"/>
                <a:cs typeface="Comic Sans MS"/>
              </a:rPr>
              <a:t> </a:t>
            </a:r>
            <a:r>
              <a:rPr sz="900" spc="-5" dirty="0">
                <a:latin typeface="Comic Sans MS"/>
                <a:cs typeface="Comic Sans MS"/>
                <a:hlinkClick r:id="rId3"/>
              </a:rPr>
              <a:t>http://www.firstmonday.org/issues/issue7_4/krebs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176275"/>
            <a:ext cx="24631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Ecological</a:t>
            </a:r>
            <a:r>
              <a:rPr spc="-35" dirty="0"/>
              <a:t> </a:t>
            </a:r>
            <a:r>
              <a:rPr spc="-5" dirty="0"/>
              <a:t>Food</a:t>
            </a:r>
            <a:r>
              <a:rPr spc="-30" dirty="0"/>
              <a:t> </a:t>
            </a:r>
            <a:r>
              <a:rPr spc="-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3590290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Food</a:t>
            </a:r>
            <a:r>
              <a:rPr sz="1800" spc="-3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web</a:t>
            </a:r>
            <a:r>
              <a:rPr sz="1800" spc="-3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graph.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Node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species.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5" dirty="0">
                <a:latin typeface="Comic Sans MS"/>
                <a:cs typeface="Comic Sans MS"/>
              </a:rPr>
              <a:t>Edge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predator.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8155" y="2230566"/>
            <a:ext cx="3064782" cy="36133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8940" y="6122923"/>
            <a:ext cx="57632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Comic Sans MS"/>
                <a:cs typeface="Comic Sans MS"/>
              </a:rPr>
              <a:t>Reference:</a:t>
            </a:r>
            <a:r>
              <a:rPr sz="900" spc="340" dirty="0">
                <a:latin typeface="Comic Sans MS"/>
                <a:cs typeface="Comic Sans MS"/>
              </a:rPr>
              <a:t> </a:t>
            </a:r>
            <a:r>
              <a:rPr sz="900" spc="-5" dirty="0">
                <a:latin typeface="Comic Sans MS"/>
                <a:cs typeface="Comic Sans MS"/>
                <a:hlinkClick r:id="rId3"/>
              </a:rPr>
              <a:t>http://www.twingroves.district96.k12.il.us/Wetlands/Salamander/SalGraphics/salfoodweb.giff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420" y="176275"/>
            <a:ext cx="4959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21940" algn="l"/>
              </a:tabLst>
            </a:pPr>
            <a:r>
              <a:rPr spc="-5" dirty="0"/>
              <a:t>Graph</a:t>
            </a:r>
            <a:r>
              <a:rPr spc="10" dirty="0"/>
              <a:t> </a:t>
            </a:r>
            <a:r>
              <a:rPr spc="-5" dirty="0"/>
              <a:t>Representation:	Adjacency</a:t>
            </a:r>
            <a:r>
              <a:rPr spc="-60" dirty="0"/>
              <a:t> </a:t>
            </a:r>
            <a:r>
              <a:rPr spc="-5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926084"/>
            <a:ext cx="6924675" cy="16744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211963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Adjacency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matrix.	</a:t>
            </a:r>
            <a:r>
              <a:rPr sz="1800" dirty="0">
                <a:latin typeface="Comic Sans MS"/>
                <a:cs typeface="Comic Sans MS"/>
              </a:rPr>
              <a:t>n-by-n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matrix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baseline="-23148" dirty="0">
                <a:latin typeface="Comic Sans MS"/>
                <a:cs typeface="Comic Sans MS"/>
              </a:rPr>
              <a:t>uv</a:t>
            </a:r>
            <a:r>
              <a:rPr sz="1800" spc="254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(u,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dirty="0">
                <a:latin typeface="Comic Sans MS"/>
                <a:cs typeface="Comic Sans MS"/>
              </a:rPr>
              <a:t>Two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representations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spc="-5" dirty="0">
                <a:latin typeface="Comic Sans MS"/>
                <a:cs typeface="Comic Sans MS"/>
              </a:rPr>
              <a:t>Space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proportional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</a:t>
            </a:r>
            <a:r>
              <a:rPr sz="1800" spc="-7" baseline="23148" dirty="0">
                <a:latin typeface="Comic Sans MS"/>
                <a:cs typeface="Comic Sans MS"/>
              </a:rPr>
              <a:t>2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dirty="0">
                <a:latin typeface="Comic Sans MS"/>
                <a:cs typeface="Comic Sans MS"/>
              </a:rPr>
              <a:t>Checking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(u,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takes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Symbol"/>
                <a:cs typeface="Symbol"/>
              </a:rPr>
              <a:t></a:t>
            </a:r>
            <a:r>
              <a:rPr sz="1800" spc="5" dirty="0">
                <a:latin typeface="Comic Sans MS"/>
                <a:cs typeface="Comic Sans MS"/>
              </a:rPr>
              <a:t>(1)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spc="-5" dirty="0">
                <a:latin typeface="Comic Sans MS"/>
                <a:cs typeface="Comic Sans MS"/>
              </a:rPr>
              <a:t>Identifying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takes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</a:t>
            </a:r>
            <a:r>
              <a:rPr sz="1800" dirty="0">
                <a:latin typeface="Comic Sans MS"/>
                <a:cs typeface="Comic Sans MS"/>
              </a:rPr>
              <a:t>(n</a:t>
            </a:r>
            <a:r>
              <a:rPr sz="1800" baseline="23148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)</a:t>
            </a:r>
            <a:r>
              <a:rPr sz="1800" spc="-5" dirty="0">
                <a:latin typeface="Comic Sans MS"/>
                <a:cs typeface="Comic Sans MS"/>
              </a:rPr>
              <a:t> time.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32959" y="3819144"/>
          <a:ext cx="2270121" cy="2356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895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895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95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895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46">
                <a:tc>
                  <a:txBody>
                    <a:bodyPr/>
                    <a:lstStyle/>
                    <a:p>
                      <a:pPr marR="57150" algn="r">
                        <a:lnSpc>
                          <a:spcPts val="1845"/>
                        </a:lnSpc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84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 marR="57150" algn="r">
                        <a:lnSpc>
                          <a:spcPts val="1720"/>
                        </a:lnSpc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600" b="1" dirty="0">
                          <a:solidFill>
                            <a:srgbClr val="D81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57150" algn="r">
                        <a:lnSpc>
                          <a:spcPts val="1710"/>
                        </a:lnSpc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R="57150" algn="r">
                        <a:lnSpc>
                          <a:spcPts val="1710"/>
                        </a:lnSpc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b="1" dirty="0">
                          <a:solidFill>
                            <a:srgbClr val="D81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57150" algn="r">
                        <a:lnSpc>
                          <a:spcPts val="1710"/>
                        </a:lnSpc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 marR="57150" algn="r">
                        <a:lnSpc>
                          <a:spcPts val="1710"/>
                        </a:lnSpc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 marR="57150" algn="r">
                        <a:lnSpc>
                          <a:spcPts val="1720"/>
                        </a:lnSpc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72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marR="57150" algn="r">
                        <a:lnSpc>
                          <a:spcPts val="1710"/>
                        </a:lnSpc>
                      </a:pPr>
                      <a:r>
                        <a:rPr sz="1600" b="1" dirty="0">
                          <a:solidFill>
                            <a:srgbClr val="5F6061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055768" y="3907446"/>
            <a:ext cx="2216150" cy="2232660"/>
            <a:chOff x="1055768" y="3907446"/>
            <a:chExt cx="2216150" cy="22326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768" y="3907446"/>
              <a:ext cx="2215739" cy="2232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48740" y="4869180"/>
              <a:ext cx="253365" cy="320040"/>
            </a:xfrm>
            <a:custGeom>
              <a:avLst/>
              <a:gdLst/>
              <a:ahLst/>
              <a:cxnLst/>
              <a:rect l="l" t="t" r="r" b="b"/>
              <a:pathLst>
                <a:path w="253365" h="320039">
                  <a:moveTo>
                    <a:pt x="252984" y="0"/>
                  </a:moveTo>
                  <a:lnTo>
                    <a:pt x="0" y="320039"/>
                  </a:lnTo>
                </a:path>
              </a:pathLst>
            </a:custGeom>
            <a:ln w="3962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176275"/>
            <a:ext cx="45980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21940" algn="l"/>
              </a:tabLst>
            </a:pPr>
            <a:r>
              <a:rPr spc="-5" dirty="0"/>
              <a:t>Graph</a:t>
            </a:r>
            <a:r>
              <a:rPr spc="10" dirty="0"/>
              <a:t> </a:t>
            </a:r>
            <a:r>
              <a:rPr spc="-5" dirty="0"/>
              <a:t>Representation:	Adjacency</a:t>
            </a:r>
            <a:r>
              <a:rPr spc="-60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739005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72847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Adjacency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list.	</a:t>
            </a:r>
            <a:r>
              <a:rPr sz="1800" dirty="0">
                <a:latin typeface="Comic Sans MS"/>
                <a:cs typeface="Comic Sans MS"/>
              </a:rPr>
              <a:t>Node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indexed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array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Two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representations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Space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proportional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164" y="1916684"/>
            <a:ext cx="55048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Checking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(u,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takes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O(deg(u))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spc="-5" dirty="0">
                <a:latin typeface="Comic Sans MS"/>
                <a:cs typeface="Comic Sans MS"/>
              </a:rPr>
              <a:t>Identifying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edges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takes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</a:t>
            </a:r>
            <a:r>
              <a:rPr sz="1800" dirty="0">
                <a:latin typeface="Comic Sans MS"/>
                <a:cs typeface="Comic Sans MS"/>
              </a:rPr>
              <a:t>(m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1220" y="3672331"/>
            <a:ext cx="118745" cy="244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6061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200" dirty="0">
                <a:solidFill>
                  <a:srgbClr val="5F6061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200" dirty="0">
                <a:solidFill>
                  <a:srgbClr val="5F6061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solidFill>
                  <a:srgbClr val="5F6061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200" dirty="0">
                <a:solidFill>
                  <a:srgbClr val="5F6061"/>
                </a:solidFill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200" dirty="0">
                <a:solidFill>
                  <a:srgbClr val="5F6061"/>
                </a:solidFill>
                <a:latin typeface="Comic Sans MS"/>
                <a:cs typeface="Comic Sans MS"/>
              </a:rPr>
              <a:t>6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200" dirty="0">
                <a:solidFill>
                  <a:srgbClr val="5F6061"/>
                </a:solidFill>
                <a:latin typeface="Comic Sans MS"/>
                <a:cs typeface="Comic Sans MS"/>
              </a:rPr>
              <a:t>7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solidFill>
                  <a:srgbClr val="5F6061"/>
                </a:solidFill>
                <a:latin typeface="Comic Sans MS"/>
                <a:cs typeface="Comic Sans MS"/>
              </a:rPr>
              <a:t>8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723" y="3659124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82184" y="3654552"/>
            <a:ext cx="524510" cy="265430"/>
            <a:chOff x="5282184" y="3654552"/>
            <a:chExt cx="524510" cy="265430"/>
          </a:xfrm>
        </p:grpSpPr>
        <p:sp>
          <p:nvSpPr>
            <p:cNvPr id="8" name="object 8"/>
            <p:cNvSpPr/>
            <p:nvPr/>
          </p:nvSpPr>
          <p:spPr>
            <a:xfrm>
              <a:off x="5285232" y="365760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256032" y="256032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86756" y="365912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2" y="0"/>
                  </a:lnTo>
                  <a:lnTo>
                    <a:pt x="256032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8" y="3747516"/>
              <a:ext cx="73151" cy="761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45252" y="3787140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4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07964" y="3659124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59423" y="3654552"/>
            <a:ext cx="265430" cy="265430"/>
            <a:chOff x="6059423" y="3654552"/>
            <a:chExt cx="265430" cy="265430"/>
          </a:xfrm>
        </p:grpSpPr>
        <p:sp>
          <p:nvSpPr>
            <p:cNvPr id="14" name="object 14"/>
            <p:cNvSpPr/>
            <p:nvPr/>
          </p:nvSpPr>
          <p:spPr>
            <a:xfrm>
              <a:off x="6062472" y="365760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1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256031" y="256032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2472" y="3657600"/>
              <a:ext cx="256031" cy="2560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63995" y="365912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2387" y="3747516"/>
              <a:ext cx="76199" cy="76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039867" y="4616196"/>
            <a:ext cx="253365" cy="256540"/>
          </a:xfrm>
          <a:prstGeom prst="rect">
            <a:avLst/>
          </a:prstGeom>
          <a:solidFill>
            <a:srgbClr val="D81F00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88089" y="4611433"/>
            <a:ext cx="266065" cy="266065"/>
            <a:chOff x="5288089" y="4611433"/>
            <a:chExt cx="266065" cy="266065"/>
          </a:xfrm>
        </p:grpSpPr>
        <p:sp>
          <p:nvSpPr>
            <p:cNvPr id="20" name="object 20"/>
            <p:cNvSpPr/>
            <p:nvPr/>
          </p:nvSpPr>
          <p:spPr>
            <a:xfrm>
              <a:off x="5291328" y="461467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92852" y="461619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2" y="0"/>
                  </a:lnTo>
                  <a:lnTo>
                    <a:pt x="256032" y="256031"/>
                  </a:lnTo>
                  <a:lnTo>
                    <a:pt x="0" y="25603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292" y="4704588"/>
              <a:ext cx="73151" cy="761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811011" y="4616196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62471" y="4611624"/>
            <a:ext cx="265430" cy="265430"/>
            <a:chOff x="6062471" y="4611624"/>
            <a:chExt cx="265430" cy="265430"/>
          </a:xfrm>
        </p:grpSpPr>
        <p:sp>
          <p:nvSpPr>
            <p:cNvPr id="25" name="object 25"/>
            <p:cNvSpPr/>
            <p:nvPr/>
          </p:nvSpPr>
          <p:spPr>
            <a:xfrm>
              <a:off x="6065519" y="461467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5519" y="4614672"/>
              <a:ext cx="256032" cy="2560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67043" y="461619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1"/>
                  </a:lnTo>
                  <a:lnTo>
                    <a:pt x="0" y="25603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5435" y="4704588"/>
              <a:ext cx="73151" cy="7619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454396" y="4713732"/>
            <a:ext cx="356870" cy="64135"/>
            <a:chOff x="5454396" y="4713732"/>
            <a:chExt cx="356870" cy="64135"/>
          </a:xfrm>
        </p:grpSpPr>
        <p:sp>
          <p:nvSpPr>
            <p:cNvPr id="30" name="object 30"/>
            <p:cNvSpPr/>
            <p:nvPr/>
          </p:nvSpPr>
          <p:spPr>
            <a:xfrm>
              <a:off x="5454396" y="4744212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10">
                  <a:moveTo>
                    <a:pt x="0" y="0"/>
                  </a:moveTo>
                  <a:lnTo>
                    <a:pt x="29565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7004" y="471373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4008"/>
                  </a:lnTo>
                  <a:lnTo>
                    <a:pt x="64008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39867" y="5573268"/>
            <a:ext cx="253365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88089" y="5568505"/>
            <a:ext cx="266065" cy="266065"/>
            <a:chOff x="5288089" y="5568505"/>
            <a:chExt cx="266065" cy="266065"/>
          </a:xfrm>
        </p:grpSpPr>
        <p:sp>
          <p:nvSpPr>
            <p:cNvPr id="34" name="object 34"/>
            <p:cNvSpPr/>
            <p:nvPr/>
          </p:nvSpPr>
          <p:spPr>
            <a:xfrm>
              <a:off x="5291328" y="557174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256032" y="256032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92852" y="557326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2" y="0"/>
                  </a:lnTo>
                  <a:lnTo>
                    <a:pt x="256032" y="256031"/>
                  </a:lnTo>
                  <a:lnTo>
                    <a:pt x="0" y="25603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292" y="5661660"/>
              <a:ext cx="73151" cy="761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811011" y="5573268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8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62471" y="5568696"/>
            <a:ext cx="265430" cy="265430"/>
            <a:chOff x="6062471" y="5568696"/>
            <a:chExt cx="265430" cy="265430"/>
          </a:xfrm>
        </p:grpSpPr>
        <p:sp>
          <p:nvSpPr>
            <p:cNvPr id="39" name="object 39"/>
            <p:cNvSpPr/>
            <p:nvPr/>
          </p:nvSpPr>
          <p:spPr>
            <a:xfrm>
              <a:off x="6065519" y="557174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256032" y="256032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5519" y="5571744"/>
              <a:ext cx="256032" cy="25603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067043" y="557326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1"/>
                  </a:lnTo>
                  <a:lnTo>
                    <a:pt x="0" y="25603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5435" y="5661660"/>
              <a:ext cx="73151" cy="76199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5454396" y="5670804"/>
            <a:ext cx="356870" cy="64135"/>
            <a:chOff x="5454396" y="5670804"/>
            <a:chExt cx="356870" cy="64135"/>
          </a:xfrm>
        </p:grpSpPr>
        <p:sp>
          <p:nvSpPr>
            <p:cNvPr id="44" name="object 44"/>
            <p:cNvSpPr/>
            <p:nvPr/>
          </p:nvSpPr>
          <p:spPr>
            <a:xfrm>
              <a:off x="5454396" y="5701284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10">
                  <a:moveTo>
                    <a:pt x="0" y="0"/>
                  </a:moveTo>
                  <a:lnTo>
                    <a:pt x="29565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47004" y="567080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4007"/>
                  </a:lnTo>
                  <a:lnTo>
                    <a:pt x="64008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55768" y="3907446"/>
            <a:ext cx="2216150" cy="2232660"/>
            <a:chOff x="1055768" y="3907446"/>
            <a:chExt cx="2216150" cy="223266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5768" y="3907446"/>
              <a:ext cx="2215739" cy="223232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348740" y="4869180"/>
              <a:ext cx="253365" cy="320040"/>
            </a:xfrm>
            <a:custGeom>
              <a:avLst/>
              <a:gdLst/>
              <a:ahLst/>
              <a:cxnLst/>
              <a:rect l="l" t="t" r="r" b="b"/>
              <a:pathLst>
                <a:path w="253365" h="320039">
                  <a:moveTo>
                    <a:pt x="252984" y="0"/>
                  </a:moveTo>
                  <a:lnTo>
                    <a:pt x="0" y="320039"/>
                  </a:lnTo>
                </a:path>
              </a:pathLst>
            </a:custGeom>
            <a:ln w="3962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036820" y="3973068"/>
            <a:ext cx="253365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285041" y="3968305"/>
            <a:ext cx="266065" cy="266065"/>
            <a:chOff x="5285041" y="3968305"/>
            <a:chExt cx="266065" cy="266065"/>
          </a:xfrm>
        </p:grpSpPr>
        <p:sp>
          <p:nvSpPr>
            <p:cNvPr id="51" name="object 51"/>
            <p:cNvSpPr/>
            <p:nvPr/>
          </p:nvSpPr>
          <p:spPr>
            <a:xfrm>
              <a:off x="5288279" y="397154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89803" y="397306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2" y="0"/>
                  </a:lnTo>
                  <a:lnTo>
                    <a:pt x="256032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1243" y="4061460"/>
              <a:ext cx="73151" cy="7619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807964" y="3973068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059233" y="3968305"/>
            <a:ext cx="271780" cy="266065"/>
            <a:chOff x="6059233" y="3968305"/>
            <a:chExt cx="271780" cy="266065"/>
          </a:xfrm>
        </p:grpSpPr>
        <p:sp>
          <p:nvSpPr>
            <p:cNvPr id="56" name="object 56"/>
            <p:cNvSpPr/>
            <p:nvPr/>
          </p:nvSpPr>
          <p:spPr>
            <a:xfrm>
              <a:off x="6062472" y="3971544"/>
              <a:ext cx="262255" cy="256540"/>
            </a:xfrm>
            <a:custGeom>
              <a:avLst/>
              <a:gdLst/>
              <a:ahLst/>
              <a:cxnLst/>
              <a:rect l="l" t="t" r="r" b="b"/>
              <a:pathLst>
                <a:path w="262254" h="256539">
                  <a:moveTo>
                    <a:pt x="262128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62128" y="256031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63996" y="3973068"/>
              <a:ext cx="262255" cy="256540"/>
            </a:xfrm>
            <a:custGeom>
              <a:avLst/>
              <a:gdLst/>
              <a:ahLst/>
              <a:cxnLst/>
              <a:rect l="l" t="t" r="r" b="b"/>
              <a:pathLst>
                <a:path w="262254" h="256539">
                  <a:moveTo>
                    <a:pt x="0" y="0"/>
                  </a:moveTo>
                  <a:lnTo>
                    <a:pt x="262127" y="0"/>
                  </a:lnTo>
                  <a:lnTo>
                    <a:pt x="262127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2388" y="4061460"/>
              <a:ext cx="73151" cy="7619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6594347" y="3973068"/>
            <a:ext cx="256540" cy="256540"/>
          </a:xfrm>
          <a:prstGeom prst="rect">
            <a:avLst/>
          </a:prstGeom>
          <a:solidFill>
            <a:srgbClr val="D81F00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845617" y="3968305"/>
            <a:ext cx="266065" cy="266065"/>
            <a:chOff x="6845617" y="3968305"/>
            <a:chExt cx="266065" cy="266065"/>
          </a:xfrm>
        </p:grpSpPr>
        <p:sp>
          <p:nvSpPr>
            <p:cNvPr id="61" name="object 61"/>
            <p:cNvSpPr/>
            <p:nvPr/>
          </p:nvSpPr>
          <p:spPr>
            <a:xfrm>
              <a:off x="6848856" y="397154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56031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1" y="256031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0380" y="397306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8772" y="4061460"/>
              <a:ext cx="73151" cy="76199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6222491" y="4070604"/>
            <a:ext cx="375285" cy="64135"/>
            <a:chOff x="6222491" y="4070604"/>
            <a:chExt cx="375285" cy="64135"/>
          </a:xfrm>
        </p:grpSpPr>
        <p:sp>
          <p:nvSpPr>
            <p:cNvPr id="65" name="object 65"/>
            <p:cNvSpPr/>
            <p:nvPr/>
          </p:nvSpPr>
          <p:spPr>
            <a:xfrm>
              <a:off x="6222491" y="4101084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0" y="0"/>
                  </a:moveTo>
                  <a:lnTo>
                    <a:pt x="31089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30340" y="407060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0" y="0"/>
                  </a:moveTo>
                  <a:lnTo>
                    <a:pt x="0" y="64007"/>
                  </a:lnTo>
                  <a:lnTo>
                    <a:pt x="67056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5448300" y="4070604"/>
            <a:ext cx="363220" cy="64135"/>
            <a:chOff x="5448300" y="4070604"/>
            <a:chExt cx="363220" cy="64135"/>
          </a:xfrm>
        </p:grpSpPr>
        <p:sp>
          <p:nvSpPr>
            <p:cNvPr id="68" name="object 68"/>
            <p:cNvSpPr/>
            <p:nvPr/>
          </p:nvSpPr>
          <p:spPr>
            <a:xfrm>
              <a:off x="5448300" y="4101084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5">
                  <a:moveTo>
                    <a:pt x="0" y="0"/>
                  </a:moveTo>
                  <a:lnTo>
                    <a:pt x="29870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43956" y="407060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0" y="64007"/>
                  </a:lnTo>
                  <a:lnTo>
                    <a:pt x="67056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338059" y="3973068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589519" y="3968496"/>
            <a:ext cx="262255" cy="265430"/>
            <a:chOff x="7589519" y="3968496"/>
            <a:chExt cx="262255" cy="265430"/>
          </a:xfrm>
        </p:grpSpPr>
        <p:sp>
          <p:nvSpPr>
            <p:cNvPr id="72" name="object 72"/>
            <p:cNvSpPr/>
            <p:nvPr/>
          </p:nvSpPr>
          <p:spPr>
            <a:xfrm>
              <a:off x="7592566" y="3971544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39">
                  <a:moveTo>
                    <a:pt x="252983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2983" y="256031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2566" y="3971544"/>
              <a:ext cx="252983" cy="25603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594091" y="3973068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39">
                  <a:moveTo>
                    <a:pt x="0" y="0"/>
                  </a:moveTo>
                  <a:lnTo>
                    <a:pt x="252983" y="0"/>
                  </a:lnTo>
                  <a:lnTo>
                    <a:pt x="252983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82483" y="4061460"/>
              <a:ext cx="73151" cy="76199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7008876" y="4070604"/>
            <a:ext cx="332740" cy="64135"/>
            <a:chOff x="7008876" y="4070604"/>
            <a:chExt cx="332740" cy="64135"/>
          </a:xfrm>
        </p:grpSpPr>
        <p:sp>
          <p:nvSpPr>
            <p:cNvPr id="77" name="object 77"/>
            <p:cNvSpPr/>
            <p:nvPr/>
          </p:nvSpPr>
          <p:spPr>
            <a:xfrm>
              <a:off x="7008876" y="4101084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26822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74052" y="407060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0" y="0"/>
                  </a:moveTo>
                  <a:lnTo>
                    <a:pt x="0" y="64007"/>
                  </a:lnTo>
                  <a:lnTo>
                    <a:pt x="67055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036820" y="4293108"/>
            <a:ext cx="253365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285041" y="4288345"/>
            <a:ext cx="266065" cy="266065"/>
            <a:chOff x="5285041" y="4288345"/>
            <a:chExt cx="266065" cy="266065"/>
          </a:xfrm>
        </p:grpSpPr>
        <p:sp>
          <p:nvSpPr>
            <p:cNvPr id="81" name="object 81"/>
            <p:cNvSpPr/>
            <p:nvPr/>
          </p:nvSpPr>
          <p:spPr>
            <a:xfrm>
              <a:off x="5288279" y="42915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89803" y="429310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2" y="0"/>
                  </a:lnTo>
                  <a:lnTo>
                    <a:pt x="256032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1243" y="4384548"/>
              <a:ext cx="73151" cy="73151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5807964" y="4293108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059233" y="4288345"/>
            <a:ext cx="266065" cy="266065"/>
            <a:chOff x="6059233" y="4288345"/>
            <a:chExt cx="266065" cy="266065"/>
          </a:xfrm>
        </p:grpSpPr>
        <p:sp>
          <p:nvSpPr>
            <p:cNvPr id="86" name="object 86"/>
            <p:cNvSpPr/>
            <p:nvPr/>
          </p:nvSpPr>
          <p:spPr>
            <a:xfrm>
              <a:off x="6062472" y="42915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63996" y="429310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2388" y="4384548"/>
              <a:ext cx="73151" cy="73151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6594347" y="4291584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222491" y="4393692"/>
            <a:ext cx="375285" cy="64135"/>
            <a:chOff x="6222491" y="4393692"/>
            <a:chExt cx="375285" cy="64135"/>
          </a:xfrm>
        </p:grpSpPr>
        <p:sp>
          <p:nvSpPr>
            <p:cNvPr id="91" name="object 91"/>
            <p:cNvSpPr/>
            <p:nvPr/>
          </p:nvSpPr>
          <p:spPr>
            <a:xfrm>
              <a:off x="6222491" y="4424172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0" y="0"/>
                  </a:moveTo>
                  <a:lnTo>
                    <a:pt x="31089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30340" y="4393692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0" y="0"/>
                  </a:moveTo>
                  <a:lnTo>
                    <a:pt x="0" y="64007"/>
                  </a:lnTo>
                  <a:lnTo>
                    <a:pt x="67056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5448300" y="4393692"/>
            <a:ext cx="363220" cy="64135"/>
            <a:chOff x="5448300" y="4393692"/>
            <a:chExt cx="363220" cy="64135"/>
          </a:xfrm>
        </p:grpSpPr>
        <p:sp>
          <p:nvSpPr>
            <p:cNvPr id="94" name="object 94"/>
            <p:cNvSpPr/>
            <p:nvPr/>
          </p:nvSpPr>
          <p:spPr>
            <a:xfrm>
              <a:off x="5448300" y="4424172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5">
                  <a:moveTo>
                    <a:pt x="0" y="0"/>
                  </a:moveTo>
                  <a:lnTo>
                    <a:pt x="29870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743956" y="4393692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0" y="64007"/>
                  </a:lnTo>
                  <a:lnTo>
                    <a:pt x="67056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6845807" y="4288536"/>
            <a:ext cx="490855" cy="265430"/>
            <a:chOff x="6845807" y="4288536"/>
            <a:chExt cx="490855" cy="265430"/>
          </a:xfrm>
        </p:grpSpPr>
        <p:sp>
          <p:nvSpPr>
            <p:cNvPr id="97" name="object 97"/>
            <p:cNvSpPr/>
            <p:nvPr/>
          </p:nvSpPr>
          <p:spPr>
            <a:xfrm>
              <a:off x="6848855" y="429158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56031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1" y="256031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850379" y="429310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8771" y="4384548"/>
              <a:ext cx="73151" cy="73151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7008875" y="4424172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8124443" y="4283964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8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8375904" y="4279392"/>
            <a:ext cx="265430" cy="265430"/>
            <a:chOff x="8375904" y="4279392"/>
            <a:chExt cx="265430" cy="265430"/>
          </a:xfrm>
        </p:grpSpPr>
        <p:sp>
          <p:nvSpPr>
            <p:cNvPr id="103" name="object 103"/>
            <p:cNvSpPr/>
            <p:nvPr/>
          </p:nvSpPr>
          <p:spPr>
            <a:xfrm>
              <a:off x="8378951" y="428244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78951" y="4282440"/>
              <a:ext cx="256032" cy="256031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8380476" y="428396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8868" y="4372356"/>
              <a:ext cx="76199" cy="76199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7837931" y="4381500"/>
            <a:ext cx="289560" cy="64135"/>
            <a:chOff x="7837931" y="4381500"/>
            <a:chExt cx="289560" cy="64135"/>
          </a:xfrm>
        </p:grpSpPr>
        <p:sp>
          <p:nvSpPr>
            <p:cNvPr id="108" name="object 108"/>
            <p:cNvSpPr/>
            <p:nvPr/>
          </p:nvSpPr>
          <p:spPr>
            <a:xfrm>
              <a:off x="7845551" y="4415028"/>
              <a:ext cx="222885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504" y="0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60435" y="4381500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0" y="0"/>
                  </a:moveTo>
                  <a:lnTo>
                    <a:pt x="0" y="64007"/>
                  </a:lnTo>
                  <a:lnTo>
                    <a:pt x="67055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7338059" y="4291584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Comic Sans MS"/>
                <a:cs typeface="Comic Sans MS"/>
              </a:rPr>
              <a:t>7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7589519" y="4285488"/>
            <a:ext cx="262255" cy="265430"/>
            <a:chOff x="7589519" y="4285488"/>
            <a:chExt cx="262255" cy="265430"/>
          </a:xfrm>
        </p:grpSpPr>
        <p:sp>
          <p:nvSpPr>
            <p:cNvPr id="112" name="object 112"/>
            <p:cNvSpPr/>
            <p:nvPr/>
          </p:nvSpPr>
          <p:spPr>
            <a:xfrm>
              <a:off x="7592567" y="4288536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39">
                  <a:moveTo>
                    <a:pt x="252983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252983" y="25603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594091" y="4290060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39">
                  <a:moveTo>
                    <a:pt x="0" y="0"/>
                  </a:moveTo>
                  <a:lnTo>
                    <a:pt x="252983" y="0"/>
                  </a:lnTo>
                  <a:lnTo>
                    <a:pt x="252983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2483" y="4378452"/>
              <a:ext cx="73151" cy="73151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5033771" y="4933188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5285041" y="4928425"/>
            <a:ext cx="266065" cy="266065"/>
            <a:chOff x="5285041" y="4928425"/>
            <a:chExt cx="266065" cy="266065"/>
          </a:xfrm>
        </p:grpSpPr>
        <p:sp>
          <p:nvSpPr>
            <p:cNvPr id="117" name="object 117"/>
            <p:cNvSpPr/>
            <p:nvPr/>
          </p:nvSpPr>
          <p:spPr>
            <a:xfrm>
              <a:off x="5288279" y="493166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289803" y="493318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2" y="0"/>
                  </a:lnTo>
                  <a:lnTo>
                    <a:pt x="256032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195" y="5021580"/>
              <a:ext cx="73151" cy="76199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5817108" y="4933188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6068567" y="4928616"/>
            <a:ext cx="523240" cy="265430"/>
            <a:chOff x="6068567" y="4928616"/>
            <a:chExt cx="523240" cy="265430"/>
          </a:xfrm>
        </p:grpSpPr>
        <p:sp>
          <p:nvSpPr>
            <p:cNvPr id="122" name="object 122"/>
            <p:cNvSpPr/>
            <p:nvPr/>
          </p:nvSpPr>
          <p:spPr>
            <a:xfrm>
              <a:off x="6071616" y="4931664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4" h="256539">
                  <a:moveTo>
                    <a:pt x="252983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2983" y="256031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073139" y="4933188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4" h="256539">
                  <a:moveTo>
                    <a:pt x="0" y="0"/>
                  </a:moveTo>
                  <a:lnTo>
                    <a:pt x="252983" y="0"/>
                  </a:lnTo>
                  <a:lnTo>
                    <a:pt x="252983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1531" y="5021580"/>
              <a:ext cx="73151" cy="76199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6231635" y="5061204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4">
                  <a:moveTo>
                    <a:pt x="0" y="0"/>
                  </a:moveTo>
                  <a:lnTo>
                    <a:pt x="29870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27292" y="503072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0"/>
                  </a:moveTo>
                  <a:lnTo>
                    <a:pt x="0" y="64007"/>
                  </a:lnTo>
                  <a:lnTo>
                    <a:pt x="64008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594347" y="4933188"/>
            <a:ext cx="253365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6842569" y="4928425"/>
            <a:ext cx="266065" cy="266065"/>
            <a:chOff x="6842569" y="4928425"/>
            <a:chExt cx="266065" cy="266065"/>
          </a:xfrm>
        </p:grpSpPr>
        <p:sp>
          <p:nvSpPr>
            <p:cNvPr id="129" name="object 129"/>
            <p:cNvSpPr/>
            <p:nvPr/>
          </p:nvSpPr>
          <p:spPr>
            <a:xfrm>
              <a:off x="6845807" y="493166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56031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1" y="256031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847331" y="493318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38771" y="5021580"/>
              <a:ext cx="70103" cy="76199"/>
            </a:xfrm>
            <a:prstGeom prst="rect">
              <a:avLst/>
            </a:prstGeom>
          </p:spPr>
        </p:pic>
      </p:grpSp>
      <p:grpSp>
        <p:nvGrpSpPr>
          <p:cNvPr id="132" name="object 132"/>
          <p:cNvGrpSpPr/>
          <p:nvPr/>
        </p:nvGrpSpPr>
        <p:grpSpPr>
          <a:xfrm>
            <a:off x="5448300" y="5030724"/>
            <a:ext cx="368935" cy="64135"/>
            <a:chOff x="5448300" y="5030724"/>
            <a:chExt cx="368935" cy="64135"/>
          </a:xfrm>
        </p:grpSpPr>
        <p:sp>
          <p:nvSpPr>
            <p:cNvPr id="133" name="object 133"/>
            <p:cNvSpPr/>
            <p:nvPr/>
          </p:nvSpPr>
          <p:spPr>
            <a:xfrm>
              <a:off x="5448300" y="5061204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847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753100" y="503072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4007"/>
                  </a:lnTo>
                  <a:lnTo>
                    <a:pt x="64007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7335011" y="4933188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6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7586471" y="4928616"/>
            <a:ext cx="265430" cy="265430"/>
            <a:chOff x="7586471" y="4928616"/>
            <a:chExt cx="265430" cy="265430"/>
          </a:xfrm>
        </p:grpSpPr>
        <p:sp>
          <p:nvSpPr>
            <p:cNvPr id="137" name="object 137"/>
            <p:cNvSpPr/>
            <p:nvPr/>
          </p:nvSpPr>
          <p:spPr>
            <a:xfrm>
              <a:off x="7589519" y="493166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256031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1" y="256031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9519" y="4931664"/>
              <a:ext cx="256031" cy="256031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7591043" y="493318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9435" y="5021580"/>
              <a:ext cx="76199" cy="76199"/>
            </a:xfrm>
            <a:prstGeom prst="rect">
              <a:avLst/>
            </a:prstGeom>
          </p:spPr>
        </p:pic>
      </p:grpSp>
      <p:grpSp>
        <p:nvGrpSpPr>
          <p:cNvPr id="141" name="object 141"/>
          <p:cNvGrpSpPr/>
          <p:nvPr/>
        </p:nvGrpSpPr>
        <p:grpSpPr>
          <a:xfrm>
            <a:off x="7005828" y="5030724"/>
            <a:ext cx="329565" cy="64135"/>
            <a:chOff x="7005828" y="5030724"/>
            <a:chExt cx="329565" cy="64135"/>
          </a:xfrm>
        </p:grpSpPr>
        <p:sp>
          <p:nvSpPr>
            <p:cNvPr id="142" name="object 142"/>
            <p:cNvSpPr/>
            <p:nvPr/>
          </p:nvSpPr>
          <p:spPr>
            <a:xfrm>
              <a:off x="7005828" y="5061204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26822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271004" y="503072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0"/>
                  </a:moveTo>
                  <a:lnTo>
                    <a:pt x="0" y="64007"/>
                  </a:lnTo>
                  <a:lnTo>
                    <a:pt x="64007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5039867" y="5250180"/>
            <a:ext cx="253365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5288279" y="5245608"/>
            <a:ext cx="265430" cy="265430"/>
            <a:chOff x="5288279" y="5245608"/>
            <a:chExt cx="265430" cy="265430"/>
          </a:xfrm>
        </p:grpSpPr>
        <p:sp>
          <p:nvSpPr>
            <p:cNvPr id="146" name="object 146"/>
            <p:cNvSpPr/>
            <p:nvPr/>
          </p:nvSpPr>
          <p:spPr>
            <a:xfrm>
              <a:off x="5291328" y="5248656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1328" y="5248656"/>
              <a:ext cx="256032" cy="256031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5292851" y="525018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2" y="0"/>
                  </a:lnTo>
                  <a:lnTo>
                    <a:pt x="256032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4291" y="5341620"/>
              <a:ext cx="73151" cy="73151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5256276" y="1767839"/>
            <a:ext cx="157480" cy="190500"/>
            <a:chOff x="5256276" y="1767839"/>
            <a:chExt cx="157480" cy="190500"/>
          </a:xfrm>
        </p:grpSpPr>
        <p:sp>
          <p:nvSpPr>
            <p:cNvPr id="151" name="object 151"/>
            <p:cNvSpPr/>
            <p:nvPr/>
          </p:nvSpPr>
          <p:spPr>
            <a:xfrm>
              <a:off x="5292851" y="1772411"/>
              <a:ext cx="116205" cy="140335"/>
            </a:xfrm>
            <a:custGeom>
              <a:avLst/>
              <a:gdLst/>
              <a:ahLst/>
              <a:cxnLst/>
              <a:rect l="l" t="t" r="r" b="b"/>
              <a:pathLst>
                <a:path w="116204" h="140335">
                  <a:moveTo>
                    <a:pt x="115823" y="0"/>
                  </a:moveTo>
                  <a:lnTo>
                    <a:pt x="0" y="14020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256276" y="1888236"/>
              <a:ext cx="67310" cy="70485"/>
            </a:xfrm>
            <a:custGeom>
              <a:avLst/>
              <a:gdLst/>
              <a:ahLst/>
              <a:cxnLst/>
              <a:rect l="l" t="t" r="r" b="b"/>
              <a:pathLst>
                <a:path w="67310" h="70485">
                  <a:moveTo>
                    <a:pt x="18287" y="0"/>
                  </a:moveTo>
                  <a:lnTo>
                    <a:pt x="0" y="70104"/>
                  </a:lnTo>
                  <a:lnTo>
                    <a:pt x="67055" y="42672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5522467" y="1514347"/>
            <a:ext cx="2480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degree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number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neighbors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033771" y="5899404"/>
            <a:ext cx="253365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5281993" y="5894641"/>
            <a:ext cx="266065" cy="266065"/>
            <a:chOff x="5281993" y="5894641"/>
            <a:chExt cx="266065" cy="266065"/>
          </a:xfrm>
        </p:grpSpPr>
        <p:sp>
          <p:nvSpPr>
            <p:cNvPr id="156" name="object 156"/>
            <p:cNvSpPr/>
            <p:nvPr/>
          </p:nvSpPr>
          <p:spPr>
            <a:xfrm>
              <a:off x="5285232" y="5897879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286755" y="589940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2" y="0"/>
                  </a:lnTo>
                  <a:lnTo>
                    <a:pt x="256032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78195" y="5990844"/>
              <a:ext cx="70103" cy="73151"/>
            </a:xfrm>
            <a:prstGeom prst="rect">
              <a:avLst/>
            </a:prstGeom>
          </p:spPr>
        </p:pic>
      </p:grpSp>
      <p:sp>
        <p:nvSpPr>
          <p:cNvPr id="159" name="object 159"/>
          <p:cNvSpPr txBox="1"/>
          <p:nvPr/>
        </p:nvSpPr>
        <p:spPr>
          <a:xfrm>
            <a:off x="5814059" y="5899404"/>
            <a:ext cx="256540" cy="256540"/>
          </a:xfrm>
          <a:prstGeom prst="rect">
            <a:avLst/>
          </a:prstGeom>
          <a:solidFill>
            <a:srgbClr val="CBCBC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mic Sans MS"/>
                <a:cs typeface="Comic Sans MS"/>
              </a:rPr>
              <a:t>7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6065520" y="5894832"/>
            <a:ext cx="265430" cy="265430"/>
            <a:chOff x="6065520" y="5894832"/>
            <a:chExt cx="265430" cy="265430"/>
          </a:xfrm>
        </p:grpSpPr>
        <p:sp>
          <p:nvSpPr>
            <p:cNvPr id="161" name="object 161"/>
            <p:cNvSpPr/>
            <p:nvPr/>
          </p:nvSpPr>
          <p:spPr>
            <a:xfrm>
              <a:off x="6068566" y="5897879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25603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56032" y="256031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68566" y="5897879"/>
              <a:ext cx="256032" cy="256031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6070092" y="589940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0"/>
                  </a:moveTo>
                  <a:lnTo>
                    <a:pt x="256031" y="0"/>
                  </a:lnTo>
                  <a:lnTo>
                    <a:pt x="256031" y="256032"/>
                  </a:lnTo>
                  <a:lnTo>
                    <a:pt x="0" y="256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58484" y="5990844"/>
              <a:ext cx="73151" cy="73151"/>
            </a:xfrm>
            <a:prstGeom prst="rect">
              <a:avLst/>
            </a:prstGeom>
          </p:spPr>
        </p:pic>
      </p:grpSp>
      <p:grpSp>
        <p:nvGrpSpPr>
          <p:cNvPr id="165" name="object 165"/>
          <p:cNvGrpSpPr/>
          <p:nvPr/>
        </p:nvGrpSpPr>
        <p:grpSpPr>
          <a:xfrm>
            <a:off x="5445252" y="5999988"/>
            <a:ext cx="372110" cy="64135"/>
            <a:chOff x="5445252" y="5999988"/>
            <a:chExt cx="372110" cy="64135"/>
          </a:xfrm>
        </p:grpSpPr>
        <p:sp>
          <p:nvSpPr>
            <p:cNvPr id="166" name="object 166"/>
            <p:cNvSpPr/>
            <p:nvPr/>
          </p:nvSpPr>
          <p:spPr>
            <a:xfrm>
              <a:off x="5445252" y="6030468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847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750052" y="5999988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0" y="64007"/>
                  </a:lnTo>
                  <a:lnTo>
                    <a:pt x="67055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3203</Words>
  <Application>Microsoft Macintosh PowerPoint</Application>
  <PresentationFormat>On-screen Show (4:3)</PresentationFormat>
  <Paragraphs>525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Calibri</vt:lpstr>
      <vt:lpstr>Comic Sans MS</vt:lpstr>
      <vt:lpstr>Courier New</vt:lpstr>
      <vt:lpstr>Lucida Sans Unicode</vt:lpstr>
      <vt:lpstr>Symbol</vt:lpstr>
      <vt:lpstr>Times New Roman</vt:lpstr>
      <vt:lpstr>Trebuchet MS</vt:lpstr>
      <vt:lpstr>Office Theme</vt:lpstr>
      <vt:lpstr>Chapter 3</vt:lpstr>
      <vt:lpstr>3.1 Basic Definitions and Applications</vt:lpstr>
      <vt:lpstr>Undirected Graphs</vt:lpstr>
      <vt:lpstr>Some Graph Applications</vt:lpstr>
      <vt:lpstr>World Wide Web</vt:lpstr>
      <vt:lpstr>9-11 Terrorist Network</vt:lpstr>
      <vt:lpstr>Ecological Food Web</vt:lpstr>
      <vt:lpstr>Graph Representation: Adjacency Matrix</vt:lpstr>
      <vt:lpstr>Graph Representation: Adjacency List</vt:lpstr>
      <vt:lpstr>Paths and Connectivity</vt:lpstr>
      <vt:lpstr>Cycles</vt:lpstr>
      <vt:lpstr>Trees</vt:lpstr>
      <vt:lpstr>Rooted Trees</vt:lpstr>
      <vt:lpstr>3.2 Graph Traversal</vt:lpstr>
      <vt:lpstr>Connectivity</vt:lpstr>
      <vt:lpstr>Breadth First Search</vt:lpstr>
      <vt:lpstr>Breadth First Search</vt:lpstr>
      <vt:lpstr>Breadth First Search: Analysis</vt:lpstr>
      <vt:lpstr>Connected Component</vt:lpstr>
      <vt:lpstr>Flood Fill</vt:lpstr>
      <vt:lpstr>Flood Fill</vt:lpstr>
      <vt:lpstr>Connected Component</vt:lpstr>
      <vt:lpstr>3.4 Testing Bipartiteness</vt:lpstr>
      <vt:lpstr>Bipartite Graphs</vt:lpstr>
      <vt:lpstr>Testing Bipartiteness</vt:lpstr>
      <vt:lpstr>An Obstruction to Bipartiteness</vt:lpstr>
      <vt:lpstr>Bipartite Graphs</vt:lpstr>
      <vt:lpstr>Bipartite Graphs</vt:lpstr>
      <vt:lpstr>Bipartite Graphs</vt:lpstr>
      <vt:lpstr>Obstruction to Bipartiteness</vt:lpstr>
      <vt:lpstr>3.5 Connectivity in Directed Graphs</vt:lpstr>
      <vt:lpstr>Directed Graphs</vt:lpstr>
      <vt:lpstr>Graph Search</vt:lpstr>
      <vt:lpstr>Strong Connectivity</vt:lpstr>
      <vt:lpstr>Strong Connectivity: Algorithm</vt:lpstr>
      <vt:lpstr>3.6 DAGs and Topological Ordering</vt:lpstr>
      <vt:lpstr>Directed Acyclic Graphs</vt:lpstr>
      <vt:lpstr>Precedence Constraints</vt:lpstr>
      <vt:lpstr>Directed Acyclic Graphs</vt:lpstr>
      <vt:lpstr>Directed Acyclic Graphs</vt:lpstr>
      <vt:lpstr>Directed Acyclic Graphs</vt:lpstr>
      <vt:lpstr>Directed Acyclic Graphs</vt:lpstr>
      <vt:lpstr>Topological Sorting Algorithm: Running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03graphs.ppt</dc:title>
  <dc:creator>Kevin Wayne</dc:creator>
  <cp:lastModifiedBy>Fidaa Ali Abed</cp:lastModifiedBy>
  <cp:revision>4</cp:revision>
  <dcterms:created xsi:type="dcterms:W3CDTF">2022-02-02T11:38:28Z</dcterms:created>
  <dcterms:modified xsi:type="dcterms:W3CDTF">2023-02-20T10:09:17Z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2008-12-18T00:00:00Z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2022-02-02T00:00:00Z</vt:filetime>
  </property>
</Properties>
</file>