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3491" y="176275"/>
            <a:ext cx="3557016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780" y="2191003"/>
            <a:ext cx="5400040" cy="1980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89492" y="6655203"/>
            <a:ext cx="2025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7" Type="http://schemas.openxmlformats.org/officeDocument/2006/relationships/image" Target="../media/image30.jpg"/><Relationship Id="rId8" Type="http://schemas.openxmlformats.org/officeDocument/2006/relationships/image" Target="../media/image31.jpg"/><Relationship Id="rId9" Type="http://schemas.openxmlformats.org/officeDocument/2006/relationships/image" Target="../media/image32.jpg"/><Relationship Id="rId10" Type="http://schemas.openxmlformats.org/officeDocument/2006/relationships/image" Target="../media/image33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5239512"/>
            <a:ext cx="652271" cy="484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3828" y="1282699"/>
            <a:ext cx="191325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FFFFFF"/>
                </a:solidFill>
              </a:rPr>
              <a:t>Chapter</a:t>
            </a:r>
            <a:r>
              <a:rPr dirty="0" sz="3200" spc="-55">
                <a:solidFill>
                  <a:srgbClr val="FFFFFF"/>
                </a:solidFill>
              </a:rPr>
              <a:t> </a:t>
            </a:r>
            <a:r>
              <a:rPr dirty="0" sz="3200" spc="-5">
                <a:solidFill>
                  <a:srgbClr val="FFFFFF"/>
                </a:solidFill>
              </a:rPr>
              <a:t>4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73828" y="2261107"/>
            <a:ext cx="185483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solidFill>
                  <a:srgbClr val="CBCCCC"/>
                </a:solidFill>
                <a:latin typeface="Comic Sans MS"/>
                <a:cs typeface="Comic Sans MS"/>
              </a:rPr>
              <a:t>Greedy </a:t>
            </a:r>
            <a:r>
              <a:rPr dirty="0" sz="280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2800">
                <a:solidFill>
                  <a:srgbClr val="CBCCCC"/>
                </a:solidFill>
                <a:latin typeface="Comic Sans MS"/>
                <a:cs typeface="Comic Sans MS"/>
              </a:rPr>
              <a:t>A</a:t>
            </a:r>
            <a:r>
              <a:rPr dirty="0" sz="2800">
                <a:solidFill>
                  <a:srgbClr val="CBCCCC"/>
                </a:solidFill>
                <a:latin typeface="Comic Sans MS"/>
                <a:cs typeface="Comic Sans MS"/>
              </a:rPr>
              <a:t>l</a:t>
            </a:r>
            <a:r>
              <a:rPr dirty="0" sz="2800" spc="-5">
                <a:solidFill>
                  <a:srgbClr val="CBCCCC"/>
                </a:solidFill>
                <a:latin typeface="Comic Sans MS"/>
                <a:cs typeface="Comic Sans MS"/>
              </a:rPr>
              <a:t>gorithm</a:t>
            </a:r>
            <a:r>
              <a:rPr dirty="0" sz="2800">
                <a:solidFill>
                  <a:srgbClr val="CBCCCC"/>
                </a:solidFill>
                <a:latin typeface="Comic Sans MS"/>
                <a:cs typeface="Comic Sans MS"/>
              </a:rPr>
              <a:t>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3947" y="5214619"/>
            <a:ext cx="2359025" cy="436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070"/>
              </a:lnSpc>
              <a:spcBef>
                <a:spcPts val="110"/>
              </a:spcBef>
            </a:pP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Slides</a:t>
            </a:r>
            <a:r>
              <a:rPr dirty="0" sz="900" spc="-15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by</a:t>
            </a:r>
            <a:r>
              <a:rPr dirty="0" sz="900" spc="-1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Kevin</a:t>
            </a:r>
            <a:r>
              <a:rPr dirty="0" sz="900" spc="-1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ts val="1080"/>
              </a:lnSpc>
              <a:spcBef>
                <a:spcPts val="25"/>
              </a:spcBef>
            </a:pP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Copyright</a:t>
            </a:r>
            <a:r>
              <a:rPr dirty="0" sz="900" spc="5">
                <a:solidFill>
                  <a:srgbClr val="CBCCCC"/>
                </a:solidFill>
                <a:latin typeface="Comic Sans MS"/>
                <a:cs typeface="Comic Sans MS"/>
              </a:rPr>
              <a:t> ©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2005 Pearson-Addison</a:t>
            </a:r>
            <a:r>
              <a:rPr dirty="0" sz="900" spc="5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Wesley. </a:t>
            </a:r>
            <a:r>
              <a:rPr dirty="0" sz="900" spc="-254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>
                <a:solidFill>
                  <a:srgbClr val="CBCCCC"/>
                </a:solidFill>
                <a:latin typeface="Comic Sans MS"/>
                <a:cs typeface="Comic Sans MS"/>
              </a:rPr>
              <a:t>All</a:t>
            </a:r>
            <a:r>
              <a:rPr dirty="0" sz="900" spc="-1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dirty="0" sz="900" spc="-5">
                <a:solidFill>
                  <a:srgbClr val="CBCCCC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240536"/>
            <a:ext cx="3919728" cy="4483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6255" y="3858768"/>
          <a:ext cx="6875145" cy="228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/>
                <a:gridCol w="417830"/>
                <a:gridCol w="417829"/>
                <a:gridCol w="417830"/>
                <a:gridCol w="417830"/>
                <a:gridCol w="414655"/>
                <a:gridCol w="417830"/>
                <a:gridCol w="417829"/>
                <a:gridCol w="414654"/>
                <a:gridCol w="417829"/>
                <a:gridCol w="417829"/>
                <a:gridCol w="421004"/>
                <a:gridCol w="417829"/>
                <a:gridCol w="417829"/>
                <a:gridCol w="417829"/>
                <a:gridCol w="417830"/>
                <a:gridCol w="177165"/>
              </a:tblGrid>
              <a:tr h="38252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j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03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97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14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841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g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524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8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524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R="4083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h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8415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1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270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f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905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i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2225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6196" y="176275"/>
            <a:ext cx="24479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Partitioning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672" y="926084"/>
            <a:ext cx="7449184" cy="20066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Interval</a:t>
            </a:r>
            <a:r>
              <a:rPr dirty="0" sz="1800" spc="-5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partitioning.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Lecture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starts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baseline="-21367" sz="1950">
                <a:latin typeface="Comic Sans MS"/>
                <a:cs typeface="Comic Sans MS"/>
              </a:rPr>
              <a:t>j</a:t>
            </a:r>
            <a:r>
              <a:rPr dirty="0" baseline="-21367" sz="1950" spc="232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finishes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f</a:t>
            </a:r>
            <a:r>
              <a:rPr dirty="0" baseline="-21367" sz="1950" spc="-7">
                <a:latin typeface="Comic Sans MS"/>
                <a:cs typeface="Comic Sans MS"/>
              </a:rPr>
              <a:t>j</a:t>
            </a:r>
            <a:r>
              <a:rPr dirty="0" sz="1800" spc="-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1058545" algn="l"/>
              </a:tabLst>
            </a:pPr>
            <a:r>
              <a:rPr dirty="0" sz="1800">
                <a:latin typeface="Comic Sans MS"/>
                <a:cs typeface="Comic Sans MS"/>
              </a:rPr>
              <a:t>Goal:	</a:t>
            </a:r>
            <a:r>
              <a:rPr dirty="0" sz="1800" spc="-5">
                <a:latin typeface="Comic Sans MS"/>
                <a:cs typeface="Comic Sans MS"/>
              </a:rPr>
              <a:t>find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minimum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number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lectures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</a:t>
            </a:r>
            <a:r>
              <a:rPr dirty="0" sz="1800" spc="-5">
                <a:latin typeface="Comic Sans MS"/>
                <a:cs typeface="Comic Sans MS"/>
              </a:rPr>
              <a:t> that no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two </a:t>
            </a:r>
            <a:r>
              <a:rPr dirty="0" sz="1800">
                <a:latin typeface="Comic Sans MS"/>
                <a:cs typeface="Comic Sans MS"/>
              </a:rPr>
              <a:t>occur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 </a:t>
            </a:r>
            <a:r>
              <a:rPr dirty="0" sz="1800" spc="-5">
                <a:latin typeface="Comic Sans MS"/>
                <a:cs typeface="Comic Sans MS"/>
              </a:rPr>
              <a:t>room.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53213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dirty="0" sz="1800">
                <a:latin typeface="Comic Sans MS"/>
                <a:cs typeface="Comic Sans MS"/>
              </a:rPr>
              <a:t>This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uses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4</a:t>
            </a:r>
            <a:r>
              <a:rPr dirty="0" sz="1800" spc="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</a:t>
            </a:r>
            <a:r>
              <a:rPr dirty="0" sz="1800" spc="-5">
                <a:latin typeface="Comic Sans MS"/>
                <a:cs typeface="Comic Sans MS"/>
              </a:rPr>
              <a:t> 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10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2731" y="607618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0"/>
                </a:moveTo>
                <a:lnTo>
                  <a:pt x="0" y="118871"/>
                </a:lnTo>
                <a:lnTo>
                  <a:pt x="118872" y="579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140" y="4306315"/>
            <a:ext cx="10223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219" y="6146435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9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547" y="6146435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9:3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7748" y="6146435"/>
            <a:ext cx="16065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9604" y="6146435"/>
            <a:ext cx="35433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10:3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2523" y="6146435"/>
            <a:ext cx="14033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8660" y="6146435"/>
            <a:ext cx="33401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11:3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1579" y="6146435"/>
            <a:ext cx="16065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8572" y="6146435"/>
            <a:ext cx="35433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12:3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6732" y="6146435"/>
            <a:ext cx="8318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1155" y="6146435"/>
            <a:ext cx="27686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09691" y="6146435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84596" y="6146435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2:3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3988" y="6143387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3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8411" y="6143387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3:3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76947" y="6143387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48804" y="6143387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4:3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36483" y="6238435"/>
            <a:ext cx="37401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196" y="176275"/>
            <a:ext cx="24479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Interval</a:t>
            </a:r>
            <a:r>
              <a:rPr dirty="0" spc="-40"/>
              <a:t> </a:t>
            </a:r>
            <a:r>
              <a:rPr dirty="0" spc="-5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672" y="926084"/>
            <a:ext cx="7449184" cy="20066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Interval</a:t>
            </a:r>
            <a:r>
              <a:rPr dirty="0" sz="1800" spc="-5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partitioning.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Lecture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starts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baseline="-21367" sz="1950">
                <a:latin typeface="Comic Sans MS"/>
                <a:cs typeface="Comic Sans MS"/>
              </a:rPr>
              <a:t>j</a:t>
            </a:r>
            <a:r>
              <a:rPr dirty="0" baseline="-21367" sz="1950" spc="232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finishes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f</a:t>
            </a:r>
            <a:r>
              <a:rPr dirty="0" baseline="-21367" sz="1950" spc="-7">
                <a:latin typeface="Comic Sans MS"/>
                <a:cs typeface="Comic Sans MS"/>
              </a:rPr>
              <a:t>j</a:t>
            </a:r>
            <a:r>
              <a:rPr dirty="0" sz="1800" spc="-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1058545" algn="l"/>
              </a:tabLst>
            </a:pPr>
            <a:r>
              <a:rPr dirty="0" sz="1800">
                <a:latin typeface="Comic Sans MS"/>
                <a:cs typeface="Comic Sans MS"/>
              </a:rPr>
              <a:t>Goal:	</a:t>
            </a:r>
            <a:r>
              <a:rPr dirty="0" sz="1800" spc="-5">
                <a:latin typeface="Comic Sans MS"/>
                <a:cs typeface="Comic Sans MS"/>
              </a:rPr>
              <a:t>find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minimum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number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lectures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</a:t>
            </a:r>
            <a:r>
              <a:rPr dirty="0" sz="1800" spc="-5">
                <a:latin typeface="Comic Sans MS"/>
                <a:cs typeface="Comic Sans MS"/>
              </a:rPr>
              <a:t> that no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two </a:t>
            </a:r>
            <a:r>
              <a:rPr dirty="0" sz="1800">
                <a:latin typeface="Comic Sans MS"/>
                <a:cs typeface="Comic Sans MS"/>
              </a:rPr>
              <a:t>occur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 </a:t>
            </a:r>
            <a:r>
              <a:rPr dirty="0" sz="1800" spc="-5">
                <a:latin typeface="Comic Sans MS"/>
                <a:cs typeface="Comic Sans MS"/>
              </a:rPr>
              <a:t>room.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53213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dirty="0" sz="1800">
                <a:latin typeface="Comic Sans MS"/>
                <a:cs typeface="Comic Sans MS"/>
              </a:rPr>
              <a:t>This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uses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only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3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6255" y="4440936"/>
          <a:ext cx="6875145" cy="170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/>
                <a:gridCol w="417830"/>
                <a:gridCol w="417829"/>
                <a:gridCol w="417830"/>
                <a:gridCol w="417830"/>
                <a:gridCol w="414655"/>
                <a:gridCol w="417830"/>
                <a:gridCol w="417829"/>
                <a:gridCol w="414654"/>
                <a:gridCol w="417829"/>
                <a:gridCol w="417829"/>
                <a:gridCol w="421004"/>
                <a:gridCol w="417829"/>
                <a:gridCol w="417829"/>
                <a:gridCol w="417829"/>
                <a:gridCol w="417830"/>
                <a:gridCol w="177165"/>
              </a:tblGrid>
              <a:tr h="303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14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841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f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33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j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905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524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g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413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i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143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h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142731" y="607618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0"/>
                </a:moveTo>
                <a:lnTo>
                  <a:pt x="0" y="118871"/>
                </a:lnTo>
                <a:lnTo>
                  <a:pt x="118872" y="579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6588" y="5567172"/>
            <a:ext cx="2085339" cy="268605"/>
          </a:xfrm>
          <a:custGeom>
            <a:avLst/>
            <a:gdLst/>
            <a:ahLst/>
            <a:cxnLst/>
            <a:rect l="l" t="t" r="r" b="b"/>
            <a:pathLst>
              <a:path w="2085340" h="268604">
                <a:moveTo>
                  <a:pt x="0" y="0"/>
                </a:moveTo>
                <a:lnTo>
                  <a:pt x="2084832" y="0"/>
                </a:lnTo>
                <a:lnTo>
                  <a:pt x="2084832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40" y="4803139"/>
            <a:ext cx="102235" cy="99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219" y="6146435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9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0547" y="6146435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9:3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7748" y="6146435"/>
            <a:ext cx="16065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4" y="6146435"/>
            <a:ext cx="35433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10:3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2523" y="6146435"/>
            <a:ext cx="14033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8660" y="6146435"/>
            <a:ext cx="33401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11:3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1579" y="6146435"/>
            <a:ext cx="16065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8572" y="6146435"/>
            <a:ext cx="35433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12:3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6732" y="6146435"/>
            <a:ext cx="8318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1155" y="6146435"/>
            <a:ext cx="27686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9691" y="6146435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4596" y="6146435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2:3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3988" y="6143387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3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8411" y="6143387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3:3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6947" y="6143387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8804" y="6143387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4:3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36483" y="6238435"/>
            <a:ext cx="37401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6255" y="4440936"/>
          <a:ext cx="6875145" cy="1702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/>
                <a:gridCol w="417830"/>
                <a:gridCol w="417829"/>
                <a:gridCol w="417830"/>
                <a:gridCol w="417830"/>
                <a:gridCol w="414655"/>
                <a:gridCol w="417830"/>
                <a:gridCol w="417829"/>
                <a:gridCol w="414654"/>
                <a:gridCol w="417829"/>
                <a:gridCol w="417829"/>
                <a:gridCol w="421004"/>
                <a:gridCol w="417829"/>
                <a:gridCol w="417829"/>
                <a:gridCol w="417829"/>
                <a:gridCol w="417830"/>
                <a:gridCol w="177165"/>
              </a:tblGrid>
              <a:tr h="303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714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841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f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33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j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905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524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g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413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i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143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1397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h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2603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R w="9525">
                      <a:solidFill>
                        <a:srgbClr val="CBCBCB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CBCBCB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1844" y="176275"/>
            <a:ext cx="655764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6319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Partitioning:	Lower</a:t>
            </a:r>
            <a:r>
              <a:rPr dirty="0" spc="-10"/>
              <a:t> </a:t>
            </a:r>
            <a:r>
              <a:rPr dirty="0" spc="-5"/>
              <a:t>Bound on</a:t>
            </a:r>
            <a:r>
              <a:rPr dirty="0" spc="-10"/>
              <a:t> </a:t>
            </a:r>
            <a:r>
              <a:rPr dirty="0" spc="-5"/>
              <a:t>Optimal</a:t>
            </a:r>
            <a:r>
              <a:rPr dirty="0" spc="-10"/>
              <a:t> </a:t>
            </a:r>
            <a:r>
              <a:rPr dirty="0" spc="-5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5772" y="926084"/>
            <a:ext cx="7599680" cy="299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dirty="0" sz="1800" spc="5"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depth </a:t>
            </a:r>
            <a:r>
              <a:rPr dirty="0" sz="1800" spc="10">
                <a:latin typeface="Comic Sans MS"/>
                <a:cs typeface="Comic Sans MS"/>
              </a:rPr>
              <a:t>of </a:t>
            </a:r>
            <a:r>
              <a:rPr dirty="0" sz="1800">
                <a:latin typeface="Comic Sans MS"/>
                <a:cs typeface="Comic Sans MS"/>
              </a:rPr>
              <a:t>a set of open </a:t>
            </a:r>
            <a:r>
              <a:rPr dirty="0" sz="1800" spc="-5">
                <a:latin typeface="Comic Sans MS"/>
                <a:cs typeface="Comic Sans MS"/>
              </a:rPr>
              <a:t>intervals is the </a:t>
            </a:r>
            <a:r>
              <a:rPr dirty="0" sz="1800">
                <a:latin typeface="Comic Sans MS"/>
                <a:cs typeface="Comic Sans MS"/>
              </a:rPr>
              <a:t>maximum </a:t>
            </a:r>
            <a:r>
              <a:rPr dirty="0" sz="1800" spc="-5">
                <a:latin typeface="Comic Sans MS"/>
                <a:cs typeface="Comic Sans MS"/>
              </a:rPr>
              <a:t>number that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contain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 given </a:t>
            </a:r>
            <a:r>
              <a:rPr dirty="0" sz="1800" spc="-5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899285" algn="l"/>
                <a:tab pos="5248910" algn="l"/>
                <a:tab pos="55149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Key observation.	</a:t>
            </a:r>
            <a:r>
              <a:rPr dirty="0" sz="1800" spc="-5">
                <a:latin typeface="Comic Sans MS"/>
                <a:cs typeface="Comic Sans MS"/>
              </a:rPr>
              <a:t>Number</a:t>
            </a:r>
            <a:r>
              <a:rPr dirty="0" sz="1800">
                <a:latin typeface="Comic Sans MS"/>
                <a:cs typeface="Comic Sans MS"/>
              </a:rPr>
              <a:t> of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needed	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omic Sans MS"/>
                <a:cs typeface="Comic Sans MS"/>
              </a:rPr>
              <a:t>depth.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94030" algn="l"/>
                <a:tab pos="3645535" algn="l"/>
                <a:tab pos="401320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dirty="0" sz="1800">
                <a:latin typeface="Comic Sans MS"/>
                <a:cs typeface="Comic Sans MS"/>
              </a:rPr>
              <a:t>Depth of schedule </a:t>
            </a:r>
            <a:r>
              <a:rPr dirty="0" sz="1800" spc="-5">
                <a:latin typeface="Comic Sans MS"/>
                <a:cs typeface="Comic Sans MS"/>
              </a:rPr>
              <a:t>below</a:t>
            </a:r>
            <a:r>
              <a:rPr dirty="0" sz="1800">
                <a:latin typeface="Comic Sans MS"/>
                <a:cs typeface="Comic Sans MS"/>
              </a:rPr>
              <a:t> 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3	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below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 algn="ctr" marR="633095">
              <a:lnSpc>
                <a:spcPct val="100000"/>
              </a:lnSpc>
              <a:spcBef>
                <a:spcPts val="1964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a,</a:t>
            </a:r>
            <a:r>
              <a:rPr dirty="0" sz="12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b,</a:t>
            </a:r>
            <a:r>
              <a:rPr dirty="0" sz="12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</a:t>
            </a:r>
            <a:r>
              <a:rPr dirty="0" sz="12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all</a:t>
            </a:r>
            <a:r>
              <a:rPr dirty="0" sz="12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contain</a:t>
            </a:r>
            <a:r>
              <a:rPr dirty="0" sz="12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9:30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576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dirty="0" sz="1800">
                <a:latin typeface="Comic Sans MS"/>
                <a:cs typeface="Comic Sans MS"/>
              </a:rPr>
              <a:t>Does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always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exist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equal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depth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intervals?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2731" y="607618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0"/>
                </a:moveTo>
                <a:lnTo>
                  <a:pt x="0" y="118871"/>
                </a:lnTo>
                <a:lnTo>
                  <a:pt x="118872" y="579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6588" y="5567172"/>
            <a:ext cx="2085339" cy="268605"/>
          </a:xfrm>
          <a:custGeom>
            <a:avLst/>
            <a:gdLst/>
            <a:ahLst/>
            <a:cxnLst/>
            <a:rect l="l" t="t" r="r" b="b"/>
            <a:pathLst>
              <a:path w="2085340" h="268604">
                <a:moveTo>
                  <a:pt x="0" y="0"/>
                </a:moveTo>
                <a:lnTo>
                  <a:pt x="2084832" y="0"/>
                </a:lnTo>
                <a:lnTo>
                  <a:pt x="2084832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158996" y="2958084"/>
            <a:ext cx="99060" cy="200025"/>
            <a:chOff x="4158996" y="2958084"/>
            <a:chExt cx="99060" cy="200025"/>
          </a:xfrm>
        </p:grpSpPr>
        <p:sp>
          <p:nvSpPr>
            <p:cNvPr id="8" name="object 8"/>
            <p:cNvSpPr/>
            <p:nvPr/>
          </p:nvSpPr>
          <p:spPr>
            <a:xfrm>
              <a:off x="4186428" y="3009899"/>
              <a:ext cx="67310" cy="143510"/>
            </a:xfrm>
            <a:custGeom>
              <a:avLst/>
              <a:gdLst/>
              <a:ahLst/>
              <a:cxnLst/>
              <a:rect l="l" t="t" r="r" b="b"/>
              <a:pathLst>
                <a:path w="67310" h="143510">
                  <a:moveTo>
                    <a:pt x="67055" y="143256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58996" y="2958084"/>
              <a:ext cx="58419" cy="70485"/>
            </a:xfrm>
            <a:custGeom>
              <a:avLst/>
              <a:gdLst/>
              <a:ahLst/>
              <a:cxnLst/>
              <a:rect l="l" t="t" r="r" b="b"/>
              <a:pathLst>
                <a:path w="58420" h="70485">
                  <a:moveTo>
                    <a:pt x="0" y="0"/>
                  </a:moveTo>
                  <a:lnTo>
                    <a:pt x="0" y="70104"/>
                  </a:lnTo>
                  <a:lnTo>
                    <a:pt x="57912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655064" y="4440935"/>
            <a:ext cx="104139" cy="1685925"/>
          </a:xfrm>
          <a:custGeom>
            <a:avLst/>
            <a:gdLst/>
            <a:ahLst/>
            <a:cxnLst/>
            <a:rect l="l" t="t" r="r" b="b"/>
            <a:pathLst>
              <a:path w="104139" h="1685925">
                <a:moveTo>
                  <a:pt x="103632" y="0"/>
                </a:moveTo>
                <a:lnTo>
                  <a:pt x="0" y="0"/>
                </a:lnTo>
                <a:lnTo>
                  <a:pt x="0" y="1685544"/>
                </a:lnTo>
                <a:lnTo>
                  <a:pt x="103632" y="1685544"/>
                </a:lnTo>
                <a:lnTo>
                  <a:pt x="103632" y="0"/>
                </a:lnTo>
                <a:close/>
              </a:path>
            </a:pathLst>
          </a:custGeom>
          <a:solidFill>
            <a:srgbClr val="D81F00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140" y="4803139"/>
            <a:ext cx="102235" cy="993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2219" y="6146435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9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0547" y="6146435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9:3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7748" y="6146435"/>
            <a:ext cx="16065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9604" y="6146435"/>
            <a:ext cx="35433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10:3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523" y="6146435"/>
            <a:ext cx="14033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8660" y="6146435"/>
            <a:ext cx="33401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11:3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1579" y="6146435"/>
            <a:ext cx="16065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8572" y="6146435"/>
            <a:ext cx="35433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12:3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732" y="6146435"/>
            <a:ext cx="83185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31155" y="6146435"/>
            <a:ext cx="27686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1:3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9691" y="6146435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4596" y="6146435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2:3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3988" y="6143387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3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8411" y="6143387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3:3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6947" y="6143387"/>
            <a:ext cx="104139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8804" y="6143387"/>
            <a:ext cx="297180" cy="2038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5">
                <a:latin typeface="Comic Sans MS"/>
                <a:cs typeface="Comic Sans MS"/>
              </a:rPr>
              <a:t>4:3</a:t>
            </a:r>
            <a:r>
              <a:rPr dirty="0" sz="1000">
                <a:latin typeface="Comic Sans MS"/>
                <a:cs typeface="Comic Sans MS"/>
              </a:rPr>
              <a:t>0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36483" y="6238435"/>
            <a:ext cx="374015" cy="23812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811" y="176275"/>
            <a:ext cx="478663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6319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Partitioning:	Greedy</a:t>
            </a:r>
            <a:r>
              <a:rPr dirty="0" spc="-65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057400"/>
            <a:ext cx="7526020" cy="2874645"/>
          </a:xfrm>
          <a:custGeom>
            <a:avLst/>
            <a:gdLst/>
            <a:ahLst/>
            <a:cxnLst/>
            <a:rect l="l" t="t" r="r" b="b"/>
            <a:pathLst>
              <a:path w="7526020" h="2874645">
                <a:moveTo>
                  <a:pt x="7525511" y="0"/>
                </a:moveTo>
                <a:lnTo>
                  <a:pt x="0" y="0"/>
                </a:lnTo>
                <a:lnTo>
                  <a:pt x="0" y="2874263"/>
                </a:lnTo>
                <a:lnTo>
                  <a:pt x="7525511" y="2874263"/>
                </a:lnTo>
                <a:lnTo>
                  <a:pt x="752551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3072" y="926084"/>
            <a:ext cx="7660640" cy="145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19380">
              <a:lnSpc>
                <a:spcPct val="120000"/>
              </a:lnSpc>
              <a:spcBef>
                <a:spcPts val="100"/>
              </a:spcBef>
              <a:tabLst>
                <a:tab pos="20669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algorithm.	</a:t>
            </a:r>
            <a:r>
              <a:rPr dirty="0" sz="1800">
                <a:latin typeface="Comic Sans MS"/>
                <a:cs typeface="Comic Sans MS"/>
              </a:rPr>
              <a:t>Consider lectures </a:t>
            </a:r>
            <a:r>
              <a:rPr dirty="0" sz="1800" spc="-5">
                <a:latin typeface="Comic Sans MS"/>
                <a:cs typeface="Comic Sans MS"/>
              </a:rPr>
              <a:t>in increasing </a:t>
            </a:r>
            <a:r>
              <a:rPr dirty="0" sz="1800">
                <a:latin typeface="Comic Sans MS"/>
                <a:cs typeface="Comic Sans MS"/>
              </a:rPr>
              <a:t>order of start </a:t>
            </a:r>
            <a:r>
              <a:rPr dirty="0" sz="1800" spc="-5">
                <a:latin typeface="Comic Sans MS"/>
                <a:cs typeface="Comic Sans MS"/>
              </a:rPr>
              <a:t>time: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assign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 compatible classroom.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000">
              <a:latin typeface="Comic Sans MS"/>
              <a:cs typeface="Comic Sans MS"/>
            </a:endParaRPr>
          </a:p>
          <a:p>
            <a:pPr marL="54610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Sort</a:t>
            </a:r>
            <a:r>
              <a:rPr dirty="0" sz="1600" spc="-1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intervals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by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starting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time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so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that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30" b="1">
                <a:latin typeface="Courier New"/>
                <a:cs typeface="Courier New"/>
              </a:rPr>
              <a:t>s</a:t>
            </a:r>
            <a:r>
              <a:rPr dirty="0" baseline="-20202" sz="1650" spc="-44" b="1">
                <a:latin typeface="Courier New"/>
                <a:cs typeface="Courier New"/>
              </a:rPr>
              <a:t>1</a:t>
            </a:r>
            <a:r>
              <a:rPr dirty="0" baseline="-20202" sz="1650" spc="494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6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</a:t>
            </a:r>
            <a:r>
              <a:rPr dirty="0" baseline="-20202" sz="1650" spc="-7" b="1">
                <a:latin typeface="Courier New"/>
                <a:cs typeface="Courier New"/>
              </a:rPr>
              <a:t>2</a:t>
            </a:r>
            <a:r>
              <a:rPr dirty="0" baseline="-20202" sz="1650" spc="494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...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6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0202" sz="1650" b="1">
                <a:latin typeface="Courier New"/>
                <a:cs typeface="Courier New"/>
              </a:rPr>
              <a:t>n</a:t>
            </a:r>
            <a:r>
              <a:rPr dirty="0" sz="1600" b="1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680" y="2358643"/>
            <a:ext cx="7048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72" y="2846323"/>
            <a:ext cx="7672705" cy="3387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66190" marR="658495" indent="-366395">
              <a:lnSpc>
                <a:spcPts val="1939"/>
              </a:lnSpc>
              <a:spcBef>
                <a:spcPts val="5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(lecture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is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compatible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with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some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classroom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k)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schedule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lecture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classroom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k</a:t>
            </a:r>
            <a:endParaRPr sz="1600">
              <a:latin typeface="Courier New"/>
              <a:cs typeface="Courier New"/>
            </a:endParaRPr>
          </a:p>
          <a:p>
            <a:pPr marL="899794">
              <a:lnSpc>
                <a:spcPts val="1855"/>
              </a:lnSpc>
            </a:pPr>
            <a:r>
              <a:rPr dirty="0" sz="1600" spc="-5" b="1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264920" marR="1878964" indent="63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allocate a new classroom d + 1 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schedule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lecture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classroom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 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25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87769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Implementation.	</a:t>
            </a:r>
            <a:r>
              <a:rPr dirty="0" sz="1800" spc="5">
                <a:latin typeface="Comic Sans MS"/>
                <a:cs typeface="Comic Sans MS"/>
              </a:rPr>
              <a:t>O(n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log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For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</a:t>
            </a:r>
            <a:r>
              <a:rPr dirty="0" sz="1800" spc="-5">
                <a:latin typeface="Comic Sans MS"/>
                <a:cs typeface="Comic Sans MS"/>
              </a:rPr>
              <a:t> k, </a:t>
            </a:r>
            <a:r>
              <a:rPr dirty="0" sz="1800">
                <a:latin typeface="Comic Sans MS"/>
                <a:cs typeface="Comic Sans MS"/>
              </a:rPr>
              <a:t>maintain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finish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last</a:t>
            </a:r>
            <a:r>
              <a:rPr dirty="0" sz="1800" spc="-5">
                <a:latin typeface="Comic Sans MS"/>
                <a:cs typeface="Comic Sans MS"/>
              </a:rPr>
              <a:t> job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added.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Keep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priority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queue.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4120" y="2492755"/>
            <a:ext cx="2247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number</a:t>
            </a:r>
            <a:r>
              <a:rPr dirty="0" sz="1200" spc="-3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of</a:t>
            </a:r>
            <a:r>
              <a:rPr dirty="0" sz="1200" spc="-3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allocated</a:t>
            </a:r>
            <a:r>
              <a:rPr dirty="0" sz="1200" spc="-2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classrooms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1972" y="2506980"/>
            <a:ext cx="254635" cy="86995"/>
            <a:chOff x="2061972" y="2506980"/>
            <a:chExt cx="254635" cy="86995"/>
          </a:xfrm>
        </p:grpSpPr>
        <p:sp>
          <p:nvSpPr>
            <p:cNvPr id="9" name="object 9"/>
            <p:cNvSpPr/>
            <p:nvPr/>
          </p:nvSpPr>
          <p:spPr>
            <a:xfrm>
              <a:off x="2122932" y="2537459"/>
              <a:ext cx="189230" cy="52069"/>
            </a:xfrm>
            <a:custGeom>
              <a:avLst/>
              <a:gdLst/>
              <a:ahLst/>
              <a:cxnLst/>
              <a:rect l="l" t="t" r="r" b="b"/>
              <a:pathLst>
                <a:path w="189230" h="52069">
                  <a:moveTo>
                    <a:pt x="188975" y="5181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61972" y="2506980"/>
              <a:ext cx="73660" cy="64135"/>
            </a:xfrm>
            <a:custGeom>
              <a:avLst/>
              <a:gdLst/>
              <a:ahLst/>
              <a:cxnLst/>
              <a:rect l="l" t="t" r="r" b="b"/>
              <a:pathLst>
                <a:path w="73660" h="64135">
                  <a:moveTo>
                    <a:pt x="73151" y="0"/>
                  </a:moveTo>
                  <a:lnTo>
                    <a:pt x="0" y="18287"/>
                  </a:lnTo>
                  <a:lnTo>
                    <a:pt x="57912" y="6400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444" y="176275"/>
            <a:ext cx="45751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6319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Partitioning:	Greedy</a:t>
            </a:r>
            <a:r>
              <a:rPr dirty="0" spc="-55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672" y="926084"/>
            <a:ext cx="7716520" cy="431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690880">
              <a:lnSpc>
                <a:spcPct val="120000"/>
              </a:lnSpc>
              <a:spcBef>
                <a:spcPts val="100"/>
              </a:spcBef>
              <a:tabLst>
                <a:tab pos="154686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dirty="0" sz="1800" spc="-5">
                <a:latin typeface="Comic Sans MS"/>
                <a:cs typeface="Comic Sans MS"/>
              </a:rPr>
              <a:t>Greedy </a:t>
            </a:r>
            <a:r>
              <a:rPr dirty="0" sz="1800">
                <a:latin typeface="Comic Sans MS"/>
                <a:cs typeface="Comic Sans MS"/>
              </a:rPr>
              <a:t>algorithm </a:t>
            </a:r>
            <a:r>
              <a:rPr dirty="0" sz="1800" spc="-5">
                <a:latin typeface="Comic Sans MS"/>
                <a:cs typeface="Comic Sans MS"/>
              </a:rPr>
              <a:t>never </a:t>
            </a:r>
            <a:r>
              <a:rPr dirty="0" sz="1800">
                <a:latin typeface="Comic Sans MS"/>
                <a:cs typeface="Comic Sans MS"/>
              </a:rPr>
              <a:t>schedules </a:t>
            </a:r>
            <a:r>
              <a:rPr dirty="0" sz="1800" spc="-5">
                <a:latin typeface="Comic Sans MS"/>
                <a:cs typeface="Comic Sans MS"/>
              </a:rPr>
              <a:t>two incompatible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lectures</a:t>
            </a:r>
            <a:r>
              <a:rPr dirty="0" sz="1800" spc="-5">
                <a:latin typeface="Comic Sans MS"/>
                <a:cs typeface="Comic Sans MS"/>
              </a:rPr>
              <a:t> in the </a:t>
            </a:r>
            <a:r>
              <a:rPr dirty="0" sz="1800">
                <a:latin typeface="Comic Sans MS"/>
                <a:cs typeface="Comic Sans MS"/>
              </a:rPr>
              <a:t>same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50800" marR="3525520">
              <a:lnSpc>
                <a:spcPct val="120000"/>
              </a:lnSpc>
              <a:tabLst>
                <a:tab pos="11906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number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</a:t>
            </a:r>
            <a:r>
              <a:rPr dirty="0" sz="1800" spc="-5">
                <a:latin typeface="Comic Sans MS"/>
                <a:cs typeface="Comic Sans MS"/>
              </a:rPr>
              <a:t> that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the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allocates.</a:t>
            </a:r>
            <a:endParaRPr sz="1800">
              <a:latin typeface="Comic Sans MS"/>
              <a:cs typeface="Comic Sans MS"/>
            </a:endParaRPr>
          </a:p>
          <a:p>
            <a:pPr marL="398145" marR="283210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Classroom d </a:t>
            </a:r>
            <a:r>
              <a:rPr dirty="0" sz="1800" spc="-5">
                <a:latin typeface="Comic Sans MS"/>
                <a:cs typeface="Comic Sans MS"/>
              </a:rPr>
              <a:t>is </a:t>
            </a:r>
            <a:r>
              <a:rPr dirty="0" sz="1800">
                <a:latin typeface="Comic Sans MS"/>
                <a:cs typeface="Comic Sans MS"/>
              </a:rPr>
              <a:t>opened </a:t>
            </a:r>
            <a:r>
              <a:rPr dirty="0" sz="1800" spc="-5">
                <a:latin typeface="Comic Sans MS"/>
                <a:cs typeface="Comic Sans MS"/>
              </a:rPr>
              <a:t>because we needed to </a:t>
            </a:r>
            <a:r>
              <a:rPr dirty="0" sz="1800">
                <a:latin typeface="Comic Sans MS"/>
                <a:cs typeface="Comic Sans MS"/>
              </a:rPr>
              <a:t>schedule a </a:t>
            </a:r>
            <a:r>
              <a:rPr dirty="0" sz="1800" spc="-5">
                <a:latin typeface="Comic Sans MS"/>
                <a:cs typeface="Comic Sans MS"/>
              </a:rPr>
              <a:t>job, </a:t>
            </a:r>
            <a:r>
              <a:rPr dirty="0" sz="1800">
                <a:latin typeface="Comic Sans MS"/>
                <a:cs typeface="Comic Sans MS"/>
              </a:rPr>
              <a:t>say </a:t>
            </a:r>
            <a:r>
              <a:rPr dirty="0" sz="1800" spc="-5">
                <a:latin typeface="Comic Sans MS"/>
                <a:cs typeface="Comic Sans MS"/>
              </a:rPr>
              <a:t>j,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 incompatible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</a:t>
            </a:r>
            <a:r>
              <a:rPr dirty="0" sz="1800">
                <a:latin typeface="Comic Sans MS"/>
                <a:cs typeface="Comic Sans MS"/>
              </a:rPr>
              <a:t> all</a:t>
            </a:r>
            <a:r>
              <a:rPr dirty="0" sz="1800" spc="-5">
                <a:latin typeface="Comic Sans MS"/>
                <a:cs typeface="Comic Sans MS"/>
              </a:rPr>
              <a:t> d-1 </a:t>
            </a:r>
            <a:r>
              <a:rPr dirty="0" sz="1800">
                <a:latin typeface="Comic Sans MS"/>
                <a:cs typeface="Comic Sans MS"/>
              </a:rPr>
              <a:t>other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classrooms.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These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end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after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s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Since we </a:t>
            </a:r>
            <a:r>
              <a:rPr dirty="0" sz="1800">
                <a:latin typeface="Comic Sans MS"/>
                <a:cs typeface="Comic Sans MS"/>
              </a:rPr>
              <a:t>sorted </a:t>
            </a:r>
            <a:r>
              <a:rPr dirty="0" sz="1800" spc="-5">
                <a:latin typeface="Comic Sans MS"/>
                <a:cs typeface="Comic Sans MS"/>
              </a:rPr>
              <a:t>by </a:t>
            </a:r>
            <a:r>
              <a:rPr dirty="0" sz="1800">
                <a:latin typeface="Comic Sans MS"/>
                <a:cs typeface="Comic Sans MS"/>
              </a:rPr>
              <a:t>start </a:t>
            </a:r>
            <a:r>
              <a:rPr dirty="0" sz="1800" spc="-5">
                <a:latin typeface="Comic Sans MS"/>
                <a:cs typeface="Comic Sans MS"/>
              </a:rPr>
              <a:t>time, </a:t>
            </a:r>
            <a:r>
              <a:rPr dirty="0" sz="1800">
                <a:latin typeface="Comic Sans MS"/>
                <a:cs typeface="Comic Sans MS"/>
              </a:rPr>
              <a:t>all </a:t>
            </a:r>
            <a:r>
              <a:rPr dirty="0" sz="1800" spc="-5">
                <a:latin typeface="Comic Sans MS"/>
                <a:cs typeface="Comic Sans MS"/>
              </a:rPr>
              <a:t>these incompatibilities </a:t>
            </a:r>
            <a:r>
              <a:rPr dirty="0" sz="1800">
                <a:latin typeface="Comic Sans MS"/>
                <a:cs typeface="Comic Sans MS"/>
              </a:rPr>
              <a:t>are caused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lectures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start</a:t>
            </a:r>
            <a:r>
              <a:rPr dirty="0" sz="1800" spc="-5">
                <a:latin typeface="Comic Sans MS"/>
                <a:cs typeface="Comic Sans MS"/>
              </a:rPr>
              <a:t> no </a:t>
            </a:r>
            <a:r>
              <a:rPr dirty="0" sz="1800">
                <a:latin typeface="Comic Sans MS"/>
                <a:cs typeface="Comic Sans MS"/>
              </a:rPr>
              <a:t>later </a:t>
            </a:r>
            <a:r>
              <a:rPr dirty="0" sz="1800" spc="-5">
                <a:latin typeface="Comic Sans MS"/>
                <a:cs typeface="Comic Sans MS"/>
              </a:rPr>
              <a:t>than </a:t>
            </a:r>
            <a:r>
              <a:rPr dirty="0" sz="1800" spc="10">
                <a:latin typeface="Comic Sans MS"/>
                <a:cs typeface="Comic Sans MS"/>
              </a:rPr>
              <a:t>s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Thus,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we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lectures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overlapping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 </a:t>
            </a:r>
            <a:r>
              <a:rPr dirty="0" sz="1800" spc="5">
                <a:latin typeface="Comic Sans MS"/>
                <a:cs typeface="Comic Sans MS"/>
              </a:rPr>
              <a:t>s</a:t>
            </a:r>
            <a:r>
              <a:rPr dirty="0" baseline="-23148" sz="1800" spc="7">
                <a:latin typeface="Comic Sans MS"/>
                <a:cs typeface="Comic Sans MS"/>
              </a:rPr>
              <a:t>j</a:t>
            </a:r>
            <a:r>
              <a:rPr dirty="0" baseline="-23148" sz="1800" spc="27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10">
                <a:latin typeface="Symbol"/>
                <a:cs typeface="Symbol"/>
              </a:rPr>
              <a:t>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232660" algn="l"/>
                <a:tab pos="2598420" algn="l"/>
                <a:tab pos="6191885" algn="l"/>
              </a:tabLst>
            </a:pPr>
            <a:r>
              <a:rPr dirty="0" sz="1800">
                <a:latin typeface="Comic Sans MS"/>
                <a:cs typeface="Comic Sans MS"/>
              </a:rPr>
              <a:t>Key observation	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omic Sans MS"/>
                <a:cs typeface="Comic Sans MS"/>
              </a:rPr>
              <a:t>all schedules </a:t>
            </a:r>
            <a:r>
              <a:rPr dirty="0" sz="1800" spc="-5">
                <a:latin typeface="Comic Sans MS"/>
                <a:cs typeface="Comic Sans MS"/>
              </a:rPr>
              <a:t>use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d classrooms.	</a:t>
            </a:r>
            <a:r>
              <a:rPr dirty="0" sz="1800" spc="270">
                <a:solidFill>
                  <a:srgbClr val="5F6061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977899"/>
            <a:ext cx="703453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dirty="0" sz="3200" spc="-5">
                <a:solidFill>
                  <a:srgbClr val="0048AA"/>
                </a:solidFill>
              </a:rPr>
              <a:t>4.2	Scheduling</a:t>
            </a:r>
            <a:r>
              <a:rPr dirty="0" sz="3200" spc="-1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to</a:t>
            </a:r>
            <a:r>
              <a:rPr dirty="0" sz="3200" spc="-1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Minimize</a:t>
            </a:r>
            <a:r>
              <a:rPr dirty="0" sz="3200" spc="-1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Lateness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2379" y="176275"/>
            <a:ext cx="408051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Scheduling</a:t>
            </a:r>
            <a:r>
              <a:rPr dirty="0" spc="-10"/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 spc="-5"/>
              <a:t>Minimizing</a:t>
            </a:r>
            <a:r>
              <a:rPr dirty="0" spc="-10"/>
              <a:t> </a:t>
            </a:r>
            <a:r>
              <a:rPr dirty="0" spc="-5"/>
              <a:t>Lateness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926084"/>
            <a:ext cx="7250430" cy="19704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Minimizing</a:t>
            </a:r>
            <a:r>
              <a:rPr dirty="0" sz="1800" spc="-3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lateness</a:t>
            </a:r>
            <a:r>
              <a:rPr dirty="0" sz="1800" spc="-3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Single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resource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processes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Job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requires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10">
                <a:latin typeface="Comic Sans MS"/>
                <a:cs typeface="Comic Sans MS"/>
              </a:rPr>
              <a:t>t</a:t>
            </a:r>
            <a:r>
              <a:rPr dirty="0" baseline="-21367" sz="1950" spc="-15">
                <a:latin typeface="Comic Sans MS"/>
                <a:cs typeface="Comic Sans MS"/>
              </a:rPr>
              <a:t>j</a:t>
            </a:r>
            <a:r>
              <a:rPr dirty="0" baseline="-21367" sz="1950" spc="24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units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processing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is due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time </a:t>
            </a:r>
            <a:r>
              <a:rPr dirty="0" sz="1800" spc="10">
                <a:latin typeface="Comic Sans MS"/>
                <a:cs typeface="Comic Sans MS"/>
              </a:rPr>
              <a:t>d</a:t>
            </a:r>
            <a:r>
              <a:rPr dirty="0" baseline="-21367" sz="195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starts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baseline="-21367" sz="1950">
                <a:latin typeface="Comic Sans MS"/>
                <a:cs typeface="Comic Sans MS"/>
              </a:rPr>
              <a:t>j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finishes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time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f</a:t>
            </a:r>
            <a:r>
              <a:rPr dirty="0" baseline="-21367" sz="1950" spc="7">
                <a:latin typeface="Comic Sans MS"/>
                <a:cs typeface="Comic Sans MS"/>
              </a:rPr>
              <a:t>j</a:t>
            </a:r>
            <a:r>
              <a:rPr dirty="0" baseline="-21367" sz="1950" spc="27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baseline="-21367" sz="1950">
                <a:latin typeface="Comic Sans MS"/>
                <a:cs typeface="Comic Sans MS"/>
              </a:rPr>
              <a:t>j</a:t>
            </a:r>
            <a:r>
              <a:rPr dirty="0" baseline="-21367" sz="1950" spc="2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+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</a:t>
            </a:r>
            <a:r>
              <a:rPr dirty="0" baseline="-21367" sz="1950" spc="-7">
                <a:latin typeface="Comic Sans MS"/>
                <a:cs typeface="Comic Sans MS"/>
              </a:rPr>
              <a:t>j</a:t>
            </a:r>
            <a:r>
              <a:rPr dirty="0" sz="1800" spc="-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17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1534160" algn="l"/>
                <a:tab pos="2908935" algn="l"/>
              </a:tabLst>
            </a:pPr>
            <a:r>
              <a:rPr dirty="0" sz="1800">
                <a:latin typeface="Comic Sans MS"/>
                <a:cs typeface="Comic Sans MS"/>
              </a:rPr>
              <a:t>Lateness:	</a:t>
            </a:r>
            <a:r>
              <a:rPr dirty="0" sz="1800" spc="-525">
                <a:latin typeface="Lucida Sans Unicode"/>
                <a:cs typeface="Lucida Sans Unicode"/>
              </a:rPr>
              <a:t>𝑙</a:t>
            </a:r>
            <a:r>
              <a:rPr dirty="0" baseline="-21367" sz="1950" spc="-787">
                <a:latin typeface="Comic Sans MS"/>
                <a:cs typeface="Comic Sans MS"/>
              </a:rPr>
              <a:t>j</a:t>
            </a:r>
            <a:r>
              <a:rPr dirty="0" baseline="-21367" sz="1950" spc="23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max { </a:t>
            </a:r>
            <a:r>
              <a:rPr dirty="0" sz="1800" spc="-5">
                <a:latin typeface="Comic Sans MS"/>
                <a:cs typeface="Comic Sans MS"/>
              </a:rPr>
              <a:t>0,	</a:t>
            </a:r>
            <a:r>
              <a:rPr dirty="0" sz="1800" spc="5">
                <a:latin typeface="Comic Sans MS"/>
                <a:cs typeface="Comic Sans MS"/>
              </a:rPr>
              <a:t>f</a:t>
            </a:r>
            <a:r>
              <a:rPr dirty="0" baseline="-21367" sz="1950" spc="7">
                <a:latin typeface="Comic Sans MS"/>
                <a:cs typeface="Comic Sans MS"/>
              </a:rPr>
              <a:t>j</a:t>
            </a:r>
            <a:r>
              <a:rPr dirty="0" baseline="-21367" sz="1950" spc="24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-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d</a:t>
            </a:r>
            <a:r>
              <a:rPr dirty="0" baseline="-21367" sz="1950" spc="7">
                <a:latin typeface="Comic Sans MS"/>
                <a:cs typeface="Comic Sans MS"/>
              </a:rPr>
              <a:t>j</a:t>
            </a:r>
            <a:r>
              <a:rPr dirty="0" baseline="-21367" sz="1950" spc="24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}.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1045844" algn="l"/>
              </a:tabLst>
            </a:pPr>
            <a:r>
              <a:rPr dirty="0" sz="1800">
                <a:latin typeface="Comic Sans MS"/>
                <a:cs typeface="Comic Sans MS"/>
              </a:rPr>
              <a:t>Goal:	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</a:t>
            </a:r>
            <a:r>
              <a:rPr dirty="0" sz="1800" spc="-5">
                <a:latin typeface="Comic Sans MS"/>
                <a:cs typeface="Comic Sans MS"/>
              </a:rPr>
              <a:t> jobs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minimize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maximum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lateness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max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350">
                <a:latin typeface="Lucida Sans Unicode"/>
                <a:cs typeface="Lucida Sans Unicode"/>
              </a:rPr>
              <a:t>𝑙</a:t>
            </a:r>
            <a:r>
              <a:rPr dirty="0" baseline="-21367" sz="1950" spc="-525">
                <a:latin typeface="Comic Sans MS"/>
                <a:cs typeface="Comic Sans MS"/>
              </a:rPr>
              <a:t>j</a:t>
            </a:r>
            <a:r>
              <a:rPr dirty="0" sz="1800" spc="-35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623563"/>
            <a:ext cx="372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40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3739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3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4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539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5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3940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6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340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7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0740" y="5982715"/>
            <a:ext cx="10413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8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940" y="5982715"/>
            <a:ext cx="1403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5F6061"/>
                </a:solidFill>
                <a:latin typeface="Comic Sans MS"/>
                <a:cs typeface="Comic Sans MS"/>
              </a:rPr>
              <a:t>11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4340" y="5970523"/>
            <a:ext cx="1606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5F6061"/>
                </a:solidFill>
                <a:latin typeface="Comic Sans MS"/>
                <a:cs typeface="Comic Sans MS"/>
              </a:rPr>
              <a:t>12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1540" y="5970523"/>
            <a:ext cx="1606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5F6061"/>
                </a:solidFill>
                <a:latin typeface="Comic Sans MS"/>
                <a:cs typeface="Comic Sans MS"/>
              </a:rPr>
              <a:t>13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4940" y="5970523"/>
            <a:ext cx="1606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5F6061"/>
                </a:solidFill>
                <a:latin typeface="Comic Sans MS"/>
                <a:cs typeface="Comic Sans MS"/>
              </a:rPr>
              <a:t>14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8340" y="5970523"/>
            <a:ext cx="16065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5F6061"/>
                </a:solidFill>
                <a:latin typeface="Comic Sans MS"/>
                <a:cs typeface="Comic Sans MS"/>
              </a:rPr>
              <a:t>15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4400" y="5562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600200" y="0"/>
                </a:moveTo>
                <a:lnTo>
                  <a:pt x="0" y="0"/>
                </a:lnTo>
                <a:lnTo>
                  <a:pt x="0" y="381000"/>
                </a:lnTo>
                <a:lnTo>
                  <a:pt x="1600200" y="381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58740" y="5626099"/>
            <a:ext cx="69723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5</a:t>
            </a:r>
            <a:r>
              <a:rPr dirty="0" baseline="-24691" sz="1350" spc="142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4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14</a:t>
            </a:r>
            <a:endParaRPr sz="1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145"/>
              </a:spcBef>
              <a:tabLst>
                <a:tab pos="494665" algn="l"/>
              </a:tabLst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9	</a:t>
            </a:r>
            <a:r>
              <a:rPr dirty="0" sz="1000" spc="-5">
                <a:solidFill>
                  <a:srgbClr val="5F6061"/>
                </a:solidFill>
                <a:latin typeface="Comic Sans MS"/>
                <a:cs typeface="Comic Sans MS"/>
              </a:rPr>
              <a:t>10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0600" y="5559361"/>
            <a:ext cx="2139950" cy="390525"/>
            <a:chOff x="990600" y="5559361"/>
            <a:chExt cx="2139950" cy="390525"/>
          </a:xfrm>
        </p:grpSpPr>
        <p:sp>
          <p:nvSpPr>
            <p:cNvPr id="20" name="object 20"/>
            <p:cNvSpPr/>
            <p:nvPr/>
          </p:nvSpPr>
          <p:spPr>
            <a:xfrm>
              <a:off x="990600" y="55626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1066787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787" y="381000"/>
                  </a:lnTo>
                  <a:lnTo>
                    <a:pt x="1066787" y="0"/>
                  </a:lnTo>
                  <a:close/>
                </a:path>
                <a:path w="2133600" h="381000">
                  <a:moveTo>
                    <a:pt x="213360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2133600" y="381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58924" y="5564124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0"/>
                  </a:moveTo>
                  <a:lnTo>
                    <a:pt x="1066799" y="0"/>
                  </a:lnTo>
                  <a:lnTo>
                    <a:pt x="10667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288032" y="5626099"/>
            <a:ext cx="6286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6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15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20961" y="5559361"/>
            <a:ext cx="1609725" cy="390525"/>
            <a:chOff x="3120961" y="5559361"/>
            <a:chExt cx="1609725" cy="390525"/>
          </a:xfrm>
        </p:grpSpPr>
        <p:sp>
          <p:nvSpPr>
            <p:cNvPr id="24" name="object 24"/>
            <p:cNvSpPr/>
            <p:nvPr/>
          </p:nvSpPr>
          <p:spPr>
            <a:xfrm>
              <a:off x="3124200" y="5562600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125723" y="556412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668776" y="5626099"/>
            <a:ext cx="5245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1</a:t>
            </a:r>
            <a:r>
              <a:rPr dirty="0" baseline="-24691" sz="1350" spc="172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21361" y="5559361"/>
            <a:ext cx="2143125" cy="390525"/>
            <a:chOff x="6321361" y="5559361"/>
            <a:chExt cx="2143125" cy="390525"/>
          </a:xfrm>
        </p:grpSpPr>
        <p:sp>
          <p:nvSpPr>
            <p:cNvPr id="28" name="object 28"/>
            <p:cNvSpPr/>
            <p:nvPr/>
          </p:nvSpPr>
          <p:spPr>
            <a:xfrm>
              <a:off x="6324600" y="55626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133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133600" y="381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26123" y="5564124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0"/>
                  </a:moveTo>
                  <a:lnTo>
                    <a:pt x="2133600" y="0"/>
                  </a:lnTo>
                  <a:lnTo>
                    <a:pt x="21336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128256" y="5626099"/>
            <a:ext cx="5429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4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3961" y="5559361"/>
            <a:ext cx="542925" cy="390525"/>
            <a:chOff x="453961" y="5559361"/>
            <a:chExt cx="542925" cy="390525"/>
          </a:xfrm>
        </p:grpSpPr>
        <p:sp>
          <p:nvSpPr>
            <p:cNvPr id="32" name="object 32"/>
            <p:cNvSpPr/>
            <p:nvPr/>
          </p:nvSpPr>
          <p:spPr>
            <a:xfrm>
              <a:off x="457199" y="55626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" y="3810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58723" y="5564124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0"/>
                  </a:moveTo>
                  <a:lnTo>
                    <a:pt x="533399" y="0"/>
                  </a:lnTo>
                  <a:lnTo>
                    <a:pt x="5333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21640" y="5626099"/>
            <a:ext cx="139509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  <a:tabLst>
                <a:tab pos="864235" algn="l"/>
              </a:tabLst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3</a:t>
            </a:r>
            <a:r>
              <a:rPr dirty="0" baseline="-24691" sz="1350" spc="217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9	d</a:t>
            </a:r>
            <a:r>
              <a:rPr dirty="0" baseline="-24691" sz="1350" spc="-7">
                <a:latin typeface="Comic Sans MS"/>
                <a:cs typeface="Comic Sans MS"/>
              </a:rPr>
              <a:t>2</a:t>
            </a:r>
            <a:r>
              <a:rPr dirty="0" baseline="-24691" sz="1350" spc="172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8</a:t>
            </a:r>
            <a:endParaRPr sz="14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145"/>
              </a:spcBef>
              <a:tabLst>
                <a:tab pos="507365" algn="l"/>
              </a:tabLst>
            </a:pPr>
            <a:r>
              <a:rPr dirty="0" sz="1000">
                <a:solidFill>
                  <a:srgbClr val="5F6061"/>
                </a:solidFill>
                <a:latin typeface="Comic Sans MS"/>
                <a:cs typeface="Comic Sans MS"/>
              </a:rPr>
              <a:t>0	1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4428" y="5046979"/>
            <a:ext cx="8775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lateness</a:t>
            </a:r>
            <a:r>
              <a:rPr dirty="0" sz="1200" spc="-4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=</a:t>
            </a:r>
            <a:r>
              <a:rPr dirty="0" sz="12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0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8723" y="5276088"/>
            <a:ext cx="8382000" cy="702945"/>
            <a:chOff x="458723" y="5276088"/>
            <a:chExt cx="8382000" cy="702945"/>
          </a:xfrm>
        </p:grpSpPr>
        <p:sp>
          <p:nvSpPr>
            <p:cNvPr id="37" name="object 37"/>
            <p:cNvSpPr/>
            <p:nvPr/>
          </p:nvSpPr>
          <p:spPr>
            <a:xfrm>
              <a:off x="458723" y="5945124"/>
              <a:ext cx="8321040" cy="0"/>
            </a:xfrm>
            <a:custGeom>
              <a:avLst/>
              <a:gdLst/>
              <a:ahLst/>
              <a:cxnLst/>
              <a:rect l="l" t="t" r="r" b="b"/>
              <a:pathLst>
                <a:path w="8321040" h="0">
                  <a:moveTo>
                    <a:pt x="0" y="0"/>
                  </a:moveTo>
                  <a:lnTo>
                    <a:pt x="83210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776716" y="591464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4008"/>
                  </a:lnTo>
                  <a:lnTo>
                    <a:pt x="64008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50507" y="5292852"/>
              <a:ext cx="67310" cy="170815"/>
            </a:xfrm>
            <a:custGeom>
              <a:avLst/>
              <a:gdLst/>
              <a:ahLst/>
              <a:cxnLst/>
              <a:rect l="l" t="t" r="r" b="b"/>
              <a:pathLst>
                <a:path w="67310" h="170814">
                  <a:moveTo>
                    <a:pt x="67055" y="0"/>
                  </a:moveTo>
                  <a:lnTo>
                    <a:pt x="0" y="170687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23076" y="5448300"/>
              <a:ext cx="60960" cy="70485"/>
            </a:xfrm>
            <a:custGeom>
              <a:avLst/>
              <a:gdLst/>
              <a:ahLst/>
              <a:cxnLst/>
              <a:rect l="l" t="t" r="r" b="b"/>
              <a:pathLst>
                <a:path w="60960" h="70485">
                  <a:moveTo>
                    <a:pt x="0" y="0"/>
                  </a:moveTo>
                  <a:lnTo>
                    <a:pt x="6096" y="70103"/>
                  </a:lnTo>
                  <a:lnTo>
                    <a:pt x="60959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44212" y="5298948"/>
              <a:ext cx="67310" cy="170815"/>
            </a:xfrm>
            <a:custGeom>
              <a:avLst/>
              <a:gdLst/>
              <a:ahLst/>
              <a:cxnLst/>
              <a:rect l="l" t="t" r="r" b="b"/>
              <a:pathLst>
                <a:path w="67310" h="170814">
                  <a:moveTo>
                    <a:pt x="67055" y="0"/>
                  </a:moveTo>
                  <a:lnTo>
                    <a:pt x="0" y="170687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16779" y="5454396"/>
              <a:ext cx="60960" cy="70485"/>
            </a:xfrm>
            <a:custGeom>
              <a:avLst/>
              <a:gdLst/>
              <a:ahLst/>
              <a:cxnLst/>
              <a:rect l="l" t="t" r="r" b="b"/>
              <a:pathLst>
                <a:path w="60960" h="70485">
                  <a:moveTo>
                    <a:pt x="0" y="0"/>
                  </a:moveTo>
                  <a:lnTo>
                    <a:pt x="3048" y="70103"/>
                  </a:lnTo>
                  <a:lnTo>
                    <a:pt x="60960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462771" y="5280660"/>
              <a:ext cx="67310" cy="170815"/>
            </a:xfrm>
            <a:custGeom>
              <a:avLst/>
              <a:gdLst/>
              <a:ahLst/>
              <a:cxnLst/>
              <a:rect l="l" t="t" r="r" b="b"/>
              <a:pathLst>
                <a:path w="67309" h="170814">
                  <a:moveTo>
                    <a:pt x="67055" y="0"/>
                  </a:moveTo>
                  <a:lnTo>
                    <a:pt x="0" y="170687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35340" y="5436108"/>
              <a:ext cx="60960" cy="70485"/>
            </a:xfrm>
            <a:custGeom>
              <a:avLst/>
              <a:gdLst/>
              <a:ahLst/>
              <a:cxnLst/>
              <a:rect l="l" t="t" r="r" b="b"/>
              <a:pathLst>
                <a:path w="60959" h="70485">
                  <a:moveTo>
                    <a:pt x="0" y="0"/>
                  </a:moveTo>
                  <a:lnTo>
                    <a:pt x="3048" y="70104"/>
                  </a:lnTo>
                  <a:lnTo>
                    <a:pt x="60960" y="24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461764" y="5037835"/>
            <a:ext cx="8775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lateness</a:t>
            </a:r>
            <a:r>
              <a:rPr dirty="0" sz="1200" spc="-4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=</a:t>
            </a:r>
            <a:r>
              <a:rPr dirty="0" sz="12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0152" y="3502152"/>
            <a:ext cx="3057525" cy="1076325"/>
            <a:chOff x="2740152" y="3502152"/>
            <a:chExt cx="3057525" cy="1076325"/>
          </a:xfrm>
        </p:grpSpPr>
        <p:sp>
          <p:nvSpPr>
            <p:cNvPr id="47" name="object 47"/>
            <p:cNvSpPr/>
            <p:nvPr/>
          </p:nvSpPr>
          <p:spPr>
            <a:xfrm>
              <a:off x="3383280" y="4215384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402335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02335" y="356615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84804" y="4216908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0" y="0"/>
                  </a:moveTo>
                  <a:lnTo>
                    <a:pt x="402335" y="0"/>
                  </a:lnTo>
                  <a:lnTo>
                    <a:pt x="402335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743200" y="3861816"/>
              <a:ext cx="640080" cy="353695"/>
            </a:xfrm>
            <a:custGeom>
              <a:avLst/>
              <a:gdLst/>
              <a:ahLst/>
              <a:cxnLst/>
              <a:rect l="l" t="t" r="r" b="b"/>
              <a:pathLst>
                <a:path w="640079" h="353695">
                  <a:moveTo>
                    <a:pt x="64008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640080" y="353568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44724" y="3863340"/>
              <a:ext cx="640080" cy="353695"/>
            </a:xfrm>
            <a:custGeom>
              <a:avLst/>
              <a:gdLst/>
              <a:ahLst/>
              <a:cxnLst/>
              <a:rect l="l" t="t" r="r" b="b"/>
              <a:pathLst>
                <a:path w="640079" h="353695">
                  <a:moveTo>
                    <a:pt x="0" y="0"/>
                  </a:moveTo>
                  <a:lnTo>
                    <a:pt x="640079" y="0"/>
                  </a:lnTo>
                  <a:lnTo>
                    <a:pt x="640079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383280" y="3861816"/>
              <a:ext cx="402590" cy="353695"/>
            </a:xfrm>
            <a:custGeom>
              <a:avLst/>
              <a:gdLst/>
              <a:ahLst/>
              <a:cxnLst/>
              <a:rect l="l" t="t" r="r" b="b"/>
              <a:pathLst>
                <a:path w="402589" h="353695">
                  <a:moveTo>
                    <a:pt x="40233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02335" y="3535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384804" y="3506724"/>
              <a:ext cx="402590" cy="710565"/>
            </a:xfrm>
            <a:custGeom>
              <a:avLst/>
              <a:gdLst/>
              <a:ahLst/>
              <a:cxnLst/>
              <a:rect l="l" t="t" r="r" b="b"/>
              <a:pathLst>
                <a:path w="402589" h="710564">
                  <a:moveTo>
                    <a:pt x="0" y="356615"/>
                  </a:moveTo>
                  <a:lnTo>
                    <a:pt x="402335" y="356615"/>
                  </a:lnTo>
                  <a:lnTo>
                    <a:pt x="402335" y="710184"/>
                  </a:lnTo>
                  <a:lnTo>
                    <a:pt x="0" y="710184"/>
                  </a:lnTo>
                  <a:lnTo>
                    <a:pt x="0" y="356615"/>
                  </a:lnTo>
                  <a:close/>
                </a:path>
                <a:path w="402589" h="710564">
                  <a:moveTo>
                    <a:pt x="0" y="0"/>
                  </a:moveTo>
                  <a:lnTo>
                    <a:pt x="402335" y="0"/>
                  </a:lnTo>
                  <a:lnTo>
                    <a:pt x="402335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785616" y="4215384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399288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399288" y="3566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787139" y="4216908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0" y="0"/>
                  </a:moveTo>
                  <a:lnTo>
                    <a:pt x="399287" y="0"/>
                  </a:lnTo>
                  <a:lnTo>
                    <a:pt x="399287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785616" y="3861816"/>
              <a:ext cx="399415" cy="353695"/>
            </a:xfrm>
            <a:custGeom>
              <a:avLst/>
              <a:gdLst/>
              <a:ahLst/>
              <a:cxnLst/>
              <a:rect l="l" t="t" r="r" b="b"/>
              <a:pathLst>
                <a:path w="399414" h="353695">
                  <a:moveTo>
                    <a:pt x="399288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399288" y="353568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87139" y="3863340"/>
              <a:ext cx="399415" cy="353695"/>
            </a:xfrm>
            <a:custGeom>
              <a:avLst/>
              <a:gdLst/>
              <a:ahLst/>
              <a:cxnLst/>
              <a:rect l="l" t="t" r="r" b="b"/>
              <a:pathLst>
                <a:path w="399414" h="353695">
                  <a:moveTo>
                    <a:pt x="0" y="0"/>
                  </a:moveTo>
                  <a:lnTo>
                    <a:pt x="399287" y="0"/>
                  </a:lnTo>
                  <a:lnTo>
                    <a:pt x="39928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85616" y="3505200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399288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399288" y="3566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787139" y="3506724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0" y="0"/>
                  </a:moveTo>
                  <a:lnTo>
                    <a:pt x="399287" y="0"/>
                  </a:lnTo>
                  <a:lnTo>
                    <a:pt x="399287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84904" y="4215384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402335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02335" y="356615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186427" y="4216908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0" y="0"/>
                  </a:moveTo>
                  <a:lnTo>
                    <a:pt x="402335" y="0"/>
                  </a:lnTo>
                  <a:lnTo>
                    <a:pt x="402335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184904" y="3861816"/>
              <a:ext cx="402590" cy="353695"/>
            </a:xfrm>
            <a:custGeom>
              <a:avLst/>
              <a:gdLst/>
              <a:ahLst/>
              <a:cxnLst/>
              <a:rect l="l" t="t" r="r" b="b"/>
              <a:pathLst>
                <a:path w="402589" h="353695">
                  <a:moveTo>
                    <a:pt x="40233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02335" y="3535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186427" y="3863340"/>
              <a:ext cx="402590" cy="353695"/>
            </a:xfrm>
            <a:custGeom>
              <a:avLst/>
              <a:gdLst/>
              <a:ahLst/>
              <a:cxnLst/>
              <a:rect l="l" t="t" r="r" b="b"/>
              <a:pathLst>
                <a:path w="402589" h="353695">
                  <a:moveTo>
                    <a:pt x="0" y="0"/>
                  </a:moveTo>
                  <a:lnTo>
                    <a:pt x="402335" y="0"/>
                  </a:lnTo>
                  <a:lnTo>
                    <a:pt x="402335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184904" y="3505200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402335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02335" y="356615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186427" y="3506724"/>
              <a:ext cx="805180" cy="1066800"/>
            </a:xfrm>
            <a:custGeom>
              <a:avLst/>
              <a:gdLst/>
              <a:ahLst/>
              <a:cxnLst/>
              <a:rect l="l" t="t" r="r" b="b"/>
              <a:pathLst>
                <a:path w="805179" h="1066800">
                  <a:moveTo>
                    <a:pt x="0" y="0"/>
                  </a:moveTo>
                  <a:lnTo>
                    <a:pt x="402335" y="0"/>
                  </a:lnTo>
                  <a:lnTo>
                    <a:pt x="402335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  <a:path w="805179" h="1066800">
                  <a:moveTo>
                    <a:pt x="402335" y="710183"/>
                  </a:moveTo>
                  <a:lnTo>
                    <a:pt x="804671" y="710183"/>
                  </a:lnTo>
                  <a:lnTo>
                    <a:pt x="804671" y="1066799"/>
                  </a:lnTo>
                  <a:lnTo>
                    <a:pt x="402335" y="1066799"/>
                  </a:lnTo>
                  <a:lnTo>
                    <a:pt x="402335" y="710183"/>
                  </a:lnTo>
                  <a:close/>
                </a:path>
                <a:path w="805179" h="1066800">
                  <a:moveTo>
                    <a:pt x="402335" y="356615"/>
                  </a:moveTo>
                  <a:lnTo>
                    <a:pt x="804671" y="356615"/>
                  </a:lnTo>
                  <a:lnTo>
                    <a:pt x="804671" y="710184"/>
                  </a:lnTo>
                  <a:lnTo>
                    <a:pt x="402335" y="710184"/>
                  </a:lnTo>
                  <a:lnTo>
                    <a:pt x="402335" y="356615"/>
                  </a:lnTo>
                  <a:close/>
                </a:path>
                <a:path w="805179" h="1066800">
                  <a:moveTo>
                    <a:pt x="402335" y="0"/>
                  </a:moveTo>
                  <a:lnTo>
                    <a:pt x="804671" y="0"/>
                  </a:lnTo>
                  <a:lnTo>
                    <a:pt x="804671" y="356615"/>
                  </a:lnTo>
                  <a:lnTo>
                    <a:pt x="402335" y="356615"/>
                  </a:lnTo>
                  <a:lnTo>
                    <a:pt x="402335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989576" y="4215384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399288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399288" y="3566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991100" y="4216908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0" y="0"/>
                  </a:moveTo>
                  <a:lnTo>
                    <a:pt x="399287" y="0"/>
                  </a:lnTo>
                  <a:lnTo>
                    <a:pt x="399287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989576" y="3861816"/>
              <a:ext cx="399415" cy="353695"/>
            </a:xfrm>
            <a:custGeom>
              <a:avLst/>
              <a:gdLst/>
              <a:ahLst/>
              <a:cxnLst/>
              <a:rect l="l" t="t" r="r" b="b"/>
              <a:pathLst>
                <a:path w="399414" h="353695">
                  <a:moveTo>
                    <a:pt x="399288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399288" y="353568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991100" y="3863340"/>
              <a:ext cx="399415" cy="353695"/>
            </a:xfrm>
            <a:custGeom>
              <a:avLst/>
              <a:gdLst/>
              <a:ahLst/>
              <a:cxnLst/>
              <a:rect l="l" t="t" r="r" b="b"/>
              <a:pathLst>
                <a:path w="399414" h="353695">
                  <a:moveTo>
                    <a:pt x="0" y="0"/>
                  </a:moveTo>
                  <a:lnTo>
                    <a:pt x="399287" y="0"/>
                  </a:lnTo>
                  <a:lnTo>
                    <a:pt x="39928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989576" y="3505200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399288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399288" y="356615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991100" y="3506724"/>
              <a:ext cx="399415" cy="356870"/>
            </a:xfrm>
            <a:custGeom>
              <a:avLst/>
              <a:gdLst/>
              <a:ahLst/>
              <a:cxnLst/>
              <a:rect l="l" t="t" r="r" b="b"/>
              <a:pathLst>
                <a:path w="399414" h="356870">
                  <a:moveTo>
                    <a:pt x="0" y="0"/>
                  </a:moveTo>
                  <a:lnTo>
                    <a:pt x="399287" y="0"/>
                  </a:lnTo>
                  <a:lnTo>
                    <a:pt x="399287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388864" y="4215384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402335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02335" y="356615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390388" y="4216908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0" y="0"/>
                  </a:moveTo>
                  <a:lnTo>
                    <a:pt x="402336" y="0"/>
                  </a:lnTo>
                  <a:lnTo>
                    <a:pt x="402336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388864" y="3861816"/>
              <a:ext cx="402590" cy="353695"/>
            </a:xfrm>
            <a:custGeom>
              <a:avLst/>
              <a:gdLst/>
              <a:ahLst/>
              <a:cxnLst/>
              <a:rect l="l" t="t" r="r" b="b"/>
              <a:pathLst>
                <a:path w="402589" h="353695">
                  <a:moveTo>
                    <a:pt x="402335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02335" y="353568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390388" y="3863340"/>
              <a:ext cx="402590" cy="353695"/>
            </a:xfrm>
            <a:custGeom>
              <a:avLst/>
              <a:gdLst/>
              <a:ahLst/>
              <a:cxnLst/>
              <a:rect l="l" t="t" r="r" b="b"/>
              <a:pathLst>
                <a:path w="402589" h="353695">
                  <a:moveTo>
                    <a:pt x="0" y="0"/>
                  </a:moveTo>
                  <a:lnTo>
                    <a:pt x="402336" y="0"/>
                  </a:lnTo>
                  <a:lnTo>
                    <a:pt x="402336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388864" y="3505200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402335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02335" y="356615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390388" y="3506724"/>
              <a:ext cx="402590" cy="356870"/>
            </a:xfrm>
            <a:custGeom>
              <a:avLst/>
              <a:gdLst/>
              <a:ahLst/>
              <a:cxnLst/>
              <a:rect l="l" t="t" r="r" b="b"/>
              <a:pathLst>
                <a:path w="402589" h="356870">
                  <a:moveTo>
                    <a:pt x="0" y="0"/>
                  </a:moveTo>
                  <a:lnTo>
                    <a:pt x="402336" y="0"/>
                  </a:lnTo>
                  <a:lnTo>
                    <a:pt x="402336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2743200" y="3505200"/>
          <a:ext cx="3048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/>
                <a:gridCol w="403225"/>
                <a:gridCol w="401319"/>
                <a:gridCol w="402589"/>
                <a:gridCol w="381000"/>
                <a:gridCol w="419735"/>
                <a:gridCol w="401319"/>
              </a:tblGrid>
              <a:tr h="356615">
                <a:tc gridSpan="2"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628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62865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62865"/>
                </a:tc>
              </a:tr>
              <a:tr h="36142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r>
                        <a:rPr dirty="0" baseline="-24691" sz="1350" spc="-7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j</a:t>
                      </a:r>
                      <a:endParaRPr baseline="-24691" sz="135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9690"/>
                </a:tc>
              </a:tr>
              <a:tr h="34875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dirty="0" baseline="-24691" sz="1350" spc="-7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j</a:t>
                      </a:r>
                      <a:endParaRPr baseline="-24691" sz="135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6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8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9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 algn="ctr" marL="209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9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14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 algn="r" marR="990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15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55244"/>
                </a:tc>
              </a:tr>
            </a:tbl>
          </a:graphicData>
        </a:graphic>
      </p:graphicFrame>
      <p:sp>
        <p:nvSpPr>
          <p:cNvPr id="79" name="object 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78" name="object 78"/>
          <p:cNvSpPr txBox="1"/>
          <p:nvPr/>
        </p:nvSpPr>
        <p:spPr>
          <a:xfrm>
            <a:off x="7710931" y="5028691"/>
            <a:ext cx="1206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max</a:t>
            </a:r>
            <a:r>
              <a:rPr dirty="0" sz="1200" spc="-3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lateness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=</a:t>
            </a:r>
            <a:r>
              <a:rPr dirty="0" sz="1200" spc="-3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283" y="176275"/>
            <a:ext cx="48545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7945" algn="l"/>
              </a:tabLst>
            </a:pPr>
            <a:r>
              <a:rPr dirty="0" spc="-5"/>
              <a:t>Minimizing</a:t>
            </a:r>
            <a:r>
              <a:rPr dirty="0" spc="10"/>
              <a:t> </a:t>
            </a:r>
            <a:r>
              <a:rPr dirty="0" spc="-5"/>
              <a:t>Lateness:	Greedy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980947"/>
            <a:ext cx="748982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0025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template.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372745" marR="43180" indent="-231775">
              <a:lnSpc>
                <a:spcPct val="12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72745" algn="l"/>
                <a:tab pos="373380" algn="l"/>
                <a:tab pos="396811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[Shortest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processing</a:t>
            </a:r>
            <a:r>
              <a:rPr dirty="0" sz="1800" spc="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time first]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processing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</a:t>
            </a:r>
            <a:r>
              <a:rPr dirty="0" baseline="-23148" sz="1800">
                <a:latin typeface="Comic Sans MS"/>
                <a:cs typeface="Comic Sans MS"/>
              </a:rPr>
              <a:t>j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763" y="2907284"/>
            <a:ext cx="676402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marR="30480" indent="-231775">
              <a:lnSpc>
                <a:spcPct val="120000"/>
              </a:lnSpc>
              <a:spcBef>
                <a:spcPts val="100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269240" algn="l"/>
                <a:tab pos="269875" algn="l"/>
                <a:tab pos="294957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[Earliest deadline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first]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deadline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d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763" y="4281931"/>
            <a:ext cx="7241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269240" algn="l"/>
                <a:tab pos="269875" algn="l"/>
                <a:tab pos="2100580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[Smallest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slack]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slack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d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baseline="-23148" sz="1800" spc="27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- t</a:t>
            </a:r>
            <a:r>
              <a:rPr dirty="0" baseline="-23148" sz="1800">
                <a:latin typeface="Comic Sans MS"/>
                <a:cs typeface="Comic Sans MS"/>
              </a:rPr>
              <a:t>j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763" y="4281931"/>
            <a:ext cx="7241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33333"/>
              <a:buFont typeface="Lucida Sans Unicode"/>
              <a:buChar char="■"/>
              <a:tabLst>
                <a:tab pos="269240" algn="l"/>
                <a:tab pos="269875" algn="l"/>
                <a:tab pos="2100580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[Smallest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slack]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slack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d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baseline="-23148" sz="1800" spc="27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- t</a:t>
            </a:r>
            <a:r>
              <a:rPr dirty="0" baseline="-23148" sz="1800">
                <a:latin typeface="Comic Sans MS"/>
                <a:cs typeface="Comic Sans MS"/>
              </a:rPr>
              <a:t>j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2740" y="2797555"/>
            <a:ext cx="1334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D81F00"/>
                </a:solidFill>
                <a:latin typeface="Comic Sans MS"/>
                <a:cs typeface="Comic Sans MS"/>
              </a:rPr>
              <a:t>counterexample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0172" y="5476747"/>
            <a:ext cx="13347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D81F00"/>
                </a:solidFill>
                <a:latin typeface="Comic Sans MS"/>
                <a:cs typeface="Comic Sans MS"/>
              </a:rPr>
              <a:t>counterexample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58705" y="2358961"/>
            <a:ext cx="1609725" cy="1076325"/>
            <a:chOff x="3358705" y="2358961"/>
            <a:chExt cx="1609725" cy="1076325"/>
          </a:xfrm>
        </p:grpSpPr>
        <p:sp>
          <p:nvSpPr>
            <p:cNvPr id="6" name="object 6"/>
            <p:cNvSpPr/>
            <p:nvPr/>
          </p:nvSpPr>
          <p:spPr>
            <a:xfrm>
              <a:off x="3361944" y="2718816"/>
              <a:ext cx="640080" cy="710565"/>
            </a:xfrm>
            <a:custGeom>
              <a:avLst/>
              <a:gdLst/>
              <a:ahLst/>
              <a:cxnLst/>
              <a:rect l="l" t="t" r="r" b="b"/>
              <a:pathLst>
                <a:path w="640079" h="710564">
                  <a:moveTo>
                    <a:pt x="640067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0" y="710184"/>
                  </a:lnTo>
                  <a:lnTo>
                    <a:pt x="640067" y="710184"/>
                  </a:lnTo>
                  <a:lnTo>
                    <a:pt x="640067" y="353568"/>
                  </a:lnTo>
                  <a:lnTo>
                    <a:pt x="64006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63467" y="2720339"/>
              <a:ext cx="640080" cy="353695"/>
            </a:xfrm>
            <a:custGeom>
              <a:avLst/>
              <a:gdLst/>
              <a:ahLst/>
              <a:cxnLst/>
              <a:rect l="l" t="t" r="r" b="b"/>
              <a:pathLst>
                <a:path w="640079" h="353694">
                  <a:moveTo>
                    <a:pt x="0" y="0"/>
                  </a:moveTo>
                  <a:lnTo>
                    <a:pt x="640079" y="0"/>
                  </a:lnTo>
                  <a:lnTo>
                    <a:pt x="640079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02024" y="3072384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70">
                  <a:moveTo>
                    <a:pt x="481583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81583" y="356616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03547" y="3073908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70">
                  <a:moveTo>
                    <a:pt x="0" y="0"/>
                  </a:moveTo>
                  <a:lnTo>
                    <a:pt x="481583" y="0"/>
                  </a:lnTo>
                  <a:lnTo>
                    <a:pt x="481583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02024" y="2718816"/>
              <a:ext cx="481965" cy="353695"/>
            </a:xfrm>
            <a:custGeom>
              <a:avLst/>
              <a:gdLst/>
              <a:ahLst/>
              <a:cxnLst/>
              <a:rect l="l" t="t" r="r" b="b"/>
              <a:pathLst>
                <a:path w="481964" h="353694">
                  <a:moveTo>
                    <a:pt x="481583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81583" y="353567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03547" y="2720339"/>
              <a:ext cx="481965" cy="353695"/>
            </a:xfrm>
            <a:custGeom>
              <a:avLst/>
              <a:gdLst/>
              <a:ahLst/>
              <a:cxnLst/>
              <a:rect l="l" t="t" r="r" b="b"/>
              <a:pathLst>
                <a:path w="481964" h="353694">
                  <a:moveTo>
                    <a:pt x="0" y="0"/>
                  </a:moveTo>
                  <a:lnTo>
                    <a:pt x="481583" y="0"/>
                  </a:lnTo>
                  <a:lnTo>
                    <a:pt x="481583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02024" y="2362200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69">
                  <a:moveTo>
                    <a:pt x="481583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81583" y="356615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03547" y="2363723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69">
                  <a:moveTo>
                    <a:pt x="0" y="0"/>
                  </a:moveTo>
                  <a:lnTo>
                    <a:pt x="481583" y="0"/>
                  </a:lnTo>
                  <a:lnTo>
                    <a:pt x="481583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83608" y="3072384"/>
              <a:ext cx="478790" cy="356870"/>
            </a:xfrm>
            <a:custGeom>
              <a:avLst/>
              <a:gdLst/>
              <a:ahLst/>
              <a:cxnLst/>
              <a:rect l="l" t="t" r="r" b="b"/>
              <a:pathLst>
                <a:path w="478789" h="356870">
                  <a:moveTo>
                    <a:pt x="478535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78535" y="356616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85131" y="3073908"/>
              <a:ext cx="478790" cy="356870"/>
            </a:xfrm>
            <a:custGeom>
              <a:avLst/>
              <a:gdLst/>
              <a:ahLst/>
              <a:cxnLst/>
              <a:rect l="l" t="t" r="r" b="b"/>
              <a:pathLst>
                <a:path w="478789" h="356870">
                  <a:moveTo>
                    <a:pt x="0" y="0"/>
                  </a:moveTo>
                  <a:lnTo>
                    <a:pt x="478536" y="0"/>
                  </a:lnTo>
                  <a:lnTo>
                    <a:pt x="478536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83608" y="2718816"/>
              <a:ext cx="478790" cy="353695"/>
            </a:xfrm>
            <a:custGeom>
              <a:avLst/>
              <a:gdLst/>
              <a:ahLst/>
              <a:cxnLst/>
              <a:rect l="l" t="t" r="r" b="b"/>
              <a:pathLst>
                <a:path w="478789" h="353694">
                  <a:moveTo>
                    <a:pt x="478535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78535" y="353567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85131" y="2720339"/>
              <a:ext cx="478790" cy="353695"/>
            </a:xfrm>
            <a:custGeom>
              <a:avLst/>
              <a:gdLst/>
              <a:ahLst/>
              <a:cxnLst/>
              <a:rect l="l" t="t" r="r" b="b"/>
              <a:pathLst>
                <a:path w="478789" h="353694">
                  <a:moveTo>
                    <a:pt x="0" y="0"/>
                  </a:moveTo>
                  <a:lnTo>
                    <a:pt x="478536" y="0"/>
                  </a:lnTo>
                  <a:lnTo>
                    <a:pt x="478536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67684" y="2767075"/>
            <a:ext cx="1289050" cy="594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90"/>
              </a:spcBef>
              <a:tabLst>
                <a:tab pos="635000" algn="l"/>
                <a:tab pos="1061720" algn="l"/>
              </a:tabLst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baseline="-24691" sz="1350" spc="-7">
                <a:solidFill>
                  <a:srgbClr val="FFFFFF"/>
                </a:solidFill>
                <a:latin typeface="Comic Sans MS"/>
                <a:cs typeface="Comic Sans MS"/>
              </a:rPr>
              <a:t>j	</a:t>
            </a:r>
            <a:r>
              <a:rPr dirty="0" sz="1400" spc="-5">
                <a:latin typeface="Comic Sans MS"/>
                <a:cs typeface="Comic Sans MS"/>
              </a:rPr>
              <a:t>1	10</a:t>
            </a:r>
            <a:endParaRPr sz="1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  <a:tabLst>
                <a:tab pos="525145" algn="l"/>
                <a:tab pos="1061720" algn="l"/>
              </a:tabLst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baseline="-24691" sz="1350" spc="-7">
                <a:solidFill>
                  <a:srgbClr val="FFFFFF"/>
                </a:solidFill>
                <a:latin typeface="Comic Sans MS"/>
                <a:cs typeface="Comic Sans MS"/>
              </a:rPr>
              <a:t>j	</a:t>
            </a:r>
            <a:r>
              <a:rPr dirty="0" sz="1400" spc="-5">
                <a:latin typeface="Comic Sans MS"/>
                <a:cs typeface="Comic Sans MS"/>
              </a:rPr>
              <a:t>100	10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80559" y="2359151"/>
            <a:ext cx="487680" cy="365760"/>
            <a:chOff x="4480559" y="2359151"/>
            <a:chExt cx="487680" cy="365760"/>
          </a:xfrm>
        </p:grpSpPr>
        <p:sp>
          <p:nvSpPr>
            <p:cNvPr id="20" name="object 20"/>
            <p:cNvSpPr/>
            <p:nvPr/>
          </p:nvSpPr>
          <p:spPr>
            <a:xfrm>
              <a:off x="4483607" y="2362200"/>
              <a:ext cx="478790" cy="356870"/>
            </a:xfrm>
            <a:custGeom>
              <a:avLst/>
              <a:gdLst/>
              <a:ahLst/>
              <a:cxnLst/>
              <a:rect l="l" t="t" r="r" b="b"/>
              <a:pathLst>
                <a:path w="478789" h="356869">
                  <a:moveTo>
                    <a:pt x="478535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78535" y="356615"/>
                  </a:lnTo>
                  <a:lnTo>
                    <a:pt x="47853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85131" y="2363723"/>
              <a:ext cx="478790" cy="356870"/>
            </a:xfrm>
            <a:custGeom>
              <a:avLst/>
              <a:gdLst/>
              <a:ahLst/>
              <a:cxnLst/>
              <a:rect l="l" t="t" r="r" b="b"/>
              <a:pathLst>
                <a:path w="478789" h="356869">
                  <a:moveTo>
                    <a:pt x="0" y="0"/>
                  </a:moveTo>
                  <a:lnTo>
                    <a:pt x="478536" y="0"/>
                  </a:lnTo>
                  <a:lnTo>
                    <a:pt x="478536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75640" y="980947"/>
            <a:ext cx="7502525" cy="167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00025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template.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372745" marR="55880" indent="-231775">
              <a:lnSpc>
                <a:spcPct val="12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72745" algn="l"/>
                <a:tab pos="373380" algn="l"/>
                <a:tab pos="396811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[Shortest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processing</a:t>
            </a:r>
            <a:r>
              <a:rPr dirty="0" sz="1800" spc="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time first]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processing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</a:t>
            </a:r>
            <a:r>
              <a:rPr dirty="0" baseline="-23148" sz="1800">
                <a:latin typeface="Comic Sans MS"/>
                <a:cs typeface="Comic Sans MS"/>
              </a:rPr>
              <a:t>j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algn="ctr" marL="127000">
              <a:lnSpc>
                <a:spcPct val="100000"/>
              </a:lnSpc>
              <a:spcBef>
                <a:spcPts val="1315"/>
              </a:spcBef>
              <a:tabLst>
                <a:tab pos="593090" algn="l"/>
              </a:tabLst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1	2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83089" y="5306377"/>
            <a:ext cx="652780" cy="713740"/>
            <a:chOff x="3383089" y="5306377"/>
            <a:chExt cx="652780" cy="713740"/>
          </a:xfrm>
        </p:grpSpPr>
        <p:sp>
          <p:nvSpPr>
            <p:cNvPr id="24" name="object 24"/>
            <p:cNvSpPr/>
            <p:nvPr/>
          </p:nvSpPr>
          <p:spPr>
            <a:xfrm>
              <a:off x="3386328" y="5309616"/>
              <a:ext cx="643255" cy="710565"/>
            </a:xfrm>
            <a:custGeom>
              <a:avLst/>
              <a:gdLst/>
              <a:ahLst/>
              <a:cxnLst/>
              <a:rect l="l" t="t" r="r" b="b"/>
              <a:pathLst>
                <a:path w="643254" h="710564">
                  <a:moveTo>
                    <a:pt x="643128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0" y="710184"/>
                  </a:lnTo>
                  <a:lnTo>
                    <a:pt x="643128" y="710184"/>
                  </a:lnTo>
                  <a:lnTo>
                    <a:pt x="643128" y="353580"/>
                  </a:lnTo>
                  <a:lnTo>
                    <a:pt x="64312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87852" y="5311140"/>
              <a:ext cx="643255" cy="353695"/>
            </a:xfrm>
            <a:custGeom>
              <a:avLst/>
              <a:gdLst/>
              <a:ahLst/>
              <a:cxnLst/>
              <a:rect l="l" t="t" r="r" b="b"/>
              <a:pathLst>
                <a:path w="643254" h="353695">
                  <a:moveTo>
                    <a:pt x="0" y="0"/>
                  </a:moveTo>
                  <a:lnTo>
                    <a:pt x="643128" y="0"/>
                  </a:lnTo>
                  <a:lnTo>
                    <a:pt x="643128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607815" y="5357875"/>
            <a:ext cx="213995" cy="594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baseline="-24691" sz="1350" spc="-7">
                <a:solidFill>
                  <a:srgbClr val="FFFFFF"/>
                </a:solidFill>
                <a:latin typeface="Comic Sans MS"/>
                <a:cs typeface="Comic Sans MS"/>
              </a:rPr>
              <a:t>j</a:t>
            </a:r>
            <a:endParaRPr baseline="-24691" sz="135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113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baseline="-24691" sz="1350" spc="-7">
                <a:solidFill>
                  <a:srgbClr val="FFFFFF"/>
                </a:solidFill>
                <a:latin typeface="Comic Sans MS"/>
                <a:cs typeface="Comic Sans MS"/>
              </a:rPr>
              <a:t>j</a:t>
            </a:r>
            <a:endParaRPr baseline="-24691" sz="135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26217" y="4949761"/>
            <a:ext cx="491490" cy="1076325"/>
            <a:chOff x="4026217" y="4949761"/>
            <a:chExt cx="491490" cy="1076325"/>
          </a:xfrm>
        </p:grpSpPr>
        <p:sp>
          <p:nvSpPr>
            <p:cNvPr id="28" name="object 28"/>
            <p:cNvSpPr/>
            <p:nvPr/>
          </p:nvSpPr>
          <p:spPr>
            <a:xfrm>
              <a:off x="4029456" y="5663184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70">
                  <a:moveTo>
                    <a:pt x="481583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81583" y="356616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30979" y="5664708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70">
                  <a:moveTo>
                    <a:pt x="0" y="0"/>
                  </a:moveTo>
                  <a:lnTo>
                    <a:pt x="481583" y="0"/>
                  </a:lnTo>
                  <a:lnTo>
                    <a:pt x="481583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29456" y="5309616"/>
              <a:ext cx="481965" cy="353695"/>
            </a:xfrm>
            <a:custGeom>
              <a:avLst/>
              <a:gdLst/>
              <a:ahLst/>
              <a:cxnLst/>
              <a:rect l="l" t="t" r="r" b="b"/>
              <a:pathLst>
                <a:path w="481964" h="353695">
                  <a:moveTo>
                    <a:pt x="481583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81583" y="353568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30979" y="5311140"/>
              <a:ext cx="481965" cy="353695"/>
            </a:xfrm>
            <a:custGeom>
              <a:avLst/>
              <a:gdLst/>
              <a:ahLst/>
              <a:cxnLst/>
              <a:rect l="l" t="t" r="r" b="b"/>
              <a:pathLst>
                <a:path w="481964" h="353695">
                  <a:moveTo>
                    <a:pt x="0" y="0"/>
                  </a:moveTo>
                  <a:lnTo>
                    <a:pt x="481583" y="0"/>
                  </a:lnTo>
                  <a:lnTo>
                    <a:pt x="481583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29456" y="4953000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70">
                  <a:moveTo>
                    <a:pt x="481583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81583" y="356615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030979" y="4954524"/>
              <a:ext cx="481965" cy="356870"/>
            </a:xfrm>
            <a:custGeom>
              <a:avLst/>
              <a:gdLst/>
              <a:ahLst/>
              <a:cxnLst/>
              <a:rect l="l" t="t" r="r" b="b"/>
              <a:pathLst>
                <a:path w="481964" h="356870">
                  <a:moveTo>
                    <a:pt x="0" y="0"/>
                  </a:moveTo>
                  <a:lnTo>
                    <a:pt x="481583" y="0"/>
                  </a:lnTo>
                  <a:lnTo>
                    <a:pt x="481583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230623" y="5004307"/>
            <a:ext cx="927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07801" y="5306377"/>
            <a:ext cx="485140" cy="720090"/>
            <a:chOff x="4507801" y="5306377"/>
            <a:chExt cx="485140" cy="720090"/>
          </a:xfrm>
        </p:grpSpPr>
        <p:sp>
          <p:nvSpPr>
            <p:cNvPr id="36" name="object 36"/>
            <p:cNvSpPr/>
            <p:nvPr/>
          </p:nvSpPr>
          <p:spPr>
            <a:xfrm>
              <a:off x="4511040" y="5663184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475488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75488" y="356616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12564" y="5664708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0" y="0"/>
                  </a:moveTo>
                  <a:lnTo>
                    <a:pt x="475487" y="0"/>
                  </a:lnTo>
                  <a:lnTo>
                    <a:pt x="475487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11040" y="5309616"/>
              <a:ext cx="475615" cy="353695"/>
            </a:xfrm>
            <a:custGeom>
              <a:avLst/>
              <a:gdLst/>
              <a:ahLst/>
              <a:cxnLst/>
              <a:rect l="l" t="t" r="r" b="b"/>
              <a:pathLst>
                <a:path w="475614" h="353695">
                  <a:moveTo>
                    <a:pt x="475488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475488" y="35356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512564" y="5311140"/>
              <a:ext cx="475615" cy="353695"/>
            </a:xfrm>
            <a:custGeom>
              <a:avLst/>
              <a:gdLst/>
              <a:ahLst/>
              <a:cxnLst/>
              <a:rect l="l" t="t" r="r" b="b"/>
              <a:pathLst>
                <a:path w="475614" h="353695">
                  <a:moveTo>
                    <a:pt x="0" y="0"/>
                  </a:moveTo>
                  <a:lnTo>
                    <a:pt x="475487" y="0"/>
                  </a:lnTo>
                  <a:lnTo>
                    <a:pt x="475487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218432" y="5357875"/>
            <a:ext cx="637540" cy="594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  <a:tabLst>
                <a:tab pos="435609" algn="l"/>
              </a:tabLst>
            </a:pPr>
            <a:r>
              <a:rPr dirty="0" sz="1400" spc="-5">
                <a:latin typeface="Comic Sans MS"/>
                <a:cs typeface="Comic Sans MS"/>
              </a:rPr>
              <a:t>1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30"/>
              </a:spcBef>
              <a:tabLst>
                <a:tab pos="435609" algn="l"/>
              </a:tabLst>
            </a:pPr>
            <a:r>
              <a:rPr dirty="0" sz="1400" spc="-5">
                <a:latin typeface="Comic Sans MS"/>
                <a:cs typeface="Comic Sans MS"/>
              </a:rPr>
              <a:t>2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507991" y="4949952"/>
            <a:ext cx="485140" cy="365760"/>
            <a:chOff x="4507991" y="4949952"/>
            <a:chExt cx="485140" cy="365760"/>
          </a:xfrm>
        </p:grpSpPr>
        <p:sp>
          <p:nvSpPr>
            <p:cNvPr id="42" name="object 42"/>
            <p:cNvSpPr/>
            <p:nvPr/>
          </p:nvSpPr>
          <p:spPr>
            <a:xfrm>
              <a:off x="4511039" y="4953000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475488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75488" y="356615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512563" y="4954524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0" y="0"/>
                  </a:moveTo>
                  <a:lnTo>
                    <a:pt x="475487" y="0"/>
                  </a:lnTo>
                  <a:lnTo>
                    <a:pt x="475487" y="356615"/>
                  </a:lnTo>
                  <a:lnTo>
                    <a:pt x="0" y="35661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693920" y="5004307"/>
            <a:ext cx="1206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145283" y="176275"/>
            <a:ext cx="48545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7945" algn="l"/>
              </a:tabLst>
            </a:pPr>
            <a:r>
              <a:rPr dirty="0" spc="-5"/>
              <a:t>Minimizing</a:t>
            </a:r>
            <a:r>
              <a:rPr dirty="0" spc="10"/>
              <a:t> </a:t>
            </a:r>
            <a:r>
              <a:rPr dirty="0" spc="-5"/>
              <a:t>Lateness:	Greedy</a:t>
            </a:r>
            <a:r>
              <a:rPr dirty="0" spc="-55"/>
              <a:t> </a:t>
            </a:r>
            <a:r>
              <a:rPr dirty="0" spc="-5"/>
              <a:t>Algorithms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39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7139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539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39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73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7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07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140" y="597661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1340" y="597661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0940" y="597661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4340" y="596137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1540" y="596137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4940" y="596137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8340" y="596137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1200" y="5562600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600200" y="0"/>
                </a:moveTo>
                <a:lnTo>
                  <a:pt x="0" y="0"/>
                </a:lnTo>
                <a:lnTo>
                  <a:pt x="0" y="381000"/>
                </a:lnTo>
                <a:lnTo>
                  <a:pt x="1600200" y="381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87008" y="5626099"/>
            <a:ext cx="622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5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57400" y="55626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66800" y="0"/>
                </a:moveTo>
                <a:lnTo>
                  <a:pt x="0" y="0"/>
                </a:ln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27655" y="5626099"/>
            <a:ext cx="5429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2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8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88161" y="5559361"/>
            <a:ext cx="1076325" cy="390525"/>
            <a:chOff x="7388161" y="5559361"/>
            <a:chExt cx="1076325" cy="390525"/>
          </a:xfrm>
        </p:grpSpPr>
        <p:sp>
          <p:nvSpPr>
            <p:cNvPr id="23" name="object 23"/>
            <p:cNvSpPr/>
            <p:nvPr/>
          </p:nvSpPr>
          <p:spPr>
            <a:xfrm>
              <a:off x="7391400" y="5562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392923" y="5564124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0" y="0"/>
                  </a:moveTo>
                  <a:lnTo>
                    <a:pt x="1066799" y="0"/>
                  </a:lnTo>
                  <a:lnTo>
                    <a:pt x="10667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622031" y="5626099"/>
            <a:ext cx="622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6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3961" y="5559361"/>
            <a:ext cx="1609725" cy="390525"/>
            <a:chOff x="453961" y="5559361"/>
            <a:chExt cx="1609725" cy="390525"/>
          </a:xfrm>
        </p:grpSpPr>
        <p:sp>
          <p:nvSpPr>
            <p:cNvPr id="27" name="object 27"/>
            <p:cNvSpPr/>
            <p:nvPr/>
          </p:nvSpPr>
          <p:spPr>
            <a:xfrm>
              <a:off x="457199" y="5562600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8723" y="556412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01776" y="5626099"/>
            <a:ext cx="5245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1</a:t>
            </a:r>
            <a:r>
              <a:rPr dirty="0" baseline="-24691" sz="1350" spc="172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54361" y="5559361"/>
            <a:ext cx="2143125" cy="390525"/>
            <a:chOff x="3654361" y="5559361"/>
            <a:chExt cx="2143125" cy="390525"/>
          </a:xfrm>
        </p:grpSpPr>
        <p:sp>
          <p:nvSpPr>
            <p:cNvPr id="31" name="object 31"/>
            <p:cNvSpPr/>
            <p:nvPr/>
          </p:nvSpPr>
          <p:spPr>
            <a:xfrm>
              <a:off x="3657600" y="5562600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2133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133600" y="381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59123" y="5564124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0" y="0"/>
                  </a:moveTo>
                  <a:lnTo>
                    <a:pt x="2133600" y="0"/>
                  </a:lnTo>
                  <a:lnTo>
                    <a:pt x="21336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461255" y="5626099"/>
            <a:ext cx="5429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4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120961" y="5559361"/>
            <a:ext cx="542925" cy="390525"/>
            <a:chOff x="3120961" y="5559361"/>
            <a:chExt cx="542925" cy="390525"/>
          </a:xfrm>
        </p:grpSpPr>
        <p:sp>
          <p:nvSpPr>
            <p:cNvPr id="35" name="object 35"/>
            <p:cNvSpPr/>
            <p:nvPr/>
          </p:nvSpPr>
          <p:spPr>
            <a:xfrm>
              <a:off x="3124200" y="5562600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533400" y="3810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125723" y="5564124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0" y="0"/>
                  </a:moveTo>
                  <a:lnTo>
                    <a:pt x="533399" y="0"/>
                  </a:lnTo>
                  <a:lnTo>
                    <a:pt x="5333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126232" y="5626099"/>
            <a:ext cx="5429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baseline="-24691" sz="1350" spc="-7">
                <a:latin typeface="Comic Sans MS"/>
                <a:cs typeface="Comic Sans MS"/>
              </a:rPr>
              <a:t>3</a:t>
            </a:r>
            <a:r>
              <a:rPr dirty="0" baseline="-24691" sz="1350" spc="1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8723" y="5253228"/>
            <a:ext cx="8382000" cy="725805"/>
            <a:chOff x="458723" y="5253228"/>
            <a:chExt cx="8382000" cy="725805"/>
          </a:xfrm>
        </p:grpSpPr>
        <p:sp>
          <p:nvSpPr>
            <p:cNvPr id="39" name="object 39"/>
            <p:cNvSpPr/>
            <p:nvPr/>
          </p:nvSpPr>
          <p:spPr>
            <a:xfrm>
              <a:off x="458723" y="5945124"/>
              <a:ext cx="8321040" cy="0"/>
            </a:xfrm>
            <a:custGeom>
              <a:avLst/>
              <a:gdLst/>
              <a:ahLst/>
              <a:cxnLst/>
              <a:rect l="l" t="t" r="r" b="b"/>
              <a:pathLst>
                <a:path w="8321040" h="0">
                  <a:moveTo>
                    <a:pt x="0" y="0"/>
                  </a:moveTo>
                  <a:lnTo>
                    <a:pt x="83210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776716" y="591464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4008"/>
                  </a:lnTo>
                  <a:lnTo>
                    <a:pt x="64008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804915" y="5253228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w="0" h="204470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74435" y="545439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0480" y="64007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29859" y="4995163"/>
            <a:ext cx="1181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max</a:t>
            </a:r>
            <a:r>
              <a:rPr dirty="0" sz="1200" spc="-3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lateness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=</a:t>
            </a:r>
            <a:r>
              <a:rPr dirty="0" sz="1200" spc="-3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44" name="object 44"/>
          <p:cNvSpPr txBox="1"/>
          <p:nvPr/>
        </p:nvSpPr>
        <p:spPr>
          <a:xfrm>
            <a:off x="1447800" y="1981200"/>
            <a:ext cx="6324600" cy="213995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7112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56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Sort</a:t>
            </a:r>
            <a:r>
              <a:rPr dirty="0" sz="1600" spc="-1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jobs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by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deadline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that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d</a:t>
            </a:r>
            <a:r>
              <a:rPr dirty="0" baseline="-20202" sz="1650" spc="-37" b="1">
                <a:latin typeface="Courier New"/>
                <a:cs typeface="Courier New"/>
              </a:rPr>
              <a:t>1</a:t>
            </a:r>
            <a:r>
              <a:rPr dirty="0" baseline="-20202" sz="1650" spc="494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</a:t>
            </a:r>
            <a:r>
              <a:rPr dirty="0" baseline="-20202" sz="1650" spc="-7" b="1">
                <a:latin typeface="Courier New"/>
                <a:cs typeface="Courier New"/>
              </a:rPr>
              <a:t>2</a:t>
            </a:r>
            <a:r>
              <a:rPr dirty="0" baseline="-20202" sz="1650" spc="487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6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…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6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baseline="-20202" sz="1650" b="1">
                <a:latin typeface="Courier New"/>
                <a:cs typeface="Courier New"/>
              </a:rPr>
              <a:t>n</a:t>
            </a:r>
            <a:endParaRPr baseline="-20202"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t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  <a:p>
            <a:pPr marL="548005" marR="1414780">
              <a:lnSpc>
                <a:spcPts val="1939"/>
              </a:lnSpc>
              <a:spcBef>
                <a:spcPts val="45"/>
              </a:spcBef>
            </a:pPr>
            <a:r>
              <a:rPr dirty="0" sz="1600" b="1">
                <a:latin typeface="Courier New"/>
                <a:cs typeface="Courier New"/>
              </a:rPr>
              <a:t>Assign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job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interval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[t,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sz="1600" b="1">
                <a:latin typeface="Courier New"/>
                <a:cs typeface="Courier New"/>
              </a:rPr>
              <a:t>]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baseline="-20202" sz="1650" spc="487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t,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</a:t>
            </a:r>
            <a:r>
              <a:rPr dirty="0" baseline="-20202" sz="1650" b="1">
                <a:latin typeface="Courier New"/>
                <a:cs typeface="Courier New"/>
              </a:rPr>
              <a:t>j</a:t>
            </a:r>
            <a:r>
              <a:rPr dirty="0" baseline="-20202" sz="1650" spc="494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t</a:t>
            </a:r>
            <a:r>
              <a:rPr dirty="0" baseline="-20202" sz="1650" spc="15" b="1">
                <a:latin typeface="Courier New"/>
                <a:cs typeface="Courier New"/>
              </a:rPr>
              <a:t>j</a:t>
            </a:r>
            <a:endParaRPr baseline="-20202" sz="1650">
              <a:latin typeface="Courier New"/>
              <a:cs typeface="Courier New"/>
            </a:endParaRPr>
          </a:p>
          <a:p>
            <a:pPr marL="548005">
              <a:lnSpc>
                <a:spcPts val="1855"/>
              </a:lnSpc>
            </a:pPr>
            <a:r>
              <a:rPr dirty="0" sz="1600" b="1">
                <a:latin typeface="Courier New"/>
                <a:cs typeface="Courier New"/>
              </a:rPr>
              <a:t>t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t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t</a:t>
            </a:r>
            <a:r>
              <a:rPr dirty="0" baseline="-20202" sz="1650" spc="15" b="1">
                <a:latin typeface="Courier New"/>
                <a:cs typeface="Courier New"/>
              </a:rPr>
              <a:t>j</a:t>
            </a:r>
            <a:endParaRPr baseline="-20202" sz="165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output</a:t>
            </a:r>
            <a:r>
              <a:rPr dirty="0" sz="1600" spc="-3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intervals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[s</a:t>
            </a:r>
            <a:r>
              <a:rPr dirty="0" baseline="-20202" sz="1650" spc="-7" b="1">
                <a:latin typeface="Courier New"/>
                <a:cs typeface="Courier New"/>
              </a:rPr>
              <a:t>j</a:t>
            </a:r>
            <a:r>
              <a:rPr dirty="0" sz="1600" spc="-5" b="1">
                <a:latin typeface="Courier New"/>
                <a:cs typeface="Courier New"/>
              </a:rPr>
              <a:t>,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f</a:t>
            </a:r>
            <a:r>
              <a:rPr dirty="0" baseline="-20202" sz="1650" spc="15" b="1">
                <a:latin typeface="Courier New"/>
                <a:cs typeface="Courier New"/>
              </a:rPr>
              <a:t>j</a:t>
            </a:r>
            <a:r>
              <a:rPr dirty="0" sz="1600" spc="10" b="1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206244" y="176275"/>
            <a:ext cx="473075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7945" algn="l"/>
              </a:tabLst>
            </a:pPr>
            <a:r>
              <a:rPr dirty="0" spc="-5"/>
              <a:t>Minimizing</a:t>
            </a:r>
            <a:r>
              <a:rPr dirty="0" spc="10"/>
              <a:t> </a:t>
            </a:r>
            <a:r>
              <a:rPr dirty="0" spc="-5"/>
              <a:t>Lateness:	Greedy</a:t>
            </a:r>
            <a:r>
              <a:rPr dirty="0" spc="-60"/>
              <a:t> </a:t>
            </a:r>
            <a:r>
              <a:rPr dirty="0" spc="-5"/>
              <a:t>Algorithm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688340" y="980947"/>
            <a:ext cx="4493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42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algorithm.	</a:t>
            </a:r>
            <a:r>
              <a:rPr dirty="0" sz="1800">
                <a:latin typeface="Comic Sans MS"/>
                <a:cs typeface="Comic Sans MS"/>
              </a:rPr>
              <a:t>Earliest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deadline</a:t>
            </a:r>
            <a:r>
              <a:rPr dirty="0" sz="1800" spc="-4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first.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79" y="977899"/>
            <a:ext cx="453580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dirty="0" sz="3200" spc="-5">
                <a:solidFill>
                  <a:srgbClr val="0048AA"/>
                </a:solidFill>
              </a:rPr>
              <a:t>4.1	Interval</a:t>
            </a:r>
            <a:r>
              <a:rPr dirty="0" sz="3200" spc="-4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Scheduling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139" y="176275"/>
            <a:ext cx="410908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Minimizing</a:t>
            </a:r>
            <a:r>
              <a:rPr dirty="0" spc="-10"/>
              <a:t> </a:t>
            </a:r>
            <a:r>
              <a:rPr dirty="0" spc="-5"/>
              <a:t>Lateness: No</a:t>
            </a:r>
            <a:r>
              <a:rPr dirty="0" spc="-10"/>
              <a:t> </a:t>
            </a:r>
            <a:r>
              <a:rPr dirty="0" spc="-5"/>
              <a:t>Idle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6927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76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dirty="0" sz="1800">
                <a:latin typeface="Comic Sans MS"/>
                <a:cs typeface="Comic Sans MS"/>
              </a:rPr>
              <a:t>There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exists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5">
                <a:latin typeface="Comic Sans MS"/>
                <a:cs typeface="Comic Sans MS"/>
              </a:rPr>
              <a:t> with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idle</a:t>
            </a:r>
            <a:r>
              <a:rPr dirty="0" sz="18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952747"/>
            <a:ext cx="5459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Observation. </a:t>
            </a:r>
            <a:r>
              <a:rPr dirty="0" sz="1800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idle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40" y="2029459"/>
            <a:ext cx="10928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002665" algn="l"/>
              </a:tabLst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0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539" y="2029459"/>
            <a:ext cx="11690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8865" algn="l"/>
              </a:tabLst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4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740" y="202945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1691640"/>
            <a:ext cx="1066800" cy="3048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8100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200" y="1691640"/>
            <a:ext cx="1600200" cy="3048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4140" y="202945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7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7540" y="2029459"/>
            <a:ext cx="17786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  <a:tab pos="1078865" algn="l"/>
                <a:tab pos="1612265" algn="l"/>
              </a:tabLst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8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9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0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1200" y="1691640"/>
            <a:ext cx="1600200" cy="3048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540" y="3020059"/>
            <a:ext cx="4293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002665" algn="l"/>
                <a:tab pos="1536065" algn="l"/>
                <a:tab pos="2069464" algn="l"/>
                <a:tab pos="2602865" algn="l"/>
                <a:tab pos="3136265" algn="l"/>
                <a:tab pos="3669665" algn="l"/>
                <a:tab pos="4203065" algn="l"/>
              </a:tabLst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0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4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5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6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7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	</a:t>
            </a: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20952" y="2679192"/>
            <a:ext cx="4276725" cy="314325"/>
            <a:chOff x="1520952" y="2679192"/>
            <a:chExt cx="4276725" cy="314325"/>
          </a:xfrm>
        </p:grpSpPr>
        <p:sp>
          <p:nvSpPr>
            <p:cNvPr id="15" name="object 15"/>
            <p:cNvSpPr/>
            <p:nvPr/>
          </p:nvSpPr>
          <p:spPr>
            <a:xfrm>
              <a:off x="1524000" y="268224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25524" y="2683764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0"/>
                  </a:moveTo>
                  <a:lnTo>
                    <a:pt x="1066799" y="0"/>
                  </a:lnTo>
                  <a:lnTo>
                    <a:pt x="1066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90800" y="268224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92324" y="2683764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0"/>
                  </a:moveTo>
                  <a:lnTo>
                    <a:pt x="1600200" y="0"/>
                  </a:lnTo>
                  <a:lnTo>
                    <a:pt x="1600200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91000" y="2682240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2523" y="2683764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0"/>
                  </a:moveTo>
                  <a:lnTo>
                    <a:pt x="1600200" y="0"/>
                  </a:lnTo>
                  <a:lnTo>
                    <a:pt x="1600200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24000" y="2682240"/>
            <a:ext cx="4267200" cy="3048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300"/>
              </a:spcBef>
              <a:tabLst>
                <a:tab pos="1663700" algn="l"/>
                <a:tab pos="3224530" algn="l"/>
              </a:tabLst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4	d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6	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=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9523" y="268376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9143">
            <a:solidFill>
              <a:srgbClr val="8A8A8A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6123" y="268376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9143">
            <a:solidFill>
              <a:srgbClr val="8A8A8A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92923" y="268376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9143">
            <a:solidFill>
              <a:srgbClr val="8A8A8A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50940" y="3020059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4340" y="302005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7740" y="302005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59323" y="169316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9143">
            <a:solidFill>
              <a:srgbClr val="8A8A8A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3" y="176275"/>
            <a:ext cx="3786504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Minimizing</a:t>
            </a:r>
            <a:r>
              <a:rPr dirty="0" spc="-15"/>
              <a:t> </a:t>
            </a:r>
            <a:r>
              <a:rPr dirty="0" spc="-5"/>
              <a:t>Lateness:</a:t>
            </a:r>
            <a:r>
              <a:rPr dirty="0" spc="-10"/>
              <a:t> </a:t>
            </a:r>
            <a:r>
              <a:rPr dirty="0" spc="-5"/>
              <a:t>Inversions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3623563"/>
            <a:ext cx="7425055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876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inversions.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21100"/>
              </a:lnSpc>
              <a:spcBef>
                <a:spcPts val="5"/>
              </a:spcBef>
              <a:tabLst>
                <a:tab pos="150876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dirty="0" sz="1800" spc="5">
                <a:latin typeface="Comic Sans MS"/>
                <a:cs typeface="Comic Sans MS"/>
              </a:rPr>
              <a:t>If </a:t>
            </a:r>
            <a:r>
              <a:rPr dirty="0" sz="1800">
                <a:latin typeface="Comic Sans MS"/>
                <a:cs typeface="Comic Sans MS"/>
              </a:rPr>
              <a:t>a schedule </a:t>
            </a:r>
            <a:r>
              <a:rPr dirty="0" sz="1800" spc="-5">
                <a:latin typeface="Comic Sans MS"/>
                <a:cs typeface="Comic Sans MS"/>
              </a:rPr>
              <a:t>(with no idle time) </a:t>
            </a:r>
            <a:r>
              <a:rPr dirty="0" sz="1800">
                <a:latin typeface="Comic Sans MS"/>
                <a:cs typeface="Comic Sans MS"/>
              </a:rPr>
              <a:t>has an </a:t>
            </a:r>
            <a:r>
              <a:rPr dirty="0" sz="1800" spc="-5">
                <a:latin typeface="Comic Sans MS"/>
                <a:cs typeface="Comic Sans MS"/>
              </a:rPr>
              <a:t>inversion, it </a:t>
            </a:r>
            <a:r>
              <a:rPr dirty="0" sz="1800">
                <a:latin typeface="Comic Sans MS"/>
                <a:cs typeface="Comic Sans MS"/>
              </a:rPr>
              <a:t>has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one</a:t>
            </a:r>
            <a:r>
              <a:rPr dirty="0" sz="1800" spc="-5">
                <a:latin typeface="Comic Sans MS"/>
                <a:cs typeface="Comic Sans MS"/>
              </a:rPr>
              <a:t> with </a:t>
            </a:r>
            <a:r>
              <a:rPr dirty="0" sz="1800">
                <a:latin typeface="Comic Sans MS"/>
                <a:cs typeface="Comic Sans MS"/>
              </a:rPr>
              <a:t>a pair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inverted jobs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scheduled consecutively.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8961" y="2102929"/>
            <a:ext cx="6334125" cy="314325"/>
            <a:chOff x="2358961" y="2102929"/>
            <a:chExt cx="6334125" cy="314325"/>
          </a:xfrm>
        </p:grpSpPr>
        <p:sp>
          <p:nvSpPr>
            <p:cNvPr id="5" name="object 5"/>
            <p:cNvSpPr/>
            <p:nvPr/>
          </p:nvSpPr>
          <p:spPr>
            <a:xfrm>
              <a:off x="6858000" y="2106167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3000" y="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1143000" y="304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21523" y="2107691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01000" y="2106168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85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85800" y="304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2523" y="2107691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0"/>
                  </a:moveTo>
                  <a:lnTo>
                    <a:pt x="685799" y="0"/>
                  </a:lnTo>
                  <a:lnTo>
                    <a:pt x="685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57800" y="2106168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59323" y="2107691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0"/>
                  </a:moveTo>
                  <a:lnTo>
                    <a:pt x="1600199" y="0"/>
                  </a:lnTo>
                  <a:lnTo>
                    <a:pt x="1600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200" y="2106167"/>
              <a:ext cx="1524000" cy="304800"/>
            </a:xfrm>
            <a:custGeom>
              <a:avLst/>
              <a:gdLst/>
              <a:ahLst/>
              <a:cxnLst/>
              <a:rect l="l" t="t" r="r" b="b"/>
              <a:pathLst>
                <a:path w="1524000" h="304800">
                  <a:moveTo>
                    <a:pt x="1524000" y="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1524000" y="3048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3724" y="2107691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0"/>
                  </a:moveTo>
                  <a:lnTo>
                    <a:pt x="533399" y="0"/>
                  </a:lnTo>
                  <a:lnTo>
                    <a:pt x="533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6200" y="2106168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1371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371600" y="304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87724" y="2107691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0" y="0"/>
                  </a:moveTo>
                  <a:lnTo>
                    <a:pt x="1371599" y="0"/>
                  </a:lnTo>
                  <a:lnTo>
                    <a:pt x="1371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86200" y="2106168"/>
            <a:ext cx="29718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150"/>
              </a:spcBef>
              <a:tabLst>
                <a:tab pos="2142490" algn="l"/>
              </a:tabLst>
            </a:pPr>
            <a:r>
              <a:rPr dirty="0" sz="1600">
                <a:solidFill>
                  <a:srgbClr val="FFFFFF"/>
                </a:solidFill>
                <a:latin typeface="Comic Sans MS"/>
                <a:cs typeface="Comic Sans MS"/>
              </a:rPr>
              <a:t>j	i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640" y="926084"/>
            <a:ext cx="7649845" cy="1057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20000"/>
              </a:lnSpc>
              <a:spcBef>
                <a:spcPts val="100"/>
              </a:spcBef>
              <a:tabLst>
                <a:tab pos="6254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dirty="0" sz="1800">
                <a:latin typeface="Comic Sans MS"/>
                <a:cs typeface="Comic Sans MS"/>
              </a:rPr>
              <a:t>Given a schedule </a:t>
            </a:r>
            <a:r>
              <a:rPr dirty="0" sz="1800" spc="-5">
                <a:latin typeface="Comic Sans MS"/>
                <a:cs typeface="Comic Sans MS"/>
              </a:rPr>
              <a:t>S, </a:t>
            </a:r>
            <a:r>
              <a:rPr dirty="0" sz="1800">
                <a:latin typeface="Comic Sans MS"/>
                <a:cs typeface="Comic Sans MS"/>
              </a:rPr>
              <a:t>an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inversion </a:t>
            </a:r>
            <a:r>
              <a:rPr dirty="0" sz="1800">
                <a:latin typeface="Comic Sans MS"/>
                <a:cs typeface="Comic Sans MS"/>
              </a:rPr>
              <a:t>is a pair of </a:t>
            </a:r>
            <a:r>
              <a:rPr dirty="0" sz="1800" spc="-5">
                <a:latin typeface="Comic Sans MS"/>
                <a:cs typeface="Comic Sans MS"/>
              </a:rPr>
              <a:t>jobs </a:t>
            </a:r>
            <a:r>
              <a:rPr dirty="0" sz="1800">
                <a:latin typeface="Comic Sans MS"/>
                <a:cs typeface="Comic Sans MS"/>
              </a:rPr>
              <a:t>i and j such </a:t>
            </a:r>
            <a:r>
              <a:rPr dirty="0" sz="1800" spc="-5">
                <a:latin typeface="Comic Sans MS"/>
                <a:cs typeface="Comic Sans MS"/>
              </a:rPr>
              <a:t>that: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&lt;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5">
                <a:latin typeface="Comic Sans MS"/>
                <a:cs typeface="Comic Sans MS"/>
              </a:rPr>
              <a:t> but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scheduled </a:t>
            </a:r>
            <a:r>
              <a:rPr dirty="0" sz="1800" spc="-5">
                <a:latin typeface="Comic Sans MS"/>
                <a:cs typeface="Comic Sans MS"/>
              </a:rPr>
              <a:t>before i.</a:t>
            </a:r>
            <a:endParaRPr sz="1800">
              <a:latin typeface="Comic Sans MS"/>
              <a:cs typeface="Comic Sans MS"/>
            </a:endParaRPr>
          </a:p>
          <a:p>
            <a:pPr algn="ctr" marL="1590675">
              <a:lnSpc>
                <a:spcPts val="1335"/>
              </a:lnSpc>
            </a:pPr>
            <a:r>
              <a:rPr dirty="0" sz="1400" spc="-5">
                <a:solidFill>
                  <a:srgbClr val="D81F00"/>
                </a:solidFill>
                <a:latin typeface="Comic Sans MS"/>
                <a:cs typeface="Comic Sans MS"/>
              </a:rPr>
              <a:t>inversion</a:t>
            </a:r>
            <a:endParaRPr sz="1400">
              <a:latin typeface="Comic Sans MS"/>
              <a:cs typeface="Comic Sans MS"/>
            </a:endParaRPr>
          </a:p>
          <a:p>
            <a:pPr algn="ctr" marL="4704715">
              <a:lnSpc>
                <a:spcPts val="1610"/>
              </a:lnSpc>
            </a:pPr>
            <a:r>
              <a:rPr dirty="0" sz="1400">
                <a:latin typeface="Comic Sans MS"/>
                <a:cs typeface="Comic Sans MS"/>
              </a:rPr>
              <a:t>f</a:t>
            </a:r>
            <a:r>
              <a:rPr dirty="0" baseline="-24691" sz="1350">
                <a:latin typeface="Comic Sans MS"/>
                <a:cs typeface="Comic Sans MS"/>
              </a:rPr>
              <a:t>i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340" y="2130043"/>
            <a:ext cx="897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before</a:t>
            </a:r>
            <a:r>
              <a:rPr dirty="0" sz="1200" spc="-7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swap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43044" y="1874519"/>
            <a:ext cx="1548765" cy="236220"/>
            <a:chOff x="4543044" y="1874519"/>
            <a:chExt cx="1548765" cy="236220"/>
          </a:xfrm>
        </p:grpSpPr>
        <p:sp>
          <p:nvSpPr>
            <p:cNvPr id="19" name="object 19"/>
            <p:cNvSpPr/>
            <p:nvPr/>
          </p:nvSpPr>
          <p:spPr>
            <a:xfrm>
              <a:off x="4573523" y="1879091"/>
              <a:ext cx="1484630" cy="167640"/>
            </a:xfrm>
            <a:custGeom>
              <a:avLst/>
              <a:gdLst/>
              <a:ahLst/>
              <a:cxnLst/>
              <a:rect l="l" t="t" r="r" b="b"/>
              <a:pathLst>
                <a:path w="1484629" h="167639">
                  <a:moveTo>
                    <a:pt x="0" y="167639"/>
                  </a:moveTo>
                  <a:lnTo>
                    <a:pt x="0" y="0"/>
                  </a:lnTo>
                  <a:lnTo>
                    <a:pt x="1484375" y="0"/>
                  </a:lnTo>
                  <a:lnTo>
                    <a:pt x="1484375" y="167639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43044" y="2043683"/>
              <a:ext cx="1548765" cy="67310"/>
            </a:xfrm>
            <a:custGeom>
              <a:avLst/>
              <a:gdLst/>
              <a:ahLst/>
              <a:cxnLst/>
              <a:rect l="l" t="t" r="r" b="b"/>
              <a:pathLst>
                <a:path w="1548764" h="67310">
                  <a:moveTo>
                    <a:pt x="64008" y="0"/>
                  </a:moveTo>
                  <a:lnTo>
                    <a:pt x="0" y="0"/>
                  </a:lnTo>
                  <a:lnTo>
                    <a:pt x="30480" y="67056"/>
                  </a:lnTo>
                  <a:lnTo>
                    <a:pt x="64008" y="0"/>
                  </a:lnTo>
                  <a:close/>
                </a:path>
                <a:path w="1548764" h="67310">
                  <a:moveTo>
                    <a:pt x="1548384" y="0"/>
                  </a:moveTo>
                  <a:lnTo>
                    <a:pt x="1484376" y="0"/>
                  </a:lnTo>
                  <a:lnTo>
                    <a:pt x="1517904" y="6705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457704" y="2742691"/>
            <a:ext cx="5201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[</a:t>
            </a:r>
            <a:r>
              <a:rPr dirty="0" sz="1200" spc="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as</a:t>
            </a: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 before, we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assume </a:t>
            </a: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jobs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are </a:t>
            </a: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numbered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so </a:t>
            </a: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that</a:t>
            </a:r>
            <a:r>
              <a:rPr dirty="0" sz="1200" spc="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 spc="5" b="1">
                <a:solidFill>
                  <a:srgbClr val="5F6061"/>
                </a:solidFill>
                <a:latin typeface="Courier New"/>
                <a:cs typeface="Courier New"/>
              </a:rPr>
              <a:t>d</a:t>
            </a:r>
            <a:r>
              <a:rPr dirty="0" baseline="-20833" sz="1200" spc="7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r>
              <a:rPr dirty="0" baseline="-20833" sz="1200" spc="427" b="1">
                <a:solidFill>
                  <a:srgbClr val="5F606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061"/>
                </a:solidFill>
                <a:latin typeface="Symbol"/>
                <a:cs typeface="Symbol"/>
              </a:rPr>
              <a:t></a:t>
            </a:r>
            <a:r>
              <a:rPr dirty="0" sz="1200" spc="140">
                <a:solidFill>
                  <a:srgbClr val="5F6061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5F6061"/>
                </a:solidFill>
                <a:latin typeface="Courier New"/>
                <a:cs typeface="Courier New"/>
              </a:rPr>
              <a:t>d</a:t>
            </a:r>
            <a:r>
              <a:rPr dirty="0" baseline="-20833" sz="1200" spc="-15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r>
              <a:rPr dirty="0" baseline="-20833" sz="1200" spc="352" b="1">
                <a:solidFill>
                  <a:srgbClr val="5F606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061"/>
                </a:solidFill>
                <a:latin typeface="Symbol"/>
                <a:cs typeface="Symbol"/>
              </a:rPr>
              <a:t></a:t>
            </a:r>
            <a:r>
              <a:rPr dirty="0" sz="1200" spc="450">
                <a:solidFill>
                  <a:srgbClr val="5F6061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…</a:t>
            </a:r>
            <a:r>
              <a:rPr dirty="0" sz="1200" spc="40" b="1">
                <a:solidFill>
                  <a:srgbClr val="5F606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061"/>
                </a:solidFill>
                <a:latin typeface="Symbol"/>
                <a:cs typeface="Symbol"/>
              </a:rPr>
              <a:t></a:t>
            </a:r>
            <a:r>
              <a:rPr dirty="0" sz="1200" spc="425">
                <a:solidFill>
                  <a:srgbClr val="5F6061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5F6061"/>
                </a:solidFill>
                <a:latin typeface="Courier New"/>
                <a:cs typeface="Courier New"/>
              </a:rPr>
              <a:t>d</a:t>
            </a:r>
            <a:r>
              <a:rPr dirty="0" baseline="-20833" sz="1200" spc="-7" b="1">
                <a:solidFill>
                  <a:srgbClr val="5F6061"/>
                </a:solidFill>
                <a:latin typeface="Courier New"/>
                <a:cs typeface="Courier New"/>
              </a:rPr>
              <a:t>n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]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3" y="176275"/>
            <a:ext cx="3786504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Minimizing</a:t>
            </a:r>
            <a:r>
              <a:rPr dirty="0" spc="-15"/>
              <a:t> </a:t>
            </a:r>
            <a:r>
              <a:rPr dirty="0" spc="-5"/>
              <a:t>Lateness:</a:t>
            </a:r>
            <a:r>
              <a:rPr dirty="0" spc="-10"/>
              <a:t> </a:t>
            </a:r>
            <a:r>
              <a:rPr dirty="0" spc="-5"/>
              <a:t>Inversions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3568699"/>
            <a:ext cx="7623809" cy="2336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6830">
              <a:lnSpc>
                <a:spcPct val="120000"/>
              </a:lnSpc>
              <a:spcBef>
                <a:spcPts val="100"/>
              </a:spcBef>
              <a:tabLst>
                <a:tab pos="7778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dirty="0" sz="1800" spc="-5">
                <a:latin typeface="Comic Sans MS"/>
                <a:cs typeface="Comic Sans MS"/>
              </a:rPr>
              <a:t>Swapping two </a:t>
            </a:r>
            <a:r>
              <a:rPr dirty="0" sz="1800">
                <a:latin typeface="Comic Sans MS"/>
                <a:cs typeface="Comic Sans MS"/>
              </a:rPr>
              <a:t>consecutive, </a:t>
            </a:r>
            <a:r>
              <a:rPr dirty="0" sz="1800" spc="-5">
                <a:latin typeface="Comic Sans MS"/>
                <a:cs typeface="Comic Sans MS"/>
              </a:rPr>
              <a:t>inverted jobs reduces the number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inversions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by </a:t>
            </a:r>
            <a:r>
              <a:rPr dirty="0" sz="1800">
                <a:latin typeface="Comic Sans MS"/>
                <a:cs typeface="Comic Sans MS"/>
              </a:rPr>
              <a:t>one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does</a:t>
            </a:r>
            <a:r>
              <a:rPr dirty="0" sz="1800" spc="-5">
                <a:latin typeface="Comic Sans MS"/>
                <a:cs typeface="Comic Sans MS"/>
              </a:rPr>
              <a:t> not increase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max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lateness.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tabLst>
                <a:tab pos="457834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 spc="15">
                <a:latin typeface="Comic Sans MS"/>
                <a:cs typeface="Comic Sans MS"/>
              </a:rPr>
              <a:t>L</a:t>
            </a:r>
            <a:r>
              <a:rPr dirty="0" sz="1800">
                <a:latin typeface="Comic Sans MS"/>
                <a:cs typeface="Comic Sans MS"/>
              </a:rPr>
              <a:t>et </a:t>
            </a: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229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Comic Sans MS"/>
                <a:cs typeface="Comic Sans MS"/>
              </a:rPr>
              <a:t>be </a:t>
            </a:r>
            <a:r>
              <a:rPr dirty="0" sz="1800" spc="-5">
                <a:latin typeface="Comic Sans MS"/>
                <a:cs typeface="Comic Sans MS"/>
              </a:rPr>
              <a:t>th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lateness </a:t>
            </a:r>
            <a:r>
              <a:rPr dirty="0" sz="1800" spc="-5">
                <a:latin typeface="Comic Sans MS"/>
                <a:cs typeface="Comic Sans MS"/>
              </a:rPr>
              <a:t>befor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th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swap, and let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-290">
                <a:latin typeface="Lucida Sans Unicode"/>
                <a:cs typeface="Lucida Sans Unicode"/>
              </a:rPr>
              <a:t> </a:t>
            </a:r>
            <a:r>
              <a:rPr dirty="0" sz="1800">
                <a:latin typeface="Comic Sans MS"/>
                <a:cs typeface="Comic Sans MS"/>
              </a:rPr>
              <a:t>'</a:t>
            </a:r>
            <a:r>
              <a:rPr dirty="0" sz="1800" spc="-5">
                <a:latin typeface="Comic Sans MS"/>
                <a:cs typeface="Comic Sans MS"/>
              </a:rPr>
              <a:t> b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i</a:t>
            </a:r>
            <a:r>
              <a:rPr dirty="0" sz="1800">
                <a:latin typeface="Comic Sans MS"/>
                <a:cs typeface="Comic Sans MS"/>
              </a:rPr>
              <a:t>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afterwards.</a:t>
            </a:r>
            <a:endParaRPr sz="1800">
              <a:latin typeface="Comic Sans MS"/>
              <a:cs typeface="Comic Sans MS"/>
            </a:endParaRPr>
          </a:p>
          <a:p>
            <a:pPr marL="372745" indent="-232410">
              <a:lnSpc>
                <a:spcPct val="100000"/>
              </a:lnSpc>
              <a:spcBef>
                <a:spcPts val="455"/>
              </a:spcBef>
              <a:buSzPct val="33333"/>
              <a:buChar char="■"/>
              <a:tabLst>
                <a:tab pos="372745" algn="l"/>
                <a:tab pos="373380" algn="l"/>
              </a:tabLst>
            </a:pP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-295">
                <a:latin typeface="Lucida Sans Unicode"/>
                <a:cs typeface="Lucida Sans Unicode"/>
              </a:rPr>
              <a:t> </a:t>
            </a:r>
            <a:r>
              <a:rPr dirty="0" sz="1800" spc="20">
                <a:latin typeface="Comic Sans MS"/>
                <a:cs typeface="Comic Sans MS"/>
              </a:rPr>
              <a:t>'</a:t>
            </a:r>
            <a:r>
              <a:rPr dirty="0" baseline="-21367" sz="1950" spc="-7">
                <a:latin typeface="Comic Sans MS"/>
                <a:cs typeface="Comic Sans MS"/>
              </a:rPr>
              <a:t>k</a:t>
            </a:r>
            <a:r>
              <a:rPr dirty="0" baseline="-21367" sz="1950" spc="23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1300">
                <a:latin typeface="Lucida Sans Unicode"/>
                <a:cs typeface="Lucida Sans Unicode"/>
              </a:rPr>
              <a:t>𝑙</a:t>
            </a:r>
            <a:r>
              <a:rPr dirty="0" baseline="-21367" sz="1950" spc="-7">
                <a:latin typeface="Comic Sans MS"/>
                <a:cs typeface="Comic Sans MS"/>
              </a:rPr>
              <a:t>k</a:t>
            </a:r>
            <a:r>
              <a:rPr dirty="0" baseline="-21367" sz="1950" spc="262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</a:t>
            </a:r>
            <a:r>
              <a:rPr dirty="0" sz="1800">
                <a:latin typeface="Comic Sans MS"/>
                <a:cs typeface="Comic Sans MS"/>
              </a:rPr>
              <a:t>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all k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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endParaRPr sz="1800">
              <a:latin typeface="Comic Sans MS"/>
              <a:cs typeface="Comic Sans MS"/>
            </a:endParaRPr>
          </a:p>
          <a:p>
            <a:pPr marL="372745" indent="-232410">
              <a:lnSpc>
                <a:spcPct val="100000"/>
              </a:lnSpc>
              <a:spcBef>
                <a:spcPts val="434"/>
              </a:spcBef>
              <a:buSzPct val="33333"/>
              <a:buChar char="■"/>
              <a:tabLst>
                <a:tab pos="372745" algn="l"/>
                <a:tab pos="373380" algn="l"/>
              </a:tabLst>
            </a:pP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-295">
                <a:latin typeface="Lucida Sans Unicode"/>
                <a:cs typeface="Lucida Sans Unicode"/>
              </a:rPr>
              <a:t> </a:t>
            </a:r>
            <a:r>
              <a:rPr dirty="0" sz="1800" spc="20">
                <a:latin typeface="Comic Sans MS"/>
                <a:cs typeface="Comic Sans MS"/>
              </a:rPr>
              <a:t>'</a:t>
            </a:r>
            <a:r>
              <a:rPr dirty="0" baseline="-21367" sz="1950" spc="-7">
                <a:latin typeface="Comic Sans MS"/>
                <a:cs typeface="Comic Sans MS"/>
              </a:rPr>
              <a:t>i</a:t>
            </a:r>
            <a:r>
              <a:rPr dirty="0" baseline="-21367" sz="1950" spc="24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300">
                <a:latin typeface="Lucida Sans Unicode"/>
                <a:cs typeface="Lucida Sans Unicode"/>
              </a:rPr>
              <a:t>𝑙</a:t>
            </a:r>
            <a:r>
              <a:rPr dirty="0" baseline="-21367" sz="1950" spc="-7">
                <a:latin typeface="Comic Sans MS"/>
                <a:cs typeface="Comic Sans MS"/>
              </a:rPr>
              <a:t>i</a:t>
            </a:r>
            <a:endParaRPr baseline="-21367" sz="1950">
              <a:latin typeface="Comic Sans MS"/>
              <a:cs typeface="Comic Sans MS"/>
            </a:endParaRPr>
          </a:p>
          <a:p>
            <a:pPr marL="372745" indent="-232410">
              <a:lnSpc>
                <a:spcPct val="100000"/>
              </a:lnSpc>
              <a:spcBef>
                <a:spcPts val="720"/>
              </a:spcBef>
              <a:buSzPct val="33333"/>
              <a:buFont typeface="Lucida Sans Unicode"/>
              <a:buChar char="■"/>
              <a:tabLst>
                <a:tab pos="372745" algn="l"/>
                <a:tab pos="3733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late: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8961" y="2102929"/>
            <a:ext cx="6334125" cy="314325"/>
            <a:chOff x="2358961" y="2102929"/>
            <a:chExt cx="6334125" cy="314325"/>
          </a:xfrm>
        </p:grpSpPr>
        <p:sp>
          <p:nvSpPr>
            <p:cNvPr id="5" name="object 5"/>
            <p:cNvSpPr/>
            <p:nvPr/>
          </p:nvSpPr>
          <p:spPr>
            <a:xfrm>
              <a:off x="6858000" y="2106167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3000" y="0"/>
                  </a:moveTo>
                  <a:lnTo>
                    <a:pt x="7620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1143000" y="304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21523" y="2107691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001000" y="2106168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85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85800" y="304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2523" y="2107691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0"/>
                  </a:moveTo>
                  <a:lnTo>
                    <a:pt x="685799" y="0"/>
                  </a:lnTo>
                  <a:lnTo>
                    <a:pt x="685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57800" y="2106168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59323" y="2107691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0"/>
                  </a:moveTo>
                  <a:lnTo>
                    <a:pt x="1600199" y="0"/>
                  </a:lnTo>
                  <a:lnTo>
                    <a:pt x="1600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2200" y="2106167"/>
              <a:ext cx="1524000" cy="304800"/>
            </a:xfrm>
            <a:custGeom>
              <a:avLst/>
              <a:gdLst/>
              <a:ahLst/>
              <a:cxnLst/>
              <a:rect l="l" t="t" r="r" b="b"/>
              <a:pathLst>
                <a:path w="1524000" h="304800">
                  <a:moveTo>
                    <a:pt x="1524000" y="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1524000" y="3048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3724" y="2107691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0"/>
                  </a:moveTo>
                  <a:lnTo>
                    <a:pt x="533399" y="0"/>
                  </a:lnTo>
                  <a:lnTo>
                    <a:pt x="533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6200" y="2106168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1371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371600" y="304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87724" y="2107691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0" y="0"/>
                  </a:moveTo>
                  <a:lnTo>
                    <a:pt x="1371599" y="0"/>
                  </a:lnTo>
                  <a:lnTo>
                    <a:pt x="1371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86200" y="2106168"/>
            <a:ext cx="29718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645795">
              <a:lnSpc>
                <a:spcPct val="100000"/>
              </a:lnSpc>
              <a:spcBef>
                <a:spcPts val="150"/>
              </a:spcBef>
              <a:tabLst>
                <a:tab pos="2142490" algn="l"/>
              </a:tabLst>
            </a:pPr>
            <a:r>
              <a:rPr dirty="0" sz="1600">
                <a:solidFill>
                  <a:srgbClr val="FFFFFF"/>
                </a:solidFill>
                <a:latin typeface="Comic Sans MS"/>
                <a:cs typeface="Comic Sans MS"/>
              </a:rPr>
              <a:t>j	i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640" y="926084"/>
            <a:ext cx="7649845" cy="1057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20000"/>
              </a:lnSpc>
              <a:spcBef>
                <a:spcPts val="100"/>
              </a:spcBef>
              <a:tabLst>
                <a:tab pos="6254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dirty="0" sz="1800">
                <a:latin typeface="Comic Sans MS"/>
                <a:cs typeface="Comic Sans MS"/>
              </a:rPr>
              <a:t>Given a schedule </a:t>
            </a:r>
            <a:r>
              <a:rPr dirty="0" sz="1800" spc="-5">
                <a:latin typeface="Comic Sans MS"/>
                <a:cs typeface="Comic Sans MS"/>
              </a:rPr>
              <a:t>S, </a:t>
            </a:r>
            <a:r>
              <a:rPr dirty="0" sz="1800">
                <a:latin typeface="Comic Sans MS"/>
                <a:cs typeface="Comic Sans MS"/>
              </a:rPr>
              <a:t>an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inversion </a:t>
            </a:r>
            <a:r>
              <a:rPr dirty="0" sz="1800">
                <a:latin typeface="Comic Sans MS"/>
                <a:cs typeface="Comic Sans MS"/>
              </a:rPr>
              <a:t>is a pair of </a:t>
            </a:r>
            <a:r>
              <a:rPr dirty="0" sz="1800" spc="-5">
                <a:latin typeface="Comic Sans MS"/>
                <a:cs typeface="Comic Sans MS"/>
              </a:rPr>
              <a:t>jobs </a:t>
            </a:r>
            <a:r>
              <a:rPr dirty="0" sz="1800">
                <a:latin typeface="Comic Sans MS"/>
                <a:cs typeface="Comic Sans MS"/>
              </a:rPr>
              <a:t>i and j such </a:t>
            </a:r>
            <a:r>
              <a:rPr dirty="0" sz="1800" spc="-5">
                <a:latin typeface="Comic Sans MS"/>
                <a:cs typeface="Comic Sans MS"/>
              </a:rPr>
              <a:t>that: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&lt;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5">
                <a:latin typeface="Comic Sans MS"/>
                <a:cs typeface="Comic Sans MS"/>
              </a:rPr>
              <a:t> but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scheduled </a:t>
            </a:r>
            <a:r>
              <a:rPr dirty="0" sz="1800" spc="-5">
                <a:latin typeface="Comic Sans MS"/>
                <a:cs typeface="Comic Sans MS"/>
              </a:rPr>
              <a:t>before i.</a:t>
            </a:r>
            <a:endParaRPr sz="1800">
              <a:latin typeface="Comic Sans MS"/>
              <a:cs typeface="Comic Sans MS"/>
            </a:endParaRPr>
          </a:p>
          <a:p>
            <a:pPr algn="ctr" marL="1590675">
              <a:lnSpc>
                <a:spcPts val="1335"/>
              </a:lnSpc>
            </a:pPr>
            <a:r>
              <a:rPr dirty="0" sz="1400" spc="-5">
                <a:solidFill>
                  <a:srgbClr val="D81F00"/>
                </a:solidFill>
                <a:latin typeface="Comic Sans MS"/>
                <a:cs typeface="Comic Sans MS"/>
              </a:rPr>
              <a:t>inversion</a:t>
            </a:r>
            <a:endParaRPr sz="1400">
              <a:latin typeface="Comic Sans MS"/>
              <a:cs typeface="Comic Sans MS"/>
            </a:endParaRPr>
          </a:p>
          <a:p>
            <a:pPr algn="ctr" marL="4704715">
              <a:lnSpc>
                <a:spcPts val="1610"/>
              </a:lnSpc>
            </a:pPr>
            <a:r>
              <a:rPr dirty="0" sz="1400">
                <a:latin typeface="Comic Sans MS"/>
                <a:cs typeface="Comic Sans MS"/>
              </a:rPr>
              <a:t>f</a:t>
            </a:r>
            <a:r>
              <a:rPr dirty="0" baseline="-24691" sz="1350">
                <a:latin typeface="Comic Sans MS"/>
                <a:cs typeface="Comic Sans MS"/>
              </a:rPr>
              <a:t>i</a:t>
            </a:r>
            <a:endParaRPr baseline="-24691" sz="13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86200" y="2636329"/>
            <a:ext cx="2978150" cy="314325"/>
            <a:chOff x="3886200" y="2636329"/>
            <a:chExt cx="2978150" cy="314325"/>
          </a:xfrm>
        </p:grpSpPr>
        <p:sp>
          <p:nvSpPr>
            <p:cNvPr id="18" name="object 18"/>
            <p:cNvSpPr/>
            <p:nvPr/>
          </p:nvSpPr>
          <p:spPr>
            <a:xfrm>
              <a:off x="3886200" y="2639568"/>
              <a:ext cx="2971800" cy="304800"/>
            </a:xfrm>
            <a:custGeom>
              <a:avLst/>
              <a:gdLst/>
              <a:ahLst/>
              <a:cxnLst/>
              <a:rect l="l" t="t" r="r" b="b"/>
              <a:pathLst>
                <a:path w="2971800" h="304800">
                  <a:moveTo>
                    <a:pt x="2971800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971800" y="3048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87923" y="2641091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0" y="0"/>
                  </a:moveTo>
                  <a:lnTo>
                    <a:pt x="1371599" y="0"/>
                  </a:lnTo>
                  <a:lnTo>
                    <a:pt x="1371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886200" y="2639568"/>
            <a:ext cx="29718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770890">
              <a:lnSpc>
                <a:spcPct val="100000"/>
              </a:lnSpc>
              <a:spcBef>
                <a:spcPts val="150"/>
              </a:spcBef>
              <a:tabLst>
                <a:tab pos="2245995" algn="l"/>
              </a:tabLst>
            </a:pPr>
            <a:r>
              <a:rPr dirty="0" sz="1600">
                <a:solidFill>
                  <a:srgbClr val="FFFFFF"/>
                </a:solidFill>
                <a:latin typeface="Comic Sans MS"/>
                <a:cs typeface="Comic Sans MS"/>
              </a:rPr>
              <a:t>i	j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59152" y="2636519"/>
            <a:ext cx="6334125" cy="314325"/>
            <a:chOff x="2359152" y="2636519"/>
            <a:chExt cx="6334125" cy="314325"/>
          </a:xfrm>
        </p:grpSpPr>
        <p:sp>
          <p:nvSpPr>
            <p:cNvPr id="22" name="object 22"/>
            <p:cNvSpPr/>
            <p:nvPr/>
          </p:nvSpPr>
          <p:spPr>
            <a:xfrm>
              <a:off x="6858000" y="2639568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9523" y="2641091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1999" y="0"/>
                  </a:lnTo>
                  <a:lnTo>
                    <a:pt x="761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20000" y="2639568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621523" y="2641091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0"/>
                  </a:moveTo>
                  <a:lnTo>
                    <a:pt x="380999" y="0"/>
                  </a:lnTo>
                  <a:lnTo>
                    <a:pt x="380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95600" y="2639568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90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90600" y="304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97124" y="2641091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0"/>
                  </a:moveTo>
                  <a:lnTo>
                    <a:pt x="990599" y="0"/>
                  </a:lnTo>
                  <a:lnTo>
                    <a:pt x="990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01000" y="2639568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85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85800" y="304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02523" y="2641091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0"/>
                  </a:moveTo>
                  <a:lnTo>
                    <a:pt x="685799" y="0"/>
                  </a:lnTo>
                  <a:lnTo>
                    <a:pt x="685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62200" y="2639568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63724" y="2641091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0"/>
                  </a:moveTo>
                  <a:lnTo>
                    <a:pt x="533399" y="0"/>
                  </a:lnTo>
                  <a:lnTo>
                    <a:pt x="533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450340" y="2130043"/>
            <a:ext cx="897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before</a:t>
            </a:r>
            <a:r>
              <a:rPr dirty="0" sz="1200" spc="-7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swap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96060" y="2663443"/>
            <a:ext cx="793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after</a:t>
            </a:r>
            <a:r>
              <a:rPr dirty="0" sz="1200" spc="-8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swap</a:t>
            </a:r>
            <a:endParaRPr sz="1200">
              <a:latin typeface="Comic Sans MS"/>
              <a:cs typeface="Comic Sans MS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749040" y="5163311"/>
          <a:ext cx="3785870" cy="1329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862965"/>
                <a:gridCol w="2125345"/>
              </a:tblGrid>
              <a:tr h="387397"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390525" algn="l"/>
                        </a:tabLst>
                      </a:pPr>
                      <a:r>
                        <a:rPr dirty="0" sz="1550" spc="-300">
                          <a:latin typeface="Lucida Sans Unicode"/>
                          <a:cs typeface="Lucida Sans Unicode"/>
                        </a:rPr>
                        <a:t>𝑙</a:t>
                      </a:r>
                      <a:r>
                        <a:rPr dirty="0" sz="1550" spc="-300">
                          <a:latin typeface="Symbol"/>
                          <a:cs typeface="Symbol"/>
                        </a:rPr>
                        <a:t></a:t>
                      </a:r>
                      <a:r>
                        <a:rPr dirty="0" baseline="-22222" sz="1500" spc="-450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sz="1550" spc="25">
                          <a:latin typeface="Symbol"/>
                          <a:cs typeface="Symbol"/>
                        </a:rPr>
                        <a:t>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B="0" marT="6413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55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550" spc="-1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500" spc="-284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550">
                          <a:latin typeface="Symbol"/>
                          <a:cs typeface="Symbol"/>
                        </a:rPr>
                        <a:t></a:t>
                      </a:r>
                      <a:r>
                        <a:rPr dirty="0" sz="155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55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55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j</a:t>
                      </a:r>
                      <a:endParaRPr baseline="-22222"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550" spc="15">
                          <a:latin typeface="Times New Roman"/>
                          <a:cs typeface="Times New Roman"/>
                        </a:rPr>
                        <a:t>(definition)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solidFill>
                      <a:srgbClr val="CBCBCB"/>
                    </a:solidFill>
                  </a:tcPr>
                </a:tc>
              </a:tr>
              <a:tr h="292808">
                <a:tc>
                  <a:txBody>
                    <a:bodyPr/>
                    <a:lstStyle/>
                    <a:p>
                      <a:pPr algn="r" marR="85090">
                        <a:lnSpc>
                          <a:spcPts val="1700"/>
                        </a:lnSpc>
                      </a:pPr>
                      <a:r>
                        <a:rPr dirty="0" sz="1550">
                          <a:latin typeface="Symbol"/>
                          <a:cs typeface="Symbol"/>
                        </a:rPr>
                        <a:t>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700"/>
                        </a:lnSpc>
                      </a:pPr>
                      <a:r>
                        <a:rPr dirty="0" sz="1550" spc="1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500" spc="-4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55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55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j</a:t>
                      </a:r>
                      <a:endParaRPr baseline="-22222"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7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5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55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finishes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3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2222" sz="1500" spc="-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</a:tr>
              <a:tr h="297418">
                <a:tc>
                  <a:txBody>
                    <a:bodyPr/>
                    <a:lstStyle/>
                    <a:p>
                      <a:pPr algn="r" marR="85090">
                        <a:lnSpc>
                          <a:spcPts val="1775"/>
                        </a:lnSpc>
                      </a:pPr>
                      <a:r>
                        <a:rPr dirty="0" sz="1550">
                          <a:latin typeface="Symbol"/>
                          <a:cs typeface="Symbol"/>
                        </a:rPr>
                        <a:t>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775"/>
                        </a:lnSpc>
                      </a:pPr>
                      <a:r>
                        <a:rPr dirty="0" sz="1550" spc="1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500" spc="-4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55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20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2222"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775"/>
                        </a:lnSpc>
                      </a:pPr>
                      <a:r>
                        <a:rPr dirty="0" sz="1550" spc="-6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55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55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Symbol"/>
                          <a:cs typeface="Symbol"/>
                        </a:rPr>
                        <a:t>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8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</a:tr>
              <a:tr h="351303">
                <a:tc>
                  <a:txBody>
                    <a:bodyPr/>
                    <a:lstStyle/>
                    <a:p>
                      <a:pPr algn="r" marR="85090">
                        <a:lnSpc>
                          <a:spcPts val="1810"/>
                        </a:lnSpc>
                      </a:pPr>
                      <a:r>
                        <a:rPr dirty="0" sz="1550">
                          <a:latin typeface="Symbol"/>
                          <a:cs typeface="Symbol"/>
                        </a:rPr>
                        <a:t></a:t>
                      </a:r>
                      <a:endParaRPr sz="155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10"/>
                        </a:lnSpc>
                      </a:pPr>
                      <a:r>
                        <a:rPr dirty="0" sz="1550">
                          <a:latin typeface="Lucida Sans Unicode"/>
                          <a:cs typeface="Lucida Sans Unicode"/>
                        </a:rPr>
                        <a:t>𝑙</a:t>
                      </a:r>
                      <a:r>
                        <a:rPr dirty="0" sz="1550" spc="-3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baseline="-22222" sz="1500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22222"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810"/>
                        </a:lnSpc>
                      </a:pPr>
                      <a:r>
                        <a:rPr dirty="0" sz="1550" spc="15">
                          <a:latin typeface="Times New Roman"/>
                          <a:cs typeface="Times New Roman"/>
                        </a:rPr>
                        <a:t>(definition)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746747" y="2959099"/>
            <a:ext cx="2819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f'</a:t>
            </a:r>
            <a:r>
              <a:rPr dirty="0" baseline="-24691" sz="1350" spc="-7">
                <a:latin typeface="Comic Sans MS"/>
                <a:cs typeface="Comic Sans MS"/>
              </a:rPr>
              <a:t>j</a:t>
            </a:r>
            <a:endParaRPr baseline="-24691" sz="135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43044" y="1874519"/>
            <a:ext cx="1548765" cy="236220"/>
            <a:chOff x="4543044" y="1874519"/>
            <a:chExt cx="1548765" cy="236220"/>
          </a:xfrm>
        </p:grpSpPr>
        <p:sp>
          <p:nvSpPr>
            <p:cNvPr id="37" name="object 37"/>
            <p:cNvSpPr/>
            <p:nvPr/>
          </p:nvSpPr>
          <p:spPr>
            <a:xfrm>
              <a:off x="4573523" y="1879091"/>
              <a:ext cx="1484630" cy="167640"/>
            </a:xfrm>
            <a:custGeom>
              <a:avLst/>
              <a:gdLst/>
              <a:ahLst/>
              <a:cxnLst/>
              <a:rect l="l" t="t" r="r" b="b"/>
              <a:pathLst>
                <a:path w="1484629" h="167639">
                  <a:moveTo>
                    <a:pt x="0" y="167639"/>
                  </a:moveTo>
                  <a:lnTo>
                    <a:pt x="0" y="0"/>
                  </a:lnTo>
                  <a:lnTo>
                    <a:pt x="1484375" y="0"/>
                  </a:lnTo>
                  <a:lnTo>
                    <a:pt x="1484375" y="167639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543044" y="2043683"/>
              <a:ext cx="1548765" cy="67310"/>
            </a:xfrm>
            <a:custGeom>
              <a:avLst/>
              <a:gdLst/>
              <a:ahLst/>
              <a:cxnLst/>
              <a:rect l="l" t="t" r="r" b="b"/>
              <a:pathLst>
                <a:path w="1548764" h="67310">
                  <a:moveTo>
                    <a:pt x="64008" y="0"/>
                  </a:moveTo>
                  <a:lnTo>
                    <a:pt x="0" y="0"/>
                  </a:lnTo>
                  <a:lnTo>
                    <a:pt x="30480" y="67056"/>
                  </a:lnTo>
                  <a:lnTo>
                    <a:pt x="64008" y="0"/>
                  </a:lnTo>
                  <a:close/>
                </a:path>
                <a:path w="1548764" h="67310">
                  <a:moveTo>
                    <a:pt x="1548384" y="0"/>
                  </a:moveTo>
                  <a:lnTo>
                    <a:pt x="1484376" y="0"/>
                  </a:lnTo>
                  <a:lnTo>
                    <a:pt x="1517904" y="67056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924" y="176275"/>
            <a:ext cx="603885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Minimizing Lateness:</a:t>
            </a:r>
            <a:r>
              <a:rPr dirty="0"/>
              <a:t> </a:t>
            </a:r>
            <a:r>
              <a:rPr dirty="0" spc="-5"/>
              <a:t>Analysis</a:t>
            </a:r>
            <a:r>
              <a:rPr dirty="0"/>
              <a:t> </a:t>
            </a:r>
            <a:r>
              <a:rPr dirty="0" spc="-5"/>
              <a:t>of Greedy</a:t>
            </a:r>
            <a:r>
              <a:rPr dirty="0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50480" cy="29972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525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ts val="2620"/>
              </a:lnSpc>
              <a:spcBef>
                <a:spcPts val="135"/>
              </a:spcBef>
              <a:tabLst>
                <a:tab pos="44195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latin typeface="Comic Sans MS"/>
                <a:cs typeface="Comic Sans MS"/>
              </a:rPr>
              <a:t>Define </a:t>
            </a:r>
            <a:r>
              <a:rPr dirty="0" sz="1800" spc="-5">
                <a:latin typeface="Comic Sans MS"/>
                <a:cs typeface="Comic Sans MS"/>
              </a:rPr>
              <a:t>S* to be </a:t>
            </a:r>
            <a:r>
              <a:rPr dirty="0" sz="1800">
                <a:latin typeface="Comic Sans MS"/>
                <a:cs typeface="Comic Sans MS"/>
              </a:rPr>
              <a:t>an optimal schedule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has </a:t>
            </a:r>
            <a:r>
              <a:rPr dirty="0" sz="1800" spc="-5">
                <a:latin typeface="Comic Sans MS"/>
                <a:cs typeface="Comic Sans MS"/>
              </a:rPr>
              <a:t>the fewest number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inversions,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 let's see</a:t>
            </a:r>
            <a:r>
              <a:rPr dirty="0" sz="1800" spc="-5">
                <a:latin typeface="Comic Sans MS"/>
                <a:cs typeface="Comic Sans MS"/>
              </a:rPr>
              <a:t> what</a:t>
            </a:r>
            <a:r>
              <a:rPr dirty="0" sz="1800">
                <a:latin typeface="Comic Sans MS"/>
                <a:cs typeface="Comic Sans MS"/>
              </a:rPr>
              <a:t> happens.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Can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assume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S*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idle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S*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has</a:t>
            </a:r>
            <a:r>
              <a:rPr dirty="0" sz="1800" spc="-5">
                <a:latin typeface="Comic Sans MS"/>
                <a:cs typeface="Comic Sans MS"/>
              </a:rPr>
              <a:t> no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inversions,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S*.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S*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inversion,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5">
                <a:latin typeface="Comic Sans MS"/>
                <a:cs typeface="Comic Sans MS"/>
              </a:rPr>
              <a:t> i-j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adjacent</a:t>
            </a:r>
            <a:r>
              <a:rPr dirty="0" sz="1800" spc="-5">
                <a:latin typeface="Comic Sans MS"/>
                <a:cs typeface="Comic Sans MS"/>
              </a:rPr>
              <a:t> inversion.</a:t>
            </a:r>
            <a:endParaRPr sz="1800">
              <a:latin typeface="Comic Sans MS"/>
              <a:cs typeface="Comic Sans MS"/>
            </a:endParaRPr>
          </a:p>
          <a:p>
            <a:pPr lvl="1" marL="640080" marR="545465" indent="-167640">
              <a:lnSpc>
                <a:spcPct val="120000"/>
              </a:lnSpc>
              <a:buSzPct val="77777"/>
              <a:buChar char="–"/>
              <a:tabLst>
                <a:tab pos="640715" algn="l"/>
              </a:tabLst>
            </a:pPr>
            <a:r>
              <a:rPr dirty="0" sz="1800">
                <a:latin typeface="Comic Sans MS"/>
                <a:cs typeface="Comic Sans MS"/>
              </a:rPr>
              <a:t>swapping i and j </a:t>
            </a:r>
            <a:r>
              <a:rPr dirty="0" sz="1800" spc="-5">
                <a:latin typeface="Comic Sans MS"/>
                <a:cs typeface="Comic Sans MS"/>
              </a:rPr>
              <a:t>does not increase the </a:t>
            </a:r>
            <a:r>
              <a:rPr dirty="0" sz="1800">
                <a:latin typeface="Comic Sans MS"/>
                <a:cs typeface="Comic Sans MS"/>
              </a:rPr>
              <a:t>maximum lateness and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strictly</a:t>
            </a:r>
            <a:r>
              <a:rPr dirty="0" sz="1800" spc="-5">
                <a:latin typeface="Comic Sans MS"/>
                <a:cs typeface="Comic Sans MS"/>
              </a:rPr>
              <a:t> decreases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 number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">
                <a:latin typeface="Comic Sans MS"/>
                <a:cs typeface="Comic Sans MS"/>
              </a:rPr>
              <a:t>inversions</a:t>
            </a:r>
            <a:endParaRPr sz="1800">
              <a:latin typeface="Comic Sans MS"/>
              <a:cs typeface="Comic Sans MS"/>
            </a:endParaRPr>
          </a:p>
          <a:p>
            <a:pPr lvl="1" marL="640080" indent="-168275">
              <a:lnSpc>
                <a:spcPct val="100000"/>
              </a:lnSpc>
              <a:spcBef>
                <a:spcPts val="455"/>
              </a:spcBef>
              <a:buSzPct val="77777"/>
              <a:buChar char="–"/>
              <a:tabLst>
                <a:tab pos="640715" algn="l"/>
                <a:tab pos="4243070" algn="l"/>
              </a:tabLst>
            </a:pPr>
            <a:r>
              <a:rPr dirty="0" sz="1800" spc="-5">
                <a:latin typeface="Comic Sans MS"/>
                <a:cs typeface="Comic Sans MS"/>
              </a:rPr>
              <a:t>this </a:t>
            </a:r>
            <a:r>
              <a:rPr dirty="0" sz="1800">
                <a:latin typeface="Comic Sans MS"/>
                <a:cs typeface="Comic Sans MS"/>
              </a:rPr>
              <a:t>contradicts </a:t>
            </a:r>
            <a:r>
              <a:rPr dirty="0" sz="1800" spc="-5">
                <a:latin typeface="Comic Sans MS"/>
                <a:cs typeface="Comic Sans MS"/>
              </a:rPr>
              <a:t>definition</a:t>
            </a:r>
            <a:r>
              <a:rPr dirty="0" sz="1800">
                <a:latin typeface="Comic Sans MS"/>
                <a:cs typeface="Comic Sans MS"/>
              </a:rPr>
              <a:t> of </a:t>
            </a:r>
            <a:r>
              <a:rPr dirty="0" sz="1800" spc="-5">
                <a:latin typeface="Comic Sans MS"/>
                <a:cs typeface="Comic Sans MS"/>
              </a:rPr>
              <a:t>S*	</a:t>
            </a:r>
            <a:r>
              <a:rPr dirty="0" sz="1800" spc="27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667" y="176275"/>
            <a:ext cx="327596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Greedy</a:t>
            </a:r>
            <a:r>
              <a:rPr dirty="0" spc="-25"/>
              <a:t> </a:t>
            </a:r>
            <a:r>
              <a:rPr dirty="0" spc="-5"/>
              <a:t>Analysis</a:t>
            </a:r>
            <a:r>
              <a:rPr dirty="0" spc="-20"/>
              <a:t> </a:t>
            </a:r>
            <a:r>
              <a:rPr dirty="0" spc="-5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779384" cy="299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338327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algorithm stays ahead.	</a:t>
            </a:r>
            <a:r>
              <a:rPr dirty="0" sz="1800">
                <a:latin typeface="Comic Sans MS"/>
                <a:cs typeface="Comic Sans MS"/>
              </a:rPr>
              <a:t>Show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after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step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algorithm,</a:t>
            </a:r>
            <a:r>
              <a:rPr dirty="0" sz="1800" spc="-5">
                <a:latin typeface="Comic Sans MS"/>
                <a:cs typeface="Comic Sans MS"/>
              </a:rPr>
              <a:t> its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solution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least as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good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other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algorithm's.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306070">
              <a:lnSpc>
                <a:spcPct val="120600"/>
              </a:lnSpc>
              <a:tabLst>
                <a:tab pos="133540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Structural.	</a:t>
            </a:r>
            <a:r>
              <a:rPr dirty="0" sz="1800" spc="-5">
                <a:latin typeface="Comic Sans MS"/>
                <a:cs typeface="Comic Sans MS"/>
              </a:rPr>
              <a:t>Discover </a:t>
            </a:r>
            <a:r>
              <a:rPr dirty="0" sz="1800">
                <a:latin typeface="Comic Sans MS"/>
                <a:cs typeface="Comic Sans MS"/>
              </a:rPr>
              <a:t>a simple </a:t>
            </a:r>
            <a:r>
              <a:rPr dirty="0" sz="1800" spc="-5">
                <a:latin typeface="Comic Sans MS"/>
                <a:cs typeface="Comic Sans MS"/>
              </a:rPr>
              <a:t>"structural" bound </a:t>
            </a:r>
            <a:r>
              <a:rPr dirty="0" sz="1800">
                <a:latin typeface="Comic Sans MS"/>
                <a:cs typeface="Comic Sans MS"/>
              </a:rPr>
              <a:t>asserting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every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possible solution must have a certain </a:t>
            </a:r>
            <a:r>
              <a:rPr dirty="0" sz="1800" spc="-5">
                <a:latin typeface="Comic Sans MS"/>
                <a:cs typeface="Comic Sans MS"/>
              </a:rPr>
              <a:t>value. </a:t>
            </a:r>
            <a:r>
              <a:rPr dirty="0" sz="1800">
                <a:latin typeface="Comic Sans MS"/>
                <a:cs typeface="Comic Sans MS"/>
              </a:rPr>
              <a:t>Then show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your 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always achieves</a:t>
            </a:r>
            <a:r>
              <a:rPr dirty="0" sz="1800" spc="-5">
                <a:latin typeface="Comic Sans MS"/>
                <a:cs typeface="Comic Sans MS"/>
              </a:rPr>
              <a:t> this bound.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176530">
              <a:lnSpc>
                <a:spcPct val="121100"/>
              </a:lnSpc>
              <a:spcBef>
                <a:spcPts val="5"/>
              </a:spcBef>
              <a:tabLst>
                <a:tab pos="22828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Exchange argument.	</a:t>
            </a:r>
            <a:r>
              <a:rPr dirty="0" sz="1800" spc="-5">
                <a:latin typeface="Comic Sans MS"/>
                <a:cs typeface="Comic Sans MS"/>
              </a:rPr>
              <a:t>Gradually transform </a:t>
            </a:r>
            <a:r>
              <a:rPr dirty="0" sz="1800">
                <a:latin typeface="Comic Sans MS"/>
                <a:cs typeface="Comic Sans MS"/>
              </a:rPr>
              <a:t>any solution </a:t>
            </a:r>
            <a:r>
              <a:rPr dirty="0" sz="1800" spc="-5">
                <a:latin typeface="Comic Sans MS"/>
                <a:cs typeface="Comic Sans MS"/>
              </a:rPr>
              <a:t>to the </a:t>
            </a:r>
            <a:r>
              <a:rPr dirty="0" sz="1800">
                <a:latin typeface="Comic Sans MS"/>
                <a:cs typeface="Comic Sans MS"/>
              </a:rPr>
              <a:t>one </a:t>
            </a:r>
            <a:r>
              <a:rPr dirty="0" sz="1800" spc="-5">
                <a:latin typeface="Comic Sans MS"/>
                <a:cs typeface="Comic Sans MS"/>
              </a:rPr>
              <a:t>found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 </a:t>
            </a:r>
            <a:r>
              <a:rPr dirty="0" sz="1800" spc="-5">
                <a:latin typeface="Comic Sans MS"/>
                <a:cs typeface="Comic Sans MS"/>
              </a:rPr>
              <a:t>without </a:t>
            </a:r>
            <a:r>
              <a:rPr dirty="0" sz="1800">
                <a:latin typeface="Comic Sans MS"/>
                <a:cs typeface="Comic Sans MS"/>
              </a:rPr>
              <a:t>hurting </a:t>
            </a:r>
            <a:r>
              <a:rPr dirty="0" sz="1800" spc="-5">
                <a:latin typeface="Comic Sans MS"/>
                <a:cs typeface="Comic Sans MS"/>
              </a:rPr>
              <a:t>its </a:t>
            </a:r>
            <a:r>
              <a:rPr dirty="0" sz="1800">
                <a:latin typeface="Comic Sans MS"/>
                <a:cs typeface="Comic Sans MS"/>
              </a:rPr>
              <a:t>quality.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614163"/>
            <a:ext cx="6642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940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Other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algorithms.	</a:t>
            </a:r>
            <a:r>
              <a:rPr dirty="0" sz="1800" spc="-5">
                <a:latin typeface="Comic Sans MS"/>
                <a:cs typeface="Comic Sans MS"/>
              </a:rPr>
              <a:t>Kruskal,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Prim,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Dijkstra,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Huffman,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3" y="977899"/>
            <a:ext cx="378650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0048AA"/>
                </a:solidFill>
              </a:rPr>
              <a:t>4.3</a:t>
            </a:r>
            <a:r>
              <a:rPr dirty="0" sz="3200" spc="-2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Optimal</a:t>
            </a:r>
            <a:r>
              <a:rPr dirty="0" sz="3200" spc="-3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Caching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836" y="176275"/>
            <a:ext cx="287655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Optimal</a:t>
            </a:r>
            <a:r>
              <a:rPr dirty="0" spc="-25"/>
              <a:t> </a:t>
            </a:r>
            <a:r>
              <a:rPr dirty="0" spc="-5"/>
              <a:t>Offline</a:t>
            </a:r>
            <a:r>
              <a:rPr dirty="0" spc="-25"/>
              <a:t> </a:t>
            </a:r>
            <a:r>
              <a:rPr dirty="0" spc="-5"/>
              <a:t>Caching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26084"/>
            <a:ext cx="7574915" cy="26650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Caching.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capacity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store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k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items.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Sequence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</a:t>
            </a:r>
            <a:r>
              <a:rPr dirty="0" sz="1800" spc="-5">
                <a:latin typeface="Comic Sans MS"/>
                <a:cs typeface="Comic Sans MS"/>
              </a:rPr>
              <a:t> item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d</a:t>
            </a:r>
            <a:r>
              <a:rPr dirty="0" baseline="-23148" sz="1800" spc="7">
                <a:latin typeface="Comic Sans MS"/>
                <a:cs typeface="Comic Sans MS"/>
              </a:rPr>
              <a:t>1</a:t>
            </a:r>
            <a:r>
              <a:rPr dirty="0" sz="1800" spc="5">
                <a:latin typeface="Comic Sans MS"/>
                <a:cs typeface="Comic Sans MS"/>
              </a:rPr>
              <a:t>,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…, d</a:t>
            </a:r>
            <a:r>
              <a:rPr dirty="0" baseline="-23148" sz="1800">
                <a:latin typeface="Comic Sans MS"/>
                <a:cs typeface="Comic Sans MS"/>
              </a:rPr>
              <a:t>m</a:t>
            </a:r>
            <a:r>
              <a:rPr dirty="0" sz="180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1606550" algn="l"/>
              </a:tabLst>
            </a:pPr>
            <a:r>
              <a:rPr dirty="0" sz="1800">
                <a:latin typeface="Comic Sans MS"/>
                <a:cs typeface="Comic Sans MS"/>
              </a:rPr>
              <a:t>Cache hit:	</a:t>
            </a:r>
            <a:r>
              <a:rPr dirty="0" sz="1800" spc="-5">
                <a:latin typeface="Comic Sans MS"/>
                <a:cs typeface="Comic Sans MS"/>
              </a:rPr>
              <a:t>item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already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requested.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1766570" algn="l"/>
                <a:tab pos="6389370" algn="l"/>
              </a:tabLst>
            </a:pPr>
            <a:r>
              <a:rPr dirty="0" sz="1800">
                <a:latin typeface="Comic Sans MS"/>
                <a:cs typeface="Comic Sans MS"/>
              </a:rPr>
              <a:t>Cache miss:	</a:t>
            </a:r>
            <a:r>
              <a:rPr dirty="0" sz="1800" spc="-5">
                <a:latin typeface="Comic Sans MS"/>
                <a:cs typeface="Comic Sans MS"/>
              </a:rPr>
              <a:t>item not</a:t>
            </a:r>
            <a:r>
              <a:rPr dirty="0" sz="1800">
                <a:latin typeface="Comic Sans MS"/>
                <a:cs typeface="Comic Sans MS"/>
              </a:rPr>
              <a:t> already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>
                <a:latin typeface="Comic Sans MS"/>
                <a:cs typeface="Comic Sans MS"/>
              </a:rPr>
              <a:t> cache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when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requested:	</a:t>
            </a:r>
            <a:r>
              <a:rPr dirty="0" sz="1800">
                <a:latin typeface="Comic Sans MS"/>
                <a:cs typeface="Comic Sans MS"/>
              </a:rPr>
              <a:t>must</a:t>
            </a:r>
            <a:r>
              <a:rPr dirty="0" sz="1800" spc="-9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bring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item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existing</a:t>
            </a:r>
            <a:r>
              <a:rPr dirty="0" sz="1800" spc="-5">
                <a:latin typeface="Comic Sans MS"/>
                <a:cs typeface="Comic Sans MS"/>
              </a:rPr>
              <a:t> item,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full.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69977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dirty="0" sz="1800" spc="-5">
                <a:latin typeface="Comic Sans MS"/>
                <a:cs typeface="Comic Sans MS"/>
              </a:rPr>
              <a:t>Eviction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5">
                <a:latin typeface="Comic Sans MS"/>
                <a:cs typeface="Comic Sans MS"/>
              </a:rPr>
              <a:t> that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minimizes</a:t>
            </a:r>
            <a:r>
              <a:rPr dirty="0" sz="1800" spc="-5">
                <a:latin typeface="Comic Sans MS"/>
                <a:cs typeface="Comic Sans MS"/>
              </a:rPr>
              <a:t> number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misses.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897883"/>
            <a:ext cx="460438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0855" marR="994410" indent="-478790">
              <a:lnSpc>
                <a:spcPct val="120000"/>
              </a:lnSpc>
              <a:spcBef>
                <a:spcPts val="100"/>
              </a:spcBef>
              <a:tabLst>
                <a:tab pos="494030" algn="l"/>
                <a:tab pos="162750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	</a:t>
            </a:r>
            <a:r>
              <a:rPr dirty="0" sz="1800">
                <a:latin typeface="Comic Sans MS"/>
                <a:cs typeface="Comic Sans MS"/>
              </a:rPr>
              <a:t>k = </a:t>
            </a:r>
            <a:r>
              <a:rPr dirty="0" sz="1800" spc="-5">
                <a:latin typeface="Comic Sans MS"/>
                <a:cs typeface="Comic Sans MS"/>
              </a:rPr>
              <a:t>2, initial </a:t>
            </a:r>
            <a:r>
              <a:rPr dirty="0" sz="1800">
                <a:latin typeface="Comic Sans MS"/>
                <a:cs typeface="Comic Sans MS"/>
              </a:rPr>
              <a:t>cache = </a:t>
            </a:r>
            <a:r>
              <a:rPr dirty="0" sz="1800" spc="5">
                <a:latin typeface="Comic Sans MS"/>
                <a:cs typeface="Comic Sans MS"/>
              </a:rPr>
              <a:t>ab, 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requests:	a,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b,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b,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94449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Optimal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eviction schedule:	</a:t>
            </a:r>
            <a:r>
              <a:rPr dirty="0" sz="1800">
                <a:latin typeface="Comic Sans MS"/>
                <a:cs typeface="Comic Sans MS"/>
              </a:rPr>
              <a:t>2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4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misses.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35761" y="3882961"/>
            <a:ext cx="619125" cy="2447925"/>
            <a:chOff x="7235761" y="3882961"/>
            <a:chExt cx="619125" cy="2447925"/>
          </a:xfrm>
        </p:grpSpPr>
        <p:sp>
          <p:nvSpPr>
            <p:cNvPr id="6" name="object 6"/>
            <p:cNvSpPr/>
            <p:nvPr/>
          </p:nvSpPr>
          <p:spPr>
            <a:xfrm>
              <a:off x="7239000" y="388620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609600" y="304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45323" y="3887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0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40523" y="4192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43800" y="4191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45323" y="4192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390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40523" y="4497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438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45323" y="4497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390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40523" y="4802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43800" y="4800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45323" y="4802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39000" y="5105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240523" y="5106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543800" y="5105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45323" y="5106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2390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40523" y="5411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43800" y="5410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545323" y="5411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39000" y="571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240523" y="5716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543800" y="571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545323" y="5716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39000" y="601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240523" y="6021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43800" y="6019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545323" y="6021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866635" y="3817416"/>
            <a:ext cx="892810" cy="2463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19"/>
              </a:spcBef>
              <a:buAutoNum type="alphaLcPeriod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a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lphaLcPeriod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a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AutoNum type="alphaLcPeriod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lphaLcPeriod" startAt="2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c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lphaLcPeriod" startAt="2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c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9265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a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lphaLcPeriod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a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AutoNum type="alphaLcPeriod"/>
              <a:tabLst>
                <a:tab pos="469265" algn="l"/>
                <a:tab pos="469900" algn="l"/>
                <a:tab pos="774065" algn="l"/>
              </a:tabLst>
            </a:pPr>
            <a:r>
              <a:rPr dirty="0" sz="1400" spc="-5">
                <a:latin typeface="Comic Sans MS"/>
                <a:cs typeface="Comic Sans MS"/>
              </a:rPr>
              <a:t>a</a:t>
            </a:r>
            <a:r>
              <a:rPr dirty="0" sz="1400" spc="-5">
                <a:latin typeface="Comic Sans MS"/>
                <a:cs typeface="Comic Sans MS"/>
              </a:rPr>
              <a:t>	</a:t>
            </a:r>
            <a:r>
              <a:rPr dirty="0" sz="1400" spc="-5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2500" y="6363715"/>
            <a:ext cx="4997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cache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50940" y="6369811"/>
            <a:ext cx="7473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requests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1779" y="4044188"/>
            <a:ext cx="1202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red</a:t>
            </a:r>
            <a:r>
              <a:rPr dirty="0" sz="1200" spc="-3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=</a:t>
            </a:r>
            <a:r>
              <a:rPr dirty="0" sz="1200" spc="-3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cache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miss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43471" y="4331208"/>
            <a:ext cx="788035" cy="1266825"/>
            <a:chOff x="6443471" y="4331208"/>
            <a:chExt cx="788035" cy="1266825"/>
          </a:xfrm>
        </p:grpSpPr>
        <p:sp>
          <p:nvSpPr>
            <p:cNvPr id="41" name="object 41"/>
            <p:cNvSpPr/>
            <p:nvPr/>
          </p:nvSpPr>
          <p:spPr>
            <a:xfrm>
              <a:off x="6457187" y="4335780"/>
              <a:ext cx="713740" cy="271780"/>
            </a:xfrm>
            <a:custGeom>
              <a:avLst/>
              <a:gdLst/>
              <a:ahLst/>
              <a:cxnLst/>
              <a:rect l="l" t="t" r="r" b="b"/>
              <a:pathLst>
                <a:path w="713740" h="271779">
                  <a:moveTo>
                    <a:pt x="0" y="0"/>
                  </a:moveTo>
                  <a:lnTo>
                    <a:pt x="713231" y="271271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158227" y="4579620"/>
              <a:ext cx="73660" cy="58419"/>
            </a:xfrm>
            <a:custGeom>
              <a:avLst/>
              <a:gdLst/>
              <a:ahLst/>
              <a:cxnLst/>
              <a:rect l="l" t="t" r="r" b="b"/>
              <a:pathLst>
                <a:path w="73659" h="58420">
                  <a:moveTo>
                    <a:pt x="24383" y="0"/>
                  </a:moveTo>
                  <a:lnTo>
                    <a:pt x="0" y="57912"/>
                  </a:lnTo>
                  <a:lnTo>
                    <a:pt x="73151" y="548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48043" y="4347972"/>
              <a:ext cx="749935" cy="1198245"/>
            </a:xfrm>
            <a:custGeom>
              <a:avLst/>
              <a:gdLst/>
              <a:ahLst/>
              <a:cxnLst/>
              <a:rect l="l" t="t" r="r" b="b"/>
              <a:pathLst>
                <a:path w="749934" h="1198245">
                  <a:moveTo>
                    <a:pt x="0" y="0"/>
                  </a:moveTo>
                  <a:lnTo>
                    <a:pt x="749807" y="1197863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67371" y="5527548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4" h="70485">
                  <a:moveTo>
                    <a:pt x="54863" y="0"/>
                  </a:moveTo>
                  <a:lnTo>
                    <a:pt x="0" y="33527"/>
                  </a:lnTo>
                  <a:lnTo>
                    <a:pt x="64007" y="7010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627" y="176275"/>
            <a:ext cx="544131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91180" algn="l"/>
              </a:tabLst>
            </a:pPr>
            <a:r>
              <a:rPr dirty="0" spc="-5"/>
              <a:t>Optimal</a:t>
            </a:r>
            <a:r>
              <a:rPr dirty="0" spc="10"/>
              <a:t> </a:t>
            </a:r>
            <a:r>
              <a:rPr dirty="0" spc="-5"/>
              <a:t>Offline</a:t>
            </a:r>
            <a:r>
              <a:rPr dirty="0" spc="10"/>
              <a:t> </a:t>
            </a:r>
            <a:r>
              <a:rPr dirty="0" spc="-5"/>
              <a:t>Caching:	Farthest-In-Future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569834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22504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Farthest-in-future.	</a:t>
            </a:r>
            <a:r>
              <a:rPr dirty="0" sz="1800" spc="-5">
                <a:latin typeface="Comic Sans MS"/>
                <a:cs typeface="Comic Sans MS"/>
              </a:rPr>
              <a:t>Evict item in the </a:t>
            </a:r>
            <a:r>
              <a:rPr dirty="0" sz="1800">
                <a:latin typeface="Comic Sans MS"/>
                <a:cs typeface="Comic Sans MS"/>
              </a:rPr>
              <a:t>cache </a:t>
            </a:r>
            <a:r>
              <a:rPr dirty="0" sz="1800" spc="-5">
                <a:latin typeface="Comic Sans MS"/>
                <a:cs typeface="Comic Sans MS"/>
              </a:rPr>
              <a:t>that is not requested </a:t>
            </a:r>
            <a:r>
              <a:rPr dirty="0" sz="1800">
                <a:latin typeface="Comic Sans MS"/>
                <a:cs typeface="Comic Sans MS"/>
              </a:rPr>
              <a:t>until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farthest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 the future.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897883"/>
            <a:ext cx="633031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41959" algn="l"/>
                <a:tab pos="1152525" algn="l"/>
                <a:tab pos="300228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[Bellady,</a:t>
            </a:r>
            <a:r>
              <a:rPr dirty="0" sz="1800" spc="3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1960s]	</a:t>
            </a:r>
            <a:r>
              <a:rPr dirty="0" sz="1800" spc="5">
                <a:latin typeface="Comic Sans MS"/>
                <a:cs typeface="Comic Sans MS"/>
              </a:rPr>
              <a:t>FF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eviction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schedule.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theorem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are</a:t>
            </a:r>
            <a:r>
              <a:rPr dirty="0" sz="1800" spc="-5">
                <a:latin typeface="Comic Sans MS"/>
                <a:cs typeface="Comic Sans MS"/>
              </a:rPr>
              <a:t> intuitive;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proof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subtle.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7000" y="2087880"/>
            <a:ext cx="1835150" cy="314325"/>
            <a:chOff x="2667000" y="2087880"/>
            <a:chExt cx="1835150" cy="314325"/>
          </a:xfrm>
        </p:grpSpPr>
        <p:sp>
          <p:nvSpPr>
            <p:cNvPr id="6" name="object 6"/>
            <p:cNvSpPr/>
            <p:nvPr/>
          </p:nvSpPr>
          <p:spPr>
            <a:xfrm>
              <a:off x="2667000" y="2090928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609600" y="304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73324" y="209245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20909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8123" y="209245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81400" y="20909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82923" y="209245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86200" y="20909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7723" y="209245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91000" y="209092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799" y="30480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92523" y="209245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667000" y="2090928"/>
            <a:ext cx="1828800" cy="3048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00"/>
              </a:spcBef>
              <a:tabLst>
                <a:tab pos="401955" algn="l"/>
                <a:tab pos="706755" algn="l"/>
                <a:tab pos="1011555" algn="l"/>
                <a:tab pos="1316355" algn="l"/>
                <a:tab pos="1621155" algn="l"/>
              </a:tabLst>
            </a:pPr>
            <a:r>
              <a:rPr dirty="0" sz="1400" spc="-5">
                <a:latin typeface="Comic Sans MS"/>
                <a:cs typeface="Comic Sans MS"/>
              </a:rPr>
              <a:t>a	b	c	d	e	f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1836" y="2696971"/>
            <a:ext cx="55162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urier New"/>
                <a:cs typeface="Courier New"/>
              </a:rPr>
              <a:t>g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D81F00"/>
                </a:solidFill>
                <a:latin typeface="Courier New"/>
                <a:cs typeface="Courier New"/>
              </a:rPr>
              <a:t>f</a:t>
            </a:r>
            <a:r>
              <a:rPr dirty="0" sz="1600" spc="-5" b="1">
                <a:solidFill>
                  <a:srgbClr val="D81F0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e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g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h 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7836" y="2117851"/>
            <a:ext cx="12344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current</a:t>
            </a:r>
            <a:r>
              <a:rPr dirty="0" sz="1400" spc="-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cache: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7836" y="2727451"/>
            <a:ext cx="1275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future</a:t>
            </a:r>
            <a:r>
              <a:rPr dirty="0" sz="1400" spc="-6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queries: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0188" y="3193795"/>
            <a:ext cx="787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cache</a:t>
            </a:r>
            <a:r>
              <a:rPr dirty="0" sz="1200" spc="-8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miss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87395" y="3031236"/>
            <a:ext cx="64135" cy="155575"/>
            <a:chOff x="2787395" y="3031236"/>
            <a:chExt cx="64135" cy="155575"/>
          </a:xfrm>
        </p:grpSpPr>
        <p:sp>
          <p:nvSpPr>
            <p:cNvPr id="22" name="object 22"/>
            <p:cNvSpPr/>
            <p:nvPr/>
          </p:nvSpPr>
          <p:spPr>
            <a:xfrm>
              <a:off x="2817875" y="3092196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w="0" h="94614">
                  <a:moveTo>
                    <a:pt x="0" y="9448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87395" y="303123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80" y="0"/>
                  </a:moveTo>
                  <a:lnTo>
                    <a:pt x="0" y="67056"/>
                  </a:lnTo>
                  <a:lnTo>
                    <a:pt x="64007" y="6705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936996" y="3169411"/>
            <a:ext cx="1015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eject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this</a:t>
            </a:r>
            <a:r>
              <a:rPr dirty="0" sz="1200" spc="-4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04203" y="3006852"/>
            <a:ext cx="64135" cy="158750"/>
            <a:chOff x="6204203" y="3006852"/>
            <a:chExt cx="64135" cy="158750"/>
          </a:xfrm>
        </p:grpSpPr>
        <p:sp>
          <p:nvSpPr>
            <p:cNvPr id="26" name="object 26"/>
            <p:cNvSpPr/>
            <p:nvPr/>
          </p:nvSpPr>
          <p:spPr>
            <a:xfrm>
              <a:off x="6234683" y="3067812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w="0" h="97789">
                  <a:moveTo>
                    <a:pt x="0" y="9753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04203" y="3006852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3527" y="0"/>
                  </a:moveTo>
                  <a:lnTo>
                    <a:pt x="0" y="67055"/>
                  </a:lnTo>
                  <a:lnTo>
                    <a:pt x="64007" y="67055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32" y="176275"/>
            <a:ext cx="332359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Reduced</a:t>
            </a:r>
            <a:r>
              <a:rPr dirty="0" spc="-20"/>
              <a:t> </a:t>
            </a:r>
            <a:r>
              <a:rPr dirty="0" spc="-5"/>
              <a:t>Eviction</a:t>
            </a:r>
            <a:r>
              <a:rPr dirty="0" spc="-20"/>
              <a:t> </a:t>
            </a:r>
            <a:r>
              <a:rPr dirty="0" spc="-5"/>
              <a:t>Schedules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20280" cy="167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reduced </a:t>
            </a:r>
            <a:r>
              <a:rPr dirty="0" sz="1800">
                <a:latin typeface="Comic Sans MS"/>
                <a:cs typeface="Comic Sans MS"/>
              </a:rPr>
              <a:t>schedule </a:t>
            </a:r>
            <a:r>
              <a:rPr dirty="0" sz="1800" spc="-5">
                <a:latin typeface="Comic Sans MS"/>
                <a:cs typeface="Comic Sans MS"/>
              </a:rPr>
              <a:t>is </a:t>
            </a:r>
            <a:r>
              <a:rPr dirty="0" sz="1800">
                <a:latin typeface="Comic Sans MS"/>
                <a:cs typeface="Comic Sans MS"/>
              </a:rPr>
              <a:t>a schedule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only </a:t>
            </a:r>
            <a:r>
              <a:rPr dirty="0" sz="1800" spc="-5">
                <a:latin typeface="Comic Sans MS"/>
                <a:cs typeface="Comic Sans MS"/>
              </a:rPr>
              <a:t>inserts </a:t>
            </a:r>
            <a:r>
              <a:rPr dirty="0" sz="1800">
                <a:latin typeface="Comic Sans MS"/>
                <a:cs typeface="Comic Sans MS"/>
              </a:rPr>
              <a:t>an </a:t>
            </a:r>
            <a:r>
              <a:rPr dirty="0" sz="1800" spc="-5">
                <a:latin typeface="Comic Sans MS"/>
                <a:cs typeface="Comic Sans MS"/>
              </a:rPr>
              <a:t>item into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 step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which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 item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 requested.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123189">
              <a:lnSpc>
                <a:spcPct val="120000"/>
              </a:lnSpc>
              <a:tabLst>
                <a:tab pos="115252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Intuition.	</a:t>
            </a:r>
            <a:r>
              <a:rPr dirty="0" sz="1800">
                <a:latin typeface="Comic Sans MS"/>
                <a:cs typeface="Comic Sans MS"/>
              </a:rPr>
              <a:t>Can </a:t>
            </a:r>
            <a:r>
              <a:rPr dirty="0" sz="1800" spc="-5">
                <a:latin typeface="Comic Sans MS"/>
                <a:cs typeface="Comic Sans MS"/>
              </a:rPr>
              <a:t>transform </a:t>
            </a:r>
            <a:r>
              <a:rPr dirty="0" sz="1800">
                <a:latin typeface="Comic Sans MS"/>
                <a:cs typeface="Comic Sans MS"/>
              </a:rPr>
              <a:t>an </a:t>
            </a:r>
            <a:r>
              <a:rPr dirty="0" sz="1800" spc="-5">
                <a:latin typeface="Comic Sans MS"/>
                <a:cs typeface="Comic Sans MS"/>
              </a:rPr>
              <a:t>unreduced </a:t>
            </a:r>
            <a:r>
              <a:rPr dirty="0" sz="1800">
                <a:latin typeface="Comic Sans MS"/>
                <a:cs typeface="Comic Sans MS"/>
              </a:rPr>
              <a:t>schedule </a:t>
            </a:r>
            <a:r>
              <a:rPr dirty="0" sz="1800" spc="-5">
                <a:latin typeface="Comic Sans MS"/>
                <a:cs typeface="Comic Sans MS"/>
              </a:rPr>
              <a:t>into </a:t>
            </a: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 spc="-5">
                <a:latin typeface="Comic Sans MS"/>
                <a:cs typeface="Comic Sans MS"/>
              </a:rPr>
              <a:t>reduced </a:t>
            </a:r>
            <a:r>
              <a:rPr dirty="0" sz="1800">
                <a:latin typeface="Comic Sans MS"/>
                <a:cs typeface="Comic Sans MS"/>
              </a:rPr>
              <a:t>one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 no </a:t>
            </a:r>
            <a:r>
              <a:rPr dirty="0" sz="1800">
                <a:latin typeface="Comic Sans MS"/>
                <a:cs typeface="Comic Sans MS"/>
              </a:rPr>
              <a:t>more cache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misses.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2952" y="3121152"/>
            <a:ext cx="923925" cy="2752725"/>
            <a:chOff x="2282952" y="3121152"/>
            <a:chExt cx="923925" cy="2752725"/>
          </a:xfrm>
        </p:grpSpPr>
        <p:sp>
          <p:nvSpPr>
            <p:cNvPr id="5" name="object 5"/>
            <p:cNvSpPr/>
            <p:nvPr/>
          </p:nvSpPr>
          <p:spPr>
            <a:xfrm>
              <a:off x="2592324" y="3430524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  <a:path w="609600" h="304800">
                  <a:moveTo>
                    <a:pt x="304799" y="0"/>
                  </a:moveTo>
                  <a:lnTo>
                    <a:pt x="609599" y="0"/>
                  </a:lnTo>
                  <a:lnTo>
                    <a:pt x="609599" y="304799"/>
                  </a:lnTo>
                  <a:lnTo>
                    <a:pt x="304799" y="304799"/>
                  </a:lnTo>
                  <a:lnTo>
                    <a:pt x="30479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86000" y="3733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7524" y="3735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90800" y="3733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92324" y="3735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95600" y="3733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97124" y="3735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860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87524" y="4040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908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92324" y="4040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95600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97124" y="4040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86000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87524" y="4344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90800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92324" y="4344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95600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97124" y="4344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86000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287524" y="4649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590800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92324" y="4649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895600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97124" y="4649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860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287524" y="4954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908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592324" y="4954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95600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287524" y="495452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609599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609599" y="304799"/>
                  </a:lnTo>
                  <a:lnTo>
                    <a:pt x="609599" y="0"/>
                  </a:lnTo>
                  <a:close/>
                </a:path>
                <a:path w="914400" h="609600">
                  <a:moveTo>
                    <a:pt x="0" y="304799"/>
                  </a:moveTo>
                  <a:lnTo>
                    <a:pt x="304799" y="304799"/>
                  </a:lnTo>
                  <a:lnTo>
                    <a:pt x="304799" y="609599"/>
                  </a:lnTo>
                  <a:lnTo>
                    <a:pt x="0" y="609599"/>
                  </a:lnTo>
                  <a:lnTo>
                    <a:pt x="0" y="304799"/>
                  </a:lnTo>
                  <a:close/>
                </a:path>
                <a:path w="914400" h="609600">
                  <a:moveTo>
                    <a:pt x="304799" y="304799"/>
                  </a:moveTo>
                  <a:lnTo>
                    <a:pt x="609599" y="304799"/>
                  </a:lnTo>
                  <a:lnTo>
                    <a:pt x="609599" y="609599"/>
                  </a:lnTo>
                  <a:lnTo>
                    <a:pt x="304799" y="609599"/>
                  </a:lnTo>
                  <a:lnTo>
                    <a:pt x="304799" y="304799"/>
                  </a:lnTo>
                  <a:close/>
                </a:path>
                <a:path w="914400" h="609600">
                  <a:moveTo>
                    <a:pt x="609599" y="304799"/>
                  </a:moveTo>
                  <a:lnTo>
                    <a:pt x="914399" y="304799"/>
                  </a:lnTo>
                  <a:lnTo>
                    <a:pt x="914399" y="609599"/>
                  </a:lnTo>
                  <a:lnTo>
                    <a:pt x="609599" y="609599"/>
                  </a:lnTo>
                  <a:lnTo>
                    <a:pt x="609599" y="304799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86000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287524" y="5564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590800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592324" y="5564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95600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897124" y="5564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86000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87524" y="3125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590800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592324" y="3125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95600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97124" y="3125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1846579" y="6043675"/>
            <a:ext cx="18954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an</a:t>
            </a:r>
            <a:r>
              <a:rPr dirty="0" sz="1400" spc="-3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unreduced</a:t>
            </a:r>
            <a:r>
              <a:rPr dirty="0" sz="1400" spc="-2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schedule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635751" y="3121152"/>
            <a:ext cx="923925" cy="2752725"/>
            <a:chOff x="5635751" y="3121152"/>
            <a:chExt cx="923925" cy="2752725"/>
          </a:xfrm>
        </p:grpSpPr>
        <p:sp>
          <p:nvSpPr>
            <p:cNvPr id="50" name="object 50"/>
            <p:cNvSpPr/>
            <p:nvPr/>
          </p:nvSpPr>
          <p:spPr>
            <a:xfrm>
              <a:off x="5945123" y="3430524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  <a:path w="609600" h="304800">
                  <a:moveTo>
                    <a:pt x="304799" y="0"/>
                  </a:moveTo>
                  <a:lnTo>
                    <a:pt x="609599" y="0"/>
                  </a:lnTo>
                  <a:lnTo>
                    <a:pt x="609599" y="304799"/>
                  </a:lnTo>
                  <a:lnTo>
                    <a:pt x="304799" y="304799"/>
                  </a:lnTo>
                  <a:lnTo>
                    <a:pt x="30479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638799" y="3733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640323" y="3735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943599" y="3733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945123" y="3735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248399" y="3733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249923" y="37353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638799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640323" y="4040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943599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945123" y="4040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248399" y="4038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249923" y="4040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638799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640323" y="4344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943599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945123" y="4344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248399" y="4343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49923" y="43449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38799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640323" y="4649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943599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945123" y="4649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248399" y="4648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249923" y="4649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638799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640323" y="4954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943599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945123" y="49545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248399" y="4953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640323" y="495452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609599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609599" y="304799"/>
                  </a:lnTo>
                  <a:lnTo>
                    <a:pt x="609599" y="0"/>
                  </a:lnTo>
                  <a:close/>
                </a:path>
                <a:path w="914400" h="609600">
                  <a:moveTo>
                    <a:pt x="0" y="304799"/>
                  </a:moveTo>
                  <a:lnTo>
                    <a:pt x="304799" y="304799"/>
                  </a:lnTo>
                  <a:lnTo>
                    <a:pt x="304799" y="609599"/>
                  </a:lnTo>
                  <a:lnTo>
                    <a:pt x="0" y="609599"/>
                  </a:lnTo>
                  <a:lnTo>
                    <a:pt x="0" y="304799"/>
                  </a:lnTo>
                  <a:close/>
                </a:path>
                <a:path w="914400" h="609600">
                  <a:moveTo>
                    <a:pt x="304799" y="304799"/>
                  </a:moveTo>
                  <a:lnTo>
                    <a:pt x="609599" y="304799"/>
                  </a:lnTo>
                  <a:lnTo>
                    <a:pt x="609599" y="609599"/>
                  </a:lnTo>
                  <a:lnTo>
                    <a:pt x="304799" y="609599"/>
                  </a:lnTo>
                  <a:lnTo>
                    <a:pt x="304799" y="304799"/>
                  </a:lnTo>
                  <a:close/>
                </a:path>
                <a:path w="914400" h="609600">
                  <a:moveTo>
                    <a:pt x="609599" y="304799"/>
                  </a:moveTo>
                  <a:lnTo>
                    <a:pt x="914399" y="304799"/>
                  </a:lnTo>
                  <a:lnTo>
                    <a:pt x="914399" y="609599"/>
                  </a:lnTo>
                  <a:lnTo>
                    <a:pt x="609599" y="609599"/>
                  </a:lnTo>
                  <a:lnTo>
                    <a:pt x="609599" y="304799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638799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640323" y="5564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943599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945123" y="5564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248399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249923" y="5564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638799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640323" y="3125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943599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945123" y="3125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248399" y="3124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249923" y="3125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799" y="0"/>
                  </a:lnTo>
                  <a:lnTo>
                    <a:pt x="304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3" name="object 93"/>
          <p:cNvGraphicFramePr>
            <a:graphicFrameLocks noGrp="1"/>
          </p:cNvGraphicFramePr>
          <p:nvPr/>
        </p:nvGraphicFramePr>
        <p:xfrm>
          <a:off x="2040889" y="3124200"/>
          <a:ext cx="451231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/>
                <a:gridCol w="304799"/>
                <a:gridCol w="304800"/>
                <a:gridCol w="304800"/>
                <a:gridCol w="24384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</a:tr>
              <a:tr h="2941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D81F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</a:tr>
              <a:tr h="3154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016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003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r" marR="1155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</a:tr>
              <a:tr h="2941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35560">
                    <a:solidFill>
                      <a:srgbClr val="CBCBCB"/>
                    </a:solidFill>
                  </a:tcPr>
                </a:tc>
              </a:tr>
              <a:tr h="31548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/>
                </a:tc>
              </a:tr>
            </a:tbl>
          </a:graphicData>
        </a:graphic>
      </p:graphicFrame>
      <p:sp>
        <p:nvSpPr>
          <p:cNvPr id="95" name="object 9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94" name="object 94"/>
          <p:cNvSpPr txBox="1"/>
          <p:nvPr/>
        </p:nvSpPr>
        <p:spPr>
          <a:xfrm>
            <a:off x="5266435" y="6043675"/>
            <a:ext cx="16167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a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reduced</a:t>
            </a:r>
            <a:r>
              <a:rPr dirty="0" sz="1400" spc="-3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schedule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200" y="3505200"/>
            <a:ext cx="3657600" cy="2743200"/>
            <a:chOff x="5029200" y="3505200"/>
            <a:chExt cx="3657600" cy="2743200"/>
          </a:xfrm>
        </p:grpSpPr>
        <p:sp>
          <p:nvSpPr>
            <p:cNvPr id="3" name="object 3"/>
            <p:cNvSpPr/>
            <p:nvPr/>
          </p:nvSpPr>
          <p:spPr>
            <a:xfrm>
              <a:off x="5029200" y="3505200"/>
              <a:ext cx="3657600" cy="2743200"/>
            </a:xfrm>
            <a:custGeom>
              <a:avLst/>
              <a:gdLst/>
              <a:ahLst/>
              <a:cxnLst/>
              <a:rect l="l" t="t" r="r" b="b"/>
              <a:pathLst>
                <a:path w="3657600" h="2743200">
                  <a:moveTo>
                    <a:pt x="36576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657600" y="27432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45123" y="4497324"/>
              <a:ext cx="0" cy="1426845"/>
            </a:xfrm>
            <a:custGeom>
              <a:avLst/>
              <a:gdLst/>
              <a:ahLst/>
              <a:cxnLst/>
              <a:rect l="l" t="t" r="r" b="b"/>
              <a:pathLst>
                <a:path w="0" h="1426845">
                  <a:moveTo>
                    <a:pt x="0" y="531876"/>
                  </a:moveTo>
                  <a:lnTo>
                    <a:pt x="0" y="1426463"/>
                  </a:lnTo>
                </a:path>
                <a:path w="0" h="1426845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96355" y="5923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0"/>
                  </a:lnTo>
                  <a:lnTo>
                    <a:pt x="48768" y="10058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332" y="176275"/>
            <a:ext cx="332359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Reduced</a:t>
            </a:r>
            <a:r>
              <a:rPr dirty="0" spc="-20"/>
              <a:t> </a:t>
            </a:r>
            <a:r>
              <a:rPr dirty="0" spc="-5"/>
              <a:t>Eviction</a:t>
            </a:r>
            <a:r>
              <a:rPr dirty="0" spc="-20"/>
              <a:t> </a:t>
            </a:r>
            <a:r>
              <a:rPr dirty="0" spc="-5"/>
              <a:t>Schedules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340" y="980947"/>
            <a:ext cx="765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dirty="0" sz="1800">
                <a:latin typeface="Comic Sans MS"/>
                <a:cs typeface="Comic Sans MS"/>
              </a:rPr>
              <a:t>Given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</a:t>
            </a:r>
            <a:r>
              <a:rPr dirty="0" sz="1800" spc="-5">
                <a:latin typeface="Comic Sans MS"/>
                <a:cs typeface="Comic Sans MS"/>
              </a:rPr>
              <a:t> unreduced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can</a:t>
            </a:r>
            <a:r>
              <a:rPr dirty="0" sz="1800" spc="-5">
                <a:latin typeface="Comic Sans MS"/>
                <a:cs typeface="Comic Sans MS"/>
              </a:rPr>
              <a:t> transform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reduced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1252219"/>
            <a:ext cx="5205730" cy="690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S'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more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misses.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4195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2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induction</a:t>
            </a:r>
            <a:r>
              <a:rPr dirty="0" sz="1800" spc="-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on</a:t>
            </a:r>
            <a:r>
              <a:rPr dirty="0" sz="18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number</a:t>
            </a:r>
            <a:r>
              <a:rPr dirty="0" sz="1800" spc="-2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of</a:t>
            </a:r>
            <a:r>
              <a:rPr dirty="0" sz="18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unreduced</a:t>
            </a:r>
            <a:r>
              <a:rPr dirty="0" sz="18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items)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163" y="1916684"/>
            <a:ext cx="6961505" cy="13455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dirty="0" sz="1800" spc="-5">
                <a:latin typeface="Comic Sans MS"/>
                <a:cs typeface="Comic Sans MS"/>
              </a:rPr>
              <a:t>Suppose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brings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without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5">
                <a:latin typeface="Comic Sans MS"/>
                <a:cs typeface="Comic Sans MS"/>
              </a:rPr>
              <a:t> request.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sz="1800" spc="-5">
                <a:latin typeface="Comic Sans MS"/>
                <a:cs typeface="Comic Sans MS"/>
              </a:rPr>
              <a:t> 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item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evicts </a:t>
            </a:r>
            <a:r>
              <a:rPr dirty="0" sz="1800" spc="-5">
                <a:latin typeface="Comic Sans MS"/>
                <a:cs typeface="Comic Sans MS"/>
              </a:rPr>
              <a:t>when it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brings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1115695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1:	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5">
                <a:latin typeface="Comic Sans MS"/>
                <a:cs typeface="Comic Sans MS"/>
              </a:rPr>
              <a:t> time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t',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before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next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1148715" algn="l"/>
                <a:tab pos="5831205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2:	</a:t>
            </a:r>
            <a:r>
              <a:rPr dirty="0" sz="1800">
                <a:latin typeface="Comic Sans MS"/>
                <a:cs typeface="Comic Sans MS"/>
              </a:rPr>
              <a:t>d </a:t>
            </a:r>
            <a:r>
              <a:rPr dirty="0" sz="1800" spc="-5">
                <a:latin typeface="Comic Sans MS"/>
                <a:cs typeface="Comic Sans MS"/>
              </a:rPr>
              <a:t>requested</a:t>
            </a:r>
            <a:r>
              <a:rPr dirty="0" sz="1800">
                <a:latin typeface="Comic Sans MS"/>
                <a:cs typeface="Comic Sans MS"/>
              </a:rPr>
              <a:t> at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20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t'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before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evicted.	</a:t>
            </a:r>
            <a:r>
              <a:rPr dirty="0" sz="1800" spc="27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9408" y="4367275"/>
            <a:ext cx="965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t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30761" y="3654361"/>
            <a:ext cx="666750" cy="847725"/>
            <a:chOff x="5330761" y="3654361"/>
            <a:chExt cx="666750" cy="847725"/>
          </a:xfrm>
        </p:grpSpPr>
        <p:sp>
          <p:nvSpPr>
            <p:cNvPr id="12" name="object 12"/>
            <p:cNvSpPr/>
            <p:nvPr/>
          </p:nvSpPr>
          <p:spPr>
            <a:xfrm>
              <a:off x="5335523" y="4497324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 h="0">
                  <a:moveTo>
                    <a:pt x="0" y="0"/>
                  </a:moveTo>
                  <a:lnTo>
                    <a:pt x="609599" y="0"/>
                  </a:lnTo>
                </a:path>
              </a:pathLst>
            </a:custGeom>
            <a:ln w="9143">
              <a:solidFill>
                <a:srgbClr val="8A8A8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45123" y="3659124"/>
              <a:ext cx="0" cy="741045"/>
            </a:xfrm>
            <a:custGeom>
              <a:avLst/>
              <a:gdLst/>
              <a:ahLst/>
              <a:cxnLst/>
              <a:rect l="l" t="t" r="r" b="b"/>
              <a:pathLst>
                <a:path w="0" h="741045">
                  <a:moveTo>
                    <a:pt x="0" y="531876"/>
                  </a:moveTo>
                  <a:lnTo>
                    <a:pt x="0" y="740663"/>
                  </a:lnTo>
                </a:path>
                <a:path w="0" h="741045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96356" y="4399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0"/>
                  </a:lnTo>
                  <a:lnTo>
                    <a:pt x="48768" y="100584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120640" y="4748275"/>
            <a:ext cx="878840" cy="619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endParaRPr sz="1400">
              <a:latin typeface="Comic Sans MS"/>
              <a:cs typeface="Comic Sans MS"/>
            </a:endParaRPr>
          </a:p>
          <a:p>
            <a:pPr algn="r" marR="46355">
              <a:lnSpc>
                <a:spcPct val="100000"/>
              </a:lnSpc>
              <a:spcBef>
                <a:spcPts val="1320"/>
              </a:spcBef>
              <a:tabLst>
                <a:tab pos="824230" algn="l"/>
              </a:tabLst>
            </a:pPr>
            <a:r>
              <a:rPr dirty="0" sz="1400" spc="-5">
                <a:latin typeface="Comic Sans MS"/>
                <a:cs typeface="Comic Sans MS"/>
              </a:rPr>
              <a:t>t' </a:t>
            </a:r>
            <a:r>
              <a:rPr dirty="0" sz="1400" spc="-130">
                <a:latin typeface="Comic Sans MS"/>
                <a:cs typeface="Comic Sans MS"/>
              </a:rPr>
              <a:t> </a:t>
            </a:r>
            <a:r>
              <a:rPr dirty="0" u="dashLong" sz="1400" spc="-5">
                <a:uFill>
                  <a:solidFill>
                    <a:srgbClr val="8A8A8A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dashLong" sz="1400">
                <a:uFill>
                  <a:solidFill>
                    <a:srgbClr val="8A8A8A"/>
                  </a:solidFill>
                </a:uFill>
                <a:latin typeface="Comic Sans MS"/>
                <a:cs typeface="Comic Sans MS"/>
              </a:rPr>
              <a:t>	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0928" y="3910075"/>
            <a:ext cx="1035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02523" y="5254561"/>
            <a:ext cx="100965" cy="770255"/>
            <a:chOff x="8002523" y="5254561"/>
            <a:chExt cx="100965" cy="770255"/>
          </a:xfrm>
        </p:grpSpPr>
        <p:sp>
          <p:nvSpPr>
            <p:cNvPr id="18" name="object 18"/>
            <p:cNvSpPr/>
            <p:nvPr/>
          </p:nvSpPr>
          <p:spPr>
            <a:xfrm>
              <a:off x="8051291" y="5259324"/>
              <a:ext cx="0" cy="664845"/>
            </a:xfrm>
            <a:custGeom>
              <a:avLst/>
              <a:gdLst/>
              <a:ahLst/>
              <a:cxnLst/>
              <a:rect l="l" t="t" r="r" b="b"/>
              <a:pathLst>
                <a:path w="0" h="664845">
                  <a:moveTo>
                    <a:pt x="0" y="504444"/>
                  </a:moveTo>
                  <a:lnTo>
                    <a:pt x="0" y="664463"/>
                  </a:lnTo>
                </a:path>
                <a:path w="0" h="664845">
                  <a:moveTo>
                    <a:pt x="0" y="0"/>
                  </a:moveTo>
                  <a:lnTo>
                    <a:pt x="0" y="199644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002523" y="5923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3" y="0"/>
                  </a:moveTo>
                  <a:lnTo>
                    <a:pt x="0" y="0"/>
                  </a:lnTo>
                  <a:lnTo>
                    <a:pt x="51815" y="10058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272528" y="4367275"/>
            <a:ext cx="7950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81685" algn="l"/>
              </a:tabLst>
            </a:pPr>
            <a:r>
              <a:rPr dirty="0" sz="1400" spc="-5">
                <a:latin typeface="Comic Sans MS"/>
                <a:cs typeface="Comic Sans MS"/>
              </a:rPr>
              <a:t>t</a:t>
            </a:r>
            <a:r>
              <a:rPr dirty="0" sz="1400" spc="65">
                <a:latin typeface="Comic Sans MS"/>
                <a:cs typeface="Comic Sans MS"/>
              </a:rPr>
              <a:t> </a:t>
            </a:r>
            <a:r>
              <a:rPr dirty="0" u="dashLong" sz="1400" spc="-5">
                <a:uFill>
                  <a:solidFill>
                    <a:srgbClr val="8A8A8A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dashLong" sz="1400">
                <a:uFill>
                  <a:solidFill>
                    <a:srgbClr val="8A8A8A"/>
                  </a:solidFill>
                </a:uFill>
                <a:latin typeface="Comic Sans MS"/>
                <a:cs typeface="Comic Sans MS"/>
              </a:rPr>
              <a:t>	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44740" y="3659124"/>
            <a:ext cx="658495" cy="1605280"/>
            <a:chOff x="7444740" y="3659124"/>
            <a:chExt cx="658495" cy="1605280"/>
          </a:xfrm>
        </p:grpSpPr>
        <p:sp>
          <p:nvSpPr>
            <p:cNvPr id="22" name="object 22"/>
            <p:cNvSpPr/>
            <p:nvPr/>
          </p:nvSpPr>
          <p:spPr>
            <a:xfrm>
              <a:off x="7444740" y="5259324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 h="0">
                  <a:moveTo>
                    <a:pt x="0" y="0"/>
                  </a:moveTo>
                  <a:lnTo>
                    <a:pt x="609599" y="0"/>
                  </a:lnTo>
                </a:path>
              </a:pathLst>
            </a:custGeom>
            <a:ln w="9143">
              <a:solidFill>
                <a:srgbClr val="8A8A8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51292" y="3659124"/>
              <a:ext cx="0" cy="1503045"/>
            </a:xfrm>
            <a:custGeom>
              <a:avLst/>
              <a:gdLst/>
              <a:ahLst/>
              <a:cxnLst/>
              <a:rect l="l" t="t" r="r" b="b"/>
              <a:pathLst>
                <a:path w="0" h="1503045">
                  <a:moveTo>
                    <a:pt x="0" y="531876"/>
                  </a:moveTo>
                  <a:lnTo>
                    <a:pt x="0" y="1502663"/>
                  </a:lnTo>
                </a:path>
                <a:path w="0" h="1503045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002524" y="5161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83" y="0"/>
                  </a:moveTo>
                  <a:lnTo>
                    <a:pt x="0" y="0"/>
                  </a:lnTo>
                  <a:lnTo>
                    <a:pt x="51815" y="100584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007095" y="3910075"/>
            <a:ext cx="1035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6640" y="3681476"/>
            <a:ext cx="2330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97952" y="5482843"/>
            <a:ext cx="11683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3520" y="3681476"/>
            <a:ext cx="1543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87440" y="5129275"/>
            <a:ext cx="1337945" cy="664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3716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t'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r>
              <a:rPr dirty="0" sz="1000">
                <a:latin typeface="Comic Sans MS"/>
                <a:cs typeface="Comic Sans MS"/>
              </a:rPr>
              <a:t>d</a:t>
            </a:r>
            <a:r>
              <a:rPr dirty="0" sz="1000" spc="-2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requested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time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t'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62000" y="3505200"/>
            <a:ext cx="3657600" cy="2743200"/>
            <a:chOff x="762000" y="3505200"/>
            <a:chExt cx="3657600" cy="2743200"/>
          </a:xfrm>
        </p:grpSpPr>
        <p:sp>
          <p:nvSpPr>
            <p:cNvPr id="31" name="object 31"/>
            <p:cNvSpPr/>
            <p:nvPr/>
          </p:nvSpPr>
          <p:spPr>
            <a:xfrm>
              <a:off x="762000" y="3505200"/>
              <a:ext cx="3657600" cy="2743200"/>
            </a:xfrm>
            <a:custGeom>
              <a:avLst/>
              <a:gdLst/>
              <a:ahLst/>
              <a:cxnLst/>
              <a:rect l="l" t="t" r="r" b="b"/>
              <a:pathLst>
                <a:path w="3657600" h="2743200">
                  <a:moveTo>
                    <a:pt x="36576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3657600" y="27432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77924" y="4497324"/>
              <a:ext cx="0" cy="664845"/>
            </a:xfrm>
            <a:custGeom>
              <a:avLst/>
              <a:gdLst/>
              <a:ahLst/>
              <a:cxnLst/>
              <a:rect l="l" t="t" r="r" b="b"/>
              <a:pathLst>
                <a:path w="0" h="664845">
                  <a:moveTo>
                    <a:pt x="0" y="531876"/>
                  </a:moveTo>
                  <a:lnTo>
                    <a:pt x="0" y="664463"/>
                  </a:lnTo>
                </a:path>
                <a:path w="0" h="664845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29155" y="5161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0"/>
                  </a:lnTo>
                  <a:lnTo>
                    <a:pt x="48768" y="100584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902208" y="4367275"/>
            <a:ext cx="965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t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63561" y="3654361"/>
            <a:ext cx="666750" cy="1609725"/>
            <a:chOff x="1063561" y="3654361"/>
            <a:chExt cx="666750" cy="1609725"/>
          </a:xfrm>
        </p:grpSpPr>
        <p:sp>
          <p:nvSpPr>
            <p:cNvPr id="36" name="object 36"/>
            <p:cNvSpPr/>
            <p:nvPr/>
          </p:nvSpPr>
          <p:spPr>
            <a:xfrm>
              <a:off x="1068324" y="4497324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0" y="0"/>
                  </a:moveTo>
                  <a:lnTo>
                    <a:pt x="609600" y="0"/>
                  </a:lnTo>
                </a:path>
                <a:path w="609600" h="762000">
                  <a:moveTo>
                    <a:pt x="27431" y="761999"/>
                  </a:moveTo>
                  <a:lnTo>
                    <a:pt x="609600" y="761999"/>
                  </a:lnTo>
                </a:path>
              </a:pathLst>
            </a:custGeom>
            <a:ln w="9143">
              <a:solidFill>
                <a:srgbClr val="8A8A8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677924" y="3659124"/>
              <a:ext cx="0" cy="741045"/>
            </a:xfrm>
            <a:custGeom>
              <a:avLst/>
              <a:gdLst/>
              <a:ahLst/>
              <a:cxnLst/>
              <a:rect l="l" t="t" r="r" b="b"/>
              <a:pathLst>
                <a:path w="0" h="741045">
                  <a:moveTo>
                    <a:pt x="0" y="531876"/>
                  </a:moveTo>
                  <a:lnTo>
                    <a:pt x="0" y="740663"/>
                  </a:lnTo>
                </a:path>
                <a:path w="0" h="741045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629156" y="4399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0"/>
                  </a:lnTo>
                  <a:lnTo>
                    <a:pt x="48768" y="100584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853440" y="5129275"/>
            <a:ext cx="1657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t'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15440" y="4748275"/>
            <a:ext cx="11683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33727" y="3910075"/>
            <a:ext cx="1035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35323" y="5254561"/>
            <a:ext cx="100965" cy="770255"/>
            <a:chOff x="3735323" y="5254561"/>
            <a:chExt cx="100965" cy="770255"/>
          </a:xfrm>
        </p:grpSpPr>
        <p:sp>
          <p:nvSpPr>
            <p:cNvPr id="43" name="object 43"/>
            <p:cNvSpPr/>
            <p:nvPr/>
          </p:nvSpPr>
          <p:spPr>
            <a:xfrm>
              <a:off x="3784091" y="5259324"/>
              <a:ext cx="0" cy="664845"/>
            </a:xfrm>
            <a:custGeom>
              <a:avLst/>
              <a:gdLst/>
              <a:ahLst/>
              <a:cxnLst/>
              <a:rect l="l" t="t" r="r" b="b"/>
              <a:pathLst>
                <a:path w="0" h="664845">
                  <a:moveTo>
                    <a:pt x="0" y="504444"/>
                  </a:moveTo>
                  <a:lnTo>
                    <a:pt x="0" y="664463"/>
                  </a:lnTo>
                </a:path>
                <a:path w="0" h="664845">
                  <a:moveTo>
                    <a:pt x="0" y="0"/>
                  </a:moveTo>
                  <a:lnTo>
                    <a:pt x="0" y="199644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735323" y="5923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3" y="0"/>
                  </a:moveTo>
                  <a:lnTo>
                    <a:pt x="0" y="0"/>
                  </a:lnTo>
                  <a:lnTo>
                    <a:pt x="51815" y="10058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3005327" y="4367275"/>
            <a:ext cx="8039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90575" algn="l"/>
              </a:tabLst>
            </a:pPr>
            <a:r>
              <a:rPr dirty="0" sz="1400" spc="-5">
                <a:latin typeface="Comic Sans MS"/>
                <a:cs typeface="Comic Sans MS"/>
              </a:rPr>
              <a:t>t</a:t>
            </a:r>
            <a:r>
              <a:rPr dirty="0" sz="1400" spc="110">
                <a:latin typeface="Comic Sans MS"/>
                <a:cs typeface="Comic Sans MS"/>
              </a:rPr>
              <a:t> </a:t>
            </a:r>
            <a:r>
              <a:rPr dirty="0" u="dashLong" sz="1400" spc="-5">
                <a:uFill>
                  <a:solidFill>
                    <a:srgbClr val="8A8A8A"/>
                  </a:solidFill>
                </a:uFill>
                <a:latin typeface="Comic Sans MS"/>
                <a:cs typeface="Comic Sans MS"/>
              </a:rPr>
              <a:t> </a:t>
            </a:r>
            <a:r>
              <a:rPr dirty="0" u="dashLong" sz="1400">
                <a:uFill>
                  <a:solidFill>
                    <a:srgbClr val="8A8A8A"/>
                  </a:solidFill>
                </a:uFill>
                <a:latin typeface="Comic Sans MS"/>
                <a:cs typeface="Comic Sans MS"/>
              </a:rPr>
              <a:t>	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59608" y="5129275"/>
            <a:ext cx="1657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t'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81921" y="3654361"/>
            <a:ext cx="654050" cy="1609725"/>
            <a:chOff x="3181921" y="3654361"/>
            <a:chExt cx="654050" cy="1609725"/>
          </a:xfrm>
        </p:grpSpPr>
        <p:sp>
          <p:nvSpPr>
            <p:cNvPr id="48" name="object 48"/>
            <p:cNvSpPr/>
            <p:nvPr/>
          </p:nvSpPr>
          <p:spPr>
            <a:xfrm>
              <a:off x="3186683" y="5259324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 h="0">
                  <a:moveTo>
                    <a:pt x="0" y="0"/>
                  </a:moveTo>
                  <a:lnTo>
                    <a:pt x="609599" y="0"/>
                  </a:lnTo>
                </a:path>
              </a:pathLst>
            </a:custGeom>
            <a:ln w="9143">
              <a:solidFill>
                <a:srgbClr val="8A8A8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784091" y="3659124"/>
              <a:ext cx="0" cy="1503045"/>
            </a:xfrm>
            <a:custGeom>
              <a:avLst/>
              <a:gdLst/>
              <a:ahLst/>
              <a:cxnLst/>
              <a:rect l="l" t="t" r="r" b="b"/>
              <a:pathLst>
                <a:path w="0" h="1503045">
                  <a:moveTo>
                    <a:pt x="0" y="531876"/>
                  </a:moveTo>
                  <a:lnTo>
                    <a:pt x="0" y="1502663"/>
                  </a:lnTo>
                </a:path>
                <a:path w="0" h="1503045">
                  <a:moveTo>
                    <a:pt x="0" y="0"/>
                  </a:moveTo>
                  <a:lnTo>
                    <a:pt x="0" y="227076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735324" y="5161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3" y="0"/>
                  </a:moveTo>
                  <a:lnTo>
                    <a:pt x="0" y="0"/>
                  </a:lnTo>
                  <a:lnTo>
                    <a:pt x="51815" y="100584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3739896" y="3910075"/>
            <a:ext cx="1035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39439" y="3681476"/>
            <a:ext cx="2330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30752" y="5482843"/>
            <a:ext cx="1098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5840" y="3681476"/>
            <a:ext cx="1543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20239" y="5613907"/>
            <a:ext cx="12490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Comic Sans MS"/>
                <a:cs typeface="Comic Sans MS"/>
              </a:rPr>
              <a:t>d</a:t>
            </a:r>
            <a:r>
              <a:rPr dirty="0" sz="1000" spc="27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evicted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at</a:t>
            </a:r>
            <a:r>
              <a:rPr dirty="0" sz="1000" spc="-1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time</a:t>
            </a:r>
            <a:r>
              <a:rPr dirty="0" sz="1000" spc="-10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t', </a:t>
            </a:r>
            <a:r>
              <a:rPr dirty="0" sz="1000" spc="-285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before</a:t>
            </a:r>
            <a:r>
              <a:rPr dirty="0" sz="1000" spc="-30">
                <a:latin typeface="Comic Sans MS"/>
                <a:cs typeface="Comic Sans MS"/>
              </a:rPr>
              <a:t> </a:t>
            </a:r>
            <a:r>
              <a:rPr dirty="0" sz="1000">
                <a:latin typeface="Comic Sans MS"/>
                <a:cs typeface="Comic Sans MS"/>
              </a:rPr>
              <a:t>next</a:t>
            </a:r>
            <a:r>
              <a:rPr dirty="0" sz="1000" spc="-25">
                <a:latin typeface="Comic Sans MS"/>
                <a:cs typeface="Comic Sans MS"/>
              </a:rPr>
              <a:t> </a:t>
            </a:r>
            <a:r>
              <a:rPr dirty="0" sz="1000" spc="-5">
                <a:latin typeface="Comic Sans MS"/>
                <a:cs typeface="Comic Sans MS"/>
              </a:rPr>
              <a:t>request</a:t>
            </a:r>
            <a:endParaRPr sz="1000">
              <a:latin typeface="Comic Sans MS"/>
              <a:cs typeface="Comic Sans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629155" y="5259324"/>
            <a:ext cx="100965" cy="765175"/>
            <a:chOff x="1629155" y="5259324"/>
            <a:chExt cx="100965" cy="765175"/>
          </a:xfrm>
        </p:grpSpPr>
        <p:sp>
          <p:nvSpPr>
            <p:cNvPr id="57" name="object 57"/>
            <p:cNvSpPr/>
            <p:nvPr/>
          </p:nvSpPr>
          <p:spPr>
            <a:xfrm>
              <a:off x="1677924" y="5259324"/>
              <a:ext cx="0" cy="664845"/>
            </a:xfrm>
            <a:custGeom>
              <a:avLst/>
              <a:gdLst/>
              <a:ahLst/>
              <a:cxnLst/>
              <a:rect l="l" t="t" r="r" b="b"/>
              <a:pathLst>
                <a:path w="0" h="664845">
                  <a:moveTo>
                    <a:pt x="0" y="504444"/>
                  </a:moveTo>
                  <a:lnTo>
                    <a:pt x="0" y="664463"/>
                  </a:lnTo>
                </a:path>
                <a:path w="0" h="664845">
                  <a:moveTo>
                    <a:pt x="0" y="0"/>
                  </a:moveTo>
                  <a:lnTo>
                    <a:pt x="0" y="199644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629155" y="592378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0"/>
                  </a:lnTo>
                  <a:lnTo>
                    <a:pt x="48768" y="10058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624583" y="5482843"/>
            <a:ext cx="1098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31484" y="1453387"/>
            <a:ext cx="2411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doesn't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enter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cache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at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requested </a:t>
            </a:r>
            <a:r>
              <a:rPr dirty="0" sz="1200" spc="-34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719572" y="1597151"/>
            <a:ext cx="230504" cy="83820"/>
            <a:chOff x="5719572" y="1597151"/>
            <a:chExt cx="230504" cy="83820"/>
          </a:xfrm>
        </p:grpSpPr>
        <p:sp>
          <p:nvSpPr>
            <p:cNvPr id="62" name="object 62"/>
            <p:cNvSpPr/>
            <p:nvPr/>
          </p:nvSpPr>
          <p:spPr>
            <a:xfrm>
              <a:off x="5777484" y="1601723"/>
              <a:ext cx="167640" cy="45720"/>
            </a:xfrm>
            <a:custGeom>
              <a:avLst/>
              <a:gdLst/>
              <a:ahLst/>
              <a:cxnLst/>
              <a:rect l="l" t="t" r="r" b="b"/>
              <a:pathLst>
                <a:path w="167639" h="45719">
                  <a:moveTo>
                    <a:pt x="167639" y="0"/>
                  </a:moveTo>
                  <a:lnTo>
                    <a:pt x="0" y="4571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719572" y="1616964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54863" y="0"/>
                  </a:moveTo>
                  <a:lnTo>
                    <a:pt x="0" y="48767"/>
                  </a:lnTo>
                  <a:lnTo>
                    <a:pt x="70104" y="64007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212339" y="6272275"/>
            <a:ext cx="5410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Case</a:t>
            </a:r>
            <a:r>
              <a:rPr dirty="0" sz="1400" spc="-7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65" name="object 65"/>
          <p:cNvSpPr txBox="1"/>
          <p:nvPr/>
        </p:nvSpPr>
        <p:spPr>
          <a:xfrm>
            <a:off x="6631940" y="6272275"/>
            <a:ext cx="5689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Case</a:t>
            </a:r>
            <a:r>
              <a:rPr dirty="0" sz="1400" spc="-7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5" y="176275"/>
            <a:ext cx="23590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Interval</a:t>
            </a:r>
            <a:r>
              <a:rPr dirty="0" spc="-5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926084"/>
            <a:ext cx="6327140" cy="13455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Interval</a:t>
            </a:r>
            <a:r>
              <a:rPr dirty="0" sz="1800" spc="-5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scheduling.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starts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 s</a:t>
            </a:r>
            <a:r>
              <a:rPr dirty="0" baseline="-21367" sz="1950">
                <a:latin typeface="Comic Sans MS"/>
                <a:cs typeface="Comic Sans MS"/>
              </a:rPr>
              <a:t>j</a:t>
            </a:r>
            <a:r>
              <a:rPr dirty="0" baseline="-21367" sz="1950" spc="23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finishes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f</a:t>
            </a:r>
            <a:r>
              <a:rPr dirty="0" baseline="-21367" sz="195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Two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D81F00"/>
                </a:solidFill>
                <a:latin typeface="Comic Sans MS"/>
                <a:cs typeface="Comic Sans MS"/>
              </a:rPr>
              <a:t>compatible</a:t>
            </a:r>
            <a:r>
              <a:rPr dirty="0" sz="18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if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don't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overlap.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Goal: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find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maximum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subset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mutually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compatible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29511" y="3043428"/>
          <a:ext cx="5774690" cy="319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/>
                <a:gridCol w="484505"/>
                <a:gridCol w="484504"/>
                <a:gridCol w="484505"/>
                <a:gridCol w="484505"/>
                <a:gridCol w="484505"/>
                <a:gridCol w="484505"/>
                <a:gridCol w="484504"/>
                <a:gridCol w="484504"/>
                <a:gridCol w="484504"/>
                <a:gridCol w="484504"/>
                <a:gridCol w="438785"/>
              </a:tblGrid>
              <a:tr h="277367">
                <a:tc gridSpan="6">
                  <a:txBody>
                    <a:bodyPr/>
                    <a:lstStyle/>
                    <a:p>
                      <a:pPr algn="ctr" marL="3175">
                        <a:lnSpc>
                          <a:spcPts val="18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4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3175">
                        <a:lnSpc>
                          <a:spcPts val="1905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2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3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2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0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0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200900" y="6176771"/>
            <a:ext cx="116205" cy="119380"/>
          </a:xfrm>
          <a:custGeom>
            <a:avLst/>
            <a:gdLst/>
            <a:ahLst/>
            <a:cxnLst/>
            <a:rect l="l" t="t" r="r" b="b"/>
            <a:pathLst>
              <a:path w="116204" h="119379">
                <a:moveTo>
                  <a:pt x="0" y="0"/>
                </a:moveTo>
                <a:lnTo>
                  <a:pt x="0" y="118871"/>
                </a:lnTo>
                <a:lnTo>
                  <a:pt x="115824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93940" y="6046723"/>
            <a:ext cx="49085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Ti</a:t>
            </a:r>
            <a:r>
              <a:rPr dirty="0" sz="1600" spc="-5">
                <a:latin typeface="Comic Sans MS"/>
                <a:cs typeface="Comic Sans MS"/>
              </a:rPr>
              <a:t>m</a:t>
            </a:r>
            <a:r>
              <a:rPr dirty="0" sz="160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40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772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404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036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2667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7300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1932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6564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1196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2779" y="624789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5F6061"/>
                </a:solidFill>
                <a:latin typeface="Courier New"/>
                <a:cs typeface="Courier New"/>
              </a:rPr>
              <a:t>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0355" y="624789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5F6061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5092" y="624789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5F6061"/>
                </a:solidFill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460" y="176275"/>
            <a:ext cx="35591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7465" algn="l"/>
              </a:tabLst>
            </a:pPr>
            <a:r>
              <a:rPr dirty="0" spc="-5"/>
              <a:t>Farthest-In-Future:	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56565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41959" algn="l"/>
                <a:tab pos="11525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5">
                <a:latin typeface="Comic Sans MS"/>
                <a:cs typeface="Comic Sans MS"/>
              </a:rPr>
              <a:t>FF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eviction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algorithm.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2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induction</a:t>
            </a:r>
            <a:r>
              <a:rPr dirty="0" sz="1800" spc="-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on</a:t>
            </a:r>
            <a:r>
              <a:rPr dirty="0" sz="18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number</a:t>
            </a:r>
            <a:r>
              <a:rPr dirty="0" sz="1800" spc="-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or</a:t>
            </a:r>
            <a:r>
              <a:rPr dirty="0" sz="1800" spc="-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requests</a:t>
            </a:r>
            <a:r>
              <a:rPr dirty="0" sz="1800" spc="-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j)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907284"/>
            <a:ext cx="7700009" cy="266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60655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Let S </a:t>
            </a:r>
            <a:r>
              <a:rPr dirty="0" sz="1800" spc="-5">
                <a:latin typeface="Comic Sans MS"/>
                <a:cs typeface="Comic Sans MS"/>
              </a:rPr>
              <a:t>be reduced </a:t>
            </a:r>
            <a:r>
              <a:rPr dirty="0" sz="1800">
                <a:latin typeface="Comic Sans MS"/>
                <a:cs typeface="Comic Sans MS"/>
              </a:rPr>
              <a:t>schedule </a:t>
            </a:r>
            <a:r>
              <a:rPr dirty="0" sz="1800" spc="-5">
                <a:latin typeface="Comic Sans MS"/>
                <a:cs typeface="Comic Sans MS"/>
              </a:rPr>
              <a:t>that </a:t>
            </a:r>
            <a:r>
              <a:rPr dirty="0" sz="1800">
                <a:latin typeface="Comic Sans MS"/>
                <a:cs typeface="Comic Sans MS"/>
              </a:rPr>
              <a:t>satisfies </a:t>
            </a:r>
            <a:r>
              <a:rPr dirty="0" sz="1800" spc="-5">
                <a:latin typeface="Comic Sans MS"/>
                <a:cs typeface="Comic Sans MS"/>
              </a:rPr>
              <a:t>invariant through </a:t>
            </a:r>
            <a:r>
              <a:rPr dirty="0" sz="1800">
                <a:latin typeface="Comic Sans MS"/>
                <a:cs typeface="Comic Sans MS"/>
              </a:rPr>
              <a:t>j </a:t>
            </a:r>
            <a:r>
              <a:rPr dirty="0" sz="1800" spc="-5">
                <a:latin typeface="Comic Sans MS"/>
                <a:cs typeface="Comic Sans MS"/>
              </a:rPr>
              <a:t>requests.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We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produce</a:t>
            </a:r>
            <a:r>
              <a:rPr dirty="0" sz="1800" spc="-5">
                <a:latin typeface="Comic Sans MS"/>
                <a:cs typeface="Comic Sans MS"/>
              </a:rPr>
              <a:t> S' 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satisfies </a:t>
            </a:r>
            <a:r>
              <a:rPr dirty="0" sz="1800" spc="-5">
                <a:latin typeface="Comic Sans MS"/>
                <a:cs typeface="Comic Sans MS"/>
              </a:rPr>
              <a:t>invariant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after</a:t>
            </a:r>
            <a:r>
              <a:rPr dirty="0" sz="1800" spc="-5">
                <a:latin typeface="Comic Sans MS"/>
                <a:cs typeface="Comic Sans MS"/>
              </a:rPr>
              <a:t> j+1 requests.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(j+1)</a:t>
            </a:r>
            <a:r>
              <a:rPr dirty="0" baseline="23148" sz="1800" spc="-7">
                <a:latin typeface="Comic Sans MS"/>
                <a:cs typeface="Comic Sans MS"/>
              </a:rPr>
              <a:t>st</a:t>
            </a:r>
            <a:r>
              <a:rPr dirty="0" baseline="23148" sz="1800" spc="277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d</a:t>
            </a:r>
            <a:r>
              <a:rPr dirty="0" baseline="-23148" sz="1800" spc="7">
                <a:latin typeface="Comic Sans MS"/>
                <a:cs typeface="Comic Sans MS"/>
              </a:rPr>
              <a:t>j+1</a:t>
            </a:r>
            <a:r>
              <a:rPr dirty="0" sz="1800" spc="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85445" marR="8572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Since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S</a:t>
            </a:r>
            <a:r>
              <a:rPr dirty="0" baseline="-23148" sz="1800" spc="7">
                <a:latin typeface="Comic Sans MS"/>
                <a:cs typeface="Comic Sans MS"/>
              </a:rPr>
              <a:t>FF</a:t>
            </a:r>
            <a:r>
              <a:rPr dirty="0" baseline="-23148" sz="1800" spc="29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agreed</a:t>
            </a:r>
            <a:r>
              <a:rPr dirty="0" sz="1800" spc="-5">
                <a:latin typeface="Comic Sans MS"/>
                <a:cs typeface="Comic Sans MS"/>
              </a:rPr>
              <a:t> up until now,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contents</a:t>
            </a:r>
            <a:r>
              <a:rPr dirty="0" sz="1800" spc="-5">
                <a:latin typeface="Comic Sans MS"/>
                <a:cs typeface="Comic Sans MS"/>
              </a:rPr>
              <a:t> before request j+1.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1253490" algn="l"/>
                <a:tab pos="4209415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1:	(d is</a:t>
            </a:r>
            <a:r>
              <a:rPr dirty="0" sz="1800">
                <a:latin typeface="Comic Sans MS"/>
                <a:cs typeface="Comic Sans MS"/>
              </a:rPr>
              <a:t> already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 the</a:t>
            </a:r>
            <a:r>
              <a:rPr dirty="0" sz="1800">
                <a:latin typeface="Comic Sans MS"/>
                <a:cs typeface="Comic Sans MS"/>
              </a:rPr>
              <a:t> cache).	</a:t>
            </a:r>
            <a:r>
              <a:rPr dirty="0" sz="1800" spc="-5">
                <a:latin typeface="Comic Sans MS"/>
                <a:cs typeface="Comic Sans MS"/>
              </a:rPr>
              <a:t>S'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satisfies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invariant.</a:t>
            </a:r>
            <a:endParaRPr sz="1800">
              <a:latin typeface="Comic Sans MS"/>
              <a:cs typeface="Comic Sans MS"/>
            </a:endParaRPr>
          </a:p>
          <a:p>
            <a:pPr marL="385445" marR="30480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Case</a:t>
            </a:r>
            <a:r>
              <a:rPr dirty="0" sz="1800" spc="-5">
                <a:latin typeface="Comic Sans MS"/>
                <a:cs typeface="Comic Sans MS"/>
              </a:rPr>
              <a:t> 2: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(d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cache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S</a:t>
            </a:r>
            <a:r>
              <a:rPr dirty="0" baseline="-23148" sz="1800" spc="-7">
                <a:latin typeface="Comic Sans MS"/>
                <a:cs typeface="Comic Sans MS"/>
              </a:rPr>
              <a:t>FF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element).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satisfies</a:t>
            </a:r>
            <a:r>
              <a:rPr dirty="0" sz="1800" spc="-5">
                <a:latin typeface="Comic Sans MS"/>
                <a:cs typeface="Comic Sans MS"/>
              </a:rPr>
              <a:t> invariant.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1947672"/>
            <a:ext cx="6629400" cy="71945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37160" marR="141605">
              <a:lnSpc>
                <a:spcPct val="110000"/>
              </a:lnSpc>
              <a:spcBef>
                <a:spcPts val="605"/>
              </a:spcBef>
            </a:pPr>
            <a:r>
              <a:rPr dirty="0" sz="1600" spc="-5">
                <a:latin typeface="Comic Sans MS"/>
                <a:cs typeface="Comic Sans MS"/>
              </a:rPr>
              <a:t>Invariant:</a:t>
            </a:r>
            <a:r>
              <a:rPr dirty="0" sz="1600">
                <a:latin typeface="Comic Sans MS"/>
                <a:cs typeface="Comic Sans MS"/>
              </a:rPr>
              <a:t> There </a:t>
            </a:r>
            <a:r>
              <a:rPr dirty="0" sz="1600" spc="-5">
                <a:latin typeface="Comic Sans MS"/>
                <a:cs typeface="Comic Sans MS"/>
              </a:rPr>
              <a:t>exists </a:t>
            </a:r>
            <a:r>
              <a:rPr dirty="0" sz="1600">
                <a:latin typeface="Comic Sans MS"/>
                <a:cs typeface="Comic Sans MS"/>
              </a:rPr>
              <a:t>an </a:t>
            </a:r>
            <a:r>
              <a:rPr dirty="0" sz="1600" spc="-5">
                <a:latin typeface="Comic Sans MS"/>
                <a:cs typeface="Comic Sans MS"/>
              </a:rPr>
              <a:t>optimal </a:t>
            </a:r>
            <a:r>
              <a:rPr dirty="0" sz="1600">
                <a:latin typeface="Comic Sans MS"/>
                <a:cs typeface="Comic Sans MS"/>
              </a:rPr>
              <a:t>reduced schedule </a:t>
            </a:r>
            <a:r>
              <a:rPr dirty="0" sz="1600" spc="5">
                <a:latin typeface="Comic Sans MS"/>
                <a:cs typeface="Comic Sans MS"/>
              </a:rPr>
              <a:t>S </a:t>
            </a:r>
            <a:r>
              <a:rPr dirty="0" sz="1600">
                <a:latin typeface="Comic Sans MS"/>
                <a:cs typeface="Comic Sans MS"/>
              </a:rPr>
              <a:t>that makes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same </a:t>
            </a:r>
            <a:r>
              <a:rPr dirty="0" sz="1600" spc="-5">
                <a:latin typeface="Comic Sans MS"/>
                <a:cs typeface="Comic Sans MS"/>
              </a:rPr>
              <a:t>eviction</a:t>
            </a:r>
            <a:r>
              <a:rPr dirty="0" sz="1600">
                <a:latin typeface="Comic Sans MS"/>
                <a:cs typeface="Comic Sans MS"/>
              </a:rPr>
              <a:t> schedule as </a:t>
            </a:r>
            <a:r>
              <a:rPr dirty="0" sz="1600" spc="-10">
                <a:latin typeface="Comic Sans MS"/>
                <a:cs typeface="Comic Sans MS"/>
              </a:rPr>
              <a:t>S</a:t>
            </a:r>
            <a:r>
              <a:rPr dirty="0" baseline="-20202" sz="1650" spc="-15">
                <a:latin typeface="Comic Sans MS"/>
                <a:cs typeface="Comic Sans MS"/>
              </a:rPr>
              <a:t>FF</a:t>
            </a:r>
            <a:r>
              <a:rPr dirty="0" baseline="-20202" sz="1650" spc="254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through</a:t>
            </a:r>
            <a:r>
              <a:rPr dirty="0" sz="1600">
                <a:latin typeface="Comic Sans MS"/>
                <a:cs typeface="Comic Sans MS"/>
              </a:rPr>
              <a:t> the </a:t>
            </a:r>
            <a:r>
              <a:rPr dirty="0" sz="1600" spc="-5">
                <a:latin typeface="Comic Sans MS"/>
                <a:cs typeface="Comic Sans MS"/>
              </a:rPr>
              <a:t>first</a:t>
            </a:r>
            <a:r>
              <a:rPr dirty="0" sz="1600">
                <a:latin typeface="Comic Sans MS"/>
                <a:cs typeface="Comic Sans MS"/>
              </a:rPr>
              <a:t> j+1 </a:t>
            </a:r>
            <a:r>
              <a:rPr dirty="0" sz="1600" spc="-5">
                <a:latin typeface="Comic Sans MS"/>
                <a:cs typeface="Comic Sans MS"/>
              </a:rPr>
              <a:t>requests.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428" y="2398267"/>
            <a:ext cx="10795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omic Sans MS"/>
                <a:cs typeface="Comic Sans MS"/>
              </a:rPr>
              <a:t>j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1460" y="176275"/>
            <a:ext cx="35591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7465" algn="l"/>
              </a:tabLst>
            </a:pPr>
            <a:r>
              <a:rPr dirty="0" spc="-5"/>
              <a:t>Farthest-In-Future:	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926084"/>
            <a:ext cx="6864350" cy="10160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  <a:tabLst>
                <a:tab pos="46735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(continued)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1289685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3:	(d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cache;</a:t>
            </a:r>
            <a:r>
              <a:rPr dirty="0" sz="1800" spc="-5">
                <a:latin typeface="Comic Sans MS"/>
                <a:cs typeface="Comic Sans MS"/>
              </a:rPr>
              <a:t> S</a:t>
            </a:r>
            <a:r>
              <a:rPr dirty="0" baseline="-23148" sz="1800" spc="-7">
                <a:latin typeface="Comic Sans MS"/>
                <a:cs typeface="Comic Sans MS"/>
              </a:rPr>
              <a:t>FF</a:t>
            </a:r>
            <a:r>
              <a:rPr dirty="0" baseline="-23148" sz="1800" spc="254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e;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evicts 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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e).</a:t>
            </a:r>
            <a:endParaRPr sz="1800">
              <a:latin typeface="Comic Sans MS"/>
              <a:cs typeface="Comic Sans MS"/>
            </a:endParaRPr>
          </a:p>
          <a:p>
            <a:pPr marL="497840">
              <a:lnSpc>
                <a:spcPct val="100000"/>
              </a:lnSpc>
              <a:spcBef>
                <a:spcPts val="459"/>
              </a:spcBef>
            </a:pPr>
            <a:r>
              <a:rPr dirty="0" sz="1400" spc="-5">
                <a:latin typeface="Comic Sans MS"/>
                <a:cs typeface="Comic Sans MS"/>
              </a:rPr>
              <a:t>–</a:t>
            </a:r>
            <a:r>
              <a:rPr dirty="0" sz="1400" spc="27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begin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construction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S'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from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evicting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instead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188" y="4559299"/>
            <a:ext cx="720344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 marR="30480" indent="-167640">
              <a:lnSpc>
                <a:spcPct val="120000"/>
              </a:lnSpc>
              <a:spcBef>
                <a:spcPts val="100"/>
              </a:spcBef>
            </a:pPr>
            <a:r>
              <a:rPr dirty="0" sz="1400" spc="-5">
                <a:latin typeface="Comic Sans MS"/>
                <a:cs typeface="Comic Sans MS"/>
              </a:rPr>
              <a:t>–</a:t>
            </a:r>
            <a:r>
              <a:rPr dirty="0" sz="1400" spc="27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now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S' </a:t>
            </a:r>
            <a:r>
              <a:rPr dirty="0" sz="1800">
                <a:latin typeface="Comic Sans MS"/>
                <a:cs typeface="Comic Sans MS"/>
              </a:rPr>
              <a:t>agrees</a:t>
            </a:r>
            <a:r>
              <a:rPr dirty="0" sz="1800" spc="-5">
                <a:latin typeface="Comic Sans MS"/>
                <a:cs typeface="Comic Sans MS"/>
              </a:rPr>
              <a:t> with </a:t>
            </a:r>
            <a:r>
              <a:rPr dirty="0" sz="1800" spc="5">
                <a:latin typeface="Comic Sans MS"/>
                <a:cs typeface="Comic Sans MS"/>
              </a:rPr>
              <a:t>S</a:t>
            </a:r>
            <a:r>
              <a:rPr dirty="0" baseline="-23148" sz="1800" spc="7">
                <a:latin typeface="Comic Sans MS"/>
                <a:cs typeface="Comic Sans MS"/>
              </a:rPr>
              <a:t>FF</a:t>
            </a:r>
            <a:r>
              <a:rPr dirty="0" baseline="-23148" sz="1800" spc="26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</a:t>
            </a:r>
            <a:r>
              <a:rPr dirty="0" sz="1800" spc="-5">
                <a:latin typeface="Comic Sans MS"/>
                <a:cs typeface="Comic Sans MS"/>
              </a:rPr>
              <a:t> first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j+1 requests;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we </a:t>
            </a:r>
            <a:r>
              <a:rPr dirty="0" sz="1800">
                <a:latin typeface="Comic Sans MS"/>
                <a:cs typeface="Comic Sans MS"/>
              </a:rPr>
              <a:t>show</a:t>
            </a:r>
            <a:r>
              <a:rPr dirty="0" sz="1800" spc="-5">
                <a:latin typeface="Comic Sans MS"/>
                <a:cs typeface="Comic Sans MS"/>
              </a:rPr>
              <a:t> 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having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element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5">
                <a:latin typeface="Comic Sans MS"/>
                <a:cs typeface="Comic Sans MS"/>
              </a:rPr>
              <a:t> 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 worse than </a:t>
            </a:r>
            <a:r>
              <a:rPr dirty="0" sz="1800">
                <a:latin typeface="Comic Sans MS"/>
                <a:cs typeface="Comic Sans MS"/>
              </a:rPr>
              <a:t>having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element e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000" y="2359151"/>
            <a:ext cx="2362200" cy="314325"/>
            <a:chOff x="2286000" y="2359151"/>
            <a:chExt cx="2362200" cy="314325"/>
          </a:xfrm>
        </p:grpSpPr>
        <p:sp>
          <p:nvSpPr>
            <p:cNvPr id="7" name="object 7"/>
            <p:cNvSpPr/>
            <p:nvPr/>
          </p:nvSpPr>
          <p:spPr>
            <a:xfrm>
              <a:off x="2286000" y="2362200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187" y="0"/>
                  </a:moveTo>
                  <a:lnTo>
                    <a:pt x="1905000" y="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447800" y="304800"/>
                  </a:lnTo>
                  <a:lnTo>
                    <a:pt x="1905000" y="304800"/>
                  </a:lnTo>
                  <a:lnTo>
                    <a:pt x="2362187" y="304800"/>
                  </a:lnTo>
                  <a:lnTo>
                    <a:pt x="23621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35323" y="2363723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286000" y="2362200"/>
            <a:ext cx="23622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150"/>
              </a:spcBef>
              <a:tabLst>
                <a:tab pos="1621155" algn="l"/>
                <a:tab pos="2084705" algn="l"/>
              </a:tabLst>
            </a:pPr>
            <a:r>
              <a:rPr dirty="0" sz="1600">
                <a:latin typeface="Comic Sans MS"/>
                <a:cs typeface="Comic Sans MS"/>
              </a:rPr>
              <a:t>same	e	f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81600" y="2359151"/>
            <a:ext cx="2362200" cy="314325"/>
            <a:chOff x="5181600" y="2359151"/>
            <a:chExt cx="2362200" cy="314325"/>
          </a:xfrm>
        </p:grpSpPr>
        <p:sp>
          <p:nvSpPr>
            <p:cNvPr id="11" name="object 11"/>
            <p:cNvSpPr/>
            <p:nvPr/>
          </p:nvSpPr>
          <p:spPr>
            <a:xfrm>
              <a:off x="5181600" y="2362200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1905000" y="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447800" y="304800"/>
                  </a:lnTo>
                  <a:lnTo>
                    <a:pt x="190500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30923" y="2363723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81600" y="2362200"/>
            <a:ext cx="23622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150"/>
              </a:spcBef>
              <a:tabLst>
                <a:tab pos="1621155" algn="l"/>
                <a:tab pos="2084705" algn="l"/>
              </a:tabLst>
            </a:pPr>
            <a:r>
              <a:rPr dirty="0" sz="1600">
                <a:latin typeface="Comic Sans MS"/>
                <a:cs typeface="Comic Sans MS"/>
              </a:rPr>
              <a:t>same	e	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8803" y="2733547"/>
            <a:ext cx="1670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0604" y="2733547"/>
            <a:ext cx="2457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128" y="3341103"/>
            <a:ext cx="82550" cy="28511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dirty="0" sz="1600">
                <a:latin typeface="Comic Sans MS"/>
                <a:cs typeface="Comic Sans MS"/>
              </a:rPr>
              <a:t>j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86000" y="3313176"/>
            <a:ext cx="2362200" cy="314325"/>
            <a:chOff x="2286000" y="3313176"/>
            <a:chExt cx="2362200" cy="314325"/>
          </a:xfrm>
        </p:grpSpPr>
        <p:sp>
          <p:nvSpPr>
            <p:cNvPr id="18" name="object 18"/>
            <p:cNvSpPr/>
            <p:nvPr/>
          </p:nvSpPr>
          <p:spPr>
            <a:xfrm>
              <a:off x="2286000" y="3316223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187" y="0"/>
                  </a:moveTo>
                  <a:lnTo>
                    <a:pt x="1905000" y="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447800" y="304800"/>
                  </a:lnTo>
                  <a:lnTo>
                    <a:pt x="1905000" y="304800"/>
                  </a:lnTo>
                  <a:lnTo>
                    <a:pt x="2362187" y="304800"/>
                  </a:lnTo>
                  <a:lnTo>
                    <a:pt x="23621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35323" y="3317748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286000" y="3316224"/>
            <a:ext cx="23622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150"/>
              </a:spcBef>
              <a:tabLst>
                <a:tab pos="1621155" algn="l"/>
                <a:tab pos="2075180" algn="l"/>
              </a:tabLst>
            </a:pPr>
            <a:r>
              <a:rPr dirty="0" sz="1600">
                <a:latin typeface="Comic Sans MS"/>
                <a:cs typeface="Comic Sans MS"/>
              </a:rPr>
              <a:t>same	e	d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81600" y="3313176"/>
            <a:ext cx="2362200" cy="314325"/>
            <a:chOff x="5181600" y="3313176"/>
            <a:chExt cx="2362200" cy="314325"/>
          </a:xfrm>
        </p:grpSpPr>
        <p:sp>
          <p:nvSpPr>
            <p:cNvPr id="22" name="object 22"/>
            <p:cNvSpPr/>
            <p:nvPr/>
          </p:nvSpPr>
          <p:spPr>
            <a:xfrm>
              <a:off x="5181600" y="3316223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1905000" y="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447800" y="304800"/>
                  </a:lnTo>
                  <a:lnTo>
                    <a:pt x="190500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30923" y="3317748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181600" y="3316224"/>
            <a:ext cx="23622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150"/>
              </a:spcBef>
              <a:tabLst>
                <a:tab pos="1617980" algn="l"/>
                <a:tab pos="2084705" algn="l"/>
              </a:tabLst>
            </a:pPr>
            <a:r>
              <a:rPr dirty="0" sz="1600">
                <a:latin typeface="Comic Sans MS"/>
                <a:cs typeface="Comic Sans MS"/>
              </a:rPr>
              <a:t>same	d	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8803" y="3687571"/>
            <a:ext cx="1670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10604" y="3687571"/>
            <a:ext cx="2457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13688" y="3322320"/>
            <a:ext cx="457200" cy="335280"/>
          </a:xfrm>
          <a:custGeom>
            <a:avLst/>
            <a:gdLst/>
            <a:ahLst/>
            <a:cxnLst/>
            <a:rect l="l" t="t" r="r" b="b"/>
            <a:pathLst>
              <a:path w="457200" h="335279">
                <a:moveTo>
                  <a:pt x="457200" y="0"/>
                </a:moveTo>
                <a:lnTo>
                  <a:pt x="0" y="0"/>
                </a:lnTo>
                <a:lnTo>
                  <a:pt x="0" y="335279"/>
                </a:lnTo>
                <a:lnTo>
                  <a:pt x="457200" y="335279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392427" y="3343147"/>
            <a:ext cx="2971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j+1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460" y="176275"/>
            <a:ext cx="35591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7465" algn="l"/>
              </a:tabLst>
            </a:pPr>
            <a:r>
              <a:rPr dirty="0" spc="-5"/>
              <a:t>Farthest-In-Future:	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3841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Let </a:t>
            </a:r>
            <a:r>
              <a:rPr dirty="0" sz="1800" spc="-5">
                <a:latin typeface="Comic Sans MS"/>
                <a:cs typeface="Comic Sans MS"/>
              </a:rPr>
              <a:t>j' be the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first </a:t>
            </a:r>
            <a:r>
              <a:rPr dirty="0" sz="1800" spc="-5">
                <a:latin typeface="Comic Sans MS"/>
                <a:cs typeface="Comic Sans MS"/>
              </a:rPr>
              <a:t>time </a:t>
            </a:r>
            <a:r>
              <a:rPr dirty="0" sz="1800">
                <a:latin typeface="Comic Sans MS"/>
                <a:cs typeface="Comic Sans MS"/>
              </a:rPr>
              <a:t>after </a:t>
            </a:r>
            <a:r>
              <a:rPr dirty="0" sz="1800" spc="-5">
                <a:latin typeface="Comic Sans MS"/>
                <a:cs typeface="Comic Sans MS"/>
              </a:rPr>
              <a:t>j+1 that </a:t>
            </a:r>
            <a:r>
              <a:rPr dirty="0" sz="1800">
                <a:latin typeface="Comic Sans MS"/>
                <a:cs typeface="Comic Sans MS"/>
              </a:rPr>
              <a:t>S and </a:t>
            </a:r>
            <a:r>
              <a:rPr dirty="0" sz="1800" spc="-5">
                <a:latin typeface="Comic Sans MS"/>
                <a:cs typeface="Comic Sans MS"/>
              </a:rPr>
              <a:t>S' take </a:t>
            </a: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 spc="-5">
                <a:latin typeface="Comic Sans MS"/>
                <a:cs typeface="Comic Sans MS"/>
              </a:rPr>
              <a:t>different </a:t>
            </a:r>
            <a:r>
              <a:rPr dirty="0" sz="1800">
                <a:latin typeface="Comic Sans MS"/>
                <a:cs typeface="Comic Sans MS"/>
              </a:rPr>
              <a:t>action,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 g </a:t>
            </a:r>
            <a:r>
              <a:rPr dirty="0" sz="1800" spc="-5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item requested </a:t>
            </a:r>
            <a:r>
              <a:rPr dirty="0" sz="1800">
                <a:latin typeface="Comic Sans MS"/>
                <a:cs typeface="Comic Sans MS"/>
              </a:rPr>
              <a:t>at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j'.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8400" y="2100072"/>
            <a:ext cx="2063750" cy="314325"/>
            <a:chOff x="2438400" y="2100072"/>
            <a:chExt cx="2063750" cy="314325"/>
          </a:xfrm>
        </p:grpSpPr>
        <p:sp>
          <p:nvSpPr>
            <p:cNvPr id="5" name="object 5"/>
            <p:cNvSpPr/>
            <p:nvPr/>
          </p:nvSpPr>
          <p:spPr>
            <a:xfrm>
              <a:off x="2438400" y="2103120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387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057387" y="304800"/>
                  </a:lnTo>
                  <a:lnTo>
                    <a:pt x="20573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40123" y="210464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438400" y="2103120"/>
            <a:ext cx="20574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150"/>
              </a:spcBef>
              <a:tabLst>
                <a:tab pos="1773555" algn="l"/>
              </a:tabLst>
            </a:pPr>
            <a:r>
              <a:rPr dirty="0" baseline="1984" sz="2100" spc="-7">
                <a:latin typeface="Comic Sans MS"/>
                <a:cs typeface="Comic Sans MS"/>
              </a:rPr>
              <a:t>same	</a:t>
            </a:r>
            <a:r>
              <a:rPr dirty="0" sz="160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81600" y="2100072"/>
            <a:ext cx="2063750" cy="314325"/>
            <a:chOff x="5181600" y="2100072"/>
            <a:chExt cx="2063750" cy="314325"/>
          </a:xfrm>
        </p:grpSpPr>
        <p:sp>
          <p:nvSpPr>
            <p:cNvPr id="9" name="object 9"/>
            <p:cNvSpPr/>
            <p:nvPr/>
          </p:nvSpPr>
          <p:spPr>
            <a:xfrm>
              <a:off x="5181600" y="2103120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400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057400" y="304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83323" y="210464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181600" y="2103120"/>
            <a:ext cx="20574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94360">
              <a:lnSpc>
                <a:spcPct val="100000"/>
              </a:lnSpc>
              <a:spcBef>
                <a:spcPts val="150"/>
              </a:spcBef>
              <a:tabLst>
                <a:tab pos="1779905" algn="l"/>
              </a:tabLst>
            </a:pPr>
            <a:r>
              <a:rPr dirty="0" baseline="1984" sz="2100" spc="-7">
                <a:latin typeface="Comic Sans MS"/>
                <a:cs typeface="Comic Sans MS"/>
              </a:rPr>
              <a:t>same	</a:t>
            </a:r>
            <a:r>
              <a:rPr dirty="0" sz="160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2078227"/>
            <a:ext cx="18669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j'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9219" y="5597652"/>
            <a:ext cx="64135" cy="228600"/>
            <a:chOff x="1379219" y="5597652"/>
            <a:chExt cx="64135" cy="228600"/>
          </a:xfrm>
        </p:grpSpPr>
        <p:sp>
          <p:nvSpPr>
            <p:cNvPr id="14" name="object 14"/>
            <p:cNvSpPr/>
            <p:nvPr/>
          </p:nvSpPr>
          <p:spPr>
            <a:xfrm>
              <a:off x="1409699" y="5658611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79219" y="5597652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30480" y="0"/>
                  </a:moveTo>
                  <a:lnTo>
                    <a:pt x="0" y="67055"/>
                  </a:lnTo>
                  <a:lnTo>
                    <a:pt x="64008" y="6705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91463" y="2504947"/>
            <a:ext cx="7588884" cy="3777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07640">
              <a:lnSpc>
                <a:spcPct val="100000"/>
              </a:lnSpc>
              <a:spcBef>
                <a:spcPts val="105"/>
              </a:spcBef>
              <a:tabLst>
                <a:tab pos="5526405" algn="l"/>
              </a:tabLst>
            </a:pPr>
            <a:r>
              <a:rPr dirty="0" sz="1600" spc="5">
                <a:latin typeface="Comic Sans MS"/>
                <a:cs typeface="Comic Sans MS"/>
              </a:rPr>
              <a:t>S	</a:t>
            </a: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  <a:p>
            <a:pPr marL="256540" marR="252729" indent="-231775">
              <a:lnSpc>
                <a:spcPct val="120000"/>
              </a:lnSpc>
              <a:spcBef>
                <a:spcPts val="1240"/>
              </a:spcBef>
              <a:buSzPct val="33333"/>
              <a:buFont typeface="Lucida Sans Unicode"/>
              <a:buChar char="■"/>
              <a:tabLst>
                <a:tab pos="256540" algn="l"/>
                <a:tab pos="257175" algn="l"/>
                <a:tab pos="1278255" algn="l"/>
                <a:tab pos="1971675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3a:	</a:t>
            </a:r>
            <a:r>
              <a:rPr dirty="0" sz="1800">
                <a:latin typeface="Comic Sans MS"/>
                <a:cs typeface="Comic Sans MS"/>
              </a:rPr>
              <a:t>g 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e.	Can't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happen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Farthest-In-Future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since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there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must</a:t>
            </a:r>
            <a:r>
              <a:rPr dirty="0" sz="1800" spc="-5">
                <a:latin typeface="Comic Sans MS"/>
                <a:cs typeface="Comic Sans MS"/>
              </a:rPr>
              <a:t> be </a:t>
            </a: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 spc="-5">
                <a:latin typeface="Comic Sans MS"/>
                <a:cs typeface="Comic Sans MS"/>
              </a:rPr>
              <a:t>request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5">
                <a:latin typeface="Comic Sans MS"/>
                <a:cs typeface="Comic Sans MS"/>
              </a:rPr>
              <a:t> before </a:t>
            </a:r>
            <a:r>
              <a:rPr dirty="0" sz="1800">
                <a:latin typeface="Comic Sans MS"/>
                <a:cs typeface="Comic Sans MS"/>
              </a:rPr>
              <a:t>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Lucida Sans Unicode"/>
              <a:buChar char="■"/>
            </a:pPr>
            <a:endParaRPr sz="1850">
              <a:latin typeface="Comic Sans MS"/>
              <a:cs typeface="Comic Sans MS"/>
            </a:endParaRPr>
          </a:p>
          <a:p>
            <a:pPr marL="256540" marR="37020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256540" algn="l"/>
                <a:tab pos="257175" algn="l"/>
                <a:tab pos="1296670" algn="l"/>
                <a:tab pos="1981200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3b:	</a:t>
            </a:r>
            <a:r>
              <a:rPr dirty="0" sz="1800">
                <a:latin typeface="Comic Sans MS"/>
                <a:cs typeface="Comic Sans MS"/>
              </a:rPr>
              <a:t>g =</a:t>
            </a:r>
            <a:r>
              <a:rPr dirty="0" sz="1800" spc="-5">
                <a:latin typeface="Comic Sans MS"/>
                <a:cs typeface="Comic Sans MS"/>
              </a:rPr>
              <a:t> f.	</a:t>
            </a:r>
            <a:r>
              <a:rPr dirty="0" sz="1800">
                <a:latin typeface="Comic Sans MS"/>
                <a:cs typeface="Comic Sans MS"/>
              </a:rPr>
              <a:t>Element f can't </a:t>
            </a:r>
            <a:r>
              <a:rPr dirty="0" sz="1800" spc="-5">
                <a:latin typeface="Comic Sans MS"/>
                <a:cs typeface="Comic Sans MS"/>
              </a:rPr>
              <a:t>be in </a:t>
            </a:r>
            <a:r>
              <a:rPr dirty="0" sz="1800">
                <a:latin typeface="Comic Sans MS"/>
                <a:cs typeface="Comic Sans MS"/>
              </a:rPr>
              <a:t>cache of </a:t>
            </a:r>
            <a:r>
              <a:rPr dirty="0" sz="1800" spc="-5">
                <a:latin typeface="Comic Sans MS"/>
                <a:cs typeface="Comic Sans MS"/>
              </a:rPr>
              <a:t>S, </a:t>
            </a:r>
            <a:r>
              <a:rPr dirty="0" sz="1800">
                <a:latin typeface="Comic Sans MS"/>
                <a:cs typeface="Comic Sans MS"/>
              </a:rPr>
              <a:t>so let e' </a:t>
            </a:r>
            <a:r>
              <a:rPr dirty="0" sz="1800" spc="-5">
                <a:latin typeface="Comic Sans MS"/>
                <a:cs typeface="Comic Sans MS"/>
              </a:rPr>
              <a:t>be the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element</a:t>
            </a:r>
            <a:r>
              <a:rPr dirty="0" sz="1800" spc="-5">
                <a:latin typeface="Comic Sans MS"/>
                <a:cs typeface="Comic Sans MS"/>
              </a:rPr>
              <a:t> that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evicts.</a:t>
            </a:r>
            <a:endParaRPr sz="1800">
              <a:latin typeface="Comic Sans MS"/>
              <a:cs typeface="Comic Sans MS"/>
            </a:endParaRPr>
          </a:p>
          <a:p>
            <a:pPr lvl="1" marL="537210" indent="-168275">
              <a:lnSpc>
                <a:spcPct val="100000"/>
              </a:lnSpc>
              <a:spcBef>
                <a:spcPts val="455"/>
              </a:spcBef>
              <a:buSzPct val="77777"/>
              <a:buChar char="–"/>
              <a:tabLst>
                <a:tab pos="537845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e'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e,</a:t>
            </a:r>
            <a:r>
              <a:rPr dirty="0" sz="1800" spc="-5">
                <a:latin typeface="Comic Sans MS"/>
                <a:cs typeface="Comic Sans MS"/>
              </a:rPr>
              <a:t> S'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accesses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from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cache;</a:t>
            </a:r>
            <a:r>
              <a:rPr dirty="0" sz="1800" spc="-5">
                <a:latin typeface="Comic Sans MS"/>
                <a:cs typeface="Comic Sans MS"/>
              </a:rPr>
              <a:t> now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S'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</a:t>
            </a:r>
            <a:endParaRPr sz="1800">
              <a:latin typeface="Comic Sans MS"/>
              <a:cs typeface="Comic Sans MS"/>
            </a:endParaRPr>
          </a:p>
          <a:p>
            <a:pPr lvl="1" marL="537210" marR="358775" indent="-167640">
              <a:lnSpc>
                <a:spcPct val="120000"/>
              </a:lnSpc>
              <a:buSzPct val="77777"/>
              <a:buChar char="–"/>
              <a:tabLst>
                <a:tab pos="537845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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e,</a:t>
            </a:r>
            <a:r>
              <a:rPr dirty="0" sz="1800" spc="-5">
                <a:latin typeface="Comic Sans MS"/>
                <a:cs typeface="Comic Sans MS"/>
              </a:rPr>
              <a:t> S'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e'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 </a:t>
            </a:r>
            <a:r>
              <a:rPr dirty="0" sz="1800" spc="-5">
                <a:latin typeface="Comic Sans MS"/>
                <a:cs typeface="Comic Sans MS"/>
              </a:rPr>
              <a:t>brings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into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cache;</a:t>
            </a:r>
            <a:r>
              <a:rPr dirty="0" sz="1800" spc="-5">
                <a:latin typeface="Comic Sans MS"/>
                <a:cs typeface="Comic Sans MS"/>
              </a:rPr>
              <a:t> now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S'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</a:t>
            </a:r>
            <a:r>
              <a:rPr dirty="0" sz="1800" spc="-5">
                <a:latin typeface="Comic Sans MS"/>
                <a:cs typeface="Comic Sans MS"/>
              </a:rPr>
              <a:t> the </a:t>
            </a:r>
            <a:r>
              <a:rPr dirty="0" sz="1800">
                <a:latin typeface="Comic Sans MS"/>
                <a:cs typeface="Comic Sans MS"/>
              </a:rPr>
              <a:t>same cache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mic Sans MS"/>
              <a:cs typeface="Comic Sans MS"/>
            </a:endParaRPr>
          </a:p>
          <a:p>
            <a:pPr marL="528320" marR="2825750">
              <a:lnSpc>
                <a:spcPts val="1420"/>
              </a:lnSpc>
              <a:spcBef>
                <a:spcPts val="5"/>
              </a:spcBef>
            </a:pPr>
            <a:r>
              <a:rPr dirty="0" sz="1200">
                <a:latin typeface="Comic Sans MS"/>
                <a:cs typeface="Comic Sans MS"/>
              </a:rPr>
              <a:t>Note:</a:t>
            </a:r>
            <a:r>
              <a:rPr dirty="0" sz="1200" spc="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S' is no </a:t>
            </a:r>
            <a:r>
              <a:rPr dirty="0" sz="1200">
                <a:latin typeface="Comic Sans MS"/>
                <a:cs typeface="Comic Sans MS"/>
              </a:rPr>
              <a:t>longer </a:t>
            </a:r>
            <a:r>
              <a:rPr dirty="0" sz="1200" spc="-5">
                <a:latin typeface="Comic Sans MS"/>
                <a:cs typeface="Comic Sans MS"/>
              </a:rPr>
              <a:t>reduced, but </a:t>
            </a:r>
            <a:r>
              <a:rPr dirty="0" sz="1200">
                <a:latin typeface="Comic Sans MS"/>
                <a:cs typeface="Comic Sans MS"/>
              </a:rPr>
              <a:t>can </a:t>
            </a:r>
            <a:r>
              <a:rPr dirty="0" sz="1200" spc="-5">
                <a:latin typeface="Comic Sans MS"/>
                <a:cs typeface="Comic Sans MS"/>
              </a:rPr>
              <a:t>be transformed into </a:t>
            </a:r>
            <a:r>
              <a:rPr dirty="0" sz="1200" spc="-34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reduced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schedule</a:t>
            </a:r>
            <a:r>
              <a:rPr dirty="0" sz="1200" spc="-5">
                <a:latin typeface="Comic Sans MS"/>
                <a:cs typeface="Comic Sans MS"/>
              </a:rPr>
              <a:t> that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agrees</a:t>
            </a:r>
            <a:r>
              <a:rPr dirty="0" sz="1200" spc="-5">
                <a:latin typeface="Comic Sans MS"/>
                <a:cs typeface="Comic Sans MS"/>
              </a:rPr>
              <a:t> with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S</a:t>
            </a:r>
            <a:r>
              <a:rPr dirty="0" baseline="-20833" sz="1200" spc="-7">
                <a:latin typeface="Comic Sans MS"/>
                <a:cs typeface="Comic Sans MS"/>
              </a:rPr>
              <a:t>FF</a:t>
            </a:r>
            <a:r>
              <a:rPr dirty="0" baseline="-20833" sz="1200" spc="209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through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step</a:t>
            </a:r>
            <a:r>
              <a:rPr dirty="0" sz="1200" spc="-5">
                <a:latin typeface="Comic Sans MS"/>
                <a:cs typeface="Comic Sans MS"/>
              </a:rPr>
              <a:t> j+1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05244" y="1299972"/>
            <a:ext cx="64135" cy="226060"/>
            <a:chOff x="6905244" y="1299972"/>
            <a:chExt cx="64135" cy="226060"/>
          </a:xfrm>
        </p:grpSpPr>
        <p:sp>
          <p:nvSpPr>
            <p:cNvPr id="18" name="object 18"/>
            <p:cNvSpPr/>
            <p:nvPr/>
          </p:nvSpPr>
          <p:spPr>
            <a:xfrm>
              <a:off x="6935724" y="1357883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40">
                  <a:moveTo>
                    <a:pt x="0" y="16764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05244" y="129997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4">
                  <a:moveTo>
                    <a:pt x="33527" y="0"/>
                  </a:moveTo>
                  <a:lnTo>
                    <a:pt x="0" y="64008"/>
                  </a:lnTo>
                  <a:lnTo>
                    <a:pt x="64007" y="64008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122923" y="1502155"/>
            <a:ext cx="202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must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involve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(or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both)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460" y="176275"/>
            <a:ext cx="35591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7465" algn="l"/>
              </a:tabLst>
            </a:pPr>
            <a:r>
              <a:rPr dirty="0" spc="-5"/>
              <a:t>Farthest-In-Future:	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3841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Let </a:t>
            </a:r>
            <a:r>
              <a:rPr dirty="0" sz="1800" spc="-5">
                <a:latin typeface="Comic Sans MS"/>
                <a:cs typeface="Comic Sans MS"/>
              </a:rPr>
              <a:t>j' be the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first </a:t>
            </a:r>
            <a:r>
              <a:rPr dirty="0" sz="1800" spc="-5">
                <a:latin typeface="Comic Sans MS"/>
                <a:cs typeface="Comic Sans MS"/>
              </a:rPr>
              <a:t>time </a:t>
            </a:r>
            <a:r>
              <a:rPr dirty="0" sz="1800">
                <a:latin typeface="Comic Sans MS"/>
                <a:cs typeface="Comic Sans MS"/>
              </a:rPr>
              <a:t>after </a:t>
            </a:r>
            <a:r>
              <a:rPr dirty="0" sz="1800" spc="-5">
                <a:latin typeface="Comic Sans MS"/>
                <a:cs typeface="Comic Sans MS"/>
              </a:rPr>
              <a:t>j+1 that </a:t>
            </a:r>
            <a:r>
              <a:rPr dirty="0" sz="1800">
                <a:latin typeface="Comic Sans MS"/>
                <a:cs typeface="Comic Sans MS"/>
              </a:rPr>
              <a:t>S and </a:t>
            </a:r>
            <a:r>
              <a:rPr dirty="0" sz="1800" spc="-5">
                <a:latin typeface="Comic Sans MS"/>
                <a:cs typeface="Comic Sans MS"/>
              </a:rPr>
              <a:t>S' take </a:t>
            </a:r>
            <a:r>
              <a:rPr dirty="0" sz="1800">
                <a:latin typeface="Comic Sans MS"/>
                <a:cs typeface="Comic Sans MS"/>
              </a:rPr>
              <a:t>a </a:t>
            </a:r>
            <a:r>
              <a:rPr dirty="0" sz="1800" spc="-5">
                <a:latin typeface="Comic Sans MS"/>
                <a:cs typeface="Comic Sans MS"/>
              </a:rPr>
              <a:t>different </a:t>
            </a:r>
            <a:r>
              <a:rPr dirty="0" sz="1800">
                <a:latin typeface="Comic Sans MS"/>
                <a:cs typeface="Comic Sans MS"/>
              </a:rPr>
              <a:t>action,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 g </a:t>
            </a:r>
            <a:r>
              <a:rPr dirty="0" sz="1800" spc="-5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item requested </a:t>
            </a:r>
            <a:r>
              <a:rPr dirty="0" sz="1800">
                <a:latin typeface="Comic Sans MS"/>
                <a:cs typeface="Comic Sans MS"/>
              </a:rPr>
              <a:t>at </a:t>
            </a:r>
            <a:r>
              <a:rPr dirty="0" sz="1800" spc="-5">
                <a:latin typeface="Comic Sans MS"/>
                <a:cs typeface="Comic Sans MS"/>
              </a:rPr>
              <a:t>time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j'.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63" y="3562603"/>
            <a:ext cx="6005830" cy="69024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55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1266190" algn="l"/>
                <a:tab pos="2215515" algn="l"/>
              </a:tabLst>
            </a:pPr>
            <a:r>
              <a:rPr dirty="0" sz="1800">
                <a:latin typeface="Comic Sans MS"/>
                <a:cs typeface="Comic Sans MS"/>
              </a:rPr>
              <a:t>Case </a:t>
            </a:r>
            <a:r>
              <a:rPr dirty="0" sz="1800" spc="-5">
                <a:latin typeface="Comic Sans MS"/>
                <a:cs typeface="Comic Sans MS"/>
              </a:rPr>
              <a:t>3c:	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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e,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f.	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must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e.</a:t>
            </a:r>
            <a:endParaRPr sz="1800">
              <a:latin typeface="Comic Sans MS"/>
              <a:cs typeface="Comic Sans MS"/>
            </a:endParaRPr>
          </a:p>
          <a:p>
            <a:pPr marL="243840">
              <a:lnSpc>
                <a:spcPct val="100000"/>
              </a:lnSpc>
              <a:spcBef>
                <a:spcPts val="455"/>
              </a:spcBef>
              <a:tabLst>
                <a:tab pos="5876925" algn="l"/>
              </a:tabLst>
            </a:pPr>
            <a:r>
              <a:rPr dirty="0" sz="1800">
                <a:latin typeface="Comic Sans MS"/>
                <a:cs typeface="Comic Sans MS"/>
              </a:rPr>
              <a:t>Make </a:t>
            </a:r>
            <a:r>
              <a:rPr dirty="0" sz="1800" spc="-5">
                <a:latin typeface="Comic Sans MS"/>
                <a:cs typeface="Comic Sans MS"/>
              </a:rPr>
              <a:t>S</a:t>
            </a:r>
            <a:r>
              <a:rPr dirty="0" sz="1800">
                <a:latin typeface="Comic Sans MS"/>
                <a:cs typeface="Comic Sans MS"/>
              </a:rPr>
              <a:t>'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 </a:t>
            </a:r>
            <a:r>
              <a:rPr dirty="0" sz="1800" spc="-5">
                <a:latin typeface="Comic Sans MS"/>
                <a:cs typeface="Comic Sans MS"/>
              </a:rPr>
              <a:t>f</a:t>
            </a:r>
            <a:r>
              <a:rPr dirty="0" sz="1800">
                <a:latin typeface="Comic Sans MS"/>
                <a:cs typeface="Comic Sans MS"/>
              </a:rPr>
              <a:t>;</a:t>
            </a:r>
            <a:r>
              <a:rPr dirty="0" sz="1800" spc="-5">
                <a:latin typeface="Comic Sans MS"/>
                <a:cs typeface="Comic Sans MS"/>
              </a:rPr>
              <a:t> no</a:t>
            </a:r>
            <a:r>
              <a:rPr dirty="0" sz="1800">
                <a:latin typeface="Comic Sans MS"/>
                <a:cs typeface="Comic Sans MS"/>
              </a:rPr>
              <a:t>w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 </a:t>
            </a:r>
            <a:r>
              <a:rPr dirty="0" sz="1800" spc="-5">
                <a:latin typeface="Comic Sans MS"/>
                <a:cs typeface="Comic Sans MS"/>
              </a:rPr>
              <a:t>S</a:t>
            </a:r>
            <a:r>
              <a:rPr dirty="0" sz="1800">
                <a:latin typeface="Comic Sans MS"/>
                <a:cs typeface="Comic Sans MS"/>
              </a:rPr>
              <a:t>'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have </a:t>
            </a:r>
            <a:r>
              <a:rPr dirty="0" sz="1800" spc="-5">
                <a:latin typeface="Comic Sans MS"/>
                <a:cs typeface="Comic Sans MS"/>
              </a:rPr>
              <a:t>th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same cache.	</a:t>
            </a:r>
            <a:r>
              <a:rPr dirty="0" sz="1800" spc="27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90800" y="4718304"/>
            <a:ext cx="2063750" cy="314325"/>
            <a:chOff x="2590800" y="4718304"/>
            <a:chExt cx="2063750" cy="314325"/>
          </a:xfrm>
        </p:grpSpPr>
        <p:sp>
          <p:nvSpPr>
            <p:cNvPr id="6" name="object 6"/>
            <p:cNvSpPr/>
            <p:nvPr/>
          </p:nvSpPr>
          <p:spPr>
            <a:xfrm>
              <a:off x="2590800" y="4721352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387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057387" y="304800"/>
                  </a:lnTo>
                  <a:lnTo>
                    <a:pt x="20573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92523" y="472287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590800" y="4721352"/>
            <a:ext cx="20574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150"/>
              </a:spcBef>
              <a:tabLst>
                <a:tab pos="1776730" algn="l"/>
              </a:tabLst>
            </a:pPr>
            <a:r>
              <a:rPr dirty="0" baseline="1984" sz="2100" spc="-7">
                <a:latin typeface="Comic Sans MS"/>
                <a:cs typeface="Comic Sans MS"/>
              </a:rPr>
              <a:t>same	</a:t>
            </a:r>
            <a:r>
              <a:rPr dirty="0" sz="1600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4000" y="4718304"/>
            <a:ext cx="2063750" cy="314325"/>
            <a:chOff x="5334000" y="4718304"/>
            <a:chExt cx="2063750" cy="314325"/>
          </a:xfrm>
        </p:grpSpPr>
        <p:sp>
          <p:nvSpPr>
            <p:cNvPr id="10" name="object 10"/>
            <p:cNvSpPr/>
            <p:nvPr/>
          </p:nvSpPr>
          <p:spPr>
            <a:xfrm>
              <a:off x="5334000" y="4721352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400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057400" y="304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35723" y="472287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34000" y="4721352"/>
            <a:ext cx="20574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150"/>
              </a:spcBef>
              <a:tabLst>
                <a:tab pos="1776730" algn="l"/>
              </a:tabLst>
            </a:pPr>
            <a:r>
              <a:rPr dirty="0" baseline="1984" sz="2100" spc="-7">
                <a:latin typeface="Comic Sans MS"/>
                <a:cs typeface="Comic Sans MS"/>
              </a:rPr>
              <a:t>same	</a:t>
            </a:r>
            <a:r>
              <a:rPr dirty="0" sz="1600">
                <a:latin typeface="Comic Sans MS"/>
                <a:cs typeface="Comic Sans MS"/>
              </a:rPr>
              <a:t>g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8803" y="5126227"/>
            <a:ext cx="1670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8203" y="5126227"/>
            <a:ext cx="2457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339" y="4696459"/>
            <a:ext cx="18669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j'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76244" y="3412236"/>
            <a:ext cx="64135" cy="228600"/>
            <a:chOff x="3476244" y="3412236"/>
            <a:chExt cx="64135" cy="228600"/>
          </a:xfrm>
        </p:grpSpPr>
        <p:sp>
          <p:nvSpPr>
            <p:cNvPr id="17" name="object 17"/>
            <p:cNvSpPr/>
            <p:nvPr/>
          </p:nvSpPr>
          <p:spPr>
            <a:xfrm>
              <a:off x="3506723" y="3412236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0"/>
                  </a:moveTo>
                  <a:lnTo>
                    <a:pt x="0" y="1676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76244" y="357682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0480" y="64007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669539" y="3129787"/>
            <a:ext cx="2903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otherwise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S'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would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take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the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same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action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38400" y="2100072"/>
            <a:ext cx="2063750" cy="314325"/>
            <a:chOff x="2438400" y="2100072"/>
            <a:chExt cx="2063750" cy="314325"/>
          </a:xfrm>
        </p:grpSpPr>
        <p:sp>
          <p:nvSpPr>
            <p:cNvPr id="21" name="object 21"/>
            <p:cNvSpPr/>
            <p:nvPr/>
          </p:nvSpPr>
          <p:spPr>
            <a:xfrm>
              <a:off x="2438400" y="2103120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387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057387" y="304800"/>
                  </a:lnTo>
                  <a:lnTo>
                    <a:pt x="20573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40123" y="210464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438400" y="2103120"/>
            <a:ext cx="20574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93725">
              <a:lnSpc>
                <a:spcPct val="100000"/>
              </a:lnSpc>
              <a:spcBef>
                <a:spcPts val="150"/>
              </a:spcBef>
              <a:tabLst>
                <a:tab pos="1773555" algn="l"/>
              </a:tabLst>
            </a:pPr>
            <a:r>
              <a:rPr dirty="0" baseline="1984" sz="2100" spc="-7">
                <a:latin typeface="Comic Sans MS"/>
                <a:cs typeface="Comic Sans MS"/>
              </a:rPr>
              <a:t>same	</a:t>
            </a:r>
            <a:r>
              <a:rPr dirty="0" sz="160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81600" y="2100072"/>
            <a:ext cx="2063750" cy="314325"/>
            <a:chOff x="5181600" y="2100072"/>
            <a:chExt cx="2063750" cy="314325"/>
          </a:xfrm>
        </p:grpSpPr>
        <p:sp>
          <p:nvSpPr>
            <p:cNvPr id="25" name="object 25"/>
            <p:cNvSpPr/>
            <p:nvPr/>
          </p:nvSpPr>
          <p:spPr>
            <a:xfrm>
              <a:off x="5181600" y="2103120"/>
              <a:ext cx="2057400" cy="304800"/>
            </a:xfrm>
            <a:custGeom>
              <a:avLst/>
              <a:gdLst/>
              <a:ahLst/>
              <a:cxnLst/>
              <a:rect l="l" t="t" r="r" b="b"/>
              <a:pathLst>
                <a:path w="2057400" h="304800">
                  <a:moveTo>
                    <a:pt x="2057400" y="0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2057400" y="304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83323" y="2104644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0"/>
                  </a:moveTo>
                  <a:lnTo>
                    <a:pt x="457199" y="0"/>
                  </a:lnTo>
                  <a:lnTo>
                    <a:pt x="457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181600" y="2103120"/>
            <a:ext cx="2057400" cy="3048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94360">
              <a:lnSpc>
                <a:spcPct val="100000"/>
              </a:lnSpc>
              <a:spcBef>
                <a:spcPts val="150"/>
              </a:spcBef>
              <a:tabLst>
                <a:tab pos="1779905" algn="l"/>
              </a:tabLst>
            </a:pPr>
            <a:r>
              <a:rPr dirty="0" baseline="1984" sz="2100" spc="-7">
                <a:latin typeface="Comic Sans MS"/>
                <a:cs typeface="Comic Sans MS"/>
              </a:rPr>
              <a:t>same	</a:t>
            </a:r>
            <a:r>
              <a:rPr dirty="0" sz="1600">
                <a:latin typeface="Comic Sans MS"/>
                <a:cs typeface="Comic Sans MS"/>
              </a:rPr>
              <a:t>f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86403" y="2504947"/>
            <a:ext cx="1670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05803" y="2504947"/>
            <a:ext cx="2457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S'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8939" y="2078227"/>
            <a:ext cx="18669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j'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05244" y="1299972"/>
            <a:ext cx="64135" cy="226060"/>
            <a:chOff x="6905244" y="1299972"/>
            <a:chExt cx="64135" cy="226060"/>
          </a:xfrm>
        </p:grpSpPr>
        <p:sp>
          <p:nvSpPr>
            <p:cNvPr id="32" name="object 32"/>
            <p:cNvSpPr/>
            <p:nvPr/>
          </p:nvSpPr>
          <p:spPr>
            <a:xfrm>
              <a:off x="6935724" y="1357883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40">
                  <a:moveTo>
                    <a:pt x="0" y="16764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905244" y="129997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4">
                  <a:moveTo>
                    <a:pt x="33527" y="0"/>
                  </a:moveTo>
                  <a:lnTo>
                    <a:pt x="0" y="64008"/>
                  </a:lnTo>
                  <a:lnTo>
                    <a:pt x="64007" y="64008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122923" y="1502155"/>
            <a:ext cx="202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must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involve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or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(or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both)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772" y="176275"/>
            <a:ext cx="237617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Caching</a:t>
            </a:r>
            <a:r>
              <a:rPr dirty="0" spc="-60"/>
              <a:t> </a:t>
            </a:r>
            <a:r>
              <a:rPr dirty="0" spc="-5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6506209" cy="13455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Online</a:t>
            </a:r>
            <a:r>
              <a:rPr dirty="0" sz="1800" spc="-3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vs.</a:t>
            </a:r>
            <a:r>
              <a:rPr dirty="0" sz="1800" spc="-2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offline</a:t>
            </a:r>
            <a:r>
              <a:rPr dirty="0" sz="1800" spc="-2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350010" algn="l"/>
              </a:tabLst>
            </a:pPr>
            <a:r>
              <a:rPr dirty="0" sz="1800" spc="-5">
                <a:latin typeface="Comic Sans MS"/>
                <a:cs typeface="Comic Sans MS"/>
              </a:rPr>
              <a:t>Offline:	full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sequence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requests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known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priori.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2178050" algn="l"/>
              </a:tabLst>
            </a:pPr>
            <a:r>
              <a:rPr dirty="0" sz="1800" spc="-5">
                <a:latin typeface="Comic Sans MS"/>
                <a:cs typeface="Comic Sans MS"/>
              </a:rPr>
              <a:t>Online (reality):	requests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are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known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advance.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Caching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among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most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fundamental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online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problems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8779" y="3628644"/>
            <a:ext cx="64135" cy="228600"/>
            <a:chOff x="5478779" y="3628644"/>
            <a:chExt cx="64135" cy="228600"/>
          </a:xfrm>
        </p:grpSpPr>
        <p:sp>
          <p:nvSpPr>
            <p:cNvPr id="5" name="object 5"/>
            <p:cNvSpPr/>
            <p:nvPr/>
          </p:nvSpPr>
          <p:spPr>
            <a:xfrm>
              <a:off x="5509259" y="368960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78779" y="362864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3527" y="0"/>
                  </a:moveTo>
                  <a:lnTo>
                    <a:pt x="0" y="67056"/>
                  </a:lnTo>
                  <a:lnTo>
                    <a:pt x="64008" y="67056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88340" y="2907284"/>
            <a:ext cx="7264400" cy="26650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7724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LIFO.	</a:t>
            </a:r>
            <a:r>
              <a:rPr dirty="0" sz="1800" spc="-5">
                <a:latin typeface="Comic Sans MS"/>
                <a:cs typeface="Comic Sans MS"/>
              </a:rPr>
              <a:t>Evict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page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brought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most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recently.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4325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LRU.	</a:t>
            </a:r>
            <a:r>
              <a:rPr dirty="0" sz="1800" spc="-5">
                <a:latin typeface="Comic Sans MS"/>
                <a:cs typeface="Comic Sans MS"/>
              </a:rPr>
              <a:t>Evict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page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whose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most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recent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access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was </a:t>
            </a:r>
            <a:r>
              <a:rPr dirty="0" sz="1800">
                <a:latin typeface="Comic Sans MS"/>
                <a:cs typeface="Comic Sans MS"/>
              </a:rPr>
              <a:t>earliest.</a:t>
            </a:r>
            <a:endParaRPr sz="1800">
              <a:latin typeface="Comic Sans MS"/>
              <a:cs typeface="Comic Sans MS"/>
            </a:endParaRPr>
          </a:p>
          <a:p>
            <a:pPr marL="4020820">
              <a:lnSpc>
                <a:spcPct val="100000"/>
              </a:lnSpc>
              <a:spcBef>
                <a:spcPts val="2140"/>
              </a:spcBef>
            </a:pPr>
            <a:r>
              <a:rPr dirty="0" sz="1200">
                <a:latin typeface="Comic Sans MS"/>
                <a:cs typeface="Comic Sans MS"/>
              </a:rPr>
              <a:t>FF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with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direction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time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reversed!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1525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5">
                <a:latin typeface="Comic Sans MS"/>
                <a:cs typeface="Comic Sans MS"/>
              </a:rPr>
              <a:t>FF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offline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eviction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Provides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basis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understanding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analyzing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online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2764790" algn="l"/>
              </a:tabLst>
            </a:pPr>
            <a:r>
              <a:rPr dirty="0" sz="1800">
                <a:latin typeface="Comic Sans MS"/>
                <a:cs typeface="Comic Sans MS"/>
              </a:rPr>
              <a:t>LRU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k-competitive.	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[Section</a:t>
            </a:r>
            <a:r>
              <a:rPr dirty="0" sz="1800" spc="-3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13.8]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LIFO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arbitrarily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bad.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26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892" y="977899"/>
            <a:ext cx="57905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dirty="0" sz="3200" spc="-5">
                <a:solidFill>
                  <a:srgbClr val="0048AA"/>
                </a:solidFill>
              </a:rPr>
              <a:t>4.4	Shortest</a:t>
            </a:r>
            <a:r>
              <a:rPr dirty="0" sz="3200" spc="-2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Paths</a:t>
            </a:r>
            <a:r>
              <a:rPr dirty="0" sz="3200" spc="-1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in</a:t>
            </a:r>
            <a:r>
              <a:rPr dirty="0" sz="3200" spc="-1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a</a:t>
            </a:r>
            <a:r>
              <a:rPr dirty="0" sz="3200" spc="-1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Graph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036063"/>
            <a:ext cx="5230367" cy="3846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58644" y="5943091"/>
            <a:ext cx="4635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shortest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path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from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Princeton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department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to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Einstein's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house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988" y="176275"/>
            <a:ext cx="27305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Shortest</a:t>
            </a:r>
            <a:r>
              <a:rPr dirty="0" spc="-30"/>
              <a:t> </a:t>
            </a:r>
            <a:r>
              <a:rPr dirty="0" spc="-5"/>
              <a:t>Path</a:t>
            </a:r>
            <a:r>
              <a:rPr dirty="0" spc="-30"/>
              <a:t> </a:t>
            </a:r>
            <a:r>
              <a:rPr dirty="0" spc="-5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600" y="4572000"/>
            <a:ext cx="2499360" cy="932815"/>
          </a:xfrm>
          <a:prstGeom prst="rect">
            <a:avLst/>
          </a:prstGeom>
          <a:solidFill>
            <a:srgbClr val="CBCBCB"/>
          </a:solidFill>
        </p:spPr>
        <p:txBody>
          <a:bodyPr wrap="square" lIns="0" tIns="88900" rIns="0" bIns="0" rtlCol="0" vert="horz">
            <a:spAutoFit/>
          </a:bodyPr>
          <a:lstStyle/>
          <a:p>
            <a:pPr algn="ctr" marR="157480">
              <a:lnSpc>
                <a:spcPct val="100000"/>
              </a:lnSpc>
              <a:spcBef>
                <a:spcPts val="700"/>
              </a:spcBef>
            </a:pPr>
            <a:r>
              <a:rPr dirty="0" sz="1600">
                <a:latin typeface="Comic Sans MS"/>
                <a:cs typeface="Comic Sans MS"/>
              </a:rPr>
              <a:t>Cost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path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s-2-3-5-t</a:t>
            </a:r>
            <a:endParaRPr sz="1600">
              <a:latin typeface="Comic Sans MS"/>
              <a:cs typeface="Comic Sans MS"/>
            </a:endParaRPr>
          </a:p>
          <a:p>
            <a:pPr algn="ctr" marR="102870">
              <a:lnSpc>
                <a:spcPct val="100000"/>
              </a:lnSpc>
            </a:pP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459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9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+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23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+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2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+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16</a:t>
            </a:r>
            <a:endParaRPr sz="1600">
              <a:latin typeface="Comic Sans MS"/>
              <a:cs typeface="Comic Sans MS"/>
            </a:endParaRPr>
          </a:p>
          <a:p>
            <a:pPr algn="ctr" marR="1235710">
              <a:lnSpc>
                <a:spcPct val="100000"/>
              </a:lnSpc>
            </a:pP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50.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32732" y="2945892"/>
            <a:ext cx="93345" cy="260985"/>
            <a:chOff x="4332732" y="2945892"/>
            <a:chExt cx="93345" cy="260985"/>
          </a:xfrm>
        </p:grpSpPr>
        <p:sp>
          <p:nvSpPr>
            <p:cNvPr id="5" name="object 5"/>
            <p:cNvSpPr/>
            <p:nvPr/>
          </p:nvSpPr>
          <p:spPr>
            <a:xfrm>
              <a:off x="4363211" y="3000755"/>
              <a:ext cx="58419" cy="201295"/>
            </a:xfrm>
            <a:custGeom>
              <a:avLst/>
              <a:gdLst/>
              <a:ahLst/>
              <a:cxnLst/>
              <a:rect l="l" t="t" r="r" b="b"/>
              <a:pathLst>
                <a:path w="58420" h="201294">
                  <a:moveTo>
                    <a:pt x="57911" y="201168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32732" y="2945892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15239" y="0"/>
                  </a:moveTo>
                  <a:lnTo>
                    <a:pt x="0" y="70103"/>
                  </a:lnTo>
                  <a:lnTo>
                    <a:pt x="64008" y="51815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37540" y="926084"/>
            <a:ext cx="7009765" cy="25095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Shortest</a:t>
            </a:r>
            <a:r>
              <a:rPr dirty="0" sz="1800" spc="-4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path</a:t>
            </a:r>
            <a:r>
              <a:rPr dirty="0" sz="1800" spc="-3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network.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>
                <a:latin typeface="Comic Sans MS"/>
                <a:cs typeface="Comic Sans MS"/>
              </a:rPr>
              <a:t>Directed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graph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(V,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E).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 spc="-5">
                <a:latin typeface="Comic Sans MS"/>
                <a:cs typeface="Comic Sans MS"/>
              </a:rPr>
              <a:t>Source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s,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destination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t.</a:t>
            </a:r>
            <a:endParaRPr sz="1800">
              <a:latin typeface="Comic Sans MS"/>
              <a:cs typeface="Comic Sans MS"/>
            </a:endParaRPr>
          </a:p>
          <a:p>
            <a:pPr marL="410845" indent="-232410">
              <a:lnSpc>
                <a:spcPct val="100000"/>
              </a:lnSpc>
              <a:spcBef>
                <a:spcPts val="165"/>
              </a:spcBef>
              <a:buSzPct val="33333"/>
              <a:buFont typeface="Lucida Sans Unicode"/>
              <a:buChar char="■"/>
              <a:tabLst>
                <a:tab pos="410845" algn="l"/>
                <a:tab pos="411480" algn="l"/>
              </a:tabLst>
            </a:pPr>
            <a:r>
              <a:rPr dirty="0" sz="1800">
                <a:latin typeface="Comic Sans MS"/>
                <a:cs typeface="Comic Sans MS"/>
              </a:rPr>
              <a:t>Length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1300">
                <a:latin typeface="Lucida Sans Unicode"/>
                <a:cs typeface="Lucida Sans Unicode"/>
              </a:rPr>
              <a:t>𝑙</a:t>
            </a:r>
            <a:r>
              <a:rPr dirty="0" baseline="-21367" sz="1950" spc="-7">
                <a:latin typeface="Comic Sans MS"/>
                <a:cs typeface="Comic Sans MS"/>
              </a:rPr>
              <a:t>e</a:t>
            </a:r>
            <a:r>
              <a:rPr dirty="0" baseline="-21367" sz="1950" spc="26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length of edge 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tabLst>
                <a:tab pos="270891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Shortest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path problem:	</a:t>
            </a:r>
            <a:r>
              <a:rPr dirty="0" sz="1800" spc="-5">
                <a:latin typeface="Comic Sans MS"/>
                <a:cs typeface="Comic Sans MS"/>
              </a:rPr>
              <a:t>find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shortest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directed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from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mic Sans MS"/>
              <a:cs typeface="Comic Sans MS"/>
            </a:endParaRPr>
          </a:p>
          <a:p>
            <a:pPr marL="2730500">
              <a:lnSpc>
                <a:spcPct val="100000"/>
              </a:lnSpc>
            </a:pP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cost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of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path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=</a:t>
            </a:r>
            <a:r>
              <a:rPr dirty="0" sz="1200" spc="-1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sum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of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edge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costs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in</a:t>
            </a:r>
            <a:r>
              <a:rPr dirty="0" sz="12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path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3941" y="4521517"/>
            <a:ext cx="281305" cy="281305"/>
            <a:chOff x="293941" y="4521517"/>
            <a:chExt cx="281305" cy="281305"/>
          </a:xfrm>
        </p:grpSpPr>
        <p:sp>
          <p:nvSpPr>
            <p:cNvPr id="9" name="object 9"/>
            <p:cNvSpPr/>
            <p:nvPr/>
          </p:nvSpPr>
          <p:spPr>
            <a:xfrm>
              <a:off x="298704" y="452628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135635" y="271272"/>
                  </a:moveTo>
                  <a:lnTo>
                    <a:pt x="92764" y="264357"/>
                  </a:lnTo>
                  <a:lnTo>
                    <a:pt x="55531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6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1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0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1" y="135636"/>
                  </a:lnTo>
                  <a:lnTo>
                    <a:pt x="264357" y="178507"/>
                  </a:lnTo>
                  <a:lnTo>
                    <a:pt x="245102" y="215741"/>
                  </a:lnTo>
                  <a:lnTo>
                    <a:pt x="215740" y="245102"/>
                  </a:lnTo>
                  <a:lnTo>
                    <a:pt x="178507" y="264357"/>
                  </a:lnTo>
                  <a:lnTo>
                    <a:pt x="135635" y="27127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8704" y="452628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135635"/>
                  </a:moveTo>
                  <a:lnTo>
                    <a:pt x="264357" y="178507"/>
                  </a:lnTo>
                  <a:lnTo>
                    <a:pt x="245102" y="215741"/>
                  </a:lnTo>
                  <a:lnTo>
                    <a:pt x="215740" y="245102"/>
                  </a:lnTo>
                  <a:lnTo>
                    <a:pt x="178507" y="264357"/>
                  </a:lnTo>
                  <a:lnTo>
                    <a:pt x="135635" y="271271"/>
                  </a:lnTo>
                  <a:lnTo>
                    <a:pt x="92764" y="264357"/>
                  </a:lnTo>
                  <a:lnTo>
                    <a:pt x="55531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5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1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0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1" y="13563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4396" y="454101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s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20677" y="4192333"/>
            <a:ext cx="281305" cy="281305"/>
            <a:chOff x="5420677" y="4192333"/>
            <a:chExt cx="281305" cy="281305"/>
          </a:xfrm>
        </p:grpSpPr>
        <p:sp>
          <p:nvSpPr>
            <p:cNvPr id="13" name="object 13"/>
            <p:cNvSpPr/>
            <p:nvPr/>
          </p:nvSpPr>
          <p:spPr>
            <a:xfrm>
              <a:off x="5425440" y="419709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135636" y="271272"/>
                  </a:moveTo>
                  <a:lnTo>
                    <a:pt x="92764" y="264357"/>
                  </a:lnTo>
                  <a:lnTo>
                    <a:pt x="55530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6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0" y="26169"/>
                  </a:lnTo>
                  <a:lnTo>
                    <a:pt x="92764" y="6914"/>
                  </a:lnTo>
                  <a:lnTo>
                    <a:pt x="135636" y="0"/>
                  </a:lnTo>
                  <a:lnTo>
                    <a:pt x="178507" y="6914"/>
                  </a:lnTo>
                  <a:lnTo>
                    <a:pt x="215741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2" y="135636"/>
                  </a:lnTo>
                  <a:lnTo>
                    <a:pt x="264357" y="178507"/>
                  </a:lnTo>
                  <a:lnTo>
                    <a:pt x="245102" y="215741"/>
                  </a:lnTo>
                  <a:lnTo>
                    <a:pt x="215741" y="245102"/>
                  </a:lnTo>
                  <a:lnTo>
                    <a:pt x="178507" y="264357"/>
                  </a:lnTo>
                  <a:lnTo>
                    <a:pt x="135636" y="27127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25439" y="419709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271271" y="135635"/>
                  </a:moveTo>
                  <a:lnTo>
                    <a:pt x="264357" y="178507"/>
                  </a:lnTo>
                  <a:lnTo>
                    <a:pt x="245102" y="215741"/>
                  </a:lnTo>
                  <a:lnTo>
                    <a:pt x="215741" y="245102"/>
                  </a:lnTo>
                  <a:lnTo>
                    <a:pt x="178507" y="264357"/>
                  </a:lnTo>
                  <a:lnTo>
                    <a:pt x="135635" y="271271"/>
                  </a:lnTo>
                  <a:lnTo>
                    <a:pt x="92764" y="264357"/>
                  </a:lnTo>
                  <a:lnTo>
                    <a:pt x="55530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5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0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1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1" y="13563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501132" y="4208779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27941" y="6197917"/>
            <a:ext cx="281305" cy="281305"/>
            <a:chOff x="5627941" y="6197917"/>
            <a:chExt cx="281305" cy="281305"/>
          </a:xfrm>
        </p:grpSpPr>
        <p:sp>
          <p:nvSpPr>
            <p:cNvPr id="17" name="object 17"/>
            <p:cNvSpPr/>
            <p:nvPr/>
          </p:nvSpPr>
          <p:spPr>
            <a:xfrm>
              <a:off x="5632704" y="620268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135636" y="271272"/>
                  </a:moveTo>
                  <a:lnTo>
                    <a:pt x="92764" y="264357"/>
                  </a:lnTo>
                  <a:lnTo>
                    <a:pt x="55530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6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0" y="26169"/>
                  </a:lnTo>
                  <a:lnTo>
                    <a:pt x="92764" y="6914"/>
                  </a:lnTo>
                  <a:lnTo>
                    <a:pt x="135636" y="0"/>
                  </a:lnTo>
                  <a:lnTo>
                    <a:pt x="178507" y="6914"/>
                  </a:lnTo>
                  <a:lnTo>
                    <a:pt x="215741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2" y="135636"/>
                  </a:lnTo>
                  <a:lnTo>
                    <a:pt x="264357" y="178507"/>
                  </a:lnTo>
                  <a:lnTo>
                    <a:pt x="245102" y="215741"/>
                  </a:lnTo>
                  <a:lnTo>
                    <a:pt x="215741" y="245102"/>
                  </a:lnTo>
                  <a:lnTo>
                    <a:pt x="178507" y="264357"/>
                  </a:lnTo>
                  <a:lnTo>
                    <a:pt x="135636" y="27127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32703" y="620268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271271" y="135635"/>
                  </a:moveTo>
                  <a:lnTo>
                    <a:pt x="264357" y="178507"/>
                  </a:lnTo>
                  <a:lnTo>
                    <a:pt x="245102" y="215741"/>
                  </a:lnTo>
                  <a:lnTo>
                    <a:pt x="215741" y="245102"/>
                  </a:lnTo>
                  <a:lnTo>
                    <a:pt x="178507" y="264357"/>
                  </a:lnTo>
                  <a:lnTo>
                    <a:pt x="135635" y="271271"/>
                  </a:lnTo>
                  <a:lnTo>
                    <a:pt x="92764" y="264357"/>
                  </a:lnTo>
                  <a:lnTo>
                    <a:pt x="55530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5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0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1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1" y="13563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08396" y="621741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82661" y="4192333"/>
            <a:ext cx="281305" cy="281305"/>
            <a:chOff x="1482661" y="4192333"/>
            <a:chExt cx="281305" cy="281305"/>
          </a:xfrm>
        </p:grpSpPr>
        <p:sp>
          <p:nvSpPr>
            <p:cNvPr id="21" name="object 21"/>
            <p:cNvSpPr/>
            <p:nvPr/>
          </p:nvSpPr>
          <p:spPr>
            <a:xfrm>
              <a:off x="1487424" y="419709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135636" y="271272"/>
                  </a:moveTo>
                  <a:lnTo>
                    <a:pt x="92764" y="264357"/>
                  </a:lnTo>
                  <a:lnTo>
                    <a:pt x="55531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6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1" y="26169"/>
                  </a:lnTo>
                  <a:lnTo>
                    <a:pt x="92764" y="6914"/>
                  </a:lnTo>
                  <a:lnTo>
                    <a:pt x="135636" y="0"/>
                  </a:lnTo>
                  <a:lnTo>
                    <a:pt x="178507" y="6914"/>
                  </a:lnTo>
                  <a:lnTo>
                    <a:pt x="215740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2" y="135636"/>
                  </a:lnTo>
                  <a:lnTo>
                    <a:pt x="264357" y="178507"/>
                  </a:lnTo>
                  <a:lnTo>
                    <a:pt x="245102" y="215741"/>
                  </a:lnTo>
                  <a:lnTo>
                    <a:pt x="215740" y="245102"/>
                  </a:lnTo>
                  <a:lnTo>
                    <a:pt x="178507" y="264357"/>
                  </a:lnTo>
                  <a:lnTo>
                    <a:pt x="135636" y="27127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487424" y="4197096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135635"/>
                  </a:moveTo>
                  <a:lnTo>
                    <a:pt x="264357" y="178507"/>
                  </a:lnTo>
                  <a:lnTo>
                    <a:pt x="245102" y="215741"/>
                  </a:lnTo>
                  <a:lnTo>
                    <a:pt x="215740" y="245102"/>
                  </a:lnTo>
                  <a:lnTo>
                    <a:pt x="178507" y="264357"/>
                  </a:lnTo>
                  <a:lnTo>
                    <a:pt x="135635" y="271271"/>
                  </a:lnTo>
                  <a:lnTo>
                    <a:pt x="92764" y="264357"/>
                  </a:lnTo>
                  <a:lnTo>
                    <a:pt x="55531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5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1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0" y="26169"/>
                  </a:lnTo>
                  <a:lnTo>
                    <a:pt x="245102" y="55530"/>
                  </a:lnTo>
                  <a:lnTo>
                    <a:pt x="264357" y="92764"/>
                  </a:lnTo>
                  <a:lnTo>
                    <a:pt x="271271" y="13563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63116" y="4208779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22157" y="4975669"/>
            <a:ext cx="281305" cy="278130"/>
            <a:chOff x="2022157" y="4975669"/>
            <a:chExt cx="281305" cy="278130"/>
          </a:xfrm>
        </p:grpSpPr>
        <p:sp>
          <p:nvSpPr>
            <p:cNvPr id="25" name="object 25"/>
            <p:cNvSpPr/>
            <p:nvPr/>
          </p:nvSpPr>
          <p:spPr>
            <a:xfrm>
              <a:off x="2026920" y="4980432"/>
              <a:ext cx="271780" cy="268605"/>
            </a:xfrm>
            <a:custGeom>
              <a:avLst/>
              <a:gdLst/>
              <a:ahLst/>
              <a:cxnLst/>
              <a:rect l="l" t="t" r="r" b="b"/>
              <a:pathLst>
                <a:path w="271780" h="268604">
                  <a:moveTo>
                    <a:pt x="135636" y="268224"/>
                  </a:moveTo>
                  <a:lnTo>
                    <a:pt x="92764" y="261387"/>
                  </a:lnTo>
                  <a:lnTo>
                    <a:pt x="55530" y="242348"/>
                  </a:lnTo>
                  <a:lnTo>
                    <a:pt x="26169" y="213317"/>
                  </a:lnTo>
                  <a:lnTo>
                    <a:pt x="6914" y="176502"/>
                  </a:lnTo>
                  <a:lnTo>
                    <a:pt x="0" y="134112"/>
                  </a:lnTo>
                  <a:lnTo>
                    <a:pt x="6914" y="91721"/>
                  </a:lnTo>
                  <a:lnTo>
                    <a:pt x="26169" y="54906"/>
                  </a:lnTo>
                  <a:lnTo>
                    <a:pt x="55530" y="25875"/>
                  </a:lnTo>
                  <a:lnTo>
                    <a:pt x="92764" y="6836"/>
                  </a:lnTo>
                  <a:lnTo>
                    <a:pt x="135636" y="0"/>
                  </a:lnTo>
                  <a:lnTo>
                    <a:pt x="178507" y="6836"/>
                  </a:lnTo>
                  <a:lnTo>
                    <a:pt x="215740" y="25875"/>
                  </a:lnTo>
                  <a:lnTo>
                    <a:pt x="245101" y="54906"/>
                  </a:lnTo>
                  <a:lnTo>
                    <a:pt x="264356" y="91721"/>
                  </a:lnTo>
                  <a:lnTo>
                    <a:pt x="271271" y="134112"/>
                  </a:lnTo>
                  <a:lnTo>
                    <a:pt x="264356" y="176502"/>
                  </a:lnTo>
                  <a:lnTo>
                    <a:pt x="245101" y="213317"/>
                  </a:lnTo>
                  <a:lnTo>
                    <a:pt x="215740" y="242348"/>
                  </a:lnTo>
                  <a:lnTo>
                    <a:pt x="178507" y="261387"/>
                  </a:lnTo>
                  <a:lnTo>
                    <a:pt x="135636" y="2682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26920" y="4980432"/>
              <a:ext cx="271780" cy="268605"/>
            </a:xfrm>
            <a:custGeom>
              <a:avLst/>
              <a:gdLst/>
              <a:ahLst/>
              <a:cxnLst/>
              <a:rect l="l" t="t" r="r" b="b"/>
              <a:pathLst>
                <a:path w="271780" h="268604">
                  <a:moveTo>
                    <a:pt x="271271" y="134111"/>
                  </a:moveTo>
                  <a:lnTo>
                    <a:pt x="264356" y="176502"/>
                  </a:lnTo>
                  <a:lnTo>
                    <a:pt x="245101" y="213317"/>
                  </a:lnTo>
                  <a:lnTo>
                    <a:pt x="215740" y="242348"/>
                  </a:lnTo>
                  <a:lnTo>
                    <a:pt x="178507" y="261387"/>
                  </a:lnTo>
                  <a:lnTo>
                    <a:pt x="135635" y="268223"/>
                  </a:lnTo>
                  <a:lnTo>
                    <a:pt x="92764" y="261387"/>
                  </a:lnTo>
                  <a:lnTo>
                    <a:pt x="55530" y="242348"/>
                  </a:lnTo>
                  <a:lnTo>
                    <a:pt x="26169" y="213317"/>
                  </a:lnTo>
                  <a:lnTo>
                    <a:pt x="6914" y="176502"/>
                  </a:lnTo>
                  <a:lnTo>
                    <a:pt x="0" y="134111"/>
                  </a:lnTo>
                  <a:lnTo>
                    <a:pt x="6914" y="91721"/>
                  </a:lnTo>
                  <a:lnTo>
                    <a:pt x="26169" y="54906"/>
                  </a:lnTo>
                  <a:lnTo>
                    <a:pt x="55530" y="25875"/>
                  </a:lnTo>
                  <a:lnTo>
                    <a:pt x="92764" y="6836"/>
                  </a:lnTo>
                  <a:lnTo>
                    <a:pt x="135635" y="0"/>
                  </a:lnTo>
                  <a:lnTo>
                    <a:pt x="178507" y="6836"/>
                  </a:lnTo>
                  <a:lnTo>
                    <a:pt x="215740" y="25875"/>
                  </a:lnTo>
                  <a:lnTo>
                    <a:pt x="245101" y="54906"/>
                  </a:lnTo>
                  <a:lnTo>
                    <a:pt x="264356" y="91721"/>
                  </a:lnTo>
                  <a:lnTo>
                    <a:pt x="271271" y="1341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102611" y="499211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5333" y="6274117"/>
            <a:ext cx="278130" cy="278130"/>
            <a:chOff x="1525333" y="6274117"/>
            <a:chExt cx="278130" cy="278130"/>
          </a:xfrm>
        </p:grpSpPr>
        <p:sp>
          <p:nvSpPr>
            <p:cNvPr id="29" name="object 29"/>
            <p:cNvSpPr/>
            <p:nvPr/>
          </p:nvSpPr>
          <p:spPr>
            <a:xfrm>
              <a:off x="1530096" y="627888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134112" y="268224"/>
                  </a:moveTo>
                  <a:lnTo>
                    <a:pt x="91722" y="261387"/>
                  </a:lnTo>
                  <a:lnTo>
                    <a:pt x="54907" y="242348"/>
                  </a:lnTo>
                  <a:lnTo>
                    <a:pt x="25875" y="213317"/>
                  </a:lnTo>
                  <a:lnTo>
                    <a:pt x="6837" y="176502"/>
                  </a:lnTo>
                  <a:lnTo>
                    <a:pt x="0" y="134112"/>
                  </a:lnTo>
                  <a:lnTo>
                    <a:pt x="6837" y="91721"/>
                  </a:lnTo>
                  <a:lnTo>
                    <a:pt x="25875" y="54906"/>
                  </a:lnTo>
                  <a:lnTo>
                    <a:pt x="54907" y="25875"/>
                  </a:lnTo>
                  <a:lnTo>
                    <a:pt x="91722" y="6836"/>
                  </a:lnTo>
                  <a:lnTo>
                    <a:pt x="134112" y="0"/>
                  </a:lnTo>
                  <a:lnTo>
                    <a:pt x="176501" y="6836"/>
                  </a:lnTo>
                  <a:lnTo>
                    <a:pt x="213316" y="25875"/>
                  </a:lnTo>
                  <a:lnTo>
                    <a:pt x="242348" y="54906"/>
                  </a:lnTo>
                  <a:lnTo>
                    <a:pt x="261386" y="91721"/>
                  </a:lnTo>
                  <a:lnTo>
                    <a:pt x="268224" y="134112"/>
                  </a:lnTo>
                  <a:lnTo>
                    <a:pt x="261386" y="176502"/>
                  </a:lnTo>
                  <a:lnTo>
                    <a:pt x="242348" y="213317"/>
                  </a:lnTo>
                  <a:lnTo>
                    <a:pt x="213316" y="242348"/>
                  </a:lnTo>
                  <a:lnTo>
                    <a:pt x="176501" y="261387"/>
                  </a:lnTo>
                  <a:lnTo>
                    <a:pt x="134112" y="268224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30096" y="627888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268223" y="134111"/>
                  </a:moveTo>
                  <a:lnTo>
                    <a:pt x="261386" y="176502"/>
                  </a:lnTo>
                  <a:lnTo>
                    <a:pt x="242348" y="213317"/>
                  </a:lnTo>
                  <a:lnTo>
                    <a:pt x="213316" y="242348"/>
                  </a:lnTo>
                  <a:lnTo>
                    <a:pt x="176501" y="261387"/>
                  </a:lnTo>
                  <a:lnTo>
                    <a:pt x="134111" y="268223"/>
                  </a:lnTo>
                  <a:lnTo>
                    <a:pt x="91722" y="261387"/>
                  </a:lnTo>
                  <a:lnTo>
                    <a:pt x="54907" y="242348"/>
                  </a:lnTo>
                  <a:lnTo>
                    <a:pt x="25875" y="213317"/>
                  </a:lnTo>
                  <a:lnTo>
                    <a:pt x="6837" y="176502"/>
                  </a:lnTo>
                  <a:lnTo>
                    <a:pt x="0" y="134111"/>
                  </a:lnTo>
                  <a:lnTo>
                    <a:pt x="6837" y="91721"/>
                  </a:lnTo>
                  <a:lnTo>
                    <a:pt x="25875" y="54906"/>
                  </a:lnTo>
                  <a:lnTo>
                    <a:pt x="54907" y="25875"/>
                  </a:lnTo>
                  <a:lnTo>
                    <a:pt x="91722" y="6836"/>
                  </a:lnTo>
                  <a:lnTo>
                    <a:pt x="134111" y="0"/>
                  </a:lnTo>
                  <a:lnTo>
                    <a:pt x="176501" y="6836"/>
                  </a:lnTo>
                  <a:lnTo>
                    <a:pt x="213316" y="25875"/>
                  </a:lnTo>
                  <a:lnTo>
                    <a:pt x="242348" y="54906"/>
                  </a:lnTo>
                  <a:lnTo>
                    <a:pt x="261386" y="91721"/>
                  </a:lnTo>
                  <a:lnTo>
                    <a:pt x="268223" y="13411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605788" y="6290563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89741" y="5207317"/>
            <a:ext cx="281305" cy="283845"/>
            <a:chOff x="4789741" y="5207317"/>
            <a:chExt cx="281305" cy="283845"/>
          </a:xfrm>
        </p:grpSpPr>
        <p:sp>
          <p:nvSpPr>
            <p:cNvPr id="33" name="object 33"/>
            <p:cNvSpPr/>
            <p:nvPr/>
          </p:nvSpPr>
          <p:spPr>
            <a:xfrm>
              <a:off x="4794504" y="5212080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20">
                  <a:moveTo>
                    <a:pt x="135636" y="274320"/>
                  </a:moveTo>
                  <a:lnTo>
                    <a:pt x="92764" y="267327"/>
                  </a:lnTo>
                  <a:lnTo>
                    <a:pt x="55530" y="247856"/>
                  </a:lnTo>
                  <a:lnTo>
                    <a:pt x="26169" y="218165"/>
                  </a:lnTo>
                  <a:lnTo>
                    <a:pt x="6914" y="180513"/>
                  </a:lnTo>
                  <a:lnTo>
                    <a:pt x="0" y="137160"/>
                  </a:lnTo>
                  <a:lnTo>
                    <a:pt x="6914" y="93806"/>
                  </a:lnTo>
                  <a:lnTo>
                    <a:pt x="26169" y="56154"/>
                  </a:lnTo>
                  <a:lnTo>
                    <a:pt x="55530" y="26463"/>
                  </a:lnTo>
                  <a:lnTo>
                    <a:pt x="92764" y="6992"/>
                  </a:lnTo>
                  <a:lnTo>
                    <a:pt x="135636" y="0"/>
                  </a:lnTo>
                  <a:lnTo>
                    <a:pt x="178507" y="6992"/>
                  </a:lnTo>
                  <a:lnTo>
                    <a:pt x="215741" y="26463"/>
                  </a:lnTo>
                  <a:lnTo>
                    <a:pt x="245102" y="56154"/>
                  </a:lnTo>
                  <a:lnTo>
                    <a:pt x="264357" y="93806"/>
                  </a:lnTo>
                  <a:lnTo>
                    <a:pt x="271272" y="137160"/>
                  </a:lnTo>
                  <a:lnTo>
                    <a:pt x="264357" y="180513"/>
                  </a:lnTo>
                  <a:lnTo>
                    <a:pt x="245102" y="218165"/>
                  </a:lnTo>
                  <a:lnTo>
                    <a:pt x="215741" y="247856"/>
                  </a:lnTo>
                  <a:lnTo>
                    <a:pt x="178507" y="267327"/>
                  </a:lnTo>
                  <a:lnTo>
                    <a:pt x="135636" y="27432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94503" y="5212080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20">
                  <a:moveTo>
                    <a:pt x="271271" y="137159"/>
                  </a:moveTo>
                  <a:lnTo>
                    <a:pt x="264357" y="180513"/>
                  </a:lnTo>
                  <a:lnTo>
                    <a:pt x="245102" y="218165"/>
                  </a:lnTo>
                  <a:lnTo>
                    <a:pt x="215741" y="247856"/>
                  </a:lnTo>
                  <a:lnTo>
                    <a:pt x="178507" y="267327"/>
                  </a:lnTo>
                  <a:lnTo>
                    <a:pt x="135635" y="274319"/>
                  </a:lnTo>
                  <a:lnTo>
                    <a:pt x="92764" y="267327"/>
                  </a:lnTo>
                  <a:lnTo>
                    <a:pt x="55530" y="247856"/>
                  </a:lnTo>
                  <a:lnTo>
                    <a:pt x="26169" y="218165"/>
                  </a:lnTo>
                  <a:lnTo>
                    <a:pt x="6914" y="180513"/>
                  </a:lnTo>
                  <a:lnTo>
                    <a:pt x="0" y="137159"/>
                  </a:lnTo>
                  <a:lnTo>
                    <a:pt x="6914" y="93806"/>
                  </a:lnTo>
                  <a:lnTo>
                    <a:pt x="26169" y="56154"/>
                  </a:lnTo>
                  <a:lnTo>
                    <a:pt x="55530" y="26463"/>
                  </a:lnTo>
                  <a:lnTo>
                    <a:pt x="92764" y="6992"/>
                  </a:lnTo>
                  <a:lnTo>
                    <a:pt x="135635" y="0"/>
                  </a:lnTo>
                  <a:lnTo>
                    <a:pt x="178507" y="6992"/>
                  </a:lnTo>
                  <a:lnTo>
                    <a:pt x="215741" y="26463"/>
                  </a:lnTo>
                  <a:lnTo>
                    <a:pt x="245102" y="56154"/>
                  </a:lnTo>
                  <a:lnTo>
                    <a:pt x="264357" y="93806"/>
                  </a:lnTo>
                  <a:lnTo>
                    <a:pt x="271271" y="1371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870196" y="522681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60941" y="5435917"/>
            <a:ext cx="281305" cy="281305"/>
            <a:chOff x="2960941" y="5435917"/>
            <a:chExt cx="281305" cy="281305"/>
          </a:xfrm>
        </p:grpSpPr>
        <p:sp>
          <p:nvSpPr>
            <p:cNvPr id="37" name="object 37"/>
            <p:cNvSpPr/>
            <p:nvPr/>
          </p:nvSpPr>
          <p:spPr>
            <a:xfrm>
              <a:off x="2965704" y="544068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135635" y="271272"/>
                  </a:moveTo>
                  <a:lnTo>
                    <a:pt x="92764" y="264357"/>
                  </a:lnTo>
                  <a:lnTo>
                    <a:pt x="55530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6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0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0" y="26169"/>
                  </a:lnTo>
                  <a:lnTo>
                    <a:pt x="245102" y="55530"/>
                  </a:lnTo>
                  <a:lnTo>
                    <a:pt x="264356" y="92764"/>
                  </a:lnTo>
                  <a:lnTo>
                    <a:pt x="271271" y="135636"/>
                  </a:lnTo>
                  <a:lnTo>
                    <a:pt x="264356" y="178507"/>
                  </a:lnTo>
                  <a:lnTo>
                    <a:pt x="245102" y="215741"/>
                  </a:lnTo>
                  <a:lnTo>
                    <a:pt x="215740" y="245102"/>
                  </a:lnTo>
                  <a:lnTo>
                    <a:pt x="178507" y="264357"/>
                  </a:lnTo>
                  <a:lnTo>
                    <a:pt x="135635" y="27127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965704" y="544068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135635"/>
                  </a:moveTo>
                  <a:lnTo>
                    <a:pt x="264356" y="178507"/>
                  </a:lnTo>
                  <a:lnTo>
                    <a:pt x="245102" y="215741"/>
                  </a:lnTo>
                  <a:lnTo>
                    <a:pt x="215740" y="245102"/>
                  </a:lnTo>
                  <a:lnTo>
                    <a:pt x="178507" y="264357"/>
                  </a:lnTo>
                  <a:lnTo>
                    <a:pt x="135635" y="271271"/>
                  </a:lnTo>
                  <a:lnTo>
                    <a:pt x="92764" y="264357"/>
                  </a:lnTo>
                  <a:lnTo>
                    <a:pt x="55530" y="245102"/>
                  </a:lnTo>
                  <a:lnTo>
                    <a:pt x="26169" y="215741"/>
                  </a:lnTo>
                  <a:lnTo>
                    <a:pt x="6914" y="178507"/>
                  </a:lnTo>
                  <a:lnTo>
                    <a:pt x="0" y="135635"/>
                  </a:lnTo>
                  <a:lnTo>
                    <a:pt x="6914" y="92764"/>
                  </a:lnTo>
                  <a:lnTo>
                    <a:pt x="26169" y="55530"/>
                  </a:lnTo>
                  <a:lnTo>
                    <a:pt x="55530" y="26169"/>
                  </a:lnTo>
                  <a:lnTo>
                    <a:pt x="92764" y="6914"/>
                  </a:lnTo>
                  <a:lnTo>
                    <a:pt x="135635" y="0"/>
                  </a:lnTo>
                  <a:lnTo>
                    <a:pt x="178507" y="6914"/>
                  </a:lnTo>
                  <a:lnTo>
                    <a:pt x="215740" y="26169"/>
                  </a:lnTo>
                  <a:lnTo>
                    <a:pt x="245102" y="55530"/>
                  </a:lnTo>
                  <a:lnTo>
                    <a:pt x="264356" y="92764"/>
                  </a:lnTo>
                  <a:lnTo>
                    <a:pt x="271271" y="13563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041395" y="545541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2625" y="4181856"/>
            <a:ext cx="5369560" cy="2287905"/>
            <a:chOff x="432625" y="4181856"/>
            <a:chExt cx="5369560" cy="2287905"/>
          </a:xfrm>
        </p:grpSpPr>
        <p:sp>
          <p:nvSpPr>
            <p:cNvPr id="41" name="object 41"/>
            <p:cNvSpPr/>
            <p:nvPr/>
          </p:nvSpPr>
          <p:spPr>
            <a:xfrm>
              <a:off x="531876" y="4347972"/>
              <a:ext cx="896619" cy="219710"/>
            </a:xfrm>
            <a:custGeom>
              <a:avLst/>
              <a:gdLst/>
              <a:ahLst/>
              <a:cxnLst/>
              <a:rect l="l" t="t" r="r" b="b"/>
              <a:pathLst>
                <a:path w="896619" h="219710">
                  <a:moveTo>
                    <a:pt x="0" y="219455"/>
                  </a:moveTo>
                  <a:lnTo>
                    <a:pt x="89611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18844" y="4317492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4" h="64135">
                  <a:moveTo>
                    <a:pt x="0" y="0"/>
                  </a:moveTo>
                  <a:lnTo>
                    <a:pt x="15240" y="64007"/>
                  </a:lnTo>
                  <a:lnTo>
                    <a:pt x="70104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1500" y="4664964"/>
              <a:ext cx="1435735" cy="341630"/>
            </a:xfrm>
            <a:custGeom>
              <a:avLst/>
              <a:gdLst/>
              <a:ahLst/>
              <a:cxnLst/>
              <a:rect l="l" t="t" r="r" b="b"/>
              <a:pathLst>
                <a:path w="1435735" h="341629">
                  <a:moveTo>
                    <a:pt x="0" y="0"/>
                  </a:moveTo>
                  <a:lnTo>
                    <a:pt x="1435608" y="34137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997963" y="4975860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15240" y="0"/>
                  </a:moveTo>
                  <a:lnTo>
                    <a:pt x="0" y="64008"/>
                  </a:lnTo>
                  <a:lnTo>
                    <a:pt x="70104" y="4876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37388" y="4799076"/>
              <a:ext cx="1191895" cy="1435735"/>
            </a:xfrm>
            <a:custGeom>
              <a:avLst/>
              <a:gdLst/>
              <a:ahLst/>
              <a:cxnLst/>
              <a:rect l="l" t="t" r="r" b="b"/>
              <a:pathLst>
                <a:path w="1191895" h="1435735">
                  <a:moveTo>
                    <a:pt x="0" y="0"/>
                  </a:moveTo>
                  <a:lnTo>
                    <a:pt x="1191767" y="143560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601724" y="6210300"/>
              <a:ext cx="64135" cy="70485"/>
            </a:xfrm>
            <a:custGeom>
              <a:avLst/>
              <a:gdLst/>
              <a:ahLst/>
              <a:cxnLst/>
              <a:rect l="l" t="t" r="r" b="b"/>
              <a:pathLst>
                <a:path w="64135" h="70485">
                  <a:moveTo>
                    <a:pt x="48768" y="0"/>
                  </a:moveTo>
                  <a:lnTo>
                    <a:pt x="0" y="42671"/>
                  </a:lnTo>
                  <a:lnTo>
                    <a:pt x="64007" y="70103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260092" y="4344924"/>
              <a:ext cx="3103245" cy="676910"/>
            </a:xfrm>
            <a:custGeom>
              <a:avLst/>
              <a:gdLst/>
              <a:ahLst/>
              <a:cxnLst/>
              <a:rect l="l" t="t" r="r" b="b"/>
              <a:pathLst>
                <a:path w="3103245" h="676910">
                  <a:moveTo>
                    <a:pt x="0" y="676655"/>
                  </a:moveTo>
                  <a:lnTo>
                    <a:pt x="31028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59908" y="4314444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12192" y="64008"/>
                  </a:lnTo>
                  <a:lnTo>
                    <a:pt x="67056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027676" y="4518660"/>
              <a:ext cx="500380" cy="734695"/>
            </a:xfrm>
            <a:custGeom>
              <a:avLst/>
              <a:gdLst/>
              <a:ahLst/>
              <a:cxnLst/>
              <a:rect l="l" t="t" r="r" b="b"/>
              <a:pathLst>
                <a:path w="500379" h="734695">
                  <a:moveTo>
                    <a:pt x="0" y="734567"/>
                  </a:moveTo>
                  <a:lnTo>
                    <a:pt x="499871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97067" y="4469892"/>
              <a:ext cx="64135" cy="73660"/>
            </a:xfrm>
            <a:custGeom>
              <a:avLst/>
              <a:gdLst/>
              <a:ahLst/>
              <a:cxnLst/>
              <a:rect l="l" t="t" r="r" b="b"/>
              <a:pathLst>
                <a:path w="64135" h="73660">
                  <a:moveTo>
                    <a:pt x="64008" y="0"/>
                  </a:moveTo>
                  <a:lnTo>
                    <a:pt x="0" y="36575"/>
                  </a:lnTo>
                  <a:lnTo>
                    <a:pt x="54863" y="73151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260092" y="5210556"/>
              <a:ext cx="688975" cy="250190"/>
            </a:xfrm>
            <a:custGeom>
              <a:avLst/>
              <a:gdLst/>
              <a:ahLst/>
              <a:cxnLst/>
              <a:rect l="l" t="t" r="r" b="b"/>
              <a:pathLst>
                <a:path w="688975" h="250189">
                  <a:moveTo>
                    <a:pt x="0" y="0"/>
                  </a:moveTo>
                  <a:lnTo>
                    <a:pt x="688847" y="2499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936748" y="5430012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21336" y="0"/>
                  </a:moveTo>
                  <a:lnTo>
                    <a:pt x="0" y="64008"/>
                  </a:lnTo>
                  <a:lnTo>
                    <a:pt x="70104" y="5181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198876" y="5673852"/>
              <a:ext cx="2377440" cy="649605"/>
            </a:xfrm>
            <a:custGeom>
              <a:avLst/>
              <a:gdLst/>
              <a:ahLst/>
              <a:cxnLst/>
              <a:rect l="l" t="t" r="r" b="b"/>
              <a:pathLst>
                <a:path w="2377440" h="649604">
                  <a:moveTo>
                    <a:pt x="0" y="0"/>
                  </a:moveTo>
                  <a:lnTo>
                    <a:pt x="2377439" y="64922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564123" y="6292595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18287" y="0"/>
                  </a:moveTo>
                  <a:lnTo>
                    <a:pt x="0" y="64007"/>
                  </a:lnTo>
                  <a:lnTo>
                    <a:pt x="70103" y="4876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238500" y="5359908"/>
              <a:ext cx="1493520" cy="219710"/>
            </a:xfrm>
            <a:custGeom>
              <a:avLst/>
              <a:gdLst/>
              <a:ahLst/>
              <a:cxnLst/>
              <a:rect l="l" t="t" r="r" b="b"/>
              <a:pathLst>
                <a:path w="1493520" h="219710">
                  <a:moveTo>
                    <a:pt x="0" y="219455"/>
                  </a:moveTo>
                  <a:lnTo>
                    <a:pt x="149351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728972" y="5329428"/>
              <a:ext cx="70485" cy="64135"/>
            </a:xfrm>
            <a:custGeom>
              <a:avLst/>
              <a:gdLst/>
              <a:ahLst/>
              <a:cxnLst/>
              <a:rect l="l" t="t" r="r" b="b"/>
              <a:pathLst>
                <a:path w="70485" h="64135">
                  <a:moveTo>
                    <a:pt x="0" y="0"/>
                  </a:moveTo>
                  <a:lnTo>
                    <a:pt x="9144" y="64007"/>
                  </a:lnTo>
                  <a:lnTo>
                    <a:pt x="70104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933188" y="5487924"/>
              <a:ext cx="698500" cy="713740"/>
            </a:xfrm>
            <a:custGeom>
              <a:avLst/>
              <a:gdLst/>
              <a:ahLst/>
              <a:cxnLst/>
              <a:rect l="l" t="t" r="r" b="b"/>
              <a:pathLst>
                <a:path w="698500" h="713739">
                  <a:moveTo>
                    <a:pt x="0" y="0"/>
                  </a:moveTo>
                  <a:lnTo>
                    <a:pt x="697991" y="71323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606796" y="6176771"/>
              <a:ext cx="70485" cy="67310"/>
            </a:xfrm>
            <a:custGeom>
              <a:avLst/>
              <a:gdLst/>
              <a:ahLst/>
              <a:cxnLst/>
              <a:rect l="l" t="t" r="r" b="b"/>
              <a:pathLst>
                <a:path w="70485" h="67310">
                  <a:moveTo>
                    <a:pt x="45720" y="0"/>
                  </a:moveTo>
                  <a:lnTo>
                    <a:pt x="0" y="45720"/>
                  </a:lnTo>
                  <a:lnTo>
                    <a:pt x="70104" y="67056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253739" y="4430268"/>
              <a:ext cx="2212975" cy="1024255"/>
            </a:xfrm>
            <a:custGeom>
              <a:avLst/>
              <a:gdLst/>
              <a:ahLst/>
              <a:cxnLst/>
              <a:rect l="l" t="t" r="r" b="b"/>
              <a:pathLst>
                <a:path w="2212975" h="1024254">
                  <a:moveTo>
                    <a:pt x="2212847" y="0"/>
                  </a:moveTo>
                  <a:lnTo>
                    <a:pt x="0" y="102412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201924" y="5426964"/>
              <a:ext cx="70485" cy="58419"/>
            </a:xfrm>
            <a:custGeom>
              <a:avLst/>
              <a:gdLst/>
              <a:ahLst/>
              <a:cxnLst/>
              <a:rect l="l" t="t" r="r" b="b"/>
              <a:pathLst>
                <a:path w="70485" h="58420">
                  <a:moveTo>
                    <a:pt x="42671" y="0"/>
                  </a:moveTo>
                  <a:lnTo>
                    <a:pt x="0" y="54864"/>
                  </a:lnTo>
                  <a:lnTo>
                    <a:pt x="70103" y="57912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781555" y="5250180"/>
              <a:ext cx="381000" cy="1012190"/>
            </a:xfrm>
            <a:custGeom>
              <a:avLst/>
              <a:gdLst/>
              <a:ahLst/>
              <a:cxnLst/>
              <a:rect l="l" t="t" r="r" b="b"/>
              <a:pathLst>
                <a:path w="381000" h="1012189">
                  <a:moveTo>
                    <a:pt x="381000" y="0"/>
                  </a:moveTo>
                  <a:lnTo>
                    <a:pt x="0" y="10119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751076" y="6249923"/>
              <a:ext cx="64135" cy="73660"/>
            </a:xfrm>
            <a:custGeom>
              <a:avLst/>
              <a:gdLst/>
              <a:ahLst/>
              <a:cxnLst/>
              <a:rect l="l" t="t" r="r" b="b"/>
              <a:pathLst>
                <a:path w="64135" h="73660">
                  <a:moveTo>
                    <a:pt x="0" y="0"/>
                  </a:moveTo>
                  <a:lnTo>
                    <a:pt x="12192" y="73152"/>
                  </a:lnTo>
                  <a:lnTo>
                    <a:pt x="64008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799844" y="5612892"/>
              <a:ext cx="1118870" cy="802005"/>
            </a:xfrm>
            <a:custGeom>
              <a:avLst/>
              <a:gdLst/>
              <a:ahLst/>
              <a:cxnLst/>
              <a:rect l="l" t="t" r="r" b="b"/>
              <a:pathLst>
                <a:path w="1118870" h="802004">
                  <a:moveTo>
                    <a:pt x="0" y="801623"/>
                  </a:moveTo>
                  <a:lnTo>
                    <a:pt x="111861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897124" y="5579364"/>
              <a:ext cx="73660" cy="67310"/>
            </a:xfrm>
            <a:custGeom>
              <a:avLst/>
              <a:gdLst/>
              <a:ahLst/>
              <a:cxnLst/>
              <a:rect l="l" t="t" r="r" b="b"/>
              <a:pathLst>
                <a:path w="73660" h="67310">
                  <a:moveTo>
                    <a:pt x="73151" y="0"/>
                  </a:moveTo>
                  <a:lnTo>
                    <a:pt x="0" y="12192"/>
                  </a:lnTo>
                  <a:lnTo>
                    <a:pt x="36575" y="67056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760220" y="4241292"/>
              <a:ext cx="3642360" cy="91440"/>
            </a:xfrm>
            <a:custGeom>
              <a:avLst/>
              <a:gdLst/>
              <a:ahLst/>
              <a:cxnLst/>
              <a:rect l="l" t="t" r="r" b="b"/>
              <a:pathLst>
                <a:path w="3642360" h="91439">
                  <a:moveTo>
                    <a:pt x="0" y="91439"/>
                  </a:moveTo>
                  <a:lnTo>
                    <a:pt x="364235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402579" y="4210812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3048" y="64008"/>
                  </a:lnTo>
                  <a:lnTo>
                    <a:pt x="67055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795272" y="6425184"/>
              <a:ext cx="3822700" cy="0"/>
            </a:xfrm>
            <a:custGeom>
              <a:avLst/>
              <a:gdLst/>
              <a:ahLst/>
              <a:cxnLst/>
              <a:rect l="l" t="t" r="r" b="b"/>
              <a:pathLst>
                <a:path w="3822700" h="0">
                  <a:moveTo>
                    <a:pt x="0" y="0"/>
                  </a:moveTo>
                  <a:lnTo>
                    <a:pt x="1402079" y="0"/>
                  </a:lnTo>
                </a:path>
                <a:path w="3822700" h="0">
                  <a:moveTo>
                    <a:pt x="1648967" y="0"/>
                  </a:moveTo>
                  <a:lnTo>
                    <a:pt x="3822191" y="0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609844" y="6405371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7"/>
                  </a:lnTo>
                  <a:lnTo>
                    <a:pt x="67056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58611" y="4430268"/>
              <a:ext cx="109855" cy="1710055"/>
            </a:xfrm>
            <a:custGeom>
              <a:avLst/>
              <a:gdLst/>
              <a:ahLst/>
              <a:cxnLst/>
              <a:rect l="l" t="t" r="r" b="b"/>
              <a:pathLst>
                <a:path w="109854" h="1710054">
                  <a:moveTo>
                    <a:pt x="0" y="0"/>
                  </a:moveTo>
                  <a:lnTo>
                    <a:pt x="109727" y="170992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737860" y="6140195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64008" y="0"/>
                  </a:moveTo>
                  <a:lnTo>
                    <a:pt x="0" y="3047"/>
                  </a:lnTo>
                  <a:lnTo>
                    <a:pt x="36575" y="67055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361944" y="418185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243839" y="0"/>
                  </a:moveTo>
                  <a:lnTo>
                    <a:pt x="0" y="0"/>
                  </a:lnTo>
                  <a:lnTo>
                    <a:pt x="0" y="243840"/>
                  </a:lnTo>
                  <a:lnTo>
                    <a:pt x="243839" y="243840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3394964" y="4199635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23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27908" y="466597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66615" y="4882896"/>
            <a:ext cx="167640" cy="243840"/>
          </a:xfrm>
          <a:custGeom>
            <a:avLst/>
            <a:gdLst/>
            <a:ahLst/>
            <a:cxnLst/>
            <a:rect l="l" t="t" r="r" b="b"/>
            <a:pathLst>
              <a:path w="167639" h="243839">
                <a:moveTo>
                  <a:pt x="167640" y="0"/>
                </a:moveTo>
                <a:lnTo>
                  <a:pt x="0" y="0"/>
                </a:lnTo>
                <a:lnTo>
                  <a:pt x="0" y="243839"/>
                </a:lnTo>
                <a:lnTo>
                  <a:pt x="167640" y="243839"/>
                </a:lnTo>
                <a:lnTo>
                  <a:pt x="167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199635" y="4900676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14400" y="4352544"/>
            <a:ext cx="167640" cy="243840"/>
          </a:xfrm>
          <a:custGeom>
            <a:avLst/>
            <a:gdLst/>
            <a:ahLst/>
            <a:cxnLst/>
            <a:rect l="l" t="t" r="r" b="b"/>
            <a:pathLst>
              <a:path w="167640" h="243839">
                <a:moveTo>
                  <a:pt x="167640" y="0"/>
                </a:moveTo>
                <a:lnTo>
                  <a:pt x="0" y="0"/>
                </a:lnTo>
                <a:lnTo>
                  <a:pt x="0" y="243840"/>
                </a:lnTo>
                <a:lnTo>
                  <a:pt x="167640" y="243840"/>
                </a:lnTo>
                <a:lnTo>
                  <a:pt x="167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947419" y="4370323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283208" y="4767072"/>
            <a:ext cx="247015" cy="243840"/>
          </a:xfrm>
          <a:custGeom>
            <a:avLst/>
            <a:gdLst/>
            <a:ahLst/>
            <a:cxnLst/>
            <a:rect l="l" t="t" r="r" b="b"/>
            <a:pathLst>
              <a:path w="247015" h="243839">
                <a:moveTo>
                  <a:pt x="246887" y="0"/>
                </a:moveTo>
                <a:lnTo>
                  <a:pt x="0" y="0"/>
                </a:lnTo>
                <a:lnTo>
                  <a:pt x="0" y="243840"/>
                </a:lnTo>
                <a:lnTo>
                  <a:pt x="246887" y="243840"/>
                </a:lnTo>
                <a:lnTo>
                  <a:pt x="246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316227" y="4784851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26668" y="5528563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17192" y="5593080"/>
            <a:ext cx="167640" cy="247015"/>
          </a:xfrm>
          <a:custGeom>
            <a:avLst/>
            <a:gdLst/>
            <a:ahLst/>
            <a:cxnLst/>
            <a:rect l="l" t="t" r="r" b="b"/>
            <a:pathLst>
              <a:path w="167639" h="247014">
                <a:moveTo>
                  <a:pt x="167639" y="0"/>
                </a:moveTo>
                <a:lnTo>
                  <a:pt x="0" y="0"/>
                </a:lnTo>
                <a:lnTo>
                  <a:pt x="0" y="246887"/>
                </a:lnTo>
                <a:lnTo>
                  <a:pt x="167639" y="246887"/>
                </a:lnTo>
                <a:lnTo>
                  <a:pt x="1676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950211" y="5613907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496311" y="5248656"/>
            <a:ext cx="243840" cy="247015"/>
          </a:xfrm>
          <a:custGeom>
            <a:avLst/>
            <a:gdLst/>
            <a:ahLst/>
            <a:cxnLst/>
            <a:rect l="l" t="t" r="r" b="b"/>
            <a:pathLst>
              <a:path w="243839" h="247014">
                <a:moveTo>
                  <a:pt x="243840" y="0"/>
                </a:moveTo>
                <a:lnTo>
                  <a:pt x="0" y="0"/>
                </a:lnTo>
                <a:lnTo>
                  <a:pt x="0" y="246887"/>
                </a:lnTo>
                <a:lnTo>
                  <a:pt x="243840" y="246887"/>
                </a:lnTo>
                <a:lnTo>
                  <a:pt x="243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529332" y="5266435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30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46451" y="5882131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20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197351" y="6303263"/>
            <a:ext cx="247015" cy="243840"/>
          </a:xfrm>
          <a:custGeom>
            <a:avLst/>
            <a:gdLst/>
            <a:ahLst/>
            <a:cxnLst/>
            <a:rect l="l" t="t" r="r" b="b"/>
            <a:pathLst>
              <a:path w="247014" h="243840">
                <a:moveTo>
                  <a:pt x="246887" y="0"/>
                </a:moveTo>
                <a:lnTo>
                  <a:pt x="0" y="0"/>
                </a:lnTo>
                <a:lnTo>
                  <a:pt x="0" y="243839"/>
                </a:lnTo>
                <a:lnTo>
                  <a:pt x="246887" y="243839"/>
                </a:lnTo>
                <a:lnTo>
                  <a:pt x="246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233420" y="6321044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44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160011" y="5879083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16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62984" y="533400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39" h="243839">
                <a:moveTo>
                  <a:pt x="243840" y="0"/>
                </a:moveTo>
                <a:lnTo>
                  <a:pt x="0" y="0"/>
                </a:lnTo>
                <a:lnTo>
                  <a:pt x="0" y="243840"/>
                </a:lnTo>
                <a:lnTo>
                  <a:pt x="243840" y="243840"/>
                </a:lnTo>
                <a:lnTo>
                  <a:pt x="243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4096003" y="5351779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138928" y="4843272"/>
            <a:ext cx="167640" cy="243840"/>
          </a:xfrm>
          <a:custGeom>
            <a:avLst/>
            <a:gdLst/>
            <a:ahLst/>
            <a:cxnLst/>
            <a:rect l="l" t="t" r="r" b="b"/>
            <a:pathLst>
              <a:path w="167639" h="243839">
                <a:moveTo>
                  <a:pt x="167640" y="0"/>
                </a:moveTo>
                <a:lnTo>
                  <a:pt x="0" y="0"/>
                </a:lnTo>
                <a:lnTo>
                  <a:pt x="0" y="243840"/>
                </a:lnTo>
                <a:lnTo>
                  <a:pt x="167640" y="243840"/>
                </a:lnTo>
                <a:lnTo>
                  <a:pt x="167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171947" y="4861051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605272" y="5248656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39" h="243839">
                <a:moveTo>
                  <a:pt x="243839" y="0"/>
                </a:moveTo>
                <a:lnTo>
                  <a:pt x="0" y="0"/>
                </a:lnTo>
                <a:lnTo>
                  <a:pt x="0" y="243840"/>
                </a:lnTo>
                <a:lnTo>
                  <a:pt x="243839" y="243840"/>
                </a:lnTo>
                <a:lnTo>
                  <a:pt x="243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5638291" y="5266435"/>
            <a:ext cx="1784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b="1">
                <a:solidFill>
                  <a:srgbClr val="5F6061"/>
                </a:solidFill>
                <a:latin typeface="Courier New"/>
                <a:cs typeface="Courier New"/>
              </a:rPr>
              <a:t>19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42052" y="5754115"/>
            <a:ext cx="1022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b="1">
                <a:solidFill>
                  <a:srgbClr val="5F6061"/>
                </a:solidFill>
                <a:latin typeface="Courier New"/>
                <a:cs typeface="Courier New"/>
              </a:rPr>
              <a:t>6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87680" y="4152900"/>
            <a:ext cx="5146675" cy="2231390"/>
            <a:chOff x="487680" y="4152900"/>
            <a:chExt cx="5146675" cy="2231390"/>
          </a:xfrm>
        </p:grpSpPr>
        <p:sp>
          <p:nvSpPr>
            <p:cNvPr id="97" name="object 97"/>
            <p:cNvSpPr/>
            <p:nvPr/>
          </p:nvSpPr>
          <p:spPr>
            <a:xfrm>
              <a:off x="531876" y="4375404"/>
              <a:ext cx="783590" cy="192405"/>
            </a:xfrm>
            <a:custGeom>
              <a:avLst/>
              <a:gdLst/>
              <a:ahLst/>
              <a:cxnLst/>
              <a:rect l="l" t="t" r="r" b="b"/>
              <a:pathLst>
                <a:path w="783590" h="192404">
                  <a:moveTo>
                    <a:pt x="0" y="192023"/>
                  </a:moveTo>
                  <a:lnTo>
                    <a:pt x="783335" y="0"/>
                  </a:lnTo>
                </a:path>
              </a:pathLst>
            </a:custGeom>
            <a:ln w="88391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290828" y="4287012"/>
              <a:ext cx="198120" cy="180340"/>
            </a:xfrm>
            <a:custGeom>
              <a:avLst/>
              <a:gdLst/>
              <a:ahLst/>
              <a:cxnLst/>
              <a:rect l="l" t="t" r="r" b="b"/>
              <a:pathLst>
                <a:path w="198119" h="180339">
                  <a:moveTo>
                    <a:pt x="0" y="0"/>
                  </a:moveTo>
                  <a:lnTo>
                    <a:pt x="42671" y="179832"/>
                  </a:lnTo>
                  <a:lnTo>
                    <a:pt x="198119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198875" y="5673852"/>
              <a:ext cx="2261870" cy="619125"/>
            </a:xfrm>
            <a:custGeom>
              <a:avLst/>
              <a:gdLst/>
              <a:ahLst/>
              <a:cxnLst/>
              <a:rect l="l" t="t" r="r" b="b"/>
              <a:pathLst>
                <a:path w="2261870" h="619125">
                  <a:moveTo>
                    <a:pt x="0" y="0"/>
                  </a:moveTo>
                  <a:lnTo>
                    <a:pt x="2261615" y="618743"/>
                  </a:lnTo>
                </a:path>
              </a:pathLst>
            </a:custGeom>
            <a:ln w="88391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433059" y="6204203"/>
              <a:ext cx="201295" cy="180340"/>
            </a:xfrm>
            <a:custGeom>
              <a:avLst/>
              <a:gdLst/>
              <a:ahLst/>
              <a:cxnLst/>
              <a:rect l="l" t="t" r="r" b="b"/>
              <a:pathLst>
                <a:path w="201295" h="180339">
                  <a:moveTo>
                    <a:pt x="48768" y="0"/>
                  </a:moveTo>
                  <a:lnTo>
                    <a:pt x="0" y="179832"/>
                  </a:lnTo>
                  <a:lnTo>
                    <a:pt x="201168" y="13716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48AA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360419" y="4430268"/>
              <a:ext cx="2106295" cy="975360"/>
            </a:xfrm>
            <a:custGeom>
              <a:avLst/>
              <a:gdLst/>
              <a:ahLst/>
              <a:cxnLst/>
              <a:rect l="l" t="t" r="r" b="b"/>
              <a:pathLst>
                <a:path w="2106295" h="975360">
                  <a:moveTo>
                    <a:pt x="2106167" y="0"/>
                  </a:moveTo>
                  <a:lnTo>
                    <a:pt x="0" y="975359"/>
                  </a:lnTo>
                </a:path>
              </a:pathLst>
            </a:custGeom>
            <a:ln w="88391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201924" y="5323332"/>
              <a:ext cx="204470" cy="167640"/>
            </a:xfrm>
            <a:custGeom>
              <a:avLst/>
              <a:gdLst/>
              <a:ahLst/>
              <a:cxnLst/>
              <a:rect l="l" t="t" r="r" b="b"/>
              <a:pathLst>
                <a:path w="204470" h="167639">
                  <a:moveTo>
                    <a:pt x="128015" y="0"/>
                  </a:moveTo>
                  <a:lnTo>
                    <a:pt x="0" y="158496"/>
                  </a:lnTo>
                  <a:lnTo>
                    <a:pt x="204215" y="167640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048AA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760220" y="4244340"/>
              <a:ext cx="3523615" cy="88900"/>
            </a:xfrm>
            <a:custGeom>
              <a:avLst/>
              <a:gdLst/>
              <a:ahLst/>
              <a:cxnLst/>
              <a:rect l="l" t="t" r="r" b="b"/>
              <a:pathLst>
                <a:path w="3523615" h="88900">
                  <a:moveTo>
                    <a:pt x="0" y="88391"/>
                  </a:moveTo>
                  <a:lnTo>
                    <a:pt x="3523487" y="0"/>
                  </a:lnTo>
                </a:path>
              </a:pathLst>
            </a:custGeom>
            <a:ln w="88391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280659" y="4152900"/>
              <a:ext cx="189230" cy="186055"/>
            </a:xfrm>
            <a:custGeom>
              <a:avLst/>
              <a:gdLst/>
              <a:ahLst/>
              <a:cxnLst/>
              <a:rect l="l" t="t" r="r" b="b"/>
              <a:pathLst>
                <a:path w="189229" h="186054">
                  <a:moveTo>
                    <a:pt x="0" y="0"/>
                  </a:moveTo>
                  <a:lnTo>
                    <a:pt x="6096" y="185927"/>
                  </a:lnTo>
                  <a:lnTo>
                    <a:pt x="188975" y="853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36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859" y="176275"/>
            <a:ext cx="249301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Dijkstra's</a:t>
            </a:r>
            <a:r>
              <a:rPr dirty="0" spc="-60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77430" cy="16744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Dijkstra's</a:t>
            </a:r>
            <a:r>
              <a:rPr dirty="0" sz="1800" spc="-5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Maintain a set of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explored nodes </a:t>
            </a:r>
            <a:r>
              <a:rPr dirty="0" sz="1800">
                <a:latin typeface="Comic Sans MS"/>
                <a:cs typeface="Comic Sans MS"/>
              </a:rPr>
              <a:t>S </a:t>
            </a:r>
            <a:r>
              <a:rPr dirty="0" sz="1800" spc="-5">
                <a:latin typeface="Comic Sans MS"/>
                <a:cs typeface="Comic Sans MS"/>
              </a:rPr>
              <a:t>for which we </a:t>
            </a:r>
            <a:r>
              <a:rPr dirty="0" sz="1800">
                <a:latin typeface="Comic Sans MS"/>
                <a:cs typeface="Comic Sans MS"/>
              </a:rPr>
              <a:t>have </a:t>
            </a:r>
            <a:r>
              <a:rPr dirty="0" sz="1800" spc="-5">
                <a:latin typeface="Comic Sans MS"/>
                <a:cs typeface="Comic Sans MS"/>
              </a:rPr>
              <a:t>determined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shortest path</a:t>
            </a:r>
            <a:r>
              <a:rPr dirty="0" sz="1800" spc="-5">
                <a:latin typeface="Comic Sans MS"/>
                <a:cs typeface="Comic Sans MS"/>
              </a:rPr>
              <a:t> distance d(u) from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 </a:t>
            </a:r>
            <a:r>
              <a:rPr dirty="0" sz="1800" spc="-5">
                <a:latin typeface="Comic Sans MS"/>
                <a:cs typeface="Comic Sans MS"/>
              </a:rPr>
              <a:t>to </a:t>
            </a:r>
            <a:r>
              <a:rPr dirty="0" sz="1800">
                <a:latin typeface="Comic Sans MS"/>
                <a:cs typeface="Comic Sans MS"/>
              </a:rPr>
              <a:t>u.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Initializ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{</a:t>
            </a:r>
            <a:r>
              <a:rPr dirty="0" sz="1800" spc="-1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7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}</a:t>
            </a:r>
            <a:r>
              <a:rPr dirty="0" sz="1800">
                <a:latin typeface="Comic Sans MS"/>
                <a:cs typeface="Comic Sans MS"/>
              </a:rPr>
              <a:t>, </a:t>
            </a:r>
            <a:r>
              <a:rPr dirty="0" sz="1800" spc="-5">
                <a:latin typeface="Comic Sans MS"/>
                <a:cs typeface="Comic Sans MS"/>
              </a:rPr>
              <a:t>d(s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0.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Repeatedly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choose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unexplored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v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which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minimizes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2" y="3291331"/>
            <a:ext cx="322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add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v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</a:t>
            </a:r>
            <a:r>
              <a:rPr dirty="0" sz="1800" spc="-5">
                <a:latin typeface="Comic Sans MS"/>
                <a:cs typeface="Comic Sans MS"/>
              </a:rPr>
              <a:t> d(v)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Symbol"/>
                <a:cs typeface="Symbol"/>
              </a:rPr>
              <a:t></a:t>
            </a:r>
            <a:r>
              <a:rPr dirty="0" sz="1800" spc="-5">
                <a:latin typeface="Comic Sans MS"/>
                <a:cs typeface="Comic Sans MS"/>
              </a:rPr>
              <a:t>(v).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35" y="2714175"/>
            <a:ext cx="209296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8615">
              <a:lnSpc>
                <a:spcPts val="1980"/>
              </a:lnSpc>
              <a:spcBef>
                <a:spcPts val="105"/>
              </a:spcBef>
              <a:tabLst>
                <a:tab pos="1084580" algn="l"/>
              </a:tabLst>
            </a:pPr>
            <a:r>
              <a:rPr dirty="0" sz="1800">
                <a:latin typeface="Times New Roman"/>
                <a:cs typeface="Times New Roman"/>
              </a:rPr>
              <a:t>min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</a:t>
            </a:r>
            <a:r>
              <a:rPr dirty="0" sz="1800" spc="85" i="1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-409">
                <a:latin typeface="Lucida Sans Unicode"/>
                <a:cs typeface="Lucida Sans Unicode"/>
              </a:rPr>
              <a:t> </a:t>
            </a:r>
            <a:r>
              <a:rPr dirty="0" baseline="-20833" sz="1800" i="1">
                <a:latin typeface="Times New Roman"/>
                <a:cs typeface="Times New Roman"/>
              </a:rPr>
              <a:t>e</a:t>
            </a:r>
            <a:r>
              <a:rPr dirty="0" baseline="-20833" sz="1800" spc="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1260"/>
              </a:lnSpc>
            </a:pPr>
            <a:r>
              <a:rPr dirty="0" sz="1200" i="1">
                <a:latin typeface="Times New Roman"/>
                <a:cs typeface="Times New Roman"/>
              </a:rPr>
              <a:t>e</a:t>
            </a:r>
            <a:r>
              <a:rPr dirty="0" sz="1200" spc="8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40">
                <a:latin typeface="Times New Roman"/>
                <a:cs typeface="Times New Roman"/>
              </a:rPr>
              <a:t>(</a:t>
            </a:r>
            <a:r>
              <a:rPr dirty="0" sz="1200" spc="85" i="1">
                <a:latin typeface="Times New Roman"/>
                <a:cs typeface="Times New Roman"/>
              </a:rPr>
              <a:t>u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70">
                <a:latin typeface="Times New Roman"/>
                <a:cs typeface="Times New Roman"/>
              </a:rPr>
              <a:t> </a:t>
            </a:r>
            <a:r>
              <a:rPr dirty="0" sz="1200" spc="75" i="1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75" i="1">
                <a:latin typeface="Times New Roman"/>
                <a:cs typeface="Times New Roman"/>
              </a:rPr>
              <a:t>u</a:t>
            </a:r>
            <a:r>
              <a:rPr dirty="0" sz="1200" spc="60">
                <a:latin typeface="Symbol"/>
                <a:cs typeface="Symbol"/>
              </a:rPr>
              <a:t></a:t>
            </a:r>
            <a:r>
              <a:rPr dirty="0" sz="1200" i="1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187" y="2709078"/>
            <a:ext cx="63944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80">
                <a:latin typeface="Symbol"/>
                <a:cs typeface="Symbol"/>
              </a:rPr>
              <a:t>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(</a:t>
            </a:r>
            <a:r>
              <a:rPr dirty="0" sz="1800" spc="45" i="1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306" y="4495800"/>
            <a:ext cx="5267960" cy="2026920"/>
            <a:chOff x="1061306" y="4495800"/>
            <a:chExt cx="5267960" cy="2026920"/>
          </a:xfrm>
        </p:grpSpPr>
        <p:sp>
          <p:nvSpPr>
            <p:cNvPr id="8" name="object 8"/>
            <p:cNvSpPr/>
            <p:nvPr/>
          </p:nvSpPr>
          <p:spPr>
            <a:xfrm>
              <a:off x="1061306" y="4495800"/>
              <a:ext cx="3336925" cy="2026920"/>
            </a:xfrm>
            <a:custGeom>
              <a:avLst/>
              <a:gdLst/>
              <a:ahLst/>
              <a:cxnLst/>
              <a:rect l="l" t="t" r="r" b="b"/>
              <a:pathLst>
                <a:path w="3336925" h="2026920">
                  <a:moveTo>
                    <a:pt x="2090325" y="0"/>
                  </a:moveTo>
                  <a:lnTo>
                    <a:pt x="2040890" y="3381"/>
                  </a:lnTo>
                  <a:lnTo>
                    <a:pt x="1921161" y="13334"/>
                  </a:lnTo>
                  <a:lnTo>
                    <a:pt x="1773999" y="29575"/>
                  </a:lnTo>
                  <a:lnTo>
                    <a:pt x="1642269" y="51815"/>
                  </a:lnTo>
                  <a:lnTo>
                    <a:pt x="1547795" y="62893"/>
                  </a:lnTo>
                  <a:lnTo>
                    <a:pt x="1498870" y="69199"/>
                  </a:lnTo>
                  <a:lnTo>
                    <a:pt x="1449342" y="76425"/>
                  </a:lnTo>
                  <a:lnTo>
                    <a:pt x="1399602" y="84880"/>
                  </a:lnTo>
                  <a:lnTo>
                    <a:pt x="1350042" y="94868"/>
                  </a:lnTo>
                  <a:lnTo>
                    <a:pt x="1301053" y="106699"/>
                  </a:lnTo>
                  <a:lnTo>
                    <a:pt x="1253028" y="120678"/>
                  </a:lnTo>
                  <a:lnTo>
                    <a:pt x="1206357" y="137112"/>
                  </a:lnTo>
                  <a:lnTo>
                    <a:pt x="1161433" y="156308"/>
                  </a:lnTo>
                  <a:lnTo>
                    <a:pt x="1118646" y="178574"/>
                  </a:lnTo>
                  <a:lnTo>
                    <a:pt x="1078389" y="204215"/>
                  </a:lnTo>
                  <a:lnTo>
                    <a:pt x="1040670" y="217550"/>
                  </a:lnTo>
                  <a:lnTo>
                    <a:pt x="1007666" y="228647"/>
                  </a:lnTo>
                  <a:lnTo>
                    <a:pt x="953087" y="245125"/>
                  </a:lnTo>
                  <a:lnTo>
                    <a:pt x="928656" y="253364"/>
                  </a:lnTo>
                  <a:lnTo>
                    <a:pt x="877221" y="271271"/>
                  </a:lnTo>
                  <a:lnTo>
                    <a:pt x="865743" y="275843"/>
                  </a:lnTo>
                  <a:lnTo>
                    <a:pt x="841645" y="284987"/>
                  </a:lnTo>
                  <a:lnTo>
                    <a:pt x="779494" y="308895"/>
                  </a:lnTo>
                  <a:lnTo>
                    <a:pt x="729393" y="329945"/>
                  </a:lnTo>
                  <a:lnTo>
                    <a:pt x="679291" y="352139"/>
                  </a:lnTo>
                  <a:lnTo>
                    <a:pt x="630333" y="374903"/>
                  </a:lnTo>
                  <a:lnTo>
                    <a:pt x="575850" y="410717"/>
                  </a:lnTo>
                  <a:lnTo>
                    <a:pt x="532797" y="460247"/>
                  </a:lnTo>
                  <a:lnTo>
                    <a:pt x="498316" y="488822"/>
                  </a:lnTo>
                  <a:lnTo>
                    <a:pt x="460407" y="512825"/>
                  </a:lnTo>
                  <a:lnTo>
                    <a:pt x="421354" y="535685"/>
                  </a:lnTo>
                  <a:lnTo>
                    <a:pt x="383445" y="560831"/>
                  </a:lnTo>
                  <a:lnTo>
                    <a:pt x="336072" y="563355"/>
                  </a:lnTo>
                  <a:lnTo>
                    <a:pt x="286993" y="571317"/>
                  </a:lnTo>
                  <a:lnTo>
                    <a:pt x="238607" y="585304"/>
                  </a:lnTo>
                  <a:lnTo>
                    <a:pt x="193314" y="605903"/>
                  </a:lnTo>
                  <a:lnTo>
                    <a:pt x="153512" y="633699"/>
                  </a:lnTo>
                  <a:lnTo>
                    <a:pt x="121601" y="669280"/>
                  </a:lnTo>
                  <a:lnTo>
                    <a:pt x="99981" y="713231"/>
                  </a:lnTo>
                  <a:lnTo>
                    <a:pt x="70910" y="747860"/>
                  </a:lnTo>
                  <a:lnTo>
                    <a:pt x="47438" y="785235"/>
                  </a:lnTo>
                  <a:lnTo>
                    <a:pt x="29164" y="825029"/>
                  </a:lnTo>
                  <a:lnTo>
                    <a:pt x="15684" y="866917"/>
                  </a:lnTo>
                  <a:lnTo>
                    <a:pt x="6599" y="910574"/>
                  </a:lnTo>
                  <a:lnTo>
                    <a:pt x="1504" y="955673"/>
                  </a:lnTo>
                  <a:lnTo>
                    <a:pt x="0" y="1001887"/>
                  </a:lnTo>
                  <a:lnTo>
                    <a:pt x="1683" y="1048893"/>
                  </a:lnTo>
                  <a:lnTo>
                    <a:pt x="6152" y="1096362"/>
                  </a:lnTo>
                  <a:lnTo>
                    <a:pt x="13006" y="1143970"/>
                  </a:lnTo>
                  <a:lnTo>
                    <a:pt x="21842" y="1191390"/>
                  </a:lnTo>
                  <a:lnTo>
                    <a:pt x="32258" y="1238297"/>
                  </a:lnTo>
                  <a:lnTo>
                    <a:pt x="43853" y="1284365"/>
                  </a:lnTo>
                  <a:lnTo>
                    <a:pt x="56225" y="1329267"/>
                  </a:lnTo>
                  <a:lnTo>
                    <a:pt x="68972" y="1372678"/>
                  </a:lnTo>
                  <a:lnTo>
                    <a:pt x="81693" y="1414271"/>
                  </a:lnTo>
                  <a:lnTo>
                    <a:pt x="119316" y="1447740"/>
                  </a:lnTo>
                  <a:lnTo>
                    <a:pt x="158655" y="1477994"/>
                  </a:lnTo>
                  <a:lnTo>
                    <a:pt x="199136" y="1506104"/>
                  </a:lnTo>
                  <a:lnTo>
                    <a:pt x="281241" y="1560182"/>
                  </a:lnTo>
                  <a:lnTo>
                    <a:pt x="321723" y="1588293"/>
                  </a:lnTo>
                  <a:lnTo>
                    <a:pt x="361061" y="1618547"/>
                  </a:lnTo>
                  <a:lnTo>
                    <a:pt x="398685" y="1652015"/>
                  </a:lnTo>
                  <a:lnTo>
                    <a:pt x="431784" y="1661826"/>
                  </a:lnTo>
                  <a:lnTo>
                    <a:pt x="483124" y="1683733"/>
                  </a:lnTo>
                  <a:lnTo>
                    <a:pt x="522748" y="1712070"/>
                  </a:lnTo>
                  <a:lnTo>
                    <a:pt x="530130" y="1721738"/>
                  </a:lnTo>
                  <a:lnTo>
                    <a:pt x="538083" y="1730834"/>
                  </a:lnTo>
                  <a:lnTo>
                    <a:pt x="548037" y="1737359"/>
                  </a:lnTo>
                  <a:lnTo>
                    <a:pt x="575993" y="1748599"/>
                  </a:lnTo>
                  <a:lnTo>
                    <a:pt x="604806" y="1756409"/>
                  </a:lnTo>
                  <a:lnTo>
                    <a:pt x="634190" y="1763077"/>
                  </a:lnTo>
                  <a:lnTo>
                    <a:pt x="663861" y="1770887"/>
                  </a:lnTo>
                  <a:lnTo>
                    <a:pt x="711791" y="1778212"/>
                  </a:lnTo>
                  <a:lnTo>
                    <a:pt x="759520" y="1786564"/>
                  </a:lnTo>
                  <a:lnTo>
                    <a:pt x="806974" y="1796081"/>
                  </a:lnTo>
                  <a:lnTo>
                    <a:pt x="854079" y="1806899"/>
                  </a:lnTo>
                  <a:lnTo>
                    <a:pt x="900760" y="1819156"/>
                  </a:lnTo>
                  <a:lnTo>
                    <a:pt x="946944" y="1832990"/>
                  </a:lnTo>
                  <a:lnTo>
                    <a:pt x="992556" y="1848539"/>
                  </a:lnTo>
                  <a:lnTo>
                    <a:pt x="1037523" y="1865939"/>
                  </a:lnTo>
                  <a:lnTo>
                    <a:pt x="1081770" y="1885330"/>
                  </a:lnTo>
                  <a:lnTo>
                    <a:pt x="1125224" y="1906848"/>
                  </a:lnTo>
                  <a:lnTo>
                    <a:pt x="1167809" y="1930630"/>
                  </a:lnTo>
                  <a:lnTo>
                    <a:pt x="1209453" y="1956815"/>
                  </a:lnTo>
                  <a:lnTo>
                    <a:pt x="1263168" y="1970260"/>
                  </a:lnTo>
                  <a:lnTo>
                    <a:pt x="1311951" y="1981664"/>
                  </a:lnTo>
                  <a:lnTo>
                    <a:pt x="1356691" y="1991204"/>
                  </a:lnTo>
                  <a:lnTo>
                    <a:pt x="1398279" y="1999054"/>
                  </a:lnTo>
                  <a:lnTo>
                    <a:pt x="1437603" y="2005389"/>
                  </a:lnTo>
                  <a:lnTo>
                    <a:pt x="1475554" y="2010384"/>
                  </a:lnTo>
                  <a:lnTo>
                    <a:pt x="1550893" y="2017053"/>
                  </a:lnTo>
                  <a:lnTo>
                    <a:pt x="1590061" y="2019077"/>
                  </a:lnTo>
                  <a:lnTo>
                    <a:pt x="1631414" y="2020461"/>
                  </a:lnTo>
                  <a:lnTo>
                    <a:pt x="1675842" y="2021380"/>
                  </a:lnTo>
                  <a:lnTo>
                    <a:pt x="1902093" y="2023901"/>
                  </a:lnTo>
                  <a:lnTo>
                    <a:pt x="1975238" y="2025118"/>
                  </a:lnTo>
                  <a:lnTo>
                    <a:pt x="2056797" y="2026919"/>
                  </a:lnTo>
                  <a:lnTo>
                    <a:pt x="2100587" y="2025068"/>
                  </a:lnTo>
                  <a:lnTo>
                    <a:pt x="2147917" y="2024431"/>
                  </a:lnTo>
                  <a:lnTo>
                    <a:pt x="2304541" y="2025131"/>
                  </a:lnTo>
                  <a:lnTo>
                    <a:pt x="2359428" y="2024680"/>
                  </a:lnTo>
                  <a:lnTo>
                    <a:pt x="2414556" y="2023109"/>
                  </a:lnTo>
                  <a:lnTo>
                    <a:pt x="2469263" y="2019952"/>
                  </a:lnTo>
                  <a:lnTo>
                    <a:pt x="2522891" y="2014743"/>
                  </a:lnTo>
                  <a:lnTo>
                    <a:pt x="2574779" y="2007014"/>
                  </a:lnTo>
                  <a:lnTo>
                    <a:pt x="2624268" y="1996299"/>
                  </a:lnTo>
                  <a:lnTo>
                    <a:pt x="2670698" y="1982132"/>
                  </a:lnTo>
                  <a:lnTo>
                    <a:pt x="2713409" y="1964046"/>
                  </a:lnTo>
                  <a:lnTo>
                    <a:pt x="2751741" y="1941575"/>
                  </a:lnTo>
                  <a:lnTo>
                    <a:pt x="2789161" y="1925251"/>
                  </a:lnTo>
                  <a:lnTo>
                    <a:pt x="2827168" y="1900929"/>
                  </a:lnTo>
                  <a:lnTo>
                    <a:pt x="2864108" y="1870316"/>
                  </a:lnTo>
                  <a:lnTo>
                    <a:pt x="2898329" y="1835117"/>
                  </a:lnTo>
                  <a:lnTo>
                    <a:pt x="2928178" y="1797039"/>
                  </a:lnTo>
                  <a:lnTo>
                    <a:pt x="2952002" y="1757789"/>
                  </a:lnTo>
                  <a:lnTo>
                    <a:pt x="2968149" y="1719071"/>
                  </a:lnTo>
                  <a:lnTo>
                    <a:pt x="2993849" y="1693980"/>
                  </a:lnTo>
                  <a:lnTo>
                    <a:pt x="3006237" y="1680008"/>
                  </a:lnTo>
                  <a:lnTo>
                    <a:pt x="3012479" y="1664865"/>
                  </a:lnTo>
                  <a:lnTo>
                    <a:pt x="3019745" y="1636263"/>
                  </a:lnTo>
                  <a:lnTo>
                    <a:pt x="3035205" y="1581911"/>
                  </a:lnTo>
                  <a:lnTo>
                    <a:pt x="3070209" y="1540430"/>
                  </a:lnTo>
                  <a:lnTo>
                    <a:pt x="3095784" y="1496948"/>
                  </a:lnTo>
                  <a:lnTo>
                    <a:pt x="3116215" y="1449466"/>
                  </a:lnTo>
                  <a:lnTo>
                    <a:pt x="3135789" y="1395983"/>
                  </a:lnTo>
                  <a:lnTo>
                    <a:pt x="3165805" y="1363480"/>
                  </a:lnTo>
                  <a:lnTo>
                    <a:pt x="3195968" y="1328342"/>
                  </a:lnTo>
                  <a:lnTo>
                    <a:pt x="3224230" y="1290864"/>
                  </a:lnTo>
                  <a:lnTo>
                    <a:pt x="3248540" y="1251338"/>
                  </a:lnTo>
                  <a:lnTo>
                    <a:pt x="3266853" y="1210055"/>
                  </a:lnTo>
                  <a:lnTo>
                    <a:pt x="3291179" y="1166207"/>
                  </a:lnTo>
                  <a:lnTo>
                    <a:pt x="3309671" y="1120786"/>
                  </a:lnTo>
                  <a:lnTo>
                    <a:pt x="3322896" y="1074048"/>
                  </a:lnTo>
                  <a:lnTo>
                    <a:pt x="3331422" y="1026249"/>
                  </a:lnTo>
                  <a:lnTo>
                    <a:pt x="3335814" y="977645"/>
                  </a:lnTo>
                  <a:lnTo>
                    <a:pt x="3336640" y="928493"/>
                  </a:lnTo>
                  <a:lnTo>
                    <a:pt x="3334467" y="879049"/>
                  </a:lnTo>
                  <a:lnTo>
                    <a:pt x="3329861" y="829568"/>
                  </a:lnTo>
                  <a:lnTo>
                    <a:pt x="3323390" y="780306"/>
                  </a:lnTo>
                  <a:lnTo>
                    <a:pt x="3315621" y="731519"/>
                  </a:lnTo>
                  <a:lnTo>
                    <a:pt x="3288189" y="682466"/>
                  </a:lnTo>
                  <a:lnTo>
                    <a:pt x="3267615" y="633983"/>
                  </a:lnTo>
                  <a:lnTo>
                    <a:pt x="3250470" y="583215"/>
                  </a:lnTo>
                  <a:lnTo>
                    <a:pt x="3233325" y="527303"/>
                  </a:lnTo>
                  <a:lnTo>
                    <a:pt x="3201368" y="487918"/>
                  </a:lnTo>
                  <a:lnTo>
                    <a:pt x="3174270" y="440816"/>
                  </a:lnTo>
                  <a:lnTo>
                    <a:pt x="3152315" y="389715"/>
                  </a:lnTo>
                  <a:lnTo>
                    <a:pt x="3135789" y="338327"/>
                  </a:lnTo>
                  <a:lnTo>
                    <a:pt x="3117501" y="324231"/>
                  </a:lnTo>
                  <a:lnTo>
                    <a:pt x="3108357" y="316468"/>
                  </a:lnTo>
                  <a:lnTo>
                    <a:pt x="3099213" y="307847"/>
                  </a:lnTo>
                  <a:lnTo>
                    <a:pt x="3091021" y="293750"/>
                  </a:lnTo>
                  <a:lnTo>
                    <a:pt x="3083973" y="279653"/>
                  </a:lnTo>
                  <a:lnTo>
                    <a:pt x="3076924" y="266699"/>
                  </a:lnTo>
                  <a:lnTo>
                    <a:pt x="3068733" y="256031"/>
                  </a:lnTo>
                  <a:lnTo>
                    <a:pt x="3047682" y="237362"/>
                  </a:lnTo>
                  <a:lnTo>
                    <a:pt x="3004439" y="204596"/>
                  </a:lnTo>
                  <a:lnTo>
                    <a:pt x="2983389" y="185927"/>
                  </a:lnTo>
                  <a:lnTo>
                    <a:pt x="2941009" y="171078"/>
                  </a:lnTo>
                  <a:lnTo>
                    <a:pt x="2895996" y="152716"/>
                  </a:lnTo>
                  <a:lnTo>
                    <a:pt x="2850837" y="131722"/>
                  </a:lnTo>
                  <a:lnTo>
                    <a:pt x="2808019" y="108972"/>
                  </a:lnTo>
                  <a:lnTo>
                    <a:pt x="2770029" y="85343"/>
                  </a:lnTo>
                  <a:lnTo>
                    <a:pt x="2732310" y="72008"/>
                  </a:lnTo>
                  <a:lnTo>
                    <a:pt x="2646347" y="44815"/>
                  </a:lnTo>
                  <a:lnTo>
                    <a:pt x="2603532" y="32384"/>
                  </a:lnTo>
                  <a:lnTo>
                    <a:pt x="2560145" y="20526"/>
                  </a:lnTo>
                  <a:lnTo>
                    <a:pt x="2485553" y="12509"/>
                  </a:lnTo>
                  <a:lnTo>
                    <a:pt x="2435798" y="10331"/>
                  </a:lnTo>
                  <a:lnTo>
                    <a:pt x="2386094" y="8579"/>
                  </a:lnTo>
                  <a:lnTo>
                    <a:pt x="2139201" y="1827"/>
                  </a:lnTo>
                  <a:lnTo>
                    <a:pt x="209032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9427" y="5558028"/>
              <a:ext cx="231648" cy="237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7628" y="5634228"/>
              <a:ext cx="231647" cy="2346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228" y="5100828"/>
              <a:ext cx="231647" cy="2377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4323" y="5481828"/>
              <a:ext cx="231647" cy="237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7228" y="5939028"/>
              <a:ext cx="231647" cy="2346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7" y="4948428"/>
              <a:ext cx="231647" cy="2377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76827" y="4707636"/>
              <a:ext cx="1594485" cy="360045"/>
            </a:xfrm>
            <a:custGeom>
              <a:avLst/>
              <a:gdLst/>
              <a:ahLst/>
              <a:cxnLst/>
              <a:rect l="l" t="t" r="r" b="b"/>
              <a:pathLst>
                <a:path w="1594485" h="360045">
                  <a:moveTo>
                    <a:pt x="0" y="359663"/>
                  </a:moveTo>
                  <a:lnTo>
                    <a:pt x="1594103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9323" y="4567428"/>
              <a:ext cx="231647" cy="2377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58739" y="4658868"/>
              <a:ext cx="109855" cy="100965"/>
            </a:xfrm>
            <a:custGeom>
              <a:avLst/>
              <a:gdLst/>
              <a:ahLst/>
              <a:cxnLst/>
              <a:rect l="l" t="t" r="r" b="b"/>
              <a:pathLst>
                <a:path w="109854" h="100964">
                  <a:moveTo>
                    <a:pt x="0" y="0"/>
                  </a:moveTo>
                  <a:lnTo>
                    <a:pt x="21336" y="100584"/>
                  </a:lnTo>
                  <a:lnTo>
                    <a:pt x="109727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49395" y="4808220"/>
              <a:ext cx="1658620" cy="713740"/>
            </a:xfrm>
            <a:custGeom>
              <a:avLst/>
              <a:gdLst/>
              <a:ahLst/>
              <a:cxnLst/>
              <a:rect l="l" t="t" r="r" b="b"/>
              <a:pathLst>
                <a:path w="1658620" h="713739">
                  <a:moveTo>
                    <a:pt x="0" y="713231"/>
                  </a:moveTo>
                  <a:lnTo>
                    <a:pt x="1658111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186172" y="4762500"/>
              <a:ext cx="113030" cy="94615"/>
            </a:xfrm>
            <a:custGeom>
              <a:avLst/>
              <a:gdLst/>
              <a:ahLst/>
              <a:cxnLst/>
              <a:rect l="l" t="t" r="r" b="b"/>
              <a:pathLst>
                <a:path w="113029" h="94614">
                  <a:moveTo>
                    <a:pt x="0" y="0"/>
                  </a:moveTo>
                  <a:lnTo>
                    <a:pt x="39624" y="94487"/>
                  </a:lnTo>
                  <a:lnTo>
                    <a:pt x="112775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923" y="5600700"/>
              <a:ext cx="2423160" cy="0"/>
            </a:xfrm>
            <a:custGeom>
              <a:avLst/>
              <a:gdLst/>
              <a:ahLst/>
              <a:cxnLst/>
              <a:rect l="l" t="t" r="r" b="b"/>
              <a:pathLst>
                <a:path w="2423160" h="0">
                  <a:moveTo>
                    <a:pt x="0" y="0"/>
                  </a:moveTo>
                  <a:lnTo>
                    <a:pt x="2423159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523" y="5481828"/>
              <a:ext cx="231647" cy="237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06083" y="5551932"/>
              <a:ext cx="97790" cy="100965"/>
            </a:xfrm>
            <a:custGeom>
              <a:avLst/>
              <a:gdLst/>
              <a:ahLst/>
              <a:cxnLst/>
              <a:rect l="l" t="t" r="r" b="b"/>
              <a:pathLst>
                <a:path w="97789" h="100964">
                  <a:moveTo>
                    <a:pt x="0" y="0"/>
                  </a:moveTo>
                  <a:lnTo>
                    <a:pt x="0" y="100584"/>
                  </a:lnTo>
                  <a:lnTo>
                    <a:pt x="97536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95827" y="6057900"/>
              <a:ext cx="1661160" cy="0"/>
            </a:xfrm>
            <a:custGeom>
              <a:avLst/>
              <a:gdLst/>
              <a:ahLst/>
              <a:cxnLst/>
              <a:rect l="l" t="t" r="r" b="b"/>
              <a:pathLst>
                <a:path w="1661160" h="0">
                  <a:moveTo>
                    <a:pt x="0" y="0"/>
                  </a:moveTo>
                  <a:lnTo>
                    <a:pt x="1661159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427" y="5939028"/>
              <a:ext cx="231647" cy="2377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56987" y="6009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83"/>
                  </a:lnTo>
                  <a:lnTo>
                    <a:pt x="100583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54395" y="4768596"/>
              <a:ext cx="615950" cy="683260"/>
            </a:xfrm>
            <a:custGeom>
              <a:avLst/>
              <a:gdLst/>
              <a:ahLst/>
              <a:cxnLst/>
              <a:rect l="l" t="t" r="r" b="b"/>
              <a:pathLst>
                <a:path w="615950" h="683260">
                  <a:moveTo>
                    <a:pt x="0" y="0"/>
                  </a:moveTo>
                  <a:lnTo>
                    <a:pt x="615695" y="682751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30468" y="5414772"/>
              <a:ext cx="104139" cy="109855"/>
            </a:xfrm>
            <a:custGeom>
              <a:avLst/>
              <a:gdLst/>
              <a:ahLst/>
              <a:cxnLst/>
              <a:rect l="l" t="t" r="r" b="b"/>
              <a:pathLst>
                <a:path w="104139" h="109854">
                  <a:moveTo>
                    <a:pt x="73152" y="0"/>
                  </a:moveTo>
                  <a:lnTo>
                    <a:pt x="0" y="67055"/>
                  </a:lnTo>
                  <a:lnTo>
                    <a:pt x="103632" y="109727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77027" y="5719572"/>
              <a:ext cx="866140" cy="338455"/>
            </a:xfrm>
            <a:custGeom>
              <a:avLst/>
              <a:gdLst/>
              <a:ahLst/>
              <a:cxnLst/>
              <a:rect l="l" t="t" r="r" b="b"/>
              <a:pathLst>
                <a:path w="866139" h="338454">
                  <a:moveTo>
                    <a:pt x="0" y="338327"/>
                  </a:moveTo>
                  <a:lnTo>
                    <a:pt x="865631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24372" y="5673852"/>
              <a:ext cx="109855" cy="94615"/>
            </a:xfrm>
            <a:custGeom>
              <a:avLst/>
              <a:gdLst/>
              <a:ahLst/>
              <a:cxnLst/>
              <a:rect l="l" t="t" r="r" b="b"/>
              <a:pathLst>
                <a:path w="109854" h="94614">
                  <a:moveTo>
                    <a:pt x="0" y="0"/>
                  </a:moveTo>
                  <a:lnTo>
                    <a:pt x="36576" y="94487"/>
                  </a:lnTo>
                  <a:lnTo>
                    <a:pt x="109728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14499" y="5332476"/>
              <a:ext cx="820419" cy="265430"/>
            </a:xfrm>
            <a:custGeom>
              <a:avLst/>
              <a:gdLst/>
              <a:ahLst/>
              <a:cxnLst/>
              <a:rect l="l" t="t" r="r" b="b"/>
              <a:pathLst>
                <a:path w="820419" h="265429">
                  <a:moveTo>
                    <a:pt x="0" y="265175"/>
                  </a:moveTo>
                  <a:lnTo>
                    <a:pt x="819912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6123" y="5286756"/>
              <a:ext cx="113030" cy="94615"/>
            </a:xfrm>
            <a:custGeom>
              <a:avLst/>
              <a:gdLst/>
              <a:ahLst/>
              <a:cxnLst/>
              <a:rect l="l" t="t" r="r" b="b"/>
              <a:pathLst>
                <a:path w="113030" h="94614">
                  <a:moveTo>
                    <a:pt x="0" y="0"/>
                  </a:moveTo>
                  <a:lnTo>
                    <a:pt x="30480" y="94487"/>
                  </a:lnTo>
                  <a:lnTo>
                    <a:pt x="112775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48027" y="5676900"/>
              <a:ext cx="515620" cy="64135"/>
            </a:xfrm>
            <a:custGeom>
              <a:avLst/>
              <a:gdLst/>
              <a:ahLst/>
              <a:cxnLst/>
              <a:rect l="l" t="t" r="r" b="b"/>
              <a:pathLst>
                <a:path w="515619" h="64135">
                  <a:moveTo>
                    <a:pt x="0" y="0"/>
                  </a:moveTo>
                  <a:lnTo>
                    <a:pt x="515111" y="64007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60091" y="5692140"/>
              <a:ext cx="106680" cy="100965"/>
            </a:xfrm>
            <a:custGeom>
              <a:avLst/>
              <a:gdLst/>
              <a:ahLst/>
              <a:cxnLst/>
              <a:rect l="l" t="t" r="r" b="b"/>
              <a:pathLst>
                <a:path w="106680" h="100964">
                  <a:moveTo>
                    <a:pt x="12192" y="0"/>
                  </a:moveTo>
                  <a:lnTo>
                    <a:pt x="0" y="100583"/>
                  </a:lnTo>
                  <a:lnTo>
                    <a:pt x="106680" y="64007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52700" y="5835396"/>
              <a:ext cx="335280" cy="177165"/>
            </a:xfrm>
            <a:custGeom>
              <a:avLst/>
              <a:gdLst/>
              <a:ahLst/>
              <a:cxnLst/>
              <a:rect l="l" t="t" r="r" b="b"/>
              <a:pathLst>
                <a:path w="335280" h="177164">
                  <a:moveTo>
                    <a:pt x="0" y="0"/>
                  </a:moveTo>
                  <a:lnTo>
                    <a:pt x="335279" y="176783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63595" y="5969508"/>
              <a:ext cx="113030" cy="91440"/>
            </a:xfrm>
            <a:custGeom>
              <a:avLst/>
              <a:gdLst/>
              <a:ahLst/>
              <a:cxnLst/>
              <a:rect l="l" t="t" r="r" b="b"/>
              <a:pathLst>
                <a:path w="113030" h="91439">
                  <a:moveTo>
                    <a:pt x="45720" y="0"/>
                  </a:moveTo>
                  <a:lnTo>
                    <a:pt x="0" y="88391"/>
                  </a:lnTo>
                  <a:lnTo>
                    <a:pt x="112775" y="914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86228" y="5618988"/>
              <a:ext cx="680085" cy="134620"/>
            </a:xfrm>
            <a:custGeom>
              <a:avLst/>
              <a:gdLst/>
              <a:ahLst/>
              <a:cxnLst/>
              <a:rect l="l" t="t" r="r" b="b"/>
              <a:pathLst>
                <a:path w="680085" h="134620">
                  <a:moveTo>
                    <a:pt x="0" y="134111"/>
                  </a:moveTo>
                  <a:lnTo>
                    <a:pt x="679703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53739" y="5570220"/>
              <a:ext cx="106680" cy="100965"/>
            </a:xfrm>
            <a:custGeom>
              <a:avLst/>
              <a:gdLst/>
              <a:ahLst/>
              <a:cxnLst/>
              <a:rect l="l" t="t" r="r" b="b"/>
              <a:pathLst>
                <a:path w="106679" h="100964">
                  <a:moveTo>
                    <a:pt x="0" y="0"/>
                  </a:moveTo>
                  <a:lnTo>
                    <a:pt x="18287" y="100584"/>
                  </a:lnTo>
                  <a:lnTo>
                    <a:pt x="106679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67099" y="5183124"/>
              <a:ext cx="3175" cy="204470"/>
            </a:xfrm>
            <a:custGeom>
              <a:avLst/>
              <a:gdLst/>
              <a:ahLst/>
              <a:cxnLst/>
              <a:rect l="l" t="t" r="r" b="b"/>
              <a:pathLst>
                <a:path w="3175" h="204470">
                  <a:moveTo>
                    <a:pt x="0" y="0"/>
                  </a:moveTo>
                  <a:lnTo>
                    <a:pt x="3047" y="204215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21379" y="538734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3047"/>
                  </a:lnTo>
                  <a:lnTo>
                    <a:pt x="54863" y="10058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14828" y="5094732"/>
              <a:ext cx="445134" cy="125095"/>
            </a:xfrm>
            <a:custGeom>
              <a:avLst/>
              <a:gdLst/>
              <a:ahLst/>
              <a:cxnLst/>
              <a:rect l="l" t="t" r="r" b="b"/>
              <a:pathLst>
                <a:path w="445135" h="125095">
                  <a:moveTo>
                    <a:pt x="0" y="124967"/>
                  </a:moveTo>
                  <a:lnTo>
                    <a:pt x="445007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44595" y="5049012"/>
              <a:ext cx="109855" cy="94615"/>
            </a:xfrm>
            <a:custGeom>
              <a:avLst/>
              <a:gdLst/>
              <a:ahLst/>
              <a:cxnLst/>
              <a:rect l="l" t="t" r="r" b="b"/>
              <a:pathLst>
                <a:path w="109854" h="94614">
                  <a:moveTo>
                    <a:pt x="0" y="0"/>
                  </a:moveTo>
                  <a:lnTo>
                    <a:pt x="27432" y="94488"/>
                  </a:lnTo>
                  <a:lnTo>
                    <a:pt x="109728" y="18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5414772" y="3128772"/>
            <a:ext cx="230504" cy="230504"/>
            <a:chOff x="5414772" y="3128772"/>
            <a:chExt cx="230504" cy="230504"/>
          </a:xfrm>
        </p:grpSpPr>
        <p:sp>
          <p:nvSpPr>
            <p:cNvPr id="43" name="object 43"/>
            <p:cNvSpPr/>
            <p:nvPr/>
          </p:nvSpPr>
          <p:spPr>
            <a:xfrm>
              <a:off x="5454396" y="3168396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4">
                  <a:moveTo>
                    <a:pt x="185927" y="18592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14772" y="3128772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0"/>
                  </a:moveTo>
                  <a:lnTo>
                    <a:pt x="21336" y="67056"/>
                  </a:lnTo>
                  <a:lnTo>
                    <a:pt x="67056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93740" y="3303523"/>
            <a:ext cx="2585085" cy="388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latin typeface="Comic Sans MS"/>
                <a:cs typeface="Comic Sans MS"/>
              </a:rPr>
              <a:t>shortest path </a:t>
            </a:r>
            <a:r>
              <a:rPr dirty="0" sz="1200" spc="-5">
                <a:latin typeface="Comic Sans MS"/>
                <a:cs typeface="Comic Sans MS"/>
              </a:rPr>
              <a:t>to </a:t>
            </a:r>
            <a:r>
              <a:rPr dirty="0" sz="1200">
                <a:latin typeface="Comic Sans MS"/>
                <a:cs typeface="Comic Sans MS"/>
              </a:rPr>
              <a:t>some u </a:t>
            </a:r>
            <a:r>
              <a:rPr dirty="0" sz="1200" spc="-5">
                <a:latin typeface="Comic Sans MS"/>
                <a:cs typeface="Comic Sans MS"/>
              </a:rPr>
              <a:t>in </a:t>
            </a:r>
            <a:r>
              <a:rPr dirty="0" sz="1200">
                <a:latin typeface="Comic Sans MS"/>
                <a:cs typeface="Comic Sans MS"/>
              </a:rPr>
              <a:t>explored </a:t>
            </a:r>
            <a:r>
              <a:rPr dirty="0" sz="1200" spc="-34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part,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followed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single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edge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(u,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v)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52620" y="4472535"/>
            <a:ext cx="15748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475">
                <a:latin typeface="Lucida Sans Unicode"/>
                <a:cs typeface="Lucida Sans Unicode"/>
              </a:rPr>
              <a:t>𝑙</a:t>
            </a:r>
            <a:r>
              <a:rPr dirty="0" baseline="-20202" sz="1650" spc="-712">
                <a:latin typeface="Comic Sans MS"/>
                <a:cs typeface="Comic Sans MS"/>
              </a:rPr>
              <a:t>e</a:t>
            </a:r>
            <a:endParaRPr baseline="-20202" sz="165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1300" y="4541258"/>
            <a:ext cx="111760" cy="2717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5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03523" y="4644890"/>
            <a:ext cx="352425" cy="54927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sz="1400" spc="-5">
                <a:latin typeface="Comic Sans MS"/>
                <a:cs typeface="Comic Sans MS"/>
              </a:rPr>
              <a:t>(u)</a:t>
            </a:r>
            <a:endParaRPr sz="1400">
              <a:latin typeface="Comic Sans MS"/>
              <a:cs typeface="Comic Sans MS"/>
            </a:endParaRPr>
          </a:p>
          <a:p>
            <a:pPr marL="116205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7940" y="5187434"/>
            <a:ext cx="148590" cy="2717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1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78355" y="5531858"/>
            <a:ext cx="111760" cy="2717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5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37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859" y="176275"/>
            <a:ext cx="249301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Dijkstra's</a:t>
            </a:r>
            <a:r>
              <a:rPr dirty="0" spc="-60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77430" cy="16744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Dijkstra's</a:t>
            </a:r>
            <a:r>
              <a:rPr dirty="0" sz="1800" spc="-5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Maintain a set of </a:t>
            </a:r>
            <a:r>
              <a:rPr dirty="0" sz="1800" spc="-5">
                <a:solidFill>
                  <a:srgbClr val="D81F00"/>
                </a:solidFill>
                <a:latin typeface="Comic Sans MS"/>
                <a:cs typeface="Comic Sans MS"/>
              </a:rPr>
              <a:t>explored nodes </a:t>
            </a:r>
            <a:r>
              <a:rPr dirty="0" sz="1800">
                <a:latin typeface="Comic Sans MS"/>
                <a:cs typeface="Comic Sans MS"/>
              </a:rPr>
              <a:t>S </a:t>
            </a:r>
            <a:r>
              <a:rPr dirty="0" sz="1800" spc="-5">
                <a:latin typeface="Comic Sans MS"/>
                <a:cs typeface="Comic Sans MS"/>
              </a:rPr>
              <a:t>for which we </a:t>
            </a:r>
            <a:r>
              <a:rPr dirty="0" sz="1800">
                <a:latin typeface="Comic Sans MS"/>
                <a:cs typeface="Comic Sans MS"/>
              </a:rPr>
              <a:t>have </a:t>
            </a:r>
            <a:r>
              <a:rPr dirty="0" sz="1800" spc="-5">
                <a:latin typeface="Comic Sans MS"/>
                <a:cs typeface="Comic Sans MS"/>
              </a:rPr>
              <a:t>determined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shortest path</a:t>
            </a:r>
            <a:r>
              <a:rPr dirty="0" sz="1800" spc="-5">
                <a:latin typeface="Comic Sans MS"/>
                <a:cs typeface="Comic Sans MS"/>
              </a:rPr>
              <a:t> distance d(u) from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 </a:t>
            </a:r>
            <a:r>
              <a:rPr dirty="0" sz="1800" spc="-5">
                <a:latin typeface="Comic Sans MS"/>
                <a:cs typeface="Comic Sans MS"/>
              </a:rPr>
              <a:t>to </a:t>
            </a:r>
            <a:r>
              <a:rPr dirty="0" sz="1800">
                <a:latin typeface="Comic Sans MS"/>
                <a:cs typeface="Comic Sans MS"/>
              </a:rPr>
              <a:t>u.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Initializ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{</a:t>
            </a:r>
            <a:r>
              <a:rPr dirty="0" sz="1800" spc="-1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</a:t>
            </a:r>
            <a:r>
              <a:rPr dirty="0" sz="1800" spc="-17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}</a:t>
            </a:r>
            <a:r>
              <a:rPr dirty="0" sz="1800">
                <a:latin typeface="Comic Sans MS"/>
                <a:cs typeface="Comic Sans MS"/>
              </a:rPr>
              <a:t>, </a:t>
            </a:r>
            <a:r>
              <a:rPr dirty="0" sz="1800" spc="-5">
                <a:latin typeface="Comic Sans MS"/>
                <a:cs typeface="Comic Sans MS"/>
              </a:rPr>
              <a:t>d(s</a:t>
            </a:r>
            <a:r>
              <a:rPr dirty="0" sz="1800">
                <a:latin typeface="Comic Sans MS"/>
                <a:cs typeface="Comic Sans MS"/>
              </a:rPr>
              <a:t>)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0.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Repeatedly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choose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unexplored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v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which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minimizes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2" y="3291331"/>
            <a:ext cx="3223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add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v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</a:t>
            </a:r>
            <a:r>
              <a:rPr dirty="0" sz="1800" spc="-5">
                <a:latin typeface="Comic Sans MS"/>
                <a:cs typeface="Comic Sans MS"/>
              </a:rPr>
              <a:t> d(v)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Symbol"/>
                <a:cs typeface="Symbol"/>
              </a:rPr>
              <a:t></a:t>
            </a:r>
            <a:r>
              <a:rPr dirty="0" sz="1800" spc="-5">
                <a:latin typeface="Comic Sans MS"/>
                <a:cs typeface="Comic Sans MS"/>
              </a:rPr>
              <a:t>(v).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9535" y="2714175"/>
            <a:ext cx="2092960" cy="438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8615">
              <a:lnSpc>
                <a:spcPts val="1980"/>
              </a:lnSpc>
              <a:spcBef>
                <a:spcPts val="105"/>
              </a:spcBef>
              <a:tabLst>
                <a:tab pos="1084580" algn="l"/>
              </a:tabLst>
            </a:pPr>
            <a:r>
              <a:rPr dirty="0" sz="1800">
                <a:latin typeface="Times New Roman"/>
                <a:cs typeface="Times New Roman"/>
              </a:rPr>
              <a:t>min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</a:t>
            </a:r>
            <a:r>
              <a:rPr dirty="0" sz="1800" spc="85" i="1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-409">
                <a:latin typeface="Lucida Sans Unicode"/>
                <a:cs typeface="Lucida Sans Unicode"/>
              </a:rPr>
              <a:t> </a:t>
            </a:r>
            <a:r>
              <a:rPr dirty="0" baseline="-20833" sz="1800" i="1">
                <a:latin typeface="Times New Roman"/>
                <a:cs typeface="Times New Roman"/>
              </a:rPr>
              <a:t>e</a:t>
            </a:r>
            <a:r>
              <a:rPr dirty="0" baseline="-20833" sz="1800" spc="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1260"/>
              </a:lnSpc>
            </a:pPr>
            <a:r>
              <a:rPr dirty="0" sz="1200" i="1">
                <a:latin typeface="Times New Roman"/>
                <a:cs typeface="Times New Roman"/>
              </a:rPr>
              <a:t>e</a:t>
            </a:r>
            <a:r>
              <a:rPr dirty="0" sz="1200" spc="8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40">
                <a:latin typeface="Times New Roman"/>
                <a:cs typeface="Times New Roman"/>
              </a:rPr>
              <a:t>(</a:t>
            </a:r>
            <a:r>
              <a:rPr dirty="0" sz="1200" spc="85" i="1">
                <a:latin typeface="Times New Roman"/>
                <a:cs typeface="Times New Roman"/>
              </a:rPr>
              <a:t>u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70">
                <a:latin typeface="Times New Roman"/>
                <a:cs typeface="Times New Roman"/>
              </a:rPr>
              <a:t> </a:t>
            </a:r>
            <a:r>
              <a:rPr dirty="0" sz="1200" spc="75" i="1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75" i="1">
                <a:latin typeface="Times New Roman"/>
                <a:cs typeface="Times New Roman"/>
              </a:rPr>
              <a:t>u</a:t>
            </a:r>
            <a:r>
              <a:rPr dirty="0" sz="1200" spc="60">
                <a:latin typeface="Symbol"/>
                <a:cs typeface="Symbol"/>
              </a:rPr>
              <a:t></a:t>
            </a:r>
            <a:r>
              <a:rPr dirty="0" sz="1200" i="1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187" y="2709078"/>
            <a:ext cx="639445" cy="30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80">
                <a:latin typeface="Symbol"/>
                <a:cs typeface="Symbol"/>
              </a:rPr>
              <a:t></a:t>
            </a:r>
            <a:r>
              <a:rPr dirty="0" sz="1850" spc="-185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(</a:t>
            </a:r>
            <a:r>
              <a:rPr dirty="0" sz="1800" spc="45" i="1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306" y="4307643"/>
            <a:ext cx="5267960" cy="2215515"/>
            <a:chOff x="1061306" y="4307643"/>
            <a:chExt cx="5267960" cy="2215515"/>
          </a:xfrm>
        </p:grpSpPr>
        <p:sp>
          <p:nvSpPr>
            <p:cNvPr id="8" name="object 8"/>
            <p:cNvSpPr/>
            <p:nvPr/>
          </p:nvSpPr>
          <p:spPr>
            <a:xfrm>
              <a:off x="1061306" y="4307643"/>
              <a:ext cx="4781550" cy="2215515"/>
            </a:xfrm>
            <a:custGeom>
              <a:avLst/>
              <a:gdLst/>
              <a:ahLst/>
              <a:cxnLst/>
              <a:rect l="l" t="t" r="r" b="b"/>
              <a:pathLst>
                <a:path w="4781550" h="2215515">
                  <a:moveTo>
                    <a:pt x="4048362" y="0"/>
                  </a:moveTo>
                  <a:lnTo>
                    <a:pt x="4009833" y="1220"/>
                  </a:lnTo>
                  <a:lnTo>
                    <a:pt x="3958184" y="7082"/>
                  </a:lnTo>
                  <a:lnTo>
                    <a:pt x="3898709" y="15729"/>
                  </a:lnTo>
                  <a:lnTo>
                    <a:pt x="3836699" y="25303"/>
                  </a:lnTo>
                  <a:lnTo>
                    <a:pt x="3777449" y="33950"/>
                  </a:lnTo>
                  <a:lnTo>
                    <a:pt x="3726252" y="39812"/>
                  </a:lnTo>
                  <a:lnTo>
                    <a:pt x="3688401" y="41033"/>
                  </a:lnTo>
                  <a:lnTo>
                    <a:pt x="3669189" y="35756"/>
                  </a:lnTo>
                  <a:lnTo>
                    <a:pt x="3639846" y="33632"/>
                  </a:lnTo>
                  <a:lnTo>
                    <a:pt x="3598813" y="39761"/>
                  </a:lnTo>
                  <a:lnTo>
                    <a:pt x="3549527" y="51560"/>
                  </a:lnTo>
                  <a:lnTo>
                    <a:pt x="3439941" y="81831"/>
                  </a:lnTo>
                  <a:lnTo>
                    <a:pt x="3386515" y="95136"/>
                  </a:lnTo>
                  <a:lnTo>
                    <a:pt x="3338583" y="103774"/>
                  </a:lnTo>
                  <a:lnTo>
                    <a:pt x="3299582" y="105162"/>
                  </a:lnTo>
                  <a:lnTo>
                    <a:pt x="3272949" y="96716"/>
                  </a:lnTo>
                  <a:lnTo>
                    <a:pt x="3234277" y="105622"/>
                  </a:lnTo>
                  <a:lnTo>
                    <a:pt x="3146457" y="124529"/>
                  </a:lnTo>
                  <a:lnTo>
                    <a:pt x="3051778" y="141722"/>
                  </a:lnTo>
                  <a:lnTo>
                    <a:pt x="2992533" y="145484"/>
                  </a:lnTo>
                  <a:lnTo>
                    <a:pt x="2974847" y="145864"/>
                  </a:lnTo>
                  <a:lnTo>
                    <a:pt x="2932551" y="150334"/>
                  </a:lnTo>
                  <a:lnTo>
                    <a:pt x="2872645" y="157789"/>
                  </a:lnTo>
                  <a:lnTo>
                    <a:pt x="2802127" y="167125"/>
                  </a:lnTo>
                  <a:lnTo>
                    <a:pt x="2553922" y="201209"/>
                  </a:lnTo>
                  <a:lnTo>
                    <a:pt x="2535333" y="203396"/>
                  </a:lnTo>
                  <a:lnTo>
                    <a:pt x="2485549" y="200666"/>
                  </a:lnTo>
                  <a:lnTo>
                    <a:pt x="2435765" y="198487"/>
                  </a:lnTo>
                  <a:lnTo>
                    <a:pt x="2385981" y="196736"/>
                  </a:lnTo>
                  <a:lnTo>
                    <a:pt x="2137061" y="189983"/>
                  </a:lnTo>
                  <a:lnTo>
                    <a:pt x="2087277" y="188156"/>
                  </a:lnTo>
                  <a:lnTo>
                    <a:pt x="2038318" y="191537"/>
                  </a:lnTo>
                  <a:lnTo>
                    <a:pt x="1919637" y="201491"/>
                  </a:lnTo>
                  <a:lnTo>
                    <a:pt x="1773523" y="217731"/>
                  </a:lnTo>
                  <a:lnTo>
                    <a:pt x="1642269" y="239972"/>
                  </a:lnTo>
                  <a:lnTo>
                    <a:pt x="1547795" y="251049"/>
                  </a:lnTo>
                  <a:lnTo>
                    <a:pt x="1498870" y="257355"/>
                  </a:lnTo>
                  <a:lnTo>
                    <a:pt x="1449342" y="264582"/>
                  </a:lnTo>
                  <a:lnTo>
                    <a:pt x="1399602" y="273036"/>
                  </a:lnTo>
                  <a:lnTo>
                    <a:pt x="1350042" y="283025"/>
                  </a:lnTo>
                  <a:lnTo>
                    <a:pt x="1301053" y="294855"/>
                  </a:lnTo>
                  <a:lnTo>
                    <a:pt x="1253028" y="308834"/>
                  </a:lnTo>
                  <a:lnTo>
                    <a:pt x="1206357" y="325268"/>
                  </a:lnTo>
                  <a:lnTo>
                    <a:pt x="1161433" y="344465"/>
                  </a:lnTo>
                  <a:lnTo>
                    <a:pt x="1118646" y="366730"/>
                  </a:lnTo>
                  <a:lnTo>
                    <a:pt x="1078389" y="392372"/>
                  </a:lnTo>
                  <a:lnTo>
                    <a:pt x="1007666" y="415518"/>
                  </a:lnTo>
                  <a:lnTo>
                    <a:pt x="977805" y="425900"/>
                  </a:lnTo>
                  <a:lnTo>
                    <a:pt x="952659" y="433282"/>
                  </a:lnTo>
                  <a:lnTo>
                    <a:pt x="927513" y="441521"/>
                  </a:lnTo>
                  <a:lnTo>
                    <a:pt x="902367" y="450332"/>
                  </a:lnTo>
                  <a:lnTo>
                    <a:pt x="877221" y="459428"/>
                  </a:lnTo>
                  <a:lnTo>
                    <a:pt x="865743" y="464000"/>
                  </a:lnTo>
                  <a:lnTo>
                    <a:pt x="841645" y="473144"/>
                  </a:lnTo>
                  <a:lnTo>
                    <a:pt x="779494" y="496623"/>
                  </a:lnTo>
                  <a:lnTo>
                    <a:pt x="729393" y="516959"/>
                  </a:lnTo>
                  <a:lnTo>
                    <a:pt x="679291" y="539009"/>
                  </a:lnTo>
                  <a:lnTo>
                    <a:pt x="630333" y="563060"/>
                  </a:lnTo>
                  <a:lnTo>
                    <a:pt x="576612" y="598874"/>
                  </a:lnTo>
                  <a:lnTo>
                    <a:pt x="529749" y="648404"/>
                  </a:lnTo>
                  <a:lnTo>
                    <a:pt x="497030" y="676979"/>
                  </a:lnTo>
                  <a:lnTo>
                    <a:pt x="460026" y="700982"/>
                  </a:lnTo>
                  <a:lnTo>
                    <a:pt x="421307" y="723842"/>
                  </a:lnTo>
                  <a:lnTo>
                    <a:pt x="383445" y="748988"/>
                  </a:lnTo>
                  <a:lnTo>
                    <a:pt x="336072" y="751512"/>
                  </a:lnTo>
                  <a:lnTo>
                    <a:pt x="286993" y="759474"/>
                  </a:lnTo>
                  <a:lnTo>
                    <a:pt x="238607" y="773461"/>
                  </a:lnTo>
                  <a:lnTo>
                    <a:pt x="193314" y="794059"/>
                  </a:lnTo>
                  <a:lnTo>
                    <a:pt x="153512" y="821856"/>
                  </a:lnTo>
                  <a:lnTo>
                    <a:pt x="121601" y="857436"/>
                  </a:lnTo>
                  <a:lnTo>
                    <a:pt x="99981" y="901388"/>
                  </a:lnTo>
                  <a:lnTo>
                    <a:pt x="70910" y="936017"/>
                  </a:lnTo>
                  <a:lnTo>
                    <a:pt x="47438" y="973391"/>
                  </a:lnTo>
                  <a:lnTo>
                    <a:pt x="29164" y="1013185"/>
                  </a:lnTo>
                  <a:lnTo>
                    <a:pt x="15684" y="1055074"/>
                  </a:lnTo>
                  <a:lnTo>
                    <a:pt x="6599" y="1098730"/>
                  </a:lnTo>
                  <a:lnTo>
                    <a:pt x="1504" y="1143829"/>
                  </a:lnTo>
                  <a:lnTo>
                    <a:pt x="0" y="1190044"/>
                  </a:lnTo>
                  <a:lnTo>
                    <a:pt x="1683" y="1237049"/>
                  </a:lnTo>
                  <a:lnTo>
                    <a:pt x="6152" y="1284518"/>
                  </a:lnTo>
                  <a:lnTo>
                    <a:pt x="13006" y="1332126"/>
                  </a:lnTo>
                  <a:lnTo>
                    <a:pt x="21842" y="1379547"/>
                  </a:lnTo>
                  <a:lnTo>
                    <a:pt x="32258" y="1426454"/>
                  </a:lnTo>
                  <a:lnTo>
                    <a:pt x="43853" y="1472521"/>
                  </a:lnTo>
                  <a:lnTo>
                    <a:pt x="56225" y="1517423"/>
                  </a:lnTo>
                  <a:lnTo>
                    <a:pt x="68972" y="1560834"/>
                  </a:lnTo>
                  <a:lnTo>
                    <a:pt x="81693" y="1602428"/>
                  </a:lnTo>
                  <a:lnTo>
                    <a:pt x="119316" y="1635771"/>
                  </a:lnTo>
                  <a:lnTo>
                    <a:pt x="158655" y="1665722"/>
                  </a:lnTo>
                  <a:lnTo>
                    <a:pt x="199136" y="1693457"/>
                  </a:lnTo>
                  <a:lnTo>
                    <a:pt x="281241" y="1746999"/>
                  </a:lnTo>
                  <a:lnTo>
                    <a:pt x="321723" y="1775163"/>
                  </a:lnTo>
                  <a:lnTo>
                    <a:pt x="361061" y="1805828"/>
                  </a:lnTo>
                  <a:lnTo>
                    <a:pt x="398685" y="1840172"/>
                  </a:lnTo>
                  <a:lnTo>
                    <a:pt x="430498" y="1849982"/>
                  </a:lnTo>
                  <a:lnTo>
                    <a:pt x="482695" y="1871890"/>
                  </a:lnTo>
                  <a:lnTo>
                    <a:pt x="522748" y="1898941"/>
                  </a:lnTo>
                  <a:lnTo>
                    <a:pt x="530130" y="1908752"/>
                  </a:lnTo>
                  <a:lnTo>
                    <a:pt x="538083" y="1918562"/>
                  </a:lnTo>
                  <a:lnTo>
                    <a:pt x="548037" y="1925516"/>
                  </a:lnTo>
                  <a:lnTo>
                    <a:pt x="575993" y="1936755"/>
                  </a:lnTo>
                  <a:lnTo>
                    <a:pt x="604806" y="1944566"/>
                  </a:lnTo>
                  <a:lnTo>
                    <a:pt x="634190" y="1951233"/>
                  </a:lnTo>
                  <a:lnTo>
                    <a:pt x="663861" y="1959044"/>
                  </a:lnTo>
                  <a:lnTo>
                    <a:pt x="711791" y="1966369"/>
                  </a:lnTo>
                  <a:lnTo>
                    <a:pt x="759520" y="1974721"/>
                  </a:lnTo>
                  <a:lnTo>
                    <a:pt x="806974" y="1984237"/>
                  </a:lnTo>
                  <a:lnTo>
                    <a:pt x="854079" y="1995055"/>
                  </a:lnTo>
                  <a:lnTo>
                    <a:pt x="900760" y="2007312"/>
                  </a:lnTo>
                  <a:lnTo>
                    <a:pt x="946944" y="2021147"/>
                  </a:lnTo>
                  <a:lnTo>
                    <a:pt x="992556" y="2036695"/>
                  </a:lnTo>
                  <a:lnTo>
                    <a:pt x="1037523" y="2054096"/>
                  </a:lnTo>
                  <a:lnTo>
                    <a:pt x="1081770" y="2073486"/>
                  </a:lnTo>
                  <a:lnTo>
                    <a:pt x="1125224" y="2095004"/>
                  </a:lnTo>
                  <a:lnTo>
                    <a:pt x="1167809" y="2118787"/>
                  </a:lnTo>
                  <a:lnTo>
                    <a:pt x="1209453" y="2144972"/>
                  </a:lnTo>
                  <a:lnTo>
                    <a:pt x="1263644" y="2158416"/>
                  </a:lnTo>
                  <a:lnTo>
                    <a:pt x="1312788" y="2169821"/>
                  </a:lnTo>
                  <a:lnTo>
                    <a:pt x="1357785" y="2179361"/>
                  </a:lnTo>
                  <a:lnTo>
                    <a:pt x="1399537" y="2187211"/>
                  </a:lnTo>
                  <a:lnTo>
                    <a:pt x="1438943" y="2193545"/>
                  </a:lnTo>
                  <a:lnTo>
                    <a:pt x="1476905" y="2198540"/>
                  </a:lnTo>
                  <a:lnTo>
                    <a:pt x="1552099" y="2205209"/>
                  </a:lnTo>
                  <a:lnTo>
                    <a:pt x="1591133" y="2207234"/>
                  </a:lnTo>
                  <a:lnTo>
                    <a:pt x="1632326" y="2208618"/>
                  </a:lnTo>
                  <a:lnTo>
                    <a:pt x="1676579" y="2209537"/>
                  </a:lnTo>
                  <a:lnTo>
                    <a:pt x="1902204" y="2212058"/>
                  </a:lnTo>
                  <a:lnTo>
                    <a:pt x="1975268" y="2213274"/>
                  </a:lnTo>
                  <a:lnTo>
                    <a:pt x="2056797" y="2215076"/>
                  </a:lnTo>
                  <a:lnTo>
                    <a:pt x="2100544" y="2213225"/>
                  </a:lnTo>
                  <a:lnTo>
                    <a:pt x="2147757" y="2212587"/>
                  </a:lnTo>
                  <a:lnTo>
                    <a:pt x="2303791" y="2213287"/>
                  </a:lnTo>
                  <a:lnTo>
                    <a:pt x="2358469" y="2212836"/>
                  </a:lnTo>
                  <a:lnTo>
                    <a:pt x="2413413" y="2211266"/>
                  </a:lnTo>
                  <a:lnTo>
                    <a:pt x="2467983" y="2208109"/>
                  </a:lnTo>
                  <a:lnTo>
                    <a:pt x="2521541" y="2202899"/>
                  </a:lnTo>
                  <a:lnTo>
                    <a:pt x="2573446" y="2195170"/>
                  </a:lnTo>
                  <a:lnTo>
                    <a:pt x="2623058" y="2184456"/>
                  </a:lnTo>
                  <a:lnTo>
                    <a:pt x="2669738" y="2170289"/>
                  </a:lnTo>
                  <a:lnTo>
                    <a:pt x="2712845" y="2152203"/>
                  </a:lnTo>
                  <a:lnTo>
                    <a:pt x="2751741" y="2129732"/>
                  </a:lnTo>
                  <a:lnTo>
                    <a:pt x="2789161" y="2113407"/>
                  </a:lnTo>
                  <a:lnTo>
                    <a:pt x="2827168" y="2089086"/>
                  </a:lnTo>
                  <a:lnTo>
                    <a:pt x="2864108" y="2058472"/>
                  </a:lnTo>
                  <a:lnTo>
                    <a:pt x="2898329" y="2023274"/>
                  </a:lnTo>
                  <a:lnTo>
                    <a:pt x="2928178" y="1985196"/>
                  </a:lnTo>
                  <a:lnTo>
                    <a:pt x="2952002" y="1945945"/>
                  </a:lnTo>
                  <a:lnTo>
                    <a:pt x="2968149" y="1907228"/>
                  </a:lnTo>
                  <a:lnTo>
                    <a:pt x="2993849" y="1882136"/>
                  </a:lnTo>
                  <a:lnTo>
                    <a:pt x="3006237" y="1868164"/>
                  </a:lnTo>
                  <a:lnTo>
                    <a:pt x="3012479" y="1853022"/>
                  </a:lnTo>
                  <a:lnTo>
                    <a:pt x="3019745" y="1824420"/>
                  </a:lnTo>
                  <a:lnTo>
                    <a:pt x="3035205" y="1770068"/>
                  </a:lnTo>
                  <a:lnTo>
                    <a:pt x="3070209" y="1728586"/>
                  </a:lnTo>
                  <a:lnTo>
                    <a:pt x="3095784" y="1685105"/>
                  </a:lnTo>
                  <a:lnTo>
                    <a:pt x="3116215" y="1637623"/>
                  </a:lnTo>
                  <a:lnTo>
                    <a:pt x="3135789" y="1584140"/>
                  </a:lnTo>
                  <a:lnTo>
                    <a:pt x="3165805" y="1551612"/>
                  </a:lnTo>
                  <a:lnTo>
                    <a:pt x="3195968" y="1516304"/>
                  </a:lnTo>
                  <a:lnTo>
                    <a:pt x="3224230" y="1478362"/>
                  </a:lnTo>
                  <a:lnTo>
                    <a:pt x="3248540" y="1437934"/>
                  </a:lnTo>
                  <a:lnTo>
                    <a:pt x="3266853" y="1395164"/>
                  </a:lnTo>
                  <a:lnTo>
                    <a:pt x="3289555" y="1366678"/>
                  </a:lnTo>
                  <a:lnTo>
                    <a:pt x="3318029" y="1339891"/>
                  </a:lnTo>
                  <a:lnTo>
                    <a:pt x="3351608" y="1314637"/>
                  </a:lnTo>
                  <a:lnTo>
                    <a:pt x="3389626" y="1290750"/>
                  </a:lnTo>
                  <a:lnTo>
                    <a:pt x="3431416" y="1268062"/>
                  </a:lnTo>
                  <a:lnTo>
                    <a:pt x="3476312" y="1246407"/>
                  </a:lnTo>
                  <a:lnTo>
                    <a:pt x="3523647" y="1225619"/>
                  </a:lnTo>
                  <a:lnTo>
                    <a:pt x="3572755" y="1205530"/>
                  </a:lnTo>
                  <a:lnTo>
                    <a:pt x="3622969" y="1185975"/>
                  </a:lnTo>
                  <a:lnTo>
                    <a:pt x="3724051" y="1147797"/>
                  </a:lnTo>
                  <a:lnTo>
                    <a:pt x="3773585" y="1128842"/>
                  </a:lnTo>
                  <a:lnTo>
                    <a:pt x="3821560" y="1109753"/>
                  </a:lnTo>
                  <a:lnTo>
                    <a:pt x="3867309" y="1090364"/>
                  </a:lnTo>
                  <a:lnTo>
                    <a:pt x="3867402" y="1077596"/>
                  </a:lnTo>
                  <a:lnTo>
                    <a:pt x="3880524" y="1064090"/>
                  </a:lnTo>
                  <a:lnTo>
                    <a:pt x="3938989" y="1035211"/>
                  </a:lnTo>
                  <a:lnTo>
                    <a:pt x="3980900" y="1020008"/>
                  </a:lnTo>
                  <a:lnTo>
                    <a:pt x="4028975" y="1004411"/>
                  </a:lnTo>
                  <a:lnTo>
                    <a:pt x="4081498" y="988504"/>
                  </a:lnTo>
                  <a:lnTo>
                    <a:pt x="4248597" y="939788"/>
                  </a:lnTo>
                  <a:lnTo>
                    <a:pt x="4301753" y="923502"/>
                  </a:lnTo>
                  <a:lnTo>
                    <a:pt x="4350778" y="907335"/>
                  </a:lnTo>
                  <a:lnTo>
                    <a:pt x="4393954" y="891373"/>
                  </a:lnTo>
                  <a:lnTo>
                    <a:pt x="4429566" y="875701"/>
                  </a:lnTo>
                  <a:lnTo>
                    <a:pt x="4471236" y="845571"/>
                  </a:lnTo>
                  <a:lnTo>
                    <a:pt x="4473861" y="831284"/>
                  </a:lnTo>
                  <a:lnTo>
                    <a:pt x="4521315" y="818693"/>
                  </a:lnTo>
                  <a:lnTo>
                    <a:pt x="4567837" y="795293"/>
                  </a:lnTo>
                  <a:lnTo>
                    <a:pt x="4612310" y="763445"/>
                  </a:lnTo>
                  <a:lnTo>
                    <a:pt x="4653620" y="725506"/>
                  </a:lnTo>
                  <a:lnTo>
                    <a:pt x="4690650" y="683837"/>
                  </a:lnTo>
                  <a:lnTo>
                    <a:pt x="4722285" y="640796"/>
                  </a:lnTo>
                  <a:lnTo>
                    <a:pt x="4747410" y="598743"/>
                  </a:lnTo>
                  <a:lnTo>
                    <a:pt x="4764908" y="560036"/>
                  </a:lnTo>
                  <a:lnTo>
                    <a:pt x="4773665" y="527036"/>
                  </a:lnTo>
                  <a:lnTo>
                    <a:pt x="4772565" y="502100"/>
                  </a:lnTo>
                  <a:lnTo>
                    <a:pt x="4780945" y="457278"/>
                  </a:lnTo>
                  <a:lnTo>
                    <a:pt x="4776901" y="412242"/>
                  </a:lnTo>
                  <a:lnTo>
                    <a:pt x="4763687" y="367899"/>
                  </a:lnTo>
                  <a:lnTo>
                    <a:pt x="4744555" y="325156"/>
                  </a:lnTo>
                  <a:lnTo>
                    <a:pt x="4722757" y="284919"/>
                  </a:lnTo>
                  <a:lnTo>
                    <a:pt x="4701545" y="248094"/>
                  </a:lnTo>
                  <a:lnTo>
                    <a:pt x="4684173" y="215588"/>
                  </a:lnTo>
                  <a:lnTo>
                    <a:pt x="4668171" y="170963"/>
                  </a:lnTo>
                  <a:lnTo>
                    <a:pt x="4647597" y="135197"/>
                  </a:lnTo>
                  <a:lnTo>
                    <a:pt x="4615593" y="104574"/>
                  </a:lnTo>
                  <a:lnTo>
                    <a:pt x="4565301" y="75380"/>
                  </a:lnTo>
                  <a:lnTo>
                    <a:pt x="4510120" y="63700"/>
                  </a:lnTo>
                  <a:lnTo>
                    <a:pt x="4454914" y="56397"/>
                  </a:lnTo>
                  <a:lnTo>
                    <a:pt x="4388663" y="48509"/>
                  </a:lnTo>
                  <a:lnTo>
                    <a:pt x="4245114" y="32147"/>
                  </a:lnTo>
                  <a:lnTo>
                    <a:pt x="4178863" y="24259"/>
                  </a:lnTo>
                  <a:lnTo>
                    <a:pt x="4123658" y="16956"/>
                  </a:lnTo>
                  <a:lnTo>
                    <a:pt x="4085021" y="10531"/>
                  </a:lnTo>
                  <a:lnTo>
                    <a:pt x="4068477" y="5276"/>
                  </a:lnTo>
                  <a:lnTo>
                    <a:pt x="404836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9427" y="5558028"/>
              <a:ext cx="231648" cy="2377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7628" y="5634227"/>
              <a:ext cx="231647" cy="2346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6228" y="5100828"/>
              <a:ext cx="231647" cy="2377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4323" y="5481828"/>
              <a:ext cx="231647" cy="237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7228" y="5939027"/>
              <a:ext cx="231647" cy="2346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427" y="5939027"/>
              <a:ext cx="231647" cy="2377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9323" y="4567428"/>
              <a:ext cx="231647" cy="2377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227" y="4948428"/>
              <a:ext cx="231647" cy="2377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76827" y="4707636"/>
              <a:ext cx="1594485" cy="360045"/>
            </a:xfrm>
            <a:custGeom>
              <a:avLst/>
              <a:gdLst/>
              <a:ahLst/>
              <a:cxnLst/>
              <a:rect l="l" t="t" r="r" b="b"/>
              <a:pathLst>
                <a:path w="1594485" h="360045">
                  <a:moveTo>
                    <a:pt x="0" y="359663"/>
                  </a:moveTo>
                  <a:lnTo>
                    <a:pt x="1594103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58739" y="4658868"/>
              <a:ext cx="109855" cy="100965"/>
            </a:xfrm>
            <a:custGeom>
              <a:avLst/>
              <a:gdLst/>
              <a:ahLst/>
              <a:cxnLst/>
              <a:rect l="l" t="t" r="r" b="b"/>
              <a:pathLst>
                <a:path w="109854" h="100964">
                  <a:moveTo>
                    <a:pt x="0" y="0"/>
                  </a:moveTo>
                  <a:lnTo>
                    <a:pt x="21336" y="100584"/>
                  </a:lnTo>
                  <a:lnTo>
                    <a:pt x="109727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49395" y="4808220"/>
              <a:ext cx="1658620" cy="713740"/>
            </a:xfrm>
            <a:custGeom>
              <a:avLst/>
              <a:gdLst/>
              <a:ahLst/>
              <a:cxnLst/>
              <a:rect l="l" t="t" r="r" b="b"/>
              <a:pathLst>
                <a:path w="1658620" h="713739">
                  <a:moveTo>
                    <a:pt x="0" y="713231"/>
                  </a:moveTo>
                  <a:lnTo>
                    <a:pt x="1658111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86172" y="4762500"/>
              <a:ext cx="113030" cy="94615"/>
            </a:xfrm>
            <a:custGeom>
              <a:avLst/>
              <a:gdLst/>
              <a:ahLst/>
              <a:cxnLst/>
              <a:rect l="l" t="t" r="r" b="b"/>
              <a:pathLst>
                <a:path w="113029" h="94614">
                  <a:moveTo>
                    <a:pt x="0" y="0"/>
                  </a:moveTo>
                  <a:lnTo>
                    <a:pt x="39624" y="94487"/>
                  </a:lnTo>
                  <a:lnTo>
                    <a:pt x="112775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82923" y="5600700"/>
              <a:ext cx="2423160" cy="0"/>
            </a:xfrm>
            <a:custGeom>
              <a:avLst/>
              <a:gdLst/>
              <a:ahLst/>
              <a:cxnLst/>
              <a:rect l="l" t="t" r="r" b="b"/>
              <a:pathLst>
                <a:path w="2423160" h="0">
                  <a:moveTo>
                    <a:pt x="0" y="0"/>
                  </a:moveTo>
                  <a:lnTo>
                    <a:pt x="2423159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523" y="5481828"/>
              <a:ext cx="231647" cy="2377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06083" y="5551932"/>
              <a:ext cx="97790" cy="100965"/>
            </a:xfrm>
            <a:custGeom>
              <a:avLst/>
              <a:gdLst/>
              <a:ahLst/>
              <a:cxnLst/>
              <a:rect l="l" t="t" r="r" b="b"/>
              <a:pathLst>
                <a:path w="97789" h="100964">
                  <a:moveTo>
                    <a:pt x="0" y="0"/>
                  </a:moveTo>
                  <a:lnTo>
                    <a:pt x="0" y="100584"/>
                  </a:lnTo>
                  <a:lnTo>
                    <a:pt x="97536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95827" y="6057900"/>
              <a:ext cx="1661160" cy="0"/>
            </a:xfrm>
            <a:custGeom>
              <a:avLst/>
              <a:gdLst/>
              <a:ahLst/>
              <a:cxnLst/>
              <a:rect l="l" t="t" r="r" b="b"/>
              <a:pathLst>
                <a:path w="1661160" h="0">
                  <a:moveTo>
                    <a:pt x="0" y="0"/>
                  </a:moveTo>
                  <a:lnTo>
                    <a:pt x="1661159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56987" y="600913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83"/>
                  </a:lnTo>
                  <a:lnTo>
                    <a:pt x="100583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54395" y="4768596"/>
              <a:ext cx="615950" cy="683260"/>
            </a:xfrm>
            <a:custGeom>
              <a:avLst/>
              <a:gdLst/>
              <a:ahLst/>
              <a:cxnLst/>
              <a:rect l="l" t="t" r="r" b="b"/>
              <a:pathLst>
                <a:path w="615950" h="683260">
                  <a:moveTo>
                    <a:pt x="0" y="0"/>
                  </a:moveTo>
                  <a:lnTo>
                    <a:pt x="615695" y="682751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30468" y="5414772"/>
              <a:ext cx="104139" cy="109855"/>
            </a:xfrm>
            <a:custGeom>
              <a:avLst/>
              <a:gdLst/>
              <a:ahLst/>
              <a:cxnLst/>
              <a:rect l="l" t="t" r="r" b="b"/>
              <a:pathLst>
                <a:path w="104139" h="109854">
                  <a:moveTo>
                    <a:pt x="73152" y="0"/>
                  </a:moveTo>
                  <a:lnTo>
                    <a:pt x="0" y="67055"/>
                  </a:lnTo>
                  <a:lnTo>
                    <a:pt x="103632" y="109727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77027" y="5719572"/>
              <a:ext cx="866140" cy="338455"/>
            </a:xfrm>
            <a:custGeom>
              <a:avLst/>
              <a:gdLst/>
              <a:ahLst/>
              <a:cxnLst/>
              <a:rect l="l" t="t" r="r" b="b"/>
              <a:pathLst>
                <a:path w="866139" h="338454">
                  <a:moveTo>
                    <a:pt x="0" y="338327"/>
                  </a:moveTo>
                  <a:lnTo>
                    <a:pt x="865631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24372" y="5673852"/>
              <a:ext cx="109855" cy="94615"/>
            </a:xfrm>
            <a:custGeom>
              <a:avLst/>
              <a:gdLst/>
              <a:ahLst/>
              <a:cxnLst/>
              <a:rect l="l" t="t" r="r" b="b"/>
              <a:pathLst>
                <a:path w="109854" h="94614">
                  <a:moveTo>
                    <a:pt x="0" y="0"/>
                  </a:moveTo>
                  <a:lnTo>
                    <a:pt x="36576" y="94487"/>
                  </a:lnTo>
                  <a:lnTo>
                    <a:pt x="109728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14499" y="5332476"/>
              <a:ext cx="820419" cy="265430"/>
            </a:xfrm>
            <a:custGeom>
              <a:avLst/>
              <a:gdLst/>
              <a:ahLst/>
              <a:cxnLst/>
              <a:rect l="l" t="t" r="r" b="b"/>
              <a:pathLst>
                <a:path w="820419" h="265429">
                  <a:moveTo>
                    <a:pt x="0" y="265175"/>
                  </a:moveTo>
                  <a:lnTo>
                    <a:pt x="819912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16123" y="5286756"/>
              <a:ext cx="113030" cy="94615"/>
            </a:xfrm>
            <a:custGeom>
              <a:avLst/>
              <a:gdLst/>
              <a:ahLst/>
              <a:cxnLst/>
              <a:rect l="l" t="t" r="r" b="b"/>
              <a:pathLst>
                <a:path w="113030" h="94614">
                  <a:moveTo>
                    <a:pt x="0" y="0"/>
                  </a:moveTo>
                  <a:lnTo>
                    <a:pt x="30480" y="94487"/>
                  </a:lnTo>
                  <a:lnTo>
                    <a:pt x="112775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48027" y="5676900"/>
              <a:ext cx="515620" cy="64135"/>
            </a:xfrm>
            <a:custGeom>
              <a:avLst/>
              <a:gdLst/>
              <a:ahLst/>
              <a:cxnLst/>
              <a:rect l="l" t="t" r="r" b="b"/>
              <a:pathLst>
                <a:path w="515619" h="64135">
                  <a:moveTo>
                    <a:pt x="0" y="0"/>
                  </a:moveTo>
                  <a:lnTo>
                    <a:pt x="515111" y="64007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260091" y="5692140"/>
              <a:ext cx="106680" cy="100965"/>
            </a:xfrm>
            <a:custGeom>
              <a:avLst/>
              <a:gdLst/>
              <a:ahLst/>
              <a:cxnLst/>
              <a:rect l="l" t="t" r="r" b="b"/>
              <a:pathLst>
                <a:path w="106680" h="100964">
                  <a:moveTo>
                    <a:pt x="12192" y="0"/>
                  </a:moveTo>
                  <a:lnTo>
                    <a:pt x="0" y="100583"/>
                  </a:lnTo>
                  <a:lnTo>
                    <a:pt x="106680" y="64007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52700" y="5835396"/>
              <a:ext cx="335280" cy="177165"/>
            </a:xfrm>
            <a:custGeom>
              <a:avLst/>
              <a:gdLst/>
              <a:ahLst/>
              <a:cxnLst/>
              <a:rect l="l" t="t" r="r" b="b"/>
              <a:pathLst>
                <a:path w="335280" h="177164">
                  <a:moveTo>
                    <a:pt x="0" y="0"/>
                  </a:moveTo>
                  <a:lnTo>
                    <a:pt x="335279" y="176783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863595" y="5969508"/>
              <a:ext cx="113030" cy="91440"/>
            </a:xfrm>
            <a:custGeom>
              <a:avLst/>
              <a:gdLst/>
              <a:ahLst/>
              <a:cxnLst/>
              <a:rect l="l" t="t" r="r" b="b"/>
              <a:pathLst>
                <a:path w="113030" h="91439">
                  <a:moveTo>
                    <a:pt x="45720" y="0"/>
                  </a:moveTo>
                  <a:lnTo>
                    <a:pt x="0" y="88391"/>
                  </a:lnTo>
                  <a:lnTo>
                    <a:pt x="112775" y="914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586228" y="5618988"/>
              <a:ext cx="680085" cy="134620"/>
            </a:xfrm>
            <a:custGeom>
              <a:avLst/>
              <a:gdLst/>
              <a:ahLst/>
              <a:cxnLst/>
              <a:rect l="l" t="t" r="r" b="b"/>
              <a:pathLst>
                <a:path w="680085" h="134620">
                  <a:moveTo>
                    <a:pt x="0" y="134111"/>
                  </a:moveTo>
                  <a:lnTo>
                    <a:pt x="679703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253739" y="5570220"/>
              <a:ext cx="106680" cy="100965"/>
            </a:xfrm>
            <a:custGeom>
              <a:avLst/>
              <a:gdLst/>
              <a:ahLst/>
              <a:cxnLst/>
              <a:rect l="l" t="t" r="r" b="b"/>
              <a:pathLst>
                <a:path w="106679" h="100964">
                  <a:moveTo>
                    <a:pt x="0" y="0"/>
                  </a:moveTo>
                  <a:lnTo>
                    <a:pt x="18287" y="100584"/>
                  </a:lnTo>
                  <a:lnTo>
                    <a:pt x="106679" y="33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467099" y="5183124"/>
              <a:ext cx="3175" cy="204470"/>
            </a:xfrm>
            <a:custGeom>
              <a:avLst/>
              <a:gdLst/>
              <a:ahLst/>
              <a:cxnLst/>
              <a:rect l="l" t="t" r="r" b="b"/>
              <a:pathLst>
                <a:path w="3175" h="204470">
                  <a:moveTo>
                    <a:pt x="0" y="0"/>
                  </a:moveTo>
                  <a:lnTo>
                    <a:pt x="3047" y="204215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21379" y="538734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84" y="0"/>
                  </a:moveTo>
                  <a:lnTo>
                    <a:pt x="0" y="3047"/>
                  </a:lnTo>
                  <a:lnTo>
                    <a:pt x="54863" y="10058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814828" y="5094732"/>
              <a:ext cx="445134" cy="125095"/>
            </a:xfrm>
            <a:custGeom>
              <a:avLst/>
              <a:gdLst/>
              <a:ahLst/>
              <a:cxnLst/>
              <a:rect l="l" t="t" r="r" b="b"/>
              <a:pathLst>
                <a:path w="445135" h="125095">
                  <a:moveTo>
                    <a:pt x="0" y="124967"/>
                  </a:moveTo>
                  <a:lnTo>
                    <a:pt x="445007" y="0"/>
                  </a:lnTo>
                </a:path>
              </a:pathLst>
            </a:custGeom>
            <a:ln w="9143">
              <a:solidFill>
                <a:srgbClr val="5F60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44595" y="5049012"/>
              <a:ext cx="109855" cy="94615"/>
            </a:xfrm>
            <a:custGeom>
              <a:avLst/>
              <a:gdLst/>
              <a:ahLst/>
              <a:cxnLst/>
              <a:rect l="l" t="t" r="r" b="b"/>
              <a:pathLst>
                <a:path w="109854" h="94614">
                  <a:moveTo>
                    <a:pt x="0" y="0"/>
                  </a:moveTo>
                  <a:lnTo>
                    <a:pt x="27432" y="94488"/>
                  </a:lnTo>
                  <a:lnTo>
                    <a:pt x="109728" y="18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5414772" y="3128772"/>
            <a:ext cx="230504" cy="230504"/>
            <a:chOff x="5414772" y="3128772"/>
            <a:chExt cx="230504" cy="230504"/>
          </a:xfrm>
        </p:grpSpPr>
        <p:sp>
          <p:nvSpPr>
            <p:cNvPr id="43" name="object 43"/>
            <p:cNvSpPr/>
            <p:nvPr/>
          </p:nvSpPr>
          <p:spPr>
            <a:xfrm>
              <a:off x="5454396" y="3168396"/>
              <a:ext cx="186055" cy="186055"/>
            </a:xfrm>
            <a:custGeom>
              <a:avLst/>
              <a:gdLst/>
              <a:ahLst/>
              <a:cxnLst/>
              <a:rect l="l" t="t" r="r" b="b"/>
              <a:pathLst>
                <a:path w="186054" h="186054">
                  <a:moveTo>
                    <a:pt x="185927" y="18592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414772" y="3128772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0" y="0"/>
                  </a:moveTo>
                  <a:lnTo>
                    <a:pt x="21336" y="67056"/>
                  </a:lnTo>
                  <a:lnTo>
                    <a:pt x="67056" y="21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793740" y="3303523"/>
            <a:ext cx="2585085" cy="388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latin typeface="Comic Sans MS"/>
                <a:cs typeface="Comic Sans MS"/>
              </a:rPr>
              <a:t>shortest path </a:t>
            </a:r>
            <a:r>
              <a:rPr dirty="0" sz="1200" spc="-5">
                <a:latin typeface="Comic Sans MS"/>
                <a:cs typeface="Comic Sans MS"/>
              </a:rPr>
              <a:t>to </a:t>
            </a:r>
            <a:r>
              <a:rPr dirty="0" sz="1200">
                <a:latin typeface="Comic Sans MS"/>
                <a:cs typeface="Comic Sans MS"/>
              </a:rPr>
              <a:t>some u </a:t>
            </a:r>
            <a:r>
              <a:rPr dirty="0" sz="1200" spc="-5">
                <a:latin typeface="Comic Sans MS"/>
                <a:cs typeface="Comic Sans MS"/>
              </a:rPr>
              <a:t>in </a:t>
            </a:r>
            <a:r>
              <a:rPr dirty="0" sz="1200">
                <a:latin typeface="Comic Sans MS"/>
                <a:cs typeface="Comic Sans MS"/>
              </a:rPr>
              <a:t>explored </a:t>
            </a:r>
            <a:r>
              <a:rPr dirty="0" sz="1200" spc="-34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part,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followed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by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single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edge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(u,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v)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52620" y="4472535"/>
            <a:ext cx="157480" cy="290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5"/>
              </a:lnSpc>
            </a:pPr>
            <a:r>
              <a:rPr dirty="0" sz="1600" spc="-475">
                <a:latin typeface="Lucida Sans Unicode"/>
                <a:cs typeface="Lucida Sans Unicode"/>
              </a:rPr>
              <a:t>𝑙</a:t>
            </a:r>
            <a:r>
              <a:rPr dirty="0" baseline="-20202" sz="1650" spc="-712">
                <a:latin typeface="Comic Sans MS"/>
                <a:cs typeface="Comic Sans MS"/>
              </a:rPr>
              <a:t>e</a:t>
            </a:r>
            <a:endParaRPr baseline="-20202" sz="165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21300" y="4541258"/>
            <a:ext cx="111760" cy="2717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5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03523" y="4644890"/>
            <a:ext cx="352425" cy="54927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sz="1400" spc="-5">
                <a:latin typeface="Comic Sans MS"/>
                <a:cs typeface="Comic Sans MS"/>
              </a:rPr>
              <a:t>(u)</a:t>
            </a:r>
            <a:endParaRPr sz="1400">
              <a:latin typeface="Comic Sans MS"/>
              <a:cs typeface="Comic Sans MS"/>
            </a:endParaRPr>
          </a:p>
          <a:p>
            <a:pPr marL="116205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97940" y="5187434"/>
            <a:ext cx="148590" cy="2717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1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78355" y="5531858"/>
            <a:ext cx="111760" cy="2717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400" spc="-5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37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355" y="176275"/>
            <a:ext cx="522541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08275" algn="l"/>
              </a:tabLst>
            </a:pPr>
            <a:r>
              <a:rPr dirty="0" spc="-5"/>
              <a:t>Dijkstra's</a:t>
            </a:r>
            <a:r>
              <a:rPr dirty="0" spc="10"/>
              <a:t> </a:t>
            </a:r>
            <a:r>
              <a:rPr dirty="0" spc="-5"/>
              <a:t>Algorithm:	Proof</a:t>
            </a:r>
            <a:r>
              <a:rPr dirty="0" spc="-35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5"/>
              <a:t>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8056880" cy="266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41959" algn="l"/>
                <a:tab pos="119824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Invariant.	</a:t>
            </a:r>
            <a:r>
              <a:rPr dirty="0" sz="1800">
                <a:latin typeface="Comic Sans MS"/>
                <a:cs typeface="Comic Sans MS"/>
              </a:rPr>
              <a:t>For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5">
                <a:latin typeface="Comic Sans MS"/>
                <a:cs typeface="Comic Sans MS"/>
              </a:rPr>
              <a:t> node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u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S,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d(u) 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length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shortest </a:t>
            </a:r>
            <a:r>
              <a:rPr dirty="0" sz="1800" spc="5">
                <a:latin typeface="Comic Sans MS"/>
                <a:cs typeface="Comic Sans MS"/>
              </a:rPr>
              <a:t>s-u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path.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1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induction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on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|S|)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25730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Base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case:	</a:t>
            </a:r>
            <a:r>
              <a:rPr dirty="0" sz="1800" spc="-5">
                <a:latin typeface="Comic Sans MS"/>
                <a:cs typeface="Comic Sans MS"/>
              </a:rPr>
              <a:t>|S|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1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trivial.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2454275" algn="l"/>
                <a:tab pos="5142230" algn="l"/>
                <a:tab pos="540512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Inductive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hypothesis:	</a:t>
            </a:r>
            <a:r>
              <a:rPr dirty="0" sz="1800" spc="-5">
                <a:latin typeface="Comic Sans MS"/>
                <a:cs typeface="Comic Sans MS"/>
              </a:rPr>
              <a:t>Assume true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|S| </a:t>
            </a:r>
            <a:r>
              <a:rPr dirty="0" sz="1800">
                <a:latin typeface="Comic Sans MS"/>
                <a:cs typeface="Comic Sans MS"/>
              </a:rPr>
              <a:t>= k	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v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next node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added</a:t>
            </a:r>
            <a:r>
              <a:rPr dirty="0" sz="1800" spc="-5">
                <a:latin typeface="Comic Sans MS"/>
                <a:cs typeface="Comic Sans MS"/>
              </a:rPr>
              <a:t> 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S,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u-v</a:t>
            </a:r>
            <a:r>
              <a:rPr dirty="0" sz="1800" spc="5">
                <a:latin typeface="Comic Sans MS"/>
                <a:cs typeface="Comic Sans MS"/>
              </a:rPr>
              <a:t> be</a:t>
            </a:r>
            <a:r>
              <a:rPr dirty="0" sz="1800" spc="-5">
                <a:latin typeface="Comic Sans MS"/>
                <a:cs typeface="Comic Sans MS"/>
              </a:rPr>
              <a:t> 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chosen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edge.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The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shortest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s-u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path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plus</a:t>
            </a:r>
            <a:r>
              <a:rPr dirty="0" sz="1800" spc="-5">
                <a:latin typeface="Comic Sans MS"/>
                <a:cs typeface="Comic Sans MS"/>
              </a:rPr>
              <a:t> (u,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v)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s-v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path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length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</a:t>
            </a:r>
            <a:r>
              <a:rPr dirty="0" sz="1800">
                <a:latin typeface="Comic Sans MS"/>
                <a:cs typeface="Comic Sans MS"/>
              </a:rPr>
              <a:t>(v).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s-v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path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P.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We'll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see</a:t>
            </a:r>
            <a:r>
              <a:rPr dirty="0" sz="1800" spc="-5">
                <a:latin typeface="Comic Sans MS"/>
                <a:cs typeface="Comic Sans MS"/>
              </a:rPr>
              <a:t> 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it's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shorter</a:t>
            </a:r>
            <a:r>
              <a:rPr dirty="0" sz="1800" spc="-5">
                <a:latin typeface="Comic Sans MS"/>
                <a:cs typeface="Comic Sans MS"/>
              </a:rPr>
              <a:t> than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5">
                <a:latin typeface="Symbol"/>
                <a:cs typeface="Symbol"/>
              </a:rPr>
              <a:t></a:t>
            </a:r>
            <a:r>
              <a:rPr dirty="0" sz="1800" spc="5">
                <a:latin typeface="Comic Sans MS"/>
                <a:cs typeface="Comic Sans MS"/>
              </a:rPr>
              <a:t>(v).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x-y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first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edge</a:t>
            </a:r>
            <a:r>
              <a:rPr dirty="0" sz="1800" spc="-5">
                <a:latin typeface="Comic Sans MS"/>
                <a:cs typeface="Comic Sans MS"/>
              </a:rPr>
              <a:t> in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</a:t>
            </a:r>
            <a:r>
              <a:rPr dirty="0" sz="1800" spc="-5">
                <a:latin typeface="Comic Sans MS"/>
                <a:cs typeface="Comic Sans MS"/>
              </a:rPr>
              <a:t> 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leaves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63" y="3568699"/>
            <a:ext cx="476250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384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P'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subpath </a:t>
            </a:r>
            <a:r>
              <a:rPr dirty="0" sz="1800" spc="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x.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dirty="0" sz="1800">
                <a:latin typeface="Comic Sans MS"/>
                <a:cs typeface="Comic Sans MS"/>
              </a:rPr>
              <a:t>P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already</a:t>
            </a:r>
            <a:r>
              <a:rPr dirty="0" sz="1800" spc="-5">
                <a:latin typeface="Comic Sans MS"/>
                <a:cs typeface="Comic Sans MS"/>
              </a:rPr>
              <a:t> too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long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soon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as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leaves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252" y="5281676"/>
            <a:ext cx="42303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905">
                <a:latin typeface="Lucida Sans Unicode"/>
                <a:cs typeface="Lucida Sans Unicode"/>
              </a:rPr>
              <a:t>𝑙</a:t>
            </a:r>
            <a:r>
              <a:rPr dirty="0" sz="1600" spc="-270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(P</a:t>
            </a:r>
            <a:r>
              <a:rPr dirty="0" sz="1600">
                <a:latin typeface="Comic Sans MS"/>
                <a:cs typeface="Comic Sans MS"/>
              </a:rPr>
              <a:t>)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Symbol"/>
                <a:cs typeface="Symbol"/>
              </a:rPr>
              <a:t>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905">
                <a:latin typeface="Lucida Sans Unicode"/>
                <a:cs typeface="Lucida Sans Unicode"/>
              </a:rPr>
              <a:t>𝑙</a:t>
            </a:r>
            <a:r>
              <a:rPr dirty="0" sz="1600" spc="-265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(P'</a:t>
            </a:r>
            <a:r>
              <a:rPr dirty="0" sz="1600">
                <a:latin typeface="Comic Sans MS"/>
                <a:cs typeface="Comic Sans MS"/>
              </a:rPr>
              <a:t>)</a:t>
            </a:r>
            <a:r>
              <a:rPr dirty="0" sz="160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+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-905">
                <a:latin typeface="Lucida Sans Unicode"/>
                <a:cs typeface="Lucida Sans Unicode"/>
              </a:rPr>
              <a:t>𝑙</a:t>
            </a:r>
            <a:r>
              <a:rPr dirty="0" sz="1600" spc="-254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(x,y</a:t>
            </a:r>
            <a:r>
              <a:rPr dirty="0" sz="1600">
                <a:latin typeface="Comic Sans MS"/>
                <a:cs typeface="Comic Sans MS"/>
              </a:rPr>
              <a:t>)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20">
                <a:latin typeface="Comic Sans MS"/>
                <a:cs typeface="Comic Sans MS"/>
              </a:rPr>
              <a:t> </a:t>
            </a:r>
            <a:r>
              <a:rPr dirty="0" sz="1600">
                <a:latin typeface="Symbol"/>
                <a:cs typeface="Symbol"/>
              </a:rPr>
              <a:t>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d(x</a:t>
            </a:r>
            <a:r>
              <a:rPr dirty="0" sz="1600">
                <a:latin typeface="Comic Sans MS"/>
                <a:cs typeface="Comic Sans MS"/>
              </a:rPr>
              <a:t>)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+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 spc="-905">
                <a:latin typeface="Lucida Sans Unicode"/>
                <a:cs typeface="Lucida Sans Unicode"/>
              </a:rPr>
              <a:t>𝑙</a:t>
            </a:r>
            <a:r>
              <a:rPr dirty="0" sz="1600" spc="-254">
                <a:latin typeface="Lucida Sans Unicode"/>
                <a:cs typeface="Lucida Sans Unicode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(x</a:t>
            </a:r>
            <a:r>
              <a:rPr dirty="0" sz="1600">
                <a:latin typeface="Comic Sans MS"/>
                <a:cs typeface="Comic Sans MS"/>
              </a:rPr>
              <a:t>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y</a:t>
            </a:r>
            <a:r>
              <a:rPr dirty="0" sz="1600">
                <a:latin typeface="Comic Sans MS"/>
                <a:cs typeface="Comic Sans MS"/>
              </a:rPr>
              <a:t>)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20">
                <a:latin typeface="Comic Sans MS"/>
                <a:cs typeface="Comic Sans MS"/>
              </a:rPr>
              <a:t> </a:t>
            </a:r>
            <a:r>
              <a:rPr dirty="0" sz="1600">
                <a:latin typeface="Symbol"/>
                <a:cs typeface="Symbol"/>
              </a:rPr>
              <a:t>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Symbol"/>
                <a:cs typeface="Symbol"/>
              </a:rPr>
              <a:t></a:t>
            </a:r>
            <a:r>
              <a:rPr dirty="0" sz="1600" spc="15">
                <a:latin typeface="Comic Sans MS"/>
                <a:cs typeface="Comic Sans MS"/>
              </a:rPr>
              <a:t>(</a:t>
            </a:r>
            <a:r>
              <a:rPr dirty="0" sz="1600" spc="-5">
                <a:latin typeface="Comic Sans MS"/>
                <a:cs typeface="Comic Sans MS"/>
              </a:rPr>
              <a:t>y</a:t>
            </a:r>
            <a:r>
              <a:rPr dirty="0" sz="1600">
                <a:latin typeface="Comic Sans MS"/>
                <a:cs typeface="Comic Sans MS"/>
              </a:rPr>
              <a:t>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364" y="5281676"/>
            <a:ext cx="1272540" cy="10007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Symbol"/>
                <a:cs typeface="Symbol"/>
              </a:rPr>
              <a:t>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</a:t>
            </a:r>
            <a:r>
              <a:rPr dirty="0" sz="1600">
                <a:latin typeface="Comic Sans MS"/>
                <a:cs typeface="Comic Sans MS"/>
              </a:rPr>
              <a:t>(v)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mic Sans MS"/>
              <a:cs typeface="Comic Sans MS"/>
            </a:endParaRPr>
          </a:p>
          <a:p>
            <a:pPr marL="94615" marR="5080">
              <a:lnSpc>
                <a:spcPts val="1420"/>
              </a:lnSpc>
            </a:pPr>
            <a:r>
              <a:rPr dirty="0" sz="1200">
                <a:latin typeface="Comic Sans MS"/>
                <a:cs typeface="Comic Sans MS"/>
              </a:rPr>
              <a:t>Dijkstra</a:t>
            </a:r>
            <a:r>
              <a:rPr dirty="0" sz="1200" spc="-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chose</a:t>
            </a:r>
            <a:r>
              <a:rPr dirty="0" sz="1200" spc="-5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v </a:t>
            </a:r>
            <a:r>
              <a:rPr dirty="0" sz="1200" spc="-34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instead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40" y="5860795"/>
            <a:ext cx="859155" cy="3886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5"/>
              </a:spcBef>
            </a:pPr>
            <a:r>
              <a:rPr dirty="0" sz="1200" spc="-5">
                <a:latin typeface="Comic Sans MS"/>
                <a:cs typeface="Comic Sans MS"/>
              </a:rPr>
              <a:t>nonnegative  </a:t>
            </a:r>
            <a:r>
              <a:rPr dirty="0" sz="1200" spc="-5">
                <a:latin typeface="Comic Sans MS"/>
                <a:cs typeface="Comic Sans MS"/>
              </a:rPr>
              <a:t>weights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8139" y="5863843"/>
            <a:ext cx="789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inductive </a:t>
            </a:r>
            <a:r>
              <a:rPr dirty="0" sz="1200">
                <a:latin typeface="Comic Sans MS"/>
                <a:cs typeface="Comic Sans MS"/>
              </a:rPr>
              <a:t> hypothesis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3372" y="5882131"/>
            <a:ext cx="882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defn</a:t>
            </a:r>
            <a:r>
              <a:rPr dirty="0" sz="1200" spc="-4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of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Symbol"/>
                <a:cs typeface="Symbol"/>
              </a:rPr>
              <a:t></a:t>
            </a:r>
            <a:r>
              <a:rPr dirty="0" sz="1200">
                <a:latin typeface="Comic Sans MS"/>
                <a:cs typeface="Comic Sans MS"/>
              </a:rPr>
              <a:t>(y)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67172" y="5622036"/>
            <a:ext cx="64135" cy="228600"/>
            <a:chOff x="5567172" y="5622036"/>
            <a:chExt cx="64135" cy="228600"/>
          </a:xfrm>
        </p:grpSpPr>
        <p:sp>
          <p:nvSpPr>
            <p:cNvPr id="11" name="object 11"/>
            <p:cNvSpPr/>
            <p:nvPr/>
          </p:nvSpPr>
          <p:spPr>
            <a:xfrm>
              <a:off x="5597652" y="5682996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67172" y="562203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80" y="0"/>
                  </a:moveTo>
                  <a:lnTo>
                    <a:pt x="0" y="67056"/>
                  </a:lnTo>
                  <a:lnTo>
                    <a:pt x="64008" y="6705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759452" y="5622036"/>
            <a:ext cx="64135" cy="228600"/>
            <a:chOff x="4759452" y="5622036"/>
            <a:chExt cx="64135" cy="228600"/>
          </a:xfrm>
        </p:grpSpPr>
        <p:sp>
          <p:nvSpPr>
            <p:cNvPr id="14" name="object 14"/>
            <p:cNvSpPr/>
            <p:nvPr/>
          </p:nvSpPr>
          <p:spPr>
            <a:xfrm>
              <a:off x="4789932" y="5682996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59452" y="562203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3527" y="0"/>
                  </a:moveTo>
                  <a:lnTo>
                    <a:pt x="0" y="67056"/>
                  </a:lnTo>
                  <a:lnTo>
                    <a:pt x="64007" y="67056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217164" y="5622036"/>
            <a:ext cx="64135" cy="228600"/>
            <a:chOff x="3217164" y="5622036"/>
            <a:chExt cx="64135" cy="228600"/>
          </a:xfrm>
        </p:grpSpPr>
        <p:sp>
          <p:nvSpPr>
            <p:cNvPr id="17" name="object 17"/>
            <p:cNvSpPr/>
            <p:nvPr/>
          </p:nvSpPr>
          <p:spPr>
            <a:xfrm>
              <a:off x="3247644" y="5682996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17164" y="562203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3527" y="0"/>
                  </a:moveTo>
                  <a:lnTo>
                    <a:pt x="0" y="67056"/>
                  </a:lnTo>
                  <a:lnTo>
                    <a:pt x="64007" y="67056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1641348" y="5622036"/>
            <a:ext cx="64135" cy="228600"/>
            <a:chOff x="1641348" y="5622036"/>
            <a:chExt cx="64135" cy="228600"/>
          </a:xfrm>
        </p:grpSpPr>
        <p:sp>
          <p:nvSpPr>
            <p:cNvPr id="20" name="object 20"/>
            <p:cNvSpPr/>
            <p:nvPr/>
          </p:nvSpPr>
          <p:spPr>
            <a:xfrm>
              <a:off x="1671828" y="5682996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41348" y="562203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80" y="0"/>
                  </a:moveTo>
                  <a:lnTo>
                    <a:pt x="0" y="67056"/>
                  </a:lnTo>
                  <a:lnTo>
                    <a:pt x="64007" y="67056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5714665" y="3697224"/>
            <a:ext cx="2473960" cy="1463040"/>
          </a:xfrm>
          <a:custGeom>
            <a:avLst/>
            <a:gdLst/>
            <a:ahLst/>
            <a:cxnLst/>
            <a:rect l="l" t="t" r="r" b="b"/>
            <a:pathLst>
              <a:path w="2473959" h="1463039">
                <a:moveTo>
                  <a:pt x="1548718" y="0"/>
                </a:moveTo>
                <a:lnTo>
                  <a:pt x="1512237" y="2286"/>
                </a:lnTo>
                <a:lnTo>
                  <a:pt x="1423750" y="9144"/>
                </a:lnTo>
                <a:lnTo>
                  <a:pt x="1314689" y="20574"/>
                </a:lnTo>
                <a:lnTo>
                  <a:pt x="1216486" y="36575"/>
                </a:lnTo>
                <a:lnTo>
                  <a:pt x="1170657" y="41848"/>
                </a:lnTo>
                <a:lnTo>
                  <a:pt x="1123047" y="47823"/>
                </a:lnTo>
                <a:lnTo>
                  <a:pt x="1074359" y="54976"/>
                </a:lnTo>
                <a:lnTo>
                  <a:pt x="1025294" y="63786"/>
                </a:lnTo>
                <a:lnTo>
                  <a:pt x="976555" y="74728"/>
                </a:lnTo>
                <a:lnTo>
                  <a:pt x="928845" y="88279"/>
                </a:lnTo>
                <a:lnTo>
                  <a:pt x="882866" y="104915"/>
                </a:lnTo>
                <a:lnTo>
                  <a:pt x="839320" y="125114"/>
                </a:lnTo>
                <a:lnTo>
                  <a:pt x="798910" y="149351"/>
                </a:lnTo>
                <a:lnTo>
                  <a:pt x="747475" y="164782"/>
                </a:lnTo>
                <a:lnTo>
                  <a:pt x="725758" y="170687"/>
                </a:lnTo>
                <a:lnTo>
                  <a:pt x="707470" y="177069"/>
                </a:lnTo>
                <a:lnTo>
                  <a:pt x="670894" y="188690"/>
                </a:lnTo>
                <a:lnTo>
                  <a:pt x="652606" y="195071"/>
                </a:lnTo>
                <a:lnTo>
                  <a:pt x="643462" y="199167"/>
                </a:lnTo>
                <a:lnTo>
                  <a:pt x="625174" y="206216"/>
                </a:lnTo>
                <a:lnTo>
                  <a:pt x="616030" y="210311"/>
                </a:lnTo>
                <a:lnTo>
                  <a:pt x="578549" y="222837"/>
                </a:lnTo>
                <a:lnTo>
                  <a:pt x="540211" y="237362"/>
                </a:lnTo>
                <a:lnTo>
                  <a:pt x="502444" y="253603"/>
                </a:lnTo>
                <a:lnTo>
                  <a:pt x="466678" y="271271"/>
                </a:lnTo>
                <a:lnTo>
                  <a:pt x="427816" y="297179"/>
                </a:lnTo>
                <a:lnTo>
                  <a:pt x="393526" y="332231"/>
                </a:lnTo>
                <a:lnTo>
                  <a:pt x="369951" y="352663"/>
                </a:lnTo>
                <a:lnTo>
                  <a:pt x="342091" y="369950"/>
                </a:lnTo>
                <a:lnTo>
                  <a:pt x="312516" y="386667"/>
                </a:lnTo>
                <a:lnTo>
                  <a:pt x="283798" y="405383"/>
                </a:lnTo>
                <a:lnTo>
                  <a:pt x="234128" y="408895"/>
                </a:lnTo>
                <a:lnTo>
                  <a:pt x="183433" y="420307"/>
                </a:lnTo>
                <a:lnTo>
                  <a:pt x="136543" y="440935"/>
                </a:lnTo>
                <a:lnTo>
                  <a:pt x="98284" y="472098"/>
                </a:lnTo>
                <a:lnTo>
                  <a:pt x="73486" y="515111"/>
                </a:lnTo>
                <a:lnTo>
                  <a:pt x="43867" y="552178"/>
                </a:lnTo>
                <a:lnTo>
                  <a:pt x="22588" y="593091"/>
                </a:lnTo>
                <a:lnTo>
                  <a:pt x="8770" y="637164"/>
                </a:lnTo>
                <a:lnTo>
                  <a:pt x="1534" y="683711"/>
                </a:lnTo>
                <a:lnTo>
                  <a:pt x="0" y="732044"/>
                </a:lnTo>
                <a:lnTo>
                  <a:pt x="3288" y="781476"/>
                </a:lnTo>
                <a:lnTo>
                  <a:pt x="10520" y="831320"/>
                </a:lnTo>
                <a:lnTo>
                  <a:pt x="20816" y="880890"/>
                </a:lnTo>
                <a:lnTo>
                  <a:pt x="33296" y="929498"/>
                </a:lnTo>
                <a:lnTo>
                  <a:pt x="47082" y="976456"/>
                </a:lnTo>
                <a:lnTo>
                  <a:pt x="61294" y="1021079"/>
                </a:lnTo>
                <a:lnTo>
                  <a:pt x="98999" y="1052138"/>
                </a:lnTo>
                <a:lnTo>
                  <a:pt x="138397" y="1079556"/>
                </a:lnTo>
                <a:lnTo>
                  <a:pt x="218887" y="1131259"/>
                </a:lnTo>
                <a:lnTo>
                  <a:pt x="258285" y="1159439"/>
                </a:lnTo>
                <a:lnTo>
                  <a:pt x="295990" y="1191767"/>
                </a:lnTo>
                <a:lnTo>
                  <a:pt x="319612" y="1199197"/>
                </a:lnTo>
                <a:lnTo>
                  <a:pt x="338662" y="1205483"/>
                </a:lnTo>
                <a:lnTo>
                  <a:pt x="357712" y="1214056"/>
                </a:lnTo>
                <a:lnTo>
                  <a:pt x="381334" y="1228343"/>
                </a:lnTo>
                <a:lnTo>
                  <a:pt x="387716" y="1234297"/>
                </a:lnTo>
                <a:lnTo>
                  <a:pt x="393526" y="1241678"/>
                </a:lnTo>
                <a:lnTo>
                  <a:pt x="399336" y="1248489"/>
                </a:lnTo>
                <a:lnTo>
                  <a:pt x="405718" y="1252727"/>
                </a:lnTo>
                <a:lnTo>
                  <a:pt x="426768" y="1260395"/>
                </a:lnTo>
                <a:lnTo>
                  <a:pt x="448390" y="1266062"/>
                </a:lnTo>
                <a:lnTo>
                  <a:pt x="470012" y="1271158"/>
                </a:lnTo>
                <a:lnTo>
                  <a:pt x="491062" y="1277111"/>
                </a:lnTo>
                <a:lnTo>
                  <a:pt x="538680" y="1284821"/>
                </a:lnTo>
                <a:lnTo>
                  <a:pt x="585947" y="1293861"/>
                </a:lnTo>
                <a:lnTo>
                  <a:pt x="632737" y="1304431"/>
                </a:lnTo>
                <a:lnTo>
                  <a:pt x="678926" y="1316731"/>
                </a:lnTo>
                <a:lnTo>
                  <a:pt x="724386" y="1330964"/>
                </a:lnTo>
                <a:lnTo>
                  <a:pt x="768994" y="1347328"/>
                </a:lnTo>
                <a:lnTo>
                  <a:pt x="812624" y="1366026"/>
                </a:lnTo>
                <a:lnTo>
                  <a:pt x="855149" y="1387258"/>
                </a:lnTo>
                <a:lnTo>
                  <a:pt x="896446" y="1411223"/>
                </a:lnTo>
                <a:lnTo>
                  <a:pt x="947875" y="1423933"/>
                </a:lnTo>
                <a:lnTo>
                  <a:pt x="993410" y="1434120"/>
                </a:lnTo>
                <a:lnTo>
                  <a:pt x="1034517" y="1442077"/>
                </a:lnTo>
                <a:lnTo>
                  <a:pt x="1072661" y="1448094"/>
                </a:lnTo>
                <a:lnTo>
                  <a:pt x="1145918" y="1455474"/>
                </a:lnTo>
                <a:lnTo>
                  <a:pt x="1224903" y="1458593"/>
                </a:lnTo>
                <a:lnTo>
                  <a:pt x="1270205" y="1459283"/>
                </a:lnTo>
                <a:lnTo>
                  <a:pt x="1379756" y="1460379"/>
                </a:lnTo>
                <a:lnTo>
                  <a:pt x="1446934" y="1461368"/>
                </a:lnTo>
                <a:lnTo>
                  <a:pt x="1524334" y="1463039"/>
                </a:lnTo>
                <a:lnTo>
                  <a:pt x="1566491" y="1461414"/>
                </a:lnTo>
                <a:lnTo>
                  <a:pt x="1612508" y="1461066"/>
                </a:lnTo>
                <a:lnTo>
                  <a:pt x="1712224" y="1461455"/>
                </a:lnTo>
                <a:lnTo>
                  <a:pt x="1763972" y="1460818"/>
                </a:lnTo>
                <a:lnTo>
                  <a:pt x="1815678" y="1458711"/>
                </a:lnTo>
                <a:lnTo>
                  <a:pt x="1866367" y="1454447"/>
                </a:lnTo>
                <a:lnTo>
                  <a:pt x="1915064" y="1447339"/>
                </a:lnTo>
                <a:lnTo>
                  <a:pt x="1960793" y="1436700"/>
                </a:lnTo>
                <a:lnTo>
                  <a:pt x="2002579" y="1421842"/>
                </a:lnTo>
                <a:lnTo>
                  <a:pt x="2039446" y="1402079"/>
                </a:lnTo>
                <a:lnTo>
                  <a:pt x="2078777" y="1383231"/>
                </a:lnTo>
                <a:lnTo>
                  <a:pt x="2117816" y="1354433"/>
                </a:lnTo>
                <a:lnTo>
                  <a:pt x="2153344" y="1318906"/>
                </a:lnTo>
                <a:lnTo>
                  <a:pt x="2182141" y="1279867"/>
                </a:lnTo>
                <a:lnTo>
                  <a:pt x="2200990" y="1240535"/>
                </a:lnTo>
                <a:lnTo>
                  <a:pt x="2222754" y="1219295"/>
                </a:lnTo>
                <a:lnTo>
                  <a:pt x="2231089" y="1207769"/>
                </a:lnTo>
                <a:lnTo>
                  <a:pt x="2236566" y="1188243"/>
                </a:lnTo>
                <a:lnTo>
                  <a:pt x="2249758" y="1142999"/>
                </a:lnTo>
                <a:lnTo>
                  <a:pt x="2276618" y="1112615"/>
                </a:lnTo>
                <a:lnTo>
                  <a:pt x="2295478" y="1080515"/>
                </a:lnTo>
                <a:lnTo>
                  <a:pt x="2309765" y="1046130"/>
                </a:lnTo>
                <a:lnTo>
                  <a:pt x="2322910" y="1008887"/>
                </a:lnTo>
                <a:lnTo>
                  <a:pt x="2352723" y="978026"/>
                </a:lnTo>
                <a:lnTo>
                  <a:pt x="2380822" y="944879"/>
                </a:lnTo>
                <a:lnTo>
                  <a:pt x="2404349" y="909446"/>
                </a:lnTo>
                <a:lnTo>
                  <a:pt x="2420446" y="871727"/>
                </a:lnTo>
                <a:lnTo>
                  <a:pt x="2445665" y="827216"/>
                </a:lnTo>
                <a:lnTo>
                  <a:pt x="2462087" y="780252"/>
                </a:lnTo>
                <a:lnTo>
                  <a:pt x="2470991" y="731368"/>
                </a:lnTo>
                <a:lnTo>
                  <a:pt x="2473657" y="681099"/>
                </a:lnTo>
                <a:lnTo>
                  <a:pt x="2471364" y="629976"/>
                </a:lnTo>
                <a:lnTo>
                  <a:pt x="2465393" y="578533"/>
                </a:lnTo>
                <a:lnTo>
                  <a:pt x="2457022" y="527303"/>
                </a:lnTo>
                <a:lnTo>
                  <a:pt x="2437210" y="492013"/>
                </a:lnTo>
                <a:lnTo>
                  <a:pt x="2421970" y="457580"/>
                </a:lnTo>
                <a:lnTo>
                  <a:pt x="2409016" y="421433"/>
                </a:lnTo>
                <a:lnTo>
                  <a:pt x="2396062" y="380999"/>
                </a:lnTo>
                <a:lnTo>
                  <a:pt x="2372630" y="352282"/>
                </a:lnTo>
                <a:lnTo>
                  <a:pt x="2352628" y="318134"/>
                </a:lnTo>
                <a:lnTo>
                  <a:pt x="2336054" y="281130"/>
                </a:lnTo>
                <a:lnTo>
                  <a:pt x="2322910" y="243839"/>
                </a:lnTo>
                <a:lnTo>
                  <a:pt x="2316099" y="238791"/>
                </a:lnTo>
                <a:lnTo>
                  <a:pt x="2309575" y="233171"/>
                </a:lnTo>
                <a:lnTo>
                  <a:pt x="2298526" y="222503"/>
                </a:lnTo>
                <a:lnTo>
                  <a:pt x="2292573" y="212883"/>
                </a:lnTo>
                <a:lnTo>
                  <a:pt x="2287477" y="202691"/>
                </a:lnTo>
                <a:lnTo>
                  <a:pt x="2281809" y="192500"/>
                </a:lnTo>
                <a:lnTo>
                  <a:pt x="2274142" y="182879"/>
                </a:lnTo>
                <a:lnTo>
                  <a:pt x="2259473" y="170116"/>
                </a:lnTo>
                <a:lnTo>
                  <a:pt x="2227850" y="146875"/>
                </a:lnTo>
                <a:lnTo>
                  <a:pt x="2213182" y="134111"/>
                </a:lnTo>
                <a:lnTo>
                  <a:pt x="2172558" y="120538"/>
                </a:lnTo>
                <a:lnTo>
                  <a:pt x="2130505" y="103250"/>
                </a:lnTo>
                <a:lnTo>
                  <a:pt x="2090166" y="83105"/>
                </a:lnTo>
                <a:lnTo>
                  <a:pt x="2054686" y="60959"/>
                </a:lnTo>
                <a:lnTo>
                  <a:pt x="2025730" y="52196"/>
                </a:lnTo>
                <a:lnTo>
                  <a:pt x="2000679" y="44243"/>
                </a:lnTo>
                <a:lnTo>
                  <a:pt x="1978486" y="36575"/>
                </a:lnTo>
                <a:lnTo>
                  <a:pt x="1961960" y="31480"/>
                </a:lnTo>
                <a:lnTo>
                  <a:pt x="1899190" y="15573"/>
                </a:lnTo>
                <a:lnTo>
                  <a:pt x="1833755" y="8797"/>
                </a:lnTo>
                <a:lnTo>
                  <a:pt x="1786293" y="6309"/>
                </a:lnTo>
                <a:lnTo>
                  <a:pt x="1738671" y="4514"/>
                </a:lnTo>
                <a:lnTo>
                  <a:pt x="1690996" y="3199"/>
                </a:lnTo>
                <a:lnTo>
                  <a:pt x="154871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66052" y="4803139"/>
            <a:ext cx="1670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411" y="4415028"/>
            <a:ext cx="231647" cy="23774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022340" y="4406899"/>
            <a:ext cx="111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7635" y="3933444"/>
            <a:ext cx="231647" cy="23469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576564" y="3922267"/>
            <a:ext cx="1174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y</a:t>
            </a:r>
            <a:endParaRPr sz="1400">
              <a:latin typeface="Comic Sans MS"/>
              <a:cs typeface="Comic Sans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3211" y="5100828"/>
            <a:ext cx="234695" cy="23774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235188" y="5092699"/>
            <a:ext cx="111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v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41529" y="3957828"/>
            <a:ext cx="2817495" cy="1203960"/>
            <a:chOff x="6141529" y="3957828"/>
            <a:chExt cx="2817495" cy="1203960"/>
          </a:xfrm>
        </p:grpSpPr>
        <p:sp>
          <p:nvSpPr>
            <p:cNvPr id="31" name="object 31"/>
            <p:cNvSpPr/>
            <p:nvPr/>
          </p:nvSpPr>
          <p:spPr>
            <a:xfrm>
              <a:off x="6173723" y="4579620"/>
              <a:ext cx="1338580" cy="287020"/>
            </a:xfrm>
            <a:custGeom>
              <a:avLst/>
              <a:gdLst/>
              <a:ahLst/>
              <a:cxnLst/>
              <a:rect l="l" t="t" r="r" b="b"/>
              <a:pathLst>
                <a:path w="1338579" h="287020">
                  <a:moveTo>
                    <a:pt x="0" y="0"/>
                  </a:moveTo>
                  <a:lnTo>
                    <a:pt x="31033" y="8072"/>
                  </a:lnTo>
                  <a:lnTo>
                    <a:pt x="72247" y="20002"/>
                  </a:lnTo>
                  <a:lnTo>
                    <a:pt x="121247" y="34504"/>
                  </a:lnTo>
                  <a:lnTo>
                    <a:pt x="175640" y="50291"/>
                  </a:lnTo>
                  <a:lnTo>
                    <a:pt x="233035" y="66079"/>
                  </a:lnTo>
                  <a:lnTo>
                    <a:pt x="291036" y="80581"/>
                  </a:lnTo>
                  <a:lnTo>
                    <a:pt x="347251" y="92511"/>
                  </a:lnTo>
                  <a:lnTo>
                    <a:pt x="399287" y="100583"/>
                  </a:lnTo>
                  <a:lnTo>
                    <a:pt x="447419" y="104048"/>
                  </a:lnTo>
                  <a:lnTo>
                    <a:pt x="495728" y="103727"/>
                  </a:lnTo>
                  <a:lnTo>
                    <a:pt x="544109" y="100691"/>
                  </a:lnTo>
                  <a:lnTo>
                    <a:pt x="592454" y="96011"/>
                  </a:lnTo>
                  <a:lnTo>
                    <a:pt x="640657" y="90761"/>
                  </a:lnTo>
                  <a:lnTo>
                    <a:pt x="688609" y="86010"/>
                  </a:lnTo>
                  <a:lnTo>
                    <a:pt x="736205" y="82831"/>
                  </a:lnTo>
                  <a:lnTo>
                    <a:pt x="783335" y="82295"/>
                  </a:lnTo>
                  <a:lnTo>
                    <a:pt x="832211" y="81474"/>
                  </a:lnTo>
                  <a:lnTo>
                    <a:pt x="882300" y="79724"/>
                  </a:lnTo>
                  <a:lnTo>
                    <a:pt x="932818" y="78116"/>
                  </a:lnTo>
                  <a:lnTo>
                    <a:pt x="982979" y="77723"/>
                  </a:lnTo>
                  <a:lnTo>
                    <a:pt x="1031998" y="79617"/>
                  </a:lnTo>
                  <a:lnTo>
                    <a:pt x="1079087" y="84867"/>
                  </a:lnTo>
                  <a:lnTo>
                    <a:pt x="1123461" y="94547"/>
                  </a:lnTo>
                  <a:lnTo>
                    <a:pt x="1164335" y="109727"/>
                  </a:lnTo>
                  <a:lnTo>
                    <a:pt x="1203764" y="133380"/>
                  </a:lnTo>
                  <a:lnTo>
                    <a:pt x="1241291" y="165811"/>
                  </a:lnTo>
                  <a:lnTo>
                    <a:pt x="1276477" y="204094"/>
                  </a:lnTo>
                  <a:lnTo>
                    <a:pt x="1308884" y="245303"/>
                  </a:lnTo>
                  <a:lnTo>
                    <a:pt x="1338071" y="28651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75219" y="4841748"/>
              <a:ext cx="104139" cy="109855"/>
            </a:xfrm>
            <a:custGeom>
              <a:avLst/>
              <a:gdLst/>
              <a:ahLst/>
              <a:cxnLst/>
              <a:rect l="l" t="t" r="r" b="b"/>
              <a:pathLst>
                <a:path w="104140" h="109854">
                  <a:moveTo>
                    <a:pt x="79248" y="0"/>
                  </a:moveTo>
                  <a:lnTo>
                    <a:pt x="0" y="60959"/>
                  </a:lnTo>
                  <a:lnTo>
                    <a:pt x="103631" y="109727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55635" y="4189476"/>
              <a:ext cx="1198880" cy="923925"/>
            </a:xfrm>
            <a:custGeom>
              <a:avLst/>
              <a:gdLst/>
              <a:ahLst/>
              <a:cxnLst/>
              <a:rect l="l" t="t" r="r" b="b"/>
              <a:pathLst>
                <a:path w="1198879" h="923925">
                  <a:moveTo>
                    <a:pt x="871727" y="0"/>
                  </a:moveTo>
                  <a:lnTo>
                    <a:pt x="870533" y="24774"/>
                  </a:lnTo>
                  <a:lnTo>
                    <a:pt x="873873" y="61398"/>
                  </a:lnTo>
                  <a:lnTo>
                    <a:pt x="870191" y="102705"/>
                  </a:lnTo>
                  <a:lnTo>
                    <a:pt x="847929" y="141524"/>
                  </a:lnTo>
                  <a:lnTo>
                    <a:pt x="795527" y="170687"/>
                  </a:lnTo>
                  <a:lnTo>
                    <a:pt x="723710" y="184245"/>
                  </a:lnTo>
                  <a:lnTo>
                    <a:pt x="677197" y="188930"/>
                  </a:lnTo>
                  <a:lnTo>
                    <a:pt x="625489" y="192574"/>
                  </a:lnTo>
                  <a:lnTo>
                    <a:pt x="569994" y="195445"/>
                  </a:lnTo>
                  <a:lnTo>
                    <a:pt x="512118" y="197807"/>
                  </a:lnTo>
                  <a:lnTo>
                    <a:pt x="453268" y="199929"/>
                  </a:lnTo>
                  <a:lnTo>
                    <a:pt x="394851" y="202075"/>
                  </a:lnTo>
                  <a:lnTo>
                    <a:pt x="338273" y="204512"/>
                  </a:lnTo>
                  <a:lnTo>
                    <a:pt x="284942" y="207508"/>
                  </a:lnTo>
                  <a:lnTo>
                    <a:pt x="236265" y="211327"/>
                  </a:lnTo>
                  <a:lnTo>
                    <a:pt x="193647" y="216237"/>
                  </a:lnTo>
                  <a:lnTo>
                    <a:pt x="90513" y="242181"/>
                  </a:lnTo>
                  <a:lnTo>
                    <a:pt x="44769" y="266541"/>
                  </a:lnTo>
                  <a:lnTo>
                    <a:pt x="17166" y="292949"/>
                  </a:lnTo>
                  <a:lnTo>
                    <a:pt x="0" y="341375"/>
                  </a:lnTo>
                  <a:lnTo>
                    <a:pt x="9763" y="364902"/>
                  </a:lnTo>
                  <a:lnTo>
                    <a:pt x="88725" y="403955"/>
                  </a:lnTo>
                  <a:lnTo>
                    <a:pt x="158495" y="420623"/>
                  </a:lnTo>
                  <a:lnTo>
                    <a:pt x="197467" y="427815"/>
                  </a:lnTo>
                  <a:lnTo>
                    <a:pt x="244040" y="435031"/>
                  </a:lnTo>
                  <a:lnTo>
                    <a:pt x="296333" y="442072"/>
                  </a:lnTo>
                  <a:lnTo>
                    <a:pt x="352464" y="448737"/>
                  </a:lnTo>
                  <a:lnTo>
                    <a:pt x="410551" y="454825"/>
                  </a:lnTo>
                  <a:lnTo>
                    <a:pt x="468714" y="460135"/>
                  </a:lnTo>
                  <a:lnTo>
                    <a:pt x="525071" y="464466"/>
                  </a:lnTo>
                  <a:lnTo>
                    <a:pt x="577740" y="467619"/>
                  </a:lnTo>
                  <a:lnTo>
                    <a:pt x="624839" y="469391"/>
                  </a:lnTo>
                  <a:lnTo>
                    <a:pt x="678877" y="468218"/>
                  </a:lnTo>
                  <a:lnTo>
                    <a:pt x="729076" y="461500"/>
                  </a:lnTo>
                  <a:lnTo>
                    <a:pt x="776075" y="452276"/>
                  </a:lnTo>
                  <a:lnTo>
                    <a:pt x="820516" y="443586"/>
                  </a:lnTo>
                  <a:lnTo>
                    <a:pt x="863037" y="438467"/>
                  </a:lnTo>
                  <a:lnTo>
                    <a:pt x="904278" y="439960"/>
                  </a:lnTo>
                  <a:lnTo>
                    <a:pt x="944879" y="451103"/>
                  </a:lnTo>
                  <a:lnTo>
                    <a:pt x="1018182" y="487178"/>
                  </a:lnTo>
                  <a:lnTo>
                    <a:pt x="1059687" y="512402"/>
                  </a:lnTo>
                  <a:lnTo>
                    <a:pt x="1100516" y="541013"/>
                  </a:lnTo>
                  <a:lnTo>
                    <a:pt x="1137731" y="571957"/>
                  </a:lnTo>
                  <a:lnTo>
                    <a:pt x="1168399" y="604181"/>
                  </a:lnTo>
                  <a:lnTo>
                    <a:pt x="1189585" y="636630"/>
                  </a:lnTo>
                  <a:lnTo>
                    <a:pt x="1198353" y="668252"/>
                  </a:lnTo>
                  <a:lnTo>
                    <a:pt x="1191767" y="697991"/>
                  </a:lnTo>
                  <a:lnTo>
                    <a:pt x="1147340" y="741346"/>
                  </a:lnTo>
                  <a:lnTo>
                    <a:pt x="1110953" y="764761"/>
                  </a:lnTo>
                  <a:lnTo>
                    <a:pt x="1067507" y="788797"/>
                  </a:lnTo>
                  <a:lnTo>
                    <a:pt x="1018793" y="813053"/>
                  </a:lnTo>
                  <a:lnTo>
                    <a:pt x="966606" y="837127"/>
                  </a:lnTo>
                  <a:lnTo>
                    <a:pt x="912735" y="860614"/>
                  </a:lnTo>
                  <a:lnTo>
                    <a:pt x="858975" y="883115"/>
                  </a:lnTo>
                  <a:lnTo>
                    <a:pt x="807116" y="904225"/>
                  </a:lnTo>
                  <a:lnTo>
                    <a:pt x="758951" y="923543"/>
                  </a:lnTo>
                </a:path>
              </a:pathLst>
            </a:custGeom>
            <a:ln w="9143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20100" y="5070348"/>
              <a:ext cx="113030" cy="91440"/>
            </a:xfrm>
            <a:custGeom>
              <a:avLst/>
              <a:gdLst/>
              <a:ahLst/>
              <a:cxnLst/>
              <a:rect l="l" t="t" r="r" b="b"/>
              <a:pathLst>
                <a:path w="113029" h="91439">
                  <a:moveTo>
                    <a:pt x="73151" y="0"/>
                  </a:moveTo>
                  <a:lnTo>
                    <a:pt x="0" y="88391"/>
                  </a:lnTo>
                  <a:lnTo>
                    <a:pt x="112775" y="91439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46291" y="4048359"/>
              <a:ext cx="2286000" cy="403860"/>
            </a:xfrm>
            <a:custGeom>
              <a:avLst/>
              <a:gdLst/>
              <a:ahLst/>
              <a:cxnLst/>
              <a:rect l="l" t="t" r="r" b="b"/>
              <a:pathLst>
                <a:path w="2286000" h="403860">
                  <a:moveTo>
                    <a:pt x="0" y="403244"/>
                  </a:moveTo>
                  <a:lnTo>
                    <a:pt x="19221" y="377190"/>
                  </a:lnTo>
                  <a:lnTo>
                    <a:pt x="44786" y="340738"/>
                  </a:lnTo>
                  <a:lnTo>
                    <a:pt x="75577" y="297675"/>
                  </a:lnTo>
                  <a:lnTo>
                    <a:pt x="110474" y="251786"/>
                  </a:lnTo>
                  <a:lnTo>
                    <a:pt x="148356" y="206857"/>
                  </a:lnTo>
                  <a:lnTo>
                    <a:pt x="188105" y="166673"/>
                  </a:lnTo>
                  <a:lnTo>
                    <a:pt x="228599" y="135020"/>
                  </a:lnTo>
                  <a:lnTo>
                    <a:pt x="271120" y="109961"/>
                  </a:lnTo>
                  <a:lnTo>
                    <a:pt x="318707" y="87567"/>
                  </a:lnTo>
                  <a:lnTo>
                    <a:pt x="368959" y="68640"/>
                  </a:lnTo>
                  <a:lnTo>
                    <a:pt x="419477" y="53977"/>
                  </a:lnTo>
                  <a:lnTo>
                    <a:pt x="467863" y="44380"/>
                  </a:lnTo>
                  <a:lnTo>
                    <a:pt x="511717" y="40648"/>
                  </a:lnTo>
                  <a:lnTo>
                    <a:pt x="548639" y="43580"/>
                  </a:lnTo>
                  <a:lnTo>
                    <a:pt x="581490" y="58594"/>
                  </a:lnTo>
                  <a:lnTo>
                    <a:pt x="604181" y="87494"/>
                  </a:lnTo>
                  <a:lnTo>
                    <a:pt x="621791" y="124352"/>
                  </a:lnTo>
                  <a:lnTo>
                    <a:pt x="639402" y="163242"/>
                  </a:lnTo>
                  <a:lnTo>
                    <a:pt x="662093" y="198238"/>
                  </a:lnTo>
                  <a:lnTo>
                    <a:pt x="694943" y="223412"/>
                  </a:lnTo>
                  <a:lnTo>
                    <a:pt x="733190" y="238235"/>
                  </a:lnTo>
                  <a:lnTo>
                    <a:pt x="778475" y="250924"/>
                  </a:lnTo>
                  <a:lnTo>
                    <a:pt x="828505" y="260841"/>
                  </a:lnTo>
                  <a:lnTo>
                    <a:pt x="880987" y="267346"/>
                  </a:lnTo>
                  <a:lnTo>
                    <a:pt x="933629" y="269799"/>
                  </a:lnTo>
                  <a:lnTo>
                    <a:pt x="984139" y="267559"/>
                  </a:lnTo>
                  <a:lnTo>
                    <a:pt x="1030223" y="259988"/>
                  </a:lnTo>
                  <a:lnTo>
                    <a:pt x="1070016" y="244757"/>
                  </a:lnTo>
                  <a:lnTo>
                    <a:pt x="1106717" y="221742"/>
                  </a:lnTo>
                  <a:lnTo>
                    <a:pt x="1141711" y="193608"/>
                  </a:lnTo>
                  <a:lnTo>
                    <a:pt x="1176385" y="163021"/>
                  </a:lnTo>
                  <a:lnTo>
                    <a:pt x="1212126" y="132648"/>
                  </a:lnTo>
                  <a:lnTo>
                    <a:pt x="1250319" y="105153"/>
                  </a:lnTo>
                  <a:lnTo>
                    <a:pt x="1292351" y="83204"/>
                  </a:lnTo>
                  <a:lnTo>
                    <a:pt x="1334179" y="66018"/>
                  </a:lnTo>
                  <a:lnTo>
                    <a:pt x="1375047" y="50965"/>
                  </a:lnTo>
                  <a:lnTo>
                    <a:pt x="1417355" y="37937"/>
                  </a:lnTo>
                  <a:lnTo>
                    <a:pt x="1463502" y="26830"/>
                  </a:lnTo>
                  <a:lnTo>
                    <a:pt x="1515886" y="17534"/>
                  </a:lnTo>
                  <a:lnTo>
                    <a:pt x="1576908" y="9946"/>
                  </a:lnTo>
                  <a:lnTo>
                    <a:pt x="1648967" y="3956"/>
                  </a:lnTo>
                  <a:lnTo>
                    <a:pt x="1728751" y="946"/>
                  </a:lnTo>
                  <a:lnTo>
                    <a:pt x="1774665" y="248"/>
                  </a:lnTo>
                  <a:lnTo>
                    <a:pt x="1823651" y="0"/>
                  </a:lnTo>
                  <a:lnTo>
                    <a:pt x="1875001" y="134"/>
                  </a:lnTo>
                  <a:lnTo>
                    <a:pt x="1928007" y="585"/>
                  </a:lnTo>
                  <a:lnTo>
                    <a:pt x="1981962" y="1286"/>
                  </a:lnTo>
                  <a:lnTo>
                    <a:pt x="2036159" y="2169"/>
                  </a:lnTo>
                  <a:lnTo>
                    <a:pt x="2089890" y="3170"/>
                  </a:lnTo>
                  <a:lnTo>
                    <a:pt x="2142447" y="4220"/>
                  </a:lnTo>
                  <a:lnTo>
                    <a:pt x="2193122" y="5253"/>
                  </a:lnTo>
                  <a:lnTo>
                    <a:pt x="2241209" y="6204"/>
                  </a:lnTo>
                  <a:lnTo>
                    <a:pt x="2285999" y="7004"/>
                  </a:lnTo>
                </a:path>
              </a:pathLst>
            </a:custGeom>
            <a:ln w="9143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432292" y="4006596"/>
              <a:ext cx="97790" cy="100965"/>
            </a:xfrm>
            <a:custGeom>
              <a:avLst/>
              <a:gdLst/>
              <a:ahLst/>
              <a:cxnLst/>
              <a:rect l="l" t="t" r="r" b="b"/>
              <a:pathLst>
                <a:path w="97790" h="100964">
                  <a:moveTo>
                    <a:pt x="0" y="0"/>
                  </a:moveTo>
                  <a:lnTo>
                    <a:pt x="0" y="100584"/>
                  </a:lnTo>
                  <a:lnTo>
                    <a:pt x="97536" y="48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7411" y="3957828"/>
              <a:ext cx="231647" cy="23774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537195" y="3949699"/>
            <a:ext cx="1301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x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80323" y="3458971"/>
            <a:ext cx="13208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0048AA"/>
                </a:solidFill>
                <a:latin typeface="Comic Sans MS"/>
                <a:cs typeface="Comic Sans MS"/>
              </a:rPr>
              <a:t>P</a:t>
            </a:r>
            <a:endParaRPr sz="1600">
              <a:latin typeface="Comic Sans MS"/>
              <a:cs typeface="Comic Sans M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1211" y="4796028"/>
            <a:ext cx="231647" cy="23774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470140" y="4787899"/>
            <a:ext cx="1174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01711" y="4992624"/>
            <a:ext cx="581025" cy="233679"/>
            <a:chOff x="7601711" y="4992624"/>
            <a:chExt cx="581025" cy="233679"/>
          </a:xfrm>
        </p:grpSpPr>
        <p:sp>
          <p:nvSpPr>
            <p:cNvPr id="43" name="object 43"/>
            <p:cNvSpPr/>
            <p:nvPr/>
          </p:nvSpPr>
          <p:spPr>
            <a:xfrm>
              <a:off x="7606283" y="4997196"/>
              <a:ext cx="515620" cy="198120"/>
            </a:xfrm>
            <a:custGeom>
              <a:avLst/>
              <a:gdLst/>
              <a:ahLst/>
              <a:cxnLst/>
              <a:rect l="l" t="t" r="r" b="b"/>
              <a:pathLst>
                <a:path w="515620" h="198120">
                  <a:moveTo>
                    <a:pt x="0" y="0"/>
                  </a:moveTo>
                  <a:lnTo>
                    <a:pt x="515111" y="19811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109204" y="5167884"/>
              <a:ext cx="73660" cy="58419"/>
            </a:xfrm>
            <a:custGeom>
              <a:avLst/>
              <a:gdLst/>
              <a:ahLst/>
              <a:cxnLst/>
              <a:rect l="l" t="t" r="r" b="b"/>
              <a:pathLst>
                <a:path w="73659" h="58420">
                  <a:moveTo>
                    <a:pt x="24383" y="0"/>
                  </a:moveTo>
                  <a:lnTo>
                    <a:pt x="0" y="57912"/>
                  </a:lnTo>
                  <a:lnTo>
                    <a:pt x="73151" y="51816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894068" y="4007611"/>
            <a:ext cx="1873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0048AA"/>
                </a:solidFill>
                <a:latin typeface="Comic Sans MS"/>
                <a:cs typeface="Comic Sans MS"/>
              </a:rPr>
              <a:t>P'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523" y="176275"/>
            <a:ext cx="482092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429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Scheduling:	Greedy</a:t>
            </a:r>
            <a:r>
              <a:rPr dirty="0" spc="-60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26084"/>
            <a:ext cx="7328534" cy="36556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0"/>
              </a:spcBef>
              <a:tabLst>
                <a:tab pos="202565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template.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natural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order.</a:t>
            </a:r>
            <a:endParaRPr sz="18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omic Sans MS"/>
                <a:cs typeface="Comic Sans MS"/>
              </a:rPr>
              <a:t>Take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5">
                <a:latin typeface="Comic Sans MS"/>
                <a:cs typeface="Comic Sans MS"/>
              </a:rPr>
              <a:t> job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provided</a:t>
            </a:r>
            <a:r>
              <a:rPr dirty="0" sz="1800" spc="-5">
                <a:latin typeface="Comic Sans MS"/>
                <a:cs typeface="Comic Sans MS"/>
              </a:rPr>
              <a:t> it's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compatible</a:t>
            </a:r>
            <a:r>
              <a:rPr dirty="0" sz="1800" spc="-5">
                <a:latin typeface="Comic Sans MS"/>
                <a:cs typeface="Comic Sans MS"/>
              </a:rPr>
              <a:t> with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already</a:t>
            </a:r>
            <a:r>
              <a:rPr dirty="0" sz="1800" spc="-5">
                <a:latin typeface="Comic Sans MS"/>
                <a:cs typeface="Comic Sans MS"/>
              </a:rPr>
              <a:t> taken.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71208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[Earliest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start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time]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4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s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Lucida Sans Unicode"/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76542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[Earliest finish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time]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f</a:t>
            </a:r>
            <a:r>
              <a:rPr dirty="0" baseline="-23148" sz="1800" spc="7">
                <a:latin typeface="Comic Sans MS"/>
                <a:cs typeface="Comic Sans MS"/>
              </a:rPr>
              <a:t>j</a:t>
            </a:r>
            <a:r>
              <a:rPr dirty="0" sz="1800" spc="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Lucida Sans Unicode"/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56476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[Shortest interval]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</a:t>
            </a:r>
            <a:r>
              <a:rPr dirty="0" baseline="-23148" sz="1800" spc="-7">
                <a:latin typeface="Comic Sans MS"/>
                <a:cs typeface="Comic Sans MS"/>
              </a:rPr>
              <a:t>j</a:t>
            </a:r>
            <a:r>
              <a:rPr dirty="0" baseline="-23148" sz="1800" spc="27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-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s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■"/>
            </a:pPr>
            <a:endParaRPr sz="1850">
              <a:latin typeface="Comic Sans MS"/>
              <a:cs typeface="Comic Sans MS"/>
            </a:endParaRPr>
          </a:p>
          <a:p>
            <a:pPr marL="398145" marR="1029969" indent="-231775">
              <a:lnSpc>
                <a:spcPct val="120000"/>
              </a:lnSpc>
              <a:buClr>
                <a:srgbClr val="000000"/>
              </a:buClr>
              <a:buSzPct val="33333"/>
              <a:buFont typeface="Lucida Sans Unicode"/>
              <a:buChar char="■"/>
              <a:tabLst>
                <a:tab pos="398145" algn="l"/>
                <a:tab pos="398780" algn="l"/>
                <a:tab pos="2475865" algn="l"/>
              </a:tabLst>
            </a:pP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[Fewest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conflicts]	</a:t>
            </a:r>
            <a:r>
              <a:rPr dirty="0" sz="1800">
                <a:latin typeface="Comic Sans MS"/>
                <a:cs typeface="Comic Sans MS"/>
              </a:rPr>
              <a:t>For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count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number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conflicting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c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 </a:t>
            </a:r>
            <a:r>
              <a:rPr dirty="0" sz="1800">
                <a:latin typeface="Comic Sans MS"/>
                <a:cs typeface="Comic Sans MS"/>
              </a:rPr>
              <a:t>Schedule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ascending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35">
                <a:latin typeface="Comic Sans MS"/>
                <a:cs typeface="Comic Sans MS"/>
              </a:rPr>
              <a:t> </a:t>
            </a:r>
            <a:r>
              <a:rPr dirty="0" sz="1800" spc="10">
                <a:latin typeface="Comic Sans MS"/>
                <a:cs typeface="Comic Sans MS"/>
              </a:rPr>
              <a:t>c</a:t>
            </a:r>
            <a:r>
              <a:rPr dirty="0" baseline="-23148" sz="1800" spc="15">
                <a:latin typeface="Comic Sans MS"/>
                <a:cs typeface="Comic Sans MS"/>
              </a:rPr>
              <a:t>j</a:t>
            </a:r>
            <a:r>
              <a:rPr dirty="0" sz="1800" spc="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444" y="176275"/>
            <a:ext cx="457835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08275" algn="l"/>
              </a:tabLst>
            </a:pPr>
            <a:r>
              <a:rPr dirty="0" spc="-5"/>
              <a:t>Dijkstra's</a:t>
            </a:r>
            <a:r>
              <a:rPr dirty="0" spc="10"/>
              <a:t> </a:t>
            </a:r>
            <a:r>
              <a:rPr dirty="0" spc="-5"/>
              <a:t>Algorithm:	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4403"/>
            <a:ext cx="5544185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mic Sans MS"/>
                <a:cs typeface="Comic Sans MS"/>
              </a:rPr>
              <a:t>For each </a:t>
            </a:r>
            <a:r>
              <a:rPr dirty="0" sz="1800" spc="-5">
                <a:latin typeface="Comic Sans MS"/>
                <a:cs typeface="Comic Sans MS"/>
              </a:rPr>
              <a:t>unexplore</a:t>
            </a:r>
            <a:r>
              <a:rPr dirty="0" sz="1800">
                <a:latin typeface="Comic Sans MS"/>
                <a:cs typeface="Comic Sans MS"/>
              </a:rPr>
              <a:t>d </a:t>
            </a:r>
            <a:r>
              <a:rPr dirty="0" sz="1800" spc="-5">
                <a:latin typeface="Comic Sans MS"/>
                <a:cs typeface="Comic Sans MS"/>
              </a:rPr>
              <a:t>node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explicitly maintain </a:t>
            </a:r>
            <a:r>
              <a:rPr dirty="0" sz="1800" spc="-220">
                <a:latin typeface="Comic Sans MS"/>
                <a:cs typeface="Comic Sans MS"/>
              </a:rPr>
              <a:t> </a:t>
            </a:r>
            <a:r>
              <a:rPr dirty="0" baseline="1501" sz="2775" spc="-120">
                <a:latin typeface="Symbol"/>
                <a:cs typeface="Symbol"/>
              </a:rPr>
              <a:t></a:t>
            </a:r>
            <a:r>
              <a:rPr dirty="0" baseline="1501" sz="2775" spc="-397">
                <a:latin typeface="Times New Roman"/>
                <a:cs typeface="Times New Roman"/>
              </a:rPr>
              <a:t> </a:t>
            </a:r>
            <a:r>
              <a:rPr dirty="0" baseline="1543" sz="2700" spc="142">
                <a:latin typeface="Times New Roman"/>
                <a:cs typeface="Times New Roman"/>
              </a:rPr>
              <a:t>(</a:t>
            </a:r>
            <a:r>
              <a:rPr dirty="0" baseline="1543" sz="2700" spc="120" i="1">
                <a:latin typeface="Times New Roman"/>
                <a:cs typeface="Times New Roman"/>
              </a:rPr>
              <a:t>v</a:t>
            </a:r>
            <a:r>
              <a:rPr dirty="0" baseline="1543" sz="2700" spc="-7">
                <a:latin typeface="Times New Roman"/>
                <a:cs typeface="Times New Roman"/>
              </a:rPr>
              <a:t>)</a:t>
            </a:r>
            <a:r>
              <a:rPr dirty="0" baseline="1543" sz="2700" spc="-75">
                <a:latin typeface="Times New Roman"/>
                <a:cs typeface="Times New Roman"/>
              </a:rPr>
              <a:t> </a:t>
            </a:r>
            <a:r>
              <a:rPr dirty="0" baseline="1543" sz="2700" spc="-7">
                <a:latin typeface="Symbol"/>
                <a:cs typeface="Symbol"/>
              </a:rPr>
              <a:t></a:t>
            </a:r>
            <a:endParaRPr baseline="1543" sz="27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1581403"/>
            <a:ext cx="7131050" cy="20097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85445" indent="-232410">
              <a:lnSpc>
                <a:spcPct val="100000"/>
              </a:lnSpc>
              <a:spcBef>
                <a:spcPts val="5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Next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explore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 </a:t>
            </a:r>
            <a:r>
              <a:rPr dirty="0" sz="1800">
                <a:latin typeface="Comic Sans MS"/>
                <a:cs typeface="Comic Sans MS"/>
              </a:rPr>
              <a:t>minimum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Symbol"/>
                <a:cs typeface="Symbol"/>
              </a:rPr>
              <a:t></a:t>
            </a:r>
            <a:r>
              <a:rPr dirty="0" sz="1800" spc="-5">
                <a:latin typeface="Comic Sans MS"/>
                <a:cs typeface="Comic Sans MS"/>
              </a:rPr>
              <a:t>(v).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When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exploring</a:t>
            </a:r>
            <a:r>
              <a:rPr dirty="0" sz="1800" spc="-5">
                <a:latin typeface="Comic Sans MS"/>
                <a:cs typeface="Comic Sans MS"/>
              </a:rPr>
              <a:t> v,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incident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edge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(v,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w), </a:t>
            </a:r>
            <a:r>
              <a:rPr dirty="0" sz="1800">
                <a:latin typeface="Comic Sans MS"/>
                <a:cs typeface="Comic Sans MS"/>
              </a:rPr>
              <a:t>update</a:t>
            </a:r>
            <a:endParaRPr sz="1800">
              <a:latin typeface="Comic Sans MS"/>
              <a:cs typeface="Comic Sans MS"/>
            </a:endParaRPr>
          </a:p>
          <a:p>
            <a:pPr marL="544195">
              <a:lnSpc>
                <a:spcPct val="100000"/>
              </a:lnSpc>
              <a:spcBef>
                <a:spcPts val="1095"/>
              </a:spcBef>
            </a:pPr>
            <a:r>
              <a:rPr dirty="0" sz="1650" spc="-75">
                <a:latin typeface="Symbol"/>
                <a:cs typeface="Symbol"/>
              </a:rPr>
              <a:t></a:t>
            </a:r>
            <a:r>
              <a:rPr dirty="0" sz="1650" spc="-2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</a:t>
            </a:r>
            <a:r>
              <a:rPr dirty="0" sz="1600" spc="5" i="1">
                <a:latin typeface="Times New Roman"/>
                <a:cs typeface="Times New Roman"/>
              </a:rPr>
              <a:t>w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min {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50" spc="-75">
                <a:latin typeface="Symbol"/>
                <a:cs typeface="Symbol"/>
              </a:rPr>
              <a:t></a:t>
            </a:r>
            <a:r>
              <a:rPr dirty="0" sz="1650" spc="-2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</a:t>
            </a:r>
            <a:r>
              <a:rPr dirty="0" sz="1600" spc="5" i="1">
                <a:latin typeface="Times New Roman"/>
                <a:cs typeface="Times New Roman"/>
              </a:rPr>
              <a:t>w</a:t>
            </a:r>
            <a:r>
              <a:rPr dirty="0" sz="1600">
                <a:latin typeface="Times New Roman"/>
                <a:cs typeface="Times New Roman"/>
              </a:rPr>
              <a:t>), 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50" spc="-75">
                <a:latin typeface="Symbol"/>
                <a:cs typeface="Symbol"/>
              </a:rPr>
              <a:t></a:t>
            </a:r>
            <a:r>
              <a:rPr dirty="0" sz="1650" spc="-2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</a:t>
            </a:r>
            <a:r>
              <a:rPr dirty="0" sz="1600" spc="10" i="1">
                <a:latin typeface="Times New Roman"/>
                <a:cs typeface="Times New Roman"/>
              </a:rPr>
              <a:t>v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-23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</a:t>
            </a:r>
            <a:r>
              <a:rPr dirty="0" sz="1600" spc="-180">
                <a:latin typeface="Times New Roman"/>
                <a:cs typeface="Times New Roman"/>
              </a:rPr>
              <a:t> </a:t>
            </a:r>
            <a:r>
              <a:rPr dirty="0" sz="1600" spc="-910">
                <a:latin typeface="Lucida Sans Unicode"/>
                <a:cs typeface="Lucida Sans Unicode"/>
              </a:rPr>
              <a:t>𝑙</a:t>
            </a:r>
            <a:r>
              <a:rPr dirty="0" sz="1600" spc="-315">
                <a:latin typeface="Lucida Sans Unicode"/>
                <a:cs typeface="Lucida Sans Unicode"/>
              </a:rPr>
              <a:t> </a:t>
            </a:r>
            <a:r>
              <a:rPr dirty="0" baseline="-15873" sz="2100" i="1">
                <a:latin typeface="Times New Roman"/>
                <a:cs typeface="Times New Roman"/>
              </a:rPr>
              <a:t>e </a:t>
            </a:r>
            <a:r>
              <a:rPr dirty="0" sz="1600" spc="80">
                <a:latin typeface="Times New Roman"/>
                <a:cs typeface="Times New Roman"/>
              </a:rPr>
              <a:t>}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38100" marR="30480">
              <a:lnSpc>
                <a:spcPct val="120000"/>
              </a:lnSpc>
              <a:tabLst>
                <a:tab pos="288480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Efficient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implementation.	</a:t>
            </a:r>
            <a:r>
              <a:rPr dirty="0" sz="1800">
                <a:latin typeface="Comic Sans MS"/>
                <a:cs typeface="Comic Sans MS"/>
              </a:rPr>
              <a:t>Maintain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priority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queue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unexplored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nodes,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prioritized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</a:t>
            </a:r>
            <a:r>
              <a:rPr dirty="0" sz="1800">
                <a:latin typeface="Comic Sans MS"/>
                <a:cs typeface="Comic Sans MS"/>
              </a:rPr>
              <a:t>(v).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4221480"/>
            <a:ext cx="1560830" cy="363220"/>
          </a:xfrm>
          <a:custGeom>
            <a:avLst/>
            <a:gdLst/>
            <a:ahLst/>
            <a:cxnLst/>
            <a:rect l="l" t="t" r="r" b="b"/>
            <a:pathLst>
              <a:path w="1560830" h="363220">
                <a:moveTo>
                  <a:pt x="1560576" y="0"/>
                </a:moveTo>
                <a:lnTo>
                  <a:pt x="0" y="0"/>
                </a:lnTo>
                <a:lnTo>
                  <a:pt x="0" y="362712"/>
                </a:lnTo>
                <a:lnTo>
                  <a:pt x="1560576" y="362712"/>
                </a:lnTo>
                <a:lnTo>
                  <a:pt x="1560576" y="0"/>
                </a:lnTo>
                <a:close/>
              </a:path>
            </a:pathLst>
          </a:custGeom>
          <a:solidFill>
            <a:srgbClr val="5F60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6708" y="4275835"/>
            <a:ext cx="11576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FFFF"/>
                </a:solidFill>
                <a:latin typeface="Comic Sans MS"/>
                <a:cs typeface="Comic Sans MS"/>
              </a:rPr>
              <a:t>PQ</a:t>
            </a:r>
            <a:r>
              <a:rPr dirty="0" sz="1400" spc="-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Operation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9761" y="4221480"/>
            <a:ext cx="4511675" cy="1268730"/>
            <a:chOff x="1139761" y="4221480"/>
            <a:chExt cx="4511675" cy="1268730"/>
          </a:xfrm>
        </p:grpSpPr>
        <p:sp>
          <p:nvSpPr>
            <p:cNvPr id="8" name="object 8"/>
            <p:cNvSpPr/>
            <p:nvPr/>
          </p:nvSpPr>
          <p:spPr>
            <a:xfrm>
              <a:off x="1143000" y="4584192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1560576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560576" y="298704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44524" y="4585716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0" y="0"/>
                  </a:moveTo>
                  <a:lnTo>
                    <a:pt x="1560575" y="0"/>
                  </a:lnTo>
                  <a:lnTo>
                    <a:pt x="1560575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43000" y="4882896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1560576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560576" y="29870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4524" y="4884420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0" y="0"/>
                  </a:moveTo>
                  <a:lnTo>
                    <a:pt x="1560575" y="0"/>
                  </a:lnTo>
                  <a:lnTo>
                    <a:pt x="1560575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43000" y="5181600"/>
              <a:ext cx="1560830" cy="302260"/>
            </a:xfrm>
            <a:custGeom>
              <a:avLst/>
              <a:gdLst/>
              <a:ahLst/>
              <a:cxnLst/>
              <a:rect l="l" t="t" r="r" b="b"/>
              <a:pathLst>
                <a:path w="1560830" h="302260">
                  <a:moveTo>
                    <a:pt x="1560576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1560576" y="301752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44524" y="5183124"/>
              <a:ext cx="1560830" cy="302260"/>
            </a:xfrm>
            <a:custGeom>
              <a:avLst/>
              <a:gdLst/>
              <a:ahLst/>
              <a:cxnLst/>
              <a:rect l="l" t="t" r="r" b="b"/>
              <a:pathLst>
                <a:path w="1560830" h="302260">
                  <a:moveTo>
                    <a:pt x="0" y="0"/>
                  </a:moveTo>
                  <a:lnTo>
                    <a:pt x="1560575" y="0"/>
                  </a:lnTo>
                  <a:lnTo>
                    <a:pt x="1560575" y="301751"/>
                  </a:lnTo>
                  <a:lnTo>
                    <a:pt x="0" y="3017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53127" y="4221480"/>
              <a:ext cx="1198245" cy="363220"/>
            </a:xfrm>
            <a:custGeom>
              <a:avLst/>
              <a:gdLst/>
              <a:ahLst/>
              <a:cxnLst/>
              <a:rect l="l" t="t" r="r" b="b"/>
              <a:pathLst>
                <a:path w="1198245" h="363220">
                  <a:moveTo>
                    <a:pt x="1197864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1197864" y="362712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559300" y="4275835"/>
            <a:ext cx="98869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Binary</a:t>
            </a:r>
            <a:r>
              <a:rPr dirty="0" sz="1400" spc="-6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heap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49889" y="4221480"/>
            <a:ext cx="3621404" cy="1268730"/>
            <a:chOff x="4449889" y="4221480"/>
            <a:chExt cx="3621404" cy="1268730"/>
          </a:xfrm>
        </p:grpSpPr>
        <p:sp>
          <p:nvSpPr>
            <p:cNvPr id="17" name="object 17"/>
            <p:cNvSpPr/>
            <p:nvPr/>
          </p:nvSpPr>
          <p:spPr>
            <a:xfrm>
              <a:off x="4453127" y="4584192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1197864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197864" y="298704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54651" y="4585716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0" y="0"/>
                  </a:moveTo>
                  <a:lnTo>
                    <a:pt x="1197864" y="0"/>
                  </a:lnTo>
                  <a:lnTo>
                    <a:pt x="1197864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53127" y="4882896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1197864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197864" y="298703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54651" y="4884420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0" y="0"/>
                  </a:moveTo>
                  <a:lnTo>
                    <a:pt x="1197864" y="0"/>
                  </a:lnTo>
                  <a:lnTo>
                    <a:pt x="1197864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53127" y="5181600"/>
              <a:ext cx="1198245" cy="302260"/>
            </a:xfrm>
            <a:custGeom>
              <a:avLst/>
              <a:gdLst/>
              <a:ahLst/>
              <a:cxnLst/>
              <a:rect l="l" t="t" r="r" b="b"/>
              <a:pathLst>
                <a:path w="1198245" h="302260">
                  <a:moveTo>
                    <a:pt x="1197864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1197864" y="301752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54651" y="5183124"/>
              <a:ext cx="1198245" cy="302260"/>
            </a:xfrm>
            <a:custGeom>
              <a:avLst/>
              <a:gdLst/>
              <a:ahLst/>
              <a:cxnLst/>
              <a:rect l="l" t="t" r="r" b="b"/>
              <a:pathLst>
                <a:path w="1198245" h="302260">
                  <a:moveTo>
                    <a:pt x="0" y="0"/>
                  </a:moveTo>
                  <a:lnTo>
                    <a:pt x="1197864" y="0"/>
                  </a:lnTo>
                  <a:lnTo>
                    <a:pt x="1197864" y="301751"/>
                  </a:lnTo>
                  <a:lnTo>
                    <a:pt x="0" y="3017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51903" y="4221480"/>
              <a:ext cx="1219200" cy="363220"/>
            </a:xfrm>
            <a:custGeom>
              <a:avLst/>
              <a:gdLst/>
              <a:ahLst/>
              <a:cxnLst/>
              <a:rect l="l" t="t" r="r" b="b"/>
              <a:pathLst>
                <a:path w="1219200" h="363220">
                  <a:moveTo>
                    <a:pt x="1219200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1219200" y="36271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011923" y="4275835"/>
            <a:ext cx="9017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Fib</a:t>
            </a:r>
            <a:r>
              <a:rPr dirty="0" sz="14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heap</a:t>
            </a:r>
            <a:r>
              <a:rPr dirty="0" sz="14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baseline="24691" sz="1350" spc="7">
                <a:solidFill>
                  <a:srgbClr val="FFFFFF"/>
                </a:solidFill>
                <a:latin typeface="Comic Sans MS"/>
                <a:cs typeface="Comic Sans MS"/>
              </a:rPr>
              <a:t>†</a:t>
            </a:r>
            <a:endParaRPr baseline="24691" sz="135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08641" y="4218241"/>
            <a:ext cx="4469130" cy="1271905"/>
            <a:chOff x="3608641" y="4218241"/>
            <a:chExt cx="4469130" cy="1271905"/>
          </a:xfrm>
        </p:grpSpPr>
        <p:sp>
          <p:nvSpPr>
            <p:cNvPr id="26" name="object 26"/>
            <p:cNvSpPr/>
            <p:nvPr/>
          </p:nvSpPr>
          <p:spPr>
            <a:xfrm>
              <a:off x="3611879" y="4221480"/>
              <a:ext cx="841375" cy="363220"/>
            </a:xfrm>
            <a:custGeom>
              <a:avLst/>
              <a:gdLst/>
              <a:ahLst/>
              <a:cxnLst/>
              <a:rect l="l" t="t" r="r" b="b"/>
              <a:pathLst>
                <a:path w="841375" h="363220">
                  <a:moveTo>
                    <a:pt x="841247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841247" y="362712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13403" y="4223004"/>
              <a:ext cx="841375" cy="363220"/>
            </a:xfrm>
            <a:custGeom>
              <a:avLst/>
              <a:gdLst/>
              <a:ahLst/>
              <a:cxnLst/>
              <a:rect l="l" t="t" r="r" b="b"/>
              <a:pathLst>
                <a:path w="841375" h="363220">
                  <a:moveTo>
                    <a:pt x="0" y="0"/>
                  </a:moveTo>
                  <a:lnTo>
                    <a:pt x="841247" y="0"/>
                  </a:lnTo>
                  <a:lnTo>
                    <a:pt x="841247" y="362711"/>
                  </a:lnTo>
                  <a:lnTo>
                    <a:pt x="0" y="3627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1903" y="4584192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1219200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219200" y="29870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853427" y="4585716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0" y="0"/>
                  </a:moveTo>
                  <a:lnTo>
                    <a:pt x="1219199" y="0"/>
                  </a:lnTo>
                  <a:lnTo>
                    <a:pt x="1219199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51903" y="4882896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1219200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219200" y="298703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53427" y="4884420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0" y="0"/>
                  </a:moveTo>
                  <a:lnTo>
                    <a:pt x="1219199" y="0"/>
                  </a:lnTo>
                  <a:lnTo>
                    <a:pt x="1219199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51903" y="5181600"/>
              <a:ext cx="1219200" cy="302260"/>
            </a:xfrm>
            <a:custGeom>
              <a:avLst/>
              <a:gdLst/>
              <a:ahLst/>
              <a:cxnLst/>
              <a:rect l="l" t="t" r="r" b="b"/>
              <a:pathLst>
                <a:path w="1219200" h="302260">
                  <a:moveTo>
                    <a:pt x="1219200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1219200" y="301752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853427" y="5183124"/>
              <a:ext cx="1219200" cy="302260"/>
            </a:xfrm>
            <a:custGeom>
              <a:avLst/>
              <a:gdLst/>
              <a:ahLst/>
              <a:cxnLst/>
              <a:rect l="l" t="t" r="r" b="b"/>
              <a:pathLst>
                <a:path w="1219200" h="302260">
                  <a:moveTo>
                    <a:pt x="0" y="0"/>
                  </a:moveTo>
                  <a:lnTo>
                    <a:pt x="1219199" y="0"/>
                  </a:lnTo>
                  <a:lnTo>
                    <a:pt x="1219199" y="301751"/>
                  </a:lnTo>
                  <a:lnTo>
                    <a:pt x="0" y="3017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779011" y="4275835"/>
            <a:ext cx="5099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rray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39761" y="4580953"/>
            <a:ext cx="3319779" cy="1207770"/>
            <a:chOff x="1139761" y="4580953"/>
            <a:chExt cx="3319779" cy="1207770"/>
          </a:xfrm>
        </p:grpSpPr>
        <p:sp>
          <p:nvSpPr>
            <p:cNvPr id="36" name="object 36"/>
            <p:cNvSpPr/>
            <p:nvPr/>
          </p:nvSpPr>
          <p:spPr>
            <a:xfrm>
              <a:off x="1143000" y="5483352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1560576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560576" y="29870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44524" y="5484876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0" y="0"/>
                  </a:moveTo>
                  <a:lnTo>
                    <a:pt x="1560575" y="0"/>
                  </a:lnTo>
                  <a:lnTo>
                    <a:pt x="1560575" y="298703"/>
                  </a:lnTo>
                  <a:lnTo>
                    <a:pt x="0" y="29870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611880" y="4584192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841247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841247" y="298704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613403" y="4585716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0" y="0"/>
                  </a:moveTo>
                  <a:lnTo>
                    <a:pt x="841247" y="0"/>
                  </a:lnTo>
                  <a:lnTo>
                    <a:pt x="841247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611880" y="4882896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841247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841247" y="298703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13403" y="4884420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0" y="0"/>
                  </a:moveTo>
                  <a:lnTo>
                    <a:pt x="841247" y="0"/>
                  </a:lnTo>
                  <a:lnTo>
                    <a:pt x="841247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611880" y="5181600"/>
              <a:ext cx="841375" cy="302260"/>
            </a:xfrm>
            <a:custGeom>
              <a:avLst/>
              <a:gdLst/>
              <a:ahLst/>
              <a:cxnLst/>
              <a:rect l="l" t="t" r="r" b="b"/>
              <a:pathLst>
                <a:path w="841375" h="302260">
                  <a:moveTo>
                    <a:pt x="841247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841247" y="301752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13403" y="5183124"/>
              <a:ext cx="841375" cy="302260"/>
            </a:xfrm>
            <a:custGeom>
              <a:avLst/>
              <a:gdLst/>
              <a:ahLst/>
              <a:cxnLst/>
              <a:rect l="l" t="t" r="r" b="b"/>
              <a:pathLst>
                <a:path w="841375" h="302260">
                  <a:moveTo>
                    <a:pt x="0" y="0"/>
                  </a:moveTo>
                  <a:lnTo>
                    <a:pt x="841247" y="0"/>
                  </a:lnTo>
                  <a:lnTo>
                    <a:pt x="841247" y="301751"/>
                  </a:lnTo>
                  <a:lnTo>
                    <a:pt x="0" y="3017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435100" y="4518456"/>
            <a:ext cx="976630" cy="1223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405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Insert </a:t>
            </a:r>
            <a:r>
              <a:rPr dirty="0" sz="1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E</a:t>
            </a:r>
            <a:r>
              <a:rPr dirty="0" sz="1400">
                <a:latin typeface="Comic Sans MS"/>
                <a:cs typeface="Comic Sans MS"/>
              </a:rPr>
              <a:t>x</a:t>
            </a:r>
            <a:r>
              <a:rPr dirty="0" sz="1400" spc="-5">
                <a:latin typeface="Comic Sans MS"/>
                <a:cs typeface="Comic Sans MS"/>
              </a:rPr>
              <a:t>tract</a:t>
            </a:r>
            <a:r>
              <a:rPr dirty="0" sz="1400" spc="-5">
                <a:latin typeface="Comic Sans MS"/>
                <a:cs typeface="Comic Sans MS"/>
              </a:rPr>
              <a:t>M</a:t>
            </a:r>
            <a:r>
              <a:rPr dirty="0" sz="1400" spc="-5">
                <a:latin typeface="Comic Sans MS"/>
                <a:cs typeface="Comic Sans MS"/>
              </a:rPr>
              <a:t>in  </a:t>
            </a:r>
            <a:r>
              <a:rPr dirty="0" sz="1400" spc="-5">
                <a:latin typeface="Comic Sans MS"/>
                <a:cs typeface="Comic Sans MS"/>
              </a:rPr>
              <a:t>ChangeKey </a:t>
            </a:r>
            <a:r>
              <a:rPr dirty="0" sz="1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IsEmpty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449889" y="5480113"/>
            <a:ext cx="1207770" cy="308610"/>
            <a:chOff x="4449889" y="5480113"/>
            <a:chExt cx="1207770" cy="308610"/>
          </a:xfrm>
        </p:grpSpPr>
        <p:sp>
          <p:nvSpPr>
            <p:cNvPr id="46" name="object 46"/>
            <p:cNvSpPr/>
            <p:nvPr/>
          </p:nvSpPr>
          <p:spPr>
            <a:xfrm>
              <a:off x="4453127" y="5483352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1197864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197864" y="298703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54651" y="5484876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0" y="0"/>
                  </a:moveTo>
                  <a:lnTo>
                    <a:pt x="1197864" y="0"/>
                  </a:lnTo>
                  <a:lnTo>
                    <a:pt x="1197864" y="298703"/>
                  </a:lnTo>
                  <a:lnTo>
                    <a:pt x="0" y="29870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848859" y="4518456"/>
            <a:ext cx="408305" cy="1223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405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9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</a:t>
            </a:r>
            <a:r>
              <a:rPr dirty="0" sz="1400" spc="-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9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</a:t>
            </a:r>
            <a:r>
              <a:rPr dirty="0" sz="1400" spc="-40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9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</a:t>
            </a:r>
            <a:r>
              <a:rPr dirty="0" sz="1400" spc="-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48665" y="5480113"/>
            <a:ext cx="1228725" cy="308610"/>
            <a:chOff x="6848665" y="5480113"/>
            <a:chExt cx="1228725" cy="308610"/>
          </a:xfrm>
        </p:grpSpPr>
        <p:sp>
          <p:nvSpPr>
            <p:cNvPr id="50" name="object 50"/>
            <p:cNvSpPr/>
            <p:nvPr/>
          </p:nvSpPr>
          <p:spPr>
            <a:xfrm>
              <a:off x="6851904" y="5483352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1219200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219200" y="298703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853428" y="5484876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0" y="0"/>
                  </a:moveTo>
                  <a:lnTo>
                    <a:pt x="1219199" y="0"/>
                  </a:lnTo>
                  <a:lnTo>
                    <a:pt x="1219199" y="298703"/>
                  </a:lnTo>
                  <a:lnTo>
                    <a:pt x="0" y="29870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256780" y="4518456"/>
            <a:ext cx="408305" cy="12236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70"/>
              </a:spcBef>
            </a:pP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  <a:p>
            <a:pPr algn="ctr" marL="12700" marR="5080">
              <a:lnSpc>
                <a:spcPts val="2380"/>
              </a:lnSpc>
              <a:spcBef>
                <a:spcPts val="170"/>
              </a:spcBef>
            </a:pP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9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</a:t>
            </a:r>
            <a:r>
              <a:rPr dirty="0" sz="1400" spc="-40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  <a:p>
            <a:pPr algn="ctr" marL="1905">
              <a:lnSpc>
                <a:spcPct val="100000"/>
              </a:lnSpc>
              <a:spcBef>
                <a:spcPts val="470"/>
              </a:spcBef>
            </a:pP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608641" y="5480113"/>
            <a:ext cx="850900" cy="308610"/>
            <a:chOff x="3608641" y="5480113"/>
            <a:chExt cx="850900" cy="308610"/>
          </a:xfrm>
        </p:grpSpPr>
        <p:sp>
          <p:nvSpPr>
            <p:cNvPr id="54" name="object 54"/>
            <p:cNvSpPr/>
            <p:nvPr/>
          </p:nvSpPr>
          <p:spPr>
            <a:xfrm>
              <a:off x="3611879" y="5483352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841247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841247" y="298703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13403" y="5484876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0" y="0"/>
                  </a:moveTo>
                  <a:lnTo>
                    <a:pt x="841247" y="0"/>
                  </a:lnTo>
                  <a:lnTo>
                    <a:pt x="841247" y="298703"/>
                  </a:lnTo>
                  <a:lnTo>
                    <a:pt x="0" y="29870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3974084" y="4518456"/>
            <a:ext cx="118110" cy="1223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07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n  n  1</a:t>
            </a:r>
            <a:endParaRPr sz="1400">
              <a:latin typeface="Comic Sans MS"/>
              <a:cs typeface="Comic Sans MS"/>
            </a:endParaRPr>
          </a:p>
          <a:p>
            <a:pPr marL="18415">
              <a:lnSpc>
                <a:spcPct val="100000"/>
              </a:lnSpc>
              <a:spcBef>
                <a:spcPts val="670"/>
              </a:spcBef>
            </a:pP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139761" y="5778817"/>
            <a:ext cx="1570355" cy="308610"/>
            <a:chOff x="1139761" y="5778817"/>
            <a:chExt cx="1570355" cy="308610"/>
          </a:xfrm>
        </p:grpSpPr>
        <p:sp>
          <p:nvSpPr>
            <p:cNvPr id="58" name="object 58"/>
            <p:cNvSpPr/>
            <p:nvPr/>
          </p:nvSpPr>
          <p:spPr>
            <a:xfrm>
              <a:off x="1143000" y="5782055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1560576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560576" y="298704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144524" y="5783580"/>
              <a:ext cx="1560830" cy="299085"/>
            </a:xfrm>
            <a:custGeom>
              <a:avLst/>
              <a:gdLst/>
              <a:ahLst/>
              <a:cxnLst/>
              <a:rect l="l" t="t" r="r" b="b"/>
              <a:pathLst>
                <a:path w="1560830" h="299085">
                  <a:moveTo>
                    <a:pt x="0" y="0"/>
                  </a:moveTo>
                  <a:lnTo>
                    <a:pt x="1560575" y="0"/>
                  </a:lnTo>
                  <a:lnTo>
                    <a:pt x="1560575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694179" y="5805931"/>
            <a:ext cx="4635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T</a:t>
            </a:r>
            <a:r>
              <a:rPr dirty="0" sz="1400" spc="-5">
                <a:latin typeface="Comic Sans MS"/>
                <a:cs typeface="Comic Sans MS"/>
              </a:rPr>
              <a:t>otal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608641" y="5778817"/>
            <a:ext cx="4469130" cy="308610"/>
            <a:chOff x="3608641" y="5778817"/>
            <a:chExt cx="4469130" cy="308610"/>
          </a:xfrm>
        </p:grpSpPr>
        <p:sp>
          <p:nvSpPr>
            <p:cNvPr id="62" name="object 62"/>
            <p:cNvSpPr/>
            <p:nvPr/>
          </p:nvSpPr>
          <p:spPr>
            <a:xfrm>
              <a:off x="4453127" y="5782055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1197864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197864" y="298704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454651" y="5783580"/>
              <a:ext cx="1198245" cy="299085"/>
            </a:xfrm>
            <a:custGeom>
              <a:avLst/>
              <a:gdLst/>
              <a:ahLst/>
              <a:cxnLst/>
              <a:rect l="l" t="t" r="r" b="b"/>
              <a:pathLst>
                <a:path w="1198245" h="299085">
                  <a:moveTo>
                    <a:pt x="0" y="0"/>
                  </a:moveTo>
                  <a:lnTo>
                    <a:pt x="1197864" y="0"/>
                  </a:lnTo>
                  <a:lnTo>
                    <a:pt x="1197864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611879" y="5782055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841247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841247" y="298704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613403" y="5783580"/>
              <a:ext cx="841375" cy="299085"/>
            </a:xfrm>
            <a:custGeom>
              <a:avLst/>
              <a:gdLst/>
              <a:ahLst/>
              <a:cxnLst/>
              <a:rect l="l" t="t" r="r" b="b"/>
              <a:pathLst>
                <a:path w="841375" h="299085">
                  <a:moveTo>
                    <a:pt x="0" y="0"/>
                  </a:moveTo>
                  <a:lnTo>
                    <a:pt x="841247" y="0"/>
                  </a:lnTo>
                  <a:lnTo>
                    <a:pt x="841247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51903" y="5782055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1219200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219200" y="29870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853427" y="5783580"/>
              <a:ext cx="1219200" cy="299085"/>
            </a:xfrm>
            <a:custGeom>
              <a:avLst/>
              <a:gdLst/>
              <a:ahLst/>
              <a:cxnLst/>
              <a:rect l="l" t="t" r="r" b="b"/>
              <a:pathLst>
                <a:path w="1219200" h="299085">
                  <a:moveTo>
                    <a:pt x="0" y="0"/>
                  </a:moveTo>
                  <a:lnTo>
                    <a:pt x="1219199" y="0"/>
                  </a:lnTo>
                  <a:lnTo>
                    <a:pt x="1219199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3912108" y="5754115"/>
            <a:ext cx="241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5873" sz="2100" spc="7">
                <a:latin typeface="Comic Sans MS"/>
                <a:cs typeface="Comic Sans MS"/>
              </a:rPr>
              <a:t>n</a:t>
            </a:r>
            <a:r>
              <a:rPr dirty="0" sz="900" spc="5">
                <a:latin typeface="Comic Sans MS"/>
                <a:cs typeface="Comic Sans MS"/>
              </a:rPr>
              <a:t>2</a:t>
            </a:r>
            <a:endParaRPr sz="900">
              <a:latin typeface="Comic Sans MS"/>
              <a:cs typeface="Comic Sans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700337" y="4218241"/>
            <a:ext cx="918210" cy="372745"/>
            <a:chOff x="2700337" y="4218241"/>
            <a:chExt cx="918210" cy="372745"/>
          </a:xfrm>
        </p:grpSpPr>
        <p:sp>
          <p:nvSpPr>
            <p:cNvPr id="70" name="object 70"/>
            <p:cNvSpPr/>
            <p:nvPr/>
          </p:nvSpPr>
          <p:spPr>
            <a:xfrm>
              <a:off x="2703575" y="4221480"/>
              <a:ext cx="908685" cy="363220"/>
            </a:xfrm>
            <a:custGeom>
              <a:avLst/>
              <a:gdLst/>
              <a:ahLst/>
              <a:cxnLst/>
              <a:rect l="l" t="t" r="r" b="b"/>
              <a:pathLst>
                <a:path w="908685" h="363220">
                  <a:moveTo>
                    <a:pt x="908304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908304" y="362712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705100" y="4223004"/>
              <a:ext cx="908685" cy="363220"/>
            </a:xfrm>
            <a:custGeom>
              <a:avLst/>
              <a:gdLst/>
              <a:ahLst/>
              <a:cxnLst/>
              <a:rect l="l" t="t" r="r" b="b"/>
              <a:pathLst>
                <a:path w="908685" h="363220">
                  <a:moveTo>
                    <a:pt x="0" y="0"/>
                  </a:moveTo>
                  <a:lnTo>
                    <a:pt x="908303" y="0"/>
                  </a:lnTo>
                  <a:lnTo>
                    <a:pt x="908303" y="362711"/>
                  </a:lnTo>
                  <a:lnTo>
                    <a:pt x="0" y="3627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2800604" y="4275835"/>
            <a:ext cx="7181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ijkstra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700337" y="4580953"/>
            <a:ext cx="918210" cy="1207770"/>
            <a:chOff x="2700337" y="4580953"/>
            <a:chExt cx="918210" cy="1207770"/>
          </a:xfrm>
        </p:grpSpPr>
        <p:sp>
          <p:nvSpPr>
            <p:cNvPr id="74" name="object 74"/>
            <p:cNvSpPr/>
            <p:nvPr/>
          </p:nvSpPr>
          <p:spPr>
            <a:xfrm>
              <a:off x="2703575" y="4584192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908304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908304" y="29870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705100" y="4585716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0" y="0"/>
                  </a:moveTo>
                  <a:lnTo>
                    <a:pt x="908303" y="0"/>
                  </a:lnTo>
                  <a:lnTo>
                    <a:pt x="908303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703575" y="4882896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908304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908304" y="298703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705100" y="4884420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0" y="0"/>
                  </a:moveTo>
                  <a:lnTo>
                    <a:pt x="908303" y="0"/>
                  </a:lnTo>
                  <a:lnTo>
                    <a:pt x="908303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703575" y="5181600"/>
              <a:ext cx="908685" cy="302260"/>
            </a:xfrm>
            <a:custGeom>
              <a:avLst/>
              <a:gdLst/>
              <a:ahLst/>
              <a:cxnLst/>
              <a:rect l="l" t="t" r="r" b="b"/>
              <a:pathLst>
                <a:path w="908685" h="302260">
                  <a:moveTo>
                    <a:pt x="908304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8304" y="301752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705100" y="5183124"/>
              <a:ext cx="908685" cy="302260"/>
            </a:xfrm>
            <a:custGeom>
              <a:avLst/>
              <a:gdLst/>
              <a:ahLst/>
              <a:cxnLst/>
              <a:rect l="l" t="t" r="r" b="b"/>
              <a:pathLst>
                <a:path w="908685" h="302260">
                  <a:moveTo>
                    <a:pt x="0" y="0"/>
                  </a:moveTo>
                  <a:lnTo>
                    <a:pt x="908303" y="0"/>
                  </a:lnTo>
                  <a:lnTo>
                    <a:pt x="908303" y="301751"/>
                  </a:lnTo>
                  <a:lnTo>
                    <a:pt x="0" y="3017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703575" y="5483352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908304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908304" y="298703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705100" y="5484876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0" y="0"/>
                  </a:moveTo>
                  <a:lnTo>
                    <a:pt x="908303" y="0"/>
                  </a:lnTo>
                  <a:lnTo>
                    <a:pt x="908303" y="298703"/>
                  </a:lnTo>
                  <a:lnTo>
                    <a:pt x="0" y="29870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3077972" y="4518456"/>
            <a:ext cx="163195" cy="1223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20955">
              <a:lnSpc>
                <a:spcPct val="1405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n </a:t>
            </a:r>
            <a:r>
              <a:rPr dirty="0" sz="1400" spc="-409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</a:t>
            </a:r>
            <a:r>
              <a:rPr dirty="0" sz="1400" spc="-409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m  </a:t>
            </a:r>
            <a:r>
              <a:rPr dirty="0" sz="1400" spc="-5"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700337" y="4218241"/>
            <a:ext cx="4157979" cy="1868805"/>
            <a:chOff x="2700337" y="4218241"/>
            <a:chExt cx="4157979" cy="1868805"/>
          </a:xfrm>
        </p:grpSpPr>
        <p:sp>
          <p:nvSpPr>
            <p:cNvPr id="84" name="object 84"/>
            <p:cNvSpPr/>
            <p:nvPr/>
          </p:nvSpPr>
          <p:spPr>
            <a:xfrm>
              <a:off x="2703575" y="5782055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908304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908304" y="29870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705100" y="5783580"/>
              <a:ext cx="908685" cy="299085"/>
            </a:xfrm>
            <a:custGeom>
              <a:avLst/>
              <a:gdLst/>
              <a:ahLst/>
              <a:cxnLst/>
              <a:rect l="l" t="t" r="r" b="b"/>
              <a:pathLst>
                <a:path w="908685" h="299085">
                  <a:moveTo>
                    <a:pt x="0" y="0"/>
                  </a:moveTo>
                  <a:lnTo>
                    <a:pt x="908303" y="0"/>
                  </a:lnTo>
                  <a:lnTo>
                    <a:pt x="908303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650991" y="4221480"/>
              <a:ext cx="1201420" cy="363220"/>
            </a:xfrm>
            <a:custGeom>
              <a:avLst/>
              <a:gdLst/>
              <a:ahLst/>
              <a:cxnLst/>
              <a:rect l="l" t="t" r="r" b="b"/>
              <a:pathLst>
                <a:path w="1201420" h="363220">
                  <a:moveTo>
                    <a:pt x="1200912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1200912" y="36271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652515" y="4223004"/>
              <a:ext cx="1201420" cy="363220"/>
            </a:xfrm>
            <a:custGeom>
              <a:avLst/>
              <a:gdLst/>
              <a:ahLst/>
              <a:cxnLst/>
              <a:rect l="l" t="t" r="r" b="b"/>
              <a:pathLst>
                <a:path w="1201420" h="363220">
                  <a:moveTo>
                    <a:pt x="0" y="0"/>
                  </a:moveTo>
                  <a:lnTo>
                    <a:pt x="1200911" y="0"/>
                  </a:lnTo>
                  <a:lnTo>
                    <a:pt x="1200911" y="362711"/>
                  </a:lnTo>
                  <a:lnTo>
                    <a:pt x="0" y="3627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760211" y="4275835"/>
            <a:ext cx="98234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d-way</a:t>
            </a:r>
            <a:r>
              <a:rPr dirty="0" sz="1400" spc="-6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Heap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647753" y="4580953"/>
            <a:ext cx="1210945" cy="1207770"/>
            <a:chOff x="5647753" y="4580953"/>
            <a:chExt cx="1210945" cy="1207770"/>
          </a:xfrm>
        </p:grpSpPr>
        <p:sp>
          <p:nvSpPr>
            <p:cNvPr id="90" name="object 90"/>
            <p:cNvSpPr/>
            <p:nvPr/>
          </p:nvSpPr>
          <p:spPr>
            <a:xfrm>
              <a:off x="5650991" y="4584192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1200912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200912" y="298704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652515" y="4585716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0" y="0"/>
                  </a:moveTo>
                  <a:lnTo>
                    <a:pt x="1200911" y="0"/>
                  </a:lnTo>
                  <a:lnTo>
                    <a:pt x="1200911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650991" y="4882896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1200912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200912" y="298703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652515" y="4884420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0" y="0"/>
                  </a:moveTo>
                  <a:lnTo>
                    <a:pt x="1200911" y="0"/>
                  </a:lnTo>
                  <a:lnTo>
                    <a:pt x="1200911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650991" y="5181600"/>
              <a:ext cx="1201420" cy="302260"/>
            </a:xfrm>
            <a:custGeom>
              <a:avLst/>
              <a:gdLst/>
              <a:ahLst/>
              <a:cxnLst/>
              <a:rect l="l" t="t" r="r" b="b"/>
              <a:pathLst>
                <a:path w="1201420" h="302260">
                  <a:moveTo>
                    <a:pt x="120091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1200912" y="30175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652515" y="5183124"/>
              <a:ext cx="1201420" cy="302260"/>
            </a:xfrm>
            <a:custGeom>
              <a:avLst/>
              <a:gdLst/>
              <a:ahLst/>
              <a:cxnLst/>
              <a:rect l="l" t="t" r="r" b="b"/>
              <a:pathLst>
                <a:path w="1201420" h="302260">
                  <a:moveTo>
                    <a:pt x="0" y="0"/>
                  </a:moveTo>
                  <a:lnTo>
                    <a:pt x="1200911" y="0"/>
                  </a:lnTo>
                  <a:lnTo>
                    <a:pt x="1200911" y="301751"/>
                  </a:lnTo>
                  <a:lnTo>
                    <a:pt x="0" y="3017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650991" y="5483352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1200912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1200912" y="298703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652515" y="5484876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0" y="0"/>
                  </a:moveTo>
                  <a:lnTo>
                    <a:pt x="1200911" y="0"/>
                  </a:lnTo>
                  <a:lnTo>
                    <a:pt x="1200911" y="298703"/>
                  </a:lnTo>
                  <a:lnTo>
                    <a:pt x="0" y="298703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5893308" y="4518456"/>
            <a:ext cx="720725" cy="1223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100" marR="30480">
              <a:lnSpc>
                <a:spcPct val="1407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d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150">
                <a:latin typeface="Comic Sans MS"/>
                <a:cs typeface="Comic Sans MS"/>
              </a:rPr>
              <a:t> </a:t>
            </a:r>
            <a:r>
              <a:rPr dirty="0" baseline="-24691" sz="1350" spc="7">
                <a:latin typeface="Comic Sans MS"/>
                <a:cs typeface="Comic Sans MS"/>
              </a:rPr>
              <a:t>d</a:t>
            </a:r>
            <a:r>
              <a:rPr dirty="0" baseline="-24691" sz="1350">
                <a:latin typeface="Comic Sans MS"/>
                <a:cs typeface="Comic Sans MS"/>
              </a:rPr>
              <a:t> </a:t>
            </a:r>
            <a:r>
              <a:rPr dirty="0" baseline="-24691" sz="1350" spc="-157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 d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150">
                <a:latin typeface="Comic Sans MS"/>
                <a:cs typeface="Comic Sans MS"/>
              </a:rPr>
              <a:t> </a:t>
            </a:r>
            <a:r>
              <a:rPr dirty="0" baseline="-24691" sz="1350" spc="7">
                <a:latin typeface="Comic Sans MS"/>
                <a:cs typeface="Comic Sans MS"/>
              </a:rPr>
              <a:t>d</a:t>
            </a:r>
            <a:r>
              <a:rPr dirty="0" baseline="-24691" sz="1350">
                <a:latin typeface="Comic Sans MS"/>
                <a:cs typeface="Comic Sans MS"/>
              </a:rPr>
              <a:t> </a:t>
            </a:r>
            <a:r>
              <a:rPr dirty="0" baseline="-24691" sz="1350" spc="-157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  log</a:t>
            </a:r>
            <a:r>
              <a:rPr dirty="0" sz="1400" spc="-125">
                <a:latin typeface="Comic Sans MS"/>
                <a:cs typeface="Comic Sans MS"/>
              </a:rPr>
              <a:t> </a:t>
            </a:r>
            <a:r>
              <a:rPr dirty="0" baseline="-24691" sz="1350" spc="7">
                <a:latin typeface="Comic Sans MS"/>
                <a:cs typeface="Comic Sans MS"/>
              </a:rPr>
              <a:t>d</a:t>
            </a:r>
            <a:r>
              <a:rPr dirty="0" baseline="-24691" sz="1350">
                <a:latin typeface="Comic Sans MS"/>
                <a:cs typeface="Comic Sans MS"/>
              </a:rPr>
              <a:t> </a:t>
            </a:r>
            <a:r>
              <a:rPr dirty="0" baseline="-24691" sz="1350" spc="-157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  <a:p>
            <a:pPr algn="ctr" marL="1905">
              <a:lnSpc>
                <a:spcPct val="100000"/>
              </a:lnSpc>
              <a:spcBef>
                <a:spcPts val="670"/>
              </a:spcBef>
            </a:pPr>
            <a:r>
              <a:rPr dirty="0" sz="1400" spc="-5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647944" y="5779008"/>
            <a:ext cx="1210310" cy="307975"/>
            <a:chOff x="5647944" y="5779008"/>
            <a:chExt cx="1210310" cy="307975"/>
          </a:xfrm>
        </p:grpSpPr>
        <p:sp>
          <p:nvSpPr>
            <p:cNvPr id="100" name="object 100"/>
            <p:cNvSpPr/>
            <p:nvPr/>
          </p:nvSpPr>
          <p:spPr>
            <a:xfrm>
              <a:off x="5650992" y="5782055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1200912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1200912" y="298704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652516" y="5783580"/>
              <a:ext cx="1201420" cy="299085"/>
            </a:xfrm>
            <a:custGeom>
              <a:avLst/>
              <a:gdLst/>
              <a:ahLst/>
              <a:cxnLst/>
              <a:rect l="l" t="t" r="r" b="b"/>
              <a:pathLst>
                <a:path w="1201420" h="299085">
                  <a:moveTo>
                    <a:pt x="0" y="0"/>
                  </a:moveTo>
                  <a:lnTo>
                    <a:pt x="1200911" y="0"/>
                  </a:lnTo>
                  <a:lnTo>
                    <a:pt x="1200911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/>
          <p:nvPr/>
        </p:nvSpPr>
        <p:spPr>
          <a:xfrm>
            <a:off x="4338828" y="5805931"/>
            <a:ext cx="3602354" cy="678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7990">
              <a:lnSpc>
                <a:spcPct val="100000"/>
              </a:lnSpc>
              <a:spcBef>
                <a:spcPts val="90"/>
              </a:spcBef>
              <a:tabLst>
                <a:tab pos="1506855" algn="l"/>
                <a:tab pos="2692400" algn="l"/>
              </a:tabLst>
            </a:pPr>
            <a:r>
              <a:rPr dirty="0" sz="1400" spc="-10">
                <a:latin typeface="Comic Sans MS"/>
                <a:cs typeface="Comic Sans MS"/>
              </a:rPr>
              <a:t>m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	</a:t>
            </a:r>
            <a:r>
              <a:rPr dirty="0" sz="1400" spc="-10">
                <a:latin typeface="Comic Sans MS"/>
                <a:cs typeface="Comic Sans MS"/>
              </a:rPr>
              <a:t>m</a:t>
            </a:r>
            <a:r>
              <a:rPr dirty="0" sz="1400" spc="1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5">
                <a:latin typeface="Comic Sans MS"/>
                <a:cs typeface="Comic Sans MS"/>
              </a:rPr>
              <a:t> </a:t>
            </a:r>
            <a:r>
              <a:rPr dirty="0" baseline="-24691" sz="1350" spc="7">
                <a:latin typeface="Comic Sans MS"/>
                <a:cs typeface="Comic Sans MS"/>
              </a:rPr>
              <a:t>m/n</a:t>
            </a:r>
            <a:r>
              <a:rPr dirty="0" baseline="-24691" sz="1350" spc="-7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	</a:t>
            </a:r>
            <a:r>
              <a:rPr dirty="0" sz="1400" spc="-10">
                <a:latin typeface="Comic Sans MS"/>
                <a:cs typeface="Comic Sans MS"/>
              </a:rPr>
              <a:t>m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+</a:t>
            </a:r>
            <a:r>
              <a:rPr dirty="0" sz="1400" spc="-1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</a:t>
            </a:r>
            <a:r>
              <a:rPr dirty="0" sz="1400" spc="-2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log</a:t>
            </a:r>
            <a:r>
              <a:rPr dirty="0" sz="1400" spc="-10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n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</a:pPr>
            <a:r>
              <a:rPr dirty="0" sz="1200">
                <a:latin typeface="Comic Sans MS"/>
                <a:cs typeface="Comic Sans MS"/>
              </a:rPr>
              <a:t>†</a:t>
            </a:r>
            <a:r>
              <a:rPr dirty="0" sz="1200" spc="35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Individual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ops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are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amortized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bounds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46364" y="970034"/>
            <a:ext cx="2112010" cy="440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47345">
              <a:lnSpc>
                <a:spcPts val="1985"/>
              </a:lnSpc>
              <a:spcBef>
                <a:spcPts val="110"/>
              </a:spcBef>
              <a:tabLst>
                <a:tab pos="1076960" algn="l"/>
              </a:tabLst>
            </a:pPr>
            <a:r>
              <a:rPr dirty="0" sz="1800" spc="-5">
                <a:latin typeface="Times New Roman"/>
                <a:cs typeface="Times New Roman"/>
              </a:rPr>
              <a:t>min</a:t>
            </a:r>
            <a:r>
              <a:rPr dirty="0" sz="1800" spc="-5">
                <a:latin typeface="Times New Roman"/>
                <a:cs typeface="Times New Roman"/>
              </a:rPr>
              <a:t>	</a:t>
            </a:r>
            <a:r>
              <a:rPr dirty="0" sz="1800" spc="-5" i="1">
                <a:latin typeface="Times New Roman"/>
                <a:cs typeface="Times New Roman"/>
              </a:rPr>
              <a:t>d</a:t>
            </a:r>
            <a:r>
              <a:rPr dirty="0" sz="1800" spc="-265" i="1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(</a:t>
            </a:r>
            <a:r>
              <a:rPr dirty="0" sz="1800" spc="30" i="1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Symbol"/>
                <a:cs typeface="Symbol"/>
              </a:rPr>
              <a:t>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19">
                <a:latin typeface="Lucida Sans Unicode"/>
                <a:cs typeface="Lucida Sans Unicode"/>
              </a:rPr>
              <a:t>𝑙</a:t>
            </a:r>
            <a:r>
              <a:rPr dirty="0" sz="1800" spc="-380">
                <a:latin typeface="Lucida Sans Unicode"/>
                <a:cs typeface="Lucida Sans Unicode"/>
              </a:rPr>
              <a:t> </a:t>
            </a:r>
            <a:r>
              <a:rPr dirty="0" baseline="-20833" sz="1800" spc="-7" i="1">
                <a:latin typeface="Times New Roman"/>
                <a:cs typeface="Times New Roman"/>
              </a:rPr>
              <a:t>e</a:t>
            </a:r>
            <a:r>
              <a:rPr dirty="0" baseline="-20833" sz="1800" i="1">
                <a:latin typeface="Times New Roman"/>
                <a:cs typeface="Times New Roman"/>
              </a:rPr>
              <a:t> </a:t>
            </a:r>
            <a:r>
              <a:rPr dirty="0" baseline="-20833" sz="1800" spc="9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1265"/>
              </a:lnSpc>
            </a:pPr>
            <a:r>
              <a:rPr dirty="0" sz="1200" spc="-5" i="1">
                <a:latin typeface="Times New Roman"/>
                <a:cs typeface="Times New Roman"/>
              </a:rPr>
              <a:t>e</a:t>
            </a:r>
            <a:r>
              <a:rPr dirty="0" sz="1200" spc="1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95">
                <a:latin typeface="Times New Roman"/>
                <a:cs typeface="Times New Roman"/>
              </a:rPr>
              <a:t>(</a:t>
            </a:r>
            <a:r>
              <a:rPr dirty="0" sz="1200" spc="30" i="1">
                <a:latin typeface="Times New Roman"/>
                <a:cs typeface="Times New Roman"/>
              </a:rPr>
              <a:t>u</a:t>
            </a:r>
            <a:r>
              <a:rPr dirty="0" sz="1200" spc="45">
                <a:latin typeface="Times New Roman"/>
                <a:cs typeface="Times New Roman"/>
              </a:rPr>
              <a:t>,</a:t>
            </a:r>
            <a:r>
              <a:rPr dirty="0" sz="1200" spc="-5" i="1">
                <a:latin typeface="Times New Roman"/>
                <a:cs typeface="Times New Roman"/>
              </a:rPr>
              <a:t>v</a:t>
            </a:r>
            <a:r>
              <a:rPr dirty="0" sz="1200" spc="-18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</a:t>
            </a:r>
            <a:r>
              <a:rPr dirty="0" sz="1200" spc="-15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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111751" y="3349752"/>
            <a:ext cx="497205" cy="363220"/>
            <a:chOff x="4111751" y="3349752"/>
            <a:chExt cx="497205" cy="363220"/>
          </a:xfrm>
        </p:grpSpPr>
        <p:sp>
          <p:nvSpPr>
            <p:cNvPr id="105" name="object 105"/>
            <p:cNvSpPr/>
            <p:nvPr/>
          </p:nvSpPr>
          <p:spPr>
            <a:xfrm>
              <a:off x="4114799" y="3352800"/>
              <a:ext cx="487680" cy="353695"/>
            </a:xfrm>
            <a:custGeom>
              <a:avLst/>
              <a:gdLst/>
              <a:ahLst/>
              <a:cxnLst/>
              <a:rect l="l" t="t" r="r" b="b"/>
              <a:pathLst>
                <a:path w="487679" h="353695">
                  <a:moveTo>
                    <a:pt x="487679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87679" y="353567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114799" y="3352800"/>
              <a:ext cx="487680" cy="88900"/>
            </a:xfrm>
            <a:custGeom>
              <a:avLst/>
              <a:gdLst/>
              <a:ahLst/>
              <a:cxnLst/>
              <a:rect l="l" t="t" r="r" b="b"/>
              <a:pathLst>
                <a:path w="487679" h="88900">
                  <a:moveTo>
                    <a:pt x="487679" y="0"/>
                  </a:moveTo>
                  <a:lnTo>
                    <a:pt x="0" y="0"/>
                  </a:lnTo>
                  <a:lnTo>
                    <a:pt x="88391" y="88391"/>
                  </a:lnTo>
                  <a:lnTo>
                    <a:pt x="399288" y="88391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114799" y="3352800"/>
              <a:ext cx="88900" cy="353695"/>
            </a:xfrm>
            <a:custGeom>
              <a:avLst/>
              <a:gdLst/>
              <a:ahLst/>
              <a:cxnLst/>
              <a:rect l="l" t="t" r="r" b="b"/>
              <a:pathLst>
                <a:path w="88900" h="353695">
                  <a:moveTo>
                    <a:pt x="0" y="0"/>
                  </a:moveTo>
                  <a:lnTo>
                    <a:pt x="0" y="353567"/>
                  </a:lnTo>
                  <a:lnTo>
                    <a:pt x="88391" y="265175"/>
                  </a:lnTo>
                  <a:lnTo>
                    <a:pt x="88391" y="88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114799" y="3617976"/>
              <a:ext cx="487680" cy="88900"/>
            </a:xfrm>
            <a:custGeom>
              <a:avLst/>
              <a:gdLst/>
              <a:ahLst/>
              <a:cxnLst/>
              <a:rect l="l" t="t" r="r" b="b"/>
              <a:pathLst>
                <a:path w="487679" h="88900">
                  <a:moveTo>
                    <a:pt x="399288" y="0"/>
                  </a:moveTo>
                  <a:lnTo>
                    <a:pt x="88391" y="0"/>
                  </a:lnTo>
                  <a:lnTo>
                    <a:pt x="0" y="88391"/>
                  </a:lnTo>
                  <a:lnTo>
                    <a:pt x="487679" y="88391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514087" y="3352800"/>
              <a:ext cx="88900" cy="353695"/>
            </a:xfrm>
            <a:custGeom>
              <a:avLst/>
              <a:gdLst/>
              <a:ahLst/>
              <a:cxnLst/>
              <a:rect l="l" t="t" r="r" b="b"/>
              <a:pathLst>
                <a:path w="88900" h="353695">
                  <a:moveTo>
                    <a:pt x="88391" y="0"/>
                  </a:moveTo>
                  <a:lnTo>
                    <a:pt x="0" y="88391"/>
                  </a:lnTo>
                  <a:lnTo>
                    <a:pt x="0" y="265175"/>
                  </a:lnTo>
                  <a:lnTo>
                    <a:pt x="88391" y="35356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9871" y="3483864"/>
              <a:ext cx="97535" cy="97535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4116323" y="3354324"/>
              <a:ext cx="487680" cy="353695"/>
            </a:xfrm>
            <a:custGeom>
              <a:avLst/>
              <a:gdLst/>
              <a:ahLst/>
              <a:cxnLst/>
              <a:rect l="l" t="t" r="r" b="b"/>
              <a:pathLst>
                <a:path w="487679" h="353695">
                  <a:moveTo>
                    <a:pt x="0" y="0"/>
                  </a:moveTo>
                  <a:lnTo>
                    <a:pt x="487679" y="0"/>
                  </a:lnTo>
                  <a:lnTo>
                    <a:pt x="487679" y="353567"/>
                  </a:lnTo>
                  <a:lnTo>
                    <a:pt x="0" y="353567"/>
                  </a:lnTo>
                  <a:lnTo>
                    <a:pt x="0" y="0"/>
                  </a:lnTo>
                  <a:close/>
                </a:path>
                <a:path w="487679" h="353695">
                  <a:moveTo>
                    <a:pt x="88391" y="88391"/>
                  </a:moveTo>
                  <a:lnTo>
                    <a:pt x="399288" y="88391"/>
                  </a:lnTo>
                  <a:lnTo>
                    <a:pt x="399288" y="265176"/>
                  </a:lnTo>
                  <a:lnTo>
                    <a:pt x="88391" y="265176"/>
                  </a:lnTo>
                  <a:lnTo>
                    <a:pt x="88391" y="88391"/>
                  </a:lnTo>
                  <a:close/>
                </a:path>
                <a:path w="487679" h="353695">
                  <a:moveTo>
                    <a:pt x="0" y="0"/>
                  </a:moveTo>
                  <a:lnTo>
                    <a:pt x="88391" y="88391"/>
                  </a:lnTo>
                </a:path>
                <a:path w="487679" h="353695">
                  <a:moveTo>
                    <a:pt x="0" y="353567"/>
                  </a:moveTo>
                  <a:lnTo>
                    <a:pt x="88391" y="265175"/>
                  </a:lnTo>
                </a:path>
                <a:path w="487679" h="353695">
                  <a:moveTo>
                    <a:pt x="487679" y="353567"/>
                  </a:moveTo>
                  <a:lnTo>
                    <a:pt x="399287" y="265175"/>
                  </a:lnTo>
                </a:path>
                <a:path w="487679" h="353695">
                  <a:moveTo>
                    <a:pt x="487679" y="0"/>
                  </a:moveTo>
                  <a:lnTo>
                    <a:pt x="399287" y="8839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0203" y="176275"/>
            <a:ext cx="232092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Edsger</a:t>
            </a:r>
            <a:r>
              <a:rPr dirty="0" spc="-40"/>
              <a:t> </a:t>
            </a:r>
            <a:r>
              <a:rPr dirty="0"/>
              <a:t>W.</a:t>
            </a:r>
            <a:r>
              <a:rPr dirty="0" spc="-35"/>
              <a:t> </a:t>
            </a:r>
            <a:r>
              <a:rPr dirty="0" spc="-5"/>
              <a:t>Dijkstra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264" y="1566672"/>
            <a:ext cx="1996439" cy="26639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2544" y="1014984"/>
            <a:ext cx="5763895" cy="4632960"/>
          </a:xfrm>
          <a:custGeom>
            <a:avLst/>
            <a:gdLst/>
            <a:ahLst/>
            <a:cxnLst/>
            <a:rect l="l" t="t" r="r" b="b"/>
            <a:pathLst>
              <a:path w="5763895" h="4632960">
                <a:moveTo>
                  <a:pt x="5763768" y="0"/>
                </a:moveTo>
                <a:lnTo>
                  <a:pt x="0" y="0"/>
                </a:lnTo>
                <a:lnTo>
                  <a:pt x="0" y="4632960"/>
                </a:lnTo>
                <a:lnTo>
                  <a:pt x="5763768" y="4632960"/>
                </a:lnTo>
                <a:lnTo>
                  <a:pt x="5763768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1388" y="1157731"/>
            <a:ext cx="5445760" cy="4330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question </a:t>
            </a:r>
            <a:r>
              <a:rPr dirty="0" sz="1600">
                <a:latin typeface="Comic Sans MS"/>
                <a:cs typeface="Comic Sans MS"/>
              </a:rPr>
              <a:t>of whether </a:t>
            </a:r>
            <a:r>
              <a:rPr dirty="0" sz="1600" spc="-5">
                <a:latin typeface="Comic Sans MS"/>
                <a:cs typeface="Comic Sans MS"/>
              </a:rPr>
              <a:t>computers </a:t>
            </a:r>
            <a:r>
              <a:rPr dirty="0" sz="1600">
                <a:latin typeface="Comic Sans MS"/>
                <a:cs typeface="Comic Sans MS"/>
              </a:rPr>
              <a:t>can </a:t>
            </a:r>
            <a:r>
              <a:rPr dirty="0" sz="1600" spc="-5">
                <a:latin typeface="Comic Sans MS"/>
                <a:cs typeface="Comic Sans MS"/>
              </a:rPr>
              <a:t>think </a:t>
            </a:r>
            <a:r>
              <a:rPr dirty="0" sz="1600">
                <a:latin typeface="Comic Sans MS"/>
                <a:cs typeface="Comic Sans MS"/>
              </a:rPr>
              <a:t>is like the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question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whether</a:t>
            </a:r>
            <a:r>
              <a:rPr dirty="0" sz="1600" spc="-5">
                <a:latin typeface="Comic Sans MS"/>
                <a:cs typeface="Comic Sans MS"/>
              </a:rPr>
              <a:t> submarines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5">
                <a:latin typeface="Comic Sans MS"/>
                <a:cs typeface="Comic Sans MS"/>
              </a:rPr>
              <a:t> swim.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omic Sans MS"/>
                <a:cs typeface="Comic Sans MS"/>
              </a:rPr>
              <a:t>Do</a:t>
            </a:r>
            <a:r>
              <a:rPr dirty="0" sz="1600" spc="-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only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what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only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you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can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do.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mic Sans MS"/>
              <a:cs typeface="Comic Sans MS"/>
            </a:endParaRPr>
          </a:p>
          <a:p>
            <a:pPr marL="12700" marR="46355">
              <a:lnSpc>
                <a:spcPct val="100400"/>
              </a:lnSpc>
              <a:spcBef>
                <a:spcPts val="5"/>
              </a:spcBef>
            </a:pPr>
            <a:r>
              <a:rPr dirty="0" sz="1600">
                <a:latin typeface="Comic Sans MS"/>
                <a:cs typeface="Comic Sans MS"/>
              </a:rPr>
              <a:t>In</a:t>
            </a:r>
            <a:r>
              <a:rPr dirty="0" sz="1600" spc="-5">
                <a:latin typeface="Comic Sans MS"/>
                <a:cs typeface="Comic Sans MS"/>
              </a:rPr>
              <a:t> their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capacity</a:t>
            </a:r>
            <a:r>
              <a:rPr dirty="0" sz="1600">
                <a:latin typeface="Comic Sans MS"/>
                <a:cs typeface="Comic Sans MS"/>
              </a:rPr>
              <a:t> as a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tool, </a:t>
            </a:r>
            <a:r>
              <a:rPr dirty="0" sz="1600" spc="-5">
                <a:latin typeface="Comic Sans MS"/>
                <a:cs typeface="Comic Sans MS"/>
              </a:rPr>
              <a:t>computers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will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be but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 ripple </a:t>
            </a:r>
            <a:r>
              <a:rPr dirty="0" sz="1600" spc="-459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on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surface </a:t>
            </a:r>
            <a:r>
              <a:rPr dirty="0" sz="1600">
                <a:latin typeface="Comic Sans MS"/>
                <a:cs typeface="Comic Sans MS"/>
              </a:rPr>
              <a:t>of our</a:t>
            </a:r>
            <a:r>
              <a:rPr dirty="0" sz="1600" spc="-5">
                <a:latin typeface="Comic Sans MS"/>
                <a:cs typeface="Comic Sans MS"/>
              </a:rPr>
              <a:t> culture.</a:t>
            </a:r>
            <a:r>
              <a:rPr dirty="0" sz="160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In </a:t>
            </a:r>
            <a:r>
              <a:rPr dirty="0" sz="1600" spc="-5">
                <a:latin typeface="Comic Sans MS"/>
                <a:cs typeface="Comic Sans MS"/>
              </a:rPr>
              <a:t>their capacity</a:t>
            </a:r>
            <a:r>
              <a:rPr dirty="0" sz="1600">
                <a:latin typeface="Comic Sans MS"/>
                <a:cs typeface="Comic Sans MS"/>
              </a:rPr>
              <a:t> as 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intellectual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challenge, they are </a:t>
            </a:r>
            <a:r>
              <a:rPr dirty="0" sz="1600" spc="-5">
                <a:latin typeface="Comic Sans MS"/>
                <a:cs typeface="Comic Sans MS"/>
              </a:rPr>
              <a:t>without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precedent</a:t>
            </a:r>
            <a:r>
              <a:rPr dirty="0" sz="1600">
                <a:latin typeface="Comic Sans MS"/>
                <a:cs typeface="Comic Sans MS"/>
              </a:rPr>
              <a:t> in the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cultural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history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mankind.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omic Sans MS"/>
              <a:cs typeface="Comic Sans MS"/>
            </a:endParaRPr>
          </a:p>
          <a:p>
            <a:pPr marL="12700" marR="5080">
              <a:lnSpc>
                <a:spcPct val="101299"/>
              </a:lnSpc>
            </a:pP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use of </a:t>
            </a:r>
            <a:r>
              <a:rPr dirty="0" sz="1600" spc="-5">
                <a:latin typeface="Comic Sans MS"/>
                <a:cs typeface="Comic Sans MS"/>
              </a:rPr>
              <a:t>COBOL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cripples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mind;</a:t>
            </a:r>
            <a:r>
              <a:rPr dirty="0" sz="1600">
                <a:latin typeface="Comic Sans MS"/>
                <a:cs typeface="Comic Sans MS"/>
              </a:rPr>
              <a:t> its </a:t>
            </a:r>
            <a:r>
              <a:rPr dirty="0" sz="1600" spc="-5">
                <a:latin typeface="Comic Sans MS"/>
                <a:cs typeface="Comic Sans MS"/>
              </a:rPr>
              <a:t>teaching</a:t>
            </a:r>
            <a:r>
              <a:rPr dirty="0" sz="1600">
                <a:latin typeface="Comic Sans MS"/>
                <a:cs typeface="Comic Sans MS"/>
              </a:rPr>
              <a:t> should,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therefore, </a:t>
            </a:r>
            <a:r>
              <a:rPr dirty="0" sz="1600">
                <a:latin typeface="Comic Sans MS"/>
                <a:cs typeface="Comic Sans MS"/>
              </a:rPr>
              <a:t>be </a:t>
            </a:r>
            <a:r>
              <a:rPr dirty="0" sz="1600" spc="-5">
                <a:latin typeface="Comic Sans MS"/>
                <a:cs typeface="Comic Sans MS"/>
              </a:rPr>
              <a:t>regarded </a:t>
            </a:r>
            <a:r>
              <a:rPr dirty="0" sz="1600">
                <a:latin typeface="Comic Sans MS"/>
                <a:cs typeface="Comic Sans MS"/>
              </a:rPr>
              <a:t>as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a </a:t>
            </a:r>
            <a:r>
              <a:rPr dirty="0" sz="1600" spc="-5">
                <a:latin typeface="Comic Sans MS"/>
                <a:cs typeface="Comic Sans MS"/>
              </a:rPr>
              <a:t>criminal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offence.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mic Sans MS"/>
              <a:cs typeface="Comic Sans MS"/>
            </a:endParaRPr>
          </a:p>
          <a:p>
            <a:pPr marL="12700" marR="7620">
              <a:lnSpc>
                <a:spcPct val="100600"/>
              </a:lnSpc>
            </a:pPr>
            <a:r>
              <a:rPr dirty="0" sz="1600">
                <a:latin typeface="Comic Sans MS"/>
                <a:cs typeface="Comic Sans MS"/>
              </a:rPr>
              <a:t>APL is a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mistake,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carried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through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to </a:t>
            </a:r>
            <a:r>
              <a:rPr dirty="0" sz="1600" spc="-5">
                <a:latin typeface="Comic Sans MS"/>
                <a:cs typeface="Comic Sans MS"/>
              </a:rPr>
              <a:t>perfection.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It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is the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language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of the </a:t>
            </a:r>
            <a:r>
              <a:rPr dirty="0" sz="1600" spc="-5">
                <a:latin typeface="Comic Sans MS"/>
                <a:cs typeface="Comic Sans MS"/>
              </a:rPr>
              <a:t>future</a:t>
            </a:r>
            <a:r>
              <a:rPr dirty="0" sz="1600">
                <a:latin typeface="Comic Sans MS"/>
                <a:cs typeface="Comic Sans MS"/>
              </a:rPr>
              <a:t> for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programming</a:t>
            </a:r>
            <a:r>
              <a:rPr dirty="0" sz="1600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techniques </a:t>
            </a:r>
            <a:r>
              <a:rPr dirty="0" sz="1600">
                <a:latin typeface="Comic Sans MS"/>
                <a:cs typeface="Comic Sans MS"/>
              </a:rPr>
              <a:t> 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 </a:t>
            </a:r>
            <a:r>
              <a:rPr dirty="0" sz="1600" spc="-5">
                <a:latin typeface="Comic Sans MS"/>
                <a:cs typeface="Comic Sans MS"/>
              </a:rPr>
              <a:t>past:</a:t>
            </a:r>
            <a:r>
              <a:rPr dirty="0" sz="1600" spc="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it </a:t>
            </a:r>
            <a:r>
              <a:rPr dirty="0" sz="1600" spc="-5">
                <a:latin typeface="Comic Sans MS"/>
                <a:cs typeface="Comic Sans MS"/>
              </a:rPr>
              <a:t>creates</a:t>
            </a:r>
            <a:r>
              <a:rPr dirty="0" sz="1600">
                <a:latin typeface="Comic Sans MS"/>
                <a:cs typeface="Comic Sans MS"/>
              </a:rPr>
              <a:t> a new</a:t>
            </a:r>
            <a:r>
              <a:rPr dirty="0" sz="1600" spc="-5">
                <a:latin typeface="Comic Sans MS"/>
                <a:cs typeface="Comic Sans MS"/>
              </a:rPr>
              <a:t> generation</a:t>
            </a:r>
            <a:r>
              <a:rPr dirty="0" sz="1600">
                <a:latin typeface="Comic Sans MS"/>
                <a:cs typeface="Comic Sans MS"/>
              </a:rPr>
              <a:t> of </a:t>
            </a:r>
            <a:r>
              <a:rPr dirty="0" sz="1600" spc="-5">
                <a:latin typeface="Comic Sans MS"/>
                <a:cs typeface="Comic Sans MS"/>
              </a:rPr>
              <a:t>coding</a:t>
            </a:r>
            <a:r>
              <a:rPr dirty="0" sz="1600">
                <a:latin typeface="Comic Sans MS"/>
                <a:cs typeface="Comic Sans MS"/>
              </a:rPr>
              <a:t> bums.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39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79" y="977899"/>
            <a:ext cx="240157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0048AA"/>
                </a:solidFill>
              </a:rPr>
              <a:t>Extra</a:t>
            </a:r>
            <a:r>
              <a:rPr dirty="0" sz="3200" spc="-6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Slides</a:t>
            </a:r>
            <a:endParaRPr sz="3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091" y="977899"/>
            <a:ext cx="259016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0048AA"/>
                </a:solidFill>
              </a:rPr>
              <a:t>Coin</a:t>
            </a:r>
            <a:r>
              <a:rPr dirty="0" sz="3200" spc="-6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Changing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2133600"/>
            <a:ext cx="1694687" cy="304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1600" y="3048000"/>
            <a:ext cx="4800600" cy="130175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24460" rIns="0" bIns="0" rtlCol="0" vert="horz">
            <a:spAutoFit/>
          </a:bodyPr>
          <a:lstStyle/>
          <a:p>
            <a:pPr marL="137160" marR="169545">
              <a:lnSpc>
                <a:spcPct val="100600"/>
              </a:lnSpc>
              <a:spcBef>
                <a:spcPts val="980"/>
              </a:spcBef>
            </a:pPr>
            <a:r>
              <a:rPr dirty="0" sz="1600">
                <a:latin typeface="Comic Sans MS"/>
                <a:cs typeface="Comic Sans MS"/>
              </a:rPr>
              <a:t>Greed is </a:t>
            </a:r>
            <a:r>
              <a:rPr dirty="0" sz="1600" spc="-5">
                <a:latin typeface="Comic Sans MS"/>
                <a:cs typeface="Comic Sans MS"/>
              </a:rPr>
              <a:t>good. </a:t>
            </a:r>
            <a:r>
              <a:rPr dirty="0" sz="1600">
                <a:latin typeface="Comic Sans MS"/>
                <a:cs typeface="Comic Sans MS"/>
              </a:rPr>
              <a:t>Greed is </a:t>
            </a:r>
            <a:r>
              <a:rPr dirty="0" sz="1600" spc="-5">
                <a:latin typeface="Comic Sans MS"/>
                <a:cs typeface="Comic Sans MS"/>
              </a:rPr>
              <a:t>right. </a:t>
            </a:r>
            <a:r>
              <a:rPr dirty="0" sz="1600">
                <a:latin typeface="Comic Sans MS"/>
                <a:cs typeface="Comic Sans MS"/>
              </a:rPr>
              <a:t>Greed </a:t>
            </a:r>
            <a:r>
              <a:rPr dirty="0" sz="1600" spc="-5">
                <a:latin typeface="Comic Sans MS"/>
                <a:cs typeface="Comic Sans MS"/>
              </a:rPr>
              <a:t>works. </a:t>
            </a:r>
            <a:r>
              <a:rPr dirty="0" sz="1600">
                <a:latin typeface="Comic Sans MS"/>
                <a:cs typeface="Comic Sans MS"/>
              </a:rPr>
              <a:t> Greed</a:t>
            </a:r>
            <a:r>
              <a:rPr dirty="0" sz="1600" spc="-5">
                <a:latin typeface="Comic Sans MS"/>
                <a:cs typeface="Comic Sans MS"/>
              </a:rPr>
              <a:t> clarifies,</a:t>
            </a:r>
            <a:r>
              <a:rPr dirty="0" sz="1600">
                <a:latin typeface="Comic Sans MS"/>
                <a:cs typeface="Comic Sans MS"/>
              </a:rPr>
              <a:t> cuts </a:t>
            </a:r>
            <a:r>
              <a:rPr dirty="0" sz="1600" spc="-5">
                <a:latin typeface="Comic Sans MS"/>
                <a:cs typeface="Comic Sans MS"/>
              </a:rPr>
              <a:t>through,</a:t>
            </a:r>
            <a:r>
              <a:rPr dirty="0" sz="1600">
                <a:latin typeface="Comic Sans MS"/>
                <a:cs typeface="Comic Sans MS"/>
              </a:rPr>
              <a:t> and </a:t>
            </a:r>
            <a:r>
              <a:rPr dirty="0" sz="1600" spc="-5">
                <a:latin typeface="Comic Sans MS"/>
                <a:cs typeface="Comic Sans MS"/>
              </a:rPr>
              <a:t>captures</a:t>
            </a:r>
            <a:r>
              <a:rPr dirty="0" sz="1600">
                <a:latin typeface="Comic Sans MS"/>
                <a:cs typeface="Comic Sans MS"/>
              </a:rPr>
              <a:t> the </a:t>
            </a:r>
            <a:r>
              <a:rPr dirty="0" sz="1600" spc="-465">
                <a:latin typeface="Comic Sans MS"/>
                <a:cs typeface="Comic Sans MS"/>
              </a:rPr>
              <a:t> </a:t>
            </a:r>
            <a:r>
              <a:rPr dirty="0" sz="1600" spc="-5">
                <a:latin typeface="Comic Sans MS"/>
                <a:cs typeface="Comic Sans MS"/>
              </a:rPr>
              <a:t>essence </a:t>
            </a:r>
            <a:r>
              <a:rPr dirty="0" sz="1600">
                <a:latin typeface="Comic Sans MS"/>
                <a:cs typeface="Comic Sans MS"/>
              </a:rPr>
              <a:t>of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the</a:t>
            </a:r>
            <a:r>
              <a:rPr dirty="0" sz="1600" spc="-5">
                <a:latin typeface="Comic Sans MS"/>
                <a:cs typeface="Comic Sans MS"/>
              </a:rPr>
              <a:t> evolutionary spirit.</a:t>
            </a:r>
            <a:endParaRPr sz="1600">
              <a:latin typeface="Comic Sans MS"/>
              <a:cs typeface="Comic Sans MS"/>
            </a:endParaRPr>
          </a:p>
          <a:p>
            <a:pPr marL="623570">
              <a:lnSpc>
                <a:spcPct val="100000"/>
              </a:lnSpc>
              <a:spcBef>
                <a:spcPts val="334"/>
              </a:spcBef>
            </a:pPr>
            <a:r>
              <a:rPr dirty="0" sz="1600">
                <a:latin typeface="Comic Sans MS"/>
                <a:cs typeface="Comic Sans MS"/>
              </a:rPr>
              <a:t>-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50" spc="-30" i="1">
                <a:latin typeface="Comic Sans MS"/>
                <a:cs typeface="Comic Sans MS"/>
              </a:rPr>
              <a:t>Gordon</a:t>
            </a:r>
            <a:r>
              <a:rPr dirty="0" sz="1650" spc="-25" i="1">
                <a:latin typeface="Comic Sans MS"/>
                <a:cs typeface="Comic Sans MS"/>
              </a:rPr>
              <a:t> </a:t>
            </a:r>
            <a:r>
              <a:rPr dirty="0" sz="1650" spc="-30" i="1">
                <a:latin typeface="Comic Sans MS"/>
                <a:cs typeface="Comic Sans MS"/>
              </a:rPr>
              <a:t>Gecko</a:t>
            </a:r>
            <a:r>
              <a:rPr dirty="0" sz="1650" spc="-25" i="1">
                <a:latin typeface="Comic Sans MS"/>
                <a:cs typeface="Comic Sans MS"/>
              </a:rPr>
              <a:t> </a:t>
            </a:r>
            <a:r>
              <a:rPr dirty="0" sz="1650" spc="-30" i="1">
                <a:latin typeface="Comic Sans MS"/>
                <a:cs typeface="Comic Sans MS"/>
              </a:rPr>
              <a:t>(Michael</a:t>
            </a:r>
            <a:r>
              <a:rPr dirty="0" sz="1650" spc="-20" i="1">
                <a:latin typeface="Comic Sans MS"/>
                <a:cs typeface="Comic Sans MS"/>
              </a:rPr>
              <a:t> </a:t>
            </a:r>
            <a:r>
              <a:rPr dirty="0" sz="1650" spc="-25" i="1">
                <a:latin typeface="Comic Sans MS"/>
                <a:cs typeface="Comic Sans MS"/>
              </a:rPr>
              <a:t>Douglas)</a:t>
            </a:r>
            <a:endParaRPr sz="165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668" y="5337167"/>
            <a:ext cx="380047" cy="38004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676" y="176275"/>
            <a:ext cx="16287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Coin</a:t>
            </a:r>
            <a:r>
              <a:rPr dirty="0" spc="-60"/>
              <a:t> </a:t>
            </a:r>
            <a:r>
              <a:rPr dirty="0" spc="-5"/>
              <a:t>Changing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486015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dirty="0" sz="1800">
                <a:latin typeface="Comic Sans MS"/>
                <a:cs typeface="Comic Sans MS"/>
              </a:rPr>
              <a:t>Given currency </a:t>
            </a:r>
            <a:r>
              <a:rPr dirty="0" sz="1800" spc="-5">
                <a:latin typeface="Comic Sans MS"/>
                <a:cs typeface="Comic Sans MS"/>
              </a:rPr>
              <a:t>denominations: 1, 5, 10, 25, 100, devise </a:t>
            </a:r>
            <a:r>
              <a:rPr dirty="0" sz="1800">
                <a:latin typeface="Comic Sans MS"/>
                <a:cs typeface="Comic Sans MS"/>
              </a:rPr>
              <a:t>a method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pay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amount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customer </a:t>
            </a:r>
            <a:r>
              <a:rPr dirty="0" sz="1800" spc="-5">
                <a:latin typeface="Comic Sans MS"/>
                <a:cs typeface="Comic Sans MS"/>
              </a:rPr>
              <a:t>using fewest number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 coins.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9403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dirty="0" sz="1800" spc="-5">
                <a:latin typeface="Comic Sans MS"/>
                <a:cs typeface="Comic Sans MS"/>
              </a:rPr>
              <a:t>34¢.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568699"/>
            <a:ext cx="7307580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2828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Cashier's algorithm.	</a:t>
            </a:r>
            <a:r>
              <a:rPr dirty="0" sz="1800">
                <a:latin typeface="Comic Sans MS"/>
                <a:cs typeface="Comic Sans MS"/>
              </a:rPr>
              <a:t>At each </a:t>
            </a:r>
            <a:r>
              <a:rPr dirty="0" sz="1800" spc="-5">
                <a:latin typeface="Comic Sans MS"/>
                <a:cs typeface="Comic Sans MS"/>
              </a:rPr>
              <a:t>iteration, </a:t>
            </a:r>
            <a:r>
              <a:rPr dirty="0" sz="1800">
                <a:latin typeface="Comic Sans MS"/>
                <a:cs typeface="Comic Sans MS"/>
              </a:rPr>
              <a:t>add coin of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largest </a:t>
            </a:r>
            <a:r>
              <a:rPr dirty="0" sz="1800" spc="-5">
                <a:latin typeface="Comic Sans MS"/>
                <a:cs typeface="Comic Sans MS"/>
              </a:rPr>
              <a:t>value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does not take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us</a:t>
            </a:r>
            <a:r>
              <a:rPr dirty="0" sz="1800">
                <a:latin typeface="Comic Sans MS"/>
                <a:cs typeface="Comic Sans MS"/>
              </a:rPr>
              <a:t> past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amount </a:t>
            </a:r>
            <a:r>
              <a:rPr dirty="0" sz="1800" spc="-5">
                <a:latin typeface="Comic Sans MS"/>
                <a:cs typeface="Comic Sans MS"/>
              </a:rPr>
              <a:t>to be </a:t>
            </a:r>
            <a:r>
              <a:rPr dirty="0" sz="1800">
                <a:latin typeface="Comic Sans MS"/>
                <a:cs typeface="Comic Sans MS"/>
              </a:rPr>
              <a:t>paid.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9403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dirty="0" sz="1800" spc="-5">
                <a:latin typeface="Comic Sans MS"/>
                <a:cs typeface="Comic Sans MS"/>
              </a:rPr>
              <a:t>$2.89.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927" y="2036064"/>
            <a:ext cx="586104" cy="585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2117" y="2005974"/>
            <a:ext cx="669340" cy="6688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3164" y="2036063"/>
            <a:ext cx="561715" cy="56387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799748" y="2036063"/>
            <a:ext cx="1753870" cy="563880"/>
            <a:chOff x="4799748" y="2036063"/>
            <a:chExt cx="1753870" cy="5638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9748" y="2036063"/>
              <a:ext cx="555587" cy="5555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7980" y="2036063"/>
              <a:ext cx="561715" cy="563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1484" y="2036063"/>
              <a:ext cx="561715" cy="56387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3916" y="4857537"/>
            <a:ext cx="801473" cy="8005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80406" y="5120640"/>
            <a:ext cx="525193" cy="51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7266" y="4849368"/>
            <a:ext cx="549581" cy="5465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7692" y="5501639"/>
            <a:ext cx="555707" cy="5577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27324" y="4857537"/>
            <a:ext cx="801472" cy="8005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236" y="5501639"/>
            <a:ext cx="555707" cy="5577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7692" y="4849368"/>
            <a:ext cx="555707" cy="55473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305130" y="4764095"/>
            <a:ext cx="1645920" cy="1332230"/>
            <a:chOff x="4305130" y="4764095"/>
            <a:chExt cx="1645920" cy="133223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130" y="4764095"/>
              <a:ext cx="663854" cy="6602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6586" y="4764095"/>
              <a:ext cx="663854" cy="6602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4879" y="5391911"/>
              <a:ext cx="737615" cy="70408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44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004" y="176275"/>
            <a:ext cx="399669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73250" algn="l"/>
              </a:tabLst>
            </a:pPr>
            <a:r>
              <a:rPr dirty="0" spc="-5"/>
              <a:t>Coin-Changing:	Greedy</a:t>
            </a:r>
            <a:r>
              <a:rPr dirty="0" spc="-65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0758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2828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Cashier's algorithm.	</a:t>
            </a:r>
            <a:r>
              <a:rPr dirty="0" sz="1800">
                <a:latin typeface="Comic Sans MS"/>
                <a:cs typeface="Comic Sans MS"/>
              </a:rPr>
              <a:t>At each </a:t>
            </a:r>
            <a:r>
              <a:rPr dirty="0" sz="1800" spc="-5">
                <a:latin typeface="Comic Sans MS"/>
                <a:cs typeface="Comic Sans MS"/>
              </a:rPr>
              <a:t>iteration, </a:t>
            </a:r>
            <a:r>
              <a:rPr dirty="0" sz="1800">
                <a:latin typeface="Comic Sans MS"/>
                <a:cs typeface="Comic Sans MS"/>
              </a:rPr>
              <a:t>add coin of </a:t>
            </a:r>
            <a:r>
              <a:rPr dirty="0" sz="1800" spc="-5">
                <a:latin typeface="Comic Sans MS"/>
                <a:cs typeface="Comic Sans MS"/>
              </a:rPr>
              <a:t>the </a:t>
            </a:r>
            <a:r>
              <a:rPr dirty="0" sz="1800">
                <a:latin typeface="Comic Sans MS"/>
                <a:cs typeface="Comic Sans MS"/>
              </a:rPr>
              <a:t>largest </a:t>
            </a:r>
            <a:r>
              <a:rPr dirty="0" sz="1800" spc="-5">
                <a:latin typeface="Comic Sans MS"/>
                <a:cs typeface="Comic Sans MS"/>
              </a:rPr>
              <a:t>value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does not take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us</a:t>
            </a:r>
            <a:r>
              <a:rPr dirty="0" sz="1800">
                <a:latin typeface="Comic Sans MS"/>
                <a:cs typeface="Comic Sans MS"/>
              </a:rPr>
              <a:t> past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amount </a:t>
            </a:r>
            <a:r>
              <a:rPr dirty="0" sz="1800" spc="-5">
                <a:latin typeface="Comic Sans MS"/>
                <a:cs typeface="Comic Sans MS"/>
              </a:rPr>
              <a:t>to be </a:t>
            </a:r>
            <a:r>
              <a:rPr dirty="0" sz="1800">
                <a:latin typeface="Comic Sans MS"/>
                <a:cs typeface="Comic Sans MS"/>
              </a:rPr>
              <a:t>paid.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933947"/>
            <a:ext cx="3744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dirty="0" sz="1800">
                <a:latin typeface="Comic Sans MS"/>
                <a:cs typeface="Comic Sans MS"/>
              </a:rPr>
              <a:t>Is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cashier's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133600"/>
            <a:ext cx="6705600" cy="3118485"/>
          </a:xfrm>
          <a:custGeom>
            <a:avLst/>
            <a:gdLst/>
            <a:ahLst/>
            <a:cxnLst/>
            <a:rect l="l" t="t" r="r" b="b"/>
            <a:pathLst>
              <a:path w="6705600" h="3118485">
                <a:moveTo>
                  <a:pt x="6705600" y="0"/>
                </a:moveTo>
                <a:lnTo>
                  <a:pt x="0" y="0"/>
                </a:lnTo>
                <a:lnTo>
                  <a:pt x="0" y="3118104"/>
                </a:lnTo>
                <a:lnTo>
                  <a:pt x="6705600" y="3118104"/>
                </a:lnTo>
                <a:lnTo>
                  <a:pt x="67056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73749" y="2191003"/>
            <a:ext cx="112458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…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</a:t>
            </a:r>
            <a:r>
              <a:rPr dirty="0" baseline="-20202" sz="1650" b="1">
                <a:latin typeface="Courier New"/>
                <a:cs typeface="Courier New"/>
              </a:rPr>
              <a:t>n</a:t>
            </a:r>
            <a:r>
              <a:rPr dirty="0" sz="1600" b="1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0480" y="4144771"/>
            <a:ext cx="1891030" cy="1005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160" marR="3048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sz="1600" spc="15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sz="1600" spc="1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-</a:t>
            </a:r>
            <a:r>
              <a:rPr dirty="0" sz="1600" spc="15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</a:t>
            </a:r>
            <a:r>
              <a:rPr dirty="0" baseline="-20202" sz="1650" spc="-7" b="1">
                <a:latin typeface="Courier New"/>
                <a:cs typeface="Courier New"/>
              </a:rPr>
              <a:t>k </a:t>
            </a:r>
            <a:r>
              <a:rPr dirty="0" baseline="-20202" sz="16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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{k}</a:t>
            </a:r>
            <a:endParaRPr sz="16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dirty="0" sz="1600" spc="-7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48AA"/>
                </a:solidFill>
              </a:rPr>
              <a:t>Sort</a:t>
            </a:r>
            <a:r>
              <a:rPr dirty="0" spc="-20">
                <a:solidFill>
                  <a:srgbClr val="0048AA"/>
                </a:solidFill>
              </a:rPr>
              <a:t> </a:t>
            </a:r>
            <a:r>
              <a:rPr dirty="0"/>
              <a:t>coins</a:t>
            </a:r>
            <a:r>
              <a:rPr dirty="0" spc="-15"/>
              <a:t> </a:t>
            </a:r>
            <a:r>
              <a:rPr dirty="0"/>
              <a:t>denominations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value:</a:t>
            </a:r>
            <a:r>
              <a:rPr dirty="0" spc="-10"/>
              <a:t> </a:t>
            </a:r>
            <a:r>
              <a:rPr dirty="0" spc="-25"/>
              <a:t>c</a:t>
            </a:r>
            <a:r>
              <a:rPr dirty="0" baseline="-20202" sz="1650" spc="-37"/>
              <a:t>1</a:t>
            </a:r>
            <a:r>
              <a:rPr dirty="0" baseline="-20202" sz="1650" spc="472"/>
              <a:t> </a:t>
            </a:r>
            <a:r>
              <a:rPr dirty="0" sz="1600"/>
              <a:t>&lt;</a:t>
            </a:r>
            <a:r>
              <a:rPr dirty="0" sz="1600" spc="-15"/>
              <a:t> </a:t>
            </a:r>
            <a:r>
              <a:rPr dirty="0" sz="1600"/>
              <a:t>c</a:t>
            </a:r>
            <a:r>
              <a:rPr dirty="0" baseline="-20202" sz="1650"/>
              <a:t>2</a:t>
            </a:r>
            <a:endParaRPr baseline="-20202" sz="1650"/>
          </a:p>
          <a:p>
            <a:pPr marL="327025">
              <a:lnSpc>
                <a:spcPct val="100000"/>
              </a:lnSpc>
              <a:spcBef>
                <a:spcPts val="1650"/>
              </a:spcBef>
            </a:pPr>
            <a:r>
              <a:rPr dirty="0" sz="1200" b="0">
                <a:latin typeface="Comic Sans MS"/>
                <a:cs typeface="Comic Sans MS"/>
              </a:rPr>
              <a:t>coins</a:t>
            </a:r>
            <a:r>
              <a:rPr dirty="0" sz="1200" spc="-50" b="0">
                <a:latin typeface="Comic Sans MS"/>
                <a:cs typeface="Comic Sans MS"/>
              </a:rPr>
              <a:t> </a:t>
            </a:r>
            <a:r>
              <a:rPr dirty="0" sz="1200" b="0">
                <a:latin typeface="Comic Sans MS"/>
                <a:cs typeface="Comic Sans MS"/>
              </a:rPr>
              <a:t>selected</a:t>
            </a:r>
            <a:endParaRPr sz="12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750"/>
              </a:spcBef>
            </a:pPr>
            <a:r>
              <a:rPr dirty="0"/>
              <a:t>S</a:t>
            </a:r>
            <a:r>
              <a:rPr dirty="0" spc="-45"/>
              <a:t> </a:t>
            </a:r>
            <a:r>
              <a:rPr dirty="0" spc="5" b="0">
                <a:latin typeface="Symbol"/>
                <a:cs typeface="Symbol"/>
              </a:rPr>
              <a:t></a:t>
            </a:r>
            <a:r>
              <a:rPr dirty="0" spc="145" b="0">
                <a:latin typeface="Times New Roman"/>
                <a:cs typeface="Times New Roman"/>
              </a:rPr>
              <a:t> </a:t>
            </a:r>
            <a:r>
              <a:rPr dirty="0" b="0">
                <a:latin typeface="Symbol"/>
                <a:cs typeface="Symbol"/>
              </a:rPr>
              <a:t></a:t>
            </a:r>
          </a:p>
          <a:p>
            <a:pPr marL="38100">
              <a:lnSpc>
                <a:spcPct val="100000"/>
              </a:lnSpc>
            </a:pPr>
            <a:r>
              <a:rPr dirty="0">
                <a:solidFill>
                  <a:srgbClr val="0048AA"/>
                </a:solidFill>
              </a:rPr>
              <a:t>while</a:t>
            </a:r>
            <a:r>
              <a:rPr dirty="0" spc="-30">
                <a:solidFill>
                  <a:srgbClr val="0048AA"/>
                </a:solidFill>
              </a:rPr>
              <a:t> </a:t>
            </a:r>
            <a:r>
              <a:rPr dirty="0"/>
              <a:t>(x</a:t>
            </a:r>
            <a:r>
              <a:rPr dirty="0" spc="-25"/>
              <a:t> </a:t>
            </a:r>
            <a:r>
              <a:rPr dirty="0" b="0">
                <a:latin typeface="Symbol"/>
                <a:cs typeface="Symbol"/>
              </a:rPr>
              <a:t></a:t>
            </a:r>
            <a:r>
              <a:rPr dirty="0" spc="170" b="0">
                <a:latin typeface="Times New Roman"/>
                <a:cs typeface="Times New Roman"/>
              </a:rPr>
              <a:t> </a:t>
            </a:r>
            <a:r>
              <a:rPr dirty="0"/>
              <a:t>0)</a:t>
            </a:r>
            <a:r>
              <a:rPr dirty="0" spc="-25"/>
              <a:t> </a:t>
            </a:r>
            <a:r>
              <a:rPr dirty="0"/>
              <a:t>{</a:t>
            </a:r>
          </a:p>
          <a:p>
            <a:pPr marL="403225" marR="30480">
              <a:lnSpc>
                <a:spcPct val="100000"/>
              </a:lnSpc>
              <a:spcBef>
                <a:spcPts val="25"/>
              </a:spcBef>
            </a:pPr>
            <a:r>
              <a:rPr dirty="0"/>
              <a:t>let</a:t>
            </a:r>
            <a:r>
              <a:rPr dirty="0" spc="-25"/>
              <a:t> </a:t>
            </a:r>
            <a:r>
              <a:rPr dirty="0"/>
              <a:t>k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largest</a:t>
            </a:r>
            <a:r>
              <a:rPr dirty="0" spc="-10"/>
              <a:t> </a:t>
            </a:r>
            <a:r>
              <a:rPr dirty="0"/>
              <a:t>integer</a:t>
            </a:r>
            <a:r>
              <a:rPr dirty="0" spc="-10"/>
              <a:t> </a:t>
            </a:r>
            <a:r>
              <a:rPr dirty="0"/>
              <a:t>such</a:t>
            </a:r>
            <a:r>
              <a:rPr dirty="0" spc="-1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 spc="-30"/>
              <a:t>c</a:t>
            </a:r>
            <a:r>
              <a:rPr dirty="0" baseline="-20202" sz="1650" spc="-44"/>
              <a:t>k</a:t>
            </a:r>
            <a:r>
              <a:rPr dirty="0" baseline="-20202" sz="1650" spc="487"/>
              <a:t> </a:t>
            </a:r>
            <a:r>
              <a:rPr dirty="0" sz="1600" b="0">
                <a:latin typeface="Symbol"/>
                <a:cs typeface="Symbol"/>
              </a:rPr>
              <a:t></a:t>
            </a:r>
            <a:r>
              <a:rPr dirty="0" sz="1600" spc="170" b="0">
                <a:latin typeface="Times New Roman"/>
                <a:cs typeface="Times New Roman"/>
              </a:rPr>
              <a:t> </a:t>
            </a:r>
            <a:r>
              <a:rPr dirty="0" sz="1600"/>
              <a:t>x </a:t>
            </a:r>
            <a:r>
              <a:rPr dirty="0" sz="1600" spc="-950"/>
              <a:t> </a:t>
            </a:r>
            <a:r>
              <a:rPr dirty="0" sz="1600">
                <a:solidFill>
                  <a:srgbClr val="0048AA"/>
                </a:solidFill>
              </a:rPr>
              <a:t>if</a:t>
            </a:r>
            <a:r>
              <a:rPr dirty="0" sz="1600" spc="-10">
                <a:solidFill>
                  <a:srgbClr val="0048AA"/>
                </a:solidFill>
              </a:rPr>
              <a:t> </a:t>
            </a:r>
            <a:r>
              <a:rPr dirty="0" sz="1600"/>
              <a:t>(k</a:t>
            </a:r>
            <a:r>
              <a:rPr dirty="0" sz="1600" spc="-5"/>
              <a:t> </a:t>
            </a:r>
            <a:r>
              <a:rPr dirty="0" sz="1600"/>
              <a:t>=</a:t>
            </a:r>
            <a:r>
              <a:rPr dirty="0" sz="1600" spc="-10"/>
              <a:t> </a:t>
            </a:r>
            <a:r>
              <a:rPr dirty="0" sz="1600"/>
              <a:t>0)</a:t>
            </a:r>
            <a:endParaRPr sz="1600">
              <a:latin typeface="Times New Roman"/>
              <a:cs typeface="Times New Roman"/>
            </a:endParaRPr>
          </a:p>
          <a:p>
            <a:pPr marL="768985">
              <a:lnSpc>
                <a:spcPct val="100000"/>
              </a:lnSpc>
            </a:pPr>
            <a:r>
              <a:rPr dirty="0">
                <a:solidFill>
                  <a:srgbClr val="0048AA"/>
                </a:solidFill>
              </a:rPr>
              <a:t>return</a:t>
            </a:r>
            <a:r>
              <a:rPr dirty="0" spc="-40">
                <a:solidFill>
                  <a:srgbClr val="0048AA"/>
                </a:solidFill>
              </a:rPr>
              <a:t> </a:t>
            </a:r>
            <a:r>
              <a:rPr dirty="0"/>
              <a:t>"no</a:t>
            </a:r>
            <a:r>
              <a:rPr dirty="0" spc="-30"/>
              <a:t> </a:t>
            </a:r>
            <a:r>
              <a:rPr dirty="0"/>
              <a:t>solution</a:t>
            </a:r>
            <a:r>
              <a:rPr dirty="0" spc="-30"/>
              <a:t> </a:t>
            </a:r>
            <a:r>
              <a:rPr dirty="0"/>
              <a:t>found"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440180" y="2813303"/>
            <a:ext cx="120650" cy="151130"/>
            <a:chOff x="1440180" y="2813303"/>
            <a:chExt cx="120650" cy="151130"/>
          </a:xfrm>
        </p:grpSpPr>
        <p:sp>
          <p:nvSpPr>
            <p:cNvPr id="10" name="object 10"/>
            <p:cNvSpPr/>
            <p:nvPr/>
          </p:nvSpPr>
          <p:spPr>
            <a:xfrm>
              <a:off x="1482852" y="2820923"/>
              <a:ext cx="70485" cy="88900"/>
            </a:xfrm>
            <a:custGeom>
              <a:avLst/>
              <a:gdLst/>
              <a:ahLst/>
              <a:cxnLst/>
              <a:rect l="l" t="t" r="r" b="b"/>
              <a:pathLst>
                <a:path w="70484" h="88900">
                  <a:moveTo>
                    <a:pt x="70103" y="0"/>
                  </a:moveTo>
                  <a:lnTo>
                    <a:pt x="0" y="8839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0180" y="2884932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>
                  <a:moveTo>
                    <a:pt x="18287" y="0"/>
                  </a:moveTo>
                  <a:lnTo>
                    <a:pt x="0" y="79248"/>
                  </a:lnTo>
                  <a:lnTo>
                    <a:pt x="76200" y="4572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44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155" y="176275"/>
            <a:ext cx="538035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73250" algn="l"/>
              </a:tabLst>
            </a:pPr>
            <a:r>
              <a:rPr dirty="0" spc="-5"/>
              <a:t>Coin-Changing:	Analysis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 spc="-5"/>
              <a:t>Greedy</a:t>
            </a:r>
            <a:r>
              <a:rPr dirty="0" spc="-15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926084"/>
            <a:ext cx="7863205" cy="266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  <a:tabLst>
                <a:tab pos="1177925" algn="l"/>
                <a:tab pos="609663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>
                <a:latin typeface="Comic Sans MS"/>
                <a:cs typeface="Comic Sans MS"/>
              </a:rPr>
              <a:t> optimal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>
                <a:latin typeface="Comic Sans MS"/>
                <a:cs typeface="Comic Sans MS"/>
              </a:rPr>
              <a:t> U.S.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coinage:	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5,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10,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25,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100. </a:t>
            </a:r>
            <a:r>
              <a:rPr dirty="0" sz="1800" spc="-520"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r>
              <a:rPr dirty="0" sz="1800" spc="-1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 induction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on </a:t>
            </a:r>
            <a:r>
              <a:rPr dirty="0" sz="1800" spc="-5">
                <a:solidFill>
                  <a:srgbClr val="5F6061"/>
                </a:solidFill>
                <a:latin typeface="Comic Sans MS"/>
                <a:cs typeface="Comic Sans MS"/>
              </a:rPr>
              <a:t>x)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5192395" algn="l"/>
              </a:tabLst>
            </a:pPr>
            <a:r>
              <a:rPr dirty="0" sz="1800">
                <a:latin typeface="Comic Sans MS"/>
                <a:cs typeface="Comic Sans MS"/>
              </a:rPr>
              <a:t>Consider optimal </a:t>
            </a:r>
            <a:r>
              <a:rPr dirty="0" sz="1800" spc="-5">
                <a:latin typeface="Comic Sans MS"/>
                <a:cs typeface="Comic Sans MS"/>
              </a:rPr>
              <a:t>way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 </a:t>
            </a:r>
            <a:r>
              <a:rPr dirty="0" sz="1800">
                <a:latin typeface="Comic Sans MS"/>
                <a:cs typeface="Comic Sans MS"/>
              </a:rPr>
              <a:t>change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 spc="-15">
                <a:latin typeface="Comic Sans MS"/>
                <a:cs typeface="Comic Sans MS"/>
              </a:rPr>
              <a:t>c</a:t>
            </a:r>
            <a:r>
              <a:rPr dirty="0" baseline="-23148" sz="1800" spc="-22">
                <a:latin typeface="Comic Sans MS"/>
                <a:cs typeface="Comic Sans MS"/>
              </a:rPr>
              <a:t>k</a:t>
            </a:r>
            <a:r>
              <a:rPr dirty="0" baseline="-23148" sz="180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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Comic Sans MS"/>
                <a:cs typeface="Comic Sans MS"/>
              </a:rPr>
              <a:t>x &lt;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baseline="-23148" sz="1800">
                <a:latin typeface="Comic Sans MS"/>
                <a:cs typeface="Comic Sans MS"/>
              </a:rPr>
              <a:t>k+1</a:t>
            </a:r>
            <a:r>
              <a:rPr dirty="0" baseline="-23148" sz="1800" spc="277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:	greedy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takes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coin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k.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>
                <a:latin typeface="Comic Sans MS"/>
                <a:cs typeface="Comic Sans MS"/>
              </a:rPr>
              <a:t>We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claim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solution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must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also</a:t>
            </a:r>
            <a:r>
              <a:rPr dirty="0" sz="1800" spc="-5">
                <a:latin typeface="Comic Sans MS"/>
                <a:cs typeface="Comic Sans MS"/>
              </a:rPr>
              <a:t> take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k.</a:t>
            </a:r>
            <a:endParaRPr sz="1800">
              <a:latin typeface="Comic Sans MS"/>
              <a:cs typeface="Comic Sans MS"/>
            </a:endParaRPr>
          </a:p>
          <a:p>
            <a:pPr lvl="1" marL="665480" indent="-168275">
              <a:lnSpc>
                <a:spcPct val="100000"/>
              </a:lnSpc>
              <a:spcBef>
                <a:spcPts val="434"/>
              </a:spcBef>
              <a:buSzPct val="77777"/>
              <a:buChar char="–"/>
              <a:tabLst>
                <a:tab pos="666115" algn="l"/>
              </a:tabLst>
            </a:pP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it</a:t>
            </a:r>
            <a:r>
              <a:rPr dirty="0" sz="1800" spc="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needs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enough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coins of</a:t>
            </a:r>
            <a:r>
              <a:rPr dirty="0" sz="1800" spc="-5">
                <a:latin typeface="Comic Sans MS"/>
                <a:cs typeface="Comic Sans MS"/>
              </a:rPr>
              <a:t> type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…, </a:t>
            </a:r>
            <a:r>
              <a:rPr dirty="0" sz="1800" spc="5">
                <a:latin typeface="Comic Sans MS"/>
                <a:cs typeface="Comic Sans MS"/>
              </a:rPr>
              <a:t>c</a:t>
            </a:r>
            <a:r>
              <a:rPr dirty="0" baseline="-23148" sz="1800" spc="7">
                <a:latin typeface="Comic Sans MS"/>
                <a:cs typeface="Comic Sans MS"/>
              </a:rPr>
              <a:t>k-1</a:t>
            </a:r>
            <a:r>
              <a:rPr dirty="0" baseline="-23148" sz="1800" spc="89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to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add </a:t>
            </a:r>
            <a:r>
              <a:rPr dirty="0" sz="1800" spc="-5">
                <a:latin typeface="Comic Sans MS"/>
                <a:cs typeface="Comic Sans MS"/>
              </a:rPr>
              <a:t>up 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x</a:t>
            </a:r>
            <a:endParaRPr sz="1800">
              <a:latin typeface="Comic Sans MS"/>
              <a:cs typeface="Comic Sans MS"/>
            </a:endParaRPr>
          </a:p>
          <a:p>
            <a:pPr lvl="1" marL="665480" indent="-168275">
              <a:lnSpc>
                <a:spcPct val="100000"/>
              </a:lnSpc>
              <a:spcBef>
                <a:spcPts val="455"/>
              </a:spcBef>
              <a:buSzPct val="77777"/>
              <a:buChar char="–"/>
              <a:tabLst>
                <a:tab pos="666115" algn="l"/>
              </a:tabLst>
            </a:pPr>
            <a:r>
              <a:rPr dirty="0" sz="1800" spc="-5">
                <a:latin typeface="Comic Sans MS"/>
                <a:cs typeface="Comic Sans MS"/>
              </a:rPr>
              <a:t>table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below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indicates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solution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this</a:t>
            </a:r>
            <a:endParaRPr sz="1800">
              <a:latin typeface="Comic Sans MS"/>
              <a:cs typeface="Comic Sans MS"/>
            </a:endParaRPr>
          </a:p>
          <a:p>
            <a:pPr marL="385445" marR="16700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85445" algn="l"/>
                <a:tab pos="386080" algn="l"/>
                <a:tab pos="4475480" algn="l"/>
              </a:tabLst>
            </a:pPr>
            <a:r>
              <a:rPr dirty="0" sz="1800">
                <a:latin typeface="Comic Sans MS"/>
                <a:cs typeface="Comic Sans MS"/>
              </a:rPr>
              <a:t>Problem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reduces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coin-changing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x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-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c</a:t>
            </a:r>
            <a:r>
              <a:rPr dirty="0" baseline="-23148" sz="1800" spc="7">
                <a:latin typeface="Comic Sans MS"/>
                <a:cs typeface="Comic Sans MS"/>
              </a:rPr>
              <a:t>k</a:t>
            </a:r>
            <a:r>
              <a:rPr dirty="0" baseline="-23148" sz="1800" spc="27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cents,</a:t>
            </a:r>
            <a:r>
              <a:rPr dirty="0" sz="1800" spc="-5">
                <a:latin typeface="Comic Sans MS"/>
                <a:cs typeface="Comic Sans MS"/>
              </a:rPr>
              <a:t> which,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induction,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optimally solved </a:t>
            </a:r>
            <a:r>
              <a:rPr dirty="0" sz="1800" spc="-5">
                <a:latin typeface="Comic Sans MS"/>
                <a:cs typeface="Comic Sans MS"/>
              </a:rPr>
              <a:t>by </a:t>
            </a:r>
            <a:r>
              <a:rPr dirty="0" sz="1800">
                <a:latin typeface="Comic Sans MS"/>
                <a:cs typeface="Comic Sans MS"/>
              </a:rPr>
              <a:t>greedy algorithm.	</a:t>
            </a:r>
            <a:r>
              <a:rPr dirty="0" sz="1800" spc="270">
                <a:solidFill>
                  <a:srgbClr val="5F6061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00200" y="3962400"/>
          <a:ext cx="5943600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/>
                <a:gridCol w="911225"/>
                <a:gridCol w="1821180"/>
                <a:gridCol w="2559050"/>
              </a:tblGrid>
              <a:tr h="609599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k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171450">
                    <a:solidFill>
                      <a:srgbClr val="5F605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34440" marR="177800" indent="-908685">
                        <a:lnSpc>
                          <a:spcPct val="101299"/>
                        </a:lnSpc>
                        <a:spcBef>
                          <a:spcPts val="365"/>
                        </a:spcBef>
                        <a:tabLst>
                          <a:tab pos="874394" algn="l"/>
                          <a:tab pos="3044825" algn="l"/>
                          <a:tab pos="3200400" algn="l"/>
                        </a:tabLst>
                      </a:pPr>
                      <a:r>
                        <a:rPr dirty="0" baseline="-32986" sz="2400" spc="-7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dirty="0" baseline="-68181" sz="1650" spc="-7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k	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All</a:t>
                      </a:r>
                      <a:r>
                        <a:rPr dirty="0" sz="1600" spc="3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optimal</a:t>
                      </a:r>
                      <a:r>
                        <a:rPr dirty="0" sz="1600" spc="3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solutions		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Max value of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coins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must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satisfy	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1,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2,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…,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k-1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in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any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OPT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46355">
                    <a:solidFill>
                      <a:srgbClr val="5F605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8340"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58419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30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58419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dirty="0" sz="16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6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55879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-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58419">
                    <a:solidFill>
                      <a:srgbClr val="CBCBC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11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5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dirty="0" sz="1600" spc="-4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6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1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858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318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90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 spc="-5">
                          <a:latin typeface="Comic Sans MS"/>
                          <a:cs typeface="Comic Sans MS"/>
                        </a:rPr>
                        <a:t>10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5"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dirty="0" sz="16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+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 spc="5">
                          <a:latin typeface="Comic Sans MS"/>
                          <a:cs typeface="Comic Sans MS"/>
                        </a:rPr>
                        <a:t>D</a:t>
                      </a:r>
                      <a:r>
                        <a:rPr dirty="0" sz="1600" spc="-3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2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858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19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dirty="0" sz="16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+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9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</a:tr>
              <a:tr h="382523"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19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 spc="-5">
                          <a:latin typeface="Comic Sans MS"/>
                          <a:cs typeface="Comic Sans MS"/>
                        </a:rPr>
                        <a:t>25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 spc="5">
                          <a:latin typeface="Comic Sans MS"/>
                          <a:cs typeface="Comic Sans MS"/>
                        </a:rPr>
                        <a:t>Q</a:t>
                      </a:r>
                      <a:r>
                        <a:rPr dirty="0" sz="1600" spc="-5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3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858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20</a:t>
                      </a:r>
                      <a:r>
                        <a:rPr dirty="0" sz="16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+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24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71120">
                    <a:solidFill>
                      <a:srgbClr val="CBCBCB"/>
                    </a:solidFill>
                  </a:tcPr>
                </a:tc>
              </a:tr>
              <a:tr h="392135"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5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985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55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100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985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no</a:t>
                      </a:r>
                      <a:r>
                        <a:rPr dirty="0" sz="1600" spc="-5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limit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985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25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Comic Sans MS"/>
                          <a:cs typeface="Comic Sans MS"/>
                        </a:rPr>
                        <a:t>75</a:t>
                      </a:r>
                      <a:r>
                        <a:rPr dirty="0" sz="1600" spc="-2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+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24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dirty="0" sz="1600" spc="-2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latin typeface="Comic Sans MS"/>
                          <a:cs typeface="Comic Sans MS"/>
                        </a:rPr>
                        <a:t>99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69850"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1724" y="3963924"/>
            <a:ext cx="5943600" cy="2514600"/>
          </a:xfrm>
          <a:custGeom>
            <a:avLst/>
            <a:gdLst/>
            <a:ahLst/>
            <a:cxnLst/>
            <a:rect l="l" t="t" r="r" b="b"/>
            <a:pathLst>
              <a:path w="5943600" h="2514600">
                <a:moveTo>
                  <a:pt x="685799" y="0"/>
                </a:moveTo>
                <a:lnTo>
                  <a:pt x="1447799" y="0"/>
                </a:lnTo>
                <a:lnTo>
                  <a:pt x="1447799" y="609599"/>
                </a:lnTo>
                <a:lnTo>
                  <a:pt x="685799" y="609599"/>
                </a:lnTo>
                <a:lnTo>
                  <a:pt x="685799" y="0"/>
                </a:lnTo>
                <a:close/>
              </a:path>
              <a:path w="5943600" h="2514600">
                <a:moveTo>
                  <a:pt x="1447799" y="609599"/>
                </a:moveTo>
                <a:lnTo>
                  <a:pt x="3505199" y="609599"/>
                </a:lnTo>
                <a:lnTo>
                  <a:pt x="3505199" y="990599"/>
                </a:lnTo>
                <a:lnTo>
                  <a:pt x="1447799" y="990599"/>
                </a:lnTo>
                <a:lnTo>
                  <a:pt x="1447799" y="609599"/>
                </a:lnTo>
                <a:close/>
              </a:path>
              <a:path w="5943600" h="2514600">
                <a:moveTo>
                  <a:pt x="1447799" y="0"/>
                </a:moveTo>
                <a:lnTo>
                  <a:pt x="3505199" y="0"/>
                </a:lnTo>
                <a:lnTo>
                  <a:pt x="3505199" y="609599"/>
                </a:lnTo>
                <a:lnTo>
                  <a:pt x="1447799" y="609599"/>
                </a:lnTo>
                <a:lnTo>
                  <a:pt x="1447799" y="0"/>
                </a:lnTo>
                <a:close/>
              </a:path>
              <a:path w="5943600" h="2514600">
                <a:moveTo>
                  <a:pt x="685799" y="1752599"/>
                </a:moveTo>
                <a:lnTo>
                  <a:pt x="1447799" y="1752599"/>
                </a:lnTo>
                <a:lnTo>
                  <a:pt x="1447799" y="2133599"/>
                </a:lnTo>
                <a:lnTo>
                  <a:pt x="685799" y="2133599"/>
                </a:lnTo>
                <a:lnTo>
                  <a:pt x="685799" y="1752599"/>
                </a:lnTo>
                <a:close/>
              </a:path>
              <a:path w="5943600" h="2514600">
                <a:moveTo>
                  <a:pt x="685799" y="2133599"/>
                </a:moveTo>
                <a:lnTo>
                  <a:pt x="1447799" y="2133599"/>
                </a:lnTo>
                <a:lnTo>
                  <a:pt x="1447799" y="2514599"/>
                </a:lnTo>
                <a:lnTo>
                  <a:pt x="685799" y="2514599"/>
                </a:lnTo>
                <a:lnTo>
                  <a:pt x="685799" y="2133599"/>
                </a:lnTo>
                <a:close/>
              </a:path>
              <a:path w="5943600" h="2514600">
                <a:moveTo>
                  <a:pt x="1447799" y="1371599"/>
                </a:moveTo>
                <a:lnTo>
                  <a:pt x="3505199" y="1371599"/>
                </a:lnTo>
                <a:lnTo>
                  <a:pt x="3505199" y="1752599"/>
                </a:lnTo>
                <a:lnTo>
                  <a:pt x="1447799" y="1752599"/>
                </a:lnTo>
                <a:lnTo>
                  <a:pt x="1447799" y="1371599"/>
                </a:lnTo>
                <a:close/>
              </a:path>
              <a:path w="5943600" h="2514600">
                <a:moveTo>
                  <a:pt x="1447799" y="1752599"/>
                </a:moveTo>
                <a:lnTo>
                  <a:pt x="3505199" y="1752599"/>
                </a:lnTo>
                <a:lnTo>
                  <a:pt x="3505199" y="2133599"/>
                </a:lnTo>
                <a:lnTo>
                  <a:pt x="1447799" y="2133599"/>
                </a:lnTo>
                <a:lnTo>
                  <a:pt x="1447799" y="1752599"/>
                </a:lnTo>
                <a:close/>
              </a:path>
              <a:path w="5943600" h="2514600">
                <a:moveTo>
                  <a:pt x="685799" y="990599"/>
                </a:moveTo>
                <a:lnTo>
                  <a:pt x="1447799" y="990599"/>
                </a:lnTo>
                <a:lnTo>
                  <a:pt x="1447799" y="1371599"/>
                </a:lnTo>
                <a:lnTo>
                  <a:pt x="685799" y="1371599"/>
                </a:lnTo>
                <a:lnTo>
                  <a:pt x="685799" y="990599"/>
                </a:lnTo>
                <a:close/>
              </a:path>
              <a:path w="5943600" h="2514600">
                <a:moveTo>
                  <a:pt x="1447799" y="990599"/>
                </a:moveTo>
                <a:lnTo>
                  <a:pt x="3505199" y="990599"/>
                </a:lnTo>
                <a:lnTo>
                  <a:pt x="3505199" y="1371599"/>
                </a:lnTo>
                <a:lnTo>
                  <a:pt x="1447799" y="1371599"/>
                </a:lnTo>
                <a:lnTo>
                  <a:pt x="1447799" y="990599"/>
                </a:lnTo>
                <a:close/>
              </a:path>
              <a:path w="5943600" h="2514600">
                <a:moveTo>
                  <a:pt x="1447799" y="2133599"/>
                </a:moveTo>
                <a:lnTo>
                  <a:pt x="3505199" y="2133599"/>
                </a:lnTo>
                <a:lnTo>
                  <a:pt x="3505199" y="2514599"/>
                </a:lnTo>
                <a:lnTo>
                  <a:pt x="1447799" y="2514599"/>
                </a:lnTo>
                <a:lnTo>
                  <a:pt x="1447799" y="2133599"/>
                </a:lnTo>
                <a:close/>
              </a:path>
              <a:path w="5943600" h="2514600">
                <a:moveTo>
                  <a:pt x="0" y="0"/>
                </a:moveTo>
                <a:lnTo>
                  <a:pt x="685799" y="0"/>
                </a:lnTo>
                <a:lnTo>
                  <a:pt x="685799" y="609599"/>
                </a:lnTo>
                <a:lnTo>
                  <a:pt x="0" y="609599"/>
                </a:lnTo>
                <a:lnTo>
                  <a:pt x="0" y="0"/>
                </a:lnTo>
                <a:close/>
              </a:path>
              <a:path w="5943600" h="2514600">
                <a:moveTo>
                  <a:pt x="0" y="609599"/>
                </a:moveTo>
                <a:lnTo>
                  <a:pt x="685799" y="609599"/>
                </a:lnTo>
                <a:lnTo>
                  <a:pt x="685799" y="990599"/>
                </a:lnTo>
                <a:lnTo>
                  <a:pt x="0" y="990599"/>
                </a:lnTo>
                <a:lnTo>
                  <a:pt x="0" y="609599"/>
                </a:lnTo>
                <a:close/>
              </a:path>
              <a:path w="5943600" h="2514600">
                <a:moveTo>
                  <a:pt x="0" y="1371599"/>
                </a:moveTo>
                <a:lnTo>
                  <a:pt x="685799" y="1371599"/>
                </a:lnTo>
                <a:lnTo>
                  <a:pt x="685799" y="1752599"/>
                </a:lnTo>
                <a:lnTo>
                  <a:pt x="0" y="1752599"/>
                </a:lnTo>
                <a:lnTo>
                  <a:pt x="0" y="1371599"/>
                </a:lnTo>
                <a:close/>
              </a:path>
              <a:path w="5943600" h="2514600">
                <a:moveTo>
                  <a:pt x="0" y="1752599"/>
                </a:moveTo>
                <a:lnTo>
                  <a:pt x="685799" y="1752599"/>
                </a:lnTo>
                <a:lnTo>
                  <a:pt x="685799" y="2133599"/>
                </a:lnTo>
                <a:lnTo>
                  <a:pt x="0" y="2133599"/>
                </a:lnTo>
                <a:lnTo>
                  <a:pt x="0" y="1752599"/>
                </a:lnTo>
                <a:close/>
              </a:path>
              <a:path w="5943600" h="2514600">
                <a:moveTo>
                  <a:pt x="0" y="2133599"/>
                </a:moveTo>
                <a:lnTo>
                  <a:pt x="685799" y="2133599"/>
                </a:lnTo>
                <a:lnTo>
                  <a:pt x="685799" y="2514599"/>
                </a:lnTo>
                <a:lnTo>
                  <a:pt x="0" y="2514599"/>
                </a:lnTo>
                <a:lnTo>
                  <a:pt x="0" y="2133599"/>
                </a:lnTo>
                <a:close/>
              </a:path>
              <a:path w="5943600" h="2514600">
                <a:moveTo>
                  <a:pt x="0" y="990599"/>
                </a:moveTo>
                <a:lnTo>
                  <a:pt x="685799" y="990599"/>
                </a:lnTo>
                <a:lnTo>
                  <a:pt x="685799" y="1371599"/>
                </a:lnTo>
                <a:lnTo>
                  <a:pt x="0" y="1371599"/>
                </a:lnTo>
                <a:lnTo>
                  <a:pt x="0" y="990599"/>
                </a:lnTo>
                <a:close/>
              </a:path>
              <a:path w="5943600" h="2514600">
                <a:moveTo>
                  <a:pt x="3505199" y="609599"/>
                </a:moveTo>
                <a:lnTo>
                  <a:pt x="5943599" y="609599"/>
                </a:lnTo>
                <a:lnTo>
                  <a:pt x="5943599" y="990599"/>
                </a:lnTo>
                <a:lnTo>
                  <a:pt x="3505199" y="990599"/>
                </a:lnTo>
                <a:lnTo>
                  <a:pt x="3505199" y="609599"/>
                </a:lnTo>
                <a:close/>
              </a:path>
              <a:path w="5943600" h="2514600">
                <a:moveTo>
                  <a:pt x="3505199" y="0"/>
                </a:moveTo>
                <a:lnTo>
                  <a:pt x="5943599" y="0"/>
                </a:lnTo>
                <a:lnTo>
                  <a:pt x="5943599" y="609599"/>
                </a:lnTo>
                <a:lnTo>
                  <a:pt x="3505199" y="609599"/>
                </a:lnTo>
                <a:lnTo>
                  <a:pt x="3505199" y="0"/>
                </a:lnTo>
                <a:close/>
              </a:path>
              <a:path w="5943600" h="2514600">
                <a:moveTo>
                  <a:pt x="3505199" y="1371599"/>
                </a:moveTo>
                <a:lnTo>
                  <a:pt x="5943599" y="1371599"/>
                </a:lnTo>
                <a:lnTo>
                  <a:pt x="5943599" y="1752599"/>
                </a:lnTo>
                <a:lnTo>
                  <a:pt x="3505199" y="1752599"/>
                </a:lnTo>
                <a:lnTo>
                  <a:pt x="3505199" y="1371599"/>
                </a:lnTo>
                <a:close/>
              </a:path>
              <a:path w="5943600" h="2514600">
                <a:moveTo>
                  <a:pt x="3505199" y="1752599"/>
                </a:moveTo>
                <a:lnTo>
                  <a:pt x="5943599" y="1752599"/>
                </a:lnTo>
                <a:lnTo>
                  <a:pt x="5943599" y="2133599"/>
                </a:lnTo>
                <a:lnTo>
                  <a:pt x="3505199" y="2133599"/>
                </a:lnTo>
                <a:lnTo>
                  <a:pt x="3505199" y="1752599"/>
                </a:lnTo>
                <a:close/>
              </a:path>
              <a:path w="5943600" h="2514600">
                <a:moveTo>
                  <a:pt x="3505199" y="990599"/>
                </a:moveTo>
                <a:lnTo>
                  <a:pt x="5943599" y="990599"/>
                </a:lnTo>
                <a:lnTo>
                  <a:pt x="5943599" y="1371599"/>
                </a:lnTo>
                <a:lnTo>
                  <a:pt x="3505199" y="1371599"/>
                </a:lnTo>
                <a:lnTo>
                  <a:pt x="3505199" y="990599"/>
                </a:lnTo>
                <a:close/>
              </a:path>
              <a:path w="5943600" h="2514600">
                <a:moveTo>
                  <a:pt x="3505199" y="2133599"/>
                </a:moveTo>
                <a:lnTo>
                  <a:pt x="5943599" y="2133599"/>
                </a:lnTo>
                <a:lnTo>
                  <a:pt x="5943599" y="2514599"/>
                </a:lnTo>
                <a:lnTo>
                  <a:pt x="3505199" y="2514599"/>
                </a:lnTo>
                <a:lnTo>
                  <a:pt x="3505199" y="213359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44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155" y="176275"/>
            <a:ext cx="538035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73250" algn="l"/>
              </a:tabLst>
            </a:pPr>
            <a:r>
              <a:rPr dirty="0" spc="-5"/>
              <a:t>Coin-Changing:	Analysis</a:t>
            </a:r>
            <a:r>
              <a:rPr dirty="0" spc="-2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 spc="-5"/>
              <a:t>Greedy</a:t>
            </a:r>
            <a:r>
              <a:rPr dirty="0" spc="-15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643763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508760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sub-optimal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for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US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postal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denominations: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1,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10,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21,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34,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70,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100,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350,</a:t>
            </a:r>
            <a:r>
              <a:rPr dirty="0" sz="1600" spc="-1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1225,</a:t>
            </a:r>
            <a:r>
              <a:rPr dirty="0" sz="1600" spc="-10">
                <a:latin typeface="Comic Sans MS"/>
                <a:cs typeface="Comic Sans MS"/>
              </a:rPr>
              <a:t> 1500</a:t>
            </a:r>
            <a:r>
              <a:rPr dirty="0" sz="1800" spc="-1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91135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Counterexample.	</a:t>
            </a:r>
            <a:r>
              <a:rPr dirty="0" sz="1800" spc="-5">
                <a:latin typeface="Comic Sans MS"/>
                <a:cs typeface="Comic Sans MS"/>
              </a:rPr>
              <a:t>140¢.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334770" algn="l"/>
              </a:tabLst>
            </a:pPr>
            <a:r>
              <a:rPr dirty="0" sz="1800">
                <a:latin typeface="Comic Sans MS"/>
                <a:cs typeface="Comic Sans MS"/>
              </a:rPr>
              <a:t>Greedy:	</a:t>
            </a:r>
            <a:r>
              <a:rPr dirty="0" sz="1800" spc="-5">
                <a:latin typeface="Comic Sans MS"/>
                <a:cs typeface="Comic Sans MS"/>
              </a:rPr>
              <a:t>100,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34,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1,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1.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397000" algn="l"/>
              </a:tabLst>
            </a:pPr>
            <a:r>
              <a:rPr dirty="0" sz="1800" spc="-5">
                <a:latin typeface="Comic Sans MS"/>
                <a:cs typeface="Comic Sans MS"/>
              </a:rPr>
              <a:t>Optimal:	70,</a:t>
            </a:r>
            <a:r>
              <a:rPr dirty="0" sz="1800" spc="-5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70.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0688" y="3593592"/>
            <a:ext cx="886967" cy="1011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6447" y="4764024"/>
            <a:ext cx="758951" cy="9570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3864" y="4770120"/>
            <a:ext cx="758951" cy="9570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1391" y="3593592"/>
            <a:ext cx="822959" cy="10363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57800" y="4770120"/>
            <a:ext cx="1167383" cy="8473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10967" y="4757927"/>
            <a:ext cx="920496" cy="13167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5120" y="3645408"/>
            <a:ext cx="862583" cy="9814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2600" y="3645408"/>
            <a:ext cx="841247" cy="9601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53328" y="3593592"/>
            <a:ext cx="1423416" cy="94487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44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611" y="977899"/>
            <a:ext cx="4175760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solidFill>
                  <a:srgbClr val="0048AA"/>
                </a:solidFill>
              </a:rPr>
              <a:t>Selecting</a:t>
            </a:r>
            <a:r>
              <a:rPr dirty="0" sz="3200" spc="-50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Breakpoints</a:t>
            </a:r>
            <a:endParaRPr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852" y="176275"/>
            <a:ext cx="261937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Selecting</a:t>
            </a:r>
            <a:r>
              <a:rPr dirty="0" spc="-50"/>
              <a:t> </a:t>
            </a:r>
            <a:r>
              <a:rPr dirty="0" spc="-5"/>
              <a:t>Breakpoints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6292215" cy="233616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Selecting</a:t>
            </a:r>
            <a:r>
              <a:rPr dirty="0" sz="1800" spc="-5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breakpoints.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Road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trip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from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Princeton</a:t>
            </a:r>
            <a:r>
              <a:rPr dirty="0" sz="1800" spc="-5">
                <a:latin typeface="Comic Sans MS"/>
                <a:cs typeface="Comic Sans MS"/>
              </a:rPr>
              <a:t> 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Palo</a:t>
            </a:r>
            <a:r>
              <a:rPr dirty="0" sz="1800" spc="-5">
                <a:latin typeface="Comic Sans MS"/>
                <a:cs typeface="Comic Sans MS"/>
              </a:rPr>
              <a:t> Alto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along</a:t>
            </a:r>
            <a:r>
              <a:rPr dirty="0" sz="1800" spc="-5">
                <a:latin typeface="Comic Sans MS"/>
                <a:cs typeface="Comic Sans MS"/>
              </a:rPr>
              <a:t> fixed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route.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 spc="-5">
                <a:latin typeface="Comic Sans MS"/>
                <a:cs typeface="Comic Sans MS"/>
              </a:rPr>
              <a:t>Refueling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stations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certain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points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along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way.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dirty="0" sz="1800">
                <a:latin typeface="Comic Sans MS"/>
                <a:cs typeface="Comic Sans MS"/>
              </a:rPr>
              <a:t>Fuel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capacity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1020444" algn="l"/>
              </a:tabLst>
            </a:pPr>
            <a:r>
              <a:rPr dirty="0" sz="1800">
                <a:latin typeface="Comic Sans MS"/>
                <a:cs typeface="Comic Sans MS"/>
              </a:rPr>
              <a:t>Goal:	makes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few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refueling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stops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possible.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20542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algorithm.	</a:t>
            </a:r>
            <a:r>
              <a:rPr dirty="0" sz="1800">
                <a:latin typeface="Comic Sans MS"/>
                <a:cs typeface="Comic Sans MS"/>
              </a:rPr>
              <a:t>Go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far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you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can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before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refueling.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7155" y="4573524"/>
            <a:ext cx="7336790" cy="152400"/>
            <a:chOff x="867155" y="4573524"/>
            <a:chExt cx="7336790" cy="152400"/>
          </a:xfrm>
        </p:grpSpPr>
        <p:sp>
          <p:nvSpPr>
            <p:cNvPr id="5" name="object 5"/>
            <p:cNvSpPr/>
            <p:nvPr/>
          </p:nvSpPr>
          <p:spPr>
            <a:xfrm>
              <a:off x="915923" y="4649724"/>
              <a:ext cx="7239000" cy="0"/>
            </a:xfrm>
            <a:custGeom>
              <a:avLst/>
              <a:gdLst/>
              <a:ahLst/>
              <a:cxnLst/>
              <a:rect l="l" t="t" r="r" b="b"/>
              <a:pathLst>
                <a:path w="7239000" h="0">
                  <a:moveTo>
                    <a:pt x="0" y="0"/>
                  </a:moveTo>
                  <a:lnTo>
                    <a:pt x="723899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155" y="4600956"/>
              <a:ext cx="97535" cy="975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6155" y="4600956"/>
              <a:ext cx="97535" cy="975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59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8323" y="4573524"/>
              <a:ext cx="762000" cy="152400"/>
            </a:xfrm>
            <a:custGeom>
              <a:avLst/>
              <a:gdLst/>
              <a:ahLst/>
              <a:cxnLst/>
              <a:rect l="l" t="t" r="r" b="b"/>
              <a:pathLst>
                <a:path w="762000" h="152400">
                  <a:moveTo>
                    <a:pt x="0" y="0"/>
                  </a:moveTo>
                  <a:lnTo>
                    <a:pt x="0" y="152399"/>
                  </a:lnTo>
                </a:path>
                <a:path w="762000" h="152400">
                  <a:moveTo>
                    <a:pt x="152400" y="0"/>
                  </a:moveTo>
                  <a:lnTo>
                    <a:pt x="152400" y="152399"/>
                  </a:lnTo>
                </a:path>
                <a:path w="762000" h="152400">
                  <a:moveTo>
                    <a:pt x="304800" y="0"/>
                  </a:moveTo>
                  <a:lnTo>
                    <a:pt x="304800" y="152399"/>
                  </a:lnTo>
                </a:path>
                <a:path w="762000" h="152400">
                  <a:moveTo>
                    <a:pt x="457200" y="0"/>
                  </a:moveTo>
                  <a:lnTo>
                    <a:pt x="457200" y="152399"/>
                  </a:lnTo>
                </a:path>
                <a:path w="762000" h="152400">
                  <a:moveTo>
                    <a:pt x="609600" y="0"/>
                  </a:moveTo>
                  <a:lnTo>
                    <a:pt x="609600" y="152399"/>
                  </a:lnTo>
                </a:path>
                <a:path w="762000" h="152400">
                  <a:moveTo>
                    <a:pt x="762000" y="0"/>
                  </a:moveTo>
                  <a:lnTo>
                    <a:pt x="762000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06524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9324" y="4573524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1371600" h="152400">
                  <a:moveTo>
                    <a:pt x="0" y="0"/>
                  </a:moveTo>
                  <a:lnTo>
                    <a:pt x="0" y="152399"/>
                  </a:lnTo>
                </a:path>
                <a:path w="1371600" h="152400">
                  <a:moveTo>
                    <a:pt x="990599" y="0"/>
                  </a:moveTo>
                  <a:lnTo>
                    <a:pt x="990599" y="152399"/>
                  </a:lnTo>
                </a:path>
                <a:path w="1371600" h="152400">
                  <a:moveTo>
                    <a:pt x="1066799" y="0"/>
                  </a:moveTo>
                  <a:lnTo>
                    <a:pt x="1066799" y="152399"/>
                  </a:lnTo>
                </a:path>
                <a:path w="1371600" h="152400">
                  <a:moveTo>
                    <a:pt x="1219199" y="0"/>
                  </a:moveTo>
                  <a:lnTo>
                    <a:pt x="1219199" y="152399"/>
                  </a:lnTo>
                </a:path>
                <a:path w="1371600" h="152400">
                  <a:moveTo>
                    <a:pt x="1371599" y="0"/>
                  </a:moveTo>
                  <a:lnTo>
                    <a:pt x="1371599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019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54323" y="4573524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0" y="152399"/>
                  </a:lnTo>
                </a:path>
                <a:path w="457200" h="152400">
                  <a:moveTo>
                    <a:pt x="76199" y="0"/>
                  </a:moveTo>
                  <a:lnTo>
                    <a:pt x="76199" y="152399"/>
                  </a:lnTo>
                </a:path>
                <a:path w="457200" h="152400">
                  <a:moveTo>
                    <a:pt x="228599" y="0"/>
                  </a:moveTo>
                  <a:lnTo>
                    <a:pt x="228599" y="152399"/>
                  </a:lnTo>
                </a:path>
                <a:path w="457200" h="152400">
                  <a:moveTo>
                    <a:pt x="457199" y="0"/>
                  </a:moveTo>
                  <a:lnTo>
                    <a:pt x="457199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163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25923" y="4573524"/>
              <a:ext cx="76200" cy="152400"/>
            </a:xfrm>
            <a:custGeom>
              <a:avLst/>
              <a:gdLst/>
              <a:ahLst/>
              <a:cxnLst/>
              <a:rect l="l" t="t" r="r" b="b"/>
              <a:pathLst>
                <a:path w="76200" h="152400">
                  <a:moveTo>
                    <a:pt x="0" y="0"/>
                  </a:moveTo>
                  <a:lnTo>
                    <a:pt x="0" y="152399"/>
                  </a:lnTo>
                </a:path>
                <a:path w="76200" h="152400">
                  <a:moveTo>
                    <a:pt x="76199" y="0"/>
                  </a:moveTo>
                  <a:lnTo>
                    <a:pt x="76199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545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64123" y="4573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0" y="152399"/>
                  </a:lnTo>
                </a:path>
                <a:path w="152400" h="152400">
                  <a:moveTo>
                    <a:pt x="76199" y="0"/>
                  </a:moveTo>
                  <a:lnTo>
                    <a:pt x="76199" y="152399"/>
                  </a:lnTo>
                </a:path>
                <a:path w="152400" h="152400">
                  <a:moveTo>
                    <a:pt x="152399" y="0"/>
                  </a:moveTo>
                  <a:lnTo>
                    <a:pt x="152399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213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02323" y="4573524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0"/>
                  </a:moveTo>
                  <a:lnTo>
                    <a:pt x="0" y="152399"/>
                  </a:lnTo>
                </a:path>
                <a:path w="533400" h="152400">
                  <a:moveTo>
                    <a:pt x="76199" y="0"/>
                  </a:moveTo>
                  <a:lnTo>
                    <a:pt x="76199" y="152399"/>
                  </a:lnTo>
                </a:path>
                <a:path w="533400" h="152400">
                  <a:moveTo>
                    <a:pt x="304799" y="0"/>
                  </a:moveTo>
                  <a:lnTo>
                    <a:pt x="304799" y="152399"/>
                  </a:lnTo>
                </a:path>
                <a:path w="533400" h="152400">
                  <a:moveTo>
                    <a:pt x="380999" y="0"/>
                  </a:moveTo>
                  <a:lnTo>
                    <a:pt x="380999" y="152399"/>
                  </a:lnTo>
                </a:path>
                <a:path w="533400" h="152400">
                  <a:moveTo>
                    <a:pt x="533399" y="0"/>
                  </a:moveTo>
                  <a:lnTo>
                    <a:pt x="533399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643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69123" y="4573524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0"/>
                  </a:moveTo>
                  <a:lnTo>
                    <a:pt x="0" y="152399"/>
                  </a:lnTo>
                </a:path>
                <a:path w="533400" h="152400">
                  <a:moveTo>
                    <a:pt x="228599" y="0"/>
                  </a:moveTo>
                  <a:lnTo>
                    <a:pt x="228599" y="152399"/>
                  </a:lnTo>
                </a:path>
                <a:path w="533400" h="152400">
                  <a:moveTo>
                    <a:pt x="304799" y="0"/>
                  </a:moveTo>
                  <a:lnTo>
                    <a:pt x="304799" y="152399"/>
                  </a:lnTo>
                </a:path>
                <a:path w="533400" h="152400">
                  <a:moveTo>
                    <a:pt x="533399" y="0"/>
                  </a:moveTo>
                  <a:lnTo>
                    <a:pt x="533399" y="152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54923" y="457352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399"/>
                  </a:lnTo>
                </a:path>
              </a:pathLst>
            </a:custGeom>
            <a:ln w="15239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71931" y="4824475"/>
            <a:ext cx="8051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Princeton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93228" y="4839715"/>
            <a:ext cx="7600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Palo</a:t>
            </a:r>
            <a:r>
              <a:rPr dirty="0" sz="1400" spc="-65">
                <a:latin typeface="Comic Sans MS"/>
                <a:cs typeface="Comic Sans MS"/>
              </a:rPr>
              <a:t> </a:t>
            </a:r>
            <a:r>
              <a:rPr dirty="0" sz="1400" spc="-5">
                <a:latin typeface="Comic Sans MS"/>
                <a:cs typeface="Comic Sans MS"/>
              </a:rPr>
              <a:t>Alto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14400" y="5483352"/>
            <a:ext cx="7245350" cy="314325"/>
            <a:chOff x="914400" y="5483352"/>
            <a:chExt cx="7245350" cy="314325"/>
          </a:xfrm>
        </p:grpSpPr>
        <p:sp>
          <p:nvSpPr>
            <p:cNvPr id="26" name="object 26"/>
            <p:cNvSpPr/>
            <p:nvPr/>
          </p:nvSpPr>
          <p:spPr>
            <a:xfrm>
              <a:off x="914400" y="5486400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99058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90587" y="304800"/>
                  </a:lnTo>
                  <a:lnTo>
                    <a:pt x="990587" y="0"/>
                  </a:lnTo>
                  <a:close/>
                </a:path>
                <a:path w="2286000" h="304800">
                  <a:moveTo>
                    <a:pt x="2286000" y="0"/>
                  </a:moveTo>
                  <a:lnTo>
                    <a:pt x="990600" y="0"/>
                  </a:lnTo>
                  <a:lnTo>
                    <a:pt x="990600" y="304800"/>
                  </a:lnTo>
                  <a:lnTo>
                    <a:pt x="2286000" y="304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906524" y="5487924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00400" y="5486400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400" y="3048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01923" y="5487924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14800" y="5486400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1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38199" y="304800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16323" y="5487924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0"/>
                  </a:moveTo>
                  <a:lnTo>
                    <a:pt x="838199" y="0"/>
                  </a:lnTo>
                  <a:lnTo>
                    <a:pt x="838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953000" y="54864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954523" y="5487924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0"/>
                  </a:moveTo>
                  <a:lnTo>
                    <a:pt x="1066799" y="0"/>
                  </a:lnTo>
                  <a:lnTo>
                    <a:pt x="1066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19800" y="5486400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3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43000" y="304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21323" y="5487924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0" y="0"/>
                  </a:moveTo>
                  <a:lnTo>
                    <a:pt x="1142999" y="0"/>
                  </a:lnTo>
                  <a:lnTo>
                    <a:pt x="1142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62800" y="54864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90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90600" y="304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64323" y="5487924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0"/>
                  </a:moveTo>
                  <a:lnTo>
                    <a:pt x="990599" y="0"/>
                  </a:lnTo>
                  <a:lnTo>
                    <a:pt x="9905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914400" y="5486400"/>
            <a:ext cx="7239000" cy="3048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280"/>
              </a:spcBef>
              <a:tabLst>
                <a:tab pos="1584325" algn="l"/>
                <a:tab pos="2691130" algn="l"/>
                <a:tab pos="3565525" algn="l"/>
                <a:tab pos="4519930" algn="l"/>
                <a:tab pos="5622925" algn="l"/>
                <a:tab pos="6689725" algn="l"/>
              </a:tabLst>
            </a:pPr>
            <a:r>
              <a:rPr dirty="0" sz="1400" spc="-5">
                <a:latin typeface="Comic Sans MS"/>
                <a:cs typeface="Comic Sans MS"/>
              </a:rPr>
              <a:t>1	2	3	4	5	6	7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729739" y="4323588"/>
            <a:ext cx="533400" cy="64135"/>
            <a:chOff x="1729739" y="4323588"/>
            <a:chExt cx="533400" cy="64135"/>
          </a:xfrm>
        </p:grpSpPr>
        <p:sp>
          <p:nvSpPr>
            <p:cNvPr id="40" name="object 40"/>
            <p:cNvSpPr/>
            <p:nvPr/>
          </p:nvSpPr>
          <p:spPr>
            <a:xfrm>
              <a:off x="1729739" y="435406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4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99131" y="43235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8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915924" y="4323588"/>
            <a:ext cx="533400" cy="64135"/>
            <a:chOff x="915924" y="4323588"/>
            <a:chExt cx="533400" cy="64135"/>
          </a:xfrm>
        </p:grpSpPr>
        <p:sp>
          <p:nvSpPr>
            <p:cNvPr id="43" name="object 43"/>
            <p:cNvSpPr/>
            <p:nvPr/>
          </p:nvSpPr>
          <p:spPr>
            <a:xfrm>
              <a:off x="976884" y="435406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472440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15924" y="4323588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6" y="0"/>
                  </a:moveTo>
                  <a:lnTo>
                    <a:pt x="0" y="30480"/>
                  </a:lnTo>
                  <a:lnTo>
                    <a:pt x="67056" y="6400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523491" y="4214875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05100" y="4933188"/>
            <a:ext cx="533400" cy="64135"/>
            <a:chOff x="2705100" y="4933188"/>
            <a:chExt cx="533400" cy="64135"/>
          </a:xfrm>
        </p:grpSpPr>
        <p:sp>
          <p:nvSpPr>
            <p:cNvPr id="47" name="object 47"/>
            <p:cNvSpPr/>
            <p:nvPr/>
          </p:nvSpPr>
          <p:spPr>
            <a:xfrm>
              <a:off x="2705100" y="496366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74491" y="49331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8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1897379" y="4933188"/>
            <a:ext cx="530860" cy="64135"/>
            <a:chOff x="1897379" y="4933188"/>
            <a:chExt cx="530860" cy="64135"/>
          </a:xfrm>
        </p:grpSpPr>
        <p:sp>
          <p:nvSpPr>
            <p:cNvPr id="50" name="object 50"/>
            <p:cNvSpPr/>
            <p:nvPr/>
          </p:nvSpPr>
          <p:spPr>
            <a:xfrm>
              <a:off x="1955292" y="496366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472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897379" y="49331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30480"/>
                  </a:lnTo>
                  <a:lnTo>
                    <a:pt x="6400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2501900" y="4824475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015739" y="4323588"/>
            <a:ext cx="533400" cy="64135"/>
            <a:chOff x="4015739" y="4323588"/>
            <a:chExt cx="533400" cy="64135"/>
          </a:xfrm>
        </p:grpSpPr>
        <p:sp>
          <p:nvSpPr>
            <p:cNvPr id="54" name="object 54"/>
            <p:cNvSpPr/>
            <p:nvPr/>
          </p:nvSpPr>
          <p:spPr>
            <a:xfrm>
              <a:off x="4015739" y="435406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485131" y="432358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0"/>
                  </a:moveTo>
                  <a:lnTo>
                    <a:pt x="0" y="64008"/>
                  </a:lnTo>
                  <a:lnTo>
                    <a:pt x="64008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/>
          <p:cNvGrpSpPr/>
          <p:nvPr/>
        </p:nvGrpSpPr>
        <p:grpSpPr>
          <a:xfrm>
            <a:off x="3201923" y="4323588"/>
            <a:ext cx="533400" cy="64135"/>
            <a:chOff x="3201923" y="4323588"/>
            <a:chExt cx="533400" cy="64135"/>
          </a:xfrm>
        </p:grpSpPr>
        <p:sp>
          <p:nvSpPr>
            <p:cNvPr id="57" name="object 57"/>
            <p:cNvSpPr/>
            <p:nvPr/>
          </p:nvSpPr>
          <p:spPr>
            <a:xfrm>
              <a:off x="3262883" y="435406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472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201923" y="4323588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67055" y="0"/>
                  </a:moveTo>
                  <a:lnTo>
                    <a:pt x="0" y="30480"/>
                  </a:lnTo>
                  <a:lnTo>
                    <a:pt x="67055" y="64008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3809491" y="4214875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878323" y="4917948"/>
            <a:ext cx="536575" cy="64135"/>
            <a:chOff x="4878323" y="4917948"/>
            <a:chExt cx="536575" cy="64135"/>
          </a:xfrm>
        </p:grpSpPr>
        <p:sp>
          <p:nvSpPr>
            <p:cNvPr id="61" name="object 61"/>
            <p:cNvSpPr/>
            <p:nvPr/>
          </p:nvSpPr>
          <p:spPr>
            <a:xfrm>
              <a:off x="4878323" y="494842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347716" y="4917948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7"/>
                  </a:lnTo>
                  <a:lnTo>
                    <a:pt x="67055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4067555" y="4917948"/>
            <a:ext cx="530860" cy="64135"/>
            <a:chOff x="4067555" y="4917948"/>
            <a:chExt cx="530860" cy="64135"/>
          </a:xfrm>
        </p:grpSpPr>
        <p:sp>
          <p:nvSpPr>
            <p:cNvPr id="64" name="object 64"/>
            <p:cNvSpPr/>
            <p:nvPr/>
          </p:nvSpPr>
          <p:spPr>
            <a:xfrm>
              <a:off x="4125467" y="494842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472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067555" y="491794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33527"/>
                  </a:lnTo>
                  <a:lnTo>
                    <a:pt x="64008" y="64007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4675123" y="4812283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768339" y="4335780"/>
            <a:ext cx="536575" cy="64135"/>
            <a:chOff x="5768339" y="4335780"/>
            <a:chExt cx="536575" cy="64135"/>
          </a:xfrm>
        </p:grpSpPr>
        <p:sp>
          <p:nvSpPr>
            <p:cNvPr id="68" name="object 68"/>
            <p:cNvSpPr/>
            <p:nvPr/>
          </p:nvSpPr>
          <p:spPr>
            <a:xfrm>
              <a:off x="5768339" y="4366260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237731" y="4335780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0" y="0"/>
                  </a:moveTo>
                  <a:lnTo>
                    <a:pt x="0" y="64007"/>
                  </a:lnTo>
                  <a:lnTo>
                    <a:pt x="67055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/>
          <p:cNvGrpSpPr/>
          <p:nvPr/>
        </p:nvGrpSpPr>
        <p:grpSpPr>
          <a:xfrm>
            <a:off x="4957572" y="4335780"/>
            <a:ext cx="530860" cy="64135"/>
            <a:chOff x="4957572" y="4335780"/>
            <a:chExt cx="530860" cy="64135"/>
          </a:xfrm>
        </p:grpSpPr>
        <p:sp>
          <p:nvSpPr>
            <p:cNvPr id="71" name="object 71"/>
            <p:cNvSpPr/>
            <p:nvPr/>
          </p:nvSpPr>
          <p:spPr>
            <a:xfrm>
              <a:off x="5015484" y="4366260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 h="0">
                  <a:moveTo>
                    <a:pt x="472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957572" y="433578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30480"/>
                  </a:lnTo>
                  <a:lnTo>
                    <a:pt x="64008" y="64007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5562091" y="4230115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783323" y="4917948"/>
            <a:ext cx="533400" cy="64135"/>
            <a:chOff x="6783323" y="4917948"/>
            <a:chExt cx="533400" cy="64135"/>
          </a:xfrm>
        </p:grpSpPr>
        <p:sp>
          <p:nvSpPr>
            <p:cNvPr id="75" name="object 75"/>
            <p:cNvSpPr/>
            <p:nvPr/>
          </p:nvSpPr>
          <p:spPr>
            <a:xfrm>
              <a:off x="6783323" y="494842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252716" y="491794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4007"/>
                  </a:lnTo>
                  <a:lnTo>
                    <a:pt x="64008" y="3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5969508" y="4917948"/>
            <a:ext cx="533400" cy="64135"/>
            <a:chOff x="5969508" y="4917948"/>
            <a:chExt cx="533400" cy="64135"/>
          </a:xfrm>
        </p:grpSpPr>
        <p:sp>
          <p:nvSpPr>
            <p:cNvPr id="78" name="object 78"/>
            <p:cNvSpPr/>
            <p:nvPr/>
          </p:nvSpPr>
          <p:spPr>
            <a:xfrm>
              <a:off x="6030467" y="494842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472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969508" y="4917948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67056" y="0"/>
                  </a:moveTo>
                  <a:lnTo>
                    <a:pt x="0" y="33527"/>
                  </a:lnTo>
                  <a:lnTo>
                    <a:pt x="67056" y="64007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6580123" y="4812283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978140" y="4335780"/>
            <a:ext cx="533400" cy="64135"/>
            <a:chOff x="7978140" y="4335780"/>
            <a:chExt cx="533400" cy="64135"/>
          </a:xfrm>
        </p:grpSpPr>
        <p:sp>
          <p:nvSpPr>
            <p:cNvPr id="82" name="object 82"/>
            <p:cNvSpPr/>
            <p:nvPr/>
          </p:nvSpPr>
          <p:spPr>
            <a:xfrm>
              <a:off x="7978140" y="4366260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0" y="0"/>
                  </a:moveTo>
                  <a:lnTo>
                    <a:pt x="47243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447532" y="433578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0"/>
                  </a:moveTo>
                  <a:lnTo>
                    <a:pt x="0" y="64007"/>
                  </a:lnTo>
                  <a:lnTo>
                    <a:pt x="64007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7164323" y="4335780"/>
            <a:ext cx="533400" cy="64135"/>
            <a:chOff x="7164323" y="4335780"/>
            <a:chExt cx="533400" cy="64135"/>
          </a:xfrm>
        </p:grpSpPr>
        <p:sp>
          <p:nvSpPr>
            <p:cNvPr id="85" name="object 85"/>
            <p:cNvSpPr/>
            <p:nvPr/>
          </p:nvSpPr>
          <p:spPr>
            <a:xfrm>
              <a:off x="7225283" y="4366260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40" h="0">
                  <a:moveTo>
                    <a:pt x="4724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164323" y="4335780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09" h="64135">
                  <a:moveTo>
                    <a:pt x="67055" y="0"/>
                  </a:moveTo>
                  <a:lnTo>
                    <a:pt x="0" y="30480"/>
                  </a:lnTo>
                  <a:lnTo>
                    <a:pt x="67055" y="64007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7771892" y="4230115"/>
            <a:ext cx="1320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49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523" y="176275"/>
            <a:ext cx="482092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429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Scheduling:	Greedy</a:t>
            </a:r>
            <a:r>
              <a:rPr dirty="0" spc="-60"/>
              <a:t> </a:t>
            </a:r>
            <a:r>
              <a:rPr dirty="0" spc="-5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252334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98755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template.	</a:t>
            </a:r>
            <a:r>
              <a:rPr dirty="0" sz="1800">
                <a:latin typeface="Comic Sans MS"/>
                <a:cs typeface="Comic Sans MS"/>
              </a:rPr>
              <a:t>Consider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</a:t>
            </a:r>
            <a:r>
              <a:rPr dirty="0" sz="1800" spc="-2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natural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order.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omic Sans MS"/>
                <a:cs typeface="Comic Sans MS"/>
              </a:rPr>
              <a:t>Take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provided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it's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compatible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 the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ones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already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taken.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255" y="2514600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400"/>
                </a:lnTo>
                <a:lnTo>
                  <a:pt x="624839" y="152400"/>
                </a:lnTo>
                <a:lnTo>
                  <a:pt x="62483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2055" y="2514600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400"/>
                </a:lnTo>
                <a:lnTo>
                  <a:pt x="624839" y="152400"/>
                </a:lnTo>
                <a:lnTo>
                  <a:pt x="62483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3855" y="2514600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400"/>
                </a:lnTo>
                <a:lnTo>
                  <a:pt x="624839" y="152400"/>
                </a:lnTo>
                <a:lnTo>
                  <a:pt x="62483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2464" y="2514600"/>
            <a:ext cx="622300" cy="152400"/>
          </a:xfrm>
          <a:custGeom>
            <a:avLst/>
            <a:gdLst/>
            <a:ahLst/>
            <a:cxnLst/>
            <a:rect l="l" t="t" r="r" b="b"/>
            <a:pathLst>
              <a:path w="622300" h="152400">
                <a:moveTo>
                  <a:pt x="621792" y="0"/>
                </a:moveTo>
                <a:lnTo>
                  <a:pt x="0" y="0"/>
                </a:lnTo>
                <a:lnTo>
                  <a:pt x="0" y="152400"/>
                </a:lnTo>
                <a:lnTo>
                  <a:pt x="621792" y="152400"/>
                </a:lnTo>
                <a:lnTo>
                  <a:pt x="6217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9055" y="2743200"/>
            <a:ext cx="3733800" cy="152400"/>
          </a:xfrm>
          <a:custGeom>
            <a:avLst/>
            <a:gdLst/>
            <a:ahLst/>
            <a:cxnLst/>
            <a:rect l="l" t="t" r="r" b="b"/>
            <a:pathLst>
              <a:path w="3733800" h="152400">
                <a:moveTo>
                  <a:pt x="3733800" y="0"/>
                </a:moveTo>
                <a:lnTo>
                  <a:pt x="0" y="0"/>
                </a:lnTo>
                <a:lnTo>
                  <a:pt x="0" y="152400"/>
                </a:lnTo>
                <a:lnTo>
                  <a:pt x="3733800" y="152400"/>
                </a:lnTo>
                <a:lnTo>
                  <a:pt x="373380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59044" y="2593339"/>
            <a:ext cx="279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counterexample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for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earliest</a:t>
            </a:r>
            <a:r>
              <a:rPr dirty="0" sz="12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start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3855" y="3505200"/>
            <a:ext cx="1447800" cy="152400"/>
          </a:xfrm>
          <a:custGeom>
            <a:avLst/>
            <a:gdLst/>
            <a:ahLst/>
            <a:cxnLst/>
            <a:rect l="l" t="t" r="r" b="b"/>
            <a:pathLst>
              <a:path w="1447800" h="152400">
                <a:moveTo>
                  <a:pt x="1447800" y="0"/>
                </a:moveTo>
                <a:lnTo>
                  <a:pt x="0" y="0"/>
                </a:lnTo>
                <a:lnTo>
                  <a:pt x="0" y="152400"/>
                </a:lnTo>
                <a:lnTo>
                  <a:pt x="1447800" y="152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86455" y="3505200"/>
            <a:ext cx="1447800" cy="152400"/>
          </a:xfrm>
          <a:custGeom>
            <a:avLst/>
            <a:gdLst/>
            <a:ahLst/>
            <a:cxnLst/>
            <a:rect l="l" t="t" r="r" b="b"/>
            <a:pathLst>
              <a:path w="1447800" h="152400">
                <a:moveTo>
                  <a:pt x="1447800" y="0"/>
                </a:moveTo>
                <a:lnTo>
                  <a:pt x="0" y="0"/>
                </a:lnTo>
                <a:lnTo>
                  <a:pt x="0" y="152400"/>
                </a:lnTo>
                <a:lnTo>
                  <a:pt x="1447800" y="152400"/>
                </a:lnTo>
                <a:lnTo>
                  <a:pt x="1447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76855" y="3733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  <a:lnTo>
                  <a:pt x="838200" y="152400"/>
                </a:lnTo>
                <a:lnTo>
                  <a:pt x="838200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59044" y="3519931"/>
            <a:ext cx="2679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counterexample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for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shortest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interval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255" y="4605528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399"/>
                </a:lnTo>
                <a:lnTo>
                  <a:pt x="624839" y="152399"/>
                </a:lnTo>
                <a:lnTo>
                  <a:pt x="62483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2055" y="4605528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399"/>
                </a:lnTo>
                <a:lnTo>
                  <a:pt x="624839" y="152399"/>
                </a:lnTo>
                <a:lnTo>
                  <a:pt x="62483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33855" y="4605528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399"/>
                </a:lnTo>
                <a:lnTo>
                  <a:pt x="624839" y="152399"/>
                </a:lnTo>
                <a:lnTo>
                  <a:pt x="62483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12464" y="4605528"/>
            <a:ext cx="622300" cy="152400"/>
          </a:xfrm>
          <a:custGeom>
            <a:avLst/>
            <a:gdLst/>
            <a:ahLst/>
            <a:cxnLst/>
            <a:rect l="l" t="t" r="r" b="b"/>
            <a:pathLst>
              <a:path w="622300" h="152400">
                <a:moveTo>
                  <a:pt x="621792" y="0"/>
                </a:moveTo>
                <a:lnTo>
                  <a:pt x="0" y="0"/>
                </a:lnTo>
                <a:lnTo>
                  <a:pt x="0" y="152399"/>
                </a:lnTo>
                <a:lnTo>
                  <a:pt x="621792" y="152399"/>
                </a:lnTo>
                <a:lnTo>
                  <a:pt x="6217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78863" y="4834128"/>
            <a:ext cx="622300" cy="152400"/>
          </a:xfrm>
          <a:custGeom>
            <a:avLst/>
            <a:gdLst/>
            <a:ahLst/>
            <a:cxnLst/>
            <a:rect l="l" t="t" r="r" b="b"/>
            <a:pathLst>
              <a:path w="622300" h="152400">
                <a:moveTo>
                  <a:pt x="621791" y="0"/>
                </a:moveTo>
                <a:lnTo>
                  <a:pt x="0" y="0"/>
                </a:lnTo>
                <a:lnTo>
                  <a:pt x="0" y="152400"/>
                </a:lnTo>
                <a:lnTo>
                  <a:pt x="621791" y="152400"/>
                </a:lnTo>
                <a:lnTo>
                  <a:pt x="621791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91055" y="5062728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40" y="0"/>
                </a:moveTo>
                <a:lnTo>
                  <a:pt x="0" y="0"/>
                </a:lnTo>
                <a:lnTo>
                  <a:pt x="0" y="152400"/>
                </a:lnTo>
                <a:lnTo>
                  <a:pt x="624840" y="152400"/>
                </a:lnTo>
                <a:lnTo>
                  <a:pt x="62484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91055" y="5291328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40" y="0"/>
                </a:moveTo>
                <a:lnTo>
                  <a:pt x="0" y="0"/>
                </a:lnTo>
                <a:lnTo>
                  <a:pt x="0" y="152400"/>
                </a:lnTo>
                <a:lnTo>
                  <a:pt x="624840" y="152400"/>
                </a:lnTo>
                <a:lnTo>
                  <a:pt x="62484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31464" y="4834128"/>
            <a:ext cx="622300" cy="152400"/>
          </a:xfrm>
          <a:custGeom>
            <a:avLst/>
            <a:gdLst/>
            <a:ahLst/>
            <a:cxnLst/>
            <a:rect l="l" t="t" r="r" b="b"/>
            <a:pathLst>
              <a:path w="622300" h="152400">
                <a:moveTo>
                  <a:pt x="621792" y="0"/>
                </a:moveTo>
                <a:lnTo>
                  <a:pt x="0" y="0"/>
                </a:lnTo>
                <a:lnTo>
                  <a:pt x="0" y="152400"/>
                </a:lnTo>
                <a:lnTo>
                  <a:pt x="621792" y="152400"/>
                </a:lnTo>
                <a:lnTo>
                  <a:pt x="6217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31464" y="5062728"/>
            <a:ext cx="622300" cy="152400"/>
          </a:xfrm>
          <a:custGeom>
            <a:avLst/>
            <a:gdLst/>
            <a:ahLst/>
            <a:cxnLst/>
            <a:rect l="l" t="t" r="r" b="b"/>
            <a:pathLst>
              <a:path w="622300" h="152400">
                <a:moveTo>
                  <a:pt x="621792" y="0"/>
                </a:moveTo>
                <a:lnTo>
                  <a:pt x="0" y="0"/>
                </a:lnTo>
                <a:lnTo>
                  <a:pt x="0" y="152400"/>
                </a:lnTo>
                <a:lnTo>
                  <a:pt x="621792" y="152400"/>
                </a:lnTo>
                <a:lnTo>
                  <a:pt x="6217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31464" y="5291328"/>
            <a:ext cx="622300" cy="152400"/>
          </a:xfrm>
          <a:custGeom>
            <a:avLst/>
            <a:gdLst/>
            <a:ahLst/>
            <a:cxnLst/>
            <a:rect l="l" t="t" r="r" b="b"/>
            <a:pathLst>
              <a:path w="622300" h="152400">
                <a:moveTo>
                  <a:pt x="621792" y="0"/>
                </a:moveTo>
                <a:lnTo>
                  <a:pt x="0" y="0"/>
                </a:lnTo>
                <a:lnTo>
                  <a:pt x="0" y="152400"/>
                </a:lnTo>
                <a:lnTo>
                  <a:pt x="621792" y="152400"/>
                </a:lnTo>
                <a:lnTo>
                  <a:pt x="621792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01823" y="4834128"/>
            <a:ext cx="624840" cy="152400"/>
          </a:xfrm>
          <a:custGeom>
            <a:avLst/>
            <a:gdLst/>
            <a:ahLst/>
            <a:cxnLst/>
            <a:rect l="l" t="t" r="r" b="b"/>
            <a:pathLst>
              <a:path w="624839" h="152400">
                <a:moveTo>
                  <a:pt x="624839" y="0"/>
                </a:moveTo>
                <a:lnTo>
                  <a:pt x="0" y="0"/>
                </a:lnTo>
                <a:lnTo>
                  <a:pt x="0" y="152400"/>
                </a:lnTo>
                <a:lnTo>
                  <a:pt x="624839" y="152400"/>
                </a:lnTo>
                <a:lnTo>
                  <a:pt x="624839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59044" y="4544059"/>
            <a:ext cx="2635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counterexample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for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fewest</a:t>
            </a:r>
            <a:r>
              <a:rPr dirty="0" sz="1200" spc="-3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conflicts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467" y="176275"/>
            <a:ext cx="495744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4640" algn="l"/>
              </a:tabLst>
            </a:pPr>
            <a:r>
              <a:rPr dirty="0" spc="-5"/>
              <a:t>Selecting</a:t>
            </a:r>
            <a:r>
              <a:rPr dirty="0" spc="10"/>
              <a:t> </a:t>
            </a:r>
            <a:r>
              <a:rPr dirty="0" spc="-5"/>
              <a:t>Breakpoints:	Greedy</a:t>
            </a:r>
            <a:r>
              <a:rPr dirty="0" spc="-60"/>
              <a:t> </a:t>
            </a:r>
            <a:r>
              <a:rPr dirty="0" spc="-5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676400"/>
            <a:ext cx="7443470" cy="3118485"/>
          </a:xfrm>
          <a:custGeom>
            <a:avLst/>
            <a:gdLst/>
            <a:ahLst/>
            <a:cxnLst/>
            <a:rect l="l" t="t" r="r" b="b"/>
            <a:pathLst>
              <a:path w="7443470" h="3118485">
                <a:moveTo>
                  <a:pt x="7443216" y="0"/>
                </a:moveTo>
                <a:lnTo>
                  <a:pt x="0" y="0"/>
                </a:lnTo>
                <a:lnTo>
                  <a:pt x="0" y="3118104"/>
                </a:lnTo>
                <a:lnTo>
                  <a:pt x="7443216" y="3118104"/>
                </a:lnTo>
                <a:lnTo>
                  <a:pt x="7443216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5640" y="980947"/>
            <a:ext cx="7442200" cy="10236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Truck</a:t>
            </a:r>
            <a:r>
              <a:rPr dirty="0" sz="1800" spc="-3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driver's</a:t>
            </a:r>
            <a:r>
              <a:rPr dirty="0" sz="1800" spc="-3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mic Sans MS"/>
              <a:cs typeface="Comic Sans MS"/>
            </a:endParaRPr>
          </a:p>
          <a:p>
            <a:pPr marL="57404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Sort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breakpoints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that: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0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b</a:t>
            </a:r>
            <a:r>
              <a:rPr dirty="0" baseline="-20202" sz="1650" spc="-37" b="1">
                <a:latin typeface="Courier New"/>
                <a:cs typeface="Courier New"/>
              </a:rPr>
              <a:t>0</a:t>
            </a:r>
            <a:r>
              <a:rPr dirty="0" baseline="-20202" sz="1650" spc="48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</a:t>
            </a:r>
            <a:r>
              <a:rPr dirty="0" baseline="-20202" sz="1650" b="1">
                <a:latin typeface="Courier New"/>
                <a:cs typeface="Courier New"/>
              </a:rPr>
              <a:t>1</a:t>
            </a:r>
            <a:r>
              <a:rPr dirty="0" baseline="-20202" sz="1650" spc="45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5" b="1">
                <a:latin typeface="Courier New"/>
                <a:cs typeface="Courier New"/>
              </a:rPr>
              <a:t> b</a:t>
            </a:r>
            <a:r>
              <a:rPr dirty="0" baseline="-20202" sz="1650" spc="-7" b="1">
                <a:latin typeface="Courier New"/>
                <a:cs typeface="Courier New"/>
              </a:rPr>
              <a:t>2</a:t>
            </a:r>
            <a:r>
              <a:rPr dirty="0" baseline="-20202" sz="1650" spc="487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...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b</a:t>
            </a:r>
            <a:r>
              <a:rPr dirty="0" baseline="-20202" sz="1650" spc="15" b="1">
                <a:latin typeface="Courier New"/>
                <a:cs typeface="Courier New"/>
              </a:rPr>
              <a:t>n</a:t>
            </a:r>
            <a:r>
              <a:rPr dirty="0" baseline="-20202" sz="1650" spc="22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980" y="2221483"/>
            <a:ext cx="9620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{0}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7930" y="3002953"/>
          <a:ext cx="5875655" cy="50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340"/>
                <a:gridCol w="2320925"/>
                <a:gridCol w="610870"/>
                <a:gridCol w="607060"/>
                <a:gridCol w="327025"/>
                <a:gridCol w="482600"/>
                <a:gridCol w="244475"/>
                <a:gridCol w="215264"/>
              </a:tblGrid>
              <a:tr h="253886">
                <a:tc>
                  <a:txBody>
                    <a:bodyPr/>
                    <a:lstStyle/>
                    <a:p>
                      <a:pPr algn="r" marR="52705">
                        <a:lnSpc>
                          <a:spcPts val="1660"/>
                        </a:lnSpc>
                      </a:pPr>
                      <a:r>
                        <a:rPr dirty="0" sz="1600" b="1">
                          <a:solidFill>
                            <a:srgbClr val="0048AA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dirty="0" sz="1600" spc="-85" b="1">
                          <a:solidFill>
                            <a:srgbClr val="0048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(x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660"/>
                        </a:lnSpc>
                      </a:pPr>
                      <a:r>
                        <a:rPr dirty="0" sz="1600">
                          <a:latin typeface="Symbol"/>
                          <a:cs typeface="Symbol"/>
                        </a:rPr>
                        <a:t></a:t>
                      </a:r>
                      <a:r>
                        <a:rPr dirty="0" sz="16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0" b="1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baseline="-20202" sz="1650" spc="15" b="1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600" spc="10" b="1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3886">
                <a:tc>
                  <a:txBody>
                    <a:bodyPr/>
                    <a:lstStyle/>
                    <a:p>
                      <a:pPr algn="r" marR="52069">
                        <a:lnSpc>
                          <a:spcPts val="15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let</a:t>
                      </a:r>
                      <a:r>
                        <a:rPr dirty="0" sz="16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5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be</a:t>
                      </a:r>
                      <a:r>
                        <a:rPr dirty="0" sz="16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largest</a:t>
                      </a:r>
                      <a:r>
                        <a:rPr dirty="0" sz="16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 b="1">
                          <a:latin typeface="Courier New"/>
                          <a:cs typeface="Courier New"/>
                        </a:rPr>
                        <a:t>integer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8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such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80"/>
                        </a:lnSpc>
                      </a:pPr>
                      <a:r>
                        <a:rPr dirty="0" sz="1600" spc="-5" b="1">
                          <a:latin typeface="Courier New"/>
                          <a:cs typeface="Courier New"/>
                        </a:rPr>
                        <a:t>that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baseline="-20202" sz="1650" b="1">
                          <a:latin typeface="Courier New"/>
                          <a:cs typeface="Courier New"/>
                        </a:rPr>
                        <a:t>p</a:t>
                      </a:r>
                      <a:endParaRPr baseline="-20202" sz="16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80"/>
                        </a:lnSpc>
                      </a:pPr>
                      <a:r>
                        <a:rPr dirty="0" sz="1600"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6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Courier New"/>
                          <a:cs typeface="Courier New"/>
                        </a:rPr>
                        <a:t>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80"/>
                        </a:lnSpc>
                      </a:pPr>
                      <a:r>
                        <a:rPr dirty="0" sz="1600" b="1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75640" y="3443732"/>
            <a:ext cx="5357495" cy="2461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3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(b</a:t>
            </a:r>
            <a:r>
              <a:rPr dirty="0" baseline="-20202" sz="1650" spc="-7" b="1">
                <a:latin typeface="Courier New"/>
                <a:cs typeface="Courier New"/>
              </a:rPr>
              <a:t>p</a:t>
            </a:r>
            <a:r>
              <a:rPr dirty="0" baseline="-20202" sz="1650" spc="4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x)</a:t>
            </a:r>
            <a:endParaRPr sz="1600">
              <a:latin typeface="Courier New"/>
              <a:cs typeface="Courier New"/>
            </a:endParaRPr>
          </a:p>
          <a:p>
            <a:pPr marL="939800" marR="1600200" indent="3657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return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"no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solution"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 x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b</a:t>
            </a:r>
            <a:r>
              <a:rPr dirty="0" baseline="-20202" sz="1650" spc="15" b="1">
                <a:latin typeface="Courier New"/>
                <a:cs typeface="Courier New"/>
              </a:rPr>
              <a:t>p</a:t>
            </a:r>
            <a:endParaRPr baseline="-20202" sz="1650">
              <a:latin typeface="Courier New"/>
              <a:cs typeface="Courier New"/>
            </a:endParaRPr>
          </a:p>
          <a:p>
            <a:pPr marL="574040" marR="2947670" indent="365760">
              <a:lnSpc>
                <a:spcPct val="100000"/>
              </a:lnSpc>
              <a:spcBef>
                <a:spcPts val="25"/>
              </a:spcBef>
            </a:pP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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{p} </a:t>
            </a:r>
            <a:r>
              <a:rPr dirty="0" sz="1600" spc="-950" b="1"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tabLst>
                <a:tab pos="189039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Implementation.	</a:t>
            </a:r>
            <a:r>
              <a:rPr dirty="0" sz="1800" spc="5">
                <a:latin typeface="Comic Sans MS"/>
                <a:cs typeface="Comic Sans MS"/>
              </a:rPr>
              <a:t>O(n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log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n)</a:t>
            </a:r>
            <a:endParaRPr sz="1800">
              <a:latin typeface="Comic Sans MS"/>
              <a:cs typeface="Comic Sans MS"/>
            </a:endParaRPr>
          </a:p>
          <a:p>
            <a:pPr marL="3727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72745" algn="l"/>
                <a:tab pos="373380" algn="l"/>
              </a:tabLst>
            </a:pPr>
            <a:r>
              <a:rPr dirty="0" sz="1800">
                <a:latin typeface="Comic Sans MS"/>
                <a:cs typeface="Comic Sans MS"/>
              </a:rPr>
              <a:t>Use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binary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search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select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5">
                <a:latin typeface="Comic Sans MS"/>
                <a:cs typeface="Comic Sans MS"/>
              </a:rPr>
              <a:t> breakpoint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05811" y="2354580"/>
            <a:ext cx="307975" cy="283845"/>
            <a:chOff x="2305811" y="2354580"/>
            <a:chExt cx="307975" cy="283845"/>
          </a:xfrm>
        </p:grpSpPr>
        <p:sp>
          <p:nvSpPr>
            <p:cNvPr id="9" name="object 9"/>
            <p:cNvSpPr/>
            <p:nvPr/>
          </p:nvSpPr>
          <p:spPr>
            <a:xfrm>
              <a:off x="2369820" y="2385059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2438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11907" y="235458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30479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66772" y="2604515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243839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05811" y="2574036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67056" y="0"/>
                  </a:moveTo>
                  <a:lnTo>
                    <a:pt x="0" y="30480"/>
                  </a:lnTo>
                  <a:lnTo>
                    <a:pt x="67056" y="6400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764027" y="2221483"/>
            <a:ext cx="151447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breakpoint</a:t>
            </a:r>
            <a:r>
              <a:rPr dirty="0" sz="1200">
                <a:latin typeface="Comic Sans MS"/>
                <a:cs typeface="Comic Sans MS"/>
              </a:rPr>
              <a:t>s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selected  </a:t>
            </a:r>
            <a:r>
              <a:rPr dirty="0" sz="1200">
                <a:latin typeface="Comic Sans MS"/>
                <a:cs typeface="Comic Sans MS"/>
              </a:rPr>
              <a:t>current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location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49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748" y="176275"/>
            <a:ext cx="428688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4640" algn="l"/>
              </a:tabLst>
            </a:pPr>
            <a:r>
              <a:rPr dirty="0" spc="-5"/>
              <a:t>Selecting</a:t>
            </a:r>
            <a:r>
              <a:rPr dirty="0" spc="10"/>
              <a:t> </a:t>
            </a:r>
            <a:r>
              <a:rPr dirty="0" spc="-5"/>
              <a:t>Breakpoints:	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932420" cy="2610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r>
              <a:rPr dirty="0" sz="1800" spc="-4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3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Assume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let's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see</a:t>
            </a:r>
            <a:r>
              <a:rPr dirty="0" sz="1800" spc="-5">
                <a:latin typeface="Comic Sans MS"/>
                <a:cs typeface="Comic Sans MS"/>
              </a:rPr>
              <a:t> what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happens.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g</a:t>
            </a:r>
            <a:r>
              <a:rPr dirty="0" baseline="-20202" sz="1650" spc="-7">
                <a:latin typeface="Comic Sans MS"/>
                <a:cs typeface="Comic Sans MS"/>
              </a:rPr>
              <a:t>0</a:t>
            </a:r>
            <a:r>
              <a:rPr dirty="0" baseline="-20202" sz="1650" spc="27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-10">
                <a:latin typeface="Comic Sans MS"/>
                <a:cs typeface="Comic Sans MS"/>
              </a:rPr>
              <a:t> g</a:t>
            </a:r>
            <a:r>
              <a:rPr dirty="0" baseline="-20202" sz="1650" spc="-15">
                <a:latin typeface="Comic Sans MS"/>
                <a:cs typeface="Comic Sans MS"/>
              </a:rPr>
              <a:t>1</a:t>
            </a:r>
            <a:r>
              <a:rPr dirty="0" baseline="-20202" sz="165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49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.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&lt;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g</a:t>
            </a:r>
            <a:r>
              <a:rPr dirty="0" baseline="-20202" sz="1650" spc="7">
                <a:latin typeface="Comic Sans MS"/>
                <a:cs typeface="Comic Sans MS"/>
              </a:rPr>
              <a:t>p </a:t>
            </a:r>
            <a:r>
              <a:rPr dirty="0" baseline="-20202" sz="1650" spc="19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</a:t>
            </a:r>
            <a:r>
              <a:rPr dirty="0" sz="1600" spc="5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denote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 of</a:t>
            </a:r>
            <a:r>
              <a:rPr dirty="0" sz="1800" spc="-5">
                <a:latin typeface="Comic Sans MS"/>
                <a:cs typeface="Comic Sans MS"/>
              </a:rPr>
              <a:t> breakpoints </a:t>
            </a:r>
            <a:r>
              <a:rPr dirty="0" sz="1800">
                <a:latin typeface="Comic Sans MS"/>
                <a:cs typeface="Comic Sans MS"/>
              </a:rPr>
              <a:t>chosen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greedy.</a:t>
            </a:r>
            <a:endParaRPr sz="1800">
              <a:latin typeface="Comic Sans MS"/>
              <a:cs typeface="Comic Sans MS"/>
            </a:endParaRPr>
          </a:p>
          <a:p>
            <a:pPr marL="398145" marR="41275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</a:t>
            </a:r>
            <a:r>
              <a:rPr dirty="0" baseline="-20202" sz="1650">
                <a:latin typeface="Comic Sans MS"/>
                <a:cs typeface="Comic Sans MS"/>
              </a:rPr>
              <a:t>0</a:t>
            </a:r>
            <a:r>
              <a:rPr dirty="0" baseline="-20202" sz="1650" spc="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f</a:t>
            </a:r>
            <a:r>
              <a:rPr dirty="0" baseline="-20202" sz="1650" spc="-15">
                <a:latin typeface="Comic Sans MS"/>
                <a:cs typeface="Comic Sans MS"/>
              </a:rPr>
              <a:t>1</a:t>
            </a:r>
            <a:r>
              <a:rPr dirty="0" baseline="-20202" sz="165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. .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10">
                <a:latin typeface="Comic Sans MS"/>
                <a:cs typeface="Comic Sans MS"/>
              </a:rPr>
              <a:t>f</a:t>
            </a:r>
            <a:r>
              <a:rPr dirty="0" baseline="-20202" sz="1650" spc="15">
                <a:latin typeface="Comic Sans MS"/>
                <a:cs typeface="Comic Sans MS"/>
              </a:rPr>
              <a:t>q</a:t>
            </a:r>
            <a:r>
              <a:rPr dirty="0" baseline="-20202" sz="1650" spc="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</a:t>
            </a:r>
            <a:r>
              <a:rPr dirty="0" sz="1600" spc="4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denote </a:t>
            </a:r>
            <a:r>
              <a:rPr dirty="0" sz="1800">
                <a:latin typeface="Comic Sans MS"/>
                <a:cs typeface="Comic Sans MS"/>
              </a:rPr>
              <a:t>set of </a:t>
            </a:r>
            <a:r>
              <a:rPr dirty="0" sz="1800" spc="-5">
                <a:latin typeface="Comic Sans MS"/>
                <a:cs typeface="Comic Sans MS"/>
              </a:rPr>
              <a:t>breakpoints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 </a:t>
            </a:r>
            <a:r>
              <a:rPr dirty="0" sz="1800">
                <a:latin typeface="Comic Sans MS"/>
                <a:cs typeface="Comic Sans MS"/>
              </a:rPr>
              <a:t>an optimal 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solution</a:t>
            </a:r>
            <a:r>
              <a:rPr dirty="0" sz="1800" spc="-5">
                <a:latin typeface="Comic Sans MS"/>
                <a:cs typeface="Comic Sans MS"/>
              </a:rPr>
              <a:t> with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</a:t>
            </a:r>
            <a:r>
              <a:rPr dirty="0" baseline="-20202" sz="1650">
                <a:latin typeface="Comic Sans MS"/>
                <a:cs typeface="Comic Sans MS"/>
              </a:rPr>
              <a:t>0</a:t>
            </a:r>
            <a:r>
              <a:rPr dirty="0" baseline="-20202" sz="1650" spc="21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g</a:t>
            </a:r>
            <a:r>
              <a:rPr dirty="0" baseline="-20202" sz="1650" spc="-15">
                <a:latin typeface="Comic Sans MS"/>
                <a:cs typeface="Comic Sans MS"/>
              </a:rPr>
              <a:t>0</a:t>
            </a:r>
            <a:r>
              <a:rPr dirty="0" sz="1600" spc="-10">
                <a:latin typeface="Comic Sans MS"/>
                <a:cs typeface="Comic Sans MS"/>
              </a:rPr>
              <a:t>,</a:t>
            </a:r>
            <a:r>
              <a:rPr dirty="0" sz="1600" spc="5">
                <a:latin typeface="Comic Sans MS"/>
                <a:cs typeface="Comic Sans MS"/>
              </a:rPr>
              <a:t> f</a:t>
            </a:r>
            <a:r>
              <a:rPr dirty="0" baseline="-20202" sz="1650" spc="7">
                <a:latin typeface="Comic Sans MS"/>
                <a:cs typeface="Comic Sans MS"/>
              </a:rPr>
              <a:t>1</a:t>
            </a:r>
            <a:r>
              <a:rPr dirty="0" sz="1600" spc="5">
                <a:latin typeface="Comic Sans MS"/>
                <a:cs typeface="Comic Sans MS"/>
              </a:rPr>
              <a:t>=</a:t>
            </a:r>
            <a:r>
              <a:rPr dirty="0" sz="1600">
                <a:latin typeface="Comic Sans MS"/>
                <a:cs typeface="Comic Sans MS"/>
              </a:rPr>
              <a:t> g</a:t>
            </a:r>
            <a:r>
              <a:rPr dirty="0" baseline="-20202" sz="1650">
                <a:latin typeface="Comic Sans MS"/>
                <a:cs typeface="Comic Sans MS"/>
              </a:rPr>
              <a:t>1</a:t>
            </a:r>
            <a:r>
              <a:rPr dirty="0" baseline="-20202" sz="165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,</a:t>
            </a:r>
            <a:r>
              <a:rPr dirty="0" sz="1600" spc="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.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f</a:t>
            </a:r>
            <a:r>
              <a:rPr dirty="0" baseline="-20202" sz="1650" spc="-15">
                <a:latin typeface="Comic Sans MS"/>
                <a:cs typeface="Comic Sans MS"/>
              </a:rPr>
              <a:t>r</a:t>
            </a:r>
            <a:r>
              <a:rPr dirty="0" baseline="-20202" sz="1650" spc="21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g</a:t>
            </a:r>
            <a:r>
              <a:rPr dirty="0" baseline="-20202" sz="1650" spc="-15">
                <a:latin typeface="Comic Sans MS"/>
                <a:cs typeface="Comic Sans MS"/>
              </a:rPr>
              <a:t>r</a:t>
            </a:r>
            <a:r>
              <a:rPr dirty="0" baseline="-20202" sz="1650" spc="112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for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largest possible </a:t>
            </a:r>
            <a:r>
              <a:rPr dirty="0" sz="1800" spc="-5">
                <a:latin typeface="Comic Sans MS"/>
                <a:cs typeface="Comic Sans MS"/>
              </a:rPr>
              <a:t>value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r</a:t>
            </a:r>
            <a:r>
              <a:rPr dirty="0" sz="1800" spc="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Note: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g</a:t>
            </a:r>
            <a:r>
              <a:rPr dirty="0" baseline="-20202" sz="1650" spc="7">
                <a:latin typeface="Comic Sans MS"/>
                <a:cs typeface="Comic Sans MS"/>
              </a:rPr>
              <a:t>r+1</a:t>
            </a:r>
            <a:r>
              <a:rPr dirty="0" baseline="-20202" sz="1650" spc="-22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&gt;</a:t>
            </a:r>
            <a:r>
              <a:rPr dirty="0" sz="1600" spc="-5">
                <a:latin typeface="Comic Sans MS"/>
                <a:cs typeface="Comic Sans MS"/>
              </a:rPr>
              <a:t> f</a:t>
            </a:r>
            <a:r>
              <a:rPr dirty="0" baseline="-20202" sz="1650" spc="-7">
                <a:latin typeface="Comic Sans MS"/>
                <a:cs typeface="Comic Sans MS"/>
              </a:rPr>
              <a:t>r+1</a:t>
            </a:r>
            <a:r>
              <a:rPr dirty="0" baseline="-20202" sz="1650" spc="262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choice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5205793"/>
            <a:ext cx="7169150" cy="314325"/>
            <a:chOff x="1295400" y="5205793"/>
            <a:chExt cx="7169150" cy="314325"/>
          </a:xfrm>
        </p:grpSpPr>
        <p:sp>
          <p:nvSpPr>
            <p:cNvPr id="5" name="object 5"/>
            <p:cNvSpPr/>
            <p:nvPr/>
          </p:nvSpPr>
          <p:spPr>
            <a:xfrm>
              <a:off x="1295400" y="5209032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2286000" y="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990600" y="304800"/>
                  </a:lnTo>
                  <a:lnTo>
                    <a:pt x="2286000" y="304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87524" y="5210556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81400" y="5209032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3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399" y="3048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82923" y="5210556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95800" y="5209032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38200" y="3048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7323" y="5210556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0"/>
                  </a:moveTo>
                  <a:lnTo>
                    <a:pt x="838199" y="0"/>
                  </a:lnTo>
                  <a:lnTo>
                    <a:pt x="838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34000" y="5209032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35523" y="5210556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1999" y="0"/>
                  </a:lnTo>
                  <a:lnTo>
                    <a:pt x="7619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96000" y="5209032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7523" y="521055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0"/>
                  </a:moveTo>
                  <a:lnTo>
                    <a:pt x="2362200" y="0"/>
                  </a:lnTo>
                  <a:lnTo>
                    <a:pt x="2362200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406895" y="5209032"/>
            <a:ext cx="2051685" cy="304800"/>
          </a:xfrm>
          <a:prstGeom prst="rect">
            <a:avLst/>
          </a:prstGeom>
          <a:solidFill>
            <a:srgbClr val="424242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R="299085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z="14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z="14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95400" y="4073652"/>
            <a:ext cx="5111750" cy="1447800"/>
            <a:chOff x="1295400" y="4073652"/>
            <a:chExt cx="5111750" cy="1447800"/>
          </a:xfrm>
        </p:grpSpPr>
        <p:sp>
          <p:nvSpPr>
            <p:cNvPr id="17" name="object 17"/>
            <p:cNvSpPr/>
            <p:nvPr/>
          </p:nvSpPr>
          <p:spPr>
            <a:xfrm>
              <a:off x="1295400" y="4447032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2286000" y="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990600" y="304800"/>
                  </a:lnTo>
                  <a:lnTo>
                    <a:pt x="2286000" y="304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87524" y="4448556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81400" y="4447032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3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399" y="3048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82923" y="4448556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95800" y="4447032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38200" y="3048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97323" y="4448556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0"/>
                  </a:moveTo>
                  <a:lnTo>
                    <a:pt x="838199" y="0"/>
                  </a:lnTo>
                  <a:lnTo>
                    <a:pt x="838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34000" y="444703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35523" y="4448556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0"/>
                  </a:moveTo>
                  <a:lnTo>
                    <a:pt x="1066799" y="0"/>
                  </a:lnTo>
                  <a:lnTo>
                    <a:pt x="1066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402323" y="4073652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w="0" h="1447800">
                  <a:moveTo>
                    <a:pt x="0" y="0"/>
                  </a:moveTo>
                  <a:lnTo>
                    <a:pt x="0" y="1447799"/>
                  </a:lnTo>
                </a:path>
              </a:pathLst>
            </a:custGeom>
            <a:ln w="9143">
              <a:solidFill>
                <a:srgbClr val="8A8A8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98196" y="4440427"/>
            <a:ext cx="6769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G</a:t>
            </a:r>
            <a:r>
              <a:rPr dirty="0" sz="1400" spc="-5">
                <a:latin typeface="Comic Sans MS"/>
                <a:cs typeface="Comic Sans MS"/>
              </a:rPr>
              <a:t>ree</a:t>
            </a: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sz="1400" spc="-5">
                <a:latin typeface="Comic Sans MS"/>
                <a:cs typeface="Comic Sans MS"/>
              </a:rPr>
              <a:t>y: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116" y="5266435"/>
            <a:ext cx="4337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O</a:t>
            </a:r>
            <a:r>
              <a:rPr dirty="0" sz="1400" spc="-5">
                <a:latin typeface="Comic Sans MS"/>
                <a:cs typeface="Comic Sans MS"/>
              </a:rPr>
              <a:t>P</a:t>
            </a:r>
            <a:r>
              <a:rPr dirty="0" sz="1400" spc="-5">
                <a:latin typeface="Comic Sans MS"/>
                <a:cs typeface="Comic Sans MS"/>
              </a:rPr>
              <a:t>T</a:t>
            </a:r>
            <a:r>
              <a:rPr dirty="0" sz="1400" spc="-5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6819" y="4123435"/>
            <a:ext cx="241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0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9132" y="4123435"/>
            <a:ext cx="2228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1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2820" y="4123435"/>
            <a:ext cx="241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2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9868" y="5583427"/>
            <a:ext cx="238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0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02179" y="5583427"/>
            <a:ext cx="2203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1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5867" y="5583427"/>
            <a:ext cx="238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2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68283" y="5583427"/>
            <a:ext cx="2279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q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41035" y="4123435"/>
            <a:ext cx="2266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r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1035" y="5583427"/>
            <a:ext cx="2235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r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26555" y="5799835"/>
            <a:ext cx="2035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why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doesn't</a:t>
            </a:r>
            <a:r>
              <a:rPr dirty="0" sz="1200" spc="-3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optimal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solution </a:t>
            </a:r>
            <a:r>
              <a:rPr dirty="0" sz="1200" spc="-34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drive</a:t>
            </a:r>
            <a:r>
              <a:rPr dirty="0" sz="1200" spc="-1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a</a:t>
            </a:r>
            <a:r>
              <a:rPr dirty="0" sz="1200" spc="-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little</a:t>
            </a:r>
            <a:r>
              <a:rPr dirty="0" sz="1200" spc="-1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further?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76772" y="5640324"/>
            <a:ext cx="154305" cy="157480"/>
            <a:chOff x="6176772" y="5640324"/>
            <a:chExt cx="154305" cy="157480"/>
          </a:xfrm>
        </p:grpSpPr>
        <p:sp>
          <p:nvSpPr>
            <p:cNvPr id="39" name="object 39"/>
            <p:cNvSpPr/>
            <p:nvPr/>
          </p:nvSpPr>
          <p:spPr>
            <a:xfrm>
              <a:off x="6216396" y="568299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109727" y="10972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76772" y="5640324"/>
              <a:ext cx="67310" cy="70485"/>
            </a:xfrm>
            <a:custGeom>
              <a:avLst/>
              <a:gdLst/>
              <a:ahLst/>
              <a:cxnLst/>
              <a:rect l="l" t="t" r="r" b="b"/>
              <a:pathLst>
                <a:path w="67310" h="70485">
                  <a:moveTo>
                    <a:pt x="0" y="0"/>
                  </a:moveTo>
                  <a:lnTo>
                    <a:pt x="21335" y="70103"/>
                  </a:lnTo>
                  <a:lnTo>
                    <a:pt x="67055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451091" y="4163059"/>
            <a:ext cx="3359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5873" sz="2100" spc="7">
                <a:latin typeface="Comic Sans MS"/>
                <a:cs typeface="Comic Sans MS"/>
              </a:rPr>
              <a:t>g</a:t>
            </a:r>
            <a:r>
              <a:rPr dirty="0" sz="900" spc="5">
                <a:latin typeface="Comic Sans MS"/>
                <a:cs typeface="Comic Sans MS"/>
              </a:rPr>
              <a:t>r+1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49</a:t>
            </a:fld>
          </a:p>
        </p:txBody>
      </p:sp>
      <p:sp>
        <p:nvSpPr>
          <p:cNvPr id="42" name="object 42"/>
          <p:cNvSpPr txBox="1"/>
          <p:nvPr/>
        </p:nvSpPr>
        <p:spPr>
          <a:xfrm>
            <a:off x="5853684" y="5635243"/>
            <a:ext cx="3321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5873" sz="2100" spc="7">
                <a:latin typeface="Comic Sans MS"/>
                <a:cs typeface="Comic Sans MS"/>
              </a:rPr>
              <a:t>f</a:t>
            </a:r>
            <a:r>
              <a:rPr dirty="0" sz="900" spc="5">
                <a:latin typeface="Comic Sans MS"/>
                <a:cs typeface="Comic Sans MS"/>
              </a:rPr>
              <a:t>r+1</a:t>
            </a:r>
            <a:endParaRPr sz="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748" y="176275"/>
            <a:ext cx="428688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4640" algn="l"/>
              </a:tabLst>
            </a:pPr>
            <a:r>
              <a:rPr dirty="0" spc="-5"/>
              <a:t>Selecting</a:t>
            </a:r>
            <a:r>
              <a:rPr dirty="0" spc="10"/>
              <a:t> </a:t>
            </a:r>
            <a:r>
              <a:rPr dirty="0" spc="-5"/>
              <a:t>Breakpoints:	Correctness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932420" cy="2610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r>
              <a:rPr dirty="0" sz="1800" spc="-45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3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Assume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optimal,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let's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see</a:t>
            </a:r>
            <a:r>
              <a:rPr dirty="0" sz="1800" spc="-5">
                <a:latin typeface="Comic Sans MS"/>
                <a:cs typeface="Comic Sans MS"/>
              </a:rPr>
              <a:t> what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happens.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g</a:t>
            </a:r>
            <a:r>
              <a:rPr dirty="0" baseline="-20202" sz="1650" spc="-7">
                <a:latin typeface="Comic Sans MS"/>
                <a:cs typeface="Comic Sans MS"/>
              </a:rPr>
              <a:t>0</a:t>
            </a:r>
            <a:r>
              <a:rPr dirty="0" baseline="-20202" sz="1650" spc="27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-10">
                <a:latin typeface="Comic Sans MS"/>
                <a:cs typeface="Comic Sans MS"/>
              </a:rPr>
              <a:t> g</a:t>
            </a:r>
            <a:r>
              <a:rPr dirty="0" baseline="-20202" sz="1650" spc="-15">
                <a:latin typeface="Comic Sans MS"/>
                <a:cs typeface="Comic Sans MS"/>
              </a:rPr>
              <a:t>1</a:t>
            </a:r>
            <a:r>
              <a:rPr dirty="0" baseline="-20202" sz="165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49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.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&lt;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g</a:t>
            </a:r>
            <a:r>
              <a:rPr dirty="0" baseline="-20202" sz="1650" spc="7">
                <a:latin typeface="Comic Sans MS"/>
                <a:cs typeface="Comic Sans MS"/>
              </a:rPr>
              <a:t>p </a:t>
            </a:r>
            <a:r>
              <a:rPr dirty="0" baseline="-20202" sz="1650" spc="19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</a:t>
            </a:r>
            <a:r>
              <a:rPr dirty="0" sz="1600" spc="5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denote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 of</a:t>
            </a:r>
            <a:r>
              <a:rPr dirty="0" sz="1800" spc="-5">
                <a:latin typeface="Comic Sans MS"/>
                <a:cs typeface="Comic Sans MS"/>
              </a:rPr>
              <a:t> breakpoints </a:t>
            </a:r>
            <a:r>
              <a:rPr dirty="0" sz="1800">
                <a:latin typeface="Comic Sans MS"/>
                <a:cs typeface="Comic Sans MS"/>
              </a:rPr>
              <a:t>chosen </a:t>
            </a:r>
            <a:r>
              <a:rPr dirty="0" sz="1800" spc="-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greedy.</a:t>
            </a:r>
            <a:endParaRPr sz="1800">
              <a:latin typeface="Comic Sans MS"/>
              <a:cs typeface="Comic Sans MS"/>
            </a:endParaRPr>
          </a:p>
          <a:p>
            <a:pPr marL="398145" marR="41275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0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</a:t>
            </a:r>
            <a:r>
              <a:rPr dirty="0" baseline="-20202" sz="1650">
                <a:latin typeface="Comic Sans MS"/>
                <a:cs typeface="Comic Sans MS"/>
              </a:rPr>
              <a:t>0</a:t>
            </a:r>
            <a:r>
              <a:rPr dirty="0" baseline="-20202" sz="1650" spc="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f</a:t>
            </a:r>
            <a:r>
              <a:rPr dirty="0" baseline="-20202" sz="1650" spc="-15">
                <a:latin typeface="Comic Sans MS"/>
                <a:cs typeface="Comic Sans MS"/>
              </a:rPr>
              <a:t>1</a:t>
            </a:r>
            <a:r>
              <a:rPr dirty="0" baseline="-20202" sz="165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. .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&lt;</a:t>
            </a:r>
            <a:r>
              <a:rPr dirty="0" sz="1600" spc="-15">
                <a:latin typeface="Comic Sans MS"/>
                <a:cs typeface="Comic Sans MS"/>
              </a:rPr>
              <a:t> </a:t>
            </a:r>
            <a:r>
              <a:rPr dirty="0" sz="1600" spc="10">
                <a:latin typeface="Comic Sans MS"/>
                <a:cs typeface="Comic Sans MS"/>
              </a:rPr>
              <a:t>f</a:t>
            </a:r>
            <a:r>
              <a:rPr dirty="0" baseline="-20202" sz="1650" spc="15">
                <a:latin typeface="Comic Sans MS"/>
                <a:cs typeface="Comic Sans MS"/>
              </a:rPr>
              <a:t>q</a:t>
            </a:r>
            <a:r>
              <a:rPr dirty="0" baseline="-20202" sz="1650" spc="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L</a:t>
            </a:r>
            <a:r>
              <a:rPr dirty="0" sz="1600" spc="4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denote </a:t>
            </a:r>
            <a:r>
              <a:rPr dirty="0" sz="1800">
                <a:latin typeface="Comic Sans MS"/>
                <a:cs typeface="Comic Sans MS"/>
              </a:rPr>
              <a:t>set of </a:t>
            </a:r>
            <a:r>
              <a:rPr dirty="0" sz="1800" spc="-5">
                <a:latin typeface="Comic Sans MS"/>
                <a:cs typeface="Comic Sans MS"/>
              </a:rPr>
              <a:t>breakpoints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in </a:t>
            </a:r>
            <a:r>
              <a:rPr dirty="0" sz="1800">
                <a:latin typeface="Comic Sans MS"/>
                <a:cs typeface="Comic Sans MS"/>
              </a:rPr>
              <a:t>an optimal 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solution</a:t>
            </a:r>
            <a:r>
              <a:rPr dirty="0" sz="1800" spc="-5">
                <a:latin typeface="Comic Sans MS"/>
                <a:cs typeface="Comic Sans MS"/>
              </a:rPr>
              <a:t> with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f</a:t>
            </a:r>
            <a:r>
              <a:rPr dirty="0" baseline="-20202" sz="1650">
                <a:latin typeface="Comic Sans MS"/>
                <a:cs typeface="Comic Sans MS"/>
              </a:rPr>
              <a:t>0</a:t>
            </a:r>
            <a:r>
              <a:rPr dirty="0" baseline="-20202" sz="1650" spc="21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g</a:t>
            </a:r>
            <a:r>
              <a:rPr dirty="0" baseline="-20202" sz="1650" spc="-15">
                <a:latin typeface="Comic Sans MS"/>
                <a:cs typeface="Comic Sans MS"/>
              </a:rPr>
              <a:t>0</a:t>
            </a:r>
            <a:r>
              <a:rPr dirty="0" sz="1600" spc="-10">
                <a:latin typeface="Comic Sans MS"/>
                <a:cs typeface="Comic Sans MS"/>
              </a:rPr>
              <a:t>,</a:t>
            </a:r>
            <a:r>
              <a:rPr dirty="0" sz="1600" spc="5">
                <a:latin typeface="Comic Sans MS"/>
                <a:cs typeface="Comic Sans MS"/>
              </a:rPr>
              <a:t> f</a:t>
            </a:r>
            <a:r>
              <a:rPr dirty="0" baseline="-20202" sz="1650" spc="7">
                <a:latin typeface="Comic Sans MS"/>
                <a:cs typeface="Comic Sans MS"/>
              </a:rPr>
              <a:t>1</a:t>
            </a:r>
            <a:r>
              <a:rPr dirty="0" sz="1600" spc="5">
                <a:latin typeface="Comic Sans MS"/>
                <a:cs typeface="Comic Sans MS"/>
              </a:rPr>
              <a:t>=</a:t>
            </a:r>
            <a:r>
              <a:rPr dirty="0" sz="1600">
                <a:latin typeface="Comic Sans MS"/>
                <a:cs typeface="Comic Sans MS"/>
              </a:rPr>
              <a:t> g</a:t>
            </a:r>
            <a:r>
              <a:rPr dirty="0" baseline="-20202" sz="1650">
                <a:latin typeface="Comic Sans MS"/>
                <a:cs typeface="Comic Sans MS"/>
              </a:rPr>
              <a:t>1</a:t>
            </a:r>
            <a:r>
              <a:rPr dirty="0" baseline="-20202" sz="1650" spc="1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,</a:t>
            </a:r>
            <a:r>
              <a:rPr dirty="0" sz="1600" spc="20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.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. ,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f</a:t>
            </a:r>
            <a:r>
              <a:rPr dirty="0" baseline="-20202" sz="1650" spc="-15">
                <a:latin typeface="Comic Sans MS"/>
                <a:cs typeface="Comic Sans MS"/>
              </a:rPr>
              <a:t>r</a:t>
            </a:r>
            <a:r>
              <a:rPr dirty="0" baseline="-20202" sz="1650" spc="217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=</a:t>
            </a:r>
            <a:r>
              <a:rPr dirty="0" sz="1600" spc="-5">
                <a:latin typeface="Comic Sans MS"/>
                <a:cs typeface="Comic Sans MS"/>
              </a:rPr>
              <a:t> </a:t>
            </a:r>
            <a:r>
              <a:rPr dirty="0" sz="1600" spc="-10">
                <a:latin typeface="Comic Sans MS"/>
                <a:cs typeface="Comic Sans MS"/>
              </a:rPr>
              <a:t>g</a:t>
            </a:r>
            <a:r>
              <a:rPr dirty="0" baseline="-20202" sz="1650" spc="-15">
                <a:latin typeface="Comic Sans MS"/>
                <a:cs typeface="Comic Sans MS"/>
              </a:rPr>
              <a:t>r</a:t>
            </a:r>
            <a:r>
              <a:rPr dirty="0" baseline="-20202" sz="1650" spc="112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for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largest possible </a:t>
            </a:r>
            <a:r>
              <a:rPr dirty="0" sz="1800" spc="-5">
                <a:latin typeface="Comic Sans MS"/>
                <a:cs typeface="Comic Sans MS"/>
              </a:rPr>
              <a:t>value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r</a:t>
            </a:r>
            <a:r>
              <a:rPr dirty="0" sz="1800" spc="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Note: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600" spc="5">
                <a:latin typeface="Comic Sans MS"/>
                <a:cs typeface="Comic Sans MS"/>
              </a:rPr>
              <a:t>g</a:t>
            </a:r>
            <a:r>
              <a:rPr dirty="0" baseline="-20202" sz="1650" spc="7">
                <a:latin typeface="Comic Sans MS"/>
                <a:cs typeface="Comic Sans MS"/>
              </a:rPr>
              <a:t>r+1</a:t>
            </a:r>
            <a:r>
              <a:rPr dirty="0" baseline="-20202" sz="1650" spc="-22">
                <a:latin typeface="Comic Sans MS"/>
                <a:cs typeface="Comic Sans MS"/>
              </a:rPr>
              <a:t> </a:t>
            </a:r>
            <a:r>
              <a:rPr dirty="0" sz="1600">
                <a:latin typeface="Comic Sans MS"/>
                <a:cs typeface="Comic Sans MS"/>
              </a:rPr>
              <a:t>&gt;</a:t>
            </a:r>
            <a:r>
              <a:rPr dirty="0" sz="1600" spc="-5">
                <a:latin typeface="Comic Sans MS"/>
                <a:cs typeface="Comic Sans MS"/>
              </a:rPr>
              <a:t> f</a:t>
            </a:r>
            <a:r>
              <a:rPr dirty="0" baseline="-20202" sz="1650" spc="-7">
                <a:latin typeface="Comic Sans MS"/>
                <a:cs typeface="Comic Sans MS"/>
              </a:rPr>
              <a:t>r+1</a:t>
            </a:r>
            <a:r>
              <a:rPr dirty="0" baseline="-20202" sz="1650" spc="262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choice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6555" y="5812027"/>
            <a:ext cx="2247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mic Sans MS"/>
                <a:cs typeface="Comic Sans MS"/>
              </a:rPr>
              <a:t>another optimal solution has </a:t>
            </a:r>
            <a:r>
              <a:rPr dirty="0" sz="1200" spc="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one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more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breakpoint</a:t>
            </a:r>
            <a:r>
              <a:rPr dirty="0" sz="1200" spc="-25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in</a:t>
            </a:r>
            <a:r>
              <a:rPr dirty="0" sz="1200" spc="-30">
                <a:latin typeface="Comic Sans MS"/>
                <a:cs typeface="Comic Sans MS"/>
              </a:rPr>
              <a:t> </a:t>
            </a:r>
            <a:r>
              <a:rPr dirty="0" sz="1200">
                <a:latin typeface="Comic Sans MS"/>
                <a:cs typeface="Comic Sans MS"/>
              </a:rPr>
              <a:t>common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Symbol"/>
                <a:cs typeface="Symbol"/>
              </a:rPr>
              <a:t>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Comic Sans MS"/>
                <a:cs typeface="Comic Sans MS"/>
              </a:rPr>
              <a:t>contradiction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5400" y="5205793"/>
            <a:ext cx="4044950" cy="314325"/>
            <a:chOff x="1295400" y="5205793"/>
            <a:chExt cx="4044950" cy="314325"/>
          </a:xfrm>
        </p:grpSpPr>
        <p:sp>
          <p:nvSpPr>
            <p:cNvPr id="6" name="object 6"/>
            <p:cNvSpPr/>
            <p:nvPr/>
          </p:nvSpPr>
          <p:spPr>
            <a:xfrm>
              <a:off x="1295400" y="5209032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2286000" y="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990600" y="304800"/>
                  </a:lnTo>
                  <a:lnTo>
                    <a:pt x="2286000" y="304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7524" y="5210556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81400" y="5209032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3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399" y="3048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82923" y="5210556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5800" y="5209032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38200" y="3048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97323" y="5210556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0"/>
                  </a:moveTo>
                  <a:lnTo>
                    <a:pt x="838199" y="0"/>
                  </a:lnTo>
                  <a:lnTo>
                    <a:pt x="838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406895" y="5209032"/>
            <a:ext cx="2051685" cy="304800"/>
          </a:xfrm>
          <a:prstGeom prst="rect">
            <a:avLst/>
          </a:prstGeom>
          <a:solidFill>
            <a:srgbClr val="424242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R="299085">
              <a:lnSpc>
                <a:spcPct val="100000"/>
              </a:lnSpc>
              <a:spcBef>
                <a:spcPts val="300"/>
              </a:spcBef>
            </a:pP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z="14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r>
              <a:rPr dirty="0" sz="1400" spc="-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mic Sans MS"/>
                <a:cs typeface="Comic Sans MS"/>
              </a:rPr>
              <a:t>.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5400" y="4073652"/>
            <a:ext cx="5111750" cy="1447800"/>
            <a:chOff x="1295400" y="4073652"/>
            <a:chExt cx="5111750" cy="1447800"/>
          </a:xfrm>
        </p:grpSpPr>
        <p:sp>
          <p:nvSpPr>
            <p:cNvPr id="14" name="object 14"/>
            <p:cNvSpPr/>
            <p:nvPr/>
          </p:nvSpPr>
          <p:spPr>
            <a:xfrm>
              <a:off x="5334000" y="520903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35523" y="5210556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0"/>
                  </a:moveTo>
                  <a:lnTo>
                    <a:pt x="1066799" y="0"/>
                  </a:lnTo>
                  <a:lnTo>
                    <a:pt x="1066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95400" y="4447032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2286000" y="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990600" y="304800"/>
                  </a:lnTo>
                  <a:lnTo>
                    <a:pt x="2286000" y="3048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87524" y="4448556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0"/>
                  </a:moveTo>
                  <a:lnTo>
                    <a:pt x="1295399" y="0"/>
                  </a:lnTo>
                  <a:lnTo>
                    <a:pt x="1295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81400" y="4447032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9143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14399" y="304800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82923" y="4448556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0"/>
                  </a:moveTo>
                  <a:lnTo>
                    <a:pt x="914399" y="0"/>
                  </a:lnTo>
                  <a:lnTo>
                    <a:pt x="9143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95800" y="4447032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838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38200" y="3048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97323" y="4448556"/>
              <a:ext cx="838200" cy="304800"/>
            </a:xfrm>
            <a:custGeom>
              <a:avLst/>
              <a:gdLst/>
              <a:ahLst/>
              <a:cxnLst/>
              <a:rect l="l" t="t" r="r" b="b"/>
              <a:pathLst>
                <a:path w="838200" h="304800">
                  <a:moveTo>
                    <a:pt x="0" y="0"/>
                  </a:moveTo>
                  <a:lnTo>
                    <a:pt x="838199" y="0"/>
                  </a:lnTo>
                  <a:lnTo>
                    <a:pt x="8381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34000" y="4447032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35523" y="4448556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0" y="0"/>
                  </a:moveTo>
                  <a:lnTo>
                    <a:pt x="1066799" y="0"/>
                  </a:lnTo>
                  <a:lnTo>
                    <a:pt x="1066799" y="304799"/>
                  </a:lnTo>
                  <a:lnTo>
                    <a:pt x="0" y="3047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02323" y="4073652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w="0" h="1447800">
                  <a:moveTo>
                    <a:pt x="0" y="0"/>
                  </a:moveTo>
                  <a:lnTo>
                    <a:pt x="0" y="1447799"/>
                  </a:lnTo>
                </a:path>
              </a:pathLst>
            </a:custGeom>
            <a:ln w="9143">
              <a:solidFill>
                <a:srgbClr val="8A8A8A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8196" y="4440427"/>
            <a:ext cx="6769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G</a:t>
            </a:r>
            <a:r>
              <a:rPr dirty="0" sz="1400" spc="-5">
                <a:latin typeface="Comic Sans MS"/>
                <a:cs typeface="Comic Sans MS"/>
              </a:rPr>
              <a:t>ree</a:t>
            </a:r>
            <a:r>
              <a:rPr dirty="0" sz="1400">
                <a:latin typeface="Comic Sans MS"/>
                <a:cs typeface="Comic Sans MS"/>
              </a:rPr>
              <a:t>d</a:t>
            </a:r>
            <a:r>
              <a:rPr dirty="0" sz="1400" spc="-5">
                <a:latin typeface="Comic Sans MS"/>
                <a:cs typeface="Comic Sans MS"/>
              </a:rPr>
              <a:t>y: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0116" y="5266435"/>
            <a:ext cx="43370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omic Sans MS"/>
                <a:cs typeface="Comic Sans MS"/>
              </a:rPr>
              <a:t>O</a:t>
            </a:r>
            <a:r>
              <a:rPr dirty="0" sz="1400" spc="-5">
                <a:latin typeface="Comic Sans MS"/>
                <a:cs typeface="Comic Sans MS"/>
              </a:rPr>
              <a:t>P</a:t>
            </a:r>
            <a:r>
              <a:rPr dirty="0" sz="1400" spc="-5">
                <a:latin typeface="Comic Sans MS"/>
                <a:cs typeface="Comic Sans MS"/>
              </a:rPr>
              <a:t>T</a:t>
            </a:r>
            <a:r>
              <a:rPr dirty="0" sz="1400" spc="-5">
                <a:latin typeface="Comic Sans MS"/>
                <a:cs typeface="Comic Sans MS"/>
              </a:rPr>
              <a:t>: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6819" y="4123435"/>
            <a:ext cx="241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0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9132" y="4123435"/>
            <a:ext cx="2228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1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2820" y="4123435"/>
            <a:ext cx="241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2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9868" y="5583427"/>
            <a:ext cx="238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0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2179" y="5583427"/>
            <a:ext cx="2203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1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5867" y="5583427"/>
            <a:ext cx="238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2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68283" y="5583427"/>
            <a:ext cx="2279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q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41035" y="4123435"/>
            <a:ext cx="2266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latin typeface="Comic Sans MS"/>
                <a:cs typeface="Comic Sans MS"/>
              </a:rPr>
              <a:t>g</a:t>
            </a:r>
            <a:r>
              <a:rPr dirty="0" baseline="-24691" sz="1350">
                <a:latin typeface="Comic Sans MS"/>
                <a:cs typeface="Comic Sans MS"/>
              </a:rPr>
              <a:t>r</a:t>
            </a:r>
            <a:endParaRPr baseline="-24691" sz="13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41035" y="5583427"/>
            <a:ext cx="2235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Comic Sans MS"/>
                <a:cs typeface="Comic Sans MS"/>
              </a:rPr>
              <a:t>f</a:t>
            </a:r>
            <a:r>
              <a:rPr dirty="0" baseline="-24691" sz="1350" spc="7">
                <a:latin typeface="Comic Sans MS"/>
                <a:cs typeface="Comic Sans MS"/>
              </a:rPr>
              <a:t>r</a:t>
            </a:r>
            <a:endParaRPr baseline="-24691" sz="135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62700" y="5567172"/>
            <a:ext cx="64135" cy="226060"/>
            <a:chOff x="6362700" y="5567172"/>
            <a:chExt cx="64135" cy="226060"/>
          </a:xfrm>
        </p:grpSpPr>
        <p:sp>
          <p:nvSpPr>
            <p:cNvPr id="37" name="object 37"/>
            <p:cNvSpPr/>
            <p:nvPr/>
          </p:nvSpPr>
          <p:spPr>
            <a:xfrm>
              <a:off x="6393179" y="5625084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w="0" h="167639">
                  <a:moveTo>
                    <a:pt x="0" y="16763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62700" y="556717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3527" y="0"/>
                  </a:moveTo>
                  <a:lnTo>
                    <a:pt x="0" y="64007"/>
                  </a:lnTo>
                  <a:lnTo>
                    <a:pt x="64007" y="64007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451091" y="4163059"/>
            <a:ext cx="33591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5873" sz="2100" spc="7">
                <a:latin typeface="Comic Sans MS"/>
                <a:cs typeface="Comic Sans MS"/>
              </a:rPr>
              <a:t>g</a:t>
            </a:r>
            <a:r>
              <a:rPr dirty="0" sz="900" spc="5">
                <a:latin typeface="Comic Sans MS"/>
                <a:cs typeface="Comic Sans MS"/>
              </a:rPr>
              <a:t>r+1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-5"/>
              <a:t>49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926084"/>
            <a:ext cx="7252334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057400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Greedy algorithm.	</a:t>
            </a:r>
            <a:r>
              <a:rPr dirty="0" sz="1800">
                <a:latin typeface="Comic Sans MS"/>
                <a:cs typeface="Comic Sans MS"/>
              </a:rPr>
              <a:t>Consider </a:t>
            </a:r>
            <a:r>
              <a:rPr dirty="0" sz="1800" spc="-5">
                <a:latin typeface="Comic Sans MS"/>
                <a:cs typeface="Comic Sans MS"/>
              </a:rPr>
              <a:t>jobs in increasing </a:t>
            </a:r>
            <a:r>
              <a:rPr dirty="0" sz="1800">
                <a:latin typeface="Comic Sans MS"/>
                <a:cs typeface="Comic Sans MS"/>
              </a:rPr>
              <a:t>order of </a:t>
            </a:r>
            <a:r>
              <a:rPr dirty="0" sz="1800" spc="-5">
                <a:latin typeface="Comic Sans MS"/>
                <a:cs typeface="Comic Sans MS"/>
              </a:rPr>
              <a:t>finish time. </a:t>
            </a:r>
            <a:r>
              <a:rPr dirty="0" sz="1800">
                <a:latin typeface="Comic Sans MS"/>
                <a:cs typeface="Comic Sans MS"/>
              </a:rPr>
              <a:t> Take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each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provided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it's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compatible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with the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ones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already</a:t>
            </a:r>
            <a:r>
              <a:rPr dirty="0" sz="1800" spc="-5">
                <a:latin typeface="Comic Sans MS"/>
                <a:cs typeface="Comic Sans MS"/>
              </a:rPr>
              <a:t> taken.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5214620"/>
            <a:ext cx="4999990" cy="10191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5"/>
              </a:spcBef>
              <a:tabLst>
                <a:tab pos="1903095" algn="l"/>
              </a:tabLst>
            </a:pPr>
            <a:r>
              <a:rPr dirty="0" sz="1800" spc="-5">
                <a:solidFill>
                  <a:srgbClr val="0048AA"/>
                </a:solidFill>
                <a:latin typeface="Comic Sans MS"/>
                <a:cs typeface="Comic Sans MS"/>
              </a:rPr>
              <a:t>Implementation.	</a:t>
            </a:r>
            <a:r>
              <a:rPr dirty="0" sz="1800" spc="5">
                <a:latin typeface="Comic Sans MS"/>
                <a:cs typeface="Comic Sans MS"/>
              </a:rPr>
              <a:t>O(n</a:t>
            </a:r>
            <a:r>
              <a:rPr dirty="0" sz="1800" spc="-4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log</a:t>
            </a:r>
            <a:r>
              <a:rPr dirty="0" sz="1800" spc="-3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n).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Remember </a:t>
            </a:r>
            <a:r>
              <a:rPr dirty="0" sz="1800" spc="5">
                <a:latin typeface="Comic Sans MS"/>
                <a:cs typeface="Comic Sans MS"/>
              </a:rPr>
              <a:t>job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j*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that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was </a:t>
            </a:r>
            <a:r>
              <a:rPr dirty="0" sz="1800">
                <a:latin typeface="Comic Sans MS"/>
                <a:cs typeface="Comic Sans MS"/>
              </a:rPr>
              <a:t>added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last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to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3854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85445" algn="l"/>
                <a:tab pos="386080" algn="l"/>
              </a:tabLst>
            </a:pPr>
            <a:r>
              <a:rPr dirty="0" sz="1800" spc="-5">
                <a:latin typeface="Comic Sans MS"/>
                <a:cs typeface="Comic Sans MS"/>
              </a:rPr>
              <a:t>Job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compatible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with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if</a:t>
            </a:r>
            <a:r>
              <a:rPr dirty="0" sz="1800" spc="5">
                <a:latin typeface="Comic Sans MS"/>
                <a:cs typeface="Comic Sans MS"/>
              </a:rPr>
              <a:t> s</a:t>
            </a:r>
            <a:r>
              <a:rPr dirty="0" baseline="-23148" sz="1800" spc="7">
                <a:latin typeface="Comic Sans MS"/>
                <a:cs typeface="Comic Sans MS"/>
              </a:rPr>
              <a:t>j</a:t>
            </a:r>
            <a:r>
              <a:rPr dirty="0" baseline="-23148" sz="1800" spc="270">
                <a:latin typeface="Comic Sans MS"/>
                <a:cs typeface="Comic Sans MS"/>
              </a:rPr>
              <a:t> </a:t>
            </a:r>
            <a:r>
              <a:rPr dirty="0" sz="1800">
                <a:latin typeface="Symbol"/>
                <a:cs typeface="Symbol"/>
              </a:rPr>
              <a:t>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f</a:t>
            </a:r>
            <a:r>
              <a:rPr dirty="0" baseline="-23148" sz="1800" spc="7">
                <a:latin typeface="Comic Sans MS"/>
                <a:cs typeface="Comic Sans MS"/>
              </a:rPr>
              <a:t>j*</a:t>
            </a:r>
            <a:r>
              <a:rPr dirty="0" sz="1800" spc="5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286000"/>
            <a:ext cx="7010400" cy="2383790"/>
          </a:xfrm>
          <a:custGeom>
            <a:avLst/>
            <a:gdLst/>
            <a:ahLst/>
            <a:cxnLst/>
            <a:rect l="l" t="t" r="r" b="b"/>
            <a:pathLst>
              <a:path w="7010400" h="2383790">
                <a:moveTo>
                  <a:pt x="7010400" y="0"/>
                </a:moveTo>
                <a:lnTo>
                  <a:pt x="0" y="0"/>
                </a:lnTo>
                <a:lnTo>
                  <a:pt x="0" y="2383535"/>
                </a:lnTo>
                <a:lnTo>
                  <a:pt x="7010400" y="2383535"/>
                </a:lnTo>
                <a:lnTo>
                  <a:pt x="70104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3000" y="2286000"/>
            <a:ext cx="7010400" cy="23837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56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Sort</a:t>
            </a:r>
            <a:r>
              <a:rPr dirty="0" sz="1600" spc="-1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jobs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by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finish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times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so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that</a:t>
            </a:r>
            <a:r>
              <a:rPr dirty="0" sz="1600" spc="-5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f</a:t>
            </a:r>
            <a:r>
              <a:rPr dirty="0" baseline="-20202" sz="1650" spc="-37" b="1">
                <a:latin typeface="Courier New"/>
                <a:cs typeface="Courier New"/>
              </a:rPr>
              <a:t>1</a:t>
            </a:r>
            <a:r>
              <a:rPr dirty="0" baseline="-20202" sz="1650" spc="487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f</a:t>
            </a:r>
            <a:r>
              <a:rPr dirty="0" baseline="-20202" sz="1650" spc="-7" b="1">
                <a:latin typeface="Courier New"/>
                <a:cs typeface="Courier New"/>
              </a:rPr>
              <a:t>2</a:t>
            </a:r>
            <a:r>
              <a:rPr dirty="0" baseline="-20202" sz="1650" spc="494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...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>
                <a:latin typeface="Symbol"/>
                <a:cs typeface="Symbol"/>
              </a:rPr>
              <a:t></a:t>
            </a:r>
            <a:r>
              <a:rPr dirty="0" sz="1600" spc="56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f</a:t>
            </a:r>
            <a:r>
              <a:rPr dirty="0" baseline="-20202" sz="1650" b="1">
                <a:latin typeface="Courier New"/>
                <a:cs typeface="Courier New"/>
              </a:rPr>
              <a:t>n</a:t>
            </a:r>
            <a:r>
              <a:rPr dirty="0" sz="1600" b="1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  <a:spcBef>
                <a:spcPts val="1380"/>
              </a:spcBef>
            </a:pP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set</a:t>
            </a:r>
            <a:r>
              <a:rPr dirty="0" sz="1200" spc="-2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of</a:t>
            </a:r>
            <a:r>
              <a:rPr dirty="0" sz="1200" spc="-2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5F6061"/>
                </a:solidFill>
                <a:latin typeface="Comic Sans MS"/>
                <a:cs typeface="Comic Sans MS"/>
              </a:rPr>
              <a:t>jobs</a:t>
            </a:r>
            <a:r>
              <a:rPr dirty="0" sz="1200" spc="-25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5F6061"/>
                </a:solidFill>
                <a:latin typeface="Comic Sans MS"/>
                <a:cs typeface="Comic Sans MS"/>
              </a:rPr>
              <a:t>selected</a:t>
            </a:r>
            <a:endParaRPr sz="1200">
              <a:latin typeface="Comic Sans MS"/>
              <a:cs typeface="Comic Sans MS"/>
            </a:endParaRPr>
          </a:p>
          <a:p>
            <a:pPr marL="182880">
              <a:lnSpc>
                <a:spcPct val="100000"/>
              </a:lnSpc>
              <a:spcBef>
                <a:spcPts val="1020"/>
              </a:spcBef>
            </a:pP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</a:t>
            </a:r>
            <a:endParaRPr sz="1600">
              <a:latin typeface="Symbol"/>
              <a:cs typeface="Symbol"/>
            </a:endParaRPr>
          </a:p>
          <a:p>
            <a:pPr marL="18288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for</a:t>
            </a:r>
            <a:r>
              <a:rPr dirty="0" sz="1600" spc="-25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1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to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5035" marR="3034030" indent="-367030">
              <a:lnSpc>
                <a:spcPct val="100000"/>
              </a:lnSpc>
              <a:spcBef>
                <a:spcPts val="20"/>
              </a:spcBef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dirty="0" sz="1600" spc="-2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(job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j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compatible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with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A) </a:t>
            </a:r>
            <a:r>
              <a:rPr dirty="0" sz="1600" spc="-944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 A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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spc="5">
                <a:latin typeface="Symbol"/>
                <a:cs typeface="Symbol"/>
              </a:rPr>
              <a:t>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b="1">
                <a:latin typeface="Courier New"/>
                <a:cs typeface="Courier New"/>
              </a:rPr>
              <a:t>{j}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</a:pPr>
            <a:r>
              <a:rPr dirty="0" sz="1600" b="1">
                <a:solidFill>
                  <a:srgbClr val="0048AA"/>
                </a:solidFill>
                <a:latin typeface="Courier New"/>
                <a:cs typeface="Courier New"/>
              </a:rPr>
              <a:t>return</a:t>
            </a:r>
            <a:r>
              <a:rPr dirty="0" sz="1600" spc="-70" b="1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1891" y="2916935"/>
            <a:ext cx="6128385" cy="981710"/>
            <a:chOff x="1421891" y="2916935"/>
            <a:chExt cx="6128385" cy="981710"/>
          </a:xfrm>
        </p:grpSpPr>
        <p:sp>
          <p:nvSpPr>
            <p:cNvPr id="7" name="object 7"/>
            <p:cNvSpPr/>
            <p:nvPr/>
          </p:nvSpPr>
          <p:spPr>
            <a:xfrm>
              <a:off x="1470659" y="2921507"/>
              <a:ext cx="146685" cy="104139"/>
            </a:xfrm>
            <a:custGeom>
              <a:avLst/>
              <a:gdLst/>
              <a:ahLst/>
              <a:cxnLst/>
              <a:rect l="l" t="t" r="r" b="b"/>
              <a:pathLst>
                <a:path w="146684" h="104139">
                  <a:moveTo>
                    <a:pt x="146304" y="0"/>
                  </a:moveTo>
                  <a:lnTo>
                    <a:pt x="0" y="10363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1891" y="2994660"/>
              <a:ext cx="73660" cy="67310"/>
            </a:xfrm>
            <a:custGeom>
              <a:avLst/>
              <a:gdLst/>
              <a:ahLst/>
              <a:cxnLst/>
              <a:rect l="l" t="t" r="r" b="b"/>
              <a:pathLst>
                <a:path w="73659" h="67310">
                  <a:moveTo>
                    <a:pt x="36575" y="0"/>
                  </a:moveTo>
                  <a:lnTo>
                    <a:pt x="0" y="67056"/>
                  </a:lnTo>
                  <a:lnTo>
                    <a:pt x="73151" y="54864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10400" y="3505200"/>
              <a:ext cx="533400" cy="97790"/>
            </a:xfrm>
            <a:custGeom>
              <a:avLst/>
              <a:gdLst/>
              <a:ahLst/>
              <a:cxnLst/>
              <a:rect l="l" t="t" r="r" b="b"/>
              <a:pathLst>
                <a:path w="533400" h="97789">
                  <a:moveTo>
                    <a:pt x="533400" y="0"/>
                  </a:moveTo>
                  <a:lnTo>
                    <a:pt x="0" y="0"/>
                  </a:lnTo>
                  <a:lnTo>
                    <a:pt x="97535" y="97535"/>
                  </a:lnTo>
                  <a:lnTo>
                    <a:pt x="435863" y="9753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10400" y="3505200"/>
              <a:ext cx="97790" cy="387350"/>
            </a:xfrm>
            <a:custGeom>
              <a:avLst/>
              <a:gdLst/>
              <a:ahLst/>
              <a:cxnLst/>
              <a:rect l="l" t="t" r="r" b="b"/>
              <a:pathLst>
                <a:path w="97790" h="387350">
                  <a:moveTo>
                    <a:pt x="0" y="0"/>
                  </a:moveTo>
                  <a:lnTo>
                    <a:pt x="0" y="387095"/>
                  </a:lnTo>
                  <a:lnTo>
                    <a:pt x="97535" y="289559"/>
                  </a:lnTo>
                  <a:lnTo>
                    <a:pt x="97535" y="97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10400" y="3794760"/>
              <a:ext cx="533400" cy="97790"/>
            </a:xfrm>
            <a:custGeom>
              <a:avLst/>
              <a:gdLst/>
              <a:ahLst/>
              <a:cxnLst/>
              <a:rect l="l" t="t" r="r" b="b"/>
              <a:pathLst>
                <a:path w="533400" h="97789">
                  <a:moveTo>
                    <a:pt x="435863" y="0"/>
                  </a:moveTo>
                  <a:lnTo>
                    <a:pt x="97535" y="0"/>
                  </a:lnTo>
                  <a:lnTo>
                    <a:pt x="0" y="97536"/>
                  </a:lnTo>
                  <a:lnTo>
                    <a:pt x="533400" y="97536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46263" y="3505200"/>
              <a:ext cx="97790" cy="387350"/>
            </a:xfrm>
            <a:custGeom>
              <a:avLst/>
              <a:gdLst/>
              <a:ahLst/>
              <a:cxnLst/>
              <a:rect l="l" t="t" r="r" b="b"/>
              <a:pathLst>
                <a:path w="97790" h="387350">
                  <a:moveTo>
                    <a:pt x="97536" y="0"/>
                  </a:moveTo>
                  <a:lnTo>
                    <a:pt x="0" y="97535"/>
                  </a:lnTo>
                  <a:lnTo>
                    <a:pt x="0" y="289559"/>
                  </a:lnTo>
                  <a:lnTo>
                    <a:pt x="97536" y="387095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6807" y="3648456"/>
              <a:ext cx="103631" cy="1036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1923" y="3506724"/>
              <a:ext cx="533400" cy="387350"/>
            </a:xfrm>
            <a:custGeom>
              <a:avLst/>
              <a:gdLst/>
              <a:ahLst/>
              <a:cxnLst/>
              <a:rect l="l" t="t" r="r" b="b"/>
              <a:pathLst>
                <a:path w="533400" h="387350">
                  <a:moveTo>
                    <a:pt x="0" y="0"/>
                  </a:moveTo>
                  <a:lnTo>
                    <a:pt x="533399" y="0"/>
                  </a:lnTo>
                  <a:lnTo>
                    <a:pt x="533399" y="387095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  <a:path w="533400" h="387350">
                  <a:moveTo>
                    <a:pt x="97535" y="97535"/>
                  </a:moveTo>
                  <a:lnTo>
                    <a:pt x="435864" y="97535"/>
                  </a:lnTo>
                  <a:lnTo>
                    <a:pt x="435864" y="289559"/>
                  </a:lnTo>
                  <a:lnTo>
                    <a:pt x="97535" y="289559"/>
                  </a:lnTo>
                  <a:lnTo>
                    <a:pt x="97535" y="97535"/>
                  </a:lnTo>
                  <a:close/>
                </a:path>
                <a:path w="533400" h="387350">
                  <a:moveTo>
                    <a:pt x="0" y="0"/>
                  </a:moveTo>
                  <a:lnTo>
                    <a:pt x="97535" y="97535"/>
                  </a:lnTo>
                </a:path>
                <a:path w="533400" h="387350">
                  <a:moveTo>
                    <a:pt x="0" y="387095"/>
                  </a:moveTo>
                  <a:lnTo>
                    <a:pt x="97535" y="289559"/>
                  </a:lnTo>
                </a:path>
                <a:path w="533400" h="387350">
                  <a:moveTo>
                    <a:pt x="533399" y="387095"/>
                  </a:moveTo>
                  <a:lnTo>
                    <a:pt x="435863" y="289559"/>
                  </a:lnTo>
                </a:path>
                <a:path w="533400" h="387350">
                  <a:moveTo>
                    <a:pt x="533399" y="0"/>
                  </a:moveTo>
                  <a:lnTo>
                    <a:pt x="435863" y="9753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24532" y="176275"/>
            <a:ext cx="469709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7429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Scheduling:	Greedy</a:t>
            </a:r>
            <a:r>
              <a:rPr dirty="0" spc="-65"/>
              <a:t> </a:t>
            </a:r>
            <a:r>
              <a:rPr dirty="0" spc="-5"/>
              <a:t>Algorithm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  <a:tabLst>
                <a:tab pos="257556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Scheduling:	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6960234" cy="2280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48005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5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Assume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let's</a:t>
            </a:r>
            <a:r>
              <a:rPr dirty="0" sz="1800" spc="15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see</a:t>
            </a:r>
            <a:r>
              <a:rPr dirty="0" sz="1800" spc="-5">
                <a:latin typeface="Comic Sans MS"/>
                <a:cs typeface="Comic Sans MS"/>
              </a:rPr>
              <a:t> what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happens.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 </a:t>
            </a:r>
            <a:r>
              <a:rPr dirty="0" sz="1800" spc="-5">
                <a:latin typeface="Comic Sans MS"/>
                <a:cs typeface="Comic Sans MS"/>
              </a:rPr>
              <a:t>...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</a:t>
            </a:r>
            <a:r>
              <a:rPr dirty="0" baseline="-23148" sz="1800" spc="-7">
                <a:latin typeface="Comic Sans MS"/>
                <a:cs typeface="Comic Sans MS"/>
              </a:rPr>
              <a:t>k</a:t>
            </a:r>
            <a:r>
              <a:rPr dirty="0" baseline="-23148" sz="18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denote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jobs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selected</a:t>
            </a:r>
            <a:r>
              <a:rPr dirty="0" sz="1800" spc="-5">
                <a:latin typeface="Comic Sans MS"/>
                <a:cs typeface="Comic Sans MS"/>
              </a:rPr>
              <a:t> 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greedy.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 </a:t>
            </a:r>
            <a:r>
              <a:rPr dirty="0" sz="1800" spc="-5">
                <a:latin typeface="Comic Sans MS"/>
                <a:cs typeface="Comic Sans MS"/>
              </a:rPr>
              <a:t>j</a:t>
            </a:r>
            <a:r>
              <a:rPr dirty="0" baseline="-23148" sz="1800" spc="-7">
                <a:latin typeface="Comic Sans MS"/>
                <a:cs typeface="Comic Sans MS"/>
              </a:rPr>
              <a:t>1</a:t>
            </a:r>
            <a:r>
              <a:rPr dirty="0" sz="1800" spc="-5">
                <a:latin typeface="Comic Sans MS"/>
                <a:cs typeface="Comic Sans MS"/>
              </a:rPr>
              <a:t>,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 </a:t>
            </a:r>
            <a:r>
              <a:rPr dirty="0" sz="1800" spc="-5">
                <a:latin typeface="Comic Sans MS"/>
                <a:cs typeface="Comic Sans MS"/>
              </a:rPr>
              <a:t>... </a:t>
            </a:r>
            <a:r>
              <a:rPr dirty="0" sz="1800" spc="5">
                <a:latin typeface="Comic Sans MS"/>
                <a:cs typeface="Comic Sans MS"/>
              </a:rPr>
              <a:t>j</a:t>
            </a:r>
            <a:r>
              <a:rPr dirty="0" baseline="-23148" sz="1800" spc="7">
                <a:latin typeface="Comic Sans MS"/>
                <a:cs typeface="Comic Sans MS"/>
              </a:rPr>
              <a:t>m</a:t>
            </a:r>
            <a:r>
              <a:rPr dirty="0" baseline="-23148" sz="1800" spc="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denote set of </a:t>
            </a:r>
            <a:r>
              <a:rPr dirty="0" sz="1800" spc="-5">
                <a:latin typeface="Comic Sans MS"/>
                <a:cs typeface="Comic Sans MS"/>
              </a:rPr>
              <a:t>jobs in the </a:t>
            </a:r>
            <a:r>
              <a:rPr dirty="0" sz="1800">
                <a:latin typeface="Comic Sans MS"/>
                <a:cs typeface="Comic Sans MS"/>
              </a:rPr>
              <a:t>optimal solution </a:t>
            </a:r>
            <a:r>
              <a:rPr dirty="0" sz="1800" spc="-5">
                <a:latin typeface="Comic Sans MS"/>
                <a:cs typeface="Comic Sans MS"/>
              </a:rPr>
              <a:t>with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</a:t>
            </a:r>
            <a:r>
              <a:rPr dirty="0" baseline="-23148" sz="1800" spc="-7">
                <a:latin typeface="Comic Sans MS"/>
                <a:cs typeface="Comic Sans MS"/>
              </a:rPr>
              <a:t>1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baseline="-23148" sz="1800" spc="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..., </a:t>
            </a:r>
            <a:r>
              <a:rPr dirty="0" sz="1800" spc="10">
                <a:latin typeface="Comic Sans MS"/>
                <a:cs typeface="Comic Sans MS"/>
              </a:rPr>
              <a:t>i</a:t>
            </a:r>
            <a:r>
              <a:rPr dirty="0" baseline="-23148" sz="1800" spc="15">
                <a:latin typeface="Comic Sans MS"/>
                <a:cs typeface="Comic Sans MS"/>
              </a:rPr>
              <a:t>r</a:t>
            </a:r>
            <a:r>
              <a:rPr dirty="0" baseline="-23148" sz="1800" spc="32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 </a:t>
            </a:r>
            <a:r>
              <a:rPr dirty="0" sz="1800" spc="5">
                <a:latin typeface="Comic Sans MS"/>
                <a:cs typeface="Comic Sans MS"/>
              </a:rPr>
              <a:t>j</a:t>
            </a:r>
            <a:r>
              <a:rPr dirty="0" baseline="-23148" sz="1800" spc="7">
                <a:latin typeface="Comic Sans MS"/>
                <a:cs typeface="Comic Sans MS"/>
              </a:rPr>
              <a:t>r</a:t>
            </a:r>
            <a:r>
              <a:rPr dirty="0" baseline="-23148" sz="18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for</a:t>
            </a:r>
            <a:r>
              <a:rPr dirty="0" sz="1800" spc="-5">
                <a:latin typeface="Comic Sans MS"/>
                <a:cs typeface="Comic Sans MS"/>
              </a:rPr>
              <a:t> the </a:t>
            </a:r>
            <a:r>
              <a:rPr dirty="0" sz="1800">
                <a:latin typeface="Comic Sans MS"/>
                <a:cs typeface="Comic Sans MS"/>
              </a:rPr>
              <a:t>largest possible</a:t>
            </a:r>
            <a:r>
              <a:rPr dirty="0" sz="1800" spc="-5">
                <a:latin typeface="Comic Sans MS"/>
                <a:cs typeface="Comic Sans MS"/>
              </a:rPr>
              <a:t> value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r.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51816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0"/>
                </a:lnTo>
                <a:lnTo>
                  <a:pt x="0" y="304799"/>
                </a:lnTo>
                <a:lnTo>
                  <a:pt x="990600" y="304799"/>
                </a:lnTo>
                <a:lnTo>
                  <a:pt x="9906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9303" y="4040124"/>
          <a:ext cx="7321550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1270"/>
                <a:gridCol w="1524000"/>
                <a:gridCol w="1967229"/>
              </a:tblGrid>
              <a:tr h="614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 marL="78105">
                        <a:lnSpc>
                          <a:spcPct val="100000"/>
                        </a:lnSpc>
                        <a:tabLst>
                          <a:tab pos="1440815" algn="l"/>
                          <a:tab pos="2973705" algn="l"/>
                        </a:tabLst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baseline="-24691" sz="1350" spc="-7">
                          <a:latin typeface="Comic Sans MS"/>
                          <a:cs typeface="Comic Sans MS"/>
                        </a:rPr>
                        <a:t>1	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baseline="-24691" sz="1350" spc="-7">
                          <a:latin typeface="Comic Sans MS"/>
                          <a:cs typeface="Comic Sans MS"/>
                        </a:rPr>
                        <a:t>2	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baseline="-24691" sz="1350" spc="-7">
                          <a:latin typeface="Comic Sans MS"/>
                          <a:cs typeface="Comic Sans MS"/>
                        </a:rPr>
                        <a:t>r</a:t>
                      </a:r>
                      <a:endParaRPr baseline="-24691" sz="1350">
                        <a:latin typeface="Comic Sans MS"/>
                        <a:cs typeface="Comic Sans MS"/>
                      </a:endParaRPr>
                    </a:p>
                  </a:txBody>
                  <a:tcPr marL="0" marR="0" marB="0" marT="2540">
                    <a:lnR w="9525">
                      <a:solidFill>
                        <a:srgbClr val="8A8A8A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1660"/>
                        </a:lnSpc>
                      </a:pPr>
                      <a:r>
                        <a:rPr dirty="0" baseline="15873" sz="2100" spc="-7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sz="900" spc="-5">
                          <a:latin typeface="Comic Sans MS"/>
                          <a:cs typeface="Comic Sans MS"/>
                        </a:rPr>
                        <a:t>r+1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B="0" marT="3175">
                    <a:lnL w="9525">
                      <a:solidFill>
                        <a:srgbClr val="8A8A8A"/>
                      </a:solidFill>
                      <a:prstDash val="solid"/>
                    </a:lnL>
                    <a:lnR w="9525">
                      <a:solidFill>
                        <a:srgbClr val="8A8A8A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A8A8A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78105">
                        <a:lnSpc>
                          <a:spcPct val="100000"/>
                        </a:lnSpc>
                        <a:spcBef>
                          <a:spcPts val="1900"/>
                        </a:spcBef>
                        <a:tabLst>
                          <a:tab pos="1443355" algn="l"/>
                          <a:tab pos="2973705" algn="l"/>
                        </a:tabLst>
                      </a:pPr>
                      <a:r>
                        <a:rPr dirty="0" sz="1400" spc="5"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baseline="-24691" sz="1350" spc="7">
                          <a:latin typeface="Comic Sans MS"/>
                          <a:cs typeface="Comic Sans MS"/>
                        </a:rPr>
                        <a:t>1	</a:t>
                      </a:r>
                      <a:r>
                        <a:rPr dirty="0" sz="1400" spc="5"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baseline="-24691" sz="1350" spc="7">
                          <a:latin typeface="Comic Sans MS"/>
                          <a:cs typeface="Comic Sans MS"/>
                        </a:rPr>
                        <a:t>2	</a:t>
                      </a:r>
                      <a:r>
                        <a:rPr dirty="0" sz="1400" spc="5"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baseline="-24691" sz="1350" spc="7">
                          <a:latin typeface="Comic Sans MS"/>
                          <a:cs typeface="Comic Sans MS"/>
                        </a:rPr>
                        <a:t>r</a:t>
                      </a:r>
                      <a:endParaRPr baseline="-24691" sz="135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R w="9525">
                      <a:solidFill>
                        <a:srgbClr val="8A8A8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r" marR="187325">
                        <a:lnSpc>
                          <a:spcPts val="1739"/>
                        </a:lnSpc>
                        <a:spcBef>
                          <a:spcPts val="1835"/>
                        </a:spcBef>
                      </a:pPr>
                      <a:r>
                        <a:rPr dirty="0" baseline="13888" sz="2400" spc="1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sz="1100" spc="1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r+1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9525">
                      <a:solidFill>
                        <a:srgbClr val="8A8A8A"/>
                      </a:solidFill>
                      <a:prstDash val="solid"/>
                    </a:lnL>
                    <a:lnR w="9525">
                      <a:solidFill>
                        <a:srgbClr val="8A8A8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R="5461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9525">
                      <a:solidFill>
                        <a:srgbClr val="8A8A8A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514600" y="51816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400" y="0"/>
                </a:moveTo>
                <a:lnTo>
                  <a:pt x="0" y="0"/>
                </a:lnTo>
                <a:lnTo>
                  <a:pt x="0" y="304799"/>
                </a:lnTo>
                <a:lnTo>
                  <a:pt x="1295400" y="304799"/>
                </a:lnTo>
                <a:lnTo>
                  <a:pt x="12954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200" y="5181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199" y="0"/>
                </a:moveTo>
                <a:lnTo>
                  <a:pt x="0" y="0"/>
                </a:lnTo>
                <a:lnTo>
                  <a:pt x="0" y="304799"/>
                </a:lnTo>
                <a:lnTo>
                  <a:pt x="838199" y="304799"/>
                </a:lnTo>
                <a:lnTo>
                  <a:pt x="83819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5400" y="43434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0"/>
                </a:lnTo>
                <a:lnTo>
                  <a:pt x="0" y="304799"/>
                </a:lnTo>
                <a:lnTo>
                  <a:pt x="990600" y="304799"/>
                </a:lnTo>
                <a:lnTo>
                  <a:pt x="9906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4600" y="43434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400" y="0"/>
                </a:moveTo>
                <a:lnTo>
                  <a:pt x="0" y="0"/>
                </a:lnTo>
                <a:lnTo>
                  <a:pt x="0" y="304799"/>
                </a:lnTo>
                <a:lnTo>
                  <a:pt x="1295400" y="304799"/>
                </a:lnTo>
                <a:lnTo>
                  <a:pt x="12954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67200" y="43434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199" y="0"/>
                </a:moveTo>
                <a:lnTo>
                  <a:pt x="0" y="0"/>
                </a:lnTo>
                <a:lnTo>
                  <a:pt x="0" y="304799"/>
                </a:lnTo>
                <a:lnTo>
                  <a:pt x="838199" y="304799"/>
                </a:lnTo>
                <a:lnTo>
                  <a:pt x="83819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4000" y="43434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66800" y="0"/>
                </a:moveTo>
                <a:lnTo>
                  <a:pt x="0" y="0"/>
                </a:lnTo>
                <a:lnTo>
                  <a:pt x="0" y="304799"/>
                </a:lnTo>
                <a:lnTo>
                  <a:pt x="1066800" y="304799"/>
                </a:lnTo>
                <a:lnTo>
                  <a:pt x="1066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8000" y="51816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447800" y="0"/>
                </a:moveTo>
                <a:lnTo>
                  <a:pt x="0" y="0"/>
                </a:lnTo>
                <a:lnTo>
                  <a:pt x="0" y="304799"/>
                </a:lnTo>
                <a:lnTo>
                  <a:pt x="1447800" y="304799"/>
                </a:lnTo>
                <a:lnTo>
                  <a:pt x="1447800" y="0"/>
                </a:lnTo>
                <a:close/>
              </a:path>
            </a:pathLst>
          </a:custGeom>
          <a:solidFill>
            <a:srgbClr val="004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476" y="4318507"/>
            <a:ext cx="7715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Greedy: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636" y="5217667"/>
            <a:ext cx="4933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O</a:t>
            </a:r>
            <a:r>
              <a:rPr dirty="0" sz="1600" spc="-5">
                <a:latin typeface="Comic Sans MS"/>
                <a:cs typeface="Comic Sans MS"/>
              </a:rPr>
              <a:t>PT</a:t>
            </a:r>
            <a:r>
              <a:rPr dirty="0" sz="1600"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43600" y="51816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0"/>
                </a:lnTo>
                <a:lnTo>
                  <a:pt x="0" y="304799"/>
                </a:lnTo>
                <a:lnTo>
                  <a:pt x="685800" y="304799"/>
                </a:lnTo>
                <a:lnTo>
                  <a:pt x="685800" y="0"/>
                </a:lnTo>
                <a:close/>
              </a:path>
            </a:pathLst>
          </a:custGeom>
          <a:solidFill>
            <a:srgbClr val="004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26455" y="5940043"/>
            <a:ext cx="1772920" cy="41783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50800" marR="43180">
              <a:lnSpc>
                <a:spcPts val="1610"/>
              </a:lnSpc>
              <a:spcBef>
                <a:spcPts val="10"/>
              </a:spcBef>
            </a:pP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why not replace job </a:t>
            </a:r>
            <a:r>
              <a:rPr dirty="0" sz="1200" spc="15">
                <a:solidFill>
                  <a:srgbClr val="D81F00"/>
                </a:solidFill>
                <a:latin typeface="Comic Sans MS"/>
                <a:cs typeface="Comic Sans MS"/>
              </a:rPr>
              <a:t>j</a:t>
            </a:r>
            <a:r>
              <a:rPr dirty="0" baseline="-24691" sz="1350" spc="22">
                <a:solidFill>
                  <a:srgbClr val="D81F00"/>
                </a:solidFill>
                <a:latin typeface="Comic Sans MS"/>
                <a:cs typeface="Comic Sans MS"/>
              </a:rPr>
              <a:t>r+1 </a:t>
            </a:r>
            <a:r>
              <a:rPr dirty="0" baseline="-24691" sz="1350" spc="-382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with job</a:t>
            </a:r>
            <a:r>
              <a:rPr dirty="0" sz="1200" spc="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400">
                <a:solidFill>
                  <a:srgbClr val="D81F00"/>
                </a:solidFill>
                <a:latin typeface="Comic Sans MS"/>
                <a:cs typeface="Comic Sans MS"/>
              </a:rPr>
              <a:t>i</a:t>
            </a:r>
            <a:r>
              <a:rPr dirty="0" baseline="-24691" sz="1350">
                <a:solidFill>
                  <a:srgbClr val="D81F00"/>
                </a:solidFill>
                <a:latin typeface="Comic Sans MS"/>
                <a:cs typeface="Comic Sans MS"/>
              </a:rPr>
              <a:t>r+1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?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68211" y="5609844"/>
            <a:ext cx="64135" cy="259079"/>
            <a:chOff x="6268211" y="5609844"/>
            <a:chExt cx="64135" cy="259079"/>
          </a:xfrm>
        </p:grpSpPr>
        <p:sp>
          <p:nvSpPr>
            <p:cNvPr id="18" name="object 18"/>
            <p:cNvSpPr/>
            <p:nvPr/>
          </p:nvSpPr>
          <p:spPr>
            <a:xfrm>
              <a:off x="6298691" y="5670804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w="0" h="198120">
                  <a:moveTo>
                    <a:pt x="0" y="19811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68211" y="560984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79" y="0"/>
                  </a:moveTo>
                  <a:lnTo>
                    <a:pt x="0" y="67056"/>
                  </a:lnTo>
                  <a:lnTo>
                    <a:pt x="64008" y="6705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8596883" y="4604004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0"/>
                </a:moveTo>
                <a:lnTo>
                  <a:pt x="0" y="106680"/>
                </a:lnTo>
                <a:lnTo>
                  <a:pt x="109727" y="54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96883" y="5436108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0"/>
                </a:moveTo>
                <a:lnTo>
                  <a:pt x="0" y="106680"/>
                </a:lnTo>
                <a:lnTo>
                  <a:pt x="109727" y="51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10555" y="3730243"/>
            <a:ext cx="1947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job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</a:t>
            </a:r>
            <a:r>
              <a:rPr dirty="0" baseline="-20833" sz="1200" spc="-7">
                <a:latin typeface="Comic Sans MS"/>
                <a:cs typeface="Comic Sans MS"/>
              </a:rPr>
              <a:t>r+1</a:t>
            </a:r>
            <a:r>
              <a:rPr dirty="0" baseline="-20833" sz="1200" spc="157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finishes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before</a:t>
            </a:r>
            <a:r>
              <a:rPr dirty="0" sz="1200" spc="20">
                <a:latin typeface="Comic Sans MS"/>
                <a:cs typeface="Comic Sans MS"/>
              </a:rPr>
              <a:t> j</a:t>
            </a:r>
            <a:r>
              <a:rPr dirty="0" baseline="-20833" sz="1200" spc="30">
                <a:latin typeface="Comic Sans MS"/>
                <a:cs typeface="Comic Sans MS"/>
              </a:rPr>
              <a:t>r+1</a:t>
            </a:r>
            <a:endParaRPr baseline="-20833" sz="12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1491" y="4021836"/>
            <a:ext cx="76200" cy="228600"/>
            <a:chOff x="5841491" y="4021836"/>
            <a:chExt cx="76200" cy="228600"/>
          </a:xfrm>
        </p:grpSpPr>
        <p:sp>
          <p:nvSpPr>
            <p:cNvPr id="24" name="object 24"/>
            <p:cNvSpPr/>
            <p:nvPr/>
          </p:nvSpPr>
          <p:spPr>
            <a:xfrm>
              <a:off x="5878067" y="4021836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w="0" h="158750">
                  <a:moveTo>
                    <a:pt x="0" y="0"/>
                  </a:moveTo>
                  <a:lnTo>
                    <a:pt x="0" y="158495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41491" y="4177284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200" y="0"/>
                  </a:moveTo>
                  <a:lnTo>
                    <a:pt x="0" y="0"/>
                  </a:lnTo>
                  <a:lnTo>
                    <a:pt x="36575" y="7315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51816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0"/>
                </a:lnTo>
                <a:lnTo>
                  <a:pt x="0" y="304799"/>
                </a:lnTo>
                <a:lnTo>
                  <a:pt x="990600" y="304799"/>
                </a:lnTo>
                <a:lnTo>
                  <a:pt x="9906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303" y="4040124"/>
          <a:ext cx="7321550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1270"/>
                <a:gridCol w="1524000"/>
                <a:gridCol w="1967229"/>
              </a:tblGrid>
              <a:tr h="614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 marL="78105">
                        <a:lnSpc>
                          <a:spcPct val="100000"/>
                        </a:lnSpc>
                        <a:tabLst>
                          <a:tab pos="1440815" algn="l"/>
                          <a:tab pos="2973705" algn="l"/>
                        </a:tabLst>
                      </a:pPr>
                      <a:r>
                        <a:rPr dirty="0" sz="1400" spc="-5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baseline="-24691" sz="1350" spc="-7">
                          <a:latin typeface="Comic Sans MS"/>
                          <a:cs typeface="Comic Sans MS"/>
                        </a:rPr>
                        <a:t>1	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baseline="-24691" sz="1350" spc="-7">
                          <a:latin typeface="Comic Sans MS"/>
                          <a:cs typeface="Comic Sans MS"/>
                        </a:rPr>
                        <a:t>2	</a:t>
                      </a:r>
                      <a:r>
                        <a:rPr dirty="0" sz="1400" spc="-5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baseline="-24691" sz="1350" spc="-7">
                          <a:latin typeface="Comic Sans MS"/>
                          <a:cs typeface="Comic Sans MS"/>
                        </a:rPr>
                        <a:t>r</a:t>
                      </a:r>
                      <a:endParaRPr baseline="-24691" sz="1350">
                        <a:latin typeface="Comic Sans MS"/>
                        <a:cs typeface="Comic Sans MS"/>
                      </a:endParaRPr>
                    </a:p>
                  </a:txBody>
                  <a:tcPr marL="0" marR="0" marB="0" marT="2540">
                    <a:lnR w="9525">
                      <a:solidFill>
                        <a:srgbClr val="8A8A8A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56590">
                        <a:lnSpc>
                          <a:spcPts val="1660"/>
                        </a:lnSpc>
                      </a:pPr>
                      <a:r>
                        <a:rPr dirty="0" baseline="15873" sz="2100" spc="-7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sz="900" spc="-5">
                          <a:latin typeface="Comic Sans MS"/>
                          <a:cs typeface="Comic Sans MS"/>
                        </a:rPr>
                        <a:t>r+1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B="0" marT="3175">
                    <a:lnL w="9525">
                      <a:solidFill>
                        <a:srgbClr val="8A8A8A"/>
                      </a:solidFill>
                      <a:prstDash val="solid"/>
                    </a:lnL>
                    <a:lnR w="9525">
                      <a:solidFill>
                        <a:srgbClr val="8A8A8A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8A8A8A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2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78105">
                        <a:lnSpc>
                          <a:spcPct val="100000"/>
                        </a:lnSpc>
                        <a:spcBef>
                          <a:spcPts val="1900"/>
                        </a:spcBef>
                        <a:tabLst>
                          <a:tab pos="1443355" algn="l"/>
                          <a:tab pos="2973705" algn="l"/>
                        </a:tabLst>
                      </a:pPr>
                      <a:r>
                        <a:rPr dirty="0" sz="1400" spc="5"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baseline="-24691" sz="1350" spc="7">
                          <a:latin typeface="Comic Sans MS"/>
                          <a:cs typeface="Comic Sans MS"/>
                        </a:rPr>
                        <a:t>1	</a:t>
                      </a:r>
                      <a:r>
                        <a:rPr dirty="0" sz="1400" spc="5"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baseline="-24691" sz="1350" spc="7">
                          <a:latin typeface="Comic Sans MS"/>
                          <a:cs typeface="Comic Sans MS"/>
                        </a:rPr>
                        <a:t>2	</a:t>
                      </a:r>
                      <a:r>
                        <a:rPr dirty="0" sz="1400" spc="5">
                          <a:latin typeface="Comic Sans MS"/>
                          <a:cs typeface="Comic Sans MS"/>
                        </a:rPr>
                        <a:t>j</a:t>
                      </a:r>
                      <a:r>
                        <a:rPr dirty="0" baseline="-24691" sz="1350" spc="7">
                          <a:latin typeface="Comic Sans MS"/>
                          <a:cs typeface="Comic Sans MS"/>
                        </a:rPr>
                        <a:t>r</a:t>
                      </a:r>
                      <a:endParaRPr baseline="-24691" sz="135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R w="9525">
                      <a:solidFill>
                        <a:srgbClr val="8A8A8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56590">
                        <a:lnSpc>
                          <a:spcPts val="1610"/>
                        </a:lnSpc>
                      </a:pPr>
                      <a:r>
                        <a:rPr dirty="0" baseline="15873" sz="2100" spc="-7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dirty="0" sz="900" spc="-5">
                          <a:latin typeface="Comic Sans MS"/>
                          <a:cs typeface="Comic Sans MS"/>
                        </a:rPr>
                        <a:t>r+1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9525">
                      <a:solidFill>
                        <a:srgbClr val="8A8A8A"/>
                      </a:solidFill>
                      <a:prstDash val="solid"/>
                    </a:lnL>
                    <a:lnR w="9525">
                      <a:solidFill>
                        <a:srgbClr val="8A8A8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R="5461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9525">
                      <a:solidFill>
                        <a:srgbClr val="8A8A8A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14600" y="51816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400" y="0"/>
                </a:moveTo>
                <a:lnTo>
                  <a:pt x="0" y="0"/>
                </a:lnTo>
                <a:lnTo>
                  <a:pt x="0" y="304799"/>
                </a:lnTo>
                <a:lnTo>
                  <a:pt x="1295400" y="304799"/>
                </a:lnTo>
                <a:lnTo>
                  <a:pt x="12954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67200" y="51816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199" y="0"/>
                </a:moveTo>
                <a:lnTo>
                  <a:pt x="0" y="0"/>
                </a:lnTo>
                <a:lnTo>
                  <a:pt x="0" y="304799"/>
                </a:lnTo>
                <a:lnTo>
                  <a:pt x="838199" y="304799"/>
                </a:lnTo>
                <a:lnTo>
                  <a:pt x="83819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4343400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990600" y="0"/>
                </a:moveTo>
                <a:lnTo>
                  <a:pt x="0" y="0"/>
                </a:lnTo>
                <a:lnTo>
                  <a:pt x="0" y="304799"/>
                </a:lnTo>
                <a:lnTo>
                  <a:pt x="990600" y="304799"/>
                </a:lnTo>
                <a:lnTo>
                  <a:pt x="9906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4600" y="43434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1295400" y="0"/>
                </a:moveTo>
                <a:lnTo>
                  <a:pt x="0" y="0"/>
                </a:lnTo>
                <a:lnTo>
                  <a:pt x="0" y="304799"/>
                </a:lnTo>
                <a:lnTo>
                  <a:pt x="1295400" y="304799"/>
                </a:lnTo>
                <a:lnTo>
                  <a:pt x="12954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67200" y="43434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199" y="0"/>
                </a:moveTo>
                <a:lnTo>
                  <a:pt x="0" y="0"/>
                </a:lnTo>
                <a:lnTo>
                  <a:pt x="0" y="304799"/>
                </a:lnTo>
                <a:lnTo>
                  <a:pt x="838199" y="304799"/>
                </a:lnTo>
                <a:lnTo>
                  <a:pt x="838199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34000" y="43434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66800" y="0"/>
                </a:moveTo>
                <a:lnTo>
                  <a:pt x="0" y="0"/>
                </a:lnTo>
                <a:lnTo>
                  <a:pt x="0" y="304799"/>
                </a:lnTo>
                <a:lnTo>
                  <a:pt x="1066800" y="304799"/>
                </a:lnTo>
                <a:lnTo>
                  <a:pt x="1066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  <a:tabLst>
                <a:tab pos="2575560" algn="l"/>
              </a:tabLst>
            </a:pPr>
            <a:r>
              <a:rPr dirty="0" spc="-5"/>
              <a:t>Interval</a:t>
            </a:r>
            <a:r>
              <a:rPr dirty="0" spc="15"/>
              <a:t> </a:t>
            </a:r>
            <a:r>
              <a:rPr dirty="0" spc="-5"/>
              <a:t>Scheduling:	Analysis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0240" y="980947"/>
            <a:ext cx="6960234" cy="2280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90625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Theorem.	</a:t>
            </a:r>
            <a:r>
              <a:rPr dirty="0" sz="1800" spc="-5">
                <a:latin typeface="Comic Sans MS"/>
                <a:cs typeface="Comic Sans MS"/>
              </a:rPr>
              <a:t>Greedy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algorithm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is</a:t>
            </a:r>
            <a:r>
              <a:rPr dirty="0" sz="1800" spc="-2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480059" algn="l"/>
              </a:tabLst>
            </a:pPr>
            <a:r>
              <a:rPr dirty="0" sz="180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dirty="0" sz="1800" spc="-5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 spc="-5">
                <a:latin typeface="Comic Sans MS"/>
                <a:cs typeface="Comic Sans MS"/>
              </a:rPr>
              <a:t>Assume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</a:t>
            </a:r>
            <a:r>
              <a:rPr dirty="0" sz="1800" spc="-5">
                <a:latin typeface="Comic Sans MS"/>
                <a:cs typeface="Comic Sans MS"/>
              </a:rPr>
              <a:t> is</a:t>
            </a:r>
            <a:r>
              <a:rPr dirty="0" sz="1800" spc="-1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not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optimal,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and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let's</a:t>
            </a:r>
            <a:r>
              <a:rPr dirty="0" sz="1800" spc="15">
                <a:latin typeface="Comic Sans MS"/>
                <a:cs typeface="Comic Sans MS"/>
              </a:rPr>
              <a:t> </a:t>
            </a:r>
            <a:r>
              <a:rPr dirty="0" sz="1800" spc="5">
                <a:latin typeface="Comic Sans MS"/>
                <a:cs typeface="Comic Sans MS"/>
              </a:rPr>
              <a:t>see</a:t>
            </a:r>
            <a:r>
              <a:rPr dirty="0" sz="1800" spc="-5">
                <a:latin typeface="Comic Sans MS"/>
                <a:cs typeface="Comic Sans MS"/>
              </a:rPr>
              <a:t> what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happens.</a:t>
            </a:r>
            <a:endParaRPr sz="1800">
              <a:latin typeface="Comic Sans MS"/>
              <a:cs typeface="Comic Sans MS"/>
            </a:endParaRPr>
          </a:p>
          <a:p>
            <a:pPr marL="3981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 </a:t>
            </a:r>
            <a:r>
              <a:rPr dirty="0" sz="1800" spc="-5">
                <a:latin typeface="Comic Sans MS"/>
                <a:cs typeface="Comic Sans MS"/>
              </a:rPr>
              <a:t>...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</a:t>
            </a:r>
            <a:r>
              <a:rPr dirty="0" baseline="-23148" sz="1800" spc="-7">
                <a:latin typeface="Comic Sans MS"/>
                <a:cs typeface="Comic Sans MS"/>
              </a:rPr>
              <a:t>k</a:t>
            </a:r>
            <a:r>
              <a:rPr dirty="0" baseline="-23148" sz="18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denote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set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jobs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selected</a:t>
            </a:r>
            <a:r>
              <a:rPr dirty="0" sz="1800" spc="-5">
                <a:latin typeface="Comic Sans MS"/>
                <a:cs typeface="Comic Sans MS"/>
              </a:rPr>
              <a:t> by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greedy.</a:t>
            </a:r>
            <a:endParaRPr sz="1800">
              <a:latin typeface="Comic Sans MS"/>
              <a:cs typeface="Comic Sans MS"/>
            </a:endParaRPr>
          </a:p>
          <a:p>
            <a:pPr marL="398145" marR="431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98145" algn="l"/>
                <a:tab pos="398780" algn="l"/>
              </a:tabLst>
            </a:pPr>
            <a:r>
              <a:rPr dirty="0" sz="1800">
                <a:latin typeface="Comic Sans MS"/>
                <a:cs typeface="Comic Sans MS"/>
              </a:rPr>
              <a:t>Let </a:t>
            </a:r>
            <a:r>
              <a:rPr dirty="0" sz="1800" spc="-5">
                <a:latin typeface="Comic Sans MS"/>
                <a:cs typeface="Comic Sans MS"/>
              </a:rPr>
              <a:t>j</a:t>
            </a:r>
            <a:r>
              <a:rPr dirty="0" baseline="-23148" sz="1800" spc="-7">
                <a:latin typeface="Comic Sans MS"/>
                <a:cs typeface="Comic Sans MS"/>
              </a:rPr>
              <a:t>1</a:t>
            </a:r>
            <a:r>
              <a:rPr dirty="0" sz="1800" spc="-5">
                <a:latin typeface="Comic Sans MS"/>
                <a:cs typeface="Comic Sans MS"/>
              </a:rPr>
              <a:t>,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 </a:t>
            </a:r>
            <a:r>
              <a:rPr dirty="0" sz="1800" spc="-5">
                <a:latin typeface="Comic Sans MS"/>
                <a:cs typeface="Comic Sans MS"/>
              </a:rPr>
              <a:t>... </a:t>
            </a:r>
            <a:r>
              <a:rPr dirty="0" sz="1800" spc="5">
                <a:latin typeface="Comic Sans MS"/>
                <a:cs typeface="Comic Sans MS"/>
              </a:rPr>
              <a:t>j</a:t>
            </a:r>
            <a:r>
              <a:rPr dirty="0" baseline="-23148" sz="1800" spc="7">
                <a:latin typeface="Comic Sans MS"/>
                <a:cs typeface="Comic Sans MS"/>
              </a:rPr>
              <a:t>m</a:t>
            </a:r>
            <a:r>
              <a:rPr dirty="0" baseline="-23148" sz="1800" spc="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denote set of </a:t>
            </a:r>
            <a:r>
              <a:rPr dirty="0" sz="1800" spc="-5">
                <a:latin typeface="Comic Sans MS"/>
                <a:cs typeface="Comic Sans MS"/>
              </a:rPr>
              <a:t>jobs in the </a:t>
            </a:r>
            <a:r>
              <a:rPr dirty="0" sz="1800">
                <a:latin typeface="Comic Sans MS"/>
                <a:cs typeface="Comic Sans MS"/>
              </a:rPr>
              <a:t>optimal solution </a:t>
            </a:r>
            <a:r>
              <a:rPr dirty="0" sz="1800" spc="-5">
                <a:latin typeface="Comic Sans MS"/>
                <a:cs typeface="Comic Sans MS"/>
              </a:rPr>
              <a:t>with </a:t>
            </a:r>
            <a:r>
              <a:rPr dirty="0" sz="1800" spc="-525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i</a:t>
            </a:r>
            <a:r>
              <a:rPr dirty="0" baseline="-23148" sz="1800" spc="-7">
                <a:latin typeface="Comic Sans MS"/>
                <a:cs typeface="Comic Sans MS"/>
              </a:rPr>
              <a:t>1</a:t>
            </a:r>
            <a:r>
              <a:rPr dirty="0" baseline="-23148" sz="1800" spc="3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1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baseline="-23148" sz="1800">
                <a:latin typeface="Comic Sans MS"/>
                <a:cs typeface="Comic Sans MS"/>
              </a:rPr>
              <a:t>1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i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baseline="-23148" sz="1800" spc="1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</a:t>
            </a:r>
            <a:r>
              <a:rPr dirty="0" sz="1800" spc="-5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j</a:t>
            </a:r>
            <a:r>
              <a:rPr dirty="0" baseline="-23148" sz="1800">
                <a:latin typeface="Comic Sans MS"/>
                <a:cs typeface="Comic Sans MS"/>
              </a:rPr>
              <a:t>2</a:t>
            </a:r>
            <a:r>
              <a:rPr dirty="0" sz="1800">
                <a:latin typeface="Comic Sans MS"/>
                <a:cs typeface="Comic Sans MS"/>
              </a:rPr>
              <a:t>,</a:t>
            </a:r>
            <a:r>
              <a:rPr dirty="0" sz="1800" spc="10">
                <a:latin typeface="Comic Sans MS"/>
                <a:cs typeface="Comic Sans MS"/>
              </a:rPr>
              <a:t> </a:t>
            </a:r>
            <a:r>
              <a:rPr dirty="0" sz="1800" spc="-5">
                <a:latin typeface="Comic Sans MS"/>
                <a:cs typeface="Comic Sans MS"/>
              </a:rPr>
              <a:t>..., </a:t>
            </a:r>
            <a:r>
              <a:rPr dirty="0" sz="1800" spc="10">
                <a:latin typeface="Comic Sans MS"/>
                <a:cs typeface="Comic Sans MS"/>
              </a:rPr>
              <a:t>i</a:t>
            </a:r>
            <a:r>
              <a:rPr dirty="0" baseline="-23148" sz="1800" spc="15">
                <a:latin typeface="Comic Sans MS"/>
                <a:cs typeface="Comic Sans MS"/>
              </a:rPr>
              <a:t>r</a:t>
            </a:r>
            <a:r>
              <a:rPr dirty="0" baseline="-23148" sz="1800" spc="322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= </a:t>
            </a:r>
            <a:r>
              <a:rPr dirty="0" sz="1800" spc="5">
                <a:latin typeface="Comic Sans MS"/>
                <a:cs typeface="Comic Sans MS"/>
              </a:rPr>
              <a:t>j</a:t>
            </a:r>
            <a:r>
              <a:rPr dirty="0" baseline="-23148" sz="1800" spc="7">
                <a:latin typeface="Comic Sans MS"/>
                <a:cs typeface="Comic Sans MS"/>
              </a:rPr>
              <a:t>r</a:t>
            </a:r>
            <a:r>
              <a:rPr dirty="0" baseline="-23148" sz="1800">
                <a:latin typeface="Comic Sans MS"/>
                <a:cs typeface="Comic Sans MS"/>
              </a:rPr>
              <a:t> </a:t>
            </a:r>
            <a:r>
              <a:rPr dirty="0" sz="1800">
                <a:latin typeface="Comic Sans MS"/>
                <a:cs typeface="Comic Sans MS"/>
              </a:rPr>
              <a:t>for</a:t>
            </a:r>
            <a:r>
              <a:rPr dirty="0" sz="1800" spc="-5">
                <a:latin typeface="Comic Sans MS"/>
                <a:cs typeface="Comic Sans MS"/>
              </a:rPr>
              <a:t> the </a:t>
            </a:r>
            <a:r>
              <a:rPr dirty="0" sz="1800">
                <a:latin typeface="Comic Sans MS"/>
                <a:cs typeface="Comic Sans MS"/>
              </a:rPr>
              <a:t>largest possible</a:t>
            </a:r>
            <a:r>
              <a:rPr dirty="0" sz="1800" spc="-5">
                <a:latin typeface="Comic Sans MS"/>
                <a:cs typeface="Comic Sans MS"/>
              </a:rPr>
              <a:t> value </a:t>
            </a:r>
            <a:r>
              <a:rPr dirty="0" sz="1800">
                <a:latin typeface="Comic Sans MS"/>
                <a:cs typeface="Comic Sans MS"/>
              </a:rPr>
              <a:t>of</a:t>
            </a:r>
            <a:r>
              <a:rPr dirty="0" sz="1800" spc="-5">
                <a:latin typeface="Comic Sans MS"/>
                <a:cs typeface="Comic Sans MS"/>
              </a:rPr>
              <a:t> r.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0" y="5181600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1447800" y="0"/>
                </a:moveTo>
                <a:lnTo>
                  <a:pt x="0" y="0"/>
                </a:lnTo>
                <a:lnTo>
                  <a:pt x="0" y="304799"/>
                </a:lnTo>
                <a:lnTo>
                  <a:pt x="1447800" y="304799"/>
                </a:lnTo>
                <a:lnTo>
                  <a:pt x="1447800" y="0"/>
                </a:lnTo>
                <a:close/>
              </a:path>
            </a:pathLst>
          </a:custGeom>
          <a:solidFill>
            <a:srgbClr val="0048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2476" y="4318507"/>
            <a:ext cx="7715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Greedy: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636" y="5217667"/>
            <a:ext cx="4933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omic Sans MS"/>
                <a:cs typeface="Comic Sans MS"/>
              </a:rPr>
              <a:t>O</a:t>
            </a:r>
            <a:r>
              <a:rPr dirty="0" sz="1600" spc="-5">
                <a:latin typeface="Comic Sans MS"/>
                <a:cs typeface="Comic Sans MS"/>
              </a:rPr>
              <a:t>PT</a:t>
            </a:r>
            <a:r>
              <a:rPr dirty="0" sz="1600">
                <a:latin typeface="Comic Sans MS"/>
                <a:cs typeface="Comic Sans MS"/>
              </a:rPr>
              <a:t>: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96883" y="4604004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0"/>
                </a:moveTo>
                <a:lnTo>
                  <a:pt x="0" y="106680"/>
                </a:lnTo>
                <a:lnTo>
                  <a:pt x="109727" y="54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68900" y="5940043"/>
            <a:ext cx="2405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solution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still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feasible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and</a:t>
            </a:r>
            <a:r>
              <a:rPr dirty="0" sz="1200" spc="-2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optimal, </a:t>
            </a:r>
            <a:r>
              <a:rPr dirty="0" sz="1200" spc="-34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but</a:t>
            </a:r>
            <a:r>
              <a:rPr dirty="0" sz="1200" spc="-2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contradicts</a:t>
            </a:r>
            <a:r>
              <a:rPr dirty="0" sz="12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maximality</a:t>
            </a:r>
            <a:r>
              <a:rPr dirty="0" sz="12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>
                <a:solidFill>
                  <a:srgbClr val="D81F00"/>
                </a:solidFill>
                <a:latin typeface="Comic Sans MS"/>
                <a:cs typeface="Comic Sans MS"/>
              </a:rPr>
              <a:t>of</a:t>
            </a:r>
            <a:r>
              <a:rPr dirty="0" sz="1200" spc="-15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dirty="0" sz="1200" spc="-5">
                <a:solidFill>
                  <a:srgbClr val="D81F00"/>
                </a:solidFill>
                <a:latin typeface="Comic Sans MS"/>
                <a:cs typeface="Comic Sans MS"/>
              </a:rPr>
              <a:t>r.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34000" y="5181600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066800" y="0"/>
                </a:moveTo>
                <a:lnTo>
                  <a:pt x="0" y="0"/>
                </a:lnTo>
                <a:lnTo>
                  <a:pt x="0" y="304799"/>
                </a:lnTo>
                <a:lnTo>
                  <a:pt x="1066800" y="304799"/>
                </a:lnTo>
                <a:lnTo>
                  <a:pt x="106680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96883" y="5436108"/>
            <a:ext cx="109855" cy="106680"/>
          </a:xfrm>
          <a:custGeom>
            <a:avLst/>
            <a:gdLst/>
            <a:ahLst/>
            <a:cxnLst/>
            <a:rect l="l" t="t" r="r" b="b"/>
            <a:pathLst>
              <a:path w="109854" h="106679">
                <a:moveTo>
                  <a:pt x="0" y="0"/>
                </a:moveTo>
                <a:lnTo>
                  <a:pt x="0" y="106680"/>
                </a:lnTo>
                <a:lnTo>
                  <a:pt x="109727" y="51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10555" y="3730243"/>
            <a:ext cx="1947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mic Sans MS"/>
                <a:cs typeface="Comic Sans MS"/>
              </a:rPr>
              <a:t>job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i</a:t>
            </a:r>
            <a:r>
              <a:rPr dirty="0" baseline="-20833" sz="1200" spc="-7">
                <a:latin typeface="Comic Sans MS"/>
                <a:cs typeface="Comic Sans MS"/>
              </a:rPr>
              <a:t>r+1</a:t>
            </a:r>
            <a:r>
              <a:rPr dirty="0" baseline="-20833" sz="1200" spc="157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finishes</a:t>
            </a:r>
            <a:r>
              <a:rPr dirty="0" sz="1200" spc="-20">
                <a:latin typeface="Comic Sans MS"/>
                <a:cs typeface="Comic Sans MS"/>
              </a:rPr>
              <a:t> </a:t>
            </a:r>
            <a:r>
              <a:rPr dirty="0" sz="1200" spc="-5">
                <a:latin typeface="Comic Sans MS"/>
                <a:cs typeface="Comic Sans MS"/>
              </a:rPr>
              <a:t>before</a:t>
            </a:r>
            <a:r>
              <a:rPr dirty="0" sz="1200" spc="20">
                <a:latin typeface="Comic Sans MS"/>
                <a:cs typeface="Comic Sans MS"/>
              </a:rPr>
              <a:t> j</a:t>
            </a:r>
            <a:r>
              <a:rPr dirty="0" baseline="-20833" sz="1200" spc="30">
                <a:latin typeface="Comic Sans MS"/>
                <a:cs typeface="Comic Sans MS"/>
              </a:rPr>
              <a:t>r+1</a:t>
            </a:r>
            <a:endParaRPr baseline="-20833" sz="12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41491" y="4021836"/>
            <a:ext cx="76200" cy="228600"/>
            <a:chOff x="5841491" y="4021836"/>
            <a:chExt cx="76200" cy="228600"/>
          </a:xfrm>
        </p:grpSpPr>
        <p:sp>
          <p:nvSpPr>
            <p:cNvPr id="21" name="object 21"/>
            <p:cNvSpPr/>
            <p:nvPr/>
          </p:nvSpPr>
          <p:spPr>
            <a:xfrm>
              <a:off x="5878067" y="4021836"/>
              <a:ext cx="0" cy="158750"/>
            </a:xfrm>
            <a:custGeom>
              <a:avLst/>
              <a:gdLst/>
              <a:ahLst/>
              <a:cxnLst/>
              <a:rect l="l" t="t" r="r" b="b"/>
              <a:pathLst>
                <a:path w="0" h="158750">
                  <a:moveTo>
                    <a:pt x="0" y="0"/>
                  </a:moveTo>
                  <a:lnTo>
                    <a:pt x="0" y="158495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41491" y="4177284"/>
              <a:ext cx="76200" cy="73660"/>
            </a:xfrm>
            <a:custGeom>
              <a:avLst/>
              <a:gdLst/>
              <a:ahLst/>
              <a:cxnLst/>
              <a:rect l="l" t="t" r="r" b="b"/>
              <a:pathLst>
                <a:path w="76200" h="73660">
                  <a:moveTo>
                    <a:pt x="76200" y="0"/>
                  </a:moveTo>
                  <a:lnTo>
                    <a:pt x="0" y="0"/>
                  </a:lnTo>
                  <a:lnTo>
                    <a:pt x="36575" y="73152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823203" y="5609844"/>
            <a:ext cx="64135" cy="259079"/>
            <a:chOff x="5823203" y="5609844"/>
            <a:chExt cx="64135" cy="259079"/>
          </a:xfrm>
        </p:grpSpPr>
        <p:sp>
          <p:nvSpPr>
            <p:cNvPr id="24" name="object 24"/>
            <p:cNvSpPr/>
            <p:nvPr/>
          </p:nvSpPr>
          <p:spPr>
            <a:xfrm>
              <a:off x="5853683" y="5670804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w="0" h="198120">
                  <a:moveTo>
                    <a:pt x="0" y="198119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D81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23203" y="560984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79" y="0"/>
                  </a:moveTo>
                  <a:lnTo>
                    <a:pt x="0" y="67056"/>
                  </a:lnTo>
                  <a:lnTo>
                    <a:pt x="64008" y="6705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D81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z="800" spc="-5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76" y="977899"/>
            <a:ext cx="4678045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dirty="0" sz="3200" spc="-5">
                <a:solidFill>
                  <a:srgbClr val="0048AA"/>
                </a:solidFill>
              </a:rPr>
              <a:t>4.1	Interval</a:t>
            </a:r>
            <a:r>
              <a:rPr dirty="0" sz="3200" spc="-45">
                <a:solidFill>
                  <a:srgbClr val="0048AA"/>
                </a:solidFill>
              </a:rPr>
              <a:t> </a:t>
            </a:r>
            <a:r>
              <a:rPr dirty="0" sz="3200" spc="-5">
                <a:solidFill>
                  <a:srgbClr val="0048AA"/>
                </a:solidFill>
              </a:rPr>
              <a:t>Partitioning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Kevin Wayne</dc:creator>
  <dc:title>04greedy.ppt</dc:title>
  <dcterms:created xsi:type="dcterms:W3CDTF">2022-03-02T11:44:46Z</dcterms:created>
  <dcterms:modified xsi:type="dcterms:W3CDTF">2022-03-02T11:44:46Z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2022-03-02T00:00:00Z</vt:filetime>
  </property>
</Properties>
</file>