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90" r:id="rId9"/>
  </p:sldIdLst>
  <p:sldSz cx="9144000" cy="6858000" type="screen4x3"/>
  <p:notesSz cx="9144000" cy="6858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99"/>
  </p:normalViewPr>
  <p:slideViewPr>
    <p:cSldViewPr>
      <p:cViewPr varScale="1">
        <p:scale>
          <a:sx n="106" d="100"/>
          <a:sy n="106" d="100"/>
        </p:scale>
        <p:origin x="60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F606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F606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00783"/>
            <a:ext cx="9144000" cy="12700"/>
          </a:xfrm>
          <a:custGeom>
            <a:avLst/>
            <a:gdLst/>
            <a:ahLst/>
            <a:cxnLst/>
            <a:rect l="l" t="t" r="r" b="b"/>
            <a:pathLst>
              <a:path w="9144000" h="12700">
                <a:moveTo>
                  <a:pt x="0" y="0"/>
                </a:moveTo>
                <a:lnTo>
                  <a:pt x="9143999" y="0"/>
                </a:lnTo>
                <a:lnTo>
                  <a:pt x="9143999" y="12192"/>
                </a:lnTo>
                <a:lnTo>
                  <a:pt x="0" y="121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F606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42895" y="176275"/>
            <a:ext cx="4458208" cy="329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F606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70304" y="2965703"/>
            <a:ext cx="6266815" cy="3594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89492" y="6655203"/>
            <a:ext cx="20256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1015" y="5239512"/>
            <a:ext cx="652271" cy="48463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73828" y="1206499"/>
            <a:ext cx="19132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solidFill>
                  <a:srgbClr val="FFFFFF"/>
                </a:solidFill>
              </a:rPr>
              <a:t>Chapter</a:t>
            </a:r>
            <a:r>
              <a:rPr sz="3200" spc="-55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5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4973828" y="1998979"/>
            <a:ext cx="31762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solidFill>
                  <a:srgbClr val="CBCCCC"/>
                </a:solidFill>
                <a:latin typeface="Comic Sans MS"/>
                <a:cs typeface="Comic Sans MS"/>
              </a:rPr>
              <a:t>Divide</a:t>
            </a:r>
            <a:r>
              <a:rPr sz="2800" spc="-40" dirty="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CBCCCC"/>
                </a:solidFill>
                <a:latin typeface="Comic Sans MS"/>
                <a:cs typeface="Comic Sans MS"/>
              </a:rPr>
              <a:t>and</a:t>
            </a:r>
            <a:r>
              <a:rPr sz="2800" spc="-30" dirty="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CBCCCC"/>
                </a:solidFill>
                <a:latin typeface="Comic Sans MS"/>
                <a:cs typeface="Comic Sans MS"/>
              </a:rPr>
              <a:t>Conquer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3947" y="5214619"/>
            <a:ext cx="2359025" cy="436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070"/>
              </a:lnSpc>
              <a:spcBef>
                <a:spcPts val="110"/>
              </a:spcBef>
            </a:pPr>
            <a:r>
              <a:rPr sz="900" spc="-5" dirty="0">
                <a:solidFill>
                  <a:srgbClr val="CBCCCC"/>
                </a:solidFill>
                <a:latin typeface="Comic Sans MS"/>
                <a:cs typeface="Comic Sans MS"/>
              </a:rPr>
              <a:t>Slides</a:t>
            </a:r>
            <a:r>
              <a:rPr sz="900" spc="-15" dirty="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sz="900" dirty="0">
                <a:solidFill>
                  <a:srgbClr val="CBCCCC"/>
                </a:solidFill>
                <a:latin typeface="Comic Sans MS"/>
                <a:cs typeface="Comic Sans MS"/>
              </a:rPr>
              <a:t>by</a:t>
            </a:r>
            <a:r>
              <a:rPr sz="900" spc="-10" dirty="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sz="900" spc="-5" dirty="0">
                <a:solidFill>
                  <a:srgbClr val="CBCCCC"/>
                </a:solidFill>
                <a:latin typeface="Comic Sans MS"/>
                <a:cs typeface="Comic Sans MS"/>
              </a:rPr>
              <a:t>Kevin</a:t>
            </a:r>
            <a:r>
              <a:rPr sz="900" spc="-10" dirty="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sz="900" spc="-5" dirty="0">
                <a:solidFill>
                  <a:srgbClr val="CBCCCC"/>
                </a:solidFill>
                <a:latin typeface="Comic Sans MS"/>
                <a:cs typeface="Comic Sans MS"/>
              </a:rPr>
              <a:t>Wayne.</a:t>
            </a:r>
            <a:endParaRPr sz="900">
              <a:latin typeface="Comic Sans MS"/>
              <a:cs typeface="Comic Sans MS"/>
            </a:endParaRPr>
          </a:p>
          <a:p>
            <a:pPr marL="12700" marR="5080">
              <a:lnSpc>
                <a:spcPts val="1080"/>
              </a:lnSpc>
              <a:spcBef>
                <a:spcPts val="25"/>
              </a:spcBef>
            </a:pPr>
            <a:r>
              <a:rPr sz="900" spc="-5" dirty="0">
                <a:solidFill>
                  <a:srgbClr val="CBCCCC"/>
                </a:solidFill>
                <a:latin typeface="Comic Sans MS"/>
                <a:cs typeface="Comic Sans MS"/>
              </a:rPr>
              <a:t>Copyright</a:t>
            </a:r>
            <a:r>
              <a:rPr sz="900" spc="5" dirty="0">
                <a:solidFill>
                  <a:srgbClr val="CBCCCC"/>
                </a:solidFill>
                <a:latin typeface="Comic Sans MS"/>
                <a:cs typeface="Comic Sans MS"/>
              </a:rPr>
              <a:t> ©</a:t>
            </a:r>
            <a:r>
              <a:rPr sz="900" dirty="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sz="900" spc="-5" dirty="0">
                <a:solidFill>
                  <a:srgbClr val="CBCCCC"/>
                </a:solidFill>
                <a:latin typeface="Comic Sans MS"/>
                <a:cs typeface="Comic Sans MS"/>
              </a:rPr>
              <a:t>2005 Pearson-Addison</a:t>
            </a:r>
            <a:r>
              <a:rPr sz="900" spc="5" dirty="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sz="900" spc="-5" dirty="0">
                <a:solidFill>
                  <a:srgbClr val="CBCCCC"/>
                </a:solidFill>
                <a:latin typeface="Comic Sans MS"/>
                <a:cs typeface="Comic Sans MS"/>
              </a:rPr>
              <a:t>Wesley. </a:t>
            </a:r>
            <a:r>
              <a:rPr sz="900" spc="-254" dirty="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sz="900" dirty="0">
                <a:solidFill>
                  <a:srgbClr val="CBCCCC"/>
                </a:solidFill>
                <a:latin typeface="Comic Sans MS"/>
                <a:cs typeface="Comic Sans MS"/>
              </a:rPr>
              <a:t>All</a:t>
            </a:r>
            <a:r>
              <a:rPr sz="900" spc="-10" dirty="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sz="900" spc="-5" dirty="0">
                <a:solidFill>
                  <a:srgbClr val="CBCCCC"/>
                </a:solidFill>
                <a:latin typeface="Comic Sans MS"/>
                <a:cs typeface="Comic Sans MS"/>
              </a:rPr>
              <a:t>rights reserved.</a:t>
            </a:r>
            <a:endParaRPr sz="900">
              <a:latin typeface="Comic Sans MS"/>
              <a:cs typeface="Comic Sans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0351" y="1240536"/>
            <a:ext cx="3919728" cy="44836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975852" y="6655203"/>
            <a:ext cx="86995" cy="1657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800" spc="-5" dirty="0">
                <a:latin typeface="Comic Sans MS"/>
                <a:cs typeface="Comic Sans MS"/>
              </a:rPr>
              <a:t>2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7155" y="176275"/>
            <a:ext cx="23317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Divide-and-Conquer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6581140" cy="29972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Divide-and-conquer.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spc="-5" dirty="0">
                <a:latin typeface="Comic Sans MS"/>
                <a:cs typeface="Comic Sans MS"/>
              </a:rPr>
              <a:t>Break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up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problem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into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several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parts.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9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spc="-5" dirty="0">
                <a:latin typeface="Comic Sans MS"/>
                <a:cs typeface="Comic Sans MS"/>
              </a:rPr>
              <a:t>Solve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each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part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recursively.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Combine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solutions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sub-problems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into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overall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solution.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Lucida Sans Unicode"/>
              <a:buChar char="■"/>
            </a:pPr>
            <a:endParaRPr sz="21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Most</a:t>
            </a:r>
            <a:r>
              <a:rPr sz="1800" spc="-3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common</a:t>
            </a:r>
            <a:r>
              <a:rPr sz="1800" spc="-30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usage.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4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spc="-5" dirty="0">
                <a:latin typeface="Comic Sans MS"/>
                <a:cs typeface="Comic Sans MS"/>
              </a:rPr>
              <a:t>Break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up </a:t>
            </a:r>
            <a:r>
              <a:rPr sz="1800" dirty="0">
                <a:latin typeface="Comic Sans MS"/>
                <a:cs typeface="Comic Sans MS"/>
              </a:rPr>
              <a:t>problem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size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into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D81F00"/>
                </a:solidFill>
                <a:latin typeface="Comic Sans MS"/>
                <a:cs typeface="Comic Sans MS"/>
              </a:rPr>
              <a:t>two </a:t>
            </a:r>
            <a:r>
              <a:rPr sz="1800" dirty="0">
                <a:latin typeface="Comic Sans MS"/>
                <a:cs typeface="Comic Sans MS"/>
              </a:rPr>
              <a:t>equal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parts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size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½n.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spc="-5" dirty="0">
                <a:latin typeface="Comic Sans MS"/>
                <a:cs typeface="Comic Sans MS"/>
              </a:rPr>
              <a:t>Solve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two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parts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recursively.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5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Combine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two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solutions</a:t>
            </a:r>
            <a:r>
              <a:rPr sz="1800" spc="-5" dirty="0">
                <a:latin typeface="Comic Sans MS"/>
                <a:cs typeface="Comic Sans MS"/>
              </a:rPr>
              <a:t> into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overall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solution</a:t>
            </a:r>
            <a:r>
              <a:rPr sz="1800" spc="-5" dirty="0">
                <a:latin typeface="Comic Sans MS"/>
                <a:cs typeface="Comic Sans MS"/>
              </a:rPr>
              <a:t> in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D81F00"/>
                </a:solidFill>
                <a:latin typeface="Comic Sans MS"/>
                <a:cs typeface="Comic Sans MS"/>
              </a:rPr>
              <a:t>linear</a:t>
            </a:r>
            <a:r>
              <a:rPr sz="1800" spc="-15" dirty="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time</a:t>
            </a:r>
            <a:r>
              <a:rPr sz="1800" dirty="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940" y="4224020"/>
            <a:ext cx="3424554" cy="101917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Consequence.</a:t>
            </a:r>
            <a:endParaRPr sz="1800">
              <a:latin typeface="Comic Sans MS"/>
              <a:cs typeface="Comic Sans MS"/>
            </a:endParaRPr>
          </a:p>
          <a:p>
            <a:pPr marL="385445" indent="-232410">
              <a:lnSpc>
                <a:spcPct val="100000"/>
              </a:lnSpc>
              <a:spcBef>
                <a:spcPts val="455"/>
              </a:spcBef>
              <a:buSzPct val="33333"/>
              <a:buFont typeface="Lucida Sans Unicode"/>
              <a:buChar char="■"/>
              <a:tabLst>
                <a:tab pos="385445" algn="l"/>
                <a:tab pos="386080" algn="l"/>
                <a:tab pos="1851660" algn="l"/>
              </a:tabLst>
            </a:pPr>
            <a:r>
              <a:rPr sz="1800" spc="-5" dirty="0">
                <a:latin typeface="Comic Sans MS"/>
                <a:cs typeface="Comic Sans MS"/>
              </a:rPr>
              <a:t>Brute force:	</a:t>
            </a:r>
            <a:r>
              <a:rPr sz="1800" spc="10" dirty="0">
                <a:latin typeface="Comic Sans MS"/>
                <a:cs typeface="Comic Sans MS"/>
              </a:rPr>
              <a:t>n</a:t>
            </a:r>
            <a:r>
              <a:rPr sz="1950" spc="15" baseline="25641" dirty="0">
                <a:latin typeface="Comic Sans MS"/>
                <a:cs typeface="Comic Sans MS"/>
              </a:rPr>
              <a:t>2</a:t>
            </a:r>
            <a:r>
              <a:rPr sz="1800" spc="10" dirty="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 marL="3854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85445" algn="l"/>
                <a:tab pos="386080" algn="l"/>
                <a:tab pos="2646680" algn="l"/>
              </a:tabLst>
            </a:pPr>
            <a:r>
              <a:rPr sz="1800" dirty="0">
                <a:latin typeface="Comic Sans MS"/>
                <a:cs typeface="Comic Sans MS"/>
              </a:rPr>
              <a:t>Divide-and-conquer:	n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log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2600" y="4843272"/>
            <a:ext cx="2667000" cy="1152525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116840" rIns="0" bIns="0" rtlCol="0">
            <a:spAutoFit/>
          </a:bodyPr>
          <a:lstStyle/>
          <a:p>
            <a:pPr marL="137160" marR="913130">
              <a:lnSpc>
                <a:spcPct val="120000"/>
              </a:lnSpc>
              <a:spcBef>
                <a:spcPts val="920"/>
              </a:spcBef>
            </a:pPr>
            <a:r>
              <a:rPr sz="1600" spc="-5" dirty="0">
                <a:latin typeface="Comic Sans MS"/>
                <a:cs typeface="Comic Sans MS"/>
              </a:rPr>
              <a:t>Divide</a:t>
            </a:r>
            <a:r>
              <a:rPr sz="1600" spc="-2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et</a:t>
            </a:r>
            <a:r>
              <a:rPr sz="1600" spc="-2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impera. </a:t>
            </a:r>
            <a:r>
              <a:rPr sz="1600" spc="-46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Veni, vidi,</a:t>
            </a:r>
            <a:r>
              <a:rPr sz="1600" spc="-1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vici.</a:t>
            </a:r>
            <a:endParaRPr sz="1600">
              <a:latin typeface="Comic Sans MS"/>
              <a:cs typeface="Comic Sans MS"/>
            </a:endParaRPr>
          </a:p>
          <a:p>
            <a:pPr marL="621665">
              <a:lnSpc>
                <a:spcPct val="100000"/>
              </a:lnSpc>
              <a:spcBef>
                <a:spcPts val="405"/>
              </a:spcBef>
            </a:pPr>
            <a:r>
              <a:rPr sz="1600" dirty="0">
                <a:solidFill>
                  <a:srgbClr val="5F6061"/>
                </a:solidFill>
                <a:latin typeface="Comic Sans MS"/>
                <a:cs typeface="Comic Sans MS"/>
              </a:rPr>
              <a:t>-</a:t>
            </a:r>
            <a:r>
              <a:rPr sz="1600" spc="-25" dirty="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sz="1600" dirty="0">
                <a:solidFill>
                  <a:srgbClr val="5F6061"/>
                </a:solidFill>
                <a:latin typeface="Comic Sans MS"/>
                <a:cs typeface="Comic Sans MS"/>
              </a:rPr>
              <a:t>Julius</a:t>
            </a:r>
            <a:r>
              <a:rPr sz="1600" spc="-35" dirty="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sz="1600" dirty="0">
                <a:solidFill>
                  <a:srgbClr val="5F6061"/>
                </a:solidFill>
                <a:latin typeface="Comic Sans MS"/>
                <a:cs typeface="Comic Sans MS"/>
              </a:rPr>
              <a:t>Caesar</a:t>
            </a:r>
            <a:endParaRPr sz="16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6364" y="977899"/>
            <a:ext cx="28143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88035" algn="l"/>
              </a:tabLst>
            </a:pPr>
            <a:r>
              <a:rPr sz="3200" spc="-5" dirty="0">
                <a:solidFill>
                  <a:srgbClr val="0048AA"/>
                </a:solidFill>
              </a:rPr>
              <a:t>5.1	Mergesort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16500" y="2187955"/>
            <a:ext cx="16554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5F6061"/>
                </a:solidFill>
                <a:latin typeface="Comic Sans MS"/>
                <a:cs typeface="Comic Sans MS"/>
              </a:rPr>
              <a:t>obvious</a:t>
            </a:r>
            <a:r>
              <a:rPr sz="1400" spc="-50" dirty="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sz="1400" spc="-5" dirty="0">
                <a:solidFill>
                  <a:srgbClr val="5F6061"/>
                </a:solidFill>
                <a:latin typeface="Comic Sans MS"/>
                <a:cs typeface="Comic Sans MS"/>
              </a:rPr>
              <a:t>applications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6500" y="3559555"/>
            <a:ext cx="230124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5F6061"/>
                </a:solidFill>
                <a:latin typeface="Comic Sans MS"/>
                <a:cs typeface="Comic Sans MS"/>
              </a:rPr>
              <a:t>problems become easy once </a:t>
            </a:r>
            <a:r>
              <a:rPr sz="1400" spc="-405" dirty="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sz="1400" spc="-5" dirty="0">
                <a:solidFill>
                  <a:srgbClr val="5F6061"/>
                </a:solidFill>
                <a:latin typeface="Comic Sans MS"/>
                <a:cs typeface="Comic Sans MS"/>
              </a:rPr>
              <a:t>items are in</a:t>
            </a:r>
            <a:r>
              <a:rPr sz="1400" spc="-10" dirty="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sz="1400" spc="-5" dirty="0">
                <a:solidFill>
                  <a:srgbClr val="5F6061"/>
                </a:solidFill>
                <a:latin typeface="Comic Sans MS"/>
                <a:cs typeface="Comic Sans MS"/>
              </a:rPr>
              <a:t>sorted order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14291" y="176275"/>
            <a:ext cx="91566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Sorti</a:t>
            </a:r>
            <a:r>
              <a:rPr dirty="0"/>
              <a:t>n</a:t>
            </a:r>
            <a:r>
              <a:rPr spc="-5" dirty="0"/>
              <a:t>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8340" y="980947"/>
            <a:ext cx="6067425" cy="961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5840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Sorting.	</a:t>
            </a:r>
            <a:r>
              <a:rPr sz="1800" spc="-5" dirty="0">
                <a:latin typeface="Comic Sans MS"/>
                <a:cs typeface="Comic Sans MS"/>
              </a:rPr>
              <a:t>Given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elements,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rearrange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ascending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order.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Applications.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4163" y="1921560"/>
            <a:ext cx="2952115" cy="78486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409"/>
              </a:spcBef>
              <a:buSzPct val="35714"/>
              <a:buFont typeface="Lucida Sans Unicode"/>
              <a:buChar char="■"/>
              <a:tabLst>
                <a:tab pos="243840" algn="l"/>
                <a:tab pos="244475" algn="l"/>
              </a:tabLst>
            </a:pPr>
            <a:r>
              <a:rPr sz="1400" spc="-5" dirty="0">
                <a:latin typeface="Comic Sans MS"/>
                <a:cs typeface="Comic Sans MS"/>
              </a:rPr>
              <a:t>Sort</a:t>
            </a:r>
            <a:r>
              <a:rPr sz="1400" spc="-1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a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list</a:t>
            </a:r>
            <a:r>
              <a:rPr sz="1400" spc="-1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of</a:t>
            </a:r>
            <a:r>
              <a:rPr sz="1400" spc="-1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names.</a:t>
            </a:r>
            <a:endParaRPr sz="1400">
              <a:latin typeface="Comic Sans MS"/>
              <a:cs typeface="Comic Sans MS"/>
            </a:endParaRPr>
          </a:p>
          <a:p>
            <a:pPr marL="243840" indent="-231775">
              <a:lnSpc>
                <a:spcPct val="100000"/>
              </a:lnSpc>
              <a:spcBef>
                <a:spcPts val="315"/>
              </a:spcBef>
              <a:buSzPct val="35714"/>
              <a:buFont typeface="Lucida Sans Unicode"/>
              <a:buChar char="■"/>
              <a:tabLst>
                <a:tab pos="243840" algn="l"/>
                <a:tab pos="244475" algn="l"/>
              </a:tabLst>
            </a:pPr>
            <a:r>
              <a:rPr sz="1400" spc="-5" dirty="0">
                <a:latin typeface="Comic Sans MS"/>
                <a:cs typeface="Comic Sans MS"/>
              </a:rPr>
              <a:t>Organize</a:t>
            </a:r>
            <a:r>
              <a:rPr sz="1400" spc="-1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an</a:t>
            </a:r>
            <a:r>
              <a:rPr sz="1400" spc="-1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MP3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library.</a:t>
            </a:r>
            <a:endParaRPr sz="1400">
              <a:latin typeface="Comic Sans MS"/>
              <a:cs typeface="Comic Sans MS"/>
            </a:endParaRPr>
          </a:p>
          <a:p>
            <a:pPr marL="243840" indent="-231775">
              <a:lnSpc>
                <a:spcPct val="100000"/>
              </a:lnSpc>
              <a:spcBef>
                <a:spcPts val="310"/>
              </a:spcBef>
              <a:buSzPct val="35714"/>
              <a:buFont typeface="Lucida Sans Unicode"/>
              <a:buChar char="■"/>
              <a:tabLst>
                <a:tab pos="243840" algn="l"/>
                <a:tab pos="244475" algn="l"/>
              </a:tabLst>
            </a:pPr>
            <a:r>
              <a:rPr sz="1400" spc="-5" dirty="0">
                <a:latin typeface="Comic Sans MS"/>
                <a:cs typeface="Comic Sans MS"/>
              </a:rPr>
              <a:t>Display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Google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PageRank results.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4163" y="3186481"/>
            <a:ext cx="2830830" cy="77905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434"/>
              </a:spcBef>
              <a:buSzPct val="35714"/>
              <a:buFont typeface="Lucida Sans Unicode"/>
              <a:buChar char="■"/>
              <a:tabLst>
                <a:tab pos="243840" algn="l"/>
                <a:tab pos="244475" algn="l"/>
              </a:tabLst>
            </a:pPr>
            <a:r>
              <a:rPr sz="1400" spc="-5" dirty="0">
                <a:latin typeface="Comic Sans MS"/>
                <a:cs typeface="Comic Sans MS"/>
              </a:rPr>
              <a:t>Find</a:t>
            </a:r>
            <a:r>
              <a:rPr sz="1400" spc="-2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the</a:t>
            </a:r>
            <a:r>
              <a:rPr sz="1400" spc="-2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median.</a:t>
            </a:r>
            <a:endParaRPr sz="1400" dirty="0">
              <a:latin typeface="Comic Sans MS"/>
              <a:cs typeface="Comic Sans MS"/>
            </a:endParaRPr>
          </a:p>
          <a:p>
            <a:pPr marL="243840" indent="-231775">
              <a:lnSpc>
                <a:spcPct val="100000"/>
              </a:lnSpc>
              <a:spcBef>
                <a:spcPts val="335"/>
              </a:spcBef>
              <a:buSzPct val="35714"/>
              <a:buFont typeface="Lucida Sans Unicode"/>
              <a:buChar char="■"/>
              <a:tabLst>
                <a:tab pos="243840" algn="l"/>
                <a:tab pos="244475" algn="l"/>
              </a:tabLst>
            </a:pPr>
            <a:r>
              <a:rPr sz="1400" spc="-5" dirty="0">
                <a:latin typeface="Comic Sans MS"/>
                <a:cs typeface="Comic Sans MS"/>
              </a:rPr>
              <a:t>Find</a:t>
            </a:r>
            <a:r>
              <a:rPr sz="1400" spc="-1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the</a:t>
            </a:r>
            <a:r>
              <a:rPr sz="1400" spc="-1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closest</a:t>
            </a:r>
            <a:r>
              <a:rPr sz="1400" spc="-2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pair.</a:t>
            </a:r>
            <a:endParaRPr sz="1400" dirty="0">
              <a:latin typeface="Comic Sans MS"/>
              <a:cs typeface="Comic Sans MS"/>
            </a:endParaRPr>
          </a:p>
          <a:p>
            <a:pPr marL="243840" indent="-231775">
              <a:lnSpc>
                <a:spcPct val="100000"/>
              </a:lnSpc>
              <a:spcBef>
                <a:spcPts val="315"/>
              </a:spcBef>
              <a:buSzPct val="35714"/>
              <a:buFont typeface="Lucida Sans Unicode"/>
              <a:buChar char="■"/>
              <a:tabLst>
                <a:tab pos="243840" algn="l"/>
                <a:tab pos="244475" algn="l"/>
              </a:tabLst>
            </a:pPr>
            <a:r>
              <a:rPr sz="1400" spc="-5" dirty="0">
                <a:latin typeface="Comic Sans MS"/>
                <a:cs typeface="Comic Sans MS"/>
              </a:rPr>
              <a:t>Binary</a:t>
            </a:r>
            <a:r>
              <a:rPr sz="1400" spc="-1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search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in</a:t>
            </a:r>
            <a:r>
              <a:rPr sz="1400" spc="-1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a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database.</a:t>
            </a:r>
            <a:endParaRPr sz="14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1411" y="176275"/>
            <a:ext cx="12833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Mergesort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4645025" cy="13455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Mergesort.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Divide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array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into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two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halves.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9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spc="-5" dirty="0">
                <a:latin typeface="Comic Sans MS"/>
                <a:cs typeface="Comic Sans MS"/>
              </a:rPr>
              <a:t>Recursively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sort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each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half.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Merge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two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halves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make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sorted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whole.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8556" y="5290819"/>
            <a:ext cx="61277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omic Sans MS"/>
                <a:cs typeface="Comic Sans MS"/>
              </a:rPr>
              <a:t>merg</a:t>
            </a:r>
            <a:r>
              <a:rPr sz="1600" dirty="0">
                <a:latin typeface="Comic Sans MS"/>
                <a:cs typeface="Comic Sans MS"/>
              </a:rPr>
              <a:t>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88556" y="4647691"/>
            <a:ext cx="42608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omic Sans MS"/>
                <a:cs typeface="Comic Sans MS"/>
              </a:rPr>
              <a:t>sor</a:t>
            </a:r>
            <a:r>
              <a:rPr sz="1600" dirty="0">
                <a:latin typeface="Comic Sans MS"/>
                <a:cs typeface="Comic Sans MS"/>
              </a:rPr>
              <a:t>t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88556" y="4025900"/>
            <a:ext cx="58991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omic Sans MS"/>
                <a:cs typeface="Comic Sans MS"/>
              </a:rPr>
              <a:t>divide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69136" y="3383280"/>
            <a:ext cx="4932045" cy="363220"/>
            <a:chOff x="1469136" y="3383280"/>
            <a:chExt cx="4932045" cy="363220"/>
          </a:xfrm>
        </p:grpSpPr>
        <p:sp>
          <p:nvSpPr>
            <p:cNvPr id="8" name="object 8"/>
            <p:cNvSpPr/>
            <p:nvPr/>
          </p:nvSpPr>
          <p:spPr>
            <a:xfrm>
              <a:off x="1469136" y="3386328"/>
              <a:ext cx="988060" cy="353695"/>
            </a:xfrm>
            <a:custGeom>
              <a:avLst/>
              <a:gdLst/>
              <a:ahLst/>
              <a:cxnLst/>
              <a:rect l="l" t="t" r="r" b="b"/>
              <a:pathLst>
                <a:path w="988060" h="353695">
                  <a:moveTo>
                    <a:pt x="493763" y="0"/>
                  </a:moveTo>
                  <a:lnTo>
                    <a:pt x="0" y="0"/>
                  </a:lnTo>
                  <a:lnTo>
                    <a:pt x="0" y="353568"/>
                  </a:lnTo>
                  <a:lnTo>
                    <a:pt x="493763" y="353568"/>
                  </a:lnTo>
                  <a:lnTo>
                    <a:pt x="493763" y="0"/>
                  </a:lnTo>
                  <a:close/>
                </a:path>
                <a:path w="988060" h="353695">
                  <a:moveTo>
                    <a:pt x="987552" y="0"/>
                  </a:moveTo>
                  <a:lnTo>
                    <a:pt x="493776" y="0"/>
                  </a:lnTo>
                  <a:lnTo>
                    <a:pt x="493776" y="353568"/>
                  </a:lnTo>
                  <a:lnTo>
                    <a:pt x="987552" y="353568"/>
                  </a:lnTo>
                  <a:lnTo>
                    <a:pt x="98755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64436" y="3387852"/>
              <a:ext cx="494030" cy="353695"/>
            </a:xfrm>
            <a:custGeom>
              <a:avLst/>
              <a:gdLst/>
              <a:ahLst/>
              <a:cxnLst/>
              <a:rect l="l" t="t" r="r" b="b"/>
              <a:pathLst>
                <a:path w="494030" h="353695">
                  <a:moveTo>
                    <a:pt x="0" y="0"/>
                  </a:moveTo>
                  <a:lnTo>
                    <a:pt x="493775" y="0"/>
                  </a:lnTo>
                  <a:lnTo>
                    <a:pt x="493775" y="353568"/>
                  </a:lnTo>
                  <a:lnTo>
                    <a:pt x="0" y="35356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56688" y="3386328"/>
              <a:ext cx="490855" cy="353695"/>
            </a:xfrm>
            <a:custGeom>
              <a:avLst/>
              <a:gdLst/>
              <a:ahLst/>
              <a:cxnLst/>
              <a:rect l="l" t="t" r="r" b="b"/>
              <a:pathLst>
                <a:path w="490855" h="353695">
                  <a:moveTo>
                    <a:pt x="490728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490728" y="353567"/>
                  </a:lnTo>
                  <a:lnTo>
                    <a:pt x="490728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58212" y="3387852"/>
              <a:ext cx="490855" cy="353695"/>
            </a:xfrm>
            <a:custGeom>
              <a:avLst/>
              <a:gdLst/>
              <a:ahLst/>
              <a:cxnLst/>
              <a:rect l="l" t="t" r="r" b="b"/>
              <a:pathLst>
                <a:path w="490855" h="353695">
                  <a:moveTo>
                    <a:pt x="0" y="0"/>
                  </a:moveTo>
                  <a:lnTo>
                    <a:pt x="490727" y="0"/>
                  </a:lnTo>
                  <a:lnTo>
                    <a:pt x="490727" y="353568"/>
                  </a:lnTo>
                  <a:lnTo>
                    <a:pt x="0" y="35356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47416" y="3386328"/>
              <a:ext cx="494030" cy="353695"/>
            </a:xfrm>
            <a:custGeom>
              <a:avLst/>
              <a:gdLst/>
              <a:ahLst/>
              <a:cxnLst/>
              <a:rect l="l" t="t" r="r" b="b"/>
              <a:pathLst>
                <a:path w="494029" h="353695">
                  <a:moveTo>
                    <a:pt x="493775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493775" y="353567"/>
                  </a:lnTo>
                  <a:lnTo>
                    <a:pt x="493775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48940" y="3387852"/>
              <a:ext cx="494030" cy="353695"/>
            </a:xfrm>
            <a:custGeom>
              <a:avLst/>
              <a:gdLst/>
              <a:ahLst/>
              <a:cxnLst/>
              <a:rect l="l" t="t" r="r" b="b"/>
              <a:pathLst>
                <a:path w="494029" h="353695">
                  <a:moveTo>
                    <a:pt x="0" y="0"/>
                  </a:moveTo>
                  <a:lnTo>
                    <a:pt x="493775" y="0"/>
                  </a:lnTo>
                  <a:lnTo>
                    <a:pt x="493775" y="353568"/>
                  </a:lnTo>
                  <a:lnTo>
                    <a:pt x="0" y="35356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41191" y="3386328"/>
              <a:ext cx="490855" cy="353695"/>
            </a:xfrm>
            <a:custGeom>
              <a:avLst/>
              <a:gdLst/>
              <a:ahLst/>
              <a:cxnLst/>
              <a:rect l="l" t="t" r="r" b="b"/>
              <a:pathLst>
                <a:path w="490854" h="353695">
                  <a:moveTo>
                    <a:pt x="490727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490727" y="353567"/>
                  </a:lnTo>
                  <a:lnTo>
                    <a:pt x="49072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42715" y="3387852"/>
              <a:ext cx="490855" cy="353695"/>
            </a:xfrm>
            <a:custGeom>
              <a:avLst/>
              <a:gdLst/>
              <a:ahLst/>
              <a:cxnLst/>
              <a:rect l="l" t="t" r="r" b="b"/>
              <a:pathLst>
                <a:path w="490854" h="353695">
                  <a:moveTo>
                    <a:pt x="0" y="0"/>
                  </a:moveTo>
                  <a:lnTo>
                    <a:pt x="490727" y="0"/>
                  </a:lnTo>
                  <a:lnTo>
                    <a:pt x="490727" y="353568"/>
                  </a:lnTo>
                  <a:lnTo>
                    <a:pt x="0" y="35356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31919" y="3386328"/>
              <a:ext cx="494030" cy="353695"/>
            </a:xfrm>
            <a:custGeom>
              <a:avLst/>
              <a:gdLst/>
              <a:ahLst/>
              <a:cxnLst/>
              <a:rect l="l" t="t" r="r" b="b"/>
              <a:pathLst>
                <a:path w="494029" h="353695">
                  <a:moveTo>
                    <a:pt x="493775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493775" y="353567"/>
                  </a:lnTo>
                  <a:lnTo>
                    <a:pt x="493775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33443" y="3387852"/>
              <a:ext cx="494030" cy="353695"/>
            </a:xfrm>
            <a:custGeom>
              <a:avLst/>
              <a:gdLst/>
              <a:ahLst/>
              <a:cxnLst/>
              <a:rect l="l" t="t" r="r" b="b"/>
              <a:pathLst>
                <a:path w="494029" h="353695">
                  <a:moveTo>
                    <a:pt x="0" y="0"/>
                  </a:moveTo>
                  <a:lnTo>
                    <a:pt x="493775" y="0"/>
                  </a:lnTo>
                  <a:lnTo>
                    <a:pt x="493775" y="353568"/>
                  </a:lnTo>
                  <a:lnTo>
                    <a:pt x="0" y="35356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5696" y="3386328"/>
              <a:ext cx="490855" cy="353695"/>
            </a:xfrm>
            <a:custGeom>
              <a:avLst/>
              <a:gdLst/>
              <a:ahLst/>
              <a:cxnLst/>
              <a:rect l="l" t="t" r="r" b="b"/>
              <a:pathLst>
                <a:path w="490854" h="353695">
                  <a:moveTo>
                    <a:pt x="490728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490728" y="353567"/>
                  </a:lnTo>
                  <a:lnTo>
                    <a:pt x="490728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7219" y="3387852"/>
              <a:ext cx="490855" cy="353695"/>
            </a:xfrm>
            <a:custGeom>
              <a:avLst/>
              <a:gdLst/>
              <a:ahLst/>
              <a:cxnLst/>
              <a:rect l="l" t="t" r="r" b="b"/>
              <a:pathLst>
                <a:path w="490854" h="353695">
                  <a:moveTo>
                    <a:pt x="0" y="0"/>
                  </a:moveTo>
                  <a:lnTo>
                    <a:pt x="490728" y="0"/>
                  </a:lnTo>
                  <a:lnTo>
                    <a:pt x="490728" y="353568"/>
                  </a:lnTo>
                  <a:lnTo>
                    <a:pt x="0" y="35356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16424" y="3386328"/>
              <a:ext cx="490855" cy="353695"/>
            </a:xfrm>
            <a:custGeom>
              <a:avLst/>
              <a:gdLst/>
              <a:ahLst/>
              <a:cxnLst/>
              <a:rect l="l" t="t" r="r" b="b"/>
              <a:pathLst>
                <a:path w="490854" h="353695">
                  <a:moveTo>
                    <a:pt x="490727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490727" y="353567"/>
                  </a:lnTo>
                  <a:lnTo>
                    <a:pt x="49072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17947" y="3387852"/>
              <a:ext cx="490855" cy="353695"/>
            </a:xfrm>
            <a:custGeom>
              <a:avLst/>
              <a:gdLst/>
              <a:ahLst/>
              <a:cxnLst/>
              <a:rect l="l" t="t" r="r" b="b"/>
              <a:pathLst>
                <a:path w="490854" h="353695">
                  <a:moveTo>
                    <a:pt x="0" y="0"/>
                  </a:moveTo>
                  <a:lnTo>
                    <a:pt x="490727" y="0"/>
                  </a:lnTo>
                  <a:lnTo>
                    <a:pt x="490727" y="353568"/>
                  </a:lnTo>
                  <a:lnTo>
                    <a:pt x="0" y="35356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07151" y="3386328"/>
              <a:ext cx="494030" cy="353695"/>
            </a:xfrm>
            <a:custGeom>
              <a:avLst/>
              <a:gdLst/>
              <a:ahLst/>
              <a:cxnLst/>
              <a:rect l="l" t="t" r="r" b="b"/>
              <a:pathLst>
                <a:path w="494029" h="353695">
                  <a:moveTo>
                    <a:pt x="493775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493775" y="353567"/>
                  </a:lnTo>
                  <a:lnTo>
                    <a:pt x="493775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08675" y="3387852"/>
              <a:ext cx="494030" cy="353695"/>
            </a:xfrm>
            <a:custGeom>
              <a:avLst/>
              <a:gdLst/>
              <a:ahLst/>
              <a:cxnLst/>
              <a:rect l="l" t="t" r="r" b="b"/>
              <a:pathLst>
                <a:path w="494029" h="353695">
                  <a:moveTo>
                    <a:pt x="0" y="0"/>
                  </a:moveTo>
                  <a:lnTo>
                    <a:pt x="493775" y="0"/>
                  </a:lnTo>
                  <a:lnTo>
                    <a:pt x="493775" y="353568"/>
                  </a:lnTo>
                  <a:lnTo>
                    <a:pt x="0" y="35356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00927" y="3386328"/>
              <a:ext cx="494030" cy="353695"/>
            </a:xfrm>
            <a:custGeom>
              <a:avLst/>
              <a:gdLst/>
              <a:ahLst/>
              <a:cxnLst/>
              <a:rect l="l" t="t" r="r" b="b"/>
              <a:pathLst>
                <a:path w="494029" h="353695">
                  <a:moveTo>
                    <a:pt x="493775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493775" y="353567"/>
                  </a:lnTo>
                  <a:lnTo>
                    <a:pt x="493775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02451" y="3387852"/>
              <a:ext cx="494030" cy="353695"/>
            </a:xfrm>
            <a:custGeom>
              <a:avLst/>
              <a:gdLst/>
              <a:ahLst/>
              <a:cxnLst/>
              <a:rect l="l" t="t" r="r" b="b"/>
              <a:pathLst>
                <a:path w="494029" h="353695">
                  <a:moveTo>
                    <a:pt x="0" y="0"/>
                  </a:moveTo>
                  <a:lnTo>
                    <a:pt x="493775" y="0"/>
                  </a:lnTo>
                  <a:lnTo>
                    <a:pt x="493775" y="353568"/>
                  </a:lnTo>
                  <a:lnTo>
                    <a:pt x="0" y="35356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642364" y="3407155"/>
            <a:ext cx="458025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06095" algn="l"/>
                <a:tab pos="1000125" algn="l"/>
                <a:tab pos="1490345" algn="l"/>
                <a:tab pos="1981200" algn="l"/>
                <a:tab pos="2475230" algn="l"/>
                <a:tab pos="2966085" algn="l"/>
                <a:tab pos="3459479" algn="l"/>
                <a:tab pos="3950335" algn="l"/>
                <a:tab pos="4444365" algn="l"/>
              </a:tabLst>
            </a:pPr>
            <a:r>
              <a:rPr sz="1600" b="1" dirty="0">
                <a:latin typeface="Courier New"/>
                <a:cs typeface="Courier New"/>
              </a:rPr>
              <a:t>A	L	G	O	R	I	T	H	M	S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188719" y="4017264"/>
            <a:ext cx="2468880" cy="360045"/>
            <a:chOff x="1188719" y="4017264"/>
            <a:chExt cx="2468880" cy="360045"/>
          </a:xfrm>
        </p:grpSpPr>
        <p:sp>
          <p:nvSpPr>
            <p:cNvPr id="28" name="object 28"/>
            <p:cNvSpPr/>
            <p:nvPr/>
          </p:nvSpPr>
          <p:spPr>
            <a:xfrm>
              <a:off x="1188707" y="4020324"/>
              <a:ext cx="984885" cy="350520"/>
            </a:xfrm>
            <a:custGeom>
              <a:avLst/>
              <a:gdLst/>
              <a:ahLst/>
              <a:cxnLst/>
              <a:rect l="l" t="t" r="r" b="b"/>
              <a:pathLst>
                <a:path w="984885" h="350520">
                  <a:moveTo>
                    <a:pt x="493776" y="0"/>
                  </a:moveTo>
                  <a:lnTo>
                    <a:pt x="0" y="0"/>
                  </a:lnTo>
                  <a:lnTo>
                    <a:pt x="0" y="350507"/>
                  </a:lnTo>
                  <a:lnTo>
                    <a:pt x="493776" y="350507"/>
                  </a:lnTo>
                  <a:lnTo>
                    <a:pt x="493776" y="0"/>
                  </a:lnTo>
                  <a:close/>
                </a:path>
                <a:path w="984885" h="350520">
                  <a:moveTo>
                    <a:pt x="984516" y="0"/>
                  </a:moveTo>
                  <a:lnTo>
                    <a:pt x="493788" y="0"/>
                  </a:lnTo>
                  <a:lnTo>
                    <a:pt x="493788" y="350507"/>
                  </a:lnTo>
                  <a:lnTo>
                    <a:pt x="984516" y="350507"/>
                  </a:lnTo>
                  <a:lnTo>
                    <a:pt x="984516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84020" y="4021836"/>
              <a:ext cx="490855" cy="350520"/>
            </a:xfrm>
            <a:custGeom>
              <a:avLst/>
              <a:gdLst/>
              <a:ahLst/>
              <a:cxnLst/>
              <a:rect l="l" t="t" r="r" b="b"/>
              <a:pathLst>
                <a:path w="490855" h="350520">
                  <a:moveTo>
                    <a:pt x="0" y="0"/>
                  </a:moveTo>
                  <a:lnTo>
                    <a:pt x="490727" y="0"/>
                  </a:lnTo>
                  <a:lnTo>
                    <a:pt x="490727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173223" y="4020312"/>
              <a:ext cx="490855" cy="350520"/>
            </a:xfrm>
            <a:custGeom>
              <a:avLst/>
              <a:gdLst/>
              <a:ahLst/>
              <a:cxnLst/>
              <a:rect l="l" t="t" r="r" b="b"/>
              <a:pathLst>
                <a:path w="490855" h="350520">
                  <a:moveTo>
                    <a:pt x="490728" y="0"/>
                  </a:moveTo>
                  <a:lnTo>
                    <a:pt x="0" y="0"/>
                  </a:lnTo>
                  <a:lnTo>
                    <a:pt x="0" y="350519"/>
                  </a:lnTo>
                  <a:lnTo>
                    <a:pt x="490728" y="350519"/>
                  </a:lnTo>
                  <a:lnTo>
                    <a:pt x="490728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74748" y="4021836"/>
              <a:ext cx="490855" cy="350520"/>
            </a:xfrm>
            <a:custGeom>
              <a:avLst/>
              <a:gdLst/>
              <a:ahLst/>
              <a:cxnLst/>
              <a:rect l="l" t="t" r="r" b="b"/>
              <a:pathLst>
                <a:path w="490855" h="350520">
                  <a:moveTo>
                    <a:pt x="0" y="0"/>
                  </a:moveTo>
                  <a:lnTo>
                    <a:pt x="490727" y="0"/>
                  </a:lnTo>
                  <a:lnTo>
                    <a:pt x="490727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63952" y="4020312"/>
              <a:ext cx="494030" cy="350520"/>
            </a:xfrm>
            <a:custGeom>
              <a:avLst/>
              <a:gdLst/>
              <a:ahLst/>
              <a:cxnLst/>
              <a:rect l="l" t="t" r="r" b="b"/>
              <a:pathLst>
                <a:path w="494030" h="350520">
                  <a:moveTo>
                    <a:pt x="493775" y="0"/>
                  </a:moveTo>
                  <a:lnTo>
                    <a:pt x="0" y="0"/>
                  </a:lnTo>
                  <a:lnTo>
                    <a:pt x="0" y="350519"/>
                  </a:lnTo>
                  <a:lnTo>
                    <a:pt x="493775" y="350519"/>
                  </a:lnTo>
                  <a:lnTo>
                    <a:pt x="493775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65476" y="4021836"/>
              <a:ext cx="494030" cy="350520"/>
            </a:xfrm>
            <a:custGeom>
              <a:avLst/>
              <a:gdLst/>
              <a:ahLst/>
              <a:cxnLst/>
              <a:rect l="l" t="t" r="r" b="b"/>
              <a:pathLst>
                <a:path w="494030" h="350520">
                  <a:moveTo>
                    <a:pt x="0" y="0"/>
                  </a:moveTo>
                  <a:lnTo>
                    <a:pt x="493775" y="0"/>
                  </a:lnTo>
                  <a:lnTo>
                    <a:pt x="493775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57727" y="4020312"/>
              <a:ext cx="494030" cy="350520"/>
            </a:xfrm>
            <a:custGeom>
              <a:avLst/>
              <a:gdLst/>
              <a:ahLst/>
              <a:cxnLst/>
              <a:rect l="l" t="t" r="r" b="b"/>
              <a:pathLst>
                <a:path w="494029" h="350520">
                  <a:moveTo>
                    <a:pt x="493775" y="0"/>
                  </a:moveTo>
                  <a:lnTo>
                    <a:pt x="0" y="0"/>
                  </a:lnTo>
                  <a:lnTo>
                    <a:pt x="0" y="350519"/>
                  </a:lnTo>
                  <a:lnTo>
                    <a:pt x="493775" y="350519"/>
                  </a:lnTo>
                  <a:lnTo>
                    <a:pt x="493775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159251" y="4021836"/>
              <a:ext cx="494030" cy="350520"/>
            </a:xfrm>
            <a:custGeom>
              <a:avLst/>
              <a:gdLst/>
              <a:ahLst/>
              <a:cxnLst/>
              <a:rect l="l" t="t" r="r" b="b"/>
              <a:pathLst>
                <a:path w="494029" h="350520">
                  <a:moveTo>
                    <a:pt x="0" y="0"/>
                  </a:moveTo>
                  <a:lnTo>
                    <a:pt x="493775" y="0"/>
                  </a:lnTo>
                  <a:lnTo>
                    <a:pt x="493775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361947" y="4038091"/>
            <a:ext cx="211709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02920" algn="l"/>
                <a:tab pos="996950" algn="l"/>
                <a:tab pos="1487805" algn="l"/>
                <a:tab pos="1981200" algn="l"/>
              </a:tabLst>
            </a:pPr>
            <a:r>
              <a:rPr sz="1600" b="1" dirty="0">
                <a:latin typeface="Courier New"/>
                <a:cs typeface="Courier New"/>
              </a:rPr>
              <a:t>A	L	G	O	R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212335" y="4017264"/>
            <a:ext cx="2468880" cy="360045"/>
            <a:chOff x="4212335" y="4017264"/>
            <a:chExt cx="2468880" cy="360045"/>
          </a:xfrm>
        </p:grpSpPr>
        <p:sp>
          <p:nvSpPr>
            <p:cNvPr id="38" name="object 38"/>
            <p:cNvSpPr/>
            <p:nvPr/>
          </p:nvSpPr>
          <p:spPr>
            <a:xfrm>
              <a:off x="4212336" y="4020324"/>
              <a:ext cx="988060" cy="350520"/>
            </a:xfrm>
            <a:custGeom>
              <a:avLst/>
              <a:gdLst/>
              <a:ahLst/>
              <a:cxnLst/>
              <a:rect l="l" t="t" r="r" b="b"/>
              <a:pathLst>
                <a:path w="988060" h="350520">
                  <a:moveTo>
                    <a:pt x="493763" y="0"/>
                  </a:moveTo>
                  <a:lnTo>
                    <a:pt x="0" y="0"/>
                  </a:lnTo>
                  <a:lnTo>
                    <a:pt x="0" y="350507"/>
                  </a:lnTo>
                  <a:lnTo>
                    <a:pt x="493763" y="350507"/>
                  </a:lnTo>
                  <a:lnTo>
                    <a:pt x="493763" y="0"/>
                  </a:lnTo>
                  <a:close/>
                </a:path>
                <a:path w="988060" h="350520">
                  <a:moveTo>
                    <a:pt x="987539" y="0"/>
                  </a:moveTo>
                  <a:lnTo>
                    <a:pt x="493776" y="0"/>
                  </a:lnTo>
                  <a:lnTo>
                    <a:pt x="493776" y="350507"/>
                  </a:lnTo>
                  <a:lnTo>
                    <a:pt x="987539" y="350507"/>
                  </a:lnTo>
                  <a:lnTo>
                    <a:pt x="987539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07635" y="4021836"/>
              <a:ext cx="494030" cy="350520"/>
            </a:xfrm>
            <a:custGeom>
              <a:avLst/>
              <a:gdLst/>
              <a:ahLst/>
              <a:cxnLst/>
              <a:rect l="l" t="t" r="r" b="b"/>
              <a:pathLst>
                <a:path w="494029" h="350520">
                  <a:moveTo>
                    <a:pt x="0" y="0"/>
                  </a:moveTo>
                  <a:lnTo>
                    <a:pt x="493775" y="0"/>
                  </a:lnTo>
                  <a:lnTo>
                    <a:pt x="493775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99887" y="4020312"/>
              <a:ext cx="490855" cy="350520"/>
            </a:xfrm>
            <a:custGeom>
              <a:avLst/>
              <a:gdLst/>
              <a:ahLst/>
              <a:cxnLst/>
              <a:rect l="l" t="t" r="r" b="b"/>
              <a:pathLst>
                <a:path w="490854" h="350520">
                  <a:moveTo>
                    <a:pt x="490728" y="0"/>
                  </a:moveTo>
                  <a:lnTo>
                    <a:pt x="0" y="0"/>
                  </a:lnTo>
                  <a:lnTo>
                    <a:pt x="0" y="350519"/>
                  </a:lnTo>
                  <a:lnTo>
                    <a:pt x="490728" y="350519"/>
                  </a:lnTo>
                  <a:lnTo>
                    <a:pt x="490728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201411" y="4021836"/>
              <a:ext cx="490855" cy="350520"/>
            </a:xfrm>
            <a:custGeom>
              <a:avLst/>
              <a:gdLst/>
              <a:ahLst/>
              <a:cxnLst/>
              <a:rect l="l" t="t" r="r" b="b"/>
              <a:pathLst>
                <a:path w="490854" h="350520">
                  <a:moveTo>
                    <a:pt x="0" y="0"/>
                  </a:moveTo>
                  <a:lnTo>
                    <a:pt x="490727" y="0"/>
                  </a:lnTo>
                  <a:lnTo>
                    <a:pt x="490727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690615" y="4020312"/>
              <a:ext cx="494030" cy="350520"/>
            </a:xfrm>
            <a:custGeom>
              <a:avLst/>
              <a:gdLst/>
              <a:ahLst/>
              <a:cxnLst/>
              <a:rect l="l" t="t" r="r" b="b"/>
              <a:pathLst>
                <a:path w="494029" h="350520">
                  <a:moveTo>
                    <a:pt x="493776" y="0"/>
                  </a:moveTo>
                  <a:lnTo>
                    <a:pt x="0" y="0"/>
                  </a:lnTo>
                  <a:lnTo>
                    <a:pt x="0" y="350519"/>
                  </a:lnTo>
                  <a:lnTo>
                    <a:pt x="493776" y="350519"/>
                  </a:lnTo>
                  <a:lnTo>
                    <a:pt x="493776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692139" y="4021836"/>
              <a:ext cx="494030" cy="350520"/>
            </a:xfrm>
            <a:custGeom>
              <a:avLst/>
              <a:gdLst/>
              <a:ahLst/>
              <a:cxnLst/>
              <a:rect l="l" t="t" r="r" b="b"/>
              <a:pathLst>
                <a:path w="494029" h="350520">
                  <a:moveTo>
                    <a:pt x="0" y="0"/>
                  </a:moveTo>
                  <a:lnTo>
                    <a:pt x="493775" y="0"/>
                  </a:lnTo>
                  <a:lnTo>
                    <a:pt x="493775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184391" y="4020312"/>
              <a:ext cx="490855" cy="350520"/>
            </a:xfrm>
            <a:custGeom>
              <a:avLst/>
              <a:gdLst/>
              <a:ahLst/>
              <a:cxnLst/>
              <a:rect l="l" t="t" r="r" b="b"/>
              <a:pathLst>
                <a:path w="490854" h="350520">
                  <a:moveTo>
                    <a:pt x="490728" y="0"/>
                  </a:moveTo>
                  <a:lnTo>
                    <a:pt x="0" y="0"/>
                  </a:lnTo>
                  <a:lnTo>
                    <a:pt x="0" y="350519"/>
                  </a:lnTo>
                  <a:lnTo>
                    <a:pt x="490728" y="350519"/>
                  </a:lnTo>
                  <a:lnTo>
                    <a:pt x="490728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185915" y="4021836"/>
              <a:ext cx="490855" cy="350520"/>
            </a:xfrm>
            <a:custGeom>
              <a:avLst/>
              <a:gdLst/>
              <a:ahLst/>
              <a:cxnLst/>
              <a:rect l="l" t="t" r="r" b="b"/>
              <a:pathLst>
                <a:path w="490854" h="350520">
                  <a:moveTo>
                    <a:pt x="0" y="0"/>
                  </a:moveTo>
                  <a:lnTo>
                    <a:pt x="490728" y="0"/>
                  </a:lnTo>
                  <a:lnTo>
                    <a:pt x="490728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385564" y="4038091"/>
            <a:ext cx="211709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06095" algn="l"/>
                <a:tab pos="1000125" algn="l"/>
                <a:tab pos="1490345" algn="l"/>
                <a:tab pos="1981200" algn="l"/>
              </a:tabLst>
            </a:pPr>
            <a:r>
              <a:rPr sz="1600" b="1" dirty="0">
                <a:latin typeface="Courier New"/>
                <a:cs typeface="Courier New"/>
              </a:rPr>
              <a:t>I	T	H	M	S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188719" y="4651248"/>
            <a:ext cx="2468880" cy="360045"/>
            <a:chOff x="1188719" y="4651248"/>
            <a:chExt cx="2468880" cy="360045"/>
          </a:xfrm>
        </p:grpSpPr>
        <p:sp>
          <p:nvSpPr>
            <p:cNvPr id="48" name="object 48"/>
            <p:cNvSpPr/>
            <p:nvPr/>
          </p:nvSpPr>
          <p:spPr>
            <a:xfrm>
              <a:off x="1188707" y="4654308"/>
              <a:ext cx="984885" cy="350520"/>
            </a:xfrm>
            <a:custGeom>
              <a:avLst/>
              <a:gdLst/>
              <a:ahLst/>
              <a:cxnLst/>
              <a:rect l="l" t="t" r="r" b="b"/>
              <a:pathLst>
                <a:path w="984885" h="350520">
                  <a:moveTo>
                    <a:pt x="493776" y="0"/>
                  </a:moveTo>
                  <a:lnTo>
                    <a:pt x="0" y="0"/>
                  </a:lnTo>
                  <a:lnTo>
                    <a:pt x="0" y="350507"/>
                  </a:lnTo>
                  <a:lnTo>
                    <a:pt x="493776" y="350507"/>
                  </a:lnTo>
                  <a:lnTo>
                    <a:pt x="493776" y="0"/>
                  </a:lnTo>
                  <a:close/>
                </a:path>
                <a:path w="984885" h="350520">
                  <a:moveTo>
                    <a:pt x="984516" y="0"/>
                  </a:moveTo>
                  <a:lnTo>
                    <a:pt x="493788" y="0"/>
                  </a:lnTo>
                  <a:lnTo>
                    <a:pt x="493788" y="350507"/>
                  </a:lnTo>
                  <a:lnTo>
                    <a:pt x="984516" y="350507"/>
                  </a:lnTo>
                  <a:lnTo>
                    <a:pt x="984516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684020" y="4655820"/>
              <a:ext cx="490855" cy="350520"/>
            </a:xfrm>
            <a:custGeom>
              <a:avLst/>
              <a:gdLst/>
              <a:ahLst/>
              <a:cxnLst/>
              <a:rect l="l" t="t" r="r" b="b"/>
              <a:pathLst>
                <a:path w="490855" h="350520">
                  <a:moveTo>
                    <a:pt x="0" y="0"/>
                  </a:moveTo>
                  <a:lnTo>
                    <a:pt x="490727" y="0"/>
                  </a:lnTo>
                  <a:lnTo>
                    <a:pt x="490727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173223" y="4654296"/>
              <a:ext cx="490855" cy="350520"/>
            </a:xfrm>
            <a:custGeom>
              <a:avLst/>
              <a:gdLst/>
              <a:ahLst/>
              <a:cxnLst/>
              <a:rect l="l" t="t" r="r" b="b"/>
              <a:pathLst>
                <a:path w="490855" h="350520">
                  <a:moveTo>
                    <a:pt x="490728" y="0"/>
                  </a:moveTo>
                  <a:lnTo>
                    <a:pt x="0" y="0"/>
                  </a:lnTo>
                  <a:lnTo>
                    <a:pt x="0" y="350519"/>
                  </a:lnTo>
                  <a:lnTo>
                    <a:pt x="490728" y="350519"/>
                  </a:lnTo>
                  <a:lnTo>
                    <a:pt x="490728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174748" y="4655820"/>
              <a:ext cx="490855" cy="350520"/>
            </a:xfrm>
            <a:custGeom>
              <a:avLst/>
              <a:gdLst/>
              <a:ahLst/>
              <a:cxnLst/>
              <a:rect l="l" t="t" r="r" b="b"/>
              <a:pathLst>
                <a:path w="490855" h="350520">
                  <a:moveTo>
                    <a:pt x="0" y="0"/>
                  </a:moveTo>
                  <a:lnTo>
                    <a:pt x="490727" y="0"/>
                  </a:lnTo>
                  <a:lnTo>
                    <a:pt x="490727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63952" y="4654296"/>
              <a:ext cx="494030" cy="350520"/>
            </a:xfrm>
            <a:custGeom>
              <a:avLst/>
              <a:gdLst/>
              <a:ahLst/>
              <a:cxnLst/>
              <a:rect l="l" t="t" r="r" b="b"/>
              <a:pathLst>
                <a:path w="494030" h="350520">
                  <a:moveTo>
                    <a:pt x="493775" y="0"/>
                  </a:moveTo>
                  <a:lnTo>
                    <a:pt x="0" y="0"/>
                  </a:lnTo>
                  <a:lnTo>
                    <a:pt x="0" y="350519"/>
                  </a:lnTo>
                  <a:lnTo>
                    <a:pt x="493775" y="350519"/>
                  </a:lnTo>
                  <a:lnTo>
                    <a:pt x="493775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665476" y="4655820"/>
              <a:ext cx="494030" cy="350520"/>
            </a:xfrm>
            <a:custGeom>
              <a:avLst/>
              <a:gdLst/>
              <a:ahLst/>
              <a:cxnLst/>
              <a:rect l="l" t="t" r="r" b="b"/>
              <a:pathLst>
                <a:path w="494030" h="350520">
                  <a:moveTo>
                    <a:pt x="0" y="0"/>
                  </a:moveTo>
                  <a:lnTo>
                    <a:pt x="493775" y="0"/>
                  </a:lnTo>
                  <a:lnTo>
                    <a:pt x="493775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157727" y="4654296"/>
              <a:ext cx="494030" cy="350520"/>
            </a:xfrm>
            <a:custGeom>
              <a:avLst/>
              <a:gdLst/>
              <a:ahLst/>
              <a:cxnLst/>
              <a:rect l="l" t="t" r="r" b="b"/>
              <a:pathLst>
                <a:path w="494029" h="350520">
                  <a:moveTo>
                    <a:pt x="493775" y="0"/>
                  </a:moveTo>
                  <a:lnTo>
                    <a:pt x="0" y="0"/>
                  </a:lnTo>
                  <a:lnTo>
                    <a:pt x="0" y="350519"/>
                  </a:lnTo>
                  <a:lnTo>
                    <a:pt x="493775" y="350519"/>
                  </a:lnTo>
                  <a:lnTo>
                    <a:pt x="493775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159251" y="4655820"/>
              <a:ext cx="494030" cy="350520"/>
            </a:xfrm>
            <a:custGeom>
              <a:avLst/>
              <a:gdLst/>
              <a:ahLst/>
              <a:cxnLst/>
              <a:rect l="l" t="t" r="r" b="b"/>
              <a:pathLst>
                <a:path w="494029" h="350520">
                  <a:moveTo>
                    <a:pt x="0" y="0"/>
                  </a:moveTo>
                  <a:lnTo>
                    <a:pt x="493775" y="0"/>
                  </a:lnTo>
                  <a:lnTo>
                    <a:pt x="493775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361947" y="4672076"/>
            <a:ext cx="211709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02920" algn="l"/>
                <a:tab pos="996950" algn="l"/>
                <a:tab pos="1487805" algn="l"/>
                <a:tab pos="1981200" algn="l"/>
              </a:tabLst>
            </a:pPr>
            <a:r>
              <a:rPr sz="1600" b="1" dirty="0">
                <a:latin typeface="Courier New"/>
                <a:cs typeface="Courier New"/>
              </a:rPr>
              <a:t>A	G	L	O	R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4212335" y="4651248"/>
            <a:ext cx="2468880" cy="360045"/>
            <a:chOff x="4212335" y="4651248"/>
            <a:chExt cx="2468880" cy="360045"/>
          </a:xfrm>
        </p:grpSpPr>
        <p:sp>
          <p:nvSpPr>
            <p:cNvPr id="58" name="object 58"/>
            <p:cNvSpPr/>
            <p:nvPr/>
          </p:nvSpPr>
          <p:spPr>
            <a:xfrm>
              <a:off x="4212336" y="4654308"/>
              <a:ext cx="988060" cy="350520"/>
            </a:xfrm>
            <a:custGeom>
              <a:avLst/>
              <a:gdLst/>
              <a:ahLst/>
              <a:cxnLst/>
              <a:rect l="l" t="t" r="r" b="b"/>
              <a:pathLst>
                <a:path w="988060" h="350520">
                  <a:moveTo>
                    <a:pt x="493763" y="0"/>
                  </a:moveTo>
                  <a:lnTo>
                    <a:pt x="0" y="0"/>
                  </a:lnTo>
                  <a:lnTo>
                    <a:pt x="0" y="350507"/>
                  </a:lnTo>
                  <a:lnTo>
                    <a:pt x="493763" y="350507"/>
                  </a:lnTo>
                  <a:lnTo>
                    <a:pt x="493763" y="0"/>
                  </a:lnTo>
                  <a:close/>
                </a:path>
                <a:path w="988060" h="350520">
                  <a:moveTo>
                    <a:pt x="987539" y="0"/>
                  </a:moveTo>
                  <a:lnTo>
                    <a:pt x="493776" y="0"/>
                  </a:lnTo>
                  <a:lnTo>
                    <a:pt x="493776" y="350507"/>
                  </a:lnTo>
                  <a:lnTo>
                    <a:pt x="987539" y="350507"/>
                  </a:lnTo>
                  <a:lnTo>
                    <a:pt x="987539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707635" y="4655820"/>
              <a:ext cx="494030" cy="350520"/>
            </a:xfrm>
            <a:custGeom>
              <a:avLst/>
              <a:gdLst/>
              <a:ahLst/>
              <a:cxnLst/>
              <a:rect l="l" t="t" r="r" b="b"/>
              <a:pathLst>
                <a:path w="494029" h="350520">
                  <a:moveTo>
                    <a:pt x="0" y="0"/>
                  </a:moveTo>
                  <a:lnTo>
                    <a:pt x="493775" y="0"/>
                  </a:lnTo>
                  <a:lnTo>
                    <a:pt x="493775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199887" y="4654296"/>
              <a:ext cx="490855" cy="350520"/>
            </a:xfrm>
            <a:custGeom>
              <a:avLst/>
              <a:gdLst/>
              <a:ahLst/>
              <a:cxnLst/>
              <a:rect l="l" t="t" r="r" b="b"/>
              <a:pathLst>
                <a:path w="490854" h="350520">
                  <a:moveTo>
                    <a:pt x="490728" y="0"/>
                  </a:moveTo>
                  <a:lnTo>
                    <a:pt x="0" y="0"/>
                  </a:lnTo>
                  <a:lnTo>
                    <a:pt x="0" y="350519"/>
                  </a:lnTo>
                  <a:lnTo>
                    <a:pt x="490728" y="350519"/>
                  </a:lnTo>
                  <a:lnTo>
                    <a:pt x="490728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201411" y="4655820"/>
              <a:ext cx="490855" cy="350520"/>
            </a:xfrm>
            <a:custGeom>
              <a:avLst/>
              <a:gdLst/>
              <a:ahLst/>
              <a:cxnLst/>
              <a:rect l="l" t="t" r="r" b="b"/>
              <a:pathLst>
                <a:path w="490854" h="350520">
                  <a:moveTo>
                    <a:pt x="0" y="0"/>
                  </a:moveTo>
                  <a:lnTo>
                    <a:pt x="490727" y="0"/>
                  </a:lnTo>
                  <a:lnTo>
                    <a:pt x="490727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690615" y="4654296"/>
              <a:ext cx="494030" cy="350520"/>
            </a:xfrm>
            <a:custGeom>
              <a:avLst/>
              <a:gdLst/>
              <a:ahLst/>
              <a:cxnLst/>
              <a:rect l="l" t="t" r="r" b="b"/>
              <a:pathLst>
                <a:path w="494029" h="350520">
                  <a:moveTo>
                    <a:pt x="493776" y="0"/>
                  </a:moveTo>
                  <a:lnTo>
                    <a:pt x="0" y="0"/>
                  </a:lnTo>
                  <a:lnTo>
                    <a:pt x="0" y="350519"/>
                  </a:lnTo>
                  <a:lnTo>
                    <a:pt x="493776" y="350519"/>
                  </a:lnTo>
                  <a:lnTo>
                    <a:pt x="493776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692139" y="4655820"/>
              <a:ext cx="494030" cy="350520"/>
            </a:xfrm>
            <a:custGeom>
              <a:avLst/>
              <a:gdLst/>
              <a:ahLst/>
              <a:cxnLst/>
              <a:rect l="l" t="t" r="r" b="b"/>
              <a:pathLst>
                <a:path w="494029" h="350520">
                  <a:moveTo>
                    <a:pt x="0" y="0"/>
                  </a:moveTo>
                  <a:lnTo>
                    <a:pt x="493775" y="0"/>
                  </a:lnTo>
                  <a:lnTo>
                    <a:pt x="493775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184391" y="4654296"/>
              <a:ext cx="490855" cy="350520"/>
            </a:xfrm>
            <a:custGeom>
              <a:avLst/>
              <a:gdLst/>
              <a:ahLst/>
              <a:cxnLst/>
              <a:rect l="l" t="t" r="r" b="b"/>
              <a:pathLst>
                <a:path w="490854" h="350520">
                  <a:moveTo>
                    <a:pt x="490728" y="0"/>
                  </a:moveTo>
                  <a:lnTo>
                    <a:pt x="0" y="0"/>
                  </a:lnTo>
                  <a:lnTo>
                    <a:pt x="0" y="350519"/>
                  </a:lnTo>
                  <a:lnTo>
                    <a:pt x="490728" y="350519"/>
                  </a:lnTo>
                  <a:lnTo>
                    <a:pt x="490728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185915" y="4655820"/>
              <a:ext cx="490855" cy="350520"/>
            </a:xfrm>
            <a:custGeom>
              <a:avLst/>
              <a:gdLst/>
              <a:ahLst/>
              <a:cxnLst/>
              <a:rect l="l" t="t" r="r" b="b"/>
              <a:pathLst>
                <a:path w="490854" h="350520">
                  <a:moveTo>
                    <a:pt x="0" y="0"/>
                  </a:moveTo>
                  <a:lnTo>
                    <a:pt x="490728" y="0"/>
                  </a:lnTo>
                  <a:lnTo>
                    <a:pt x="490728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4385564" y="4672076"/>
            <a:ext cx="211709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06095" algn="l"/>
                <a:tab pos="1000125" algn="l"/>
                <a:tab pos="1490345" algn="l"/>
                <a:tab pos="1981200" algn="l"/>
              </a:tabLst>
            </a:pPr>
            <a:r>
              <a:rPr sz="1600" b="1" dirty="0">
                <a:latin typeface="Courier New"/>
                <a:cs typeface="Courier New"/>
              </a:rPr>
              <a:t>H	I	M	S	T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469136" y="5282184"/>
            <a:ext cx="4932045" cy="363220"/>
            <a:chOff x="1469136" y="5282184"/>
            <a:chExt cx="4932045" cy="363220"/>
          </a:xfrm>
        </p:grpSpPr>
        <p:sp>
          <p:nvSpPr>
            <p:cNvPr id="68" name="object 68"/>
            <p:cNvSpPr/>
            <p:nvPr/>
          </p:nvSpPr>
          <p:spPr>
            <a:xfrm>
              <a:off x="1469136" y="5285232"/>
              <a:ext cx="988060" cy="353695"/>
            </a:xfrm>
            <a:custGeom>
              <a:avLst/>
              <a:gdLst/>
              <a:ahLst/>
              <a:cxnLst/>
              <a:rect l="l" t="t" r="r" b="b"/>
              <a:pathLst>
                <a:path w="988060" h="353695">
                  <a:moveTo>
                    <a:pt x="493763" y="0"/>
                  </a:moveTo>
                  <a:lnTo>
                    <a:pt x="0" y="0"/>
                  </a:lnTo>
                  <a:lnTo>
                    <a:pt x="0" y="353568"/>
                  </a:lnTo>
                  <a:lnTo>
                    <a:pt x="493763" y="353568"/>
                  </a:lnTo>
                  <a:lnTo>
                    <a:pt x="493763" y="0"/>
                  </a:lnTo>
                  <a:close/>
                </a:path>
                <a:path w="988060" h="353695">
                  <a:moveTo>
                    <a:pt x="987552" y="0"/>
                  </a:moveTo>
                  <a:lnTo>
                    <a:pt x="493776" y="0"/>
                  </a:lnTo>
                  <a:lnTo>
                    <a:pt x="493776" y="353568"/>
                  </a:lnTo>
                  <a:lnTo>
                    <a:pt x="987552" y="353568"/>
                  </a:lnTo>
                  <a:lnTo>
                    <a:pt x="98755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964436" y="5286756"/>
              <a:ext cx="494030" cy="353695"/>
            </a:xfrm>
            <a:custGeom>
              <a:avLst/>
              <a:gdLst/>
              <a:ahLst/>
              <a:cxnLst/>
              <a:rect l="l" t="t" r="r" b="b"/>
              <a:pathLst>
                <a:path w="494030" h="353695">
                  <a:moveTo>
                    <a:pt x="0" y="0"/>
                  </a:moveTo>
                  <a:lnTo>
                    <a:pt x="493775" y="0"/>
                  </a:lnTo>
                  <a:lnTo>
                    <a:pt x="493775" y="353568"/>
                  </a:lnTo>
                  <a:lnTo>
                    <a:pt x="0" y="35356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456688" y="5285232"/>
              <a:ext cx="490855" cy="353695"/>
            </a:xfrm>
            <a:custGeom>
              <a:avLst/>
              <a:gdLst/>
              <a:ahLst/>
              <a:cxnLst/>
              <a:rect l="l" t="t" r="r" b="b"/>
              <a:pathLst>
                <a:path w="490855" h="353695">
                  <a:moveTo>
                    <a:pt x="490728" y="0"/>
                  </a:moveTo>
                  <a:lnTo>
                    <a:pt x="0" y="0"/>
                  </a:lnTo>
                  <a:lnTo>
                    <a:pt x="0" y="353568"/>
                  </a:lnTo>
                  <a:lnTo>
                    <a:pt x="490728" y="353568"/>
                  </a:lnTo>
                  <a:lnTo>
                    <a:pt x="490728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458212" y="5286756"/>
              <a:ext cx="490855" cy="353695"/>
            </a:xfrm>
            <a:custGeom>
              <a:avLst/>
              <a:gdLst/>
              <a:ahLst/>
              <a:cxnLst/>
              <a:rect l="l" t="t" r="r" b="b"/>
              <a:pathLst>
                <a:path w="490855" h="353695">
                  <a:moveTo>
                    <a:pt x="0" y="0"/>
                  </a:moveTo>
                  <a:lnTo>
                    <a:pt x="490727" y="0"/>
                  </a:lnTo>
                  <a:lnTo>
                    <a:pt x="490727" y="353568"/>
                  </a:lnTo>
                  <a:lnTo>
                    <a:pt x="0" y="35356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947416" y="5285232"/>
              <a:ext cx="494030" cy="353695"/>
            </a:xfrm>
            <a:custGeom>
              <a:avLst/>
              <a:gdLst/>
              <a:ahLst/>
              <a:cxnLst/>
              <a:rect l="l" t="t" r="r" b="b"/>
              <a:pathLst>
                <a:path w="494029" h="353695">
                  <a:moveTo>
                    <a:pt x="493775" y="0"/>
                  </a:moveTo>
                  <a:lnTo>
                    <a:pt x="0" y="0"/>
                  </a:lnTo>
                  <a:lnTo>
                    <a:pt x="0" y="353568"/>
                  </a:lnTo>
                  <a:lnTo>
                    <a:pt x="493775" y="353568"/>
                  </a:lnTo>
                  <a:lnTo>
                    <a:pt x="493775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948940" y="5286756"/>
              <a:ext cx="494030" cy="353695"/>
            </a:xfrm>
            <a:custGeom>
              <a:avLst/>
              <a:gdLst/>
              <a:ahLst/>
              <a:cxnLst/>
              <a:rect l="l" t="t" r="r" b="b"/>
              <a:pathLst>
                <a:path w="494029" h="353695">
                  <a:moveTo>
                    <a:pt x="0" y="0"/>
                  </a:moveTo>
                  <a:lnTo>
                    <a:pt x="493775" y="0"/>
                  </a:lnTo>
                  <a:lnTo>
                    <a:pt x="493775" y="353568"/>
                  </a:lnTo>
                  <a:lnTo>
                    <a:pt x="0" y="35356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441191" y="5285232"/>
              <a:ext cx="490855" cy="353695"/>
            </a:xfrm>
            <a:custGeom>
              <a:avLst/>
              <a:gdLst/>
              <a:ahLst/>
              <a:cxnLst/>
              <a:rect l="l" t="t" r="r" b="b"/>
              <a:pathLst>
                <a:path w="490854" h="353695">
                  <a:moveTo>
                    <a:pt x="490727" y="0"/>
                  </a:moveTo>
                  <a:lnTo>
                    <a:pt x="0" y="0"/>
                  </a:lnTo>
                  <a:lnTo>
                    <a:pt x="0" y="353568"/>
                  </a:lnTo>
                  <a:lnTo>
                    <a:pt x="490727" y="353568"/>
                  </a:lnTo>
                  <a:lnTo>
                    <a:pt x="49072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442715" y="5286756"/>
              <a:ext cx="490855" cy="353695"/>
            </a:xfrm>
            <a:custGeom>
              <a:avLst/>
              <a:gdLst/>
              <a:ahLst/>
              <a:cxnLst/>
              <a:rect l="l" t="t" r="r" b="b"/>
              <a:pathLst>
                <a:path w="490854" h="353695">
                  <a:moveTo>
                    <a:pt x="0" y="0"/>
                  </a:moveTo>
                  <a:lnTo>
                    <a:pt x="490727" y="0"/>
                  </a:lnTo>
                  <a:lnTo>
                    <a:pt x="490727" y="353568"/>
                  </a:lnTo>
                  <a:lnTo>
                    <a:pt x="0" y="35356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931919" y="5285232"/>
              <a:ext cx="494030" cy="353695"/>
            </a:xfrm>
            <a:custGeom>
              <a:avLst/>
              <a:gdLst/>
              <a:ahLst/>
              <a:cxnLst/>
              <a:rect l="l" t="t" r="r" b="b"/>
              <a:pathLst>
                <a:path w="494029" h="353695">
                  <a:moveTo>
                    <a:pt x="493775" y="0"/>
                  </a:moveTo>
                  <a:lnTo>
                    <a:pt x="0" y="0"/>
                  </a:lnTo>
                  <a:lnTo>
                    <a:pt x="0" y="353568"/>
                  </a:lnTo>
                  <a:lnTo>
                    <a:pt x="493775" y="353568"/>
                  </a:lnTo>
                  <a:lnTo>
                    <a:pt x="493775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933443" y="5286756"/>
              <a:ext cx="494030" cy="353695"/>
            </a:xfrm>
            <a:custGeom>
              <a:avLst/>
              <a:gdLst/>
              <a:ahLst/>
              <a:cxnLst/>
              <a:rect l="l" t="t" r="r" b="b"/>
              <a:pathLst>
                <a:path w="494029" h="353695">
                  <a:moveTo>
                    <a:pt x="0" y="0"/>
                  </a:moveTo>
                  <a:lnTo>
                    <a:pt x="493775" y="0"/>
                  </a:lnTo>
                  <a:lnTo>
                    <a:pt x="493775" y="353568"/>
                  </a:lnTo>
                  <a:lnTo>
                    <a:pt x="0" y="35356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425696" y="5285232"/>
              <a:ext cx="490855" cy="353695"/>
            </a:xfrm>
            <a:custGeom>
              <a:avLst/>
              <a:gdLst/>
              <a:ahLst/>
              <a:cxnLst/>
              <a:rect l="l" t="t" r="r" b="b"/>
              <a:pathLst>
                <a:path w="490854" h="353695">
                  <a:moveTo>
                    <a:pt x="490728" y="0"/>
                  </a:moveTo>
                  <a:lnTo>
                    <a:pt x="0" y="0"/>
                  </a:lnTo>
                  <a:lnTo>
                    <a:pt x="0" y="353568"/>
                  </a:lnTo>
                  <a:lnTo>
                    <a:pt x="490728" y="353568"/>
                  </a:lnTo>
                  <a:lnTo>
                    <a:pt x="490728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427219" y="5286756"/>
              <a:ext cx="490855" cy="353695"/>
            </a:xfrm>
            <a:custGeom>
              <a:avLst/>
              <a:gdLst/>
              <a:ahLst/>
              <a:cxnLst/>
              <a:rect l="l" t="t" r="r" b="b"/>
              <a:pathLst>
                <a:path w="490854" h="353695">
                  <a:moveTo>
                    <a:pt x="0" y="0"/>
                  </a:moveTo>
                  <a:lnTo>
                    <a:pt x="490728" y="0"/>
                  </a:lnTo>
                  <a:lnTo>
                    <a:pt x="490728" y="353568"/>
                  </a:lnTo>
                  <a:lnTo>
                    <a:pt x="0" y="35356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916424" y="5285232"/>
              <a:ext cx="490855" cy="353695"/>
            </a:xfrm>
            <a:custGeom>
              <a:avLst/>
              <a:gdLst/>
              <a:ahLst/>
              <a:cxnLst/>
              <a:rect l="l" t="t" r="r" b="b"/>
              <a:pathLst>
                <a:path w="490854" h="353695">
                  <a:moveTo>
                    <a:pt x="490727" y="0"/>
                  </a:moveTo>
                  <a:lnTo>
                    <a:pt x="0" y="0"/>
                  </a:lnTo>
                  <a:lnTo>
                    <a:pt x="0" y="353568"/>
                  </a:lnTo>
                  <a:lnTo>
                    <a:pt x="490727" y="353568"/>
                  </a:lnTo>
                  <a:lnTo>
                    <a:pt x="49072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917947" y="5286756"/>
              <a:ext cx="490855" cy="353695"/>
            </a:xfrm>
            <a:custGeom>
              <a:avLst/>
              <a:gdLst/>
              <a:ahLst/>
              <a:cxnLst/>
              <a:rect l="l" t="t" r="r" b="b"/>
              <a:pathLst>
                <a:path w="490854" h="353695">
                  <a:moveTo>
                    <a:pt x="0" y="0"/>
                  </a:moveTo>
                  <a:lnTo>
                    <a:pt x="490727" y="0"/>
                  </a:lnTo>
                  <a:lnTo>
                    <a:pt x="490727" y="353568"/>
                  </a:lnTo>
                  <a:lnTo>
                    <a:pt x="0" y="35356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407151" y="5285232"/>
              <a:ext cx="494030" cy="353695"/>
            </a:xfrm>
            <a:custGeom>
              <a:avLst/>
              <a:gdLst/>
              <a:ahLst/>
              <a:cxnLst/>
              <a:rect l="l" t="t" r="r" b="b"/>
              <a:pathLst>
                <a:path w="494029" h="353695">
                  <a:moveTo>
                    <a:pt x="493775" y="0"/>
                  </a:moveTo>
                  <a:lnTo>
                    <a:pt x="0" y="0"/>
                  </a:lnTo>
                  <a:lnTo>
                    <a:pt x="0" y="353568"/>
                  </a:lnTo>
                  <a:lnTo>
                    <a:pt x="493775" y="353568"/>
                  </a:lnTo>
                  <a:lnTo>
                    <a:pt x="493775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408675" y="5286756"/>
              <a:ext cx="494030" cy="353695"/>
            </a:xfrm>
            <a:custGeom>
              <a:avLst/>
              <a:gdLst/>
              <a:ahLst/>
              <a:cxnLst/>
              <a:rect l="l" t="t" r="r" b="b"/>
              <a:pathLst>
                <a:path w="494029" h="353695">
                  <a:moveTo>
                    <a:pt x="0" y="0"/>
                  </a:moveTo>
                  <a:lnTo>
                    <a:pt x="493775" y="0"/>
                  </a:lnTo>
                  <a:lnTo>
                    <a:pt x="493775" y="353568"/>
                  </a:lnTo>
                  <a:lnTo>
                    <a:pt x="0" y="35356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900927" y="5285232"/>
              <a:ext cx="494030" cy="353695"/>
            </a:xfrm>
            <a:custGeom>
              <a:avLst/>
              <a:gdLst/>
              <a:ahLst/>
              <a:cxnLst/>
              <a:rect l="l" t="t" r="r" b="b"/>
              <a:pathLst>
                <a:path w="494029" h="353695">
                  <a:moveTo>
                    <a:pt x="493775" y="0"/>
                  </a:moveTo>
                  <a:lnTo>
                    <a:pt x="0" y="0"/>
                  </a:lnTo>
                  <a:lnTo>
                    <a:pt x="0" y="353568"/>
                  </a:lnTo>
                  <a:lnTo>
                    <a:pt x="493775" y="353568"/>
                  </a:lnTo>
                  <a:lnTo>
                    <a:pt x="493775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902451" y="5286756"/>
              <a:ext cx="494030" cy="353695"/>
            </a:xfrm>
            <a:custGeom>
              <a:avLst/>
              <a:gdLst/>
              <a:ahLst/>
              <a:cxnLst/>
              <a:rect l="l" t="t" r="r" b="b"/>
              <a:pathLst>
                <a:path w="494029" h="353695">
                  <a:moveTo>
                    <a:pt x="0" y="0"/>
                  </a:moveTo>
                  <a:lnTo>
                    <a:pt x="493775" y="0"/>
                  </a:lnTo>
                  <a:lnTo>
                    <a:pt x="493775" y="353568"/>
                  </a:lnTo>
                  <a:lnTo>
                    <a:pt x="0" y="35356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1642364" y="5303011"/>
            <a:ext cx="458025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06095" algn="l"/>
                <a:tab pos="1000125" algn="l"/>
                <a:tab pos="1490345" algn="l"/>
                <a:tab pos="1981200" algn="l"/>
                <a:tab pos="2475230" algn="l"/>
                <a:tab pos="2966085" algn="l"/>
                <a:tab pos="3459479" algn="l"/>
                <a:tab pos="3950335" algn="l"/>
                <a:tab pos="4444365" algn="l"/>
              </a:tabLst>
            </a:pPr>
            <a:r>
              <a:rPr sz="1600" b="1" dirty="0">
                <a:latin typeface="Courier New"/>
                <a:cs typeface="Courier New"/>
              </a:rPr>
              <a:t>A	G	H	I	L	M	O	R	S	T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87" name="object 8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600" y="838200"/>
            <a:ext cx="1313687" cy="1740407"/>
          </a:xfrm>
          <a:prstGeom prst="rect">
            <a:avLst/>
          </a:prstGeom>
        </p:spPr>
      </p:pic>
      <p:sp>
        <p:nvSpPr>
          <p:cNvPr id="88" name="object 88"/>
          <p:cNvSpPr txBox="1"/>
          <p:nvPr/>
        </p:nvSpPr>
        <p:spPr>
          <a:xfrm>
            <a:off x="6909307" y="2693923"/>
            <a:ext cx="1757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/>
                <a:cs typeface="Comic Sans MS"/>
              </a:rPr>
              <a:t>Jon</a:t>
            </a:r>
            <a:r>
              <a:rPr sz="1200" spc="-3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von</a:t>
            </a:r>
            <a:r>
              <a:rPr sz="1200" spc="-3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Neumann</a:t>
            </a:r>
            <a:r>
              <a:rPr sz="1200" spc="-2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(1945)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92" name="object 9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89" name="object 89"/>
          <p:cNvSpPr txBox="1"/>
          <p:nvPr/>
        </p:nvSpPr>
        <p:spPr>
          <a:xfrm>
            <a:off x="7838947" y="5293867"/>
            <a:ext cx="4438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omic Sans MS"/>
                <a:cs typeface="Comic Sans MS"/>
              </a:rPr>
              <a:t>O(n</a:t>
            </a:r>
            <a:r>
              <a:rPr sz="1600" dirty="0">
                <a:latin typeface="Comic Sans MS"/>
                <a:cs typeface="Comic Sans MS"/>
              </a:rPr>
              <a:t>)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826756" y="4650739"/>
            <a:ext cx="77216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omic Sans MS"/>
                <a:cs typeface="Comic Sans MS"/>
              </a:rPr>
              <a:t>2T(n/2)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826756" y="4028947"/>
            <a:ext cx="429259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omic Sans MS"/>
                <a:cs typeface="Comic Sans MS"/>
              </a:rPr>
              <a:t>O(1</a:t>
            </a:r>
            <a:r>
              <a:rPr sz="1600" dirty="0">
                <a:latin typeface="Comic Sans MS"/>
                <a:cs typeface="Comic Sans MS"/>
              </a:rPr>
              <a:t>)</a:t>
            </a:r>
            <a:endParaRPr sz="16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0764" y="176275"/>
            <a:ext cx="9842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Mergi</a:t>
            </a:r>
            <a:r>
              <a:rPr dirty="0"/>
              <a:t>n</a:t>
            </a:r>
            <a:r>
              <a:rPr spc="-5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80947"/>
            <a:ext cx="6339840" cy="1619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997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Merging.	</a:t>
            </a:r>
            <a:r>
              <a:rPr sz="1800" dirty="0">
                <a:latin typeface="Comic Sans MS"/>
                <a:cs typeface="Comic Sans MS"/>
              </a:rPr>
              <a:t>Combine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two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pre-sorted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lists</a:t>
            </a:r>
            <a:r>
              <a:rPr sz="1800" spc="-5" dirty="0">
                <a:latin typeface="Comic Sans MS"/>
                <a:cs typeface="Comic Sans MS"/>
              </a:rPr>
              <a:t> into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sorted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whole.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How</a:t>
            </a:r>
            <a:r>
              <a:rPr sz="1800" spc="-2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to</a:t>
            </a:r>
            <a:r>
              <a:rPr sz="1800" spc="-2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merge</a:t>
            </a:r>
            <a:r>
              <a:rPr sz="1800" spc="-2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efficiently?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Linear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number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comparisons.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4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Use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temporary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array.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5272531"/>
            <a:ext cx="6259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9550" algn="l"/>
                <a:tab pos="455993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Challenge 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for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the bored.	</a:t>
            </a:r>
            <a:r>
              <a:rPr sz="1800" spc="-5" dirty="0">
                <a:latin typeface="Comic Sans MS"/>
                <a:cs typeface="Comic Sans MS"/>
              </a:rPr>
              <a:t>In-place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merge.	</a:t>
            </a: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[Kronrud,</a:t>
            </a:r>
            <a:r>
              <a:rPr sz="1800" spc="-50" dirty="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5F6061"/>
                </a:solidFill>
                <a:latin typeface="Comic Sans MS"/>
                <a:cs typeface="Comic Sans MS"/>
              </a:rPr>
              <a:t>1969]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97551" y="1673351"/>
            <a:ext cx="390525" cy="341630"/>
            <a:chOff x="4797551" y="1673351"/>
            <a:chExt cx="390525" cy="341630"/>
          </a:xfrm>
        </p:grpSpPr>
        <p:sp>
          <p:nvSpPr>
            <p:cNvPr id="6" name="object 6"/>
            <p:cNvSpPr/>
            <p:nvPr/>
          </p:nvSpPr>
          <p:spPr>
            <a:xfrm>
              <a:off x="4800599" y="1676400"/>
              <a:ext cx="381000" cy="332740"/>
            </a:xfrm>
            <a:custGeom>
              <a:avLst/>
              <a:gdLst/>
              <a:ahLst/>
              <a:cxnLst/>
              <a:rect l="l" t="t" r="r" b="b"/>
              <a:pathLst>
                <a:path w="381000" h="332739">
                  <a:moveTo>
                    <a:pt x="381000" y="0"/>
                  </a:moveTo>
                  <a:lnTo>
                    <a:pt x="0" y="0"/>
                  </a:lnTo>
                  <a:lnTo>
                    <a:pt x="0" y="332232"/>
                  </a:lnTo>
                  <a:lnTo>
                    <a:pt x="381000" y="332232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00599" y="1676400"/>
              <a:ext cx="381000" cy="21590"/>
            </a:xfrm>
            <a:custGeom>
              <a:avLst/>
              <a:gdLst/>
              <a:ahLst/>
              <a:cxnLst/>
              <a:rect l="l" t="t" r="r" b="b"/>
              <a:pathLst>
                <a:path w="381000" h="21589">
                  <a:moveTo>
                    <a:pt x="381000" y="0"/>
                  </a:moveTo>
                  <a:lnTo>
                    <a:pt x="0" y="0"/>
                  </a:lnTo>
                  <a:lnTo>
                    <a:pt x="21335" y="21335"/>
                  </a:lnTo>
                  <a:lnTo>
                    <a:pt x="359663" y="21335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0599" y="1676400"/>
              <a:ext cx="21590" cy="332740"/>
            </a:xfrm>
            <a:custGeom>
              <a:avLst/>
              <a:gdLst/>
              <a:ahLst/>
              <a:cxnLst/>
              <a:rect l="l" t="t" r="r" b="b"/>
              <a:pathLst>
                <a:path w="21589" h="332739">
                  <a:moveTo>
                    <a:pt x="0" y="0"/>
                  </a:moveTo>
                  <a:lnTo>
                    <a:pt x="0" y="332231"/>
                  </a:lnTo>
                  <a:lnTo>
                    <a:pt x="21335" y="313943"/>
                  </a:lnTo>
                  <a:lnTo>
                    <a:pt x="21335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0599" y="1990344"/>
              <a:ext cx="381000" cy="18415"/>
            </a:xfrm>
            <a:custGeom>
              <a:avLst/>
              <a:gdLst/>
              <a:ahLst/>
              <a:cxnLst/>
              <a:rect l="l" t="t" r="r" b="b"/>
              <a:pathLst>
                <a:path w="381000" h="18414">
                  <a:moveTo>
                    <a:pt x="359663" y="0"/>
                  </a:moveTo>
                  <a:lnTo>
                    <a:pt x="21335" y="0"/>
                  </a:lnTo>
                  <a:lnTo>
                    <a:pt x="0" y="18287"/>
                  </a:lnTo>
                  <a:lnTo>
                    <a:pt x="381000" y="18287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60263" y="1676400"/>
              <a:ext cx="21590" cy="332740"/>
            </a:xfrm>
            <a:custGeom>
              <a:avLst/>
              <a:gdLst/>
              <a:ahLst/>
              <a:cxnLst/>
              <a:rect l="l" t="t" r="r" b="b"/>
              <a:pathLst>
                <a:path w="21589" h="332739">
                  <a:moveTo>
                    <a:pt x="21336" y="0"/>
                  </a:moveTo>
                  <a:lnTo>
                    <a:pt x="0" y="21335"/>
                  </a:lnTo>
                  <a:lnTo>
                    <a:pt x="0" y="313943"/>
                  </a:lnTo>
                  <a:lnTo>
                    <a:pt x="21336" y="332231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868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82895" y="1737359"/>
              <a:ext cx="219455" cy="21640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802123" y="1677923"/>
              <a:ext cx="381000" cy="332740"/>
            </a:xfrm>
            <a:custGeom>
              <a:avLst/>
              <a:gdLst/>
              <a:ahLst/>
              <a:cxnLst/>
              <a:rect l="l" t="t" r="r" b="b"/>
              <a:pathLst>
                <a:path w="381000" h="332739">
                  <a:moveTo>
                    <a:pt x="0" y="0"/>
                  </a:moveTo>
                  <a:lnTo>
                    <a:pt x="380999" y="0"/>
                  </a:lnTo>
                  <a:lnTo>
                    <a:pt x="380999" y="332231"/>
                  </a:lnTo>
                  <a:lnTo>
                    <a:pt x="0" y="332231"/>
                  </a:lnTo>
                  <a:lnTo>
                    <a:pt x="0" y="0"/>
                  </a:lnTo>
                  <a:close/>
                </a:path>
                <a:path w="381000" h="332739">
                  <a:moveTo>
                    <a:pt x="21335" y="21335"/>
                  </a:moveTo>
                  <a:lnTo>
                    <a:pt x="359663" y="21335"/>
                  </a:lnTo>
                  <a:lnTo>
                    <a:pt x="359663" y="313944"/>
                  </a:lnTo>
                  <a:lnTo>
                    <a:pt x="21335" y="313944"/>
                  </a:lnTo>
                  <a:lnTo>
                    <a:pt x="21335" y="21335"/>
                  </a:lnTo>
                  <a:close/>
                </a:path>
                <a:path w="381000" h="332739">
                  <a:moveTo>
                    <a:pt x="0" y="0"/>
                  </a:moveTo>
                  <a:lnTo>
                    <a:pt x="21335" y="21335"/>
                  </a:lnTo>
                </a:path>
                <a:path w="381000" h="332739">
                  <a:moveTo>
                    <a:pt x="0" y="332231"/>
                  </a:moveTo>
                  <a:lnTo>
                    <a:pt x="21335" y="313943"/>
                  </a:lnTo>
                </a:path>
                <a:path w="381000" h="332739">
                  <a:moveTo>
                    <a:pt x="380999" y="332231"/>
                  </a:moveTo>
                  <a:lnTo>
                    <a:pt x="359663" y="313943"/>
                  </a:lnTo>
                </a:path>
                <a:path w="381000" h="332739">
                  <a:moveTo>
                    <a:pt x="380999" y="0"/>
                  </a:moveTo>
                  <a:lnTo>
                    <a:pt x="359663" y="21335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1808" y="3200400"/>
            <a:ext cx="493775" cy="3505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685036" y="3218179"/>
            <a:ext cx="14795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Courier New"/>
                <a:cs typeface="Courier New"/>
              </a:rPr>
              <a:t>A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002345" y="3197161"/>
            <a:ext cx="994410" cy="360045"/>
            <a:chOff x="2002345" y="3197161"/>
            <a:chExt cx="994410" cy="360045"/>
          </a:xfrm>
        </p:grpSpPr>
        <p:sp>
          <p:nvSpPr>
            <p:cNvPr id="16" name="object 16"/>
            <p:cNvSpPr/>
            <p:nvPr/>
          </p:nvSpPr>
          <p:spPr>
            <a:xfrm>
              <a:off x="2005584" y="3200400"/>
              <a:ext cx="490855" cy="350520"/>
            </a:xfrm>
            <a:custGeom>
              <a:avLst/>
              <a:gdLst/>
              <a:ahLst/>
              <a:cxnLst/>
              <a:rect l="l" t="t" r="r" b="b"/>
              <a:pathLst>
                <a:path w="490855" h="350520">
                  <a:moveTo>
                    <a:pt x="490728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490728" y="350520"/>
                  </a:lnTo>
                  <a:lnTo>
                    <a:pt x="490728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5584" y="3200400"/>
              <a:ext cx="490728" cy="35052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007108" y="3201924"/>
              <a:ext cx="490855" cy="350520"/>
            </a:xfrm>
            <a:custGeom>
              <a:avLst/>
              <a:gdLst/>
              <a:ahLst/>
              <a:cxnLst/>
              <a:rect l="l" t="t" r="r" b="b"/>
              <a:pathLst>
                <a:path w="490855" h="350520">
                  <a:moveTo>
                    <a:pt x="0" y="0"/>
                  </a:moveTo>
                  <a:lnTo>
                    <a:pt x="490727" y="0"/>
                  </a:lnTo>
                  <a:lnTo>
                    <a:pt x="490727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96312" y="3200400"/>
              <a:ext cx="494030" cy="350520"/>
            </a:xfrm>
            <a:custGeom>
              <a:avLst/>
              <a:gdLst/>
              <a:ahLst/>
              <a:cxnLst/>
              <a:rect l="l" t="t" r="r" b="b"/>
              <a:pathLst>
                <a:path w="494030" h="350520">
                  <a:moveTo>
                    <a:pt x="493775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493775" y="350520"/>
                  </a:lnTo>
                  <a:lnTo>
                    <a:pt x="493775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6312" y="3200400"/>
              <a:ext cx="493775" cy="35052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497836" y="3201924"/>
              <a:ext cx="494030" cy="350520"/>
            </a:xfrm>
            <a:custGeom>
              <a:avLst/>
              <a:gdLst/>
              <a:ahLst/>
              <a:cxnLst/>
              <a:rect l="l" t="t" r="r" b="b"/>
              <a:pathLst>
                <a:path w="494030" h="350520">
                  <a:moveTo>
                    <a:pt x="0" y="0"/>
                  </a:moveTo>
                  <a:lnTo>
                    <a:pt x="493775" y="0"/>
                  </a:lnTo>
                  <a:lnTo>
                    <a:pt x="493775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005583" y="3200400"/>
            <a:ext cx="984885" cy="3505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245"/>
              </a:spcBef>
              <a:tabLst>
                <a:tab pos="676275" algn="l"/>
              </a:tabLst>
            </a:pPr>
            <a:r>
              <a:rPr sz="1600" b="1" dirty="0">
                <a:latin typeface="Courier New"/>
                <a:cs typeface="Courier New"/>
              </a:rPr>
              <a:t>G	L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987040" y="3197352"/>
            <a:ext cx="993775" cy="360045"/>
            <a:chOff x="2987040" y="3197352"/>
            <a:chExt cx="993775" cy="360045"/>
          </a:xfrm>
        </p:grpSpPr>
        <p:sp>
          <p:nvSpPr>
            <p:cNvPr id="24" name="object 24"/>
            <p:cNvSpPr/>
            <p:nvPr/>
          </p:nvSpPr>
          <p:spPr>
            <a:xfrm>
              <a:off x="2990088" y="3200400"/>
              <a:ext cx="494030" cy="350520"/>
            </a:xfrm>
            <a:custGeom>
              <a:avLst/>
              <a:gdLst/>
              <a:ahLst/>
              <a:cxnLst/>
              <a:rect l="l" t="t" r="r" b="b"/>
              <a:pathLst>
                <a:path w="494029" h="350520">
                  <a:moveTo>
                    <a:pt x="493775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493775" y="350520"/>
                  </a:lnTo>
                  <a:lnTo>
                    <a:pt x="493775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91612" y="3201924"/>
              <a:ext cx="494030" cy="350520"/>
            </a:xfrm>
            <a:custGeom>
              <a:avLst/>
              <a:gdLst/>
              <a:ahLst/>
              <a:cxnLst/>
              <a:rect l="l" t="t" r="r" b="b"/>
              <a:pathLst>
                <a:path w="494029" h="350520">
                  <a:moveTo>
                    <a:pt x="0" y="0"/>
                  </a:moveTo>
                  <a:lnTo>
                    <a:pt x="493775" y="0"/>
                  </a:lnTo>
                  <a:lnTo>
                    <a:pt x="493775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83864" y="3200400"/>
              <a:ext cx="490855" cy="350520"/>
            </a:xfrm>
            <a:custGeom>
              <a:avLst/>
              <a:gdLst/>
              <a:ahLst/>
              <a:cxnLst/>
              <a:rect l="l" t="t" r="r" b="b"/>
              <a:pathLst>
                <a:path w="490854" h="350520">
                  <a:moveTo>
                    <a:pt x="490728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490728" y="350520"/>
                  </a:lnTo>
                  <a:lnTo>
                    <a:pt x="490728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85388" y="3201924"/>
              <a:ext cx="490855" cy="350520"/>
            </a:xfrm>
            <a:custGeom>
              <a:avLst/>
              <a:gdLst/>
              <a:ahLst/>
              <a:cxnLst/>
              <a:rect l="l" t="t" r="r" b="b"/>
              <a:pathLst>
                <a:path w="490854" h="350520">
                  <a:moveTo>
                    <a:pt x="0" y="0"/>
                  </a:moveTo>
                  <a:lnTo>
                    <a:pt x="490728" y="0"/>
                  </a:lnTo>
                  <a:lnTo>
                    <a:pt x="490728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176016" y="3218179"/>
            <a:ext cx="62611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490220" algn="l"/>
              </a:tabLst>
            </a:pPr>
            <a:r>
              <a:rPr sz="1600" b="1" dirty="0">
                <a:latin typeface="Courier New"/>
                <a:cs typeface="Courier New"/>
              </a:rPr>
              <a:t>O	R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38472" y="3200400"/>
            <a:ext cx="490728" cy="350520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4708652" y="3218179"/>
            <a:ext cx="14795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Courier New"/>
                <a:cs typeface="Courier New"/>
              </a:rPr>
              <a:t>H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025961" y="3197161"/>
            <a:ext cx="503555" cy="360045"/>
            <a:chOff x="5025961" y="3197161"/>
            <a:chExt cx="503555" cy="360045"/>
          </a:xfrm>
        </p:grpSpPr>
        <p:sp>
          <p:nvSpPr>
            <p:cNvPr id="32" name="object 32"/>
            <p:cNvSpPr/>
            <p:nvPr/>
          </p:nvSpPr>
          <p:spPr>
            <a:xfrm>
              <a:off x="5029200" y="3200400"/>
              <a:ext cx="494030" cy="350520"/>
            </a:xfrm>
            <a:custGeom>
              <a:avLst/>
              <a:gdLst/>
              <a:ahLst/>
              <a:cxnLst/>
              <a:rect l="l" t="t" r="r" b="b"/>
              <a:pathLst>
                <a:path w="494029" h="350520">
                  <a:moveTo>
                    <a:pt x="493775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493775" y="350520"/>
                  </a:lnTo>
                  <a:lnTo>
                    <a:pt x="493775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9200" y="3200400"/>
              <a:ext cx="493775" cy="35052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030723" y="3201924"/>
              <a:ext cx="494030" cy="350520"/>
            </a:xfrm>
            <a:custGeom>
              <a:avLst/>
              <a:gdLst/>
              <a:ahLst/>
              <a:cxnLst/>
              <a:rect l="l" t="t" r="r" b="b"/>
              <a:pathLst>
                <a:path w="494029" h="350520">
                  <a:moveTo>
                    <a:pt x="0" y="0"/>
                  </a:moveTo>
                  <a:lnTo>
                    <a:pt x="493775" y="0"/>
                  </a:lnTo>
                  <a:lnTo>
                    <a:pt x="493775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029200" y="3200400"/>
            <a:ext cx="494030" cy="3505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600" b="1" dirty="0">
                <a:latin typeface="Courier New"/>
                <a:cs typeface="Courier New"/>
              </a:rPr>
              <a:t>I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519927" y="3197352"/>
            <a:ext cx="1484630" cy="360045"/>
            <a:chOff x="5519927" y="3197352"/>
            <a:chExt cx="1484630" cy="360045"/>
          </a:xfrm>
        </p:grpSpPr>
        <p:sp>
          <p:nvSpPr>
            <p:cNvPr id="37" name="object 37"/>
            <p:cNvSpPr/>
            <p:nvPr/>
          </p:nvSpPr>
          <p:spPr>
            <a:xfrm>
              <a:off x="5522975" y="3200400"/>
              <a:ext cx="490855" cy="350520"/>
            </a:xfrm>
            <a:custGeom>
              <a:avLst/>
              <a:gdLst/>
              <a:ahLst/>
              <a:cxnLst/>
              <a:rect l="l" t="t" r="r" b="b"/>
              <a:pathLst>
                <a:path w="490854" h="350520">
                  <a:moveTo>
                    <a:pt x="490728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490728" y="350520"/>
                  </a:lnTo>
                  <a:lnTo>
                    <a:pt x="490728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524499" y="3201924"/>
              <a:ext cx="490855" cy="350520"/>
            </a:xfrm>
            <a:custGeom>
              <a:avLst/>
              <a:gdLst/>
              <a:ahLst/>
              <a:cxnLst/>
              <a:rect l="l" t="t" r="r" b="b"/>
              <a:pathLst>
                <a:path w="490854" h="350520">
                  <a:moveTo>
                    <a:pt x="0" y="0"/>
                  </a:moveTo>
                  <a:lnTo>
                    <a:pt x="490728" y="0"/>
                  </a:lnTo>
                  <a:lnTo>
                    <a:pt x="490728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013703" y="3200400"/>
              <a:ext cx="494030" cy="350520"/>
            </a:xfrm>
            <a:custGeom>
              <a:avLst/>
              <a:gdLst/>
              <a:ahLst/>
              <a:cxnLst/>
              <a:rect l="l" t="t" r="r" b="b"/>
              <a:pathLst>
                <a:path w="494029" h="350520">
                  <a:moveTo>
                    <a:pt x="493775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493775" y="350520"/>
                  </a:lnTo>
                  <a:lnTo>
                    <a:pt x="493775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015227" y="3201924"/>
              <a:ext cx="494030" cy="350520"/>
            </a:xfrm>
            <a:custGeom>
              <a:avLst/>
              <a:gdLst/>
              <a:ahLst/>
              <a:cxnLst/>
              <a:rect l="l" t="t" r="r" b="b"/>
              <a:pathLst>
                <a:path w="494029" h="350520">
                  <a:moveTo>
                    <a:pt x="0" y="0"/>
                  </a:moveTo>
                  <a:lnTo>
                    <a:pt x="493775" y="0"/>
                  </a:lnTo>
                  <a:lnTo>
                    <a:pt x="493775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507479" y="3200400"/>
              <a:ext cx="490855" cy="350520"/>
            </a:xfrm>
            <a:custGeom>
              <a:avLst/>
              <a:gdLst/>
              <a:ahLst/>
              <a:cxnLst/>
              <a:rect l="l" t="t" r="r" b="b"/>
              <a:pathLst>
                <a:path w="490854" h="350520">
                  <a:moveTo>
                    <a:pt x="490728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490728" y="350520"/>
                  </a:lnTo>
                  <a:lnTo>
                    <a:pt x="490728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09003" y="3201924"/>
              <a:ext cx="490855" cy="350520"/>
            </a:xfrm>
            <a:custGeom>
              <a:avLst/>
              <a:gdLst/>
              <a:ahLst/>
              <a:cxnLst/>
              <a:rect l="l" t="t" r="r" b="b"/>
              <a:pathLst>
                <a:path w="490854" h="350520">
                  <a:moveTo>
                    <a:pt x="0" y="0"/>
                  </a:moveTo>
                  <a:lnTo>
                    <a:pt x="490728" y="0"/>
                  </a:lnTo>
                  <a:lnTo>
                    <a:pt x="490728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708903" y="3218179"/>
            <a:ext cx="11201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490220" algn="l"/>
                <a:tab pos="984250" algn="l"/>
              </a:tabLst>
            </a:pPr>
            <a:r>
              <a:rPr sz="1600" b="1" dirty="0">
                <a:latin typeface="Courier New"/>
                <a:cs typeface="Courier New"/>
              </a:rPr>
              <a:t>M	S	T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795272" y="3828097"/>
            <a:ext cx="1975485" cy="363220"/>
            <a:chOff x="1795272" y="3828097"/>
            <a:chExt cx="1975485" cy="363220"/>
          </a:xfrm>
        </p:grpSpPr>
        <p:sp>
          <p:nvSpPr>
            <p:cNvPr id="45" name="object 45"/>
            <p:cNvSpPr/>
            <p:nvPr/>
          </p:nvSpPr>
          <p:spPr>
            <a:xfrm>
              <a:off x="1795272" y="3831348"/>
              <a:ext cx="984885" cy="353695"/>
            </a:xfrm>
            <a:custGeom>
              <a:avLst/>
              <a:gdLst/>
              <a:ahLst/>
              <a:cxnLst/>
              <a:rect l="l" t="t" r="r" b="b"/>
              <a:pathLst>
                <a:path w="984885" h="353695">
                  <a:moveTo>
                    <a:pt x="984504" y="0"/>
                  </a:moveTo>
                  <a:lnTo>
                    <a:pt x="490728" y="0"/>
                  </a:lnTo>
                  <a:lnTo>
                    <a:pt x="0" y="0"/>
                  </a:lnTo>
                  <a:lnTo>
                    <a:pt x="0" y="353555"/>
                  </a:lnTo>
                  <a:lnTo>
                    <a:pt x="490728" y="353555"/>
                  </a:lnTo>
                  <a:lnTo>
                    <a:pt x="984504" y="353555"/>
                  </a:lnTo>
                  <a:lnTo>
                    <a:pt x="984504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87524" y="3832860"/>
              <a:ext cx="494030" cy="353695"/>
            </a:xfrm>
            <a:custGeom>
              <a:avLst/>
              <a:gdLst/>
              <a:ahLst/>
              <a:cxnLst/>
              <a:rect l="l" t="t" r="r" b="b"/>
              <a:pathLst>
                <a:path w="494030" h="353695">
                  <a:moveTo>
                    <a:pt x="0" y="0"/>
                  </a:moveTo>
                  <a:lnTo>
                    <a:pt x="493775" y="0"/>
                  </a:lnTo>
                  <a:lnTo>
                    <a:pt x="493775" y="353568"/>
                  </a:lnTo>
                  <a:lnTo>
                    <a:pt x="0" y="35356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79775" y="3831336"/>
              <a:ext cx="490855" cy="353695"/>
            </a:xfrm>
            <a:custGeom>
              <a:avLst/>
              <a:gdLst/>
              <a:ahLst/>
              <a:cxnLst/>
              <a:rect l="l" t="t" r="r" b="b"/>
              <a:pathLst>
                <a:path w="490854" h="353695">
                  <a:moveTo>
                    <a:pt x="490728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490728" y="353567"/>
                  </a:lnTo>
                  <a:lnTo>
                    <a:pt x="490728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781300" y="3832860"/>
              <a:ext cx="490855" cy="353695"/>
            </a:xfrm>
            <a:custGeom>
              <a:avLst/>
              <a:gdLst/>
              <a:ahLst/>
              <a:cxnLst/>
              <a:rect l="l" t="t" r="r" b="b"/>
              <a:pathLst>
                <a:path w="490854" h="353695">
                  <a:moveTo>
                    <a:pt x="0" y="0"/>
                  </a:moveTo>
                  <a:lnTo>
                    <a:pt x="490727" y="0"/>
                  </a:lnTo>
                  <a:lnTo>
                    <a:pt x="490727" y="353568"/>
                  </a:lnTo>
                  <a:lnTo>
                    <a:pt x="0" y="35356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270504" y="3831336"/>
              <a:ext cx="494030" cy="353695"/>
            </a:xfrm>
            <a:custGeom>
              <a:avLst/>
              <a:gdLst/>
              <a:ahLst/>
              <a:cxnLst/>
              <a:rect l="l" t="t" r="r" b="b"/>
              <a:pathLst>
                <a:path w="494029" h="353695">
                  <a:moveTo>
                    <a:pt x="493775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493775" y="353567"/>
                  </a:lnTo>
                  <a:lnTo>
                    <a:pt x="493775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272027" y="3832860"/>
              <a:ext cx="494030" cy="353695"/>
            </a:xfrm>
            <a:custGeom>
              <a:avLst/>
              <a:gdLst/>
              <a:ahLst/>
              <a:cxnLst/>
              <a:rect l="l" t="t" r="r" b="b"/>
              <a:pathLst>
                <a:path w="494029" h="353695">
                  <a:moveTo>
                    <a:pt x="0" y="0"/>
                  </a:moveTo>
                  <a:lnTo>
                    <a:pt x="493775" y="0"/>
                  </a:lnTo>
                  <a:lnTo>
                    <a:pt x="493775" y="353568"/>
                  </a:lnTo>
                  <a:lnTo>
                    <a:pt x="0" y="35356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795272" y="3831336"/>
            <a:ext cx="1969135" cy="35369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245"/>
              </a:spcBef>
              <a:tabLst>
                <a:tab pos="676275" algn="l"/>
                <a:tab pos="1170305" algn="l"/>
                <a:tab pos="1660525" algn="l"/>
              </a:tabLst>
            </a:pPr>
            <a:r>
              <a:rPr sz="1600" b="1" dirty="0">
                <a:latin typeface="Courier New"/>
                <a:cs typeface="Courier New"/>
              </a:rPr>
              <a:t>A	G	H	I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761232" y="3828288"/>
            <a:ext cx="2962910" cy="363220"/>
            <a:chOff x="3761232" y="3828288"/>
            <a:chExt cx="2962910" cy="363220"/>
          </a:xfrm>
        </p:grpSpPr>
        <p:sp>
          <p:nvSpPr>
            <p:cNvPr id="53" name="object 53"/>
            <p:cNvSpPr/>
            <p:nvPr/>
          </p:nvSpPr>
          <p:spPr>
            <a:xfrm>
              <a:off x="3764280" y="3831336"/>
              <a:ext cx="490855" cy="353695"/>
            </a:xfrm>
            <a:custGeom>
              <a:avLst/>
              <a:gdLst/>
              <a:ahLst/>
              <a:cxnLst/>
              <a:rect l="l" t="t" r="r" b="b"/>
              <a:pathLst>
                <a:path w="490854" h="353695">
                  <a:moveTo>
                    <a:pt x="490727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490727" y="353567"/>
                  </a:lnTo>
                  <a:lnTo>
                    <a:pt x="490727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65804" y="3832860"/>
              <a:ext cx="490855" cy="353695"/>
            </a:xfrm>
            <a:custGeom>
              <a:avLst/>
              <a:gdLst/>
              <a:ahLst/>
              <a:cxnLst/>
              <a:rect l="l" t="t" r="r" b="b"/>
              <a:pathLst>
                <a:path w="490854" h="353695">
                  <a:moveTo>
                    <a:pt x="0" y="0"/>
                  </a:moveTo>
                  <a:lnTo>
                    <a:pt x="490727" y="0"/>
                  </a:lnTo>
                  <a:lnTo>
                    <a:pt x="490727" y="353568"/>
                  </a:lnTo>
                  <a:lnTo>
                    <a:pt x="0" y="35356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255008" y="3831336"/>
              <a:ext cx="494030" cy="353695"/>
            </a:xfrm>
            <a:custGeom>
              <a:avLst/>
              <a:gdLst/>
              <a:ahLst/>
              <a:cxnLst/>
              <a:rect l="l" t="t" r="r" b="b"/>
              <a:pathLst>
                <a:path w="494029" h="353695">
                  <a:moveTo>
                    <a:pt x="493775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493775" y="353567"/>
                  </a:lnTo>
                  <a:lnTo>
                    <a:pt x="493775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256532" y="3832860"/>
              <a:ext cx="494030" cy="353695"/>
            </a:xfrm>
            <a:custGeom>
              <a:avLst/>
              <a:gdLst/>
              <a:ahLst/>
              <a:cxnLst/>
              <a:rect l="l" t="t" r="r" b="b"/>
              <a:pathLst>
                <a:path w="494029" h="353695">
                  <a:moveTo>
                    <a:pt x="0" y="0"/>
                  </a:moveTo>
                  <a:lnTo>
                    <a:pt x="493775" y="0"/>
                  </a:lnTo>
                  <a:lnTo>
                    <a:pt x="493775" y="353568"/>
                  </a:lnTo>
                  <a:lnTo>
                    <a:pt x="0" y="35356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748784" y="3831336"/>
              <a:ext cx="490855" cy="353695"/>
            </a:xfrm>
            <a:custGeom>
              <a:avLst/>
              <a:gdLst/>
              <a:ahLst/>
              <a:cxnLst/>
              <a:rect l="l" t="t" r="r" b="b"/>
              <a:pathLst>
                <a:path w="490854" h="353695">
                  <a:moveTo>
                    <a:pt x="490728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490728" y="353567"/>
                  </a:lnTo>
                  <a:lnTo>
                    <a:pt x="490728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750308" y="3832860"/>
              <a:ext cx="490855" cy="353695"/>
            </a:xfrm>
            <a:custGeom>
              <a:avLst/>
              <a:gdLst/>
              <a:ahLst/>
              <a:cxnLst/>
              <a:rect l="l" t="t" r="r" b="b"/>
              <a:pathLst>
                <a:path w="490854" h="353695">
                  <a:moveTo>
                    <a:pt x="0" y="0"/>
                  </a:moveTo>
                  <a:lnTo>
                    <a:pt x="490728" y="0"/>
                  </a:lnTo>
                  <a:lnTo>
                    <a:pt x="490728" y="353568"/>
                  </a:lnTo>
                  <a:lnTo>
                    <a:pt x="0" y="35356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239512" y="3831336"/>
              <a:ext cx="494030" cy="353695"/>
            </a:xfrm>
            <a:custGeom>
              <a:avLst/>
              <a:gdLst/>
              <a:ahLst/>
              <a:cxnLst/>
              <a:rect l="l" t="t" r="r" b="b"/>
              <a:pathLst>
                <a:path w="494029" h="353695">
                  <a:moveTo>
                    <a:pt x="493775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493775" y="353567"/>
                  </a:lnTo>
                  <a:lnTo>
                    <a:pt x="493775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241036" y="3832860"/>
              <a:ext cx="494030" cy="353695"/>
            </a:xfrm>
            <a:custGeom>
              <a:avLst/>
              <a:gdLst/>
              <a:ahLst/>
              <a:cxnLst/>
              <a:rect l="l" t="t" r="r" b="b"/>
              <a:pathLst>
                <a:path w="494029" h="353695">
                  <a:moveTo>
                    <a:pt x="0" y="0"/>
                  </a:moveTo>
                  <a:lnTo>
                    <a:pt x="493775" y="0"/>
                  </a:lnTo>
                  <a:lnTo>
                    <a:pt x="493775" y="353568"/>
                  </a:lnTo>
                  <a:lnTo>
                    <a:pt x="0" y="35356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733288" y="3831336"/>
              <a:ext cx="494030" cy="353695"/>
            </a:xfrm>
            <a:custGeom>
              <a:avLst/>
              <a:gdLst/>
              <a:ahLst/>
              <a:cxnLst/>
              <a:rect l="l" t="t" r="r" b="b"/>
              <a:pathLst>
                <a:path w="494029" h="353695">
                  <a:moveTo>
                    <a:pt x="493776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493776" y="353567"/>
                  </a:lnTo>
                  <a:lnTo>
                    <a:pt x="493776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734811" y="3832860"/>
              <a:ext cx="494030" cy="353695"/>
            </a:xfrm>
            <a:custGeom>
              <a:avLst/>
              <a:gdLst/>
              <a:ahLst/>
              <a:cxnLst/>
              <a:rect l="l" t="t" r="r" b="b"/>
              <a:pathLst>
                <a:path w="494029" h="353695">
                  <a:moveTo>
                    <a:pt x="0" y="0"/>
                  </a:moveTo>
                  <a:lnTo>
                    <a:pt x="493775" y="0"/>
                  </a:lnTo>
                  <a:lnTo>
                    <a:pt x="493775" y="353568"/>
                  </a:lnTo>
                  <a:lnTo>
                    <a:pt x="0" y="35356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227064" y="3831336"/>
              <a:ext cx="490855" cy="353695"/>
            </a:xfrm>
            <a:custGeom>
              <a:avLst/>
              <a:gdLst/>
              <a:ahLst/>
              <a:cxnLst/>
              <a:rect l="l" t="t" r="r" b="b"/>
              <a:pathLst>
                <a:path w="490854" h="353695">
                  <a:moveTo>
                    <a:pt x="490728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490728" y="353567"/>
                  </a:lnTo>
                  <a:lnTo>
                    <a:pt x="490728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28588" y="3832860"/>
              <a:ext cx="490855" cy="353695"/>
            </a:xfrm>
            <a:custGeom>
              <a:avLst/>
              <a:gdLst/>
              <a:ahLst/>
              <a:cxnLst/>
              <a:rect l="l" t="t" r="r" b="b"/>
              <a:pathLst>
                <a:path w="490854" h="353695">
                  <a:moveTo>
                    <a:pt x="0" y="0"/>
                  </a:moveTo>
                  <a:lnTo>
                    <a:pt x="490728" y="0"/>
                  </a:lnTo>
                  <a:lnTo>
                    <a:pt x="490728" y="353568"/>
                  </a:lnTo>
                  <a:lnTo>
                    <a:pt x="0" y="35356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3692652" y="5640324"/>
            <a:ext cx="64135" cy="228600"/>
            <a:chOff x="3692652" y="5640324"/>
            <a:chExt cx="64135" cy="228600"/>
          </a:xfrm>
        </p:grpSpPr>
        <p:sp>
          <p:nvSpPr>
            <p:cNvPr id="66" name="object 66"/>
            <p:cNvSpPr/>
            <p:nvPr/>
          </p:nvSpPr>
          <p:spPr>
            <a:xfrm>
              <a:off x="3723132" y="5701284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39">
                  <a:moveTo>
                    <a:pt x="0" y="167639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692652" y="5640324"/>
              <a:ext cx="64135" cy="67310"/>
            </a:xfrm>
            <a:custGeom>
              <a:avLst/>
              <a:gdLst/>
              <a:ahLst/>
              <a:cxnLst/>
              <a:rect l="l" t="t" r="r" b="b"/>
              <a:pathLst>
                <a:path w="64135" h="67310">
                  <a:moveTo>
                    <a:pt x="33527" y="0"/>
                  </a:moveTo>
                  <a:lnTo>
                    <a:pt x="0" y="67055"/>
                  </a:lnTo>
                  <a:lnTo>
                    <a:pt x="64007" y="67055"/>
                  </a:lnTo>
                  <a:lnTo>
                    <a:pt x="335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2733548" y="5915659"/>
            <a:ext cx="3279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using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only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constant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amount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of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extra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storage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0644" y="176275"/>
            <a:ext cx="29038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Proof</a:t>
            </a:r>
            <a:r>
              <a:rPr spc="-25" dirty="0"/>
              <a:t> </a:t>
            </a:r>
            <a:r>
              <a:rPr spc="-5" dirty="0"/>
              <a:t>by</a:t>
            </a:r>
            <a:r>
              <a:rPr spc="-20" dirty="0"/>
              <a:t> </a:t>
            </a:r>
            <a:r>
              <a:rPr spc="-5" dirty="0"/>
              <a:t>Recursion</a:t>
            </a:r>
            <a:r>
              <a:rPr spc="-15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36392" y="2438400"/>
            <a:ext cx="951230" cy="335280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37465" rIns="0" bIns="0" rtlCol="0">
            <a:spAutoFit/>
          </a:bodyPr>
          <a:lstStyle/>
          <a:p>
            <a:pPr marL="276860">
              <a:lnSpc>
                <a:spcPct val="100000"/>
              </a:lnSpc>
              <a:spcBef>
                <a:spcPts val="295"/>
              </a:spcBef>
            </a:pPr>
            <a:r>
              <a:rPr sz="1600" dirty="0">
                <a:latin typeface="Comic Sans MS"/>
                <a:cs typeface="Comic Sans MS"/>
              </a:rPr>
              <a:t>T(n)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5800" y="3243072"/>
            <a:ext cx="914400" cy="335280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3429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270"/>
              </a:spcBef>
            </a:pPr>
            <a:r>
              <a:rPr sz="1600" spc="-5" dirty="0">
                <a:latin typeface="Comic Sans MS"/>
                <a:cs typeface="Comic Sans MS"/>
              </a:rPr>
              <a:t>T(n/2)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4039" y="3255264"/>
            <a:ext cx="899160" cy="335280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3429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270"/>
              </a:spcBef>
            </a:pPr>
            <a:r>
              <a:rPr sz="1600" spc="-5" dirty="0">
                <a:latin typeface="Comic Sans MS"/>
                <a:cs typeface="Comic Sans MS"/>
              </a:rPr>
              <a:t>T(n/2)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99716" y="2770631"/>
            <a:ext cx="2658110" cy="498475"/>
            <a:chOff x="2299716" y="2770631"/>
            <a:chExt cx="2658110" cy="498475"/>
          </a:xfrm>
        </p:grpSpPr>
        <p:sp>
          <p:nvSpPr>
            <p:cNvPr id="7" name="object 7"/>
            <p:cNvSpPr/>
            <p:nvPr/>
          </p:nvSpPr>
          <p:spPr>
            <a:xfrm>
              <a:off x="2354580" y="2775203"/>
              <a:ext cx="1259205" cy="460375"/>
            </a:xfrm>
            <a:custGeom>
              <a:avLst/>
              <a:gdLst/>
              <a:ahLst/>
              <a:cxnLst/>
              <a:rect l="l" t="t" r="r" b="b"/>
              <a:pathLst>
                <a:path w="1259204" h="460375">
                  <a:moveTo>
                    <a:pt x="1258823" y="0"/>
                  </a:moveTo>
                  <a:lnTo>
                    <a:pt x="0" y="460248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99716" y="3204972"/>
              <a:ext cx="70485" cy="64135"/>
            </a:xfrm>
            <a:custGeom>
              <a:avLst/>
              <a:gdLst/>
              <a:ahLst/>
              <a:cxnLst/>
              <a:rect l="l" t="t" r="r" b="b"/>
              <a:pathLst>
                <a:path w="70485" h="64135">
                  <a:moveTo>
                    <a:pt x="48768" y="0"/>
                  </a:moveTo>
                  <a:lnTo>
                    <a:pt x="0" y="51816"/>
                  </a:lnTo>
                  <a:lnTo>
                    <a:pt x="70103" y="64008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13403" y="2775203"/>
              <a:ext cx="1283335" cy="448309"/>
            </a:xfrm>
            <a:custGeom>
              <a:avLst/>
              <a:gdLst/>
              <a:ahLst/>
              <a:cxnLst/>
              <a:rect l="l" t="t" r="r" b="b"/>
              <a:pathLst>
                <a:path w="1283335" h="448310">
                  <a:moveTo>
                    <a:pt x="0" y="0"/>
                  </a:moveTo>
                  <a:lnTo>
                    <a:pt x="1283207" y="448056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4420" y="3192780"/>
              <a:ext cx="73660" cy="64135"/>
            </a:xfrm>
            <a:custGeom>
              <a:avLst/>
              <a:gdLst/>
              <a:ahLst/>
              <a:cxnLst/>
              <a:rect l="l" t="t" r="r" b="b"/>
              <a:pathLst>
                <a:path w="73660" h="64135">
                  <a:moveTo>
                    <a:pt x="21336" y="0"/>
                  </a:moveTo>
                  <a:lnTo>
                    <a:pt x="0" y="64008"/>
                  </a:lnTo>
                  <a:lnTo>
                    <a:pt x="73151" y="51815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108447" y="4005072"/>
            <a:ext cx="911860" cy="335280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3429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270"/>
              </a:spcBef>
            </a:pPr>
            <a:r>
              <a:rPr sz="1600" spc="-5" dirty="0">
                <a:latin typeface="Comic Sans MS"/>
                <a:cs typeface="Comic Sans MS"/>
              </a:rPr>
              <a:t>T(n/4)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10000" y="4017264"/>
            <a:ext cx="890269" cy="335280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3429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270"/>
              </a:spcBef>
            </a:pPr>
            <a:r>
              <a:rPr sz="1600" spc="-5" dirty="0">
                <a:latin typeface="Comic Sans MS"/>
                <a:cs typeface="Comic Sans MS"/>
              </a:rPr>
              <a:t>T(n/4)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256532" y="3575304"/>
            <a:ext cx="1310640" cy="443865"/>
            <a:chOff x="4256532" y="3575304"/>
            <a:chExt cx="1310640" cy="443865"/>
          </a:xfrm>
        </p:grpSpPr>
        <p:sp>
          <p:nvSpPr>
            <p:cNvPr id="14" name="object 14"/>
            <p:cNvSpPr/>
            <p:nvPr/>
          </p:nvSpPr>
          <p:spPr>
            <a:xfrm>
              <a:off x="4308347" y="3579876"/>
              <a:ext cx="646430" cy="408940"/>
            </a:xfrm>
            <a:custGeom>
              <a:avLst/>
              <a:gdLst/>
              <a:ahLst/>
              <a:cxnLst/>
              <a:rect l="l" t="t" r="r" b="b"/>
              <a:pathLst>
                <a:path w="646429" h="408939">
                  <a:moveTo>
                    <a:pt x="646175" y="0"/>
                  </a:moveTo>
                  <a:lnTo>
                    <a:pt x="0" y="408431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56532" y="3957828"/>
              <a:ext cx="73660" cy="60960"/>
            </a:xfrm>
            <a:custGeom>
              <a:avLst/>
              <a:gdLst/>
              <a:ahLst/>
              <a:cxnLst/>
              <a:rect l="l" t="t" r="r" b="b"/>
              <a:pathLst>
                <a:path w="73660" h="60960">
                  <a:moveTo>
                    <a:pt x="39624" y="0"/>
                  </a:moveTo>
                  <a:lnTo>
                    <a:pt x="0" y="60960"/>
                  </a:lnTo>
                  <a:lnTo>
                    <a:pt x="73151" y="54863"/>
                  </a:lnTo>
                  <a:lnTo>
                    <a:pt x="396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54523" y="3579876"/>
              <a:ext cx="563880" cy="393700"/>
            </a:xfrm>
            <a:custGeom>
              <a:avLst/>
              <a:gdLst/>
              <a:ahLst/>
              <a:cxnLst/>
              <a:rect l="l" t="t" r="r" b="b"/>
              <a:pathLst>
                <a:path w="563879" h="393700">
                  <a:moveTo>
                    <a:pt x="0" y="0"/>
                  </a:moveTo>
                  <a:lnTo>
                    <a:pt x="563879" y="393191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97068" y="3942588"/>
              <a:ext cx="70485" cy="64135"/>
            </a:xfrm>
            <a:custGeom>
              <a:avLst/>
              <a:gdLst/>
              <a:ahLst/>
              <a:cxnLst/>
              <a:rect l="l" t="t" r="r" b="b"/>
              <a:pathLst>
                <a:path w="70485" h="64135">
                  <a:moveTo>
                    <a:pt x="36575" y="0"/>
                  </a:moveTo>
                  <a:lnTo>
                    <a:pt x="0" y="54863"/>
                  </a:lnTo>
                  <a:lnTo>
                    <a:pt x="70103" y="64007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14400" y="4005072"/>
            <a:ext cx="929640" cy="335280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3429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270"/>
              </a:spcBef>
            </a:pPr>
            <a:r>
              <a:rPr sz="1600" spc="-5" dirty="0">
                <a:latin typeface="Comic Sans MS"/>
                <a:cs typeface="Comic Sans MS"/>
              </a:rPr>
              <a:t>T(n/4)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85316" y="3587305"/>
            <a:ext cx="916305" cy="422909"/>
            <a:chOff x="1385316" y="3587305"/>
            <a:chExt cx="916305" cy="422909"/>
          </a:xfrm>
        </p:grpSpPr>
        <p:sp>
          <p:nvSpPr>
            <p:cNvPr id="20" name="object 20"/>
            <p:cNvSpPr/>
            <p:nvPr/>
          </p:nvSpPr>
          <p:spPr>
            <a:xfrm>
              <a:off x="1437131" y="3592068"/>
              <a:ext cx="859790" cy="387350"/>
            </a:xfrm>
            <a:custGeom>
              <a:avLst/>
              <a:gdLst/>
              <a:ahLst/>
              <a:cxnLst/>
              <a:rect l="l" t="t" r="r" b="b"/>
              <a:pathLst>
                <a:path w="859789" h="387350">
                  <a:moveTo>
                    <a:pt x="859535" y="0"/>
                  </a:moveTo>
                  <a:lnTo>
                    <a:pt x="0" y="387095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85316" y="3951732"/>
              <a:ext cx="70485" cy="58419"/>
            </a:xfrm>
            <a:custGeom>
              <a:avLst/>
              <a:gdLst/>
              <a:ahLst/>
              <a:cxnLst/>
              <a:rect l="l" t="t" r="r" b="b"/>
              <a:pathLst>
                <a:path w="70484" h="58420">
                  <a:moveTo>
                    <a:pt x="42671" y="0"/>
                  </a:moveTo>
                  <a:lnTo>
                    <a:pt x="0" y="54863"/>
                  </a:lnTo>
                  <a:lnTo>
                    <a:pt x="70103" y="57912"/>
                  </a:lnTo>
                  <a:lnTo>
                    <a:pt x="426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453639" y="4005072"/>
            <a:ext cx="899160" cy="335280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3429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270"/>
              </a:spcBef>
            </a:pPr>
            <a:r>
              <a:rPr sz="1600" spc="-5" dirty="0">
                <a:latin typeface="Comic Sans MS"/>
                <a:cs typeface="Comic Sans MS"/>
              </a:rPr>
              <a:t>T(n/4)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292095" y="3587496"/>
            <a:ext cx="617220" cy="419100"/>
            <a:chOff x="2292095" y="3587496"/>
            <a:chExt cx="617220" cy="419100"/>
          </a:xfrm>
        </p:grpSpPr>
        <p:sp>
          <p:nvSpPr>
            <p:cNvPr id="24" name="object 24"/>
            <p:cNvSpPr/>
            <p:nvPr/>
          </p:nvSpPr>
          <p:spPr>
            <a:xfrm>
              <a:off x="2296667" y="3592068"/>
              <a:ext cx="561340" cy="381000"/>
            </a:xfrm>
            <a:custGeom>
              <a:avLst/>
              <a:gdLst/>
              <a:ahLst/>
              <a:cxnLst/>
              <a:rect l="l" t="t" r="r" b="b"/>
              <a:pathLst>
                <a:path w="561339" h="381000">
                  <a:moveTo>
                    <a:pt x="0" y="0"/>
                  </a:moveTo>
                  <a:lnTo>
                    <a:pt x="560832" y="38099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36163" y="3942588"/>
              <a:ext cx="73660" cy="64135"/>
            </a:xfrm>
            <a:custGeom>
              <a:avLst/>
              <a:gdLst/>
              <a:ahLst/>
              <a:cxnLst/>
              <a:rect l="l" t="t" r="r" b="b"/>
              <a:pathLst>
                <a:path w="73660" h="64135">
                  <a:moveTo>
                    <a:pt x="36575" y="0"/>
                  </a:moveTo>
                  <a:lnTo>
                    <a:pt x="0" y="54863"/>
                  </a:lnTo>
                  <a:lnTo>
                    <a:pt x="73151" y="64007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609600" y="5760720"/>
            <a:ext cx="622300" cy="335280"/>
          </a:xfrm>
          <a:custGeom>
            <a:avLst/>
            <a:gdLst/>
            <a:ahLst/>
            <a:cxnLst/>
            <a:rect l="l" t="t" r="r" b="b"/>
            <a:pathLst>
              <a:path w="622300" h="335279">
                <a:moveTo>
                  <a:pt x="621792" y="0"/>
                </a:moveTo>
                <a:lnTo>
                  <a:pt x="0" y="0"/>
                </a:lnTo>
                <a:lnTo>
                  <a:pt x="0" y="335279"/>
                </a:lnTo>
                <a:lnTo>
                  <a:pt x="621792" y="335279"/>
                </a:lnTo>
                <a:lnTo>
                  <a:pt x="621792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00531" y="5781547"/>
            <a:ext cx="43751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omic Sans MS"/>
                <a:cs typeface="Comic Sans MS"/>
              </a:rPr>
              <a:t>T(2</a:t>
            </a:r>
            <a:r>
              <a:rPr sz="1600" dirty="0">
                <a:latin typeface="Comic Sans MS"/>
                <a:cs typeface="Comic Sans MS"/>
              </a:rPr>
              <a:t>)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09827" y="4337113"/>
            <a:ext cx="1010919" cy="1758950"/>
            <a:chOff x="909827" y="4337113"/>
            <a:chExt cx="1010919" cy="1758950"/>
          </a:xfrm>
        </p:grpSpPr>
        <p:sp>
          <p:nvSpPr>
            <p:cNvPr id="29" name="object 29"/>
            <p:cNvSpPr/>
            <p:nvPr/>
          </p:nvSpPr>
          <p:spPr>
            <a:xfrm>
              <a:off x="940307" y="4341876"/>
              <a:ext cx="441959" cy="1362710"/>
            </a:xfrm>
            <a:custGeom>
              <a:avLst/>
              <a:gdLst/>
              <a:ahLst/>
              <a:cxnLst/>
              <a:rect l="l" t="t" r="r" b="b"/>
              <a:pathLst>
                <a:path w="441959" h="1362710">
                  <a:moveTo>
                    <a:pt x="441960" y="0"/>
                  </a:moveTo>
                  <a:lnTo>
                    <a:pt x="0" y="1362455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09827" y="5692140"/>
              <a:ext cx="64135" cy="70485"/>
            </a:xfrm>
            <a:custGeom>
              <a:avLst/>
              <a:gdLst/>
              <a:ahLst/>
              <a:cxnLst/>
              <a:rect l="l" t="t" r="r" b="b"/>
              <a:pathLst>
                <a:path w="64134" h="70485">
                  <a:moveTo>
                    <a:pt x="0" y="0"/>
                  </a:moveTo>
                  <a:lnTo>
                    <a:pt x="12192" y="70103"/>
                  </a:lnTo>
                  <a:lnTo>
                    <a:pt x="64008" y="1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95400" y="5760719"/>
              <a:ext cx="624840" cy="335280"/>
            </a:xfrm>
            <a:custGeom>
              <a:avLst/>
              <a:gdLst/>
              <a:ahLst/>
              <a:cxnLst/>
              <a:rect l="l" t="t" r="r" b="b"/>
              <a:pathLst>
                <a:path w="624839" h="335279">
                  <a:moveTo>
                    <a:pt x="624840" y="0"/>
                  </a:moveTo>
                  <a:lnTo>
                    <a:pt x="0" y="0"/>
                  </a:lnTo>
                  <a:lnTo>
                    <a:pt x="0" y="335279"/>
                  </a:lnTo>
                  <a:lnTo>
                    <a:pt x="624840" y="335279"/>
                  </a:lnTo>
                  <a:lnTo>
                    <a:pt x="62484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389380" y="5781547"/>
            <a:ext cx="43751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omic Sans MS"/>
                <a:cs typeface="Comic Sans MS"/>
              </a:rPr>
              <a:t>T(2</a:t>
            </a:r>
            <a:r>
              <a:rPr sz="1600" dirty="0">
                <a:latin typeface="Comic Sans MS"/>
                <a:cs typeface="Comic Sans MS"/>
              </a:rPr>
              <a:t>)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377696" y="4337304"/>
            <a:ext cx="257810" cy="1424940"/>
            <a:chOff x="1377696" y="4337304"/>
            <a:chExt cx="257810" cy="1424940"/>
          </a:xfrm>
        </p:grpSpPr>
        <p:sp>
          <p:nvSpPr>
            <p:cNvPr id="34" name="object 34"/>
            <p:cNvSpPr/>
            <p:nvPr/>
          </p:nvSpPr>
          <p:spPr>
            <a:xfrm>
              <a:off x="1382268" y="4341876"/>
              <a:ext cx="219710" cy="1356360"/>
            </a:xfrm>
            <a:custGeom>
              <a:avLst/>
              <a:gdLst/>
              <a:ahLst/>
              <a:cxnLst/>
              <a:rect l="l" t="t" r="r" b="b"/>
              <a:pathLst>
                <a:path w="219709" h="1356360">
                  <a:moveTo>
                    <a:pt x="0" y="0"/>
                  </a:moveTo>
                  <a:lnTo>
                    <a:pt x="219455" y="135635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71244" y="5695188"/>
              <a:ext cx="64135" cy="67310"/>
            </a:xfrm>
            <a:custGeom>
              <a:avLst/>
              <a:gdLst/>
              <a:ahLst/>
              <a:cxnLst/>
              <a:rect l="l" t="t" r="r" b="b"/>
              <a:pathLst>
                <a:path w="64135" h="67310">
                  <a:moveTo>
                    <a:pt x="64008" y="0"/>
                  </a:moveTo>
                  <a:lnTo>
                    <a:pt x="0" y="9143"/>
                  </a:lnTo>
                  <a:lnTo>
                    <a:pt x="39624" y="67055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2133600" y="5772911"/>
            <a:ext cx="643255" cy="335280"/>
          </a:xfrm>
          <a:custGeom>
            <a:avLst/>
            <a:gdLst/>
            <a:ahLst/>
            <a:cxnLst/>
            <a:rect l="l" t="t" r="r" b="b"/>
            <a:pathLst>
              <a:path w="643255" h="335279">
                <a:moveTo>
                  <a:pt x="643128" y="0"/>
                </a:moveTo>
                <a:lnTo>
                  <a:pt x="0" y="0"/>
                </a:lnTo>
                <a:lnTo>
                  <a:pt x="0" y="335279"/>
                </a:lnTo>
                <a:lnTo>
                  <a:pt x="643128" y="335279"/>
                </a:lnTo>
                <a:lnTo>
                  <a:pt x="643128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236723" y="5793739"/>
            <a:ext cx="43751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omic Sans MS"/>
                <a:cs typeface="Comic Sans MS"/>
              </a:rPr>
              <a:t>T(2</a:t>
            </a:r>
            <a:r>
              <a:rPr sz="1600" dirty="0">
                <a:latin typeface="Comic Sans MS"/>
                <a:cs typeface="Comic Sans MS"/>
              </a:rPr>
              <a:t>)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446020" y="4337113"/>
            <a:ext cx="1059180" cy="1771650"/>
            <a:chOff x="2446020" y="4337113"/>
            <a:chExt cx="1059180" cy="1771650"/>
          </a:xfrm>
        </p:grpSpPr>
        <p:sp>
          <p:nvSpPr>
            <p:cNvPr id="39" name="object 39"/>
            <p:cNvSpPr/>
            <p:nvPr/>
          </p:nvSpPr>
          <p:spPr>
            <a:xfrm>
              <a:off x="2476500" y="4341876"/>
              <a:ext cx="429895" cy="1374775"/>
            </a:xfrm>
            <a:custGeom>
              <a:avLst/>
              <a:gdLst/>
              <a:ahLst/>
              <a:cxnLst/>
              <a:rect l="l" t="t" r="r" b="b"/>
              <a:pathLst>
                <a:path w="429894" h="1374775">
                  <a:moveTo>
                    <a:pt x="429767" y="0"/>
                  </a:moveTo>
                  <a:lnTo>
                    <a:pt x="0" y="1374647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46020" y="5704332"/>
              <a:ext cx="64135" cy="70485"/>
            </a:xfrm>
            <a:custGeom>
              <a:avLst/>
              <a:gdLst/>
              <a:ahLst/>
              <a:cxnLst/>
              <a:rect l="l" t="t" r="r" b="b"/>
              <a:pathLst>
                <a:path w="64135" h="70485">
                  <a:moveTo>
                    <a:pt x="0" y="0"/>
                  </a:moveTo>
                  <a:lnTo>
                    <a:pt x="12192" y="70104"/>
                  </a:lnTo>
                  <a:lnTo>
                    <a:pt x="64008" y="18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52928" y="5772911"/>
              <a:ext cx="652780" cy="335280"/>
            </a:xfrm>
            <a:custGeom>
              <a:avLst/>
              <a:gdLst/>
              <a:ahLst/>
              <a:cxnLst/>
              <a:rect l="l" t="t" r="r" b="b"/>
              <a:pathLst>
                <a:path w="652779" h="335279">
                  <a:moveTo>
                    <a:pt x="652272" y="0"/>
                  </a:moveTo>
                  <a:lnTo>
                    <a:pt x="0" y="0"/>
                  </a:lnTo>
                  <a:lnTo>
                    <a:pt x="0" y="335279"/>
                  </a:lnTo>
                  <a:lnTo>
                    <a:pt x="652272" y="335279"/>
                  </a:lnTo>
                  <a:lnTo>
                    <a:pt x="65227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962148" y="5793739"/>
            <a:ext cx="43751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omic Sans MS"/>
                <a:cs typeface="Comic Sans MS"/>
              </a:rPr>
              <a:t>T(2</a:t>
            </a:r>
            <a:r>
              <a:rPr sz="1600" dirty="0">
                <a:latin typeface="Comic Sans MS"/>
                <a:cs typeface="Comic Sans MS"/>
              </a:rPr>
              <a:t>)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901696" y="4337304"/>
            <a:ext cx="300355" cy="1437640"/>
            <a:chOff x="2901696" y="4337304"/>
            <a:chExt cx="300355" cy="1437640"/>
          </a:xfrm>
        </p:grpSpPr>
        <p:sp>
          <p:nvSpPr>
            <p:cNvPr id="44" name="object 44"/>
            <p:cNvSpPr/>
            <p:nvPr/>
          </p:nvSpPr>
          <p:spPr>
            <a:xfrm>
              <a:off x="2906268" y="4341876"/>
              <a:ext cx="262255" cy="1369060"/>
            </a:xfrm>
            <a:custGeom>
              <a:avLst/>
              <a:gdLst/>
              <a:ahLst/>
              <a:cxnLst/>
              <a:rect l="l" t="t" r="r" b="b"/>
              <a:pathLst>
                <a:path w="262255" h="1369060">
                  <a:moveTo>
                    <a:pt x="0" y="0"/>
                  </a:moveTo>
                  <a:lnTo>
                    <a:pt x="262127" y="1368551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37916" y="5707380"/>
              <a:ext cx="64135" cy="67310"/>
            </a:xfrm>
            <a:custGeom>
              <a:avLst/>
              <a:gdLst/>
              <a:ahLst/>
              <a:cxnLst/>
              <a:rect l="l" t="t" r="r" b="b"/>
              <a:pathLst>
                <a:path w="64135" h="67310">
                  <a:moveTo>
                    <a:pt x="64008" y="0"/>
                  </a:moveTo>
                  <a:lnTo>
                    <a:pt x="0" y="12191"/>
                  </a:lnTo>
                  <a:lnTo>
                    <a:pt x="45719" y="67056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/>
          <p:nvPr/>
        </p:nvSpPr>
        <p:spPr>
          <a:xfrm>
            <a:off x="3581400" y="5772911"/>
            <a:ext cx="634365" cy="335280"/>
          </a:xfrm>
          <a:custGeom>
            <a:avLst/>
            <a:gdLst/>
            <a:ahLst/>
            <a:cxnLst/>
            <a:rect l="l" t="t" r="r" b="b"/>
            <a:pathLst>
              <a:path w="634364" h="335279">
                <a:moveTo>
                  <a:pt x="633983" y="0"/>
                </a:moveTo>
                <a:lnTo>
                  <a:pt x="0" y="0"/>
                </a:lnTo>
                <a:lnTo>
                  <a:pt x="0" y="335279"/>
                </a:lnTo>
                <a:lnTo>
                  <a:pt x="633983" y="335279"/>
                </a:lnTo>
                <a:lnTo>
                  <a:pt x="633983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678428" y="5793739"/>
            <a:ext cx="43751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omic Sans MS"/>
                <a:cs typeface="Comic Sans MS"/>
              </a:rPr>
              <a:t>T(2</a:t>
            </a:r>
            <a:r>
              <a:rPr sz="1600" dirty="0">
                <a:latin typeface="Comic Sans MS"/>
                <a:cs typeface="Comic Sans MS"/>
              </a:rPr>
              <a:t>)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884676" y="4349305"/>
            <a:ext cx="377190" cy="1425575"/>
            <a:chOff x="3884676" y="4349305"/>
            <a:chExt cx="377190" cy="1425575"/>
          </a:xfrm>
        </p:grpSpPr>
        <p:sp>
          <p:nvSpPr>
            <p:cNvPr id="49" name="object 49"/>
            <p:cNvSpPr/>
            <p:nvPr/>
          </p:nvSpPr>
          <p:spPr>
            <a:xfrm>
              <a:off x="3915155" y="4354068"/>
              <a:ext cx="341630" cy="1359535"/>
            </a:xfrm>
            <a:custGeom>
              <a:avLst/>
              <a:gdLst/>
              <a:ahLst/>
              <a:cxnLst/>
              <a:rect l="l" t="t" r="r" b="b"/>
              <a:pathLst>
                <a:path w="341629" h="1359535">
                  <a:moveTo>
                    <a:pt x="341375" y="0"/>
                  </a:moveTo>
                  <a:lnTo>
                    <a:pt x="0" y="1359407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84676" y="5704332"/>
              <a:ext cx="64135" cy="70485"/>
            </a:xfrm>
            <a:custGeom>
              <a:avLst/>
              <a:gdLst/>
              <a:ahLst/>
              <a:cxnLst/>
              <a:rect l="l" t="t" r="r" b="b"/>
              <a:pathLst>
                <a:path w="64135" h="70485">
                  <a:moveTo>
                    <a:pt x="0" y="0"/>
                  </a:moveTo>
                  <a:lnTo>
                    <a:pt x="18287" y="70104"/>
                  </a:lnTo>
                  <a:lnTo>
                    <a:pt x="64007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267200" y="5772911"/>
            <a:ext cx="600710" cy="335280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3429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270"/>
              </a:spcBef>
            </a:pPr>
            <a:r>
              <a:rPr sz="1600" dirty="0">
                <a:latin typeface="Comic Sans MS"/>
                <a:cs typeface="Comic Sans MS"/>
              </a:rPr>
              <a:t>T(2)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251959" y="4349496"/>
            <a:ext cx="337185" cy="1424940"/>
            <a:chOff x="4251959" y="4349496"/>
            <a:chExt cx="337185" cy="1424940"/>
          </a:xfrm>
        </p:grpSpPr>
        <p:sp>
          <p:nvSpPr>
            <p:cNvPr id="53" name="object 53"/>
            <p:cNvSpPr/>
            <p:nvPr/>
          </p:nvSpPr>
          <p:spPr>
            <a:xfrm>
              <a:off x="4256531" y="4354068"/>
              <a:ext cx="299085" cy="1356360"/>
            </a:xfrm>
            <a:custGeom>
              <a:avLst/>
              <a:gdLst/>
              <a:ahLst/>
              <a:cxnLst/>
              <a:rect l="l" t="t" r="r" b="b"/>
              <a:pathLst>
                <a:path w="299085" h="1356360">
                  <a:moveTo>
                    <a:pt x="0" y="0"/>
                  </a:moveTo>
                  <a:lnTo>
                    <a:pt x="298703" y="135635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524755" y="5704332"/>
              <a:ext cx="64135" cy="70485"/>
            </a:xfrm>
            <a:custGeom>
              <a:avLst/>
              <a:gdLst/>
              <a:ahLst/>
              <a:cxnLst/>
              <a:rect l="l" t="t" r="r" b="b"/>
              <a:pathLst>
                <a:path w="64135" h="70485">
                  <a:moveTo>
                    <a:pt x="64008" y="0"/>
                  </a:moveTo>
                  <a:lnTo>
                    <a:pt x="0" y="15240"/>
                  </a:lnTo>
                  <a:lnTo>
                    <a:pt x="48768" y="70104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/>
          <p:nvPr/>
        </p:nvSpPr>
        <p:spPr>
          <a:xfrm>
            <a:off x="5084064" y="5772911"/>
            <a:ext cx="631190" cy="335280"/>
          </a:xfrm>
          <a:custGeom>
            <a:avLst/>
            <a:gdLst/>
            <a:ahLst/>
            <a:cxnLst/>
            <a:rect l="l" t="t" r="r" b="b"/>
            <a:pathLst>
              <a:path w="631189" h="335279">
                <a:moveTo>
                  <a:pt x="630935" y="0"/>
                </a:moveTo>
                <a:lnTo>
                  <a:pt x="0" y="0"/>
                </a:lnTo>
                <a:lnTo>
                  <a:pt x="0" y="335279"/>
                </a:lnTo>
                <a:lnTo>
                  <a:pt x="630935" y="335279"/>
                </a:lnTo>
                <a:lnTo>
                  <a:pt x="630935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181091" y="5793739"/>
            <a:ext cx="43751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omic Sans MS"/>
                <a:cs typeface="Comic Sans MS"/>
              </a:rPr>
              <a:t>T(2</a:t>
            </a:r>
            <a:r>
              <a:rPr sz="1600" dirty="0">
                <a:latin typeface="Comic Sans MS"/>
                <a:cs typeface="Comic Sans MS"/>
              </a:rPr>
              <a:t>)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5375147" y="4337113"/>
            <a:ext cx="1026160" cy="1771650"/>
            <a:chOff x="5375147" y="4337113"/>
            <a:chExt cx="1026160" cy="1771650"/>
          </a:xfrm>
        </p:grpSpPr>
        <p:sp>
          <p:nvSpPr>
            <p:cNvPr id="58" name="object 58"/>
            <p:cNvSpPr/>
            <p:nvPr/>
          </p:nvSpPr>
          <p:spPr>
            <a:xfrm>
              <a:off x="5405627" y="4341876"/>
              <a:ext cx="161925" cy="1369060"/>
            </a:xfrm>
            <a:custGeom>
              <a:avLst/>
              <a:gdLst/>
              <a:ahLst/>
              <a:cxnLst/>
              <a:rect l="l" t="t" r="r" b="b"/>
              <a:pathLst>
                <a:path w="161925" h="1369060">
                  <a:moveTo>
                    <a:pt x="161543" y="0"/>
                  </a:moveTo>
                  <a:lnTo>
                    <a:pt x="0" y="1368551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375147" y="5707380"/>
              <a:ext cx="64135" cy="67310"/>
            </a:xfrm>
            <a:custGeom>
              <a:avLst/>
              <a:gdLst/>
              <a:ahLst/>
              <a:cxnLst/>
              <a:rect l="l" t="t" r="r" b="b"/>
              <a:pathLst>
                <a:path w="64135" h="67310">
                  <a:moveTo>
                    <a:pt x="0" y="0"/>
                  </a:moveTo>
                  <a:lnTo>
                    <a:pt x="27432" y="67056"/>
                  </a:lnTo>
                  <a:lnTo>
                    <a:pt x="64008" y="6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88151" y="5772911"/>
              <a:ext cx="612775" cy="335280"/>
            </a:xfrm>
            <a:custGeom>
              <a:avLst/>
              <a:gdLst/>
              <a:ahLst/>
              <a:cxnLst/>
              <a:rect l="l" t="t" r="r" b="b"/>
              <a:pathLst>
                <a:path w="612775" h="335279">
                  <a:moveTo>
                    <a:pt x="612647" y="0"/>
                  </a:moveTo>
                  <a:lnTo>
                    <a:pt x="0" y="0"/>
                  </a:lnTo>
                  <a:lnTo>
                    <a:pt x="0" y="335279"/>
                  </a:lnTo>
                  <a:lnTo>
                    <a:pt x="612647" y="335279"/>
                  </a:lnTo>
                  <a:lnTo>
                    <a:pt x="61264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5876035" y="5793739"/>
            <a:ext cx="43751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omic Sans MS"/>
                <a:cs typeface="Comic Sans MS"/>
              </a:rPr>
              <a:t>T(2</a:t>
            </a:r>
            <a:r>
              <a:rPr sz="1600" dirty="0">
                <a:latin typeface="Comic Sans MS"/>
                <a:cs typeface="Comic Sans MS"/>
              </a:rPr>
              <a:t>)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5562600" y="4337304"/>
            <a:ext cx="544195" cy="1437640"/>
            <a:chOff x="5562600" y="4337304"/>
            <a:chExt cx="544195" cy="1437640"/>
          </a:xfrm>
        </p:grpSpPr>
        <p:sp>
          <p:nvSpPr>
            <p:cNvPr id="63" name="object 63"/>
            <p:cNvSpPr/>
            <p:nvPr/>
          </p:nvSpPr>
          <p:spPr>
            <a:xfrm>
              <a:off x="5567171" y="4341876"/>
              <a:ext cx="506095" cy="1374775"/>
            </a:xfrm>
            <a:custGeom>
              <a:avLst/>
              <a:gdLst/>
              <a:ahLst/>
              <a:cxnLst/>
              <a:rect l="l" t="t" r="r" b="b"/>
              <a:pathLst>
                <a:path w="506095" h="1374775">
                  <a:moveTo>
                    <a:pt x="0" y="0"/>
                  </a:moveTo>
                  <a:lnTo>
                    <a:pt x="505967" y="1374647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042660" y="5704332"/>
              <a:ext cx="64135" cy="70485"/>
            </a:xfrm>
            <a:custGeom>
              <a:avLst/>
              <a:gdLst/>
              <a:ahLst/>
              <a:cxnLst/>
              <a:rect l="l" t="t" r="r" b="b"/>
              <a:pathLst>
                <a:path w="64135" h="70485">
                  <a:moveTo>
                    <a:pt x="64008" y="0"/>
                  </a:moveTo>
                  <a:lnTo>
                    <a:pt x="0" y="21336"/>
                  </a:lnTo>
                  <a:lnTo>
                    <a:pt x="54864" y="70104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7229347" y="2529331"/>
            <a:ext cx="13271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omic Sans MS"/>
                <a:cs typeface="Comic Sans MS"/>
              </a:rPr>
              <a:t>n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54380" y="4875276"/>
            <a:ext cx="5511165" cy="274320"/>
          </a:xfrm>
          <a:prstGeom prst="rect">
            <a:avLst/>
          </a:prstGeom>
          <a:solidFill>
            <a:srgbClr val="0048AA"/>
          </a:solidFill>
          <a:ln w="9143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1600" dirty="0">
                <a:solidFill>
                  <a:srgbClr val="FFFFFF"/>
                </a:solidFill>
                <a:latin typeface="Comic Sans MS"/>
                <a:cs typeface="Comic Sans MS"/>
              </a:rPr>
              <a:t>T(n</a:t>
            </a:r>
            <a:r>
              <a:rPr sz="1600" spc="-3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600" dirty="0">
                <a:solidFill>
                  <a:srgbClr val="FFFFFF"/>
                </a:solidFill>
                <a:latin typeface="Comic Sans MS"/>
                <a:cs typeface="Comic Sans MS"/>
              </a:rPr>
              <a:t>/</a:t>
            </a:r>
            <a:r>
              <a:rPr sz="1600" spc="-3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mic Sans MS"/>
                <a:cs typeface="Comic Sans MS"/>
              </a:rPr>
              <a:t>2</a:t>
            </a:r>
            <a:r>
              <a:rPr sz="1650" spc="-7" baseline="25252" dirty="0">
                <a:solidFill>
                  <a:srgbClr val="FFFFFF"/>
                </a:solidFill>
                <a:latin typeface="Comic Sans MS"/>
                <a:cs typeface="Comic Sans MS"/>
              </a:rPr>
              <a:t>k</a:t>
            </a:r>
            <a:r>
              <a:rPr sz="1600" spc="-5" dirty="0">
                <a:solidFill>
                  <a:srgbClr val="FFFFFF"/>
                </a:solidFill>
                <a:latin typeface="Comic Sans MS"/>
                <a:cs typeface="Comic Sans MS"/>
              </a:rPr>
              <a:t>)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229347" y="3221227"/>
            <a:ext cx="6343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omic Sans MS"/>
                <a:cs typeface="Comic Sans MS"/>
              </a:rPr>
              <a:t>2(n/2)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136892" y="4025900"/>
            <a:ext cx="1068705" cy="20535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omic Sans MS"/>
                <a:cs typeface="Comic Sans MS"/>
              </a:rPr>
              <a:t>4(n/4)</a:t>
            </a:r>
            <a:endParaRPr sz="1600">
              <a:latin typeface="Comic Sans MS"/>
              <a:cs typeface="Comic Sans MS"/>
            </a:endParaRPr>
          </a:p>
          <a:p>
            <a:pPr marL="104775">
              <a:lnSpc>
                <a:spcPct val="100000"/>
              </a:lnSpc>
              <a:spcBef>
                <a:spcPts val="1825"/>
              </a:spcBef>
            </a:pPr>
            <a:r>
              <a:rPr sz="1600" dirty="0">
                <a:latin typeface="Comic Sans MS"/>
                <a:cs typeface="Comic Sans MS"/>
              </a:rPr>
              <a:t>.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.</a:t>
            </a:r>
            <a:r>
              <a:rPr sz="1600" spc="-3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.</a:t>
            </a:r>
            <a:endParaRPr sz="1600">
              <a:latin typeface="Comic Sans MS"/>
              <a:cs typeface="Comic Sans MS"/>
            </a:endParaRPr>
          </a:p>
          <a:p>
            <a:pPr marL="104775">
              <a:lnSpc>
                <a:spcPct val="100000"/>
              </a:lnSpc>
              <a:spcBef>
                <a:spcPts val="865"/>
              </a:spcBef>
            </a:pPr>
            <a:r>
              <a:rPr sz="1600" dirty="0">
                <a:latin typeface="Comic Sans MS"/>
                <a:cs typeface="Comic Sans MS"/>
              </a:rPr>
              <a:t>2</a:t>
            </a:r>
            <a:r>
              <a:rPr sz="1650" baseline="25252" dirty="0">
                <a:latin typeface="Comic Sans MS"/>
                <a:cs typeface="Comic Sans MS"/>
              </a:rPr>
              <a:t>k</a:t>
            </a:r>
            <a:r>
              <a:rPr sz="1650" spc="-15" baseline="25252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(n</a:t>
            </a:r>
            <a:r>
              <a:rPr sz="1600" spc="-2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/</a:t>
            </a:r>
            <a:r>
              <a:rPr sz="1600" spc="-3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2</a:t>
            </a:r>
            <a:r>
              <a:rPr sz="1650" spc="-7" baseline="25252" dirty="0">
                <a:latin typeface="Comic Sans MS"/>
                <a:cs typeface="Comic Sans MS"/>
              </a:rPr>
              <a:t>k</a:t>
            </a:r>
            <a:r>
              <a:rPr sz="1600" spc="-5" dirty="0">
                <a:latin typeface="Comic Sans MS"/>
                <a:cs typeface="Comic Sans MS"/>
              </a:rPr>
              <a:t>)</a:t>
            </a:r>
            <a:endParaRPr sz="1600">
              <a:latin typeface="Comic Sans MS"/>
              <a:cs typeface="Comic Sans MS"/>
            </a:endParaRPr>
          </a:p>
          <a:p>
            <a:pPr marL="104775">
              <a:lnSpc>
                <a:spcPct val="100000"/>
              </a:lnSpc>
              <a:spcBef>
                <a:spcPts val="1725"/>
              </a:spcBef>
            </a:pPr>
            <a:r>
              <a:rPr sz="1600" dirty="0">
                <a:latin typeface="Comic Sans MS"/>
                <a:cs typeface="Comic Sans MS"/>
              </a:rPr>
              <a:t>.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.</a:t>
            </a:r>
            <a:r>
              <a:rPr sz="1600" spc="-3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.</a:t>
            </a:r>
            <a:endParaRPr sz="16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945"/>
              </a:spcBef>
            </a:pPr>
            <a:r>
              <a:rPr sz="1600" spc="-5" dirty="0">
                <a:latin typeface="Comic Sans MS"/>
                <a:cs typeface="Comic Sans MS"/>
              </a:rPr>
              <a:t>n/</a:t>
            </a:r>
            <a:r>
              <a:rPr sz="1600" dirty="0">
                <a:latin typeface="Comic Sans MS"/>
                <a:cs typeface="Comic Sans MS"/>
              </a:rPr>
              <a:t>2</a:t>
            </a:r>
            <a:r>
              <a:rPr sz="1600" spc="-145" dirty="0">
                <a:latin typeface="Comic Sans MS"/>
                <a:cs typeface="Comic Sans MS"/>
              </a:rPr>
              <a:t> </a:t>
            </a:r>
            <a:r>
              <a:rPr sz="1600" spc="5" dirty="0">
                <a:latin typeface="Comic Sans MS"/>
                <a:cs typeface="Comic Sans MS"/>
              </a:rPr>
              <a:t>(</a:t>
            </a:r>
            <a:r>
              <a:rPr sz="1600" spc="-5" dirty="0">
                <a:latin typeface="Comic Sans MS"/>
                <a:cs typeface="Comic Sans MS"/>
              </a:rPr>
              <a:t>2</a:t>
            </a:r>
            <a:r>
              <a:rPr sz="1600" dirty="0">
                <a:latin typeface="Comic Sans MS"/>
                <a:cs typeface="Comic Sans MS"/>
              </a:rPr>
              <a:t>)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6707123" y="4556760"/>
            <a:ext cx="70485" cy="1559560"/>
            <a:chOff x="6707123" y="4556760"/>
            <a:chExt cx="70485" cy="1559560"/>
          </a:xfrm>
        </p:grpSpPr>
        <p:sp>
          <p:nvSpPr>
            <p:cNvPr id="70" name="object 70"/>
            <p:cNvSpPr/>
            <p:nvPr/>
          </p:nvSpPr>
          <p:spPr>
            <a:xfrm>
              <a:off x="6739127" y="4556760"/>
              <a:ext cx="0" cy="1487805"/>
            </a:xfrm>
            <a:custGeom>
              <a:avLst/>
              <a:gdLst/>
              <a:ahLst/>
              <a:cxnLst/>
              <a:rect l="l" t="t" r="r" b="b"/>
              <a:pathLst>
                <a:path h="1487804">
                  <a:moveTo>
                    <a:pt x="0" y="0"/>
                  </a:moveTo>
                  <a:lnTo>
                    <a:pt x="0" y="1487423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707123" y="6045707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4" h="70485">
                  <a:moveTo>
                    <a:pt x="70103" y="0"/>
                  </a:moveTo>
                  <a:lnTo>
                    <a:pt x="0" y="0"/>
                  </a:lnTo>
                  <a:lnTo>
                    <a:pt x="36575" y="70104"/>
                  </a:lnTo>
                  <a:lnTo>
                    <a:pt x="701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6707123" y="2580132"/>
            <a:ext cx="70485" cy="1638300"/>
            <a:chOff x="6707123" y="2580132"/>
            <a:chExt cx="70485" cy="1638300"/>
          </a:xfrm>
        </p:grpSpPr>
        <p:sp>
          <p:nvSpPr>
            <p:cNvPr id="73" name="object 73"/>
            <p:cNvSpPr/>
            <p:nvPr/>
          </p:nvSpPr>
          <p:spPr>
            <a:xfrm>
              <a:off x="6739127" y="2642615"/>
              <a:ext cx="0" cy="1576070"/>
            </a:xfrm>
            <a:custGeom>
              <a:avLst/>
              <a:gdLst/>
              <a:ahLst/>
              <a:cxnLst/>
              <a:rect l="l" t="t" r="r" b="b"/>
              <a:pathLst>
                <a:path h="1576070">
                  <a:moveTo>
                    <a:pt x="0" y="0"/>
                  </a:moveTo>
                  <a:lnTo>
                    <a:pt x="0" y="1575816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707123" y="2580132"/>
              <a:ext cx="70485" cy="67310"/>
            </a:xfrm>
            <a:custGeom>
              <a:avLst/>
              <a:gdLst/>
              <a:ahLst/>
              <a:cxnLst/>
              <a:rect l="l" t="t" r="r" b="b"/>
              <a:pathLst>
                <a:path w="70484" h="67310">
                  <a:moveTo>
                    <a:pt x="36575" y="0"/>
                  </a:moveTo>
                  <a:lnTo>
                    <a:pt x="0" y="67056"/>
                  </a:lnTo>
                  <a:lnTo>
                    <a:pt x="70103" y="67056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6505956" y="4242307"/>
            <a:ext cx="54292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Comic Sans MS"/>
                <a:cs typeface="Comic Sans MS"/>
              </a:rPr>
              <a:t>log</a:t>
            </a:r>
            <a:r>
              <a:rPr sz="1650" spc="7" baseline="-20202" dirty="0">
                <a:latin typeface="Comic Sans MS"/>
                <a:cs typeface="Comic Sans MS"/>
              </a:rPr>
              <a:t>2</a:t>
            </a:r>
            <a:r>
              <a:rPr sz="1600" spc="5" dirty="0">
                <a:latin typeface="Comic Sans MS"/>
                <a:cs typeface="Comic Sans MS"/>
              </a:rPr>
              <a:t>n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7080504" y="6248400"/>
            <a:ext cx="1088390" cy="0"/>
          </a:xfrm>
          <a:custGeom>
            <a:avLst/>
            <a:gdLst/>
            <a:ahLst/>
            <a:cxnLst/>
            <a:rect l="l" t="t" r="r" b="b"/>
            <a:pathLst>
              <a:path w="1088390">
                <a:moveTo>
                  <a:pt x="1088135" y="0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7203947" y="6351523"/>
            <a:ext cx="6921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omic Sans MS"/>
                <a:cs typeface="Comic Sans MS"/>
              </a:rPr>
              <a:t>n</a:t>
            </a:r>
            <a:r>
              <a:rPr sz="1600" spc="-120" dirty="0">
                <a:latin typeface="Comic Sans MS"/>
                <a:cs typeface="Comic Sans MS"/>
              </a:rPr>
              <a:t> </a:t>
            </a:r>
            <a:r>
              <a:rPr sz="1600" spc="10" dirty="0">
                <a:latin typeface="Comic Sans MS"/>
                <a:cs typeface="Comic Sans MS"/>
              </a:rPr>
              <a:t>l</a:t>
            </a:r>
            <a:r>
              <a:rPr sz="1600" spc="-5" dirty="0">
                <a:latin typeface="Comic Sans MS"/>
                <a:cs typeface="Comic Sans MS"/>
              </a:rPr>
              <a:t>o</a:t>
            </a:r>
            <a:r>
              <a:rPr sz="1600" spc="-15" dirty="0">
                <a:latin typeface="Comic Sans MS"/>
                <a:cs typeface="Comic Sans MS"/>
              </a:rPr>
              <a:t>g</a:t>
            </a:r>
            <a:r>
              <a:rPr sz="1650" spc="-7" baseline="-20202" dirty="0">
                <a:latin typeface="Comic Sans MS"/>
                <a:cs typeface="Comic Sans MS"/>
              </a:rPr>
              <a:t>2</a:t>
            </a:r>
            <a:r>
              <a:rPr sz="1600" dirty="0">
                <a:latin typeface="Comic Sans MS"/>
                <a:cs typeface="Comic Sans MS"/>
              </a:rPr>
              <a:t>n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301239" y="990600"/>
            <a:ext cx="3874135" cy="1094740"/>
          </a:xfrm>
          <a:custGeom>
            <a:avLst/>
            <a:gdLst/>
            <a:ahLst/>
            <a:cxnLst/>
            <a:rect l="l" t="t" r="r" b="b"/>
            <a:pathLst>
              <a:path w="3874135" h="1094739">
                <a:moveTo>
                  <a:pt x="3874008" y="0"/>
                </a:moveTo>
                <a:lnTo>
                  <a:pt x="0" y="0"/>
                </a:lnTo>
                <a:lnTo>
                  <a:pt x="0" y="1094231"/>
                </a:lnTo>
                <a:lnTo>
                  <a:pt x="3874008" y="1094231"/>
                </a:lnTo>
                <a:lnTo>
                  <a:pt x="3874008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3496758" y="1089738"/>
            <a:ext cx="11430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80" name="object 80"/>
          <p:cNvSpPr txBox="1"/>
          <p:nvPr/>
        </p:nvSpPr>
        <p:spPr>
          <a:xfrm>
            <a:off x="3471409" y="1393600"/>
            <a:ext cx="68897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20" dirty="0">
                <a:latin typeface="Times New Roman"/>
                <a:cs typeface="Times New Roman"/>
              </a:rPr>
              <a:t>2</a:t>
            </a:r>
            <a:r>
              <a:rPr sz="1600" i="1" spc="125" dirty="0">
                <a:latin typeface="Times New Roman"/>
                <a:cs typeface="Times New Roman"/>
              </a:rPr>
              <a:t>T</a:t>
            </a:r>
            <a:r>
              <a:rPr sz="1600" spc="-15" dirty="0">
                <a:latin typeface="Times New Roman"/>
                <a:cs typeface="Times New Roman"/>
              </a:rPr>
              <a:t>(</a:t>
            </a:r>
            <a:r>
              <a:rPr sz="1600" i="1" spc="-5" dirty="0">
                <a:latin typeface="Times New Roman"/>
                <a:cs typeface="Times New Roman"/>
              </a:rPr>
              <a:t>n</a:t>
            </a:r>
            <a:r>
              <a:rPr sz="1600" i="1" spc="-20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/</a:t>
            </a:r>
            <a:r>
              <a:rPr sz="1600" spc="-245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2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109023" y="1687527"/>
            <a:ext cx="1170305" cy="43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7620" algn="ctr">
              <a:lnSpc>
                <a:spcPts val="1845"/>
              </a:lnSpc>
              <a:spcBef>
                <a:spcPts val="95"/>
              </a:spcBef>
            </a:pPr>
            <a:r>
              <a:rPr sz="1600" spc="105" dirty="0">
                <a:latin typeface="Cambria"/>
                <a:cs typeface="Cambria"/>
              </a:rPr>
              <a:t>1–2–3</a:t>
            </a:r>
            <a:endParaRPr sz="1600" dirty="0">
              <a:latin typeface="Cambria"/>
              <a:cs typeface="Cambria"/>
            </a:endParaRPr>
          </a:p>
          <a:p>
            <a:pPr marR="5080" algn="ctr">
              <a:lnSpc>
                <a:spcPts val="1365"/>
              </a:lnSpc>
            </a:pPr>
            <a:r>
              <a:rPr sz="1200" spc="-10" dirty="0">
                <a:latin typeface="Times New Roman"/>
                <a:cs typeface="Times New Roman"/>
              </a:rPr>
              <a:t>sorting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halves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548780" y="1703793"/>
            <a:ext cx="52006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merging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699287" y="1491722"/>
            <a:ext cx="217804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latin typeface="Cambria"/>
                <a:cs typeface="Cambria"/>
              </a:rPr>
              <a:t>⏟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409355" y="1028966"/>
            <a:ext cx="1636395" cy="63373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834390">
              <a:lnSpc>
                <a:spcPct val="100000"/>
              </a:lnSpc>
              <a:spcBef>
                <a:spcPts val="570"/>
              </a:spcBef>
            </a:pPr>
            <a:r>
              <a:rPr sz="1600" spc="-5" dirty="0">
                <a:latin typeface="Times New Roman"/>
                <a:cs typeface="Times New Roman"/>
              </a:rPr>
              <a:t>if  </a:t>
            </a:r>
            <a:r>
              <a:rPr sz="1600" i="1" spc="-5" dirty="0">
                <a:latin typeface="Times New Roman"/>
                <a:cs typeface="Times New Roman"/>
              </a:rPr>
              <a:t>n</a:t>
            </a:r>
            <a:r>
              <a:rPr sz="1600" i="1" spc="-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Symbol"/>
                <a:cs typeface="Symbol"/>
              </a:rPr>
              <a:t></a:t>
            </a:r>
            <a:r>
              <a:rPr sz="1600" spc="-229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340360" indent="-340995">
              <a:lnSpc>
                <a:spcPct val="100000"/>
              </a:lnSpc>
              <a:spcBef>
                <a:spcPts val="475"/>
              </a:spcBef>
              <a:buFont typeface="Symbol"/>
              <a:buChar char=""/>
              <a:tabLst>
                <a:tab pos="340360" algn="l"/>
                <a:tab pos="340995" algn="l"/>
                <a:tab pos="834390" algn="l"/>
              </a:tabLst>
            </a:pPr>
            <a:r>
              <a:rPr sz="1600" i="1" spc="-5" dirty="0">
                <a:latin typeface="Times New Roman"/>
                <a:cs typeface="Times New Roman"/>
              </a:rPr>
              <a:t>n	</a:t>
            </a:r>
            <a:r>
              <a:rPr sz="1600" spc="-5" dirty="0">
                <a:latin typeface="Times New Roman"/>
                <a:cs typeface="Times New Roman"/>
              </a:rPr>
              <a:t>otherwise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056304" y="1077077"/>
            <a:ext cx="113030" cy="412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1525"/>
              </a:lnSpc>
              <a:spcBef>
                <a:spcPts val="95"/>
              </a:spcBef>
            </a:pPr>
            <a:r>
              <a:rPr sz="1600" spc="-5" dirty="0">
                <a:latin typeface="Symbol"/>
                <a:cs typeface="Symbol"/>
              </a:rPr>
              <a:t></a:t>
            </a:r>
            <a:endParaRPr sz="1600">
              <a:latin typeface="Symbol"/>
              <a:cs typeface="Symbol"/>
            </a:endParaRPr>
          </a:p>
          <a:p>
            <a:pPr>
              <a:lnSpc>
                <a:spcPts val="1525"/>
              </a:lnSpc>
            </a:pPr>
            <a:r>
              <a:rPr sz="1600" spc="-310" dirty="0">
                <a:latin typeface="Symbol"/>
                <a:cs typeface="Symbol"/>
              </a:rPr>
              <a:t>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438350" y="1376192"/>
            <a:ext cx="756285" cy="474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ts val="1770"/>
              </a:lnSpc>
              <a:spcBef>
                <a:spcPts val="95"/>
              </a:spcBef>
            </a:pPr>
            <a:r>
              <a:rPr sz="2400" baseline="1736" dirty="0">
                <a:latin typeface="Times New Roman"/>
                <a:cs typeface="Times New Roman"/>
              </a:rPr>
              <a:t>T(</a:t>
            </a:r>
            <a:r>
              <a:rPr sz="2400" i="1" baseline="1736" dirty="0">
                <a:latin typeface="Times New Roman"/>
                <a:cs typeface="Times New Roman"/>
              </a:rPr>
              <a:t>n</a:t>
            </a:r>
            <a:r>
              <a:rPr sz="2400" baseline="1736" dirty="0">
                <a:latin typeface="Times New Roman"/>
                <a:cs typeface="Times New Roman"/>
              </a:rPr>
              <a:t>)</a:t>
            </a:r>
            <a:r>
              <a:rPr sz="2400" spc="30" baseline="1736" dirty="0">
                <a:latin typeface="Times New Roman"/>
                <a:cs typeface="Times New Roman"/>
              </a:rPr>
              <a:t> </a:t>
            </a:r>
            <a:r>
              <a:rPr sz="2400" spc="-7" baseline="1736" dirty="0">
                <a:latin typeface="Symbol"/>
                <a:cs typeface="Symbol"/>
              </a:rPr>
              <a:t></a:t>
            </a:r>
            <a:r>
              <a:rPr sz="2400" spc="37" baseline="1736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Symbol"/>
                <a:cs typeface="Symbol"/>
              </a:rPr>
              <a:t></a:t>
            </a:r>
            <a:endParaRPr sz="1600" dirty="0">
              <a:latin typeface="Symbol"/>
              <a:cs typeface="Symbol"/>
            </a:endParaRPr>
          </a:p>
          <a:p>
            <a:pPr marR="30480" algn="r">
              <a:lnSpc>
                <a:spcPts val="1770"/>
              </a:lnSpc>
            </a:pPr>
            <a:r>
              <a:rPr sz="1600" spc="-555" dirty="0">
                <a:latin typeface="Symbol"/>
                <a:cs typeface="Symbol"/>
              </a:rPr>
              <a:t></a:t>
            </a:r>
            <a:r>
              <a:rPr sz="2400" spc="-832" baseline="-26041" dirty="0">
                <a:latin typeface="Symbol"/>
                <a:cs typeface="Symbol"/>
              </a:rPr>
              <a:t></a:t>
            </a:r>
            <a:endParaRPr sz="2400" baseline="-26041" dirty="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F251-28F1-724D-9C24-71E1DE9E1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2896" y="533400"/>
            <a:ext cx="4458208" cy="553998"/>
          </a:xfrm>
        </p:spPr>
        <p:txBody>
          <a:bodyPr/>
          <a:lstStyle/>
          <a:p>
            <a:pPr algn="ctr"/>
            <a:r>
              <a:rPr lang="en-SA" sz="3600" dirty="0"/>
              <a:t>Assignment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C57E5-427B-FD4E-9AD4-13B0E5E0E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8592" y="1631950"/>
            <a:ext cx="6266815" cy="1292662"/>
          </a:xfrm>
        </p:spPr>
        <p:txBody>
          <a:bodyPr/>
          <a:lstStyle/>
          <a:p>
            <a:pPr marL="0" algn="l" rtl="0"/>
            <a:r>
              <a:rPr lang="en-SA" sz="2800" dirty="0"/>
              <a:t>Implement Merge Sort and in the code try to count the number of comparisions and show that it is aproximately n log n</a:t>
            </a:r>
          </a:p>
        </p:txBody>
      </p:sp>
    </p:spTree>
    <p:extLst>
      <p:ext uri="{BB962C8B-B14F-4D97-AF65-F5344CB8AC3E}">
        <p14:creationId xmlns:p14="http://schemas.microsoft.com/office/powerpoint/2010/main" val="2718438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528</Words>
  <Application>Microsoft Macintosh PowerPoint</Application>
  <PresentationFormat>On-screen Show (4:3)</PresentationFormat>
  <Paragraphs>109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Cambria</vt:lpstr>
      <vt:lpstr>Comic Sans MS</vt:lpstr>
      <vt:lpstr>Courier New</vt:lpstr>
      <vt:lpstr>Lucida Sans Unicode</vt:lpstr>
      <vt:lpstr>Symbol</vt:lpstr>
      <vt:lpstr>Times New Roman</vt:lpstr>
      <vt:lpstr>Office Theme</vt:lpstr>
      <vt:lpstr>Chapter 5</vt:lpstr>
      <vt:lpstr>Divide-and-Conquer</vt:lpstr>
      <vt:lpstr>5.1 Mergesort</vt:lpstr>
      <vt:lpstr>Sorting</vt:lpstr>
      <vt:lpstr>Mergesort</vt:lpstr>
      <vt:lpstr>Merging</vt:lpstr>
      <vt:lpstr>Proof by Recursion Tree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05divide-and-conquer.ppt</dc:title>
  <dc:creator>Kevin Wayne</dc:creator>
  <cp:lastModifiedBy>Fidaa Ali Abed</cp:lastModifiedBy>
  <cp:revision>4</cp:revision>
  <dcterms:created xsi:type="dcterms:W3CDTF">2022-03-28T12:22:45Z</dcterms:created>
  <dcterms:modified xsi:type="dcterms:W3CDTF">2023-04-26T12:45:13Z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2008-12-18T00:00:00Z</vt:filetime>
  </property>
  <property fmtid="{D5CDD505-2E9C-101B-9397-08002B2CF9AE}" pid="3" name="Creator">
    <vt:lpwstr>Microsoft PowerPoint</vt:lpwstr>
  </property>
  <property fmtid="{D5CDD505-2E9C-101B-9397-08002B2CF9AE}" pid="4" name="LastSaved">
    <vt:filetime>2022-03-28T00:00:00Z</vt:filetime>
  </property>
</Properties>
</file>