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9144000" cy="6858000" type="screen4x3"/>
  <p:notesSz cx="9144000" cy="6858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00783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0"/>
                </a:moveTo>
                <a:lnTo>
                  <a:pt x="9143999" y="0"/>
                </a:lnTo>
                <a:lnTo>
                  <a:pt x="9143999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2895" y="176275"/>
            <a:ext cx="4458208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0304" y="2965703"/>
            <a:ext cx="6266815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9492" y="6655203"/>
            <a:ext cx="2025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015" y="5239512"/>
            <a:ext cx="652271" cy="484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3828" y="1206499"/>
            <a:ext cx="19132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</a:rPr>
              <a:t>Chapter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5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973828" y="1998979"/>
            <a:ext cx="31762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CBCCCC"/>
                </a:solidFill>
                <a:latin typeface="Comic Sans MS"/>
                <a:cs typeface="Comic Sans MS"/>
              </a:rPr>
              <a:t>Divide</a:t>
            </a:r>
            <a:r>
              <a:rPr sz="2800" spc="-4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CBCCCC"/>
                </a:solidFill>
                <a:latin typeface="Comic Sans MS"/>
                <a:cs typeface="Comic Sans MS"/>
              </a:rPr>
              <a:t>and</a:t>
            </a:r>
            <a:r>
              <a:rPr sz="2800" spc="-3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CBCCCC"/>
                </a:solidFill>
                <a:latin typeface="Comic Sans MS"/>
                <a:cs typeface="Comic Sans MS"/>
              </a:rPr>
              <a:t>Conquer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3947" y="5214619"/>
            <a:ext cx="2359025" cy="436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70"/>
              </a:lnSpc>
              <a:spcBef>
                <a:spcPts val="110"/>
              </a:spcBef>
            </a:pP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Slides</a:t>
            </a:r>
            <a:r>
              <a:rPr sz="900" spc="-1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by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Kevin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Wayne.</a:t>
            </a:r>
            <a:endParaRPr sz="900">
              <a:latin typeface="Comic Sans MS"/>
              <a:cs typeface="Comic Sans MS"/>
            </a:endParaRPr>
          </a:p>
          <a:p>
            <a:pPr marL="12700" marR="5080">
              <a:lnSpc>
                <a:spcPts val="1080"/>
              </a:lnSpc>
              <a:spcBef>
                <a:spcPts val="25"/>
              </a:spcBef>
            </a:pP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Copyright</a:t>
            </a:r>
            <a:r>
              <a:rPr sz="900" spc="5" dirty="0">
                <a:solidFill>
                  <a:srgbClr val="CBCCCC"/>
                </a:solidFill>
                <a:latin typeface="Comic Sans MS"/>
                <a:cs typeface="Comic Sans MS"/>
              </a:rPr>
              <a:t> ©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2005 Pearson-Addison</a:t>
            </a:r>
            <a:r>
              <a:rPr sz="900" spc="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Wesley. </a:t>
            </a:r>
            <a:r>
              <a:rPr sz="900" spc="-254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All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rights reserved.</a:t>
            </a:r>
            <a:endParaRPr sz="90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1240536"/>
            <a:ext cx="3919728" cy="4483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548" y="176275"/>
            <a:ext cx="4438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67940" algn="l"/>
              </a:tabLst>
            </a:pPr>
            <a:r>
              <a:rPr spc="-5" dirty="0"/>
              <a:t>Counting</a:t>
            </a:r>
            <a:r>
              <a:rPr spc="15" dirty="0"/>
              <a:t> </a:t>
            </a:r>
            <a:r>
              <a:rPr spc="-5" dirty="0"/>
              <a:t>Inversions:	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580834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725295" algn="l"/>
                <a:tab pos="3697604" algn="l"/>
                <a:tab pos="371856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Pre-condition.</a:t>
            </a:r>
            <a:r>
              <a:rPr sz="1800" spc="-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[Merge-and-Count]		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sorted.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Post-condition.	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[Sort-and-Count]	</a:t>
            </a: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sorted.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362200"/>
            <a:ext cx="6400800" cy="2874645"/>
          </a:xfrm>
          <a:custGeom>
            <a:avLst/>
            <a:gdLst/>
            <a:ahLst/>
            <a:cxnLst/>
            <a:rect l="l" t="t" r="r" b="b"/>
            <a:pathLst>
              <a:path w="6400800" h="2874645">
                <a:moveTo>
                  <a:pt x="6400800" y="0"/>
                </a:moveTo>
                <a:lnTo>
                  <a:pt x="0" y="0"/>
                </a:lnTo>
                <a:lnTo>
                  <a:pt x="0" y="2874263"/>
                </a:lnTo>
                <a:lnTo>
                  <a:pt x="6400800" y="2874263"/>
                </a:lnTo>
                <a:lnTo>
                  <a:pt x="64008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1780" y="2419603"/>
            <a:ext cx="51536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ourier New"/>
                <a:cs typeface="Courier New"/>
              </a:rPr>
              <a:t>Sort-and-Count(L)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3585" marR="1595120" indent="-365760">
              <a:lnSpc>
                <a:spcPct val="100000"/>
              </a:lnSpc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list L has one element </a:t>
            </a:r>
            <a:r>
              <a:rPr sz="1600" b="1" spc="-95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return</a:t>
            </a:r>
            <a:r>
              <a:rPr sz="1600" b="1" spc="-3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0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and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the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list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Divide</a:t>
            </a:r>
            <a:r>
              <a:rPr sz="1600" b="1" spc="-2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the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list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into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two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halves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and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88489" y="3688753"/>
          <a:ext cx="3893185" cy="719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886">
                <a:tc>
                  <a:txBody>
                    <a:bodyPr/>
                    <a:lstStyle/>
                    <a:p>
                      <a:pPr marR="22225"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(r</a:t>
                      </a:r>
                      <a:r>
                        <a:rPr sz="1650" b="1" baseline="-20202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60"/>
                        </a:lnSpc>
                      </a:pPr>
                      <a:r>
                        <a:rPr sz="1600" spc="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Sort-and-Count(A)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21590" algn="ctr">
                        <a:lnSpc>
                          <a:spcPts val="158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(r</a:t>
                      </a:r>
                      <a:r>
                        <a:rPr sz="1650" b="1" baseline="-20202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80"/>
                        </a:lnSpc>
                      </a:pPr>
                      <a:r>
                        <a:rPr sz="1600" spc="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Sort-and-Count(B)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291">
                <a:tc>
                  <a:txBody>
                    <a:bodyPr/>
                    <a:lstStyle/>
                    <a:p>
                      <a:pPr marR="21590" algn="ctr">
                        <a:lnSpc>
                          <a:spcPts val="158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-2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L)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80"/>
                        </a:lnSpc>
                      </a:pPr>
                      <a:r>
                        <a:rPr sz="1600" spc="5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Merge-and-Count(A,</a:t>
                      </a:r>
                      <a:r>
                        <a:rPr sz="16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B)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29080" y="4617211"/>
            <a:ext cx="5748655" cy="517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return</a:t>
            </a:r>
            <a:r>
              <a:rPr sz="1600" b="1" spc="-1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50" b="1" baseline="-20202" dirty="0">
                <a:latin typeface="Courier New"/>
                <a:cs typeface="Courier New"/>
              </a:rPr>
              <a:t>A</a:t>
            </a:r>
            <a:r>
              <a:rPr sz="1650" b="1" spc="494" baseline="-20202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10" dirty="0">
                <a:latin typeface="Courier New"/>
                <a:cs typeface="Courier New"/>
              </a:rPr>
              <a:t> r</a:t>
            </a:r>
            <a:r>
              <a:rPr sz="1650" b="1" spc="15" baseline="-20202" dirty="0">
                <a:latin typeface="Courier New"/>
                <a:cs typeface="Courier New"/>
              </a:rPr>
              <a:t>B</a:t>
            </a:r>
            <a:r>
              <a:rPr sz="1650" b="1" spc="450" baseline="-20202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and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the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sorted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list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0" y="977899"/>
            <a:ext cx="49009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sz="3200" spc="-5" dirty="0">
                <a:solidFill>
                  <a:srgbClr val="0048AA"/>
                </a:solidFill>
              </a:rPr>
              <a:t>5.4	Closest</a:t>
            </a:r>
            <a:r>
              <a:rPr sz="3200" spc="-2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Pair</a:t>
            </a:r>
            <a:r>
              <a:rPr sz="3200" spc="-2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of</a:t>
            </a:r>
            <a:r>
              <a:rPr sz="3200" spc="-1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Points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428" y="176275"/>
            <a:ext cx="2546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20" dirty="0"/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4395" y="5640324"/>
            <a:ext cx="64135" cy="220979"/>
            <a:chOff x="1644395" y="5640324"/>
            <a:chExt cx="64135" cy="220979"/>
          </a:xfrm>
        </p:grpSpPr>
        <p:sp>
          <p:nvSpPr>
            <p:cNvPr id="4" name="object 4"/>
            <p:cNvSpPr/>
            <p:nvPr/>
          </p:nvSpPr>
          <p:spPr>
            <a:xfrm>
              <a:off x="1671827" y="5704332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0" y="152399"/>
                  </a:moveTo>
                  <a:lnTo>
                    <a:pt x="3048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4395" y="5640324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3527" y="0"/>
                  </a:moveTo>
                  <a:lnTo>
                    <a:pt x="0" y="64007"/>
                  </a:lnTo>
                  <a:lnTo>
                    <a:pt x="64007" y="67055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140" y="926084"/>
            <a:ext cx="7585709" cy="514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54355">
              <a:lnSpc>
                <a:spcPct val="120000"/>
              </a:lnSpc>
              <a:spcBef>
                <a:spcPts val="100"/>
              </a:spcBef>
              <a:tabLst>
                <a:tab pos="15392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Closest pair.	</a:t>
            </a:r>
            <a:r>
              <a:rPr sz="1800" spc="-5" dirty="0">
                <a:latin typeface="Comic Sans MS"/>
                <a:cs typeface="Comic Sans MS"/>
              </a:rPr>
              <a:t>Given </a:t>
            </a:r>
            <a:r>
              <a:rPr sz="1800" dirty="0">
                <a:latin typeface="Comic Sans MS"/>
                <a:cs typeface="Comic Sans MS"/>
              </a:rPr>
              <a:t>n points </a:t>
            </a:r>
            <a:r>
              <a:rPr sz="1800" spc="-5" dirty="0">
                <a:latin typeface="Comic Sans MS"/>
                <a:cs typeface="Comic Sans MS"/>
              </a:rPr>
              <a:t>in the </a:t>
            </a:r>
            <a:r>
              <a:rPr sz="1800" dirty="0">
                <a:latin typeface="Comic Sans MS"/>
                <a:cs typeface="Comic Sans MS"/>
              </a:rPr>
              <a:t>plane, </a:t>
            </a:r>
            <a:r>
              <a:rPr sz="1800" spc="-5" dirty="0">
                <a:latin typeface="Comic Sans MS"/>
                <a:cs typeface="Comic Sans MS"/>
              </a:rPr>
              <a:t>find </a:t>
            </a:r>
            <a:r>
              <a:rPr sz="1800" dirty="0">
                <a:latin typeface="Comic Sans MS"/>
                <a:cs typeface="Comic Sans MS"/>
              </a:rPr>
              <a:t>a pair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dirty="0">
                <a:latin typeface="Comic Sans MS"/>
                <a:cs typeface="Comic Sans MS"/>
              </a:rPr>
              <a:t>smallest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Euclidean</a:t>
            </a:r>
            <a:r>
              <a:rPr sz="1800" spc="-5" dirty="0">
                <a:latin typeface="Comic Sans MS"/>
                <a:cs typeface="Comic Sans MS"/>
              </a:rPr>
              <a:t> distance between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them.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Fundamental</a:t>
            </a:r>
            <a:r>
              <a:rPr sz="1800" spc="-3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geometric</a:t>
            </a:r>
            <a:r>
              <a:rPr sz="1800" spc="-3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primitive.</a:t>
            </a:r>
            <a:endParaRPr sz="1800">
              <a:latin typeface="Comic Sans MS"/>
              <a:cs typeface="Comic Sans MS"/>
            </a:endParaRPr>
          </a:p>
          <a:p>
            <a:pPr marL="436245" marR="838835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436245" algn="l"/>
                <a:tab pos="436880" algn="l"/>
              </a:tabLst>
            </a:pPr>
            <a:r>
              <a:rPr sz="1800" dirty="0">
                <a:latin typeface="Comic Sans MS"/>
                <a:cs typeface="Comic Sans MS"/>
              </a:rPr>
              <a:t>Graphics, computer </a:t>
            </a:r>
            <a:r>
              <a:rPr sz="1800" spc="-5" dirty="0">
                <a:latin typeface="Comic Sans MS"/>
                <a:cs typeface="Comic Sans MS"/>
              </a:rPr>
              <a:t>vision, </a:t>
            </a:r>
            <a:r>
              <a:rPr sz="1800" dirty="0">
                <a:latin typeface="Comic Sans MS"/>
                <a:cs typeface="Comic Sans MS"/>
              </a:rPr>
              <a:t>geographic </a:t>
            </a:r>
            <a:r>
              <a:rPr sz="1800" spc="-5" dirty="0">
                <a:latin typeface="Comic Sans MS"/>
                <a:cs typeface="Comic Sans MS"/>
              </a:rPr>
              <a:t>information </a:t>
            </a:r>
            <a:r>
              <a:rPr sz="1800" dirty="0">
                <a:latin typeface="Comic Sans MS"/>
                <a:cs typeface="Comic Sans MS"/>
              </a:rPr>
              <a:t>systems,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molecular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modeling,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air </a:t>
            </a:r>
            <a:r>
              <a:rPr sz="1800" spc="-5" dirty="0">
                <a:latin typeface="Comic Sans MS"/>
                <a:cs typeface="Comic Sans MS"/>
              </a:rPr>
              <a:t>traffic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control.</a:t>
            </a:r>
            <a:endParaRPr sz="1800">
              <a:latin typeface="Comic Sans MS"/>
              <a:cs typeface="Comic Sans MS"/>
            </a:endParaRPr>
          </a:p>
          <a:p>
            <a:pPr marL="436245" indent="-232410">
              <a:lnSpc>
                <a:spcPct val="100000"/>
              </a:lnSpc>
              <a:spcBef>
                <a:spcPts val="265"/>
              </a:spcBef>
              <a:buSzPct val="33333"/>
              <a:buFont typeface="Lucida Sans Unicode"/>
              <a:buChar char="■"/>
              <a:tabLst>
                <a:tab pos="436245" algn="l"/>
                <a:tab pos="436880" algn="l"/>
              </a:tabLst>
            </a:pPr>
            <a:r>
              <a:rPr sz="1800" spc="-5" dirty="0">
                <a:latin typeface="Comic Sans MS"/>
                <a:cs typeface="Comic Sans MS"/>
              </a:rPr>
              <a:t>Special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nearest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neighbor,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Euclidean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MST,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Voronoi.</a:t>
            </a:r>
            <a:endParaRPr sz="1800">
              <a:latin typeface="Comic Sans MS"/>
              <a:cs typeface="Comic Sans MS"/>
            </a:endParaRPr>
          </a:p>
          <a:p>
            <a:pPr marL="2664460">
              <a:lnSpc>
                <a:spcPct val="100000"/>
              </a:lnSpc>
              <a:spcBef>
                <a:spcPts val="1345"/>
              </a:spcBef>
            </a:pPr>
            <a:r>
              <a:rPr sz="1200" spc="-5" dirty="0">
                <a:latin typeface="Comic Sans MS"/>
                <a:cs typeface="Comic Sans MS"/>
              </a:rPr>
              <a:t>fast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closest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pair</a:t>
            </a:r>
            <a:r>
              <a:rPr sz="1200" spc="-5" dirty="0">
                <a:latin typeface="Comic Sans MS"/>
                <a:cs typeface="Comic Sans MS"/>
              </a:rPr>
              <a:t> inspired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fast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algorithms</a:t>
            </a:r>
            <a:r>
              <a:rPr sz="1200" spc="-5" dirty="0">
                <a:latin typeface="Comic Sans MS"/>
                <a:cs typeface="Comic Sans MS"/>
              </a:rPr>
              <a:t> for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these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problems</a:t>
            </a:r>
            <a:endParaRPr sz="1200">
              <a:latin typeface="Comic Sans MS"/>
              <a:cs typeface="Comic Sans MS"/>
            </a:endParaRPr>
          </a:p>
          <a:p>
            <a:pPr marL="88900" marR="81280">
              <a:lnSpc>
                <a:spcPts val="5210"/>
              </a:lnSpc>
              <a:spcBef>
                <a:spcPts val="484"/>
              </a:spcBef>
              <a:tabLst>
                <a:tab pos="1475105" algn="l"/>
                <a:tab pos="154559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Brute force.		</a:t>
            </a:r>
            <a:r>
              <a:rPr sz="1800" dirty="0">
                <a:latin typeface="Comic Sans MS"/>
                <a:cs typeface="Comic Sans MS"/>
              </a:rPr>
              <a:t>Check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q</a:t>
            </a:r>
            <a:r>
              <a:rPr sz="1800" spc="-5" dirty="0">
                <a:latin typeface="Comic Sans MS"/>
                <a:cs typeface="Comic Sans MS"/>
              </a:rPr>
              <a:t> with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</a:t>
            </a:r>
            <a:r>
              <a:rPr sz="1800" dirty="0">
                <a:latin typeface="Comic Sans MS"/>
                <a:cs typeface="Comic Sans MS"/>
              </a:rPr>
              <a:t>(n</a:t>
            </a:r>
            <a:r>
              <a:rPr sz="1950" baseline="25641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comparisons.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1-D version.	</a:t>
            </a:r>
            <a:r>
              <a:rPr sz="1800" spc="5" dirty="0">
                <a:latin typeface="Comic Sans MS"/>
                <a:cs typeface="Comic Sans MS"/>
              </a:rPr>
              <a:t>O(n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log</a:t>
            </a:r>
            <a:r>
              <a:rPr sz="1800" spc="-5" dirty="0">
                <a:latin typeface="Comic Sans MS"/>
                <a:cs typeface="Comic Sans MS"/>
              </a:rPr>
              <a:t> n) </a:t>
            </a:r>
            <a:r>
              <a:rPr sz="1800" dirty="0">
                <a:latin typeface="Comic Sans MS"/>
                <a:cs typeface="Comic Sans MS"/>
              </a:rPr>
              <a:t>easy</a:t>
            </a:r>
            <a:r>
              <a:rPr sz="1800" spc="-5" dirty="0">
                <a:latin typeface="Comic Sans MS"/>
                <a:cs typeface="Comic Sans MS"/>
              </a:rPr>
              <a:t> if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 on 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line.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omic Sans MS"/>
              <a:cs typeface="Comic Sans MS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150304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Assumption.	</a:t>
            </a:r>
            <a:r>
              <a:rPr sz="1800" spc="10" dirty="0">
                <a:latin typeface="Comic Sans MS"/>
                <a:cs typeface="Comic Sans MS"/>
              </a:rPr>
              <a:t>No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have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coordinate.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omic Sans MS"/>
              <a:cs typeface="Comic Sans MS"/>
            </a:endParaRPr>
          </a:p>
          <a:p>
            <a:pPr marL="515620">
              <a:lnSpc>
                <a:spcPct val="100000"/>
              </a:lnSpc>
            </a:pPr>
            <a:r>
              <a:rPr sz="1200" spc="-5" dirty="0">
                <a:latin typeface="Comic Sans MS"/>
                <a:cs typeface="Comic Sans MS"/>
              </a:rPr>
              <a:t>to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make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presentation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cleaner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16579" y="3293364"/>
            <a:ext cx="81280" cy="184785"/>
            <a:chOff x="3116579" y="3293364"/>
            <a:chExt cx="81280" cy="184785"/>
          </a:xfrm>
        </p:grpSpPr>
        <p:sp>
          <p:nvSpPr>
            <p:cNvPr id="8" name="object 8"/>
            <p:cNvSpPr/>
            <p:nvPr/>
          </p:nvSpPr>
          <p:spPr>
            <a:xfrm>
              <a:off x="3147059" y="3351276"/>
              <a:ext cx="45720" cy="121920"/>
            </a:xfrm>
            <a:custGeom>
              <a:avLst/>
              <a:gdLst/>
              <a:ahLst/>
              <a:cxnLst/>
              <a:rect l="l" t="t" r="r" b="b"/>
              <a:pathLst>
                <a:path w="45719" h="121920">
                  <a:moveTo>
                    <a:pt x="45719" y="12191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6579" y="3293364"/>
              <a:ext cx="64135" cy="73660"/>
            </a:xfrm>
            <a:custGeom>
              <a:avLst/>
              <a:gdLst/>
              <a:ahLst/>
              <a:cxnLst/>
              <a:rect l="l" t="t" r="r" b="b"/>
              <a:pathLst>
                <a:path w="64135" h="73660">
                  <a:moveTo>
                    <a:pt x="12191" y="0"/>
                  </a:moveTo>
                  <a:lnTo>
                    <a:pt x="0" y="73151"/>
                  </a:lnTo>
                  <a:lnTo>
                    <a:pt x="64008" y="51815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12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70304" y="2965703"/>
          <a:ext cx="6248400" cy="358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62250" algn="l"/>
              </a:tabLst>
            </a:pPr>
            <a:r>
              <a:rPr spc="-5" dirty="0"/>
              <a:t>Closest</a:t>
            </a:r>
            <a:r>
              <a:rPr spc="5" dirty="0"/>
              <a:t> </a:t>
            </a:r>
            <a:r>
              <a:rPr spc="-5" dirty="0"/>
              <a:t>Pair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Points:	First</a:t>
            </a:r>
            <a:r>
              <a:rPr spc="-65" dirty="0"/>
              <a:t> </a:t>
            </a:r>
            <a:r>
              <a:rPr spc="-5" dirty="0"/>
              <a:t>Attempt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980947"/>
            <a:ext cx="461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868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Divide.	</a:t>
            </a:r>
            <a:r>
              <a:rPr sz="1800" spc="-5" dirty="0">
                <a:latin typeface="Comic Sans MS"/>
                <a:cs typeface="Comic Sans MS"/>
              </a:rPr>
              <a:t>Sub-divide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region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4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quadrants.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030980"/>
            <a:ext cx="91439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80" y="3649980"/>
            <a:ext cx="91439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980" y="3954780"/>
            <a:ext cx="91439" cy="91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579" y="3268980"/>
            <a:ext cx="91439" cy="91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2779" y="4259580"/>
            <a:ext cx="91439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3649980"/>
            <a:ext cx="91439" cy="914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779" y="4183380"/>
            <a:ext cx="91439" cy="914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179" y="4564380"/>
            <a:ext cx="91439" cy="914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9" y="6393180"/>
            <a:ext cx="91439" cy="914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4640580"/>
            <a:ext cx="91439" cy="914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4488180"/>
            <a:ext cx="91440" cy="914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779" y="4335780"/>
            <a:ext cx="91439" cy="914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4716780"/>
            <a:ext cx="91439" cy="91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488180"/>
            <a:ext cx="91439" cy="914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4779" y="5326380"/>
            <a:ext cx="91439" cy="9143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80" y="5631180"/>
            <a:ext cx="91439" cy="914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180" y="5478780"/>
            <a:ext cx="91439" cy="914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379" y="6316980"/>
            <a:ext cx="91439" cy="914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979" y="6088380"/>
            <a:ext cx="91439" cy="914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79" y="6088380"/>
            <a:ext cx="91439" cy="914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179" y="3878580"/>
            <a:ext cx="91439" cy="914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6379" y="5478780"/>
            <a:ext cx="91439" cy="9143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676400" y="2971800"/>
            <a:ext cx="6248400" cy="3581400"/>
            <a:chOff x="1676400" y="2971800"/>
            <a:chExt cx="6248400" cy="3581400"/>
          </a:xfrm>
        </p:grpSpPr>
        <p:sp>
          <p:nvSpPr>
            <p:cNvPr id="28" name="object 28"/>
            <p:cNvSpPr/>
            <p:nvPr/>
          </p:nvSpPr>
          <p:spPr>
            <a:xfrm>
              <a:off x="1676400" y="2971800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6248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6248400" y="35814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8380" y="4107180"/>
              <a:ext cx="91439" cy="914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5402580"/>
              <a:ext cx="91439" cy="91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979" y="6012180"/>
              <a:ext cx="91439" cy="914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179" y="3649980"/>
              <a:ext cx="91439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79" y="3345180"/>
              <a:ext cx="91439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79" y="3421380"/>
              <a:ext cx="91439" cy="91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6179" y="3268980"/>
              <a:ext cx="91439" cy="9143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5021580"/>
            <a:ext cx="91439" cy="914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0779" y="6164580"/>
            <a:ext cx="91439" cy="9143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9" y="4716780"/>
            <a:ext cx="91439" cy="9143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5478780"/>
            <a:ext cx="91439" cy="9143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379" y="5554980"/>
            <a:ext cx="91439" cy="9143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13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70304" y="2965703"/>
          <a:ext cx="6248400" cy="358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62250" algn="l"/>
              </a:tabLst>
            </a:pPr>
            <a:r>
              <a:rPr spc="-5" dirty="0"/>
              <a:t>Closest</a:t>
            </a:r>
            <a:r>
              <a:rPr spc="5" dirty="0"/>
              <a:t> </a:t>
            </a:r>
            <a:r>
              <a:rPr spc="-5" dirty="0"/>
              <a:t>Pair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Points:	First</a:t>
            </a:r>
            <a:r>
              <a:rPr spc="-65" dirty="0"/>
              <a:t> </a:t>
            </a:r>
            <a:r>
              <a:rPr spc="-5" dirty="0"/>
              <a:t>Attempt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926084"/>
            <a:ext cx="605980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86868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Divide.	</a:t>
            </a:r>
            <a:r>
              <a:rPr sz="1800" spc="-5" dirty="0">
                <a:latin typeface="Comic Sans MS"/>
                <a:cs typeface="Comic Sans MS"/>
              </a:rPr>
              <a:t>Sub-divide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region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4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quadrants.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116459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Obstacle.	</a:t>
            </a:r>
            <a:r>
              <a:rPr sz="1800" dirty="0">
                <a:latin typeface="Comic Sans MS"/>
                <a:cs typeface="Comic Sans MS"/>
              </a:rPr>
              <a:t>Impossible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ensure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n/4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piece.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030980"/>
            <a:ext cx="91439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3878580"/>
            <a:ext cx="91439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80" y="3649980"/>
            <a:ext cx="91439" cy="91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980" y="3954780"/>
            <a:ext cx="91439" cy="91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579" y="3268980"/>
            <a:ext cx="91439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2779" y="4259580"/>
            <a:ext cx="91439" cy="914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7379" y="6088380"/>
            <a:ext cx="91439" cy="914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3649980"/>
            <a:ext cx="91439" cy="914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980" y="3497580"/>
            <a:ext cx="91439" cy="914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179" y="4335780"/>
            <a:ext cx="91439" cy="914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9" y="6393180"/>
            <a:ext cx="91439" cy="914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8379" y="5783580"/>
            <a:ext cx="91439" cy="914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979" y="5173980"/>
            <a:ext cx="91439" cy="91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4488180"/>
            <a:ext cx="91440" cy="914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8179" y="5097780"/>
            <a:ext cx="91439" cy="9143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4716780"/>
            <a:ext cx="91439" cy="914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488180"/>
            <a:ext cx="91439" cy="914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79" y="3345180"/>
            <a:ext cx="91439" cy="914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8380" y="3878580"/>
            <a:ext cx="91439" cy="914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180" y="4564380"/>
            <a:ext cx="91439" cy="914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1579" y="6088380"/>
            <a:ext cx="91439" cy="914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4379" y="5554980"/>
            <a:ext cx="91439" cy="914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79" y="3573780"/>
            <a:ext cx="91439" cy="9143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6579" y="5859780"/>
            <a:ext cx="91439" cy="9143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6379" y="5478780"/>
            <a:ext cx="91439" cy="9143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676400" y="2971800"/>
            <a:ext cx="6248400" cy="3581400"/>
            <a:chOff x="1676400" y="2971800"/>
            <a:chExt cx="6248400" cy="3581400"/>
          </a:xfrm>
        </p:grpSpPr>
        <p:sp>
          <p:nvSpPr>
            <p:cNvPr id="31" name="object 31"/>
            <p:cNvSpPr/>
            <p:nvPr/>
          </p:nvSpPr>
          <p:spPr>
            <a:xfrm>
              <a:off x="1676400" y="2971800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6248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6248400" y="35814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8380" y="4107180"/>
              <a:ext cx="91439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979" y="6012180"/>
              <a:ext cx="91439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179" y="6316979"/>
              <a:ext cx="91440" cy="91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79" y="3192780"/>
              <a:ext cx="91439" cy="9143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5021580"/>
            <a:ext cx="91439" cy="914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0779" y="6164580"/>
            <a:ext cx="91439" cy="9143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580" y="4259580"/>
            <a:ext cx="91439" cy="9143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5478780"/>
            <a:ext cx="91439" cy="9143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379" y="5554980"/>
            <a:ext cx="91439" cy="9143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980" y="4030980"/>
            <a:ext cx="91439" cy="9143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980" y="4488180"/>
            <a:ext cx="91439" cy="9143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380" y="3497580"/>
            <a:ext cx="91439" cy="9143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380" y="3726180"/>
            <a:ext cx="91439" cy="9143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6979" y="5631180"/>
            <a:ext cx="91439" cy="9143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7979" y="6088380"/>
            <a:ext cx="91439" cy="9143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5097780"/>
            <a:ext cx="91439" cy="9143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5326380"/>
            <a:ext cx="91439" cy="9143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79" y="4030980"/>
            <a:ext cx="91439" cy="9143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4488180"/>
            <a:ext cx="91439" cy="9143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9979" y="3497580"/>
            <a:ext cx="91439" cy="9143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9979" y="3726180"/>
            <a:ext cx="91439" cy="9143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979" y="5707380"/>
            <a:ext cx="91439" cy="9143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3979" y="6164580"/>
            <a:ext cx="91439" cy="9143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5173980"/>
            <a:ext cx="91439" cy="9143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5402580"/>
            <a:ext cx="91439" cy="91439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14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0304" y="2965703"/>
            <a:ext cx="6261100" cy="3594100"/>
            <a:chOff x="1670304" y="2965703"/>
            <a:chExt cx="6261100" cy="3594100"/>
          </a:xfrm>
        </p:grpSpPr>
        <p:sp>
          <p:nvSpPr>
            <p:cNvPr id="3" name="object 3"/>
            <p:cNvSpPr/>
            <p:nvPr/>
          </p:nvSpPr>
          <p:spPr>
            <a:xfrm>
              <a:off x="1676400" y="2971799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6248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6248400" y="35814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2971799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0" y="0"/>
                  </a:moveTo>
                  <a:lnTo>
                    <a:pt x="6248399" y="0"/>
                  </a:lnTo>
                  <a:lnTo>
                    <a:pt x="6248399" y="3581399"/>
                  </a:lnTo>
                  <a:lnTo>
                    <a:pt x="0" y="358139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8380" y="4107180"/>
              <a:ext cx="91439" cy="91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4030980"/>
              <a:ext cx="91439" cy="914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5402580"/>
              <a:ext cx="91439" cy="914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979" y="6012180"/>
              <a:ext cx="91439" cy="91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80" y="3649980"/>
              <a:ext cx="91439" cy="914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7980" y="3954780"/>
              <a:ext cx="91439" cy="914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6580" y="3268980"/>
              <a:ext cx="91439" cy="91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2780" y="4259580"/>
              <a:ext cx="91439" cy="914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180" y="3649980"/>
              <a:ext cx="91439" cy="914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8579" y="3649980"/>
              <a:ext cx="91439" cy="91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7780" y="4183380"/>
              <a:ext cx="91439" cy="91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2379" y="6393179"/>
              <a:ext cx="91439" cy="914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80" y="3345180"/>
              <a:ext cx="91439" cy="91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80" y="4640580"/>
              <a:ext cx="91439" cy="91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180" y="4488180"/>
              <a:ext cx="91440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5779" y="4335780"/>
              <a:ext cx="91439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4716780"/>
              <a:ext cx="91439" cy="91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4488180"/>
              <a:ext cx="91439" cy="914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779" y="5326380"/>
              <a:ext cx="91439" cy="91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379" y="6316979"/>
              <a:ext cx="91439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980" y="6088380"/>
              <a:ext cx="91439" cy="91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0" y="6088380"/>
              <a:ext cx="91439" cy="914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6180" y="3878580"/>
              <a:ext cx="91439" cy="91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3421380"/>
              <a:ext cx="91439" cy="914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6380" y="5478780"/>
              <a:ext cx="91439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6180" y="3268980"/>
              <a:ext cx="91439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80" y="5021580"/>
              <a:ext cx="91439" cy="91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0780" y="6164580"/>
              <a:ext cx="91439" cy="91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2379" y="4716780"/>
              <a:ext cx="91439" cy="914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80" y="5478780"/>
              <a:ext cx="91439" cy="914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1380" y="5554980"/>
              <a:ext cx="91439" cy="9143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67200" y="2971799"/>
              <a:ext cx="0" cy="3581400"/>
            </a:xfrm>
            <a:custGeom>
              <a:avLst/>
              <a:gdLst/>
              <a:ahLst/>
              <a:cxnLst/>
              <a:rect l="l" t="t" r="r" b="b"/>
              <a:pathLst>
                <a:path h="3581400">
                  <a:moveTo>
                    <a:pt x="0" y="0"/>
                  </a:moveTo>
                  <a:lnTo>
                    <a:pt x="0" y="358140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297428" y="176275"/>
            <a:ext cx="2546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20" dirty="0"/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Points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15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8340" y="926084"/>
            <a:ext cx="744156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231900" algn="l"/>
              </a:tabLst>
            </a:pP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Divide</a:t>
            </a:r>
            <a:r>
              <a:rPr sz="1800" dirty="0">
                <a:latin typeface="Comic Sans MS"/>
                <a:cs typeface="Comic Sans MS"/>
              </a:rPr>
              <a:t>:	</a:t>
            </a:r>
            <a:r>
              <a:rPr sz="1800" spc="-5" dirty="0">
                <a:latin typeface="Comic Sans MS"/>
                <a:cs typeface="Comic Sans MS"/>
              </a:rPr>
              <a:t>draw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vertical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roughly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½n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79976" y="3269995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0050" y="2965450"/>
            <a:ext cx="6261100" cy="3594100"/>
            <a:chOff x="1670050" y="2965450"/>
            <a:chExt cx="6261100" cy="3594100"/>
          </a:xfrm>
        </p:grpSpPr>
        <p:sp>
          <p:nvSpPr>
            <p:cNvPr id="3" name="object 3"/>
            <p:cNvSpPr/>
            <p:nvPr/>
          </p:nvSpPr>
          <p:spPr>
            <a:xfrm>
              <a:off x="1676400" y="2971800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6248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6248400" y="35814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2971800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0" y="0"/>
                  </a:moveTo>
                  <a:lnTo>
                    <a:pt x="6248399" y="0"/>
                  </a:lnTo>
                  <a:lnTo>
                    <a:pt x="6248399" y="3581399"/>
                  </a:lnTo>
                  <a:lnTo>
                    <a:pt x="0" y="358139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8380" y="4107180"/>
              <a:ext cx="91439" cy="91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4030980"/>
              <a:ext cx="91439" cy="914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5402580"/>
              <a:ext cx="91439" cy="914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979" y="6012180"/>
              <a:ext cx="91439" cy="91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80" y="3649980"/>
              <a:ext cx="91439" cy="914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7980" y="3954780"/>
              <a:ext cx="91439" cy="914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6579" y="3268980"/>
              <a:ext cx="91439" cy="91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2779" y="4259580"/>
              <a:ext cx="91439" cy="914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179" y="3649980"/>
              <a:ext cx="91439" cy="914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8579" y="3649980"/>
              <a:ext cx="91439" cy="91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7779" y="4183380"/>
              <a:ext cx="91439" cy="91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2379" y="6393180"/>
              <a:ext cx="91439" cy="914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79" y="3345180"/>
              <a:ext cx="91439" cy="91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79" y="4640580"/>
              <a:ext cx="91439" cy="91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179" y="4488180"/>
              <a:ext cx="91440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5779" y="4335780"/>
              <a:ext cx="91439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4716780"/>
              <a:ext cx="91439" cy="91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4488180"/>
              <a:ext cx="91439" cy="914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779" y="5326380"/>
              <a:ext cx="91439" cy="91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379" y="6316980"/>
              <a:ext cx="91439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980" y="6088380"/>
              <a:ext cx="91439" cy="91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79" y="6088380"/>
              <a:ext cx="91439" cy="914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6179" y="3878580"/>
              <a:ext cx="91439" cy="91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79" y="3421380"/>
              <a:ext cx="91439" cy="914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6379" y="5478780"/>
              <a:ext cx="91439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6179" y="3268980"/>
              <a:ext cx="91439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79" y="5021580"/>
              <a:ext cx="91439" cy="91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0779" y="6164580"/>
              <a:ext cx="91439" cy="91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2379" y="4716780"/>
              <a:ext cx="91439" cy="914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79" y="5478780"/>
              <a:ext cx="91439" cy="914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1379" y="5554980"/>
              <a:ext cx="91439" cy="9143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972055" y="5538216"/>
              <a:ext cx="247015" cy="119380"/>
            </a:xfrm>
            <a:custGeom>
              <a:avLst/>
              <a:gdLst/>
              <a:ahLst/>
              <a:cxnLst/>
              <a:rect l="l" t="t" r="r" b="b"/>
              <a:pathLst>
                <a:path w="247014" h="119379">
                  <a:moveTo>
                    <a:pt x="246888" y="0"/>
                  </a:moveTo>
                  <a:lnTo>
                    <a:pt x="0" y="11887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937759" y="4261104"/>
              <a:ext cx="182880" cy="317500"/>
            </a:xfrm>
            <a:custGeom>
              <a:avLst/>
              <a:gdLst/>
              <a:ahLst/>
              <a:cxnLst/>
              <a:rect l="l" t="t" r="r" b="b"/>
              <a:pathLst>
                <a:path w="182879" h="317500">
                  <a:moveTo>
                    <a:pt x="182879" y="0"/>
                  </a:moveTo>
                  <a:lnTo>
                    <a:pt x="0" y="31699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7779" y="4183380"/>
              <a:ext cx="91439" cy="91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297428" y="176275"/>
            <a:ext cx="2546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20" dirty="0"/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Points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88340" y="926084"/>
            <a:ext cx="7439659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229360" algn="l"/>
              </a:tabLst>
            </a:pPr>
            <a:r>
              <a:rPr sz="1800" dirty="0">
                <a:latin typeface="Comic Sans MS"/>
                <a:cs typeface="Comic Sans MS"/>
              </a:rPr>
              <a:t>Divide:	</a:t>
            </a:r>
            <a:r>
              <a:rPr sz="1800" spc="-5" dirty="0">
                <a:latin typeface="Comic Sans MS"/>
                <a:cs typeface="Comic Sans MS"/>
              </a:rPr>
              <a:t>draw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vertical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roughly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½n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415415" algn="l"/>
              </a:tabLst>
            </a:pP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Conquer</a:t>
            </a:r>
            <a:r>
              <a:rPr sz="1800" spc="-5" dirty="0">
                <a:latin typeface="Comic Sans MS"/>
                <a:cs typeface="Comic Sans MS"/>
              </a:rPr>
              <a:t>:	find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closest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recursively.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39511" y="4370323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21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67200" y="2971800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379976" y="3269995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55723" y="5224819"/>
            <a:ext cx="267970" cy="3441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Comic Sans MS"/>
                <a:cs typeface="Comic Sans MS"/>
              </a:rPr>
              <a:t>12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16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0050" y="2965450"/>
            <a:ext cx="6261100" cy="3594100"/>
            <a:chOff x="1670050" y="2965450"/>
            <a:chExt cx="6261100" cy="3594100"/>
          </a:xfrm>
        </p:grpSpPr>
        <p:sp>
          <p:nvSpPr>
            <p:cNvPr id="3" name="object 3"/>
            <p:cNvSpPr/>
            <p:nvPr/>
          </p:nvSpPr>
          <p:spPr>
            <a:xfrm>
              <a:off x="1676400" y="2971800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6248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6248400" y="35814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2971800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0" y="0"/>
                  </a:moveTo>
                  <a:lnTo>
                    <a:pt x="6248399" y="0"/>
                  </a:lnTo>
                  <a:lnTo>
                    <a:pt x="6248399" y="3581399"/>
                  </a:lnTo>
                  <a:lnTo>
                    <a:pt x="0" y="358139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8380" y="4107180"/>
              <a:ext cx="91439" cy="91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4030980"/>
              <a:ext cx="91439" cy="914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5402580"/>
              <a:ext cx="91439" cy="914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979" y="6012180"/>
              <a:ext cx="91439" cy="91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80" y="3649980"/>
              <a:ext cx="91439" cy="914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7980" y="3954780"/>
              <a:ext cx="91439" cy="914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6579" y="3268980"/>
              <a:ext cx="91439" cy="91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2779" y="4259580"/>
              <a:ext cx="91439" cy="914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179" y="3649980"/>
              <a:ext cx="91439" cy="914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8579" y="3649980"/>
              <a:ext cx="91439" cy="91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7779" y="4183380"/>
              <a:ext cx="91439" cy="91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2379" y="6393180"/>
              <a:ext cx="91439" cy="914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79" y="3345180"/>
              <a:ext cx="91439" cy="91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79" y="4640580"/>
              <a:ext cx="91439" cy="91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179" y="4488180"/>
              <a:ext cx="91440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5779" y="4335780"/>
              <a:ext cx="91439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4716780"/>
              <a:ext cx="91439" cy="91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4488180"/>
              <a:ext cx="91439" cy="914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779" y="5326380"/>
              <a:ext cx="91439" cy="91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379" y="6316980"/>
              <a:ext cx="91439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980" y="6088380"/>
              <a:ext cx="91439" cy="91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79" y="6088380"/>
              <a:ext cx="91439" cy="914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6179" y="3878580"/>
              <a:ext cx="91439" cy="91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79" y="3421380"/>
              <a:ext cx="91439" cy="914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6379" y="5478780"/>
              <a:ext cx="91439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6179" y="3268980"/>
              <a:ext cx="91439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79" y="5021580"/>
              <a:ext cx="91439" cy="91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0779" y="6164580"/>
              <a:ext cx="91439" cy="91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2379" y="4716780"/>
              <a:ext cx="91439" cy="914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79" y="5478780"/>
              <a:ext cx="91439" cy="914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1379" y="5554980"/>
              <a:ext cx="91439" cy="9143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972055" y="5538216"/>
              <a:ext cx="247015" cy="119380"/>
            </a:xfrm>
            <a:custGeom>
              <a:avLst/>
              <a:gdLst/>
              <a:ahLst/>
              <a:cxnLst/>
              <a:rect l="l" t="t" r="r" b="b"/>
              <a:pathLst>
                <a:path w="247014" h="119379">
                  <a:moveTo>
                    <a:pt x="246888" y="0"/>
                  </a:moveTo>
                  <a:lnTo>
                    <a:pt x="0" y="11887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937759" y="4261104"/>
              <a:ext cx="182880" cy="317500"/>
            </a:xfrm>
            <a:custGeom>
              <a:avLst/>
              <a:gdLst/>
              <a:ahLst/>
              <a:cxnLst/>
              <a:rect l="l" t="t" r="r" b="b"/>
              <a:pathLst>
                <a:path w="182879" h="317500">
                  <a:moveTo>
                    <a:pt x="182879" y="0"/>
                  </a:moveTo>
                  <a:lnTo>
                    <a:pt x="0" y="31699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7779" y="4183380"/>
              <a:ext cx="91439" cy="91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297428" y="176275"/>
            <a:ext cx="2546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20" dirty="0"/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Points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88340" y="926084"/>
            <a:ext cx="7439659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229360" algn="l"/>
              </a:tabLst>
            </a:pPr>
            <a:r>
              <a:rPr sz="1800" dirty="0">
                <a:latin typeface="Comic Sans MS"/>
                <a:cs typeface="Comic Sans MS"/>
              </a:rPr>
              <a:t>Divide:	</a:t>
            </a:r>
            <a:r>
              <a:rPr sz="1800" spc="-5" dirty="0">
                <a:latin typeface="Comic Sans MS"/>
                <a:cs typeface="Comic Sans MS"/>
              </a:rPr>
              <a:t>draw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vertical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roughly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½n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416685" algn="l"/>
              </a:tabLst>
            </a:pPr>
            <a:r>
              <a:rPr sz="1800" dirty="0">
                <a:latin typeface="Comic Sans MS"/>
                <a:cs typeface="Comic Sans MS"/>
              </a:rPr>
              <a:t>Conquer:	</a:t>
            </a:r>
            <a:r>
              <a:rPr sz="1800" spc="-5" dirty="0">
                <a:latin typeface="Comic Sans MS"/>
                <a:cs typeface="Comic Sans MS"/>
              </a:rPr>
              <a:t>find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closest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recursively.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4163" y="1916684"/>
            <a:ext cx="602424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1332230" algn="l"/>
              </a:tabLst>
            </a:pP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Combine</a:t>
            </a:r>
            <a:r>
              <a:rPr sz="1800" dirty="0">
                <a:latin typeface="Comic Sans MS"/>
                <a:cs typeface="Comic Sans MS"/>
              </a:rPr>
              <a:t>:	</a:t>
            </a:r>
            <a:r>
              <a:rPr sz="1800" spc="-5" dirty="0">
                <a:latin typeface="Comic Sans MS"/>
                <a:cs typeface="Comic Sans MS"/>
              </a:rPr>
              <a:t>find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closest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spc="-5" dirty="0">
                <a:latin typeface="Comic Sans MS"/>
                <a:cs typeface="Comic Sans MS"/>
              </a:rPr>
              <a:t>Return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3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solutions.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39511" y="4370323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21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107179" y="2971800"/>
            <a:ext cx="320040" cy="3581400"/>
            <a:chOff x="4107179" y="2971800"/>
            <a:chExt cx="320040" cy="3581400"/>
          </a:xfrm>
        </p:grpSpPr>
        <p:sp>
          <p:nvSpPr>
            <p:cNvPr id="50" name="object 50"/>
            <p:cNvSpPr/>
            <p:nvPr/>
          </p:nvSpPr>
          <p:spPr>
            <a:xfrm>
              <a:off x="4267199" y="2971800"/>
              <a:ext cx="0" cy="3581400"/>
            </a:xfrm>
            <a:custGeom>
              <a:avLst/>
              <a:gdLst/>
              <a:ahLst/>
              <a:cxnLst/>
              <a:rect l="l" t="t" r="r" b="b"/>
              <a:pathLst>
                <a:path h="3581400">
                  <a:moveTo>
                    <a:pt x="0" y="0"/>
                  </a:moveTo>
                  <a:lnTo>
                    <a:pt x="0" y="358140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179" y="4335780"/>
              <a:ext cx="320039" cy="24383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971544" y="418744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8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79976" y="3269995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19188" y="2008123"/>
            <a:ext cx="1220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seems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like</a:t>
            </a:r>
            <a:r>
              <a:rPr sz="1200" spc="-40" dirty="0">
                <a:latin typeface="Comic Sans MS"/>
                <a:cs typeface="Comic Sans MS"/>
              </a:rPr>
              <a:t> </a:t>
            </a:r>
            <a:r>
              <a:rPr sz="1200" dirty="0">
                <a:latin typeface="Symbol"/>
                <a:cs typeface="Symbol"/>
              </a:rPr>
              <a:t></a:t>
            </a:r>
            <a:r>
              <a:rPr sz="1200" dirty="0">
                <a:latin typeface="Comic Sans MS"/>
                <a:cs typeface="Comic Sans MS"/>
              </a:rPr>
              <a:t>(n</a:t>
            </a:r>
            <a:r>
              <a:rPr sz="1200" baseline="27777" dirty="0">
                <a:latin typeface="Comic Sans MS"/>
                <a:cs typeface="Comic Sans MS"/>
              </a:rPr>
              <a:t>2</a:t>
            </a:r>
            <a:r>
              <a:rPr sz="1200" dirty="0">
                <a:latin typeface="Comic Sans MS"/>
                <a:cs typeface="Comic Sans MS"/>
              </a:rPr>
              <a:t>)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938771" y="2122932"/>
            <a:ext cx="149860" cy="64135"/>
            <a:chOff x="6938771" y="2122932"/>
            <a:chExt cx="149860" cy="64135"/>
          </a:xfrm>
        </p:grpSpPr>
        <p:sp>
          <p:nvSpPr>
            <p:cNvPr id="56" name="object 56"/>
            <p:cNvSpPr/>
            <p:nvPr/>
          </p:nvSpPr>
          <p:spPr>
            <a:xfrm>
              <a:off x="6996683" y="215341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38771" y="212293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30480"/>
                  </a:lnTo>
                  <a:lnTo>
                    <a:pt x="64007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55723" y="5224819"/>
            <a:ext cx="267970" cy="3441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Comic Sans MS"/>
                <a:cs typeface="Comic Sans MS"/>
              </a:rPr>
              <a:t>12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17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0304" y="2965703"/>
            <a:ext cx="6261100" cy="3594100"/>
            <a:chOff x="1670304" y="2965703"/>
            <a:chExt cx="6261100" cy="3594100"/>
          </a:xfrm>
        </p:grpSpPr>
        <p:sp>
          <p:nvSpPr>
            <p:cNvPr id="3" name="object 3"/>
            <p:cNvSpPr/>
            <p:nvPr/>
          </p:nvSpPr>
          <p:spPr>
            <a:xfrm>
              <a:off x="1676400" y="2971799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6248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6248400" y="35814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00" y="2971799"/>
              <a:ext cx="6248400" cy="3581400"/>
            </a:xfrm>
            <a:custGeom>
              <a:avLst/>
              <a:gdLst/>
              <a:ahLst/>
              <a:cxnLst/>
              <a:rect l="l" t="t" r="r" b="b"/>
              <a:pathLst>
                <a:path w="6248400" h="3581400">
                  <a:moveTo>
                    <a:pt x="0" y="0"/>
                  </a:moveTo>
                  <a:lnTo>
                    <a:pt x="6248399" y="0"/>
                  </a:lnTo>
                  <a:lnTo>
                    <a:pt x="6248399" y="3581399"/>
                  </a:lnTo>
                  <a:lnTo>
                    <a:pt x="0" y="358139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8380" y="4107180"/>
              <a:ext cx="91439" cy="91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4030980"/>
              <a:ext cx="91439" cy="914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5402580"/>
              <a:ext cx="91439" cy="914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979" y="6012180"/>
              <a:ext cx="91439" cy="91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80" y="3649980"/>
              <a:ext cx="91439" cy="914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7980" y="3954780"/>
              <a:ext cx="91439" cy="914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6580" y="3268980"/>
              <a:ext cx="91439" cy="91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2780" y="4259580"/>
              <a:ext cx="91439" cy="914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180" y="3649980"/>
              <a:ext cx="91439" cy="914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8579" y="3649980"/>
              <a:ext cx="91439" cy="91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7780" y="4183380"/>
              <a:ext cx="91439" cy="91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2379" y="6393179"/>
              <a:ext cx="91439" cy="914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80" y="3345180"/>
              <a:ext cx="91439" cy="91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80" y="4640580"/>
              <a:ext cx="91439" cy="91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180" y="4488180"/>
              <a:ext cx="91440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5779" y="4335780"/>
              <a:ext cx="91439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4716780"/>
              <a:ext cx="91439" cy="91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4488180"/>
              <a:ext cx="91439" cy="914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779" y="5326380"/>
              <a:ext cx="91439" cy="91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2379" y="6316979"/>
              <a:ext cx="91439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4980" y="6088380"/>
              <a:ext cx="91439" cy="91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0" y="6088380"/>
              <a:ext cx="91439" cy="914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6180" y="3878580"/>
              <a:ext cx="91439" cy="91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3421380"/>
              <a:ext cx="91439" cy="914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6380" y="5478780"/>
              <a:ext cx="91439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6180" y="3268980"/>
              <a:ext cx="91439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80" y="5021580"/>
              <a:ext cx="91439" cy="91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0780" y="6164580"/>
              <a:ext cx="91439" cy="91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2379" y="4716780"/>
              <a:ext cx="91439" cy="914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80" y="5478780"/>
              <a:ext cx="91439" cy="914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1380" y="5554980"/>
              <a:ext cx="91439" cy="9143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67200" y="2971799"/>
              <a:ext cx="0" cy="3581400"/>
            </a:xfrm>
            <a:custGeom>
              <a:avLst/>
              <a:gdLst/>
              <a:ahLst/>
              <a:cxnLst/>
              <a:rect l="l" t="t" r="r" b="b"/>
              <a:pathLst>
                <a:path h="3581400">
                  <a:moveTo>
                    <a:pt x="0" y="0"/>
                  </a:moveTo>
                  <a:lnTo>
                    <a:pt x="0" y="358140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72056" y="5538216"/>
              <a:ext cx="247015" cy="119380"/>
            </a:xfrm>
            <a:custGeom>
              <a:avLst/>
              <a:gdLst/>
              <a:ahLst/>
              <a:cxnLst/>
              <a:rect l="l" t="t" r="r" b="b"/>
              <a:pathLst>
                <a:path w="247014" h="119379">
                  <a:moveTo>
                    <a:pt x="246888" y="0"/>
                  </a:moveTo>
                  <a:lnTo>
                    <a:pt x="0" y="11887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37760" y="4261104"/>
              <a:ext cx="182880" cy="317500"/>
            </a:xfrm>
            <a:custGeom>
              <a:avLst/>
              <a:gdLst/>
              <a:ahLst/>
              <a:cxnLst/>
              <a:rect l="l" t="t" r="r" b="b"/>
              <a:pathLst>
                <a:path w="182879" h="317500">
                  <a:moveTo>
                    <a:pt x="182879" y="0"/>
                  </a:moveTo>
                  <a:lnTo>
                    <a:pt x="0" y="31699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7780" y="4183380"/>
              <a:ext cx="91439" cy="914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297428" y="176275"/>
            <a:ext cx="2546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20" dirty="0"/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Points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55723" y="5224819"/>
            <a:ext cx="267970" cy="3441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Comic Sans MS"/>
                <a:cs typeface="Comic Sans MS"/>
              </a:rPr>
              <a:t>12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18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8340" y="980947"/>
            <a:ext cx="763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closest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</a:t>
            </a:r>
            <a:r>
              <a:rPr sz="1800" spc="-5" dirty="0">
                <a:latin typeface="Comic Sans MS"/>
                <a:cs typeface="Comic Sans MS"/>
              </a:rPr>
              <a:t> with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side,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assuming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 that</a:t>
            </a:r>
            <a:r>
              <a:rPr sz="1800" spc="-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distance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&lt;</a:t>
            </a:r>
            <a:r>
              <a:rPr sz="1800" spc="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10" dirty="0">
                <a:solidFill>
                  <a:srgbClr val="D81F00"/>
                </a:solidFill>
                <a:latin typeface="Symbol"/>
                <a:cs typeface="Symbol"/>
              </a:rPr>
              <a:t></a:t>
            </a:r>
            <a:r>
              <a:rPr sz="1800" spc="1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39511" y="4370323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21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33031" y="5007864"/>
            <a:ext cx="1896110" cy="365760"/>
          </a:xfrm>
          <a:prstGeom prst="rect">
            <a:avLst/>
          </a:prstGeom>
          <a:solidFill>
            <a:srgbClr val="5F605F"/>
          </a:solidFill>
        </p:spPr>
        <p:txBody>
          <a:bodyPr vert="horz" wrap="square" lIns="0" tIns="3302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FFFFFF"/>
                </a:solidFill>
                <a:latin typeface="Symbol"/>
                <a:cs typeface="Symbol"/>
              </a:rPr>
              <a:t>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min(12,</a:t>
            </a:r>
            <a:r>
              <a:rPr sz="1800" spc="-2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21)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79976" y="3269995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70304" y="2965703"/>
          <a:ext cx="6303645" cy="358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5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12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14984" marR="488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21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</a:t>
                      </a:r>
                      <a:r>
                        <a:rPr sz="1800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min(12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676400" y="2971800"/>
            <a:ext cx="2133600" cy="3581400"/>
          </a:xfrm>
          <a:custGeom>
            <a:avLst/>
            <a:gdLst/>
            <a:ahLst/>
            <a:cxnLst/>
            <a:rect l="l" t="t" r="r" b="b"/>
            <a:pathLst>
              <a:path w="2133600" h="3581400">
                <a:moveTo>
                  <a:pt x="0" y="3581400"/>
                </a:moveTo>
                <a:lnTo>
                  <a:pt x="2133600" y="3581400"/>
                </a:lnTo>
                <a:lnTo>
                  <a:pt x="2133600" y="0"/>
                </a:lnTo>
                <a:lnTo>
                  <a:pt x="0" y="0"/>
                </a:lnTo>
                <a:lnTo>
                  <a:pt x="0" y="35814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7428" y="176275"/>
            <a:ext cx="2546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20" dirty="0"/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Points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40" y="926084"/>
            <a:ext cx="763587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closest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</a:t>
            </a:r>
            <a:r>
              <a:rPr sz="1800" spc="-5" dirty="0">
                <a:latin typeface="Comic Sans MS"/>
                <a:cs typeface="Comic Sans MS"/>
              </a:rPr>
              <a:t> with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side,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assuming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 that</a:t>
            </a:r>
            <a:r>
              <a:rPr sz="1800" spc="-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distance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&lt;</a:t>
            </a:r>
            <a:r>
              <a:rPr sz="1800" spc="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10" dirty="0">
                <a:solidFill>
                  <a:srgbClr val="D81F00"/>
                </a:solidFill>
                <a:latin typeface="Symbol"/>
                <a:cs typeface="Symbol"/>
              </a:rPr>
              <a:t></a:t>
            </a:r>
            <a:r>
              <a:rPr sz="1800" spc="1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867535" algn="l"/>
              </a:tabLst>
            </a:pPr>
            <a:r>
              <a:rPr sz="1800" spc="-5" dirty="0">
                <a:latin typeface="Comic Sans MS"/>
                <a:cs typeface="Comic Sans MS"/>
              </a:rPr>
              <a:t>Observation:	</a:t>
            </a:r>
            <a:r>
              <a:rPr sz="1800" dirty="0">
                <a:latin typeface="Comic Sans MS"/>
                <a:cs typeface="Comic Sans MS"/>
              </a:rPr>
              <a:t>only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consider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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8380" y="4107180"/>
            <a:ext cx="91439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5402580"/>
            <a:ext cx="91439" cy="91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80" y="3649980"/>
            <a:ext cx="91439" cy="91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980" y="3954780"/>
            <a:ext cx="91439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579" y="3268980"/>
            <a:ext cx="91439" cy="914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2779" y="4259580"/>
            <a:ext cx="91439" cy="914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3649980"/>
            <a:ext cx="91439" cy="914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9" y="6393180"/>
            <a:ext cx="91439" cy="914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3345180"/>
            <a:ext cx="91439" cy="914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4488180"/>
            <a:ext cx="91440" cy="914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779" y="4335780"/>
            <a:ext cx="91439" cy="914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4716780"/>
            <a:ext cx="91439" cy="91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488180"/>
            <a:ext cx="91439" cy="914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4779" y="5326380"/>
            <a:ext cx="91439" cy="9143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379" y="6316980"/>
            <a:ext cx="91439" cy="914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979" y="6088380"/>
            <a:ext cx="91439" cy="914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79" y="6088380"/>
            <a:ext cx="91439" cy="914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179" y="3878580"/>
            <a:ext cx="91439" cy="914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0379" y="3421380"/>
            <a:ext cx="91439" cy="914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6379" y="5478780"/>
            <a:ext cx="91439" cy="914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179" y="3268980"/>
            <a:ext cx="91439" cy="914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0779" y="6164580"/>
            <a:ext cx="91439" cy="9143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9" y="4716780"/>
            <a:ext cx="91439" cy="9143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5478780"/>
            <a:ext cx="91439" cy="9143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379" y="5554980"/>
            <a:ext cx="91439" cy="91439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897380" y="5478780"/>
            <a:ext cx="396240" cy="243840"/>
            <a:chOff x="1897380" y="5478780"/>
            <a:chExt cx="396240" cy="24384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972056" y="5538216"/>
              <a:ext cx="247015" cy="119380"/>
            </a:xfrm>
            <a:custGeom>
              <a:avLst/>
              <a:gdLst/>
              <a:ahLst/>
              <a:cxnLst/>
              <a:rect l="l" t="t" r="r" b="b"/>
              <a:pathLst>
                <a:path w="247014" h="119379">
                  <a:moveTo>
                    <a:pt x="246888" y="0"/>
                  </a:moveTo>
                  <a:lnTo>
                    <a:pt x="0" y="11887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2180" y="5478780"/>
            <a:ext cx="91439" cy="9143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5097779" y="4183380"/>
            <a:ext cx="91440" cy="91440"/>
            <a:chOff x="5097779" y="4183380"/>
            <a:chExt cx="91440" cy="91440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7779" y="4183380"/>
              <a:ext cx="91439" cy="914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7779" y="4183380"/>
              <a:ext cx="91439" cy="91439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810000" y="2971800"/>
            <a:ext cx="4819015" cy="3581400"/>
            <a:chOff x="3810000" y="2971800"/>
            <a:chExt cx="4819015" cy="3581400"/>
          </a:xfrm>
        </p:grpSpPr>
        <p:sp>
          <p:nvSpPr>
            <p:cNvPr id="41" name="object 41"/>
            <p:cNvSpPr/>
            <p:nvPr/>
          </p:nvSpPr>
          <p:spPr>
            <a:xfrm>
              <a:off x="4724399" y="2971800"/>
              <a:ext cx="3200400" cy="3581400"/>
            </a:xfrm>
            <a:custGeom>
              <a:avLst/>
              <a:gdLst/>
              <a:ahLst/>
              <a:cxnLst/>
              <a:rect l="l" t="t" r="r" b="b"/>
              <a:pathLst>
                <a:path w="3200400" h="3581400">
                  <a:moveTo>
                    <a:pt x="0" y="3581400"/>
                  </a:moveTo>
                  <a:lnTo>
                    <a:pt x="3200400" y="35814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10000" y="2987040"/>
              <a:ext cx="914400" cy="3566160"/>
            </a:xfrm>
            <a:custGeom>
              <a:avLst/>
              <a:gdLst/>
              <a:ahLst/>
              <a:cxnLst/>
              <a:rect l="l" t="t" r="r" b="b"/>
              <a:pathLst>
                <a:path w="914400" h="3566159">
                  <a:moveTo>
                    <a:pt x="914399" y="0"/>
                  </a:moveTo>
                  <a:lnTo>
                    <a:pt x="0" y="0"/>
                  </a:lnTo>
                  <a:lnTo>
                    <a:pt x="0" y="3566160"/>
                  </a:lnTo>
                  <a:lnTo>
                    <a:pt x="914399" y="356616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79" y="4030980"/>
              <a:ext cx="91439" cy="91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979" y="6012180"/>
              <a:ext cx="91439" cy="914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179" y="3649980"/>
              <a:ext cx="91439" cy="914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79" y="4640580"/>
              <a:ext cx="91439" cy="9143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79" y="5021580"/>
              <a:ext cx="91439" cy="9143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937759" y="4261104"/>
              <a:ext cx="182880" cy="317500"/>
            </a:xfrm>
            <a:custGeom>
              <a:avLst/>
              <a:gdLst/>
              <a:ahLst/>
              <a:cxnLst/>
              <a:rect l="l" t="t" r="r" b="b"/>
              <a:pathLst>
                <a:path w="182879" h="317500">
                  <a:moveTo>
                    <a:pt x="182879" y="0"/>
                  </a:moveTo>
                  <a:lnTo>
                    <a:pt x="0" y="31699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733032" y="5007864"/>
              <a:ext cx="1896110" cy="365760"/>
            </a:xfrm>
            <a:custGeom>
              <a:avLst/>
              <a:gdLst/>
              <a:ahLst/>
              <a:cxnLst/>
              <a:rect l="l" t="t" r="r" b="b"/>
              <a:pathLst>
                <a:path w="1896109" h="365760">
                  <a:moveTo>
                    <a:pt x="189585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895855" y="365760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268723" y="6676643"/>
            <a:ext cx="506095" cy="64135"/>
            <a:chOff x="4268723" y="6676643"/>
            <a:chExt cx="506095" cy="64135"/>
          </a:xfrm>
        </p:grpSpPr>
        <p:sp>
          <p:nvSpPr>
            <p:cNvPr id="53" name="object 53"/>
            <p:cNvSpPr/>
            <p:nvPr/>
          </p:nvSpPr>
          <p:spPr>
            <a:xfrm>
              <a:off x="4329683" y="6707123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99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68724" y="6676643"/>
              <a:ext cx="506095" cy="64135"/>
            </a:xfrm>
            <a:custGeom>
              <a:avLst/>
              <a:gdLst/>
              <a:ahLst/>
              <a:cxnLst/>
              <a:rect l="l" t="t" r="r" b="b"/>
              <a:pathLst>
                <a:path w="506095" h="64134">
                  <a:moveTo>
                    <a:pt x="67056" y="0"/>
                  </a:moveTo>
                  <a:lnTo>
                    <a:pt x="0" y="30480"/>
                  </a:lnTo>
                  <a:lnTo>
                    <a:pt x="67056" y="64008"/>
                  </a:lnTo>
                  <a:lnTo>
                    <a:pt x="67056" y="0"/>
                  </a:lnTo>
                  <a:close/>
                </a:path>
                <a:path w="506095" h="64134">
                  <a:moveTo>
                    <a:pt x="505968" y="30480"/>
                  </a:moveTo>
                  <a:lnTo>
                    <a:pt x="438912" y="0"/>
                  </a:lnTo>
                  <a:lnTo>
                    <a:pt x="438912" y="64008"/>
                  </a:lnTo>
                  <a:lnTo>
                    <a:pt x="505968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966461" y="5005363"/>
            <a:ext cx="483234" cy="3441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,</a:t>
            </a:r>
            <a:r>
              <a:rPr sz="1800" spc="-8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21)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85435" y="6602715"/>
            <a:ext cx="138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800" dirty="0">
                <a:latin typeface="Symbol"/>
                <a:cs typeface="Symbol"/>
              </a:rPr>
              <a:t>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19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6348" y="977899"/>
            <a:ext cx="45904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sz="3200" spc="-5" dirty="0">
                <a:solidFill>
                  <a:srgbClr val="0048AA"/>
                </a:solidFill>
              </a:rPr>
              <a:t>5.</a:t>
            </a:r>
            <a:r>
              <a:rPr lang="en-US" sz="3200" spc="-5" dirty="0">
                <a:solidFill>
                  <a:srgbClr val="0048AA"/>
                </a:solidFill>
              </a:rPr>
              <a:t>2</a:t>
            </a:r>
            <a:r>
              <a:rPr sz="3200" spc="-5" dirty="0">
                <a:solidFill>
                  <a:srgbClr val="0048AA"/>
                </a:solidFill>
              </a:rPr>
              <a:t>	Counting</a:t>
            </a:r>
            <a:r>
              <a:rPr sz="3200" spc="-4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Inversions</a:t>
            </a:r>
            <a:endParaRPr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70304" y="2965703"/>
          <a:ext cx="6303645" cy="358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5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12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7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14984" marR="488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21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</a:t>
                      </a:r>
                      <a:r>
                        <a:rPr sz="1800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min(12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676400" y="2971800"/>
            <a:ext cx="2133600" cy="3581400"/>
          </a:xfrm>
          <a:custGeom>
            <a:avLst/>
            <a:gdLst/>
            <a:ahLst/>
            <a:cxnLst/>
            <a:rect l="l" t="t" r="r" b="b"/>
            <a:pathLst>
              <a:path w="2133600" h="3581400">
                <a:moveTo>
                  <a:pt x="0" y="3581400"/>
                </a:moveTo>
                <a:lnTo>
                  <a:pt x="2133600" y="3581400"/>
                </a:lnTo>
                <a:lnTo>
                  <a:pt x="2133600" y="0"/>
                </a:lnTo>
                <a:lnTo>
                  <a:pt x="0" y="0"/>
                </a:lnTo>
                <a:lnTo>
                  <a:pt x="0" y="35814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10000" y="2971800"/>
            <a:ext cx="4114800" cy="3581400"/>
            <a:chOff x="3810000" y="2971800"/>
            <a:chExt cx="4114800" cy="3581400"/>
          </a:xfrm>
        </p:grpSpPr>
        <p:sp>
          <p:nvSpPr>
            <p:cNvPr id="5" name="object 5"/>
            <p:cNvSpPr/>
            <p:nvPr/>
          </p:nvSpPr>
          <p:spPr>
            <a:xfrm>
              <a:off x="4724399" y="2971800"/>
              <a:ext cx="3200400" cy="3581400"/>
            </a:xfrm>
            <a:custGeom>
              <a:avLst/>
              <a:gdLst/>
              <a:ahLst/>
              <a:cxnLst/>
              <a:rect l="l" t="t" r="r" b="b"/>
              <a:pathLst>
                <a:path w="3200400" h="3581400">
                  <a:moveTo>
                    <a:pt x="0" y="3581400"/>
                  </a:moveTo>
                  <a:lnTo>
                    <a:pt x="3200400" y="35814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0" y="2987040"/>
              <a:ext cx="914400" cy="3566160"/>
            </a:xfrm>
            <a:custGeom>
              <a:avLst/>
              <a:gdLst/>
              <a:ahLst/>
              <a:cxnLst/>
              <a:rect l="l" t="t" r="r" b="b"/>
              <a:pathLst>
                <a:path w="914400" h="3566159">
                  <a:moveTo>
                    <a:pt x="914399" y="0"/>
                  </a:moveTo>
                  <a:lnTo>
                    <a:pt x="0" y="0"/>
                  </a:lnTo>
                  <a:lnTo>
                    <a:pt x="0" y="3566160"/>
                  </a:lnTo>
                  <a:lnTo>
                    <a:pt x="914399" y="356616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8380" y="4107180"/>
            <a:ext cx="91439" cy="91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030980"/>
            <a:ext cx="91439" cy="91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5402580"/>
            <a:ext cx="91439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979" y="6012180"/>
            <a:ext cx="91439" cy="914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80" y="3649980"/>
            <a:ext cx="91439" cy="914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980" y="3954780"/>
            <a:ext cx="91439" cy="914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579" y="3268980"/>
            <a:ext cx="91439" cy="914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2779" y="4259580"/>
            <a:ext cx="91439" cy="914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1179" y="3649980"/>
            <a:ext cx="91439" cy="914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3649980"/>
            <a:ext cx="91439" cy="914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779" y="4183380"/>
            <a:ext cx="91439" cy="91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179" y="4564380"/>
            <a:ext cx="91439" cy="914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9" y="6393180"/>
            <a:ext cx="91439" cy="9143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3345180"/>
            <a:ext cx="91439" cy="914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4640580"/>
            <a:ext cx="91439" cy="914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4488180"/>
            <a:ext cx="91440" cy="914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779" y="4335780"/>
            <a:ext cx="91439" cy="914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4716780"/>
            <a:ext cx="91439" cy="914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488180"/>
            <a:ext cx="91439" cy="914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4779" y="5326380"/>
            <a:ext cx="91439" cy="914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80" y="5631180"/>
            <a:ext cx="91439" cy="9143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180" y="5478780"/>
            <a:ext cx="91439" cy="9143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379" y="6316980"/>
            <a:ext cx="91439" cy="9143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979" y="6088380"/>
            <a:ext cx="91439" cy="9143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79" y="6088380"/>
            <a:ext cx="91439" cy="9143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179" y="3878580"/>
            <a:ext cx="91439" cy="9143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0379" y="3421380"/>
            <a:ext cx="91439" cy="9143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6379" y="5478780"/>
            <a:ext cx="91439" cy="9143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179" y="3268980"/>
            <a:ext cx="91439" cy="9143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5021580"/>
            <a:ext cx="91439" cy="914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0779" y="6164580"/>
            <a:ext cx="91439" cy="9143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9" y="4716780"/>
            <a:ext cx="91439" cy="9143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5478780"/>
            <a:ext cx="91439" cy="9143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379" y="5554980"/>
            <a:ext cx="91439" cy="91439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1897380" y="5478780"/>
            <a:ext cx="396240" cy="243840"/>
            <a:chOff x="1897380" y="5478780"/>
            <a:chExt cx="396240" cy="243840"/>
          </a:xfrm>
        </p:grpSpPr>
        <p:sp>
          <p:nvSpPr>
            <p:cNvPr id="42" name="object 42"/>
            <p:cNvSpPr/>
            <p:nvPr/>
          </p:nvSpPr>
          <p:spPr>
            <a:xfrm>
              <a:off x="1972056" y="5538216"/>
              <a:ext cx="247015" cy="119380"/>
            </a:xfrm>
            <a:custGeom>
              <a:avLst/>
              <a:gdLst/>
              <a:ahLst/>
              <a:cxnLst/>
              <a:rect l="l" t="t" r="r" b="b"/>
              <a:pathLst>
                <a:path w="247014" h="119379">
                  <a:moveTo>
                    <a:pt x="246888" y="0"/>
                  </a:moveTo>
                  <a:lnTo>
                    <a:pt x="0" y="11887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4869179" y="4183380"/>
            <a:ext cx="320040" cy="472440"/>
            <a:chOff x="4869179" y="4183380"/>
            <a:chExt cx="320040" cy="472440"/>
          </a:xfrm>
        </p:grpSpPr>
        <p:sp>
          <p:nvSpPr>
            <p:cNvPr id="46" name="object 46"/>
            <p:cNvSpPr/>
            <p:nvPr/>
          </p:nvSpPr>
          <p:spPr>
            <a:xfrm>
              <a:off x="4937759" y="4261104"/>
              <a:ext cx="182880" cy="317500"/>
            </a:xfrm>
            <a:custGeom>
              <a:avLst/>
              <a:gdLst/>
              <a:ahLst/>
              <a:cxnLst/>
              <a:rect l="l" t="t" r="r" b="b"/>
              <a:pathLst>
                <a:path w="182879" h="317500">
                  <a:moveTo>
                    <a:pt x="182879" y="0"/>
                  </a:moveTo>
                  <a:lnTo>
                    <a:pt x="0" y="31699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7779" y="4183380"/>
              <a:ext cx="91439" cy="9143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2379" y="6240780"/>
            <a:ext cx="243839" cy="24383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5779" y="5935980"/>
            <a:ext cx="243839" cy="24383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8579" y="5250180"/>
            <a:ext cx="243839" cy="24383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4779" y="4411980"/>
            <a:ext cx="243839" cy="24383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5779" y="4259580"/>
            <a:ext cx="243839" cy="24383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4779" y="3954780"/>
            <a:ext cx="243839" cy="24383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2379" y="3573780"/>
            <a:ext cx="243839" cy="243839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4268723" y="6673595"/>
            <a:ext cx="506095" cy="64135"/>
            <a:chOff x="4268723" y="6673595"/>
            <a:chExt cx="506095" cy="64135"/>
          </a:xfrm>
        </p:grpSpPr>
        <p:sp>
          <p:nvSpPr>
            <p:cNvPr id="57" name="object 57"/>
            <p:cNvSpPr/>
            <p:nvPr/>
          </p:nvSpPr>
          <p:spPr>
            <a:xfrm>
              <a:off x="4329683" y="670407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99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68724" y="6673596"/>
              <a:ext cx="506095" cy="64135"/>
            </a:xfrm>
            <a:custGeom>
              <a:avLst/>
              <a:gdLst/>
              <a:ahLst/>
              <a:cxnLst/>
              <a:rect l="l" t="t" r="r" b="b"/>
              <a:pathLst>
                <a:path w="506095" h="64134">
                  <a:moveTo>
                    <a:pt x="67056" y="0"/>
                  </a:moveTo>
                  <a:lnTo>
                    <a:pt x="0" y="33528"/>
                  </a:lnTo>
                  <a:lnTo>
                    <a:pt x="67056" y="64008"/>
                  </a:lnTo>
                  <a:lnTo>
                    <a:pt x="67056" y="0"/>
                  </a:lnTo>
                  <a:close/>
                </a:path>
                <a:path w="506095" h="64134">
                  <a:moveTo>
                    <a:pt x="505968" y="33528"/>
                  </a:moveTo>
                  <a:lnTo>
                    <a:pt x="438912" y="0"/>
                  </a:lnTo>
                  <a:lnTo>
                    <a:pt x="438912" y="64008"/>
                  </a:lnTo>
                  <a:lnTo>
                    <a:pt x="505968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3297428" y="176275"/>
            <a:ext cx="2546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20" dirty="0"/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Points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688340" y="926084"/>
            <a:ext cx="763587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closest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</a:t>
            </a:r>
            <a:r>
              <a:rPr sz="1800" spc="-5" dirty="0">
                <a:latin typeface="Comic Sans MS"/>
                <a:cs typeface="Comic Sans MS"/>
              </a:rPr>
              <a:t> with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side,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assuming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 that</a:t>
            </a:r>
            <a:r>
              <a:rPr sz="1800" spc="-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distance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&lt;</a:t>
            </a:r>
            <a:r>
              <a:rPr sz="1800" spc="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10" dirty="0">
                <a:solidFill>
                  <a:srgbClr val="D81F00"/>
                </a:solidFill>
                <a:latin typeface="Symbol"/>
                <a:cs typeface="Symbol"/>
              </a:rPr>
              <a:t></a:t>
            </a:r>
            <a:r>
              <a:rPr sz="1800" spc="1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867535" algn="l"/>
              </a:tabLst>
            </a:pPr>
            <a:r>
              <a:rPr sz="1800" spc="-5" dirty="0">
                <a:latin typeface="Comic Sans MS"/>
                <a:cs typeface="Comic Sans MS"/>
              </a:rPr>
              <a:t>Observation:	</a:t>
            </a:r>
            <a:r>
              <a:rPr sz="1800" dirty="0">
                <a:latin typeface="Comic Sans MS"/>
                <a:cs typeface="Comic Sans MS"/>
              </a:rPr>
              <a:t>only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consider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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Sort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2</a:t>
            </a:r>
            <a:r>
              <a:rPr sz="1800" dirty="0">
                <a:latin typeface="Symbol"/>
                <a:cs typeface="Symbol"/>
              </a:rPr>
              <a:t></a:t>
            </a:r>
            <a:r>
              <a:rPr sz="1800" dirty="0">
                <a:latin typeface="Comic Sans MS"/>
                <a:cs typeface="Comic Sans MS"/>
              </a:rPr>
              <a:t>-strip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their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coordinate.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33031" y="5007864"/>
            <a:ext cx="1896110" cy="365760"/>
          </a:xfrm>
          <a:custGeom>
            <a:avLst/>
            <a:gdLst/>
            <a:ahLst/>
            <a:cxnLst/>
            <a:rect l="l" t="t" r="r" b="b"/>
            <a:pathLst>
              <a:path w="1896109" h="365760">
                <a:moveTo>
                  <a:pt x="1895855" y="0"/>
                </a:moveTo>
                <a:lnTo>
                  <a:pt x="0" y="0"/>
                </a:lnTo>
                <a:lnTo>
                  <a:pt x="0" y="365760"/>
                </a:lnTo>
                <a:lnTo>
                  <a:pt x="1895855" y="365760"/>
                </a:lnTo>
                <a:lnTo>
                  <a:pt x="1895855" y="0"/>
                </a:lnTo>
                <a:close/>
              </a:path>
            </a:pathLst>
          </a:custGeom>
          <a:solidFill>
            <a:srgbClr val="5F6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966461" y="5005363"/>
            <a:ext cx="483234" cy="3441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,</a:t>
            </a:r>
            <a:r>
              <a:rPr sz="1800" spc="-8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21)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85435" y="6602715"/>
            <a:ext cx="138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800" dirty="0">
                <a:latin typeface="Symbol"/>
                <a:cs typeface="Symbol"/>
              </a:rPr>
              <a:t>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20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70304" y="2965703"/>
          <a:ext cx="6303645" cy="358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5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12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7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L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14984" marR="488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21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</a:t>
                      </a:r>
                      <a:r>
                        <a:rPr sz="1800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min(12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676400" y="2971800"/>
            <a:ext cx="2133600" cy="3581400"/>
          </a:xfrm>
          <a:custGeom>
            <a:avLst/>
            <a:gdLst/>
            <a:ahLst/>
            <a:cxnLst/>
            <a:rect l="l" t="t" r="r" b="b"/>
            <a:pathLst>
              <a:path w="2133600" h="3581400">
                <a:moveTo>
                  <a:pt x="0" y="3581400"/>
                </a:moveTo>
                <a:lnTo>
                  <a:pt x="2133600" y="3581400"/>
                </a:lnTo>
                <a:lnTo>
                  <a:pt x="2133600" y="0"/>
                </a:lnTo>
                <a:lnTo>
                  <a:pt x="0" y="0"/>
                </a:lnTo>
                <a:lnTo>
                  <a:pt x="0" y="35814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10000" y="2971800"/>
            <a:ext cx="4114800" cy="3581400"/>
            <a:chOff x="3810000" y="2971800"/>
            <a:chExt cx="4114800" cy="3581400"/>
          </a:xfrm>
        </p:grpSpPr>
        <p:sp>
          <p:nvSpPr>
            <p:cNvPr id="5" name="object 5"/>
            <p:cNvSpPr/>
            <p:nvPr/>
          </p:nvSpPr>
          <p:spPr>
            <a:xfrm>
              <a:off x="4724399" y="2971800"/>
              <a:ext cx="3200400" cy="3581400"/>
            </a:xfrm>
            <a:custGeom>
              <a:avLst/>
              <a:gdLst/>
              <a:ahLst/>
              <a:cxnLst/>
              <a:rect l="l" t="t" r="r" b="b"/>
              <a:pathLst>
                <a:path w="3200400" h="3581400">
                  <a:moveTo>
                    <a:pt x="0" y="3581400"/>
                  </a:moveTo>
                  <a:lnTo>
                    <a:pt x="3200400" y="35814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0" y="2987040"/>
              <a:ext cx="914400" cy="3566160"/>
            </a:xfrm>
            <a:custGeom>
              <a:avLst/>
              <a:gdLst/>
              <a:ahLst/>
              <a:cxnLst/>
              <a:rect l="l" t="t" r="r" b="b"/>
              <a:pathLst>
                <a:path w="914400" h="3566159">
                  <a:moveTo>
                    <a:pt x="914399" y="0"/>
                  </a:moveTo>
                  <a:lnTo>
                    <a:pt x="0" y="0"/>
                  </a:lnTo>
                  <a:lnTo>
                    <a:pt x="0" y="3566160"/>
                  </a:lnTo>
                  <a:lnTo>
                    <a:pt x="914399" y="356616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8380" y="4107180"/>
            <a:ext cx="91439" cy="91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030980"/>
            <a:ext cx="91439" cy="91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5402580"/>
            <a:ext cx="91439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979" y="6012180"/>
            <a:ext cx="91439" cy="914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80" y="3649980"/>
            <a:ext cx="91439" cy="914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980" y="3954780"/>
            <a:ext cx="91439" cy="914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579" y="3268980"/>
            <a:ext cx="91439" cy="914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2779" y="4259580"/>
            <a:ext cx="91439" cy="914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1179" y="3649980"/>
            <a:ext cx="91439" cy="914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3649980"/>
            <a:ext cx="91439" cy="914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779" y="4183380"/>
            <a:ext cx="91439" cy="91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179" y="4564380"/>
            <a:ext cx="91439" cy="914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9" y="6393180"/>
            <a:ext cx="91439" cy="9143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3345180"/>
            <a:ext cx="91439" cy="914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4640580"/>
            <a:ext cx="91439" cy="914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4488180"/>
            <a:ext cx="91440" cy="914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779" y="4335780"/>
            <a:ext cx="91439" cy="914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4716780"/>
            <a:ext cx="91439" cy="914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179" y="4488180"/>
            <a:ext cx="91439" cy="9143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4779" y="5326380"/>
            <a:ext cx="91439" cy="914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380" y="5631180"/>
            <a:ext cx="91439" cy="9143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180" y="5478780"/>
            <a:ext cx="91439" cy="9143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2379" y="6316980"/>
            <a:ext cx="91439" cy="9143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979" y="6088380"/>
            <a:ext cx="91439" cy="9143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79" y="6088380"/>
            <a:ext cx="91439" cy="9143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179" y="3878580"/>
            <a:ext cx="91439" cy="9143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0379" y="3421380"/>
            <a:ext cx="91439" cy="9143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6379" y="5478780"/>
            <a:ext cx="91439" cy="9143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179" y="3268980"/>
            <a:ext cx="91439" cy="9143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5021580"/>
            <a:ext cx="91439" cy="914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0779" y="6164580"/>
            <a:ext cx="91439" cy="9143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9" y="4716780"/>
            <a:ext cx="91439" cy="9143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379" y="5478780"/>
            <a:ext cx="91439" cy="9143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379" y="5554980"/>
            <a:ext cx="91439" cy="91439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1897380" y="5478780"/>
            <a:ext cx="396240" cy="243840"/>
            <a:chOff x="1897380" y="5478780"/>
            <a:chExt cx="396240" cy="243840"/>
          </a:xfrm>
        </p:grpSpPr>
        <p:sp>
          <p:nvSpPr>
            <p:cNvPr id="42" name="object 42"/>
            <p:cNvSpPr/>
            <p:nvPr/>
          </p:nvSpPr>
          <p:spPr>
            <a:xfrm>
              <a:off x="1972056" y="5538216"/>
              <a:ext cx="247015" cy="119380"/>
            </a:xfrm>
            <a:custGeom>
              <a:avLst/>
              <a:gdLst/>
              <a:ahLst/>
              <a:cxnLst/>
              <a:rect l="l" t="t" r="r" b="b"/>
              <a:pathLst>
                <a:path w="247014" h="119379">
                  <a:moveTo>
                    <a:pt x="246888" y="0"/>
                  </a:moveTo>
                  <a:lnTo>
                    <a:pt x="0" y="11887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80" y="5631180"/>
              <a:ext cx="91439" cy="91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180" y="5478780"/>
              <a:ext cx="91439" cy="9143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4869179" y="4183380"/>
            <a:ext cx="320040" cy="472440"/>
            <a:chOff x="4869179" y="4183380"/>
            <a:chExt cx="320040" cy="472440"/>
          </a:xfrm>
        </p:grpSpPr>
        <p:sp>
          <p:nvSpPr>
            <p:cNvPr id="46" name="object 46"/>
            <p:cNvSpPr/>
            <p:nvPr/>
          </p:nvSpPr>
          <p:spPr>
            <a:xfrm>
              <a:off x="4937759" y="4261104"/>
              <a:ext cx="182880" cy="317500"/>
            </a:xfrm>
            <a:custGeom>
              <a:avLst/>
              <a:gdLst/>
              <a:ahLst/>
              <a:cxnLst/>
              <a:rect l="l" t="t" r="r" b="b"/>
              <a:pathLst>
                <a:path w="182879" h="317500">
                  <a:moveTo>
                    <a:pt x="182879" y="0"/>
                  </a:moveTo>
                  <a:lnTo>
                    <a:pt x="0" y="316991"/>
                  </a:lnTo>
                </a:path>
              </a:pathLst>
            </a:custGeom>
            <a:ln w="2438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7779" y="4183380"/>
              <a:ext cx="91439" cy="9143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79" y="4564380"/>
              <a:ext cx="91439" cy="91439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2379" y="6240780"/>
            <a:ext cx="243839" cy="24383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5779" y="5935980"/>
            <a:ext cx="243839" cy="24383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8579" y="5250180"/>
            <a:ext cx="243839" cy="24383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4779" y="4411980"/>
            <a:ext cx="243839" cy="24383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5779" y="4259580"/>
            <a:ext cx="243839" cy="24383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4779" y="3954780"/>
            <a:ext cx="243839" cy="24383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2379" y="3573780"/>
            <a:ext cx="243839" cy="243839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4268723" y="6673595"/>
            <a:ext cx="506095" cy="64135"/>
            <a:chOff x="4268723" y="6673595"/>
            <a:chExt cx="506095" cy="64135"/>
          </a:xfrm>
        </p:grpSpPr>
        <p:sp>
          <p:nvSpPr>
            <p:cNvPr id="57" name="object 57"/>
            <p:cNvSpPr/>
            <p:nvPr/>
          </p:nvSpPr>
          <p:spPr>
            <a:xfrm>
              <a:off x="4329683" y="6704076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99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68724" y="6673596"/>
              <a:ext cx="506095" cy="64135"/>
            </a:xfrm>
            <a:custGeom>
              <a:avLst/>
              <a:gdLst/>
              <a:ahLst/>
              <a:cxnLst/>
              <a:rect l="l" t="t" r="r" b="b"/>
              <a:pathLst>
                <a:path w="506095" h="64134">
                  <a:moveTo>
                    <a:pt x="67056" y="0"/>
                  </a:moveTo>
                  <a:lnTo>
                    <a:pt x="0" y="33528"/>
                  </a:lnTo>
                  <a:lnTo>
                    <a:pt x="67056" y="64008"/>
                  </a:lnTo>
                  <a:lnTo>
                    <a:pt x="67056" y="0"/>
                  </a:lnTo>
                  <a:close/>
                </a:path>
                <a:path w="506095" h="64134">
                  <a:moveTo>
                    <a:pt x="505968" y="33528"/>
                  </a:moveTo>
                  <a:lnTo>
                    <a:pt x="438912" y="0"/>
                  </a:lnTo>
                  <a:lnTo>
                    <a:pt x="438912" y="64008"/>
                  </a:lnTo>
                  <a:lnTo>
                    <a:pt x="505968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3297428" y="176275"/>
            <a:ext cx="2546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20" dirty="0"/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Points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688340" y="926084"/>
            <a:ext cx="7635875" cy="1345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closest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</a:t>
            </a:r>
            <a:r>
              <a:rPr sz="1800" spc="-5" dirty="0">
                <a:latin typeface="Comic Sans MS"/>
                <a:cs typeface="Comic Sans MS"/>
              </a:rPr>
              <a:t> with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side,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assuming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 that</a:t>
            </a:r>
            <a:r>
              <a:rPr sz="1800" spc="-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distance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&lt;</a:t>
            </a:r>
            <a:r>
              <a:rPr sz="1800" spc="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10" dirty="0">
                <a:solidFill>
                  <a:srgbClr val="D81F00"/>
                </a:solidFill>
                <a:latin typeface="Symbol"/>
                <a:cs typeface="Symbol"/>
              </a:rPr>
              <a:t></a:t>
            </a:r>
            <a:r>
              <a:rPr sz="1800" spc="1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867535" algn="l"/>
              </a:tabLst>
            </a:pPr>
            <a:r>
              <a:rPr sz="1800" spc="-5" dirty="0">
                <a:latin typeface="Comic Sans MS"/>
                <a:cs typeface="Comic Sans MS"/>
              </a:rPr>
              <a:t>Observation:	</a:t>
            </a:r>
            <a:r>
              <a:rPr sz="1800" dirty="0">
                <a:latin typeface="Comic Sans MS"/>
                <a:cs typeface="Comic Sans MS"/>
              </a:rPr>
              <a:t>only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consider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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Sort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2</a:t>
            </a:r>
            <a:r>
              <a:rPr sz="1800" dirty="0">
                <a:latin typeface="Symbol"/>
                <a:cs typeface="Symbol"/>
              </a:rPr>
              <a:t></a:t>
            </a:r>
            <a:r>
              <a:rPr sz="1800" dirty="0">
                <a:latin typeface="Comic Sans MS"/>
                <a:cs typeface="Comic Sans MS"/>
              </a:rPr>
              <a:t>-strip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their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coordinate.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Only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check</a:t>
            </a:r>
            <a:r>
              <a:rPr sz="1800" spc="-5" dirty="0">
                <a:latin typeface="Comic Sans MS"/>
                <a:cs typeface="Comic Sans MS"/>
              </a:rPr>
              <a:t> distances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those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within 11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positions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sorted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list!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33031" y="5007864"/>
            <a:ext cx="1896110" cy="365760"/>
          </a:xfrm>
          <a:custGeom>
            <a:avLst/>
            <a:gdLst/>
            <a:ahLst/>
            <a:cxnLst/>
            <a:rect l="l" t="t" r="r" b="b"/>
            <a:pathLst>
              <a:path w="1896109" h="365760">
                <a:moveTo>
                  <a:pt x="1895855" y="0"/>
                </a:moveTo>
                <a:lnTo>
                  <a:pt x="0" y="0"/>
                </a:lnTo>
                <a:lnTo>
                  <a:pt x="0" y="365760"/>
                </a:lnTo>
                <a:lnTo>
                  <a:pt x="1895855" y="365760"/>
                </a:lnTo>
                <a:lnTo>
                  <a:pt x="1895855" y="0"/>
                </a:lnTo>
                <a:close/>
              </a:path>
            </a:pathLst>
          </a:custGeom>
          <a:solidFill>
            <a:srgbClr val="5F6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966461" y="5028691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,</a:t>
            </a:r>
            <a:r>
              <a:rPr sz="1800" spc="-8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mic Sans MS"/>
                <a:cs typeface="Comic Sans MS"/>
              </a:rPr>
              <a:t>21)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85435" y="6599667"/>
            <a:ext cx="138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800" dirty="0">
                <a:latin typeface="Symbol"/>
                <a:cs typeface="Symbol"/>
              </a:rPr>
              <a:t>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907780" y="6655203"/>
            <a:ext cx="184785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21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4892" y="6665467"/>
            <a:ext cx="14986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Comic Sans MS"/>
                <a:cs typeface="Comic Sans MS"/>
              </a:rPr>
              <a:t>32</a:t>
            </a:r>
            <a:endParaRPr sz="8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63996" y="3855720"/>
            <a:ext cx="64135" cy="419100"/>
            <a:chOff x="6063996" y="3855720"/>
            <a:chExt cx="64135" cy="419100"/>
          </a:xfrm>
        </p:grpSpPr>
        <p:sp>
          <p:nvSpPr>
            <p:cNvPr id="4" name="object 4"/>
            <p:cNvSpPr/>
            <p:nvPr/>
          </p:nvSpPr>
          <p:spPr>
            <a:xfrm>
              <a:off x="6094476" y="3855720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09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63996" y="4207764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64007" y="0"/>
                  </a:moveTo>
                  <a:lnTo>
                    <a:pt x="0" y="0"/>
                  </a:lnTo>
                  <a:lnTo>
                    <a:pt x="33527" y="67056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63996" y="3201924"/>
            <a:ext cx="64135" cy="391795"/>
            <a:chOff x="6063996" y="3201924"/>
            <a:chExt cx="64135" cy="391795"/>
          </a:xfrm>
        </p:grpSpPr>
        <p:sp>
          <p:nvSpPr>
            <p:cNvPr id="7" name="object 7"/>
            <p:cNvSpPr/>
            <p:nvPr/>
          </p:nvSpPr>
          <p:spPr>
            <a:xfrm>
              <a:off x="6094476" y="3259836"/>
              <a:ext cx="0" cy="334010"/>
            </a:xfrm>
            <a:custGeom>
              <a:avLst/>
              <a:gdLst/>
              <a:ahLst/>
              <a:cxnLst/>
              <a:rect l="l" t="t" r="r" b="b"/>
              <a:pathLst>
                <a:path h="334010">
                  <a:moveTo>
                    <a:pt x="0" y="0"/>
                  </a:moveTo>
                  <a:lnTo>
                    <a:pt x="0" y="33375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3996" y="320192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3527" y="0"/>
                  </a:moveTo>
                  <a:lnTo>
                    <a:pt x="0" y="64007"/>
                  </a:lnTo>
                  <a:lnTo>
                    <a:pt x="64007" y="64007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409944" y="1435417"/>
            <a:ext cx="2133600" cy="5053965"/>
            <a:chOff x="6409944" y="1435417"/>
            <a:chExt cx="2133600" cy="5053965"/>
          </a:xfrm>
        </p:grpSpPr>
        <p:sp>
          <p:nvSpPr>
            <p:cNvPr id="10" name="object 10"/>
            <p:cNvSpPr/>
            <p:nvPr/>
          </p:nvSpPr>
          <p:spPr>
            <a:xfrm>
              <a:off x="6409944" y="1447800"/>
              <a:ext cx="2133600" cy="5029200"/>
            </a:xfrm>
            <a:custGeom>
              <a:avLst/>
              <a:gdLst/>
              <a:ahLst/>
              <a:cxnLst/>
              <a:rect l="l" t="t" r="r" b="b"/>
              <a:pathLst>
                <a:path w="2133600" h="5029200">
                  <a:moveTo>
                    <a:pt x="2133600" y="0"/>
                  </a:moveTo>
                  <a:lnTo>
                    <a:pt x="0" y="0"/>
                  </a:lnTo>
                  <a:lnTo>
                    <a:pt x="0" y="5029200"/>
                  </a:lnTo>
                  <a:lnTo>
                    <a:pt x="2133600" y="50292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76743" y="1447800"/>
              <a:ext cx="0" cy="5029200"/>
            </a:xfrm>
            <a:custGeom>
              <a:avLst/>
              <a:gdLst/>
              <a:ahLst/>
              <a:cxnLst/>
              <a:rect l="l" t="t" r="r" b="b"/>
              <a:pathLst>
                <a:path h="5029200">
                  <a:moveTo>
                    <a:pt x="0" y="0"/>
                  </a:moveTo>
                  <a:lnTo>
                    <a:pt x="0" y="5029200"/>
                  </a:lnTo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8523" y="4488180"/>
              <a:ext cx="243839" cy="24383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97428" y="176275"/>
            <a:ext cx="2546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20" dirty="0"/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Points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2940" y="926084"/>
            <a:ext cx="484314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  <a:tabLst>
                <a:tab pos="638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spc="5" dirty="0">
                <a:latin typeface="Comic Sans MS"/>
                <a:cs typeface="Comic Sans MS"/>
              </a:rPr>
              <a:t>Let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s</a:t>
            </a:r>
            <a:r>
              <a:rPr sz="1800" spc="7" baseline="-23148" dirty="0">
                <a:latin typeface="Comic Sans MS"/>
                <a:cs typeface="Comic Sans MS"/>
              </a:rPr>
              <a:t>i</a:t>
            </a:r>
            <a:r>
              <a:rPr sz="1800" spc="315" baseline="-23148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be</a:t>
            </a:r>
            <a:r>
              <a:rPr sz="1800" spc="-5" dirty="0">
                <a:latin typeface="Comic Sans MS"/>
                <a:cs typeface="Comic Sans MS"/>
              </a:rPr>
              <a:t> 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</a:t>
            </a:r>
            <a:r>
              <a:rPr sz="1800" spc="-5" dirty="0">
                <a:latin typeface="Symbol"/>
                <a:cs typeface="Symbol"/>
              </a:rPr>
              <a:t></a:t>
            </a:r>
            <a:r>
              <a:rPr sz="1800" spc="-5" dirty="0">
                <a:latin typeface="Comic Sans MS"/>
                <a:cs typeface="Comic Sans MS"/>
              </a:rPr>
              <a:t>-strip,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spc="-7" baseline="23148" dirty="0">
                <a:latin typeface="Comic Sans MS"/>
                <a:cs typeface="Comic Sans MS"/>
              </a:rPr>
              <a:t>th</a:t>
            </a:r>
            <a:r>
              <a:rPr sz="1800" spc="292" baseline="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smallest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y-coordinate.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940" y="1916684"/>
            <a:ext cx="521081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  <a:tabLst>
                <a:tab pos="7905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10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|i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–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j|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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Comic Sans MS"/>
                <a:cs typeface="Comic Sans MS"/>
              </a:rPr>
              <a:t>15</a:t>
            </a:r>
            <a:r>
              <a:rPr sz="1800" spc="-5" dirty="0">
                <a:latin typeface="Comic Sans MS"/>
                <a:cs typeface="Comic Sans MS"/>
              </a:rPr>
              <a:t>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distance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between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s</a:t>
            </a:r>
            <a:r>
              <a:rPr sz="1800" spc="7" baseline="-23148" dirty="0">
                <a:latin typeface="Comic Sans MS"/>
                <a:cs typeface="Comic Sans MS"/>
              </a:rPr>
              <a:t>i</a:t>
            </a:r>
            <a:r>
              <a:rPr sz="1800" spc="315" baseline="-23148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s</a:t>
            </a:r>
            <a:r>
              <a:rPr sz="1800" spc="7" baseline="-23148" dirty="0">
                <a:latin typeface="Comic Sans MS"/>
                <a:cs typeface="Comic Sans MS"/>
              </a:rPr>
              <a:t>j</a:t>
            </a:r>
            <a:r>
              <a:rPr sz="1800" spc="315" baseline="-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at least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Symbol"/>
                <a:cs typeface="Symbol"/>
              </a:rPr>
              <a:t></a:t>
            </a:r>
            <a:r>
              <a:rPr sz="1800" spc="10" dirty="0">
                <a:latin typeface="Comic Sans MS"/>
                <a:cs typeface="Comic Sans MS"/>
              </a:rPr>
              <a:t>.</a:t>
            </a:r>
            <a:endParaRPr sz="1800" dirty="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 dirty="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dirty="0">
                <a:latin typeface="Comic Sans MS"/>
                <a:cs typeface="Comic Sans MS"/>
              </a:rPr>
              <a:t>No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lie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½</a:t>
            </a:r>
            <a:r>
              <a:rPr sz="1800" spc="-5" dirty="0">
                <a:latin typeface="Symbol"/>
                <a:cs typeface="Symbol"/>
              </a:rPr>
              <a:t></a:t>
            </a:r>
            <a:r>
              <a:rPr sz="1800" spc="-5" dirty="0">
                <a:latin typeface="Comic Sans MS"/>
                <a:cs typeface="Comic Sans MS"/>
              </a:rPr>
              <a:t>-by-½</a:t>
            </a:r>
            <a:r>
              <a:rPr sz="1800" spc="-5" dirty="0">
                <a:latin typeface="Symbol"/>
                <a:cs typeface="Symbol"/>
              </a:rPr>
              <a:t>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box.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163" y="3236467"/>
            <a:ext cx="370522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2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2024380" algn="l"/>
                <a:tab pos="2856230" algn="l"/>
              </a:tabLst>
            </a:pPr>
            <a:r>
              <a:rPr sz="1800" dirty="0">
                <a:latin typeface="Comic Sans MS"/>
                <a:cs typeface="Comic Sans MS"/>
              </a:rPr>
              <a:t>Two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least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2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rows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apart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have </a:t>
            </a:r>
            <a:r>
              <a:rPr sz="1800" spc="-5" dirty="0">
                <a:latin typeface="Comic Sans MS"/>
                <a:cs typeface="Comic Sans MS"/>
              </a:rPr>
              <a:t>distance </a:t>
            </a:r>
            <a:r>
              <a:rPr sz="1800" dirty="0">
                <a:latin typeface="Symbol"/>
                <a:cs typeface="Symbol"/>
              </a:rPr>
              <a:t>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mic Sans MS"/>
                <a:cs typeface="Comic Sans MS"/>
              </a:rPr>
              <a:t>2(½</a:t>
            </a:r>
            <a:r>
              <a:rPr sz="1800" spc="-5" dirty="0">
                <a:latin typeface="Symbol"/>
                <a:cs typeface="Symbol"/>
              </a:rPr>
              <a:t></a:t>
            </a:r>
            <a:r>
              <a:rPr sz="1800" spc="-5" dirty="0">
                <a:latin typeface="Comic Sans MS"/>
                <a:cs typeface="Comic Sans MS"/>
              </a:rPr>
              <a:t>).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340" y="4614163"/>
            <a:ext cx="423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Fact.	</a:t>
            </a:r>
            <a:r>
              <a:rPr sz="1800" spc="-5" dirty="0">
                <a:latin typeface="Comic Sans MS"/>
                <a:cs typeface="Comic Sans MS"/>
              </a:rPr>
              <a:t>Still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true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 replace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lang="en-US" sz="1800" spc="-5" dirty="0">
                <a:latin typeface="Comic Sans MS"/>
                <a:cs typeface="Comic Sans MS"/>
              </a:rPr>
              <a:t>15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7.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2100" y="6491731"/>
            <a:ext cx="1263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Symbol"/>
                <a:cs typeface="Symbol"/>
              </a:rPr>
              <a:t>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9088" y="4513579"/>
            <a:ext cx="52133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27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0923" y="3954780"/>
            <a:ext cx="243839" cy="24383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419088" y="3980179"/>
            <a:ext cx="52133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29</a:t>
            </a:r>
            <a:endParaRPr sz="10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06705" y="3197161"/>
            <a:ext cx="2143125" cy="1609725"/>
            <a:chOff x="6406705" y="3197161"/>
            <a:chExt cx="2143125" cy="1609725"/>
          </a:xfrm>
        </p:grpSpPr>
        <p:sp>
          <p:nvSpPr>
            <p:cNvPr id="23" name="object 23"/>
            <p:cNvSpPr/>
            <p:nvPr/>
          </p:nvSpPr>
          <p:spPr>
            <a:xfrm>
              <a:off x="6411467" y="3201924"/>
              <a:ext cx="2133600" cy="1600200"/>
            </a:xfrm>
            <a:custGeom>
              <a:avLst/>
              <a:gdLst/>
              <a:ahLst/>
              <a:cxnLst/>
              <a:rect l="l" t="t" r="r" b="b"/>
              <a:pathLst>
                <a:path w="2133600" h="1600200">
                  <a:moveTo>
                    <a:pt x="533399" y="0"/>
                  </a:moveTo>
                  <a:lnTo>
                    <a:pt x="533399" y="1600199"/>
                  </a:lnTo>
                </a:path>
                <a:path w="2133600" h="1600200">
                  <a:moveTo>
                    <a:pt x="1600199" y="0"/>
                  </a:moveTo>
                  <a:lnTo>
                    <a:pt x="1600199" y="1600199"/>
                  </a:lnTo>
                </a:path>
                <a:path w="2133600" h="1600200">
                  <a:moveTo>
                    <a:pt x="2133599" y="1066799"/>
                  </a:moveTo>
                  <a:lnTo>
                    <a:pt x="0" y="1066799"/>
                  </a:lnTo>
                </a:path>
                <a:path w="2133600" h="1600200">
                  <a:moveTo>
                    <a:pt x="2133599" y="1600199"/>
                  </a:moveTo>
                  <a:lnTo>
                    <a:pt x="0" y="1600199"/>
                  </a:lnTo>
                </a:path>
                <a:path w="2133600" h="1600200">
                  <a:moveTo>
                    <a:pt x="2133599" y="533399"/>
                  </a:moveTo>
                  <a:lnTo>
                    <a:pt x="0" y="533399"/>
                  </a:lnTo>
                </a:path>
                <a:path w="2133600" h="1600200">
                  <a:moveTo>
                    <a:pt x="213359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7723" y="3802380"/>
              <a:ext cx="243839" cy="24383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488935" y="3827779"/>
            <a:ext cx="51815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30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7123" y="2506979"/>
            <a:ext cx="243839" cy="24383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763511" y="2532379"/>
            <a:ext cx="1479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31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8723" y="4411980"/>
            <a:ext cx="243839" cy="24383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016240" y="4437379"/>
            <a:ext cx="52133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28</a:t>
            </a:r>
            <a:endParaRPr sz="10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03847" y="1441703"/>
            <a:ext cx="2148840" cy="5044440"/>
            <a:chOff x="6403847" y="1441703"/>
            <a:chExt cx="2148840" cy="5044440"/>
          </a:xfrm>
        </p:grpSpPr>
        <p:sp>
          <p:nvSpPr>
            <p:cNvPr id="31" name="object 31"/>
            <p:cNvSpPr/>
            <p:nvPr/>
          </p:nvSpPr>
          <p:spPr>
            <a:xfrm>
              <a:off x="6411467" y="1449323"/>
              <a:ext cx="2133600" cy="5029200"/>
            </a:xfrm>
            <a:custGeom>
              <a:avLst/>
              <a:gdLst/>
              <a:ahLst/>
              <a:cxnLst/>
              <a:rect l="l" t="t" r="r" b="b"/>
              <a:pathLst>
                <a:path w="2133600" h="5029200">
                  <a:moveTo>
                    <a:pt x="2133599" y="0"/>
                  </a:moveTo>
                  <a:lnTo>
                    <a:pt x="2133599" y="5029200"/>
                  </a:lnTo>
                </a:path>
                <a:path w="2133600" h="5029200">
                  <a:moveTo>
                    <a:pt x="0" y="0"/>
                  </a:moveTo>
                  <a:lnTo>
                    <a:pt x="0" y="5029200"/>
                  </a:lnTo>
                </a:path>
              </a:pathLst>
            </a:custGeom>
            <a:ln w="1523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3323" y="5173980"/>
              <a:ext cx="243839" cy="24383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830568" y="5199379"/>
            <a:ext cx="1682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26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0123" y="5402580"/>
            <a:ext cx="243839" cy="24383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897368" y="5427979"/>
            <a:ext cx="1682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25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81876" y="6491731"/>
            <a:ext cx="1263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Symbol"/>
                <a:cs typeface="Symbol"/>
              </a:rPr>
              <a:t>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22283" y="3297427"/>
            <a:ext cx="27622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½</a:t>
            </a:r>
            <a:r>
              <a:rPr sz="1600" dirty="0">
                <a:latin typeface="Symbol"/>
                <a:cs typeface="Symbol"/>
              </a:rPr>
              <a:t>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1800" dirty="0">
                <a:latin typeface="Comic Sans MS"/>
                <a:cs typeface="Comic Sans MS"/>
              </a:rPr>
              <a:t>½</a:t>
            </a:r>
            <a:r>
              <a:rPr sz="1600" dirty="0">
                <a:latin typeface="Symbol"/>
                <a:cs typeface="Symbol"/>
              </a:rPr>
              <a:t>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1800" dirty="0">
                <a:latin typeface="Comic Sans MS"/>
                <a:cs typeface="Comic Sans MS"/>
              </a:rPr>
              <a:t>½</a:t>
            </a:r>
            <a:r>
              <a:rPr sz="1600" dirty="0">
                <a:latin typeface="Symbol"/>
                <a:cs typeface="Symbol"/>
              </a:rPr>
              <a:t>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99148" y="3571747"/>
            <a:ext cx="6540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2</a:t>
            </a:r>
            <a:r>
              <a:rPr sz="1600" spc="-8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rows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859523" y="1897379"/>
            <a:ext cx="1122045" cy="4127500"/>
            <a:chOff x="6859523" y="1897379"/>
            <a:chExt cx="1122045" cy="4127500"/>
          </a:xfrm>
        </p:grpSpPr>
        <p:sp>
          <p:nvSpPr>
            <p:cNvPr id="40" name="object 40"/>
            <p:cNvSpPr/>
            <p:nvPr/>
          </p:nvSpPr>
          <p:spPr>
            <a:xfrm>
              <a:off x="6867144" y="59436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38100" y="73152"/>
                  </a:moveTo>
                  <a:lnTo>
                    <a:pt x="23270" y="70277"/>
                  </a:lnTo>
                  <a:lnTo>
                    <a:pt x="11159" y="62438"/>
                  </a:lnTo>
                  <a:lnTo>
                    <a:pt x="2994" y="50812"/>
                  </a:lnTo>
                  <a:lnTo>
                    <a:pt x="0" y="36576"/>
                  </a:lnTo>
                  <a:lnTo>
                    <a:pt x="2994" y="22339"/>
                  </a:lnTo>
                  <a:lnTo>
                    <a:pt x="11159" y="10713"/>
                  </a:lnTo>
                  <a:lnTo>
                    <a:pt x="23270" y="2874"/>
                  </a:lnTo>
                  <a:lnTo>
                    <a:pt x="38100" y="0"/>
                  </a:lnTo>
                  <a:lnTo>
                    <a:pt x="52930" y="2874"/>
                  </a:lnTo>
                  <a:lnTo>
                    <a:pt x="65041" y="10713"/>
                  </a:lnTo>
                  <a:lnTo>
                    <a:pt x="73206" y="22339"/>
                  </a:lnTo>
                  <a:lnTo>
                    <a:pt x="76200" y="36576"/>
                  </a:lnTo>
                  <a:lnTo>
                    <a:pt x="73206" y="50812"/>
                  </a:lnTo>
                  <a:lnTo>
                    <a:pt x="65041" y="62438"/>
                  </a:lnTo>
                  <a:lnTo>
                    <a:pt x="52930" y="70277"/>
                  </a:lnTo>
                  <a:lnTo>
                    <a:pt x="3810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67143" y="59436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199" y="36575"/>
                  </a:moveTo>
                  <a:lnTo>
                    <a:pt x="73206" y="50812"/>
                  </a:lnTo>
                  <a:lnTo>
                    <a:pt x="65041" y="62438"/>
                  </a:lnTo>
                  <a:lnTo>
                    <a:pt x="52930" y="70277"/>
                  </a:lnTo>
                  <a:lnTo>
                    <a:pt x="38099" y="73151"/>
                  </a:lnTo>
                  <a:lnTo>
                    <a:pt x="23270" y="70277"/>
                  </a:lnTo>
                  <a:lnTo>
                    <a:pt x="11159" y="62438"/>
                  </a:lnTo>
                  <a:lnTo>
                    <a:pt x="2994" y="50812"/>
                  </a:lnTo>
                  <a:lnTo>
                    <a:pt x="0" y="36575"/>
                  </a:lnTo>
                  <a:lnTo>
                    <a:pt x="2994" y="22339"/>
                  </a:lnTo>
                  <a:lnTo>
                    <a:pt x="11159" y="10713"/>
                  </a:lnTo>
                  <a:lnTo>
                    <a:pt x="23270" y="2874"/>
                  </a:lnTo>
                  <a:lnTo>
                    <a:pt x="38099" y="0"/>
                  </a:lnTo>
                  <a:lnTo>
                    <a:pt x="52930" y="2874"/>
                  </a:lnTo>
                  <a:lnTo>
                    <a:pt x="65041" y="10713"/>
                  </a:lnTo>
                  <a:lnTo>
                    <a:pt x="73206" y="22339"/>
                  </a:lnTo>
                  <a:lnTo>
                    <a:pt x="76199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9544" y="59436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38100" y="73152"/>
                  </a:moveTo>
                  <a:lnTo>
                    <a:pt x="23270" y="70277"/>
                  </a:lnTo>
                  <a:lnTo>
                    <a:pt x="11159" y="62438"/>
                  </a:lnTo>
                  <a:lnTo>
                    <a:pt x="2994" y="50812"/>
                  </a:lnTo>
                  <a:lnTo>
                    <a:pt x="0" y="36576"/>
                  </a:lnTo>
                  <a:lnTo>
                    <a:pt x="2994" y="22339"/>
                  </a:lnTo>
                  <a:lnTo>
                    <a:pt x="11159" y="10713"/>
                  </a:lnTo>
                  <a:lnTo>
                    <a:pt x="23270" y="2874"/>
                  </a:lnTo>
                  <a:lnTo>
                    <a:pt x="38100" y="0"/>
                  </a:lnTo>
                  <a:lnTo>
                    <a:pt x="52930" y="2874"/>
                  </a:lnTo>
                  <a:lnTo>
                    <a:pt x="65041" y="10713"/>
                  </a:lnTo>
                  <a:lnTo>
                    <a:pt x="73206" y="22339"/>
                  </a:lnTo>
                  <a:lnTo>
                    <a:pt x="76200" y="36576"/>
                  </a:lnTo>
                  <a:lnTo>
                    <a:pt x="73206" y="50812"/>
                  </a:lnTo>
                  <a:lnTo>
                    <a:pt x="65041" y="62438"/>
                  </a:lnTo>
                  <a:lnTo>
                    <a:pt x="52930" y="70277"/>
                  </a:lnTo>
                  <a:lnTo>
                    <a:pt x="3810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19543" y="59436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199" y="36575"/>
                  </a:moveTo>
                  <a:lnTo>
                    <a:pt x="73206" y="50812"/>
                  </a:lnTo>
                  <a:lnTo>
                    <a:pt x="65041" y="62438"/>
                  </a:lnTo>
                  <a:lnTo>
                    <a:pt x="52930" y="70277"/>
                  </a:lnTo>
                  <a:lnTo>
                    <a:pt x="38099" y="73151"/>
                  </a:lnTo>
                  <a:lnTo>
                    <a:pt x="23270" y="70277"/>
                  </a:lnTo>
                  <a:lnTo>
                    <a:pt x="11159" y="62438"/>
                  </a:lnTo>
                  <a:lnTo>
                    <a:pt x="2994" y="50812"/>
                  </a:lnTo>
                  <a:lnTo>
                    <a:pt x="0" y="36575"/>
                  </a:lnTo>
                  <a:lnTo>
                    <a:pt x="2994" y="22339"/>
                  </a:lnTo>
                  <a:lnTo>
                    <a:pt x="11159" y="10713"/>
                  </a:lnTo>
                  <a:lnTo>
                    <a:pt x="23270" y="2874"/>
                  </a:lnTo>
                  <a:lnTo>
                    <a:pt x="38099" y="0"/>
                  </a:lnTo>
                  <a:lnTo>
                    <a:pt x="52930" y="2874"/>
                  </a:lnTo>
                  <a:lnTo>
                    <a:pt x="65041" y="10713"/>
                  </a:lnTo>
                  <a:lnTo>
                    <a:pt x="73206" y="22339"/>
                  </a:lnTo>
                  <a:lnTo>
                    <a:pt x="76199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22592" y="594360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36576" y="73152"/>
                  </a:moveTo>
                  <a:lnTo>
                    <a:pt x="22339" y="70277"/>
                  </a:lnTo>
                  <a:lnTo>
                    <a:pt x="10713" y="62438"/>
                  </a:lnTo>
                  <a:lnTo>
                    <a:pt x="2874" y="50812"/>
                  </a:lnTo>
                  <a:lnTo>
                    <a:pt x="0" y="36576"/>
                  </a:lnTo>
                  <a:lnTo>
                    <a:pt x="2874" y="22339"/>
                  </a:lnTo>
                  <a:lnTo>
                    <a:pt x="10713" y="10713"/>
                  </a:lnTo>
                  <a:lnTo>
                    <a:pt x="22339" y="2874"/>
                  </a:lnTo>
                  <a:lnTo>
                    <a:pt x="36576" y="0"/>
                  </a:lnTo>
                  <a:lnTo>
                    <a:pt x="50813" y="2874"/>
                  </a:lnTo>
                  <a:lnTo>
                    <a:pt x="62439" y="10713"/>
                  </a:lnTo>
                  <a:lnTo>
                    <a:pt x="70277" y="22339"/>
                  </a:lnTo>
                  <a:lnTo>
                    <a:pt x="73152" y="36576"/>
                  </a:lnTo>
                  <a:lnTo>
                    <a:pt x="70277" y="50812"/>
                  </a:lnTo>
                  <a:lnTo>
                    <a:pt x="62439" y="62438"/>
                  </a:lnTo>
                  <a:lnTo>
                    <a:pt x="50813" y="70277"/>
                  </a:lnTo>
                  <a:lnTo>
                    <a:pt x="36576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22591" y="594360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36575"/>
                  </a:moveTo>
                  <a:lnTo>
                    <a:pt x="70277" y="50812"/>
                  </a:lnTo>
                  <a:lnTo>
                    <a:pt x="62439" y="62438"/>
                  </a:lnTo>
                  <a:lnTo>
                    <a:pt x="50813" y="70277"/>
                  </a:lnTo>
                  <a:lnTo>
                    <a:pt x="36575" y="73151"/>
                  </a:lnTo>
                  <a:lnTo>
                    <a:pt x="22339" y="70277"/>
                  </a:lnTo>
                  <a:lnTo>
                    <a:pt x="10713" y="62438"/>
                  </a:lnTo>
                  <a:lnTo>
                    <a:pt x="2874" y="50812"/>
                  </a:lnTo>
                  <a:lnTo>
                    <a:pt x="0" y="36575"/>
                  </a:lnTo>
                  <a:lnTo>
                    <a:pt x="2874" y="22339"/>
                  </a:lnTo>
                  <a:lnTo>
                    <a:pt x="10713" y="10713"/>
                  </a:lnTo>
                  <a:lnTo>
                    <a:pt x="22339" y="2874"/>
                  </a:lnTo>
                  <a:lnTo>
                    <a:pt x="36575" y="0"/>
                  </a:lnTo>
                  <a:lnTo>
                    <a:pt x="50813" y="2874"/>
                  </a:lnTo>
                  <a:lnTo>
                    <a:pt x="62439" y="10713"/>
                  </a:lnTo>
                  <a:lnTo>
                    <a:pt x="70277" y="22339"/>
                  </a:lnTo>
                  <a:lnTo>
                    <a:pt x="73151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67144" y="59436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38100" y="73152"/>
                  </a:moveTo>
                  <a:lnTo>
                    <a:pt x="23270" y="70277"/>
                  </a:lnTo>
                  <a:lnTo>
                    <a:pt x="11159" y="62438"/>
                  </a:lnTo>
                  <a:lnTo>
                    <a:pt x="2994" y="50812"/>
                  </a:lnTo>
                  <a:lnTo>
                    <a:pt x="0" y="36576"/>
                  </a:lnTo>
                  <a:lnTo>
                    <a:pt x="2994" y="22339"/>
                  </a:lnTo>
                  <a:lnTo>
                    <a:pt x="11159" y="10713"/>
                  </a:lnTo>
                  <a:lnTo>
                    <a:pt x="23270" y="2874"/>
                  </a:lnTo>
                  <a:lnTo>
                    <a:pt x="38100" y="0"/>
                  </a:lnTo>
                  <a:lnTo>
                    <a:pt x="52930" y="2874"/>
                  </a:lnTo>
                  <a:lnTo>
                    <a:pt x="65041" y="10713"/>
                  </a:lnTo>
                  <a:lnTo>
                    <a:pt x="73206" y="22339"/>
                  </a:lnTo>
                  <a:lnTo>
                    <a:pt x="76200" y="36576"/>
                  </a:lnTo>
                  <a:lnTo>
                    <a:pt x="73206" y="50812"/>
                  </a:lnTo>
                  <a:lnTo>
                    <a:pt x="65041" y="62438"/>
                  </a:lnTo>
                  <a:lnTo>
                    <a:pt x="52930" y="70277"/>
                  </a:lnTo>
                  <a:lnTo>
                    <a:pt x="3810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67143" y="59436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199" y="36575"/>
                  </a:moveTo>
                  <a:lnTo>
                    <a:pt x="73206" y="50812"/>
                  </a:lnTo>
                  <a:lnTo>
                    <a:pt x="65041" y="62438"/>
                  </a:lnTo>
                  <a:lnTo>
                    <a:pt x="52930" y="70277"/>
                  </a:lnTo>
                  <a:lnTo>
                    <a:pt x="38099" y="73151"/>
                  </a:lnTo>
                  <a:lnTo>
                    <a:pt x="23270" y="70277"/>
                  </a:lnTo>
                  <a:lnTo>
                    <a:pt x="11159" y="62438"/>
                  </a:lnTo>
                  <a:lnTo>
                    <a:pt x="2994" y="50812"/>
                  </a:lnTo>
                  <a:lnTo>
                    <a:pt x="0" y="36575"/>
                  </a:lnTo>
                  <a:lnTo>
                    <a:pt x="2994" y="22339"/>
                  </a:lnTo>
                  <a:lnTo>
                    <a:pt x="11159" y="10713"/>
                  </a:lnTo>
                  <a:lnTo>
                    <a:pt x="23270" y="2874"/>
                  </a:lnTo>
                  <a:lnTo>
                    <a:pt x="38099" y="0"/>
                  </a:lnTo>
                  <a:lnTo>
                    <a:pt x="52930" y="2874"/>
                  </a:lnTo>
                  <a:lnTo>
                    <a:pt x="65041" y="10713"/>
                  </a:lnTo>
                  <a:lnTo>
                    <a:pt x="73206" y="22339"/>
                  </a:lnTo>
                  <a:lnTo>
                    <a:pt x="76199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9544" y="59436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38100" y="73152"/>
                  </a:moveTo>
                  <a:lnTo>
                    <a:pt x="23270" y="70277"/>
                  </a:lnTo>
                  <a:lnTo>
                    <a:pt x="11159" y="62438"/>
                  </a:lnTo>
                  <a:lnTo>
                    <a:pt x="2994" y="50812"/>
                  </a:lnTo>
                  <a:lnTo>
                    <a:pt x="0" y="36576"/>
                  </a:lnTo>
                  <a:lnTo>
                    <a:pt x="2994" y="22339"/>
                  </a:lnTo>
                  <a:lnTo>
                    <a:pt x="11159" y="10713"/>
                  </a:lnTo>
                  <a:lnTo>
                    <a:pt x="23270" y="2874"/>
                  </a:lnTo>
                  <a:lnTo>
                    <a:pt x="38100" y="0"/>
                  </a:lnTo>
                  <a:lnTo>
                    <a:pt x="52930" y="2874"/>
                  </a:lnTo>
                  <a:lnTo>
                    <a:pt x="65041" y="10713"/>
                  </a:lnTo>
                  <a:lnTo>
                    <a:pt x="73206" y="22339"/>
                  </a:lnTo>
                  <a:lnTo>
                    <a:pt x="76200" y="36576"/>
                  </a:lnTo>
                  <a:lnTo>
                    <a:pt x="73206" y="50812"/>
                  </a:lnTo>
                  <a:lnTo>
                    <a:pt x="65041" y="62438"/>
                  </a:lnTo>
                  <a:lnTo>
                    <a:pt x="52930" y="70277"/>
                  </a:lnTo>
                  <a:lnTo>
                    <a:pt x="3810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9543" y="59436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199" y="36575"/>
                  </a:moveTo>
                  <a:lnTo>
                    <a:pt x="73206" y="50812"/>
                  </a:lnTo>
                  <a:lnTo>
                    <a:pt x="65041" y="62438"/>
                  </a:lnTo>
                  <a:lnTo>
                    <a:pt x="52930" y="70277"/>
                  </a:lnTo>
                  <a:lnTo>
                    <a:pt x="38099" y="73151"/>
                  </a:lnTo>
                  <a:lnTo>
                    <a:pt x="23270" y="70277"/>
                  </a:lnTo>
                  <a:lnTo>
                    <a:pt x="11159" y="62438"/>
                  </a:lnTo>
                  <a:lnTo>
                    <a:pt x="2994" y="50812"/>
                  </a:lnTo>
                  <a:lnTo>
                    <a:pt x="0" y="36575"/>
                  </a:lnTo>
                  <a:lnTo>
                    <a:pt x="2994" y="22339"/>
                  </a:lnTo>
                  <a:lnTo>
                    <a:pt x="11159" y="10713"/>
                  </a:lnTo>
                  <a:lnTo>
                    <a:pt x="23270" y="2874"/>
                  </a:lnTo>
                  <a:lnTo>
                    <a:pt x="38099" y="0"/>
                  </a:lnTo>
                  <a:lnTo>
                    <a:pt x="52930" y="2874"/>
                  </a:lnTo>
                  <a:lnTo>
                    <a:pt x="65041" y="10713"/>
                  </a:lnTo>
                  <a:lnTo>
                    <a:pt x="73206" y="22339"/>
                  </a:lnTo>
                  <a:lnTo>
                    <a:pt x="76199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7371" y="5935980"/>
              <a:ext cx="88391" cy="8839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867144" y="19050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38100" y="73152"/>
                  </a:moveTo>
                  <a:lnTo>
                    <a:pt x="23270" y="70277"/>
                  </a:lnTo>
                  <a:lnTo>
                    <a:pt x="11159" y="62439"/>
                  </a:lnTo>
                  <a:lnTo>
                    <a:pt x="2994" y="50813"/>
                  </a:lnTo>
                  <a:lnTo>
                    <a:pt x="0" y="36576"/>
                  </a:lnTo>
                  <a:lnTo>
                    <a:pt x="2994" y="22338"/>
                  </a:lnTo>
                  <a:lnTo>
                    <a:pt x="11159" y="10712"/>
                  </a:lnTo>
                  <a:lnTo>
                    <a:pt x="23270" y="2874"/>
                  </a:lnTo>
                  <a:lnTo>
                    <a:pt x="38100" y="0"/>
                  </a:lnTo>
                  <a:lnTo>
                    <a:pt x="52930" y="2874"/>
                  </a:lnTo>
                  <a:lnTo>
                    <a:pt x="65041" y="10712"/>
                  </a:lnTo>
                  <a:lnTo>
                    <a:pt x="73206" y="22338"/>
                  </a:lnTo>
                  <a:lnTo>
                    <a:pt x="76200" y="36576"/>
                  </a:lnTo>
                  <a:lnTo>
                    <a:pt x="73206" y="50813"/>
                  </a:lnTo>
                  <a:lnTo>
                    <a:pt x="65041" y="62439"/>
                  </a:lnTo>
                  <a:lnTo>
                    <a:pt x="52930" y="70277"/>
                  </a:lnTo>
                  <a:lnTo>
                    <a:pt x="3810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67143" y="1904999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199" y="36575"/>
                  </a:moveTo>
                  <a:lnTo>
                    <a:pt x="73206" y="50813"/>
                  </a:lnTo>
                  <a:lnTo>
                    <a:pt x="65041" y="62439"/>
                  </a:lnTo>
                  <a:lnTo>
                    <a:pt x="52930" y="70277"/>
                  </a:lnTo>
                  <a:lnTo>
                    <a:pt x="38099" y="73151"/>
                  </a:lnTo>
                  <a:lnTo>
                    <a:pt x="23270" y="70277"/>
                  </a:lnTo>
                  <a:lnTo>
                    <a:pt x="11159" y="62439"/>
                  </a:lnTo>
                  <a:lnTo>
                    <a:pt x="2994" y="50813"/>
                  </a:lnTo>
                  <a:lnTo>
                    <a:pt x="0" y="36575"/>
                  </a:lnTo>
                  <a:lnTo>
                    <a:pt x="2994" y="22338"/>
                  </a:lnTo>
                  <a:lnTo>
                    <a:pt x="11159" y="10712"/>
                  </a:lnTo>
                  <a:lnTo>
                    <a:pt x="23270" y="2874"/>
                  </a:lnTo>
                  <a:lnTo>
                    <a:pt x="38099" y="0"/>
                  </a:lnTo>
                  <a:lnTo>
                    <a:pt x="52930" y="2874"/>
                  </a:lnTo>
                  <a:lnTo>
                    <a:pt x="65041" y="10712"/>
                  </a:lnTo>
                  <a:lnTo>
                    <a:pt x="73206" y="22338"/>
                  </a:lnTo>
                  <a:lnTo>
                    <a:pt x="76199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19544" y="19050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38100" y="73152"/>
                  </a:moveTo>
                  <a:lnTo>
                    <a:pt x="23270" y="70277"/>
                  </a:lnTo>
                  <a:lnTo>
                    <a:pt x="11159" y="62439"/>
                  </a:lnTo>
                  <a:lnTo>
                    <a:pt x="2994" y="50813"/>
                  </a:lnTo>
                  <a:lnTo>
                    <a:pt x="0" y="36576"/>
                  </a:lnTo>
                  <a:lnTo>
                    <a:pt x="2994" y="22338"/>
                  </a:lnTo>
                  <a:lnTo>
                    <a:pt x="11159" y="10712"/>
                  </a:lnTo>
                  <a:lnTo>
                    <a:pt x="23270" y="2874"/>
                  </a:lnTo>
                  <a:lnTo>
                    <a:pt x="38100" y="0"/>
                  </a:lnTo>
                  <a:lnTo>
                    <a:pt x="52930" y="2874"/>
                  </a:lnTo>
                  <a:lnTo>
                    <a:pt x="65041" y="10712"/>
                  </a:lnTo>
                  <a:lnTo>
                    <a:pt x="73206" y="22338"/>
                  </a:lnTo>
                  <a:lnTo>
                    <a:pt x="76200" y="36576"/>
                  </a:lnTo>
                  <a:lnTo>
                    <a:pt x="73206" y="50813"/>
                  </a:lnTo>
                  <a:lnTo>
                    <a:pt x="65041" y="62439"/>
                  </a:lnTo>
                  <a:lnTo>
                    <a:pt x="52930" y="70277"/>
                  </a:lnTo>
                  <a:lnTo>
                    <a:pt x="3810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19543" y="1904999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199" y="36575"/>
                  </a:moveTo>
                  <a:lnTo>
                    <a:pt x="73206" y="50813"/>
                  </a:lnTo>
                  <a:lnTo>
                    <a:pt x="65041" y="62439"/>
                  </a:lnTo>
                  <a:lnTo>
                    <a:pt x="52930" y="70277"/>
                  </a:lnTo>
                  <a:lnTo>
                    <a:pt x="38099" y="73151"/>
                  </a:lnTo>
                  <a:lnTo>
                    <a:pt x="23270" y="70277"/>
                  </a:lnTo>
                  <a:lnTo>
                    <a:pt x="11159" y="62439"/>
                  </a:lnTo>
                  <a:lnTo>
                    <a:pt x="2994" y="50813"/>
                  </a:lnTo>
                  <a:lnTo>
                    <a:pt x="0" y="36575"/>
                  </a:lnTo>
                  <a:lnTo>
                    <a:pt x="2994" y="22338"/>
                  </a:lnTo>
                  <a:lnTo>
                    <a:pt x="11159" y="10712"/>
                  </a:lnTo>
                  <a:lnTo>
                    <a:pt x="23270" y="2874"/>
                  </a:lnTo>
                  <a:lnTo>
                    <a:pt x="38099" y="0"/>
                  </a:lnTo>
                  <a:lnTo>
                    <a:pt x="52930" y="2874"/>
                  </a:lnTo>
                  <a:lnTo>
                    <a:pt x="65041" y="10712"/>
                  </a:lnTo>
                  <a:lnTo>
                    <a:pt x="73206" y="22338"/>
                  </a:lnTo>
                  <a:lnTo>
                    <a:pt x="76199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22592" y="190500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36576" y="73152"/>
                  </a:moveTo>
                  <a:lnTo>
                    <a:pt x="22339" y="70277"/>
                  </a:lnTo>
                  <a:lnTo>
                    <a:pt x="10713" y="62439"/>
                  </a:lnTo>
                  <a:lnTo>
                    <a:pt x="2874" y="50813"/>
                  </a:lnTo>
                  <a:lnTo>
                    <a:pt x="0" y="36576"/>
                  </a:lnTo>
                  <a:lnTo>
                    <a:pt x="2874" y="22338"/>
                  </a:lnTo>
                  <a:lnTo>
                    <a:pt x="10713" y="10712"/>
                  </a:lnTo>
                  <a:lnTo>
                    <a:pt x="22339" y="2874"/>
                  </a:lnTo>
                  <a:lnTo>
                    <a:pt x="36576" y="0"/>
                  </a:lnTo>
                  <a:lnTo>
                    <a:pt x="50813" y="2874"/>
                  </a:lnTo>
                  <a:lnTo>
                    <a:pt x="62439" y="10712"/>
                  </a:lnTo>
                  <a:lnTo>
                    <a:pt x="70277" y="22338"/>
                  </a:lnTo>
                  <a:lnTo>
                    <a:pt x="73152" y="36576"/>
                  </a:lnTo>
                  <a:lnTo>
                    <a:pt x="70277" y="50813"/>
                  </a:lnTo>
                  <a:lnTo>
                    <a:pt x="62439" y="62439"/>
                  </a:lnTo>
                  <a:lnTo>
                    <a:pt x="50813" y="70277"/>
                  </a:lnTo>
                  <a:lnTo>
                    <a:pt x="36576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22591" y="190499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36575"/>
                  </a:moveTo>
                  <a:lnTo>
                    <a:pt x="70277" y="50813"/>
                  </a:lnTo>
                  <a:lnTo>
                    <a:pt x="62439" y="62439"/>
                  </a:lnTo>
                  <a:lnTo>
                    <a:pt x="50813" y="70277"/>
                  </a:lnTo>
                  <a:lnTo>
                    <a:pt x="36575" y="73151"/>
                  </a:lnTo>
                  <a:lnTo>
                    <a:pt x="22339" y="70277"/>
                  </a:lnTo>
                  <a:lnTo>
                    <a:pt x="10713" y="62439"/>
                  </a:lnTo>
                  <a:lnTo>
                    <a:pt x="2874" y="50813"/>
                  </a:lnTo>
                  <a:lnTo>
                    <a:pt x="0" y="36575"/>
                  </a:lnTo>
                  <a:lnTo>
                    <a:pt x="2874" y="22338"/>
                  </a:lnTo>
                  <a:lnTo>
                    <a:pt x="10713" y="10712"/>
                  </a:lnTo>
                  <a:lnTo>
                    <a:pt x="22339" y="2874"/>
                  </a:lnTo>
                  <a:lnTo>
                    <a:pt x="36575" y="0"/>
                  </a:lnTo>
                  <a:lnTo>
                    <a:pt x="50813" y="2874"/>
                  </a:lnTo>
                  <a:lnTo>
                    <a:pt x="62439" y="10712"/>
                  </a:lnTo>
                  <a:lnTo>
                    <a:pt x="70277" y="22338"/>
                  </a:lnTo>
                  <a:lnTo>
                    <a:pt x="73151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67144" y="19050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38100" y="73152"/>
                  </a:moveTo>
                  <a:lnTo>
                    <a:pt x="23270" y="70277"/>
                  </a:lnTo>
                  <a:lnTo>
                    <a:pt x="11159" y="62439"/>
                  </a:lnTo>
                  <a:lnTo>
                    <a:pt x="2994" y="50813"/>
                  </a:lnTo>
                  <a:lnTo>
                    <a:pt x="0" y="36576"/>
                  </a:lnTo>
                  <a:lnTo>
                    <a:pt x="2994" y="22338"/>
                  </a:lnTo>
                  <a:lnTo>
                    <a:pt x="11159" y="10712"/>
                  </a:lnTo>
                  <a:lnTo>
                    <a:pt x="23270" y="2874"/>
                  </a:lnTo>
                  <a:lnTo>
                    <a:pt x="38100" y="0"/>
                  </a:lnTo>
                  <a:lnTo>
                    <a:pt x="52930" y="2874"/>
                  </a:lnTo>
                  <a:lnTo>
                    <a:pt x="65041" y="10712"/>
                  </a:lnTo>
                  <a:lnTo>
                    <a:pt x="73206" y="22338"/>
                  </a:lnTo>
                  <a:lnTo>
                    <a:pt x="76200" y="36576"/>
                  </a:lnTo>
                  <a:lnTo>
                    <a:pt x="73206" y="50813"/>
                  </a:lnTo>
                  <a:lnTo>
                    <a:pt x="65041" y="62439"/>
                  </a:lnTo>
                  <a:lnTo>
                    <a:pt x="52930" y="70277"/>
                  </a:lnTo>
                  <a:lnTo>
                    <a:pt x="3810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67143" y="1904999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199" y="36575"/>
                  </a:moveTo>
                  <a:lnTo>
                    <a:pt x="73206" y="50813"/>
                  </a:lnTo>
                  <a:lnTo>
                    <a:pt x="65041" y="62439"/>
                  </a:lnTo>
                  <a:lnTo>
                    <a:pt x="52930" y="70277"/>
                  </a:lnTo>
                  <a:lnTo>
                    <a:pt x="38099" y="73151"/>
                  </a:lnTo>
                  <a:lnTo>
                    <a:pt x="23270" y="70277"/>
                  </a:lnTo>
                  <a:lnTo>
                    <a:pt x="11159" y="62439"/>
                  </a:lnTo>
                  <a:lnTo>
                    <a:pt x="2994" y="50813"/>
                  </a:lnTo>
                  <a:lnTo>
                    <a:pt x="0" y="36575"/>
                  </a:lnTo>
                  <a:lnTo>
                    <a:pt x="2994" y="22338"/>
                  </a:lnTo>
                  <a:lnTo>
                    <a:pt x="11159" y="10712"/>
                  </a:lnTo>
                  <a:lnTo>
                    <a:pt x="23270" y="2874"/>
                  </a:lnTo>
                  <a:lnTo>
                    <a:pt x="38099" y="0"/>
                  </a:lnTo>
                  <a:lnTo>
                    <a:pt x="52930" y="2874"/>
                  </a:lnTo>
                  <a:lnTo>
                    <a:pt x="65041" y="10712"/>
                  </a:lnTo>
                  <a:lnTo>
                    <a:pt x="73206" y="22338"/>
                  </a:lnTo>
                  <a:lnTo>
                    <a:pt x="76199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19544" y="1905000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38100" y="73152"/>
                  </a:moveTo>
                  <a:lnTo>
                    <a:pt x="23270" y="70277"/>
                  </a:lnTo>
                  <a:lnTo>
                    <a:pt x="11159" y="62439"/>
                  </a:lnTo>
                  <a:lnTo>
                    <a:pt x="2994" y="50813"/>
                  </a:lnTo>
                  <a:lnTo>
                    <a:pt x="0" y="36576"/>
                  </a:lnTo>
                  <a:lnTo>
                    <a:pt x="2994" y="22338"/>
                  </a:lnTo>
                  <a:lnTo>
                    <a:pt x="11159" y="10712"/>
                  </a:lnTo>
                  <a:lnTo>
                    <a:pt x="23270" y="2874"/>
                  </a:lnTo>
                  <a:lnTo>
                    <a:pt x="38100" y="0"/>
                  </a:lnTo>
                  <a:lnTo>
                    <a:pt x="52930" y="2874"/>
                  </a:lnTo>
                  <a:lnTo>
                    <a:pt x="65041" y="10712"/>
                  </a:lnTo>
                  <a:lnTo>
                    <a:pt x="73206" y="22338"/>
                  </a:lnTo>
                  <a:lnTo>
                    <a:pt x="76200" y="36576"/>
                  </a:lnTo>
                  <a:lnTo>
                    <a:pt x="73206" y="50813"/>
                  </a:lnTo>
                  <a:lnTo>
                    <a:pt x="65041" y="62439"/>
                  </a:lnTo>
                  <a:lnTo>
                    <a:pt x="52930" y="70277"/>
                  </a:lnTo>
                  <a:lnTo>
                    <a:pt x="3810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19543" y="1904999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199" y="36575"/>
                  </a:moveTo>
                  <a:lnTo>
                    <a:pt x="73206" y="50813"/>
                  </a:lnTo>
                  <a:lnTo>
                    <a:pt x="65041" y="62439"/>
                  </a:lnTo>
                  <a:lnTo>
                    <a:pt x="52930" y="70277"/>
                  </a:lnTo>
                  <a:lnTo>
                    <a:pt x="38099" y="73151"/>
                  </a:lnTo>
                  <a:lnTo>
                    <a:pt x="23270" y="70277"/>
                  </a:lnTo>
                  <a:lnTo>
                    <a:pt x="11159" y="62439"/>
                  </a:lnTo>
                  <a:lnTo>
                    <a:pt x="2994" y="50813"/>
                  </a:lnTo>
                  <a:lnTo>
                    <a:pt x="0" y="36575"/>
                  </a:lnTo>
                  <a:lnTo>
                    <a:pt x="2994" y="22338"/>
                  </a:lnTo>
                  <a:lnTo>
                    <a:pt x="11159" y="10712"/>
                  </a:lnTo>
                  <a:lnTo>
                    <a:pt x="23270" y="2874"/>
                  </a:lnTo>
                  <a:lnTo>
                    <a:pt x="38099" y="0"/>
                  </a:lnTo>
                  <a:lnTo>
                    <a:pt x="52930" y="2874"/>
                  </a:lnTo>
                  <a:lnTo>
                    <a:pt x="65041" y="10712"/>
                  </a:lnTo>
                  <a:lnTo>
                    <a:pt x="73206" y="22338"/>
                  </a:lnTo>
                  <a:lnTo>
                    <a:pt x="76199" y="36575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7371" y="1897379"/>
              <a:ext cx="88391" cy="8839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7347" y="2125979"/>
              <a:ext cx="243839" cy="243839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7781544" y="2151379"/>
            <a:ext cx="1682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FFFFF"/>
                </a:solidFill>
                <a:latin typeface="Comic Sans MS"/>
                <a:cs typeface="Comic Sans MS"/>
              </a:rPr>
              <a:t>39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55284" y="4412995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i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66759" y="2053843"/>
            <a:ext cx="10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j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134100" y="2217420"/>
            <a:ext cx="2164080" cy="2438400"/>
            <a:chOff x="6134100" y="2217420"/>
            <a:chExt cx="2164080" cy="2438400"/>
          </a:xfrm>
        </p:grpSpPr>
        <p:sp>
          <p:nvSpPr>
            <p:cNvPr id="67" name="object 67"/>
            <p:cNvSpPr/>
            <p:nvPr/>
          </p:nvSpPr>
          <p:spPr>
            <a:xfrm>
              <a:off x="6134100" y="462229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98692" y="4591812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0" y="64008"/>
                  </a:lnTo>
                  <a:lnTo>
                    <a:pt x="67056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30539" y="2247899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40">
                  <a:moveTo>
                    <a:pt x="1676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72628" y="221742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33527"/>
                  </a:lnTo>
                  <a:lnTo>
                    <a:pt x="64007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420" y="176275"/>
            <a:ext cx="2674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Closest</a:t>
            </a:r>
            <a:r>
              <a:rPr spc="-35" dirty="0"/>
              <a:t> </a:t>
            </a:r>
            <a:r>
              <a:rPr spc="-5" dirty="0"/>
              <a:t>Pair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19200"/>
            <a:ext cx="7391400" cy="4584700"/>
          </a:xfrm>
          <a:custGeom>
            <a:avLst/>
            <a:gdLst/>
            <a:ahLst/>
            <a:cxnLst/>
            <a:rect l="l" t="t" r="r" b="b"/>
            <a:pathLst>
              <a:path w="7391400" h="4584700">
                <a:moveTo>
                  <a:pt x="7391400" y="0"/>
                </a:moveTo>
                <a:lnTo>
                  <a:pt x="0" y="0"/>
                </a:lnTo>
                <a:lnTo>
                  <a:pt x="0" y="4584192"/>
                </a:lnTo>
                <a:lnTo>
                  <a:pt x="7391400" y="4584192"/>
                </a:lnTo>
                <a:lnTo>
                  <a:pt x="73914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1980" y="1276603"/>
            <a:ext cx="66694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ourier New"/>
                <a:cs typeface="Courier New"/>
              </a:rPr>
              <a:t>Closest-Pair(p</a:t>
            </a:r>
            <a:r>
              <a:rPr sz="1650" b="1" spc="-7" baseline="-20202" dirty="0"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,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…, p</a:t>
            </a:r>
            <a:r>
              <a:rPr sz="1650" b="1" spc="15" baseline="-20202" dirty="0">
                <a:latin typeface="Courier New"/>
                <a:cs typeface="Courier New"/>
              </a:rPr>
              <a:t>n</a:t>
            </a:r>
            <a:r>
              <a:rPr sz="1600" b="1" spc="10" dirty="0">
                <a:latin typeface="Courier New"/>
                <a:cs typeface="Courier New"/>
              </a:rPr>
              <a:t>)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03860" marR="30480" indent="-635">
              <a:lnSpc>
                <a:spcPct val="100000"/>
              </a:lnSpc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Compute</a:t>
            </a:r>
            <a:r>
              <a:rPr sz="1600" b="1" spc="-2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separation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line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such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that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half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the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points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are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on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one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side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and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half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on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the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other</a:t>
            </a:r>
            <a:r>
              <a:rPr sz="1600" b="1" spc="-5" dirty="0">
                <a:latin typeface="Courier New"/>
                <a:cs typeface="Courier New"/>
              </a:rPr>
              <a:t> side.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23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740" y="2251963"/>
            <a:ext cx="6765925" cy="1249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Symbol"/>
                <a:cs typeface="Symbol"/>
              </a:rPr>
              <a:t></a:t>
            </a:r>
            <a:r>
              <a:rPr sz="1650" b="1" baseline="-20202" dirty="0">
                <a:latin typeface="Courier New"/>
                <a:cs typeface="Courier New"/>
              </a:rPr>
              <a:t>1</a:t>
            </a:r>
            <a:r>
              <a:rPr sz="1650" b="1" spc="434" baseline="-20202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Closest-Pair(left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half)</a:t>
            </a:r>
            <a:endParaRPr sz="16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1600" dirty="0">
                <a:latin typeface="Symbol"/>
                <a:cs typeface="Symbol"/>
              </a:rPr>
              <a:t></a:t>
            </a:r>
            <a:r>
              <a:rPr sz="1650" b="1" baseline="-20202" dirty="0">
                <a:latin typeface="Courier New"/>
                <a:cs typeface="Courier New"/>
              </a:rPr>
              <a:t>2</a:t>
            </a:r>
            <a:r>
              <a:rPr sz="1650" b="1" spc="434" baseline="-20202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Closest-Pair(right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half)</a:t>
            </a:r>
            <a:endParaRPr sz="16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tabLst>
                <a:tab pos="345440" algn="l"/>
              </a:tabLst>
            </a:pPr>
            <a:r>
              <a:rPr sz="1600" dirty="0">
                <a:latin typeface="Symbol"/>
                <a:cs typeface="Symbol"/>
              </a:rPr>
              <a:t>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min(</a:t>
            </a:r>
            <a:r>
              <a:rPr sz="1600" dirty="0">
                <a:latin typeface="Symbol"/>
                <a:cs typeface="Symbol"/>
              </a:rPr>
              <a:t></a:t>
            </a:r>
            <a:r>
              <a:rPr sz="1650" b="1" baseline="-20202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Symbol"/>
                <a:cs typeface="Symbol"/>
              </a:rPr>
              <a:t></a:t>
            </a:r>
            <a:r>
              <a:rPr sz="1650" b="1" spc="15" baseline="-20202" dirty="0">
                <a:latin typeface="Courier New"/>
                <a:cs typeface="Courier New"/>
              </a:rPr>
              <a:t>2</a:t>
            </a:r>
            <a:r>
              <a:rPr sz="1600" b="1" spc="1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Delete</a:t>
            </a:r>
            <a:r>
              <a:rPr sz="1600" b="1" spc="-2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all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points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further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than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</a:t>
            </a:r>
            <a:r>
              <a:rPr sz="1600" spc="5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from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separation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line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3721100"/>
            <a:ext cx="4665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Sort</a:t>
            </a:r>
            <a:r>
              <a:rPr sz="1600" b="1" spc="-3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remaining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points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by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y-coordinate.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6647"/>
              </p:ext>
            </p:extLst>
          </p:nvPr>
        </p:nvGraphicFramePr>
        <p:xfrm>
          <a:off x="950595" y="4255682"/>
          <a:ext cx="6288405" cy="475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589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0048AA"/>
                          </a:solidFill>
                          <a:latin typeface="Courier New"/>
                          <a:cs typeface="Courier New"/>
                        </a:rPr>
                        <a:t>Scan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points</a:t>
                      </a:r>
                      <a:r>
                        <a:rPr sz="16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y-order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6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compare</a:t>
                      </a:r>
                      <a:r>
                        <a:rPr sz="16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distance</a:t>
                      </a:r>
                      <a:r>
                        <a:rPr sz="16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between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89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each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and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16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neighbors.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6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any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6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these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7380" y="4699507"/>
            <a:ext cx="46164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distances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is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less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than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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update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</a:t>
            </a:r>
            <a:r>
              <a:rPr sz="1600" b="1" dirty="0">
                <a:latin typeface="Courier New"/>
                <a:cs typeface="Courier New"/>
              </a:rPr>
              <a:t>.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return</a:t>
            </a:r>
            <a:r>
              <a:rPr sz="1600" b="1" spc="-7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Symbol"/>
                <a:cs typeface="Symbol"/>
              </a:rPr>
              <a:t></a:t>
            </a:r>
            <a:r>
              <a:rPr sz="1600" b="1" dirty="0">
                <a:latin typeface="Courier New"/>
                <a:cs typeface="Courier New"/>
              </a:rPr>
              <a:t>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5356" y="1624075"/>
            <a:ext cx="8261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O(n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log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n)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6211" y="2386075"/>
            <a:ext cx="784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2T(n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/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2)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3164" y="3266947"/>
            <a:ext cx="866140" cy="652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O(n)</a:t>
            </a:r>
            <a:endParaRPr sz="1400">
              <a:latin typeface="Comic Sans MS"/>
              <a:cs typeface="Comic Sans MS"/>
            </a:endParaRPr>
          </a:p>
          <a:p>
            <a:pPr marL="52069">
              <a:lnSpc>
                <a:spcPct val="100000"/>
              </a:lnSpc>
              <a:spcBef>
                <a:spcPts val="1585"/>
              </a:spcBef>
            </a:pPr>
            <a:r>
              <a:rPr sz="1400" spc="-5" dirty="0">
                <a:latin typeface="Comic Sans MS"/>
                <a:cs typeface="Comic Sans MS"/>
              </a:rPr>
              <a:t>O(n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log</a:t>
            </a:r>
            <a:r>
              <a:rPr sz="1400" spc="-3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n)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6692" y="4403851"/>
            <a:ext cx="3905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O(n)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24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8340" y="176275"/>
            <a:ext cx="5755005" cy="1104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23745">
              <a:lnSpc>
                <a:spcPct val="100000"/>
              </a:lnSpc>
              <a:spcBef>
                <a:spcPts val="90"/>
              </a:spcBef>
              <a:tabLst>
                <a:tab pos="4773295" algn="l"/>
              </a:tabLst>
            </a:pPr>
            <a:r>
              <a:rPr sz="2000" spc="-5" dirty="0">
                <a:solidFill>
                  <a:srgbClr val="5F6061"/>
                </a:solidFill>
                <a:latin typeface="Comic Sans MS"/>
                <a:cs typeface="Comic Sans MS"/>
              </a:rPr>
              <a:t>Closest</a:t>
            </a:r>
            <a:r>
              <a:rPr sz="2000" spc="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5F6061"/>
                </a:solidFill>
                <a:latin typeface="Comic Sans MS"/>
                <a:cs typeface="Comic Sans MS"/>
              </a:rPr>
              <a:t>Pair</a:t>
            </a:r>
            <a:r>
              <a:rPr sz="2000" spc="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5F6061"/>
                </a:solidFill>
                <a:latin typeface="Comic Sans MS"/>
                <a:cs typeface="Comic Sans MS"/>
              </a:rPr>
              <a:t>of</a:t>
            </a:r>
            <a:r>
              <a:rPr sz="2000" spc="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5F6061"/>
                </a:solidFill>
                <a:latin typeface="Comic Sans MS"/>
                <a:cs typeface="Comic Sans MS"/>
              </a:rPr>
              <a:t>Points:	Analysis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Running</a:t>
            </a:r>
            <a:r>
              <a:rPr sz="1800" spc="-5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962147"/>
            <a:ext cx="7445375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achieve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O(n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n)?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37528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Yes.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Don't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points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strip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scratch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Each </a:t>
            </a:r>
            <a:r>
              <a:rPr sz="1800" spc="-5" dirty="0">
                <a:latin typeface="Comic Sans MS"/>
                <a:cs typeface="Comic Sans MS"/>
              </a:rPr>
              <a:t>recursive </a:t>
            </a:r>
            <a:r>
              <a:rPr sz="1800" dirty="0">
                <a:latin typeface="Comic Sans MS"/>
                <a:cs typeface="Comic Sans MS"/>
              </a:rPr>
              <a:t>returns </a:t>
            </a:r>
            <a:r>
              <a:rPr sz="1800" spc="-5" dirty="0">
                <a:latin typeface="Comic Sans MS"/>
                <a:cs typeface="Comic Sans MS"/>
              </a:rPr>
              <a:t>two </a:t>
            </a:r>
            <a:r>
              <a:rPr sz="1800" dirty="0">
                <a:latin typeface="Comic Sans MS"/>
                <a:cs typeface="Comic Sans MS"/>
              </a:rPr>
              <a:t>lists: all points sorted </a:t>
            </a:r>
            <a:r>
              <a:rPr sz="1800" spc="-5" dirty="0">
                <a:latin typeface="Comic Sans MS"/>
                <a:cs typeface="Comic Sans MS"/>
              </a:rPr>
              <a:t>by </a:t>
            </a:r>
            <a:r>
              <a:rPr sz="1800" dirty="0">
                <a:latin typeface="Comic Sans MS"/>
                <a:cs typeface="Comic Sans MS"/>
              </a:rPr>
              <a:t>y coordinate,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 points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sorted </a:t>
            </a:r>
            <a:r>
              <a:rPr sz="1800" spc="-5" dirty="0">
                <a:latin typeface="Comic Sans MS"/>
                <a:cs typeface="Comic Sans MS"/>
              </a:rPr>
              <a:t>by </a:t>
            </a:r>
            <a:r>
              <a:rPr sz="1800" dirty="0">
                <a:latin typeface="Comic Sans MS"/>
                <a:cs typeface="Comic Sans MS"/>
              </a:rPr>
              <a:t>x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coordinate.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Sort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merging</a:t>
            </a:r>
            <a:r>
              <a:rPr sz="1800" spc="-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pre-sorted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5245608"/>
            <a:ext cx="4947285" cy="62230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7556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95"/>
              </a:spcBef>
              <a:tabLst>
                <a:tab pos="2674620" algn="l"/>
                <a:tab pos="3093085" algn="l"/>
              </a:tabLst>
            </a:pPr>
            <a:r>
              <a:rPr sz="1800" i="1" spc="130" dirty="0">
                <a:latin typeface="Times New Roman"/>
                <a:cs typeface="Times New Roman"/>
              </a:rPr>
              <a:t>T</a:t>
            </a:r>
            <a:r>
              <a:rPr sz="1800" spc="95" dirty="0">
                <a:latin typeface="Times New Roman"/>
                <a:cs typeface="Times New Roman"/>
              </a:rPr>
              <a:t>(</a:t>
            </a:r>
            <a:r>
              <a:rPr sz="1800" i="1" spc="3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2</a:t>
            </a:r>
            <a:r>
              <a:rPr sz="1800" i="1" spc="130" dirty="0">
                <a:latin typeface="Times New Roman"/>
                <a:cs typeface="Times New Roman"/>
              </a:rPr>
              <a:t>T</a:t>
            </a:r>
            <a:r>
              <a:rPr sz="3375" spc="-82" baseline="-4938" dirty="0">
                <a:latin typeface="Symbol"/>
                <a:cs typeface="Symbol"/>
              </a:rPr>
              <a:t>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i="1" spc="-254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/</a:t>
            </a:r>
            <a:r>
              <a:rPr sz="1800" spc="-20" dirty="0">
                <a:latin typeface="Times New Roman"/>
                <a:cs typeface="Times New Roman"/>
              </a:rPr>
              <a:t>2</a:t>
            </a:r>
            <a:r>
              <a:rPr sz="3375" spc="-232" baseline="-4938" dirty="0">
                <a:latin typeface="Symbol"/>
                <a:cs typeface="Symbol"/>
              </a:rPr>
              <a:t></a:t>
            </a:r>
            <a:r>
              <a:rPr sz="3375" spc="277" baseline="-4938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O</a:t>
            </a:r>
            <a:r>
              <a:rPr sz="1800" spc="80" dirty="0">
                <a:latin typeface="Times New Roman"/>
                <a:cs typeface="Times New Roman"/>
              </a:rPr>
              <a:t>(</a:t>
            </a:r>
            <a:r>
              <a:rPr sz="1800" i="1" spc="4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spc="80" dirty="0">
                <a:latin typeface="Times New Roman"/>
                <a:cs typeface="Times New Roman"/>
              </a:rPr>
              <a:t>(</a:t>
            </a:r>
            <a:r>
              <a:rPr sz="1800" i="1" spc="3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O</a:t>
            </a:r>
            <a:r>
              <a:rPr sz="1800" spc="80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log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i="1" spc="4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8632" y="1676400"/>
            <a:ext cx="5611495" cy="63436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790"/>
              </a:spcBef>
              <a:tabLst>
                <a:tab pos="976630" algn="l"/>
                <a:tab pos="3217545" algn="l"/>
                <a:tab pos="4116704" algn="l"/>
                <a:tab pos="4389755" algn="l"/>
              </a:tabLst>
            </a:pPr>
            <a:r>
              <a:rPr sz="1800" spc="25" dirty="0">
                <a:latin typeface="Times New Roman"/>
                <a:cs typeface="Times New Roman"/>
              </a:rPr>
              <a:t>T(</a:t>
            </a:r>
            <a:r>
              <a:rPr sz="1800" i="1" spc="25" dirty="0">
                <a:latin typeface="Times New Roman"/>
                <a:cs typeface="Times New Roman"/>
              </a:rPr>
              <a:t>n</a:t>
            </a:r>
            <a:r>
              <a:rPr sz="1800" spc="25" dirty="0">
                <a:latin typeface="Times New Roman"/>
                <a:cs typeface="Times New Roman"/>
              </a:rPr>
              <a:t>)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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30" dirty="0">
                <a:latin typeface="Times New Roman"/>
                <a:cs typeface="Times New Roman"/>
              </a:rPr>
              <a:t>2</a:t>
            </a:r>
            <a:r>
              <a:rPr sz="1800" i="1" spc="30" dirty="0">
                <a:latin typeface="Times New Roman"/>
                <a:cs typeface="Times New Roman"/>
              </a:rPr>
              <a:t>T</a:t>
            </a:r>
            <a:r>
              <a:rPr sz="3375" spc="44" baseline="-4938" dirty="0">
                <a:latin typeface="Symbol"/>
                <a:cs typeface="Symbol"/>
              </a:rPr>
              <a:t></a:t>
            </a:r>
            <a:r>
              <a:rPr sz="1800" i="1" spc="30" dirty="0">
                <a:latin typeface="Times New Roman"/>
                <a:cs typeface="Times New Roman"/>
              </a:rPr>
              <a:t>n</a:t>
            </a:r>
            <a:r>
              <a:rPr sz="1800" i="1" spc="-2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/2</a:t>
            </a:r>
            <a:r>
              <a:rPr sz="3375" spc="-15" baseline="-4938" dirty="0">
                <a:latin typeface="Symbol"/>
                <a:cs typeface="Symbol"/>
              </a:rPr>
              <a:t></a:t>
            </a:r>
            <a:r>
              <a:rPr sz="3375" spc="292" baseline="-4938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i="1" spc="25" dirty="0">
                <a:latin typeface="Times New Roman"/>
                <a:cs typeface="Times New Roman"/>
              </a:rPr>
              <a:t>O</a:t>
            </a:r>
            <a:r>
              <a:rPr sz="1800" spc="25" dirty="0">
                <a:latin typeface="Times New Roman"/>
                <a:cs typeface="Times New Roman"/>
              </a:rPr>
              <a:t>(</a:t>
            </a:r>
            <a:r>
              <a:rPr sz="1800" i="1" spc="25" dirty="0">
                <a:latin typeface="Times New Roman"/>
                <a:cs typeface="Times New Roman"/>
              </a:rPr>
              <a:t>n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log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n</a:t>
            </a:r>
            <a:r>
              <a:rPr sz="1800" spc="20" dirty="0">
                <a:latin typeface="Times New Roman"/>
                <a:cs typeface="Times New Roman"/>
              </a:rPr>
              <a:t>)	</a:t>
            </a:r>
            <a:r>
              <a:rPr sz="1800" spc="-5" dirty="0">
                <a:latin typeface="Symbol"/>
                <a:cs typeface="Symbol"/>
              </a:rPr>
              <a:t></a:t>
            </a:r>
            <a:r>
              <a:rPr sz="1800" spc="48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T(</a:t>
            </a:r>
            <a:r>
              <a:rPr sz="1800" i="1" spc="30" dirty="0">
                <a:latin typeface="Times New Roman"/>
                <a:cs typeface="Times New Roman"/>
              </a:rPr>
              <a:t>n</a:t>
            </a:r>
            <a:r>
              <a:rPr sz="1800" spc="30" dirty="0">
                <a:latin typeface="Times New Roman"/>
                <a:cs typeface="Times New Roman"/>
              </a:rPr>
              <a:t>)	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i="1" spc="25" dirty="0">
                <a:latin typeface="Times New Roman"/>
                <a:cs typeface="Times New Roman"/>
              </a:rPr>
              <a:t>O</a:t>
            </a:r>
            <a:r>
              <a:rPr sz="1800" spc="25" dirty="0">
                <a:latin typeface="Times New Roman"/>
                <a:cs typeface="Times New Roman"/>
              </a:rPr>
              <a:t>(</a:t>
            </a:r>
            <a:r>
              <a:rPr sz="1800" i="1" spc="25" dirty="0">
                <a:latin typeface="Times New Roman"/>
                <a:cs typeface="Times New Roman"/>
              </a:rPr>
              <a:t>n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log</a:t>
            </a:r>
            <a:r>
              <a:rPr sz="1800" spc="15" baseline="37037" dirty="0">
                <a:latin typeface="Times New Roman"/>
                <a:cs typeface="Times New Roman"/>
              </a:rPr>
              <a:t>2</a:t>
            </a:r>
            <a:r>
              <a:rPr sz="1800" spc="104" baseline="37037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n</a:t>
            </a:r>
            <a:r>
              <a:rPr sz="1800" spc="1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5933947"/>
            <a:ext cx="4485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0685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Brute force:	</a:t>
            </a:r>
            <a:r>
              <a:rPr sz="1800" dirty="0">
                <a:latin typeface="Comic Sans MS"/>
                <a:cs typeface="Comic Sans MS"/>
              </a:rPr>
              <a:t>check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</a:t>
            </a:r>
            <a:r>
              <a:rPr sz="1800" dirty="0">
                <a:latin typeface="Comic Sans MS"/>
                <a:cs typeface="Comic Sans MS"/>
              </a:rPr>
              <a:t>(n</a:t>
            </a:r>
            <a:r>
              <a:rPr sz="1950" baseline="25641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30396" y="5244084"/>
            <a:ext cx="1445260" cy="447040"/>
            <a:chOff x="3930396" y="5244084"/>
            <a:chExt cx="1445260" cy="447040"/>
          </a:xfrm>
        </p:grpSpPr>
        <p:sp>
          <p:nvSpPr>
            <p:cNvPr id="4" name="object 4"/>
            <p:cNvSpPr/>
            <p:nvPr/>
          </p:nvSpPr>
          <p:spPr>
            <a:xfrm>
              <a:off x="3960876" y="5387340"/>
              <a:ext cx="1381125" cy="299085"/>
            </a:xfrm>
            <a:custGeom>
              <a:avLst/>
              <a:gdLst/>
              <a:ahLst/>
              <a:cxnLst/>
              <a:rect l="l" t="t" r="r" b="b"/>
              <a:pathLst>
                <a:path w="1381125" h="299085">
                  <a:moveTo>
                    <a:pt x="0" y="0"/>
                  </a:moveTo>
                  <a:lnTo>
                    <a:pt x="0" y="298703"/>
                  </a:lnTo>
                  <a:lnTo>
                    <a:pt x="1380743" y="298703"/>
                  </a:lnTo>
                  <a:lnTo>
                    <a:pt x="1380743" y="304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0396" y="5329428"/>
              <a:ext cx="1445260" cy="67310"/>
            </a:xfrm>
            <a:custGeom>
              <a:avLst/>
              <a:gdLst/>
              <a:ahLst/>
              <a:cxnLst/>
              <a:rect l="l" t="t" r="r" b="b"/>
              <a:pathLst>
                <a:path w="1445260" h="67310">
                  <a:moveTo>
                    <a:pt x="64008" y="64008"/>
                  </a:moveTo>
                  <a:lnTo>
                    <a:pt x="33528" y="0"/>
                  </a:lnTo>
                  <a:lnTo>
                    <a:pt x="0" y="64008"/>
                  </a:lnTo>
                  <a:lnTo>
                    <a:pt x="64008" y="64008"/>
                  </a:lnTo>
                  <a:close/>
                </a:path>
                <a:path w="1445260" h="67310">
                  <a:moveTo>
                    <a:pt x="1444752" y="67056"/>
                  </a:moveTo>
                  <a:lnTo>
                    <a:pt x="1411224" y="0"/>
                  </a:lnTo>
                  <a:lnTo>
                    <a:pt x="1380744" y="67056"/>
                  </a:lnTo>
                  <a:lnTo>
                    <a:pt x="1444752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0100" y="5387340"/>
              <a:ext cx="542925" cy="146685"/>
            </a:xfrm>
            <a:custGeom>
              <a:avLst/>
              <a:gdLst/>
              <a:ahLst/>
              <a:cxnLst/>
              <a:rect l="l" t="t" r="r" b="b"/>
              <a:pathLst>
                <a:path w="542925" h="146685">
                  <a:moveTo>
                    <a:pt x="0" y="0"/>
                  </a:moveTo>
                  <a:lnTo>
                    <a:pt x="0" y="146303"/>
                  </a:lnTo>
                  <a:lnTo>
                    <a:pt x="542543" y="146303"/>
                  </a:lnTo>
                  <a:lnTo>
                    <a:pt x="542543" y="304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0" y="52486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38099"/>
                  </a:moveTo>
                  <a:lnTo>
                    <a:pt x="73206" y="52930"/>
                  </a:lnTo>
                  <a:lnTo>
                    <a:pt x="65041" y="65041"/>
                  </a:lnTo>
                  <a:lnTo>
                    <a:pt x="52930" y="73206"/>
                  </a:lnTo>
                  <a:lnTo>
                    <a:pt x="38099" y="76199"/>
                  </a:lnTo>
                  <a:lnTo>
                    <a:pt x="23270" y="73206"/>
                  </a:lnTo>
                  <a:lnTo>
                    <a:pt x="11159" y="65041"/>
                  </a:lnTo>
                  <a:lnTo>
                    <a:pt x="2994" y="52930"/>
                  </a:lnTo>
                  <a:lnTo>
                    <a:pt x="0" y="38099"/>
                  </a:lnTo>
                  <a:lnTo>
                    <a:pt x="2994" y="23269"/>
                  </a:lnTo>
                  <a:lnTo>
                    <a:pt x="11159" y="11158"/>
                  </a:lnTo>
                  <a:lnTo>
                    <a:pt x="23270" y="2993"/>
                  </a:lnTo>
                  <a:lnTo>
                    <a:pt x="38099" y="0"/>
                  </a:lnTo>
                  <a:lnTo>
                    <a:pt x="52930" y="2993"/>
                  </a:lnTo>
                  <a:lnTo>
                    <a:pt x="65041" y="11158"/>
                  </a:lnTo>
                  <a:lnTo>
                    <a:pt x="73206" y="23269"/>
                  </a:lnTo>
                  <a:lnTo>
                    <a:pt x="76199" y="3809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9620" y="532942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0480" y="0"/>
                  </a:moveTo>
                  <a:lnTo>
                    <a:pt x="0" y="64007"/>
                  </a:lnTo>
                  <a:lnTo>
                    <a:pt x="64008" y="64007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4544" y="52486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38099"/>
                  </a:moveTo>
                  <a:lnTo>
                    <a:pt x="73206" y="52930"/>
                  </a:lnTo>
                  <a:lnTo>
                    <a:pt x="65041" y="65041"/>
                  </a:lnTo>
                  <a:lnTo>
                    <a:pt x="52930" y="73206"/>
                  </a:lnTo>
                  <a:lnTo>
                    <a:pt x="38099" y="76199"/>
                  </a:lnTo>
                  <a:lnTo>
                    <a:pt x="23270" y="73206"/>
                  </a:lnTo>
                  <a:lnTo>
                    <a:pt x="11159" y="65041"/>
                  </a:lnTo>
                  <a:lnTo>
                    <a:pt x="2994" y="52930"/>
                  </a:lnTo>
                  <a:lnTo>
                    <a:pt x="0" y="38099"/>
                  </a:lnTo>
                  <a:lnTo>
                    <a:pt x="2994" y="23269"/>
                  </a:lnTo>
                  <a:lnTo>
                    <a:pt x="11159" y="11158"/>
                  </a:lnTo>
                  <a:lnTo>
                    <a:pt x="23270" y="2993"/>
                  </a:lnTo>
                  <a:lnTo>
                    <a:pt x="38099" y="0"/>
                  </a:lnTo>
                  <a:lnTo>
                    <a:pt x="52930" y="2993"/>
                  </a:lnTo>
                  <a:lnTo>
                    <a:pt x="65041" y="11158"/>
                  </a:lnTo>
                  <a:lnTo>
                    <a:pt x="73206" y="23269"/>
                  </a:lnTo>
                  <a:lnTo>
                    <a:pt x="76199" y="3809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2164" y="5329428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0479" y="0"/>
                  </a:moveTo>
                  <a:lnTo>
                    <a:pt x="0" y="67056"/>
                  </a:lnTo>
                  <a:lnTo>
                    <a:pt x="64007" y="6705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82952" y="4242816"/>
            <a:ext cx="3895725" cy="1088390"/>
            <a:chOff x="2282952" y="4242816"/>
            <a:chExt cx="3895725" cy="1088390"/>
          </a:xfrm>
        </p:grpSpPr>
        <p:sp>
          <p:nvSpPr>
            <p:cNvPr id="12" name="object 12"/>
            <p:cNvSpPr/>
            <p:nvPr/>
          </p:nvSpPr>
          <p:spPr>
            <a:xfrm>
              <a:off x="3922776" y="5248656"/>
              <a:ext cx="1457325" cy="76200"/>
            </a:xfrm>
            <a:custGeom>
              <a:avLst/>
              <a:gdLst/>
              <a:ahLst/>
              <a:cxnLst/>
              <a:rect l="l" t="t" r="r" b="b"/>
              <a:pathLst>
                <a:path w="1457325" h="76200">
                  <a:moveTo>
                    <a:pt x="1456943" y="38099"/>
                  </a:moveTo>
                  <a:lnTo>
                    <a:pt x="1453950" y="52930"/>
                  </a:lnTo>
                  <a:lnTo>
                    <a:pt x="1445785" y="65041"/>
                  </a:lnTo>
                  <a:lnTo>
                    <a:pt x="1433674" y="73206"/>
                  </a:lnTo>
                  <a:lnTo>
                    <a:pt x="1418843" y="76199"/>
                  </a:lnTo>
                  <a:lnTo>
                    <a:pt x="1404013" y="73206"/>
                  </a:lnTo>
                  <a:lnTo>
                    <a:pt x="1391902" y="65041"/>
                  </a:lnTo>
                  <a:lnTo>
                    <a:pt x="1383737" y="52930"/>
                  </a:lnTo>
                  <a:lnTo>
                    <a:pt x="1380743" y="38099"/>
                  </a:lnTo>
                  <a:lnTo>
                    <a:pt x="1383737" y="23269"/>
                  </a:lnTo>
                  <a:lnTo>
                    <a:pt x="1391902" y="11158"/>
                  </a:lnTo>
                  <a:lnTo>
                    <a:pt x="1404013" y="2993"/>
                  </a:lnTo>
                  <a:lnTo>
                    <a:pt x="1418843" y="0"/>
                  </a:lnTo>
                  <a:lnTo>
                    <a:pt x="1433674" y="2993"/>
                  </a:lnTo>
                  <a:lnTo>
                    <a:pt x="1445785" y="11158"/>
                  </a:lnTo>
                  <a:lnTo>
                    <a:pt x="1453950" y="23269"/>
                  </a:lnTo>
                  <a:lnTo>
                    <a:pt x="1456943" y="38099"/>
                  </a:lnTo>
                  <a:close/>
                </a:path>
                <a:path w="1457325" h="76200">
                  <a:moveTo>
                    <a:pt x="76199" y="38099"/>
                  </a:moveTo>
                  <a:lnTo>
                    <a:pt x="73206" y="52930"/>
                  </a:lnTo>
                  <a:lnTo>
                    <a:pt x="65041" y="65041"/>
                  </a:lnTo>
                  <a:lnTo>
                    <a:pt x="52930" y="73206"/>
                  </a:lnTo>
                  <a:lnTo>
                    <a:pt x="38099" y="76199"/>
                  </a:lnTo>
                  <a:lnTo>
                    <a:pt x="23270" y="73206"/>
                  </a:lnTo>
                  <a:lnTo>
                    <a:pt x="11159" y="65041"/>
                  </a:lnTo>
                  <a:lnTo>
                    <a:pt x="2994" y="52930"/>
                  </a:lnTo>
                  <a:lnTo>
                    <a:pt x="0" y="38099"/>
                  </a:lnTo>
                  <a:lnTo>
                    <a:pt x="2994" y="23269"/>
                  </a:lnTo>
                  <a:lnTo>
                    <a:pt x="11159" y="11158"/>
                  </a:lnTo>
                  <a:lnTo>
                    <a:pt x="23270" y="2993"/>
                  </a:lnTo>
                  <a:lnTo>
                    <a:pt x="38099" y="0"/>
                  </a:lnTo>
                  <a:lnTo>
                    <a:pt x="52930" y="2993"/>
                  </a:lnTo>
                  <a:lnTo>
                    <a:pt x="65041" y="11158"/>
                  </a:lnTo>
                  <a:lnTo>
                    <a:pt x="73206" y="23269"/>
                  </a:lnTo>
                  <a:lnTo>
                    <a:pt x="76199" y="3809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7524" y="4607052"/>
              <a:ext cx="746760" cy="360045"/>
            </a:xfrm>
            <a:custGeom>
              <a:avLst/>
              <a:gdLst/>
              <a:ahLst/>
              <a:cxnLst/>
              <a:rect l="l" t="t" r="r" b="b"/>
              <a:pathLst>
                <a:path w="746760" h="360045">
                  <a:moveTo>
                    <a:pt x="0" y="0"/>
                  </a:moveTo>
                  <a:lnTo>
                    <a:pt x="746759" y="0"/>
                  </a:lnTo>
                  <a:lnTo>
                    <a:pt x="746759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2760" y="4965192"/>
              <a:ext cx="631190" cy="360045"/>
            </a:xfrm>
            <a:custGeom>
              <a:avLst/>
              <a:gdLst/>
              <a:ahLst/>
              <a:cxnLst/>
              <a:rect l="l" t="t" r="r" b="b"/>
              <a:pathLst>
                <a:path w="631189" h="360045">
                  <a:moveTo>
                    <a:pt x="630935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630935" y="359663"/>
                  </a:lnTo>
                  <a:lnTo>
                    <a:pt x="6309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4284" y="4966716"/>
              <a:ext cx="631190" cy="360045"/>
            </a:xfrm>
            <a:custGeom>
              <a:avLst/>
              <a:gdLst/>
              <a:ahLst/>
              <a:cxnLst/>
              <a:rect l="l" t="t" r="r" b="b"/>
              <a:pathLst>
                <a:path w="631189" h="360045">
                  <a:moveTo>
                    <a:pt x="0" y="0"/>
                  </a:moveTo>
                  <a:lnTo>
                    <a:pt x="630935" y="0"/>
                  </a:lnTo>
                  <a:lnTo>
                    <a:pt x="630935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3696" y="4965204"/>
              <a:ext cx="1252855" cy="360045"/>
            </a:xfrm>
            <a:custGeom>
              <a:avLst/>
              <a:gdLst/>
              <a:ahLst/>
              <a:cxnLst/>
              <a:rect l="l" t="t" r="r" b="b"/>
              <a:pathLst>
                <a:path w="1252854" h="360045">
                  <a:moveTo>
                    <a:pt x="1252715" y="0"/>
                  </a:moveTo>
                  <a:lnTo>
                    <a:pt x="624840" y="0"/>
                  </a:lnTo>
                  <a:lnTo>
                    <a:pt x="0" y="0"/>
                  </a:lnTo>
                  <a:lnTo>
                    <a:pt x="0" y="359651"/>
                  </a:lnTo>
                  <a:lnTo>
                    <a:pt x="624840" y="359651"/>
                  </a:lnTo>
                  <a:lnTo>
                    <a:pt x="1252715" y="359651"/>
                  </a:lnTo>
                  <a:lnTo>
                    <a:pt x="125271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65219" y="4966716"/>
              <a:ext cx="624840" cy="360045"/>
            </a:xfrm>
            <a:custGeom>
              <a:avLst/>
              <a:gdLst/>
              <a:ahLst/>
              <a:cxnLst/>
              <a:rect l="l" t="t" r="r" b="b"/>
              <a:pathLst>
                <a:path w="624839" h="360045">
                  <a:moveTo>
                    <a:pt x="0" y="0"/>
                  </a:moveTo>
                  <a:lnTo>
                    <a:pt x="624840" y="0"/>
                  </a:lnTo>
                  <a:lnTo>
                    <a:pt x="624840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16424" y="4965192"/>
              <a:ext cx="628015" cy="360045"/>
            </a:xfrm>
            <a:custGeom>
              <a:avLst/>
              <a:gdLst/>
              <a:ahLst/>
              <a:cxnLst/>
              <a:rect l="l" t="t" r="r" b="b"/>
              <a:pathLst>
                <a:path w="628014" h="360045">
                  <a:moveTo>
                    <a:pt x="627888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627888" y="359663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17947" y="4966716"/>
              <a:ext cx="628015" cy="360045"/>
            </a:xfrm>
            <a:custGeom>
              <a:avLst/>
              <a:gdLst/>
              <a:ahLst/>
              <a:cxnLst/>
              <a:rect l="l" t="t" r="r" b="b"/>
              <a:pathLst>
                <a:path w="628014" h="360045">
                  <a:moveTo>
                    <a:pt x="0" y="0"/>
                  </a:moveTo>
                  <a:lnTo>
                    <a:pt x="627887" y="0"/>
                  </a:lnTo>
                  <a:lnTo>
                    <a:pt x="627887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44312" y="4965192"/>
              <a:ext cx="628015" cy="360045"/>
            </a:xfrm>
            <a:custGeom>
              <a:avLst/>
              <a:gdLst/>
              <a:ahLst/>
              <a:cxnLst/>
              <a:rect l="l" t="t" r="r" b="b"/>
              <a:pathLst>
                <a:path w="628014" h="360045">
                  <a:moveTo>
                    <a:pt x="627887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627887" y="359663"/>
                  </a:lnTo>
                  <a:lnTo>
                    <a:pt x="62788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34284" y="4607052"/>
              <a:ext cx="3139440" cy="719455"/>
            </a:xfrm>
            <a:custGeom>
              <a:avLst/>
              <a:gdLst/>
              <a:ahLst/>
              <a:cxnLst/>
              <a:rect l="l" t="t" r="r" b="b"/>
              <a:pathLst>
                <a:path w="3139440" h="719454">
                  <a:moveTo>
                    <a:pt x="2511551" y="359663"/>
                  </a:moveTo>
                  <a:lnTo>
                    <a:pt x="3139439" y="359663"/>
                  </a:lnTo>
                  <a:lnTo>
                    <a:pt x="3139439" y="719327"/>
                  </a:lnTo>
                  <a:lnTo>
                    <a:pt x="2511551" y="719327"/>
                  </a:lnTo>
                  <a:lnTo>
                    <a:pt x="2511551" y="359663"/>
                  </a:lnTo>
                  <a:close/>
                </a:path>
                <a:path w="3139440" h="719454">
                  <a:moveTo>
                    <a:pt x="0" y="0"/>
                  </a:moveTo>
                  <a:lnTo>
                    <a:pt x="630935" y="0"/>
                  </a:lnTo>
                  <a:lnTo>
                    <a:pt x="630935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  <a:path w="3139440" h="719454">
                  <a:moveTo>
                    <a:pt x="1255775" y="0"/>
                  </a:moveTo>
                  <a:lnTo>
                    <a:pt x="1883663" y="0"/>
                  </a:lnTo>
                  <a:lnTo>
                    <a:pt x="1883663" y="359663"/>
                  </a:lnTo>
                  <a:lnTo>
                    <a:pt x="1255775" y="359663"/>
                  </a:lnTo>
                  <a:lnTo>
                    <a:pt x="1255775" y="0"/>
                  </a:lnTo>
                  <a:close/>
                </a:path>
                <a:path w="3139440" h="719454">
                  <a:moveTo>
                    <a:pt x="630935" y="0"/>
                  </a:moveTo>
                  <a:lnTo>
                    <a:pt x="1255775" y="0"/>
                  </a:lnTo>
                  <a:lnTo>
                    <a:pt x="1255775" y="359663"/>
                  </a:lnTo>
                  <a:lnTo>
                    <a:pt x="630935" y="359663"/>
                  </a:lnTo>
                  <a:lnTo>
                    <a:pt x="630935" y="0"/>
                  </a:lnTo>
                  <a:close/>
                </a:path>
                <a:path w="3139440" h="719454">
                  <a:moveTo>
                    <a:pt x="1883663" y="0"/>
                  </a:moveTo>
                  <a:lnTo>
                    <a:pt x="2511551" y="0"/>
                  </a:lnTo>
                  <a:lnTo>
                    <a:pt x="2511551" y="359663"/>
                  </a:lnTo>
                  <a:lnTo>
                    <a:pt x="1883663" y="359663"/>
                  </a:lnTo>
                  <a:lnTo>
                    <a:pt x="1883663" y="0"/>
                  </a:lnTo>
                  <a:close/>
                </a:path>
                <a:path w="3139440" h="719454">
                  <a:moveTo>
                    <a:pt x="2511551" y="0"/>
                  </a:moveTo>
                  <a:lnTo>
                    <a:pt x="3139439" y="0"/>
                  </a:lnTo>
                  <a:lnTo>
                    <a:pt x="3139439" y="359663"/>
                  </a:lnTo>
                  <a:lnTo>
                    <a:pt x="2511551" y="359663"/>
                  </a:lnTo>
                  <a:lnTo>
                    <a:pt x="2511551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32760" y="4245864"/>
              <a:ext cx="631190" cy="360045"/>
            </a:xfrm>
            <a:custGeom>
              <a:avLst/>
              <a:gdLst/>
              <a:ahLst/>
              <a:cxnLst/>
              <a:rect l="l" t="t" r="r" b="b"/>
              <a:pathLst>
                <a:path w="631189" h="360045">
                  <a:moveTo>
                    <a:pt x="630935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630935" y="359664"/>
                  </a:lnTo>
                  <a:lnTo>
                    <a:pt x="630935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34284" y="4247388"/>
              <a:ext cx="631190" cy="360045"/>
            </a:xfrm>
            <a:custGeom>
              <a:avLst/>
              <a:gdLst/>
              <a:ahLst/>
              <a:cxnLst/>
              <a:rect l="l" t="t" r="r" b="b"/>
              <a:pathLst>
                <a:path w="631189" h="360045">
                  <a:moveTo>
                    <a:pt x="0" y="0"/>
                  </a:moveTo>
                  <a:lnTo>
                    <a:pt x="630935" y="0"/>
                  </a:lnTo>
                  <a:lnTo>
                    <a:pt x="630935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63696" y="4245864"/>
              <a:ext cx="624840" cy="360045"/>
            </a:xfrm>
            <a:custGeom>
              <a:avLst/>
              <a:gdLst/>
              <a:ahLst/>
              <a:cxnLst/>
              <a:rect l="l" t="t" r="r" b="b"/>
              <a:pathLst>
                <a:path w="624839" h="360045">
                  <a:moveTo>
                    <a:pt x="624840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624840" y="359664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65219" y="4247388"/>
              <a:ext cx="624840" cy="360045"/>
            </a:xfrm>
            <a:custGeom>
              <a:avLst/>
              <a:gdLst/>
              <a:ahLst/>
              <a:cxnLst/>
              <a:rect l="l" t="t" r="r" b="b"/>
              <a:pathLst>
                <a:path w="624839" h="360045">
                  <a:moveTo>
                    <a:pt x="0" y="0"/>
                  </a:moveTo>
                  <a:lnTo>
                    <a:pt x="624840" y="0"/>
                  </a:lnTo>
                  <a:lnTo>
                    <a:pt x="624840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88536" y="4245864"/>
              <a:ext cx="628015" cy="360045"/>
            </a:xfrm>
            <a:custGeom>
              <a:avLst/>
              <a:gdLst/>
              <a:ahLst/>
              <a:cxnLst/>
              <a:rect l="l" t="t" r="r" b="b"/>
              <a:pathLst>
                <a:path w="628014" h="360045">
                  <a:moveTo>
                    <a:pt x="627888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627888" y="359664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0060" y="4247388"/>
              <a:ext cx="628015" cy="360045"/>
            </a:xfrm>
            <a:custGeom>
              <a:avLst/>
              <a:gdLst/>
              <a:ahLst/>
              <a:cxnLst/>
              <a:rect l="l" t="t" r="r" b="b"/>
              <a:pathLst>
                <a:path w="628014" h="360045">
                  <a:moveTo>
                    <a:pt x="0" y="0"/>
                  </a:moveTo>
                  <a:lnTo>
                    <a:pt x="627887" y="0"/>
                  </a:lnTo>
                  <a:lnTo>
                    <a:pt x="627887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16424" y="4245864"/>
              <a:ext cx="628015" cy="360045"/>
            </a:xfrm>
            <a:custGeom>
              <a:avLst/>
              <a:gdLst/>
              <a:ahLst/>
              <a:cxnLst/>
              <a:rect l="l" t="t" r="r" b="b"/>
              <a:pathLst>
                <a:path w="628014" h="360045">
                  <a:moveTo>
                    <a:pt x="627888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627888" y="359664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7947" y="4247388"/>
              <a:ext cx="628015" cy="360045"/>
            </a:xfrm>
            <a:custGeom>
              <a:avLst/>
              <a:gdLst/>
              <a:ahLst/>
              <a:cxnLst/>
              <a:rect l="l" t="t" r="r" b="b"/>
              <a:pathLst>
                <a:path w="628014" h="360045">
                  <a:moveTo>
                    <a:pt x="0" y="0"/>
                  </a:moveTo>
                  <a:lnTo>
                    <a:pt x="627887" y="0"/>
                  </a:lnTo>
                  <a:lnTo>
                    <a:pt x="627887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44312" y="4245864"/>
              <a:ext cx="628015" cy="360045"/>
            </a:xfrm>
            <a:custGeom>
              <a:avLst/>
              <a:gdLst/>
              <a:ahLst/>
              <a:cxnLst/>
              <a:rect l="l" t="t" r="r" b="b"/>
              <a:pathLst>
                <a:path w="628014" h="360045">
                  <a:moveTo>
                    <a:pt x="627887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627887" y="359664"/>
                  </a:lnTo>
                  <a:lnTo>
                    <a:pt x="62788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5836" y="4247388"/>
              <a:ext cx="628015" cy="360045"/>
            </a:xfrm>
            <a:custGeom>
              <a:avLst/>
              <a:gdLst/>
              <a:ahLst/>
              <a:cxnLst/>
              <a:rect l="l" t="t" r="r" b="b"/>
              <a:pathLst>
                <a:path w="628014" h="360045">
                  <a:moveTo>
                    <a:pt x="0" y="0"/>
                  </a:moveTo>
                  <a:lnTo>
                    <a:pt x="627887" y="0"/>
                  </a:lnTo>
                  <a:lnTo>
                    <a:pt x="627887" y="359663"/>
                  </a:lnTo>
                  <a:lnTo>
                    <a:pt x="0" y="35966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286000" y="4245864"/>
          <a:ext cx="3884927" cy="1078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243204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D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04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Me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635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R="26606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1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635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2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635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635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635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4635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23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You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5905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R="26606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1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2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637540" y="926084"/>
            <a:ext cx="7485380" cy="41903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Music</a:t>
            </a:r>
            <a:r>
              <a:rPr sz="1800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site</a:t>
            </a:r>
            <a:r>
              <a:rPr sz="1800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tries</a:t>
            </a:r>
            <a:r>
              <a:rPr sz="1800" spc="-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to</a:t>
            </a:r>
            <a:r>
              <a:rPr sz="1800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match</a:t>
            </a:r>
            <a:r>
              <a:rPr sz="1800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your</a:t>
            </a:r>
            <a:r>
              <a:rPr sz="1800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song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preferences</a:t>
            </a:r>
            <a:r>
              <a:rPr sz="1800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with</a:t>
            </a:r>
            <a:r>
              <a:rPr sz="1800" spc="-1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others.</a:t>
            </a:r>
            <a:endParaRPr sz="180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sz="1800" spc="-5" dirty="0">
                <a:latin typeface="Comic Sans MS"/>
                <a:cs typeface="Comic Sans MS"/>
              </a:rPr>
              <a:t>You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rank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songs.</a:t>
            </a:r>
            <a:endParaRPr sz="180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sz="1800" dirty="0">
                <a:latin typeface="Comic Sans MS"/>
                <a:cs typeface="Comic Sans MS"/>
              </a:rPr>
              <a:t>Music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site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consults</a:t>
            </a:r>
            <a:r>
              <a:rPr sz="1800" spc="-5" dirty="0">
                <a:latin typeface="Comic Sans MS"/>
                <a:cs typeface="Comic Sans MS"/>
              </a:rPr>
              <a:t> database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people</a:t>
            </a:r>
            <a:r>
              <a:rPr sz="1800" spc="-5" dirty="0">
                <a:latin typeface="Comic Sans MS"/>
                <a:cs typeface="Comic Sans MS"/>
              </a:rPr>
              <a:t> with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similar</a:t>
            </a:r>
            <a:r>
              <a:rPr sz="1800" spc="2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tastes.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Lucida Sans Unicode"/>
              <a:buChar char="■"/>
            </a:pPr>
            <a:endParaRPr sz="215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  <a:tabLst>
                <a:tab pos="208407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Similarity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metric:	</a:t>
            </a:r>
            <a:r>
              <a:rPr sz="1800" dirty="0">
                <a:latin typeface="Comic Sans MS"/>
                <a:cs typeface="Comic Sans MS"/>
              </a:rPr>
              <a:t>number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inversions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between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rankings.</a:t>
            </a:r>
            <a:endParaRPr sz="180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  <a:tab pos="1473835" algn="l"/>
              </a:tabLst>
            </a:pPr>
            <a:r>
              <a:rPr sz="1800" dirty="0">
                <a:latin typeface="Comic Sans MS"/>
                <a:cs typeface="Comic Sans MS"/>
              </a:rPr>
              <a:t>My </a:t>
            </a:r>
            <a:r>
              <a:rPr sz="1800" spc="-5" dirty="0">
                <a:latin typeface="Comic Sans MS"/>
                <a:cs typeface="Comic Sans MS"/>
              </a:rPr>
              <a:t>rank:	1,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15" dirty="0">
                <a:latin typeface="Comic Sans MS"/>
                <a:cs typeface="Comic Sans MS"/>
              </a:rPr>
              <a:t>…,</a:t>
            </a:r>
            <a:r>
              <a:rPr sz="1800" spc="-5" dirty="0">
                <a:latin typeface="Comic Sans MS"/>
                <a:cs typeface="Comic Sans MS"/>
              </a:rPr>
              <a:t> n.</a:t>
            </a:r>
            <a:endParaRPr sz="180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  <a:tab pos="1647825" algn="l"/>
              </a:tabLst>
            </a:pPr>
            <a:r>
              <a:rPr sz="1800" spc="-5" dirty="0">
                <a:latin typeface="Comic Sans MS"/>
                <a:cs typeface="Comic Sans MS"/>
              </a:rPr>
              <a:t>Your rank:	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950" spc="7" baseline="-21367" dirty="0">
                <a:latin typeface="Comic Sans MS"/>
                <a:cs typeface="Comic Sans MS"/>
              </a:rPr>
              <a:t>1</a:t>
            </a:r>
            <a:r>
              <a:rPr sz="1800" spc="5" dirty="0">
                <a:latin typeface="Comic Sans MS"/>
                <a:cs typeface="Comic Sans MS"/>
              </a:rPr>
              <a:t>,</a:t>
            </a:r>
            <a:r>
              <a:rPr sz="1800" spc="-5" dirty="0">
                <a:latin typeface="Comic Sans MS"/>
                <a:cs typeface="Comic Sans MS"/>
              </a:rPr>
              <a:t> a</a:t>
            </a:r>
            <a:r>
              <a:rPr sz="1950" spc="-7" baseline="-21367" dirty="0">
                <a:latin typeface="Comic Sans MS"/>
                <a:cs typeface="Comic Sans MS"/>
              </a:rPr>
              <a:t>2</a:t>
            </a:r>
            <a:r>
              <a:rPr sz="1800" spc="-5" dirty="0">
                <a:latin typeface="Comic Sans MS"/>
                <a:cs typeface="Comic Sans MS"/>
              </a:rPr>
              <a:t>,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950" spc="7" baseline="-21367" dirty="0">
                <a:latin typeface="Comic Sans MS"/>
                <a:cs typeface="Comic Sans MS"/>
              </a:rPr>
              <a:t>n</a:t>
            </a:r>
            <a:r>
              <a:rPr sz="1800" spc="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sz="1800" spc="-5" dirty="0">
                <a:latin typeface="Comic Sans MS"/>
                <a:cs typeface="Comic Sans MS"/>
              </a:rPr>
              <a:t>Songs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 j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inverted</a:t>
            </a:r>
            <a:r>
              <a:rPr sz="1800" spc="2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&lt;</a:t>
            </a:r>
            <a:r>
              <a:rPr sz="1800" spc="-5" dirty="0">
                <a:latin typeface="Comic Sans MS"/>
                <a:cs typeface="Comic Sans MS"/>
              </a:rPr>
              <a:t> j,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but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950" spc="-15" baseline="-21367" dirty="0">
                <a:latin typeface="Comic Sans MS"/>
                <a:cs typeface="Comic Sans MS"/>
              </a:rPr>
              <a:t>i</a:t>
            </a:r>
            <a:r>
              <a:rPr sz="1950" spc="262" baseline="-21367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&gt;</a:t>
            </a:r>
            <a:r>
              <a:rPr sz="1800" spc="-5" dirty="0">
                <a:latin typeface="Comic Sans MS"/>
                <a:cs typeface="Comic Sans MS"/>
              </a:rPr>
              <a:t> a</a:t>
            </a:r>
            <a:r>
              <a:rPr sz="1950" spc="-7" baseline="-21367" dirty="0">
                <a:latin typeface="Comic Sans MS"/>
                <a:cs typeface="Comic Sans MS"/>
              </a:rPr>
              <a:t>j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050">
              <a:latin typeface="Comic Sans MS"/>
              <a:cs typeface="Comic Sans MS"/>
            </a:endParaRPr>
          </a:p>
          <a:p>
            <a:pPr marL="447040" algn="ctr">
              <a:lnSpc>
                <a:spcPct val="100000"/>
              </a:lnSpc>
            </a:pPr>
            <a:r>
              <a:rPr sz="1400" i="1" spc="-5" dirty="0">
                <a:latin typeface="Comic Sans MS"/>
                <a:cs typeface="Comic Sans MS"/>
              </a:rPr>
              <a:t>Songs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mic Sans MS"/>
              <a:cs typeface="Comic Sans MS"/>
            </a:endParaRPr>
          </a:p>
          <a:p>
            <a:pPr marL="6463665" marR="17780">
              <a:lnSpc>
                <a:spcPct val="130000"/>
              </a:lnSpc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Inversion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 </a:t>
            </a:r>
            <a:r>
              <a:rPr sz="1600" dirty="0">
                <a:latin typeface="Comic Sans MS"/>
                <a:cs typeface="Comic Sans MS"/>
              </a:rPr>
              <a:t> 3-2,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4-2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394964" y="176275"/>
            <a:ext cx="2353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Counting</a:t>
            </a:r>
            <a:r>
              <a:rPr spc="-45" dirty="0"/>
              <a:t> </a:t>
            </a:r>
            <a:r>
              <a:rPr spc="-5" dirty="0"/>
              <a:t>Inversions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9972" y="176275"/>
            <a:ext cx="1464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6294755" cy="23361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Applications.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Voting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theory.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Collaborative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filtering.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Measuring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"sortedness"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array.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Sensitivity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analysis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Google's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ranking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function.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Rank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aggregation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meta-searching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Web.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3175635" algn="l"/>
              </a:tabLst>
            </a:pPr>
            <a:r>
              <a:rPr sz="1800" dirty="0">
                <a:latin typeface="Comic Sans MS"/>
                <a:cs typeface="Comic Sans MS"/>
              </a:rPr>
              <a:t>Nonparametric statistics	</a:t>
            </a:r>
            <a:r>
              <a:rPr sz="1800" spc="-5" dirty="0">
                <a:latin typeface="Comic Sans MS"/>
                <a:cs typeface="Comic Sans MS"/>
              </a:rPr>
              <a:t>(e.g.,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Kendall's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Tau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distance).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995" y="176275"/>
            <a:ext cx="4886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67940" algn="l"/>
              </a:tabLst>
            </a:pPr>
            <a:r>
              <a:rPr spc="-5" dirty="0"/>
              <a:t>Counting</a:t>
            </a:r>
            <a:r>
              <a:rPr spc="15" dirty="0"/>
              <a:t> </a:t>
            </a:r>
            <a:r>
              <a:rPr spc="-5" dirty="0"/>
              <a:t>Inversions:	Divide-and-Conquer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Divide-and-conquer.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2104" y="3319272"/>
            <a:ext cx="5123815" cy="396240"/>
            <a:chOff x="832104" y="3319272"/>
            <a:chExt cx="5123815" cy="396240"/>
          </a:xfrm>
        </p:grpSpPr>
        <p:sp>
          <p:nvSpPr>
            <p:cNvPr id="5" name="object 5"/>
            <p:cNvSpPr/>
            <p:nvPr/>
          </p:nvSpPr>
          <p:spPr>
            <a:xfrm>
              <a:off x="1685544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378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19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8983" y="3322320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80" h="387350">
                  <a:moveTo>
                    <a:pt x="423672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3672" y="38709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0508" y="3323844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80" h="387350">
                  <a:moveTo>
                    <a:pt x="0" y="0"/>
                  </a:moveTo>
                  <a:lnTo>
                    <a:pt x="423671" y="0"/>
                  </a:lnTo>
                  <a:lnTo>
                    <a:pt x="423671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2655" y="3322320"/>
              <a:ext cx="429895" cy="387350"/>
            </a:xfrm>
            <a:custGeom>
              <a:avLst/>
              <a:gdLst/>
              <a:ahLst/>
              <a:cxnLst/>
              <a:rect l="l" t="t" r="r" b="b"/>
              <a:pathLst>
                <a:path w="429895" h="387350">
                  <a:moveTo>
                    <a:pt x="429768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9768" y="387095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4180" y="3323844"/>
              <a:ext cx="429895" cy="387350"/>
            </a:xfrm>
            <a:custGeom>
              <a:avLst/>
              <a:gdLst/>
              <a:ahLst/>
              <a:cxnLst/>
              <a:rect l="l" t="t" r="r" b="b"/>
              <a:pathLst>
                <a:path w="429895" h="387350">
                  <a:moveTo>
                    <a:pt x="0" y="0"/>
                  </a:moveTo>
                  <a:lnTo>
                    <a:pt x="429767" y="0"/>
                  </a:lnTo>
                  <a:lnTo>
                    <a:pt x="429767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104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034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19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2424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19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19" y="387095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394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2816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71060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6256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20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20" y="387095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7780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22975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20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20" y="387095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24499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9144" y="3322320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79" h="387350">
                  <a:moveTo>
                    <a:pt x="423672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3672" y="38709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20667" y="3323844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79" h="387350">
                  <a:moveTo>
                    <a:pt x="0" y="0"/>
                  </a:moveTo>
                  <a:lnTo>
                    <a:pt x="423671" y="0"/>
                  </a:lnTo>
                  <a:lnTo>
                    <a:pt x="423671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2104" y="3322320"/>
            <a:ext cx="5118100" cy="3873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84"/>
              </a:spcBef>
              <a:tabLst>
                <a:tab pos="578485" algn="l"/>
                <a:tab pos="1005205" algn="l"/>
                <a:tab pos="1429385" algn="l"/>
                <a:tab pos="1812925" algn="l"/>
                <a:tab pos="2282825" algn="l"/>
                <a:tab pos="2709545" algn="l"/>
                <a:tab pos="3136265" algn="l"/>
                <a:tab pos="3517265" algn="l"/>
                <a:tab pos="3959225" algn="l"/>
                <a:tab pos="4416425" algn="l"/>
                <a:tab pos="4843145" algn="l"/>
              </a:tabLst>
            </a:pPr>
            <a:r>
              <a:rPr sz="1600" dirty="0">
                <a:latin typeface="Comic Sans MS"/>
                <a:cs typeface="Comic Sans MS"/>
              </a:rPr>
              <a:t>1	5	4	8	10	2	6	9	12	11	3	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995" y="176275"/>
            <a:ext cx="4886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67940" algn="l"/>
              </a:tabLst>
            </a:pPr>
            <a:r>
              <a:rPr spc="-5" dirty="0"/>
              <a:t>Counting</a:t>
            </a:r>
            <a:r>
              <a:rPr spc="15" dirty="0"/>
              <a:t> </a:t>
            </a:r>
            <a:r>
              <a:rPr spc="-5" dirty="0"/>
              <a:t>Inversions:	Divide-and-Conquer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31863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Divide-and-conquer.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231900" algn="l"/>
              </a:tabLst>
            </a:pP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Divide</a:t>
            </a:r>
            <a:r>
              <a:rPr sz="1800" dirty="0">
                <a:latin typeface="Comic Sans MS"/>
                <a:cs typeface="Comic Sans MS"/>
              </a:rPr>
              <a:t>:	separate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pieces.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2104" y="3319272"/>
            <a:ext cx="5123815" cy="396240"/>
            <a:chOff x="832104" y="3319272"/>
            <a:chExt cx="5123815" cy="396240"/>
          </a:xfrm>
        </p:grpSpPr>
        <p:sp>
          <p:nvSpPr>
            <p:cNvPr id="5" name="object 5"/>
            <p:cNvSpPr/>
            <p:nvPr/>
          </p:nvSpPr>
          <p:spPr>
            <a:xfrm>
              <a:off x="1685544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378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19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8983" y="3322320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80" h="387350">
                  <a:moveTo>
                    <a:pt x="423672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3672" y="38709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0508" y="3323844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80" h="387350">
                  <a:moveTo>
                    <a:pt x="0" y="0"/>
                  </a:moveTo>
                  <a:lnTo>
                    <a:pt x="423671" y="0"/>
                  </a:lnTo>
                  <a:lnTo>
                    <a:pt x="423671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2655" y="3322320"/>
              <a:ext cx="429895" cy="387350"/>
            </a:xfrm>
            <a:custGeom>
              <a:avLst/>
              <a:gdLst/>
              <a:ahLst/>
              <a:cxnLst/>
              <a:rect l="l" t="t" r="r" b="b"/>
              <a:pathLst>
                <a:path w="429895" h="387350">
                  <a:moveTo>
                    <a:pt x="429768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9768" y="387095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4180" y="3323844"/>
              <a:ext cx="429895" cy="387350"/>
            </a:xfrm>
            <a:custGeom>
              <a:avLst/>
              <a:gdLst/>
              <a:ahLst/>
              <a:cxnLst/>
              <a:rect l="l" t="t" r="r" b="b"/>
              <a:pathLst>
                <a:path w="429895" h="387350">
                  <a:moveTo>
                    <a:pt x="0" y="0"/>
                  </a:moveTo>
                  <a:lnTo>
                    <a:pt x="429767" y="0"/>
                  </a:lnTo>
                  <a:lnTo>
                    <a:pt x="429767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104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034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19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2424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19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19" y="387095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394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2816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71060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6256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20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20" y="387095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7780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22975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20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20" y="387095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24499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9144" y="3322320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79" h="387350">
                  <a:moveTo>
                    <a:pt x="423672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3672" y="38709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20667" y="3323844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79" h="387350">
                  <a:moveTo>
                    <a:pt x="0" y="0"/>
                  </a:moveTo>
                  <a:lnTo>
                    <a:pt x="423671" y="0"/>
                  </a:lnTo>
                  <a:lnTo>
                    <a:pt x="423671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2104" y="3322320"/>
            <a:ext cx="5118100" cy="3873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84"/>
              </a:spcBef>
              <a:tabLst>
                <a:tab pos="578485" algn="l"/>
                <a:tab pos="1005205" algn="l"/>
                <a:tab pos="1429385" algn="l"/>
                <a:tab pos="1812925" algn="l"/>
                <a:tab pos="2282825" algn="l"/>
                <a:tab pos="2709545" algn="l"/>
                <a:tab pos="3136265" algn="l"/>
                <a:tab pos="3517265" algn="l"/>
                <a:tab pos="3959225" algn="l"/>
                <a:tab pos="4416425" algn="l"/>
                <a:tab pos="4843145" algn="l"/>
              </a:tabLst>
            </a:pPr>
            <a:r>
              <a:rPr sz="1600" dirty="0">
                <a:latin typeface="Comic Sans MS"/>
                <a:cs typeface="Comic Sans MS"/>
              </a:rPr>
              <a:t>1	5	4	8	10	2	6	9	12	11	3	7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2000" y="4002024"/>
            <a:ext cx="2563495" cy="393700"/>
            <a:chOff x="762000" y="4002024"/>
            <a:chExt cx="2563495" cy="393700"/>
          </a:xfrm>
        </p:grpSpPr>
        <p:sp>
          <p:nvSpPr>
            <p:cNvPr id="25" name="object 25"/>
            <p:cNvSpPr/>
            <p:nvPr/>
          </p:nvSpPr>
          <p:spPr>
            <a:xfrm>
              <a:off x="1615440" y="4005072"/>
              <a:ext cx="850900" cy="384175"/>
            </a:xfrm>
            <a:custGeom>
              <a:avLst/>
              <a:gdLst/>
              <a:ahLst/>
              <a:cxnLst/>
              <a:rect l="l" t="t" r="r" b="b"/>
              <a:pathLst>
                <a:path w="850900" h="384175">
                  <a:moveTo>
                    <a:pt x="426707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07" y="384048"/>
                  </a:lnTo>
                  <a:lnTo>
                    <a:pt x="426707" y="0"/>
                  </a:lnTo>
                  <a:close/>
                </a:path>
                <a:path w="850900" h="384175">
                  <a:moveTo>
                    <a:pt x="850392" y="0"/>
                  </a:moveTo>
                  <a:lnTo>
                    <a:pt x="426720" y="0"/>
                  </a:lnTo>
                  <a:lnTo>
                    <a:pt x="426720" y="384048"/>
                  </a:lnTo>
                  <a:lnTo>
                    <a:pt x="850392" y="384048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3683" y="4006596"/>
              <a:ext cx="424180" cy="384175"/>
            </a:xfrm>
            <a:custGeom>
              <a:avLst/>
              <a:gdLst/>
              <a:ahLst/>
              <a:cxnLst/>
              <a:rect l="l" t="t" r="r" b="b"/>
              <a:pathLst>
                <a:path w="424180" h="384175">
                  <a:moveTo>
                    <a:pt x="0" y="0"/>
                  </a:moveTo>
                  <a:lnTo>
                    <a:pt x="423671" y="0"/>
                  </a:lnTo>
                  <a:lnTo>
                    <a:pt x="423671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65832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19" h="384175">
                  <a:moveTo>
                    <a:pt x="42671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19" y="384048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7356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19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2551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42672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20" y="384048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4075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4005072"/>
              <a:ext cx="853440" cy="384175"/>
            </a:xfrm>
            <a:custGeom>
              <a:avLst/>
              <a:gdLst/>
              <a:ahLst/>
              <a:cxnLst/>
              <a:rect l="l" t="t" r="r" b="b"/>
              <a:pathLst>
                <a:path w="853440" h="384175">
                  <a:moveTo>
                    <a:pt x="853440" y="0"/>
                  </a:moveTo>
                  <a:lnTo>
                    <a:pt x="426707" y="0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426707" y="384048"/>
                  </a:lnTo>
                  <a:lnTo>
                    <a:pt x="853440" y="384048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0243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19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2000" y="4005072"/>
            <a:ext cx="2557780" cy="384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459"/>
              </a:spcBef>
              <a:tabLst>
                <a:tab pos="578485" algn="l"/>
                <a:tab pos="1002665" algn="l"/>
                <a:tab pos="1431925" algn="l"/>
                <a:tab pos="1810385" algn="l"/>
                <a:tab pos="2282825" algn="l"/>
              </a:tabLst>
            </a:pP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1	5	4	8	10	2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62528" y="4002024"/>
            <a:ext cx="2563495" cy="393700"/>
            <a:chOff x="3462528" y="4002024"/>
            <a:chExt cx="2563495" cy="393700"/>
          </a:xfrm>
        </p:grpSpPr>
        <p:sp>
          <p:nvSpPr>
            <p:cNvPr id="35" name="object 35"/>
            <p:cNvSpPr/>
            <p:nvPr/>
          </p:nvSpPr>
          <p:spPr>
            <a:xfrm>
              <a:off x="4315968" y="4005072"/>
              <a:ext cx="850900" cy="384175"/>
            </a:xfrm>
            <a:custGeom>
              <a:avLst/>
              <a:gdLst/>
              <a:ahLst/>
              <a:cxnLst/>
              <a:rect l="l" t="t" r="r" b="b"/>
              <a:pathLst>
                <a:path w="850900" h="384175">
                  <a:moveTo>
                    <a:pt x="42365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3659" y="384048"/>
                  </a:lnTo>
                  <a:lnTo>
                    <a:pt x="423659" y="0"/>
                  </a:lnTo>
                  <a:close/>
                </a:path>
                <a:path w="850900" h="384175">
                  <a:moveTo>
                    <a:pt x="850392" y="0"/>
                  </a:moveTo>
                  <a:lnTo>
                    <a:pt x="423672" y="0"/>
                  </a:lnTo>
                  <a:lnTo>
                    <a:pt x="423672" y="384048"/>
                  </a:lnTo>
                  <a:lnTo>
                    <a:pt x="850392" y="384048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41164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66360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42672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20" y="384048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67883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93080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42671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19" y="384048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94604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62528" y="4005072"/>
              <a:ext cx="853440" cy="384175"/>
            </a:xfrm>
            <a:custGeom>
              <a:avLst/>
              <a:gdLst/>
              <a:ahLst/>
              <a:cxnLst/>
              <a:rect l="l" t="t" r="r" b="b"/>
              <a:pathLst>
                <a:path w="853439" h="384175">
                  <a:moveTo>
                    <a:pt x="853440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426720" y="384048"/>
                  </a:lnTo>
                  <a:lnTo>
                    <a:pt x="853440" y="384048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90772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62528" y="4005072"/>
            <a:ext cx="2557780" cy="384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59"/>
              </a:spcBef>
              <a:tabLst>
                <a:tab pos="575945" algn="l"/>
                <a:tab pos="956944" algn="l"/>
                <a:tab pos="1398905" algn="l"/>
                <a:tab pos="1856105" algn="l"/>
                <a:tab pos="2282825" algn="l"/>
              </a:tabLst>
            </a:pP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6	9	12	11	3	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6631940" y="3300475"/>
            <a:ext cx="10979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Divide:</a:t>
            </a:r>
            <a:r>
              <a:rPr sz="1400" spc="35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O(1).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995" y="176275"/>
            <a:ext cx="4886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67940" algn="l"/>
              </a:tabLst>
            </a:pPr>
            <a:r>
              <a:rPr spc="-5" dirty="0"/>
              <a:t>Counting</a:t>
            </a:r>
            <a:r>
              <a:rPr spc="15" dirty="0"/>
              <a:t> </a:t>
            </a:r>
            <a:r>
              <a:rPr spc="-5" dirty="0"/>
              <a:t>Inversions:	Divide-and-Conquer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5674995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Divide-and-conquer.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229360" algn="l"/>
              </a:tabLst>
            </a:pPr>
            <a:r>
              <a:rPr sz="1800" dirty="0">
                <a:latin typeface="Comic Sans MS"/>
                <a:cs typeface="Comic Sans MS"/>
              </a:rPr>
              <a:t>Divide:	separate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pieces.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Conquer</a:t>
            </a:r>
            <a:r>
              <a:rPr sz="1800" spc="-5" dirty="0">
                <a:latin typeface="Comic Sans MS"/>
                <a:cs typeface="Comic Sans MS"/>
              </a:rPr>
              <a:t>: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recursively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count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inversions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half.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2104" y="3319272"/>
            <a:ext cx="5123815" cy="396240"/>
            <a:chOff x="832104" y="3319272"/>
            <a:chExt cx="5123815" cy="396240"/>
          </a:xfrm>
        </p:grpSpPr>
        <p:sp>
          <p:nvSpPr>
            <p:cNvPr id="5" name="object 5"/>
            <p:cNvSpPr/>
            <p:nvPr/>
          </p:nvSpPr>
          <p:spPr>
            <a:xfrm>
              <a:off x="1685544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378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19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8983" y="3322320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80" h="387350">
                  <a:moveTo>
                    <a:pt x="423672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3672" y="38709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0508" y="3323844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80" h="387350">
                  <a:moveTo>
                    <a:pt x="0" y="0"/>
                  </a:moveTo>
                  <a:lnTo>
                    <a:pt x="423671" y="0"/>
                  </a:lnTo>
                  <a:lnTo>
                    <a:pt x="423671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2655" y="3322320"/>
              <a:ext cx="429895" cy="387350"/>
            </a:xfrm>
            <a:custGeom>
              <a:avLst/>
              <a:gdLst/>
              <a:ahLst/>
              <a:cxnLst/>
              <a:rect l="l" t="t" r="r" b="b"/>
              <a:pathLst>
                <a:path w="429895" h="387350">
                  <a:moveTo>
                    <a:pt x="429768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9768" y="387095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4180" y="3323844"/>
              <a:ext cx="429895" cy="387350"/>
            </a:xfrm>
            <a:custGeom>
              <a:avLst/>
              <a:gdLst/>
              <a:ahLst/>
              <a:cxnLst/>
              <a:rect l="l" t="t" r="r" b="b"/>
              <a:pathLst>
                <a:path w="429895" h="387350">
                  <a:moveTo>
                    <a:pt x="0" y="0"/>
                  </a:moveTo>
                  <a:lnTo>
                    <a:pt x="429767" y="0"/>
                  </a:lnTo>
                  <a:lnTo>
                    <a:pt x="429767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104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034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19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2424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19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19" y="387095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394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2816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71060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6256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20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20" y="387095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7780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22975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20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20" y="387095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24499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9144" y="3322320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79" h="387350">
                  <a:moveTo>
                    <a:pt x="423672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3672" y="38709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20667" y="3323844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79" h="387350">
                  <a:moveTo>
                    <a:pt x="0" y="0"/>
                  </a:moveTo>
                  <a:lnTo>
                    <a:pt x="423671" y="0"/>
                  </a:lnTo>
                  <a:lnTo>
                    <a:pt x="423671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2104" y="3322320"/>
            <a:ext cx="5118100" cy="3873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84"/>
              </a:spcBef>
              <a:tabLst>
                <a:tab pos="578485" algn="l"/>
                <a:tab pos="1005205" algn="l"/>
                <a:tab pos="1429385" algn="l"/>
                <a:tab pos="1812925" algn="l"/>
                <a:tab pos="2282825" algn="l"/>
                <a:tab pos="2709545" algn="l"/>
                <a:tab pos="3136265" algn="l"/>
                <a:tab pos="3517265" algn="l"/>
                <a:tab pos="3959225" algn="l"/>
                <a:tab pos="4416425" algn="l"/>
                <a:tab pos="4843145" algn="l"/>
              </a:tabLst>
            </a:pPr>
            <a:r>
              <a:rPr sz="1600" dirty="0">
                <a:latin typeface="Comic Sans MS"/>
                <a:cs typeface="Comic Sans MS"/>
              </a:rPr>
              <a:t>1	5	4	8	10	2	6	9	12	11	3	7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2000" y="4002024"/>
            <a:ext cx="2563495" cy="393700"/>
            <a:chOff x="762000" y="4002024"/>
            <a:chExt cx="2563495" cy="393700"/>
          </a:xfrm>
        </p:grpSpPr>
        <p:sp>
          <p:nvSpPr>
            <p:cNvPr id="25" name="object 25"/>
            <p:cNvSpPr/>
            <p:nvPr/>
          </p:nvSpPr>
          <p:spPr>
            <a:xfrm>
              <a:off x="1615440" y="4005072"/>
              <a:ext cx="850900" cy="384175"/>
            </a:xfrm>
            <a:custGeom>
              <a:avLst/>
              <a:gdLst/>
              <a:ahLst/>
              <a:cxnLst/>
              <a:rect l="l" t="t" r="r" b="b"/>
              <a:pathLst>
                <a:path w="850900" h="384175">
                  <a:moveTo>
                    <a:pt x="426707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07" y="384048"/>
                  </a:lnTo>
                  <a:lnTo>
                    <a:pt x="426707" y="0"/>
                  </a:lnTo>
                  <a:close/>
                </a:path>
                <a:path w="850900" h="384175">
                  <a:moveTo>
                    <a:pt x="850392" y="0"/>
                  </a:moveTo>
                  <a:lnTo>
                    <a:pt x="426720" y="0"/>
                  </a:lnTo>
                  <a:lnTo>
                    <a:pt x="426720" y="384048"/>
                  </a:lnTo>
                  <a:lnTo>
                    <a:pt x="850392" y="384048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3683" y="4006596"/>
              <a:ext cx="424180" cy="384175"/>
            </a:xfrm>
            <a:custGeom>
              <a:avLst/>
              <a:gdLst/>
              <a:ahLst/>
              <a:cxnLst/>
              <a:rect l="l" t="t" r="r" b="b"/>
              <a:pathLst>
                <a:path w="424180" h="384175">
                  <a:moveTo>
                    <a:pt x="0" y="0"/>
                  </a:moveTo>
                  <a:lnTo>
                    <a:pt x="423671" y="0"/>
                  </a:lnTo>
                  <a:lnTo>
                    <a:pt x="423671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65832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19" h="384175">
                  <a:moveTo>
                    <a:pt x="42671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19" y="384048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7356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19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2551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42672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20" y="384048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4075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4005072"/>
              <a:ext cx="853440" cy="384175"/>
            </a:xfrm>
            <a:custGeom>
              <a:avLst/>
              <a:gdLst/>
              <a:ahLst/>
              <a:cxnLst/>
              <a:rect l="l" t="t" r="r" b="b"/>
              <a:pathLst>
                <a:path w="853440" h="384175">
                  <a:moveTo>
                    <a:pt x="853440" y="0"/>
                  </a:moveTo>
                  <a:lnTo>
                    <a:pt x="426707" y="0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426707" y="384048"/>
                  </a:lnTo>
                  <a:lnTo>
                    <a:pt x="853440" y="384048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0243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19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2000" y="4005072"/>
            <a:ext cx="2557780" cy="384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459"/>
              </a:spcBef>
              <a:tabLst>
                <a:tab pos="578485" algn="l"/>
                <a:tab pos="1002665" algn="l"/>
                <a:tab pos="1431925" algn="l"/>
                <a:tab pos="1810385" algn="l"/>
                <a:tab pos="2282825" algn="l"/>
              </a:tabLst>
            </a:pP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1	5	4	8	10	2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62528" y="4002024"/>
            <a:ext cx="2563495" cy="393700"/>
            <a:chOff x="3462528" y="4002024"/>
            <a:chExt cx="2563495" cy="393700"/>
          </a:xfrm>
        </p:grpSpPr>
        <p:sp>
          <p:nvSpPr>
            <p:cNvPr id="35" name="object 35"/>
            <p:cNvSpPr/>
            <p:nvPr/>
          </p:nvSpPr>
          <p:spPr>
            <a:xfrm>
              <a:off x="4315968" y="4005072"/>
              <a:ext cx="850900" cy="384175"/>
            </a:xfrm>
            <a:custGeom>
              <a:avLst/>
              <a:gdLst/>
              <a:ahLst/>
              <a:cxnLst/>
              <a:rect l="l" t="t" r="r" b="b"/>
              <a:pathLst>
                <a:path w="850900" h="384175">
                  <a:moveTo>
                    <a:pt x="42365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3659" y="384048"/>
                  </a:lnTo>
                  <a:lnTo>
                    <a:pt x="423659" y="0"/>
                  </a:lnTo>
                  <a:close/>
                </a:path>
                <a:path w="850900" h="384175">
                  <a:moveTo>
                    <a:pt x="850392" y="0"/>
                  </a:moveTo>
                  <a:lnTo>
                    <a:pt x="423672" y="0"/>
                  </a:lnTo>
                  <a:lnTo>
                    <a:pt x="423672" y="384048"/>
                  </a:lnTo>
                  <a:lnTo>
                    <a:pt x="850392" y="384048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41164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66360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42672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20" y="384048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67883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93080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42671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19" y="384048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94604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62528" y="4005072"/>
              <a:ext cx="853440" cy="384175"/>
            </a:xfrm>
            <a:custGeom>
              <a:avLst/>
              <a:gdLst/>
              <a:ahLst/>
              <a:cxnLst/>
              <a:rect l="l" t="t" r="r" b="b"/>
              <a:pathLst>
                <a:path w="853439" h="384175">
                  <a:moveTo>
                    <a:pt x="853440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426720" y="384048"/>
                  </a:lnTo>
                  <a:lnTo>
                    <a:pt x="853440" y="384048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90772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62528" y="4005072"/>
            <a:ext cx="2557780" cy="384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59"/>
              </a:spcBef>
              <a:tabLst>
                <a:tab pos="575945" algn="l"/>
                <a:tab pos="956944" algn="l"/>
                <a:tab pos="1398905" algn="l"/>
                <a:tab pos="1856105" algn="l"/>
                <a:tab pos="2282825" algn="l"/>
              </a:tabLst>
            </a:pP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6	9	12	11	3	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840740" y="4443475"/>
            <a:ext cx="1973580" cy="624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5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blue-blue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inversions</a:t>
            </a:r>
            <a:endParaRPr sz="1400">
              <a:latin typeface="Comic Sans MS"/>
              <a:cs typeface="Comic Sans MS"/>
            </a:endParaRPr>
          </a:p>
          <a:p>
            <a:pPr marR="7620" algn="r">
              <a:lnSpc>
                <a:spcPct val="100000"/>
              </a:lnSpc>
              <a:spcBef>
                <a:spcPts val="1370"/>
              </a:spcBef>
            </a:pPr>
            <a:r>
              <a:rPr sz="1400" spc="-5" dirty="0">
                <a:latin typeface="Comic Sans MS"/>
                <a:cs typeface="Comic Sans MS"/>
              </a:rPr>
              <a:t>5-4,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5-2,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4-2, 8-2,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10-2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79140" y="4443475"/>
            <a:ext cx="3465829" cy="636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8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green-green</a:t>
            </a:r>
            <a:r>
              <a:rPr sz="1400" spc="-2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inversions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400" spc="-5" dirty="0">
                <a:latin typeface="Comic Sans MS"/>
                <a:cs typeface="Comic Sans MS"/>
              </a:rPr>
              <a:t>6-3,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9-3,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9-7,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12-3,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12-7,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12-11,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11-3,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11-7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31940" y="3300475"/>
            <a:ext cx="10979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Divide:</a:t>
            </a:r>
            <a:r>
              <a:rPr sz="1400" spc="35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O(1).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31940" y="4080763"/>
            <a:ext cx="16046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Conquer:</a:t>
            </a:r>
            <a:r>
              <a:rPr sz="1400" spc="38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2T(n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/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2)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995" y="176275"/>
            <a:ext cx="4886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67940" algn="l"/>
              </a:tabLst>
            </a:pPr>
            <a:r>
              <a:rPr spc="-5" dirty="0"/>
              <a:t>Counting</a:t>
            </a:r>
            <a:r>
              <a:rPr spc="15" dirty="0"/>
              <a:t> </a:t>
            </a:r>
            <a:r>
              <a:rPr spc="-5" dirty="0"/>
              <a:t>Inversions:	Divide-and-Conquer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926084"/>
            <a:ext cx="7352665" cy="16744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Divide-and-conquer.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  <a:tab pos="1254760" algn="l"/>
              </a:tabLst>
            </a:pPr>
            <a:r>
              <a:rPr sz="1800" dirty="0">
                <a:latin typeface="Comic Sans MS"/>
                <a:cs typeface="Comic Sans MS"/>
              </a:rPr>
              <a:t>Divide:	separate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pieces.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dirty="0">
                <a:latin typeface="Comic Sans MS"/>
                <a:cs typeface="Comic Sans MS"/>
              </a:rPr>
              <a:t>Conquer: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recursively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count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inversions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half.</a:t>
            </a:r>
            <a:endParaRPr sz="1800">
              <a:latin typeface="Comic Sans MS"/>
              <a:cs typeface="Comic Sans MS"/>
            </a:endParaRPr>
          </a:p>
          <a:p>
            <a:pPr marL="385445" marR="30480" indent="-231775">
              <a:lnSpc>
                <a:spcPct val="120000"/>
              </a:lnSpc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Combine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count</a:t>
            </a:r>
            <a:r>
              <a:rPr sz="1800" spc="-5" dirty="0">
                <a:latin typeface="Comic Sans MS"/>
                <a:cs typeface="Comic Sans MS"/>
              </a:rPr>
              <a:t> inversions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where</a:t>
            </a:r>
            <a:r>
              <a:rPr sz="1800" dirty="0">
                <a:latin typeface="Comic Sans MS"/>
                <a:cs typeface="Comic Sans MS"/>
              </a:rPr>
              <a:t> a</a:t>
            </a:r>
            <a:r>
              <a:rPr sz="1950" baseline="-21367" dirty="0">
                <a:latin typeface="Comic Sans MS"/>
                <a:cs typeface="Comic Sans MS"/>
              </a:rPr>
              <a:t>i</a:t>
            </a:r>
            <a:r>
              <a:rPr sz="1950" spc="232" baseline="-21367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950" baseline="-21367" dirty="0">
                <a:latin typeface="Comic Sans MS"/>
                <a:cs typeface="Comic Sans MS"/>
              </a:rPr>
              <a:t>j</a:t>
            </a:r>
            <a:r>
              <a:rPr sz="1950" spc="240" baseline="-21367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different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halves,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return </a:t>
            </a:r>
            <a:r>
              <a:rPr sz="1800" dirty="0">
                <a:latin typeface="Comic Sans MS"/>
                <a:cs typeface="Comic Sans MS"/>
              </a:rPr>
              <a:t>sum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three </a:t>
            </a:r>
            <a:r>
              <a:rPr sz="1800" dirty="0">
                <a:latin typeface="Comic Sans MS"/>
                <a:cs typeface="Comic Sans MS"/>
              </a:rPr>
              <a:t>quantities.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2104" y="3319272"/>
            <a:ext cx="5123815" cy="396240"/>
            <a:chOff x="832104" y="3319272"/>
            <a:chExt cx="5123815" cy="396240"/>
          </a:xfrm>
        </p:grpSpPr>
        <p:sp>
          <p:nvSpPr>
            <p:cNvPr id="5" name="object 5"/>
            <p:cNvSpPr/>
            <p:nvPr/>
          </p:nvSpPr>
          <p:spPr>
            <a:xfrm>
              <a:off x="1685544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378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19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8983" y="3322320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80" h="387350">
                  <a:moveTo>
                    <a:pt x="423672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3672" y="38709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0508" y="3323844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80" h="387350">
                  <a:moveTo>
                    <a:pt x="0" y="0"/>
                  </a:moveTo>
                  <a:lnTo>
                    <a:pt x="423671" y="0"/>
                  </a:lnTo>
                  <a:lnTo>
                    <a:pt x="423671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2655" y="3322320"/>
              <a:ext cx="429895" cy="387350"/>
            </a:xfrm>
            <a:custGeom>
              <a:avLst/>
              <a:gdLst/>
              <a:ahLst/>
              <a:cxnLst/>
              <a:rect l="l" t="t" r="r" b="b"/>
              <a:pathLst>
                <a:path w="429895" h="387350">
                  <a:moveTo>
                    <a:pt x="429768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9768" y="387095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4180" y="3323844"/>
              <a:ext cx="429895" cy="387350"/>
            </a:xfrm>
            <a:custGeom>
              <a:avLst/>
              <a:gdLst/>
              <a:ahLst/>
              <a:cxnLst/>
              <a:rect l="l" t="t" r="r" b="b"/>
              <a:pathLst>
                <a:path w="429895" h="387350">
                  <a:moveTo>
                    <a:pt x="0" y="0"/>
                  </a:moveTo>
                  <a:lnTo>
                    <a:pt x="429767" y="0"/>
                  </a:lnTo>
                  <a:lnTo>
                    <a:pt x="429767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104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034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19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2424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19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19" y="387095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3948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2816" y="3322332"/>
              <a:ext cx="853440" cy="387350"/>
            </a:xfrm>
            <a:custGeom>
              <a:avLst/>
              <a:gdLst/>
              <a:ahLst/>
              <a:cxnLst/>
              <a:rect l="l" t="t" r="r" b="b"/>
              <a:pathLst>
                <a:path w="853439" h="387350">
                  <a:moveTo>
                    <a:pt x="853427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7083"/>
                  </a:lnTo>
                  <a:lnTo>
                    <a:pt x="426720" y="387083"/>
                  </a:lnTo>
                  <a:lnTo>
                    <a:pt x="853427" y="387083"/>
                  </a:lnTo>
                  <a:lnTo>
                    <a:pt x="85342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71060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6256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20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20" y="387095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7780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22975" y="3322320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426720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6720" y="387095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24499" y="332384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0" y="0"/>
                  </a:moveTo>
                  <a:lnTo>
                    <a:pt x="426719" y="0"/>
                  </a:lnTo>
                  <a:lnTo>
                    <a:pt x="42671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9144" y="3322320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79" h="387350">
                  <a:moveTo>
                    <a:pt x="423672" y="0"/>
                  </a:moveTo>
                  <a:lnTo>
                    <a:pt x="0" y="0"/>
                  </a:lnTo>
                  <a:lnTo>
                    <a:pt x="0" y="387095"/>
                  </a:lnTo>
                  <a:lnTo>
                    <a:pt x="423672" y="38709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20667" y="3323844"/>
              <a:ext cx="424180" cy="387350"/>
            </a:xfrm>
            <a:custGeom>
              <a:avLst/>
              <a:gdLst/>
              <a:ahLst/>
              <a:cxnLst/>
              <a:rect l="l" t="t" r="r" b="b"/>
              <a:pathLst>
                <a:path w="424179" h="387350">
                  <a:moveTo>
                    <a:pt x="0" y="0"/>
                  </a:moveTo>
                  <a:lnTo>
                    <a:pt x="423671" y="0"/>
                  </a:lnTo>
                  <a:lnTo>
                    <a:pt x="423671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2104" y="3322320"/>
            <a:ext cx="5118100" cy="3873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84"/>
              </a:spcBef>
              <a:tabLst>
                <a:tab pos="578485" algn="l"/>
                <a:tab pos="1005205" algn="l"/>
                <a:tab pos="1429385" algn="l"/>
                <a:tab pos="1812925" algn="l"/>
                <a:tab pos="2282825" algn="l"/>
                <a:tab pos="2709545" algn="l"/>
                <a:tab pos="3136265" algn="l"/>
                <a:tab pos="3517265" algn="l"/>
                <a:tab pos="3959225" algn="l"/>
                <a:tab pos="4416425" algn="l"/>
                <a:tab pos="4843145" algn="l"/>
              </a:tabLst>
            </a:pPr>
            <a:r>
              <a:rPr sz="1600" dirty="0">
                <a:latin typeface="Comic Sans MS"/>
                <a:cs typeface="Comic Sans MS"/>
              </a:rPr>
              <a:t>1	5	4	8	10	2	6	9	12	11	3	7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2000" y="4002024"/>
            <a:ext cx="2563495" cy="393700"/>
            <a:chOff x="762000" y="4002024"/>
            <a:chExt cx="2563495" cy="393700"/>
          </a:xfrm>
        </p:grpSpPr>
        <p:sp>
          <p:nvSpPr>
            <p:cNvPr id="25" name="object 25"/>
            <p:cNvSpPr/>
            <p:nvPr/>
          </p:nvSpPr>
          <p:spPr>
            <a:xfrm>
              <a:off x="1615440" y="4005072"/>
              <a:ext cx="850900" cy="384175"/>
            </a:xfrm>
            <a:custGeom>
              <a:avLst/>
              <a:gdLst/>
              <a:ahLst/>
              <a:cxnLst/>
              <a:rect l="l" t="t" r="r" b="b"/>
              <a:pathLst>
                <a:path w="850900" h="384175">
                  <a:moveTo>
                    <a:pt x="426707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07" y="384048"/>
                  </a:lnTo>
                  <a:lnTo>
                    <a:pt x="426707" y="0"/>
                  </a:lnTo>
                  <a:close/>
                </a:path>
                <a:path w="850900" h="384175">
                  <a:moveTo>
                    <a:pt x="850392" y="0"/>
                  </a:moveTo>
                  <a:lnTo>
                    <a:pt x="426720" y="0"/>
                  </a:lnTo>
                  <a:lnTo>
                    <a:pt x="426720" y="384048"/>
                  </a:lnTo>
                  <a:lnTo>
                    <a:pt x="850392" y="384048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3683" y="4006596"/>
              <a:ext cx="424180" cy="384175"/>
            </a:xfrm>
            <a:custGeom>
              <a:avLst/>
              <a:gdLst/>
              <a:ahLst/>
              <a:cxnLst/>
              <a:rect l="l" t="t" r="r" b="b"/>
              <a:pathLst>
                <a:path w="424180" h="384175">
                  <a:moveTo>
                    <a:pt x="0" y="0"/>
                  </a:moveTo>
                  <a:lnTo>
                    <a:pt x="423671" y="0"/>
                  </a:lnTo>
                  <a:lnTo>
                    <a:pt x="423671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65832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19" h="384175">
                  <a:moveTo>
                    <a:pt x="42671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19" y="384048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7356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19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2551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42672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20" y="384048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4075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4005072"/>
              <a:ext cx="853440" cy="384175"/>
            </a:xfrm>
            <a:custGeom>
              <a:avLst/>
              <a:gdLst/>
              <a:ahLst/>
              <a:cxnLst/>
              <a:rect l="l" t="t" r="r" b="b"/>
              <a:pathLst>
                <a:path w="853440" h="384175">
                  <a:moveTo>
                    <a:pt x="853440" y="0"/>
                  </a:moveTo>
                  <a:lnTo>
                    <a:pt x="426707" y="0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426707" y="384048"/>
                  </a:lnTo>
                  <a:lnTo>
                    <a:pt x="853440" y="384048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0243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19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2000" y="4005072"/>
            <a:ext cx="2557780" cy="384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459"/>
              </a:spcBef>
              <a:tabLst>
                <a:tab pos="578485" algn="l"/>
                <a:tab pos="1002665" algn="l"/>
                <a:tab pos="1431925" algn="l"/>
                <a:tab pos="1810385" algn="l"/>
                <a:tab pos="2282825" algn="l"/>
              </a:tabLst>
            </a:pP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1	5	4	8	10	2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62528" y="4002024"/>
            <a:ext cx="2563495" cy="393700"/>
            <a:chOff x="3462528" y="4002024"/>
            <a:chExt cx="2563495" cy="393700"/>
          </a:xfrm>
        </p:grpSpPr>
        <p:sp>
          <p:nvSpPr>
            <p:cNvPr id="35" name="object 35"/>
            <p:cNvSpPr/>
            <p:nvPr/>
          </p:nvSpPr>
          <p:spPr>
            <a:xfrm>
              <a:off x="4315968" y="4005072"/>
              <a:ext cx="850900" cy="384175"/>
            </a:xfrm>
            <a:custGeom>
              <a:avLst/>
              <a:gdLst/>
              <a:ahLst/>
              <a:cxnLst/>
              <a:rect l="l" t="t" r="r" b="b"/>
              <a:pathLst>
                <a:path w="850900" h="384175">
                  <a:moveTo>
                    <a:pt x="42365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3659" y="384048"/>
                  </a:lnTo>
                  <a:lnTo>
                    <a:pt x="423659" y="0"/>
                  </a:lnTo>
                  <a:close/>
                </a:path>
                <a:path w="850900" h="384175">
                  <a:moveTo>
                    <a:pt x="850392" y="0"/>
                  </a:moveTo>
                  <a:lnTo>
                    <a:pt x="423672" y="0"/>
                  </a:lnTo>
                  <a:lnTo>
                    <a:pt x="423672" y="384048"/>
                  </a:lnTo>
                  <a:lnTo>
                    <a:pt x="850392" y="384048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41164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66360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42672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20" y="384048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67883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93080" y="4005072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42671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26719" y="384048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94604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62528" y="4005072"/>
              <a:ext cx="853440" cy="384175"/>
            </a:xfrm>
            <a:custGeom>
              <a:avLst/>
              <a:gdLst/>
              <a:ahLst/>
              <a:cxnLst/>
              <a:rect l="l" t="t" r="r" b="b"/>
              <a:pathLst>
                <a:path w="853439" h="384175">
                  <a:moveTo>
                    <a:pt x="853440" y="0"/>
                  </a:moveTo>
                  <a:lnTo>
                    <a:pt x="426720" y="0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426720" y="384048"/>
                  </a:lnTo>
                  <a:lnTo>
                    <a:pt x="853440" y="384048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90772" y="4006596"/>
              <a:ext cx="426720" cy="384175"/>
            </a:xfrm>
            <a:custGeom>
              <a:avLst/>
              <a:gdLst/>
              <a:ahLst/>
              <a:cxnLst/>
              <a:rect l="l" t="t" r="r" b="b"/>
              <a:pathLst>
                <a:path w="426720" h="384175">
                  <a:moveTo>
                    <a:pt x="0" y="0"/>
                  </a:moveTo>
                  <a:lnTo>
                    <a:pt x="426719" y="0"/>
                  </a:lnTo>
                  <a:lnTo>
                    <a:pt x="426719" y="384047"/>
                  </a:lnTo>
                  <a:lnTo>
                    <a:pt x="0" y="38404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62528" y="4005072"/>
            <a:ext cx="2557780" cy="384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59"/>
              </a:spcBef>
              <a:tabLst>
                <a:tab pos="575945" algn="l"/>
                <a:tab pos="956944" algn="l"/>
                <a:tab pos="1398905" algn="l"/>
                <a:tab pos="1856105" algn="l"/>
                <a:tab pos="2282825" algn="l"/>
              </a:tabLst>
            </a:pP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6	9	12	11	3	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990091" y="4443475"/>
            <a:ext cx="18237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5</a:t>
            </a:r>
            <a:r>
              <a:rPr sz="1400" spc="-2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blue-blue</a:t>
            </a:r>
            <a:r>
              <a:rPr sz="1400" spc="-2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inversions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60723" y="4443475"/>
            <a:ext cx="2071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8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green-green</a:t>
            </a:r>
            <a:r>
              <a:rPr sz="1400" spc="-3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inversions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31940" y="3300475"/>
            <a:ext cx="10979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Divide:</a:t>
            </a:r>
            <a:r>
              <a:rPr sz="1400" spc="35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O(1).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31940" y="4080763"/>
            <a:ext cx="16046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Conquer:</a:t>
            </a:r>
            <a:r>
              <a:rPr sz="1400" spc="38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2T(n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/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2)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31940" y="5174995"/>
            <a:ext cx="11487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D81F00"/>
                </a:solidFill>
                <a:latin typeface="Comic Sans MS"/>
                <a:cs typeface="Comic Sans MS"/>
              </a:rPr>
              <a:t>Combine:</a:t>
            </a:r>
            <a:r>
              <a:rPr sz="1400" spc="34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400" spc="-5" dirty="0">
                <a:solidFill>
                  <a:srgbClr val="D81F00"/>
                </a:solidFill>
                <a:latin typeface="Comic Sans MS"/>
                <a:cs typeface="Comic Sans MS"/>
              </a:rPr>
              <a:t>???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3996" y="5051856"/>
            <a:ext cx="378460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Comic Sans MS"/>
                <a:cs typeface="Comic Sans MS"/>
              </a:rPr>
              <a:t>9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blue-green</a:t>
            </a:r>
            <a:r>
              <a:rPr sz="1400" spc="-2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inversions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mic Sans MS"/>
                <a:cs typeface="Comic Sans MS"/>
              </a:rPr>
              <a:t>5-3,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4-3,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8-6,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8-3,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8-7,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10-6,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10-9,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10-3,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10-7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24000" y="6059423"/>
            <a:ext cx="2590800" cy="42672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800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30"/>
              </a:spcBef>
            </a:pPr>
            <a:r>
              <a:rPr sz="1600" spc="-5" dirty="0">
                <a:latin typeface="Comic Sans MS"/>
                <a:cs typeface="Comic Sans MS"/>
              </a:rPr>
              <a:t>Total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5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+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8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+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9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22.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3998467"/>
            <a:ext cx="43421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13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blue-green</a:t>
            </a:r>
            <a:r>
              <a:rPr sz="1600" spc="-5" dirty="0">
                <a:latin typeface="Comic Sans MS"/>
                <a:cs typeface="Comic Sans MS"/>
              </a:rPr>
              <a:t> inversions:</a:t>
            </a:r>
            <a:r>
              <a:rPr sz="1600" spc="45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6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+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3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+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2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+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2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+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0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+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1460" y="176275"/>
            <a:ext cx="35585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67940" algn="l"/>
              </a:tabLst>
            </a:pPr>
            <a:r>
              <a:rPr spc="-5" dirty="0"/>
              <a:t>Cou</a:t>
            </a:r>
            <a:r>
              <a:rPr dirty="0"/>
              <a:t>n</a:t>
            </a:r>
            <a:r>
              <a:rPr spc="-5" dirty="0"/>
              <a:t>ti</a:t>
            </a:r>
            <a:r>
              <a:rPr dirty="0"/>
              <a:t>n</a:t>
            </a:r>
            <a:r>
              <a:rPr spc="-5" dirty="0"/>
              <a:t>g</a:t>
            </a:r>
            <a:r>
              <a:rPr dirty="0"/>
              <a:t> In</a:t>
            </a:r>
            <a:r>
              <a:rPr spc="-5" dirty="0"/>
              <a:t>versio</a:t>
            </a:r>
            <a:r>
              <a:rPr dirty="0"/>
              <a:t>n</a:t>
            </a:r>
            <a:r>
              <a:rPr spc="-5" dirty="0"/>
              <a:t>s:</a:t>
            </a:r>
            <a:r>
              <a:rPr dirty="0"/>
              <a:t>	</a:t>
            </a:r>
            <a:r>
              <a:rPr spc="-5" dirty="0"/>
              <a:t>Combi</a:t>
            </a:r>
            <a:r>
              <a:rPr dirty="0"/>
              <a:t>n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9140" y="4004563"/>
            <a:ext cx="10198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Count:</a:t>
            </a:r>
            <a:r>
              <a:rPr sz="1400" spc="34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O(n)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140" y="4778755"/>
            <a:ext cx="10814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Merge:</a:t>
            </a:r>
            <a:r>
              <a:rPr sz="1400" spc="34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O(n)</a:t>
            </a:r>
            <a:endParaRPr sz="1400">
              <a:latin typeface="Comic Sans MS"/>
              <a:cs typeface="Comic Sans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5800" y="3200400"/>
          <a:ext cx="5946136" cy="6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0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8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7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10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18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19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7600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11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76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16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76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17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76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76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007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6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2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dirty="0">
                          <a:latin typeface="Comic Sans MS"/>
                          <a:cs typeface="Comic Sans MS"/>
                        </a:rPr>
                        <a:t>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58924" y="3201924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0"/>
                </a:moveTo>
                <a:lnTo>
                  <a:pt x="457199" y="0"/>
                </a:lnTo>
                <a:lnTo>
                  <a:pt x="457199" y="414527"/>
                </a:lnTo>
                <a:lnTo>
                  <a:pt x="0" y="414527"/>
                </a:lnTo>
                <a:lnTo>
                  <a:pt x="0" y="0"/>
                </a:lnTo>
                <a:close/>
              </a:path>
              <a:path w="1371600" h="414654">
                <a:moveTo>
                  <a:pt x="457199" y="0"/>
                </a:moveTo>
                <a:lnTo>
                  <a:pt x="914399" y="0"/>
                </a:lnTo>
                <a:lnTo>
                  <a:pt x="914399" y="414527"/>
                </a:lnTo>
                <a:lnTo>
                  <a:pt x="457199" y="414527"/>
                </a:lnTo>
                <a:lnTo>
                  <a:pt x="457199" y="0"/>
                </a:lnTo>
                <a:close/>
              </a:path>
              <a:path w="1371600" h="414654">
                <a:moveTo>
                  <a:pt x="914399" y="0"/>
                </a:moveTo>
                <a:lnTo>
                  <a:pt x="1371599" y="0"/>
                </a:lnTo>
                <a:lnTo>
                  <a:pt x="1371599" y="414527"/>
                </a:lnTo>
                <a:lnTo>
                  <a:pt x="914399" y="414527"/>
                </a:lnTo>
                <a:lnTo>
                  <a:pt x="914399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4524" y="3201924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0"/>
                </a:moveTo>
                <a:lnTo>
                  <a:pt x="457199" y="0"/>
                </a:lnTo>
                <a:lnTo>
                  <a:pt x="457199" y="414527"/>
                </a:lnTo>
                <a:lnTo>
                  <a:pt x="0" y="41452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9323" y="3201924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0"/>
                </a:moveTo>
                <a:lnTo>
                  <a:pt x="457199" y="0"/>
                </a:lnTo>
                <a:lnTo>
                  <a:pt x="457199" y="414527"/>
                </a:lnTo>
                <a:lnTo>
                  <a:pt x="0" y="414527"/>
                </a:lnTo>
                <a:lnTo>
                  <a:pt x="0" y="0"/>
                </a:lnTo>
                <a:close/>
              </a:path>
              <a:path w="1371600" h="414654">
                <a:moveTo>
                  <a:pt x="457199" y="0"/>
                </a:moveTo>
                <a:lnTo>
                  <a:pt x="914399" y="0"/>
                </a:lnTo>
                <a:lnTo>
                  <a:pt x="914399" y="414527"/>
                </a:lnTo>
                <a:lnTo>
                  <a:pt x="457199" y="414527"/>
                </a:lnTo>
                <a:lnTo>
                  <a:pt x="457199" y="0"/>
                </a:lnTo>
                <a:close/>
              </a:path>
              <a:path w="1371600" h="414654">
                <a:moveTo>
                  <a:pt x="914399" y="0"/>
                </a:moveTo>
                <a:lnTo>
                  <a:pt x="1371599" y="0"/>
                </a:lnTo>
                <a:lnTo>
                  <a:pt x="1371599" y="414527"/>
                </a:lnTo>
                <a:lnTo>
                  <a:pt x="914399" y="414527"/>
                </a:lnTo>
                <a:lnTo>
                  <a:pt x="914399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4923" y="3201924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0"/>
                </a:moveTo>
                <a:lnTo>
                  <a:pt x="457199" y="0"/>
                </a:lnTo>
                <a:lnTo>
                  <a:pt x="457199" y="414527"/>
                </a:lnTo>
                <a:lnTo>
                  <a:pt x="0" y="41452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38200" y="4687824"/>
            <a:ext cx="5492750" cy="424180"/>
            <a:chOff x="838200" y="4687824"/>
            <a:chExt cx="5492750" cy="424180"/>
          </a:xfrm>
        </p:grpSpPr>
        <p:sp>
          <p:nvSpPr>
            <p:cNvPr id="12" name="object 12"/>
            <p:cNvSpPr/>
            <p:nvPr/>
          </p:nvSpPr>
          <p:spPr>
            <a:xfrm>
              <a:off x="1752600" y="469087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57200" y="414528"/>
                  </a:lnTo>
                  <a:lnTo>
                    <a:pt x="914400" y="4145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1324" y="4692396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0"/>
                  </a:moveTo>
                  <a:lnTo>
                    <a:pt x="457199" y="0"/>
                  </a:lnTo>
                  <a:lnTo>
                    <a:pt x="4571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7000" y="469087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457200" y="41452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8524" y="4692396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0"/>
                  </a:moveTo>
                  <a:lnTo>
                    <a:pt x="457199" y="0"/>
                  </a:lnTo>
                  <a:lnTo>
                    <a:pt x="4571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4200" y="469087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457200" y="41452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5723" y="4692396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0"/>
                  </a:moveTo>
                  <a:lnTo>
                    <a:pt x="457199" y="0"/>
                  </a:lnTo>
                  <a:lnTo>
                    <a:pt x="4571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200" y="469087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45718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457187" y="414528"/>
                  </a:lnTo>
                  <a:lnTo>
                    <a:pt x="457187" y="0"/>
                  </a:lnTo>
                  <a:close/>
                </a:path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457200" y="414528"/>
                  </a:lnTo>
                  <a:lnTo>
                    <a:pt x="914400" y="4145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6924" y="4692396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0"/>
                  </a:moveTo>
                  <a:lnTo>
                    <a:pt x="457199" y="0"/>
                  </a:lnTo>
                  <a:lnTo>
                    <a:pt x="4571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1400" y="469087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457200" y="41452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2923" y="4692396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0"/>
                  </a:moveTo>
                  <a:lnTo>
                    <a:pt x="457199" y="0"/>
                  </a:lnTo>
                  <a:lnTo>
                    <a:pt x="4571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95800" y="469087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528"/>
                  </a:lnTo>
                  <a:lnTo>
                    <a:pt x="457200" y="414528"/>
                  </a:lnTo>
                  <a:lnTo>
                    <a:pt x="914400" y="4145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54523" y="4692396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0"/>
                  </a:moveTo>
                  <a:lnTo>
                    <a:pt x="457199" y="0"/>
                  </a:lnTo>
                  <a:lnTo>
                    <a:pt x="4571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0200" y="469087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457200" y="41452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11723" y="4692396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0"/>
                  </a:moveTo>
                  <a:lnTo>
                    <a:pt x="457199" y="0"/>
                  </a:lnTo>
                  <a:lnTo>
                    <a:pt x="4571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7400" y="469087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457200" y="41452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8923" y="4692396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0"/>
                  </a:moveTo>
                  <a:lnTo>
                    <a:pt x="457199" y="0"/>
                  </a:lnTo>
                  <a:lnTo>
                    <a:pt x="4571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8600" y="469087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199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457199" y="414528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40123" y="4692396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0"/>
                  </a:moveTo>
                  <a:lnTo>
                    <a:pt x="457199" y="0"/>
                  </a:lnTo>
                  <a:lnTo>
                    <a:pt x="4571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38200" y="4690872"/>
            <a:ext cx="5486400" cy="4146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580"/>
              </a:spcBef>
              <a:tabLst>
                <a:tab pos="624205" algn="l"/>
                <a:tab pos="1081405" algn="l"/>
                <a:tab pos="1492885" algn="l"/>
                <a:tab pos="1968500" algn="l"/>
                <a:tab pos="2407285" algn="l"/>
                <a:tab pos="2864485" algn="l"/>
                <a:tab pos="3321685" algn="l"/>
                <a:tab pos="3778885" algn="l"/>
                <a:tab pos="4236085" algn="l"/>
                <a:tab pos="4678045" algn="l"/>
                <a:tab pos="5135245" algn="l"/>
              </a:tabLst>
            </a:pPr>
            <a:r>
              <a:rPr sz="1600" dirty="0">
                <a:latin typeface="Comic Sans MS"/>
                <a:cs typeface="Comic Sans MS"/>
              </a:rPr>
              <a:t>2	3	7	10	11	14	16	17	18	19	23	</a:t>
            </a:r>
            <a:r>
              <a:rPr sz="1600" spc="-5" dirty="0">
                <a:latin typeface="Comic Sans MS"/>
                <a:cs typeface="Comic Sans MS"/>
              </a:rPr>
              <a:t>25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45552" y="1368551"/>
            <a:ext cx="466725" cy="390525"/>
            <a:chOff x="7845552" y="1368551"/>
            <a:chExt cx="466725" cy="390525"/>
          </a:xfrm>
        </p:grpSpPr>
        <p:sp>
          <p:nvSpPr>
            <p:cNvPr id="32" name="object 32"/>
            <p:cNvSpPr/>
            <p:nvPr/>
          </p:nvSpPr>
          <p:spPr>
            <a:xfrm>
              <a:off x="7848600" y="13716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48600" y="1371600"/>
              <a:ext cx="457200" cy="24765"/>
            </a:xfrm>
            <a:custGeom>
              <a:avLst/>
              <a:gdLst/>
              <a:ahLst/>
              <a:cxnLst/>
              <a:rect l="l" t="t" r="r" b="b"/>
              <a:pathLst>
                <a:path w="457200" h="24765">
                  <a:moveTo>
                    <a:pt x="457200" y="0"/>
                  </a:moveTo>
                  <a:lnTo>
                    <a:pt x="0" y="0"/>
                  </a:lnTo>
                  <a:lnTo>
                    <a:pt x="24383" y="24383"/>
                  </a:lnTo>
                  <a:lnTo>
                    <a:pt x="432815" y="2438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48600" y="1371600"/>
              <a:ext cx="24765" cy="381000"/>
            </a:xfrm>
            <a:custGeom>
              <a:avLst/>
              <a:gdLst/>
              <a:ahLst/>
              <a:cxnLst/>
              <a:rect l="l" t="t" r="r" b="b"/>
              <a:pathLst>
                <a:path w="24765" h="381000">
                  <a:moveTo>
                    <a:pt x="0" y="0"/>
                  </a:moveTo>
                  <a:lnTo>
                    <a:pt x="0" y="381000"/>
                  </a:lnTo>
                  <a:lnTo>
                    <a:pt x="24383" y="356615"/>
                  </a:lnTo>
                  <a:lnTo>
                    <a:pt x="24383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48600" y="1728216"/>
              <a:ext cx="457200" cy="24765"/>
            </a:xfrm>
            <a:custGeom>
              <a:avLst/>
              <a:gdLst/>
              <a:ahLst/>
              <a:cxnLst/>
              <a:rect l="l" t="t" r="r" b="b"/>
              <a:pathLst>
                <a:path w="457200" h="24764">
                  <a:moveTo>
                    <a:pt x="432815" y="0"/>
                  </a:moveTo>
                  <a:lnTo>
                    <a:pt x="24383" y="0"/>
                  </a:lnTo>
                  <a:lnTo>
                    <a:pt x="0" y="24384"/>
                  </a:lnTo>
                  <a:lnTo>
                    <a:pt x="457200" y="24384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81416" y="1371600"/>
              <a:ext cx="24765" cy="381000"/>
            </a:xfrm>
            <a:custGeom>
              <a:avLst/>
              <a:gdLst/>
              <a:ahLst/>
              <a:cxnLst/>
              <a:rect l="l" t="t" r="r" b="b"/>
              <a:pathLst>
                <a:path w="24765" h="381000">
                  <a:moveTo>
                    <a:pt x="24384" y="0"/>
                  </a:moveTo>
                  <a:lnTo>
                    <a:pt x="0" y="24383"/>
                  </a:lnTo>
                  <a:lnTo>
                    <a:pt x="0" y="356615"/>
                  </a:lnTo>
                  <a:lnTo>
                    <a:pt x="24384" y="3810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80" y="1438655"/>
              <a:ext cx="246887" cy="24993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850124" y="1373123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457199" y="0"/>
                  </a:lnTo>
                  <a:lnTo>
                    <a:pt x="4571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  <a:path w="457200" h="381000">
                  <a:moveTo>
                    <a:pt x="24383" y="24383"/>
                  </a:moveTo>
                  <a:lnTo>
                    <a:pt x="432816" y="24383"/>
                  </a:lnTo>
                  <a:lnTo>
                    <a:pt x="432816" y="356615"/>
                  </a:lnTo>
                  <a:lnTo>
                    <a:pt x="24383" y="356615"/>
                  </a:lnTo>
                  <a:lnTo>
                    <a:pt x="24383" y="24383"/>
                  </a:lnTo>
                  <a:close/>
                </a:path>
                <a:path w="457200" h="381000">
                  <a:moveTo>
                    <a:pt x="0" y="0"/>
                  </a:moveTo>
                  <a:lnTo>
                    <a:pt x="24383" y="24383"/>
                  </a:lnTo>
                </a:path>
                <a:path w="457200" h="381000">
                  <a:moveTo>
                    <a:pt x="0" y="380999"/>
                  </a:moveTo>
                  <a:lnTo>
                    <a:pt x="24383" y="356615"/>
                  </a:lnTo>
                </a:path>
                <a:path w="457200" h="381000">
                  <a:moveTo>
                    <a:pt x="457199" y="380999"/>
                  </a:moveTo>
                  <a:lnTo>
                    <a:pt x="432815" y="356615"/>
                  </a:lnTo>
                </a:path>
                <a:path w="457200" h="381000">
                  <a:moveTo>
                    <a:pt x="457199" y="0"/>
                  </a:moveTo>
                  <a:lnTo>
                    <a:pt x="432815" y="2438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805172" y="2287524"/>
            <a:ext cx="154305" cy="157480"/>
            <a:chOff x="4805172" y="2287524"/>
            <a:chExt cx="154305" cy="157480"/>
          </a:xfrm>
        </p:grpSpPr>
        <p:sp>
          <p:nvSpPr>
            <p:cNvPr id="41" name="object 41"/>
            <p:cNvSpPr/>
            <p:nvPr/>
          </p:nvSpPr>
          <p:spPr>
            <a:xfrm>
              <a:off x="4844796" y="233019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109727" y="10972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5172" y="2287524"/>
              <a:ext cx="67310" cy="70485"/>
            </a:xfrm>
            <a:custGeom>
              <a:avLst/>
              <a:gdLst/>
              <a:ahLst/>
              <a:cxnLst/>
              <a:rect l="l" t="t" r="r" b="b"/>
              <a:pathLst>
                <a:path w="67310" h="70485">
                  <a:moveTo>
                    <a:pt x="0" y="0"/>
                  </a:moveTo>
                  <a:lnTo>
                    <a:pt x="21336" y="70103"/>
                  </a:lnTo>
                  <a:lnTo>
                    <a:pt x="67056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62940" y="889507"/>
            <a:ext cx="6468745" cy="17081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  <a:tabLst>
                <a:tab pos="112268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Combine:	</a:t>
            </a:r>
            <a:r>
              <a:rPr sz="1800" dirty="0">
                <a:latin typeface="Comic Sans MS"/>
                <a:cs typeface="Comic Sans MS"/>
              </a:rPr>
              <a:t>count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blue-green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inversions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36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spc="-5" dirty="0">
                <a:latin typeface="Comic Sans MS"/>
                <a:cs typeface="Comic Sans MS"/>
              </a:rPr>
              <a:t>Assume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sorted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spc="-5" dirty="0">
                <a:latin typeface="Comic Sans MS"/>
                <a:cs typeface="Comic Sans MS"/>
              </a:rPr>
              <a:t>Count inversions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where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950" baseline="-21367" dirty="0">
                <a:latin typeface="Comic Sans MS"/>
                <a:cs typeface="Comic Sans MS"/>
              </a:rPr>
              <a:t>i</a:t>
            </a:r>
            <a:r>
              <a:rPr sz="1950" spc="232" baseline="-21367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950" baseline="-21367" dirty="0">
                <a:latin typeface="Comic Sans MS"/>
                <a:cs typeface="Comic Sans MS"/>
              </a:rPr>
              <a:t>j</a:t>
            </a:r>
            <a:r>
              <a:rPr sz="1950" spc="240" baseline="-21367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different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halves.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Merge</a:t>
            </a:r>
            <a:r>
              <a:rPr sz="1800" spc="-2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halves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sorted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whole.</a:t>
            </a:r>
            <a:endParaRPr sz="1800">
              <a:latin typeface="Comic Sans MS"/>
              <a:cs typeface="Comic Sans MS"/>
            </a:endParaRPr>
          </a:p>
          <a:p>
            <a:pPr marR="30480" algn="r">
              <a:lnSpc>
                <a:spcPct val="100000"/>
              </a:lnSpc>
              <a:spcBef>
                <a:spcPts val="1560"/>
              </a:spcBef>
            </a:pPr>
            <a:r>
              <a:rPr sz="1200" spc="-5" dirty="0">
                <a:latin typeface="Comic Sans MS"/>
                <a:cs typeface="Comic Sans MS"/>
              </a:rPr>
              <a:t>to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maintain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sorted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invariant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1660</Words>
  <Application>Microsoft Macintosh PowerPoint</Application>
  <PresentationFormat>On-screen Show (4:3)</PresentationFormat>
  <Paragraphs>374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Comic Sans MS</vt:lpstr>
      <vt:lpstr>Courier New</vt:lpstr>
      <vt:lpstr>Lucida Sans Unicode</vt:lpstr>
      <vt:lpstr>Symbol</vt:lpstr>
      <vt:lpstr>Times New Roman</vt:lpstr>
      <vt:lpstr>Trebuchet MS</vt:lpstr>
      <vt:lpstr>Office Theme</vt:lpstr>
      <vt:lpstr>Chapter 5</vt:lpstr>
      <vt:lpstr>5.2 Counting Inversions</vt:lpstr>
      <vt:lpstr>Counting Inversions</vt:lpstr>
      <vt:lpstr>Applications</vt:lpstr>
      <vt:lpstr>Counting Inversions: Divide-and-Conquer</vt:lpstr>
      <vt:lpstr>Counting Inversions: Divide-and-Conquer</vt:lpstr>
      <vt:lpstr>Counting Inversions: Divide-and-Conquer</vt:lpstr>
      <vt:lpstr>Counting Inversions: Divide-and-Conquer</vt:lpstr>
      <vt:lpstr>Counting Inversions: Combine</vt:lpstr>
      <vt:lpstr>Counting Inversions: Implementation</vt:lpstr>
      <vt:lpstr>5.4 Closest Pair of Points</vt:lpstr>
      <vt:lpstr>Closest Pair of Points</vt:lpstr>
      <vt:lpstr>Closest Pair of Points: First Attempt</vt:lpstr>
      <vt:lpstr>Closest Pair of Points: First Attempt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of Points</vt:lpstr>
      <vt:lpstr>Closest Pair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05divide-and-conquer.ppt</dc:title>
  <dc:creator>Kevin Wayne</dc:creator>
  <cp:lastModifiedBy>Fidaa Ali Abed</cp:lastModifiedBy>
  <cp:revision>4</cp:revision>
  <dcterms:created xsi:type="dcterms:W3CDTF">2022-03-28T12:22:45Z</dcterms:created>
  <dcterms:modified xsi:type="dcterms:W3CDTF">2023-05-01T09:14:12Z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2008-12-18T00:00:00Z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2022-03-28T00:00:00Z</vt:filetime>
  </property>
</Properties>
</file>