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1"/>
  </p:normalViewPr>
  <p:slideViewPr>
    <p:cSldViewPr>
      <p:cViewPr varScale="1">
        <p:scale>
          <a:sx n="108" d="100"/>
          <a:sy n="108" d="100"/>
        </p:scale>
        <p:origin x="176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6276" y="2125980"/>
            <a:ext cx="7777797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2552" y="3840480"/>
            <a:ext cx="64052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5F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5F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517" y="1577340"/>
            <a:ext cx="398040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12430" y="1577340"/>
            <a:ext cx="398040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08149"/>
            <a:ext cx="9147175" cy="0"/>
          </a:xfrm>
          <a:custGeom>
            <a:avLst/>
            <a:gdLst/>
            <a:ahLst/>
            <a:cxnLst/>
            <a:rect l="l" t="t" r="r" b="b"/>
            <a:pathLst>
              <a:path w="9147175">
                <a:moveTo>
                  <a:pt x="0" y="0"/>
                </a:moveTo>
                <a:lnTo>
                  <a:pt x="914717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5F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5562" y="177800"/>
            <a:ext cx="3599225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F605F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4767" y="3055302"/>
            <a:ext cx="5676265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1119" y="6377940"/>
            <a:ext cx="292811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517" y="6377940"/>
            <a:ext cx="21045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3174" y="6659671"/>
            <a:ext cx="200659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0" y="5238749"/>
            <a:ext cx="654050" cy="4841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5225" y="1222057"/>
            <a:ext cx="1911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Chapter</a:t>
            </a:r>
            <a:r>
              <a:rPr sz="3200" spc="-9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6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4975225" y="2006917"/>
            <a:ext cx="3615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BCBCB"/>
                </a:solidFill>
                <a:latin typeface="Comic Sans MS"/>
                <a:cs typeface="Comic Sans MS"/>
              </a:rPr>
              <a:t>Dynamic</a:t>
            </a:r>
            <a:r>
              <a:rPr sz="2800" spc="-90" dirty="0">
                <a:solidFill>
                  <a:srgbClr val="CBCBCB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CBCBCB"/>
                </a:solidFill>
                <a:latin typeface="Comic Sans MS"/>
                <a:cs typeface="Comic Sans MS"/>
              </a:rPr>
              <a:t>Programming</a:t>
            </a:r>
            <a:endParaRPr sz="280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812" y="1241424"/>
            <a:ext cx="3917950" cy="448309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934075" y="5221287"/>
            <a:ext cx="2355850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CBCBCB"/>
                </a:solidFill>
                <a:latin typeface="Comic Sans MS"/>
                <a:cs typeface="Comic Sans MS"/>
              </a:rPr>
              <a:t>Slides</a:t>
            </a:r>
            <a:r>
              <a:rPr sz="900" spc="-30" dirty="0">
                <a:solidFill>
                  <a:srgbClr val="CBCBCB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BCB"/>
                </a:solidFill>
                <a:latin typeface="Comic Sans MS"/>
                <a:cs typeface="Comic Sans MS"/>
              </a:rPr>
              <a:t>by</a:t>
            </a:r>
            <a:r>
              <a:rPr sz="900" spc="-25" dirty="0">
                <a:solidFill>
                  <a:srgbClr val="CBCBCB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CBCBCB"/>
                </a:solidFill>
                <a:latin typeface="Comic Sans MS"/>
                <a:cs typeface="Comic Sans MS"/>
              </a:rPr>
              <a:t>Kevin</a:t>
            </a:r>
            <a:r>
              <a:rPr sz="900" spc="-25" dirty="0">
                <a:solidFill>
                  <a:srgbClr val="CBCBCB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CBCBCB"/>
                </a:solidFill>
                <a:latin typeface="Comic Sans MS"/>
                <a:cs typeface="Comic Sans MS"/>
              </a:rPr>
              <a:t>Wayne.</a:t>
            </a:r>
            <a:endParaRPr sz="900">
              <a:latin typeface="Comic Sans MS"/>
              <a:cs typeface="Comic Sans MS"/>
            </a:endParaRPr>
          </a:p>
          <a:p>
            <a:pPr marL="12700" marR="5080">
              <a:lnSpc>
                <a:spcPct val="101899"/>
              </a:lnSpc>
            </a:pPr>
            <a:r>
              <a:rPr sz="900" dirty="0">
                <a:solidFill>
                  <a:srgbClr val="CBCBCB"/>
                </a:solidFill>
                <a:latin typeface="Comic Sans MS"/>
                <a:cs typeface="Comic Sans MS"/>
              </a:rPr>
              <a:t>Copyright</a:t>
            </a:r>
            <a:r>
              <a:rPr sz="900" spc="-25" dirty="0">
                <a:solidFill>
                  <a:srgbClr val="CBCBCB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CBCBCB"/>
                </a:solidFill>
                <a:latin typeface="Comic Sans MS"/>
                <a:cs typeface="Comic Sans MS"/>
              </a:rPr>
              <a:t>©</a:t>
            </a:r>
            <a:r>
              <a:rPr sz="900" spc="-25" dirty="0">
                <a:solidFill>
                  <a:srgbClr val="CBCBCB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BCB"/>
                </a:solidFill>
                <a:latin typeface="Comic Sans MS"/>
                <a:cs typeface="Comic Sans MS"/>
              </a:rPr>
              <a:t>2005</a:t>
            </a:r>
            <a:r>
              <a:rPr sz="900" spc="-30" dirty="0">
                <a:solidFill>
                  <a:srgbClr val="CBCBCB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CBCBCB"/>
                </a:solidFill>
                <a:latin typeface="Comic Sans MS"/>
                <a:cs typeface="Comic Sans MS"/>
              </a:rPr>
              <a:t>Pearson-Addison</a:t>
            </a:r>
            <a:r>
              <a:rPr sz="900" spc="-20" dirty="0">
                <a:solidFill>
                  <a:srgbClr val="CBCBCB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CBCBCB"/>
                </a:solidFill>
                <a:latin typeface="Comic Sans MS"/>
                <a:cs typeface="Comic Sans MS"/>
              </a:rPr>
              <a:t>Wesley. </a:t>
            </a:r>
            <a:r>
              <a:rPr sz="900" spc="-254" dirty="0">
                <a:solidFill>
                  <a:srgbClr val="CBCBCB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BCB"/>
                </a:solidFill>
                <a:latin typeface="Comic Sans MS"/>
                <a:cs typeface="Comic Sans MS"/>
              </a:rPr>
              <a:t>All</a:t>
            </a:r>
            <a:r>
              <a:rPr sz="900" spc="-10" dirty="0">
                <a:solidFill>
                  <a:srgbClr val="CBCBCB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BCB"/>
                </a:solidFill>
                <a:latin typeface="Comic Sans MS"/>
                <a:cs typeface="Comic Sans MS"/>
              </a:rPr>
              <a:t>rights reserved.</a:t>
            </a:r>
            <a:endParaRPr sz="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905875" y="6659671"/>
            <a:ext cx="189230" cy="1670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z="800" dirty="0">
                <a:latin typeface="Comic Sans MS"/>
                <a:cs typeface="Comic Sans MS"/>
              </a:rPr>
              <a:t>10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66800" y="2057398"/>
            <a:ext cx="7391400" cy="311785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9144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720"/>
              </a:spcBef>
            </a:pP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Input</a:t>
            </a:r>
            <a:r>
              <a:rPr sz="1600" b="1" spc="-5" dirty="0">
                <a:latin typeface="Courier New"/>
                <a:cs typeface="Courier New"/>
              </a:rPr>
              <a:t>: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n,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575" b="1" baseline="-21164" dirty="0">
                <a:latin typeface="Courier New"/>
                <a:cs typeface="Courier New"/>
              </a:rPr>
              <a:t>1</a:t>
            </a:r>
            <a:r>
              <a:rPr sz="1600" b="1" dirty="0">
                <a:latin typeface="Courier New"/>
                <a:cs typeface="Courier New"/>
              </a:rPr>
              <a:t>,…,s</a:t>
            </a:r>
            <a:r>
              <a:rPr sz="1575" b="1" baseline="-21164" dirty="0">
                <a:latin typeface="Courier New"/>
                <a:cs typeface="Courier New"/>
              </a:rPr>
              <a:t>n</a:t>
            </a:r>
            <a:r>
              <a:rPr sz="1575" b="1" spc="-7" baseline="-21164" dirty="0">
                <a:latin typeface="Courier New"/>
                <a:cs typeface="Courier New"/>
              </a:rPr>
              <a:t> </a:t>
            </a:r>
            <a:r>
              <a:rPr sz="1575" b="1" spc="15" baseline="-21164" dirty="0">
                <a:latin typeface="Courier New"/>
                <a:cs typeface="Courier New"/>
              </a:rPr>
              <a:t>,</a:t>
            </a:r>
            <a:r>
              <a:rPr sz="1575" b="1" spc="7" baseline="-2116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575" b="1" baseline="-21164" dirty="0">
                <a:latin typeface="Courier New"/>
                <a:cs typeface="Courier New"/>
              </a:rPr>
              <a:t>1</a:t>
            </a:r>
            <a:r>
              <a:rPr sz="1600" b="1" dirty="0">
                <a:latin typeface="Courier New"/>
                <a:cs typeface="Courier New"/>
              </a:rPr>
              <a:t>,…,f</a:t>
            </a:r>
            <a:r>
              <a:rPr sz="1575" b="1" baseline="-21164" dirty="0">
                <a:latin typeface="Courier New"/>
                <a:cs typeface="Courier New"/>
              </a:rPr>
              <a:t>n</a:t>
            </a:r>
            <a:r>
              <a:rPr sz="1575" b="1" spc="-7" baseline="-21164" dirty="0">
                <a:latin typeface="Courier New"/>
                <a:cs typeface="Courier New"/>
              </a:rPr>
              <a:t> </a:t>
            </a:r>
            <a:r>
              <a:rPr sz="1575" b="1" spc="15" baseline="-21164" dirty="0">
                <a:latin typeface="Courier New"/>
                <a:cs typeface="Courier New"/>
              </a:rPr>
              <a:t>,</a:t>
            </a:r>
            <a:r>
              <a:rPr sz="1575" b="1" baseline="-2116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575" b="1" baseline="-21164" dirty="0">
                <a:latin typeface="Courier New"/>
                <a:cs typeface="Courier New"/>
              </a:rPr>
              <a:t>1</a:t>
            </a:r>
            <a:r>
              <a:rPr sz="1600" b="1" dirty="0">
                <a:latin typeface="Courier New"/>
                <a:cs typeface="Courier New"/>
              </a:rPr>
              <a:t>,…,v</a:t>
            </a:r>
            <a:r>
              <a:rPr sz="1575" b="1" baseline="-21164" dirty="0">
                <a:latin typeface="Courier New"/>
                <a:cs typeface="Courier New"/>
              </a:rPr>
              <a:t>n</a:t>
            </a:r>
            <a:endParaRPr sz="1575" baseline="-21164">
              <a:latin typeface="Courier New"/>
              <a:cs typeface="Courier New"/>
            </a:endParaRPr>
          </a:p>
          <a:p>
            <a:pPr marL="182245" marR="890905">
              <a:lnSpc>
                <a:spcPts val="3900"/>
              </a:lnSpc>
              <a:spcBef>
                <a:spcPts val="360"/>
              </a:spcBef>
            </a:pP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Sort </a:t>
            </a:r>
            <a:r>
              <a:rPr sz="1600" b="1" spc="-5" dirty="0">
                <a:latin typeface="Courier New"/>
                <a:cs typeface="Courier New"/>
              </a:rPr>
              <a:t>jobs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by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finish times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so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that </a:t>
            </a:r>
            <a:r>
              <a:rPr sz="1600" b="1" spc="5" dirty="0">
                <a:latin typeface="Courier New"/>
                <a:cs typeface="Courier New"/>
              </a:rPr>
              <a:t>f</a:t>
            </a:r>
            <a:r>
              <a:rPr sz="1575" b="1" spc="7" baseline="-21164" dirty="0">
                <a:latin typeface="Courier New"/>
                <a:cs typeface="Courier New"/>
              </a:rPr>
              <a:t>1</a:t>
            </a:r>
            <a:r>
              <a:rPr sz="1575" b="1" spc="487" baseline="-21164" dirty="0">
                <a:latin typeface="Courier New"/>
                <a:cs typeface="Courier New"/>
              </a:rPr>
              <a:t> </a:t>
            </a:r>
            <a:r>
              <a:rPr sz="1600" dirty="0">
                <a:latin typeface="Symbol"/>
                <a:cs typeface="Symbol"/>
              </a:rPr>
              <a:t>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ourier New"/>
                <a:cs typeface="Courier New"/>
              </a:rPr>
              <a:t>f</a:t>
            </a:r>
            <a:r>
              <a:rPr sz="1575" b="1" spc="7" baseline="-21164" dirty="0">
                <a:latin typeface="Courier New"/>
                <a:cs typeface="Courier New"/>
              </a:rPr>
              <a:t>2</a:t>
            </a:r>
            <a:r>
              <a:rPr sz="1575" b="1" spc="487" baseline="-21164" dirty="0">
                <a:latin typeface="Courier New"/>
                <a:cs typeface="Courier New"/>
              </a:rPr>
              <a:t> </a:t>
            </a:r>
            <a:r>
              <a:rPr sz="1600" dirty="0">
                <a:latin typeface="Symbol"/>
                <a:cs typeface="Symbol"/>
              </a:rPr>
              <a:t>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...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dirty="0">
                <a:latin typeface="Symbol"/>
                <a:cs typeface="Symbol"/>
              </a:rPr>
              <a:t>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575" b="1" baseline="-21164" dirty="0">
                <a:latin typeface="Courier New"/>
                <a:cs typeface="Courier New"/>
              </a:rPr>
              <a:t>n</a:t>
            </a:r>
            <a:r>
              <a:rPr sz="1600" b="1" dirty="0">
                <a:latin typeface="Courier New"/>
                <a:cs typeface="Courier New"/>
              </a:rPr>
              <a:t>. </a:t>
            </a:r>
            <a:r>
              <a:rPr sz="1600" b="1" spc="-950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Compute </a:t>
            </a:r>
            <a:r>
              <a:rPr sz="1600" b="1" spc="-5" dirty="0">
                <a:latin typeface="Courier New"/>
                <a:cs typeface="Courier New"/>
              </a:rPr>
              <a:t>p(1),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p(2), …,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p(n)</a:t>
            </a:r>
            <a:endParaRPr sz="1600">
              <a:latin typeface="Courier New"/>
              <a:cs typeface="Courier New"/>
            </a:endParaRPr>
          </a:p>
          <a:p>
            <a:pPr marL="548640" marR="5250180" indent="-366395">
              <a:lnSpc>
                <a:spcPts val="1900"/>
              </a:lnSpc>
              <a:spcBef>
                <a:spcPts val="1500"/>
              </a:spcBef>
            </a:pPr>
            <a:r>
              <a:rPr sz="1600" b="1" spc="-5" dirty="0">
                <a:latin typeface="Courier New"/>
                <a:cs typeface="Courier New"/>
              </a:rPr>
              <a:t>Compute-Opt(j)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</a:t>
            </a:r>
            <a:r>
              <a:rPr sz="1600" b="1" spc="-944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if</a:t>
            </a:r>
            <a:r>
              <a:rPr sz="1600" b="1" spc="-15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(j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548640" marR="5493385" indent="365760">
              <a:lnSpc>
                <a:spcPts val="19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return</a:t>
            </a:r>
            <a:r>
              <a:rPr sz="1600" b="1" spc="-95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0 </a:t>
            </a:r>
            <a:r>
              <a:rPr sz="1600" b="1" spc="-944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914400">
              <a:lnSpc>
                <a:spcPts val="1830"/>
              </a:lnSpc>
            </a:pP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return</a:t>
            </a:r>
            <a:r>
              <a:rPr sz="1600" b="1" spc="-20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max(v</a:t>
            </a:r>
            <a:r>
              <a:rPr sz="1575" b="1" spc="-7" baseline="-21164" dirty="0">
                <a:latin typeface="Courier New"/>
                <a:cs typeface="Courier New"/>
              </a:rPr>
              <a:t>j</a:t>
            </a:r>
            <a:r>
              <a:rPr sz="1575" b="1" spc="465" baseline="-2116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Compute-Opt(p(j)),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Compute-Opt(j-1))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91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7565" y="177800"/>
            <a:ext cx="5253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1904" algn="l"/>
              </a:tabLst>
            </a:pPr>
            <a:r>
              <a:rPr dirty="0"/>
              <a:t>Weighted </a:t>
            </a:r>
            <a:r>
              <a:rPr spc="-5" dirty="0"/>
              <a:t>Interval Scheduling:	Brute</a:t>
            </a:r>
            <a:r>
              <a:rPr spc="-80" dirty="0"/>
              <a:t> </a:t>
            </a:r>
            <a:r>
              <a:rPr dirty="0"/>
              <a:t>Force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974" y="994303"/>
            <a:ext cx="242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Brute</a:t>
            </a:r>
            <a:r>
              <a:rPr sz="1800" spc="-4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force</a:t>
            </a:r>
            <a:r>
              <a:rPr sz="1800" spc="-4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algorithm.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7565" y="177800"/>
            <a:ext cx="5253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1904" algn="l"/>
              </a:tabLst>
            </a:pPr>
            <a:r>
              <a:rPr dirty="0"/>
              <a:t>Weighted </a:t>
            </a:r>
            <a:r>
              <a:rPr spc="-5" dirty="0"/>
              <a:t>Interval Scheduling:	Brute</a:t>
            </a:r>
            <a:r>
              <a:rPr spc="-80" dirty="0"/>
              <a:t> </a:t>
            </a:r>
            <a:r>
              <a:rPr dirty="0"/>
              <a:t>Force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974" y="938423"/>
            <a:ext cx="7496809" cy="167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1190">
              <a:lnSpc>
                <a:spcPct val="120400"/>
              </a:lnSpc>
              <a:spcBef>
                <a:spcPts val="100"/>
              </a:spcBef>
              <a:tabLst>
                <a:tab pos="1510030" algn="l"/>
                <a:tab pos="2729230" algn="l"/>
                <a:tab pos="309181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Observation.	</a:t>
            </a:r>
            <a:r>
              <a:rPr sz="1800" spc="-5" dirty="0">
                <a:latin typeface="Comic Sans MS"/>
                <a:cs typeface="Comic Sans MS"/>
              </a:rPr>
              <a:t>Recursive </a:t>
            </a:r>
            <a:r>
              <a:rPr sz="1800" dirty="0">
                <a:latin typeface="Comic Sans MS"/>
                <a:cs typeface="Comic Sans MS"/>
              </a:rPr>
              <a:t>algorithm </a:t>
            </a:r>
            <a:r>
              <a:rPr sz="1800" spc="-5" dirty="0">
                <a:latin typeface="Comic Sans MS"/>
                <a:cs typeface="Comic Sans MS"/>
              </a:rPr>
              <a:t>fails </a:t>
            </a:r>
            <a:r>
              <a:rPr sz="1800" dirty="0">
                <a:latin typeface="Comic Sans MS"/>
                <a:cs typeface="Comic Sans MS"/>
              </a:rPr>
              <a:t>spectacularly </a:t>
            </a:r>
            <a:r>
              <a:rPr sz="1800" spc="-5" dirty="0">
                <a:latin typeface="Comic Sans MS"/>
                <a:cs typeface="Comic Sans MS"/>
              </a:rPr>
              <a:t>because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redundant </a:t>
            </a:r>
            <a:r>
              <a:rPr sz="1800" dirty="0">
                <a:latin typeface="Comic Sans MS"/>
                <a:cs typeface="Comic Sans MS"/>
              </a:rPr>
              <a:t>sub-problems	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mic Sans MS"/>
                <a:cs typeface="Comic Sans MS"/>
              </a:rPr>
              <a:t>exponential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algorithms.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mic Sans MS"/>
              <a:cs typeface="Comic Sans MS"/>
            </a:endParaRPr>
          </a:p>
          <a:p>
            <a:pPr marL="12700" marR="5080">
              <a:lnSpc>
                <a:spcPct val="120400"/>
              </a:lnSpc>
              <a:tabLst>
                <a:tab pos="48387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Ex.	</a:t>
            </a:r>
            <a:r>
              <a:rPr sz="1800" dirty="0">
                <a:latin typeface="Comic Sans MS"/>
                <a:cs typeface="Comic Sans MS"/>
              </a:rPr>
              <a:t>Number of </a:t>
            </a:r>
            <a:r>
              <a:rPr sz="1800" spc="-5" dirty="0">
                <a:latin typeface="Comic Sans MS"/>
                <a:cs typeface="Comic Sans MS"/>
              </a:rPr>
              <a:t>recursive </a:t>
            </a:r>
            <a:r>
              <a:rPr sz="1800" dirty="0">
                <a:latin typeface="Comic Sans MS"/>
                <a:cs typeface="Comic Sans MS"/>
              </a:rPr>
              <a:t>calls </a:t>
            </a:r>
            <a:r>
              <a:rPr sz="1800" spc="-5" dirty="0">
                <a:latin typeface="Comic Sans MS"/>
                <a:cs typeface="Comic Sans MS"/>
              </a:rPr>
              <a:t>for family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"layered" instances </a:t>
            </a:r>
            <a:r>
              <a:rPr sz="1800" dirty="0">
                <a:latin typeface="Comic Sans MS"/>
                <a:cs typeface="Comic Sans MS"/>
              </a:rPr>
              <a:t>grows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like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Fibonacci sequence.</a:t>
            </a:r>
            <a:endParaRPr sz="1800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3312" y="3341687"/>
          <a:ext cx="4032877" cy="1568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67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5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38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51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1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R="635" algn="ctr">
                        <a:lnSpc>
                          <a:spcPts val="15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089525" y="487838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16175" y="5095875"/>
            <a:ext cx="1487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ic Sans MS"/>
                <a:cs typeface="Comic Sans MS"/>
              </a:rPr>
              <a:t>p(1)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=</a:t>
            </a:r>
            <a:r>
              <a:rPr sz="1400" spc="-2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0,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p(j)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=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j-2</a:t>
            </a:r>
            <a:endParaRPr sz="1400">
              <a:latin typeface="Comic Sans MS"/>
              <a:cs typeface="Comic Sans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4050" y="2970212"/>
            <a:ext cx="224880" cy="2249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491624" y="2993768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Courier New"/>
                <a:cs typeface="Courier New"/>
              </a:rPr>
              <a:t>5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2618" y="3472784"/>
            <a:ext cx="224882" cy="2249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30193" y="3496340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Courier New"/>
                <a:cs typeface="Courier New"/>
              </a:rPr>
              <a:t>4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36570" y="3154189"/>
            <a:ext cx="1620520" cy="543560"/>
            <a:chOff x="6736570" y="3154189"/>
            <a:chExt cx="1620520" cy="543560"/>
          </a:xfrm>
        </p:grpSpPr>
        <p:sp>
          <p:nvSpPr>
            <p:cNvPr id="12" name="object 12"/>
            <p:cNvSpPr/>
            <p:nvPr/>
          </p:nvSpPr>
          <p:spPr>
            <a:xfrm>
              <a:off x="6741332" y="3158951"/>
              <a:ext cx="709295" cy="350520"/>
            </a:xfrm>
            <a:custGeom>
              <a:avLst/>
              <a:gdLst/>
              <a:ahLst/>
              <a:cxnLst/>
              <a:rect l="l" t="t" r="r" b="b"/>
              <a:pathLst>
                <a:path w="709295" h="350520">
                  <a:moveTo>
                    <a:pt x="708886" y="0"/>
                  </a:moveTo>
                  <a:lnTo>
                    <a:pt x="0" y="35000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1909" y="3472784"/>
              <a:ext cx="224883" cy="22491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209485" y="3496340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Courier New"/>
                <a:cs typeface="Courier New"/>
              </a:rPr>
              <a:t>3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21903" y="3154189"/>
            <a:ext cx="2051050" cy="1046480"/>
            <a:chOff x="6121903" y="3154189"/>
            <a:chExt cx="2051050" cy="1046480"/>
          </a:xfrm>
        </p:grpSpPr>
        <p:sp>
          <p:nvSpPr>
            <p:cNvPr id="16" name="object 16"/>
            <p:cNvSpPr/>
            <p:nvPr/>
          </p:nvSpPr>
          <p:spPr>
            <a:xfrm>
              <a:off x="7602764" y="3158951"/>
              <a:ext cx="565785" cy="350520"/>
            </a:xfrm>
            <a:custGeom>
              <a:avLst/>
              <a:gdLst/>
              <a:ahLst/>
              <a:cxnLst/>
              <a:rect l="l" t="t" r="r" b="b"/>
              <a:pathLst>
                <a:path w="565784" h="350520">
                  <a:moveTo>
                    <a:pt x="0" y="0"/>
                  </a:moveTo>
                  <a:lnTo>
                    <a:pt x="565314" y="35000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1903" y="3975355"/>
              <a:ext cx="224882" cy="22491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199478" y="3998912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Courier New"/>
                <a:cs typeface="Courier New"/>
              </a:rPr>
              <a:t>3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29582" y="3656760"/>
            <a:ext cx="979169" cy="543560"/>
            <a:chOff x="6229582" y="3656760"/>
            <a:chExt cx="979169" cy="543560"/>
          </a:xfrm>
        </p:grpSpPr>
        <p:sp>
          <p:nvSpPr>
            <p:cNvPr id="20" name="object 20"/>
            <p:cNvSpPr/>
            <p:nvPr/>
          </p:nvSpPr>
          <p:spPr>
            <a:xfrm>
              <a:off x="6234344" y="3661523"/>
              <a:ext cx="354965" cy="318770"/>
            </a:xfrm>
            <a:custGeom>
              <a:avLst/>
              <a:gdLst/>
              <a:ahLst/>
              <a:cxnLst/>
              <a:rect l="l" t="t" r="r" b="b"/>
              <a:pathLst>
                <a:path w="354965" h="318770">
                  <a:moveTo>
                    <a:pt x="354442" y="0"/>
                  </a:moveTo>
                  <a:lnTo>
                    <a:pt x="0" y="31859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35" y="3975355"/>
              <a:ext cx="224882" cy="22491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060910" y="3998912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736570" y="3656760"/>
            <a:ext cx="1333500" cy="543560"/>
            <a:chOff x="6736570" y="3656760"/>
            <a:chExt cx="1333500" cy="543560"/>
          </a:xfrm>
        </p:grpSpPr>
        <p:sp>
          <p:nvSpPr>
            <p:cNvPr id="24" name="object 24"/>
            <p:cNvSpPr/>
            <p:nvPr/>
          </p:nvSpPr>
          <p:spPr>
            <a:xfrm>
              <a:off x="6741332" y="3661523"/>
              <a:ext cx="354965" cy="318770"/>
            </a:xfrm>
            <a:custGeom>
              <a:avLst/>
              <a:gdLst/>
              <a:ahLst/>
              <a:cxnLst/>
              <a:rect l="l" t="t" r="r" b="b"/>
              <a:pathLst>
                <a:path w="354965" h="318770">
                  <a:moveTo>
                    <a:pt x="0" y="0"/>
                  </a:moveTo>
                  <a:lnTo>
                    <a:pt x="354442" y="31859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4766" y="3975355"/>
              <a:ext cx="224882" cy="22491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922341" y="3998912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952444" y="3656760"/>
            <a:ext cx="691515" cy="543560"/>
            <a:chOff x="7952444" y="3656760"/>
            <a:chExt cx="691515" cy="543560"/>
          </a:xfrm>
        </p:grpSpPr>
        <p:sp>
          <p:nvSpPr>
            <p:cNvPr id="28" name="object 28"/>
            <p:cNvSpPr/>
            <p:nvPr/>
          </p:nvSpPr>
          <p:spPr>
            <a:xfrm>
              <a:off x="7957207" y="3661523"/>
              <a:ext cx="211454" cy="318770"/>
            </a:xfrm>
            <a:custGeom>
              <a:avLst/>
              <a:gdLst/>
              <a:ahLst/>
              <a:cxnLst/>
              <a:rect l="l" t="t" r="r" b="b"/>
              <a:pathLst>
                <a:path w="211454" h="318770">
                  <a:moveTo>
                    <a:pt x="210870" y="0"/>
                  </a:moveTo>
                  <a:lnTo>
                    <a:pt x="0" y="31859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9053" y="3975355"/>
              <a:ext cx="224882" cy="22491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496629" y="3998912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906544" y="3656760"/>
            <a:ext cx="2630170" cy="1046480"/>
            <a:chOff x="5906544" y="3656760"/>
            <a:chExt cx="2630170" cy="1046480"/>
          </a:xfrm>
        </p:grpSpPr>
        <p:sp>
          <p:nvSpPr>
            <p:cNvPr id="32" name="object 32"/>
            <p:cNvSpPr/>
            <p:nvPr/>
          </p:nvSpPr>
          <p:spPr>
            <a:xfrm>
              <a:off x="8320624" y="3661523"/>
              <a:ext cx="211454" cy="318770"/>
            </a:xfrm>
            <a:custGeom>
              <a:avLst/>
              <a:gdLst/>
              <a:ahLst/>
              <a:cxnLst/>
              <a:rect l="l" t="t" r="r" b="b"/>
              <a:pathLst>
                <a:path w="211454" h="318770">
                  <a:moveTo>
                    <a:pt x="0" y="0"/>
                  </a:moveTo>
                  <a:lnTo>
                    <a:pt x="210870" y="31859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6544" y="4477926"/>
              <a:ext cx="224882" cy="224912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984120" y="4501482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014223" y="4159332"/>
            <a:ext cx="548005" cy="543560"/>
            <a:chOff x="6014223" y="4159332"/>
            <a:chExt cx="548005" cy="543560"/>
          </a:xfrm>
        </p:grpSpPr>
        <p:sp>
          <p:nvSpPr>
            <p:cNvPr id="36" name="object 36"/>
            <p:cNvSpPr/>
            <p:nvPr/>
          </p:nvSpPr>
          <p:spPr>
            <a:xfrm>
              <a:off x="6018986" y="4164095"/>
              <a:ext cx="139700" cy="318770"/>
            </a:xfrm>
            <a:custGeom>
              <a:avLst/>
              <a:gdLst/>
              <a:ahLst/>
              <a:cxnLst/>
              <a:rect l="l" t="t" r="r" b="b"/>
              <a:pathLst>
                <a:path w="139700" h="318770">
                  <a:moveTo>
                    <a:pt x="139084" y="0"/>
                  </a:moveTo>
                  <a:lnTo>
                    <a:pt x="0" y="31859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7260" y="4477926"/>
              <a:ext cx="224882" cy="224912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6414836" y="4501482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691187" y="4159332"/>
            <a:ext cx="763905" cy="1046480"/>
            <a:chOff x="5691187" y="4159332"/>
            <a:chExt cx="763905" cy="1046480"/>
          </a:xfrm>
        </p:grpSpPr>
        <p:sp>
          <p:nvSpPr>
            <p:cNvPr id="40" name="object 40"/>
            <p:cNvSpPr/>
            <p:nvPr/>
          </p:nvSpPr>
          <p:spPr>
            <a:xfrm>
              <a:off x="6310617" y="4164095"/>
              <a:ext cx="139700" cy="318770"/>
            </a:xfrm>
            <a:custGeom>
              <a:avLst/>
              <a:gdLst/>
              <a:ahLst/>
              <a:cxnLst/>
              <a:rect l="l" t="t" r="r" b="b"/>
              <a:pathLst>
                <a:path w="139700" h="318770">
                  <a:moveTo>
                    <a:pt x="0" y="0"/>
                  </a:moveTo>
                  <a:lnTo>
                    <a:pt x="139083" y="31859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1187" y="4980498"/>
              <a:ext cx="224882" cy="224912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5768762" y="5004055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798866" y="4661903"/>
            <a:ext cx="548005" cy="543560"/>
            <a:chOff x="5798866" y="4661903"/>
            <a:chExt cx="548005" cy="543560"/>
          </a:xfrm>
        </p:grpSpPr>
        <p:sp>
          <p:nvSpPr>
            <p:cNvPr id="44" name="object 44"/>
            <p:cNvSpPr/>
            <p:nvPr/>
          </p:nvSpPr>
          <p:spPr>
            <a:xfrm>
              <a:off x="5803628" y="4666666"/>
              <a:ext cx="139700" cy="318770"/>
            </a:xfrm>
            <a:custGeom>
              <a:avLst/>
              <a:gdLst/>
              <a:ahLst/>
              <a:cxnLst/>
              <a:rect l="l" t="t" r="r" b="b"/>
              <a:pathLst>
                <a:path w="139700" h="318770">
                  <a:moveTo>
                    <a:pt x="139084" y="0"/>
                  </a:moveTo>
                  <a:lnTo>
                    <a:pt x="0" y="31859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1903" y="4980498"/>
              <a:ext cx="224882" cy="224912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6199478" y="5004055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090496" y="4477927"/>
            <a:ext cx="902969" cy="512445"/>
            <a:chOff x="6090496" y="4477927"/>
            <a:chExt cx="902969" cy="512445"/>
          </a:xfrm>
        </p:grpSpPr>
        <p:sp>
          <p:nvSpPr>
            <p:cNvPr id="48" name="object 48"/>
            <p:cNvSpPr/>
            <p:nvPr/>
          </p:nvSpPr>
          <p:spPr>
            <a:xfrm>
              <a:off x="6095258" y="4666666"/>
              <a:ext cx="139700" cy="318770"/>
            </a:xfrm>
            <a:custGeom>
              <a:avLst/>
              <a:gdLst/>
              <a:ahLst/>
              <a:cxnLst/>
              <a:rect l="l" t="t" r="r" b="b"/>
              <a:pathLst>
                <a:path w="139700" h="318770">
                  <a:moveTo>
                    <a:pt x="0" y="0"/>
                  </a:moveTo>
                  <a:lnTo>
                    <a:pt x="139084" y="31859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7977" y="4477927"/>
              <a:ext cx="224882" cy="224912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6845552" y="4501482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875656" y="4159332"/>
            <a:ext cx="548005" cy="543560"/>
            <a:chOff x="6875656" y="4159332"/>
            <a:chExt cx="548005" cy="543560"/>
          </a:xfrm>
        </p:grpSpPr>
        <p:sp>
          <p:nvSpPr>
            <p:cNvPr id="52" name="object 52"/>
            <p:cNvSpPr/>
            <p:nvPr/>
          </p:nvSpPr>
          <p:spPr>
            <a:xfrm>
              <a:off x="6880418" y="4164095"/>
              <a:ext cx="139700" cy="318770"/>
            </a:xfrm>
            <a:custGeom>
              <a:avLst/>
              <a:gdLst/>
              <a:ahLst/>
              <a:cxnLst/>
              <a:rect l="l" t="t" r="r" b="b"/>
              <a:pathLst>
                <a:path w="139700" h="318770">
                  <a:moveTo>
                    <a:pt x="139084" y="0"/>
                  </a:moveTo>
                  <a:lnTo>
                    <a:pt x="0" y="31859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8692" y="4477926"/>
              <a:ext cx="224883" cy="224912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7276266" y="4501482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167287" y="4159332"/>
            <a:ext cx="687070" cy="543560"/>
            <a:chOff x="7167287" y="4159332"/>
            <a:chExt cx="687070" cy="543560"/>
          </a:xfrm>
        </p:grpSpPr>
        <p:sp>
          <p:nvSpPr>
            <p:cNvPr id="56" name="object 56"/>
            <p:cNvSpPr/>
            <p:nvPr/>
          </p:nvSpPr>
          <p:spPr>
            <a:xfrm>
              <a:off x="7172049" y="4164095"/>
              <a:ext cx="139700" cy="318770"/>
            </a:xfrm>
            <a:custGeom>
              <a:avLst/>
              <a:gdLst/>
              <a:ahLst/>
              <a:cxnLst/>
              <a:rect l="l" t="t" r="r" b="b"/>
              <a:pathLst>
                <a:path w="139700" h="318770">
                  <a:moveTo>
                    <a:pt x="0" y="0"/>
                  </a:moveTo>
                  <a:lnTo>
                    <a:pt x="139083" y="31859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9407" y="4477926"/>
              <a:ext cx="224883" cy="224912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7706983" y="4501482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737086" y="4159332"/>
            <a:ext cx="548005" cy="543560"/>
            <a:chOff x="7737086" y="4159332"/>
            <a:chExt cx="548005" cy="543560"/>
          </a:xfrm>
        </p:grpSpPr>
        <p:sp>
          <p:nvSpPr>
            <p:cNvPr id="60" name="object 60"/>
            <p:cNvSpPr/>
            <p:nvPr/>
          </p:nvSpPr>
          <p:spPr>
            <a:xfrm>
              <a:off x="7741849" y="4164095"/>
              <a:ext cx="139700" cy="318770"/>
            </a:xfrm>
            <a:custGeom>
              <a:avLst/>
              <a:gdLst/>
              <a:ahLst/>
              <a:cxnLst/>
              <a:rect l="l" t="t" r="r" b="b"/>
              <a:pathLst>
                <a:path w="139700" h="318770">
                  <a:moveTo>
                    <a:pt x="139083" y="0"/>
                  </a:moveTo>
                  <a:lnTo>
                    <a:pt x="0" y="31859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0123" y="4477926"/>
              <a:ext cx="224883" cy="224912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8137699" y="4501482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033480" y="4164095"/>
            <a:ext cx="139700" cy="318770"/>
          </a:xfrm>
          <a:custGeom>
            <a:avLst/>
            <a:gdLst/>
            <a:ahLst/>
            <a:cxnLst/>
            <a:rect l="l" t="t" r="r" b="b"/>
            <a:pathLst>
              <a:path w="139700" h="318770">
                <a:moveTo>
                  <a:pt x="0" y="0"/>
                </a:moveTo>
                <a:lnTo>
                  <a:pt x="139084" y="31859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905875" y="6659671"/>
            <a:ext cx="189230" cy="1670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z="800" dirty="0">
                <a:latin typeface="Comic Sans MS"/>
                <a:cs typeface="Comic Sans MS"/>
              </a:rPr>
              <a:t>11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674" y="2092323"/>
            <a:ext cx="8001000" cy="3606800"/>
          </a:xfrm>
          <a:custGeom>
            <a:avLst/>
            <a:gdLst/>
            <a:ahLst/>
            <a:cxnLst/>
            <a:rect l="l" t="t" r="r" b="b"/>
            <a:pathLst>
              <a:path w="8001000" h="3606800">
                <a:moveTo>
                  <a:pt x="8001000" y="0"/>
                </a:moveTo>
                <a:lnTo>
                  <a:pt x="0" y="0"/>
                </a:lnTo>
                <a:lnTo>
                  <a:pt x="0" y="3606800"/>
                </a:lnTo>
                <a:lnTo>
                  <a:pt x="8001000" y="3606800"/>
                </a:lnTo>
                <a:lnTo>
                  <a:pt x="80010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9155" y="2171063"/>
            <a:ext cx="6373495" cy="100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Input</a:t>
            </a:r>
            <a:r>
              <a:rPr sz="1600" b="1" spc="-5" dirty="0">
                <a:latin typeface="Courier New"/>
                <a:cs typeface="Courier New"/>
              </a:rPr>
              <a:t>: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n,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575" b="1" baseline="-21164" dirty="0">
                <a:latin typeface="Courier New"/>
                <a:cs typeface="Courier New"/>
              </a:rPr>
              <a:t>1</a:t>
            </a:r>
            <a:r>
              <a:rPr sz="1600" b="1" dirty="0">
                <a:latin typeface="Courier New"/>
                <a:cs typeface="Courier New"/>
              </a:rPr>
              <a:t>,…,s</a:t>
            </a:r>
            <a:r>
              <a:rPr sz="1575" b="1" baseline="-21164" dirty="0">
                <a:latin typeface="Courier New"/>
                <a:cs typeface="Courier New"/>
              </a:rPr>
              <a:t>n</a:t>
            </a:r>
            <a:r>
              <a:rPr sz="1575" b="1" spc="-7" baseline="-21164" dirty="0">
                <a:latin typeface="Courier New"/>
                <a:cs typeface="Courier New"/>
              </a:rPr>
              <a:t> </a:t>
            </a:r>
            <a:r>
              <a:rPr sz="1575" b="1" spc="15" baseline="-21164" dirty="0">
                <a:latin typeface="Courier New"/>
                <a:cs typeface="Courier New"/>
              </a:rPr>
              <a:t>,</a:t>
            </a:r>
            <a:r>
              <a:rPr sz="1575" b="1" spc="7" baseline="-2116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575" b="1" baseline="-21164" dirty="0">
                <a:latin typeface="Courier New"/>
                <a:cs typeface="Courier New"/>
              </a:rPr>
              <a:t>1</a:t>
            </a:r>
            <a:r>
              <a:rPr sz="1600" b="1" dirty="0">
                <a:latin typeface="Courier New"/>
                <a:cs typeface="Courier New"/>
              </a:rPr>
              <a:t>,…,f</a:t>
            </a:r>
            <a:r>
              <a:rPr sz="1575" b="1" baseline="-21164" dirty="0">
                <a:latin typeface="Courier New"/>
                <a:cs typeface="Courier New"/>
              </a:rPr>
              <a:t>n</a:t>
            </a:r>
            <a:r>
              <a:rPr sz="1575" b="1" spc="-7" baseline="-21164" dirty="0">
                <a:latin typeface="Courier New"/>
                <a:cs typeface="Courier New"/>
              </a:rPr>
              <a:t> </a:t>
            </a:r>
            <a:r>
              <a:rPr sz="1575" b="1" spc="15" baseline="-21164" dirty="0">
                <a:latin typeface="Courier New"/>
                <a:cs typeface="Courier New"/>
              </a:rPr>
              <a:t>,</a:t>
            </a:r>
            <a:r>
              <a:rPr sz="1575" b="1" baseline="-2116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575" b="1" baseline="-21164" dirty="0">
                <a:latin typeface="Courier New"/>
                <a:cs typeface="Courier New"/>
              </a:rPr>
              <a:t>1</a:t>
            </a:r>
            <a:r>
              <a:rPr sz="1600" b="1" dirty="0">
                <a:latin typeface="Courier New"/>
                <a:cs typeface="Courier New"/>
              </a:rPr>
              <a:t>,…,v</a:t>
            </a:r>
            <a:r>
              <a:rPr sz="1575" b="1" baseline="-21164" dirty="0">
                <a:latin typeface="Courier New"/>
                <a:cs typeface="Courier New"/>
              </a:rPr>
              <a:t>n</a:t>
            </a:r>
            <a:endParaRPr sz="1575" baseline="-21164">
              <a:latin typeface="Courier New"/>
              <a:cs typeface="Courier New"/>
            </a:endParaRPr>
          </a:p>
          <a:p>
            <a:pPr marL="25400" marR="30480">
              <a:lnSpc>
                <a:spcPct val="104200"/>
              </a:lnSpc>
              <a:spcBef>
                <a:spcPts val="1800"/>
              </a:spcBef>
            </a:pP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Sort </a:t>
            </a:r>
            <a:r>
              <a:rPr sz="1600" b="1" spc="-5" dirty="0">
                <a:latin typeface="Courier New"/>
                <a:cs typeface="Courier New"/>
              </a:rPr>
              <a:t>jobs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by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finish times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so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that </a:t>
            </a:r>
            <a:r>
              <a:rPr sz="1600" b="1" spc="5" dirty="0">
                <a:latin typeface="Courier New"/>
                <a:cs typeface="Courier New"/>
              </a:rPr>
              <a:t>f</a:t>
            </a:r>
            <a:r>
              <a:rPr sz="1575" b="1" spc="7" baseline="-21164" dirty="0">
                <a:latin typeface="Courier New"/>
                <a:cs typeface="Courier New"/>
              </a:rPr>
              <a:t>1</a:t>
            </a:r>
            <a:r>
              <a:rPr sz="1575" b="1" spc="487" baseline="-21164" dirty="0">
                <a:latin typeface="Courier New"/>
                <a:cs typeface="Courier New"/>
              </a:rPr>
              <a:t> </a:t>
            </a:r>
            <a:r>
              <a:rPr sz="1600" dirty="0">
                <a:latin typeface="Symbol"/>
                <a:cs typeface="Symbol"/>
              </a:rPr>
              <a:t>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ourier New"/>
                <a:cs typeface="Courier New"/>
              </a:rPr>
              <a:t>f</a:t>
            </a:r>
            <a:r>
              <a:rPr sz="1575" b="1" spc="7" baseline="-21164" dirty="0">
                <a:latin typeface="Courier New"/>
                <a:cs typeface="Courier New"/>
              </a:rPr>
              <a:t>2</a:t>
            </a:r>
            <a:r>
              <a:rPr sz="1575" b="1" spc="487" baseline="-21164" dirty="0">
                <a:latin typeface="Courier New"/>
                <a:cs typeface="Courier New"/>
              </a:rPr>
              <a:t> </a:t>
            </a:r>
            <a:r>
              <a:rPr sz="1600" dirty="0">
                <a:latin typeface="Symbol"/>
                <a:cs typeface="Symbol"/>
              </a:rPr>
              <a:t>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...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dirty="0">
                <a:latin typeface="Symbol"/>
                <a:cs typeface="Symbol"/>
              </a:rPr>
              <a:t>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575" b="1" baseline="-21164" dirty="0">
                <a:latin typeface="Courier New"/>
                <a:cs typeface="Courier New"/>
              </a:rPr>
              <a:t>n</a:t>
            </a:r>
            <a:r>
              <a:rPr sz="1600" b="1" dirty="0">
                <a:latin typeface="Courier New"/>
                <a:cs typeface="Courier New"/>
              </a:rPr>
              <a:t>. </a:t>
            </a:r>
            <a:r>
              <a:rPr sz="1600" b="1" spc="-950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Compute </a:t>
            </a:r>
            <a:r>
              <a:rPr sz="1600" b="1" spc="-5" dirty="0">
                <a:latin typeface="Courier New"/>
                <a:cs typeface="Courier New"/>
              </a:rPr>
              <a:t>p(1),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p(2), …,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p(n)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555" y="3390263"/>
            <a:ext cx="1841500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5760" marR="5080" indent="-365760">
              <a:lnSpc>
                <a:spcPts val="1900"/>
              </a:lnSpc>
              <a:spcBef>
                <a:spcPts val="180"/>
              </a:spcBef>
            </a:pP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for </a:t>
            </a:r>
            <a:r>
              <a:rPr sz="1600" b="1" dirty="0">
                <a:latin typeface="Courier New"/>
                <a:cs typeface="Courier New"/>
              </a:rPr>
              <a:t>j = 1 </a:t>
            </a:r>
            <a:r>
              <a:rPr sz="1600" b="1" spc="-5" dirty="0">
                <a:latin typeface="Courier New"/>
                <a:cs typeface="Courier New"/>
              </a:rPr>
              <a:t>to </a:t>
            </a:r>
            <a:r>
              <a:rPr sz="1600" b="1" dirty="0">
                <a:latin typeface="Courier New"/>
                <a:cs typeface="Courier New"/>
              </a:rPr>
              <a:t>n </a:t>
            </a:r>
            <a:r>
              <a:rPr sz="1600" b="1" spc="-95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M[j]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empty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839"/>
              </a:lnSpc>
            </a:pPr>
            <a:r>
              <a:rPr sz="1600" b="1" spc="-5" dirty="0">
                <a:latin typeface="Courier New"/>
                <a:cs typeface="Courier New"/>
              </a:rPr>
              <a:t>M[0]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155" y="4368164"/>
            <a:ext cx="7581900" cy="124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191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M-Compute-Opt(j)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91160">
              <a:lnSpc>
                <a:spcPts val="1900"/>
              </a:lnSpc>
            </a:pP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if</a:t>
            </a:r>
            <a:r>
              <a:rPr sz="1600" b="1" spc="-25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(M[j]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is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empty)</a:t>
            </a:r>
            <a:endParaRPr sz="1600">
              <a:latin typeface="Courier New"/>
              <a:cs typeface="Courier New"/>
            </a:endParaRPr>
          </a:p>
          <a:p>
            <a:pPr marL="391160" marR="30480" indent="365125">
              <a:lnSpc>
                <a:spcPts val="1900"/>
              </a:lnSpc>
              <a:spcBef>
                <a:spcPts val="70"/>
              </a:spcBef>
            </a:pPr>
            <a:r>
              <a:rPr sz="1600" b="1" spc="-5" dirty="0">
                <a:latin typeface="Courier New"/>
                <a:cs typeface="Courier New"/>
              </a:rPr>
              <a:t>M[j]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max(v</a:t>
            </a:r>
            <a:r>
              <a:rPr sz="1575" b="1" spc="-7" baseline="-21164" dirty="0">
                <a:latin typeface="Courier New"/>
                <a:cs typeface="Courier New"/>
              </a:rPr>
              <a:t>j</a:t>
            </a:r>
            <a:r>
              <a:rPr sz="1575" b="1" spc="472" baseline="-2116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M-Compute-Opt(p(j)),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M-Compute-Opt(j-1)) </a:t>
            </a:r>
            <a:r>
              <a:rPr sz="1600" b="1" spc="-944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return </a:t>
            </a:r>
            <a:r>
              <a:rPr sz="1600" b="1" spc="-5" dirty="0">
                <a:latin typeface="Courier New"/>
                <a:cs typeface="Courier New"/>
              </a:rPr>
              <a:t>M[j]</a:t>
            </a:r>
            <a:endParaRPr sz="16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0250" y="3843337"/>
            <a:ext cx="854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1F00"/>
                </a:solidFill>
                <a:latin typeface="Comic Sans MS"/>
                <a:cs typeface="Comic Sans MS"/>
              </a:rPr>
              <a:t>global</a:t>
            </a:r>
            <a:r>
              <a:rPr sz="1200" spc="-8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200" dirty="0">
                <a:solidFill>
                  <a:srgbClr val="D81F00"/>
                </a:solidFill>
                <a:latin typeface="Comic Sans MS"/>
                <a:cs typeface="Comic Sans MS"/>
              </a:rPr>
              <a:t>array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65437" y="3783201"/>
            <a:ext cx="292100" cy="141605"/>
            <a:chOff x="2865437" y="3783201"/>
            <a:chExt cx="292100" cy="141605"/>
          </a:xfrm>
        </p:grpSpPr>
        <p:sp>
          <p:nvSpPr>
            <p:cNvPr id="8" name="object 8"/>
            <p:cNvSpPr/>
            <p:nvPr/>
          </p:nvSpPr>
          <p:spPr>
            <a:xfrm>
              <a:off x="2888427" y="3795397"/>
              <a:ext cx="264795" cy="124460"/>
            </a:xfrm>
            <a:custGeom>
              <a:avLst/>
              <a:gdLst/>
              <a:ahLst/>
              <a:cxnLst/>
              <a:rect l="l" t="t" r="r" b="b"/>
              <a:pathLst>
                <a:path w="264794" h="124460">
                  <a:moveTo>
                    <a:pt x="264346" y="12413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65437" y="3783201"/>
              <a:ext cx="57150" cy="46355"/>
            </a:xfrm>
            <a:custGeom>
              <a:avLst/>
              <a:gdLst/>
              <a:ahLst/>
              <a:cxnLst/>
              <a:rect l="l" t="t" r="r" b="b"/>
              <a:pathLst>
                <a:path w="57150" h="46354">
                  <a:moveTo>
                    <a:pt x="56779" y="0"/>
                  </a:moveTo>
                  <a:lnTo>
                    <a:pt x="0" y="1398"/>
                  </a:lnTo>
                  <a:lnTo>
                    <a:pt x="35185" y="45982"/>
                  </a:lnTo>
                  <a:lnTo>
                    <a:pt x="56779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16992" y="177800"/>
            <a:ext cx="5315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1904" algn="l"/>
              </a:tabLst>
            </a:pPr>
            <a:r>
              <a:rPr dirty="0"/>
              <a:t>Weighted </a:t>
            </a:r>
            <a:r>
              <a:rPr spc="-5" dirty="0"/>
              <a:t>Interva</a:t>
            </a:r>
            <a:r>
              <a:rPr dirty="0"/>
              <a:t>l</a:t>
            </a:r>
            <a:r>
              <a:rPr spc="-5" dirty="0"/>
              <a:t> Scheduling</a:t>
            </a:r>
            <a:r>
              <a:rPr dirty="0"/>
              <a:t>:	Memoization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05875" y="6659671"/>
            <a:ext cx="189230" cy="1670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z="800" dirty="0">
                <a:latin typeface="Comic Sans MS"/>
                <a:cs typeface="Comic Sans MS"/>
              </a:rPr>
              <a:t>12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974" y="938423"/>
            <a:ext cx="6426835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  <a:tabLst>
                <a:tab pos="154622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Memoization.	</a:t>
            </a:r>
            <a:r>
              <a:rPr sz="1800" spc="-5" dirty="0">
                <a:latin typeface="Comic Sans MS"/>
                <a:cs typeface="Comic Sans MS"/>
              </a:rPr>
              <a:t>Store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results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sub-problem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cache;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lookup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as </a:t>
            </a:r>
            <a:r>
              <a:rPr sz="1800" spc="-5" dirty="0">
                <a:latin typeface="Comic Sans MS"/>
                <a:cs typeface="Comic Sans MS"/>
              </a:rPr>
              <a:t>needed.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905875" y="6659671"/>
            <a:ext cx="189230" cy="1670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z="800" dirty="0">
                <a:latin typeface="Comic Sans MS"/>
                <a:cs typeface="Comic Sans MS"/>
              </a:rPr>
              <a:t>13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5367" y="177800"/>
            <a:ext cx="5377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1904" algn="l"/>
              </a:tabLst>
            </a:pPr>
            <a:r>
              <a:rPr dirty="0"/>
              <a:t>Weighted </a:t>
            </a:r>
            <a:r>
              <a:rPr spc="-5" dirty="0"/>
              <a:t>Interval Scheduling:	Running</a:t>
            </a:r>
            <a:r>
              <a:rPr spc="-80" dirty="0"/>
              <a:t> </a:t>
            </a:r>
            <a:r>
              <a:rPr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974" y="938423"/>
            <a:ext cx="7036434" cy="49784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7651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sz="1800" dirty="0">
                <a:latin typeface="Comic Sans MS"/>
                <a:cs typeface="Comic Sans MS"/>
              </a:rPr>
              <a:t>Memoized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version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algorithm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takes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O(n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log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n)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time.</a:t>
            </a:r>
            <a:endParaRPr sz="180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spcBef>
                <a:spcPts val="439"/>
              </a:spcBef>
              <a:buSzPct val="33333"/>
              <a:buFont typeface="Lucida Sans Unicode"/>
              <a:buChar char="■"/>
              <a:tabLst>
                <a:tab pos="358140" algn="l"/>
                <a:tab pos="358775" algn="l"/>
                <a:tab pos="2599055" algn="l"/>
              </a:tabLst>
            </a:pPr>
            <a:r>
              <a:rPr sz="1800" spc="-5" dirty="0">
                <a:latin typeface="Comic Sans MS"/>
                <a:cs typeface="Comic Sans MS"/>
              </a:rPr>
              <a:t>Sort by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finish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time:	O(n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log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n).</a:t>
            </a:r>
            <a:endParaRPr sz="180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spcBef>
                <a:spcPts val="439"/>
              </a:spcBef>
              <a:buSzPct val="33333"/>
              <a:buFont typeface="Lucida Sans Unicode"/>
              <a:buChar char="■"/>
              <a:tabLst>
                <a:tab pos="358140" algn="l"/>
                <a:tab pos="358775" algn="l"/>
                <a:tab pos="2118360" algn="l"/>
              </a:tabLst>
            </a:pPr>
            <a:r>
              <a:rPr sz="1800" dirty="0">
                <a:latin typeface="Comic Sans MS"/>
                <a:cs typeface="Comic Sans MS"/>
              </a:rPr>
              <a:t>Computing </a:t>
            </a:r>
            <a:r>
              <a:rPr sz="1800" spc="-5" dirty="0">
                <a:latin typeface="Comic Sans MS"/>
                <a:cs typeface="Comic Sans MS"/>
              </a:rPr>
              <a:t>p(</a:t>
            </a:r>
            <a:r>
              <a:rPr sz="1800" spc="-5" dirty="0">
                <a:latin typeface="Symbol"/>
                <a:cs typeface="Symbol"/>
              </a:rPr>
              <a:t></a:t>
            </a:r>
            <a:r>
              <a:rPr sz="1800" spc="-5" dirty="0">
                <a:latin typeface="Comic Sans MS"/>
                <a:cs typeface="Comic Sans MS"/>
              </a:rPr>
              <a:t>)</a:t>
            </a:r>
            <a:r>
              <a:rPr sz="1800" spc="-1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:	</a:t>
            </a:r>
            <a:r>
              <a:rPr sz="1800" spc="-5" dirty="0">
                <a:latin typeface="Comic Sans MS"/>
                <a:cs typeface="Comic Sans MS"/>
              </a:rPr>
              <a:t>O(n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log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n)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via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sorting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start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■"/>
            </a:pPr>
            <a:endParaRPr sz="215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buSzPct val="34375"/>
              <a:buFont typeface="Lucida Sans Unicode"/>
              <a:buChar char="■"/>
              <a:tabLst>
                <a:tab pos="358140" algn="l"/>
                <a:tab pos="358775" algn="l"/>
                <a:tab pos="2514600" algn="l"/>
              </a:tabLst>
            </a:pPr>
            <a:r>
              <a:rPr sz="1600" spc="-5" dirty="0">
                <a:latin typeface="Courier New"/>
                <a:cs typeface="Courier New"/>
              </a:rPr>
              <a:t>M-Compute-Opt(j)</a:t>
            </a:r>
            <a:r>
              <a:rPr sz="1800" spc="-5" dirty="0">
                <a:latin typeface="Comic Sans MS"/>
                <a:cs typeface="Comic Sans MS"/>
              </a:rPr>
              <a:t>:	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invocation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takes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O(1)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either</a:t>
            </a:r>
            <a:endParaRPr sz="1800">
              <a:latin typeface="Comic Sans MS"/>
              <a:cs typeface="Comic Sans MS"/>
            </a:endParaRPr>
          </a:p>
          <a:p>
            <a:pPr marL="636270" lvl="1" indent="-167005">
              <a:lnSpc>
                <a:spcPct val="100000"/>
              </a:lnSpc>
              <a:spcBef>
                <a:spcPts val="440"/>
              </a:spcBef>
              <a:buSzPct val="77777"/>
              <a:buChar char="–"/>
              <a:tabLst>
                <a:tab pos="636905" algn="l"/>
                <a:tab pos="1003935" algn="l"/>
              </a:tabLst>
            </a:pPr>
            <a:r>
              <a:rPr sz="1800" spc="-5" dirty="0">
                <a:latin typeface="Comic Sans MS"/>
                <a:cs typeface="Comic Sans MS"/>
              </a:rPr>
              <a:t>(i)	returns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existing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value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M[j]</a:t>
            </a:r>
            <a:endParaRPr sz="1600">
              <a:latin typeface="Courier New"/>
              <a:cs typeface="Courier New"/>
            </a:endParaRPr>
          </a:p>
          <a:p>
            <a:pPr marL="636270" lvl="1" indent="-167005">
              <a:lnSpc>
                <a:spcPct val="100000"/>
              </a:lnSpc>
              <a:spcBef>
                <a:spcPts val="440"/>
              </a:spcBef>
              <a:buSzPct val="77777"/>
              <a:buChar char="–"/>
              <a:tabLst>
                <a:tab pos="636905" algn="l"/>
              </a:tabLst>
            </a:pPr>
            <a:r>
              <a:rPr sz="1800" spc="-5" dirty="0">
                <a:latin typeface="Comic Sans MS"/>
                <a:cs typeface="Comic Sans MS"/>
              </a:rPr>
              <a:t>(ii</a:t>
            </a:r>
            <a:r>
              <a:rPr sz="1800" dirty="0">
                <a:latin typeface="Comic Sans MS"/>
                <a:cs typeface="Comic Sans MS"/>
              </a:rPr>
              <a:t>)</a:t>
            </a:r>
            <a:r>
              <a:rPr sz="1800" spc="-5" dirty="0">
                <a:latin typeface="Comic Sans MS"/>
                <a:cs typeface="Comic Sans MS"/>
              </a:rPr>
              <a:t> fill</a:t>
            </a:r>
            <a:r>
              <a:rPr sz="1800" dirty="0">
                <a:latin typeface="Comic Sans MS"/>
                <a:cs typeface="Comic Sans MS"/>
              </a:rPr>
              <a:t>s</a:t>
            </a:r>
            <a:r>
              <a:rPr sz="1800" spc="-5" dirty="0">
                <a:latin typeface="Comic Sans MS"/>
                <a:cs typeface="Comic Sans MS"/>
              </a:rPr>
              <a:t> i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 </a:t>
            </a:r>
            <a:r>
              <a:rPr sz="1800" spc="-5" dirty="0">
                <a:latin typeface="Comic Sans MS"/>
                <a:cs typeface="Comic Sans MS"/>
              </a:rPr>
              <a:t>ne</a:t>
            </a:r>
            <a:r>
              <a:rPr sz="1800" dirty="0">
                <a:latin typeface="Comic Sans MS"/>
                <a:cs typeface="Comic Sans MS"/>
              </a:rPr>
              <a:t>w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entry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M[j</a:t>
            </a:r>
            <a:r>
              <a:rPr sz="1600" dirty="0">
                <a:latin typeface="Courier New"/>
                <a:cs typeface="Courier New"/>
              </a:rPr>
              <a:t>]</a:t>
            </a:r>
            <a:r>
              <a:rPr sz="1600" spc="-425" dirty="0">
                <a:latin typeface="Courier New"/>
                <a:cs typeface="Courier New"/>
              </a:rPr>
              <a:t> </a:t>
            </a:r>
            <a:r>
              <a:rPr sz="1800" dirty="0">
                <a:latin typeface="Comic Sans MS"/>
                <a:cs typeface="Comic Sans MS"/>
              </a:rPr>
              <a:t>and makes </a:t>
            </a:r>
            <a:r>
              <a:rPr sz="1800" spc="-5" dirty="0">
                <a:latin typeface="Comic Sans MS"/>
                <a:cs typeface="Comic Sans MS"/>
              </a:rPr>
              <a:t>tw</a:t>
            </a:r>
            <a:r>
              <a:rPr sz="1800" dirty="0">
                <a:latin typeface="Comic Sans MS"/>
                <a:cs typeface="Comic Sans MS"/>
              </a:rPr>
              <a:t>o</a:t>
            </a:r>
            <a:r>
              <a:rPr sz="1800" spc="-5" dirty="0">
                <a:latin typeface="Comic Sans MS"/>
                <a:cs typeface="Comic Sans MS"/>
              </a:rPr>
              <a:t> recursiv</a:t>
            </a:r>
            <a:r>
              <a:rPr sz="1800" dirty="0">
                <a:latin typeface="Comic Sans MS"/>
                <a:cs typeface="Comic Sans MS"/>
              </a:rPr>
              <a:t>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calls</a:t>
            </a:r>
            <a:endParaRPr sz="18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mic Sans MS"/>
              <a:buChar char="–"/>
            </a:pPr>
            <a:endParaRPr sz="215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buSzPct val="33333"/>
              <a:buFont typeface="Lucida Sans Unicode"/>
              <a:buChar char="■"/>
              <a:tabLst>
                <a:tab pos="358140" algn="l"/>
                <a:tab pos="358775" algn="l"/>
              </a:tabLst>
            </a:pPr>
            <a:r>
              <a:rPr sz="1800" dirty="0">
                <a:latin typeface="Comic Sans MS"/>
                <a:cs typeface="Comic Sans MS"/>
              </a:rPr>
              <a:t>Progress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measure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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#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nonempty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entries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600" spc="-5" dirty="0">
                <a:latin typeface="Courier New"/>
                <a:cs typeface="Courier New"/>
              </a:rPr>
              <a:t>M[]</a:t>
            </a:r>
            <a:r>
              <a:rPr sz="1800" spc="-5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636270" lvl="1" indent="-167005">
              <a:lnSpc>
                <a:spcPct val="100000"/>
              </a:lnSpc>
              <a:spcBef>
                <a:spcPts val="440"/>
              </a:spcBef>
              <a:buSzPct val="77777"/>
              <a:buChar char="–"/>
              <a:tabLst>
                <a:tab pos="636905" algn="l"/>
                <a:tab pos="2252345" algn="l"/>
              </a:tabLst>
            </a:pPr>
            <a:r>
              <a:rPr sz="1800" spc="-5" dirty="0">
                <a:latin typeface="Comic Sans MS"/>
                <a:cs typeface="Comic Sans MS"/>
              </a:rPr>
              <a:t>initially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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= </a:t>
            </a:r>
            <a:r>
              <a:rPr sz="1800" spc="-5" dirty="0">
                <a:latin typeface="Comic Sans MS"/>
                <a:cs typeface="Comic Sans MS"/>
              </a:rPr>
              <a:t>0,	throughout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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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n.</a:t>
            </a:r>
            <a:endParaRPr sz="1800">
              <a:latin typeface="Comic Sans MS"/>
              <a:cs typeface="Comic Sans MS"/>
            </a:endParaRPr>
          </a:p>
          <a:p>
            <a:pPr marL="636270" lvl="1" indent="-167005">
              <a:lnSpc>
                <a:spcPct val="100000"/>
              </a:lnSpc>
              <a:spcBef>
                <a:spcPts val="440"/>
              </a:spcBef>
              <a:buSzPct val="77777"/>
              <a:buChar char="–"/>
              <a:tabLst>
                <a:tab pos="636905" algn="l"/>
                <a:tab pos="2874645" algn="l"/>
                <a:tab pos="3237230" algn="l"/>
              </a:tabLst>
            </a:pPr>
            <a:r>
              <a:rPr sz="1800" spc="-5" dirty="0">
                <a:latin typeface="Comic Sans MS"/>
                <a:cs typeface="Comic Sans MS"/>
              </a:rPr>
              <a:t>(ii) increases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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by </a:t>
            </a:r>
            <a:r>
              <a:rPr sz="1800" dirty="0">
                <a:latin typeface="Comic Sans MS"/>
                <a:cs typeface="Comic Sans MS"/>
              </a:rPr>
              <a:t>1	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mic Sans MS"/>
                <a:cs typeface="Comic Sans MS"/>
              </a:rPr>
              <a:t>at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most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2n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recursive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calls.</a:t>
            </a:r>
            <a:endParaRPr sz="18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mic Sans MS"/>
              <a:buChar char="–"/>
            </a:pPr>
            <a:endParaRPr sz="215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buSzPct val="33333"/>
              <a:buFont typeface="Lucida Sans Unicode"/>
              <a:buChar char="■"/>
              <a:tabLst>
                <a:tab pos="358140" algn="l"/>
                <a:tab pos="358775" algn="l"/>
                <a:tab pos="5881370" algn="l"/>
              </a:tabLst>
            </a:pPr>
            <a:r>
              <a:rPr sz="1800" spc="-5" dirty="0">
                <a:latin typeface="Comic Sans MS"/>
                <a:cs typeface="Comic Sans MS"/>
              </a:rPr>
              <a:t>Overall running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</a:t>
            </a:r>
            <a:r>
              <a:rPr sz="1800" dirty="0">
                <a:latin typeface="Comic Sans MS"/>
                <a:cs typeface="Comic Sans MS"/>
              </a:rPr>
              <a:t> of</a:t>
            </a:r>
            <a:r>
              <a:rPr sz="1800" spc="2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M-Compute-Opt(n)</a:t>
            </a:r>
            <a:r>
              <a:rPr sz="1600" spc="-4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O(n).	</a:t>
            </a:r>
            <a:r>
              <a:rPr sz="1800" spc="270" dirty="0"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0026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Remark.	</a:t>
            </a:r>
            <a:r>
              <a:rPr sz="1800" spc="-5" dirty="0">
                <a:latin typeface="Comic Sans MS"/>
                <a:cs typeface="Comic Sans MS"/>
              </a:rPr>
              <a:t>O(n)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jobs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pre-sorted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start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5" dirty="0">
                <a:latin typeface="Comic Sans MS"/>
                <a:cs typeface="Comic Sans MS"/>
              </a:rPr>
              <a:t> finish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times.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905875" y="6659671"/>
            <a:ext cx="189230" cy="1670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z="800" dirty="0">
                <a:latin typeface="Comic Sans MS"/>
                <a:cs typeface="Comic Sans MS"/>
              </a:rPr>
              <a:t>14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9" y="177800"/>
            <a:ext cx="5922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1904" algn="l"/>
              </a:tabLst>
            </a:pPr>
            <a:r>
              <a:rPr dirty="0"/>
              <a:t>Weighted </a:t>
            </a:r>
            <a:r>
              <a:rPr spc="-5" dirty="0"/>
              <a:t>Interval Scheduling:	</a:t>
            </a:r>
            <a:r>
              <a:rPr dirty="0"/>
              <a:t>Finding</a:t>
            </a:r>
            <a:r>
              <a:rPr spc="-4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974" y="938423"/>
            <a:ext cx="64941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  <a:tabLst>
                <a:tab pos="40640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Dynamic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programming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algorithms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computes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optimal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value.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What</a:t>
            </a:r>
            <a:r>
              <a:rPr sz="1800" spc="-5" dirty="0">
                <a:latin typeface="Comic Sans MS"/>
                <a:cs typeface="Comic Sans MS"/>
              </a:rPr>
              <a:t> if we want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solution</a:t>
            </a:r>
            <a:r>
              <a:rPr sz="1800" spc="-5" dirty="0">
                <a:latin typeface="Comic Sans MS"/>
                <a:cs typeface="Comic Sans MS"/>
              </a:rPr>
              <a:t> itself?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  <a:tabLst>
                <a:tab pos="37338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A.	</a:t>
            </a:r>
            <a:r>
              <a:rPr sz="1800" dirty="0">
                <a:latin typeface="Comic Sans MS"/>
                <a:cs typeface="Comic Sans MS"/>
              </a:rPr>
              <a:t>Do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some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post-processing.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3275" y="5947303"/>
            <a:ext cx="3761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10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  <a:tab pos="2860675" algn="l"/>
                <a:tab pos="3222625" algn="l"/>
              </a:tabLst>
            </a:pPr>
            <a:r>
              <a:rPr sz="1800" dirty="0">
                <a:latin typeface="Comic Sans MS"/>
                <a:cs typeface="Comic Sans MS"/>
              </a:rPr>
              <a:t># of </a:t>
            </a:r>
            <a:r>
              <a:rPr sz="1800" spc="-5" dirty="0">
                <a:latin typeface="Comic Sans MS"/>
                <a:cs typeface="Comic Sans MS"/>
              </a:rPr>
              <a:t>recursiv</a:t>
            </a:r>
            <a:r>
              <a:rPr sz="1800" dirty="0">
                <a:latin typeface="Comic Sans MS"/>
                <a:cs typeface="Comic Sans MS"/>
              </a:rPr>
              <a:t>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calls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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n	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mic Sans MS"/>
                <a:cs typeface="Comic Sans MS"/>
              </a:rPr>
              <a:t>O(n).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1200" y="2362198"/>
            <a:ext cx="5048250" cy="3216275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203200" rIns="0" bIns="0" rtlCol="0">
            <a:spAutoFit/>
          </a:bodyPr>
          <a:lstStyle/>
          <a:p>
            <a:pPr marL="182880" marR="2419350">
              <a:lnSpc>
                <a:spcPts val="1900"/>
              </a:lnSpc>
              <a:spcBef>
                <a:spcPts val="1600"/>
              </a:spcBef>
            </a:pP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Run</a:t>
            </a:r>
            <a:r>
              <a:rPr sz="1600" b="1" spc="-90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M-Compute-Opt(n) </a:t>
            </a:r>
            <a:r>
              <a:rPr sz="1600" b="1" spc="-944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Run</a:t>
            </a:r>
            <a:r>
              <a:rPr sz="1600" b="1" spc="-90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Find-Solution(n)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Courier New"/>
              <a:cs typeface="Courier New"/>
            </a:endParaRPr>
          </a:p>
          <a:p>
            <a:pPr marL="548640" marR="2663190" indent="-366395">
              <a:lnSpc>
                <a:spcPts val="1900"/>
              </a:lnSpc>
            </a:pPr>
            <a:r>
              <a:rPr sz="1600" b="1" spc="-5" dirty="0">
                <a:latin typeface="Courier New"/>
                <a:cs typeface="Courier New"/>
              </a:rPr>
              <a:t>Find-Solution(j)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</a:t>
            </a:r>
            <a:r>
              <a:rPr sz="1600" b="1" spc="-944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if</a:t>
            </a:r>
            <a:r>
              <a:rPr sz="1600" b="1" spc="-15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(j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914400">
              <a:lnSpc>
                <a:spcPts val="1910"/>
              </a:lnSpc>
              <a:spcBef>
                <a:spcPts val="20"/>
              </a:spcBef>
            </a:pPr>
            <a:r>
              <a:rPr sz="1600" b="1" spc="-5" dirty="0">
                <a:latin typeface="Courier New"/>
                <a:cs typeface="Courier New"/>
              </a:rPr>
              <a:t>output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nothing</a:t>
            </a:r>
            <a:endParaRPr sz="1600">
              <a:latin typeface="Courier New"/>
              <a:cs typeface="Courier New"/>
            </a:endParaRPr>
          </a:p>
          <a:p>
            <a:pPr marL="914400" marR="753110" indent="-365760">
              <a:lnSpc>
                <a:spcPts val="1900"/>
              </a:lnSpc>
              <a:spcBef>
                <a:spcPts val="70"/>
              </a:spcBef>
            </a:pP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else</a:t>
            </a:r>
            <a:r>
              <a:rPr sz="1600" b="1" spc="-20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if</a:t>
            </a:r>
            <a:r>
              <a:rPr sz="1600" b="1" spc="-15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(v</a:t>
            </a:r>
            <a:r>
              <a:rPr sz="1575" b="1" baseline="-21164" dirty="0">
                <a:latin typeface="Courier New"/>
                <a:cs typeface="Courier New"/>
              </a:rPr>
              <a:t>j</a:t>
            </a:r>
            <a:r>
              <a:rPr sz="1575" b="1" spc="472" baseline="-2116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M[p(j)]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M[j-1]) </a:t>
            </a:r>
            <a:r>
              <a:rPr sz="1600" b="1" spc="-944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print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</a:t>
            </a:r>
            <a:endParaRPr sz="1600">
              <a:latin typeface="Courier New"/>
              <a:cs typeface="Courier New"/>
            </a:endParaRPr>
          </a:p>
          <a:p>
            <a:pPr marL="548640" marR="1809750" indent="365125">
              <a:lnSpc>
                <a:spcPts val="1900"/>
              </a:lnSpc>
            </a:pPr>
            <a:r>
              <a:rPr sz="1600" b="1" spc="-5" dirty="0">
                <a:latin typeface="Courier New"/>
                <a:cs typeface="Courier New"/>
              </a:rPr>
              <a:t>Find-Solution(p(j))  </a:t>
            </a: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914400">
              <a:lnSpc>
                <a:spcPts val="1910"/>
              </a:lnSpc>
              <a:spcBef>
                <a:spcPts val="20"/>
              </a:spcBef>
            </a:pPr>
            <a:r>
              <a:rPr sz="1600" b="1" spc="-5" dirty="0">
                <a:latin typeface="Courier New"/>
                <a:cs typeface="Courier New"/>
              </a:rPr>
              <a:t>Find-Solution(j-1)</a:t>
            </a:r>
            <a:endParaRPr sz="1600">
              <a:latin typeface="Courier New"/>
              <a:cs typeface="Courier New"/>
            </a:endParaRPr>
          </a:p>
          <a:p>
            <a:pPr marL="182880">
              <a:lnSpc>
                <a:spcPts val="191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905875" y="6659671"/>
            <a:ext cx="189230" cy="1670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z="800" dirty="0">
                <a:latin typeface="Comic Sans MS"/>
                <a:cs typeface="Comic Sans MS"/>
              </a:rPr>
              <a:t>15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406" y="177800"/>
            <a:ext cx="5117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1904" algn="l"/>
              </a:tabLst>
            </a:pPr>
            <a:r>
              <a:rPr dirty="0"/>
              <a:t>Weighted </a:t>
            </a:r>
            <a:r>
              <a:rPr spc="-5" dirty="0"/>
              <a:t>Interva</a:t>
            </a:r>
            <a:r>
              <a:rPr dirty="0"/>
              <a:t>l</a:t>
            </a:r>
            <a:r>
              <a:rPr spc="-5" dirty="0"/>
              <a:t> Scheduling</a:t>
            </a:r>
            <a:r>
              <a:rPr dirty="0"/>
              <a:t>:	</a:t>
            </a:r>
            <a:r>
              <a:rPr spc="-5" dirty="0"/>
              <a:t>Bottom-Up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974" y="994303"/>
            <a:ext cx="556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65854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Bottom-up dynamic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programming.	</a:t>
            </a:r>
            <a:r>
              <a:rPr sz="1800" dirty="0">
                <a:latin typeface="Comic Sans MS"/>
                <a:cs typeface="Comic Sans MS"/>
              </a:rPr>
              <a:t>Unwind</a:t>
            </a:r>
            <a:r>
              <a:rPr sz="1800" spc="-7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recursion.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828798"/>
            <a:ext cx="6983730" cy="2873375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9144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720"/>
              </a:spcBef>
            </a:pP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Input</a:t>
            </a:r>
            <a:r>
              <a:rPr sz="1600" b="1" spc="-5" dirty="0">
                <a:latin typeface="Courier New"/>
                <a:cs typeface="Courier New"/>
              </a:rPr>
              <a:t>: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n,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575" b="1" baseline="-21164" dirty="0">
                <a:latin typeface="Courier New"/>
                <a:cs typeface="Courier New"/>
              </a:rPr>
              <a:t>1</a:t>
            </a:r>
            <a:r>
              <a:rPr sz="1600" b="1" dirty="0">
                <a:latin typeface="Courier New"/>
                <a:cs typeface="Courier New"/>
              </a:rPr>
              <a:t>,…,s</a:t>
            </a:r>
            <a:r>
              <a:rPr sz="1575" b="1" baseline="-21164" dirty="0">
                <a:latin typeface="Courier New"/>
                <a:cs typeface="Courier New"/>
              </a:rPr>
              <a:t>n</a:t>
            </a:r>
            <a:r>
              <a:rPr sz="1575" b="1" spc="-7" baseline="-21164" dirty="0">
                <a:latin typeface="Courier New"/>
                <a:cs typeface="Courier New"/>
              </a:rPr>
              <a:t> </a:t>
            </a:r>
            <a:r>
              <a:rPr sz="1575" b="1" spc="15" baseline="-21164" dirty="0">
                <a:latin typeface="Courier New"/>
                <a:cs typeface="Courier New"/>
              </a:rPr>
              <a:t>,</a:t>
            </a:r>
            <a:r>
              <a:rPr sz="1575" b="1" spc="7" baseline="-2116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575" b="1" baseline="-21164" dirty="0">
                <a:latin typeface="Courier New"/>
                <a:cs typeface="Courier New"/>
              </a:rPr>
              <a:t>1</a:t>
            </a:r>
            <a:r>
              <a:rPr sz="1600" b="1" dirty="0">
                <a:latin typeface="Courier New"/>
                <a:cs typeface="Courier New"/>
              </a:rPr>
              <a:t>,…,f</a:t>
            </a:r>
            <a:r>
              <a:rPr sz="1575" b="1" baseline="-21164" dirty="0">
                <a:latin typeface="Courier New"/>
                <a:cs typeface="Courier New"/>
              </a:rPr>
              <a:t>n</a:t>
            </a:r>
            <a:r>
              <a:rPr sz="1575" b="1" spc="-7" baseline="-21164" dirty="0">
                <a:latin typeface="Courier New"/>
                <a:cs typeface="Courier New"/>
              </a:rPr>
              <a:t> </a:t>
            </a:r>
            <a:r>
              <a:rPr sz="1575" b="1" spc="15" baseline="-21164" dirty="0">
                <a:latin typeface="Courier New"/>
                <a:cs typeface="Courier New"/>
              </a:rPr>
              <a:t>,</a:t>
            </a:r>
            <a:r>
              <a:rPr sz="1575" b="1" baseline="-2116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575" b="1" baseline="-21164" dirty="0">
                <a:latin typeface="Courier New"/>
                <a:cs typeface="Courier New"/>
              </a:rPr>
              <a:t>1</a:t>
            </a:r>
            <a:r>
              <a:rPr sz="1600" b="1" dirty="0">
                <a:latin typeface="Courier New"/>
                <a:cs typeface="Courier New"/>
              </a:rPr>
              <a:t>,…,v</a:t>
            </a:r>
            <a:r>
              <a:rPr sz="1575" b="1" baseline="-21164" dirty="0">
                <a:latin typeface="Courier New"/>
                <a:cs typeface="Courier New"/>
              </a:rPr>
              <a:t>n</a:t>
            </a:r>
            <a:endParaRPr sz="1575" baseline="-21164">
              <a:latin typeface="Courier New"/>
              <a:cs typeface="Courier New"/>
            </a:endParaRPr>
          </a:p>
          <a:p>
            <a:pPr marL="182245" marR="483234">
              <a:lnSpc>
                <a:spcPts val="3900"/>
              </a:lnSpc>
              <a:spcBef>
                <a:spcPts val="360"/>
              </a:spcBef>
            </a:pP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Sort </a:t>
            </a:r>
            <a:r>
              <a:rPr sz="1600" b="1" spc="-5" dirty="0">
                <a:latin typeface="Courier New"/>
                <a:cs typeface="Courier New"/>
              </a:rPr>
              <a:t>jobs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by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finish times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so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that </a:t>
            </a:r>
            <a:r>
              <a:rPr sz="1600" b="1" spc="5" dirty="0">
                <a:latin typeface="Courier New"/>
                <a:cs typeface="Courier New"/>
              </a:rPr>
              <a:t>f</a:t>
            </a:r>
            <a:r>
              <a:rPr sz="1575" b="1" spc="7" baseline="-21164" dirty="0">
                <a:latin typeface="Courier New"/>
                <a:cs typeface="Courier New"/>
              </a:rPr>
              <a:t>1</a:t>
            </a:r>
            <a:r>
              <a:rPr sz="1575" b="1" spc="487" baseline="-21164" dirty="0">
                <a:latin typeface="Courier New"/>
                <a:cs typeface="Courier New"/>
              </a:rPr>
              <a:t> </a:t>
            </a:r>
            <a:r>
              <a:rPr sz="1600" dirty="0">
                <a:latin typeface="Symbol"/>
                <a:cs typeface="Symbol"/>
              </a:rPr>
              <a:t>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ourier New"/>
                <a:cs typeface="Courier New"/>
              </a:rPr>
              <a:t>f</a:t>
            </a:r>
            <a:r>
              <a:rPr sz="1575" b="1" spc="7" baseline="-21164" dirty="0">
                <a:latin typeface="Courier New"/>
                <a:cs typeface="Courier New"/>
              </a:rPr>
              <a:t>2</a:t>
            </a:r>
            <a:r>
              <a:rPr sz="1575" b="1" spc="487" baseline="-21164" dirty="0">
                <a:latin typeface="Courier New"/>
                <a:cs typeface="Courier New"/>
              </a:rPr>
              <a:t> </a:t>
            </a:r>
            <a:r>
              <a:rPr sz="1600" dirty="0">
                <a:latin typeface="Symbol"/>
                <a:cs typeface="Symbol"/>
              </a:rPr>
              <a:t>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...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dirty="0">
                <a:latin typeface="Symbol"/>
                <a:cs typeface="Symbol"/>
              </a:rPr>
              <a:t>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575" b="1" baseline="-21164" dirty="0">
                <a:latin typeface="Courier New"/>
                <a:cs typeface="Courier New"/>
              </a:rPr>
              <a:t>n</a:t>
            </a:r>
            <a:r>
              <a:rPr sz="1600" b="1" dirty="0">
                <a:latin typeface="Courier New"/>
                <a:cs typeface="Courier New"/>
              </a:rPr>
              <a:t>. </a:t>
            </a:r>
            <a:r>
              <a:rPr sz="1600" b="1" spc="-950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Compute </a:t>
            </a:r>
            <a:r>
              <a:rPr sz="1600" b="1" spc="-5" dirty="0">
                <a:latin typeface="Courier New"/>
                <a:cs typeface="Courier New"/>
              </a:rPr>
              <a:t>p(1),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p(2), …,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p(n)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910"/>
              </a:lnSpc>
              <a:spcBef>
                <a:spcPts val="1420"/>
              </a:spcBef>
            </a:pPr>
            <a:r>
              <a:rPr sz="1600" b="1" spc="-5" dirty="0">
                <a:latin typeface="Courier New"/>
                <a:cs typeface="Courier New"/>
              </a:rPr>
              <a:t>Iterative-Compute-Opt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ts val="1910"/>
              </a:lnSpc>
            </a:pPr>
            <a:r>
              <a:rPr sz="1600" b="1" spc="-5" dirty="0">
                <a:latin typeface="Courier New"/>
                <a:cs typeface="Courier New"/>
              </a:rPr>
              <a:t>M[0]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ts val="1910"/>
              </a:lnSpc>
              <a:spcBef>
                <a:spcPts val="80"/>
              </a:spcBef>
            </a:pP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for</a:t>
            </a:r>
            <a:r>
              <a:rPr sz="1600" b="1" spc="-20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1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to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914400">
              <a:lnSpc>
                <a:spcPts val="1900"/>
              </a:lnSpc>
            </a:pPr>
            <a:r>
              <a:rPr sz="1600" b="1" spc="-5" dirty="0">
                <a:latin typeface="Courier New"/>
                <a:cs typeface="Courier New"/>
              </a:rPr>
              <a:t>M[j]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max(v</a:t>
            </a:r>
            <a:r>
              <a:rPr sz="1575" b="1" spc="-7" baseline="-21164" dirty="0">
                <a:latin typeface="Courier New"/>
                <a:cs typeface="Courier New"/>
              </a:rPr>
              <a:t>j</a:t>
            </a:r>
            <a:r>
              <a:rPr sz="1575" b="1" spc="472" baseline="-2116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M[p(j)],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M[j-1])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91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956674" y="6659671"/>
            <a:ext cx="138430" cy="1670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z="800" dirty="0">
                <a:latin typeface="Comic Sans MS"/>
                <a:cs typeface="Comic Sans MS"/>
              </a:rPr>
              <a:t>2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153" y="177800"/>
            <a:ext cx="2673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Algorithmic</a:t>
            </a:r>
            <a:r>
              <a:rPr spc="-85" dirty="0"/>
              <a:t> </a:t>
            </a:r>
            <a:r>
              <a:rPr dirty="0"/>
              <a:t>Paradigms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974" y="938423"/>
            <a:ext cx="7569834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0185">
              <a:lnSpc>
                <a:spcPct val="120400"/>
              </a:lnSpc>
              <a:spcBef>
                <a:spcPts val="100"/>
              </a:spcBef>
              <a:tabLst>
                <a:tab pos="97472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Greedy.	</a:t>
            </a:r>
            <a:r>
              <a:rPr sz="1800" spc="-5" dirty="0">
                <a:latin typeface="Comic Sans MS"/>
                <a:cs typeface="Comic Sans MS"/>
              </a:rPr>
              <a:t>Build up </a:t>
            </a:r>
            <a:r>
              <a:rPr sz="1800" dirty="0">
                <a:latin typeface="Comic Sans MS"/>
                <a:cs typeface="Comic Sans MS"/>
              </a:rPr>
              <a:t>a solution </a:t>
            </a:r>
            <a:r>
              <a:rPr sz="1800" spc="-5" dirty="0">
                <a:latin typeface="Comic Sans MS"/>
                <a:cs typeface="Comic Sans MS"/>
              </a:rPr>
              <a:t>incrementally, </a:t>
            </a:r>
            <a:r>
              <a:rPr sz="1800" dirty="0">
                <a:latin typeface="Comic Sans MS"/>
                <a:cs typeface="Comic Sans MS"/>
              </a:rPr>
              <a:t>myopically optimizing some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local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criterion.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mic Sans MS"/>
              <a:cs typeface="Comic Sans MS"/>
            </a:endParaRPr>
          </a:p>
          <a:p>
            <a:pPr marL="12700" marR="66040">
              <a:lnSpc>
                <a:spcPct val="120400"/>
              </a:lnSpc>
              <a:tabLst>
                <a:tab pos="226123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Divide-and-conquer.	</a:t>
            </a:r>
            <a:r>
              <a:rPr sz="1800" spc="-5" dirty="0">
                <a:latin typeface="Comic Sans MS"/>
                <a:cs typeface="Comic Sans MS"/>
              </a:rPr>
              <a:t>Break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up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problem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sub-problems,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solve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sub-problem </a:t>
            </a:r>
            <a:r>
              <a:rPr sz="1800" spc="-5" dirty="0">
                <a:latin typeface="Comic Sans MS"/>
                <a:cs typeface="Comic Sans MS"/>
              </a:rPr>
              <a:t>independently, </a:t>
            </a:r>
            <a:r>
              <a:rPr sz="1800" dirty="0">
                <a:latin typeface="Comic Sans MS"/>
                <a:cs typeface="Comic Sans MS"/>
              </a:rPr>
              <a:t>and combine solution </a:t>
            </a:r>
            <a:r>
              <a:rPr sz="1800" spc="-5" dirty="0">
                <a:latin typeface="Comic Sans MS"/>
                <a:cs typeface="Comic Sans MS"/>
              </a:rPr>
              <a:t>to </a:t>
            </a:r>
            <a:r>
              <a:rPr sz="1800" dirty="0">
                <a:latin typeface="Comic Sans MS"/>
                <a:cs typeface="Comic Sans MS"/>
              </a:rPr>
              <a:t>sub-problems </a:t>
            </a:r>
            <a:r>
              <a:rPr sz="1800" spc="-5" dirty="0">
                <a:latin typeface="Comic Sans MS"/>
                <a:cs typeface="Comic Sans MS"/>
              </a:rPr>
              <a:t>to 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form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solution </a:t>
            </a:r>
            <a:r>
              <a:rPr sz="1800" spc="-5" dirty="0">
                <a:latin typeface="Comic Sans MS"/>
                <a:cs typeface="Comic Sans MS"/>
              </a:rPr>
              <a:t>to </a:t>
            </a:r>
            <a:r>
              <a:rPr sz="1800" dirty="0">
                <a:latin typeface="Comic Sans MS"/>
                <a:cs typeface="Comic Sans MS"/>
              </a:rPr>
              <a:t>original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problem.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mic Sans MS"/>
              <a:cs typeface="Comic Sans MS"/>
            </a:endParaRPr>
          </a:p>
          <a:p>
            <a:pPr marL="12700" marR="5080">
              <a:lnSpc>
                <a:spcPct val="120400"/>
              </a:lnSpc>
              <a:tabLst>
                <a:tab pos="2514600" algn="l"/>
              </a:tabLst>
            </a:pP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Dynamic programming.	</a:t>
            </a:r>
            <a:r>
              <a:rPr sz="1800" spc="-5" dirty="0">
                <a:latin typeface="Comic Sans MS"/>
                <a:cs typeface="Comic Sans MS"/>
              </a:rPr>
              <a:t>Break up </a:t>
            </a:r>
            <a:r>
              <a:rPr sz="1800" dirty="0">
                <a:latin typeface="Comic Sans MS"/>
                <a:cs typeface="Comic Sans MS"/>
              </a:rPr>
              <a:t>a problem </a:t>
            </a:r>
            <a:r>
              <a:rPr sz="1800" spc="-5" dirty="0">
                <a:latin typeface="Comic Sans MS"/>
                <a:cs typeface="Comic Sans MS"/>
              </a:rPr>
              <a:t>into </a:t>
            </a:r>
            <a:r>
              <a:rPr sz="1800" dirty="0">
                <a:latin typeface="Comic Sans MS"/>
                <a:cs typeface="Comic Sans MS"/>
              </a:rPr>
              <a:t>a series of overlapping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sub-problems,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build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up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solutions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larger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larger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sub-problems.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956674" y="6659671"/>
            <a:ext cx="138430" cy="1670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z="800" dirty="0">
                <a:latin typeface="Comic Sans MS"/>
                <a:cs typeface="Comic Sans MS"/>
              </a:rPr>
              <a:t>3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017" y="177800"/>
            <a:ext cx="35642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</a:t>
            </a:r>
            <a:r>
              <a:rPr spc="-45" dirty="0"/>
              <a:t> </a:t>
            </a:r>
            <a:r>
              <a:rPr dirty="0"/>
              <a:t>Programming</a:t>
            </a:r>
            <a:r>
              <a:rPr spc="-45" dirty="0"/>
              <a:t> </a:t>
            </a:r>
            <a:r>
              <a:rPr spc="-5" dirty="0"/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974" y="994303"/>
            <a:ext cx="7974330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785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Bellman.</a:t>
            </a:r>
            <a:r>
              <a:rPr sz="1800" spc="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5F605F"/>
                </a:solidFill>
                <a:latin typeface="Comic Sans MS"/>
                <a:cs typeface="Comic Sans MS"/>
              </a:rPr>
              <a:t>[1950s]	</a:t>
            </a:r>
            <a:r>
              <a:rPr sz="1800" dirty="0">
                <a:latin typeface="Comic Sans MS"/>
                <a:cs typeface="Comic Sans MS"/>
              </a:rPr>
              <a:t>Pioneered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systematic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study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dynamic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programming.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Etymology.</a:t>
            </a:r>
            <a:endParaRPr sz="1800" dirty="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spcBef>
                <a:spcPts val="440"/>
              </a:spcBef>
              <a:buSzPct val="33333"/>
              <a:buFont typeface="Lucida Sans Unicode"/>
              <a:buChar char="■"/>
              <a:tabLst>
                <a:tab pos="358140" algn="l"/>
                <a:tab pos="358775" algn="l"/>
              </a:tabLst>
            </a:pPr>
            <a:r>
              <a:rPr sz="1800" dirty="0">
                <a:latin typeface="Comic Sans MS"/>
                <a:cs typeface="Comic Sans MS"/>
              </a:rPr>
              <a:t>Dynamic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programming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planning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over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time.</a:t>
            </a:r>
            <a:endParaRPr sz="1800" dirty="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spcBef>
                <a:spcPts val="440"/>
              </a:spcBef>
              <a:buSzPct val="33333"/>
              <a:buFont typeface="Lucida Sans Unicode"/>
              <a:buChar char="■"/>
              <a:tabLst>
                <a:tab pos="358140" algn="l"/>
                <a:tab pos="358775" algn="l"/>
              </a:tabLst>
            </a:pPr>
            <a:r>
              <a:rPr sz="1800" spc="-5" dirty="0">
                <a:latin typeface="Comic Sans MS"/>
                <a:cs typeface="Comic Sans MS"/>
              </a:rPr>
              <a:t>Secretary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Defense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was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hostile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mathematical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research.</a:t>
            </a:r>
            <a:endParaRPr sz="1800" dirty="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spcBef>
                <a:spcPts val="440"/>
              </a:spcBef>
              <a:buSzPct val="33333"/>
              <a:buFont typeface="Lucida Sans Unicode"/>
              <a:buChar char="■"/>
              <a:tabLst>
                <a:tab pos="358140" algn="l"/>
                <a:tab pos="358775" algn="l"/>
              </a:tabLst>
            </a:pPr>
            <a:r>
              <a:rPr sz="1800" spc="-5" dirty="0">
                <a:latin typeface="Comic Sans MS"/>
                <a:cs typeface="Comic Sans MS"/>
              </a:rPr>
              <a:t>Bellman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sought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impressive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name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avoid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confrontation.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7062" y="4336316"/>
            <a:ext cx="399161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5" dirty="0">
                <a:solidFill>
                  <a:srgbClr val="5F605F"/>
                </a:solidFill>
                <a:latin typeface="Comic Sans MS"/>
                <a:cs typeface="Comic Sans MS"/>
              </a:rPr>
              <a:t>Reference:</a:t>
            </a:r>
            <a:r>
              <a:rPr sz="1000" spc="280" dirty="0">
                <a:solidFill>
                  <a:srgbClr val="5F605F"/>
                </a:solidFill>
                <a:latin typeface="Comic Sans MS"/>
                <a:cs typeface="Comic Sans MS"/>
              </a:rPr>
              <a:t> </a:t>
            </a:r>
            <a:r>
              <a:rPr sz="1000" spc="-5" dirty="0">
                <a:solidFill>
                  <a:srgbClr val="5F605F"/>
                </a:solidFill>
                <a:latin typeface="Comic Sans MS"/>
                <a:cs typeface="Comic Sans MS"/>
              </a:rPr>
              <a:t>Bellman,</a:t>
            </a:r>
            <a:r>
              <a:rPr sz="1000" spc="-10" dirty="0">
                <a:solidFill>
                  <a:srgbClr val="5F605F"/>
                </a:solidFill>
                <a:latin typeface="Comic Sans MS"/>
                <a:cs typeface="Comic Sans MS"/>
              </a:rPr>
              <a:t> </a:t>
            </a:r>
            <a:r>
              <a:rPr sz="1000" spc="-5" dirty="0">
                <a:solidFill>
                  <a:srgbClr val="5F605F"/>
                </a:solidFill>
                <a:latin typeface="Comic Sans MS"/>
                <a:cs typeface="Comic Sans MS"/>
              </a:rPr>
              <a:t>R.</a:t>
            </a:r>
            <a:r>
              <a:rPr sz="1000" spc="-15" dirty="0">
                <a:solidFill>
                  <a:srgbClr val="5F605F"/>
                </a:solidFill>
                <a:latin typeface="Comic Sans MS"/>
                <a:cs typeface="Comic Sans MS"/>
              </a:rPr>
              <a:t> </a:t>
            </a:r>
            <a:r>
              <a:rPr sz="1000" dirty="0">
                <a:solidFill>
                  <a:srgbClr val="5F605F"/>
                </a:solidFill>
                <a:latin typeface="Comic Sans MS"/>
                <a:cs typeface="Comic Sans MS"/>
              </a:rPr>
              <a:t>E.</a:t>
            </a:r>
            <a:r>
              <a:rPr sz="1000" spc="5" dirty="0">
                <a:solidFill>
                  <a:srgbClr val="5F605F"/>
                </a:solidFill>
                <a:latin typeface="Comic Sans MS"/>
                <a:cs typeface="Comic Sans MS"/>
              </a:rPr>
              <a:t> </a:t>
            </a:r>
            <a:r>
              <a:rPr sz="1000" i="1" dirty="0">
                <a:solidFill>
                  <a:srgbClr val="5F605F"/>
                </a:solidFill>
                <a:latin typeface="Comic Sans MS"/>
                <a:cs typeface="Comic Sans MS"/>
              </a:rPr>
              <a:t>Eye</a:t>
            </a:r>
            <a:r>
              <a:rPr sz="1000" i="1" spc="-5" dirty="0">
                <a:solidFill>
                  <a:srgbClr val="5F605F"/>
                </a:solidFill>
                <a:latin typeface="Comic Sans MS"/>
                <a:cs typeface="Comic Sans MS"/>
              </a:rPr>
              <a:t> </a:t>
            </a:r>
            <a:r>
              <a:rPr sz="1000" i="1" dirty="0">
                <a:solidFill>
                  <a:srgbClr val="5F605F"/>
                </a:solidFill>
                <a:latin typeface="Comic Sans MS"/>
                <a:cs typeface="Comic Sans MS"/>
              </a:rPr>
              <a:t>of</a:t>
            </a:r>
            <a:r>
              <a:rPr sz="1000" i="1" spc="-10" dirty="0">
                <a:solidFill>
                  <a:srgbClr val="5F605F"/>
                </a:solidFill>
                <a:latin typeface="Comic Sans MS"/>
                <a:cs typeface="Comic Sans MS"/>
              </a:rPr>
              <a:t> </a:t>
            </a:r>
            <a:r>
              <a:rPr sz="1000" i="1" spc="-5" dirty="0">
                <a:solidFill>
                  <a:srgbClr val="5F605F"/>
                </a:solidFill>
                <a:latin typeface="Comic Sans MS"/>
                <a:cs typeface="Comic Sans MS"/>
              </a:rPr>
              <a:t>the</a:t>
            </a:r>
            <a:r>
              <a:rPr sz="1000" i="1" spc="-10" dirty="0">
                <a:solidFill>
                  <a:srgbClr val="5F605F"/>
                </a:solidFill>
                <a:latin typeface="Comic Sans MS"/>
                <a:cs typeface="Comic Sans MS"/>
              </a:rPr>
              <a:t> </a:t>
            </a:r>
            <a:r>
              <a:rPr sz="1000" i="1" spc="-5" dirty="0">
                <a:solidFill>
                  <a:srgbClr val="5F605F"/>
                </a:solidFill>
                <a:latin typeface="Comic Sans MS"/>
                <a:cs typeface="Comic Sans MS"/>
              </a:rPr>
              <a:t>Hurricane, An</a:t>
            </a:r>
            <a:r>
              <a:rPr sz="1000" i="1" spc="-10" dirty="0">
                <a:solidFill>
                  <a:srgbClr val="5F605F"/>
                </a:solidFill>
                <a:latin typeface="Comic Sans MS"/>
                <a:cs typeface="Comic Sans MS"/>
              </a:rPr>
              <a:t> </a:t>
            </a:r>
            <a:r>
              <a:rPr sz="1000" i="1" spc="-5" dirty="0">
                <a:solidFill>
                  <a:srgbClr val="5F605F"/>
                </a:solidFill>
                <a:latin typeface="Comic Sans MS"/>
                <a:cs typeface="Comic Sans MS"/>
              </a:rPr>
              <a:t>Autobiography.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0387" y="3271836"/>
            <a:ext cx="5441950" cy="90678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129540" rIns="0" bIns="0" rtlCol="0">
            <a:spAutoFit/>
          </a:bodyPr>
          <a:lstStyle/>
          <a:p>
            <a:pPr marL="182880" marR="250190">
              <a:lnSpc>
                <a:spcPct val="119800"/>
              </a:lnSpc>
              <a:spcBef>
                <a:spcPts val="1020"/>
              </a:spcBef>
            </a:pPr>
            <a:r>
              <a:rPr sz="1600" spc="-5" dirty="0">
                <a:latin typeface="Comic Sans MS"/>
                <a:cs typeface="Comic Sans MS"/>
              </a:rPr>
              <a:t>"it's impossible to use dynamic in </a:t>
            </a:r>
            <a:r>
              <a:rPr sz="1600" dirty="0">
                <a:latin typeface="Comic Sans MS"/>
                <a:cs typeface="Comic Sans MS"/>
              </a:rPr>
              <a:t>a pejorative sense" </a:t>
            </a:r>
            <a:r>
              <a:rPr sz="1600" spc="-46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"something</a:t>
            </a:r>
            <a:r>
              <a:rPr sz="1600" spc="-2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not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even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Congressman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could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object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to"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956674" y="6659671"/>
            <a:ext cx="138430" cy="1670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z="800" dirty="0">
                <a:latin typeface="Comic Sans MS"/>
                <a:cs typeface="Comic Sans MS"/>
              </a:rPr>
              <a:t>4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901" y="177800"/>
            <a:ext cx="4105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</a:t>
            </a:r>
            <a:r>
              <a:rPr spc="-45" dirty="0"/>
              <a:t> </a:t>
            </a:r>
            <a:r>
              <a:rPr dirty="0"/>
              <a:t>Programming</a:t>
            </a:r>
            <a:r>
              <a:rPr spc="-4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974" y="938423"/>
            <a:ext cx="7093584" cy="4318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Areas.</a:t>
            </a:r>
            <a:endParaRPr sz="180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spcBef>
                <a:spcPts val="439"/>
              </a:spcBef>
              <a:buSzPct val="33333"/>
              <a:buFont typeface="Lucida Sans Unicode"/>
              <a:buChar char="■"/>
              <a:tabLst>
                <a:tab pos="358140" algn="l"/>
                <a:tab pos="358775" algn="l"/>
              </a:tabLst>
            </a:pPr>
            <a:r>
              <a:rPr sz="1800" spc="-5" dirty="0">
                <a:latin typeface="Comic Sans MS"/>
                <a:cs typeface="Comic Sans MS"/>
              </a:rPr>
              <a:t>Bioinformatics.</a:t>
            </a:r>
            <a:endParaRPr sz="180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spcBef>
                <a:spcPts val="439"/>
              </a:spcBef>
              <a:buSzPct val="33333"/>
              <a:buFont typeface="Lucida Sans Unicode"/>
              <a:buChar char="■"/>
              <a:tabLst>
                <a:tab pos="358140" algn="l"/>
                <a:tab pos="358775" algn="l"/>
              </a:tabLst>
            </a:pPr>
            <a:r>
              <a:rPr sz="1800" dirty="0">
                <a:latin typeface="Comic Sans MS"/>
                <a:cs typeface="Comic Sans MS"/>
              </a:rPr>
              <a:t>Control</a:t>
            </a:r>
            <a:r>
              <a:rPr sz="1800" spc="-1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theory.</a:t>
            </a:r>
            <a:endParaRPr sz="180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spcBef>
                <a:spcPts val="439"/>
              </a:spcBef>
              <a:buSzPct val="33333"/>
              <a:buFont typeface="Lucida Sans Unicode"/>
              <a:buChar char="■"/>
              <a:tabLst>
                <a:tab pos="358140" algn="l"/>
                <a:tab pos="358775" algn="l"/>
              </a:tabLst>
            </a:pPr>
            <a:r>
              <a:rPr sz="1800" spc="-5" dirty="0">
                <a:latin typeface="Comic Sans MS"/>
                <a:cs typeface="Comic Sans MS"/>
              </a:rPr>
              <a:t>Information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theory.</a:t>
            </a:r>
            <a:endParaRPr sz="180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spcBef>
                <a:spcPts val="439"/>
              </a:spcBef>
              <a:buSzPct val="33333"/>
              <a:buFont typeface="Lucida Sans Unicode"/>
              <a:buChar char="■"/>
              <a:tabLst>
                <a:tab pos="358140" algn="l"/>
                <a:tab pos="358775" algn="l"/>
              </a:tabLst>
            </a:pPr>
            <a:r>
              <a:rPr sz="1800" spc="-5" dirty="0">
                <a:latin typeface="Comic Sans MS"/>
                <a:cs typeface="Comic Sans MS"/>
              </a:rPr>
              <a:t>Operations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research.</a:t>
            </a:r>
            <a:endParaRPr sz="180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spcBef>
                <a:spcPts val="439"/>
              </a:spcBef>
              <a:buSzPct val="33333"/>
              <a:buFont typeface="Lucida Sans Unicode"/>
              <a:buChar char="■"/>
              <a:tabLst>
                <a:tab pos="358140" algn="l"/>
                <a:tab pos="358775" algn="l"/>
                <a:tab pos="2433955" algn="l"/>
              </a:tabLst>
            </a:pPr>
            <a:r>
              <a:rPr sz="1800" dirty="0">
                <a:latin typeface="Comic Sans MS"/>
                <a:cs typeface="Comic Sans MS"/>
              </a:rPr>
              <a:t>Computer science:	</a:t>
            </a:r>
            <a:r>
              <a:rPr sz="1800" spc="-5" dirty="0">
                <a:latin typeface="Comic Sans MS"/>
                <a:cs typeface="Comic Sans MS"/>
              </a:rPr>
              <a:t>theory,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graphics,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AI,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compilers,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systems,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….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Lucida Sans Unicode"/>
              <a:buChar char="■"/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Some</a:t>
            </a:r>
            <a:r>
              <a:rPr sz="1800" spc="-2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famous</a:t>
            </a:r>
            <a:r>
              <a:rPr sz="1800" spc="-2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dynamic</a:t>
            </a:r>
            <a:r>
              <a:rPr sz="1800" spc="-2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programming</a:t>
            </a:r>
            <a:r>
              <a:rPr sz="1800" spc="-2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algorithms.</a:t>
            </a:r>
            <a:endParaRPr sz="180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spcBef>
                <a:spcPts val="440"/>
              </a:spcBef>
              <a:buSzPct val="33333"/>
              <a:buFont typeface="Lucida Sans Unicode"/>
              <a:buChar char="■"/>
              <a:tabLst>
                <a:tab pos="358140" algn="l"/>
                <a:tab pos="358775" algn="l"/>
              </a:tabLst>
            </a:pPr>
            <a:r>
              <a:rPr sz="1800" dirty="0">
                <a:latin typeface="Comic Sans MS"/>
                <a:cs typeface="Comic Sans MS"/>
              </a:rPr>
              <a:t>Unix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diff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for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comparing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files.</a:t>
            </a:r>
            <a:endParaRPr sz="180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spcBef>
                <a:spcPts val="440"/>
              </a:spcBef>
              <a:buSzPct val="33333"/>
              <a:buFont typeface="Lucida Sans Unicode"/>
              <a:buChar char="■"/>
              <a:tabLst>
                <a:tab pos="358140" algn="l"/>
                <a:tab pos="358775" algn="l"/>
              </a:tabLst>
            </a:pPr>
            <a:r>
              <a:rPr sz="1800" dirty="0">
                <a:latin typeface="Comic Sans MS"/>
                <a:cs typeface="Comic Sans MS"/>
              </a:rPr>
              <a:t>Viterbi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for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hidden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Markov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models.</a:t>
            </a:r>
            <a:endParaRPr sz="180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spcBef>
                <a:spcPts val="440"/>
              </a:spcBef>
              <a:buSzPct val="33333"/>
              <a:buFont typeface="Lucida Sans Unicode"/>
              <a:buChar char="■"/>
              <a:tabLst>
                <a:tab pos="358140" algn="l"/>
                <a:tab pos="358775" algn="l"/>
              </a:tabLst>
            </a:pPr>
            <a:r>
              <a:rPr sz="1800" spc="-5" dirty="0">
                <a:latin typeface="Comic Sans MS"/>
                <a:cs typeface="Comic Sans MS"/>
              </a:rPr>
              <a:t>Smith-Waterman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for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genetic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sequence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alignment.</a:t>
            </a:r>
            <a:endParaRPr sz="180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spcBef>
                <a:spcPts val="440"/>
              </a:spcBef>
              <a:buSzPct val="33333"/>
              <a:buFont typeface="Lucida Sans Unicode"/>
              <a:buChar char="■"/>
              <a:tabLst>
                <a:tab pos="358140" algn="l"/>
                <a:tab pos="358775" algn="l"/>
              </a:tabLst>
            </a:pPr>
            <a:r>
              <a:rPr sz="1800" spc="-5" dirty="0">
                <a:latin typeface="Comic Sans MS"/>
                <a:cs typeface="Comic Sans MS"/>
              </a:rPr>
              <a:t>Bellman-Ford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for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shortest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path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routing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networks.</a:t>
            </a:r>
            <a:endParaRPr sz="180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spcBef>
                <a:spcPts val="440"/>
              </a:spcBef>
              <a:buSzPct val="33333"/>
              <a:buFont typeface="Lucida Sans Unicode"/>
              <a:buChar char="■"/>
              <a:tabLst>
                <a:tab pos="358140" algn="l"/>
                <a:tab pos="358775" algn="l"/>
              </a:tabLst>
            </a:pPr>
            <a:r>
              <a:rPr sz="1800" dirty="0">
                <a:latin typeface="Comic Sans MS"/>
                <a:cs typeface="Comic Sans MS"/>
              </a:rPr>
              <a:t>Cocke-Kasami-Younger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for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parsing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context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free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grammars.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938" y="977581"/>
            <a:ext cx="6517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6765" algn="l"/>
              </a:tabLst>
            </a:pPr>
            <a:r>
              <a:rPr sz="3200" spc="-5" dirty="0">
                <a:solidFill>
                  <a:srgbClr val="0048AA"/>
                </a:solidFill>
              </a:rPr>
              <a:t>6.1	</a:t>
            </a:r>
            <a:r>
              <a:rPr sz="3200" dirty="0">
                <a:solidFill>
                  <a:srgbClr val="0048AA"/>
                </a:solidFill>
              </a:rPr>
              <a:t>Weighted</a:t>
            </a:r>
            <a:r>
              <a:rPr sz="3200" spc="-45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Interval</a:t>
            </a:r>
            <a:r>
              <a:rPr sz="3200" spc="-50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Scheduling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Weighted</a:t>
            </a:r>
            <a:r>
              <a:rPr spc="-45" dirty="0"/>
              <a:t> </a:t>
            </a:r>
            <a:r>
              <a:rPr spc="-5" dirty="0"/>
              <a:t>Interval</a:t>
            </a:r>
            <a:r>
              <a:rPr spc="-45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574" y="938423"/>
            <a:ext cx="7168515" cy="13462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Weighted</a:t>
            </a:r>
            <a:r>
              <a:rPr sz="1800" spc="-2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interval</a:t>
            </a:r>
            <a:r>
              <a:rPr sz="1800" spc="-3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scheduling</a:t>
            </a:r>
            <a:r>
              <a:rPr sz="1800" spc="-2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problem.</a:t>
            </a:r>
            <a:endParaRPr sz="1800">
              <a:latin typeface="Comic Sans MS"/>
              <a:cs typeface="Comic Sans MS"/>
            </a:endParaRPr>
          </a:p>
          <a:p>
            <a:pPr marL="384175" indent="-231775">
              <a:lnSpc>
                <a:spcPct val="100000"/>
              </a:lnSpc>
              <a:spcBef>
                <a:spcPts val="439"/>
              </a:spcBef>
              <a:buSzPct val="33333"/>
              <a:buFont typeface="Lucida Sans Unicode"/>
              <a:buChar char="■"/>
              <a:tabLst>
                <a:tab pos="383540" algn="l"/>
                <a:tab pos="384175" algn="l"/>
              </a:tabLst>
            </a:pPr>
            <a:r>
              <a:rPr sz="1800" spc="-5" dirty="0">
                <a:latin typeface="Comic Sans MS"/>
                <a:cs typeface="Comic Sans MS"/>
              </a:rPr>
              <a:t>Job </a:t>
            </a:r>
            <a:r>
              <a:rPr sz="1800" dirty="0">
                <a:latin typeface="Comic Sans MS"/>
                <a:cs typeface="Comic Sans MS"/>
              </a:rPr>
              <a:t>j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starts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</a:t>
            </a:r>
            <a:r>
              <a:rPr sz="1950" baseline="-21367" dirty="0">
                <a:latin typeface="Comic Sans MS"/>
                <a:cs typeface="Comic Sans MS"/>
              </a:rPr>
              <a:t>j</a:t>
            </a:r>
            <a:r>
              <a:rPr sz="1800" dirty="0">
                <a:latin typeface="Comic Sans MS"/>
                <a:cs typeface="Comic Sans MS"/>
              </a:rPr>
              <a:t>,</a:t>
            </a:r>
            <a:r>
              <a:rPr sz="1800" spc="-5" dirty="0">
                <a:latin typeface="Comic Sans MS"/>
                <a:cs typeface="Comic Sans MS"/>
              </a:rPr>
              <a:t> finishes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at </a:t>
            </a:r>
            <a:r>
              <a:rPr sz="1800" spc="5" dirty="0">
                <a:latin typeface="Comic Sans MS"/>
                <a:cs typeface="Comic Sans MS"/>
              </a:rPr>
              <a:t>f</a:t>
            </a:r>
            <a:r>
              <a:rPr sz="1950" spc="7" baseline="-21367" dirty="0">
                <a:latin typeface="Comic Sans MS"/>
                <a:cs typeface="Comic Sans MS"/>
              </a:rPr>
              <a:t>j</a:t>
            </a:r>
            <a:r>
              <a:rPr sz="1800" spc="5" dirty="0">
                <a:latin typeface="Comic Sans MS"/>
                <a:cs typeface="Comic Sans MS"/>
              </a:rPr>
              <a:t>,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has</a:t>
            </a:r>
            <a:r>
              <a:rPr sz="1800" spc="-5" dirty="0">
                <a:latin typeface="Comic Sans MS"/>
                <a:cs typeface="Comic Sans MS"/>
              </a:rPr>
              <a:t> weight </a:t>
            </a:r>
            <a:r>
              <a:rPr sz="1800" dirty="0">
                <a:latin typeface="Comic Sans MS"/>
                <a:cs typeface="Comic Sans MS"/>
              </a:rPr>
              <a:t>or</a:t>
            </a:r>
            <a:r>
              <a:rPr sz="1800" spc="-5" dirty="0">
                <a:latin typeface="Comic Sans MS"/>
                <a:cs typeface="Comic Sans MS"/>
              </a:rPr>
              <a:t> value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950" baseline="-21367" dirty="0">
                <a:latin typeface="Comic Sans MS"/>
                <a:cs typeface="Comic Sans MS"/>
              </a:rPr>
              <a:t>j</a:t>
            </a:r>
            <a:r>
              <a:rPr sz="1950" spc="217" baseline="-21367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84175" indent="-231775">
              <a:lnSpc>
                <a:spcPct val="100000"/>
              </a:lnSpc>
              <a:spcBef>
                <a:spcPts val="439"/>
              </a:spcBef>
              <a:buSzPct val="33333"/>
              <a:buFont typeface="Lucida Sans Unicode"/>
              <a:buChar char="■"/>
              <a:tabLst>
                <a:tab pos="383540" algn="l"/>
                <a:tab pos="384175" algn="l"/>
              </a:tabLst>
            </a:pPr>
            <a:r>
              <a:rPr sz="1800" dirty="0">
                <a:latin typeface="Comic Sans MS"/>
                <a:cs typeface="Comic Sans MS"/>
              </a:rPr>
              <a:t>Two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jobs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compatible</a:t>
            </a:r>
            <a:r>
              <a:rPr sz="1800" spc="-25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they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don't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overlap.</a:t>
            </a:r>
            <a:endParaRPr sz="1800">
              <a:latin typeface="Comic Sans MS"/>
              <a:cs typeface="Comic Sans MS"/>
            </a:endParaRPr>
          </a:p>
          <a:p>
            <a:pPr marL="384175" indent="-231775">
              <a:lnSpc>
                <a:spcPct val="100000"/>
              </a:lnSpc>
              <a:spcBef>
                <a:spcPts val="439"/>
              </a:spcBef>
              <a:buSzPct val="33333"/>
              <a:buFont typeface="Lucida Sans Unicode"/>
              <a:buChar char="■"/>
              <a:tabLst>
                <a:tab pos="383540" algn="l"/>
                <a:tab pos="384175" algn="l"/>
                <a:tab pos="1044575" algn="l"/>
              </a:tabLst>
            </a:pPr>
            <a:r>
              <a:rPr sz="1800" dirty="0">
                <a:latin typeface="Comic Sans MS"/>
                <a:cs typeface="Comic Sans MS"/>
              </a:rPr>
              <a:t>Goal:	</a:t>
            </a:r>
            <a:r>
              <a:rPr sz="1800" spc="-5" dirty="0">
                <a:latin typeface="Comic Sans MS"/>
                <a:cs typeface="Comic Sans MS"/>
              </a:rPr>
              <a:t>find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maximum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weight</a:t>
            </a:r>
            <a:r>
              <a:rPr sz="1800" spc="-1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subset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mutually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compatible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jobs.</a:t>
            </a:r>
            <a:endParaRPr sz="1800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28749" y="3043235"/>
          <a:ext cx="5851520" cy="3183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8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1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8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64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6225">
                <a:tc gridSpan="6"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1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1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1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8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81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f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2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239000" y="61944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94575" y="6057900"/>
            <a:ext cx="490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mic Sans MS"/>
                <a:cs typeface="Comic Sans MS"/>
              </a:rPr>
              <a:t>Time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56674" y="6659671"/>
            <a:ext cx="138430" cy="1670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z="800" dirty="0">
                <a:latin typeface="Comic Sans MS"/>
                <a:cs typeface="Comic Sans MS"/>
              </a:rPr>
              <a:t>6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775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8962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3150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7337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3112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4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7300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5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1487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6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5675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7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49862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8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34050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9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49975" y="6265862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F605F"/>
                </a:solidFill>
                <a:latin typeface="Courier New"/>
                <a:cs typeface="Courier New"/>
              </a:rPr>
              <a:t>10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548" y="177800"/>
            <a:ext cx="4708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Unweighted</a:t>
            </a:r>
            <a:r>
              <a:rPr spc="-30" dirty="0"/>
              <a:t> </a:t>
            </a:r>
            <a:r>
              <a:rPr spc="-5" dirty="0"/>
              <a:t>Interval</a:t>
            </a:r>
            <a:r>
              <a:rPr spc="-30" dirty="0"/>
              <a:t> </a:t>
            </a:r>
            <a:r>
              <a:rPr spc="-5" dirty="0"/>
              <a:t>Scheduling</a:t>
            </a:r>
            <a:r>
              <a:rPr spc="-35" dirty="0"/>
              <a:t> </a:t>
            </a:r>
            <a:r>
              <a:rPr spc="-5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974" y="938423"/>
            <a:ext cx="7291070" cy="1016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83439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Recall.	</a:t>
            </a:r>
            <a:r>
              <a:rPr sz="1800" dirty="0">
                <a:latin typeface="Comic Sans MS"/>
                <a:cs typeface="Comic Sans MS"/>
              </a:rPr>
              <a:t>Greedy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algorithm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works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weights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1.</a:t>
            </a:r>
            <a:endParaRPr sz="180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spcBef>
                <a:spcPts val="439"/>
              </a:spcBef>
              <a:buSzPct val="33333"/>
              <a:buFont typeface="Lucida Sans Unicode"/>
              <a:buChar char="■"/>
              <a:tabLst>
                <a:tab pos="358140" algn="l"/>
                <a:tab pos="358775" algn="l"/>
              </a:tabLst>
            </a:pPr>
            <a:r>
              <a:rPr sz="1800" dirty="0">
                <a:latin typeface="Comic Sans MS"/>
                <a:cs typeface="Comic Sans MS"/>
              </a:rPr>
              <a:t>Consider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jobs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ascending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finish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time.</a:t>
            </a:r>
            <a:endParaRPr sz="1800">
              <a:latin typeface="Comic Sans MS"/>
              <a:cs typeface="Comic Sans MS"/>
            </a:endParaRPr>
          </a:p>
          <a:p>
            <a:pPr marL="358775" indent="-231775">
              <a:lnSpc>
                <a:spcPct val="100000"/>
              </a:lnSpc>
              <a:spcBef>
                <a:spcPts val="439"/>
              </a:spcBef>
              <a:buSzPct val="33333"/>
              <a:buFont typeface="Lucida Sans Unicode"/>
              <a:buChar char="■"/>
              <a:tabLst>
                <a:tab pos="358140" algn="l"/>
                <a:tab pos="358775" algn="l"/>
              </a:tabLst>
            </a:pPr>
            <a:r>
              <a:rPr sz="1800" spc="-5" dirty="0">
                <a:latin typeface="Comic Sans MS"/>
                <a:cs typeface="Comic Sans MS"/>
              </a:rPr>
              <a:t>Add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job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subset</a:t>
            </a:r>
            <a:r>
              <a:rPr sz="1800" spc="-5" dirty="0">
                <a:latin typeface="Comic Sans MS"/>
                <a:cs typeface="Comic Sans MS"/>
              </a:rPr>
              <a:t> if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compatible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 </a:t>
            </a:r>
            <a:r>
              <a:rPr sz="1800" dirty="0">
                <a:latin typeface="Comic Sans MS"/>
                <a:cs typeface="Comic Sans MS"/>
              </a:rPr>
              <a:t>previously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chosen</a:t>
            </a:r>
            <a:r>
              <a:rPr sz="1800" spc="-5" dirty="0">
                <a:latin typeface="Comic Sans MS"/>
                <a:cs typeface="Comic Sans MS"/>
              </a:rPr>
              <a:t> jobs.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974" y="3249823"/>
            <a:ext cx="7011034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  <a:tabLst>
                <a:tab pos="151003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Observation.	</a:t>
            </a:r>
            <a:r>
              <a:rPr sz="1800" dirty="0">
                <a:latin typeface="Comic Sans MS"/>
                <a:cs typeface="Comic Sans MS"/>
              </a:rPr>
              <a:t>Greedy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algorithm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fail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spectacularly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arbitrary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weights </a:t>
            </a:r>
            <a:r>
              <a:rPr sz="1800" dirty="0">
                <a:latin typeface="Comic Sans MS"/>
                <a:cs typeface="Comic Sans MS"/>
              </a:rPr>
              <a:t>are allowed.</a:t>
            </a:r>
            <a:endParaRPr sz="1800">
              <a:latin typeface="Comic Sans MS"/>
              <a:cs typeface="Comic Sans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28750" y="4918074"/>
          <a:ext cx="5845807" cy="1306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2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2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2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05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239000" y="61944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94575" y="6057900"/>
            <a:ext cx="490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mic Sans MS"/>
                <a:cs typeface="Comic Sans MS"/>
              </a:rPr>
              <a:t>Time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56674" y="6659671"/>
            <a:ext cx="138430" cy="1670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z="800" dirty="0">
                <a:latin typeface="Comic Sans MS"/>
                <a:cs typeface="Comic Sans MS"/>
              </a:rPr>
              <a:t>7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775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8962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3150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7337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3112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4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7300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5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1487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6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65675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7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49862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8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34050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9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49975" y="6265862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F605F"/>
                </a:solidFill>
                <a:latin typeface="Courier New"/>
                <a:cs typeface="Courier New"/>
              </a:rPr>
              <a:t>10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04012" y="6265862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F605F"/>
                </a:solidFill>
                <a:latin typeface="Courier New"/>
                <a:cs typeface="Courier New"/>
              </a:rPr>
              <a:t>11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1625" y="5237162"/>
            <a:ext cx="944244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weight</a:t>
            </a:r>
            <a:r>
              <a:rPr sz="1200" spc="-4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=</a:t>
            </a:r>
            <a:r>
              <a:rPr sz="1200" spc="-4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999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omic Sans MS"/>
              <a:cs typeface="Comic Sans MS"/>
            </a:endParaRPr>
          </a:p>
          <a:p>
            <a:pPr marL="13970">
              <a:lnSpc>
                <a:spcPct val="100000"/>
              </a:lnSpc>
            </a:pPr>
            <a:r>
              <a:rPr sz="1200" spc="-5" dirty="0">
                <a:latin typeface="Comic Sans MS"/>
                <a:cs typeface="Comic Sans MS"/>
              </a:rPr>
              <a:t>weight</a:t>
            </a:r>
            <a:r>
              <a:rPr sz="1200" spc="-3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=</a:t>
            </a:r>
            <a:r>
              <a:rPr sz="1200" spc="-3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Weighted</a:t>
            </a:r>
            <a:r>
              <a:rPr spc="-45" dirty="0"/>
              <a:t> </a:t>
            </a:r>
            <a:r>
              <a:rPr spc="-5" dirty="0"/>
              <a:t>Interval</a:t>
            </a:r>
            <a:r>
              <a:rPr spc="-45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4" y="938423"/>
            <a:ext cx="7024370" cy="13462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40"/>
              </a:spcBef>
              <a:tabLst>
                <a:tab pos="1183005" algn="l"/>
                <a:tab pos="4326255" algn="l"/>
                <a:tab pos="486600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Notation.	</a:t>
            </a:r>
            <a:r>
              <a:rPr sz="1800" dirty="0">
                <a:latin typeface="Comic Sans MS"/>
                <a:cs typeface="Comic Sans MS"/>
              </a:rPr>
              <a:t>Label </a:t>
            </a:r>
            <a:r>
              <a:rPr sz="1800" spc="-5" dirty="0">
                <a:latin typeface="Comic Sans MS"/>
                <a:cs typeface="Comic Sans MS"/>
              </a:rPr>
              <a:t>jobs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by finishing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time:	</a:t>
            </a:r>
            <a:r>
              <a:rPr sz="1800" spc="5" dirty="0">
                <a:latin typeface="Comic Sans MS"/>
                <a:cs typeface="Comic Sans MS"/>
              </a:rPr>
              <a:t>f</a:t>
            </a:r>
            <a:r>
              <a:rPr sz="1800" spc="7" baseline="-20833" dirty="0">
                <a:latin typeface="Comic Sans MS"/>
                <a:cs typeface="Comic Sans MS"/>
              </a:rPr>
              <a:t>1</a:t>
            </a:r>
            <a:r>
              <a:rPr sz="1800" spc="540" baseline="-20833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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mic Sans MS"/>
                <a:cs typeface="Comic Sans MS"/>
              </a:rPr>
              <a:t>f</a:t>
            </a:r>
            <a:r>
              <a:rPr sz="1800" spc="-7" baseline="-20833" dirty="0">
                <a:latin typeface="Comic Sans MS"/>
                <a:cs typeface="Comic Sans MS"/>
              </a:rPr>
              <a:t>2</a:t>
            </a:r>
            <a:r>
              <a:rPr sz="1800" spc="517" baseline="-20833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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.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.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.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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</a:t>
            </a:r>
            <a:r>
              <a:rPr sz="1800" spc="-7" baseline="-20833" dirty="0">
                <a:latin typeface="Comic Sans MS"/>
                <a:cs typeface="Comic Sans MS"/>
              </a:rPr>
              <a:t>n</a:t>
            </a:r>
            <a:r>
              <a:rPr sz="1800" spc="-15" baseline="-20833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439"/>
              </a:spcBef>
              <a:tabLst>
                <a:tab pos="65024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sz="1800" dirty="0">
                <a:latin typeface="Comic Sans MS"/>
                <a:cs typeface="Comic Sans MS"/>
              </a:rPr>
              <a:t>p(j)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largest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index </a:t>
            </a:r>
            <a:r>
              <a:rPr sz="1800" dirty="0">
                <a:latin typeface="Comic Sans MS"/>
                <a:cs typeface="Comic Sans MS"/>
              </a:rPr>
              <a:t>i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&lt;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j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such</a:t>
            </a:r>
            <a:r>
              <a:rPr sz="1800" spc="-5" dirty="0">
                <a:latin typeface="Comic Sans MS"/>
                <a:cs typeface="Comic Sans MS"/>
              </a:rPr>
              <a:t> that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job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compatible</a:t>
            </a:r>
            <a:r>
              <a:rPr sz="1800" spc="-5" dirty="0">
                <a:latin typeface="Comic Sans MS"/>
                <a:cs typeface="Comic Sans MS"/>
              </a:rPr>
              <a:t> with j.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tabLst>
                <a:tab pos="53276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Ex:	</a:t>
            </a:r>
            <a:r>
              <a:rPr sz="1800" dirty="0">
                <a:latin typeface="Comic Sans MS"/>
                <a:cs typeface="Comic Sans MS"/>
              </a:rPr>
              <a:t>p(8)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5,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p(7)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3,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p(2)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0.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25575" y="6194424"/>
            <a:ext cx="5889625" cy="76200"/>
            <a:chOff x="1425575" y="6194424"/>
            <a:chExt cx="5889625" cy="76200"/>
          </a:xfrm>
        </p:grpSpPr>
        <p:sp>
          <p:nvSpPr>
            <p:cNvPr id="5" name="object 5"/>
            <p:cNvSpPr/>
            <p:nvPr/>
          </p:nvSpPr>
          <p:spPr>
            <a:xfrm>
              <a:off x="1433512" y="6232525"/>
              <a:ext cx="5856605" cy="0"/>
            </a:xfrm>
            <a:custGeom>
              <a:avLst/>
              <a:gdLst/>
              <a:ahLst/>
              <a:cxnLst/>
              <a:rect l="l" t="t" r="r" b="b"/>
              <a:pathLst>
                <a:path w="5856605">
                  <a:moveTo>
                    <a:pt x="0" y="0"/>
                  </a:moveTo>
                  <a:lnTo>
                    <a:pt x="5856286" y="0"/>
                  </a:lnTo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000" y="61944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54787" y="623252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394575" y="6057900"/>
            <a:ext cx="4324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ic Sans MS"/>
                <a:cs typeface="Comic Sans MS"/>
              </a:rPr>
              <a:t>Time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4775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17698" y="3048000"/>
            <a:ext cx="0" cy="866775"/>
          </a:xfrm>
          <a:custGeom>
            <a:avLst/>
            <a:gdLst/>
            <a:ahLst/>
            <a:cxnLst/>
            <a:rect l="l" t="t" r="r" b="b"/>
            <a:pathLst>
              <a:path h="866775">
                <a:moveTo>
                  <a:pt x="0" y="0"/>
                </a:moveTo>
                <a:lnTo>
                  <a:pt x="0" y="86677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428749" y="3043238"/>
            <a:ext cx="5339080" cy="3194050"/>
            <a:chOff x="1428749" y="3043238"/>
            <a:chExt cx="5339080" cy="3194050"/>
          </a:xfrm>
        </p:grpSpPr>
        <p:sp>
          <p:nvSpPr>
            <p:cNvPr id="12" name="object 12"/>
            <p:cNvSpPr/>
            <p:nvPr/>
          </p:nvSpPr>
          <p:spPr>
            <a:xfrm>
              <a:off x="1917698" y="4190998"/>
              <a:ext cx="0" cy="2041525"/>
            </a:xfrm>
            <a:custGeom>
              <a:avLst/>
              <a:gdLst/>
              <a:ahLst/>
              <a:cxnLst/>
              <a:rect l="l" t="t" r="r" b="b"/>
              <a:pathLst>
                <a:path h="2041525">
                  <a:moveTo>
                    <a:pt x="0" y="0"/>
                  </a:moveTo>
                  <a:lnTo>
                    <a:pt x="0" y="204152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3511" y="3048000"/>
              <a:ext cx="0" cy="3184525"/>
            </a:xfrm>
            <a:custGeom>
              <a:avLst/>
              <a:gdLst/>
              <a:ahLst/>
              <a:cxnLst/>
              <a:rect l="l" t="t" r="r" b="b"/>
              <a:pathLst>
                <a:path h="3184525">
                  <a:moveTo>
                    <a:pt x="0" y="318452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97125" y="3048000"/>
              <a:ext cx="3395979" cy="3184525"/>
            </a:xfrm>
            <a:custGeom>
              <a:avLst/>
              <a:gdLst/>
              <a:ahLst/>
              <a:cxnLst/>
              <a:rect l="l" t="t" r="r" b="b"/>
              <a:pathLst>
                <a:path w="3395979" h="3184525">
                  <a:moveTo>
                    <a:pt x="490536" y="1142997"/>
                  </a:moveTo>
                  <a:lnTo>
                    <a:pt x="490536" y="3184524"/>
                  </a:lnTo>
                </a:path>
                <a:path w="3395979" h="3184525">
                  <a:moveTo>
                    <a:pt x="490536" y="277811"/>
                  </a:moveTo>
                  <a:lnTo>
                    <a:pt x="490536" y="866772"/>
                  </a:lnTo>
                </a:path>
                <a:path w="3395979" h="3184525">
                  <a:moveTo>
                    <a:pt x="485773" y="793"/>
                  </a:moveTo>
                  <a:lnTo>
                    <a:pt x="495298" y="793"/>
                  </a:lnTo>
                </a:path>
                <a:path w="3395979" h="3184525">
                  <a:moveTo>
                    <a:pt x="4762" y="1142997"/>
                  </a:moveTo>
                  <a:lnTo>
                    <a:pt x="4762" y="3184524"/>
                  </a:lnTo>
                </a:path>
                <a:path w="3395979" h="3184525">
                  <a:moveTo>
                    <a:pt x="4762" y="277811"/>
                  </a:moveTo>
                  <a:lnTo>
                    <a:pt x="4762" y="866772"/>
                  </a:lnTo>
                </a:path>
                <a:path w="3395979" h="3184525">
                  <a:moveTo>
                    <a:pt x="0" y="793"/>
                  </a:moveTo>
                  <a:lnTo>
                    <a:pt x="9524" y="793"/>
                  </a:lnTo>
                </a:path>
                <a:path w="3395979" h="3184525">
                  <a:moveTo>
                    <a:pt x="974724" y="1981197"/>
                  </a:moveTo>
                  <a:lnTo>
                    <a:pt x="974724" y="3184524"/>
                  </a:lnTo>
                </a:path>
                <a:path w="3395979" h="3184525">
                  <a:moveTo>
                    <a:pt x="974724" y="1142997"/>
                  </a:moveTo>
                  <a:lnTo>
                    <a:pt x="974724" y="1704972"/>
                  </a:lnTo>
                </a:path>
                <a:path w="3395979" h="3184525">
                  <a:moveTo>
                    <a:pt x="974724" y="735011"/>
                  </a:moveTo>
                  <a:lnTo>
                    <a:pt x="974724" y="866772"/>
                  </a:lnTo>
                </a:path>
                <a:path w="3395979" h="3184525">
                  <a:moveTo>
                    <a:pt x="974724" y="0"/>
                  </a:moveTo>
                  <a:lnTo>
                    <a:pt x="974724" y="457198"/>
                  </a:lnTo>
                </a:path>
                <a:path w="3395979" h="3184525">
                  <a:moveTo>
                    <a:pt x="2427286" y="2768597"/>
                  </a:moveTo>
                  <a:lnTo>
                    <a:pt x="2427286" y="3184524"/>
                  </a:lnTo>
                </a:path>
                <a:path w="3395979" h="3184525">
                  <a:moveTo>
                    <a:pt x="2427286" y="2352672"/>
                  </a:moveTo>
                  <a:lnTo>
                    <a:pt x="2427286" y="2492373"/>
                  </a:lnTo>
                </a:path>
                <a:path w="3395979" h="3184525">
                  <a:moveTo>
                    <a:pt x="2427286" y="1981197"/>
                  </a:moveTo>
                  <a:lnTo>
                    <a:pt x="2427286" y="2076447"/>
                  </a:lnTo>
                </a:path>
                <a:path w="3395979" h="3184525">
                  <a:moveTo>
                    <a:pt x="2427286" y="0"/>
                  </a:moveTo>
                  <a:lnTo>
                    <a:pt x="2427286" y="1704972"/>
                  </a:lnTo>
                </a:path>
                <a:path w="3395979" h="3184525">
                  <a:moveTo>
                    <a:pt x="1943098" y="2352672"/>
                  </a:moveTo>
                  <a:lnTo>
                    <a:pt x="1943098" y="3184524"/>
                  </a:lnTo>
                </a:path>
                <a:path w="3395979" h="3184525">
                  <a:moveTo>
                    <a:pt x="1943098" y="1981197"/>
                  </a:moveTo>
                  <a:lnTo>
                    <a:pt x="1943098" y="2076447"/>
                  </a:lnTo>
                </a:path>
                <a:path w="3395979" h="3184525">
                  <a:moveTo>
                    <a:pt x="1943098" y="1573211"/>
                  </a:moveTo>
                  <a:lnTo>
                    <a:pt x="1943098" y="1704972"/>
                  </a:lnTo>
                </a:path>
                <a:path w="3395979" h="3184525">
                  <a:moveTo>
                    <a:pt x="1943098" y="0"/>
                  </a:moveTo>
                  <a:lnTo>
                    <a:pt x="1943098" y="1295398"/>
                  </a:lnTo>
                </a:path>
                <a:path w="3395979" h="3184525">
                  <a:moveTo>
                    <a:pt x="3395662" y="3173411"/>
                  </a:moveTo>
                  <a:lnTo>
                    <a:pt x="3395662" y="3184524"/>
                  </a:lnTo>
                </a:path>
                <a:path w="3395979" h="3184525">
                  <a:moveTo>
                    <a:pt x="3395662" y="2768597"/>
                  </a:moveTo>
                  <a:lnTo>
                    <a:pt x="3395662" y="2895598"/>
                  </a:lnTo>
                </a:path>
                <a:path w="3395979" h="3184525">
                  <a:moveTo>
                    <a:pt x="3395662" y="0"/>
                  </a:moveTo>
                  <a:lnTo>
                    <a:pt x="3395662" y="2492373"/>
                  </a:lnTo>
                </a:path>
                <a:path w="3395979" h="3184525">
                  <a:moveTo>
                    <a:pt x="2911474" y="2768597"/>
                  </a:moveTo>
                  <a:lnTo>
                    <a:pt x="2911474" y="3184524"/>
                  </a:lnTo>
                </a:path>
                <a:path w="3395979" h="3184525">
                  <a:moveTo>
                    <a:pt x="2911474" y="2352672"/>
                  </a:moveTo>
                  <a:lnTo>
                    <a:pt x="2911474" y="2492373"/>
                  </a:lnTo>
                </a:path>
                <a:path w="3395979" h="3184525">
                  <a:moveTo>
                    <a:pt x="2911474" y="0"/>
                  </a:moveTo>
                  <a:lnTo>
                    <a:pt x="2911474" y="207644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62749" y="3048000"/>
              <a:ext cx="0" cy="3184525"/>
            </a:xfrm>
            <a:custGeom>
              <a:avLst/>
              <a:gdLst/>
              <a:ahLst/>
              <a:cxnLst/>
              <a:rect l="l" t="t" r="r" b="b"/>
              <a:pathLst>
                <a:path h="3184525">
                  <a:moveTo>
                    <a:pt x="0" y="318452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78561" y="3048000"/>
              <a:ext cx="0" cy="3184525"/>
            </a:xfrm>
            <a:custGeom>
              <a:avLst/>
              <a:gdLst/>
              <a:ahLst/>
              <a:cxnLst/>
              <a:rect l="l" t="t" r="r" b="b"/>
              <a:pathLst>
                <a:path h="3184525">
                  <a:moveTo>
                    <a:pt x="0" y="3173411"/>
                  </a:moveTo>
                  <a:lnTo>
                    <a:pt x="0" y="3184524"/>
                  </a:lnTo>
                </a:path>
                <a:path h="3184525">
                  <a:moveTo>
                    <a:pt x="0" y="0"/>
                  </a:moveTo>
                  <a:lnTo>
                    <a:pt x="0" y="289559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58962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43150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27337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13112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4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7300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5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81487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6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65675" y="626586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7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49862" y="6265862"/>
            <a:ext cx="1108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6570" algn="l"/>
                <a:tab pos="912494" algn="l"/>
              </a:tabLst>
            </a:pPr>
            <a:r>
              <a:rPr sz="1200" b="1" dirty="0">
                <a:solidFill>
                  <a:srgbClr val="5F605F"/>
                </a:solidFill>
                <a:latin typeface="Courier New"/>
                <a:cs typeface="Courier New"/>
              </a:rPr>
              <a:t>8	9	</a:t>
            </a:r>
            <a:r>
              <a:rPr sz="1200" b="1" spc="-5" dirty="0">
                <a:solidFill>
                  <a:srgbClr val="5F605F"/>
                </a:solidFill>
                <a:latin typeface="Courier New"/>
                <a:cs typeface="Courier New"/>
              </a:rPr>
              <a:t>10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04012" y="6265862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F605F"/>
                </a:solidFill>
                <a:latin typeface="Courier New"/>
                <a:cs typeface="Courier New"/>
              </a:rPr>
              <a:t>11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60800" y="5124448"/>
            <a:ext cx="1927225" cy="276225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111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45"/>
              </a:spcBef>
            </a:pPr>
            <a:r>
              <a:rPr sz="1400" b="1" dirty="0"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4986" y="5540373"/>
            <a:ext cx="1929130" cy="276225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111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45"/>
              </a:spcBef>
            </a:pPr>
            <a:r>
              <a:rPr sz="1400" b="1" dirty="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56037" y="3048000"/>
            <a:ext cx="0" cy="3184525"/>
          </a:xfrm>
          <a:custGeom>
            <a:avLst/>
            <a:gdLst/>
            <a:ahLst/>
            <a:cxnLst/>
            <a:rect l="l" t="t" r="r" b="b"/>
            <a:pathLst>
              <a:path h="3184525">
                <a:moveTo>
                  <a:pt x="0" y="1981197"/>
                </a:moveTo>
                <a:lnTo>
                  <a:pt x="0" y="3184524"/>
                </a:lnTo>
              </a:path>
              <a:path h="3184525">
                <a:moveTo>
                  <a:pt x="0" y="1573211"/>
                </a:moveTo>
                <a:lnTo>
                  <a:pt x="0" y="1704972"/>
                </a:lnTo>
              </a:path>
              <a:path h="3184525">
                <a:moveTo>
                  <a:pt x="0" y="1142997"/>
                </a:moveTo>
                <a:lnTo>
                  <a:pt x="0" y="1295398"/>
                </a:lnTo>
              </a:path>
              <a:path h="3184525">
                <a:moveTo>
                  <a:pt x="0" y="0"/>
                </a:moveTo>
                <a:lnTo>
                  <a:pt x="0" y="86677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13362" y="5943598"/>
            <a:ext cx="1444625" cy="281305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175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50"/>
              </a:spcBef>
            </a:pPr>
            <a:r>
              <a:rPr sz="1400" b="1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05875" y="6659671"/>
            <a:ext cx="189230" cy="1670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z="800" dirty="0">
                <a:latin typeface="Comic Sans MS"/>
                <a:cs typeface="Comic Sans MS"/>
              </a:rPr>
              <a:t>8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76612" y="4343399"/>
            <a:ext cx="1443355" cy="27813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175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250"/>
              </a:spcBef>
            </a:pPr>
            <a:r>
              <a:rPr sz="1400" b="1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38274" y="3914773"/>
            <a:ext cx="2897505" cy="276225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400" b="1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22461" y="3049587"/>
            <a:ext cx="1444625" cy="276225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111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45"/>
              </a:spcBef>
            </a:pPr>
            <a:r>
              <a:rPr sz="1400" b="1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92424" y="3505198"/>
            <a:ext cx="958850" cy="27813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175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250"/>
              </a:spcBef>
            </a:pPr>
            <a:r>
              <a:rPr sz="1400" b="1" dirty="0"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92424" y="4752973"/>
            <a:ext cx="2411730" cy="276225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111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45"/>
              </a:spcBef>
            </a:pPr>
            <a:r>
              <a:rPr sz="1400" b="1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562" y="177800"/>
            <a:ext cx="4417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6065" algn="l"/>
              </a:tabLst>
            </a:pPr>
            <a:r>
              <a:rPr dirty="0"/>
              <a:t>Dynamic Programming:	</a:t>
            </a:r>
            <a:r>
              <a:rPr spc="-5" dirty="0"/>
              <a:t>Binary</a:t>
            </a:r>
            <a:r>
              <a:rPr spc="-85" dirty="0"/>
              <a:t> </a:t>
            </a:r>
            <a:r>
              <a:rPr dirty="0"/>
              <a:t>Choice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6274" y="938423"/>
            <a:ext cx="7503795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20400"/>
              </a:lnSpc>
              <a:spcBef>
                <a:spcPts val="100"/>
              </a:spcBef>
              <a:tabLst>
                <a:tab pos="115760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Notation.	</a:t>
            </a:r>
            <a:r>
              <a:rPr sz="1800" spc="-5" dirty="0">
                <a:latin typeface="Comic Sans MS"/>
                <a:cs typeface="Comic Sans MS"/>
              </a:rPr>
              <a:t>OPT(j) </a:t>
            </a:r>
            <a:r>
              <a:rPr sz="1800" dirty="0">
                <a:latin typeface="Comic Sans MS"/>
                <a:cs typeface="Comic Sans MS"/>
              </a:rPr>
              <a:t>= </a:t>
            </a:r>
            <a:r>
              <a:rPr sz="1800" spc="-5" dirty="0">
                <a:latin typeface="Comic Sans MS"/>
                <a:cs typeface="Comic Sans MS"/>
              </a:rPr>
              <a:t>value </a:t>
            </a:r>
            <a:r>
              <a:rPr sz="1800" dirty="0">
                <a:latin typeface="Comic Sans MS"/>
                <a:cs typeface="Comic Sans MS"/>
              </a:rPr>
              <a:t>of optimal solution </a:t>
            </a:r>
            <a:r>
              <a:rPr sz="1800" spc="-5" dirty="0">
                <a:latin typeface="Comic Sans MS"/>
                <a:cs typeface="Comic Sans MS"/>
              </a:rPr>
              <a:t>to the </a:t>
            </a:r>
            <a:r>
              <a:rPr sz="1800" dirty="0">
                <a:latin typeface="Comic Sans MS"/>
                <a:cs typeface="Comic Sans MS"/>
              </a:rPr>
              <a:t>problem consisting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job requests 1, 2, ..., j.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Comic Sans MS"/>
              <a:cs typeface="Comic Sans MS"/>
            </a:endParaRPr>
          </a:p>
          <a:p>
            <a:pPr marL="371475" indent="-231775">
              <a:lnSpc>
                <a:spcPct val="100000"/>
              </a:lnSpc>
              <a:buSzPct val="33333"/>
              <a:buFont typeface="Lucida Sans Unicode"/>
              <a:buChar char="■"/>
              <a:tabLst>
                <a:tab pos="370840" algn="l"/>
                <a:tab pos="371475" algn="l"/>
                <a:tab pos="1239520" algn="l"/>
              </a:tabLst>
            </a:pPr>
            <a:r>
              <a:rPr sz="1800" dirty="0">
                <a:latin typeface="Comic Sans MS"/>
                <a:cs typeface="Comic Sans MS"/>
              </a:rPr>
              <a:t>Case </a:t>
            </a:r>
            <a:r>
              <a:rPr sz="1800" spc="-5" dirty="0">
                <a:latin typeface="Comic Sans MS"/>
                <a:cs typeface="Comic Sans MS"/>
              </a:rPr>
              <a:t>1:	OPT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selects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job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j.</a:t>
            </a:r>
            <a:endParaRPr sz="1800">
              <a:latin typeface="Comic Sans MS"/>
              <a:cs typeface="Comic Sans MS"/>
            </a:endParaRPr>
          </a:p>
          <a:p>
            <a:pPr marL="648970" lvl="1" indent="-167005">
              <a:lnSpc>
                <a:spcPct val="100000"/>
              </a:lnSpc>
              <a:spcBef>
                <a:spcPts val="440"/>
              </a:spcBef>
              <a:buSzPct val="77777"/>
              <a:buChar char="–"/>
              <a:tabLst>
                <a:tab pos="649605" algn="l"/>
              </a:tabLst>
            </a:pPr>
            <a:r>
              <a:rPr sz="1800" dirty="0">
                <a:latin typeface="Comic Sans MS"/>
                <a:cs typeface="Comic Sans MS"/>
              </a:rPr>
              <a:t>collect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profit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v</a:t>
            </a:r>
            <a:r>
              <a:rPr sz="1800" spc="-15" baseline="-20833" dirty="0">
                <a:latin typeface="Comic Sans MS"/>
                <a:cs typeface="Comic Sans MS"/>
              </a:rPr>
              <a:t>j</a:t>
            </a:r>
            <a:endParaRPr sz="1800" baseline="-20833">
              <a:latin typeface="Comic Sans MS"/>
              <a:cs typeface="Comic Sans MS"/>
            </a:endParaRPr>
          </a:p>
          <a:p>
            <a:pPr marL="648970" lvl="1" indent="-167005">
              <a:lnSpc>
                <a:spcPct val="100000"/>
              </a:lnSpc>
              <a:spcBef>
                <a:spcPts val="440"/>
              </a:spcBef>
              <a:buSzPct val="77777"/>
              <a:buChar char="–"/>
              <a:tabLst>
                <a:tab pos="649605" algn="l"/>
              </a:tabLst>
            </a:pPr>
            <a:r>
              <a:rPr sz="1800" dirty="0">
                <a:latin typeface="Comic Sans MS"/>
                <a:cs typeface="Comic Sans MS"/>
              </a:rPr>
              <a:t>can't</a:t>
            </a:r>
            <a:r>
              <a:rPr sz="1800" spc="-5" dirty="0">
                <a:latin typeface="Comic Sans MS"/>
                <a:cs typeface="Comic Sans MS"/>
              </a:rPr>
              <a:t> use incompatible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jobs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{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p(j)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+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1, </a:t>
            </a:r>
            <a:r>
              <a:rPr sz="1800" dirty="0">
                <a:latin typeface="Comic Sans MS"/>
                <a:cs typeface="Comic Sans MS"/>
              </a:rPr>
              <a:t>p(j)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+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2,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..., </a:t>
            </a:r>
            <a:r>
              <a:rPr sz="1800" dirty="0">
                <a:latin typeface="Comic Sans MS"/>
                <a:cs typeface="Comic Sans MS"/>
              </a:rPr>
              <a:t>j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-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  <a:p>
            <a:pPr marL="647700" marR="51435" lvl="1" indent="-165100">
              <a:lnSpc>
                <a:spcPct val="120400"/>
              </a:lnSpc>
              <a:buSzPct val="77777"/>
              <a:buChar char="–"/>
              <a:tabLst>
                <a:tab pos="649605" algn="l"/>
                <a:tab pos="3269615" algn="l"/>
              </a:tabLst>
            </a:pPr>
            <a:r>
              <a:rPr sz="1800" dirty="0">
                <a:latin typeface="Comic Sans MS"/>
                <a:cs typeface="Comic Sans MS"/>
              </a:rPr>
              <a:t>must </a:t>
            </a:r>
            <a:r>
              <a:rPr sz="1800" spc="-5" dirty="0">
                <a:latin typeface="Comic Sans MS"/>
                <a:cs typeface="Comic Sans MS"/>
              </a:rPr>
              <a:t>include </a:t>
            </a:r>
            <a:r>
              <a:rPr sz="1800" dirty="0">
                <a:latin typeface="Comic Sans MS"/>
                <a:cs typeface="Comic Sans MS"/>
              </a:rPr>
              <a:t>optimal solution </a:t>
            </a:r>
            <a:r>
              <a:rPr sz="1800" spc="-5" dirty="0">
                <a:latin typeface="Comic Sans MS"/>
                <a:cs typeface="Comic Sans MS"/>
              </a:rPr>
              <a:t>to </a:t>
            </a:r>
            <a:r>
              <a:rPr sz="1800" dirty="0">
                <a:latin typeface="Comic Sans MS"/>
                <a:cs typeface="Comic Sans MS"/>
              </a:rPr>
              <a:t>problem consisting of </a:t>
            </a:r>
            <a:r>
              <a:rPr sz="1800" spc="-5" dirty="0">
                <a:latin typeface="Comic Sans MS"/>
                <a:cs typeface="Comic Sans MS"/>
              </a:rPr>
              <a:t>remaining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compatible </a:t>
            </a:r>
            <a:r>
              <a:rPr sz="1800" spc="-5" dirty="0">
                <a:latin typeface="Comic Sans MS"/>
                <a:cs typeface="Comic Sans MS"/>
              </a:rPr>
              <a:t>jobs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1, 2,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...,	</a:t>
            </a:r>
            <a:r>
              <a:rPr sz="1800" dirty="0">
                <a:latin typeface="Comic Sans MS"/>
                <a:cs typeface="Comic Sans MS"/>
              </a:rPr>
              <a:t>p(j)</a:t>
            </a:r>
            <a:endParaRPr sz="1800">
              <a:latin typeface="Comic Sans MS"/>
              <a:cs typeface="Comic Sans MS"/>
            </a:endParaRPr>
          </a:p>
          <a:p>
            <a:pPr marR="734060" algn="r">
              <a:lnSpc>
                <a:spcPct val="100000"/>
              </a:lnSpc>
              <a:spcBef>
                <a:spcPts val="235"/>
              </a:spcBef>
            </a:pPr>
            <a:r>
              <a:rPr sz="1200" dirty="0">
                <a:solidFill>
                  <a:srgbClr val="D81F00"/>
                </a:solidFill>
                <a:latin typeface="Comic Sans MS"/>
                <a:cs typeface="Comic Sans MS"/>
              </a:rPr>
              <a:t>optimal</a:t>
            </a:r>
            <a:r>
              <a:rPr sz="1200" spc="-5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200" dirty="0">
                <a:solidFill>
                  <a:srgbClr val="D81F00"/>
                </a:solidFill>
                <a:latin typeface="Comic Sans MS"/>
                <a:cs typeface="Comic Sans MS"/>
              </a:rPr>
              <a:t>substructure</a:t>
            </a:r>
            <a:endParaRPr sz="1200">
              <a:latin typeface="Comic Sans MS"/>
              <a:cs typeface="Comic Sans MS"/>
            </a:endParaRPr>
          </a:p>
          <a:p>
            <a:pPr marL="371475" indent="-231775">
              <a:lnSpc>
                <a:spcPct val="100000"/>
              </a:lnSpc>
              <a:spcBef>
                <a:spcPts val="1365"/>
              </a:spcBef>
              <a:buSzPct val="33333"/>
              <a:buFont typeface="Lucida Sans Unicode"/>
              <a:buChar char="■"/>
              <a:tabLst>
                <a:tab pos="370840" algn="l"/>
                <a:tab pos="371475" algn="l"/>
                <a:tab pos="1275715" algn="l"/>
              </a:tabLst>
            </a:pPr>
            <a:r>
              <a:rPr sz="1800" dirty="0">
                <a:latin typeface="Comic Sans MS"/>
                <a:cs typeface="Comic Sans MS"/>
              </a:rPr>
              <a:t>Case </a:t>
            </a:r>
            <a:r>
              <a:rPr sz="1800" spc="-5" dirty="0">
                <a:latin typeface="Comic Sans MS"/>
                <a:cs typeface="Comic Sans MS"/>
              </a:rPr>
              <a:t>2:	OPT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does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select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job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j.</a:t>
            </a:r>
            <a:endParaRPr sz="1800">
              <a:latin typeface="Comic Sans MS"/>
              <a:cs typeface="Comic Sans MS"/>
            </a:endParaRPr>
          </a:p>
          <a:p>
            <a:pPr marL="647700" marR="51435" lvl="1" indent="-165100">
              <a:lnSpc>
                <a:spcPct val="120400"/>
              </a:lnSpc>
              <a:buSzPct val="77777"/>
              <a:buChar char="–"/>
              <a:tabLst>
                <a:tab pos="649605" algn="l"/>
                <a:tab pos="3269615" algn="l"/>
              </a:tabLst>
            </a:pPr>
            <a:r>
              <a:rPr sz="1800" dirty="0">
                <a:latin typeface="Comic Sans MS"/>
                <a:cs typeface="Comic Sans MS"/>
              </a:rPr>
              <a:t>must </a:t>
            </a:r>
            <a:r>
              <a:rPr sz="1800" spc="-5" dirty="0">
                <a:latin typeface="Comic Sans MS"/>
                <a:cs typeface="Comic Sans MS"/>
              </a:rPr>
              <a:t>include </a:t>
            </a:r>
            <a:r>
              <a:rPr sz="1800" dirty="0">
                <a:latin typeface="Comic Sans MS"/>
                <a:cs typeface="Comic Sans MS"/>
              </a:rPr>
              <a:t>optimal solution </a:t>
            </a:r>
            <a:r>
              <a:rPr sz="1800" spc="-5" dirty="0">
                <a:latin typeface="Comic Sans MS"/>
                <a:cs typeface="Comic Sans MS"/>
              </a:rPr>
              <a:t>to </a:t>
            </a:r>
            <a:r>
              <a:rPr sz="1800" dirty="0">
                <a:latin typeface="Comic Sans MS"/>
                <a:cs typeface="Comic Sans MS"/>
              </a:rPr>
              <a:t>problem consisting of </a:t>
            </a:r>
            <a:r>
              <a:rPr sz="1800" spc="-5" dirty="0">
                <a:latin typeface="Comic Sans MS"/>
                <a:cs typeface="Comic Sans MS"/>
              </a:rPr>
              <a:t>remaining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compatible </a:t>
            </a:r>
            <a:r>
              <a:rPr sz="1800" spc="-5" dirty="0">
                <a:latin typeface="Comic Sans MS"/>
                <a:cs typeface="Comic Sans MS"/>
              </a:rPr>
              <a:t>jobs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1, 2,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...,	j-1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5912" y="5438773"/>
            <a:ext cx="5875655" cy="939800"/>
          </a:xfrm>
          <a:custGeom>
            <a:avLst/>
            <a:gdLst/>
            <a:ahLst/>
            <a:cxnLst/>
            <a:rect l="l" t="t" r="r" b="b"/>
            <a:pathLst>
              <a:path w="5875655" h="939800">
                <a:moveTo>
                  <a:pt x="5875336" y="0"/>
                </a:moveTo>
                <a:lnTo>
                  <a:pt x="0" y="0"/>
                </a:lnTo>
                <a:lnTo>
                  <a:pt x="0" y="939799"/>
                </a:lnTo>
                <a:lnTo>
                  <a:pt x="5875336" y="939799"/>
                </a:lnTo>
                <a:lnTo>
                  <a:pt x="587533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10913" y="5468192"/>
            <a:ext cx="901065" cy="707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27800"/>
              </a:lnSpc>
              <a:spcBef>
                <a:spcPts val="90"/>
              </a:spcBef>
            </a:pPr>
            <a:r>
              <a:rPr sz="1750" spc="10" dirty="0">
                <a:latin typeface="Times New Roman"/>
                <a:cs typeface="Times New Roman"/>
              </a:rPr>
              <a:t>if 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j</a:t>
            </a:r>
            <a:r>
              <a:rPr sz="1750" spc="-190" dirty="0">
                <a:latin typeface="Times New Roman"/>
                <a:cs typeface="Times New Roman"/>
              </a:rPr>
              <a:t> </a:t>
            </a:r>
            <a:r>
              <a:rPr sz="1750" spc="25" dirty="0">
                <a:latin typeface="Symbol"/>
                <a:cs typeface="Symbol"/>
              </a:rPr>
              <a:t>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0  otherwise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3347" y="5522138"/>
            <a:ext cx="36639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750" spc="20" dirty="0">
                <a:latin typeface="Symbol"/>
                <a:cs typeface="Symbol"/>
              </a:rPr>
              <a:t></a:t>
            </a:r>
            <a:r>
              <a:rPr sz="1750" spc="470" dirty="0">
                <a:latin typeface="Times New Roman"/>
                <a:cs typeface="Times New Roman"/>
              </a:rPr>
              <a:t> </a:t>
            </a:r>
            <a:r>
              <a:rPr sz="2625" spc="30" baseline="-3174" dirty="0">
                <a:latin typeface="Times New Roman"/>
                <a:cs typeface="Times New Roman"/>
              </a:rPr>
              <a:t>0</a:t>
            </a:r>
            <a:endParaRPr sz="2625" baseline="-317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1267" y="5728772"/>
            <a:ext cx="106807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25" i="1" spc="37" baseline="1587" dirty="0">
                <a:latin typeface="Times New Roman"/>
                <a:cs typeface="Times New Roman"/>
              </a:rPr>
              <a:t>OP</a:t>
            </a:r>
            <a:r>
              <a:rPr sz="2625" i="1" spc="240" baseline="1587" dirty="0">
                <a:latin typeface="Times New Roman"/>
                <a:cs typeface="Times New Roman"/>
              </a:rPr>
              <a:t>T</a:t>
            </a:r>
            <a:r>
              <a:rPr sz="2625" spc="22" baseline="1587" dirty="0">
                <a:latin typeface="Times New Roman"/>
                <a:cs typeface="Times New Roman"/>
              </a:rPr>
              <a:t>(</a:t>
            </a:r>
            <a:r>
              <a:rPr sz="2625" baseline="1587" dirty="0">
                <a:latin typeface="Times New Roman"/>
                <a:cs typeface="Times New Roman"/>
              </a:rPr>
              <a:t> </a:t>
            </a:r>
            <a:r>
              <a:rPr sz="2625" i="1" spc="157" baseline="1587" dirty="0">
                <a:latin typeface="Times New Roman"/>
                <a:cs typeface="Times New Roman"/>
              </a:rPr>
              <a:t>j</a:t>
            </a:r>
            <a:r>
              <a:rPr sz="2625" spc="22" baseline="1587" dirty="0">
                <a:latin typeface="Times New Roman"/>
                <a:cs typeface="Times New Roman"/>
              </a:rPr>
              <a:t>)</a:t>
            </a:r>
            <a:r>
              <a:rPr sz="2625" spc="-209" baseline="1587" dirty="0">
                <a:latin typeface="Times New Roman"/>
                <a:cs typeface="Times New Roman"/>
              </a:rPr>
              <a:t> </a:t>
            </a:r>
            <a:r>
              <a:rPr sz="2625" spc="37" baseline="1587" dirty="0">
                <a:latin typeface="Symbol"/>
                <a:cs typeface="Symbol"/>
              </a:rPr>
              <a:t></a:t>
            </a:r>
            <a:r>
              <a:rPr sz="2625" spc="-120" baseline="1587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Symbol"/>
                <a:cs typeface="Symbol"/>
              </a:rPr>
              <a:t>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947" y="5810798"/>
            <a:ext cx="3573779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625" spc="22" baseline="-14285" dirty="0">
                <a:latin typeface="Symbol"/>
                <a:cs typeface="Symbol"/>
              </a:rPr>
              <a:t></a:t>
            </a:r>
            <a:r>
              <a:rPr sz="1750" spc="25" dirty="0">
                <a:latin typeface="Times New Roman"/>
                <a:cs typeface="Times New Roman"/>
              </a:rPr>
              <a:t>max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3450" spc="-412" baseline="-4830" dirty="0">
                <a:latin typeface="Symbol"/>
                <a:cs typeface="Symbol"/>
              </a:rPr>
              <a:t></a:t>
            </a:r>
            <a:r>
              <a:rPr sz="3450" spc="67" baseline="-4830" dirty="0">
                <a:latin typeface="Times New Roman"/>
                <a:cs typeface="Times New Roman"/>
              </a:rPr>
              <a:t> </a:t>
            </a:r>
            <a:r>
              <a:rPr sz="1750" i="1" spc="20" dirty="0">
                <a:latin typeface="Times New Roman"/>
                <a:cs typeface="Times New Roman"/>
              </a:rPr>
              <a:t>v</a:t>
            </a:r>
            <a:r>
              <a:rPr sz="1750" i="1" spc="-190" dirty="0">
                <a:latin typeface="Times New Roman"/>
                <a:cs typeface="Times New Roman"/>
              </a:rPr>
              <a:t> </a:t>
            </a:r>
            <a:r>
              <a:rPr sz="1800" i="1" spc="-7" baseline="-20833" dirty="0">
                <a:latin typeface="Times New Roman"/>
                <a:cs typeface="Times New Roman"/>
              </a:rPr>
              <a:t>j</a:t>
            </a:r>
            <a:r>
              <a:rPr sz="1800" i="1" baseline="-20833" dirty="0">
                <a:latin typeface="Times New Roman"/>
                <a:cs typeface="Times New Roman"/>
              </a:rPr>
              <a:t> </a:t>
            </a:r>
            <a:r>
              <a:rPr sz="1800" i="1" spc="-202" baseline="-20833" dirty="0">
                <a:latin typeface="Times New Roman"/>
                <a:cs typeface="Times New Roman"/>
              </a:rPr>
              <a:t> </a:t>
            </a:r>
            <a:r>
              <a:rPr sz="1750" spc="25" dirty="0">
                <a:latin typeface="Symbol"/>
                <a:cs typeface="Symbol"/>
              </a:rPr>
              <a:t>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i="1" spc="25" dirty="0">
                <a:latin typeface="Times New Roman"/>
                <a:cs typeface="Times New Roman"/>
              </a:rPr>
              <a:t>OP</a:t>
            </a:r>
            <a:r>
              <a:rPr sz="1750" i="1" spc="160" dirty="0">
                <a:latin typeface="Times New Roman"/>
                <a:cs typeface="Times New Roman"/>
              </a:rPr>
              <a:t>T</a:t>
            </a:r>
            <a:r>
              <a:rPr sz="1750" spc="15" dirty="0">
                <a:latin typeface="Times New Roman"/>
                <a:cs typeface="Times New Roman"/>
              </a:rPr>
              <a:t>(</a:t>
            </a:r>
            <a:r>
              <a:rPr sz="1750" spc="-140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p</a:t>
            </a:r>
            <a:r>
              <a:rPr sz="1750" spc="15" dirty="0">
                <a:latin typeface="Times New Roman"/>
                <a:cs typeface="Times New Roman"/>
              </a:rPr>
              <a:t>(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i="1" spc="95" dirty="0">
                <a:latin typeface="Times New Roman"/>
                <a:cs typeface="Times New Roman"/>
              </a:rPr>
              <a:t>j</a:t>
            </a:r>
            <a:r>
              <a:rPr sz="1750" spc="10" dirty="0">
                <a:latin typeface="Times New Roman"/>
                <a:cs typeface="Times New Roman"/>
              </a:rPr>
              <a:t>)),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75" dirty="0">
                <a:latin typeface="Times New Roman"/>
                <a:cs typeface="Times New Roman"/>
              </a:rPr>
              <a:t> </a:t>
            </a:r>
            <a:r>
              <a:rPr sz="1750" i="1" spc="25" dirty="0">
                <a:latin typeface="Times New Roman"/>
                <a:cs typeface="Times New Roman"/>
              </a:rPr>
              <a:t>OP</a:t>
            </a:r>
            <a:r>
              <a:rPr sz="1750" i="1" spc="160" dirty="0">
                <a:latin typeface="Times New Roman"/>
                <a:cs typeface="Times New Roman"/>
              </a:rPr>
              <a:t>T</a:t>
            </a:r>
            <a:r>
              <a:rPr sz="1750" spc="15" dirty="0">
                <a:latin typeface="Times New Roman"/>
                <a:cs typeface="Times New Roman"/>
              </a:rPr>
              <a:t>(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j</a:t>
            </a:r>
            <a:r>
              <a:rPr sz="1750" i="1" spc="-140" dirty="0">
                <a:latin typeface="Times New Roman"/>
                <a:cs typeface="Times New Roman"/>
              </a:rPr>
              <a:t> </a:t>
            </a:r>
            <a:r>
              <a:rPr sz="1750" spc="135" dirty="0">
                <a:latin typeface="Symbol"/>
                <a:cs typeface="Symbol"/>
              </a:rPr>
              <a:t></a:t>
            </a:r>
            <a:r>
              <a:rPr sz="1750" spc="-80" dirty="0">
                <a:latin typeface="Times New Roman"/>
                <a:cs typeface="Times New Roman"/>
              </a:rPr>
              <a:t>1</a:t>
            </a:r>
            <a:r>
              <a:rPr sz="1750" spc="15" dirty="0">
                <a:latin typeface="Times New Roman"/>
                <a:cs typeface="Times New Roman"/>
              </a:rPr>
              <a:t>)</a:t>
            </a:r>
            <a:r>
              <a:rPr sz="1750" spc="-250" dirty="0">
                <a:latin typeface="Times New Roman"/>
                <a:cs typeface="Times New Roman"/>
              </a:rPr>
              <a:t> </a:t>
            </a:r>
            <a:r>
              <a:rPr sz="3450" spc="-412" baseline="-4830" dirty="0">
                <a:latin typeface="Symbol"/>
                <a:cs typeface="Symbol"/>
              </a:rPr>
              <a:t></a:t>
            </a:r>
            <a:endParaRPr sz="3450" baseline="-4830">
              <a:latin typeface="Symbol"/>
              <a:cs typeface="Symbo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18162" y="3463924"/>
            <a:ext cx="161925" cy="161925"/>
            <a:chOff x="5618162" y="3463924"/>
            <a:chExt cx="161925" cy="161925"/>
          </a:xfrm>
        </p:grpSpPr>
        <p:sp>
          <p:nvSpPr>
            <p:cNvPr id="10" name="object 10"/>
            <p:cNvSpPr/>
            <p:nvPr/>
          </p:nvSpPr>
          <p:spPr>
            <a:xfrm>
              <a:off x="5636123" y="348188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201" y="1392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18162" y="346392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0"/>
                  </a:moveTo>
                  <a:lnTo>
                    <a:pt x="17960" y="53881"/>
                  </a:lnTo>
                  <a:lnTo>
                    <a:pt x="53881" y="17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641975" y="3865562"/>
            <a:ext cx="151130" cy="173355"/>
            <a:chOff x="5641975" y="3865562"/>
            <a:chExt cx="151130" cy="173355"/>
          </a:xfrm>
        </p:grpSpPr>
        <p:sp>
          <p:nvSpPr>
            <p:cNvPr id="13" name="object 13"/>
            <p:cNvSpPr/>
            <p:nvPr/>
          </p:nvSpPr>
          <p:spPr>
            <a:xfrm>
              <a:off x="5658623" y="3870325"/>
              <a:ext cx="129539" cy="149225"/>
            </a:xfrm>
            <a:custGeom>
              <a:avLst/>
              <a:gdLst/>
              <a:ahLst/>
              <a:cxnLst/>
              <a:rect l="l" t="t" r="r" b="b"/>
              <a:pathLst>
                <a:path w="129539" h="149225">
                  <a:moveTo>
                    <a:pt x="129401" y="0"/>
                  </a:moveTo>
                  <a:lnTo>
                    <a:pt x="0" y="149091"/>
                  </a:lnTo>
                </a:path>
              </a:pathLst>
            </a:custGeom>
            <a:ln w="9524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41975" y="3983584"/>
              <a:ext cx="52705" cy="55244"/>
            </a:xfrm>
            <a:custGeom>
              <a:avLst/>
              <a:gdLst/>
              <a:ahLst/>
              <a:cxnLst/>
              <a:rect l="l" t="t" r="r" b="b"/>
              <a:pathLst>
                <a:path w="52704" h="55245">
                  <a:moveTo>
                    <a:pt x="14114" y="0"/>
                  </a:moveTo>
                  <a:lnTo>
                    <a:pt x="0" y="55015"/>
                  </a:lnTo>
                  <a:lnTo>
                    <a:pt x="52480" y="33298"/>
                  </a:lnTo>
                  <a:lnTo>
                    <a:pt x="14114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05875" y="6659671"/>
            <a:ext cx="189230" cy="1670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z="800" dirty="0">
                <a:latin typeface="Comic Sans MS"/>
                <a:cs typeface="Comic Sans MS"/>
              </a:rPr>
              <a:t>9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1285</Words>
  <Application>Microsoft Macintosh PowerPoint</Application>
  <PresentationFormat>On-screen Show (4:3)</PresentationFormat>
  <Paragraphs>214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Comic Sans MS</vt:lpstr>
      <vt:lpstr>Courier New</vt:lpstr>
      <vt:lpstr>Lucida Sans Unicode</vt:lpstr>
      <vt:lpstr>Symbol</vt:lpstr>
      <vt:lpstr>Times New Roman</vt:lpstr>
      <vt:lpstr>Trebuchet MS</vt:lpstr>
      <vt:lpstr>Office Theme</vt:lpstr>
      <vt:lpstr>Chapter 6</vt:lpstr>
      <vt:lpstr>Algorithmic Paradigms</vt:lpstr>
      <vt:lpstr>Dynamic Programming History</vt:lpstr>
      <vt:lpstr>Dynamic Programming Applications</vt:lpstr>
      <vt:lpstr>6.1 Weighted Interval Scheduling</vt:lpstr>
      <vt:lpstr>Weighted Interval Scheduling</vt:lpstr>
      <vt:lpstr>Unweighted Interval Scheduling Review</vt:lpstr>
      <vt:lpstr>Weighted Interval Scheduling</vt:lpstr>
      <vt:lpstr>Dynamic Programming: Binary Choice</vt:lpstr>
      <vt:lpstr>Weighted Interval Scheduling: Brute Force</vt:lpstr>
      <vt:lpstr>Weighted Interval Scheduling: Brute Force</vt:lpstr>
      <vt:lpstr>Weighted Interval Scheduling: Memoization</vt:lpstr>
      <vt:lpstr>Weighted Interval Scheduling: Running Time</vt:lpstr>
      <vt:lpstr>Weighted Interval Scheduling: Finding a Solution</vt:lpstr>
      <vt:lpstr>Weighted Interval Scheduling: Bottom-Up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06dynamic-programming.ppt</dc:title>
  <dc:creator>Kevin Wayne</dc:creator>
  <cp:lastModifiedBy>Fidaa Ali Abed</cp:lastModifiedBy>
  <cp:revision>2</cp:revision>
  <dcterms:created xsi:type="dcterms:W3CDTF">2022-04-06T11:08:24Z</dcterms:created>
  <dcterms:modified xsi:type="dcterms:W3CDTF">2023-05-08T07:53:18Z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2010-10-05T00:00:00Z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2022-04-06T00:00:00Z</vt:filetime>
  </property>
</Properties>
</file>