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56" r:id="rId2"/>
    <p:sldId id="259" r:id="rId3"/>
    <p:sldId id="285" r:id="rId4"/>
    <p:sldId id="286" r:id="rId5"/>
    <p:sldId id="261" r:id="rId6"/>
    <p:sldId id="284" r:id="rId7"/>
    <p:sldId id="263" r:id="rId8"/>
    <p:sldId id="264" r:id="rId9"/>
    <p:sldId id="265" r:id="rId10"/>
    <p:sldId id="266" r:id="rId11"/>
    <p:sldId id="267" r:id="rId12"/>
    <p:sldId id="268" r:id="rId13"/>
    <p:sldId id="288" r:id="rId14"/>
    <p:sldId id="287" r:id="rId15"/>
    <p:sldId id="276" r:id="rId16"/>
    <p:sldId id="257" r:id="rId17"/>
    <p:sldId id="289" r:id="rId18"/>
    <p:sldId id="290"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7EA21-13F9-6D47-87B7-3938DE409971}" v="7" dt="2023-01-22T15:01:33.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4" autoAdjust="0"/>
    <p:restoredTop sz="92871" autoAdjust="0"/>
  </p:normalViewPr>
  <p:slideViewPr>
    <p:cSldViewPr>
      <p:cViewPr>
        <p:scale>
          <a:sx n="107" d="100"/>
          <a:sy n="107" d="100"/>
        </p:scale>
        <p:origin x="1160" y="-4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17939-9D82-445B-8B2E-A7A1A5B4A6A6}" type="datetimeFigureOut">
              <a:rPr lang="en-US" smtClean="0"/>
              <a:t>1/22/23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714E0-89B9-4CB4-95C2-35AC509B33E1}" type="slidenum">
              <a:rPr lang="en-US" smtClean="0"/>
              <a:t>‹#›</a:t>
            </a:fld>
            <a:endParaRPr lang="en-US" dirty="0"/>
          </a:p>
        </p:txBody>
      </p:sp>
    </p:spTree>
    <p:extLst>
      <p:ext uri="{BB962C8B-B14F-4D97-AF65-F5344CB8AC3E}">
        <p14:creationId xmlns:p14="http://schemas.microsoft.com/office/powerpoint/2010/main" val="373187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714E0-89B9-4CB4-95C2-35AC509B33E1}" type="slidenum">
              <a:rPr lang="en-US" smtClean="0"/>
              <a:t>1</a:t>
            </a:fld>
            <a:endParaRPr lang="en-US" dirty="0"/>
          </a:p>
        </p:txBody>
      </p:sp>
    </p:spTree>
    <p:extLst>
      <p:ext uri="{BB962C8B-B14F-4D97-AF65-F5344CB8AC3E}">
        <p14:creationId xmlns:p14="http://schemas.microsoft.com/office/powerpoint/2010/main" val="102526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Turing believed that by the end of the 20th century it would be possible to program a digital computer </a:t>
            </a:r>
            <a:r>
              <a:rPr lang="en-US" sz="1200" kern="1200" dirty="0" err="1">
                <a:solidFill>
                  <a:schemeClr val="tx1"/>
                </a:solidFill>
                <a:effectLst/>
                <a:latin typeface="+mn-lt"/>
                <a:ea typeface="+mn-ea"/>
                <a:cs typeface="+mn-cs"/>
              </a:rPr>
              <a:t>toplaytheimitationgame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Althoughmodern</a:t>
            </a:r>
            <a:r>
              <a:rPr lang="en-US" sz="1200" kern="1200" dirty="0">
                <a:solidFill>
                  <a:schemeClr val="tx1"/>
                </a:solidFill>
                <a:effectLst/>
                <a:latin typeface="+mn-lt"/>
                <a:ea typeface="+mn-ea"/>
                <a:cs typeface="+mn-cs"/>
              </a:rPr>
              <a:t> computers still cannot pass the Turing test, it provides a basis for the verification and validation of knowledge-based systems. </a:t>
            </a:r>
            <a:endParaRPr lang="en-US" dirty="0"/>
          </a:p>
          <a:p>
            <a:r>
              <a:rPr lang="en-US" sz="1200" kern="1200" dirty="0">
                <a:solidFill>
                  <a:schemeClr val="tx1"/>
                </a:solidFill>
                <a:effectLst/>
                <a:latin typeface="+mn-lt"/>
                <a:ea typeface="+mn-ea"/>
                <a:cs typeface="+mn-cs"/>
              </a:rPr>
              <a:t>I A program thought intelligent in some narrow area of expertise is evaluated by comparing its performance with the performance of a human expert. </a:t>
            </a:r>
            <a:endParaRPr lang="en-US" dirty="0"/>
          </a:p>
          <a:p>
            <a:endParaRPr lang="en-US" dirty="0"/>
          </a:p>
        </p:txBody>
      </p:sp>
      <p:sp>
        <p:nvSpPr>
          <p:cNvPr id="4" name="Slide Number Placeholder 3"/>
          <p:cNvSpPr>
            <a:spLocks noGrp="1"/>
          </p:cNvSpPr>
          <p:nvPr>
            <p:ph type="sldNum" sz="quarter" idx="5"/>
          </p:nvPr>
        </p:nvSpPr>
        <p:spPr/>
        <p:txBody>
          <a:bodyPr/>
          <a:lstStyle/>
          <a:p>
            <a:fld id="{68C714E0-89B9-4CB4-95C2-35AC509B33E1}" type="slidenum">
              <a:rPr lang="en-US" smtClean="0"/>
              <a:t>6</a:t>
            </a:fld>
            <a:endParaRPr lang="en-US" dirty="0"/>
          </a:p>
        </p:txBody>
      </p:sp>
    </p:spTree>
    <p:extLst>
      <p:ext uri="{BB962C8B-B14F-4D97-AF65-F5344CB8AC3E}">
        <p14:creationId xmlns:p14="http://schemas.microsoft.com/office/powerpoint/2010/main" val="13651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D09D728-20D0-4D16-A74D-AD8A1684E09E}" type="datetimeFigureOut">
              <a:rPr lang="en-US" smtClean="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9D728-20D0-4D16-A74D-AD8A1684E09E}" type="datetimeFigureOut">
              <a:rPr lang="en-US" smtClean="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9D728-20D0-4D16-A74D-AD8A1684E09E}" type="datetimeFigureOut">
              <a:rPr lang="en-US" smtClean="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9D728-20D0-4D16-A74D-AD8A1684E09E}" type="datetimeFigureOut">
              <a:rPr lang="en-US" smtClean="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9D728-20D0-4D16-A74D-AD8A1684E09E}" type="datetimeFigureOut">
              <a:rPr lang="en-US" smtClean="0"/>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9D728-20D0-4D16-A74D-AD8A1684E09E}" type="datetimeFigureOut">
              <a:rPr lang="en-US" smtClean="0"/>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9D728-20D0-4D16-A74D-AD8A1684E09E}" type="datetimeFigureOut">
              <a:rPr lang="en-US" smtClean="0"/>
              <a:t>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09D728-20D0-4D16-A74D-AD8A1684E09E}" type="datetimeFigureOut">
              <a:rPr lang="en-US" smtClean="0"/>
              <a:t>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9D728-20D0-4D16-A74D-AD8A1684E09E}" type="datetimeFigureOut">
              <a:rPr lang="en-US" smtClean="0"/>
              <a:t>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477BD2-1754-495F-AE82-CF4214FD49F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9D728-20D0-4D16-A74D-AD8A1684E09E}" type="datetimeFigureOut">
              <a:rPr lang="en-US" smtClean="0"/>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477BD2-1754-495F-AE82-CF4214FD49F5}"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09D728-20D0-4D16-A74D-AD8A1684E09E}" type="datetimeFigureOut">
              <a:rPr lang="en-US" smtClean="0"/>
              <a:t>1/22/23</a:t>
            </a:fld>
            <a:endParaRPr lang="en-US" dirty="0"/>
          </a:p>
        </p:txBody>
      </p:sp>
      <p:sp>
        <p:nvSpPr>
          <p:cNvPr id="9" name="Slide Number Placeholder 8"/>
          <p:cNvSpPr>
            <a:spLocks noGrp="1"/>
          </p:cNvSpPr>
          <p:nvPr>
            <p:ph type="sldNum" sz="quarter" idx="11"/>
          </p:nvPr>
        </p:nvSpPr>
        <p:spPr/>
        <p:txBody>
          <a:bodyPr/>
          <a:lstStyle/>
          <a:p>
            <a:fld id="{14477BD2-1754-495F-AE82-CF4214FD49F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4477BD2-1754-495F-AE82-CF4214FD49F5}"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D09D728-20D0-4D16-A74D-AD8A1684E09E}" type="datetimeFigureOut">
              <a:rPr lang="en-US" smtClean="0"/>
              <a:t>1/22/23</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lkafrawy@effatuniversity.edu.s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543800" cy="2593975"/>
          </a:xfrm>
        </p:spPr>
        <p:txBody>
          <a:bodyPr/>
          <a:lstStyle/>
          <a:p>
            <a:r>
              <a:rPr lang="en-US" sz="5400" cap="all" dirty="0"/>
              <a:t>CS3081:</a:t>
            </a:r>
            <a:br>
              <a:rPr lang="en-US" sz="5400" cap="all" dirty="0"/>
            </a:br>
            <a:r>
              <a:rPr lang="en-US" sz="5400" cap="all" dirty="0"/>
              <a:t>“Artificial Intelligence”</a:t>
            </a:r>
          </a:p>
        </p:txBody>
      </p:sp>
      <p:sp>
        <p:nvSpPr>
          <p:cNvPr id="15" name="Subtitle 2"/>
          <p:cNvSpPr>
            <a:spLocks noGrp="1"/>
          </p:cNvSpPr>
          <p:nvPr>
            <p:ph type="subTitle" idx="1"/>
          </p:nvPr>
        </p:nvSpPr>
        <p:spPr>
          <a:xfrm>
            <a:off x="685800" y="5029200"/>
            <a:ext cx="6461760" cy="1828800"/>
          </a:xfrm>
        </p:spPr>
        <p:txBody>
          <a:bodyPr>
            <a:normAutofit/>
          </a:bodyPr>
          <a:lstStyle/>
          <a:p>
            <a:pPr algn="ctr"/>
            <a:endParaRPr lang="en-US" sz="2200" b="1" dirty="0"/>
          </a:p>
          <a:p>
            <a:pPr marL="231775" algn="ctr"/>
            <a:endParaRPr lang="en-US" sz="2200" dirty="0"/>
          </a:p>
        </p:txBody>
      </p:sp>
      <p:sp>
        <p:nvSpPr>
          <p:cNvPr id="3" name="TextBox 2"/>
          <p:cNvSpPr txBox="1"/>
          <p:nvPr/>
        </p:nvSpPr>
        <p:spPr>
          <a:xfrm>
            <a:off x="2743200" y="5029200"/>
            <a:ext cx="3657600" cy="923330"/>
          </a:xfrm>
          <a:prstGeom prst="rect">
            <a:avLst/>
          </a:prstGeom>
          <a:noFill/>
        </p:spPr>
        <p:txBody>
          <a:bodyPr wrap="square" rtlCol="0">
            <a:spAutoFit/>
          </a:bodyPr>
          <a:lstStyle/>
          <a:p>
            <a:r>
              <a:rPr lang="en-US" dirty="0"/>
              <a:t>Prof Passent </a:t>
            </a:r>
            <a:r>
              <a:rPr lang="en-US" dirty="0" err="1"/>
              <a:t>Elkafrawy</a:t>
            </a:r>
            <a:endParaRPr lang="en-US" dirty="0"/>
          </a:p>
          <a:p>
            <a:r>
              <a:rPr lang="en-US" dirty="0">
                <a:hlinkClick r:id="rId3"/>
              </a:rPr>
              <a:t>pelkafrawy@effatuniversity.edu.sa</a:t>
            </a:r>
            <a:endParaRPr lang="en-US" dirty="0"/>
          </a:p>
          <a:p>
            <a:r>
              <a:rPr lang="en-US" dirty="0"/>
              <a:t>CoE112, </a:t>
            </a:r>
            <a:r>
              <a:rPr lang="en-US" dirty="0" err="1"/>
              <a:t>ext</a:t>
            </a:r>
            <a:r>
              <a:rPr lang="en-US" dirty="0"/>
              <a:t> 7896</a:t>
            </a:r>
          </a:p>
        </p:txBody>
      </p:sp>
    </p:spTree>
    <p:extLst>
      <p:ext uri="{BB962C8B-B14F-4D97-AF65-F5344CB8AC3E}">
        <p14:creationId xmlns:p14="http://schemas.microsoft.com/office/powerpoint/2010/main" val="425280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FB4390AB-E327-7C48-BBC0-2900E3584341}"/>
              </a:ext>
            </a:extLst>
          </p:cNvPr>
          <p:cNvSpPr>
            <a:spLocks noGrp="1" noChangeArrowheads="1"/>
          </p:cNvSpPr>
          <p:nvPr>
            <p:ph type="title"/>
          </p:nvPr>
        </p:nvSpPr>
        <p:spPr/>
        <p:txBody>
          <a:bodyPr/>
          <a:lstStyle/>
          <a:p>
            <a:pPr eaLnBrk="1" hangingPunct="1"/>
            <a:r>
              <a:rPr lang="en-US" altLang="en-US"/>
              <a:t>Rational agents</a:t>
            </a:r>
          </a:p>
        </p:txBody>
      </p:sp>
      <p:sp>
        <p:nvSpPr>
          <p:cNvPr id="23554" name="Rectangle 3">
            <a:extLst>
              <a:ext uri="{FF2B5EF4-FFF2-40B4-BE49-F238E27FC236}">
                <a16:creationId xmlns:a16="http://schemas.microsoft.com/office/drawing/2014/main" id="{FBFA6026-A014-6D47-8144-FE2DC8B4314A}"/>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sz="2800" dirty="0"/>
              <a:t>An </a:t>
            </a:r>
            <a:r>
              <a:rPr lang="en-US" altLang="en-US" sz="2800" dirty="0">
                <a:solidFill>
                  <a:srgbClr val="FF0000"/>
                </a:solidFill>
              </a:rPr>
              <a:t>agent</a:t>
            </a:r>
            <a:r>
              <a:rPr lang="en-US" altLang="en-US" sz="2800" dirty="0"/>
              <a:t> is an entity that perceives and acts</a:t>
            </a:r>
          </a:p>
          <a:p>
            <a:pPr eaLnBrk="1" hangingPunct="1">
              <a:lnSpc>
                <a:spcPct val="80000"/>
              </a:lnSpc>
            </a:pPr>
            <a:endParaRPr lang="en-US" altLang="en-US" sz="2800" dirty="0"/>
          </a:p>
          <a:p>
            <a:pPr eaLnBrk="1" hangingPunct="1">
              <a:lnSpc>
                <a:spcPct val="80000"/>
              </a:lnSpc>
            </a:pPr>
            <a:r>
              <a:rPr lang="en-US" altLang="en-US" sz="2800" dirty="0"/>
              <a:t>Abstractly, an agent is a function from percept histories to actions:</a:t>
            </a:r>
          </a:p>
          <a:p>
            <a:pPr algn="ctr" eaLnBrk="1" hangingPunct="1">
              <a:lnSpc>
                <a:spcPct val="80000"/>
              </a:lnSpc>
              <a:buFontTx/>
              <a:buNone/>
            </a:pPr>
            <a:r>
              <a:rPr lang="en-US" altLang="en-US" sz="2800" dirty="0"/>
              <a:t>[</a:t>
            </a:r>
            <a:r>
              <a:rPr lang="en-US" altLang="en-US" sz="2800" i="1" dirty="0"/>
              <a:t>f</a:t>
            </a:r>
            <a:r>
              <a:rPr lang="en-US" altLang="en-US" sz="2800" dirty="0"/>
              <a:t>: </a:t>
            </a:r>
            <a:r>
              <a:rPr lang="en-US" altLang="en-US" sz="2800" dirty="0">
                <a:latin typeface="Monotype Corsiva" panose="03010101010201010101" pitchFamily="66" charset="0"/>
              </a:rPr>
              <a:t>P*</a:t>
            </a:r>
            <a:r>
              <a:rPr lang="en-US" altLang="en-US" sz="2800" dirty="0"/>
              <a:t> </a:t>
            </a:r>
            <a:r>
              <a:rPr lang="en-US" altLang="en-US" sz="2800" dirty="0">
                <a:sym typeface="Wingdings" pitchFamily="2" charset="2"/>
              </a:rPr>
              <a:t></a:t>
            </a:r>
            <a:r>
              <a:rPr lang="en-US" altLang="en-US" sz="2800" dirty="0"/>
              <a:t> </a:t>
            </a:r>
            <a:r>
              <a:rPr lang="en-US" altLang="en-US" sz="2800" dirty="0">
                <a:latin typeface="Monotype Corsiva" panose="03010101010201010101" pitchFamily="66" charset="0"/>
              </a:rPr>
              <a:t>A</a:t>
            </a:r>
            <a:r>
              <a:rPr lang="en-US" altLang="en-US" sz="2800" dirty="0"/>
              <a:t>]
</a:t>
            </a:r>
          </a:p>
          <a:p>
            <a:pPr eaLnBrk="1" hangingPunct="1">
              <a:lnSpc>
                <a:spcPct val="80000"/>
              </a:lnSpc>
            </a:pPr>
            <a:r>
              <a:rPr lang="en-US" altLang="en-US" sz="2800" dirty="0"/>
              <a:t>For any given class of environments and tasks, we seek the agent (or class of agents) with the best performance</a:t>
            </a:r>
          </a:p>
          <a:p>
            <a:pPr eaLnBrk="1" hangingPunct="1">
              <a:lnSpc>
                <a:spcPct val="80000"/>
              </a:lnSpc>
            </a:pPr>
            <a:endParaRPr lang="en-US" altLang="en-US" sz="2800" dirty="0"/>
          </a:p>
          <a:p>
            <a:pPr eaLnBrk="1" hangingPunct="1">
              <a:lnSpc>
                <a:spcPct val="80000"/>
              </a:lnSpc>
            </a:pPr>
            <a:r>
              <a:rPr lang="en-US" altLang="en-US" sz="2800" dirty="0"/>
              <a:t>Caveat: computational limitations make perfect rationality unachievable</a:t>
            </a:r>
          </a:p>
          <a:p>
            <a:pPr lvl="1" eaLnBrk="1" hangingPunct="1">
              <a:lnSpc>
                <a:spcPct val="80000"/>
              </a:lnSpc>
              <a:buFontTx/>
              <a:buNone/>
            </a:pPr>
            <a:r>
              <a:rPr lang="en-US" altLang="en-US" sz="2400" dirty="0">
                <a:cs typeface="Arial" panose="020B0604020202020204" pitchFamily="34" charset="0"/>
                <a:sym typeface="Wingdings" pitchFamily="2" charset="2"/>
              </a:rPr>
              <a:t> </a:t>
            </a:r>
            <a:r>
              <a:rPr lang="en-US" altLang="en-US" sz="2400" dirty="0"/>
              <a:t>design best </a:t>
            </a:r>
            <a:r>
              <a:rPr lang="en-US" altLang="en-US" sz="2400" dirty="0">
                <a:solidFill>
                  <a:srgbClr val="FF0000"/>
                </a:solidFill>
              </a:rPr>
              <a:t>program</a:t>
            </a:r>
            <a:r>
              <a:rPr lang="en-US" altLang="en-US" sz="2400" dirty="0"/>
              <a:t> for given machine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21B6115-6F02-1544-9553-D460674A257D}"/>
              </a:ext>
            </a:extLst>
          </p:cNvPr>
          <p:cNvSpPr>
            <a:spLocks noGrp="1" noChangeArrowheads="1"/>
          </p:cNvSpPr>
          <p:nvPr>
            <p:ph type="title"/>
          </p:nvPr>
        </p:nvSpPr>
        <p:spPr/>
        <p:txBody>
          <a:bodyPr/>
          <a:lstStyle/>
          <a:p>
            <a:pPr eaLnBrk="1" hangingPunct="1"/>
            <a:r>
              <a:rPr lang="en-US" altLang="en-US"/>
              <a:t>AI prehistory</a:t>
            </a:r>
          </a:p>
        </p:txBody>
      </p:sp>
      <p:sp>
        <p:nvSpPr>
          <p:cNvPr id="24578" name="Rectangle 3">
            <a:extLst>
              <a:ext uri="{FF2B5EF4-FFF2-40B4-BE49-F238E27FC236}">
                <a16:creationId xmlns:a16="http://schemas.microsoft.com/office/drawing/2014/main" id="{46806D2E-70FE-344D-AF8D-5873031CEE18}"/>
              </a:ext>
            </a:extLst>
          </p:cNvPr>
          <p:cNvSpPr>
            <a:spLocks noGrp="1" noChangeArrowheads="1"/>
          </p:cNvSpPr>
          <p:nvPr>
            <p:ph type="body" idx="1"/>
          </p:nvPr>
        </p:nvSpPr>
        <p:spPr>
          <a:xfrm>
            <a:off x="457200" y="1600200"/>
            <a:ext cx="8001000" cy="4800600"/>
          </a:xfrm>
        </p:spPr>
        <p:txBody>
          <a:bodyPr/>
          <a:lstStyle/>
          <a:p>
            <a:pPr eaLnBrk="1" hangingPunct="1">
              <a:lnSpc>
                <a:spcPct val="80000"/>
              </a:lnSpc>
              <a:spcAft>
                <a:spcPts val="600"/>
              </a:spcAft>
            </a:pPr>
            <a:r>
              <a:rPr lang="en-US" altLang="en-US" sz="2000" dirty="0"/>
              <a:t>Philosophy		Logic, methods of reasoning, mind as physical </a:t>
            </a:r>
            <a:br>
              <a:rPr lang="en-US" altLang="en-US" sz="2000" dirty="0"/>
            </a:br>
            <a:r>
              <a:rPr lang="en-US" altLang="en-US" sz="2000" dirty="0"/>
              <a:t>		 	system foundations of learning, language,</a:t>
            </a:r>
            <a:br>
              <a:rPr lang="en-US" altLang="en-US" sz="2000" dirty="0"/>
            </a:br>
            <a:r>
              <a:rPr lang="en-US" altLang="en-US" sz="2000" dirty="0"/>
              <a:t>			rationality</a:t>
            </a:r>
          </a:p>
          <a:p>
            <a:pPr eaLnBrk="1" hangingPunct="1">
              <a:lnSpc>
                <a:spcPct val="80000"/>
              </a:lnSpc>
              <a:spcAft>
                <a:spcPts val="600"/>
              </a:spcAft>
            </a:pPr>
            <a:r>
              <a:rPr lang="en-US" altLang="en-US" sz="2000" dirty="0"/>
              <a:t>Mathematics		Formal representation and proof algorithms,</a:t>
            </a:r>
            <a:br>
              <a:rPr lang="en-US" altLang="en-US" sz="2000" dirty="0"/>
            </a:br>
            <a:r>
              <a:rPr lang="en-US" altLang="en-US" sz="2000" dirty="0"/>
              <a:t>			computation, (un)decidability, (in)tractability,</a:t>
            </a:r>
            <a:br>
              <a:rPr lang="en-US" altLang="en-US" sz="2000" dirty="0"/>
            </a:br>
            <a:r>
              <a:rPr lang="en-US" altLang="en-US" sz="2000" dirty="0"/>
              <a:t>			probability</a:t>
            </a:r>
          </a:p>
          <a:p>
            <a:pPr eaLnBrk="1" hangingPunct="1">
              <a:lnSpc>
                <a:spcPct val="80000"/>
              </a:lnSpc>
            </a:pPr>
            <a:r>
              <a:rPr lang="en-US" altLang="en-US" sz="2000" dirty="0"/>
              <a:t>Economics		utility, decision theory </a:t>
            </a:r>
          </a:p>
          <a:p>
            <a:pPr eaLnBrk="1" hangingPunct="1">
              <a:lnSpc>
                <a:spcPct val="150000"/>
              </a:lnSpc>
            </a:pPr>
            <a:r>
              <a:rPr lang="en-US" altLang="en-US" sz="2000" dirty="0"/>
              <a:t>Neuroscience	physical substrate for mental activity</a:t>
            </a:r>
          </a:p>
          <a:p>
            <a:pPr eaLnBrk="1" hangingPunct="1">
              <a:lnSpc>
                <a:spcPct val="80000"/>
              </a:lnSpc>
            </a:pPr>
            <a:r>
              <a:rPr lang="en-US" altLang="en-US" sz="2000" dirty="0"/>
              <a:t>Psychology 		phenomena of perception and motor control,</a:t>
            </a:r>
            <a:br>
              <a:rPr lang="en-US" altLang="en-US" sz="2000" dirty="0"/>
            </a:br>
            <a:r>
              <a:rPr lang="en-US" altLang="en-US" sz="2000" dirty="0"/>
              <a:t>			experimental techniques</a:t>
            </a:r>
          </a:p>
          <a:p>
            <a:pPr eaLnBrk="1" hangingPunct="1">
              <a:lnSpc>
                <a:spcPct val="80000"/>
              </a:lnSpc>
            </a:pPr>
            <a:r>
              <a:rPr lang="en-US" altLang="en-US" sz="2000" dirty="0"/>
              <a:t>Computer 		building fast computers </a:t>
            </a:r>
            <a:br>
              <a:rPr lang="en-US" altLang="en-US" sz="2000" dirty="0"/>
            </a:br>
            <a:r>
              <a:rPr lang="en-US" altLang="en-US" sz="2000" dirty="0"/>
              <a:t>engineering</a:t>
            </a:r>
          </a:p>
          <a:p>
            <a:pPr eaLnBrk="1" hangingPunct="1">
              <a:lnSpc>
                <a:spcPct val="80000"/>
              </a:lnSpc>
            </a:pPr>
            <a:r>
              <a:rPr lang="en-US" altLang="en-US" sz="2000" dirty="0"/>
              <a:t>Control theory	design systems that maximize an objective</a:t>
            </a:r>
            <a:br>
              <a:rPr lang="en-US" altLang="en-US" sz="2000" dirty="0"/>
            </a:br>
            <a:r>
              <a:rPr lang="en-US" altLang="en-US" sz="2000" dirty="0"/>
              <a:t>			function over time </a:t>
            </a:r>
          </a:p>
          <a:p>
            <a:pPr eaLnBrk="1" hangingPunct="1">
              <a:lnSpc>
                <a:spcPct val="150000"/>
              </a:lnSpc>
            </a:pPr>
            <a:r>
              <a:rPr lang="en-US" altLang="en-US" sz="2000" dirty="0"/>
              <a:t>Linguistics		knowledge representation, grammar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DEAE18F-B291-FD41-987F-D65256827B2D}"/>
              </a:ext>
            </a:extLst>
          </p:cNvPr>
          <p:cNvSpPr>
            <a:spLocks noGrp="1" noChangeArrowheads="1"/>
          </p:cNvSpPr>
          <p:nvPr>
            <p:ph type="title"/>
          </p:nvPr>
        </p:nvSpPr>
        <p:spPr/>
        <p:txBody>
          <a:bodyPr/>
          <a:lstStyle/>
          <a:p>
            <a:pPr eaLnBrk="1" hangingPunct="1"/>
            <a:r>
              <a:rPr lang="en-US" altLang="en-US"/>
              <a:t>Abridged history of AI</a:t>
            </a:r>
          </a:p>
        </p:txBody>
      </p:sp>
      <p:sp>
        <p:nvSpPr>
          <p:cNvPr id="25602" name="Rectangle 3">
            <a:extLst>
              <a:ext uri="{FF2B5EF4-FFF2-40B4-BE49-F238E27FC236}">
                <a16:creationId xmlns:a16="http://schemas.microsoft.com/office/drawing/2014/main" id="{C1E5ECC2-15A1-824E-9FF5-9C6F7B2000B4}"/>
              </a:ext>
            </a:extLst>
          </p:cNvPr>
          <p:cNvSpPr>
            <a:spLocks noGrp="1" noChangeArrowheads="1"/>
          </p:cNvSpPr>
          <p:nvPr>
            <p:ph type="body" idx="1"/>
          </p:nvPr>
        </p:nvSpPr>
        <p:spPr>
          <a:xfrm>
            <a:off x="457200" y="1600200"/>
            <a:ext cx="7848600" cy="4800600"/>
          </a:xfrm>
        </p:spPr>
        <p:txBody>
          <a:bodyPr/>
          <a:lstStyle/>
          <a:p>
            <a:pPr eaLnBrk="1" hangingPunct="1">
              <a:lnSpc>
                <a:spcPct val="80000"/>
              </a:lnSpc>
            </a:pPr>
            <a:r>
              <a:rPr lang="en-US" altLang="en-US" sz="2000" dirty="0"/>
              <a:t>1943     	</a:t>
            </a:r>
            <a:r>
              <a:rPr lang="en-US" altLang="en-US" sz="2000" b="1" dirty="0" err="1"/>
              <a:t>McCuloch</a:t>
            </a:r>
            <a:r>
              <a:rPr lang="en-US" altLang="en-US" sz="2000" dirty="0"/>
              <a:t> &amp; Pits: Boolean circuit model of brain (ANN)</a:t>
            </a:r>
          </a:p>
          <a:p>
            <a:pPr eaLnBrk="1" hangingPunct="1">
              <a:lnSpc>
                <a:spcPct val="80000"/>
              </a:lnSpc>
            </a:pPr>
            <a:r>
              <a:rPr lang="en-US" altLang="en-US" sz="2000" dirty="0"/>
              <a:t>1950     	</a:t>
            </a:r>
            <a:r>
              <a:rPr lang="en-US" altLang="en-US" sz="2000" b="1" dirty="0"/>
              <a:t>Turing's</a:t>
            </a:r>
            <a:r>
              <a:rPr lang="en-US" altLang="en-US" sz="2000" dirty="0"/>
              <a:t> "Computing Machinery and Intelligence"</a:t>
            </a:r>
          </a:p>
          <a:p>
            <a:pPr eaLnBrk="1" hangingPunct="1">
              <a:lnSpc>
                <a:spcPct val="80000"/>
              </a:lnSpc>
            </a:pPr>
            <a:r>
              <a:rPr lang="en-US" altLang="en-US" sz="2000" dirty="0">
                <a:solidFill>
                  <a:srgbClr val="FF0000"/>
                </a:solidFill>
              </a:rPr>
              <a:t>1956		</a:t>
            </a:r>
            <a:r>
              <a:rPr lang="en-US" altLang="en-US" sz="2000" dirty="0"/>
              <a:t>Dartmouth meeting: "Artificial Intelligence" adopted</a:t>
            </a:r>
          </a:p>
          <a:p>
            <a:pPr eaLnBrk="1" hangingPunct="1">
              <a:lnSpc>
                <a:spcPct val="80000"/>
              </a:lnSpc>
            </a:pPr>
            <a:r>
              <a:rPr lang="en-US" altLang="en-US" sz="2000" dirty="0"/>
              <a:t>1952—69	Look, Ma, no hands! </a:t>
            </a:r>
          </a:p>
          <a:p>
            <a:pPr eaLnBrk="1" hangingPunct="1">
              <a:lnSpc>
                <a:spcPct val="80000"/>
              </a:lnSpc>
            </a:pPr>
            <a:r>
              <a:rPr lang="en-US" altLang="en-US" sz="2000" dirty="0"/>
              <a:t>1950s	Early AI programs, including Samuel's checkers</a:t>
            </a:r>
            <a:br>
              <a:rPr lang="en-US" altLang="en-US" sz="2000" dirty="0"/>
            </a:br>
            <a:r>
              <a:rPr lang="en-US" altLang="en-US" sz="2000" dirty="0"/>
              <a:t>		program, Newel &amp; Simon's Logic Theorist, </a:t>
            </a:r>
            <a:br>
              <a:rPr lang="en-US" altLang="en-US" sz="2000" dirty="0"/>
            </a:br>
            <a:r>
              <a:rPr lang="en-US" altLang="en-US" sz="2000" dirty="0"/>
              <a:t>		Gelernter's Geometry Engine</a:t>
            </a:r>
          </a:p>
          <a:p>
            <a:pPr eaLnBrk="1" hangingPunct="1">
              <a:lnSpc>
                <a:spcPct val="80000"/>
              </a:lnSpc>
            </a:pPr>
            <a:r>
              <a:rPr lang="en-US" altLang="en-US" sz="2000" dirty="0"/>
              <a:t>1965		Robinson's complete algorithm for logical reasoning</a:t>
            </a:r>
          </a:p>
          <a:p>
            <a:pPr eaLnBrk="1" hangingPunct="1">
              <a:lnSpc>
                <a:spcPct val="80000"/>
              </a:lnSpc>
            </a:pPr>
            <a:r>
              <a:rPr lang="en-US" altLang="en-US" sz="2000" dirty="0"/>
              <a:t>1966—73	AI discovers computational complexity</a:t>
            </a:r>
            <a:br>
              <a:rPr lang="en-US" altLang="en-US" sz="2000" dirty="0"/>
            </a:br>
            <a:r>
              <a:rPr lang="en-US" altLang="en-US" sz="2000" dirty="0"/>
              <a:t>		Neural network research almost disappears</a:t>
            </a:r>
          </a:p>
          <a:p>
            <a:pPr eaLnBrk="1" hangingPunct="1">
              <a:lnSpc>
                <a:spcPct val="80000"/>
              </a:lnSpc>
            </a:pPr>
            <a:r>
              <a:rPr lang="en-US" altLang="en-US" sz="2000" dirty="0"/>
              <a:t>1969—79	Early development of knowledge-based systems</a:t>
            </a:r>
          </a:p>
          <a:p>
            <a:pPr eaLnBrk="1" hangingPunct="1">
              <a:lnSpc>
                <a:spcPct val="80000"/>
              </a:lnSpc>
            </a:pPr>
            <a:r>
              <a:rPr lang="en-US" altLang="en-US" sz="2000" dirty="0"/>
              <a:t>1980-- 	AI becomes an industry </a:t>
            </a:r>
          </a:p>
          <a:p>
            <a:pPr eaLnBrk="1" hangingPunct="1">
              <a:lnSpc>
                <a:spcPct val="80000"/>
              </a:lnSpc>
            </a:pPr>
            <a:r>
              <a:rPr lang="en-US" altLang="en-US" sz="2000" dirty="0"/>
              <a:t>1986-- 	Neural networks return to popularity</a:t>
            </a:r>
          </a:p>
          <a:p>
            <a:pPr eaLnBrk="1" hangingPunct="1">
              <a:lnSpc>
                <a:spcPct val="80000"/>
              </a:lnSpc>
            </a:pPr>
            <a:r>
              <a:rPr lang="en-US" altLang="en-US" sz="2000" dirty="0"/>
              <a:t>1987--	AI becomes a science </a:t>
            </a:r>
          </a:p>
          <a:p>
            <a:pPr eaLnBrk="1" hangingPunct="1">
              <a:lnSpc>
                <a:spcPct val="80000"/>
              </a:lnSpc>
            </a:pPr>
            <a:r>
              <a:rPr lang="en-US" altLang="en-US" sz="2000" dirty="0"/>
              <a:t>1995--	The emergence of intelligent agents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6595-EC16-8C40-AA11-CA0A2B096183}"/>
              </a:ext>
            </a:extLst>
          </p:cNvPr>
          <p:cNvSpPr>
            <a:spLocks noGrp="1"/>
          </p:cNvSpPr>
          <p:nvPr>
            <p:ph type="title"/>
          </p:nvPr>
        </p:nvSpPr>
        <p:spPr>
          <a:xfrm>
            <a:off x="457200" y="274638"/>
            <a:ext cx="7924800" cy="1143000"/>
          </a:xfrm>
        </p:spPr>
        <p:txBody>
          <a:bodyPr/>
          <a:lstStyle/>
          <a:p>
            <a:r>
              <a:rPr lang="en-US" dirty="0"/>
              <a:t>Main events in the history of AI </a:t>
            </a:r>
            <a:endParaRPr lang="en-US" sz="3200" dirty="0"/>
          </a:p>
        </p:txBody>
      </p:sp>
      <p:sp>
        <p:nvSpPr>
          <p:cNvPr id="3" name="Content Placeholder 2">
            <a:extLst>
              <a:ext uri="{FF2B5EF4-FFF2-40B4-BE49-F238E27FC236}">
                <a16:creationId xmlns:a16="http://schemas.microsoft.com/office/drawing/2014/main" id="{A0461422-54F0-A94F-B060-AE110BDF4A3B}"/>
              </a:ext>
            </a:extLst>
          </p:cNvPr>
          <p:cNvSpPr>
            <a:spLocks noGrp="1"/>
          </p:cNvSpPr>
          <p:nvPr>
            <p:ph idx="1"/>
          </p:nvPr>
        </p:nvSpPr>
        <p:spPr>
          <a:xfrm>
            <a:off x="457200" y="1600200"/>
            <a:ext cx="7620000" cy="4800600"/>
          </a:xfrm>
        </p:spPr>
        <p:txBody>
          <a:bodyPr/>
          <a:lstStyle/>
          <a:p>
            <a:r>
              <a:rPr lang="en-US" dirty="0"/>
              <a:t>The first work </a:t>
            </a:r>
            <a:r>
              <a:rPr lang="en-US" dirty="0" err="1"/>
              <a:t>recognised</a:t>
            </a:r>
            <a:r>
              <a:rPr lang="en-US" dirty="0"/>
              <a:t> in the field of AI was presented by </a:t>
            </a:r>
            <a:r>
              <a:rPr lang="en-US" dirty="0">
                <a:highlight>
                  <a:srgbClr val="FFFF00"/>
                </a:highlight>
              </a:rPr>
              <a:t>Warren McCulloch </a:t>
            </a:r>
            <a:r>
              <a:rPr lang="en-US" dirty="0"/>
              <a:t>and </a:t>
            </a:r>
            <a:r>
              <a:rPr lang="en-US" dirty="0">
                <a:highlight>
                  <a:srgbClr val="FFFF00"/>
                </a:highlight>
              </a:rPr>
              <a:t>Walter Pitts </a:t>
            </a:r>
            <a:r>
              <a:rPr lang="en-US" dirty="0"/>
              <a:t>in 1943. They proposed a model of an artificial neural network and demonstrated that simple network structures could learn. </a:t>
            </a:r>
          </a:p>
          <a:p>
            <a:r>
              <a:rPr lang="en-US" dirty="0">
                <a:highlight>
                  <a:srgbClr val="FFFF00"/>
                </a:highlight>
              </a:rPr>
              <a:t>McCulloch</a:t>
            </a:r>
            <a:r>
              <a:rPr lang="en-US" dirty="0"/>
              <a:t>, the second “founding father” of AI after Alan Turing, had created the corner stone of neural computing and Artificial Neural Networks (ANN). </a:t>
            </a:r>
          </a:p>
          <a:p>
            <a:r>
              <a:rPr lang="en-US" dirty="0"/>
              <a:t>The third founder of AI was </a:t>
            </a:r>
            <a:r>
              <a:rPr lang="en-US" dirty="0">
                <a:highlight>
                  <a:srgbClr val="FFFF00"/>
                </a:highlight>
              </a:rPr>
              <a:t>John von Neumann</a:t>
            </a:r>
            <a:r>
              <a:rPr lang="en-US" dirty="0"/>
              <a:t>, the brilliant Hungarian-born mathematician. In 1930, he joined the Princeton University, lecturing in mathematical physics. He was an adviser for the Electronic Numerical Integrator and Calculator project at the University of Pennsylvania and helped to design the Electronic Discrete Variable Calculator. </a:t>
            </a:r>
          </a:p>
          <a:p>
            <a:endParaRPr lang="en-US" dirty="0"/>
          </a:p>
        </p:txBody>
      </p:sp>
      <p:pic>
        <p:nvPicPr>
          <p:cNvPr id="9" name="Picture 8">
            <a:extLst>
              <a:ext uri="{FF2B5EF4-FFF2-40B4-BE49-F238E27FC236}">
                <a16:creationId xmlns:a16="http://schemas.microsoft.com/office/drawing/2014/main" id="{BB8038B2-C659-F14C-823B-69306A1BE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 y="1628503"/>
            <a:ext cx="8547100" cy="4279900"/>
          </a:xfrm>
          <a:prstGeom prst="rect">
            <a:avLst/>
          </a:prstGeom>
        </p:spPr>
      </p:pic>
    </p:spTree>
    <p:extLst>
      <p:ext uri="{BB962C8B-B14F-4D97-AF65-F5344CB8AC3E}">
        <p14:creationId xmlns:p14="http://schemas.microsoft.com/office/powerpoint/2010/main" val="99991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CE7D-10D5-9B45-BE5C-258C004870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048898-9C7B-4C4D-BD06-A5658158B3B9}"/>
              </a:ext>
            </a:extLst>
          </p:cNvPr>
          <p:cNvSpPr>
            <a:spLocks noGrp="1"/>
          </p:cNvSpPr>
          <p:nvPr>
            <p:ph idx="1"/>
          </p:nvPr>
        </p:nvSpPr>
        <p:spPr/>
        <p:txBody>
          <a:bodyPr>
            <a:normAutofit fontScale="92500" lnSpcReduction="20000"/>
          </a:bodyPr>
          <a:lstStyle/>
          <a:p>
            <a:r>
              <a:rPr lang="en-US" dirty="0"/>
              <a:t>Another of the first generation researchers was </a:t>
            </a:r>
            <a:r>
              <a:rPr lang="en-US" dirty="0">
                <a:highlight>
                  <a:srgbClr val="FFFF00"/>
                </a:highlight>
              </a:rPr>
              <a:t>Claude Shannon</a:t>
            </a:r>
            <a:r>
              <a:rPr lang="en-US" dirty="0"/>
              <a:t>. He graduated from MIT and joined Bell Telephone Laboratories in 1941. Shannon shared Alan Turing’s ideas on the possibility of machine intelligence. In 1950, he published a paper on chess-playing machines, which pointed out that a typical chess game 120 involved about 10</a:t>
            </a:r>
            <a:r>
              <a:rPr lang="en-US" baseline="30000" dirty="0"/>
              <a:t>120</a:t>
            </a:r>
            <a:r>
              <a:rPr lang="en-US" dirty="0"/>
              <a:t> possible moves (Shannon, 1950). Even if the new </a:t>
            </a:r>
            <a:r>
              <a:rPr lang="en-US" dirty="0" err="1">
                <a:highlight>
                  <a:srgbClr val="FFFF00"/>
                </a:highlight>
              </a:rPr>
              <a:t>vonNeumann</a:t>
            </a:r>
            <a:r>
              <a:rPr lang="en-US" dirty="0"/>
              <a:t>-type computer could examine one move per 106 microsecond, it would take 3 × 10</a:t>
            </a:r>
            <a:r>
              <a:rPr lang="en-US" baseline="30000" dirty="0"/>
              <a:t>106</a:t>
            </a:r>
            <a:r>
              <a:rPr lang="en-US" dirty="0"/>
              <a:t> years to make its first move. Thus Shannon demonstrated the need to use heuristics in the search for the solution. </a:t>
            </a:r>
          </a:p>
          <a:p>
            <a:endParaRPr lang="en-US" dirty="0"/>
          </a:p>
          <a:p>
            <a:r>
              <a:rPr lang="en-US" dirty="0"/>
              <a:t>In 1956, </a:t>
            </a:r>
            <a:r>
              <a:rPr lang="en-US" dirty="0">
                <a:highlight>
                  <a:srgbClr val="FFFF00"/>
                </a:highlight>
              </a:rPr>
              <a:t>John McCarthy, Martin Minsky </a:t>
            </a:r>
            <a:r>
              <a:rPr lang="en-US" dirty="0"/>
              <a:t>and</a:t>
            </a:r>
            <a:r>
              <a:rPr lang="en-US" dirty="0">
                <a:highlight>
                  <a:srgbClr val="FFFF00"/>
                </a:highlight>
              </a:rPr>
              <a:t> Claude Shannon </a:t>
            </a:r>
            <a:r>
              <a:rPr lang="en-US" dirty="0" err="1"/>
              <a:t>organised</a:t>
            </a:r>
            <a:r>
              <a:rPr lang="en-US" dirty="0"/>
              <a:t> a summer workshop at Dartmouth College. They brought together researchers interested in the study of machine intelligence, artificial neural nets and automata theory. Although there were just ten researchers, this workshop gave birth to a new science called artificial intelligence. </a:t>
            </a:r>
          </a:p>
          <a:p>
            <a:endParaRPr lang="en-US" dirty="0"/>
          </a:p>
        </p:txBody>
      </p:sp>
      <p:pic>
        <p:nvPicPr>
          <p:cNvPr id="4" name="Picture 3">
            <a:extLst>
              <a:ext uri="{FF2B5EF4-FFF2-40B4-BE49-F238E27FC236}">
                <a16:creationId xmlns:a16="http://schemas.microsoft.com/office/drawing/2014/main" id="{918B5E07-5E2B-2D4E-AC88-B822D705D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7638"/>
            <a:ext cx="8343900" cy="4356100"/>
          </a:xfrm>
          <a:prstGeom prst="rect">
            <a:avLst/>
          </a:prstGeom>
        </p:spPr>
      </p:pic>
    </p:spTree>
    <p:extLst>
      <p:ext uri="{BB962C8B-B14F-4D97-AF65-F5344CB8AC3E}">
        <p14:creationId xmlns:p14="http://schemas.microsoft.com/office/powerpoint/2010/main" val="104572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8ECC-58A3-7D47-9F2D-251BAF6D0D3E}"/>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51E16FD-F995-214B-AC49-58D58AF5EC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96" y="1600200"/>
            <a:ext cx="8473336" cy="3733799"/>
          </a:xfrm>
          <a:prstGeom prst="rect">
            <a:avLst/>
          </a:prstGeom>
        </p:spPr>
      </p:pic>
    </p:spTree>
    <p:extLst>
      <p:ext uri="{BB962C8B-B14F-4D97-AF65-F5344CB8AC3E}">
        <p14:creationId xmlns:p14="http://schemas.microsoft.com/office/powerpoint/2010/main" val="27909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9C0C289-FE16-8249-BB3D-09EABC249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17638"/>
            <a:ext cx="8191501" cy="4487517"/>
          </a:xfrm>
        </p:spPr>
      </p:pic>
    </p:spTree>
    <p:extLst>
      <p:ext uri="{BB962C8B-B14F-4D97-AF65-F5344CB8AC3E}">
        <p14:creationId xmlns:p14="http://schemas.microsoft.com/office/powerpoint/2010/main" val="203702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2767-8CE7-9748-ADF8-1470DD52D7E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9A5822F-5414-454C-8448-12DF23BAC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851" y="1437232"/>
            <a:ext cx="8480298" cy="4358449"/>
          </a:xfrm>
        </p:spPr>
      </p:pic>
    </p:spTree>
    <p:extLst>
      <p:ext uri="{BB962C8B-B14F-4D97-AF65-F5344CB8AC3E}">
        <p14:creationId xmlns:p14="http://schemas.microsoft.com/office/powerpoint/2010/main" val="105902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9784-F802-8F4B-A509-D6D2D5EB56E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2BA6E34-2CD3-114B-9ED1-5E6D63736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8077200" cy="6581896"/>
          </a:xfrm>
        </p:spPr>
      </p:pic>
    </p:spTree>
    <p:extLst>
      <p:ext uri="{BB962C8B-B14F-4D97-AF65-F5344CB8AC3E}">
        <p14:creationId xmlns:p14="http://schemas.microsoft.com/office/powerpoint/2010/main" val="141980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50FA357B-C9DE-CD48-A6CD-215E93E0A395}"/>
              </a:ext>
            </a:extLst>
          </p:cNvPr>
          <p:cNvSpPr>
            <a:spLocks noGrp="1" noChangeArrowheads="1"/>
          </p:cNvSpPr>
          <p:nvPr>
            <p:ph type="title"/>
          </p:nvPr>
        </p:nvSpPr>
        <p:spPr/>
        <p:txBody>
          <a:bodyPr/>
          <a:lstStyle/>
          <a:p>
            <a:pPr eaLnBrk="1" hangingPunct="1"/>
            <a:r>
              <a:rPr lang="en-US" altLang="en-US"/>
              <a:t>State of the art</a:t>
            </a:r>
          </a:p>
        </p:txBody>
      </p:sp>
      <p:sp>
        <p:nvSpPr>
          <p:cNvPr id="26626" name="Rectangle 3">
            <a:extLst>
              <a:ext uri="{FF2B5EF4-FFF2-40B4-BE49-F238E27FC236}">
                <a16:creationId xmlns:a16="http://schemas.microsoft.com/office/drawing/2014/main" id="{358434FF-42AF-5548-8603-7F634213F9BC}"/>
              </a:ext>
            </a:extLst>
          </p:cNvPr>
          <p:cNvSpPr>
            <a:spLocks noGrp="1" noChangeArrowheads="1"/>
          </p:cNvSpPr>
          <p:nvPr>
            <p:ph type="body" idx="1"/>
          </p:nvPr>
        </p:nvSpPr>
        <p:spPr/>
        <p:txBody>
          <a:bodyPr/>
          <a:lstStyle/>
          <a:p>
            <a:pPr eaLnBrk="1" hangingPunct="1">
              <a:lnSpc>
                <a:spcPct val="80000"/>
              </a:lnSpc>
            </a:pPr>
            <a:r>
              <a:rPr lang="en-US" altLang="en-US" sz="2400" dirty="0"/>
              <a:t>Deep Blue defeated the reigning world chess champion Garry Kasparov in 1997 </a:t>
            </a:r>
          </a:p>
          <a:p>
            <a:pPr eaLnBrk="1" hangingPunct="1">
              <a:lnSpc>
                <a:spcPct val="80000"/>
              </a:lnSpc>
            </a:pPr>
            <a:r>
              <a:rPr lang="en-US" altLang="en-US" sz="2400" dirty="0"/>
              <a:t>Proved a mathematical conjecture (Robbins conjecture) unsolved for decades </a:t>
            </a:r>
          </a:p>
          <a:p>
            <a:pPr eaLnBrk="1" hangingPunct="1">
              <a:lnSpc>
                <a:spcPct val="80000"/>
              </a:lnSpc>
            </a:pPr>
            <a:r>
              <a:rPr lang="en-US" altLang="en-US" sz="2400" dirty="0"/>
              <a:t>No hands across America (driving autonomously 98% of the time from </a:t>
            </a:r>
            <a:r>
              <a:rPr lang="en-US" altLang="en-US" sz="2400" dirty="0" err="1"/>
              <a:t>Pitsburgh</a:t>
            </a:r>
            <a:r>
              <a:rPr lang="en-US" altLang="en-US" sz="2400" dirty="0"/>
              <a:t> to San Diego) </a:t>
            </a:r>
          </a:p>
          <a:p>
            <a:pPr eaLnBrk="1" hangingPunct="1">
              <a:lnSpc>
                <a:spcPct val="80000"/>
              </a:lnSpc>
            </a:pPr>
            <a:r>
              <a:rPr lang="en-US" altLang="en-US" sz="2400" dirty="0"/>
              <a:t>During the 1991 Gulf War, US forces deployed an AI logistics planning and scheduling program that involved up to 50,000 vehicles, cargo, and people </a:t>
            </a:r>
          </a:p>
          <a:p>
            <a:pPr eaLnBrk="1" hangingPunct="1">
              <a:lnSpc>
                <a:spcPct val="80000"/>
              </a:lnSpc>
            </a:pPr>
            <a:r>
              <a:rPr lang="en-US" altLang="en-US" sz="2400" dirty="0"/>
              <a:t>NASA's on-board autonomous planning </a:t>
            </a:r>
            <a:r>
              <a:rPr lang="en-US" altLang="en-US" sz="2400"/>
              <a:t>program controlled </a:t>
            </a:r>
            <a:r>
              <a:rPr lang="en-US" altLang="en-US" sz="2400" dirty="0"/>
              <a:t>the scheduling of operations for a spacecraft </a:t>
            </a:r>
          </a:p>
          <a:p>
            <a:pPr eaLnBrk="1" hangingPunct="1">
              <a:lnSpc>
                <a:spcPct val="80000"/>
              </a:lnSpc>
            </a:pPr>
            <a:r>
              <a:rPr lang="en-US" altLang="en-US" sz="2400" dirty="0">
                <a:latin typeface="Courier New" panose="02070309020205020404" pitchFamily="49" charset="0"/>
              </a:rPr>
              <a:t>Proverb</a:t>
            </a:r>
            <a:r>
              <a:rPr lang="en-US" altLang="en-US" sz="2400" dirty="0"/>
              <a:t> solves crossword puzzles better than most humans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453B4C4-2B22-E94C-BD77-91EEBD472207}"/>
              </a:ext>
            </a:extLst>
          </p:cNvPr>
          <p:cNvSpPr>
            <a:spLocks noGrp="1" noChangeArrowheads="1"/>
          </p:cNvSpPr>
          <p:nvPr>
            <p:ph type="title"/>
          </p:nvPr>
        </p:nvSpPr>
        <p:spPr/>
        <p:txBody>
          <a:bodyPr/>
          <a:lstStyle/>
          <a:p>
            <a:pPr eaLnBrk="1" hangingPunct="1"/>
            <a:r>
              <a:rPr lang="en-US" altLang="en-US"/>
              <a:t>Outline</a:t>
            </a:r>
          </a:p>
        </p:txBody>
      </p:sp>
      <p:sp>
        <p:nvSpPr>
          <p:cNvPr id="16386" name="Rectangle 3">
            <a:extLst>
              <a:ext uri="{FF2B5EF4-FFF2-40B4-BE49-F238E27FC236}">
                <a16:creationId xmlns:a16="http://schemas.microsoft.com/office/drawing/2014/main" id="{6AFA6153-8088-184F-844C-0304FD80FF2D}"/>
              </a:ext>
            </a:extLst>
          </p:cNvPr>
          <p:cNvSpPr>
            <a:spLocks noGrp="1" noChangeArrowheads="1"/>
          </p:cNvSpPr>
          <p:nvPr>
            <p:ph type="body" idx="1"/>
          </p:nvPr>
        </p:nvSpPr>
        <p:spPr/>
        <p:txBody>
          <a:bodyPr/>
          <a:lstStyle/>
          <a:p>
            <a:pPr eaLnBrk="1" hangingPunct="1"/>
            <a:r>
              <a:rPr lang="en-US" altLang="en-US"/>
              <a:t>Course overview</a:t>
            </a:r>
          </a:p>
          <a:p>
            <a:pPr eaLnBrk="1" hangingPunct="1"/>
            <a:r>
              <a:rPr lang="en-US" altLang="en-US"/>
              <a:t>What is AI?</a:t>
            </a:r>
          </a:p>
          <a:p>
            <a:pPr eaLnBrk="1" hangingPunct="1"/>
            <a:r>
              <a:rPr lang="en-US" altLang="en-US"/>
              <a:t>A brief history</a:t>
            </a:r>
          </a:p>
          <a:p>
            <a:pPr eaLnBrk="1" hangingPunct="1"/>
            <a:r>
              <a:rPr lang="en-US" altLang="en-US"/>
              <a:t>The state of the 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BAA9-A3A8-7F4B-BC03-B20B1F5F20F0}"/>
              </a:ext>
            </a:extLst>
          </p:cNvPr>
          <p:cNvSpPr>
            <a:spLocks noGrp="1"/>
          </p:cNvSpPr>
          <p:nvPr>
            <p:ph type="title"/>
          </p:nvPr>
        </p:nvSpPr>
        <p:spPr>
          <a:xfrm>
            <a:off x="457200" y="274638"/>
            <a:ext cx="7620000" cy="1630362"/>
          </a:xfrm>
        </p:spPr>
        <p:txBody>
          <a:bodyPr/>
          <a:lstStyle/>
          <a:p>
            <a:r>
              <a:rPr lang="en-US" dirty="0"/>
              <a:t>Intelligent machines, or what</a:t>
            </a:r>
            <a:br>
              <a:rPr lang="en-US" dirty="0"/>
            </a:br>
            <a:r>
              <a:rPr lang="en-US" dirty="0"/>
              <a:t>machines can do</a:t>
            </a:r>
          </a:p>
        </p:txBody>
      </p:sp>
      <p:sp>
        <p:nvSpPr>
          <p:cNvPr id="3" name="Content Placeholder 2">
            <a:extLst>
              <a:ext uri="{FF2B5EF4-FFF2-40B4-BE49-F238E27FC236}">
                <a16:creationId xmlns:a16="http://schemas.microsoft.com/office/drawing/2014/main" id="{C221BBF7-8E53-344E-876F-1E805D0260F2}"/>
              </a:ext>
            </a:extLst>
          </p:cNvPr>
          <p:cNvSpPr>
            <a:spLocks noGrp="1"/>
          </p:cNvSpPr>
          <p:nvPr>
            <p:ph idx="1"/>
          </p:nvPr>
        </p:nvSpPr>
        <p:spPr>
          <a:xfrm>
            <a:off x="457200" y="2133600"/>
            <a:ext cx="7620000" cy="4267200"/>
          </a:xfrm>
        </p:spPr>
        <p:txBody>
          <a:bodyPr>
            <a:normAutofit/>
          </a:bodyPr>
          <a:lstStyle/>
          <a:p>
            <a:r>
              <a:rPr lang="en-US" dirty="0"/>
              <a:t>Philosophers have been trying for over 2000 years to understand and resolve two Big Questions of the Universe:: </a:t>
            </a:r>
          </a:p>
          <a:p>
            <a:pPr lvl="1"/>
            <a:r>
              <a:rPr lang="en-US" dirty="0"/>
              <a:t>How does a human mind work,, and </a:t>
            </a:r>
          </a:p>
          <a:p>
            <a:pPr lvl="1"/>
            <a:r>
              <a:rPr lang="en-US" dirty="0"/>
              <a:t>Can non-humans have minds? </a:t>
            </a:r>
          </a:p>
          <a:p>
            <a:pPr lvl="1"/>
            <a:r>
              <a:rPr lang="en-US" dirty="0"/>
              <a:t>These questions are still unanswered.</a:t>
            </a:r>
          </a:p>
          <a:p>
            <a:r>
              <a:rPr lang="en-US" dirty="0"/>
              <a:t>Intelligence is the ability to understand and learn things. </a:t>
            </a:r>
          </a:p>
          <a:p>
            <a:r>
              <a:rPr lang="en-US" dirty="0"/>
              <a:t>Intelligence is the ability to think and understand instead of doing things by instinct or automatically.</a:t>
            </a:r>
          </a:p>
          <a:p>
            <a:r>
              <a:rPr lang="en-US" dirty="0"/>
              <a:t>(Essential English Dictionary,, Collins,, London,, 2008)</a:t>
            </a:r>
          </a:p>
        </p:txBody>
      </p:sp>
    </p:spTree>
    <p:extLst>
      <p:ext uri="{BB962C8B-B14F-4D97-AF65-F5344CB8AC3E}">
        <p14:creationId xmlns:p14="http://schemas.microsoft.com/office/powerpoint/2010/main" val="99481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8785-E87C-6E45-98CD-3C9344A590FC}"/>
              </a:ext>
            </a:extLst>
          </p:cNvPr>
          <p:cNvSpPr>
            <a:spLocks noGrp="1"/>
          </p:cNvSpPr>
          <p:nvPr>
            <p:ph type="title"/>
          </p:nvPr>
        </p:nvSpPr>
        <p:spPr/>
        <p:txBody>
          <a:bodyPr/>
          <a:lstStyle/>
          <a:p>
            <a:r>
              <a:rPr lang="en-US" dirty="0"/>
              <a:t>Intelligent machines,</a:t>
            </a:r>
          </a:p>
        </p:txBody>
      </p:sp>
      <p:sp>
        <p:nvSpPr>
          <p:cNvPr id="3" name="Content Placeholder 2">
            <a:extLst>
              <a:ext uri="{FF2B5EF4-FFF2-40B4-BE49-F238E27FC236}">
                <a16:creationId xmlns:a16="http://schemas.microsoft.com/office/drawing/2014/main" id="{2F0FE56E-2EB4-C445-B161-CA78B41F0034}"/>
              </a:ext>
            </a:extLst>
          </p:cNvPr>
          <p:cNvSpPr>
            <a:spLocks noGrp="1"/>
          </p:cNvSpPr>
          <p:nvPr>
            <p:ph idx="1"/>
          </p:nvPr>
        </p:nvSpPr>
        <p:spPr/>
        <p:txBody>
          <a:bodyPr/>
          <a:lstStyle/>
          <a:p>
            <a:r>
              <a:rPr lang="en-US" dirty="0"/>
              <a:t>In order to think, someone or something has to have a brain, or an organ that enables someone or something to learn and understand things, to solve problems and to make decisions. So we can define intelligence as </a:t>
            </a:r>
            <a:r>
              <a:rPr lang="en-US" b="1" dirty="0">
                <a:solidFill>
                  <a:srgbClr val="FF0000"/>
                </a:solidFill>
              </a:rPr>
              <a:t>the ability to learn and understand, to solve problems and to make decisions</a:t>
            </a:r>
            <a:r>
              <a:rPr lang="en-US" dirty="0"/>
              <a:t>. </a:t>
            </a:r>
          </a:p>
          <a:p>
            <a:r>
              <a:rPr lang="en-US" dirty="0"/>
              <a:t>The goal of artificial intelligence (AI) </a:t>
            </a:r>
            <a:r>
              <a:rPr lang="en-US" b="1" dirty="0">
                <a:solidFill>
                  <a:srgbClr val="0070C0"/>
                </a:solidFill>
              </a:rPr>
              <a:t>as a science is to make machines do things that would require intelligence </a:t>
            </a:r>
            <a:r>
              <a:rPr lang="en-US" dirty="0"/>
              <a:t>if done by humans. Therefore, the answer to the question Can Machines Think? was vitally important to the discipline.</a:t>
            </a:r>
          </a:p>
          <a:p>
            <a:r>
              <a:rPr lang="en-US" dirty="0"/>
              <a:t>The answer is </a:t>
            </a:r>
            <a:r>
              <a:rPr lang="en-US" b="1" dirty="0">
                <a:solidFill>
                  <a:srgbClr val="00B050"/>
                </a:solidFill>
              </a:rPr>
              <a:t>not a simple </a:t>
            </a:r>
            <a:r>
              <a:rPr lang="en-US" dirty="0"/>
              <a:t>“Yes” or “No”. </a:t>
            </a:r>
          </a:p>
          <a:p>
            <a:endParaRPr lang="en-US" dirty="0"/>
          </a:p>
        </p:txBody>
      </p:sp>
    </p:spTree>
    <p:extLst>
      <p:ext uri="{BB962C8B-B14F-4D97-AF65-F5344CB8AC3E}">
        <p14:creationId xmlns:p14="http://schemas.microsoft.com/office/powerpoint/2010/main" val="117908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2F0B5017-D154-9041-A4F5-ACF977D9F932}"/>
              </a:ext>
            </a:extLst>
          </p:cNvPr>
          <p:cNvSpPr>
            <a:spLocks noGrp="1" noChangeArrowheads="1"/>
          </p:cNvSpPr>
          <p:nvPr>
            <p:ph type="title"/>
          </p:nvPr>
        </p:nvSpPr>
        <p:spPr/>
        <p:txBody>
          <a:bodyPr/>
          <a:lstStyle/>
          <a:p>
            <a:pPr eaLnBrk="1" hangingPunct="1"/>
            <a:r>
              <a:rPr lang="en-US" altLang="en-US"/>
              <a:t>What is AI?</a:t>
            </a:r>
          </a:p>
        </p:txBody>
      </p:sp>
      <p:sp>
        <p:nvSpPr>
          <p:cNvPr id="18434" name="Rectangle 3">
            <a:extLst>
              <a:ext uri="{FF2B5EF4-FFF2-40B4-BE49-F238E27FC236}">
                <a16:creationId xmlns:a16="http://schemas.microsoft.com/office/drawing/2014/main" id="{23352197-5310-CC4D-B92B-B89FE7260092}"/>
              </a:ext>
            </a:extLst>
          </p:cNvPr>
          <p:cNvSpPr>
            <a:spLocks noGrp="1" noChangeArrowheads="1"/>
          </p:cNvSpPr>
          <p:nvPr>
            <p:ph type="body" idx="1"/>
          </p:nvPr>
        </p:nvSpPr>
        <p:spPr/>
        <p:txBody>
          <a:bodyPr/>
          <a:lstStyle/>
          <a:p>
            <a:pPr eaLnBrk="1" hangingPunct="1">
              <a:buFontTx/>
              <a:buNone/>
            </a:pPr>
            <a:r>
              <a:rPr lang="en-US" altLang="en-US" dirty="0"/>
              <a:t>Views of AI fall into four categories:
</a:t>
            </a:r>
          </a:p>
          <a:p>
            <a:pPr eaLnBrk="1" hangingPunct="1">
              <a:buFontTx/>
              <a:buNone/>
            </a:pPr>
            <a:r>
              <a:rPr lang="en-US" altLang="en-US" dirty="0"/>
              <a:t>	</a:t>
            </a:r>
          </a:p>
          <a:p>
            <a:pPr eaLnBrk="1" hangingPunct="1"/>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endParaRPr lang="en-US" altLang="en-US" dirty="0"/>
          </a:p>
          <a:p>
            <a:pPr eaLnBrk="1" hangingPunct="1">
              <a:buFontTx/>
              <a:buNone/>
            </a:pPr>
            <a:r>
              <a:rPr lang="en-US" altLang="en-US" dirty="0"/>
              <a:t>The textbook advocates "acting rationally"
</a:t>
            </a:r>
          </a:p>
        </p:txBody>
      </p:sp>
      <p:graphicFrame>
        <p:nvGraphicFramePr>
          <p:cNvPr id="7186" name="Group 18">
            <a:extLst>
              <a:ext uri="{FF2B5EF4-FFF2-40B4-BE49-F238E27FC236}">
                <a16:creationId xmlns:a16="http://schemas.microsoft.com/office/drawing/2014/main" id="{3436C8B5-DCC7-A643-B845-49BDD90B6208}"/>
              </a:ext>
            </a:extLst>
          </p:cNvPr>
          <p:cNvGraphicFramePr>
            <a:graphicFrameLocks noGrp="1"/>
          </p:cNvGraphicFramePr>
          <p:nvPr>
            <p:extLst>
              <p:ext uri="{D42A27DB-BD31-4B8C-83A1-F6EECF244321}">
                <p14:modId xmlns:p14="http://schemas.microsoft.com/office/powerpoint/2010/main" val="3464010902"/>
              </p:ext>
            </p:extLst>
          </p:nvPr>
        </p:nvGraphicFramePr>
        <p:xfrm>
          <a:off x="685800" y="2375693"/>
          <a:ext cx="7124700" cy="2106613"/>
        </p:xfrm>
        <a:graphic>
          <a:graphicData uri="http://schemas.openxmlformats.org/drawingml/2006/table">
            <a:tbl>
              <a:tblPr/>
              <a:tblGrid>
                <a:gridCol w="34671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99134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eaLnBrk="1" hangingPunct="1">
                        <a:buFontTx/>
                        <a:buNone/>
                        <a:defRPr/>
                      </a:pPr>
                      <a:r>
                        <a:rPr lang="en-US" altLang="x-none" sz="2800" dirty="0"/>
                        <a:t>Thinking humanly</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x-none" sz="2800" dirty="0"/>
                        <a:t>Thinking rationally </a:t>
                      </a:r>
                      <a:endParaRPr kumimoji="0" lang="x-none" altLang="x-none" sz="2800" b="0" i="0" u="none" strike="noStrike" cap="none" normalizeH="0" baseline="0">
                        <a:ln>
                          <a:noFill/>
                        </a:ln>
                        <a:solidFill>
                          <a:schemeClr val="tx1"/>
                        </a:solidFill>
                        <a:effectLst/>
                        <a:latin typeface="Arial"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526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x-none" sz="2800" dirty="0"/>
                        <a:t>Acting humanly</a:t>
                      </a:r>
                      <a:endParaRPr kumimoji="0" lang="x-none" altLang="x-none" sz="2800" b="0" i="0" u="none" strike="noStrike" cap="none" normalizeH="0" baseline="0">
                        <a:ln>
                          <a:noFill/>
                        </a:ln>
                        <a:solidFill>
                          <a:schemeClr val="tx1"/>
                        </a:solidFill>
                        <a:effectLst/>
                        <a:latin typeface="Arial"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x-none" sz="2800" dirty="0"/>
                        <a:t>Acting rationally</a:t>
                      </a:r>
                      <a:endParaRPr kumimoji="0" lang="x-none" altLang="x-none" sz="2800" b="0" i="0" u="none" strike="noStrike" cap="none" normalizeH="0" baseline="0">
                        <a:ln>
                          <a:noFill/>
                        </a:ln>
                        <a:solidFill>
                          <a:schemeClr val="tx1"/>
                        </a:solidFill>
                        <a:effectLst/>
                        <a:latin typeface="Arial" charset="0"/>
                      </a:endParaRP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EC4C7095-686F-F246-865D-F0D9E6181EC7}"/>
              </a:ext>
            </a:extLst>
          </p:cNvPr>
          <p:cNvSpPr>
            <a:spLocks noGrp="1" noChangeArrowheads="1"/>
          </p:cNvSpPr>
          <p:nvPr>
            <p:ph type="title"/>
          </p:nvPr>
        </p:nvSpPr>
        <p:spPr/>
        <p:txBody>
          <a:bodyPr/>
          <a:lstStyle/>
          <a:p>
            <a:pPr eaLnBrk="1" hangingPunct="1"/>
            <a:r>
              <a:rPr lang="en-US" altLang="en-US"/>
              <a:t>Acting humanly: Turing Test</a:t>
            </a:r>
          </a:p>
        </p:txBody>
      </p:sp>
      <p:sp>
        <p:nvSpPr>
          <p:cNvPr id="19458" name="Rectangle 3">
            <a:extLst>
              <a:ext uri="{FF2B5EF4-FFF2-40B4-BE49-F238E27FC236}">
                <a16:creationId xmlns:a16="http://schemas.microsoft.com/office/drawing/2014/main" id="{F9794F0B-CC10-174A-84E1-E8999FAD2CE2}"/>
              </a:ext>
            </a:extLst>
          </p:cNvPr>
          <p:cNvSpPr>
            <a:spLocks noGrp="1" noChangeArrowheads="1"/>
          </p:cNvSpPr>
          <p:nvPr>
            <p:ph type="body" idx="1"/>
          </p:nvPr>
        </p:nvSpPr>
        <p:spPr/>
        <p:txBody>
          <a:bodyPr/>
          <a:lstStyle/>
          <a:p>
            <a:pPr eaLnBrk="1" hangingPunct="1">
              <a:lnSpc>
                <a:spcPct val="80000"/>
              </a:lnSpc>
            </a:pPr>
            <a:r>
              <a:rPr lang="en-US" altLang="en-US" sz="2000" dirty="0"/>
              <a:t>Turing (1950) "Computing machinery and intelligence":</a:t>
            </a:r>
          </a:p>
          <a:p>
            <a:pPr eaLnBrk="1" hangingPunct="1">
              <a:lnSpc>
                <a:spcPct val="80000"/>
              </a:lnSpc>
            </a:pPr>
            <a:r>
              <a:rPr lang="en-US" altLang="en-US" sz="2000" dirty="0"/>
              <a:t>"Can machines think?" </a:t>
            </a:r>
            <a:r>
              <a:rPr lang="en-US" altLang="en-US" sz="2000" dirty="0">
                <a:sym typeface="Wingdings" pitchFamily="2" charset="2"/>
              </a:rPr>
              <a:t></a:t>
            </a:r>
            <a:r>
              <a:rPr lang="en-US" altLang="en-US" sz="2000" dirty="0"/>
              <a:t> "Can machines behave intelligently?"</a:t>
            </a:r>
          </a:p>
          <a:p>
            <a:pPr eaLnBrk="1" hangingPunct="1">
              <a:lnSpc>
                <a:spcPct val="80000"/>
              </a:lnSpc>
            </a:pPr>
            <a:r>
              <a:rPr lang="en-US" altLang="en-US" sz="2000" dirty="0"/>
              <a:t>Operational test for intelligent behavior: the Imitation Game</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buFontTx/>
              <a:buNone/>
            </a:pPr>
            <a:r>
              <a:rPr lang="en-US" altLang="en-US" sz="2000" dirty="0"/>
              <a:t>
</a:t>
            </a:r>
          </a:p>
          <a:p>
            <a:pPr eaLnBrk="1" hangingPunct="1">
              <a:lnSpc>
                <a:spcPct val="80000"/>
              </a:lnSpc>
            </a:pPr>
            <a:r>
              <a:rPr lang="en-US" altLang="en-US" sz="2000" dirty="0"/>
              <a:t>Predicted that by 2000, a machine might have a 30% chance of fooling a lay person for 5 minutes</a:t>
            </a:r>
          </a:p>
          <a:p>
            <a:pPr eaLnBrk="1" hangingPunct="1">
              <a:lnSpc>
                <a:spcPct val="80000"/>
              </a:lnSpc>
            </a:pPr>
            <a:r>
              <a:rPr lang="en-US" altLang="en-US" sz="2000" dirty="0"/>
              <a:t>Anticipated al major arguments against AI in following 50 years</a:t>
            </a:r>
          </a:p>
          <a:p>
            <a:pPr eaLnBrk="1" hangingPunct="1">
              <a:lnSpc>
                <a:spcPct val="80000"/>
              </a:lnSpc>
            </a:pPr>
            <a:r>
              <a:rPr lang="en-US" altLang="en-US" sz="2000" dirty="0"/>
              <a:t>Suggested major components of AI: knowledge, reasoning, language understanding, learning
</a:t>
            </a:r>
          </a:p>
        </p:txBody>
      </p:sp>
      <p:pic>
        <p:nvPicPr>
          <p:cNvPr id="19459" name="Picture 4" descr="turing">
            <a:extLst>
              <a:ext uri="{FF2B5EF4-FFF2-40B4-BE49-F238E27FC236}">
                <a16:creationId xmlns:a16="http://schemas.microsoft.com/office/drawing/2014/main" id="{5FAC55E4-AF9D-B246-BEA7-591936416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39481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32D2688B-F709-9C43-8945-B67B8625BF5E}"/>
              </a:ext>
            </a:extLst>
          </p:cNvPr>
          <p:cNvSpPr>
            <a:spLocks noGrp="1" noChangeArrowheads="1"/>
          </p:cNvSpPr>
          <p:nvPr>
            <p:ph type="title"/>
          </p:nvPr>
        </p:nvSpPr>
        <p:spPr/>
        <p:txBody>
          <a:bodyPr/>
          <a:lstStyle/>
          <a:p>
            <a:pPr eaLnBrk="1" hangingPunct="1"/>
            <a:r>
              <a:rPr lang="en-US" altLang="en-US"/>
              <a:t>Thinking humanly: cognitive modeling</a:t>
            </a:r>
          </a:p>
        </p:txBody>
      </p:sp>
      <p:sp>
        <p:nvSpPr>
          <p:cNvPr id="20482" name="Rectangle 3">
            <a:extLst>
              <a:ext uri="{FF2B5EF4-FFF2-40B4-BE49-F238E27FC236}">
                <a16:creationId xmlns:a16="http://schemas.microsoft.com/office/drawing/2014/main" id="{7A303503-C4CD-8D4A-B2D2-EDD09B5FBEDC}"/>
              </a:ext>
            </a:extLst>
          </p:cNvPr>
          <p:cNvSpPr>
            <a:spLocks noGrp="1" noChangeArrowheads="1"/>
          </p:cNvSpPr>
          <p:nvPr>
            <p:ph type="body" idx="1"/>
          </p:nvPr>
        </p:nvSpPr>
        <p:spPr>
          <a:xfrm>
            <a:off x="457200" y="1828800"/>
            <a:ext cx="7620000" cy="4754562"/>
          </a:xfrm>
        </p:spPr>
        <p:txBody>
          <a:bodyPr/>
          <a:lstStyle/>
          <a:p>
            <a:pPr eaLnBrk="1" hangingPunct="1">
              <a:lnSpc>
                <a:spcPct val="80000"/>
              </a:lnSpc>
            </a:pPr>
            <a:r>
              <a:rPr lang="en-US" altLang="en-US" sz="2800" dirty="0"/>
              <a:t>1960s "cognitive revolution": information-processing psychology </a:t>
            </a:r>
          </a:p>
          <a:p>
            <a:pPr eaLnBrk="1" hangingPunct="1">
              <a:lnSpc>
                <a:spcPct val="80000"/>
              </a:lnSpc>
            </a:pPr>
            <a:r>
              <a:rPr lang="en-US" altLang="en-US" sz="2800" dirty="0"/>
              <a:t>Requires scientific theories of internal activities of the brain</a:t>
            </a:r>
          </a:p>
          <a:p>
            <a:pPr lvl="1">
              <a:lnSpc>
                <a:spcPct val="80000"/>
              </a:lnSpc>
            </a:pPr>
            <a:r>
              <a:rPr lang="en-US" altLang="en-US" sz="2600" dirty="0"/>
              <a:t>How to validate? Requires </a:t>
            </a:r>
          </a:p>
          <a:p>
            <a:pPr lvl="1" eaLnBrk="1" hangingPunct="1">
              <a:lnSpc>
                <a:spcPct val="80000"/>
              </a:lnSpc>
              <a:buFontTx/>
              <a:buNone/>
            </a:pPr>
            <a:r>
              <a:rPr lang="en-US" altLang="en-US" sz="2400" dirty="0"/>
              <a:t>1) Predicting and testing behavior of human subjects (top-down)    or </a:t>
            </a:r>
          </a:p>
          <a:p>
            <a:pPr lvl="1" eaLnBrk="1" hangingPunct="1">
              <a:lnSpc>
                <a:spcPct val="80000"/>
              </a:lnSpc>
              <a:buFontTx/>
              <a:buNone/>
            </a:pPr>
            <a:r>
              <a:rPr lang="en-US" altLang="en-US" sz="2400" dirty="0"/>
              <a:t>2) Direct identification from neurological data </a:t>
            </a:r>
            <a:br>
              <a:rPr lang="en-US" altLang="en-US" sz="2400" dirty="0"/>
            </a:br>
            <a:r>
              <a:rPr lang="en-US" altLang="en-US" sz="2400" dirty="0"/>
              <a:t>(bottom-up)</a:t>
            </a:r>
            <a:br>
              <a:rPr lang="en-US" altLang="en-US" sz="2400" dirty="0"/>
            </a:br>
            <a:endParaRPr lang="en-US" altLang="en-US" sz="2400" dirty="0"/>
          </a:p>
          <a:p>
            <a:pPr eaLnBrk="1" hangingPunct="1">
              <a:lnSpc>
                <a:spcPct val="80000"/>
              </a:lnSpc>
            </a:pPr>
            <a:r>
              <a:rPr lang="en-US" altLang="en-US" sz="2800" dirty="0"/>
              <a:t>Both approaches (roughly, Cognitive Science and Cognitive Neuroscience) are now distinct from 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6CD62537-91B6-7B46-AC05-3D85117A3541}"/>
              </a:ext>
            </a:extLst>
          </p:cNvPr>
          <p:cNvSpPr>
            <a:spLocks noGrp="1" noChangeArrowheads="1"/>
          </p:cNvSpPr>
          <p:nvPr>
            <p:ph type="title"/>
          </p:nvPr>
        </p:nvSpPr>
        <p:spPr/>
        <p:txBody>
          <a:bodyPr/>
          <a:lstStyle/>
          <a:p>
            <a:pPr eaLnBrk="1" hangingPunct="1"/>
            <a:r>
              <a:rPr lang="en-US" altLang="en-US" dirty="0"/>
              <a:t>Thinking rationally: "laws of thought"</a:t>
            </a:r>
          </a:p>
        </p:txBody>
      </p:sp>
      <p:sp>
        <p:nvSpPr>
          <p:cNvPr id="21506" name="Rectangle 3">
            <a:extLst>
              <a:ext uri="{FF2B5EF4-FFF2-40B4-BE49-F238E27FC236}">
                <a16:creationId xmlns:a16="http://schemas.microsoft.com/office/drawing/2014/main" id="{60BED3EE-1CD6-0147-98A0-C22ABFDFFCEC}"/>
              </a:ext>
            </a:extLst>
          </p:cNvPr>
          <p:cNvSpPr>
            <a:spLocks noGrp="1" noChangeArrowheads="1"/>
          </p:cNvSpPr>
          <p:nvPr>
            <p:ph type="body" idx="1"/>
          </p:nvPr>
        </p:nvSpPr>
        <p:spPr/>
        <p:txBody>
          <a:bodyPr>
            <a:normAutofit/>
          </a:bodyPr>
          <a:lstStyle/>
          <a:p>
            <a:pPr marL="609600" indent="-609600" eaLnBrk="1" hangingPunct="1">
              <a:lnSpc>
                <a:spcPct val="90000"/>
              </a:lnSpc>
            </a:pPr>
            <a:r>
              <a:rPr lang="en-US" altLang="en-US" sz="2400" dirty="0"/>
              <a:t>Aristotle: what are correct arguments/thought processes?</a:t>
            </a:r>
          </a:p>
          <a:p>
            <a:pPr marL="609600" indent="-609600" eaLnBrk="1" hangingPunct="1">
              <a:lnSpc>
                <a:spcPct val="90000"/>
              </a:lnSpc>
            </a:pPr>
            <a:r>
              <a:rPr lang="en-US" altLang="en-US" sz="2400" dirty="0"/>
              <a:t>Several Greek schools developed various forms of </a:t>
            </a:r>
            <a:r>
              <a:rPr lang="en-US" altLang="en-US" sz="2400" i="1" dirty="0"/>
              <a:t>logic</a:t>
            </a:r>
            <a:r>
              <a:rPr lang="en-US" altLang="en-US" sz="2400" dirty="0"/>
              <a:t>: </a:t>
            </a:r>
            <a:r>
              <a:rPr lang="en-US" altLang="en-US" sz="2400" i="1" dirty="0"/>
              <a:t>notation</a:t>
            </a:r>
            <a:r>
              <a:rPr lang="en-US" altLang="en-US" sz="2400" dirty="0"/>
              <a:t> and </a:t>
            </a:r>
            <a:r>
              <a:rPr lang="en-US" altLang="en-US" sz="2400" i="1" dirty="0"/>
              <a:t>rules of derivation</a:t>
            </a:r>
            <a:r>
              <a:rPr lang="en-US" altLang="en-US" sz="2400" dirty="0"/>
              <a:t> for thoughts; may or may not have proceeded to the idea of mechanization</a:t>
            </a:r>
          </a:p>
          <a:p>
            <a:pPr marL="609600" indent="-609600" eaLnBrk="1" hangingPunct="1">
              <a:lnSpc>
                <a:spcPct val="90000"/>
              </a:lnSpc>
            </a:pPr>
            <a:r>
              <a:rPr lang="en-US" altLang="en-US" sz="2400" dirty="0"/>
              <a:t>Direct line through mathematics and philosophy to modern AI</a:t>
            </a:r>
          </a:p>
          <a:p>
            <a:pPr marL="609600" indent="-609600" eaLnBrk="1" hangingPunct="1">
              <a:lnSpc>
                <a:spcPct val="90000"/>
              </a:lnSpc>
            </a:pPr>
            <a:endParaRPr lang="en-US" altLang="en-US" sz="2400" dirty="0"/>
          </a:p>
          <a:p>
            <a:pPr marL="609600" indent="-609600" eaLnBrk="1" hangingPunct="1">
              <a:lnSpc>
                <a:spcPct val="90000"/>
              </a:lnSpc>
            </a:pPr>
            <a:r>
              <a:rPr lang="en-US" altLang="en-US" sz="2400" dirty="0"/>
              <a:t>Problems: </a:t>
            </a:r>
          </a:p>
          <a:p>
            <a:pPr marL="990600" lvl="1" indent="-533400" eaLnBrk="1" hangingPunct="1">
              <a:lnSpc>
                <a:spcPct val="90000"/>
              </a:lnSpc>
              <a:buFontTx/>
              <a:buAutoNum type="arabicPeriod"/>
            </a:pPr>
            <a:r>
              <a:rPr lang="en-US" altLang="en-US" sz="2000" dirty="0"/>
              <a:t>Not al intelligent behavior is mediated by logical deliberation</a:t>
            </a:r>
          </a:p>
          <a:p>
            <a:pPr marL="990600" lvl="1" indent="-533400" eaLnBrk="1" hangingPunct="1">
              <a:lnSpc>
                <a:spcPct val="90000"/>
              </a:lnSpc>
              <a:buFontTx/>
              <a:buAutoNum type="arabicPeriod"/>
            </a:pPr>
            <a:r>
              <a:rPr lang="en-US" altLang="en-US" sz="2000" dirty="0"/>
              <a:t>What is the purpose of thinking? What thoughts should I have?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592DD95-06E2-584A-9723-584932993888}"/>
              </a:ext>
            </a:extLst>
          </p:cNvPr>
          <p:cNvSpPr>
            <a:spLocks noGrp="1" noChangeArrowheads="1"/>
          </p:cNvSpPr>
          <p:nvPr>
            <p:ph type="title"/>
          </p:nvPr>
        </p:nvSpPr>
        <p:spPr/>
        <p:txBody>
          <a:bodyPr/>
          <a:lstStyle/>
          <a:p>
            <a:pPr eaLnBrk="1" hangingPunct="1"/>
            <a:r>
              <a:rPr lang="en-US" altLang="en-US" dirty="0"/>
              <a:t>Acting rationally: rational agent</a:t>
            </a:r>
          </a:p>
        </p:txBody>
      </p:sp>
      <p:sp>
        <p:nvSpPr>
          <p:cNvPr id="22530" name="Rectangle 3">
            <a:extLst>
              <a:ext uri="{FF2B5EF4-FFF2-40B4-BE49-F238E27FC236}">
                <a16:creationId xmlns:a16="http://schemas.microsoft.com/office/drawing/2014/main" id="{9D0E54E1-7E3B-AF4E-965F-98B1CAE46D6D}"/>
              </a:ext>
            </a:extLst>
          </p:cNvPr>
          <p:cNvSpPr>
            <a:spLocks noGrp="1" noChangeArrowheads="1"/>
          </p:cNvSpPr>
          <p:nvPr>
            <p:ph type="body" idx="1"/>
          </p:nvPr>
        </p:nvSpPr>
        <p:spPr>
          <a:xfrm>
            <a:off x="457200" y="1905000"/>
            <a:ext cx="7620000" cy="4495800"/>
          </a:xfrm>
        </p:spPr>
        <p:txBody>
          <a:bodyPr>
            <a:normAutofit/>
          </a:bodyPr>
          <a:lstStyle/>
          <a:p>
            <a:pPr eaLnBrk="1" hangingPunct="1"/>
            <a:r>
              <a:rPr lang="en-US" altLang="en-US" sz="2400" dirty="0"/>
              <a:t> </a:t>
            </a:r>
            <a:r>
              <a:rPr lang="en-US" altLang="en-US" sz="2400" dirty="0">
                <a:solidFill>
                  <a:srgbClr val="FF0000"/>
                </a:solidFill>
              </a:rPr>
              <a:t>Rational</a:t>
            </a:r>
            <a:r>
              <a:rPr lang="en-US" altLang="en-US" sz="2400" dirty="0"/>
              <a:t> behavior: doing the right thing</a:t>
            </a:r>
          </a:p>
          <a:p>
            <a:pPr eaLnBrk="1" hangingPunct="1"/>
            <a:endParaRPr lang="en-US" altLang="en-US" sz="2400" dirty="0"/>
          </a:p>
          <a:p>
            <a:pPr eaLnBrk="1" hangingPunct="1"/>
            <a:r>
              <a:rPr lang="en-US" altLang="en-US" sz="2400" dirty="0"/>
              <a:t>The right thing: that which is expected to maximize goal achievement, given the available information</a:t>
            </a:r>
          </a:p>
          <a:p>
            <a:pPr eaLnBrk="1" hangingPunct="1"/>
            <a:endParaRPr lang="en-US" altLang="en-US" sz="2400" dirty="0"/>
          </a:p>
          <a:p>
            <a:pPr eaLnBrk="1" hangingPunct="1"/>
            <a:r>
              <a:rPr lang="en-US" altLang="en-US" sz="2400" dirty="0"/>
              <a:t>Doesn't necessarily involve thinking – e.g., blinking reflex – but  thinking should be in the service of rational action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8752</TotalTime>
  <Words>1332</Words>
  <Application>Microsoft Macintosh PowerPoint</Application>
  <PresentationFormat>On-screen Show (4:3)</PresentationFormat>
  <Paragraphs>117</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Courier New</vt:lpstr>
      <vt:lpstr>Monotype Corsiva</vt:lpstr>
      <vt:lpstr>Adjacency</vt:lpstr>
      <vt:lpstr>CS3081: “Artificial Intelligence”</vt:lpstr>
      <vt:lpstr>Outline</vt:lpstr>
      <vt:lpstr>Intelligent machines, or what machines can do</vt:lpstr>
      <vt:lpstr>Intelligent machines,</vt:lpstr>
      <vt:lpstr>What is AI?</vt:lpstr>
      <vt:lpstr>Acting humanly: Turing Test</vt:lpstr>
      <vt:lpstr>Thinking humanly: cognitive modeling</vt:lpstr>
      <vt:lpstr>Thinking rationally: "laws of thought"</vt:lpstr>
      <vt:lpstr>Acting rationally: rational agent</vt:lpstr>
      <vt:lpstr>Rational agents</vt:lpstr>
      <vt:lpstr>AI prehistory</vt:lpstr>
      <vt:lpstr>Abridged history of AI</vt:lpstr>
      <vt:lpstr>Main events in the history of AI </vt:lpstr>
      <vt:lpstr>PowerPoint Presentation</vt:lpstr>
      <vt:lpstr>PowerPoint Presentation</vt:lpstr>
      <vt:lpstr>PowerPoint Presentation</vt:lpstr>
      <vt:lpstr>PowerPoint Presentation</vt:lpstr>
      <vt:lpstr>PowerPoint Presentation</vt:lpstr>
      <vt:lpstr>State of the 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ABahey</dc:creator>
  <cp:lastModifiedBy>Passent Mohamed Mohamed Elkafrawy</cp:lastModifiedBy>
  <cp:revision>121</cp:revision>
  <dcterms:created xsi:type="dcterms:W3CDTF">2014-02-19T16:21:43Z</dcterms:created>
  <dcterms:modified xsi:type="dcterms:W3CDTF">2023-01-22T15:17:07Z</dcterms:modified>
</cp:coreProperties>
</file>