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56" r:id="rId2"/>
    <p:sldId id="259" r:id="rId3"/>
    <p:sldId id="285" r:id="rId4"/>
    <p:sldId id="286" r:id="rId5"/>
    <p:sldId id="312" r:id="rId6"/>
    <p:sldId id="308" r:id="rId7"/>
    <p:sldId id="260" r:id="rId8"/>
    <p:sldId id="318" r:id="rId9"/>
    <p:sldId id="313" r:id="rId10"/>
    <p:sldId id="307" r:id="rId11"/>
    <p:sldId id="284" r:id="rId12"/>
    <p:sldId id="314" r:id="rId13"/>
    <p:sldId id="315" r:id="rId14"/>
    <p:sldId id="316" r:id="rId15"/>
    <p:sldId id="309" r:id="rId16"/>
    <p:sldId id="291" r:id="rId17"/>
    <p:sldId id="317" r:id="rId18"/>
    <p:sldId id="310" r:id="rId19"/>
    <p:sldId id="311" r:id="rId20"/>
    <p:sldId id="263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62" autoAdjust="0"/>
    <p:restoredTop sz="92844" autoAdjust="0"/>
  </p:normalViewPr>
  <p:slideViewPr>
    <p:cSldViewPr>
      <p:cViewPr>
        <p:scale>
          <a:sx n="120" d="100"/>
          <a:sy n="120" d="100"/>
        </p:scale>
        <p:origin x="-648" y="-1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17939-9D82-445B-8B2E-A7A1A5B4A6A6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714E0-89B9-4CB4-95C2-35AC509B33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7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714E0-89B9-4CB4-95C2-35AC509B33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714E0-89B9-4CB4-95C2-35AC509B33E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714E0-89B9-4CB4-95C2-35AC509B33E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8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714E0-89B9-4CB4-95C2-35AC509B33E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9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714E0-89B9-4CB4-95C2-35AC509B33E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3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714E0-89B9-4CB4-95C2-35AC509B33E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4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2/24/23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09D728-20D0-4D16-A74D-AD8A1684E09E}" type="datetimeFigureOut">
              <a:rPr lang="en-US" smtClean="0"/>
              <a:t>2/24/23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lkafrawy@effatuniversity.edu.s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848600" cy="1600200"/>
          </a:xfrm>
        </p:spPr>
        <p:txBody>
          <a:bodyPr/>
          <a:lstStyle/>
          <a:p>
            <a:r>
              <a:rPr lang="en-US" sz="2800" cap="all" dirty="0"/>
              <a:t>CS3081:</a:t>
            </a:r>
            <a:br>
              <a:rPr lang="en-US" sz="2800" cap="all" dirty="0"/>
            </a:br>
            <a:r>
              <a:rPr lang="en-US" sz="2800" cap="all" dirty="0"/>
              <a:t>“Artificial Intelligence”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85800" y="5029200"/>
            <a:ext cx="6461760" cy="1828800"/>
          </a:xfrm>
        </p:spPr>
        <p:txBody>
          <a:bodyPr>
            <a:normAutofit/>
          </a:bodyPr>
          <a:lstStyle/>
          <a:p>
            <a:pPr algn="ctr"/>
            <a:endParaRPr lang="en-US" sz="2200" b="1" dirty="0"/>
          </a:p>
          <a:p>
            <a:pPr marL="231775" algn="ctr"/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5029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 Passent </a:t>
            </a:r>
            <a:r>
              <a:rPr lang="en-US" dirty="0" err="1"/>
              <a:t>Elkafrawy</a:t>
            </a:r>
            <a:endParaRPr lang="en-US" dirty="0"/>
          </a:p>
          <a:p>
            <a:r>
              <a:rPr lang="en-US" dirty="0">
                <a:hlinkClick r:id="rId3"/>
              </a:rPr>
              <a:t>pelkafrawy@effatuniversity.edu.sa</a:t>
            </a:r>
            <a:endParaRPr lang="en-US" dirty="0"/>
          </a:p>
          <a:p>
            <a:r>
              <a:rPr lang="en-US" dirty="0"/>
              <a:t>CoE112, </a:t>
            </a:r>
            <a:r>
              <a:rPr lang="en-US" dirty="0" err="1"/>
              <a:t>ext</a:t>
            </a:r>
            <a:r>
              <a:rPr lang="en-US" dirty="0"/>
              <a:t> 7896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9E1C97-1F3E-A2B5-B7D7-2A34D01AC467}"/>
              </a:ext>
            </a:extLst>
          </p:cNvPr>
          <p:cNvSpPr txBox="1">
            <a:spLocks/>
          </p:cNvSpPr>
          <p:nvPr/>
        </p:nvSpPr>
        <p:spPr>
          <a:xfrm>
            <a:off x="685800" y="2549806"/>
            <a:ext cx="7848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all" dirty="0"/>
              <a:t>Knowledge Representation </a:t>
            </a:r>
          </a:p>
          <a:p>
            <a:r>
              <a:rPr lang="en-US" sz="4400" cap="all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425280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C945-0172-457E-88B5-6EA205EF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 Syntax </a:t>
            </a:r>
            <a:endParaRPr lang="en-E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E347F-9DAF-95C8-B7BE-E4020458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ClearSans"/>
              </a:rPr>
              <a:t>Truth Assignment: </a:t>
            </a:r>
            <a:r>
              <a:rPr lang="en-US" sz="2400" dirty="0">
                <a:effectLst/>
                <a:latin typeface="ClearSans"/>
              </a:rPr>
              <a:t>A </a:t>
            </a:r>
            <a:r>
              <a:rPr lang="en-US" sz="2400" dirty="0">
                <a:solidFill>
                  <a:srgbClr val="211ED8"/>
                </a:solidFill>
                <a:effectLst/>
                <a:latin typeface="ClearSans"/>
              </a:rPr>
              <a:t>function </a:t>
            </a:r>
            <a:r>
              <a:rPr lang="el-GR" sz="2400" dirty="0">
                <a:effectLst/>
                <a:latin typeface="CMMI8"/>
              </a:rPr>
              <a:t>τ </a:t>
            </a:r>
            <a:r>
              <a:rPr lang="en-US" sz="2400" dirty="0">
                <a:effectLst/>
                <a:latin typeface="ClearSans"/>
              </a:rPr>
              <a:t>from the </a:t>
            </a:r>
            <a:r>
              <a:rPr lang="en-US" sz="2400" dirty="0">
                <a:solidFill>
                  <a:srgbClr val="211ED8"/>
                </a:solidFill>
                <a:effectLst/>
                <a:latin typeface="ClearSans"/>
              </a:rPr>
              <a:t>propositional variables </a:t>
            </a:r>
            <a:r>
              <a:rPr lang="en-US" sz="2400" dirty="0">
                <a:effectLst/>
                <a:latin typeface="ClearSans"/>
              </a:rPr>
              <a:t>into the set of truth values </a:t>
            </a:r>
            <a:r>
              <a:rPr lang="en-US" sz="2400" dirty="0">
                <a:solidFill>
                  <a:srgbClr val="211ED8"/>
                </a:solidFill>
                <a:effectLst/>
                <a:latin typeface="CMSY8"/>
              </a:rPr>
              <a:t>{</a:t>
            </a:r>
            <a:r>
              <a:rPr lang="en-US" sz="2400" dirty="0">
                <a:solidFill>
                  <a:srgbClr val="211ED8"/>
                </a:solidFill>
                <a:effectLst/>
                <a:latin typeface="CMMI8"/>
              </a:rPr>
              <a:t>T,F</a:t>
            </a:r>
            <a:r>
              <a:rPr lang="en-US" sz="2400" dirty="0">
                <a:solidFill>
                  <a:srgbClr val="211ED8"/>
                </a:solidFill>
                <a:effectLst/>
                <a:latin typeface="CMSY8"/>
              </a:rPr>
              <a:t>}</a:t>
            </a:r>
            <a:r>
              <a:rPr lang="en-US" sz="2400" dirty="0">
                <a:effectLst/>
                <a:latin typeface="ClearSans"/>
              </a:rPr>
              <a:t>. </a:t>
            </a:r>
            <a:endParaRPr lang="en-US" sz="2800" dirty="0"/>
          </a:p>
          <a:p>
            <a:endParaRPr lang="en-EG" sz="2800" dirty="0"/>
          </a:p>
        </p:txBody>
      </p:sp>
      <p:pic>
        <p:nvPicPr>
          <p:cNvPr id="8" name="Picture 7" descr="Table&#10;&#10;Description automatically generated with low confidence">
            <a:extLst>
              <a:ext uri="{FF2B5EF4-FFF2-40B4-BE49-F238E27FC236}">
                <a16:creationId xmlns:a16="http://schemas.microsoft.com/office/drawing/2014/main" id="{65DA6D8A-EF7F-A118-3BF3-08F8356EA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34" y="2590800"/>
            <a:ext cx="898548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3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C4C7095-686F-F246-865D-F0D9E6181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Propositional Logic Syntax </a:t>
            </a:r>
            <a:endParaRPr lang="en-US" altLang="en-US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9794F0B-CC10-174A-84E1-E8999FAD2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ClearSans"/>
              </a:rPr>
              <a:t>Example: </a:t>
            </a:r>
            <a:r>
              <a:rPr lang="en-US" sz="2400" dirty="0">
                <a:effectLst/>
                <a:latin typeface="ClearSans"/>
              </a:rPr>
              <a:t>Let </a:t>
            </a:r>
            <a:r>
              <a:rPr lang="en-US" sz="2400" dirty="0">
                <a:effectLst/>
                <a:latin typeface="CMMI8"/>
              </a:rPr>
              <a:t>V </a:t>
            </a:r>
            <a:r>
              <a:rPr lang="en-US" sz="2400" dirty="0">
                <a:effectLst/>
                <a:latin typeface="CMR8"/>
              </a:rPr>
              <a:t>= </a:t>
            </a:r>
            <a:r>
              <a:rPr lang="en-US" sz="2400" dirty="0">
                <a:effectLst/>
                <a:latin typeface="CMSY8"/>
              </a:rPr>
              <a:t>{</a:t>
            </a:r>
            <a:r>
              <a:rPr lang="en-US" sz="2400" dirty="0" err="1">
                <a:effectLst/>
                <a:latin typeface="CMMI8"/>
              </a:rPr>
              <a:t>p,r,q</a:t>
            </a:r>
            <a:r>
              <a:rPr lang="en-US" sz="2400" dirty="0">
                <a:effectLst/>
                <a:latin typeface="CMSY8"/>
              </a:rPr>
              <a:t>} </a:t>
            </a:r>
            <a:r>
              <a:rPr lang="en-US" sz="2400" dirty="0">
                <a:effectLst/>
                <a:latin typeface="ClearSans"/>
              </a:rPr>
              <a:t>be a set of propositional variables and </a:t>
            </a:r>
            <a:r>
              <a:rPr lang="el-GR" sz="2400" dirty="0">
                <a:effectLst/>
                <a:latin typeface="CMMI8"/>
              </a:rPr>
              <a:t>τ</a:t>
            </a:r>
            <a:r>
              <a:rPr lang="el-GR" sz="2400" dirty="0">
                <a:effectLst/>
                <a:latin typeface="CMR6"/>
              </a:rPr>
              <a:t>1 </a:t>
            </a:r>
            <a:r>
              <a:rPr lang="el-GR" sz="2400" dirty="0">
                <a:effectLst/>
                <a:latin typeface="CMR8"/>
              </a:rPr>
              <a:t>: </a:t>
            </a:r>
            <a:r>
              <a:rPr lang="en-US" sz="2400" dirty="0">
                <a:effectLst/>
                <a:latin typeface="CMMI8"/>
              </a:rPr>
              <a:t>V </a:t>
            </a:r>
            <a:r>
              <a:rPr lang="en-US" sz="2400" dirty="0">
                <a:effectLst/>
                <a:latin typeface="CMSY8"/>
              </a:rPr>
              <a:t>→ {</a:t>
            </a:r>
            <a:r>
              <a:rPr lang="en-US" sz="2400" dirty="0">
                <a:effectLst/>
                <a:latin typeface="CMMI8"/>
              </a:rPr>
              <a:t>T,F</a:t>
            </a:r>
            <a:r>
              <a:rPr lang="en-US" sz="2400" dirty="0">
                <a:effectLst/>
                <a:latin typeface="CMSY8"/>
              </a:rPr>
              <a:t>} </a:t>
            </a:r>
            <a:r>
              <a:rPr lang="en-US" sz="2400" dirty="0">
                <a:effectLst/>
                <a:latin typeface="ClearSans"/>
              </a:rPr>
              <a:t>and </a:t>
            </a:r>
            <a:r>
              <a:rPr lang="el-GR" sz="2400" dirty="0">
                <a:effectLst/>
                <a:latin typeface="CMMI8"/>
              </a:rPr>
              <a:t>τ</a:t>
            </a:r>
            <a:r>
              <a:rPr lang="el-GR" sz="2400" dirty="0">
                <a:effectLst/>
                <a:latin typeface="CMR6"/>
              </a:rPr>
              <a:t>2 </a:t>
            </a:r>
            <a:r>
              <a:rPr lang="el-GR" sz="2400" dirty="0">
                <a:effectLst/>
                <a:latin typeface="CMR8"/>
              </a:rPr>
              <a:t>:</a:t>
            </a:r>
            <a:r>
              <a:rPr lang="en-US" sz="2400" dirty="0">
                <a:effectLst/>
                <a:latin typeface="CMMI8"/>
              </a:rPr>
              <a:t>V </a:t>
            </a:r>
            <a:r>
              <a:rPr lang="en-US" sz="2400" dirty="0">
                <a:effectLst/>
                <a:latin typeface="CMSY8"/>
              </a:rPr>
              <a:t>→{</a:t>
            </a:r>
            <a:r>
              <a:rPr lang="en-US" sz="2400" dirty="0">
                <a:effectLst/>
                <a:latin typeface="CMMI8"/>
              </a:rPr>
              <a:t>T,F</a:t>
            </a:r>
            <a:r>
              <a:rPr lang="en-US" sz="2400" dirty="0">
                <a:effectLst/>
                <a:latin typeface="CMSY8"/>
              </a:rPr>
              <a:t>} </a:t>
            </a:r>
            <a:r>
              <a:rPr lang="en-US" sz="2400" dirty="0">
                <a:effectLst/>
                <a:latin typeface="ClearSans"/>
              </a:rPr>
              <a:t>be two truth assignments </a:t>
            </a:r>
            <a:r>
              <a:rPr lang="en-US" sz="2400" dirty="0" err="1">
                <a:effectLst/>
                <a:latin typeface="ClearSans"/>
              </a:rPr>
              <a:t>s.t.</a:t>
            </a:r>
            <a:r>
              <a:rPr lang="en-US" sz="2400" dirty="0">
                <a:effectLst/>
                <a:latin typeface="ClearSans"/>
              </a:rPr>
              <a:t>: </a:t>
            </a:r>
            <a:endParaRPr lang="en-US" sz="2800" dirty="0">
              <a:effectLst/>
            </a:endParaRPr>
          </a:p>
          <a:p>
            <a:pPr lvl="1"/>
            <a:r>
              <a:rPr lang="el-GR" dirty="0">
                <a:effectLst/>
                <a:latin typeface="CMMI8"/>
              </a:rPr>
              <a:t>τ</a:t>
            </a:r>
            <a:r>
              <a:rPr lang="el-GR" dirty="0">
                <a:effectLst/>
                <a:latin typeface="CMR6"/>
              </a:rPr>
              <a:t>1</a:t>
            </a:r>
            <a:r>
              <a:rPr lang="el-GR" dirty="0">
                <a:effectLst/>
                <a:latin typeface="CMR8"/>
              </a:rPr>
              <a:t>(</a:t>
            </a:r>
            <a:r>
              <a:rPr lang="en-US" dirty="0">
                <a:effectLst/>
                <a:latin typeface="CMMI8"/>
              </a:rPr>
              <a:t>p</a:t>
            </a:r>
            <a:r>
              <a:rPr lang="en-US" dirty="0">
                <a:effectLst/>
                <a:latin typeface="CMR8"/>
              </a:rPr>
              <a:t>)=</a:t>
            </a:r>
            <a:r>
              <a:rPr lang="en-US" dirty="0">
                <a:effectLst/>
                <a:latin typeface="CMMI8"/>
              </a:rPr>
              <a:t>T</a:t>
            </a:r>
            <a:r>
              <a:rPr lang="en-US" dirty="0">
                <a:effectLst/>
                <a:latin typeface="ClearSans"/>
              </a:rPr>
              <a:t>, </a:t>
            </a:r>
            <a:r>
              <a:rPr lang="el-GR" dirty="0">
                <a:effectLst/>
                <a:latin typeface="CMMI8"/>
              </a:rPr>
              <a:t>τ</a:t>
            </a:r>
            <a:r>
              <a:rPr lang="el-GR" dirty="0">
                <a:effectLst/>
                <a:latin typeface="CMR6"/>
              </a:rPr>
              <a:t>1</a:t>
            </a:r>
            <a:r>
              <a:rPr lang="el-GR" dirty="0">
                <a:effectLst/>
                <a:latin typeface="CMR8"/>
              </a:rPr>
              <a:t>(</a:t>
            </a:r>
            <a:r>
              <a:rPr lang="en-US" dirty="0">
                <a:effectLst/>
                <a:latin typeface="CMMI8"/>
              </a:rPr>
              <a:t>q</a:t>
            </a:r>
            <a:r>
              <a:rPr lang="en-US" dirty="0">
                <a:effectLst/>
                <a:latin typeface="CMR8"/>
              </a:rPr>
              <a:t>)=</a:t>
            </a:r>
            <a:r>
              <a:rPr lang="en-US" dirty="0">
                <a:effectLst/>
                <a:latin typeface="CMMI8"/>
              </a:rPr>
              <a:t>F</a:t>
            </a:r>
            <a:r>
              <a:rPr lang="en-US" dirty="0">
                <a:effectLst/>
                <a:latin typeface="ClearSans"/>
              </a:rPr>
              <a:t>, </a:t>
            </a:r>
            <a:r>
              <a:rPr lang="el-GR" dirty="0">
                <a:effectLst/>
                <a:latin typeface="CMMI8"/>
              </a:rPr>
              <a:t>τ</a:t>
            </a:r>
            <a:r>
              <a:rPr lang="el-GR" dirty="0">
                <a:effectLst/>
                <a:latin typeface="CMR6"/>
              </a:rPr>
              <a:t>1</a:t>
            </a:r>
            <a:r>
              <a:rPr lang="el-GR" dirty="0">
                <a:effectLst/>
                <a:latin typeface="CMR8"/>
              </a:rPr>
              <a:t>(</a:t>
            </a:r>
            <a:r>
              <a:rPr lang="en-US" dirty="0">
                <a:effectLst/>
                <a:latin typeface="CMMI8"/>
              </a:rPr>
              <a:t>r</a:t>
            </a:r>
            <a:r>
              <a:rPr lang="en-US" dirty="0">
                <a:effectLst/>
                <a:latin typeface="CMR8"/>
              </a:rPr>
              <a:t>)=</a:t>
            </a:r>
            <a:r>
              <a:rPr lang="en-US" dirty="0">
                <a:effectLst/>
                <a:latin typeface="CMMI8"/>
              </a:rPr>
              <a:t>F</a:t>
            </a:r>
            <a:r>
              <a:rPr lang="en-US" dirty="0">
                <a:effectLst/>
                <a:latin typeface="ClearSans"/>
              </a:rPr>
              <a:t>. </a:t>
            </a:r>
            <a:endParaRPr lang="en-US" sz="2400" dirty="0">
              <a:effectLst/>
            </a:endParaRPr>
          </a:p>
          <a:p>
            <a:pPr lvl="1"/>
            <a:r>
              <a:rPr lang="el-GR" dirty="0">
                <a:effectLst/>
                <a:latin typeface="CMMI8"/>
              </a:rPr>
              <a:t>τ</a:t>
            </a:r>
            <a:r>
              <a:rPr lang="el-GR" dirty="0">
                <a:effectLst/>
                <a:latin typeface="CMR6"/>
              </a:rPr>
              <a:t>2</a:t>
            </a:r>
            <a:r>
              <a:rPr lang="el-GR" dirty="0">
                <a:effectLst/>
                <a:latin typeface="CMR8"/>
              </a:rPr>
              <a:t>(</a:t>
            </a:r>
            <a:r>
              <a:rPr lang="en-US" dirty="0">
                <a:effectLst/>
                <a:latin typeface="CMMI8"/>
              </a:rPr>
              <a:t>p</a:t>
            </a:r>
            <a:r>
              <a:rPr lang="en-US" dirty="0">
                <a:effectLst/>
                <a:latin typeface="CMR8"/>
              </a:rPr>
              <a:t>)=</a:t>
            </a:r>
            <a:r>
              <a:rPr lang="en-US" dirty="0">
                <a:effectLst/>
                <a:latin typeface="CMMI8"/>
              </a:rPr>
              <a:t>F</a:t>
            </a:r>
            <a:r>
              <a:rPr lang="en-US" dirty="0">
                <a:effectLst/>
                <a:latin typeface="ClearSans"/>
              </a:rPr>
              <a:t>, </a:t>
            </a:r>
            <a:r>
              <a:rPr lang="el-GR" dirty="0">
                <a:effectLst/>
                <a:latin typeface="CMMI8"/>
              </a:rPr>
              <a:t>τ</a:t>
            </a:r>
            <a:r>
              <a:rPr lang="el-GR" dirty="0">
                <a:effectLst/>
                <a:latin typeface="CMR6"/>
              </a:rPr>
              <a:t>2</a:t>
            </a:r>
            <a:r>
              <a:rPr lang="el-GR" dirty="0">
                <a:effectLst/>
                <a:latin typeface="CMR8"/>
              </a:rPr>
              <a:t>(</a:t>
            </a:r>
            <a:r>
              <a:rPr lang="en-US" dirty="0">
                <a:effectLst/>
                <a:latin typeface="CMMI8"/>
              </a:rPr>
              <a:t>q</a:t>
            </a:r>
            <a:r>
              <a:rPr lang="en-US" dirty="0">
                <a:effectLst/>
                <a:latin typeface="CMR8"/>
              </a:rPr>
              <a:t>)=</a:t>
            </a:r>
            <a:r>
              <a:rPr lang="en-US" dirty="0">
                <a:effectLst/>
                <a:latin typeface="CMMI8"/>
              </a:rPr>
              <a:t>T</a:t>
            </a:r>
            <a:r>
              <a:rPr lang="en-US" dirty="0">
                <a:effectLst/>
                <a:latin typeface="ClearSans"/>
              </a:rPr>
              <a:t>, </a:t>
            </a:r>
            <a:r>
              <a:rPr lang="el-GR" dirty="0">
                <a:effectLst/>
                <a:latin typeface="CMMI8"/>
              </a:rPr>
              <a:t>τ</a:t>
            </a:r>
            <a:r>
              <a:rPr lang="el-GR" dirty="0">
                <a:effectLst/>
                <a:latin typeface="CMR6"/>
              </a:rPr>
              <a:t>2</a:t>
            </a:r>
            <a:r>
              <a:rPr lang="el-GR" dirty="0">
                <a:effectLst/>
                <a:latin typeface="CMR8"/>
              </a:rPr>
              <a:t>(</a:t>
            </a:r>
            <a:r>
              <a:rPr lang="en-US" dirty="0">
                <a:effectLst/>
                <a:latin typeface="CMMI8"/>
              </a:rPr>
              <a:t>r</a:t>
            </a:r>
            <a:r>
              <a:rPr lang="en-US" dirty="0">
                <a:effectLst/>
                <a:latin typeface="CMR8"/>
              </a:rPr>
              <a:t>)=</a:t>
            </a:r>
            <a:r>
              <a:rPr lang="en-US" dirty="0">
                <a:effectLst/>
                <a:latin typeface="CMMI8"/>
              </a:rPr>
              <a:t>F</a:t>
            </a:r>
            <a:r>
              <a:rPr lang="en-US" dirty="0">
                <a:effectLst/>
                <a:latin typeface="ClearSans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ClearSans"/>
            </a:endParaRPr>
          </a:p>
          <a:p>
            <a:pPr marL="114300" indent="0">
              <a:buNone/>
            </a:pPr>
            <a:r>
              <a:rPr lang="en-US" sz="2000" dirty="0">
                <a:effectLst/>
                <a:latin typeface="ClearSans"/>
              </a:rPr>
              <a:t>Then </a:t>
            </a:r>
            <a:endParaRPr lang="en-US" sz="2800" dirty="0">
              <a:effectLst/>
            </a:endParaRPr>
          </a:p>
          <a:p>
            <a:r>
              <a:rPr lang="el-GR" sz="2000" dirty="0">
                <a:effectLst/>
                <a:latin typeface="CMMI8"/>
              </a:rPr>
              <a:t>τ</a:t>
            </a:r>
            <a:r>
              <a:rPr lang="el-GR" sz="2000" dirty="0">
                <a:effectLst/>
                <a:latin typeface="CMR8"/>
              </a:rPr>
              <a:t> ̄</a:t>
            </a:r>
            <a:r>
              <a:rPr lang="el-GR" sz="2000" dirty="0">
                <a:effectLst/>
                <a:latin typeface="CMR6"/>
              </a:rPr>
              <a:t>1</a:t>
            </a:r>
            <a:r>
              <a:rPr lang="el-GR" sz="2000" dirty="0">
                <a:effectLst/>
                <a:latin typeface="CMR8"/>
              </a:rPr>
              <a:t>((</a:t>
            </a:r>
            <a:r>
              <a:rPr lang="el-GR" sz="2000" dirty="0">
                <a:effectLst/>
                <a:latin typeface="CMSY8"/>
              </a:rPr>
              <a:t>¬</a:t>
            </a:r>
            <a:r>
              <a:rPr lang="en-US" sz="2000" dirty="0">
                <a:effectLst/>
                <a:latin typeface="CMMI8"/>
              </a:rPr>
              <a:t>p </a:t>
            </a:r>
            <a:r>
              <a:rPr lang="en-US" sz="2000" dirty="0">
                <a:effectLst/>
                <a:latin typeface="CMSY8"/>
              </a:rPr>
              <a:t>∧ </a:t>
            </a:r>
            <a:r>
              <a:rPr lang="en-US" sz="2000" dirty="0">
                <a:effectLst/>
                <a:latin typeface="CMMI8"/>
              </a:rPr>
              <a:t>q</a:t>
            </a:r>
            <a:r>
              <a:rPr lang="en-US" sz="2000" dirty="0">
                <a:effectLst/>
                <a:latin typeface="CMR8"/>
              </a:rPr>
              <a:t>) </a:t>
            </a:r>
            <a:r>
              <a:rPr lang="en-US" sz="2000" dirty="0">
                <a:effectLst/>
                <a:latin typeface="CMSY8"/>
              </a:rPr>
              <a:t>→ </a:t>
            </a:r>
            <a:r>
              <a:rPr lang="en-US" sz="2000" dirty="0">
                <a:effectLst/>
                <a:latin typeface="CMMI8"/>
              </a:rPr>
              <a:t>r</a:t>
            </a:r>
            <a:r>
              <a:rPr lang="en-US" sz="2000" dirty="0">
                <a:effectLst/>
                <a:latin typeface="CMR8"/>
              </a:rPr>
              <a:t>) = </a:t>
            </a:r>
            <a:endParaRPr lang="en-US" sz="28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ClearSans"/>
            </a:endParaRPr>
          </a:p>
          <a:p>
            <a:r>
              <a:rPr lang="el-GR" sz="2000" dirty="0">
                <a:effectLst/>
                <a:latin typeface="CMMI8"/>
              </a:rPr>
              <a:t>τ</a:t>
            </a:r>
            <a:r>
              <a:rPr lang="el-GR" sz="2000" dirty="0">
                <a:effectLst/>
                <a:latin typeface="CMR8"/>
              </a:rPr>
              <a:t> ̄</a:t>
            </a:r>
            <a:r>
              <a:rPr lang="el-GR" sz="2000" dirty="0">
                <a:effectLst/>
                <a:latin typeface="CMR6"/>
              </a:rPr>
              <a:t>2</a:t>
            </a:r>
            <a:r>
              <a:rPr lang="el-GR" sz="2000" dirty="0">
                <a:effectLst/>
                <a:latin typeface="CMR8"/>
              </a:rPr>
              <a:t>((</a:t>
            </a:r>
            <a:r>
              <a:rPr lang="el-GR" sz="2000" dirty="0">
                <a:effectLst/>
                <a:latin typeface="CMSY8"/>
              </a:rPr>
              <a:t>¬</a:t>
            </a:r>
            <a:r>
              <a:rPr lang="en-US" sz="2000" dirty="0">
                <a:effectLst/>
                <a:latin typeface="CMMI8"/>
              </a:rPr>
              <a:t>p </a:t>
            </a:r>
            <a:r>
              <a:rPr lang="en-US" sz="2000" dirty="0">
                <a:effectLst/>
                <a:latin typeface="CMSY8"/>
              </a:rPr>
              <a:t>∧ </a:t>
            </a:r>
            <a:r>
              <a:rPr lang="en-US" sz="2000" dirty="0">
                <a:effectLst/>
                <a:latin typeface="CMMI8"/>
              </a:rPr>
              <a:t>q</a:t>
            </a:r>
            <a:r>
              <a:rPr lang="en-US" sz="2000" dirty="0">
                <a:effectLst/>
                <a:latin typeface="CMR8"/>
              </a:rPr>
              <a:t>) </a:t>
            </a:r>
            <a:r>
              <a:rPr lang="en-US" sz="2000" dirty="0">
                <a:effectLst/>
                <a:latin typeface="CMSY8"/>
              </a:rPr>
              <a:t>→ </a:t>
            </a:r>
            <a:r>
              <a:rPr lang="en-US" sz="2000" dirty="0">
                <a:effectLst/>
                <a:latin typeface="CMMI8"/>
              </a:rPr>
              <a:t>r</a:t>
            </a:r>
            <a:r>
              <a:rPr lang="en-US" sz="2000" dirty="0">
                <a:effectLst/>
                <a:latin typeface="CMR8"/>
              </a:rPr>
              <a:t>) = </a:t>
            </a:r>
            <a:endParaRPr lang="en-US" sz="28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Clear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C4C7095-686F-F246-865D-F0D9E6181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Propositional Logic Syntax </a:t>
            </a:r>
            <a:endParaRPr lang="en-US" altLang="en-US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9794F0B-CC10-174A-84E1-E8999FAD2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learSans"/>
              </a:rPr>
              <a:t>A truth assignment </a:t>
            </a:r>
            <a:r>
              <a:rPr lang="el-GR" sz="2400" dirty="0">
                <a:effectLst/>
                <a:latin typeface="CMMI8"/>
              </a:rPr>
              <a:t>τ </a:t>
            </a:r>
            <a:r>
              <a:rPr lang="en-US" sz="2400" b="1" dirty="0">
                <a:solidFill>
                  <a:srgbClr val="211ED8"/>
                </a:solidFill>
                <a:effectLst/>
                <a:latin typeface="ClearSans"/>
              </a:rPr>
              <a:t>satisfies </a:t>
            </a:r>
            <a:r>
              <a:rPr lang="en-US" sz="2400" dirty="0">
                <a:effectLst/>
                <a:latin typeface="ClearSans"/>
              </a:rPr>
              <a:t>a formula </a:t>
            </a:r>
            <a:r>
              <a:rPr lang="en-US" sz="2400" dirty="0">
                <a:effectLst/>
                <a:latin typeface="CMMI8"/>
              </a:rPr>
              <a:t>A </a:t>
            </a:r>
            <a:r>
              <a:rPr lang="en-US" sz="2400" dirty="0" err="1">
                <a:effectLst/>
                <a:latin typeface="ClearSans"/>
              </a:rPr>
              <a:t>iff</a:t>
            </a:r>
            <a:r>
              <a:rPr lang="en-US" sz="2400" dirty="0">
                <a:effectLst/>
                <a:latin typeface="ClearSans"/>
              </a:rPr>
              <a:t> </a:t>
            </a:r>
            <a:r>
              <a:rPr lang="el-GR" sz="2400" dirty="0">
                <a:effectLst/>
                <a:latin typeface="CMMI8"/>
              </a:rPr>
              <a:t>τ</a:t>
            </a:r>
            <a:r>
              <a:rPr lang="el-GR" sz="2400" dirty="0">
                <a:effectLst/>
                <a:latin typeface="CMR8"/>
              </a:rPr>
              <a:t> ̄(</a:t>
            </a:r>
            <a:r>
              <a:rPr lang="en-US" sz="2400" dirty="0">
                <a:effectLst/>
                <a:latin typeface="CMMI8"/>
              </a:rPr>
              <a:t>A</a:t>
            </a:r>
            <a:r>
              <a:rPr lang="en-US" sz="2400" dirty="0">
                <a:effectLst/>
                <a:latin typeface="CMR8"/>
              </a:rPr>
              <a:t>) = </a:t>
            </a:r>
            <a:r>
              <a:rPr lang="en-US" sz="2400" dirty="0">
                <a:effectLst/>
                <a:latin typeface="CMMI8"/>
              </a:rPr>
              <a:t>T </a:t>
            </a:r>
            <a:r>
              <a:rPr lang="en-US" sz="2400" dirty="0">
                <a:effectLst/>
                <a:latin typeface="ClearSans"/>
              </a:rPr>
              <a:t>.</a:t>
            </a:r>
            <a:br>
              <a:rPr lang="en-US" sz="2400" dirty="0">
                <a:effectLst/>
                <a:latin typeface="ClearSans"/>
              </a:rPr>
            </a:br>
            <a:r>
              <a:rPr lang="el-GR" sz="2400" dirty="0">
                <a:effectLst/>
                <a:latin typeface="CMMI8"/>
              </a:rPr>
              <a:t>τ </a:t>
            </a:r>
            <a:r>
              <a:rPr lang="en-US" sz="2400" dirty="0">
                <a:effectLst/>
                <a:latin typeface="ClearSans"/>
              </a:rPr>
              <a:t>satisfies a </a:t>
            </a:r>
            <a:r>
              <a:rPr lang="en-US" sz="2400" dirty="0">
                <a:solidFill>
                  <a:srgbClr val="211ED8"/>
                </a:solidFill>
                <a:effectLst/>
                <a:latin typeface="ClearSans"/>
              </a:rPr>
              <a:t>set </a:t>
            </a:r>
            <a:r>
              <a:rPr lang="el-GR" sz="2400" dirty="0">
                <a:solidFill>
                  <a:srgbClr val="211ED8"/>
                </a:solidFill>
                <a:effectLst/>
                <a:latin typeface="CMR8"/>
              </a:rPr>
              <a:t>Φ </a:t>
            </a:r>
            <a:r>
              <a:rPr lang="en-US" sz="2400" dirty="0">
                <a:effectLst/>
                <a:latin typeface="ClearSans"/>
              </a:rPr>
              <a:t>of formulas </a:t>
            </a:r>
            <a:r>
              <a:rPr lang="en-US" sz="2400" dirty="0" err="1">
                <a:effectLst/>
                <a:latin typeface="ClearSans"/>
              </a:rPr>
              <a:t>iff</a:t>
            </a:r>
            <a:r>
              <a:rPr lang="en-US" sz="2400" dirty="0">
                <a:effectLst/>
                <a:latin typeface="ClearSans"/>
              </a:rPr>
              <a:t> </a:t>
            </a:r>
            <a:r>
              <a:rPr lang="el-GR" sz="2400" dirty="0">
                <a:effectLst/>
                <a:latin typeface="CMMI8"/>
              </a:rPr>
              <a:t>τ </a:t>
            </a:r>
            <a:r>
              <a:rPr lang="en-US" sz="2400" dirty="0">
                <a:effectLst/>
                <a:latin typeface="ClearSans"/>
              </a:rPr>
              <a:t>satisfies </a:t>
            </a:r>
            <a:r>
              <a:rPr lang="en-US" sz="2400" dirty="0">
                <a:solidFill>
                  <a:srgbClr val="211ED8"/>
                </a:solidFill>
                <a:effectLst/>
                <a:latin typeface="ClearSans"/>
              </a:rPr>
              <a:t>all formula in </a:t>
            </a:r>
            <a:r>
              <a:rPr lang="el-GR" sz="2400" dirty="0">
                <a:solidFill>
                  <a:srgbClr val="211ED8"/>
                </a:solidFill>
                <a:effectLst/>
                <a:latin typeface="CMR8"/>
              </a:rPr>
              <a:t>Φ</a:t>
            </a:r>
            <a:r>
              <a:rPr lang="el-GR" sz="2400" dirty="0">
                <a:effectLst/>
                <a:latin typeface="ClearSans"/>
              </a:rPr>
              <a:t>. </a:t>
            </a:r>
            <a:endParaRPr lang="el-GR" sz="2800" dirty="0"/>
          </a:p>
          <a:p>
            <a:r>
              <a:rPr lang="en-US" sz="2400" dirty="0">
                <a:effectLst/>
                <a:latin typeface="ClearSans"/>
              </a:rPr>
              <a:t>A set </a:t>
            </a:r>
            <a:r>
              <a:rPr lang="el-GR" sz="2400" dirty="0">
                <a:effectLst/>
                <a:latin typeface="CMR8"/>
              </a:rPr>
              <a:t>Φ </a:t>
            </a:r>
            <a:r>
              <a:rPr lang="en-US" sz="2400" dirty="0">
                <a:effectLst/>
                <a:latin typeface="ClearSans"/>
              </a:rPr>
              <a:t>of formulas is </a:t>
            </a:r>
            <a:r>
              <a:rPr lang="en-US" sz="2400" dirty="0">
                <a:solidFill>
                  <a:srgbClr val="211ED8"/>
                </a:solidFill>
                <a:effectLst/>
                <a:latin typeface="ClearSans"/>
              </a:rPr>
              <a:t>satisfiable </a:t>
            </a:r>
            <a:r>
              <a:rPr lang="en-US" sz="2400" dirty="0" err="1">
                <a:effectLst/>
                <a:latin typeface="ClearSans"/>
              </a:rPr>
              <a:t>iff</a:t>
            </a:r>
            <a:r>
              <a:rPr lang="en-US" sz="2400" dirty="0">
                <a:effectLst/>
                <a:latin typeface="ClearSans"/>
              </a:rPr>
              <a:t> </a:t>
            </a:r>
            <a:r>
              <a:rPr lang="en-US" sz="2400" dirty="0">
                <a:solidFill>
                  <a:srgbClr val="211ED8"/>
                </a:solidFill>
                <a:effectLst/>
                <a:latin typeface="ClearSans"/>
              </a:rPr>
              <a:t>some </a:t>
            </a:r>
            <a:r>
              <a:rPr lang="en-US" sz="2400" dirty="0">
                <a:effectLst/>
                <a:latin typeface="ClearSans"/>
              </a:rPr>
              <a:t>truth assignment </a:t>
            </a:r>
            <a:r>
              <a:rPr lang="el-GR" sz="2400" dirty="0">
                <a:effectLst/>
                <a:latin typeface="CMMI8"/>
              </a:rPr>
              <a:t>τ </a:t>
            </a:r>
            <a:r>
              <a:rPr lang="en-US" sz="2400" dirty="0">
                <a:effectLst/>
                <a:latin typeface="ClearSans"/>
              </a:rPr>
              <a:t>satisfies </a:t>
            </a:r>
            <a:r>
              <a:rPr lang="el-GR" sz="2400" dirty="0">
                <a:effectLst/>
                <a:latin typeface="CMR8"/>
              </a:rPr>
              <a:t>Φ</a:t>
            </a:r>
            <a:r>
              <a:rPr lang="el-GR" sz="2400" dirty="0">
                <a:effectLst/>
                <a:latin typeface="ClearSans"/>
              </a:rPr>
              <a:t>. </a:t>
            </a:r>
            <a:r>
              <a:rPr lang="en-US" sz="2400" dirty="0">
                <a:effectLst/>
                <a:latin typeface="ClearSans"/>
              </a:rPr>
              <a:t>Otherwise, </a:t>
            </a:r>
            <a:r>
              <a:rPr lang="el-GR" sz="2400" dirty="0">
                <a:effectLst/>
                <a:latin typeface="CMR8"/>
              </a:rPr>
              <a:t>Φ </a:t>
            </a:r>
            <a:r>
              <a:rPr lang="en-US" sz="2400" dirty="0">
                <a:effectLst/>
                <a:latin typeface="ClearSans"/>
              </a:rPr>
              <a:t>is </a:t>
            </a:r>
            <a:r>
              <a:rPr lang="en-US" sz="2400" dirty="0">
                <a:solidFill>
                  <a:srgbClr val="211ED8"/>
                </a:solidFill>
                <a:effectLst/>
                <a:latin typeface="ClearSans"/>
              </a:rPr>
              <a:t>unsatisfiable</a:t>
            </a:r>
            <a:r>
              <a:rPr lang="en-US" sz="2400" dirty="0">
                <a:effectLst/>
                <a:latin typeface="ClearSans"/>
              </a:rPr>
              <a:t>. 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ClearSans"/>
            </a:endParaRPr>
          </a:p>
          <a:p>
            <a:r>
              <a:rPr lang="en-US" sz="2400" b="1" dirty="0">
                <a:effectLst/>
                <a:latin typeface="ClearSans"/>
              </a:rPr>
              <a:t>Example: 		</a:t>
            </a:r>
            <a:r>
              <a:rPr lang="el-GR" sz="2400" dirty="0">
                <a:effectLst/>
                <a:latin typeface="CMMI8"/>
              </a:rPr>
              <a:t>τ</a:t>
            </a:r>
            <a:r>
              <a:rPr lang="el-GR" sz="2400" dirty="0">
                <a:effectLst/>
                <a:latin typeface="CMR8"/>
              </a:rPr>
              <a:t>(</a:t>
            </a:r>
            <a:r>
              <a:rPr lang="en-US" sz="2400" dirty="0">
                <a:effectLst/>
                <a:latin typeface="CMMI8"/>
              </a:rPr>
              <a:t>p</a:t>
            </a:r>
            <a:r>
              <a:rPr lang="en-US" sz="2400" dirty="0">
                <a:effectLst/>
                <a:latin typeface="CMR8"/>
              </a:rPr>
              <a:t>)=</a:t>
            </a:r>
            <a:r>
              <a:rPr lang="en-US" sz="2400" dirty="0">
                <a:effectLst/>
                <a:latin typeface="CMMI8"/>
              </a:rPr>
              <a:t>F</a:t>
            </a:r>
            <a:r>
              <a:rPr lang="en-US" sz="2400" dirty="0">
                <a:effectLst/>
                <a:latin typeface="ClearSans"/>
              </a:rPr>
              <a:t>, </a:t>
            </a:r>
            <a:r>
              <a:rPr lang="el-GR" sz="2400" dirty="0">
                <a:effectLst/>
                <a:latin typeface="CMMI8"/>
              </a:rPr>
              <a:t>τ</a:t>
            </a:r>
            <a:r>
              <a:rPr lang="el-GR" sz="2400" dirty="0">
                <a:effectLst/>
                <a:latin typeface="CMR6"/>
              </a:rPr>
              <a:t>2</a:t>
            </a:r>
            <a:r>
              <a:rPr lang="el-GR" sz="2400" dirty="0">
                <a:effectLst/>
                <a:latin typeface="CMR8"/>
              </a:rPr>
              <a:t>(</a:t>
            </a:r>
            <a:r>
              <a:rPr lang="en-US" sz="2400" dirty="0">
                <a:effectLst/>
                <a:latin typeface="CMMI8"/>
              </a:rPr>
              <a:t>q</a:t>
            </a:r>
            <a:r>
              <a:rPr lang="en-US" sz="2400" dirty="0">
                <a:effectLst/>
                <a:latin typeface="CMR8"/>
              </a:rPr>
              <a:t>)=</a:t>
            </a:r>
            <a:r>
              <a:rPr lang="en-US" sz="2400" dirty="0">
                <a:effectLst/>
                <a:latin typeface="CMMI8"/>
              </a:rPr>
              <a:t>T</a:t>
            </a:r>
            <a:r>
              <a:rPr lang="en-US" sz="2400" dirty="0">
                <a:effectLst/>
                <a:latin typeface="ClearSans"/>
              </a:rPr>
              <a:t>, </a:t>
            </a:r>
            <a:r>
              <a:rPr lang="el-GR" sz="2400" dirty="0">
                <a:effectLst/>
                <a:latin typeface="CMMI8"/>
              </a:rPr>
              <a:t>τ</a:t>
            </a:r>
            <a:r>
              <a:rPr lang="el-GR" sz="2400" dirty="0">
                <a:effectLst/>
                <a:latin typeface="CMR6"/>
              </a:rPr>
              <a:t>2</a:t>
            </a:r>
            <a:r>
              <a:rPr lang="el-GR" sz="2400" dirty="0">
                <a:effectLst/>
                <a:latin typeface="CMR8"/>
              </a:rPr>
              <a:t>(</a:t>
            </a:r>
            <a:r>
              <a:rPr lang="en-US" sz="2400" dirty="0">
                <a:effectLst/>
                <a:latin typeface="CMMI8"/>
              </a:rPr>
              <a:t>r</a:t>
            </a:r>
            <a:r>
              <a:rPr lang="en-US" sz="2400" dirty="0">
                <a:effectLst/>
                <a:latin typeface="CMR8"/>
              </a:rPr>
              <a:t>)=</a:t>
            </a:r>
            <a:r>
              <a:rPr lang="en-US" sz="2400" dirty="0">
                <a:effectLst/>
                <a:latin typeface="CMMI8"/>
              </a:rPr>
              <a:t>F</a:t>
            </a:r>
            <a:endParaRPr lang="en-US" sz="3200" dirty="0"/>
          </a:p>
          <a:p>
            <a:r>
              <a:rPr lang="el-GR" sz="2400" dirty="0">
                <a:effectLst/>
                <a:latin typeface="CMR8"/>
              </a:rPr>
              <a:t>Φ</a:t>
            </a:r>
            <a:r>
              <a:rPr lang="el-GR" sz="2400" dirty="0">
                <a:effectLst/>
                <a:latin typeface="CMR6"/>
              </a:rPr>
              <a:t>1 </a:t>
            </a:r>
            <a:r>
              <a:rPr lang="el-GR" sz="2400" dirty="0">
                <a:effectLst/>
                <a:latin typeface="CMR8"/>
              </a:rPr>
              <a:t>=</a:t>
            </a:r>
            <a:r>
              <a:rPr lang="el-GR" sz="2400" dirty="0">
                <a:effectLst/>
                <a:latin typeface="CMSY8"/>
              </a:rPr>
              <a:t>{</a:t>
            </a:r>
            <a:r>
              <a:rPr lang="en-US" sz="2400" dirty="0">
                <a:effectLst/>
                <a:latin typeface="CMMI8"/>
              </a:rPr>
              <a:t>r</a:t>
            </a:r>
            <a:r>
              <a:rPr lang="en-US" sz="2400" dirty="0">
                <a:effectLst/>
                <a:latin typeface="CMSY8"/>
              </a:rPr>
              <a:t>→</a:t>
            </a:r>
            <a:r>
              <a:rPr lang="en-US" sz="2400" dirty="0">
                <a:effectLst/>
                <a:latin typeface="CMR8"/>
              </a:rPr>
              <a:t>(</a:t>
            </a:r>
            <a:r>
              <a:rPr lang="en-US" sz="2400" dirty="0" err="1">
                <a:effectLst/>
                <a:latin typeface="CMMI8"/>
              </a:rPr>
              <a:t>p</a:t>
            </a:r>
            <a:r>
              <a:rPr lang="en-US" sz="2400" dirty="0" err="1">
                <a:effectLst/>
                <a:latin typeface="CMSY8"/>
              </a:rPr>
              <a:t>∧</a:t>
            </a:r>
            <a:r>
              <a:rPr lang="en-US" sz="2400" dirty="0" err="1">
                <a:effectLst/>
                <a:latin typeface="CMMI8"/>
              </a:rPr>
              <a:t>q</a:t>
            </a:r>
            <a:r>
              <a:rPr lang="en-US" sz="2400" dirty="0">
                <a:effectLst/>
                <a:latin typeface="CMR8"/>
              </a:rPr>
              <a:t>)</a:t>
            </a:r>
            <a:r>
              <a:rPr lang="en-US" sz="2400" dirty="0">
                <a:effectLst/>
                <a:latin typeface="CMMI8"/>
              </a:rPr>
              <a:t>,</a:t>
            </a:r>
            <a:r>
              <a:rPr lang="en-US" sz="2400" dirty="0">
                <a:effectLst/>
                <a:latin typeface="CMSY8"/>
              </a:rPr>
              <a:t>¬</a:t>
            </a:r>
            <a:r>
              <a:rPr lang="en-US" sz="2400" dirty="0">
                <a:effectLst/>
                <a:latin typeface="CMMI8"/>
              </a:rPr>
              <a:t>p</a:t>
            </a:r>
            <a:r>
              <a:rPr lang="en-US" sz="2400" dirty="0">
                <a:effectLst/>
                <a:latin typeface="CMSY8"/>
              </a:rPr>
              <a:t>} 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latin typeface="ClearSans"/>
            </a:endParaRPr>
          </a:p>
          <a:p>
            <a:r>
              <a:rPr lang="el-GR" sz="2400" dirty="0">
                <a:effectLst/>
                <a:latin typeface="CMR8"/>
              </a:rPr>
              <a:t>Φ</a:t>
            </a:r>
            <a:r>
              <a:rPr lang="el-GR" sz="2400" dirty="0">
                <a:effectLst/>
                <a:latin typeface="CMR6"/>
              </a:rPr>
              <a:t>2 </a:t>
            </a:r>
            <a:r>
              <a:rPr lang="el-GR" sz="2400" dirty="0">
                <a:effectLst/>
                <a:latin typeface="CMR8"/>
              </a:rPr>
              <a:t>=</a:t>
            </a:r>
            <a:r>
              <a:rPr lang="el-GR" sz="2400" dirty="0">
                <a:effectLst/>
                <a:latin typeface="CMSY8"/>
              </a:rPr>
              <a:t>{</a:t>
            </a:r>
            <a:r>
              <a:rPr lang="en-US" sz="2400" dirty="0">
                <a:effectLst/>
                <a:latin typeface="CMMI8"/>
              </a:rPr>
              <a:t>r</a:t>
            </a:r>
            <a:r>
              <a:rPr lang="en-US" sz="2400" dirty="0">
                <a:effectLst/>
                <a:latin typeface="CMSY8"/>
              </a:rPr>
              <a:t>→</a:t>
            </a:r>
            <a:r>
              <a:rPr lang="en-US" sz="2400" dirty="0">
                <a:effectLst/>
                <a:latin typeface="CMR8"/>
              </a:rPr>
              <a:t>(</a:t>
            </a:r>
            <a:r>
              <a:rPr lang="en-US" sz="2400" dirty="0" err="1">
                <a:effectLst/>
                <a:latin typeface="CMMI8"/>
              </a:rPr>
              <a:t>p</a:t>
            </a:r>
            <a:r>
              <a:rPr lang="en-US" sz="2400" dirty="0" err="1">
                <a:effectLst/>
                <a:latin typeface="CMSY8"/>
              </a:rPr>
              <a:t>∧</a:t>
            </a:r>
            <a:r>
              <a:rPr lang="en-US" sz="2400" dirty="0" err="1">
                <a:effectLst/>
                <a:latin typeface="CMMI8"/>
              </a:rPr>
              <a:t>q</a:t>
            </a:r>
            <a:r>
              <a:rPr lang="en-US" sz="2400" dirty="0">
                <a:effectLst/>
                <a:latin typeface="CMR8"/>
              </a:rPr>
              <a:t>)</a:t>
            </a:r>
            <a:r>
              <a:rPr lang="en-US" sz="2400" dirty="0">
                <a:effectLst/>
                <a:latin typeface="CMMI8"/>
              </a:rPr>
              <a:t>,r</a:t>
            </a:r>
            <a:r>
              <a:rPr lang="en-US" sz="2400" dirty="0">
                <a:effectLst/>
                <a:latin typeface="CMSY8"/>
              </a:rPr>
              <a:t>∧¬</a:t>
            </a:r>
            <a:r>
              <a:rPr lang="en-US" sz="2400" dirty="0">
                <a:effectLst/>
                <a:latin typeface="CMMI8"/>
              </a:rPr>
              <a:t>p</a:t>
            </a:r>
            <a:r>
              <a:rPr lang="en-US" sz="2400" dirty="0">
                <a:effectLst/>
                <a:latin typeface="CMSY8"/>
              </a:rPr>
              <a:t>} 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ClearSans"/>
            </a:endParaRPr>
          </a:p>
        </p:txBody>
      </p:sp>
    </p:spTree>
    <p:extLst>
      <p:ext uri="{BB962C8B-B14F-4D97-AF65-F5344CB8AC3E}">
        <p14:creationId xmlns:p14="http://schemas.microsoft.com/office/powerpoint/2010/main" val="52700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C4C7095-686F-F246-865D-F0D9E6181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Propositional Logic Syntax </a:t>
            </a:r>
            <a:endParaRPr lang="en-US" altLang="en-US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9794F0B-CC10-174A-84E1-E8999FAD2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learSans"/>
              </a:rPr>
              <a:t>A formula </a:t>
            </a:r>
            <a:r>
              <a:rPr lang="en-US" sz="2400" dirty="0">
                <a:effectLst/>
                <a:latin typeface="CMMI8"/>
              </a:rPr>
              <a:t>A </a:t>
            </a:r>
            <a:r>
              <a:rPr lang="en-US" sz="2400" dirty="0">
                <a:effectLst/>
                <a:latin typeface="ClearSans"/>
              </a:rPr>
              <a:t>is a </a:t>
            </a:r>
            <a:r>
              <a:rPr lang="en-US" sz="2400" b="1" dirty="0">
                <a:solidFill>
                  <a:srgbClr val="211ED8"/>
                </a:solidFill>
                <a:effectLst/>
                <a:latin typeface="ClearSans"/>
              </a:rPr>
              <a:t>logical consequence </a:t>
            </a:r>
            <a:r>
              <a:rPr lang="en-US" sz="2400" dirty="0">
                <a:effectLst/>
                <a:latin typeface="ClearSans"/>
              </a:rPr>
              <a:t>of </a:t>
            </a:r>
            <a:r>
              <a:rPr lang="el-GR" sz="2400" dirty="0">
                <a:effectLst/>
                <a:latin typeface="CMR8"/>
              </a:rPr>
              <a:t>Φ </a:t>
            </a:r>
            <a:r>
              <a:rPr lang="el-GR" sz="2400" dirty="0">
                <a:effectLst/>
                <a:latin typeface="ClearSans"/>
              </a:rPr>
              <a:t>(</a:t>
            </a:r>
            <a:r>
              <a:rPr lang="en-US" sz="2400" dirty="0">
                <a:effectLst/>
                <a:latin typeface="ClearSans"/>
              </a:rPr>
              <a:t>denoted by </a:t>
            </a:r>
            <a:br>
              <a:rPr lang="en-US" sz="2400" dirty="0">
                <a:effectLst/>
                <a:latin typeface="ClearSans"/>
              </a:rPr>
            </a:br>
            <a:r>
              <a:rPr lang="el-GR" sz="2400" dirty="0">
                <a:effectLst/>
                <a:latin typeface="CMR8"/>
              </a:rPr>
              <a:t>Φ </a:t>
            </a:r>
            <a:r>
              <a:rPr lang="el-GR" sz="2400" dirty="0">
                <a:effectLst/>
                <a:latin typeface="CMSY8"/>
              </a:rPr>
              <a:t>|</a:t>
            </a:r>
            <a:r>
              <a:rPr lang="el-GR" sz="2400" dirty="0">
                <a:effectLst/>
                <a:latin typeface="CMR8"/>
              </a:rPr>
              <a:t>= </a:t>
            </a:r>
            <a:r>
              <a:rPr lang="en-US" sz="2400" dirty="0">
                <a:effectLst/>
                <a:latin typeface="CMMI8"/>
              </a:rPr>
              <a:t>A</a:t>
            </a:r>
            <a:r>
              <a:rPr lang="en-US" sz="2400" dirty="0">
                <a:effectLst/>
                <a:latin typeface="ClearSans"/>
              </a:rPr>
              <a:t>) </a:t>
            </a:r>
            <a:r>
              <a:rPr lang="en-US" sz="2400" dirty="0" err="1">
                <a:effectLst/>
                <a:latin typeface="ClearSans"/>
              </a:rPr>
              <a:t>iff</a:t>
            </a:r>
            <a:r>
              <a:rPr lang="en-US" sz="2400" dirty="0">
                <a:effectLst/>
                <a:latin typeface="ClearSans"/>
              </a:rPr>
              <a:t> for every truth assignment </a:t>
            </a:r>
            <a:r>
              <a:rPr lang="el-GR" sz="2400" dirty="0">
                <a:effectLst/>
                <a:latin typeface="CMMI8"/>
              </a:rPr>
              <a:t>τ </a:t>
            </a:r>
            <a:r>
              <a:rPr lang="el-GR" sz="2400" dirty="0">
                <a:effectLst/>
                <a:latin typeface="ClearSans"/>
              </a:rPr>
              <a:t>, </a:t>
            </a:r>
            <a:r>
              <a:rPr lang="en-US" sz="2400" dirty="0">
                <a:effectLst/>
                <a:latin typeface="ClearSans"/>
              </a:rPr>
              <a:t>if </a:t>
            </a:r>
            <a:r>
              <a:rPr lang="el-GR" sz="2400" dirty="0">
                <a:effectLst/>
                <a:latin typeface="CMMI8"/>
              </a:rPr>
              <a:t>τ </a:t>
            </a:r>
            <a:r>
              <a:rPr lang="en-US" sz="2400" dirty="0">
                <a:effectLst/>
                <a:latin typeface="ClearSans"/>
              </a:rPr>
              <a:t>satisfies </a:t>
            </a:r>
            <a:r>
              <a:rPr lang="el-GR" sz="2400" dirty="0">
                <a:effectLst/>
                <a:latin typeface="CMR8"/>
              </a:rPr>
              <a:t>Φ</a:t>
            </a:r>
            <a:r>
              <a:rPr lang="el-GR" sz="2400" dirty="0">
                <a:effectLst/>
                <a:latin typeface="ClearSans"/>
              </a:rPr>
              <a:t>, </a:t>
            </a:r>
            <a:r>
              <a:rPr lang="en-US" sz="2400" dirty="0">
                <a:effectLst/>
                <a:latin typeface="ClearSans"/>
              </a:rPr>
              <a:t>then </a:t>
            </a:r>
            <a:r>
              <a:rPr lang="el-GR" sz="2400" dirty="0">
                <a:effectLst/>
                <a:latin typeface="CMMI8"/>
              </a:rPr>
              <a:t>τ </a:t>
            </a:r>
            <a:r>
              <a:rPr lang="en-US" sz="2400" dirty="0">
                <a:effectLst/>
                <a:latin typeface="ClearSans"/>
              </a:rPr>
              <a:t>satisfies </a:t>
            </a:r>
            <a:r>
              <a:rPr lang="en-US" sz="2400" dirty="0">
                <a:effectLst/>
                <a:latin typeface="CMMI8"/>
              </a:rPr>
              <a:t>A</a:t>
            </a:r>
            <a:r>
              <a:rPr lang="en-US" sz="2400" dirty="0">
                <a:effectLst/>
                <a:latin typeface="ClearSans"/>
              </a:rPr>
              <a:t>. 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ClearSans"/>
            </a:endParaRPr>
          </a:p>
          <a:p>
            <a:r>
              <a:rPr lang="en-US" sz="2400" b="1" dirty="0">
                <a:effectLst/>
                <a:latin typeface="ClearSans"/>
              </a:rPr>
              <a:t>Example: 		</a:t>
            </a:r>
            <a:r>
              <a:rPr lang="en-US" sz="2400" dirty="0">
                <a:effectLst/>
                <a:latin typeface="CMMI8"/>
              </a:rPr>
              <a:t> </a:t>
            </a:r>
            <a:endParaRPr lang="en-US" sz="3200" dirty="0"/>
          </a:p>
          <a:p>
            <a:r>
              <a:rPr lang="en-US" sz="2400" dirty="0">
                <a:effectLst/>
                <a:latin typeface="ClearSans"/>
              </a:rPr>
              <a:t>Let </a:t>
            </a:r>
            <a:r>
              <a:rPr lang="el-GR" sz="2400" dirty="0">
                <a:effectLst/>
                <a:latin typeface="CMR8"/>
              </a:rPr>
              <a:t>Φ = </a:t>
            </a:r>
            <a:r>
              <a:rPr lang="el-GR" sz="2400" dirty="0">
                <a:effectLst/>
                <a:latin typeface="CMSY8"/>
              </a:rPr>
              <a:t>{</a:t>
            </a:r>
            <a:r>
              <a:rPr lang="en-US" sz="2400" dirty="0">
                <a:effectLst/>
                <a:latin typeface="CMMI8"/>
              </a:rPr>
              <a:t>r </a:t>
            </a:r>
            <a:r>
              <a:rPr lang="en-US" sz="2400" dirty="0">
                <a:effectLst/>
                <a:latin typeface="CMSY8"/>
              </a:rPr>
              <a:t>→ </a:t>
            </a:r>
            <a:r>
              <a:rPr lang="en-US" sz="2400" dirty="0">
                <a:effectLst/>
                <a:latin typeface="CMR8"/>
              </a:rPr>
              <a:t>((</a:t>
            </a:r>
            <a:r>
              <a:rPr lang="en-US" sz="2400" dirty="0">
                <a:effectLst/>
                <a:latin typeface="CMMI8"/>
              </a:rPr>
              <a:t>p </a:t>
            </a:r>
            <a:r>
              <a:rPr lang="en-US" sz="2400" dirty="0">
                <a:effectLst/>
                <a:latin typeface="CMSY8"/>
              </a:rPr>
              <a:t>∧ </a:t>
            </a:r>
            <a:r>
              <a:rPr lang="en-US" sz="2400" dirty="0">
                <a:effectLst/>
                <a:latin typeface="CMMI8"/>
              </a:rPr>
              <a:t>q</a:t>
            </a:r>
            <a:r>
              <a:rPr lang="en-US" sz="2400" dirty="0">
                <a:effectLst/>
                <a:latin typeface="CMR8"/>
              </a:rPr>
              <a:t>) </a:t>
            </a:r>
            <a:r>
              <a:rPr lang="en-US" sz="2400" dirty="0">
                <a:effectLst/>
                <a:latin typeface="CMSY8"/>
              </a:rPr>
              <a:t>∨ </a:t>
            </a:r>
            <a:r>
              <a:rPr lang="en-US" sz="2400" dirty="0">
                <a:effectLst/>
                <a:latin typeface="CMMI8"/>
              </a:rPr>
              <a:t>s</a:t>
            </a:r>
            <a:r>
              <a:rPr lang="en-US" sz="2400" dirty="0">
                <a:effectLst/>
                <a:latin typeface="CMR8"/>
              </a:rPr>
              <a:t>)</a:t>
            </a:r>
            <a:r>
              <a:rPr lang="en-US" sz="2400" dirty="0">
                <a:effectLst/>
                <a:latin typeface="CMMI8"/>
              </a:rPr>
              <a:t>, r </a:t>
            </a:r>
            <a:r>
              <a:rPr lang="en-US" sz="2400" dirty="0">
                <a:effectLst/>
                <a:latin typeface="CMSY8"/>
              </a:rPr>
              <a:t>∧ </a:t>
            </a:r>
            <a:r>
              <a:rPr lang="en-US" sz="2400" dirty="0">
                <a:effectLst/>
                <a:latin typeface="CMMI8"/>
              </a:rPr>
              <a:t>p</a:t>
            </a:r>
            <a:r>
              <a:rPr lang="en-US" sz="2400" dirty="0">
                <a:effectLst/>
                <a:latin typeface="CMSY8"/>
              </a:rPr>
              <a:t>}</a:t>
            </a:r>
            <a:r>
              <a:rPr lang="en-US" sz="2400" dirty="0">
                <a:effectLst/>
                <a:latin typeface="ClearSans"/>
              </a:rPr>
              <a:t>. 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4800" dirty="0">
              <a:latin typeface="ClearSans"/>
            </a:endParaRPr>
          </a:p>
          <a:p>
            <a:r>
              <a:rPr lang="en-US" sz="2400" dirty="0">
                <a:effectLst/>
                <a:latin typeface="ClearSans"/>
              </a:rPr>
              <a:t>Then </a:t>
            </a:r>
            <a:r>
              <a:rPr lang="el-GR" sz="2400" dirty="0">
                <a:effectLst/>
                <a:latin typeface="CMR8"/>
              </a:rPr>
              <a:t>Φ </a:t>
            </a:r>
            <a:r>
              <a:rPr lang="el-GR" sz="2400" dirty="0">
                <a:effectLst/>
                <a:latin typeface="CMSY8"/>
              </a:rPr>
              <a:t>|</a:t>
            </a:r>
            <a:r>
              <a:rPr lang="el-GR" sz="2400" dirty="0">
                <a:effectLst/>
                <a:latin typeface="CMR8"/>
              </a:rPr>
              <a:t>= </a:t>
            </a:r>
            <a:endParaRPr lang="el-GR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ClearSans"/>
            </a:endParaRPr>
          </a:p>
        </p:txBody>
      </p:sp>
    </p:spTree>
    <p:extLst>
      <p:ext uri="{BB962C8B-B14F-4D97-AF65-F5344CB8AC3E}">
        <p14:creationId xmlns:p14="http://schemas.microsoft.com/office/powerpoint/2010/main" val="152393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C4C7095-686F-F246-865D-F0D9E6181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/>
              <a:t>Limitations of Propositional Logic</a:t>
            </a:r>
            <a:endParaRPr lang="en-US" altLang="en-US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9794F0B-CC10-174A-84E1-E8999FAD2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211ED8"/>
                </a:solidFill>
                <a:effectLst/>
                <a:latin typeface="ClearSans"/>
              </a:rPr>
              <a:t>Only Boolean variables</a:t>
            </a:r>
            <a:r>
              <a:rPr lang="en-US" sz="2400" dirty="0">
                <a:effectLst/>
                <a:latin typeface="ClearSans"/>
              </a:rPr>
              <a:t>: Without non-Boolean variables </a:t>
            </a:r>
            <a:r>
              <a:rPr lang="en-US" sz="2400" b="1" dirty="0">
                <a:effectLst/>
                <a:latin typeface="ClearSans"/>
              </a:rPr>
              <a:t>cross references between individuals </a:t>
            </a:r>
            <a:r>
              <a:rPr lang="en-US" sz="2400" dirty="0">
                <a:effectLst/>
                <a:latin typeface="ClearSans"/>
              </a:rPr>
              <a:t>in statements are </a:t>
            </a:r>
            <a:r>
              <a:rPr lang="en-US" sz="2400" b="1" dirty="0">
                <a:effectLst/>
                <a:latin typeface="ClearSans"/>
              </a:rPr>
              <a:t>impossible</a:t>
            </a:r>
            <a:r>
              <a:rPr lang="en-US" sz="2400" dirty="0">
                <a:effectLst/>
                <a:latin typeface="ClearSans"/>
              </a:rPr>
              <a:t>.</a:t>
            </a:r>
            <a:br>
              <a:rPr lang="en-US" sz="2400" dirty="0">
                <a:effectLst/>
                <a:latin typeface="ClearSans"/>
              </a:rPr>
            </a:br>
            <a:r>
              <a:rPr lang="en-US" sz="2400" b="1" dirty="0">
                <a:effectLst/>
                <a:latin typeface="ClearSans"/>
              </a:rPr>
              <a:t>Example: </a:t>
            </a:r>
            <a:r>
              <a:rPr lang="en-US" sz="2400" dirty="0">
                <a:effectLst/>
                <a:latin typeface="ClearSans"/>
              </a:rPr>
              <a:t>’If a person has a sibling and that sibling has a child, then the person is an aunt or an uncle.’ </a:t>
            </a:r>
            <a:endParaRPr lang="en-US" sz="2800" dirty="0">
              <a:effectLst/>
            </a:endParaRPr>
          </a:p>
          <a:p>
            <a:r>
              <a:rPr lang="en-US" sz="2400" dirty="0">
                <a:effectLst/>
                <a:latin typeface="CMMI8"/>
              </a:rPr>
              <a:t>S</a:t>
            </a:r>
            <a:r>
              <a:rPr lang="en-US" sz="2400" dirty="0">
                <a:effectLst/>
                <a:latin typeface="ClearSans"/>
              </a:rPr>
              <a:t>: a person has a sibling.</a:t>
            </a:r>
            <a:br>
              <a:rPr lang="en-US" sz="2400" dirty="0">
                <a:effectLst/>
                <a:latin typeface="ClearSans"/>
              </a:rPr>
            </a:br>
            <a:r>
              <a:rPr lang="en-US" sz="2400" dirty="0">
                <a:effectLst/>
                <a:latin typeface="CMMI8"/>
              </a:rPr>
              <a:t>C</a:t>
            </a:r>
            <a:r>
              <a:rPr lang="en-US" sz="2400" dirty="0">
                <a:effectLst/>
                <a:latin typeface="ClearSans"/>
              </a:rPr>
              <a:t>: a sibling has a child.</a:t>
            </a:r>
            <a:br>
              <a:rPr lang="en-US" sz="2400" dirty="0">
                <a:effectLst/>
                <a:latin typeface="ClearSans"/>
              </a:rPr>
            </a:br>
            <a:r>
              <a:rPr lang="en-US" sz="2400" dirty="0">
                <a:effectLst/>
                <a:latin typeface="CMMI8"/>
              </a:rPr>
              <a:t>A</a:t>
            </a:r>
            <a:r>
              <a:rPr lang="en-US" sz="2400" dirty="0">
                <a:effectLst/>
                <a:latin typeface="ClearSans"/>
              </a:rPr>
              <a:t>: a person is an aunt or an uncle. 		</a:t>
            </a:r>
            <a:r>
              <a:rPr lang="en-US" sz="2400" dirty="0">
                <a:effectLst/>
                <a:latin typeface="CMMI8"/>
              </a:rPr>
              <a:t>S</a:t>
            </a:r>
            <a:r>
              <a:rPr lang="en-US" sz="2400" dirty="0">
                <a:effectLst/>
                <a:latin typeface="CMSY8"/>
              </a:rPr>
              <a:t>∧</a:t>
            </a:r>
            <a:r>
              <a:rPr lang="en-US" sz="2400" dirty="0">
                <a:effectLst/>
                <a:latin typeface="CMMI8"/>
              </a:rPr>
              <a:t>C</a:t>
            </a:r>
            <a:r>
              <a:rPr lang="en-US" sz="2400" dirty="0">
                <a:effectLst/>
                <a:latin typeface="CMSY8"/>
              </a:rPr>
              <a:t>→</a:t>
            </a:r>
            <a:r>
              <a:rPr lang="en-US" sz="2400" dirty="0">
                <a:effectLst/>
                <a:latin typeface="CMMI8"/>
              </a:rPr>
              <a:t>A </a:t>
            </a:r>
            <a:endParaRPr lang="en-US" sz="2800" dirty="0">
              <a:effectLst/>
            </a:endParaRPr>
          </a:p>
          <a:p>
            <a:pPr marL="114300" indent="0">
              <a:buNone/>
            </a:pPr>
            <a:r>
              <a:rPr lang="en-US" sz="2400" dirty="0">
                <a:effectLst/>
                <a:latin typeface="ClearSans"/>
              </a:rPr>
              <a:t>This approach doesn’t work: </a:t>
            </a:r>
            <a:r>
              <a:rPr lang="en-US" sz="2400" b="1" dirty="0">
                <a:effectLst/>
                <a:latin typeface="ClearSans"/>
              </a:rPr>
              <a:t>person </a:t>
            </a:r>
            <a:r>
              <a:rPr lang="en-US" sz="2400" dirty="0">
                <a:effectLst/>
                <a:latin typeface="ClearSans"/>
              </a:rPr>
              <a:t>in </a:t>
            </a:r>
            <a:r>
              <a:rPr lang="en-US" sz="2400" dirty="0">
                <a:effectLst/>
                <a:latin typeface="CMMI8"/>
              </a:rPr>
              <a:t>S </a:t>
            </a:r>
            <a:r>
              <a:rPr lang="en-US" sz="2400" dirty="0">
                <a:effectLst/>
                <a:latin typeface="ClearSans"/>
              </a:rPr>
              <a:t>and </a:t>
            </a:r>
            <a:r>
              <a:rPr lang="en-US" sz="2400" dirty="0">
                <a:effectLst/>
                <a:latin typeface="CMMI8"/>
              </a:rPr>
              <a:t>A </a:t>
            </a:r>
            <a:r>
              <a:rPr lang="en-US" sz="2400" dirty="0">
                <a:effectLst/>
                <a:latin typeface="ClearSans"/>
              </a:rPr>
              <a:t>are not related. </a:t>
            </a:r>
            <a:r>
              <a:rPr lang="en-US" sz="2400" b="1" dirty="0">
                <a:effectLst/>
                <a:latin typeface="ClearSans"/>
              </a:rPr>
              <a:t>sibling </a:t>
            </a:r>
            <a:r>
              <a:rPr lang="en-US" sz="2400" dirty="0">
                <a:effectLst/>
                <a:latin typeface="ClearSans"/>
              </a:rPr>
              <a:t>in </a:t>
            </a:r>
            <a:r>
              <a:rPr lang="en-US" sz="2400" dirty="0">
                <a:effectLst/>
                <a:latin typeface="CMMI8"/>
              </a:rPr>
              <a:t>S </a:t>
            </a:r>
            <a:r>
              <a:rPr lang="en-US" sz="2400" dirty="0">
                <a:effectLst/>
                <a:latin typeface="ClearSans"/>
              </a:rPr>
              <a:t>and </a:t>
            </a:r>
            <a:r>
              <a:rPr lang="en-US" sz="2400" dirty="0">
                <a:effectLst/>
                <a:latin typeface="CMMI8"/>
              </a:rPr>
              <a:t>C </a:t>
            </a:r>
            <a:r>
              <a:rPr lang="en-US" sz="2400" dirty="0">
                <a:effectLst/>
                <a:latin typeface="ClearSans"/>
              </a:rPr>
              <a:t>are not related. </a:t>
            </a:r>
            <a:endParaRPr lang="en-US" sz="2800" dirty="0">
              <a:effectLst/>
            </a:endParaRPr>
          </a:p>
          <a:p>
            <a:r>
              <a:rPr lang="en-US" b="1" dirty="0">
                <a:solidFill>
                  <a:srgbClr val="211ED8"/>
                </a:solidFill>
                <a:effectLst/>
                <a:latin typeface="ClearSans"/>
              </a:rPr>
              <a:t>No quantifiers: </a:t>
            </a:r>
            <a:r>
              <a:rPr lang="en-US" dirty="0">
                <a:effectLst/>
                <a:latin typeface="ClearSans"/>
              </a:rPr>
              <a:t>To state a property for all (or some) members of the domain we have to </a:t>
            </a:r>
            <a:r>
              <a:rPr lang="en-US" b="1" dirty="0">
                <a:effectLst/>
                <a:latin typeface="ClearSans"/>
              </a:rPr>
              <a:t>explicitly list </a:t>
            </a:r>
            <a:r>
              <a:rPr lang="en-US" dirty="0">
                <a:effectLst/>
                <a:latin typeface="ClearSans"/>
              </a:rPr>
              <a:t>them.</a:t>
            </a:r>
            <a:br>
              <a:rPr lang="en-US" dirty="0">
                <a:effectLst/>
                <a:latin typeface="ClearSans"/>
              </a:rPr>
            </a:br>
            <a:r>
              <a:rPr lang="en-US" b="1" dirty="0">
                <a:effectLst/>
                <a:latin typeface="ClearSans"/>
              </a:rPr>
              <a:t>Example: </a:t>
            </a:r>
            <a:r>
              <a:rPr lang="en-US" dirty="0">
                <a:effectLst/>
                <a:latin typeface="ClearSans"/>
              </a:rPr>
              <a:t>’Every member of the Sports Club who is not a skier is a mountain climber’ </a:t>
            </a:r>
            <a:endParaRPr lang="en-US" sz="3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75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AAD-0663-C1D6-AA61-F2F986C4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Syntax </a:t>
            </a:r>
            <a:endParaRPr lang="en-EG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0AA4A3E-F4AF-F6AB-38E6-5B1BC97DB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" y="1303275"/>
            <a:ext cx="9078962" cy="5021325"/>
          </a:xfrm>
        </p:spPr>
      </p:pic>
    </p:spTree>
    <p:extLst>
      <p:ext uri="{BB962C8B-B14F-4D97-AF65-F5344CB8AC3E}">
        <p14:creationId xmlns:p14="http://schemas.microsoft.com/office/powerpoint/2010/main" val="45846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C4C7095-686F-F246-865D-F0D9E6181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First-Order Logic</a:t>
            </a:r>
            <a:endParaRPr lang="en-US" altLang="en-US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9794F0B-CC10-174A-84E1-E8999FAD2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11ED8"/>
                </a:solidFill>
                <a:effectLst/>
                <a:latin typeface="ClearSans"/>
              </a:rPr>
              <a:t>Terms </a:t>
            </a:r>
            <a:r>
              <a:rPr lang="en-US" sz="2800" dirty="0">
                <a:effectLst/>
                <a:latin typeface="ClearSans"/>
              </a:rPr>
              <a:t>(variables and functions) denote </a:t>
            </a:r>
            <a:r>
              <a:rPr lang="en-US" sz="2800" dirty="0">
                <a:solidFill>
                  <a:srgbClr val="211ED8"/>
                </a:solidFill>
                <a:effectLst/>
                <a:latin typeface="ClearSans"/>
              </a:rPr>
              <a:t>elements of the domain</a:t>
            </a:r>
            <a:r>
              <a:rPr lang="en-US" sz="2800" dirty="0">
                <a:effectLst/>
                <a:latin typeface="ClearSans"/>
              </a:rPr>
              <a:t>.</a:t>
            </a:r>
          </a:p>
          <a:p>
            <a:endParaRPr lang="en-US" sz="2800" dirty="0">
              <a:effectLst/>
              <a:latin typeface="ClearSans"/>
            </a:endParaRPr>
          </a:p>
          <a:p>
            <a:r>
              <a:rPr lang="en-US" sz="2800" dirty="0">
                <a:solidFill>
                  <a:srgbClr val="211ED8"/>
                </a:solidFill>
                <a:effectLst/>
                <a:latin typeface="ClearSans"/>
              </a:rPr>
              <a:t>Atomic formulas </a:t>
            </a:r>
            <a:r>
              <a:rPr lang="en-US" sz="2800" dirty="0">
                <a:effectLst/>
                <a:latin typeface="ClearSans"/>
              </a:rPr>
              <a:t>denote </a:t>
            </a:r>
            <a:r>
              <a:rPr lang="en-US" sz="2800" dirty="0">
                <a:solidFill>
                  <a:srgbClr val="211ED8"/>
                </a:solidFill>
                <a:effectLst/>
                <a:latin typeface="ClearSans"/>
              </a:rPr>
              <a:t>properties </a:t>
            </a:r>
            <a:r>
              <a:rPr lang="en-US" sz="2800" dirty="0">
                <a:effectLst/>
                <a:latin typeface="ClearSans"/>
              </a:rPr>
              <a:t>and </a:t>
            </a:r>
            <a:r>
              <a:rPr lang="en-US" sz="2800" dirty="0">
                <a:solidFill>
                  <a:srgbClr val="211ED8"/>
                </a:solidFill>
                <a:effectLst/>
                <a:latin typeface="ClearSans"/>
              </a:rPr>
              <a:t>relations </a:t>
            </a:r>
            <a:r>
              <a:rPr lang="en-US" sz="2800" dirty="0">
                <a:effectLst/>
                <a:latin typeface="ClearSans"/>
              </a:rPr>
              <a:t>that hold about the </a:t>
            </a:r>
            <a:r>
              <a:rPr lang="en-US" sz="2800" dirty="0">
                <a:solidFill>
                  <a:srgbClr val="211ED8"/>
                </a:solidFill>
                <a:effectLst/>
                <a:latin typeface="ClearSans"/>
              </a:rPr>
              <a:t>elements </a:t>
            </a:r>
            <a:r>
              <a:rPr lang="en-US" sz="2800" dirty="0">
                <a:effectLst/>
                <a:latin typeface="ClearSans"/>
              </a:rPr>
              <a:t>in the domain.</a:t>
            </a:r>
            <a:br>
              <a:rPr lang="en-US" sz="2800" dirty="0">
                <a:effectLst/>
                <a:latin typeface="ClearSans"/>
              </a:rPr>
            </a:br>
            <a:endParaRPr lang="en-US" sz="2400" dirty="0">
              <a:effectLst/>
            </a:endParaRPr>
          </a:p>
          <a:p>
            <a:r>
              <a:rPr lang="en-US" sz="2800" dirty="0">
                <a:effectLst/>
                <a:latin typeface="ClearSans"/>
              </a:rPr>
              <a:t>Other formulas generate more </a:t>
            </a:r>
            <a:r>
              <a:rPr lang="en-US" sz="2800" dirty="0">
                <a:solidFill>
                  <a:srgbClr val="211ED8"/>
                </a:solidFill>
                <a:effectLst/>
                <a:latin typeface="ClearSans"/>
              </a:rPr>
              <a:t>complex assertions </a:t>
            </a:r>
            <a:r>
              <a:rPr lang="en-US" sz="2800" dirty="0">
                <a:effectLst/>
                <a:latin typeface="ClearSans"/>
              </a:rPr>
              <a:t>by composing atomic formulas. </a:t>
            </a:r>
            <a:endParaRPr lang="en-US" sz="2400" dirty="0">
              <a:effectLst/>
            </a:endParaRPr>
          </a:p>
          <a:p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450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FAAD-0663-C1D6-AA61-F2F986C4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Syntax </a:t>
            </a:r>
            <a:endParaRPr lang="en-E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BCC66-94CE-AE44-BC0A-014A7A81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1" dirty="0">
              <a:effectLst/>
              <a:latin typeface="ClearSans"/>
            </a:endParaRPr>
          </a:p>
          <a:p>
            <a:endParaRPr lang="en-US" sz="1800" b="1" dirty="0">
              <a:latin typeface="ClearSans"/>
            </a:endParaRPr>
          </a:p>
          <a:p>
            <a:endParaRPr lang="en-US" sz="1800" b="1" dirty="0">
              <a:effectLst/>
              <a:latin typeface="ClearSans"/>
            </a:endParaRPr>
          </a:p>
          <a:p>
            <a:endParaRPr lang="en-US" sz="1800" b="1" dirty="0">
              <a:latin typeface="ClearSans"/>
            </a:endParaRPr>
          </a:p>
          <a:p>
            <a:endParaRPr lang="en-US" sz="1800" b="1" dirty="0">
              <a:effectLst/>
              <a:latin typeface="ClearSans"/>
            </a:endParaRPr>
          </a:p>
          <a:p>
            <a:endParaRPr lang="en-US" sz="1800" b="1" dirty="0">
              <a:latin typeface="ClearSans"/>
            </a:endParaRPr>
          </a:p>
          <a:p>
            <a:endParaRPr lang="en-US" sz="1800" b="1" dirty="0">
              <a:effectLst/>
              <a:latin typeface="ClearSans"/>
            </a:endParaRPr>
          </a:p>
          <a:p>
            <a:pPr marL="114300" indent="0">
              <a:buNone/>
            </a:pPr>
            <a:r>
              <a:rPr lang="en-US" sz="1800" b="1" dirty="0">
                <a:effectLst/>
                <a:latin typeface="ClearSans"/>
              </a:rPr>
              <a:t>Note: </a:t>
            </a:r>
            <a:r>
              <a:rPr lang="en-US" sz="1800" dirty="0">
                <a:effectLst/>
                <a:latin typeface="ClearSans"/>
              </a:rPr>
              <a:t>0-ary functions symbols are called </a:t>
            </a:r>
            <a:r>
              <a:rPr lang="en-US" sz="1800" b="1" dirty="0">
                <a:solidFill>
                  <a:srgbClr val="211ED8"/>
                </a:solidFill>
                <a:effectLst/>
                <a:latin typeface="ClearSans"/>
              </a:rPr>
              <a:t>constant symbols</a:t>
            </a:r>
            <a:r>
              <a:rPr lang="en-US" sz="1800" dirty="0">
                <a:effectLst/>
                <a:latin typeface="ClearSans"/>
              </a:rPr>
              <a:t>. </a:t>
            </a:r>
            <a:r>
              <a:rPr lang="en-US" sz="1800" b="1" dirty="0">
                <a:effectLst/>
                <a:latin typeface="ClearSans"/>
              </a:rPr>
              <a:t>Example: </a:t>
            </a:r>
            <a:endParaRPr lang="en-US" dirty="0"/>
          </a:p>
          <a:p>
            <a:endParaRPr lang="en-EG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02D4F7-842C-E1E5-8364-86C150F15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1" y="1905000"/>
            <a:ext cx="8831198" cy="18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01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0C02-910B-57F9-C5EE-BE59F2DE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English to First-Order Language 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A548-FE43-BBD3-D49F-E0E442C2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983162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ClearSans"/>
              </a:rPr>
              <a:t>Individuals</a:t>
            </a:r>
            <a:r>
              <a:rPr lang="en-US" sz="2400" dirty="0">
                <a:effectLst/>
                <a:latin typeface="ClearSans"/>
              </a:rPr>
              <a:t>: </a:t>
            </a:r>
            <a:r>
              <a:rPr lang="en-US" sz="2400" dirty="0">
                <a:solidFill>
                  <a:srgbClr val="211ED8"/>
                </a:solidFill>
                <a:effectLst/>
                <a:latin typeface="ClearSans"/>
              </a:rPr>
              <a:t>Constants </a:t>
            </a:r>
            <a:r>
              <a:rPr lang="en-US" sz="2400" dirty="0">
                <a:effectLst/>
                <a:latin typeface="ClearSans"/>
              </a:rPr>
              <a:t>(0-aryFunctions) </a:t>
            </a:r>
          </a:p>
          <a:p>
            <a:pPr lvl="1"/>
            <a:r>
              <a:rPr lang="en-US" sz="2200" b="1" dirty="0">
                <a:effectLst/>
                <a:latin typeface="ClearSans"/>
              </a:rPr>
              <a:t> tony, mike, john, </a:t>
            </a:r>
          </a:p>
          <a:p>
            <a:pPr lvl="1"/>
            <a:r>
              <a:rPr lang="en-US" sz="2400" b="1" dirty="0">
                <a:effectLst/>
                <a:latin typeface="ClearSans"/>
              </a:rPr>
              <a:t>rain, snow</a:t>
            </a:r>
            <a:endParaRPr lang="en-US" sz="2400" b="1" dirty="0">
              <a:latin typeface="ClearSans"/>
            </a:endParaRPr>
          </a:p>
          <a:p>
            <a:r>
              <a:rPr lang="en-US" sz="2600" b="1" dirty="0">
                <a:effectLst/>
                <a:latin typeface="ClearSans"/>
              </a:rPr>
              <a:t>Types</a:t>
            </a:r>
            <a:r>
              <a:rPr lang="en-US" sz="2600" dirty="0">
                <a:effectLst/>
                <a:latin typeface="ClearSans"/>
              </a:rPr>
              <a:t>: </a:t>
            </a:r>
            <a:r>
              <a:rPr lang="en-US" sz="2600" dirty="0">
                <a:solidFill>
                  <a:srgbClr val="211ED8"/>
                </a:solidFill>
                <a:effectLst/>
                <a:latin typeface="ClearSans"/>
              </a:rPr>
              <a:t>Unary Predicates </a:t>
            </a:r>
            <a:endParaRPr lang="en-US" sz="3000" dirty="0">
              <a:effectLst/>
            </a:endParaRPr>
          </a:p>
          <a:p>
            <a:pPr lvl="1"/>
            <a:r>
              <a:rPr lang="en-US" sz="2200" b="1" dirty="0">
                <a:effectLst/>
                <a:latin typeface="ClearSans"/>
              </a:rPr>
              <a:t>–  </a:t>
            </a:r>
            <a:r>
              <a:rPr lang="en-US" sz="2200" dirty="0">
                <a:effectLst/>
                <a:latin typeface="CMMI8"/>
              </a:rPr>
              <a:t>AC </a:t>
            </a:r>
            <a:r>
              <a:rPr lang="en-US" sz="2200" dirty="0">
                <a:effectLst/>
                <a:latin typeface="CMR8"/>
              </a:rPr>
              <a:t>(</a:t>
            </a:r>
            <a:r>
              <a:rPr lang="en-US" sz="2200" dirty="0">
                <a:effectLst/>
                <a:latin typeface="CMMI8"/>
              </a:rPr>
              <a:t>x</a:t>
            </a:r>
            <a:r>
              <a:rPr lang="en-US" sz="2200" dirty="0">
                <a:effectLst/>
                <a:latin typeface="CMR8"/>
              </a:rPr>
              <a:t>)</a:t>
            </a:r>
            <a:r>
              <a:rPr lang="en-US" sz="2200" dirty="0">
                <a:effectLst/>
                <a:latin typeface="ClearSans"/>
              </a:rPr>
              <a:t>: </a:t>
            </a:r>
            <a:r>
              <a:rPr lang="en-US" sz="2200" dirty="0">
                <a:effectLst/>
                <a:latin typeface="CMMI8"/>
              </a:rPr>
              <a:t>x </a:t>
            </a:r>
            <a:r>
              <a:rPr lang="en-US" sz="2200" dirty="0">
                <a:effectLst/>
                <a:latin typeface="ClearSans"/>
              </a:rPr>
              <a:t>belongs to Sports Club. </a:t>
            </a:r>
            <a:endParaRPr lang="en-US" sz="2600" dirty="0">
              <a:effectLst/>
            </a:endParaRPr>
          </a:p>
          <a:p>
            <a:pPr lvl="1"/>
            <a:r>
              <a:rPr lang="en-US" sz="2200" b="1" dirty="0">
                <a:effectLst/>
                <a:latin typeface="ClearSans"/>
              </a:rPr>
              <a:t>–  </a:t>
            </a:r>
            <a:r>
              <a:rPr lang="en-US" sz="2200" dirty="0">
                <a:effectLst/>
                <a:latin typeface="CMMI8"/>
              </a:rPr>
              <a:t>S</a:t>
            </a:r>
            <a:r>
              <a:rPr lang="en-US" sz="2200" dirty="0">
                <a:effectLst/>
                <a:latin typeface="CMR8"/>
              </a:rPr>
              <a:t>(</a:t>
            </a:r>
            <a:r>
              <a:rPr lang="en-US" sz="2200" dirty="0">
                <a:effectLst/>
                <a:latin typeface="CMMI8"/>
              </a:rPr>
              <a:t>x</a:t>
            </a:r>
            <a:r>
              <a:rPr lang="en-US" sz="2200" dirty="0">
                <a:effectLst/>
                <a:latin typeface="CMR8"/>
              </a:rPr>
              <a:t>)</a:t>
            </a:r>
            <a:r>
              <a:rPr lang="en-US" sz="2200" dirty="0">
                <a:effectLst/>
                <a:latin typeface="ClearSans"/>
              </a:rPr>
              <a:t>: </a:t>
            </a:r>
            <a:r>
              <a:rPr lang="en-US" sz="2200" dirty="0">
                <a:effectLst/>
                <a:latin typeface="CMMI8"/>
              </a:rPr>
              <a:t>x </a:t>
            </a:r>
            <a:r>
              <a:rPr lang="en-US" sz="2200" dirty="0">
                <a:effectLst/>
                <a:latin typeface="ClearSans"/>
              </a:rPr>
              <a:t>is a skier. </a:t>
            </a:r>
            <a:endParaRPr lang="en-US" sz="2600" dirty="0">
              <a:effectLst/>
            </a:endParaRPr>
          </a:p>
          <a:p>
            <a:pPr lvl="1"/>
            <a:r>
              <a:rPr lang="en-US" sz="2200" b="1" dirty="0">
                <a:effectLst/>
                <a:latin typeface="ClearSans"/>
              </a:rPr>
              <a:t>–  </a:t>
            </a:r>
            <a:r>
              <a:rPr lang="en-US" sz="2200" dirty="0">
                <a:effectLst/>
                <a:latin typeface="CMMI8"/>
              </a:rPr>
              <a:t>C </a:t>
            </a:r>
            <a:r>
              <a:rPr lang="en-US" sz="2200" dirty="0">
                <a:effectLst/>
                <a:latin typeface="CMR8"/>
              </a:rPr>
              <a:t>(</a:t>
            </a:r>
            <a:r>
              <a:rPr lang="en-US" sz="2200" dirty="0">
                <a:effectLst/>
                <a:latin typeface="CMMI8"/>
              </a:rPr>
              <a:t>x</a:t>
            </a:r>
            <a:r>
              <a:rPr lang="en-US" sz="2200" dirty="0">
                <a:effectLst/>
                <a:latin typeface="CMR8"/>
              </a:rPr>
              <a:t>)</a:t>
            </a:r>
            <a:r>
              <a:rPr lang="en-US" sz="2200" dirty="0">
                <a:effectLst/>
                <a:latin typeface="ClearSans"/>
              </a:rPr>
              <a:t>: </a:t>
            </a:r>
            <a:r>
              <a:rPr lang="en-US" sz="2200" dirty="0">
                <a:effectLst/>
                <a:latin typeface="CMMI8"/>
              </a:rPr>
              <a:t>x </a:t>
            </a:r>
            <a:r>
              <a:rPr lang="en-US" sz="2200" dirty="0">
                <a:effectLst/>
                <a:latin typeface="ClearSans"/>
              </a:rPr>
              <a:t>is a mountain climber. </a:t>
            </a:r>
            <a:endParaRPr lang="en-US" sz="2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ClearSans"/>
              </a:rPr>
              <a:t>Relationships</a:t>
            </a:r>
            <a:r>
              <a:rPr lang="en-US" sz="2400" dirty="0">
                <a:effectLst/>
                <a:latin typeface="ClearSans"/>
              </a:rPr>
              <a:t>: </a:t>
            </a:r>
            <a:r>
              <a:rPr lang="en-US" sz="2400" dirty="0">
                <a:solidFill>
                  <a:srgbClr val="211ED8"/>
                </a:solidFill>
                <a:effectLst/>
                <a:latin typeface="ClearSans"/>
              </a:rPr>
              <a:t>Binary Predicates </a:t>
            </a:r>
            <a:endParaRPr lang="en-US" sz="2400" b="1" dirty="0">
              <a:solidFill>
                <a:srgbClr val="211ED8"/>
              </a:solidFill>
              <a:latin typeface="ClearSans"/>
            </a:endParaRPr>
          </a:p>
          <a:p>
            <a:pPr lvl="1"/>
            <a:r>
              <a:rPr lang="en-US" sz="2200" b="1" dirty="0">
                <a:effectLst/>
                <a:latin typeface="ClearSans"/>
              </a:rPr>
              <a:t> </a:t>
            </a:r>
            <a:r>
              <a:rPr lang="en-US" sz="2200" dirty="0">
                <a:effectLst/>
                <a:latin typeface="CMMI8"/>
              </a:rPr>
              <a:t>L</a:t>
            </a:r>
            <a:r>
              <a:rPr lang="en-US" sz="2200" dirty="0">
                <a:effectLst/>
                <a:latin typeface="CMR8"/>
              </a:rPr>
              <a:t>(</a:t>
            </a:r>
            <a:r>
              <a:rPr lang="en-US" sz="2200" dirty="0" err="1">
                <a:effectLst/>
                <a:latin typeface="CMMI8"/>
              </a:rPr>
              <a:t>x,y</a:t>
            </a:r>
            <a:r>
              <a:rPr lang="en-US" sz="2200" dirty="0">
                <a:effectLst/>
                <a:latin typeface="CMR8"/>
              </a:rPr>
              <a:t>)</a:t>
            </a:r>
            <a:r>
              <a:rPr lang="en-US" sz="2200" dirty="0">
                <a:effectLst/>
                <a:latin typeface="ClearSans"/>
              </a:rPr>
              <a:t>: </a:t>
            </a:r>
            <a:r>
              <a:rPr lang="en-US" sz="2200" dirty="0">
                <a:effectLst/>
                <a:latin typeface="CMMI8"/>
              </a:rPr>
              <a:t>x </a:t>
            </a:r>
            <a:r>
              <a:rPr lang="en-US" sz="2200" dirty="0">
                <a:effectLst/>
                <a:latin typeface="ClearSans"/>
              </a:rPr>
              <a:t>likes </a:t>
            </a:r>
            <a:r>
              <a:rPr lang="en-US" sz="2200" dirty="0">
                <a:effectLst/>
                <a:latin typeface="CMMI8"/>
              </a:rPr>
              <a:t>y</a:t>
            </a:r>
            <a:r>
              <a:rPr lang="en-US" sz="2200" dirty="0">
                <a:effectLst/>
                <a:latin typeface="ClearSans"/>
              </a:rPr>
              <a:t>. </a:t>
            </a:r>
            <a:endParaRPr lang="en-US" sz="2600" dirty="0">
              <a:effectLst/>
            </a:endParaRPr>
          </a:p>
          <a:p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0710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2641-A1F8-98F9-D896-43C4E479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ClearSans"/>
              </a:rPr>
              <a:t>Basic Facts</a:t>
            </a:r>
            <a:r>
              <a:rPr lang="en-US" sz="2400" dirty="0">
                <a:effectLst/>
                <a:latin typeface="ClearSans"/>
              </a:rPr>
              <a:t>:</a:t>
            </a:r>
            <a:br>
              <a:rPr lang="en-US" sz="2400" dirty="0">
                <a:effectLst/>
                <a:latin typeface="ClearSans"/>
              </a:rPr>
            </a:br>
            <a:r>
              <a:rPr lang="en-US" sz="2400" b="1" dirty="0">
                <a:effectLst/>
                <a:latin typeface="ClearSans"/>
              </a:rPr>
              <a:t>– </a:t>
            </a:r>
            <a:r>
              <a:rPr lang="en-US" sz="2400" dirty="0">
                <a:effectLst/>
                <a:latin typeface="ClearSans"/>
              </a:rPr>
              <a:t>Tony, Mike, and John belong to the Sports Club: </a:t>
            </a:r>
            <a:endParaRPr lang="en-US" sz="2800" dirty="0">
              <a:effectLst/>
            </a:endParaRPr>
          </a:p>
          <a:p>
            <a:pPr lvl="1"/>
            <a:r>
              <a:rPr lang="en-US" sz="2200" dirty="0">
                <a:effectLst/>
                <a:latin typeface="CMMI8"/>
              </a:rPr>
              <a:t>AC</a:t>
            </a:r>
            <a:r>
              <a:rPr lang="en-US" sz="2200" dirty="0">
                <a:effectLst/>
                <a:latin typeface="CMR8"/>
              </a:rPr>
              <a:t>(</a:t>
            </a:r>
            <a:r>
              <a:rPr lang="en-US" sz="2200" b="1" dirty="0">
                <a:effectLst/>
                <a:latin typeface="ClearSans"/>
              </a:rPr>
              <a:t>tony</a:t>
            </a:r>
            <a:r>
              <a:rPr lang="en-US" sz="2200" dirty="0">
                <a:effectLst/>
                <a:latin typeface="CMR8"/>
              </a:rPr>
              <a:t>)</a:t>
            </a:r>
            <a:r>
              <a:rPr lang="en-US" sz="2200" dirty="0">
                <a:effectLst/>
                <a:latin typeface="CMMI8"/>
              </a:rPr>
              <a:t>, AC</a:t>
            </a:r>
            <a:r>
              <a:rPr lang="en-US" sz="2200" dirty="0">
                <a:effectLst/>
                <a:latin typeface="CMR8"/>
              </a:rPr>
              <a:t>(</a:t>
            </a:r>
            <a:r>
              <a:rPr lang="en-US" sz="2200" b="1" dirty="0">
                <a:effectLst/>
                <a:latin typeface="ClearSans"/>
              </a:rPr>
              <a:t>mike</a:t>
            </a:r>
            <a:r>
              <a:rPr lang="en-US" sz="2200" dirty="0">
                <a:effectLst/>
                <a:latin typeface="CMR8"/>
              </a:rPr>
              <a:t>)</a:t>
            </a:r>
            <a:r>
              <a:rPr lang="en-US" sz="2200" dirty="0">
                <a:effectLst/>
                <a:latin typeface="CMMI8"/>
              </a:rPr>
              <a:t>, AC</a:t>
            </a:r>
            <a:r>
              <a:rPr lang="en-US" sz="2200" dirty="0">
                <a:effectLst/>
                <a:latin typeface="CMR8"/>
              </a:rPr>
              <a:t>(</a:t>
            </a:r>
            <a:r>
              <a:rPr lang="en-US" sz="2200" b="1" dirty="0">
                <a:effectLst/>
                <a:latin typeface="ClearSans"/>
              </a:rPr>
              <a:t>john</a:t>
            </a:r>
            <a:r>
              <a:rPr lang="en-US" sz="2200" dirty="0">
                <a:effectLst/>
                <a:latin typeface="CMR8"/>
              </a:rPr>
              <a:t>) </a:t>
            </a:r>
            <a:r>
              <a:rPr lang="en-US" sz="2200" b="1" dirty="0">
                <a:effectLst/>
                <a:latin typeface="ClearSans"/>
              </a:rPr>
              <a:t> </a:t>
            </a:r>
          </a:p>
          <a:p>
            <a:pPr marL="411480" lvl="1" indent="0">
              <a:buNone/>
            </a:pPr>
            <a:r>
              <a:rPr lang="en-US" sz="2400" b="1" dirty="0">
                <a:effectLst/>
                <a:latin typeface="ClearSans"/>
              </a:rPr>
              <a:t>– </a:t>
            </a:r>
            <a:r>
              <a:rPr lang="en-US" sz="2400" dirty="0">
                <a:latin typeface="ClearSans"/>
              </a:rPr>
              <a:t>Tony likes rain and snow: </a:t>
            </a:r>
          </a:p>
          <a:p>
            <a:pPr lvl="1"/>
            <a:r>
              <a:rPr lang="en-US" sz="2200" dirty="0">
                <a:effectLst/>
                <a:latin typeface="CMMI8"/>
              </a:rPr>
              <a:t>L</a:t>
            </a:r>
            <a:r>
              <a:rPr lang="en-US" sz="2200" dirty="0">
                <a:effectLst/>
                <a:latin typeface="CMR8"/>
              </a:rPr>
              <a:t>(</a:t>
            </a:r>
            <a:r>
              <a:rPr lang="en-US" sz="2200" b="1" dirty="0">
                <a:effectLst/>
                <a:latin typeface="ClearSans"/>
              </a:rPr>
              <a:t>tony, rain</a:t>
            </a:r>
            <a:r>
              <a:rPr lang="en-US" sz="2200" dirty="0">
                <a:effectLst/>
                <a:latin typeface="CMR8"/>
              </a:rPr>
              <a:t>)</a:t>
            </a:r>
            <a:r>
              <a:rPr lang="en-US" sz="2200" dirty="0">
                <a:effectLst/>
                <a:latin typeface="CMMI8"/>
              </a:rPr>
              <a:t>, L</a:t>
            </a:r>
            <a:r>
              <a:rPr lang="en-US" sz="2200" dirty="0">
                <a:effectLst/>
                <a:latin typeface="CMR8"/>
              </a:rPr>
              <a:t>(</a:t>
            </a:r>
            <a:r>
              <a:rPr lang="en-US" sz="2200" b="1" dirty="0">
                <a:effectLst/>
                <a:latin typeface="ClearSans"/>
              </a:rPr>
              <a:t>tony, snow</a:t>
            </a:r>
            <a:r>
              <a:rPr lang="en-US" sz="2200" dirty="0">
                <a:effectLst/>
                <a:latin typeface="CMR8"/>
              </a:rPr>
              <a:t>) </a:t>
            </a:r>
            <a:endParaRPr lang="en-US" sz="2200" dirty="0">
              <a:latin typeface="ClearSans"/>
            </a:endParaRPr>
          </a:p>
          <a:p>
            <a:pPr lvl="1"/>
            <a:endParaRPr lang="en-US" sz="2200" b="1" dirty="0">
              <a:effectLst/>
              <a:latin typeface="ClearSans"/>
            </a:endParaRPr>
          </a:p>
          <a:p>
            <a:r>
              <a:rPr lang="en-US" sz="2400" b="1" dirty="0">
                <a:effectLst/>
                <a:latin typeface="ClearSans"/>
              </a:rPr>
              <a:t>Complex Facts</a:t>
            </a:r>
            <a:r>
              <a:rPr lang="en-US" sz="2400" dirty="0">
                <a:effectLst/>
                <a:latin typeface="ClearSans"/>
              </a:rPr>
              <a:t>: </a:t>
            </a:r>
            <a:endParaRPr lang="en-US" sz="2800" dirty="0">
              <a:effectLst/>
            </a:endParaRPr>
          </a:p>
          <a:p>
            <a:r>
              <a:rPr lang="en-US" sz="2400" dirty="0">
                <a:effectLst/>
                <a:latin typeface="ClearSans"/>
              </a:rPr>
              <a:t>Every member of the Sports Club who is not a skier is a mountain climber. </a:t>
            </a:r>
          </a:p>
          <a:p>
            <a:endParaRPr lang="en-US" sz="2400" dirty="0">
              <a:latin typeface="ClearSans"/>
            </a:endParaRPr>
          </a:p>
          <a:p>
            <a:pPr marL="114300" indent="0">
              <a:buNone/>
            </a:pPr>
            <a:endParaRPr lang="en-US" sz="2800" dirty="0">
              <a:effectLst/>
            </a:endParaRPr>
          </a:p>
          <a:p>
            <a:r>
              <a:rPr lang="en-US" sz="2400" dirty="0">
                <a:effectLst/>
                <a:latin typeface="ClearSans"/>
              </a:rPr>
              <a:t>Mountain climbers do not like rain, and any one who does not like snow is not a skier. </a:t>
            </a:r>
            <a:endParaRPr lang="en-US" sz="2800" dirty="0">
              <a:effectLst/>
            </a:endParaRPr>
          </a:p>
          <a:p>
            <a:endParaRPr lang="en-EG" sz="2800" dirty="0"/>
          </a:p>
        </p:txBody>
      </p:sp>
    </p:spTree>
    <p:extLst>
      <p:ext uri="{BB962C8B-B14F-4D97-AF65-F5344CB8AC3E}">
        <p14:creationId xmlns:p14="http://schemas.microsoft.com/office/powerpoint/2010/main" val="38090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D453B4C4-2B22-E94C-BD77-91EEBD472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Reading R&amp;N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AFA6153-8088-184F-844C-0304FD80F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Chapter 8 </a:t>
            </a:r>
            <a:r>
              <a:rPr lang="en-US" sz="2400" b="0" spc="190" dirty="0">
                <a:latin typeface="Bookman Old Style"/>
                <a:cs typeface="Bookman Old Style"/>
              </a:rPr>
              <a:t>First-order</a:t>
            </a:r>
            <a:r>
              <a:rPr lang="en-US" sz="2400" b="0" spc="90" dirty="0">
                <a:latin typeface="Bookman Old Style"/>
                <a:cs typeface="Bookman Old Style"/>
              </a:rPr>
              <a:t> </a:t>
            </a:r>
            <a:r>
              <a:rPr lang="en-US" sz="2400" b="0" spc="240" dirty="0">
                <a:latin typeface="Bookman Old Style"/>
                <a:cs typeface="Bookman Old Style"/>
              </a:rPr>
              <a:t>logic</a:t>
            </a:r>
            <a:endParaRPr lang="en-US" sz="2400" dirty="0">
              <a:latin typeface="Bookman Old Style"/>
              <a:cs typeface="Bookman Old Style"/>
            </a:endParaRPr>
          </a:p>
          <a:p>
            <a:pPr eaLnBrk="1" hangingPunct="1"/>
            <a:r>
              <a:rPr lang="en-US" altLang="en-US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74640-3E1A-8A59-4571-E5E85361C9D3}"/>
              </a:ext>
            </a:extLst>
          </p:cNvPr>
          <p:cNvSpPr txBox="1"/>
          <p:nvPr/>
        </p:nvSpPr>
        <p:spPr>
          <a:xfrm>
            <a:off x="488731" y="4616724"/>
            <a:ext cx="300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slides were inspired from:</a:t>
            </a:r>
          </a:p>
          <a:p>
            <a:endParaRPr lang="en-E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DD611-D119-DD96-DBFE-C1765B1D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23753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2D2688B-F709-9C43-8945-B67B8625B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7A303503-C4CD-8D4A-B2D2-EDD09B5FB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5257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effectLst/>
                <a:latin typeface="ClearSans"/>
              </a:rPr>
              <a:t>Mike dislikes what ever Tony likes, and likes whatever Tony dislikes. </a:t>
            </a:r>
            <a:endParaRPr lang="en-US" sz="2000" dirty="0">
              <a:effectLst/>
            </a:endParaRP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>
                <a:effectLst/>
                <a:latin typeface="ClearSans"/>
              </a:rPr>
              <a:t>Is there a member of the Sports Club who is a mountain climber but not a skier? </a:t>
            </a:r>
            <a:endParaRPr lang="en-US" sz="2000" dirty="0">
              <a:effectLst/>
            </a:endParaRPr>
          </a:p>
          <a:p>
            <a:pPr marL="114300" indent="0">
              <a:buNone/>
            </a:pP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2552219"/>
            <a:ext cx="7620000" cy="4054180"/>
          </a:xfrm>
        </p:spPr>
        <p:txBody>
          <a:bodyPr/>
          <a:lstStyle/>
          <a:p>
            <a:r>
              <a:rPr lang="en-US" dirty="0"/>
              <a:t>∃ x	∀ y	Loves(x, y)</a:t>
            </a:r>
          </a:p>
          <a:p>
            <a:r>
              <a:rPr lang="en-US" dirty="0"/>
              <a:t>“There is a person who loves everyone in the world”</a:t>
            </a:r>
          </a:p>
          <a:p>
            <a:r>
              <a:rPr lang="en-US" dirty="0"/>
              <a:t>∀ y	∃ x	Loves(x, y)</a:t>
            </a:r>
          </a:p>
          <a:p>
            <a:r>
              <a:rPr lang="en-US" dirty="0"/>
              <a:t>“Everyone in the world is loved by at least one person”</a:t>
            </a:r>
          </a:p>
          <a:p>
            <a:r>
              <a:rPr lang="en-US" dirty="0"/>
              <a:t>Quantifier duality: each can be expressed using the other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759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21</a:t>
            </a:fld>
            <a:endParaRPr spc="18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03914"/>
              </p:ext>
            </p:extLst>
          </p:nvPr>
        </p:nvGraphicFramePr>
        <p:xfrm>
          <a:off x="1295400" y="1203620"/>
          <a:ext cx="4419599" cy="1435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7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749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80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180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18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10"/>
                        </a:lnSpc>
                      </a:pPr>
                      <a:r>
                        <a:rPr sz="180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180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18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010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same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180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18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010"/>
                        </a:lnSpc>
                      </a:pPr>
                      <a:r>
                        <a:rPr sz="180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1800" spc="-105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18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10"/>
                        </a:lnSpc>
                      </a:pPr>
                      <a:r>
                        <a:rPr sz="1800" spc="-10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800" u="sng" spc="-10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Tahoma"/>
                          <a:cs typeface="Tahoma"/>
                        </a:rPr>
                        <a:t>why</a:t>
                      </a:r>
                      <a:r>
                        <a:rPr sz="1800" spc="-100" dirty="0">
                          <a:solidFill>
                            <a:srgbClr val="FF00FF"/>
                          </a:solidFill>
                          <a:latin typeface="Tahoma"/>
                          <a:cs typeface="Tahoma"/>
                        </a:rPr>
                        <a:t>??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sz="180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180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18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230"/>
                        </a:lnSpc>
                      </a:pPr>
                      <a:r>
                        <a:rPr sz="180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180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18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30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same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180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18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230"/>
                        </a:lnSpc>
                      </a:pPr>
                      <a:r>
                        <a:rPr sz="180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1800" spc="-105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18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30"/>
                        </a:lnSpc>
                      </a:pPr>
                      <a:r>
                        <a:rPr sz="1800" spc="-10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800" u="sng" spc="-10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Tahoma"/>
                          <a:cs typeface="Tahoma"/>
                        </a:rPr>
                        <a:t>why</a:t>
                      </a:r>
                      <a:r>
                        <a:rPr sz="1800" spc="-100" dirty="0">
                          <a:solidFill>
                            <a:srgbClr val="FF00FF"/>
                          </a:solidFill>
                          <a:latin typeface="Tahoma"/>
                          <a:cs typeface="Tahoma"/>
                        </a:rPr>
                        <a:t>??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sz="180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180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18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230"/>
                        </a:lnSpc>
                      </a:pPr>
                      <a:r>
                        <a:rPr sz="180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180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18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30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7E0000"/>
                          </a:solidFill>
                          <a:latin typeface="Century"/>
                          <a:cs typeface="Century"/>
                        </a:rPr>
                        <a:t>not</a:t>
                      </a:r>
                      <a:r>
                        <a:rPr sz="1800" spc="55" dirty="0">
                          <a:solidFill>
                            <a:srgbClr val="7E0000"/>
                          </a:solidFill>
                          <a:latin typeface="Century"/>
                          <a:cs typeface="Century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same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230"/>
                        </a:lnSpc>
                      </a:pPr>
                      <a:r>
                        <a:rPr sz="180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180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18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230"/>
                        </a:lnSpc>
                      </a:pPr>
                      <a:r>
                        <a:rPr sz="180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180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18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31794" y="4505408"/>
            <a:ext cx="2438960" cy="74936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  <a:tabLst>
                <a:tab pos="435372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Li</a:t>
            </a:r>
            <a:r>
              <a:rPr sz="1809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i="1" spc="-15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349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ce</a:t>
            </a:r>
            <a:r>
              <a:rPr sz="1809" i="1" spc="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1385"/>
              </a:spcBef>
              <a:tabLst>
                <a:tab pos="435372" algn="l"/>
              </a:tabLst>
            </a:pP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Li</a:t>
            </a:r>
            <a:r>
              <a:rPr sz="1809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i="1" spc="-15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97" dirty="0">
                <a:solidFill>
                  <a:srgbClr val="990099"/>
                </a:solidFill>
                <a:latin typeface="Bookman Old Style"/>
                <a:cs typeface="Bookman Old Style"/>
              </a:rPr>
              <a:t>occo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101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0432" y="4505408"/>
            <a:ext cx="2923614" cy="74936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86587">
              <a:spcBef>
                <a:spcPts val="101"/>
              </a:spcBef>
              <a:tabLst>
                <a:tab pos="764282" algn="l"/>
              </a:tabLst>
            </a:pPr>
            <a:r>
              <a:rPr sz="1809" spc="79" dirty="0">
                <a:solidFill>
                  <a:srgbClr val="990099"/>
                </a:solidFill>
                <a:latin typeface="Cambria"/>
                <a:cs typeface="Cambria"/>
              </a:rPr>
              <a:t>¬∃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spc="212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Li</a:t>
            </a:r>
            <a:r>
              <a:rPr sz="1809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i="1" spc="-15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349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ce</a:t>
            </a:r>
            <a:r>
              <a:rPr sz="1809" i="1" spc="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1385"/>
              </a:spcBef>
              <a:tabLst>
                <a:tab pos="590021" algn="l"/>
              </a:tabLst>
            </a:pPr>
            <a:r>
              <a:rPr sz="1809" spc="44" dirty="0">
                <a:solidFill>
                  <a:srgbClr val="990099"/>
                </a:solidFill>
                <a:latin typeface="Cambria"/>
                <a:cs typeface="Cambria"/>
              </a:rPr>
              <a:t>¬∀</a:t>
            </a:r>
            <a:r>
              <a:rPr sz="1809" spc="-9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spc="212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Li</a:t>
            </a:r>
            <a:r>
              <a:rPr sz="1809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i="1" spc="-15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97" dirty="0">
                <a:solidFill>
                  <a:srgbClr val="990099"/>
                </a:solidFill>
                <a:latin typeface="Bookman Old Style"/>
                <a:cs typeface="Bookman Old Style"/>
              </a:rPr>
              <a:t>occo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101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4FC61-3A59-485C-8B05-828A3D758C00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918A9-8A40-4F36-9099-824D5108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BAA9-A3A8-7F4B-BC03-B20B1F5F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630362"/>
          </a:xfrm>
        </p:spPr>
        <p:txBody>
          <a:bodyPr/>
          <a:lstStyle/>
          <a:p>
            <a:r>
              <a:rPr lang="en-US" dirty="0"/>
              <a:t>What is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BBF7-8E53-344E-876F-1E805D02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7620000" cy="4267200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ClearSans"/>
              </a:rPr>
              <a:t>What is Knowledge Representation and Reasoning (KR&amp;R)? </a:t>
            </a:r>
            <a:endParaRPr lang="en-US" dirty="0"/>
          </a:p>
          <a:p>
            <a:r>
              <a:rPr lang="en-US" sz="1800" dirty="0">
                <a:solidFill>
                  <a:srgbClr val="211ED8"/>
                </a:solidFill>
                <a:effectLst/>
                <a:latin typeface="ClearSans"/>
              </a:rPr>
              <a:t>Symbolic </a:t>
            </a:r>
            <a:r>
              <a:rPr lang="en-US" sz="1800" dirty="0">
                <a:effectLst/>
                <a:latin typeface="ClearSans"/>
              </a:rPr>
              <a:t>encoding of propositions believed by some agent and their </a:t>
            </a:r>
            <a:r>
              <a:rPr lang="en-US" sz="1800" dirty="0">
                <a:solidFill>
                  <a:srgbClr val="211ED8"/>
                </a:solidFill>
                <a:effectLst/>
                <a:latin typeface="ClearSans"/>
              </a:rPr>
              <a:t>manipulation </a:t>
            </a:r>
            <a:r>
              <a:rPr lang="en-US" sz="1800" dirty="0">
                <a:effectLst/>
                <a:latin typeface="ClearSans"/>
              </a:rPr>
              <a:t>to produce propositions that are believed by the agent but </a:t>
            </a:r>
            <a:r>
              <a:rPr lang="en-US" sz="1800" dirty="0">
                <a:solidFill>
                  <a:srgbClr val="211ED8"/>
                </a:solidFill>
                <a:effectLst/>
                <a:latin typeface="ClearSans"/>
              </a:rPr>
              <a:t>not explicitly stated</a:t>
            </a:r>
            <a:r>
              <a:rPr lang="en-US" sz="1800" dirty="0">
                <a:effectLst/>
                <a:latin typeface="ClearSans"/>
              </a:rPr>
              <a:t>. </a:t>
            </a:r>
            <a:endParaRPr lang="en-US" dirty="0"/>
          </a:p>
          <a:p>
            <a:pPr lvl="1"/>
            <a:endParaRPr lang="en-US" dirty="0">
              <a:effectLst/>
            </a:endParaRPr>
          </a:p>
          <a:p>
            <a:r>
              <a:rPr lang="en-US" sz="1800" b="1" dirty="0">
                <a:effectLst/>
                <a:latin typeface="ClearSans"/>
              </a:rPr>
              <a:t>Why KR&amp;R: </a:t>
            </a:r>
            <a:endParaRPr lang="en-US" dirty="0"/>
          </a:p>
          <a:p>
            <a:pPr lvl="1"/>
            <a:r>
              <a:rPr lang="en-US" sz="1600" dirty="0">
                <a:effectLst/>
                <a:latin typeface="ClearSans"/>
              </a:rPr>
              <a:t>Large amounts of knowledge are used to understand the world around us. </a:t>
            </a:r>
            <a:endParaRPr lang="en-US" dirty="0"/>
          </a:p>
          <a:p>
            <a:pPr lvl="1"/>
            <a:r>
              <a:rPr lang="en-US" sz="1600" b="1" dirty="0">
                <a:effectLst/>
                <a:latin typeface="ClearSans"/>
              </a:rPr>
              <a:t>Reasoning </a:t>
            </a:r>
            <a:r>
              <a:rPr lang="en-US" sz="1600" dirty="0">
                <a:effectLst/>
                <a:latin typeface="ClearSans"/>
              </a:rPr>
              <a:t>provides </a:t>
            </a:r>
            <a:r>
              <a:rPr lang="en-US" sz="1600" dirty="0">
                <a:solidFill>
                  <a:srgbClr val="211ED8"/>
                </a:solidFill>
                <a:effectLst/>
                <a:latin typeface="ClearSans"/>
              </a:rPr>
              <a:t>compression </a:t>
            </a:r>
            <a:r>
              <a:rPr lang="en-US" sz="1600" dirty="0">
                <a:effectLst/>
                <a:latin typeface="ClearSans"/>
              </a:rPr>
              <a:t>in the </a:t>
            </a:r>
            <a:r>
              <a:rPr lang="en-US" sz="1600" dirty="0">
                <a:solidFill>
                  <a:srgbClr val="211ED8"/>
                </a:solidFill>
                <a:effectLst/>
                <a:latin typeface="ClearSans"/>
              </a:rPr>
              <a:t>knowledge </a:t>
            </a:r>
            <a:r>
              <a:rPr lang="en-US" sz="1600" dirty="0">
                <a:effectLst/>
                <a:latin typeface="ClearSans"/>
              </a:rPr>
              <a:t>we need to store. </a:t>
            </a:r>
            <a:endParaRPr lang="en-US" dirty="0"/>
          </a:p>
          <a:p>
            <a:pPr lvl="1"/>
            <a:r>
              <a:rPr lang="en-US" sz="1600" b="1" dirty="0">
                <a:effectLst/>
                <a:latin typeface="ClearSans"/>
              </a:rPr>
              <a:t>Without </a:t>
            </a:r>
            <a:r>
              <a:rPr lang="en-US" sz="1600" dirty="0">
                <a:effectLst/>
                <a:latin typeface="ClearSans"/>
              </a:rPr>
              <a:t>reasoning we would have to store an </a:t>
            </a:r>
            <a:r>
              <a:rPr lang="en-US" sz="1600" dirty="0">
                <a:solidFill>
                  <a:srgbClr val="211ED8"/>
                </a:solidFill>
                <a:effectLst/>
                <a:latin typeface="ClearSans"/>
              </a:rPr>
              <a:t>infeasible amount of information</a:t>
            </a:r>
            <a:r>
              <a:rPr lang="en-US" sz="1600" dirty="0">
                <a:effectLst/>
                <a:latin typeface="ClearSans"/>
              </a:rPr>
              <a:t>: </a:t>
            </a:r>
            <a:r>
              <a:rPr lang="en-US" sz="1600" b="1" dirty="0">
                <a:effectLst/>
                <a:latin typeface="ClearSans"/>
              </a:rPr>
              <a:t>Example: </a:t>
            </a:r>
            <a:r>
              <a:rPr lang="en-US" sz="1600" dirty="0">
                <a:effectLst/>
                <a:latin typeface="ClearSans"/>
              </a:rPr>
              <a:t>Elephants can’t fit into teacups, Elephants can’t fit into cars, instead of just knowing that larger objects can’t fit into smaller objects.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8785-E87C-6E45-98CD-3C9344A5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630362"/>
          </a:xfrm>
        </p:spPr>
        <p:txBody>
          <a:bodyPr/>
          <a:lstStyle/>
          <a:p>
            <a:r>
              <a:rPr lang="en-US" dirty="0"/>
              <a:t>Knowledge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E56E-2EB4-C445-B161-CA78B41F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95600"/>
            <a:ext cx="7620000" cy="3505200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ClearSans"/>
              </a:rPr>
              <a:t>Information:</a:t>
            </a:r>
            <a:br>
              <a:rPr lang="en-US" sz="2400" b="1" dirty="0">
                <a:effectLst/>
                <a:latin typeface="ClearSans"/>
              </a:rPr>
            </a:br>
            <a:r>
              <a:rPr lang="en-US" sz="2400" dirty="0">
                <a:effectLst/>
                <a:latin typeface="ClearSans"/>
              </a:rPr>
              <a:t>(1) Block </a:t>
            </a:r>
            <a:r>
              <a:rPr lang="en-US" sz="2400" dirty="0">
                <a:effectLst/>
                <a:latin typeface="CMMI8"/>
              </a:rPr>
              <a:t>A </a:t>
            </a:r>
            <a:r>
              <a:rPr lang="en-US" sz="2400" dirty="0">
                <a:effectLst/>
                <a:latin typeface="ClearSans"/>
              </a:rPr>
              <a:t>is above block </a:t>
            </a:r>
            <a:r>
              <a:rPr lang="en-US" sz="2400" dirty="0">
                <a:effectLst/>
                <a:latin typeface="CMMI8"/>
              </a:rPr>
              <a:t>B</a:t>
            </a:r>
            <a:r>
              <a:rPr lang="en-US" sz="2400" dirty="0">
                <a:effectLst/>
                <a:latin typeface="ClearSans"/>
              </a:rPr>
              <a:t>; </a:t>
            </a:r>
            <a:br>
              <a:rPr lang="en-US" sz="2400" dirty="0">
                <a:effectLst/>
                <a:latin typeface="ClearSans"/>
              </a:rPr>
            </a:br>
            <a:r>
              <a:rPr lang="en-US" sz="2400" dirty="0">
                <a:effectLst/>
                <a:latin typeface="ClearSans"/>
              </a:rPr>
              <a:t>(2) Block </a:t>
            </a:r>
            <a:r>
              <a:rPr lang="en-US" sz="2400" dirty="0">
                <a:effectLst/>
                <a:latin typeface="CMMI8"/>
              </a:rPr>
              <a:t>B </a:t>
            </a:r>
            <a:r>
              <a:rPr lang="en-US" sz="2400" dirty="0">
                <a:effectLst/>
                <a:latin typeface="ClearSans"/>
              </a:rPr>
              <a:t>is above block </a:t>
            </a:r>
            <a:r>
              <a:rPr lang="en-US" sz="2400" dirty="0">
                <a:effectLst/>
                <a:latin typeface="CMMI8"/>
              </a:rPr>
              <a:t>C</a:t>
            </a:r>
            <a:r>
              <a:rPr lang="en-US" sz="2400" dirty="0">
                <a:effectLst/>
                <a:latin typeface="ClearSans"/>
              </a:rPr>
              <a:t>. </a:t>
            </a:r>
            <a:endParaRPr lang="en-US" sz="2800" dirty="0">
              <a:effectLst/>
            </a:endParaRPr>
          </a:p>
          <a:p>
            <a:endParaRPr lang="en-US" sz="2800" dirty="0"/>
          </a:p>
          <a:p>
            <a:r>
              <a:rPr lang="en-US" sz="2400" b="1" dirty="0">
                <a:effectLst/>
                <a:latin typeface="ClearSans"/>
              </a:rPr>
              <a:t>Query: </a:t>
            </a:r>
            <a:r>
              <a:rPr lang="en-US" sz="2400" dirty="0">
                <a:effectLst/>
                <a:latin typeface="ClearSans"/>
              </a:rPr>
              <a:t>Is </a:t>
            </a:r>
            <a:r>
              <a:rPr lang="en-US" sz="2400" dirty="0">
                <a:effectLst/>
                <a:latin typeface="CMMI8"/>
              </a:rPr>
              <a:t>A </a:t>
            </a:r>
            <a:r>
              <a:rPr lang="en-US" sz="2400" dirty="0">
                <a:effectLst/>
                <a:latin typeface="ClearSans"/>
              </a:rPr>
              <a:t>above </a:t>
            </a:r>
            <a:r>
              <a:rPr lang="en-US" sz="2400" dirty="0">
                <a:effectLst/>
                <a:latin typeface="CMMI8"/>
              </a:rPr>
              <a:t>C</a:t>
            </a:r>
            <a:r>
              <a:rPr lang="en-US" sz="2400" dirty="0">
                <a:effectLst/>
                <a:latin typeface="ClearSans"/>
              </a:rPr>
              <a:t>? </a:t>
            </a:r>
          </a:p>
          <a:p>
            <a:endParaRPr lang="en-US" sz="2400" dirty="0">
              <a:effectLst/>
              <a:latin typeface="ClearSans"/>
            </a:endParaRPr>
          </a:p>
          <a:p>
            <a:r>
              <a:rPr lang="en-US" sz="2400" dirty="0">
                <a:effectLst/>
                <a:latin typeface="ClearSans"/>
              </a:rPr>
              <a:t>Given the information, human can easily draw the conclusion. How can a </a:t>
            </a:r>
            <a:r>
              <a:rPr lang="en-US" sz="2400" b="1" dirty="0">
                <a:effectLst/>
                <a:latin typeface="ClearSans"/>
              </a:rPr>
              <a:t>machine </a:t>
            </a:r>
            <a:r>
              <a:rPr lang="en-US" sz="2400" dirty="0">
                <a:effectLst/>
                <a:latin typeface="ClearSans"/>
              </a:rPr>
              <a:t>do the same? </a:t>
            </a:r>
            <a:endParaRPr lang="en-US" sz="2800" dirty="0">
              <a:effectLst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36A72-01B5-A98F-BEF8-7064F8CEEA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50" t="23965" r="29412" b="19826"/>
          <a:stretch/>
        </p:blipFill>
        <p:spPr>
          <a:xfrm>
            <a:off x="5029200" y="188912"/>
            <a:ext cx="3352800" cy="24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8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A26B-637C-BE9B-2487-4C8CC75C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ffectLst/>
                <a:latin typeface="ClearSans"/>
              </a:rPr>
              <a:t>Tony, Mike, and John are members of the Sports Club.</a:t>
            </a:r>
          </a:p>
          <a:p>
            <a:endParaRPr lang="en-US" sz="2400" dirty="0">
              <a:effectLst/>
              <a:latin typeface="ClearSans"/>
            </a:endParaRPr>
          </a:p>
          <a:p>
            <a:r>
              <a:rPr lang="en-US" sz="2400" dirty="0">
                <a:effectLst/>
                <a:latin typeface="ClearSans"/>
              </a:rPr>
              <a:t> Every member of the Sports Club who is not a skier is a mountain climber.</a:t>
            </a:r>
          </a:p>
          <a:p>
            <a:endParaRPr lang="en-US" sz="2400" dirty="0">
              <a:effectLst/>
              <a:latin typeface="ClearSans"/>
            </a:endParaRPr>
          </a:p>
          <a:p>
            <a:r>
              <a:rPr lang="en-US" sz="2400" dirty="0">
                <a:effectLst/>
                <a:latin typeface="ClearSans"/>
              </a:rPr>
              <a:t>Mountain climbers do not like rain, and any one who does not likes now is not a skier. </a:t>
            </a:r>
          </a:p>
          <a:p>
            <a:endParaRPr lang="en-US" sz="2400" dirty="0">
              <a:effectLst/>
              <a:latin typeface="ClearSans"/>
            </a:endParaRPr>
          </a:p>
          <a:p>
            <a:r>
              <a:rPr lang="en-US" sz="2400" dirty="0">
                <a:effectLst/>
                <a:latin typeface="ClearSans"/>
              </a:rPr>
              <a:t> Mike dislikes whatever Tony likes, and likes whatever Tony dislikes.</a:t>
            </a:r>
          </a:p>
          <a:p>
            <a:endParaRPr lang="en-US" sz="2400" dirty="0">
              <a:latin typeface="ClearSans"/>
            </a:endParaRPr>
          </a:p>
          <a:p>
            <a:r>
              <a:rPr lang="en-US" sz="2400" dirty="0">
                <a:effectLst/>
                <a:latin typeface="ClearSans"/>
              </a:rPr>
              <a:t>Tony likes rain and snow.</a:t>
            </a:r>
          </a:p>
          <a:p>
            <a:endParaRPr lang="en-US" sz="2400" dirty="0">
              <a:latin typeface="ClearSans"/>
            </a:endParaRPr>
          </a:p>
          <a:p>
            <a:r>
              <a:rPr lang="en-US" sz="2400" dirty="0">
                <a:effectLst/>
                <a:latin typeface="ClearSans"/>
              </a:rPr>
              <a:t>Is there a member of the Sports Club who is a mountain climber but not a skier? </a:t>
            </a:r>
            <a:endParaRPr lang="en-US" sz="2800" dirty="0">
              <a:effectLst/>
            </a:endParaRPr>
          </a:p>
          <a:p>
            <a:endParaRPr lang="en-EG" sz="2800" dirty="0"/>
          </a:p>
        </p:txBody>
      </p:sp>
    </p:spTree>
    <p:extLst>
      <p:ext uri="{BB962C8B-B14F-4D97-AF65-F5344CB8AC3E}">
        <p14:creationId xmlns:p14="http://schemas.microsoft.com/office/powerpoint/2010/main" val="419465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9BF518-916B-30AB-5A27-03CEDEAB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Representations for KR </a:t>
            </a:r>
            <a:endParaRPr lang="en-E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3B520-C515-BB46-CC27-D90798ED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ClearSans"/>
              </a:rPr>
              <a:t>Logical representations </a:t>
            </a:r>
            <a:endParaRPr lang="en-US" sz="2800" dirty="0">
              <a:effectLst/>
            </a:endParaRPr>
          </a:p>
          <a:p>
            <a:pPr lvl="1"/>
            <a:r>
              <a:rPr lang="en-US" dirty="0">
                <a:effectLst/>
                <a:latin typeface="ClearSans"/>
              </a:rPr>
              <a:t>are </a:t>
            </a:r>
            <a:r>
              <a:rPr lang="en-US" dirty="0">
                <a:solidFill>
                  <a:srgbClr val="211ED8"/>
                </a:solidFill>
                <a:effectLst/>
                <a:latin typeface="ClearSans"/>
              </a:rPr>
              <a:t>mathematically precise</a:t>
            </a:r>
            <a:r>
              <a:rPr lang="en-US" dirty="0">
                <a:effectLst/>
                <a:latin typeface="ClearSans"/>
              </a:rPr>
              <a:t>; thus, it’s possible to analyze their limitations, properties, and complexity of inferences.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learSans"/>
              </a:rPr>
              <a:t>Are </a:t>
            </a:r>
            <a:r>
              <a:rPr lang="en-US" sz="2400" dirty="0">
                <a:solidFill>
                  <a:srgbClr val="211ED8"/>
                </a:solidFill>
                <a:effectLst/>
                <a:latin typeface="ClearSans"/>
              </a:rPr>
              <a:t>formal languages</a:t>
            </a:r>
            <a:r>
              <a:rPr lang="en-US" sz="2400" dirty="0">
                <a:effectLst/>
                <a:latin typeface="ClearSans"/>
              </a:rPr>
              <a:t>; thus, computer programs can manipulate sentences in the language.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learSans"/>
              </a:rPr>
              <a:t>typically, have </a:t>
            </a:r>
            <a:r>
              <a:rPr lang="en-US" sz="2400" dirty="0">
                <a:solidFill>
                  <a:srgbClr val="211ED8"/>
                </a:solidFill>
                <a:effectLst/>
                <a:latin typeface="ClearSans"/>
              </a:rPr>
              <a:t>well-developed proof theories</a:t>
            </a:r>
            <a:r>
              <a:rPr lang="en-US" sz="2400" dirty="0">
                <a:effectLst/>
                <a:latin typeface="ClearSans"/>
              </a:rPr>
              <a:t>: formal procedures for reasoning to produce new sentences.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learSans"/>
            </a:endParaRPr>
          </a:p>
          <a:p>
            <a:r>
              <a:rPr lang="en-US" sz="2400" dirty="0">
                <a:effectLst/>
                <a:latin typeface="ClearSans"/>
              </a:rPr>
              <a:t>In this module we will study </a:t>
            </a:r>
            <a:r>
              <a:rPr lang="en-US" sz="2400" b="1" dirty="0">
                <a:effectLst/>
                <a:latin typeface="ClearSans"/>
              </a:rPr>
              <a:t>First-Order logic (FOL)</a:t>
            </a:r>
            <a:r>
              <a:rPr lang="en-US" sz="2400" dirty="0">
                <a:effectLst/>
                <a:latin typeface="ClearSans"/>
              </a:rPr>
              <a:t>, and a reasoning mechanism called </a:t>
            </a:r>
            <a:r>
              <a:rPr lang="en-US" sz="2400" b="1" dirty="0">
                <a:effectLst/>
                <a:latin typeface="ClearSans"/>
              </a:rPr>
              <a:t>resolution </a:t>
            </a:r>
            <a:r>
              <a:rPr lang="en-US" sz="2400" dirty="0">
                <a:effectLst/>
                <a:latin typeface="ClearSans"/>
              </a:rPr>
              <a:t>that operates on First-Order logic. </a:t>
            </a:r>
            <a:endParaRPr lang="en-US" sz="2800" dirty="0">
              <a:effectLst/>
            </a:endParaRPr>
          </a:p>
          <a:p>
            <a:endParaRPr lang="en-EG" sz="2800" dirty="0"/>
          </a:p>
        </p:txBody>
      </p:sp>
    </p:spTree>
    <p:extLst>
      <p:ext uri="{BB962C8B-B14F-4D97-AF65-F5344CB8AC3E}">
        <p14:creationId xmlns:p14="http://schemas.microsoft.com/office/powerpoint/2010/main" val="2422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Logics in general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Chapter 8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en-EG" smtClean="0"/>
              <a:pPr/>
              <a:t>7</a:t>
            </a:fld>
            <a:endParaRPr lang="en-EG" dirty="0"/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A4E865E6-71E9-6B73-BDFA-0594CA38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23819"/>
              </p:ext>
            </p:extLst>
          </p:nvPr>
        </p:nvGraphicFramePr>
        <p:xfrm>
          <a:off x="457200" y="1417638"/>
          <a:ext cx="7772400" cy="4627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9665">
                <a:tc>
                  <a:txBody>
                    <a:bodyPr/>
                    <a:lstStyle/>
                    <a:p>
                      <a:pPr marL="76200">
                        <a:lnSpc>
                          <a:spcPts val="2210"/>
                        </a:lnSpc>
                      </a:pPr>
                      <a:r>
                        <a:rPr sz="2400" spc="-140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Language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210"/>
                        </a:lnSpc>
                      </a:pPr>
                      <a:r>
                        <a:rPr sz="2400" spc="-85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Ontological</a:t>
                      </a:r>
                      <a:endParaRPr sz="2400" dirty="0">
                        <a:latin typeface="Tahoma"/>
                        <a:cs typeface="Tahoma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-114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Commitment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2210"/>
                        </a:lnSpc>
                      </a:pPr>
                      <a:r>
                        <a:rPr sz="2400" spc="-95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Epistemological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-114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Commitment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476">
                <a:tc>
                  <a:txBody>
                    <a:bodyPr/>
                    <a:lstStyle/>
                    <a:p>
                      <a:pPr marL="76200">
                        <a:lnSpc>
                          <a:spcPts val="2210"/>
                        </a:lnSpc>
                      </a:pPr>
                      <a:r>
                        <a:rPr sz="2400" spc="-75" dirty="0">
                          <a:latin typeface="Tahoma"/>
                          <a:cs typeface="Tahoma"/>
                        </a:rPr>
                        <a:t>Propositional</a:t>
                      </a:r>
                      <a:r>
                        <a:rPr sz="24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logic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2210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210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true/false/unknown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567">
                <a:tc>
                  <a:txBody>
                    <a:bodyPr/>
                    <a:lstStyle/>
                    <a:p>
                      <a:pPr marL="76200">
                        <a:lnSpc>
                          <a:spcPts val="218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First-order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logic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8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facts,</a:t>
                      </a:r>
                      <a:r>
                        <a:rPr sz="24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10" dirty="0">
                          <a:latin typeface="Tahoma"/>
                          <a:cs typeface="Tahoma"/>
                        </a:rPr>
                        <a:t>objects,</a:t>
                      </a:r>
                      <a:r>
                        <a:rPr sz="24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relations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218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true/false/unknown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838">
                <a:tc>
                  <a:txBody>
                    <a:bodyPr/>
                    <a:lstStyle/>
                    <a:p>
                      <a:pPr marL="76200">
                        <a:lnSpc>
                          <a:spcPts val="2175"/>
                        </a:lnSpc>
                      </a:pPr>
                      <a:r>
                        <a:rPr sz="2400" spc="-125" dirty="0">
                          <a:latin typeface="Tahoma"/>
                          <a:cs typeface="Tahoma"/>
                        </a:rPr>
                        <a:t>Temporal</a:t>
                      </a:r>
                      <a:r>
                        <a:rPr sz="24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logic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7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facts,</a:t>
                      </a:r>
                      <a:r>
                        <a:rPr sz="24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10" dirty="0">
                          <a:latin typeface="Tahoma"/>
                          <a:cs typeface="Tahoma"/>
                        </a:rPr>
                        <a:t>objects,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relations,</a:t>
                      </a:r>
                      <a:r>
                        <a:rPr sz="24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25" dirty="0">
                          <a:latin typeface="Tahoma"/>
                          <a:cs typeface="Tahoma"/>
                        </a:rPr>
                        <a:t>times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217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true/false/unknown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567">
                <a:tc>
                  <a:txBody>
                    <a:bodyPr/>
                    <a:lstStyle/>
                    <a:p>
                      <a:pPr marL="76200">
                        <a:lnSpc>
                          <a:spcPts val="2185"/>
                        </a:lnSpc>
                      </a:pPr>
                      <a:r>
                        <a:rPr sz="2400" spc="-70" dirty="0">
                          <a:latin typeface="Tahoma"/>
                          <a:cs typeface="Tahoma"/>
                        </a:rPr>
                        <a:t>Probability</a:t>
                      </a:r>
                      <a:r>
                        <a:rPr sz="24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30" dirty="0">
                          <a:latin typeface="Tahoma"/>
                          <a:cs typeface="Tahoma"/>
                        </a:rPr>
                        <a:t>theory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218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185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degre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4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4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elief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7449">
                <a:tc>
                  <a:txBody>
                    <a:bodyPr/>
                    <a:lstStyle/>
                    <a:p>
                      <a:pPr marL="76200">
                        <a:lnSpc>
                          <a:spcPts val="2175"/>
                        </a:lnSpc>
                      </a:pPr>
                      <a:r>
                        <a:rPr sz="2400" spc="-90" dirty="0">
                          <a:latin typeface="Tahoma"/>
                          <a:cs typeface="Tahoma"/>
                        </a:rPr>
                        <a:t>Fuzzy</a:t>
                      </a:r>
                      <a:r>
                        <a:rPr sz="24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logic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17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</a:t>
                      </a:r>
                      <a:r>
                        <a:rPr sz="24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15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75" dirty="0">
                          <a:latin typeface="Tahoma"/>
                          <a:cs typeface="Tahoma"/>
                        </a:rPr>
                        <a:t>degree</a:t>
                      </a:r>
                      <a:r>
                        <a:rPr sz="24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80" dirty="0">
                          <a:latin typeface="Tahoma"/>
                          <a:cs typeface="Tahoma"/>
                        </a:rPr>
                        <a:t>truth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2175"/>
                        </a:lnSpc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kn</a:t>
                      </a:r>
                      <a:r>
                        <a:rPr sz="2400" spc="-5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n 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interva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2400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value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220FD7-68A9-7105-B55E-D0C37EF2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Whereas </a:t>
            </a:r>
            <a:r>
              <a:rPr lang="en-US" sz="2400" dirty="0">
                <a:solidFill>
                  <a:srgbClr val="7030A0"/>
                </a:solidFill>
              </a:rPr>
              <a:t>propositional logic </a:t>
            </a:r>
            <a:r>
              <a:rPr lang="en-US" sz="2400" dirty="0"/>
              <a:t>assumes world contains facts,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First-order logic</a:t>
            </a:r>
            <a:r>
              <a:rPr lang="en-US" sz="2400" dirty="0"/>
              <a:t> (like natural language) assumes the world contains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Objects</a:t>
            </a:r>
            <a:r>
              <a:rPr lang="en-US" sz="2400" dirty="0"/>
              <a:t>: people, houses, numbers, theories, Ronald McDonald, colors,  baseball games, wars, centuries . . .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Relations</a:t>
            </a:r>
            <a:r>
              <a:rPr lang="en-US" sz="2400" dirty="0"/>
              <a:t>: red, round, bogus, prime, multistoried . . ., brother of, bigger than, inside, part of, has color, occurred after, owns,  comes between, . . .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Functions</a:t>
            </a:r>
            <a:r>
              <a:rPr lang="en-US" sz="2400" dirty="0"/>
              <a:t>: father of, best friend, third inning of, one more than, end of</a:t>
            </a:r>
          </a:p>
          <a:p>
            <a:pPr lvl="1"/>
            <a:r>
              <a:rPr lang="en-US" sz="2400" dirty="0"/>
              <a:t>. . 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Chapter 8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en-EG" smtClean="0"/>
              <a:pPr/>
              <a:t>8</a:t>
            </a:fld>
            <a:endParaRPr lang="en-E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0689-16A0-4EE3-3480-ACEDA877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 Syntax </a:t>
            </a:r>
            <a:endParaRPr lang="en-E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1E4800-C023-87D7-F3D4-47CF76B0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ClearSans"/>
              </a:rPr>
              <a:t>Propositional Variable: </a:t>
            </a:r>
            <a:r>
              <a:rPr lang="en-US" sz="2400" dirty="0">
                <a:effectLst/>
                <a:latin typeface="ClearSans"/>
              </a:rPr>
              <a:t>A variable which takes only </a:t>
            </a:r>
            <a:r>
              <a:rPr lang="en-US" sz="2400" b="1" dirty="0">
                <a:effectLst/>
                <a:latin typeface="ClearSans"/>
              </a:rPr>
              <a:t>True </a:t>
            </a:r>
            <a:r>
              <a:rPr lang="en-US" sz="2400" dirty="0">
                <a:effectLst/>
                <a:latin typeface="ClearSans"/>
              </a:rPr>
              <a:t>or </a:t>
            </a:r>
            <a:r>
              <a:rPr lang="en-US" sz="2400" b="1" dirty="0">
                <a:effectLst/>
                <a:latin typeface="ClearSans"/>
              </a:rPr>
              <a:t>False </a:t>
            </a:r>
            <a:r>
              <a:rPr lang="en-US" sz="2400" dirty="0">
                <a:effectLst/>
                <a:latin typeface="ClearSans"/>
              </a:rPr>
              <a:t>as values. </a:t>
            </a:r>
            <a:endParaRPr lang="en-US" sz="2800" dirty="0"/>
          </a:p>
          <a:p>
            <a:endParaRPr lang="en-EG" sz="2800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86A5EC-09DE-2C2A-9975-0BA29A862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956579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7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9801</TotalTime>
  <Words>1410</Words>
  <Application>Microsoft Macintosh PowerPoint</Application>
  <PresentationFormat>On-screen Show (4:3)</PresentationFormat>
  <Paragraphs>183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Bookman Old Style</vt:lpstr>
      <vt:lpstr>Calibri</vt:lpstr>
      <vt:lpstr>Cambria</vt:lpstr>
      <vt:lpstr>Century</vt:lpstr>
      <vt:lpstr>ClearSans</vt:lpstr>
      <vt:lpstr>CMMI8</vt:lpstr>
      <vt:lpstr>CMR6</vt:lpstr>
      <vt:lpstr>CMR8</vt:lpstr>
      <vt:lpstr>CMSY8</vt:lpstr>
      <vt:lpstr>Gill Sans MT</vt:lpstr>
      <vt:lpstr>Palatino Linotype</vt:lpstr>
      <vt:lpstr>Tahoma</vt:lpstr>
      <vt:lpstr>Adjacency</vt:lpstr>
      <vt:lpstr>CS3081: “Artificial Intelligence”</vt:lpstr>
      <vt:lpstr>Reading R&amp;N</vt:lpstr>
      <vt:lpstr>What is knowledge</vt:lpstr>
      <vt:lpstr>Knowledge </vt:lpstr>
      <vt:lpstr>PowerPoint Presentation</vt:lpstr>
      <vt:lpstr>Logical Representations for KR </vt:lpstr>
      <vt:lpstr>Logics in general</vt:lpstr>
      <vt:lpstr>First-order logic</vt:lpstr>
      <vt:lpstr>Propositional Logic Syntax </vt:lpstr>
      <vt:lpstr>Propositional Logic Syntax </vt:lpstr>
      <vt:lpstr>Propositional Logic Syntax </vt:lpstr>
      <vt:lpstr>Propositional Logic Syntax </vt:lpstr>
      <vt:lpstr>Propositional Logic Syntax </vt:lpstr>
      <vt:lpstr>Limitations of Propositional Logic</vt:lpstr>
      <vt:lpstr>First-Order Logic Syntax </vt:lpstr>
      <vt:lpstr>First-Order Logic</vt:lpstr>
      <vt:lpstr>First-Order Logic Syntax </vt:lpstr>
      <vt:lpstr>Converting English to First-Order Language </vt:lpstr>
      <vt:lpstr>PowerPoint Presentation</vt:lpstr>
      <vt:lpstr> </vt:lpstr>
      <vt:lpstr>Properties of quantifiers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ABahey</dc:creator>
  <cp:lastModifiedBy>Passent Mohamed Mohamed Elkafrawy</cp:lastModifiedBy>
  <cp:revision>136</cp:revision>
  <dcterms:created xsi:type="dcterms:W3CDTF">2014-02-19T16:21:43Z</dcterms:created>
  <dcterms:modified xsi:type="dcterms:W3CDTF">2023-02-25T07:01:29Z</dcterms:modified>
</cp:coreProperties>
</file>