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2806" autoAdjust="0"/>
  </p:normalViewPr>
  <p:slideViewPr>
    <p:cSldViewPr>
      <p:cViewPr>
        <p:scale>
          <a:sx n="102" d="100"/>
          <a:sy n="102" d="100"/>
        </p:scale>
        <p:origin x="264" y="-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17939-9D82-445B-8B2E-A7A1A5B4A6A6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714E0-89B9-4CB4-95C2-35AC509B33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6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09D728-20D0-4D16-A74D-AD8A1684E09E}" type="datetimeFigureOut">
              <a:rPr lang="en-US" smtClean="0"/>
              <a:t>2/26/23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lkafrawy@effatuniversity.edu.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848600" cy="1600200"/>
          </a:xfrm>
        </p:spPr>
        <p:txBody>
          <a:bodyPr/>
          <a:lstStyle/>
          <a:p>
            <a:r>
              <a:rPr lang="en-US" sz="2800" cap="all" dirty="0"/>
              <a:t>CS3081:</a:t>
            </a:r>
            <a:br>
              <a:rPr lang="en-US" sz="2800" cap="all" dirty="0"/>
            </a:br>
            <a:r>
              <a:rPr lang="en-US" sz="2800" cap="all" dirty="0"/>
              <a:t>“Artificial Intelligence”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61760" cy="1828800"/>
          </a:xfrm>
        </p:spPr>
        <p:txBody>
          <a:bodyPr>
            <a:normAutofit/>
          </a:bodyPr>
          <a:lstStyle/>
          <a:p>
            <a:pPr algn="ctr"/>
            <a:endParaRPr lang="en-US" sz="2200" b="1" dirty="0"/>
          </a:p>
          <a:p>
            <a:pPr marL="231775" algn="ctr"/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Passent </a:t>
            </a:r>
            <a:r>
              <a:rPr lang="en-US" dirty="0" err="1"/>
              <a:t>Elkafrawy</a:t>
            </a:r>
            <a:endParaRPr lang="en-US" dirty="0"/>
          </a:p>
          <a:p>
            <a:r>
              <a:rPr lang="en-US" dirty="0">
                <a:hlinkClick r:id="rId3"/>
              </a:rPr>
              <a:t>pelkafrawy@effatuniversity.edu.sa</a:t>
            </a:r>
            <a:endParaRPr lang="en-US" dirty="0"/>
          </a:p>
          <a:p>
            <a:r>
              <a:rPr lang="en-US" dirty="0"/>
              <a:t>CoE112, </a:t>
            </a:r>
            <a:r>
              <a:rPr lang="en-US" dirty="0" err="1"/>
              <a:t>ext</a:t>
            </a:r>
            <a:r>
              <a:rPr lang="en-US" dirty="0"/>
              <a:t> 7896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9E1C97-1F3E-A2B5-B7D7-2A34D01AC467}"/>
              </a:ext>
            </a:extLst>
          </p:cNvPr>
          <p:cNvSpPr txBox="1">
            <a:spLocks/>
          </p:cNvSpPr>
          <p:nvPr/>
        </p:nvSpPr>
        <p:spPr>
          <a:xfrm>
            <a:off x="685800" y="2549806"/>
            <a:ext cx="7848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all" dirty="0"/>
              <a:t>Knowledge Representation </a:t>
            </a:r>
          </a:p>
          <a:p>
            <a:r>
              <a:rPr lang="en-US" sz="4400" cap="all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25280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common mistake to avoid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4B3389-4FB0-0EDC-81D8-17F08894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>
              <a:spcBef>
                <a:spcPts val="101"/>
              </a:spcBef>
            </a:pPr>
            <a:r>
              <a:rPr lang="en-US" sz="2400" spc="-88" dirty="0">
                <a:latin typeface="Tahoma"/>
                <a:cs typeface="Tahoma"/>
              </a:rPr>
              <a:t>Typically,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16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  <a:tabLst>
                <a:tab pos="2395945" algn="l"/>
                <a:tab pos="2816749" algn="l"/>
              </a:tabLst>
            </a:pPr>
            <a:r>
              <a:rPr lang="en-US" sz="2400" spc="-128" dirty="0">
                <a:latin typeface="Tahoma"/>
                <a:cs typeface="Tahoma"/>
              </a:rPr>
              <a:t>Commo</a:t>
            </a:r>
            <a:r>
              <a:rPr lang="en-US" sz="2400" spc="-101" dirty="0">
                <a:latin typeface="Tahoma"/>
                <a:cs typeface="Tahoma"/>
              </a:rPr>
              <a:t>n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mista</a:t>
            </a:r>
            <a:r>
              <a:rPr lang="en-US" sz="2400" spc="-128" dirty="0">
                <a:latin typeface="Tahoma"/>
                <a:cs typeface="Tahoma"/>
              </a:rPr>
              <a:t>k</a:t>
            </a:r>
            <a:r>
              <a:rPr lang="en-US" sz="2400" spc="-180" dirty="0">
                <a:latin typeface="Tahoma"/>
                <a:cs typeface="Tahoma"/>
              </a:rPr>
              <a:t>e:</a:t>
            </a:r>
            <a:r>
              <a:rPr lang="en-US" sz="2400" spc="19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usin</a:t>
            </a:r>
            <a:r>
              <a:rPr lang="en-US" sz="2400" spc="-132" dirty="0">
                <a:latin typeface="Tahoma"/>
                <a:cs typeface="Tahoma"/>
              </a:rPr>
              <a:t>g</a:t>
            </a:r>
            <a:r>
              <a:rPr lang="en-US" sz="2400" dirty="0">
                <a:latin typeface="Tahoma"/>
                <a:cs typeface="Tahoma"/>
              </a:rPr>
              <a:t>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US" sz="2400" spc="-141" dirty="0">
                <a:latin typeface="Tahoma"/>
                <a:cs typeface="Tahoma"/>
              </a:rPr>
              <a:t>as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th</a:t>
            </a:r>
            <a:r>
              <a:rPr lang="en-US" sz="2400" spc="-115" dirty="0">
                <a:latin typeface="Tahoma"/>
                <a:cs typeface="Tahoma"/>
              </a:rPr>
              <a:t>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wit</a:t>
            </a:r>
            <a:r>
              <a:rPr lang="en-US" sz="2400" spc="-88" dirty="0">
                <a:latin typeface="Tahoma"/>
                <a:cs typeface="Tahoma"/>
              </a:rPr>
              <a:t>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68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290808">
              <a:spcBef>
                <a:spcPts val="1377"/>
              </a:spcBef>
              <a:tabLst>
                <a:tab pos="713853" algn="l"/>
                <a:tab pos="2436289" algn="l"/>
                <a:tab pos="2783129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 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tru</a:t>
            </a:r>
            <a:r>
              <a:rPr lang="en-US" sz="2400" spc="-110" dirty="0">
                <a:latin typeface="Tahoma"/>
                <a:cs typeface="Tahoma"/>
              </a:rPr>
              <a:t>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35" dirty="0">
                <a:latin typeface="Tahoma"/>
                <a:cs typeface="Tahoma"/>
              </a:rPr>
              <a:t>if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ther</a:t>
            </a:r>
            <a:r>
              <a:rPr lang="en-US" sz="2400" spc="-128" dirty="0">
                <a:latin typeface="Tahoma"/>
                <a:cs typeface="Tahoma"/>
              </a:rPr>
              <a:t>e</a:t>
            </a:r>
            <a:r>
              <a:rPr lang="en-US" sz="2400" spc="31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</a:t>
            </a:r>
            <a:r>
              <a:rPr lang="en-US" sz="2400" spc="-176" dirty="0">
                <a:latin typeface="Tahoma"/>
                <a:cs typeface="Tahoma"/>
              </a:rPr>
              <a:t>y</a:t>
            </a:r>
            <a:r>
              <a:rPr lang="en-US" sz="2400" spc="-150" dirty="0">
                <a:latin typeface="Tahoma"/>
                <a:cs typeface="Tahoma"/>
              </a:rPr>
              <a:t>one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59" dirty="0">
                <a:latin typeface="Tahoma"/>
                <a:cs typeface="Tahoma"/>
              </a:rPr>
              <a:t>wh</a:t>
            </a:r>
            <a:r>
              <a:rPr lang="en-US" sz="2400" spc="-128" dirty="0">
                <a:latin typeface="Tahoma"/>
                <a:cs typeface="Tahoma"/>
              </a:rPr>
              <a:t>o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no</a:t>
            </a:r>
            <a:r>
              <a:rPr lang="en-US" sz="2400" spc="-57" dirty="0">
                <a:latin typeface="Tahoma"/>
                <a:cs typeface="Tahoma"/>
              </a:rPr>
              <a:t>t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Stanf</a:t>
            </a:r>
            <a:r>
              <a:rPr lang="en-US" sz="2400" spc="-150" dirty="0">
                <a:latin typeface="Tahoma"/>
                <a:cs typeface="Tahoma"/>
              </a:rPr>
              <a:t>o</a:t>
            </a:r>
            <a:r>
              <a:rPr lang="en-US" sz="2400" spc="-88" dirty="0">
                <a:latin typeface="Tahoma"/>
                <a:cs typeface="Tahoma"/>
              </a:rPr>
              <a:t>rd!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10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F16D5-B208-4748-AF51-624A73950A5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7EB67-0CB3-4AD5-BD71-4719E718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11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4" y="1217602"/>
            <a:ext cx="1863538" cy="29142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1556D-1B60-4047-BB5B-4A9812A2AB21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3C3F-1400-4885-B072-D80ABB72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12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3"/>
            <a:ext cx="3769659" cy="113319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EDCFE-FAE0-4580-BD44-B0ACAB024563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61876-CBE1-4566-93FD-C98ED0F7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13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3"/>
            <a:ext cx="3769659" cy="204074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75644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CE9E5-0122-45AD-83BA-25D34BF320FC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29B33-A61A-4E07-8A1B-67E60B48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14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2"/>
            <a:ext cx="5236509" cy="2948303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1471411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1543131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  <a:p>
            <a:pPr marL="11206" marR="4483">
              <a:lnSpc>
                <a:spcPct val="163400"/>
              </a:lnSpc>
              <a:tabLst>
                <a:tab pos="655579" algn="l"/>
                <a:tab pos="2074880" algn="l"/>
                <a:tab pos="2435168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6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53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first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cousin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child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parent’s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sibling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480F6-80BD-4166-B78E-58B8EFAF1303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62173-1357-440B-8447-EF045CC0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15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85086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4" dirty="0"/>
              <a:t>Fun</a:t>
            </a:r>
            <a:r>
              <a:rPr spc="202" dirty="0"/>
              <a:t> </a:t>
            </a:r>
            <a:r>
              <a:rPr spc="66" dirty="0"/>
              <a:t>with</a:t>
            </a:r>
            <a:r>
              <a:rPr spc="212" dirty="0"/>
              <a:t> </a:t>
            </a:r>
            <a:r>
              <a:rPr spc="4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17602"/>
            <a:ext cx="6873688" cy="375044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4" dirty="0">
                <a:latin typeface="Tahoma"/>
                <a:cs typeface="Tahoma"/>
              </a:rPr>
              <a:t>Brothers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siblings</a:t>
            </a:r>
            <a:endParaRPr sz="1809">
              <a:latin typeface="Tahoma"/>
              <a:cs typeface="Tahoma"/>
            </a:endParaRPr>
          </a:p>
          <a:p>
            <a:pPr marL="11206" marR="3108677">
              <a:lnSpc>
                <a:spcPct val="163400"/>
              </a:lnSpc>
              <a:tabLst>
                <a:tab pos="655579" algn="l"/>
                <a:tab pos="2110741" algn="l"/>
                <a:tab pos="245758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26" dirty="0">
                <a:latin typeface="Tahoma"/>
                <a:cs typeface="Tahoma"/>
              </a:rPr>
              <a:t>“Sibling”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symmetric</a:t>
            </a:r>
            <a:endParaRPr sz="1809">
              <a:latin typeface="Tahoma"/>
              <a:cs typeface="Tahoma"/>
            </a:endParaRPr>
          </a:p>
          <a:p>
            <a:pPr marL="11206" marR="3179839">
              <a:lnSpc>
                <a:spcPct val="163400"/>
              </a:lnSpc>
              <a:tabLst>
                <a:tab pos="655579" algn="l"/>
                <a:tab pos="2024451" algn="l"/>
                <a:tab pos="2384739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-84" dirty="0">
                <a:latin typeface="Tahoma"/>
                <a:cs typeface="Tahoma"/>
              </a:rPr>
              <a:t>One’s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mother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one’s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female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parent</a:t>
            </a:r>
            <a:endParaRPr sz="1809">
              <a:latin typeface="Tahoma"/>
              <a:cs typeface="Tahoma"/>
            </a:endParaRPr>
          </a:p>
          <a:p>
            <a:pPr marL="11206" marR="1641188">
              <a:lnSpc>
                <a:spcPct val="163400"/>
              </a:lnSpc>
              <a:tabLst>
                <a:tab pos="655579" algn="l"/>
                <a:tab pos="2074880" algn="l"/>
                <a:tab pos="2435168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6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ema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5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75" dirty="0">
                <a:latin typeface="Tahoma"/>
                <a:cs typeface="Tahoma"/>
              </a:rPr>
              <a:t>.  </a:t>
            </a:r>
            <a:r>
              <a:rPr sz="1809" spc="53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first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cousin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child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parent’s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sibling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90"/>
              </a:spcBef>
              <a:tabLst>
                <a:tab pos="690879" algn="l"/>
                <a:tab pos="2654815" algn="l"/>
                <a:tab pos="3049843" algn="l"/>
                <a:tab pos="3816927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15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st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ousi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68" dirty="0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66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28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1809" i="1" spc="-27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1809">
              <a:latin typeface="Cambria"/>
              <a:cs typeface="Cambria"/>
            </a:endParaRPr>
          </a:p>
          <a:p>
            <a:pPr marL="11206">
              <a:spcBef>
                <a:spcPts val="18"/>
              </a:spcBef>
            </a:pP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en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28" dirty="0">
                <a:solidFill>
                  <a:srgbClr val="990099"/>
                </a:solidFill>
                <a:latin typeface="Bookman Old Style"/>
                <a:cs typeface="Bookman Old Style"/>
              </a:rPr>
              <a:t>ps,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CE503-1959-4942-8448-443A00D2F1A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001F7-D996-41D8-A181-46D465DE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16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53" dirty="0"/>
              <a:t>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752" y="1232394"/>
            <a:ext cx="6670861" cy="228247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67239">
              <a:spcBef>
                <a:spcPts val="101"/>
              </a:spcBef>
            </a:pP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53" spc="304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53" spc="39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true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under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given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interpretation</a:t>
            </a:r>
            <a:endParaRPr sz="1809">
              <a:latin typeface="Tahoma"/>
              <a:cs typeface="Tahoma"/>
            </a:endParaRPr>
          </a:p>
          <a:p>
            <a:pPr marL="67239">
              <a:spcBef>
                <a:spcPts val="22"/>
              </a:spcBef>
            </a:pPr>
            <a:r>
              <a:rPr sz="1809" spc="-35" dirty="0">
                <a:latin typeface="Tahoma"/>
                <a:cs typeface="Tahoma"/>
              </a:rPr>
              <a:t>if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only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35" dirty="0">
                <a:latin typeface="Tahoma"/>
                <a:cs typeface="Tahoma"/>
              </a:rPr>
              <a:t>if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53" spc="41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1853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53" spc="410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9" dirty="0">
                <a:latin typeface="Tahoma"/>
                <a:cs typeface="Tahoma"/>
              </a:rPr>
              <a:t>refer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59" dirty="0">
                <a:latin typeface="Tahoma"/>
                <a:cs typeface="Tahoma"/>
              </a:rPr>
              <a:t>same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object</a:t>
            </a:r>
            <a:endParaRPr sz="1809">
              <a:latin typeface="Tahoma"/>
              <a:cs typeface="Tahoma"/>
            </a:endParaRPr>
          </a:p>
          <a:p>
            <a:pPr marL="134478">
              <a:spcBef>
                <a:spcPts val="1165"/>
              </a:spcBef>
              <a:tabLst>
                <a:tab pos="687518" algn="l"/>
                <a:tab pos="2093370" algn="l"/>
              </a:tabLst>
            </a:pPr>
            <a:r>
              <a:rPr sz="1809" spc="-71" dirty="0">
                <a:latin typeface="Tahoma"/>
                <a:cs typeface="Tahoma"/>
              </a:rPr>
              <a:t>E.g.</a:t>
            </a:r>
            <a:r>
              <a:rPr sz="1809" spc="-75" dirty="0">
                <a:latin typeface="Tahoma"/>
                <a:cs typeface="Tahoma"/>
              </a:rPr>
              <a:t>,	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1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401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satisfiable</a:t>
            </a:r>
            <a:endParaRPr sz="1809">
              <a:latin typeface="Tahoma"/>
              <a:cs typeface="Tahoma"/>
            </a:endParaRPr>
          </a:p>
          <a:p>
            <a:pPr marL="688078">
              <a:spcBef>
                <a:spcPts val="22"/>
              </a:spcBef>
            </a:pP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-18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1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spc="40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valid</a:t>
            </a:r>
            <a:endParaRPr sz="1809">
              <a:latin typeface="Tahoma"/>
              <a:cs typeface="Tahoma"/>
            </a:endParaRPr>
          </a:p>
          <a:p>
            <a:pPr marL="67239">
              <a:spcBef>
                <a:spcPts val="1302"/>
              </a:spcBef>
            </a:pP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definition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44" dirty="0">
                <a:latin typeface="Tahoma"/>
                <a:cs typeface="Tahoma"/>
              </a:rPr>
              <a:t>(full)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terms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-13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389985">
              <a:spcBef>
                <a:spcPts val="22"/>
              </a:spcBef>
              <a:tabLst>
                <a:tab pos="1034918" algn="l"/>
                <a:tab pos="2403230" algn="l"/>
                <a:tab pos="2763518" algn="l"/>
                <a:tab pos="461931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ib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1809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26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5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1809">
              <a:latin typeface="Cambria"/>
              <a:cs typeface="Cambria"/>
            </a:endParaRPr>
          </a:p>
          <a:p>
            <a:pPr marL="712732">
              <a:spcBef>
                <a:spcPts val="31"/>
              </a:spcBef>
            </a:pP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sz="1809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84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16FA-9027-47D8-A67C-30680CE6350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9B1CA-51C8-4C7C-A72E-8DACD227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17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62" dirty="0"/>
              <a:t>Interacting</a:t>
            </a:r>
            <a:r>
              <a:rPr spc="185" dirty="0"/>
              <a:t> </a:t>
            </a:r>
            <a:r>
              <a:rPr spc="66" dirty="0"/>
              <a:t>with</a:t>
            </a:r>
            <a:r>
              <a:rPr spc="221" dirty="0"/>
              <a:t> </a:t>
            </a:r>
            <a:r>
              <a:rPr spc="88" dirty="0"/>
              <a:t>FOL</a:t>
            </a:r>
            <a:r>
              <a:rPr spc="221" dirty="0"/>
              <a:t> </a:t>
            </a:r>
            <a:r>
              <a:rPr spc="141" dirty="0"/>
              <a:t>KBs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87" y="1232394"/>
            <a:ext cx="5483038" cy="423910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24" dirty="0">
                <a:latin typeface="Tahoma"/>
                <a:cs typeface="Tahoma"/>
              </a:rPr>
              <a:t>Suppose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wumpus-world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agent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using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spc="-4" dirty="0">
                <a:latin typeface="Tahoma"/>
                <a:cs typeface="Tahoma"/>
              </a:rPr>
              <a:t> FOL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93" dirty="0">
                <a:latin typeface="Tahoma"/>
                <a:cs typeface="Tahoma"/>
              </a:rPr>
              <a:t>KB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perceives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smell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breeze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(but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no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53" dirty="0">
                <a:latin typeface="Tahoma"/>
                <a:cs typeface="Tahoma"/>
              </a:rPr>
              <a:t>glitter)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9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1809" spc="-119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9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5" dirty="0">
                <a:solidFill>
                  <a:srgbClr val="990099"/>
                </a:solidFill>
                <a:latin typeface="Bookman Old Style"/>
                <a:cs typeface="Bookman Old Style"/>
              </a:rPr>
              <a:t>cep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me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32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5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1809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1404172" algn="l"/>
              </a:tabLst>
            </a:pP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5))</a:t>
            </a:r>
            <a:endParaRPr sz="1809">
              <a:latin typeface="Gill Sans MT"/>
              <a:cs typeface="Gill Sans MT"/>
            </a:endParaRPr>
          </a:p>
          <a:p>
            <a:pPr marL="11206" marR="4483">
              <a:lnSpc>
                <a:spcPct val="163400"/>
              </a:lnSpc>
              <a:tabLst>
                <a:tab pos="2869980" algn="l"/>
              </a:tabLst>
            </a:pPr>
            <a:r>
              <a:rPr sz="1809" spc="-137" dirty="0">
                <a:latin typeface="Tahoma"/>
                <a:cs typeface="Tahoma"/>
              </a:rPr>
              <a:t>I.e.</a:t>
            </a:r>
            <a:r>
              <a:rPr sz="1809" spc="-75" dirty="0">
                <a:latin typeface="Tahoma"/>
                <a:cs typeface="Tahoma"/>
              </a:rPr>
              <a:t>,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d</a:t>
            </a:r>
            <a:r>
              <a:rPr sz="1809" spc="-84" dirty="0">
                <a:latin typeface="Tahoma"/>
                <a:cs typeface="Tahoma"/>
              </a:rPr>
              <a:t>o</a:t>
            </a:r>
            <a:r>
              <a:rPr sz="1809" spc="-172" dirty="0">
                <a:latin typeface="Tahoma"/>
                <a:cs typeface="Tahoma"/>
              </a:rPr>
              <a:t>es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entail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any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p</a:t>
            </a:r>
            <a:r>
              <a:rPr sz="1809" spc="-163" dirty="0">
                <a:latin typeface="Tahoma"/>
                <a:cs typeface="Tahoma"/>
              </a:rPr>
              <a:t>a</a:t>
            </a:r>
            <a:r>
              <a:rPr sz="1809" spc="-57" dirty="0">
                <a:latin typeface="Tahoma"/>
                <a:cs typeface="Tahoma"/>
              </a:rPr>
              <a:t>rticul</a:t>
            </a:r>
            <a:r>
              <a:rPr sz="1809" spc="-137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actions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Gill Sans MT"/>
                <a:cs typeface="Gill Sans MT"/>
              </a:rPr>
              <a:t>5</a:t>
            </a:r>
            <a:r>
              <a:rPr sz="1809" spc="-40" dirty="0">
                <a:latin typeface="Tahoma"/>
                <a:cs typeface="Tahoma"/>
              </a:rPr>
              <a:t>?  </a:t>
            </a:r>
            <a:r>
              <a:rPr sz="1809" spc="-128" dirty="0">
                <a:latin typeface="Tahoma"/>
                <a:cs typeface="Tahoma"/>
              </a:rPr>
              <a:t>Answer:</a:t>
            </a:r>
            <a:r>
              <a:rPr sz="1809" spc="199" dirty="0">
                <a:latin typeface="Tahoma"/>
                <a:cs typeface="Tahoma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5" dirty="0">
                <a:solidFill>
                  <a:srgbClr val="990099"/>
                </a:solidFill>
                <a:latin typeface="Bookman Old Style"/>
                <a:cs typeface="Bookman Old Style"/>
              </a:rPr>
              <a:t>es,</a:t>
            </a:r>
            <a:r>
              <a:rPr sz="1809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26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sz="1809" spc="-26" dirty="0">
                <a:solidFill>
                  <a:srgbClr val="990099"/>
                </a:solidFill>
                <a:latin typeface="Cambria"/>
                <a:cs typeface="Cambria"/>
              </a:rPr>
              <a:t>}	</a:t>
            </a:r>
            <a:r>
              <a:rPr sz="1809" spc="304" dirty="0">
                <a:latin typeface="Cambria"/>
                <a:cs typeface="Cambria"/>
              </a:rPr>
              <a:t>← </a:t>
            </a: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substitution </a:t>
            </a:r>
            <a:r>
              <a:rPr sz="1809" spc="-88" dirty="0">
                <a:latin typeface="Tahoma"/>
                <a:cs typeface="Tahoma"/>
              </a:rPr>
              <a:t>(binding </a:t>
            </a:r>
            <a:r>
              <a:rPr sz="1809" spc="-44" dirty="0">
                <a:latin typeface="Tahoma"/>
                <a:cs typeface="Tahoma"/>
              </a:rPr>
              <a:t>list) </a:t>
            </a:r>
            <a:r>
              <a:rPr sz="1809" spc="-552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Given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sentence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13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substitution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spc="13" dirty="0">
                <a:latin typeface="Tahoma"/>
                <a:cs typeface="Tahoma"/>
              </a:rPr>
              <a:t>,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</a:pP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32" dirty="0">
                <a:latin typeface="Tahoma"/>
                <a:cs typeface="Tahoma"/>
              </a:rPr>
              <a:t>denotes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result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plugging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1" dirty="0">
                <a:latin typeface="Tahoma"/>
                <a:cs typeface="Tahoma"/>
              </a:rPr>
              <a:t>into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62" dirty="0">
                <a:latin typeface="Tahoma"/>
                <a:cs typeface="Tahoma"/>
              </a:rPr>
              <a:t>;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e.g.,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</a:pP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02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1809" i="1" spc="79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207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11206">
              <a:spcBef>
                <a:spcPts val="22"/>
              </a:spcBef>
            </a:pP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3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10" dirty="0">
                <a:latin typeface="Tahoma"/>
                <a:cs typeface="Tahoma"/>
              </a:rPr>
              <a:t>returns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some/all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9" dirty="0">
                <a:latin typeface="Tahoma"/>
                <a:cs typeface="Tahoma"/>
              </a:rPr>
              <a:t>such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194" dirty="0">
                <a:solidFill>
                  <a:srgbClr val="990099"/>
                </a:solidFill>
                <a:latin typeface="Bookman Old Style"/>
                <a:cs typeface="Bookman Old Style"/>
              </a:rPr>
              <a:t>KB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62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1809" spc="-62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Sσ</a:t>
            </a:r>
            <a:endParaRPr sz="1809">
              <a:latin typeface="Bookman Old Style"/>
              <a:cs typeface="Bookman Old Styl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23612-D382-45A2-BA80-7D7EA44F1F7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4C30-973A-4AA6-AEF8-49CAD9D7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18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6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marL="675190">
              <a:lnSpc>
                <a:spcPts val="2325"/>
              </a:lnSpc>
            </a:pPr>
            <a:r>
              <a:rPr spc="88" dirty="0"/>
              <a:t>Knowledge</a:t>
            </a:r>
            <a:r>
              <a:rPr spc="243" dirty="0"/>
              <a:t> </a:t>
            </a:r>
            <a:r>
              <a:rPr spc="49" dirty="0"/>
              <a:t>base</a:t>
            </a:r>
            <a:r>
              <a:rPr spc="212" dirty="0"/>
              <a:t> </a:t>
            </a:r>
            <a:r>
              <a:rPr spc="84" dirty="0"/>
              <a:t>for</a:t>
            </a:r>
            <a:r>
              <a:rPr spc="221" dirty="0"/>
              <a:t> </a:t>
            </a:r>
            <a:r>
              <a:rPr spc="75" dirty="0"/>
              <a:t>the</a:t>
            </a:r>
            <a:r>
              <a:rPr spc="212" dirty="0"/>
              <a:t> </a:t>
            </a:r>
            <a:r>
              <a:rPr spc="71" dirty="0"/>
              <a:t>wumpus</a:t>
            </a:r>
            <a:r>
              <a:rPr spc="243" dirty="0"/>
              <a:t> </a:t>
            </a:r>
            <a:r>
              <a:rPr spc="75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5428129" cy="277889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49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804625" algn="l"/>
                <a:tab pos="3187683" algn="l"/>
                <a:tab pos="353396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8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793978" algn="l"/>
                <a:tab pos="3271732" algn="l"/>
                <a:tab pos="3618572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8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sz="1809" spc="-75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1095433" algn="l"/>
                <a:tab pos="2186384" algn="l"/>
                <a:tab pos="2533225" algn="l"/>
              </a:tabLst>
            </a:pP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Refle</a:t>
            </a:r>
            <a:r>
              <a:rPr sz="1809" spc="-93" dirty="0">
                <a:solidFill>
                  <a:srgbClr val="004B00"/>
                </a:solidFill>
                <a:latin typeface="Tahoma"/>
                <a:cs typeface="Tahoma"/>
              </a:rPr>
              <a:t>x</a:t>
            </a:r>
            <a:r>
              <a:rPr sz="1809" spc="-168" dirty="0">
                <a:latin typeface="Tahoma"/>
                <a:cs typeface="Tahoma"/>
              </a:rPr>
              <a:t>:</a:t>
            </a:r>
            <a:r>
              <a:rPr sz="1809" spc="194" dirty="0">
                <a:latin typeface="Tahoma"/>
                <a:cs typeface="Tahoma"/>
              </a:rPr>
              <a:t> </a:t>
            </a: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sz="1809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004B00"/>
                </a:solidFill>
                <a:latin typeface="Tahoma"/>
                <a:cs typeface="Tahoma"/>
              </a:rPr>
              <a:t>with</a:t>
            </a:r>
            <a:r>
              <a:rPr sz="1809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88" dirty="0">
                <a:solidFill>
                  <a:srgbClr val="004B00"/>
                </a:solidFill>
                <a:latin typeface="Tahoma"/>
                <a:cs typeface="Tahoma"/>
              </a:rPr>
              <a:t>internal</a:t>
            </a:r>
            <a:r>
              <a:rPr sz="1809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106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sz="1809" spc="-106" dirty="0">
                <a:latin typeface="Tahoma"/>
                <a:cs typeface="Tahoma"/>
              </a:rPr>
              <a:t>:</a:t>
            </a:r>
            <a:r>
              <a:rPr sz="1809" spc="212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do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207" dirty="0">
                <a:latin typeface="Tahoma"/>
                <a:cs typeface="Tahoma"/>
              </a:rPr>
              <a:t>we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have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gold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already?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388305" algn="l"/>
                <a:tab pos="3550213" algn="l"/>
                <a:tab pos="389705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212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Actio</a:t>
            </a:r>
            <a:r>
              <a:rPr sz="1809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97" dirty="0">
                <a:latin typeface="Tahoma"/>
                <a:cs typeface="Tahoma"/>
              </a:rPr>
              <a:t>cannot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be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observed</a:t>
            </a:r>
            <a:endParaRPr sz="1809">
              <a:latin typeface="Tahoma"/>
              <a:cs typeface="Tahoma"/>
            </a:endParaRPr>
          </a:p>
          <a:p>
            <a:pPr marR="605150" algn="ctr">
              <a:spcBef>
                <a:spcPts val="22"/>
              </a:spcBef>
            </a:pPr>
            <a:r>
              <a:rPr sz="1809" spc="256" dirty="0">
                <a:latin typeface="Cambria"/>
                <a:cs typeface="Cambria"/>
              </a:rPr>
              <a:t>⇒</a:t>
            </a:r>
            <a:r>
              <a:rPr sz="1809" spc="163" dirty="0">
                <a:latin typeface="Cambria"/>
                <a:cs typeface="Cambria"/>
              </a:rPr>
              <a:t> </a:t>
            </a:r>
            <a:r>
              <a:rPr sz="1809" spc="-128" dirty="0">
                <a:latin typeface="Tahoma"/>
                <a:cs typeface="Tahoma"/>
              </a:rPr>
              <a:t>keeping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track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change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essential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CB05-4BA7-45FE-AD80-C6F010A00119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C233C-2529-4B20-A548-B77776477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19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5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88" dirty="0"/>
              <a:t>Deducing</a:t>
            </a:r>
            <a:r>
              <a:rPr spc="221" dirty="0"/>
              <a:t> </a:t>
            </a:r>
            <a:r>
              <a:rPr spc="75" dirty="0"/>
              <a:t>hidden</a:t>
            </a:r>
            <a:r>
              <a:rPr spc="194" dirty="0"/>
              <a:t> </a:t>
            </a:r>
            <a:r>
              <a:rPr spc="79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0" y="1232394"/>
            <a:ext cx="6872007" cy="424429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79" dirty="0">
                <a:latin typeface="Tahoma"/>
                <a:cs typeface="Tahoma"/>
              </a:rPr>
              <a:t>Properties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locations: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618037" algn="l"/>
                <a:tab pos="3284619" algn="l"/>
                <a:tab pos="363146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1809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22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9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-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31"/>
              </a:spcBef>
              <a:tabLst>
                <a:tab pos="618037" algn="l"/>
                <a:tab pos="3396124" algn="l"/>
                <a:tab pos="3744085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	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sz="1809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7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10" dirty="0">
                <a:latin typeface="Tahoma"/>
                <a:cs typeface="Tahoma"/>
              </a:rPr>
              <a:t>Squ</a:t>
            </a:r>
            <a:r>
              <a:rPr sz="1809" spc="-154" dirty="0">
                <a:latin typeface="Tahoma"/>
                <a:cs typeface="Tahoma"/>
              </a:rPr>
              <a:t>a</a:t>
            </a:r>
            <a:r>
              <a:rPr sz="1809" spc="-141" dirty="0">
                <a:latin typeface="Tahoma"/>
                <a:cs typeface="Tahoma"/>
              </a:rPr>
              <a:t>res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0" dirty="0">
                <a:latin typeface="Tahoma"/>
                <a:cs typeface="Tahoma"/>
              </a:rPr>
              <a:t>r</a:t>
            </a:r>
            <a:r>
              <a:rPr sz="1809" spc="-154" dirty="0">
                <a:latin typeface="Tahoma"/>
                <a:cs typeface="Tahoma"/>
              </a:rPr>
              <a:t>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68" dirty="0">
                <a:latin typeface="Tahoma"/>
                <a:cs typeface="Tahoma"/>
              </a:rPr>
              <a:t>b</a:t>
            </a:r>
            <a:r>
              <a:rPr sz="1809" spc="-128" dirty="0">
                <a:latin typeface="Tahoma"/>
                <a:cs typeface="Tahoma"/>
              </a:rPr>
              <a:t>reez</a:t>
            </a:r>
            <a:r>
              <a:rPr sz="1809" spc="-132" dirty="0">
                <a:latin typeface="Tahoma"/>
                <a:cs typeface="Tahoma"/>
              </a:rPr>
              <a:t>y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ne</a:t>
            </a:r>
            <a:r>
              <a:rPr sz="1809" spc="-185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pit: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Diagnostic</a:t>
            </a:r>
            <a:r>
              <a:rPr sz="1809" spc="-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rule—infer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cause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effect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31"/>
              </a:spcBef>
              <a:tabLst>
                <a:tab pos="1070219" algn="l"/>
                <a:tab pos="2205435" algn="l"/>
                <a:tab pos="2552276" algn="l"/>
                <a:tab pos="2977001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Adjacent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97" dirty="0">
                <a:solidFill>
                  <a:srgbClr val="00007E"/>
                </a:solidFill>
                <a:latin typeface="Tahoma"/>
                <a:cs typeface="Tahoma"/>
              </a:rPr>
              <a:t>Causal</a:t>
            </a:r>
            <a:r>
              <a:rPr sz="1809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rule—infer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effect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cause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22"/>
              </a:spcBef>
              <a:tabLst>
                <a:tab pos="1301072" algn="l"/>
                <a:tab pos="3723353" algn="l"/>
                <a:tab pos="4070194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sz="1809" spc="9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7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9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spc="18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5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53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spc="-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31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 dirty="0">
              <a:latin typeface="Gill Sans MT"/>
              <a:cs typeface="Gill Sans MT"/>
            </a:endParaRPr>
          </a:p>
          <a:p>
            <a:pPr marL="11206" marR="4483">
              <a:lnSpc>
                <a:spcPct val="101499"/>
              </a:lnSpc>
              <a:spcBef>
                <a:spcPts val="1346"/>
              </a:spcBef>
              <a:tabLst>
                <a:tab pos="788936" algn="l"/>
                <a:tab pos="1079184" algn="l"/>
                <a:tab pos="1662481" algn="l"/>
                <a:tab pos="1912386" algn="l"/>
                <a:tab pos="3456639" algn="l"/>
                <a:tab pos="3859512" algn="l"/>
                <a:tab pos="4525737" algn="l"/>
                <a:tab pos="4976237" algn="l"/>
                <a:tab pos="5748924" algn="l"/>
                <a:tab pos="6146754" algn="l"/>
              </a:tabLst>
            </a:pPr>
            <a:r>
              <a:rPr sz="1809" spc="-88" dirty="0">
                <a:latin typeface="Tahoma"/>
                <a:cs typeface="Tahoma"/>
              </a:rPr>
              <a:t>Neithe</a:t>
            </a:r>
            <a:r>
              <a:rPr sz="1809" spc="-66" dirty="0">
                <a:latin typeface="Tahoma"/>
                <a:cs typeface="Tahoma"/>
              </a:rPr>
              <a:t>r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37" dirty="0">
                <a:latin typeface="Tahoma"/>
                <a:cs typeface="Tahoma"/>
              </a:rPr>
              <a:t>thes</a:t>
            </a:r>
            <a:r>
              <a:rPr sz="1809" spc="-146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66" dirty="0">
                <a:latin typeface="Tahoma"/>
                <a:cs typeface="Tahoma"/>
              </a:rPr>
              <a:t>i</a:t>
            </a:r>
            <a:r>
              <a:rPr sz="1809" spc="-106" dirty="0">
                <a:latin typeface="Tahoma"/>
                <a:cs typeface="Tahoma"/>
              </a:rPr>
              <a:t>s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7" dirty="0">
                <a:latin typeface="Tahoma"/>
                <a:cs typeface="Tahoma"/>
              </a:rPr>
              <a:t>complete—e.g.,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06" dirty="0">
                <a:latin typeface="Tahoma"/>
                <a:cs typeface="Tahoma"/>
              </a:rPr>
              <a:t>causal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97" dirty="0">
                <a:latin typeface="Tahoma"/>
                <a:cs typeface="Tahoma"/>
              </a:rPr>
              <a:t>rul</a:t>
            </a:r>
            <a:r>
              <a:rPr sz="1809" spc="-124" dirty="0">
                <a:latin typeface="Tahoma"/>
                <a:cs typeface="Tahoma"/>
              </a:rPr>
              <a:t>e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8" dirty="0">
                <a:latin typeface="Tahoma"/>
                <a:cs typeface="Tahoma"/>
              </a:rPr>
              <a:t>d</a:t>
            </a:r>
            <a:r>
              <a:rPr sz="1809" spc="-84" dirty="0">
                <a:latin typeface="Tahoma"/>
                <a:cs typeface="Tahoma"/>
              </a:rPr>
              <a:t>o</a:t>
            </a:r>
            <a:r>
              <a:rPr sz="1809" spc="-75" dirty="0">
                <a:latin typeface="Tahoma"/>
                <a:cs typeface="Tahoma"/>
              </a:rPr>
              <a:t>esn’t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8" dirty="0">
                <a:latin typeface="Tahoma"/>
                <a:cs typeface="Tahoma"/>
              </a:rPr>
              <a:t>s</a:t>
            </a:r>
            <a:r>
              <a:rPr sz="1809" spc="-199" dirty="0">
                <a:latin typeface="Tahoma"/>
                <a:cs typeface="Tahoma"/>
              </a:rPr>
              <a:t>a</a:t>
            </a:r>
            <a:r>
              <a:rPr sz="1809" spc="-115" dirty="0">
                <a:latin typeface="Tahoma"/>
                <a:cs typeface="Tahoma"/>
              </a:rPr>
              <a:t>y</a:t>
            </a:r>
            <a:r>
              <a:rPr sz="1809" dirty="0">
                <a:latin typeface="Tahoma"/>
                <a:cs typeface="Tahoma"/>
              </a:rPr>
              <a:t>	</a:t>
            </a:r>
            <a:r>
              <a:rPr sz="1809" spc="-124" dirty="0">
                <a:latin typeface="Tahoma"/>
                <a:cs typeface="Tahoma"/>
              </a:rPr>
              <a:t>whether  </a:t>
            </a:r>
            <a:r>
              <a:rPr sz="1809" spc="-132" dirty="0">
                <a:latin typeface="Tahoma"/>
                <a:cs typeface="Tahoma"/>
              </a:rPr>
              <a:t>squ</a:t>
            </a:r>
            <a:r>
              <a:rPr sz="1809" spc="-180" dirty="0">
                <a:latin typeface="Tahoma"/>
                <a:cs typeface="Tahoma"/>
              </a:rPr>
              <a:t>a</a:t>
            </a:r>
            <a:r>
              <a:rPr sz="1809" spc="-141" dirty="0">
                <a:latin typeface="Tahoma"/>
                <a:cs typeface="Tahoma"/>
              </a:rPr>
              <a:t>res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f</a:t>
            </a:r>
            <a:r>
              <a:rPr sz="1809" spc="-159" dirty="0">
                <a:latin typeface="Tahoma"/>
                <a:cs typeface="Tahoma"/>
              </a:rPr>
              <a:t>a</a:t>
            </a:r>
            <a:r>
              <a:rPr sz="1809" spc="-71" dirty="0">
                <a:latin typeface="Tahoma"/>
                <a:cs typeface="Tahoma"/>
              </a:rPr>
              <a:t>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224" dirty="0">
                <a:latin typeface="Tahoma"/>
                <a:cs typeface="Tahoma"/>
              </a:rPr>
              <a:t>w</a:t>
            </a:r>
            <a:r>
              <a:rPr sz="1809" spc="-172" dirty="0">
                <a:latin typeface="Tahoma"/>
                <a:cs typeface="Tahoma"/>
              </a:rPr>
              <a:t>a</a:t>
            </a:r>
            <a:r>
              <a:rPr sz="1809" spc="-115" dirty="0">
                <a:latin typeface="Tahoma"/>
                <a:cs typeface="Tahoma"/>
              </a:rPr>
              <a:t>y</a:t>
            </a:r>
            <a:r>
              <a:rPr sz="1809" spc="-22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fro</a:t>
            </a:r>
            <a:r>
              <a:rPr sz="1809" spc="-168" dirty="0">
                <a:latin typeface="Tahoma"/>
                <a:cs typeface="Tahoma"/>
              </a:rPr>
              <a:t>m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pit</a:t>
            </a:r>
            <a:r>
              <a:rPr sz="1809" spc="-75" dirty="0">
                <a:latin typeface="Tahoma"/>
                <a:cs typeface="Tahoma"/>
              </a:rPr>
              <a:t>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can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b</a:t>
            </a:r>
            <a:r>
              <a:rPr sz="1809" spc="-194" dirty="0">
                <a:latin typeface="Tahoma"/>
                <a:cs typeface="Tahoma"/>
              </a:rPr>
              <a:t>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68" dirty="0">
                <a:latin typeface="Tahoma"/>
                <a:cs typeface="Tahoma"/>
              </a:rPr>
              <a:t>b</a:t>
            </a:r>
            <a:r>
              <a:rPr sz="1809" spc="-132" dirty="0">
                <a:latin typeface="Tahoma"/>
                <a:cs typeface="Tahoma"/>
              </a:rPr>
              <a:t>reezy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66" dirty="0">
                <a:solidFill>
                  <a:srgbClr val="00007E"/>
                </a:solidFill>
                <a:latin typeface="Tahoma"/>
                <a:cs typeface="Tahoma"/>
              </a:rPr>
              <a:t>Definition</a:t>
            </a:r>
            <a:r>
              <a:rPr sz="1809" spc="-22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for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sz="1809" i="1" spc="8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latin typeface="Tahoma"/>
                <a:cs typeface="Tahoma"/>
              </a:rPr>
              <a:t>predicate:</a:t>
            </a:r>
            <a:endParaRPr sz="1809" dirty="0">
              <a:latin typeface="Tahoma"/>
              <a:cs typeface="Tahoma"/>
            </a:endParaRPr>
          </a:p>
          <a:p>
            <a:pPr marL="656700">
              <a:spcBef>
                <a:spcPts val="18"/>
              </a:spcBef>
              <a:tabLst>
                <a:tab pos="1070219" algn="l"/>
                <a:tab pos="2217762" algn="l"/>
                <a:tab pos="2578051" algn="l"/>
                <a:tab pos="306049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1809" i="1" spc="-62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it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0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1809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59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 dirty="0">
              <a:latin typeface="Gill Sans MT"/>
              <a:cs typeface="Gill Sans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F8274-86B3-4A77-8523-27FAA41FBFC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7954E-DB65-4D4A-8FBA-0D24A60B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453B4C4-2B22-E94C-BD77-91EEBD47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R&amp;N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AFA6153-8088-184F-844C-0304FD80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Chapter 8 </a:t>
            </a:r>
            <a:r>
              <a:rPr lang="en-US" sz="2400" b="0" spc="190" dirty="0">
                <a:latin typeface="Bookman Old Style"/>
                <a:cs typeface="Bookman Old Style"/>
              </a:rPr>
              <a:t>First-order</a:t>
            </a:r>
            <a:r>
              <a:rPr lang="en-US" sz="2400" b="0" spc="90" dirty="0">
                <a:latin typeface="Bookman Old Style"/>
                <a:cs typeface="Bookman Old Style"/>
              </a:rPr>
              <a:t> </a:t>
            </a:r>
            <a:r>
              <a:rPr lang="en-US" sz="2400" b="0" spc="240" dirty="0">
                <a:latin typeface="Bookman Old Style"/>
                <a:cs typeface="Bookman Old Style"/>
              </a:rPr>
              <a:t>logic</a:t>
            </a:r>
            <a:endParaRPr lang="en-US" sz="2400" dirty="0">
              <a:latin typeface="Bookman Old Style"/>
              <a:cs typeface="Bookman Old Style"/>
            </a:endParaRPr>
          </a:p>
          <a:p>
            <a:pPr eaLnBrk="1" hangingPunct="1"/>
            <a:r>
              <a:rPr lang="en-US" alt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74640-3E1A-8A59-4571-E5E85361C9D3}"/>
              </a:ext>
            </a:extLst>
          </p:cNvPr>
          <p:cNvSpPr txBox="1"/>
          <p:nvPr/>
        </p:nvSpPr>
        <p:spPr>
          <a:xfrm>
            <a:off x="488731" y="4616724"/>
            <a:ext cx="300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slides were inspired from:</a:t>
            </a:r>
          </a:p>
          <a:p>
            <a:endParaRPr lang="en-E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DD611-D119-DD96-DBFE-C1765B1D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23753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88" dirty="0"/>
              <a:t>Keeping</a:t>
            </a:r>
            <a:r>
              <a:rPr spc="216" dirty="0"/>
              <a:t> </a:t>
            </a:r>
            <a:r>
              <a:rPr spc="53" dirty="0"/>
              <a:t>track</a:t>
            </a:r>
            <a:r>
              <a:rPr spc="234" dirty="0"/>
              <a:t> </a:t>
            </a:r>
            <a:r>
              <a:rPr spc="93" dirty="0"/>
              <a:t>of</a:t>
            </a:r>
            <a:r>
              <a:rPr spc="207" dirty="0"/>
              <a:t> </a:t>
            </a:r>
            <a:r>
              <a:rPr spc="49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85" y="1232394"/>
            <a:ext cx="5803526" cy="232646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71" dirty="0">
                <a:latin typeface="Tahoma"/>
                <a:cs typeface="Tahoma"/>
              </a:rPr>
              <a:t>Facts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hold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00007E"/>
                </a:solidFill>
                <a:latin typeface="Tahoma"/>
                <a:cs typeface="Tahoma"/>
              </a:rPr>
              <a:t>situations</a:t>
            </a:r>
            <a:r>
              <a:rPr sz="1809" spc="-84" dirty="0">
                <a:latin typeface="Tahoma"/>
                <a:cs typeface="Tahoma"/>
              </a:rPr>
              <a:t>,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rather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eternally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</a:pP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spc="-1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7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01" dirty="0">
                <a:latin typeface="Tahoma"/>
                <a:cs typeface="Tahoma"/>
              </a:rPr>
              <a:t>rather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just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sz="1809" spc="-26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62" dirty="0">
                <a:solidFill>
                  <a:srgbClr val="00007E"/>
                </a:solidFill>
                <a:latin typeface="Tahoma"/>
                <a:cs typeface="Tahoma"/>
              </a:rPr>
              <a:t>Situation</a:t>
            </a:r>
            <a:r>
              <a:rPr sz="1809" spc="-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8" dirty="0">
                <a:solidFill>
                  <a:srgbClr val="00007E"/>
                </a:solidFill>
                <a:latin typeface="Tahoma"/>
                <a:cs typeface="Tahoma"/>
              </a:rPr>
              <a:t>calculus</a:t>
            </a:r>
            <a:r>
              <a:rPr sz="180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one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way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represent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change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49" dirty="0">
                <a:latin typeface="Tahoma"/>
                <a:cs typeface="Tahoma"/>
              </a:rPr>
              <a:t>FOL:</a:t>
            </a:r>
            <a:endParaRPr sz="1809">
              <a:latin typeface="Tahoma"/>
              <a:cs typeface="Tahoma"/>
            </a:endParaRPr>
          </a:p>
          <a:p>
            <a:pPr marL="656700" marR="4483" indent="-560">
              <a:lnSpc>
                <a:spcPct val="101499"/>
              </a:lnSpc>
            </a:pPr>
            <a:r>
              <a:rPr sz="1809" spc="-84" dirty="0">
                <a:latin typeface="Tahoma"/>
                <a:cs typeface="Tahoma"/>
              </a:rPr>
              <a:t>Adds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argument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each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non-eternal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predicate </a:t>
            </a:r>
            <a:r>
              <a:rPr sz="1809" spc="-556" dirty="0">
                <a:latin typeface="Tahoma"/>
                <a:cs typeface="Tahoma"/>
              </a:rPr>
              <a:t> </a:t>
            </a:r>
            <a:r>
              <a:rPr sz="1809" spc="-71" dirty="0">
                <a:latin typeface="Tahoma"/>
                <a:cs typeface="Tahoma"/>
              </a:rPr>
              <a:t>E.g.,</a:t>
            </a:r>
            <a:r>
              <a:rPr sz="1809" spc="-13" dirty="0">
                <a:latin typeface="Tahoma"/>
                <a:cs typeface="Tahoma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5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21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12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809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sz="1809" spc="-11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2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32" dirty="0">
                <a:latin typeface="Tahoma"/>
                <a:cs typeface="Tahoma"/>
              </a:rPr>
              <a:t>denotes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71" dirty="0">
                <a:latin typeface="Tahoma"/>
                <a:cs typeface="Tahoma"/>
              </a:rPr>
              <a:t>Situations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are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connected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by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88" dirty="0">
                <a:latin typeface="Tahoma"/>
                <a:cs typeface="Tahoma"/>
              </a:rPr>
              <a:t>function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8"/>
              </a:spcBef>
            </a:pP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7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results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from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doing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4144" y="3567446"/>
            <a:ext cx="1873248" cy="2025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 rot="1140000">
            <a:off x="4345216" y="4582590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20</a:t>
            </a:fld>
            <a:endParaRPr spc="18" dirty="0"/>
          </a:p>
        </p:txBody>
      </p:sp>
      <p:sp>
        <p:nvSpPr>
          <p:cNvPr id="6" name="object 6"/>
          <p:cNvSpPr txBox="1"/>
          <p:nvPr/>
        </p:nvSpPr>
        <p:spPr>
          <a:xfrm rot="1140000">
            <a:off x="4108503" y="4763465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 rot="1140000">
            <a:off x="4108929" y="5300922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140000">
            <a:off x="3861100" y="4786540"/>
            <a:ext cx="8822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8"/>
              </a:lnSpc>
            </a:pPr>
            <a:r>
              <a:rPr sz="309" spc="-4" dirty="0">
                <a:latin typeface="Times New Roman"/>
                <a:cs typeface="Times New Roman"/>
              </a:rPr>
              <a:t>Gold</a:t>
            </a:r>
            <a:endParaRPr sz="30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140000">
            <a:off x="5256591" y="3975007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140000">
            <a:off x="5019867" y="4155882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140000">
            <a:off x="5020304" y="4693338"/>
            <a:ext cx="107694" cy="6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8"/>
              </a:lnSpc>
            </a:pPr>
            <a:r>
              <a:rPr sz="441" b="1" dirty="0">
                <a:solidFill>
                  <a:srgbClr val="FFFFFF"/>
                </a:solidFill>
                <a:latin typeface="Arial"/>
                <a:cs typeface="Arial"/>
              </a:rPr>
              <a:t>PIT</a:t>
            </a:r>
            <a:endParaRPr sz="44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1140000">
            <a:off x="4772464" y="4178957"/>
            <a:ext cx="8822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8"/>
              </a:lnSpc>
            </a:pPr>
            <a:r>
              <a:rPr sz="309" spc="-4" dirty="0">
                <a:latin typeface="Times New Roman"/>
                <a:cs typeface="Times New Roman"/>
              </a:rPr>
              <a:t>Gold</a:t>
            </a:r>
            <a:endParaRPr sz="3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4699" y="5521343"/>
            <a:ext cx="113740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412" i="1" spc="9" dirty="0">
                <a:latin typeface="Times New Roman"/>
                <a:cs typeface="Times New Roman"/>
              </a:rPr>
              <a:t>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7544" y="5637755"/>
            <a:ext cx="81803" cy="1539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27" i="1" dirty="0">
                <a:latin typeface="Times New Roman"/>
                <a:cs typeface="Times New Roman"/>
              </a:rPr>
              <a:t>0</a:t>
            </a:r>
            <a:endParaRPr sz="92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6702" y="5388901"/>
            <a:ext cx="671232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412" i="1" spc="9" dirty="0">
                <a:latin typeface="Times New Roman"/>
                <a:cs typeface="Times New Roman"/>
              </a:rPr>
              <a:t>Forward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3661" y="4913760"/>
            <a:ext cx="208989" cy="23144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</a:pPr>
            <a:r>
              <a:rPr sz="1412" i="1" spc="-31" dirty="0">
                <a:latin typeface="Times New Roman"/>
                <a:cs typeface="Times New Roman"/>
              </a:rPr>
              <a:t>S</a:t>
            </a:r>
            <a:r>
              <a:rPr sz="1390" i="1" spc="-46" baseline="-23809" dirty="0">
                <a:latin typeface="Times New Roman"/>
                <a:cs typeface="Times New Roman"/>
              </a:rPr>
              <a:t>1</a:t>
            </a:r>
            <a:endParaRPr sz="1390" baseline="-23809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9512C-36E9-409E-B841-A442BC891966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75C83-73A8-4831-98B0-5FF27D872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21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1" dirty="0"/>
              <a:t>Describing</a:t>
            </a:r>
            <a:r>
              <a:rPr spc="224" dirty="0"/>
              <a:t> </a:t>
            </a:r>
            <a:r>
              <a:rPr spc="62" dirty="0"/>
              <a:t>actions</a:t>
            </a:r>
            <a:r>
              <a:rPr spc="221" dirty="0"/>
              <a:t> </a:t>
            </a:r>
            <a:r>
              <a:rPr spc="57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7117416" cy="232095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8" dirty="0">
                <a:latin typeface="Tahoma"/>
                <a:cs typeface="Tahoma"/>
              </a:rPr>
              <a:t>“Effect”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axiom—describe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changes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due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22"/>
              </a:spcBef>
              <a:tabLst>
                <a:tab pos="412398" algn="l"/>
                <a:tab pos="1529123" algn="l"/>
                <a:tab pos="1875965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1809" spc="-22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22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49" dirty="0">
                <a:latin typeface="Tahoma"/>
                <a:cs typeface="Tahoma"/>
              </a:rPr>
              <a:t>“Frame”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axiom—describe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40" dirty="0">
                <a:solidFill>
                  <a:srgbClr val="7E0000"/>
                </a:solidFill>
                <a:latin typeface="Century"/>
                <a:cs typeface="Century"/>
              </a:rPr>
              <a:t>non-changes</a:t>
            </a:r>
            <a:r>
              <a:rPr sz="1809" spc="22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1809" spc="-150" dirty="0">
                <a:latin typeface="Tahoma"/>
                <a:cs typeface="Tahoma"/>
              </a:rPr>
              <a:t>due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endParaRPr sz="1809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12398" algn="l"/>
                <a:tab pos="2010443" algn="l"/>
                <a:tab pos="235672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72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dirty="0">
                <a:solidFill>
                  <a:srgbClr val="990099"/>
                </a:solidFill>
                <a:latin typeface="Gill Sans MT"/>
                <a:cs typeface="Gill Sans MT"/>
              </a:rPr>
              <a:t>	</a:t>
            </a:r>
            <a:r>
              <a:rPr sz="1809" spc="256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163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1809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1809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72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-216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ab,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sz="1809" spc="-119" dirty="0">
                <a:solidFill>
                  <a:srgbClr val="00007E"/>
                </a:solidFill>
                <a:latin typeface="Tahoma"/>
                <a:cs typeface="Tahoma"/>
              </a:rPr>
              <a:t>Frame</a:t>
            </a:r>
            <a:r>
              <a:rPr sz="1809" spc="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00007E"/>
                </a:solidFill>
                <a:latin typeface="Tahoma"/>
                <a:cs typeface="Tahoma"/>
              </a:rPr>
              <a:t>problem</a:t>
            </a:r>
            <a:r>
              <a:rPr sz="1809" spc="-132" dirty="0">
                <a:latin typeface="Tahoma"/>
                <a:cs typeface="Tahoma"/>
              </a:rPr>
              <a:t>:</a:t>
            </a:r>
            <a:r>
              <a:rPr sz="1809" spc="202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find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elegant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72" dirty="0">
                <a:latin typeface="Tahoma"/>
                <a:cs typeface="Tahoma"/>
              </a:rPr>
              <a:t>way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handle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32" dirty="0">
                <a:latin typeface="Tahoma"/>
                <a:cs typeface="Tahoma"/>
              </a:rPr>
              <a:t>non-change</a:t>
            </a:r>
            <a:endParaRPr sz="1809" dirty="0">
              <a:latin typeface="Tahoma"/>
              <a:cs typeface="Tahoma"/>
            </a:endParaRPr>
          </a:p>
          <a:p>
            <a:pPr marL="1002980" indent="-347401">
              <a:spcBef>
                <a:spcPts val="31"/>
              </a:spcBef>
              <a:buAutoNum type="alphaLcParenBoth"/>
              <a:tabLst>
                <a:tab pos="1003540" algn="l"/>
              </a:tabLst>
            </a:pPr>
            <a:r>
              <a:rPr sz="1809" spc="-101" dirty="0">
                <a:latin typeface="Tahoma"/>
                <a:cs typeface="Tahoma"/>
              </a:rPr>
              <a:t>representation—avoid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frame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axioms</a:t>
            </a:r>
            <a:endParaRPr sz="1809" dirty="0">
              <a:latin typeface="Tahoma"/>
              <a:cs typeface="Tahoma"/>
            </a:endParaRPr>
          </a:p>
          <a:p>
            <a:pPr marL="1009704" indent="-354125">
              <a:spcBef>
                <a:spcPts val="22"/>
              </a:spcBef>
              <a:buAutoNum type="alphaLcParenBoth"/>
              <a:tabLst>
                <a:tab pos="1010264" algn="l"/>
              </a:tabLst>
            </a:pPr>
            <a:r>
              <a:rPr sz="1809" spc="-106" dirty="0">
                <a:latin typeface="Tahoma"/>
                <a:cs typeface="Tahoma"/>
              </a:rPr>
              <a:t>inference—avoid</a:t>
            </a:r>
            <a:r>
              <a:rPr sz="1809" spc="75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repeated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“copy-overs”</a:t>
            </a:r>
            <a:r>
              <a:rPr sz="1809" spc="49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keep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track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state</a:t>
            </a:r>
            <a:endParaRPr sz="1809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58068-B687-4C56-8CBD-10FFF98DD01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73EB4-6695-4765-AF17-EE885EA1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22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1" dirty="0"/>
              <a:t>Describing</a:t>
            </a:r>
            <a:r>
              <a:rPr spc="224" dirty="0"/>
              <a:t> </a:t>
            </a:r>
            <a:r>
              <a:rPr spc="62" dirty="0"/>
              <a:t>actions</a:t>
            </a:r>
            <a:r>
              <a:rPr spc="207" dirty="0"/>
              <a:t> </a:t>
            </a:r>
            <a:r>
              <a:rPr spc="97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1" y="1232394"/>
            <a:ext cx="5848350" cy="7493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110" dirty="0">
                <a:solidFill>
                  <a:srgbClr val="00007E"/>
                </a:solidFill>
                <a:latin typeface="Tahoma"/>
                <a:cs typeface="Tahoma"/>
              </a:rPr>
              <a:t>Successor-state</a:t>
            </a:r>
            <a:r>
              <a:rPr sz="1809" spc="4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15" dirty="0">
                <a:solidFill>
                  <a:srgbClr val="00007E"/>
                </a:solidFill>
                <a:latin typeface="Tahoma"/>
                <a:cs typeface="Tahoma"/>
              </a:rPr>
              <a:t>axioms</a:t>
            </a:r>
            <a:r>
              <a:rPr sz="180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solve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representational</a:t>
            </a:r>
            <a:r>
              <a:rPr sz="1809" spc="31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frame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problem</a:t>
            </a:r>
            <a:endParaRPr sz="1809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sz="1809" spc="-84" dirty="0">
                <a:latin typeface="Tahoma"/>
                <a:cs typeface="Tahoma"/>
              </a:rPr>
              <a:t>Each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axiom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26" dirty="0">
                <a:latin typeface="Tahoma"/>
                <a:cs typeface="Tahoma"/>
              </a:rPr>
              <a:t>“about”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53" dirty="0">
                <a:solidFill>
                  <a:srgbClr val="7E0000"/>
                </a:solidFill>
                <a:latin typeface="Century"/>
                <a:cs typeface="Century"/>
              </a:rPr>
              <a:t>predicate</a:t>
            </a:r>
            <a:r>
              <a:rPr sz="1809" spc="3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1809" spc="-71" dirty="0">
                <a:latin typeface="Tahoma"/>
                <a:cs typeface="Tahoma"/>
              </a:rPr>
              <a:t>(not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per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se):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1492" y="2133347"/>
            <a:ext cx="1596838" cy="29142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9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6586" y="2099226"/>
            <a:ext cx="4403351" cy="642816"/>
          </a:xfrm>
          <a:prstGeom prst="rect">
            <a:avLst/>
          </a:prstGeom>
        </p:spPr>
        <p:txBody>
          <a:bodyPr vert="horz" wrap="square" lIns="0" tIns="47065" rIns="0" bIns="0" rtlCol="0">
            <a:spAutoFit/>
          </a:bodyPr>
          <a:lstStyle/>
          <a:p>
            <a:pPr marL="11206">
              <a:spcBef>
                <a:spcPts val="371"/>
              </a:spcBef>
              <a:tabLst>
                <a:tab pos="481318" algn="l"/>
              </a:tabLst>
            </a:pP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	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an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63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01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1809">
              <a:latin typeface="Tahoma"/>
              <a:cs typeface="Tahoma"/>
            </a:endParaRPr>
          </a:p>
          <a:p>
            <a:pPr marL="50429">
              <a:spcBef>
                <a:spcPts val="287"/>
              </a:spcBef>
              <a:tabLst>
                <a:tab pos="482999" algn="l"/>
              </a:tabLst>
            </a:pP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∨	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97" dirty="0">
                <a:solidFill>
                  <a:srgbClr val="990099"/>
                </a:solidFill>
                <a:latin typeface="Tahoma"/>
                <a:cs typeface="Tahoma"/>
              </a:rPr>
              <a:t>tru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already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and</a:t>
            </a:r>
            <a:r>
              <a:rPr sz="1809" spc="-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n</a:t>
            </a:r>
            <a:r>
              <a:rPr sz="1809" spc="-128" dirty="0">
                <a:solidFill>
                  <a:srgbClr val="990099"/>
                </a:solidFill>
                <a:latin typeface="Tahoma"/>
                <a:cs typeface="Tahoma"/>
              </a:rPr>
              <a:t>o</a:t>
            </a:r>
            <a:r>
              <a:rPr sz="1809" spc="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75" dirty="0">
                <a:solidFill>
                  <a:srgbClr val="990099"/>
                </a:solidFill>
                <a:latin typeface="Tahoma"/>
                <a:cs typeface="Tahoma"/>
              </a:rPr>
              <a:t>action</a:t>
            </a:r>
            <a:r>
              <a:rPr sz="1809" spc="-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63" dirty="0">
                <a:solidFill>
                  <a:srgbClr val="990099"/>
                </a:solidFill>
                <a:latin typeface="Tahoma"/>
                <a:cs typeface="Tahoma"/>
              </a:rPr>
              <a:t>mad</a:t>
            </a:r>
            <a:r>
              <a:rPr sz="1809" spc="-132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93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180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990099"/>
                </a:solidFill>
                <a:latin typeface="Tahoma"/>
                <a:cs typeface="Tahoma"/>
              </a:rPr>
              <a:t>fals</a:t>
            </a:r>
            <a:r>
              <a:rPr sz="1809" spc="-115" dirty="0">
                <a:solidFill>
                  <a:srgbClr val="990099"/>
                </a:solidFill>
                <a:latin typeface="Tahoma"/>
                <a:cs typeface="Tahoma"/>
              </a:rPr>
              <a:t>e</a:t>
            </a:r>
            <a:r>
              <a:rPr sz="1809" spc="-150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794" y="3346271"/>
            <a:ext cx="4287371" cy="112665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spc="-88" dirty="0">
                <a:latin typeface="Tahoma"/>
                <a:cs typeface="Tahoma"/>
              </a:rPr>
              <a:t>For</a:t>
            </a:r>
            <a:r>
              <a:rPr sz="1809" spc="-22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holding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gold:</a:t>
            </a:r>
            <a:endParaRPr sz="1809">
              <a:latin typeface="Tahoma"/>
              <a:cs typeface="Tahoma"/>
            </a:endParaRPr>
          </a:p>
          <a:p>
            <a:pPr marL="333393">
              <a:spcBef>
                <a:spcPts val="31"/>
              </a:spcBef>
              <a:tabLst>
                <a:tab pos="955352" algn="l"/>
                <a:tab pos="382253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1809" spc="-35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1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))	</a:t>
            </a:r>
            <a:r>
              <a:rPr sz="1809" spc="-53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endParaRPr sz="1809">
              <a:latin typeface="Cambria"/>
              <a:cs typeface="Cambria"/>
            </a:endParaRPr>
          </a:p>
          <a:p>
            <a:pPr marL="656700">
              <a:spcBef>
                <a:spcPts val="31"/>
              </a:spcBef>
            </a:pP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1809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AtGo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707689">
              <a:spcBef>
                <a:spcPts val="22"/>
              </a:spcBef>
            </a:pP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-9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2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99" dirty="0">
                <a:solidFill>
                  <a:srgbClr val="990099"/>
                </a:solidFill>
                <a:latin typeface="Bookman Old Style"/>
                <a:cs typeface="Bookman Old Style"/>
              </a:rPr>
              <a:t>eas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809" spc="-79" dirty="0">
                <a:solidFill>
                  <a:srgbClr val="990099"/>
                </a:solidFill>
                <a:latin typeface="Gill Sans MT"/>
                <a:cs typeface="Gill Sans MT"/>
              </a:rPr>
              <a:t>)]</a:t>
            </a:r>
            <a:endParaRPr sz="1809">
              <a:latin typeface="Gill Sans MT"/>
              <a:cs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AD055-092D-41E7-B682-6BEBFB9DD16E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C3033-5A16-48B6-B8B8-A03D935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23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517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</a:pPr>
            <a:r>
              <a:rPr spc="79" dirty="0"/>
              <a:t>Making</a:t>
            </a:r>
            <a:r>
              <a:rPr spc="163" dirty="0"/>
              <a:t> </a:t>
            </a:r>
            <a:r>
              <a:rPr spc="35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353" y="1232394"/>
            <a:ext cx="6987988" cy="305730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sz="1809" spc="-66" dirty="0">
                <a:latin typeface="Tahoma"/>
                <a:cs typeface="Tahoma"/>
              </a:rPr>
              <a:t>Initial</a:t>
            </a:r>
            <a:r>
              <a:rPr sz="1809" spc="-4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condition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KB:</a:t>
            </a:r>
            <a:endParaRPr sz="1809">
              <a:latin typeface="Tahoma"/>
              <a:cs typeface="Tahoma"/>
            </a:endParaRPr>
          </a:p>
          <a:p>
            <a:pPr marL="735144">
              <a:spcBef>
                <a:spcPts val="22"/>
              </a:spcBef>
            </a:pP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2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1]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5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734585">
              <a:spcBef>
                <a:spcPts val="31"/>
              </a:spcBef>
            </a:pP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[1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115" dirty="0">
                <a:solidFill>
                  <a:srgbClr val="990099"/>
                </a:solidFill>
                <a:latin typeface="Gill Sans MT"/>
                <a:cs typeface="Gill Sans MT"/>
              </a:rPr>
              <a:t>2]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66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1377"/>
              </a:spcBef>
              <a:tabLst>
                <a:tab pos="2170695" algn="l"/>
              </a:tabLst>
            </a:pPr>
            <a:r>
              <a:rPr sz="1809" spc="-128" dirty="0">
                <a:latin typeface="Tahoma"/>
                <a:cs typeface="Tahoma"/>
              </a:rPr>
              <a:t>Query</a:t>
            </a:r>
            <a:r>
              <a:rPr sz="1809" spc="-84" dirty="0">
                <a:latin typeface="Tahoma"/>
                <a:cs typeface="Tahoma"/>
              </a:rPr>
              <a:t>:</a:t>
            </a:r>
            <a:r>
              <a:rPr sz="1809" spc="207" dirty="0">
                <a:latin typeface="Tahoma"/>
                <a:cs typeface="Tahoma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93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735144">
              <a:spcBef>
                <a:spcPts val="31"/>
              </a:spcBef>
            </a:pPr>
            <a:r>
              <a:rPr sz="1809" spc="-97" dirty="0">
                <a:latin typeface="Tahoma"/>
                <a:cs typeface="Tahoma"/>
              </a:rPr>
              <a:t>i.e.</a:t>
            </a:r>
            <a:r>
              <a:rPr sz="1809" spc="-75" dirty="0">
                <a:latin typeface="Tahoma"/>
                <a:cs typeface="Tahoma"/>
              </a:rPr>
              <a:t>,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49" dirty="0">
                <a:latin typeface="Tahoma"/>
                <a:cs typeface="Tahoma"/>
              </a:rPr>
              <a:t>i</a:t>
            </a:r>
            <a:r>
              <a:rPr sz="1809" spc="-97" dirty="0">
                <a:latin typeface="Tahoma"/>
                <a:cs typeface="Tahoma"/>
              </a:rPr>
              <a:t>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wha</a:t>
            </a:r>
            <a:r>
              <a:rPr sz="1809" spc="-66" dirty="0">
                <a:latin typeface="Tahoma"/>
                <a:cs typeface="Tahoma"/>
              </a:rPr>
              <a:t>t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wil</a:t>
            </a:r>
            <a:r>
              <a:rPr sz="1809" spc="-35" dirty="0">
                <a:latin typeface="Tahoma"/>
                <a:cs typeface="Tahoma"/>
              </a:rPr>
              <a:t>l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202" dirty="0">
                <a:latin typeface="Tahoma"/>
                <a:cs typeface="Tahoma"/>
              </a:rPr>
              <a:t>I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b</a:t>
            </a:r>
            <a:r>
              <a:rPr sz="1809" spc="-194" dirty="0">
                <a:latin typeface="Tahoma"/>
                <a:cs typeface="Tahoma"/>
              </a:rPr>
              <a:t>e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holdin</a:t>
            </a:r>
            <a:r>
              <a:rPr sz="1809" spc="-115" dirty="0">
                <a:latin typeface="Tahoma"/>
                <a:cs typeface="Tahoma"/>
              </a:rPr>
              <a:t>g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88" dirty="0">
                <a:latin typeface="Tahoma"/>
                <a:cs typeface="Tahoma"/>
              </a:rPr>
              <a:t>gold?</a:t>
            </a:r>
            <a:endParaRPr sz="1809">
              <a:latin typeface="Tahoma"/>
              <a:cs typeface="Tahoma"/>
            </a:endParaRPr>
          </a:p>
          <a:p>
            <a:pPr marL="89652">
              <a:spcBef>
                <a:spcPts val="1377"/>
              </a:spcBef>
            </a:pPr>
            <a:r>
              <a:rPr sz="1809" spc="-128" dirty="0">
                <a:latin typeface="Tahoma"/>
                <a:cs typeface="Tahoma"/>
              </a:rPr>
              <a:t>Answer:</a:t>
            </a:r>
            <a:r>
              <a:rPr sz="1809" spc="199" dirty="0">
                <a:latin typeface="Tahoma"/>
                <a:cs typeface="Tahoma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sz="1809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6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99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r>
              <a:rPr sz="1809" spc="66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735144">
              <a:spcBef>
                <a:spcPts val="22"/>
              </a:spcBef>
            </a:pPr>
            <a:r>
              <a:rPr sz="1809" spc="-93" dirty="0">
                <a:latin typeface="Tahoma"/>
                <a:cs typeface="Tahoma"/>
              </a:rPr>
              <a:t>i.e.,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go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forward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then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grab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gold</a:t>
            </a:r>
            <a:endParaRPr sz="1809">
              <a:latin typeface="Tahoma"/>
              <a:cs typeface="Tahoma"/>
            </a:endParaRPr>
          </a:p>
          <a:p>
            <a:pPr marL="89652">
              <a:spcBef>
                <a:spcPts val="1377"/>
              </a:spcBef>
            </a:pPr>
            <a:r>
              <a:rPr sz="1809" spc="-53" dirty="0">
                <a:latin typeface="Tahoma"/>
                <a:cs typeface="Tahoma"/>
              </a:rPr>
              <a:t>This</a:t>
            </a:r>
            <a:r>
              <a:rPr sz="1809" spc="-49" dirty="0">
                <a:latin typeface="Tahoma"/>
                <a:cs typeface="Tahoma"/>
              </a:rPr>
              <a:t> </a:t>
            </a:r>
            <a:r>
              <a:rPr sz="1809" spc="-154" dirty="0">
                <a:latin typeface="Tahoma"/>
                <a:cs typeface="Tahoma"/>
              </a:rPr>
              <a:t>assumes</a:t>
            </a:r>
            <a:r>
              <a:rPr sz="1809" spc="-71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agent</a:t>
            </a:r>
            <a:r>
              <a:rPr sz="1809" spc="-71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-4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interested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-57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plans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starting</a:t>
            </a:r>
            <a:r>
              <a:rPr sz="1809" spc="-53" dirty="0">
                <a:latin typeface="Tahoma"/>
                <a:cs typeface="Tahoma"/>
              </a:rPr>
              <a:t> </a:t>
            </a:r>
            <a:r>
              <a:rPr sz="1809" spc="-57" dirty="0">
                <a:latin typeface="Tahoma"/>
                <a:cs typeface="Tahoma"/>
              </a:rPr>
              <a:t>at</a:t>
            </a:r>
            <a:r>
              <a:rPr sz="1809" spc="-62" dirty="0">
                <a:latin typeface="Tahoma"/>
                <a:cs typeface="Tahom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-1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53" spc="297" baseline="-1190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28" dirty="0">
                <a:latin typeface="Tahoma"/>
                <a:cs typeface="Tahoma"/>
              </a:rPr>
              <a:t>and</a:t>
            </a:r>
            <a:r>
              <a:rPr sz="1809" spc="-53" dirty="0">
                <a:latin typeface="Tahoma"/>
                <a:cs typeface="Tahoma"/>
              </a:rPr>
              <a:t> </a:t>
            </a:r>
            <a:r>
              <a:rPr sz="1809" spc="-66" dirty="0">
                <a:latin typeface="Tahoma"/>
                <a:cs typeface="Tahoma"/>
              </a:rPr>
              <a:t>that</a:t>
            </a:r>
            <a:r>
              <a:rPr sz="1809" spc="-40" dirty="0">
                <a:latin typeface="Tahoma"/>
                <a:cs typeface="Tahoma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-39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endParaRPr sz="1853" baseline="-11904">
              <a:latin typeface="Gill Sans MT"/>
              <a:cs typeface="Gill Sans MT"/>
            </a:endParaRPr>
          </a:p>
          <a:p>
            <a:pPr marL="89652">
              <a:spcBef>
                <a:spcPts val="31"/>
              </a:spcBef>
            </a:pPr>
            <a:r>
              <a:rPr sz="1809" spc="-84" dirty="0">
                <a:latin typeface="Tahoma"/>
                <a:cs typeface="Tahoma"/>
              </a:rPr>
              <a:t>is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22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only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situation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15" dirty="0">
                <a:latin typeface="Tahoma"/>
                <a:cs typeface="Tahoma"/>
              </a:rPr>
              <a:t>described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the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93" dirty="0">
                <a:latin typeface="Tahoma"/>
                <a:cs typeface="Tahoma"/>
              </a:rPr>
              <a:t>KB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2F404-2DD3-4690-9C7E-406285EE4300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347F4-156A-4DD2-89DD-EFBB422B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24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47695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spc="79" dirty="0"/>
              <a:t>Making</a:t>
            </a:r>
            <a:r>
              <a:rPr spc="221" dirty="0"/>
              <a:t> </a:t>
            </a:r>
            <a:r>
              <a:rPr spc="44" dirty="0"/>
              <a:t>plans:	</a:t>
            </a:r>
            <a:r>
              <a:rPr spc="313" dirty="0"/>
              <a:t>A</a:t>
            </a:r>
            <a:r>
              <a:rPr spc="207" dirty="0"/>
              <a:t> </a:t>
            </a:r>
            <a:r>
              <a:rPr spc="106" dirty="0"/>
              <a:t>better</a:t>
            </a:r>
            <a:r>
              <a:rPr spc="212" dirty="0"/>
              <a:t> </a:t>
            </a:r>
            <a:r>
              <a:rPr spc="31" dirty="0"/>
              <a:t>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320690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sz="1809" spc="-128" dirty="0">
                <a:latin typeface="Tahoma"/>
                <a:cs typeface="Tahoma"/>
              </a:rPr>
              <a:t>Represent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10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sz="1809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as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action</a:t>
            </a:r>
            <a:r>
              <a:rPr sz="1809" spc="-4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sequences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8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spc="-125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spc="-99" baseline="-11904" dirty="0">
                <a:solidFill>
                  <a:srgbClr val="990099"/>
                </a:solidFill>
                <a:latin typeface="Gill Sans MT"/>
                <a:cs typeface="Gill Sans MT"/>
              </a:rPr>
              <a:t>2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79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53" i="1" spc="-119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1809" spc="-79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1377"/>
              </a:spcBef>
            </a:pP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66" dirty="0">
                <a:latin typeface="Tahoma"/>
                <a:cs typeface="Tahoma"/>
              </a:rPr>
              <a:t>i</a:t>
            </a:r>
            <a:r>
              <a:rPr sz="1809" spc="-106" dirty="0">
                <a:latin typeface="Tahoma"/>
                <a:cs typeface="Tahoma"/>
              </a:rPr>
              <a:t>s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97" dirty="0">
                <a:latin typeface="Tahoma"/>
                <a:cs typeface="Tahoma"/>
              </a:rPr>
              <a:t>resul</a:t>
            </a:r>
            <a:r>
              <a:rPr sz="1809" spc="-75" dirty="0">
                <a:latin typeface="Tahoma"/>
                <a:cs typeface="Tahoma"/>
              </a:rPr>
              <a:t>t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executing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latin typeface="Tahoma"/>
                <a:cs typeface="Tahoma"/>
              </a:rPr>
              <a:t>i</a:t>
            </a:r>
            <a:r>
              <a:rPr sz="1809" spc="-97" dirty="0">
                <a:latin typeface="Tahoma"/>
                <a:cs typeface="Tahoma"/>
              </a:rPr>
              <a:t>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  <a:p>
            <a:pPr marL="89652">
              <a:spcBef>
                <a:spcPts val="1377"/>
              </a:spcBef>
              <a:tabLst>
                <a:tab pos="2946183" algn="l"/>
              </a:tabLst>
            </a:pPr>
            <a:r>
              <a:rPr sz="1809" spc="-93" dirty="0">
                <a:latin typeface="Tahoma"/>
                <a:cs typeface="Tahoma"/>
              </a:rPr>
              <a:t>The</a:t>
            </a:r>
            <a:r>
              <a:rPr sz="1809" spc="-84" dirty="0">
                <a:latin typeface="Tahoma"/>
                <a:cs typeface="Tahoma"/>
              </a:rPr>
              <a:t>n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quer</a:t>
            </a:r>
            <a:r>
              <a:rPr sz="1809" spc="-124" dirty="0">
                <a:latin typeface="Tahoma"/>
                <a:cs typeface="Tahoma"/>
              </a:rPr>
              <a:t>y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As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33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1809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172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din</a:t>
            </a:r>
            <a:r>
              <a:rPr sz="1809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Go</a:t>
            </a:r>
            <a:r>
              <a:rPr sz="1809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2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53" spc="53" baseline="-11904" dirty="0">
                <a:solidFill>
                  <a:srgbClr val="990099"/>
                </a:solidFill>
                <a:latin typeface="Gill Sans MT"/>
                <a:cs typeface="Gill Sans MT"/>
              </a:rPr>
              <a:t>0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)))</a:t>
            </a:r>
            <a:endParaRPr sz="1809">
              <a:latin typeface="Gill Sans MT"/>
              <a:cs typeface="Gill Sans MT"/>
            </a:endParaRPr>
          </a:p>
          <a:p>
            <a:pPr marL="89652">
              <a:spcBef>
                <a:spcPts val="31"/>
              </a:spcBef>
            </a:pPr>
            <a:r>
              <a:rPr sz="1809" spc="-150" dirty="0">
                <a:latin typeface="Tahoma"/>
                <a:cs typeface="Tahoma"/>
              </a:rPr>
              <a:t>ha</a:t>
            </a:r>
            <a:r>
              <a:rPr sz="1809" spc="-119" dirty="0">
                <a:latin typeface="Tahoma"/>
                <a:cs typeface="Tahoma"/>
              </a:rPr>
              <a:t>s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spc="-106" dirty="0">
                <a:latin typeface="Tahoma"/>
                <a:cs typeface="Tahoma"/>
              </a:rPr>
              <a:t>th</a:t>
            </a:r>
            <a:r>
              <a:rPr sz="1809" spc="-115" dirty="0">
                <a:latin typeface="Tahoma"/>
                <a:cs typeface="Tahoma"/>
              </a:rPr>
              <a:t>e</a:t>
            </a:r>
            <a:r>
              <a:rPr sz="1809" spc="18" dirty="0">
                <a:latin typeface="Tahoma"/>
                <a:cs typeface="Tahoma"/>
              </a:rPr>
              <a:t> </a:t>
            </a:r>
            <a:r>
              <a:rPr sz="1809" spc="-84" dirty="0">
                <a:latin typeface="Tahoma"/>
                <a:cs typeface="Tahoma"/>
              </a:rPr>
              <a:t>solution</a:t>
            </a:r>
            <a:r>
              <a:rPr sz="1809" spc="-9" dirty="0">
                <a:latin typeface="Tahoma"/>
                <a:cs typeface="Tahoma"/>
              </a:rPr>
              <a:t> </a:t>
            </a:r>
            <a:r>
              <a:rPr sz="1809" spc="202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-202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1809" i="1" spc="-3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1809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809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1809" i="1" spc="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256" dirty="0">
                <a:solidFill>
                  <a:srgbClr val="990099"/>
                </a:solidFill>
                <a:latin typeface="Bookman Old Style"/>
                <a:cs typeface="Bookman Old Style"/>
              </a:rPr>
              <a:t>ab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spc="207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1809">
              <a:latin typeface="Cambria"/>
              <a:cs typeface="Cambria"/>
            </a:endParaRPr>
          </a:p>
          <a:p>
            <a:pPr marL="89652">
              <a:spcBef>
                <a:spcPts val="1377"/>
              </a:spcBef>
            </a:pPr>
            <a:r>
              <a:rPr sz="1809" spc="-66" dirty="0">
                <a:latin typeface="Tahoma"/>
                <a:cs typeface="Tahoma"/>
              </a:rPr>
              <a:t>Definition</a:t>
            </a:r>
            <a:r>
              <a:rPr sz="1809" spc="-18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sz="1809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spc="-75" dirty="0">
                <a:latin typeface="Tahoma"/>
                <a:cs typeface="Tahoma"/>
              </a:rPr>
              <a:t>in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19" dirty="0">
                <a:latin typeface="Tahoma"/>
                <a:cs typeface="Tahoma"/>
              </a:rPr>
              <a:t>terms</a:t>
            </a:r>
            <a:r>
              <a:rPr sz="1809" spc="35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</a:t>
            </a:r>
            <a:r>
              <a:rPr sz="1809" spc="9" dirty="0">
                <a:latin typeface="Tahoma"/>
                <a:cs typeface="Tahoma"/>
              </a:rPr>
              <a:t> </a:t>
            </a:r>
            <a:r>
              <a:rPr sz="1809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1809" spc="-57" dirty="0">
                <a:latin typeface="Tahoma"/>
                <a:cs typeface="Tahoma"/>
              </a:rPr>
              <a:t>:</a:t>
            </a:r>
            <a:endParaRPr sz="1809">
              <a:latin typeface="Tahoma"/>
              <a:cs typeface="Tahoma"/>
            </a:endParaRPr>
          </a:p>
          <a:p>
            <a:pPr marL="412398">
              <a:spcBef>
                <a:spcPts val="22"/>
              </a:spcBef>
              <a:tabLst>
                <a:tab pos="813590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([</a:t>
            </a:r>
            <a:r>
              <a:rPr sz="1809" spc="-19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4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809">
              <a:latin typeface="Bookman Old Style"/>
              <a:cs typeface="Bookman Old Style"/>
            </a:endParaRPr>
          </a:p>
          <a:p>
            <a:pPr marL="412398">
              <a:spcBef>
                <a:spcPts val="31"/>
              </a:spcBef>
              <a:tabLst>
                <a:tab pos="1250083" algn="l"/>
              </a:tabLst>
            </a:pPr>
            <a:r>
              <a:rPr sz="1809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1809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-44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spc="-49" dirty="0">
                <a:solidFill>
                  <a:srgbClr val="990099"/>
                </a:solidFill>
                <a:latin typeface="Gill Sans MT"/>
                <a:cs typeface="Gill Sans MT"/>
              </a:rPr>
              <a:t>[</a:t>
            </a:r>
            <a:r>
              <a:rPr sz="1809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809" spc="-66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1809" i="1" spc="-19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spc="-154" dirty="0">
                <a:solidFill>
                  <a:srgbClr val="990099"/>
                </a:solidFill>
                <a:latin typeface="Gill Sans MT"/>
                <a:cs typeface="Gill Sans MT"/>
              </a:rPr>
              <a:t>]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1809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sz="1809" spc="13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spc="256" dirty="0">
                <a:solidFill>
                  <a:srgbClr val="990099"/>
                </a:solidFill>
                <a:latin typeface="Gill Sans MT"/>
                <a:cs typeface="Gill Sans MT"/>
              </a:rPr>
              <a:t>=</a:t>
            </a:r>
            <a:r>
              <a:rPr sz="1809" spc="-9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sz="1809" i="1" spc="309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809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1809" i="1" spc="-5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1809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esu</a:t>
            </a:r>
            <a:r>
              <a:rPr sz="1809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1809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sz="1809" i="1" spc="-119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1809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809" i="1" spc="-146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809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sz="1809">
              <a:latin typeface="Gill Sans MT"/>
              <a:cs typeface="Gill Sans MT"/>
            </a:endParaRPr>
          </a:p>
          <a:p>
            <a:pPr marL="89092" marR="15689">
              <a:lnSpc>
                <a:spcPct val="101499"/>
              </a:lnSpc>
              <a:spcBef>
                <a:spcPts val="1346"/>
              </a:spcBef>
            </a:pPr>
            <a:r>
              <a:rPr sz="1809" spc="-75" dirty="0">
                <a:solidFill>
                  <a:srgbClr val="00007E"/>
                </a:solidFill>
                <a:latin typeface="Tahoma"/>
                <a:cs typeface="Tahoma"/>
              </a:rPr>
              <a:t>Planning</a:t>
            </a:r>
            <a:r>
              <a:rPr sz="1809" spc="97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32" dirty="0">
                <a:solidFill>
                  <a:srgbClr val="00007E"/>
                </a:solidFill>
                <a:latin typeface="Tahoma"/>
                <a:cs typeface="Tahoma"/>
              </a:rPr>
              <a:t>systems</a:t>
            </a:r>
            <a:r>
              <a:rPr sz="1809" spc="79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1809" spc="-146" dirty="0">
                <a:latin typeface="Tahoma"/>
                <a:cs typeface="Tahoma"/>
              </a:rPr>
              <a:t>are</a:t>
            </a:r>
            <a:r>
              <a:rPr sz="1809" spc="75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special-purpose</a:t>
            </a:r>
            <a:r>
              <a:rPr sz="1809" spc="110" dirty="0">
                <a:latin typeface="Tahoma"/>
                <a:cs typeface="Tahoma"/>
              </a:rPr>
              <a:t> </a:t>
            </a:r>
            <a:r>
              <a:rPr sz="1809" spc="-141" dirty="0">
                <a:latin typeface="Tahoma"/>
                <a:cs typeface="Tahoma"/>
              </a:rPr>
              <a:t>reasoners</a:t>
            </a:r>
            <a:r>
              <a:rPr sz="1809" spc="97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designed</a:t>
            </a:r>
            <a:r>
              <a:rPr sz="1809" spc="93" dirty="0">
                <a:latin typeface="Tahoma"/>
                <a:cs typeface="Tahoma"/>
              </a:rPr>
              <a:t> </a:t>
            </a:r>
            <a:r>
              <a:rPr sz="1809" spc="-62" dirty="0">
                <a:latin typeface="Tahoma"/>
                <a:cs typeface="Tahoma"/>
              </a:rPr>
              <a:t>to</a:t>
            </a:r>
            <a:r>
              <a:rPr sz="1809" spc="88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do</a:t>
            </a:r>
            <a:r>
              <a:rPr sz="1809" spc="88" dirty="0">
                <a:latin typeface="Tahoma"/>
                <a:cs typeface="Tahoma"/>
              </a:rPr>
              <a:t> </a:t>
            </a:r>
            <a:r>
              <a:rPr sz="1809" spc="-75" dirty="0">
                <a:latin typeface="Tahoma"/>
                <a:cs typeface="Tahoma"/>
              </a:rPr>
              <a:t>this</a:t>
            </a:r>
            <a:r>
              <a:rPr sz="1809" spc="101" dirty="0">
                <a:latin typeface="Tahoma"/>
                <a:cs typeface="Tahoma"/>
              </a:rPr>
              <a:t> </a:t>
            </a:r>
            <a:r>
              <a:rPr sz="1809" spc="-110" dirty="0">
                <a:latin typeface="Tahoma"/>
                <a:cs typeface="Tahoma"/>
              </a:rPr>
              <a:t>type</a:t>
            </a:r>
            <a:r>
              <a:rPr sz="1809" spc="97" dirty="0">
                <a:latin typeface="Tahoma"/>
                <a:cs typeface="Tahoma"/>
              </a:rPr>
              <a:t> </a:t>
            </a:r>
            <a:r>
              <a:rPr sz="1809" spc="-93" dirty="0">
                <a:latin typeface="Tahoma"/>
                <a:cs typeface="Tahoma"/>
              </a:rPr>
              <a:t>of </a:t>
            </a:r>
            <a:r>
              <a:rPr sz="1809" spc="-556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inference</a:t>
            </a:r>
            <a:r>
              <a:rPr sz="1809" spc="40" dirty="0">
                <a:latin typeface="Tahoma"/>
                <a:cs typeface="Tahoma"/>
              </a:rPr>
              <a:t> </a:t>
            </a:r>
            <a:r>
              <a:rPr sz="1809" spc="-150" dirty="0">
                <a:latin typeface="Tahoma"/>
                <a:cs typeface="Tahoma"/>
              </a:rPr>
              <a:t>more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79" dirty="0">
                <a:latin typeface="Tahoma"/>
                <a:cs typeface="Tahoma"/>
              </a:rPr>
              <a:t>efficiently</a:t>
            </a:r>
            <a:r>
              <a:rPr sz="1809" dirty="0">
                <a:latin typeface="Tahoma"/>
                <a:cs typeface="Tahoma"/>
              </a:rPr>
              <a:t> </a:t>
            </a:r>
            <a:r>
              <a:rPr sz="1809" spc="-101" dirty="0">
                <a:latin typeface="Tahoma"/>
                <a:cs typeface="Tahoma"/>
              </a:rPr>
              <a:t>than</a:t>
            </a:r>
            <a:r>
              <a:rPr sz="1809" spc="13" dirty="0">
                <a:latin typeface="Tahoma"/>
                <a:cs typeface="Tahoma"/>
              </a:rPr>
              <a:t> </a:t>
            </a:r>
            <a:r>
              <a:rPr sz="1809" spc="-128" dirty="0">
                <a:latin typeface="Tahoma"/>
                <a:cs typeface="Tahoma"/>
              </a:rPr>
              <a:t>a</a:t>
            </a:r>
            <a:r>
              <a:rPr sz="1809" spc="4" dirty="0">
                <a:latin typeface="Tahoma"/>
                <a:cs typeface="Tahoma"/>
              </a:rPr>
              <a:t> </a:t>
            </a:r>
            <a:r>
              <a:rPr sz="1809" spc="-124" dirty="0">
                <a:latin typeface="Tahoma"/>
                <a:cs typeface="Tahoma"/>
              </a:rPr>
              <a:t>general-purpose</a:t>
            </a:r>
            <a:r>
              <a:rPr sz="1809" spc="26" dirty="0">
                <a:latin typeface="Tahoma"/>
                <a:cs typeface="Tahoma"/>
              </a:rPr>
              <a:t> </a:t>
            </a:r>
            <a:r>
              <a:rPr sz="1809" spc="-137" dirty="0">
                <a:latin typeface="Tahoma"/>
                <a:cs typeface="Tahoma"/>
              </a:rPr>
              <a:t>reasoner</a:t>
            </a:r>
            <a:endParaRPr sz="1809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8404E-37E4-4BB2-B8A5-55F2837343E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3FC27-C9C3-4933-9691-CFA0C59E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 in FOL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CB170-6407-5FCA-84C1-8C045A80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652">
              <a:spcBef>
                <a:spcPts val="101"/>
              </a:spcBef>
            </a:pPr>
            <a:r>
              <a:rPr lang="en-MY" sz="2400" dirty="0">
                <a:latin typeface="NimbusRomNo9L-Regu"/>
              </a:rPr>
              <a:t>Knowledge engineering: </a:t>
            </a:r>
            <a:r>
              <a:rPr lang="en-US" sz="2400" dirty="0">
                <a:latin typeface="NimbusRomNo9L-Regu"/>
              </a:rPr>
              <a:t>the general process of knowledge-base construction</a:t>
            </a:r>
            <a:r>
              <a:rPr lang="en-MY" sz="2400" dirty="0">
                <a:latin typeface="NimbusRomNo9L-Regu"/>
              </a:rPr>
              <a:t>.</a:t>
            </a:r>
          </a:p>
          <a:p>
            <a:pPr marL="89652">
              <a:spcBef>
                <a:spcPts val="101"/>
              </a:spcBef>
            </a:pPr>
            <a:endParaRPr lang="en-MY" sz="2400" dirty="0">
              <a:latin typeface="NimbusRomNo9L-Regu"/>
            </a:endParaRPr>
          </a:p>
          <a:p>
            <a:pPr marL="89652">
              <a:spcBef>
                <a:spcPts val="101"/>
              </a:spcBef>
            </a:pPr>
            <a:r>
              <a:rPr lang="en-MY" sz="2400" dirty="0">
                <a:latin typeface="NimbusRomNo9L-Regu"/>
              </a:rPr>
              <a:t>The steps used in the knowledge engineering process: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2400" dirty="0">
                <a:latin typeface="NimbusRomNo9L-Regu"/>
              </a:rPr>
              <a:t>Identify the questions.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2400" dirty="0">
                <a:latin typeface="NimbusRomNo9L-Regu"/>
              </a:rPr>
              <a:t>Assemble the relevant knowledge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Decide on a vocabulary of predicates, functions, and constants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Encode general knowledge about the domain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Encode a description of the problem instance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Pose queries to the inference procedure and get answers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US" sz="2400" dirty="0">
                <a:latin typeface="NimbusRomNo9L-ReguItal"/>
              </a:rPr>
              <a:t>Debug and evaluate the knowledge base</a:t>
            </a:r>
          </a:p>
          <a:p>
            <a:pPr marL="392227" indent="-302575">
              <a:spcBef>
                <a:spcPts val="101"/>
              </a:spcBef>
              <a:buAutoNum type="arabicPeriod"/>
            </a:pPr>
            <a:endParaRPr lang="en-US" sz="2400" dirty="0">
              <a:latin typeface="NimbusRomNo9L-ReguItal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25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C6BF4-158B-4C18-BC88-BE35DCB2E0C0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87E19-7C75-44BC-80EF-3B2A48FC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26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507978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392227" indent="-302575">
              <a:spcBef>
                <a:spcPts val="101"/>
              </a:spcBef>
              <a:buAutoNum type="arabicPeriod"/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Identify the questions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392227" indent="-302575">
              <a:spcBef>
                <a:spcPts val="101"/>
              </a:spcBef>
              <a:buAutoNum type="arabicPeriod"/>
            </a:pP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Does the circuit in Figure 8.6 actually add properly?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If all the inputs are high, what is the output of gate A2?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Questions about the circuit’s structure are also interesting.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For example, what are all the gates connected to the first input terminal? 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Does the circuit contain feedback loops?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1B4C3-8573-412D-91BE-8452DE5EFF65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DD85D-583E-4B6C-9055-F85B3D86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27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7"/>
            <a:ext cx="6966137" cy="4809774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2. Assemble the relevant knowledge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Circuits composed of wires and gates.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Signals flow along wires to the input terminals of gates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Each gate produces a signal on the output terminal that flows along another wire.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There are four types </a:t>
            </a:r>
            <a:r>
              <a:rPr lang="en-US" sz="1588" dirty="0">
                <a:latin typeface="NimbusRomNo9L-Regu"/>
              </a:rPr>
              <a:t>of gates: AND, OR, and XOR gates have two input terminals, and NOT gates have one.</a:t>
            </a:r>
            <a:endParaRPr lang="en-MY" sz="1588" dirty="0">
              <a:latin typeface="NimbusRomNo9L-Regu"/>
            </a:endParaRPr>
          </a:p>
          <a:p>
            <a:pPr algn="l"/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7573A-260E-4319-A779-B77DEA98EA1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FA2AF-970B-494F-A063-3F5439CC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28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56541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3. Decide on a vocabulary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Each gate is represented as an object named by a constant, about which we assert that it is a gate with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Gate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</a:t>
            </a:r>
            <a:r>
              <a:rPr lang="en-MY" sz="1588" dirty="0">
                <a:latin typeface="NimbusRomNo9L-Regu"/>
              </a:rPr>
              <a:t>, </a:t>
            </a:r>
            <a:r>
              <a:rPr lang="en-MY" sz="1588" dirty="0" err="1">
                <a:latin typeface="NimbusRomNo9L-Regu"/>
              </a:rPr>
              <a:t>eg</a:t>
            </a:r>
            <a:r>
              <a:rPr lang="en-MY" sz="1588" dirty="0">
                <a:latin typeface="NimbusRomNo9L-Regu"/>
              </a:rPr>
              <a:t>: </a:t>
            </a:r>
            <a:r>
              <a:rPr lang="en-MY" sz="1588" i="1" dirty="0">
                <a:latin typeface="NimbusRomNo9L-Regu"/>
              </a:rPr>
              <a:t>T</a:t>
            </a:r>
            <a:r>
              <a:rPr lang="en-MY" sz="1588" i="1" dirty="0">
                <a:latin typeface="NimbusRomNo9L-ReguItal"/>
              </a:rPr>
              <a:t>ype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)=</a:t>
            </a:r>
            <a:r>
              <a:rPr lang="en-MY" sz="1588" i="1" dirty="0">
                <a:latin typeface="NimbusRomNo9L-ReguItal"/>
              </a:rPr>
              <a:t>XOR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Circuit</a:t>
            </a:r>
            <a:r>
              <a:rPr lang="en-MY" sz="1588" dirty="0">
                <a:latin typeface="NimbusRomNo9L-ReguItal"/>
              </a:rPr>
              <a:t>(</a:t>
            </a:r>
            <a:r>
              <a:rPr lang="en-MY" sz="1588" i="1" dirty="0">
                <a:latin typeface="NimbusRomNo9L-ReguItal"/>
              </a:rPr>
              <a:t>C</a:t>
            </a:r>
            <a:r>
              <a:rPr lang="en-MY" sz="1588" baseline="-25000" dirty="0">
                <a:latin typeface="NimbusRomNo9L-ReguItal"/>
              </a:rPr>
              <a:t>1</a:t>
            </a:r>
            <a:r>
              <a:rPr lang="en-MY" sz="1588" dirty="0">
                <a:latin typeface="NimbusRomNo9L-ReguItal"/>
              </a:rPr>
              <a:t>)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i="1" dirty="0">
                <a:latin typeface="NimbusRomNo9L-ReguItal"/>
              </a:rPr>
              <a:t>Terminal</a:t>
            </a:r>
            <a:r>
              <a:rPr lang="en-MY" sz="1588" dirty="0">
                <a:latin typeface="NimbusRomNo9L-ReguItal"/>
              </a:rPr>
              <a:t>(</a:t>
            </a:r>
            <a:r>
              <a:rPr lang="en-MY" sz="1588" i="1" dirty="0">
                <a:latin typeface="NimbusRomNo9L-ReguItal"/>
              </a:rPr>
              <a:t>x</a:t>
            </a:r>
            <a:r>
              <a:rPr lang="en-MY" sz="1588" dirty="0">
                <a:latin typeface="NimbusRomNo9L-ReguItal"/>
              </a:rPr>
              <a:t>)</a:t>
            </a: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935E5-B953-4B46-8114-800A25D36E8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44D00-9488-40E3-B71E-475133C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49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29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56541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4.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Encode general knowledge of the domain</a:t>
            </a:r>
            <a:endParaRPr lang="en-US" sz="1588" dirty="0">
              <a:solidFill>
                <a:srgbClr val="9A009A"/>
              </a:solidFill>
              <a:latin typeface="NimbusRomNo9L-ReguItal"/>
            </a:endParaRP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Example:</a:t>
            </a:r>
          </a:p>
          <a:p>
            <a:pPr algn="l"/>
            <a:r>
              <a:rPr lang="en-US" sz="1588" dirty="0">
                <a:latin typeface="NimbusRomNo9L-Regu"/>
              </a:rPr>
              <a:t>       If two terminals are connected, then they have the same signal:</a:t>
            </a:r>
          </a:p>
          <a:p>
            <a:pPr algn="l"/>
            <a:endParaRPr lang="en-US" sz="1588" dirty="0">
              <a:latin typeface="NimbusRomNo9L-Regu"/>
            </a:endParaRPr>
          </a:p>
          <a:p>
            <a:pPr algn="l"/>
            <a:r>
              <a:rPr lang="en-MY" sz="1588" dirty="0"/>
              <a:t>∀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MI10"/>
              </a:rPr>
              <a:t>,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NimbusRomNo9L-Regu"/>
              </a:rPr>
              <a:t> </a:t>
            </a:r>
            <a:r>
              <a:rPr lang="fr-FR" sz="1588" i="1" dirty="0">
                <a:latin typeface="NimbusRomNo9L-ReguItal"/>
              </a:rPr>
              <a:t>Terminal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R10"/>
              </a:rPr>
              <a:t>)</a:t>
            </a:r>
            <a:r>
              <a:rPr lang="en-MY" sz="1588" dirty="0"/>
              <a:t> ∧ </a:t>
            </a:r>
            <a:r>
              <a:rPr lang="fr-FR" sz="1588" i="1" dirty="0">
                <a:latin typeface="NimbusRomNo9L-ReguItal"/>
              </a:rPr>
              <a:t>Terminal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CMR10"/>
              </a:rPr>
              <a:t>)</a:t>
            </a:r>
            <a:r>
              <a:rPr lang="en-MY" sz="1588" dirty="0"/>
              <a:t> ∧ </a:t>
            </a:r>
            <a:r>
              <a:rPr lang="fr-FR" sz="1588" i="1" dirty="0" err="1">
                <a:latin typeface="NimbusRomNo9L-ReguItal"/>
              </a:rPr>
              <a:t>Connected</a:t>
            </a:r>
            <a:r>
              <a:rPr lang="fr-FR" sz="1588" dirty="0">
                <a:latin typeface="CMR10"/>
              </a:rPr>
              <a:t>(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1</a:t>
            </a:r>
            <a:r>
              <a:rPr lang="fr-FR" sz="1588" dirty="0">
                <a:latin typeface="CMMI10"/>
              </a:rPr>
              <a:t>, </a:t>
            </a:r>
            <a:r>
              <a:rPr lang="fr-FR" sz="1588" i="1" dirty="0">
                <a:latin typeface="NimbusRomNo9L-ReguItal"/>
              </a:rPr>
              <a:t>t</a:t>
            </a:r>
            <a:r>
              <a:rPr lang="fr-FR" sz="1588" baseline="-25000" dirty="0">
                <a:latin typeface="NimbusRomNo9L-Regu"/>
              </a:rPr>
              <a:t>2</a:t>
            </a:r>
            <a:r>
              <a:rPr lang="fr-FR" sz="1588" dirty="0">
                <a:latin typeface="CMR10"/>
              </a:rPr>
              <a:t>) </a:t>
            </a:r>
            <a:r>
              <a:rPr lang="en-MY" sz="1588" dirty="0"/>
              <a:t>⇒</a:t>
            </a:r>
            <a:endParaRPr lang="fr-FR" sz="1588" dirty="0">
              <a:latin typeface="CMSY10"/>
            </a:endParaRPr>
          </a:p>
          <a:p>
            <a:pPr algn="l"/>
            <a:r>
              <a:rPr lang="en-MY" sz="1588" i="1" dirty="0">
                <a:latin typeface="NimbusRomNo9L-ReguItal"/>
              </a:rPr>
              <a:t>Signal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t</a:t>
            </a:r>
            <a:r>
              <a:rPr lang="en-MY" sz="1588" baseline="-25000" dirty="0">
                <a:latin typeface="NimbusRomNo9L-Regu"/>
              </a:rPr>
              <a:t>1</a:t>
            </a:r>
            <a:r>
              <a:rPr lang="en-MY" sz="1588" dirty="0">
                <a:latin typeface="CMR10"/>
              </a:rPr>
              <a:t>)=</a:t>
            </a:r>
            <a:r>
              <a:rPr lang="en-MY" sz="1588" i="1" dirty="0">
                <a:latin typeface="NimbusRomNo9L-ReguItal"/>
              </a:rPr>
              <a:t>Signal</a:t>
            </a:r>
            <a:r>
              <a:rPr lang="en-MY" sz="1588" dirty="0">
                <a:latin typeface="CMR10"/>
              </a:rPr>
              <a:t>(</a:t>
            </a:r>
            <a:r>
              <a:rPr lang="en-MY" sz="1588" i="1" dirty="0">
                <a:latin typeface="NimbusRomNo9L-ReguItal"/>
              </a:rPr>
              <a:t>t</a:t>
            </a:r>
            <a:r>
              <a:rPr lang="en-MY" sz="1588" baseline="-25000" dirty="0">
                <a:latin typeface="NimbusRomNo9L-Regu"/>
              </a:rPr>
              <a:t>2</a:t>
            </a:r>
            <a:r>
              <a:rPr lang="en-MY" sz="1588" dirty="0">
                <a:latin typeface="CMR10"/>
              </a:rPr>
              <a:t>)</a:t>
            </a:r>
            <a:endParaRPr lang="en-US" sz="1588" dirty="0">
              <a:latin typeface="NimbusRomNo9L-ReguIt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8CB0B-6D21-4520-95B4-F8DE17E0C60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1AA3F-3704-466F-B827-CD5CABF2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first-order logic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0D8ADC-C996-474F-1F60-7D2D3419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/>
          </a:bodyPr>
          <a:lstStyle/>
          <a:p>
            <a:pPr marL="44826">
              <a:spcBef>
                <a:spcPts val="101"/>
              </a:spcBef>
            </a:pPr>
            <a:r>
              <a:rPr lang="en-US" sz="2400" spc="-124" dirty="0">
                <a:latin typeface="Tahoma"/>
                <a:cs typeface="Tahoma"/>
              </a:rPr>
              <a:t>Sentences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46" dirty="0">
                <a:latin typeface="Tahoma"/>
                <a:cs typeface="Tahoma"/>
              </a:rPr>
              <a:t>are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respect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solidFill>
                  <a:srgbClr val="00007E"/>
                </a:solidFill>
                <a:latin typeface="Tahoma"/>
                <a:cs typeface="Tahoma"/>
              </a:rPr>
              <a:t>model</a:t>
            </a:r>
            <a:r>
              <a:rPr lang="en-US" sz="2400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007E"/>
                </a:solidFill>
                <a:latin typeface="Tahoma"/>
                <a:cs typeface="Tahoma"/>
              </a:rPr>
              <a:t>interpretation</a:t>
            </a:r>
            <a:endParaRPr lang="en-US" sz="2400" dirty="0">
              <a:latin typeface="Tahoma"/>
              <a:cs typeface="Tahoma"/>
            </a:endParaRPr>
          </a:p>
          <a:p>
            <a:pPr marL="44826" marR="15689">
              <a:lnSpc>
                <a:spcPct val="163400"/>
              </a:lnSpc>
            </a:pPr>
            <a:r>
              <a:rPr lang="en-US" sz="2400" spc="-66" dirty="0">
                <a:latin typeface="Tahoma"/>
                <a:cs typeface="Tahoma"/>
              </a:rPr>
              <a:t>Model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contains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415" dirty="0">
                <a:latin typeface="Cambria"/>
                <a:cs typeface="Cambria"/>
              </a:rPr>
              <a:t>≥</a:t>
            </a:r>
            <a:r>
              <a:rPr lang="en-US" sz="2400" spc="115" dirty="0">
                <a:latin typeface="Cambria"/>
                <a:cs typeface="Cambria"/>
              </a:rPr>
              <a:t> </a:t>
            </a:r>
            <a:r>
              <a:rPr lang="en-US" sz="2400" spc="-71" dirty="0">
                <a:latin typeface="Gill Sans MT"/>
                <a:cs typeface="Gill Sans MT"/>
              </a:rPr>
              <a:t>1</a:t>
            </a:r>
            <a:r>
              <a:rPr lang="en-US" sz="2400" spc="71" dirty="0">
                <a:latin typeface="Gill Sans MT"/>
                <a:cs typeface="Gill Sans MT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(</a:t>
            </a:r>
            <a:r>
              <a:rPr lang="en-US" sz="2400" spc="-106" dirty="0">
                <a:solidFill>
                  <a:srgbClr val="00007E"/>
                </a:solidFill>
                <a:latin typeface="Tahoma"/>
                <a:cs typeface="Tahoma"/>
              </a:rPr>
              <a:t>domain</a:t>
            </a:r>
            <a:r>
              <a:rPr lang="en-US" sz="2400" spc="18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19" dirty="0">
                <a:solidFill>
                  <a:srgbClr val="00007E"/>
                </a:solidFill>
                <a:latin typeface="Tahoma"/>
                <a:cs typeface="Tahoma"/>
              </a:rPr>
              <a:t>elements</a:t>
            </a:r>
            <a:r>
              <a:rPr lang="en-US" sz="2400" spc="-119" dirty="0">
                <a:latin typeface="Tahoma"/>
                <a:cs typeface="Tahoma"/>
              </a:rPr>
              <a:t>)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relations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among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them </a:t>
            </a:r>
            <a:r>
              <a:rPr lang="en-US" sz="2400" spc="-552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Interpretation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specifies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referents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endParaRPr lang="en-US" sz="2400" dirty="0">
              <a:latin typeface="Tahoma"/>
              <a:cs typeface="Tahoma"/>
            </a:endParaRPr>
          </a:p>
          <a:p>
            <a:pPr marL="367572" marR="3667321">
              <a:lnSpc>
                <a:spcPts val="2206"/>
              </a:lnSpc>
              <a:spcBef>
                <a:spcPts val="66"/>
              </a:spcBef>
            </a:pPr>
            <a:r>
              <a:rPr lang="en-US" sz="2400" spc="-88" dirty="0">
                <a:solidFill>
                  <a:srgbClr val="990099"/>
                </a:solidFill>
                <a:latin typeface="Tahoma"/>
                <a:cs typeface="Tahoma"/>
              </a:rPr>
              <a:t>constant</a:t>
            </a:r>
            <a:r>
              <a:rPr lang="en-US" sz="2400" spc="-18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9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59" dirty="0">
                <a:latin typeface="Cambria"/>
                <a:cs typeface="Cambria"/>
              </a:rPr>
              <a:t> </a:t>
            </a:r>
            <a:r>
              <a:rPr lang="en-US" sz="2400" spc="-101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lang="en-US" sz="2400" spc="-97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990099"/>
                </a:solidFill>
                <a:latin typeface="Tahoma"/>
                <a:cs typeface="Tahoma"/>
              </a:rPr>
              <a:t>predicate</a:t>
            </a:r>
            <a:r>
              <a:rPr lang="en-US" sz="24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-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367572">
              <a:lnSpc>
                <a:spcPts val="2118"/>
              </a:lnSpc>
            </a:pPr>
            <a:r>
              <a:rPr lang="en-US" sz="2400" spc="-88" dirty="0">
                <a:solidFill>
                  <a:srgbClr val="990099"/>
                </a:solidFill>
                <a:latin typeface="Tahoma"/>
                <a:cs typeface="Tahoma"/>
              </a:rPr>
              <a:t>function</a:t>
            </a:r>
            <a:r>
              <a:rPr lang="en-US" sz="2400" spc="22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-115" dirty="0">
                <a:solidFill>
                  <a:srgbClr val="990099"/>
                </a:solidFill>
                <a:latin typeface="Tahoma"/>
                <a:cs typeface="Tahoma"/>
              </a:rPr>
              <a:t>symbols</a:t>
            </a:r>
            <a:r>
              <a:rPr lang="en-US" sz="2400" spc="13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59" dirty="0">
                <a:latin typeface="Cambria"/>
                <a:cs typeface="Cambri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lang="en-US" sz="2400" spc="3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279400" marR="1465808" indent="-214313">
              <a:lnSpc>
                <a:spcPct val="101000"/>
              </a:lnSpc>
              <a:spcBef>
                <a:spcPts val="1354"/>
              </a:spcBef>
            </a:pPr>
            <a:r>
              <a:rPr lang="en-US" sz="2400" spc="-40" dirty="0">
                <a:latin typeface="Tahoma"/>
                <a:cs typeface="Tahoma"/>
              </a:rPr>
              <a:t>An </a:t>
            </a:r>
            <a:r>
              <a:rPr lang="en-US" sz="2400" spc="-84" dirty="0">
                <a:latin typeface="Tahoma"/>
                <a:cs typeface="Tahoma"/>
              </a:rPr>
              <a:t>atomic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sentence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01" dirty="0">
                <a:solidFill>
                  <a:srgbClr val="990099"/>
                </a:solidFill>
                <a:latin typeface="Bookman Old Style"/>
                <a:cs typeface="Bookman Old Style"/>
              </a:rPr>
              <a:t>edicat</a:t>
            </a:r>
            <a:r>
              <a:rPr lang="en-US" sz="2400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spc="33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" dirty="0" err="1">
                <a:solidFill>
                  <a:srgbClr val="990099"/>
                </a:solidFill>
                <a:latin typeface="Bookman Old Style"/>
                <a:cs typeface="Bookman Old Style"/>
              </a:rPr>
              <a:t>te</a:t>
            </a:r>
            <a:r>
              <a:rPr lang="en-US" sz="2400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" dirty="0" err="1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139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true 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referred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z="2400" spc="-6" baseline="-11904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i="1" spc="-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z="2400" i="1" spc="6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i="1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400" spc="-172" dirty="0">
                <a:latin typeface="Tahoma"/>
                <a:cs typeface="Tahoma"/>
              </a:rPr>
              <a:t>a</a:t>
            </a:r>
            <a:r>
              <a:rPr lang="en-US" sz="2400" spc="-110" dirty="0">
                <a:latin typeface="Tahoma"/>
                <a:cs typeface="Tahoma"/>
              </a:rPr>
              <a:t>r</a:t>
            </a:r>
            <a:r>
              <a:rPr lang="en-US" sz="2400" spc="-154" dirty="0">
                <a:latin typeface="Tahoma"/>
                <a:cs typeface="Tahoma"/>
              </a:rPr>
              <a:t>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49" dirty="0">
                <a:latin typeface="Tahoma"/>
                <a:cs typeface="Tahoma"/>
              </a:rPr>
              <a:t>i</a:t>
            </a:r>
            <a:r>
              <a:rPr lang="en-US" sz="2400" spc="-97" dirty="0">
                <a:latin typeface="Tahoma"/>
                <a:cs typeface="Tahoma"/>
              </a:rPr>
              <a:t>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th</a:t>
            </a:r>
            <a:r>
              <a:rPr lang="en-US" sz="2400" spc="-115" dirty="0">
                <a:latin typeface="Tahoma"/>
                <a:cs typeface="Tahoma"/>
              </a:rPr>
              <a:t>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relatio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referre</a:t>
            </a:r>
            <a:r>
              <a:rPr lang="en-US" sz="2400" spc="-150" dirty="0">
                <a:latin typeface="Tahoma"/>
                <a:cs typeface="Tahoma"/>
              </a:rPr>
              <a:t>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3" dirty="0">
                <a:latin typeface="Tahoma"/>
                <a:cs typeface="Tahoma"/>
              </a:rPr>
              <a:t>t</a:t>
            </a:r>
            <a:r>
              <a:rPr lang="en-US" sz="2400" spc="-71" dirty="0">
                <a:latin typeface="Tahoma"/>
                <a:cs typeface="Tahoma"/>
              </a:rPr>
              <a:t>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68" dirty="0">
                <a:latin typeface="Tahoma"/>
                <a:cs typeface="Tahoma"/>
              </a:rPr>
              <a:t>b</a:t>
            </a:r>
            <a:r>
              <a:rPr lang="en-US" sz="2400" spc="-115" dirty="0">
                <a:latin typeface="Tahoma"/>
                <a:cs typeface="Tahoma"/>
              </a:rPr>
              <a:t>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06" dirty="0">
                <a:solidFill>
                  <a:srgbClr val="990099"/>
                </a:solidFill>
                <a:latin typeface="Bookman Old Style"/>
                <a:cs typeface="Bookman Old Style"/>
              </a:rPr>
              <a:t>edicate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D34E-14E0-4429-B372-61928B1C6AAD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CAF2E-21DD-4A9E-83E0-A14D50E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30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385797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5.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Encode the specific problem instance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Categorize the circuit and its component gates &amp; show the connections:</a:t>
            </a:r>
          </a:p>
          <a:p>
            <a:pPr marL="89652">
              <a:spcBef>
                <a:spcPts val="101"/>
              </a:spcBef>
            </a:pPr>
            <a:r>
              <a:rPr lang="en-US" sz="1588" i="1" dirty="0">
                <a:latin typeface="NimbusRomNo9L-ReguItal"/>
              </a:rPr>
              <a:t>Connected</a:t>
            </a:r>
            <a:r>
              <a:rPr lang="en-US" sz="1588" dirty="0">
                <a:latin typeface="CMR10"/>
              </a:rPr>
              <a:t>(</a:t>
            </a:r>
            <a:r>
              <a:rPr lang="en-US" sz="1588" i="1" dirty="0">
                <a:latin typeface="NimbusRomNo9L-ReguItal"/>
              </a:rPr>
              <a:t>Out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</a:t>
            </a:r>
            <a:r>
              <a:rPr lang="en-US" sz="1588" dirty="0">
                <a:latin typeface="CMMI10"/>
              </a:rPr>
              <a:t>, 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2</a:t>
            </a:r>
            <a:r>
              <a:rPr lang="en-US" sz="1588" dirty="0">
                <a:latin typeface="CMR10"/>
              </a:rPr>
              <a:t>)) </a:t>
            </a:r>
            <a:r>
              <a:rPr lang="en-US" sz="1588" i="1" dirty="0">
                <a:latin typeface="NimbusRomNo9L-ReguItal"/>
              </a:rPr>
              <a:t>Connected</a:t>
            </a:r>
            <a:r>
              <a:rPr lang="en-US" sz="1588" dirty="0">
                <a:latin typeface="CMR10"/>
              </a:rPr>
              <a:t>(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C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</a:t>
            </a:r>
            <a:r>
              <a:rPr lang="en-US" sz="1588" dirty="0">
                <a:latin typeface="CMMI10"/>
              </a:rPr>
              <a:t>; </a:t>
            </a:r>
            <a:r>
              <a:rPr lang="en-US" sz="1588" i="1" dirty="0">
                <a:latin typeface="NimbusRomNo9L-ReguItal"/>
              </a:rPr>
              <a:t>In</a:t>
            </a:r>
            <a:r>
              <a:rPr lang="en-US" sz="1588" dirty="0">
                <a:latin typeface="CMR10"/>
              </a:rPr>
              <a:t>(</a:t>
            </a:r>
            <a:r>
              <a:rPr lang="en-US" sz="1588" dirty="0">
                <a:latin typeface="NimbusRomNo9L-Regu"/>
              </a:rPr>
              <a:t>1</a:t>
            </a:r>
            <a:r>
              <a:rPr lang="en-US" sz="1588" dirty="0">
                <a:latin typeface="CMMI10"/>
              </a:rPr>
              <a:t>,</a:t>
            </a:r>
            <a:r>
              <a:rPr lang="en-US" sz="1588" i="1" dirty="0">
                <a:latin typeface="NimbusRomNo9L-ReguItal"/>
              </a:rPr>
              <a:t>X</a:t>
            </a:r>
            <a:r>
              <a:rPr lang="en-US" sz="1588" baseline="-25000" dirty="0">
                <a:latin typeface="NimbusRomNo9L-Regu"/>
              </a:rPr>
              <a:t>1</a:t>
            </a:r>
            <a:r>
              <a:rPr lang="en-US" sz="1588" dirty="0">
                <a:latin typeface="CMR10"/>
              </a:rPr>
              <a:t>))</a:t>
            </a:r>
            <a:endParaRPr lang="en-US" sz="1588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A471A-5603-4AAC-B50A-E3740241547D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B63A4-4805-40BE-ACAD-97842833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31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6"/>
            <a:ext cx="6966137" cy="4102336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6. </a:t>
            </a:r>
            <a:r>
              <a:rPr lang="en-US" sz="1588" dirty="0">
                <a:solidFill>
                  <a:srgbClr val="9A009A"/>
                </a:solidFill>
                <a:latin typeface="CMSSBX10"/>
              </a:rPr>
              <a:t>Pose queries to the inference procedure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What are the possible sets of values of all the terminals for the adder circuit?</a:t>
            </a:r>
          </a:p>
          <a:p>
            <a:pPr marL="341798" indent="-252146">
              <a:spcBef>
                <a:spcPts val="101"/>
              </a:spcBef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This final query will return a complete input–output table for the device, which can be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ADE47-A918-460B-AA8B-3D83B644F258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8388A-1F18-4CCC-AF7E-F3D133B8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32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526707"/>
            <a:ext cx="6813736" cy="650306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25"/>
              </a:lnSpc>
              <a:tabLst>
                <a:tab pos="2123068" algn="l"/>
              </a:tabLst>
            </a:pPr>
            <a:r>
              <a:rPr lang="en-US" spc="79" dirty="0"/>
              <a:t>Knowledge Engineering in FOL</a:t>
            </a:r>
            <a:endParaRPr spc="31" dirty="0"/>
          </a:p>
        </p:txBody>
      </p:sp>
      <p:sp>
        <p:nvSpPr>
          <p:cNvPr id="3" name="object 3"/>
          <p:cNvSpPr txBox="1"/>
          <p:nvPr/>
        </p:nvSpPr>
        <p:spPr>
          <a:xfrm>
            <a:off x="1053346" y="1244497"/>
            <a:ext cx="6966137" cy="4321051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89652">
              <a:spcBef>
                <a:spcPts val="101"/>
              </a:spcBef>
            </a:pPr>
            <a:r>
              <a:rPr lang="en-US" sz="1588" dirty="0">
                <a:latin typeface="NimbusRomNo9L-ReguItal"/>
              </a:rPr>
              <a:t>Applications in the electronic circuits domain</a:t>
            </a: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endParaRPr lang="en-US" sz="1588" dirty="0">
              <a:latin typeface="NimbusRomNo9L-ReguItal"/>
            </a:endParaRPr>
          </a:p>
          <a:p>
            <a:pPr marL="89652">
              <a:spcBef>
                <a:spcPts val="101"/>
              </a:spcBef>
            </a:pPr>
            <a:r>
              <a:rPr lang="en-MY" sz="1588" dirty="0">
                <a:solidFill>
                  <a:srgbClr val="9A009A"/>
                </a:solidFill>
                <a:latin typeface="CMSSBX10"/>
              </a:rPr>
              <a:t>7. Debug the knowledge base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US" sz="1588" dirty="0">
                <a:latin typeface="NimbusRomNo9L-Regu"/>
              </a:rPr>
              <a:t>We can perturb the knowledge base in various ways to see what kinds of erroneous behaviors </a:t>
            </a:r>
            <a:r>
              <a:rPr lang="en-MY" sz="1588" dirty="0">
                <a:latin typeface="NimbusRomNo9L-Regu"/>
              </a:rPr>
              <a:t>emerge</a:t>
            </a:r>
          </a:p>
          <a:p>
            <a:pPr marL="252146" indent="-252146">
              <a:buFont typeface="Arial" panose="020B0604020202020204" pitchFamily="34" charset="0"/>
              <a:buChar char="•"/>
            </a:pPr>
            <a:r>
              <a:rPr lang="en-MY" sz="1588" dirty="0">
                <a:latin typeface="NimbusRomNo9L-Regu"/>
              </a:rPr>
              <a:t>Example if no assertion 1 ≠ 0 </a:t>
            </a:r>
          </a:p>
          <a:p>
            <a:pPr algn="l"/>
            <a:endParaRPr lang="en-US" sz="1588" dirty="0">
              <a:latin typeface="NimbusRomNo9L-Regu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A6629D-3413-4981-BC2E-0B6B7DA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9" y="1748118"/>
            <a:ext cx="4837312" cy="2162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33B55-4C1A-4396-BAC8-F4FE95AA47BF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93CB5-9670-4884-B79F-9C988F9E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3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33</a:t>
            </a:fld>
            <a:endParaRPr spc="1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25" y="694611"/>
            <a:ext cx="6813736" cy="355354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303"/>
              </a:lnSpc>
            </a:pPr>
            <a:r>
              <a:rPr spc="79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794" y="1229704"/>
            <a:ext cx="6213662" cy="4436852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809" dirty="0">
                <a:latin typeface="Tahoma"/>
                <a:cs typeface="Tahoma"/>
              </a:rPr>
              <a:t>First-order logic:</a:t>
            </a:r>
          </a:p>
          <a:p>
            <a:pPr marL="514938" indent="-181545">
              <a:spcBef>
                <a:spcPts val="31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objects and relations are semantic primitives</a:t>
            </a:r>
          </a:p>
          <a:p>
            <a:pPr marL="514938" indent="-181545">
              <a:spcBef>
                <a:spcPts val="22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syntax: constants, functions, predicates, equality, quantifiers</a:t>
            </a:r>
          </a:p>
          <a:p>
            <a:pPr marL="11206" marR="593383" indent="-560">
              <a:lnSpc>
                <a:spcPct val="163400"/>
              </a:lnSpc>
            </a:pPr>
            <a:r>
              <a:rPr sz="1809" dirty="0">
                <a:latin typeface="Tahoma"/>
                <a:cs typeface="Tahoma"/>
              </a:rPr>
              <a:t>Increased expressive power: sufficient to define wumpus world  </a:t>
            </a:r>
            <a:endParaRPr lang="en-US" sz="1809" dirty="0">
              <a:latin typeface="Tahoma"/>
              <a:cs typeface="Tahoma"/>
            </a:endParaRPr>
          </a:p>
          <a:p>
            <a:pPr marL="11206" marR="593383" indent="-560">
              <a:lnSpc>
                <a:spcPct val="163400"/>
              </a:lnSpc>
            </a:pPr>
            <a:r>
              <a:rPr sz="1809" dirty="0">
                <a:latin typeface="Tahoma"/>
                <a:cs typeface="Tahoma"/>
              </a:rPr>
              <a:t>Situation calculus:</a:t>
            </a:r>
          </a:p>
          <a:p>
            <a:pPr marL="514938" indent="-181545">
              <a:spcBef>
                <a:spcPts val="31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conventions for describing actions and change in FOL</a:t>
            </a:r>
          </a:p>
          <a:p>
            <a:pPr marL="514938" indent="-181545">
              <a:spcBef>
                <a:spcPts val="22"/>
              </a:spcBef>
              <a:buChar char="–"/>
              <a:tabLst>
                <a:tab pos="515498" algn="l"/>
              </a:tabLst>
            </a:pPr>
            <a:r>
              <a:rPr sz="1809" dirty="0">
                <a:latin typeface="Tahoma"/>
                <a:cs typeface="Tahoma"/>
              </a:rPr>
              <a:t>can formulate planning as inference on a situation calculus KB</a:t>
            </a:r>
            <a:endParaRPr lang="en-US" sz="1809" dirty="0">
              <a:latin typeface="Tahoma"/>
              <a:cs typeface="Tahoma"/>
            </a:endParaRPr>
          </a:p>
          <a:p>
            <a:pPr marL="333393">
              <a:spcBef>
                <a:spcPts val="22"/>
              </a:spcBef>
              <a:tabLst>
                <a:tab pos="515498" algn="l"/>
              </a:tabLst>
            </a:pPr>
            <a:endParaRPr lang="en-MY" sz="1809" dirty="0">
              <a:latin typeface="Tahoma"/>
              <a:cs typeface="Tahoma"/>
            </a:endParaRPr>
          </a:p>
          <a:p>
            <a:pPr algn="l"/>
            <a:r>
              <a:rPr lang="en-US" sz="1809" dirty="0">
                <a:latin typeface="Tahoma"/>
                <a:cs typeface="Tahoma"/>
              </a:rPr>
              <a:t>Developing a KB in FOL requires a careful process of analyzing the domain, choosing a vocabulary, and encoding the axioms required to support the  </a:t>
            </a:r>
            <a:r>
              <a:rPr lang="en-MY" sz="1809" dirty="0">
                <a:latin typeface="Tahoma"/>
                <a:cs typeface="Tahoma"/>
              </a:rPr>
              <a:t>desired inferences.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75CF-BE48-495A-BEA2-AA2255EDD44C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14819-79F0-4976-B733-270E89DF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FOL: Example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59FD2B0-5CC5-A0E7-E470-2C80ABD8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4</a:t>
            </a:fld>
            <a:endParaRPr spc="18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05" y="1433120"/>
            <a:ext cx="5481213" cy="42392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0020" y="3516611"/>
            <a:ext cx="384922" cy="618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927" b="1" spc="13" dirty="0">
                <a:latin typeface="Times New Roman"/>
                <a:cs typeface="Times New Roman"/>
              </a:rPr>
              <a:t>R</a:t>
            </a:r>
            <a:endParaRPr sz="392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9247" y="3516611"/>
            <a:ext cx="273424" cy="618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3927" b="1" spc="9" dirty="0">
                <a:latin typeface="Times New Roman"/>
                <a:cs typeface="Times New Roman"/>
              </a:rPr>
              <a:t>J</a:t>
            </a:r>
            <a:endParaRPr sz="392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376" y="3902751"/>
            <a:ext cx="135591" cy="284626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765" b="1" spc="4" dirty="0">
                <a:latin typeface="Times New Roman"/>
                <a:cs typeface="Times New Roman"/>
              </a:rPr>
              <a:t>$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131" y="4364015"/>
            <a:ext cx="741269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9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721" b="1" spc="-44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7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854" y="4352343"/>
            <a:ext cx="741269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9" dirty="0">
                <a:solidFill>
                  <a:srgbClr val="A42A2A"/>
                </a:solidFill>
                <a:latin typeface="Arial"/>
                <a:cs typeface="Arial"/>
              </a:rPr>
              <a:t>left</a:t>
            </a:r>
            <a:r>
              <a:rPr sz="1721" b="1" spc="-44" dirty="0">
                <a:solidFill>
                  <a:srgbClr val="A42A2A"/>
                </a:solidFill>
                <a:latin typeface="Arial"/>
                <a:cs typeface="Arial"/>
              </a:rPr>
              <a:t> </a:t>
            </a:r>
            <a:r>
              <a:rPr sz="1721" b="1" spc="13" dirty="0">
                <a:solidFill>
                  <a:srgbClr val="A42A2A"/>
                </a:solidFill>
                <a:latin typeface="Arial"/>
                <a:cs typeface="Arial"/>
              </a:rPr>
              <a:t>leg</a:t>
            </a:r>
            <a:endParaRPr sz="172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940" y="2352116"/>
            <a:ext cx="80290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3" dirty="0">
                <a:latin typeface="Arial"/>
                <a:cs typeface="Arial"/>
              </a:rPr>
              <a:t>brother</a:t>
            </a:r>
            <a:endParaRPr sz="172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9267" y="2934798"/>
            <a:ext cx="80290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3" dirty="0">
                <a:latin typeface="Arial"/>
                <a:cs typeface="Arial"/>
              </a:rPr>
              <a:t>brother</a:t>
            </a:r>
            <a:endParaRPr sz="172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7437" y="2429667"/>
            <a:ext cx="765921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person</a:t>
            </a:r>
            <a:endParaRPr sz="172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0501" y="2216239"/>
            <a:ext cx="1591796" cy="979951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latin typeface="Arial"/>
                <a:cs typeface="Arial"/>
              </a:rPr>
              <a:t>on</a:t>
            </a:r>
            <a:r>
              <a:rPr sz="1721" b="1" spc="-26" dirty="0">
                <a:latin typeface="Arial"/>
                <a:cs typeface="Arial"/>
              </a:rPr>
              <a:t> </a:t>
            </a:r>
            <a:r>
              <a:rPr sz="1721" b="1" spc="18" dirty="0">
                <a:latin typeface="Arial"/>
                <a:cs typeface="Arial"/>
              </a:rPr>
              <a:t>head</a:t>
            </a:r>
            <a:endParaRPr sz="1721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544">
              <a:latin typeface="Arial"/>
              <a:cs typeface="Arial"/>
            </a:endParaRPr>
          </a:p>
          <a:p>
            <a:pPr marL="836564" marR="4483">
              <a:lnSpc>
                <a:spcPts val="1755"/>
              </a:lnSpc>
            </a:pPr>
            <a:r>
              <a:rPr sz="1721" b="1" spc="13" dirty="0">
                <a:solidFill>
                  <a:srgbClr val="0000FF"/>
                </a:solidFill>
                <a:latin typeface="Arial"/>
                <a:cs typeface="Arial"/>
              </a:rPr>
              <a:t>person  </a:t>
            </a: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king</a:t>
            </a:r>
            <a:endParaRPr sz="17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0781" y="1387209"/>
            <a:ext cx="679076" cy="28065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1721" b="1" spc="18" dirty="0">
                <a:solidFill>
                  <a:srgbClr val="0000FF"/>
                </a:solidFill>
                <a:latin typeface="Arial"/>
                <a:cs typeface="Arial"/>
              </a:rPr>
              <a:t>crown</a:t>
            </a:r>
            <a:endParaRPr sz="1721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AB84B-D166-4AF5-873F-263255402457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762707-7C34-457A-970D-363C6261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1172B7-38A2-5421-B823-7CC18205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 marR="2191427">
              <a:lnSpc>
                <a:spcPct val="101200"/>
              </a:lnSpc>
              <a:spcBef>
                <a:spcPts val="75"/>
              </a:spcBef>
            </a:pPr>
            <a:r>
              <a:rPr lang="en-US" sz="2400" spc="-106" dirty="0">
                <a:latin typeface="Tahoma"/>
                <a:cs typeface="Tahoma"/>
              </a:rPr>
              <a:t>Consider</a:t>
            </a:r>
            <a:r>
              <a:rPr lang="en-US" sz="2400" spc="-101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 </a:t>
            </a:r>
            <a:r>
              <a:rPr lang="en-US" sz="2400" spc="-88" dirty="0">
                <a:latin typeface="Tahoma"/>
                <a:cs typeface="Tahoma"/>
              </a:rPr>
              <a:t>interpretation </a:t>
            </a:r>
            <a:r>
              <a:rPr lang="en-US" sz="2400" spc="-75" dirty="0">
                <a:latin typeface="Tahoma"/>
                <a:cs typeface="Tahoma"/>
              </a:rPr>
              <a:t>in </a:t>
            </a:r>
            <a:r>
              <a:rPr lang="en-US" sz="2400" spc="-110" dirty="0">
                <a:latin typeface="Tahoma"/>
                <a:cs typeface="Tahoma"/>
              </a:rPr>
              <a:t>which </a:t>
            </a:r>
            <a:r>
              <a:rPr lang="en-US" sz="2400" spc="-556" dirty="0">
                <a:latin typeface="Tahoma"/>
                <a:cs typeface="Tahoma"/>
              </a:rPr>
              <a:t> 	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3" dirty="0">
                <a:latin typeface="Cambria"/>
                <a:cs typeface="Cambri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lang="en-US" sz="2400" spc="-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3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</a:p>
          <a:p>
            <a:pPr marL="0" marR="2191427" indent="0">
              <a:lnSpc>
                <a:spcPct val="101200"/>
              </a:lnSpc>
              <a:spcBef>
                <a:spcPts val="75"/>
              </a:spcBef>
              <a:buNone/>
            </a:pP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	J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106" dirty="0">
                <a:solidFill>
                  <a:srgbClr val="004B00"/>
                </a:solidFill>
                <a:latin typeface="Tahoma"/>
                <a:cs typeface="Tahoma"/>
              </a:rPr>
              <a:t>th</a:t>
            </a:r>
            <a:r>
              <a:rPr lang="en-US" sz="2400" spc="-115" dirty="0">
                <a:solidFill>
                  <a:srgbClr val="004B00"/>
                </a:solidFill>
                <a:latin typeface="Tahoma"/>
                <a:cs typeface="Tahoma"/>
              </a:rPr>
              <a:t>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9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lang="en-US" sz="24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44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0" indent="0">
              <a:spcBef>
                <a:spcPts val="22"/>
              </a:spcBef>
              <a:buNone/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Brother</a:t>
            </a:r>
            <a:r>
              <a:rPr lang="en-US" sz="2400" i="1" spc="7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304" dirty="0">
                <a:latin typeface="Cambria"/>
                <a:cs typeface="Cambria"/>
              </a:rPr>
              <a:t>→</a:t>
            </a:r>
            <a:r>
              <a:rPr lang="en-US" sz="2400" spc="168" dirty="0">
                <a:latin typeface="Cambria"/>
                <a:cs typeface="Cambri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1206" marR="4483">
              <a:lnSpc>
                <a:spcPct val="101200"/>
              </a:lnSpc>
              <a:spcBef>
                <a:spcPts val="1359"/>
              </a:spcBef>
            </a:pPr>
            <a:r>
              <a:rPr lang="en-US" sz="2400" spc="-106" dirty="0">
                <a:latin typeface="Tahoma"/>
                <a:cs typeface="Tahoma"/>
              </a:rPr>
              <a:t>Under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thi</a:t>
            </a:r>
            <a:r>
              <a:rPr lang="en-US" sz="2400" spc="-79" dirty="0">
                <a:latin typeface="Tahoma"/>
                <a:cs typeface="Tahoma"/>
              </a:rPr>
              <a:t>s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inter</a:t>
            </a:r>
            <a:r>
              <a:rPr lang="en-US" sz="2400" spc="-150" dirty="0">
                <a:latin typeface="Tahoma"/>
                <a:cs typeface="Tahoma"/>
              </a:rPr>
              <a:t>p</a:t>
            </a:r>
            <a:r>
              <a:rPr lang="en-US" sz="2400" spc="-84" dirty="0">
                <a:latin typeface="Tahoma"/>
                <a:cs typeface="Tahoma"/>
              </a:rPr>
              <a:t>retation</a:t>
            </a:r>
            <a:r>
              <a:rPr lang="en-US" sz="2400" spc="-57" dirty="0">
                <a:latin typeface="Tahoma"/>
                <a:cs typeface="Tahoma"/>
              </a:rPr>
              <a:t>,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13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lang="en-US" sz="2400" i="1" spc="-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66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true  </a:t>
            </a:r>
            <a:r>
              <a:rPr lang="en-US" sz="2400" spc="-84" dirty="0">
                <a:latin typeface="Tahoma"/>
                <a:cs typeface="Tahoma"/>
              </a:rPr>
              <a:t>just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case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Richard</a:t>
            </a:r>
            <a:r>
              <a:rPr lang="en-US" sz="2400" spc="2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solidFill>
                  <a:srgbClr val="004B00"/>
                </a:solidFill>
                <a:latin typeface="Tahoma"/>
                <a:cs typeface="Tahoma"/>
              </a:rPr>
              <a:t>Lionheart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9" dirty="0">
                <a:solidFill>
                  <a:srgbClr val="004B00"/>
                </a:solidFill>
                <a:latin typeface="Tahoma"/>
                <a:cs typeface="Tahoma"/>
              </a:rPr>
              <a:t>evil</a:t>
            </a:r>
            <a:r>
              <a:rPr lang="en-US" sz="2400" spc="9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44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46" dirty="0">
                <a:latin typeface="Tahoma"/>
                <a:cs typeface="Tahoma"/>
              </a:rPr>
              <a:t>are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the</a:t>
            </a:r>
            <a:r>
              <a:rPr lang="en-US" sz="2400" spc="18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10" dirty="0">
                <a:solidFill>
                  <a:srgbClr val="004B00"/>
                </a:solidFill>
                <a:latin typeface="Tahoma"/>
                <a:cs typeface="Tahoma"/>
              </a:rPr>
              <a:t>brotherhood</a:t>
            </a:r>
            <a:r>
              <a:rPr lang="en-US" sz="2400" spc="22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model.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5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3599E-CD7F-492B-BC8E-4349A2B116C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B1B1E-8E94-4B06-B159-C1A3CC80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FOL: Lots!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67B23A-FA73-01F8-FC1B-7FF43490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3619">
              <a:spcBef>
                <a:spcPts val="101"/>
              </a:spcBef>
            </a:pPr>
            <a:r>
              <a:rPr lang="en-US" sz="2400" spc="-71" dirty="0">
                <a:latin typeface="Tahoma"/>
                <a:cs typeface="Tahoma"/>
              </a:rPr>
              <a:t>Entailment</a:t>
            </a:r>
            <a:r>
              <a:rPr lang="en-US" sz="2400" spc="-40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propositional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logic</a:t>
            </a:r>
            <a:r>
              <a:rPr lang="en-US" sz="2400" spc="26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can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37" dirty="0">
                <a:latin typeface="Tahoma"/>
                <a:cs typeface="Tahoma"/>
              </a:rPr>
              <a:t>be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computed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enumerating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endParaRPr lang="en-US" sz="2400" dirty="0">
              <a:latin typeface="Tahoma"/>
              <a:cs typeface="Tahoma"/>
            </a:endParaRPr>
          </a:p>
          <a:p>
            <a:pPr marL="33619" marR="973843" indent="-560">
              <a:lnSpc>
                <a:spcPct val="163400"/>
              </a:lnSpc>
            </a:pPr>
            <a:r>
              <a:rPr lang="en-US" sz="2400" spc="-124" dirty="0">
                <a:latin typeface="Tahoma"/>
                <a:cs typeface="Tahoma"/>
              </a:rPr>
              <a:t>We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40" dirty="0">
                <a:solidFill>
                  <a:srgbClr val="7E0000"/>
                </a:solidFill>
                <a:latin typeface="Century"/>
                <a:cs typeface="Century"/>
              </a:rPr>
              <a:t>can</a:t>
            </a:r>
            <a:r>
              <a:rPr lang="en-US" sz="2400" spc="71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enumerate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4" dirty="0">
                <a:latin typeface="Tahoma"/>
                <a:cs typeface="Tahoma"/>
              </a:rPr>
              <a:t>FOL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given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97" dirty="0">
                <a:latin typeface="Tahoma"/>
                <a:cs typeface="Tahoma"/>
              </a:rPr>
              <a:t>KB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vocabulary: </a:t>
            </a:r>
            <a:r>
              <a:rPr lang="en-US" sz="2400" spc="-552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number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domain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elements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from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1" dirty="0">
                <a:solidFill>
                  <a:srgbClr val="990099"/>
                </a:solidFill>
                <a:latin typeface="Gill Sans MT"/>
                <a:cs typeface="Gill Sans MT"/>
              </a:rPr>
              <a:t>1</a:t>
            </a:r>
            <a:r>
              <a:rPr lang="en-US" sz="2400" spc="62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282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endParaRPr lang="en-US" sz="2400" dirty="0">
              <a:latin typeface="Cambria"/>
              <a:cs typeface="Cambria"/>
            </a:endParaRPr>
          </a:p>
          <a:p>
            <a:pPr marL="678552" marR="2073199" indent="-322747">
              <a:lnSpc>
                <a:spcPct val="101000"/>
              </a:lnSpc>
              <a:spcBef>
                <a:spcPts val="9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spc="-110" dirty="0">
                <a:latin typeface="Tahoma"/>
                <a:cs typeface="Tahoma"/>
              </a:rPr>
              <a:t>-</a:t>
            </a:r>
            <a:r>
              <a:rPr lang="en-US" sz="2400" spc="-110" dirty="0" err="1">
                <a:latin typeface="Tahoma"/>
                <a:cs typeface="Tahoma"/>
              </a:rPr>
              <a:t>ary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predicate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i="1" spc="53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79" baseline="-11904" dirty="0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lang="en-US" sz="2400" i="1" spc="463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vocabulary </a:t>
            </a:r>
            <a:r>
              <a:rPr lang="en-US" sz="2400" spc="-101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spc="-110" dirty="0">
                <a:latin typeface="Tahoma"/>
                <a:cs typeface="Tahoma"/>
              </a:rPr>
              <a:t>-</a:t>
            </a:r>
            <a:r>
              <a:rPr lang="en-US" sz="2400" spc="-110" dirty="0" err="1">
                <a:latin typeface="Tahoma"/>
                <a:cs typeface="Tahoma"/>
              </a:rPr>
              <a:t>ary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relation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on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endParaRPr lang="en-US" sz="2400" dirty="0">
              <a:latin typeface="Tahoma"/>
              <a:cs typeface="Tahoma"/>
            </a:endParaRPr>
          </a:p>
          <a:p>
            <a:pPr marL="1001299">
              <a:spcBef>
                <a:spcPts val="35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8" dirty="0">
                <a:latin typeface="Tahoma"/>
                <a:cs typeface="Tahoma"/>
              </a:rPr>
              <a:t>constant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symbol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i="1" spc="15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vocabulary</a:t>
            </a:r>
            <a:endParaRPr lang="en-US" sz="2400" dirty="0">
              <a:latin typeface="Tahoma"/>
              <a:cs typeface="Tahoma"/>
            </a:endParaRPr>
          </a:p>
          <a:p>
            <a:pPr marL="1324606">
              <a:spcBef>
                <a:spcPts val="31"/>
              </a:spcBef>
            </a:pPr>
            <a:r>
              <a:rPr lang="en-US" sz="2400" spc="-88" dirty="0">
                <a:latin typeface="Tahoma"/>
                <a:cs typeface="Tahoma"/>
              </a:rPr>
              <a:t>For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32" dirty="0">
                <a:latin typeface="Tahoma"/>
                <a:cs typeface="Tahoma"/>
              </a:rPr>
              <a:t>each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choice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referent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for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i="1" spc="1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from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57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objects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  <a:p>
            <a:pPr marL="33059">
              <a:spcBef>
                <a:spcPts val="1377"/>
              </a:spcBef>
            </a:pPr>
            <a:r>
              <a:rPr lang="en-US" sz="2400" spc="-97" dirty="0">
                <a:latin typeface="Tahoma"/>
                <a:cs typeface="Tahoma"/>
              </a:rPr>
              <a:t>Computing</a:t>
            </a:r>
            <a:r>
              <a:rPr lang="en-US" sz="2400" spc="31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entailment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by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enumerating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4" dirty="0">
                <a:latin typeface="Tahoma"/>
                <a:cs typeface="Tahoma"/>
              </a:rPr>
              <a:t>FOL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models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not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easy!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6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D9972-46EC-49EC-A13D-6EB5FAA8235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78960-C1EC-484E-9EF8-C90E5867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30802C-2842-C5A6-905D-F76D1394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06">
              <a:spcBef>
                <a:spcPts val="101"/>
              </a:spcBef>
              <a:tabLst>
                <a:tab pos="1408094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97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 {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} 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24" dirty="0">
                <a:latin typeface="Tahoma"/>
                <a:cs typeface="Tahoma"/>
              </a:rPr>
              <a:t>Everyone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Berkeley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24" dirty="0">
                <a:latin typeface="Tahoma"/>
                <a:cs typeface="Tahoma"/>
              </a:rPr>
              <a:t>smart: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35372" algn="l"/>
                <a:tab pos="2120266" algn="l"/>
                <a:tab pos="2467107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18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435372" algn="l"/>
                <a:tab pos="830960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 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being</a:t>
            </a:r>
            <a:endParaRPr lang="en-US" sz="2400" dirty="0">
              <a:latin typeface="Tahoma"/>
              <a:cs typeface="Tahoma"/>
            </a:endParaRPr>
          </a:p>
          <a:p>
            <a:pPr marL="0" indent="0">
              <a:spcBef>
                <a:spcPts val="31"/>
              </a:spcBef>
              <a:buNone/>
            </a:pPr>
            <a:r>
              <a:rPr lang="en-US" sz="2400" spc="22" dirty="0">
                <a:solidFill>
                  <a:srgbClr val="7E0000"/>
                </a:solidFill>
                <a:latin typeface="Century"/>
                <a:cs typeface="Century"/>
              </a:rPr>
              <a:t>each</a:t>
            </a:r>
            <a:r>
              <a:rPr lang="en-US" sz="2400" spc="66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object</a:t>
            </a:r>
            <a:r>
              <a:rPr lang="en-US" sz="2400" spc="-9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z="2400" spc="93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speaking,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equivalent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8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lang="en-US" sz="2400" spc="4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z="2400" spc="57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sz="2400" dirty="0">
              <a:latin typeface="Bookman Old Style"/>
              <a:cs typeface="Bookman Old Style"/>
            </a:endParaRPr>
          </a:p>
          <a:p>
            <a:pPr marL="383274" indent="0">
              <a:spcBef>
                <a:spcPts val="1156"/>
              </a:spcBef>
              <a:buNone/>
              <a:tabLst>
                <a:tab pos="3309834" algn="l"/>
                <a:tab pos="3656674" algn="l"/>
              </a:tabLst>
            </a:pP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31" dirty="0" err="1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-31" dirty="0" err="1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7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31" dirty="0" err="1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-31" dirty="0" err="1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3" dirty="0" err="1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lang="en-US" sz="2400" i="1" spc="-97" dirty="0" err="1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31"/>
              </a:spcBef>
              <a:buNone/>
              <a:tabLst>
                <a:tab pos="3073937" algn="l"/>
                <a:tab pos="3420778" algn="l"/>
              </a:tabLst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49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400" i="1" spc="-25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 	 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-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spc="-9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22"/>
              </a:spcBef>
              <a:buNone/>
              <a:tabLst>
                <a:tab pos="3173675" algn="l"/>
                <a:tab pos="3520515" algn="l"/>
              </a:tabLst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49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18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8" dirty="0">
                <a:solidFill>
                  <a:srgbClr val="990099"/>
                </a:solidFill>
                <a:latin typeface="Bookman Old Style"/>
                <a:cs typeface="Bookman Old Style"/>
              </a:rPr>
              <a:t>Berkeley,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 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 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13" dirty="0">
                <a:solidFill>
                  <a:srgbClr val="990099"/>
                </a:solidFill>
                <a:latin typeface="Bookman Old Style"/>
                <a:cs typeface="Bookman Old Style"/>
              </a:rPr>
              <a:t>Berkeley</a:t>
            </a:r>
            <a:r>
              <a:rPr lang="en-US" sz="2400" spc="-13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117120" indent="0">
              <a:spcBef>
                <a:spcPts val="31"/>
              </a:spcBef>
              <a:buNone/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7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A83A5-48C8-405E-A64A-46178D7B60C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BABEF-A73A-4A18-B6FC-F390192A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mistake to avoid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15F335-BED7-2BE7-BBC8-EF1B6256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>
              <a:spcBef>
                <a:spcPts val="101"/>
              </a:spcBef>
              <a:tabLst>
                <a:tab pos="1038280" algn="l"/>
                <a:tab pos="1457403" algn="l"/>
              </a:tabLst>
            </a:pPr>
            <a:r>
              <a:rPr lang="en-US" sz="2400" spc="-88" dirty="0">
                <a:latin typeface="Tahoma"/>
                <a:cs typeface="Tahoma"/>
              </a:rPr>
              <a:t>Typically,	</a:t>
            </a:r>
            <a:r>
              <a:rPr lang="en-US" sz="2400" spc="256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18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24" dirty="0">
                <a:latin typeface="Tahoma"/>
                <a:cs typeface="Tahoma"/>
              </a:rPr>
              <a:t>Common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mistake:</a:t>
            </a:r>
            <a:r>
              <a:rPr lang="en-US" sz="2400" spc="194" dirty="0">
                <a:latin typeface="Tahoma"/>
                <a:cs typeface="Tahoma"/>
              </a:rPr>
              <a:t> </a:t>
            </a:r>
            <a:r>
              <a:rPr lang="en-US" sz="2400" spc="-115" dirty="0">
                <a:latin typeface="Tahoma"/>
                <a:cs typeface="Tahoma"/>
              </a:rPr>
              <a:t>using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spc="172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141" dirty="0">
                <a:latin typeface="Tahoma"/>
                <a:cs typeface="Tahoma"/>
              </a:rPr>
              <a:t>as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main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connective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46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46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290808">
              <a:spcBef>
                <a:spcPts val="1377"/>
              </a:spcBef>
              <a:tabLst>
                <a:tab pos="713853" algn="l"/>
              </a:tabLst>
            </a:pPr>
            <a:r>
              <a:rPr lang="en-US" sz="2400" spc="-124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 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93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137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01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</a:pPr>
            <a:r>
              <a:rPr lang="en-US" sz="2400" spc="-159" dirty="0">
                <a:latin typeface="Tahoma"/>
                <a:cs typeface="Tahoma"/>
              </a:rPr>
              <a:t>means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97" dirty="0">
                <a:latin typeface="Tahoma"/>
                <a:cs typeface="Tahoma"/>
              </a:rPr>
              <a:t>“Everyone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Berkeley</a:t>
            </a:r>
            <a:r>
              <a:rPr lang="en-US" sz="2400" spc="-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and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everyone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71" dirty="0">
                <a:latin typeface="Tahoma"/>
                <a:cs typeface="Tahoma"/>
              </a:rPr>
              <a:t>smart”</a:t>
            </a:r>
            <a:endParaRPr lang="en-US" sz="2400" dirty="0">
              <a:latin typeface="Tahoma"/>
              <a:cs typeface="Tahoma"/>
            </a:endParaRPr>
          </a:p>
          <a:p>
            <a:endParaRPr lang="en-EG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8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86A2E-4A41-4565-A5B6-455435879142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CAFD3-CE8C-4AAD-AB67-5E20CDB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2AA439-C64A-FCE5-6AB6-524E67DF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06">
              <a:spcBef>
                <a:spcPts val="101"/>
              </a:spcBef>
              <a:tabLst>
                <a:tab pos="1408094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97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-75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lang="en-US" sz="2400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z="2400" spc="-75" dirty="0" err="1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lang="en-US" sz="2400" i="1" spc="-88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z="2400" spc="-88" dirty="0">
                <a:solidFill>
                  <a:srgbClr val="990099"/>
                </a:solidFill>
                <a:latin typeface="Cambria"/>
                <a:cs typeface="Cambria"/>
              </a:rPr>
              <a:t>s</a:t>
            </a:r>
            <a:endParaRPr lang="en-US" sz="2400" dirty="0">
              <a:latin typeface="Cambria"/>
              <a:cs typeface="Cambria"/>
            </a:endParaRPr>
          </a:p>
          <a:p>
            <a:pPr marL="11206">
              <a:spcBef>
                <a:spcPts val="1377"/>
              </a:spcBef>
            </a:pPr>
            <a:r>
              <a:rPr lang="en-US" sz="2400" spc="-141" dirty="0">
                <a:latin typeface="Tahoma"/>
                <a:cs typeface="Tahoma"/>
              </a:rPr>
              <a:t>Someone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57" dirty="0">
                <a:latin typeface="Tahoma"/>
                <a:cs typeface="Tahoma"/>
              </a:rPr>
              <a:t>at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9" dirty="0">
                <a:latin typeface="Tahoma"/>
                <a:cs typeface="Tahoma"/>
              </a:rPr>
              <a:t>Stanf</a:t>
            </a:r>
            <a:r>
              <a:rPr lang="en-US" sz="2400" spc="-150" dirty="0">
                <a:latin typeface="Tahoma"/>
                <a:cs typeface="Tahoma"/>
              </a:rPr>
              <a:t>o</a:t>
            </a:r>
            <a:r>
              <a:rPr lang="en-US" sz="2400" spc="-79" dirty="0">
                <a:latin typeface="Tahoma"/>
                <a:cs typeface="Tahoma"/>
              </a:rPr>
              <a:t>r</a:t>
            </a:r>
            <a:r>
              <a:rPr lang="en-US" sz="2400" spc="-115" dirty="0">
                <a:latin typeface="Tahoma"/>
                <a:cs typeface="Tahoma"/>
              </a:rPr>
              <a:t>d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66" dirty="0">
                <a:latin typeface="Tahoma"/>
                <a:cs typeface="Tahoma"/>
              </a:rPr>
              <a:t>i</a:t>
            </a:r>
            <a:r>
              <a:rPr lang="en-US" sz="2400" spc="-106" dirty="0">
                <a:latin typeface="Tahoma"/>
                <a:cs typeface="Tahoma"/>
              </a:rPr>
              <a:t>s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59" dirty="0">
                <a:latin typeface="Tahoma"/>
                <a:cs typeface="Tahoma"/>
              </a:rPr>
              <a:t>sm</a:t>
            </a:r>
            <a:r>
              <a:rPr lang="en-US" sz="2400" spc="-176" dirty="0">
                <a:latin typeface="Tahoma"/>
                <a:cs typeface="Tahoma"/>
              </a:rPr>
              <a:t>a</a:t>
            </a:r>
            <a:r>
              <a:rPr lang="en-US" sz="2400" spc="-79" dirty="0">
                <a:latin typeface="Tahoma"/>
                <a:cs typeface="Tahoma"/>
              </a:rPr>
              <a:t>rt: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  <a:tabLst>
                <a:tab pos="435372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-9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lang="en-US" sz="2400" i="1" spc="-26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endParaRPr lang="en-US" sz="2400" dirty="0">
              <a:latin typeface="Gill Sans MT"/>
              <a:cs typeface="Gill Sans MT"/>
            </a:endParaRPr>
          </a:p>
          <a:p>
            <a:pPr marL="11206">
              <a:spcBef>
                <a:spcPts val="1377"/>
              </a:spcBef>
              <a:tabLst>
                <a:tab pos="435372" algn="l"/>
                <a:tab pos="830960" algn="l"/>
              </a:tabLst>
            </a:pPr>
            <a:r>
              <a:rPr lang="en-US" sz="2400" spc="-49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lang="en-US" sz="2400" spc="-101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28" dirty="0">
                <a:latin typeface="Tahoma"/>
                <a:cs typeface="Tahoma"/>
              </a:rPr>
              <a:t>a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-31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sz="2400" i="1" spc="22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62" dirty="0" err="1">
                <a:latin typeface="Tahoma"/>
                <a:cs typeface="Tahoma"/>
              </a:rPr>
              <a:t>iff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26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is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true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84" dirty="0">
                <a:latin typeface="Tahoma"/>
                <a:cs typeface="Tahoma"/>
              </a:rPr>
              <a:t>with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spc="1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being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31"/>
              </a:spcBef>
            </a:pPr>
            <a:r>
              <a:rPr lang="en-US" sz="2400" spc="49" dirty="0">
                <a:solidFill>
                  <a:srgbClr val="7E0000"/>
                </a:solidFill>
                <a:latin typeface="Century"/>
                <a:cs typeface="Century"/>
              </a:rPr>
              <a:t>some</a:t>
            </a: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06" dirty="0">
                <a:latin typeface="Tahoma"/>
                <a:cs typeface="Tahoma"/>
              </a:rPr>
              <a:t>possible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object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75" dirty="0">
                <a:latin typeface="Tahoma"/>
                <a:cs typeface="Tahoma"/>
              </a:rPr>
              <a:t>in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19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 marL="11206">
              <a:spcBef>
                <a:spcPts val="1377"/>
              </a:spcBef>
            </a:pP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z="2400" spc="93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speaking,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101" dirty="0">
                <a:latin typeface="Tahoma"/>
                <a:cs typeface="Tahoma"/>
              </a:rPr>
              <a:t>equivalent</a:t>
            </a:r>
            <a:r>
              <a:rPr lang="en-US" sz="2400" spc="-4" dirty="0">
                <a:latin typeface="Tahoma"/>
                <a:cs typeface="Tahoma"/>
              </a:rPr>
              <a:t> </a:t>
            </a:r>
            <a:r>
              <a:rPr lang="en-US" sz="2400" spc="-62" dirty="0">
                <a:latin typeface="Tahoma"/>
                <a:cs typeface="Tahoma"/>
              </a:rPr>
              <a:t>to</a:t>
            </a:r>
            <a:r>
              <a:rPr lang="en-US" sz="2400" spc="22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the</a:t>
            </a:r>
            <a:r>
              <a:rPr lang="en-US" sz="2400" spc="13" dirty="0">
                <a:latin typeface="Tahoma"/>
                <a:cs typeface="Tahoma"/>
              </a:rPr>
              <a:t> </a:t>
            </a:r>
            <a:r>
              <a:rPr lang="en-US" sz="2400" spc="-88" dirty="0">
                <a:solidFill>
                  <a:srgbClr val="004B00"/>
                </a:solidFill>
                <a:latin typeface="Tahoma"/>
                <a:cs typeface="Tahoma"/>
              </a:rPr>
              <a:t>disjunction</a:t>
            </a:r>
            <a:r>
              <a:rPr lang="en-US" sz="2400" spc="49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4" dirty="0">
                <a:latin typeface="Tahoma"/>
                <a:cs typeface="Tahoma"/>
              </a:rPr>
              <a:t> </a:t>
            </a:r>
            <a:r>
              <a:rPr lang="en-US" sz="2400" spc="-84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z="2400" spc="66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93" dirty="0">
                <a:latin typeface="Tahoma"/>
                <a:cs typeface="Tahoma"/>
              </a:rPr>
              <a:t>of</a:t>
            </a:r>
            <a:r>
              <a:rPr lang="en-US" sz="2400" spc="9" dirty="0">
                <a:latin typeface="Tahoma"/>
                <a:cs typeface="Tahoma"/>
              </a:rPr>
              <a:t> </a:t>
            </a:r>
            <a:r>
              <a:rPr lang="en-US" sz="2400" i="1" spc="62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sz="2400" dirty="0">
              <a:latin typeface="Bookman Old Style"/>
              <a:cs typeface="Bookman Old Style"/>
            </a:endParaRPr>
          </a:p>
          <a:p>
            <a:pPr marL="611874">
              <a:spcBef>
                <a:spcPts val="1156"/>
              </a:spcBef>
            </a:pPr>
            <a:r>
              <a:rPr lang="en-US" sz="2400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49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49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49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4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i="1" spc="-84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43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26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26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35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31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57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141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lang="en-US" sz="240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44" dirty="0" err="1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13" dirty="0" err="1">
                <a:solidFill>
                  <a:srgbClr val="990099"/>
                </a:solidFill>
                <a:latin typeface="Bookman Old Style"/>
                <a:cs typeface="Bookman Old Style"/>
              </a:rPr>
              <a:t>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6" dirty="0" err="1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lang="en-US" sz="2400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 err="1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4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i="1" spc="-66" dirty="0">
                <a:solidFill>
                  <a:srgbClr val="990099"/>
                </a:solidFill>
                <a:latin typeface="Bookman Old Style"/>
                <a:cs typeface="Bookman Old Style"/>
              </a:rPr>
              <a:t>ma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26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93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44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9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34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57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22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lang="en-US" sz="2400" spc="476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spc="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1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31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31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1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i="1" spc="-7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8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40" dirty="0">
                <a:solidFill>
                  <a:srgbClr val="990099"/>
                </a:solidFill>
                <a:latin typeface="Gill Sans MT"/>
                <a:cs typeface="Gill Sans MT"/>
              </a:rPr>
              <a:t>)</a:t>
            </a:r>
            <a:r>
              <a:rPr lang="en-US" sz="2400" spc="-115" dirty="0">
                <a:solidFill>
                  <a:srgbClr val="990099"/>
                </a:solidFill>
                <a:latin typeface="Gill Sans MT"/>
                <a:cs typeface="Gill Sans MT"/>
              </a:rPr>
              <a:t> </a:t>
            </a: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lang="en-US" sz="24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13" dirty="0">
                <a:solidFill>
                  <a:srgbClr val="990099"/>
                </a:solidFill>
                <a:latin typeface="Bookman Old Style"/>
                <a:cs typeface="Bookman Old Style"/>
              </a:rPr>
              <a:t>Smart</a:t>
            </a:r>
            <a:r>
              <a:rPr lang="en-US" sz="2400" spc="13" dirty="0">
                <a:solidFill>
                  <a:srgbClr val="990099"/>
                </a:solidFill>
                <a:latin typeface="Gill Sans MT"/>
                <a:cs typeface="Gill Sans MT"/>
              </a:rPr>
              <a:t>(</a:t>
            </a:r>
            <a:r>
              <a:rPr lang="en-US" sz="2400" i="1" spc="13" dirty="0" err="1">
                <a:solidFill>
                  <a:srgbClr val="990099"/>
                </a:solidFill>
                <a:latin typeface="Bookman Old Style"/>
                <a:cs typeface="Bookman Old Style"/>
              </a:rPr>
              <a:t>Stanf</a:t>
            </a:r>
            <a:r>
              <a:rPr lang="en-US" sz="2400" i="1" spc="-34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2" dirty="0" err="1">
                <a:solidFill>
                  <a:srgbClr val="990099"/>
                </a:solidFill>
                <a:latin typeface="Bookman Old Style"/>
                <a:cs typeface="Bookman Old Style"/>
              </a:rPr>
              <a:t>ord</a:t>
            </a:r>
            <a:r>
              <a:rPr lang="en-US" sz="2400" spc="-22" dirty="0">
                <a:solidFill>
                  <a:srgbClr val="990099"/>
                </a:solidFill>
                <a:latin typeface="Gill Sans MT"/>
                <a:cs typeface="Gill Sans MT"/>
              </a:rPr>
              <a:t>))</a:t>
            </a:r>
            <a:endParaRPr lang="en-US" sz="2400" dirty="0">
              <a:latin typeface="Gill Sans MT"/>
              <a:cs typeface="Gill Sans MT"/>
            </a:endParaRPr>
          </a:p>
          <a:p>
            <a:pPr marL="345720">
              <a:spcBef>
                <a:spcPts val="31"/>
              </a:spcBef>
            </a:pPr>
            <a:r>
              <a:rPr lang="en-US" sz="2400" spc="146" dirty="0">
                <a:solidFill>
                  <a:srgbClr val="990099"/>
                </a:solidFill>
                <a:latin typeface="Cambria"/>
                <a:cs typeface="Cambria"/>
              </a:rPr>
              <a:t>∨ </a:t>
            </a:r>
            <a:r>
              <a:rPr lang="en-US" sz="2400" spc="79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47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3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9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sz="240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8647113" y="7008813"/>
            <a:ext cx="496887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759"/>
              </a:lnSpc>
            </a:pPr>
            <a:r>
              <a:rPr lang="en-US" spc="15"/>
              <a:t>Chapter</a:t>
            </a:r>
            <a:r>
              <a:rPr lang="en-US" spc="20"/>
              <a:t> 8</a:t>
            </a:r>
            <a:endParaRPr spc="1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48738" y="7008813"/>
            <a:ext cx="195262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759"/>
              </a:lnSpc>
            </a:pPr>
            <a:fld id="{81D60167-4931-47E6-BA6A-407CBD079E47}" type="slidenum">
              <a:rPr lang="en-EG" spc="20" smtClean="0"/>
              <a:pPr marL="38100">
                <a:lnSpc>
                  <a:spcPts val="860"/>
                </a:lnSpc>
              </a:pPr>
              <a:t>9</a:t>
            </a:fld>
            <a:endParaRPr spc="1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ED27C-6C20-4D0A-8CB8-B9A81F65A89A}"/>
              </a:ext>
            </a:extLst>
          </p:cNvPr>
          <p:cNvSpPr txBox="1"/>
          <p:nvPr/>
        </p:nvSpPr>
        <p:spPr>
          <a:xfrm>
            <a:off x="3442726" y="6303750"/>
            <a:ext cx="3025588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defRPr/>
            </a:pPr>
            <a:r>
              <a:rPr lang="en-US" sz="882" spc="18" dirty="0"/>
              <a:t>© 2022 Pearson Education Ltd.</a:t>
            </a:r>
          </a:p>
          <a:p>
            <a:endParaRPr lang="en-US" sz="882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17B08-046C-424D-B0ED-7D950E3D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6246346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9859</TotalTime>
  <Words>2898</Words>
  <Application>Microsoft Macintosh PowerPoint</Application>
  <PresentationFormat>On-screen Show (4:3)</PresentationFormat>
  <Paragraphs>428</Paragraphs>
  <Slides>33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Bookman Old Style</vt:lpstr>
      <vt:lpstr>Calibri</vt:lpstr>
      <vt:lpstr>Cambria</vt:lpstr>
      <vt:lpstr>Century</vt:lpstr>
      <vt:lpstr>CMMI10</vt:lpstr>
      <vt:lpstr>CMR10</vt:lpstr>
      <vt:lpstr>CMSSBX10</vt:lpstr>
      <vt:lpstr>CMSY10</vt:lpstr>
      <vt:lpstr>Gill Sans MT</vt:lpstr>
      <vt:lpstr>NimbusRomNo9L-Regu</vt:lpstr>
      <vt:lpstr>NimbusRomNo9L-ReguItal</vt:lpstr>
      <vt:lpstr>Palatino Linotype</vt:lpstr>
      <vt:lpstr>Tahoma</vt:lpstr>
      <vt:lpstr>Times New Roman</vt:lpstr>
      <vt:lpstr>Adjacency</vt:lpstr>
      <vt:lpstr>CS3081: “Artificial Intelligence”</vt:lpstr>
      <vt:lpstr>Reading R&amp;N</vt:lpstr>
      <vt:lpstr>Truth in first-order logic</vt:lpstr>
      <vt:lpstr>Models for FOL: Example</vt:lpstr>
      <vt:lpstr>Truth example</vt:lpstr>
      <vt:lpstr>Models for FOL: Lots!</vt:lpstr>
      <vt:lpstr>Universal quantification</vt:lpstr>
      <vt:lpstr>A common mistake to avoid</vt:lpstr>
      <vt:lpstr>Existential quantification</vt:lpstr>
      <vt:lpstr>Another common mistake to avoid</vt:lpstr>
      <vt:lpstr>Fun with sentences</vt:lpstr>
      <vt:lpstr>Fun with sentences</vt:lpstr>
      <vt:lpstr>Fun with sentences</vt:lpstr>
      <vt:lpstr>Fun with sentences</vt:lpstr>
      <vt:lpstr>Fun with sentences</vt:lpstr>
      <vt:lpstr>Equality</vt:lpstr>
      <vt:lpstr>Interacting with FOL KBs</vt:lpstr>
      <vt:lpstr>Knowledge base for the wumpus world</vt:lpstr>
      <vt:lpstr>Deducing hidden properties</vt:lpstr>
      <vt:lpstr>Keeping track of change</vt:lpstr>
      <vt:lpstr>Describing actions I</vt:lpstr>
      <vt:lpstr>Describing actions II</vt:lpstr>
      <vt:lpstr>Making plans</vt:lpstr>
      <vt:lpstr>Making plans: A better way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Knowledge Engineering in FOL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ABahey</dc:creator>
  <cp:lastModifiedBy>Passent Mohamed Mohamed Elkafrawy</cp:lastModifiedBy>
  <cp:revision>137</cp:revision>
  <dcterms:created xsi:type="dcterms:W3CDTF">2014-02-19T16:21:43Z</dcterms:created>
  <dcterms:modified xsi:type="dcterms:W3CDTF">2023-02-26T20:17:10Z</dcterms:modified>
</cp:coreProperties>
</file>