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0"/>
  </p:notesMasterIdLst>
  <p:sldIdLst>
    <p:sldId id="256" r:id="rId2"/>
    <p:sldId id="259" r:id="rId3"/>
    <p:sldId id="634" r:id="rId4"/>
    <p:sldId id="650" r:id="rId5"/>
    <p:sldId id="651" r:id="rId6"/>
    <p:sldId id="652" r:id="rId7"/>
    <p:sldId id="653" r:id="rId8"/>
    <p:sldId id="654" r:id="rId9"/>
    <p:sldId id="655" r:id="rId10"/>
    <p:sldId id="649" r:id="rId11"/>
    <p:sldId id="656" r:id="rId12"/>
    <p:sldId id="657" r:id="rId13"/>
    <p:sldId id="658" r:id="rId14"/>
    <p:sldId id="642" r:id="rId15"/>
    <p:sldId id="643" r:id="rId16"/>
    <p:sldId id="659" r:id="rId17"/>
    <p:sldId id="660" r:id="rId18"/>
    <p:sldId id="661" r:id="rId19"/>
    <p:sldId id="662" r:id="rId20"/>
    <p:sldId id="663" r:id="rId21"/>
    <p:sldId id="664" r:id="rId22"/>
    <p:sldId id="665" r:id="rId23"/>
    <p:sldId id="666" r:id="rId24"/>
    <p:sldId id="667" r:id="rId25"/>
    <p:sldId id="668" r:id="rId26"/>
    <p:sldId id="670" r:id="rId27"/>
    <p:sldId id="671" r:id="rId28"/>
    <p:sldId id="672" r:id="rId29"/>
    <p:sldId id="673" r:id="rId30"/>
    <p:sldId id="674" r:id="rId31"/>
    <p:sldId id="675" r:id="rId32"/>
    <p:sldId id="676" r:id="rId33"/>
    <p:sldId id="678" r:id="rId34"/>
    <p:sldId id="679" r:id="rId35"/>
    <p:sldId id="680" r:id="rId36"/>
    <p:sldId id="681" r:id="rId37"/>
    <p:sldId id="646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85" r:id="rId59"/>
    <p:sldId id="286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87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3" autoAdjust="0"/>
    <p:restoredTop sz="92806" autoAdjust="0"/>
  </p:normalViewPr>
  <p:slideViewPr>
    <p:cSldViewPr>
      <p:cViewPr>
        <p:scale>
          <a:sx n="100" d="100"/>
          <a:sy n="100" d="100"/>
        </p:scale>
        <p:origin x="144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17939-9D82-445B-8B2E-A7A1A5B4A6A6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714E0-89B9-4CB4-95C2-35AC509B33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7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714E0-89B9-4CB4-95C2-35AC509B33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6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09D728-20D0-4D16-A74D-AD8A1684E09E}" type="datetimeFigureOut">
              <a:rPr lang="en-US" smtClean="0"/>
              <a:t>2/27/23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lkafrawy@effatuniversity.edu.s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848600" cy="1600200"/>
          </a:xfrm>
        </p:spPr>
        <p:txBody>
          <a:bodyPr/>
          <a:lstStyle/>
          <a:p>
            <a:r>
              <a:rPr lang="en-US" sz="2800" cap="all" dirty="0"/>
              <a:t>CS3081:</a:t>
            </a:r>
            <a:br>
              <a:rPr lang="en-US" sz="2800" cap="all" dirty="0"/>
            </a:br>
            <a:r>
              <a:rPr lang="en-US" sz="2800" cap="all" dirty="0"/>
              <a:t>“Artificial Intelligence”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85800" y="5029200"/>
            <a:ext cx="6461760" cy="1828800"/>
          </a:xfrm>
        </p:spPr>
        <p:txBody>
          <a:bodyPr>
            <a:normAutofit/>
          </a:bodyPr>
          <a:lstStyle/>
          <a:p>
            <a:pPr algn="ctr"/>
            <a:endParaRPr lang="en-US" sz="2200" b="1" dirty="0"/>
          </a:p>
          <a:p>
            <a:pPr marL="231775" algn="ctr"/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5029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 Passent </a:t>
            </a:r>
            <a:r>
              <a:rPr lang="en-US" dirty="0" err="1"/>
              <a:t>Elkafrawy</a:t>
            </a:r>
            <a:endParaRPr lang="en-US" dirty="0"/>
          </a:p>
          <a:p>
            <a:r>
              <a:rPr lang="en-US" dirty="0">
                <a:hlinkClick r:id="rId3"/>
              </a:rPr>
              <a:t>pelkafrawy@effatuniversity.edu.sa</a:t>
            </a:r>
            <a:endParaRPr lang="en-US" dirty="0"/>
          </a:p>
          <a:p>
            <a:r>
              <a:rPr lang="en-US" dirty="0"/>
              <a:t>CoE112, </a:t>
            </a:r>
            <a:r>
              <a:rPr lang="en-US" dirty="0" err="1"/>
              <a:t>ext</a:t>
            </a:r>
            <a:r>
              <a:rPr lang="en-US" dirty="0"/>
              <a:t> 7896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9E1C97-1F3E-A2B5-B7D7-2A34D01AC467}"/>
              </a:ext>
            </a:extLst>
          </p:cNvPr>
          <p:cNvSpPr txBox="1">
            <a:spLocks/>
          </p:cNvSpPr>
          <p:nvPr/>
        </p:nvSpPr>
        <p:spPr>
          <a:xfrm>
            <a:off x="685800" y="2549806"/>
            <a:ext cx="7848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all" dirty="0"/>
              <a:t>Knowledge Representation </a:t>
            </a:r>
          </a:p>
          <a:p>
            <a:r>
              <a:rPr lang="en-US" sz="4400" cap="all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425280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1"/>
            <a:ext cx="8534400" cy="4095749"/>
          </a:xfrm>
        </p:spPr>
        <p:txBody>
          <a:bodyPr/>
          <a:lstStyle/>
          <a:p>
            <a:r>
              <a:rPr lang="en-US" dirty="0">
                <a:sym typeface="Symbol"/>
              </a:rPr>
              <a:t> &lt;</a:t>
            </a:r>
            <a:r>
              <a:rPr lang="en-US" dirty="0"/>
              <a:t>variables &gt; &lt;sentence&gt;</a:t>
            </a:r>
          </a:p>
          <a:p>
            <a:r>
              <a:rPr lang="en-US" dirty="0">
                <a:sym typeface="Symbol"/>
              </a:rPr>
              <a:t></a:t>
            </a:r>
            <a:r>
              <a:rPr lang="en-US" dirty="0"/>
              <a:t> x </a:t>
            </a:r>
            <a:r>
              <a:rPr lang="en-US" i="1" dirty="0"/>
              <a:t>P</a:t>
            </a:r>
            <a:r>
              <a:rPr lang="en-US" dirty="0"/>
              <a:t> is true in a model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is true with </a:t>
            </a:r>
            <a:r>
              <a:rPr lang="en-US" i="1" dirty="0"/>
              <a:t>x</a:t>
            </a:r>
            <a:r>
              <a:rPr lang="en-US" dirty="0"/>
              <a:t> being </a:t>
            </a:r>
            <a:r>
              <a:rPr lang="en-US" u="sng" dirty="0"/>
              <a:t>each</a:t>
            </a:r>
            <a:r>
              <a:rPr lang="en-US" dirty="0"/>
              <a:t> possible object in the model.</a:t>
            </a:r>
          </a:p>
          <a:p>
            <a:r>
              <a:rPr lang="en-US" dirty="0"/>
              <a:t>Example: Everyone at EU is smart: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x At(x, EU)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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Smart(x)</a:t>
            </a:r>
          </a:p>
          <a:p>
            <a:r>
              <a:rPr lang="en-US" dirty="0">
                <a:sym typeface="Symbol"/>
              </a:rPr>
              <a:t>Roughly speaking, equivalent to the </a:t>
            </a:r>
            <a:r>
              <a:rPr lang="en-US" u="sng" dirty="0">
                <a:sym typeface="Symbol"/>
              </a:rPr>
              <a:t>conjunction</a:t>
            </a:r>
            <a:r>
              <a:rPr lang="en-US" dirty="0">
                <a:sym typeface="Symbol"/>
              </a:rPr>
              <a:t> of instantiations of </a:t>
            </a:r>
            <a:r>
              <a:rPr lang="en-US" i="1" dirty="0">
                <a:sym typeface="Symbol"/>
              </a:rPr>
              <a:t>P</a:t>
            </a:r>
          </a:p>
          <a:p>
            <a:pPr marL="342874" lvl="1" indent="0">
              <a:buNone/>
            </a:pPr>
            <a:r>
              <a:rPr lang="en-US" dirty="0">
                <a:sym typeface="Symbol"/>
              </a:rPr>
              <a:t>At (Manal, EU)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 </a:t>
            </a:r>
            <a:r>
              <a:rPr lang="en-US" dirty="0">
                <a:sym typeface="Symbol"/>
              </a:rPr>
              <a:t>Smart (Manal)</a:t>
            </a:r>
          </a:p>
          <a:p>
            <a:pPr marL="342874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 </a:t>
            </a:r>
            <a:r>
              <a:rPr lang="en-US" dirty="0">
                <a:sym typeface="Symbol"/>
              </a:rPr>
              <a:t>At (Malak, EU)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 </a:t>
            </a:r>
            <a:r>
              <a:rPr lang="en-US" dirty="0">
                <a:sym typeface="Symbol"/>
              </a:rPr>
              <a:t>Smart (Malak)</a:t>
            </a:r>
          </a:p>
          <a:p>
            <a:pPr marL="342874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 </a:t>
            </a:r>
            <a:r>
              <a:rPr lang="en-US" dirty="0">
                <a:sym typeface="Symbo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169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1"/>
            <a:ext cx="8534400" cy="4095749"/>
          </a:xfrm>
        </p:spPr>
        <p:txBody>
          <a:bodyPr/>
          <a:lstStyle/>
          <a:p>
            <a:r>
              <a:rPr lang="en-US" dirty="0">
                <a:sym typeface="Symbol"/>
              </a:rPr>
              <a:t>Typically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 is the main connective with</a:t>
            </a:r>
            <a:r>
              <a:rPr lang="en-US" dirty="0">
                <a:sym typeface="Symbol"/>
              </a:rPr>
              <a:t> 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Common mistake: using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 as the main connective with</a:t>
            </a:r>
            <a:r>
              <a:rPr lang="en-US" dirty="0">
                <a:sym typeface="Symbol"/>
              </a:rPr>
              <a:t> </a:t>
            </a:r>
            <a:endParaRPr lang="en-US" dirty="0"/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x At(x, EU)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Smart(x)</a:t>
            </a:r>
          </a:p>
          <a:p>
            <a:r>
              <a:rPr lang="en-US" dirty="0">
                <a:sym typeface="Symbol"/>
              </a:rPr>
              <a:t>Means “Everyone is at EU and everyone is smart”</a:t>
            </a:r>
          </a:p>
        </p:txBody>
      </p:sp>
    </p:spTree>
    <p:extLst>
      <p:ext uri="{BB962C8B-B14F-4D97-AF65-F5344CB8AC3E}">
        <p14:creationId xmlns:p14="http://schemas.microsoft.com/office/powerpoint/2010/main" val="406867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1"/>
            <a:ext cx="8534400" cy="4095749"/>
          </a:xfrm>
        </p:spPr>
        <p:txBody>
          <a:bodyPr/>
          <a:lstStyle/>
          <a:p>
            <a:r>
              <a:rPr lang="en-US" dirty="0">
                <a:solidFill>
                  <a:srgbClr val="CC00CC"/>
                </a:solidFill>
                <a:sym typeface="Symbol"/>
              </a:rPr>
              <a:t>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&lt;</a:t>
            </a:r>
            <a:r>
              <a:rPr lang="en-US" i="1" dirty="0"/>
              <a:t>variables &gt; &lt;sentence&gt;</a:t>
            </a:r>
          </a:p>
          <a:p>
            <a:r>
              <a:rPr lang="en-US" dirty="0">
                <a:solidFill>
                  <a:srgbClr val="CC00CC"/>
                </a:solidFill>
                <a:sym typeface="Symbol"/>
              </a:rPr>
              <a:t>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is true in a model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is true with </a:t>
            </a:r>
            <a:r>
              <a:rPr lang="en-US" i="1" dirty="0"/>
              <a:t>x</a:t>
            </a:r>
            <a:r>
              <a:rPr lang="en-US" dirty="0"/>
              <a:t> being </a:t>
            </a:r>
            <a:r>
              <a:rPr lang="en-US" b="1" u="sng" dirty="0"/>
              <a:t>some</a:t>
            </a:r>
            <a:r>
              <a:rPr lang="en-US" dirty="0"/>
              <a:t> possible object in the model.</a:t>
            </a:r>
          </a:p>
          <a:p>
            <a:r>
              <a:rPr lang="en-US" dirty="0"/>
              <a:t>Example: Someone at EU is smart: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 x At(x, EU)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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Smart(x)</a:t>
            </a:r>
          </a:p>
          <a:p>
            <a:r>
              <a:rPr lang="en-US" dirty="0">
                <a:sym typeface="Symbol"/>
              </a:rPr>
              <a:t>Roughly speaking, equivalent to the </a:t>
            </a:r>
            <a:r>
              <a:rPr lang="en-US" u="sng" dirty="0">
                <a:sym typeface="Symbol"/>
              </a:rPr>
              <a:t>disjunction</a:t>
            </a:r>
            <a:r>
              <a:rPr lang="en-US" dirty="0">
                <a:sym typeface="Symbol"/>
              </a:rPr>
              <a:t> of instantiations of </a:t>
            </a:r>
            <a:r>
              <a:rPr lang="en-US" i="1" dirty="0">
                <a:sym typeface="Symbol"/>
              </a:rPr>
              <a:t>P</a:t>
            </a:r>
          </a:p>
          <a:p>
            <a:pPr marL="342874" lvl="1" indent="0">
              <a:buNone/>
            </a:pPr>
            <a:r>
              <a:rPr lang="en-US" dirty="0">
                <a:sym typeface="Symbol"/>
              </a:rPr>
              <a:t>At (Manal, EU)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 </a:t>
            </a:r>
            <a:r>
              <a:rPr lang="en-US" dirty="0">
                <a:sym typeface="Symbol"/>
              </a:rPr>
              <a:t>Smart (Manal)</a:t>
            </a:r>
          </a:p>
          <a:p>
            <a:pPr marL="342874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 </a:t>
            </a:r>
            <a:r>
              <a:rPr lang="en-US" dirty="0">
                <a:sym typeface="Symbol"/>
              </a:rPr>
              <a:t>At (Malak, EU)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 </a:t>
            </a:r>
            <a:r>
              <a:rPr lang="en-US" dirty="0">
                <a:sym typeface="Symbol"/>
              </a:rPr>
              <a:t>Smart (Malak)</a:t>
            </a:r>
          </a:p>
          <a:p>
            <a:pPr marL="342874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 </a:t>
            </a:r>
            <a:r>
              <a:rPr lang="en-US" dirty="0">
                <a:sym typeface="Symbo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64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Common Mistake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1"/>
            <a:ext cx="8534400" cy="4095749"/>
          </a:xfrm>
        </p:spPr>
        <p:txBody>
          <a:bodyPr/>
          <a:lstStyle/>
          <a:p>
            <a:r>
              <a:rPr lang="en-US" dirty="0">
                <a:sym typeface="Symbol"/>
              </a:rPr>
              <a:t>Typically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is the main connective with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</a:t>
            </a:r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Common mistake: using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 as the main connective with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</a:t>
            </a:r>
            <a:endParaRPr lang="en-US" dirty="0"/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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At(x, EU)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Smart(x)</a:t>
            </a:r>
          </a:p>
          <a:p>
            <a:endParaRPr lang="en-US" dirty="0">
              <a:solidFill>
                <a:srgbClr val="CC00CC"/>
              </a:solidFill>
              <a:sym typeface="Symbol"/>
            </a:endParaRPr>
          </a:p>
          <a:p>
            <a:r>
              <a:rPr lang="en-US" dirty="0">
                <a:sym typeface="Symbol"/>
              </a:rPr>
              <a:t>Is true if there is anyone who is not at EU.</a:t>
            </a:r>
          </a:p>
        </p:txBody>
      </p:sp>
    </p:spTree>
    <p:extLst>
      <p:ext uri="{BB962C8B-B14F-4D97-AF65-F5344CB8AC3E}">
        <p14:creationId xmlns:p14="http://schemas.microsoft.com/office/powerpoint/2010/main" val="262936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knows President Obama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>
                <a:solidFill>
                  <a:srgbClr val="CC00CC"/>
                </a:solidFill>
              </a:rPr>
              <a:t>n Person(n)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</a:rPr>
              <a:t> Knows(</a:t>
            </a:r>
            <a:r>
              <a:rPr lang="en-US" dirty="0" err="1">
                <a:solidFill>
                  <a:srgbClr val="CC00CC"/>
                </a:solidFill>
              </a:rPr>
              <a:t>n,Obama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There is someone that everyone knows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</a:t>
            </a:r>
            <a:r>
              <a:rPr lang="en-US" dirty="0">
                <a:solidFill>
                  <a:srgbClr val="CC00CC"/>
                </a:solidFill>
              </a:rPr>
              <a:t>s Person(s)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>
                <a:solidFill>
                  <a:srgbClr val="CC00CC"/>
                </a:solidFill>
              </a:rPr>
              <a:t>n Person(n)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</a:rPr>
              <a:t> Knows(</a:t>
            </a:r>
            <a:r>
              <a:rPr lang="en-US" dirty="0" err="1">
                <a:solidFill>
                  <a:srgbClr val="CC00CC"/>
                </a:solidFill>
              </a:rPr>
              <a:t>n,s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r>
              <a:rPr lang="en-US" dirty="0"/>
              <a:t>Everyone knows someone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>
                <a:solidFill>
                  <a:srgbClr val="CC00CC"/>
                </a:solidFill>
              </a:rPr>
              <a:t>x Person(x)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</a:t>
            </a:r>
            <a:r>
              <a:rPr lang="en-US" dirty="0">
                <a:solidFill>
                  <a:srgbClr val="CC00CC"/>
                </a:solidFill>
              </a:rPr>
              <a:t>y Person(y)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Knows(</a:t>
            </a:r>
            <a:r>
              <a:rPr lang="en-US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73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with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2"/>
            <a:ext cx="8839200" cy="3546873"/>
          </a:xfrm>
        </p:spPr>
        <p:txBody>
          <a:bodyPr/>
          <a:lstStyle/>
          <a:p>
            <a:r>
              <a:rPr lang="en-US" dirty="0"/>
              <a:t>Any two people of the same nationality speak a common language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Nationality(</a:t>
            </a:r>
            <a:r>
              <a:rPr lang="en-US" dirty="0" err="1">
                <a:solidFill>
                  <a:srgbClr val="CC00CC"/>
                </a:solidFill>
              </a:rPr>
              <a:t>x,n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dirty="0"/>
              <a:t> –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dirty="0"/>
              <a:t> has nationality </a:t>
            </a:r>
            <a:r>
              <a:rPr lang="en-US" dirty="0">
                <a:solidFill>
                  <a:srgbClr val="CC00CC"/>
                </a:solidFill>
              </a:rPr>
              <a:t>n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Speaks(</a:t>
            </a:r>
            <a:r>
              <a:rPr lang="en-US" dirty="0" err="1">
                <a:solidFill>
                  <a:srgbClr val="CC00CC"/>
                </a:solidFill>
              </a:rPr>
              <a:t>x,l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dirty="0"/>
              <a:t> –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dirty="0"/>
              <a:t> speaks language </a:t>
            </a:r>
            <a:r>
              <a:rPr lang="en-US" dirty="0">
                <a:solidFill>
                  <a:srgbClr val="CC00CC"/>
                </a:solidFill>
              </a:rPr>
              <a:t>l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 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</a:t>
            </a:r>
            <a:r>
              <a:rPr lang="en-US" dirty="0">
                <a:solidFill>
                  <a:srgbClr val="CC00CC"/>
                </a:solidFill>
              </a:rPr>
              <a:t> n Nationality(</a:t>
            </a:r>
            <a:r>
              <a:rPr lang="en-US" dirty="0" err="1">
                <a:solidFill>
                  <a:srgbClr val="CC00CC"/>
                </a:solidFill>
              </a:rPr>
              <a:t>x,n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Nationality(</a:t>
            </a:r>
            <a:r>
              <a:rPr lang="en-US" dirty="0" err="1">
                <a:solidFill>
                  <a:srgbClr val="CC00CC"/>
                </a:solidFill>
              </a:rPr>
              <a:t>y,n</a:t>
            </a:r>
            <a:r>
              <a:rPr lang="en-US" dirty="0">
                <a:solidFill>
                  <a:srgbClr val="CC00CC"/>
                </a:solidFill>
              </a:rPr>
              <a:t>))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endParaRPr lang="en-US" dirty="0">
              <a:solidFill>
                <a:srgbClr val="CC00CC"/>
              </a:solidFill>
            </a:endParaRPr>
          </a:p>
          <a:p>
            <a:pPr marL="342874" lvl="1" indent="0">
              <a:buNone/>
            </a:pPr>
            <a:r>
              <a:rPr lang="en-US" dirty="0">
                <a:solidFill>
                  <a:srgbClr val="CC00CC"/>
                </a:solidFill>
              </a:rPr>
              <a:t>               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</a:t>
            </a:r>
            <a:r>
              <a:rPr lang="en-US" dirty="0">
                <a:solidFill>
                  <a:srgbClr val="CC00CC"/>
                </a:solidFill>
              </a:rPr>
              <a:t> l Speaks(</a:t>
            </a:r>
            <a:r>
              <a:rPr lang="en-US" dirty="0" err="1">
                <a:solidFill>
                  <a:srgbClr val="CC00CC"/>
                </a:solidFill>
              </a:rPr>
              <a:t>x,l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Speaks(</a:t>
            </a:r>
            <a:r>
              <a:rPr lang="en-US" dirty="0" err="1">
                <a:solidFill>
                  <a:srgbClr val="CC00CC"/>
                </a:solidFill>
              </a:rPr>
              <a:t>y,l</a:t>
            </a:r>
            <a:r>
              <a:rPr lang="en-US" dirty="0">
                <a:solidFill>
                  <a:srgbClr val="CC00CC"/>
                </a:solidFill>
              </a:rPr>
              <a:t>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5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BD24-986B-495A-A14B-003543A5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FB30-2C40-45A7-8173-3F2F8ACE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>
                <a:solidFill>
                  <a:srgbClr val="CC00CC"/>
                </a:solidFill>
              </a:rPr>
              <a:t>x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>
                <a:solidFill>
                  <a:srgbClr val="CC00CC"/>
                </a:solidFill>
              </a:rPr>
              <a:t>y is the same as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y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>
                <a:solidFill>
                  <a:srgbClr val="CC00CC"/>
                </a:solidFill>
              </a:rPr>
              <a:t>x</a:t>
            </a:r>
          </a:p>
          <a:p>
            <a:r>
              <a:rPr lang="en-US" dirty="0">
                <a:solidFill>
                  <a:srgbClr val="CC00CC"/>
                </a:solidFill>
                <a:sym typeface="Symbol"/>
              </a:rPr>
              <a:t>x y is the same as y x</a:t>
            </a:r>
          </a:p>
          <a:p>
            <a:r>
              <a:rPr lang="en-US" dirty="0">
                <a:solidFill>
                  <a:srgbClr val="CC00CC"/>
                </a:solidFill>
                <a:sym typeface="Symbol"/>
              </a:rPr>
              <a:t>x y is not the same as y x</a:t>
            </a:r>
          </a:p>
          <a:p>
            <a:r>
              <a:rPr lang="en-US" dirty="0">
                <a:solidFill>
                  <a:schemeClr val="tx1"/>
                </a:solidFill>
                <a:sym typeface="Symbol"/>
              </a:rPr>
              <a:t>x y loves (</a:t>
            </a:r>
            <a:r>
              <a:rPr lang="en-US" dirty="0" err="1">
                <a:solidFill>
                  <a:schemeClr val="tx1"/>
                </a:solidFill>
                <a:sym typeface="Symbol"/>
              </a:rPr>
              <a:t>x,y</a:t>
            </a:r>
            <a:r>
              <a:rPr lang="en-US" dirty="0">
                <a:solidFill>
                  <a:schemeClr val="tx1"/>
                </a:solidFill>
                <a:sym typeface="Symbol"/>
              </a:rPr>
              <a:t>)</a:t>
            </a:r>
          </a:p>
          <a:p>
            <a:pPr lvl="1"/>
            <a:r>
              <a:rPr lang="en-US" dirty="0">
                <a:sym typeface="Symbol"/>
              </a:rPr>
              <a:t>There is a person who loves everyone in the world</a:t>
            </a:r>
          </a:p>
          <a:p>
            <a:r>
              <a:rPr lang="en-US" dirty="0">
                <a:solidFill>
                  <a:schemeClr val="tx1"/>
                </a:solidFill>
                <a:sym typeface="Symbol"/>
              </a:rPr>
              <a:t> y x loves (</a:t>
            </a:r>
            <a:r>
              <a:rPr lang="en-US" dirty="0" err="1">
                <a:solidFill>
                  <a:schemeClr val="tx1"/>
                </a:solidFill>
                <a:sym typeface="Symbol"/>
              </a:rPr>
              <a:t>x,y</a:t>
            </a:r>
            <a:r>
              <a:rPr lang="en-US" dirty="0">
                <a:solidFill>
                  <a:schemeClr val="tx1"/>
                </a:solidFill>
                <a:sym typeface="Symbol"/>
              </a:rPr>
              <a:t>)</a:t>
            </a:r>
          </a:p>
          <a:p>
            <a:pPr lvl="1"/>
            <a:r>
              <a:rPr lang="en-US" dirty="0">
                <a:sym typeface="Symbol"/>
              </a:rPr>
              <a:t>Everyone in the in the world is loved by at least one person</a:t>
            </a:r>
            <a:endParaRPr lang="en-US" sz="2100" dirty="0">
              <a:solidFill>
                <a:srgbClr val="CC00CC"/>
              </a:solidFill>
            </a:endParaRP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9308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BD24-986B-495A-A14B-003543A5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FB30-2C40-45A7-8173-3F2F8ACE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Quantifier duality: each can be expressed using the other:</a:t>
            </a:r>
          </a:p>
          <a:p>
            <a:endParaRPr lang="en-US" dirty="0">
              <a:sym typeface="Symbol"/>
            </a:endParaRP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>
                <a:solidFill>
                  <a:srgbClr val="CC00CC"/>
                </a:solidFill>
              </a:rPr>
              <a:t>x Likes (x, </a:t>
            </a:r>
            <a:r>
              <a:rPr lang="en-US" dirty="0" err="1">
                <a:solidFill>
                  <a:srgbClr val="CC00CC"/>
                </a:solidFill>
              </a:rPr>
              <a:t>IceCream</a:t>
            </a:r>
            <a:r>
              <a:rPr lang="en-US" dirty="0">
                <a:solidFill>
                  <a:srgbClr val="CC00CC"/>
                </a:solidFill>
              </a:rPr>
              <a:t>) 	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x  Likes(x, 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IceCream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x Likes(x, 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Brocoli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		x  Likes(x, 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Brocoli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  <a:endParaRPr lang="en-US" sz="2100" dirty="0">
              <a:solidFill>
                <a:srgbClr val="CC00CC"/>
              </a:solidFill>
            </a:endParaRP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3292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BD24-986B-495A-A14B-003543A5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FB30-2C40-45A7-8173-3F2F8ACE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1"/>
            <a:ext cx="8534400" cy="3952354"/>
          </a:xfrm>
        </p:spPr>
        <p:txBody>
          <a:bodyPr/>
          <a:lstStyle/>
          <a:p>
            <a:r>
              <a:rPr lang="en-US" dirty="0">
                <a:sym typeface="Symbol"/>
              </a:rPr>
              <a:t>term 1 = term 2 is true under a given interpretation if and only if term 1 and term 2 refer to the same object.</a:t>
            </a:r>
          </a:p>
          <a:p>
            <a:endParaRPr lang="en-US" dirty="0">
              <a:sym typeface="Symbol"/>
            </a:endParaRPr>
          </a:p>
          <a:p>
            <a:r>
              <a:rPr lang="en-US" dirty="0" err="1">
                <a:sym typeface="Symbol"/>
              </a:rPr>
              <a:t>e.g</a:t>
            </a:r>
            <a:r>
              <a:rPr lang="en-US" dirty="0">
                <a:sym typeface="Symbol"/>
              </a:rPr>
              <a:t> ., definition of</a:t>
            </a:r>
            <a:r>
              <a:rPr lang="en-US" i="1" dirty="0">
                <a:sym typeface="Symbol"/>
              </a:rPr>
              <a:t> Sibling</a:t>
            </a:r>
            <a:r>
              <a:rPr lang="en-US" dirty="0">
                <a:sym typeface="Symbol"/>
              </a:rPr>
              <a:t> in terms of </a:t>
            </a:r>
            <a:r>
              <a:rPr lang="en-US" i="1" dirty="0">
                <a:sym typeface="Symbol"/>
              </a:rPr>
              <a:t>Parent</a:t>
            </a:r>
            <a:r>
              <a:rPr lang="en-US" dirty="0">
                <a:sym typeface="Symbol"/>
              </a:rPr>
              <a:t>: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 Sibling(</a:t>
            </a:r>
            <a:r>
              <a:rPr lang="en-US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) 	[</a:t>
            </a:r>
          </a:p>
          <a:p>
            <a:pPr marL="685748" lvl="2" indent="0">
              <a:buNone/>
            </a:pPr>
            <a:r>
              <a:rPr lang="en-US" dirty="0">
                <a:solidFill>
                  <a:srgbClr val="CC00CC"/>
                </a:solidFill>
              </a:rPr>
              <a:t>			</a:t>
            </a:r>
            <a:r>
              <a:rPr lang="en-US" sz="2100" dirty="0">
                <a:solidFill>
                  <a:srgbClr val="CC00CC"/>
                </a:solidFill>
                <a:sym typeface="Symbol"/>
              </a:rPr>
              <a:t>(x = y) </a:t>
            </a:r>
          </a:p>
          <a:p>
            <a:pPr marL="685748" lvl="2" indent="0">
              <a:buNone/>
            </a:pPr>
            <a:r>
              <a:rPr lang="en-US" sz="2100" dirty="0">
                <a:solidFill>
                  <a:srgbClr val="CC00CC"/>
                </a:solidFill>
              </a:rPr>
              <a:t>			</a:t>
            </a:r>
            <a:r>
              <a:rPr lang="en-US" sz="2100" dirty="0">
                <a:solidFill>
                  <a:srgbClr val="CC00CC"/>
                </a:solidFill>
                <a:sym typeface="Symbol"/>
              </a:rPr>
              <a:t>m, f  (m = f) Parent(</a:t>
            </a:r>
            <a:r>
              <a:rPr lang="en-US" sz="2100" dirty="0" err="1">
                <a:solidFill>
                  <a:srgbClr val="CC00CC"/>
                </a:solidFill>
                <a:sym typeface="Symbol"/>
              </a:rPr>
              <a:t>m,x</a:t>
            </a:r>
            <a:r>
              <a:rPr lang="en-US" sz="2100" dirty="0">
                <a:solidFill>
                  <a:srgbClr val="CC00CC"/>
                </a:solidFill>
                <a:sym typeface="Symbol"/>
              </a:rPr>
              <a:t>)  Parent(</a:t>
            </a:r>
            <a:r>
              <a:rPr lang="en-US" sz="2100" dirty="0" err="1">
                <a:solidFill>
                  <a:srgbClr val="CC00CC"/>
                </a:solidFill>
                <a:sym typeface="Symbol"/>
              </a:rPr>
              <a:t>f,x</a:t>
            </a:r>
            <a:r>
              <a:rPr lang="en-US" sz="2100" dirty="0">
                <a:solidFill>
                  <a:srgbClr val="CC00CC"/>
                </a:solidFill>
                <a:sym typeface="Symbol"/>
              </a:rPr>
              <a:t>) </a:t>
            </a:r>
          </a:p>
          <a:p>
            <a:pPr marL="685748" lvl="2" indent="0">
              <a:buNone/>
            </a:pPr>
            <a:r>
              <a:rPr lang="en-US" sz="2100" dirty="0">
                <a:solidFill>
                  <a:srgbClr val="CC00CC"/>
                </a:solidFill>
                <a:sym typeface="Symbol"/>
              </a:rPr>
              <a:t>			  Parent(</a:t>
            </a:r>
            <a:r>
              <a:rPr lang="en-US" sz="2100" dirty="0" err="1">
                <a:solidFill>
                  <a:srgbClr val="CC00CC"/>
                </a:solidFill>
                <a:sym typeface="Symbol"/>
              </a:rPr>
              <a:t>m,y</a:t>
            </a:r>
            <a:r>
              <a:rPr lang="en-US" sz="2100" dirty="0">
                <a:solidFill>
                  <a:srgbClr val="CC00CC"/>
                </a:solidFill>
                <a:sym typeface="Symbol"/>
              </a:rPr>
              <a:t>)  Parent(</a:t>
            </a:r>
            <a:r>
              <a:rPr lang="en-US" sz="2100" dirty="0" err="1">
                <a:solidFill>
                  <a:srgbClr val="CC00CC"/>
                </a:solidFill>
                <a:sym typeface="Symbol"/>
              </a:rPr>
              <a:t>f,y</a:t>
            </a:r>
            <a:r>
              <a:rPr lang="en-US" sz="2100" dirty="0">
                <a:solidFill>
                  <a:srgbClr val="CC00CC"/>
                </a:solidFill>
                <a:sym typeface="Symbol"/>
              </a:rPr>
              <a:t>)</a:t>
            </a:r>
            <a:endParaRPr lang="en-US" sz="2100" dirty="0">
              <a:solidFill>
                <a:srgbClr val="CC00CC"/>
              </a:solidFill>
            </a:endParaRPr>
          </a:p>
          <a:p>
            <a:pPr marL="342874" lvl="1" indent="0">
              <a:buNone/>
            </a:pPr>
            <a:r>
              <a:rPr lang="en-US" dirty="0">
                <a:solidFill>
                  <a:srgbClr val="CC00CC"/>
                </a:solidFill>
              </a:rPr>
              <a:t>				] 	</a:t>
            </a:r>
          </a:p>
        </p:txBody>
      </p:sp>
    </p:spTree>
    <p:extLst>
      <p:ext uri="{BB962C8B-B14F-4D97-AF65-F5344CB8AC3E}">
        <p14:creationId xmlns:p14="http://schemas.microsoft.com/office/powerpoint/2010/main" val="114017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C62C6-16AB-4C31-8A07-0C2AB3C8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85725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Using the FOL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456E5-5E23-46A3-BAA4-432D0C6E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50" y="1905002"/>
            <a:ext cx="6115300" cy="35468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210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D453B4C4-2B22-E94C-BD77-91EEBD472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Reading R&amp;N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AFA6153-8088-184F-844C-0304FD80F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Chapter 8 </a:t>
            </a:r>
            <a:r>
              <a:rPr lang="en-US" sz="2400" b="0" spc="190" dirty="0">
                <a:latin typeface="Bookman Old Style"/>
                <a:cs typeface="Bookman Old Style"/>
              </a:rPr>
              <a:t>First-order</a:t>
            </a:r>
            <a:r>
              <a:rPr lang="en-US" sz="2400" b="0" spc="90" dirty="0">
                <a:latin typeface="Bookman Old Style"/>
                <a:cs typeface="Bookman Old Style"/>
              </a:rPr>
              <a:t> </a:t>
            </a:r>
            <a:r>
              <a:rPr lang="en-US" sz="2400" b="0" spc="240" dirty="0">
                <a:latin typeface="Bookman Old Style"/>
                <a:cs typeface="Bookman Old Style"/>
              </a:rPr>
              <a:t>logic</a:t>
            </a:r>
            <a:endParaRPr lang="en-US" sz="2400" dirty="0">
              <a:latin typeface="Bookman Old Style"/>
              <a:cs typeface="Bookman Old Style"/>
            </a:endParaRPr>
          </a:p>
          <a:p>
            <a:pPr eaLnBrk="1" hangingPunct="1"/>
            <a:r>
              <a:rPr lang="en-US" altLang="en-US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74640-3E1A-8A59-4571-E5E85361C9D3}"/>
              </a:ext>
            </a:extLst>
          </p:cNvPr>
          <p:cNvSpPr txBox="1"/>
          <p:nvPr/>
        </p:nvSpPr>
        <p:spPr>
          <a:xfrm>
            <a:off x="488731" y="4616724"/>
            <a:ext cx="62769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slides were inspired from:</a:t>
            </a:r>
          </a:p>
          <a:p>
            <a:r>
              <a:rPr lang="en-US" sz="1400" dirty="0">
                <a:latin typeface="Calibri"/>
                <a:cs typeface="Calibri"/>
              </a:rPr>
              <a:t>Adapted from Stuart Russell and Dawn Song UC, Berkeley (</a:t>
            </a:r>
            <a:r>
              <a:rPr lang="en-US" sz="1400" dirty="0">
                <a:latin typeface="Calibri"/>
              </a:rPr>
              <a:t>credits: </a:t>
            </a:r>
            <a:r>
              <a:rPr lang="en-US" sz="1400" b="1" dirty="0" err="1">
                <a:latin typeface="Calibri"/>
              </a:rPr>
              <a:t>ai.berkeley.edu</a:t>
            </a:r>
            <a:r>
              <a:rPr lang="en-US" sz="1400" baseline="0" dirty="0"/>
              <a:t>)</a:t>
            </a:r>
            <a:r>
              <a:rPr lang="en-US" sz="1400" dirty="0">
                <a:latin typeface="Calibri"/>
                <a:cs typeface="Calibri"/>
              </a:rPr>
              <a:t> </a:t>
            </a:r>
          </a:p>
          <a:p>
            <a:endParaRPr lang="en-E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DD611-D119-DD96-DBFE-C1765B1D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23753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FBDE-D9E6-4FF2-BB4E-8ABD63EE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Kindship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7BD6-4919-489C-A485-010D8BA7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1"/>
            <a:ext cx="8534400" cy="3877540"/>
          </a:xfrm>
        </p:spPr>
        <p:txBody>
          <a:bodyPr/>
          <a:lstStyle/>
          <a:p>
            <a:r>
              <a:rPr lang="en-US" dirty="0"/>
              <a:t>Brothers are siblings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Brother(</a:t>
            </a:r>
            <a:r>
              <a:rPr lang="en-US" i="1" dirty="0" err="1">
                <a:solidFill>
                  <a:srgbClr val="CC00CC"/>
                </a:solidFill>
              </a:rPr>
              <a:t>x,y</a:t>
            </a:r>
            <a:r>
              <a:rPr lang="en-US" i="1" dirty="0">
                <a:solidFill>
                  <a:srgbClr val="CC00CC"/>
                </a:solidFill>
              </a:rPr>
              <a:t>)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 </a:t>
            </a:r>
            <a:r>
              <a:rPr lang="en-US" i="1" dirty="0">
                <a:solidFill>
                  <a:srgbClr val="CC00CC"/>
                </a:solidFill>
              </a:rPr>
              <a:t>Sibling(</a:t>
            </a:r>
            <a:r>
              <a:rPr lang="en-US" i="1" dirty="0" err="1">
                <a:solidFill>
                  <a:srgbClr val="CC00CC"/>
                </a:solidFill>
              </a:rPr>
              <a:t>x,y</a:t>
            </a:r>
            <a:r>
              <a:rPr lang="en-US" i="1" dirty="0">
                <a:solidFill>
                  <a:srgbClr val="CC00CC"/>
                </a:solidFill>
              </a:rPr>
              <a:t>)</a:t>
            </a:r>
            <a:endParaRPr lang="en-US" i="1" dirty="0">
              <a:solidFill>
                <a:srgbClr val="CC00CC"/>
              </a:solidFill>
              <a:sym typeface="Symbol"/>
            </a:endParaRPr>
          </a:p>
          <a:p>
            <a:r>
              <a:rPr lang="en-US" dirty="0"/>
              <a:t>Sibling ” is symmetric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Sibling(</a:t>
            </a:r>
            <a:r>
              <a:rPr lang="en-US" i="1" dirty="0" err="1">
                <a:solidFill>
                  <a:srgbClr val="CC00CC"/>
                </a:solidFill>
              </a:rPr>
              <a:t>x,y</a:t>
            </a:r>
            <a:r>
              <a:rPr lang="en-US" i="1" dirty="0">
                <a:solidFill>
                  <a:srgbClr val="CC00CC"/>
                </a:solidFill>
              </a:rPr>
              <a:t>)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 </a:t>
            </a:r>
            <a:r>
              <a:rPr lang="en-US" i="1" dirty="0">
                <a:solidFill>
                  <a:srgbClr val="CC00CC"/>
                </a:solidFill>
              </a:rPr>
              <a:t>Sibling(</a:t>
            </a:r>
            <a:r>
              <a:rPr lang="en-US" i="1" dirty="0" err="1">
                <a:solidFill>
                  <a:srgbClr val="CC00CC"/>
                </a:solidFill>
              </a:rPr>
              <a:t>y,x</a:t>
            </a:r>
            <a:r>
              <a:rPr lang="en-US" i="1" dirty="0">
                <a:solidFill>
                  <a:srgbClr val="CC00CC"/>
                </a:solidFill>
              </a:rPr>
              <a:t>)</a:t>
            </a:r>
            <a:endParaRPr lang="en-US" dirty="0"/>
          </a:p>
          <a:p>
            <a:r>
              <a:rPr lang="en-US" dirty="0"/>
              <a:t>One's mother is one's female parent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 err="1">
                <a:solidFill>
                  <a:srgbClr val="CC00CC"/>
                </a:solidFill>
              </a:rPr>
              <a:t>m,c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Mother(c) = m 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(Female(m)  Parent(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m,c</a:t>
            </a:r>
            <a:r>
              <a:rPr lang="en-US" i="1" dirty="0">
                <a:solidFill>
                  <a:srgbClr val="CC00CC"/>
                </a:solidFill>
              </a:rPr>
              <a:t>))</a:t>
            </a:r>
            <a:endParaRPr lang="en-US" i="1" dirty="0"/>
          </a:p>
          <a:p>
            <a:r>
              <a:rPr lang="en-US" dirty="0"/>
              <a:t>A cousin is a child of a parent’s sibling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Cousin(</a:t>
            </a:r>
            <a:r>
              <a:rPr lang="en-US" i="1" dirty="0" err="1">
                <a:solidFill>
                  <a:srgbClr val="CC00CC"/>
                </a:solidFill>
              </a:rPr>
              <a:t>x,y</a:t>
            </a:r>
            <a:r>
              <a:rPr lang="en-US" i="1" dirty="0">
                <a:solidFill>
                  <a:srgbClr val="CC00CC"/>
                </a:solidFill>
              </a:rPr>
              <a:t>)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 </a:t>
            </a:r>
            <a:r>
              <a:rPr lang="en-US" sz="2100" dirty="0">
                <a:solidFill>
                  <a:srgbClr val="CC00CC"/>
                </a:solidFill>
                <a:sym typeface="Symbol"/>
              </a:rPr>
              <a:t> </a:t>
            </a:r>
            <a:r>
              <a:rPr lang="en-US" sz="2100" i="1" dirty="0">
                <a:solidFill>
                  <a:srgbClr val="CC00CC"/>
                </a:solidFill>
                <a:sym typeface="Symbol"/>
              </a:rPr>
              <a:t>p, </a:t>
            </a:r>
            <a:r>
              <a:rPr lang="en-US" sz="2100" i="1" dirty="0" err="1">
                <a:solidFill>
                  <a:srgbClr val="CC00CC"/>
                </a:solidFill>
                <a:sym typeface="Symbol"/>
              </a:rPr>
              <a:t>ps</a:t>
            </a:r>
            <a:r>
              <a:rPr lang="en-US" sz="2100" i="1" dirty="0">
                <a:solidFill>
                  <a:srgbClr val="CC00CC"/>
                </a:solidFill>
                <a:sym typeface="Symbol"/>
              </a:rPr>
              <a:t> Parent(</a:t>
            </a:r>
            <a:r>
              <a:rPr lang="en-US" sz="2100" i="1" dirty="0" err="1">
                <a:solidFill>
                  <a:srgbClr val="CC00CC"/>
                </a:solidFill>
                <a:sym typeface="Symbol"/>
              </a:rPr>
              <a:t>p,x</a:t>
            </a:r>
            <a:r>
              <a:rPr lang="en-US" sz="2100" i="1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 </a:t>
            </a:r>
            <a:r>
              <a:rPr lang="en-US" sz="2100" i="1" dirty="0">
                <a:solidFill>
                  <a:srgbClr val="CC00CC"/>
                </a:solidFill>
                <a:sym typeface="Symbol"/>
              </a:rPr>
              <a:t>Parent(</a:t>
            </a:r>
            <a:r>
              <a:rPr lang="en-US" sz="2100" i="1" dirty="0" err="1">
                <a:solidFill>
                  <a:srgbClr val="CC00CC"/>
                </a:solidFill>
                <a:sym typeface="Symbol"/>
              </a:rPr>
              <a:t>ps,y</a:t>
            </a:r>
            <a:r>
              <a:rPr lang="en-US" sz="2100" i="1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</a:t>
            </a:r>
            <a:r>
              <a:rPr lang="en-US" sz="21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Sibling(</a:t>
            </a:r>
            <a:r>
              <a:rPr lang="en-US" i="1" dirty="0" err="1">
                <a:solidFill>
                  <a:srgbClr val="CC00CC"/>
                </a:solidFill>
              </a:rPr>
              <a:t>ps,p</a:t>
            </a:r>
            <a:r>
              <a:rPr lang="en-US" i="1" dirty="0">
                <a:solidFill>
                  <a:srgbClr val="CC00CC"/>
                </a:solidFill>
              </a:rPr>
              <a:t>)</a:t>
            </a:r>
            <a:endParaRPr lang="en-US" i="1" dirty="0">
              <a:solidFill>
                <a:srgbClr val="CC00CC"/>
              </a:solidFill>
              <a:sym typeface="Symbol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FBDE-D9E6-4FF2-BB4E-8ABD63EE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KB for The </a:t>
            </a:r>
            <a:r>
              <a:rPr lang="en-US" dirty="0" err="1"/>
              <a:t>Wunpus</a:t>
            </a:r>
            <a:r>
              <a:rPr lang="en-US" dirty="0"/>
              <a:t>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7BD6-4919-489C-A485-010D8BA7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1"/>
            <a:ext cx="8534400" cy="3877540"/>
          </a:xfrm>
        </p:spPr>
        <p:txBody>
          <a:bodyPr/>
          <a:lstStyle/>
          <a:p>
            <a:r>
              <a:rPr lang="en-US" dirty="0"/>
              <a:t>Perception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 </a:t>
            </a:r>
            <a:r>
              <a:rPr lang="en-US" i="1" dirty="0" err="1">
                <a:solidFill>
                  <a:srgbClr val="CC00CC"/>
                </a:solidFill>
              </a:rPr>
              <a:t>t,s,b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i="1" dirty="0" err="1">
                <a:solidFill>
                  <a:srgbClr val="CC00CC"/>
                </a:solidFill>
              </a:rPr>
              <a:t>Percet</a:t>
            </a:r>
            <a:r>
              <a:rPr lang="en-US" i="1" dirty="0">
                <a:solidFill>
                  <a:srgbClr val="CC00CC"/>
                </a:solidFill>
              </a:rPr>
              <a:t>([</a:t>
            </a:r>
            <a:r>
              <a:rPr lang="en-US" i="1" dirty="0" err="1">
                <a:solidFill>
                  <a:srgbClr val="CC00CC"/>
                </a:solidFill>
              </a:rPr>
              <a:t>s,b,Glitter</a:t>
            </a:r>
            <a:r>
              <a:rPr lang="en-US" i="1" dirty="0">
                <a:solidFill>
                  <a:srgbClr val="CC00CC"/>
                </a:solidFill>
              </a:rPr>
              <a:t>],t)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 </a:t>
            </a:r>
            <a:r>
              <a:rPr lang="en-US" i="1" dirty="0">
                <a:solidFill>
                  <a:srgbClr val="CC00CC"/>
                </a:solidFill>
              </a:rPr>
              <a:t>Glitter(t)</a:t>
            </a:r>
            <a:endParaRPr lang="en-US" i="1" dirty="0">
              <a:solidFill>
                <a:srgbClr val="CC00CC"/>
              </a:solidFill>
              <a:sym typeface="Symbol"/>
            </a:endParaRPr>
          </a:p>
          <a:p>
            <a:r>
              <a:rPr lang="en-US" dirty="0"/>
              <a:t>Reflex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i="1" dirty="0">
                <a:solidFill>
                  <a:srgbClr val="CC00CC"/>
                </a:solidFill>
              </a:rPr>
              <a:t> Glitter(t)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 </a:t>
            </a:r>
            <a:r>
              <a:rPr lang="en-US" i="1" dirty="0" err="1">
                <a:solidFill>
                  <a:srgbClr val="CC00CC"/>
                </a:solidFill>
              </a:rPr>
              <a:t>BestAction</a:t>
            </a:r>
            <a:r>
              <a:rPr lang="en-US" i="1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grab,t</a:t>
            </a:r>
            <a:r>
              <a:rPr lang="en-US" i="1" dirty="0">
                <a:solidFill>
                  <a:srgbClr val="CC00CC"/>
                </a:solidFill>
              </a:rPr>
              <a:t>)</a:t>
            </a:r>
            <a:endParaRPr lang="en-US" i="1" dirty="0"/>
          </a:p>
          <a:p>
            <a:r>
              <a:rPr lang="en-US" dirty="0"/>
              <a:t>…</a:t>
            </a:r>
            <a:endParaRPr lang="en-US" i="1" dirty="0">
              <a:solidFill>
                <a:srgbClr val="CC00CC"/>
              </a:solidFill>
              <a:sym typeface="Symbol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37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FBDE-D9E6-4FF2-BB4E-8ABD63EE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Deducing Hidden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7BD6-4919-489C-A485-010D8BA7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1"/>
            <a:ext cx="8534400" cy="3877540"/>
          </a:xfrm>
        </p:spPr>
        <p:txBody>
          <a:bodyPr/>
          <a:lstStyle/>
          <a:p>
            <a:r>
              <a:rPr lang="en-US" dirty="0"/>
              <a:t>Properties of squares: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x,y,a,b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Adjacent ([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x,y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],[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a,b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])   [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a,b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] {[x+1,y],[x-1,y],x,y+1],[x,y-1]}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 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q,t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At(Agent, q, t) Breeze(t)  Breezy(q)</a:t>
            </a:r>
          </a:p>
          <a:p>
            <a:pPr lvl="1"/>
            <a:endParaRPr lang="en-US" i="1" dirty="0">
              <a:solidFill>
                <a:srgbClr val="CC00CC"/>
              </a:solidFill>
              <a:sym typeface="Symbol"/>
            </a:endParaRPr>
          </a:p>
          <a:p>
            <a:r>
              <a:rPr lang="en-US" dirty="0"/>
              <a:t>Squares are breezy near a pit:</a:t>
            </a:r>
          </a:p>
          <a:p>
            <a:pPr lvl="1"/>
            <a:r>
              <a:rPr lang="en-US" dirty="0"/>
              <a:t>Diagnostic rule infer cause from effect</a:t>
            </a:r>
          </a:p>
          <a:p>
            <a:pPr marL="342874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q</a:t>
            </a:r>
            <a:r>
              <a:rPr lang="en-US" i="1" dirty="0">
                <a:solidFill>
                  <a:srgbClr val="CC00CC"/>
                </a:solidFill>
              </a:rPr>
              <a:t> Breezy(q)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100" dirty="0">
                <a:solidFill>
                  <a:srgbClr val="CC00CC"/>
                </a:solidFill>
                <a:sym typeface="Symbol"/>
              </a:rPr>
              <a:t>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r Adjacent (r, q)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i="1" dirty="0">
                <a:solidFill>
                  <a:srgbClr val="CC00CC"/>
                </a:solidFill>
              </a:rPr>
              <a:t> Pit(r)</a:t>
            </a:r>
            <a:endParaRPr lang="en-US" i="1" dirty="0"/>
          </a:p>
          <a:p>
            <a:r>
              <a:rPr lang="en-US" sz="2100" dirty="0">
                <a:sym typeface="Symbol"/>
              </a:rPr>
              <a:t>Causal rule – infer effect from a cause</a:t>
            </a:r>
          </a:p>
          <a:p>
            <a:pPr marL="342874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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i="1" dirty="0">
                <a:solidFill>
                  <a:srgbClr val="CC00CC"/>
                </a:solidFill>
              </a:rPr>
              <a:t> Pit(r)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 [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q Adjacent (r, q)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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Breezy(q) </a:t>
            </a:r>
            <a:r>
              <a:rPr lang="en-US" dirty="0">
                <a:solidFill>
                  <a:srgbClr val="CC00CC"/>
                </a:solidFill>
              </a:rPr>
              <a:t>]</a:t>
            </a:r>
            <a:endParaRPr lang="en-US" dirty="0">
              <a:solidFill>
                <a:srgbClr val="CC00CC"/>
              </a:solidFill>
              <a:sym typeface="Symbol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7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C98C-C733-42BA-B5DE-33D0B760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FOL KBs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159F-9A13-4912-A9D8-BDD2D4CD5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2029693"/>
            <a:ext cx="8534400" cy="4101983"/>
          </a:xfrm>
        </p:spPr>
        <p:txBody>
          <a:bodyPr/>
          <a:lstStyle/>
          <a:p>
            <a:r>
              <a:rPr lang="en-US" dirty="0"/>
              <a:t>Suppose a </a:t>
            </a:r>
            <a:r>
              <a:rPr lang="en-US" dirty="0" err="1"/>
              <a:t>wumpus</a:t>
            </a:r>
            <a:r>
              <a:rPr lang="en-US" dirty="0"/>
              <a:t> world agent is using an FOL KB and perceives a smell and a breeze (but no glitter) at t= 5:</a:t>
            </a:r>
          </a:p>
          <a:p>
            <a:pPr lvl="1"/>
            <a:r>
              <a:rPr lang="en-US" dirty="0"/>
              <a:t>Tell (KB, Percept ([Smell , Breeze, None], 5)</a:t>
            </a:r>
          </a:p>
          <a:p>
            <a:pPr lvl="1"/>
            <a:r>
              <a:rPr lang="en-US" dirty="0"/>
              <a:t>Ask (KB, </a:t>
            </a:r>
            <a:r>
              <a:rPr lang="en-US" dirty="0">
                <a:sym typeface="Symbol"/>
              </a:rPr>
              <a:t></a:t>
            </a:r>
            <a:r>
              <a:rPr lang="en-US" dirty="0"/>
              <a:t>a </a:t>
            </a:r>
            <a:r>
              <a:rPr lang="en-US" dirty="0" err="1"/>
              <a:t>BestAction</a:t>
            </a:r>
            <a:r>
              <a:rPr lang="en-US" dirty="0"/>
              <a:t> (a , 5))  </a:t>
            </a:r>
            <a:r>
              <a:rPr lang="en-US" sz="1800" dirty="0"/>
              <a:t>(</a:t>
            </a:r>
            <a:r>
              <a:rPr lang="en-US" sz="1800" dirty="0" err="1"/>
              <a:t>i.e</a:t>
            </a:r>
            <a:r>
              <a:rPr lang="en-US" sz="1800" dirty="0"/>
              <a:t> ., does the KB entail some best action at t= 5</a:t>
            </a:r>
            <a:endParaRPr lang="en-US" dirty="0"/>
          </a:p>
          <a:p>
            <a:pPr lvl="1"/>
            <a:r>
              <a:rPr lang="en-US" dirty="0"/>
              <a:t>Answer: </a:t>
            </a:r>
            <a:r>
              <a:rPr lang="en-US" i="1" dirty="0"/>
              <a:t>Yes, {a/Shoot}  </a:t>
            </a:r>
            <a:r>
              <a:rPr lang="en-US" dirty="0"/>
              <a:t>&lt;- substitution (binding list)</a:t>
            </a:r>
          </a:p>
          <a:p>
            <a:r>
              <a:rPr lang="en-US" dirty="0"/>
              <a:t>Given a sentence S and a substitution σ , S σ denotes the result of plugging σ into S</a:t>
            </a:r>
          </a:p>
          <a:p>
            <a:pPr lvl="1"/>
            <a:r>
              <a:rPr lang="en-US" dirty="0"/>
              <a:t>E.g. S =Smarter(</a:t>
            </a:r>
            <a:r>
              <a:rPr lang="en-US" dirty="0" err="1"/>
              <a:t>x,y</a:t>
            </a:r>
            <a:r>
              <a:rPr lang="en-US" dirty="0"/>
              <a:t>)   --  </a:t>
            </a:r>
            <a:r>
              <a:rPr lang="el-GR" dirty="0"/>
              <a:t>σ= {</a:t>
            </a:r>
            <a:r>
              <a:rPr lang="en-US" dirty="0"/>
              <a:t>x/Hillary, y/Bill}   -- S</a:t>
            </a:r>
            <a:r>
              <a:rPr lang="el-GR" dirty="0"/>
              <a:t>σ= </a:t>
            </a:r>
            <a:r>
              <a:rPr lang="en-US" dirty="0"/>
              <a:t>Smarter(</a:t>
            </a:r>
            <a:r>
              <a:rPr lang="en-US" dirty="0" err="1"/>
              <a:t>Hillary,Bill</a:t>
            </a:r>
            <a:r>
              <a:rPr lang="en-US" dirty="0"/>
              <a:t>)</a:t>
            </a:r>
          </a:p>
          <a:p>
            <a:pPr lvl="1"/>
            <a:endParaRPr lang="en-US" sz="1350" dirty="0">
              <a:latin typeface="Consolas" panose="020B0609020204030204" pitchFamily="49" charset="0"/>
            </a:endParaRPr>
          </a:p>
          <a:p>
            <a:r>
              <a:rPr lang="en-US" dirty="0"/>
              <a:t>Ask(KB, S) returns some/all σ such that KB╞ </a:t>
            </a:r>
            <a:r>
              <a:rPr lang="en-US" dirty="0" err="1"/>
              <a:t>Sσ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42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C62C6-16AB-4C31-8A07-0C2AB3C8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85725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Inference in FOL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456E5-5E23-46A3-BAA4-432D0C6E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50" y="1905002"/>
            <a:ext cx="6115300" cy="35468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2970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086B-76CC-4CDF-9290-A079FDF8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Instantiation (UI)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071F-CB05-4345-A552-51EE4C67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1"/>
            <a:ext cx="8534400" cy="3964823"/>
          </a:xfrm>
        </p:spPr>
        <p:txBody>
          <a:bodyPr/>
          <a:lstStyle/>
          <a:p>
            <a:r>
              <a:rPr lang="en-US" dirty="0"/>
              <a:t>Every instantiation of a universally quantified sentence is entailed by it: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for any variable </a:t>
            </a:r>
            <a:r>
              <a:rPr lang="en-US" i="1" dirty="0"/>
              <a:t>v </a:t>
            </a:r>
            <a:r>
              <a:rPr lang="en-US" dirty="0"/>
              <a:t>and ground term </a:t>
            </a:r>
            <a:r>
              <a:rPr lang="en-US" i="1" dirty="0"/>
              <a:t>g</a:t>
            </a:r>
            <a:endParaRPr lang="en-US" sz="135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Example: </a:t>
            </a:r>
            <a:r>
              <a:rPr lang="en-US" dirty="0">
                <a:sym typeface="Symbol"/>
              </a:rPr>
              <a:t> </a:t>
            </a:r>
            <a:r>
              <a:rPr lang="en-US" dirty="0"/>
              <a:t>x King(x)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Greedy(x) </a:t>
            </a:r>
            <a:r>
              <a:rPr lang="en-US" dirty="0">
                <a:sym typeface="Symbol"/>
              </a:rPr>
              <a:t> </a:t>
            </a:r>
            <a:r>
              <a:rPr lang="en-US" dirty="0"/>
              <a:t>Evil(x) yields:</a:t>
            </a:r>
          </a:p>
          <a:p>
            <a:pPr lvl="1"/>
            <a:r>
              <a:rPr lang="en-US" i="1" dirty="0"/>
              <a:t>King(John) </a:t>
            </a:r>
            <a:r>
              <a:rPr lang="en-US" i="1" dirty="0">
                <a:sym typeface="Symbol"/>
              </a:rPr>
              <a:t> </a:t>
            </a:r>
            <a:r>
              <a:rPr lang="en-US" i="1" dirty="0"/>
              <a:t>Greedy(John) </a:t>
            </a:r>
            <a:r>
              <a:rPr lang="en-US" dirty="0">
                <a:sym typeface="Symbol"/>
              </a:rPr>
              <a:t> </a:t>
            </a:r>
            <a:r>
              <a:rPr lang="en-US" i="1" dirty="0"/>
              <a:t>Evil(John)</a:t>
            </a:r>
          </a:p>
          <a:p>
            <a:pPr lvl="1"/>
            <a:r>
              <a:rPr lang="en-US" i="1" dirty="0"/>
              <a:t>King(Richard) </a:t>
            </a:r>
            <a:r>
              <a:rPr lang="en-US" i="1" dirty="0">
                <a:sym typeface="Symbol"/>
              </a:rPr>
              <a:t> </a:t>
            </a:r>
            <a:r>
              <a:rPr lang="en-US" i="1" dirty="0"/>
              <a:t>Greedy(Richard)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 </a:t>
            </a:r>
            <a:r>
              <a:rPr lang="en-US" i="1" dirty="0"/>
              <a:t>Evil(Richard) …</a:t>
            </a:r>
          </a:p>
          <a:p>
            <a:pPr marL="342874" lvl="1" indent="0">
              <a:buNone/>
            </a:pPr>
            <a:endParaRPr lang="en-US" sz="1350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UI can be applied several times to add new sentences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2F917-F894-4600-BF05-A3EDFD588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951" y="2661442"/>
            <a:ext cx="1942049" cy="7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79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086B-76CC-4CDF-9290-A079FDF8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Instantiation (EI)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071F-CB05-4345-A552-51EE4C67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1"/>
            <a:ext cx="8534400" cy="39648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any sentence α, variable </a:t>
            </a:r>
            <a:r>
              <a:rPr lang="en-US" i="1" dirty="0"/>
              <a:t>v</a:t>
            </a:r>
            <a:r>
              <a:rPr lang="en-US" dirty="0"/>
              <a:t>, and constant symbol </a:t>
            </a:r>
            <a:r>
              <a:rPr lang="en-US" i="1" dirty="0"/>
              <a:t>k</a:t>
            </a:r>
            <a:r>
              <a:rPr lang="en-US" dirty="0"/>
              <a:t> that does </a:t>
            </a:r>
            <a:r>
              <a:rPr lang="en-US" b="1" dirty="0"/>
              <a:t>not</a:t>
            </a:r>
            <a:r>
              <a:rPr lang="en-US" dirty="0"/>
              <a:t> appear elsewhere in the knowledge base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sym typeface="Symbol"/>
              </a:rPr>
              <a:t></a:t>
            </a:r>
            <a:r>
              <a:rPr lang="en-US" dirty="0"/>
              <a:t>x Crown(x)</a:t>
            </a:r>
            <a:r>
              <a:rPr lang="en-US" dirty="0">
                <a:sym typeface="Symbol"/>
              </a:rPr>
              <a:t> </a:t>
            </a:r>
            <a:r>
              <a:rPr lang="en-US" dirty="0"/>
              <a:t> </a:t>
            </a:r>
            <a:r>
              <a:rPr lang="en-US" dirty="0" err="1"/>
              <a:t>OnHead</a:t>
            </a:r>
            <a:r>
              <a:rPr lang="en-US" dirty="0"/>
              <a:t>(x, John) yields:</a:t>
            </a:r>
          </a:p>
          <a:p>
            <a:pPr lvl="1"/>
            <a:r>
              <a:rPr lang="en-US" i="1" dirty="0"/>
              <a:t>Crown(C1) </a:t>
            </a:r>
            <a:r>
              <a:rPr lang="en-US" dirty="0">
                <a:sym typeface="Symbol"/>
              </a:rPr>
              <a:t></a:t>
            </a:r>
            <a:r>
              <a:rPr lang="en-US" i="1" dirty="0">
                <a:sym typeface="Symbol"/>
              </a:rPr>
              <a:t> </a:t>
            </a:r>
            <a:r>
              <a:rPr lang="en-US" i="1" dirty="0" err="1"/>
              <a:t>OnHead</a:t>
            </a:r>
            <a:r>
              <a:rPr lang="en-US" i="1" dirty="0"/>
              <a:t>(C1,John)</a:t>
            </a:r>
            <a:r>
              <a:rPr lang="en-US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</a:p>
          <a:p>
            <a:pPr marL="342874" lvl="1" indent="0">
              <a:buNone/>
            </a:pPr>
            <a:r>
              <a:rPr lang="en-US" dirty="0">
                <a:solidFill>
                  <a:schemeClr val="accent2"/>
                </a:solidFill>
                <a:ea typeface="+mn-ea"/>
                <a:cs typeface="+mn-cs"/>
              </a:rPr>
              <a:t>provided C1 is a new constant symbol (called a</a:t>
            </a:r>
            <a:r>
              <a:rPr lang="en-US" b="1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n-US" b="1" dirty="0" err="1">
                <a:solidFill>
                  <a:schemeClr val="accent2"/>
                </a:solidFill>
                <a:ea typeface="+mn-ea"/>
                <a:cs typeface="+mn-cs"/>
              </a:rPr>
              <a:t>Skolem</a:t>
            </a:r>
            <a:r>
              <a:rPr lang="en-US" b="1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ea typeface="+mn-ea"/>
                <a:cs typeface="+mn-cs"/>
              </a:rPr>
              <a:t>constant)</a:t>
            </a:r>
          </a:p>
          <a:p>
            <a:pPr lvl="1"/>
            <a:endParaRPr lang="en-US" i="1" dirty="0"/>
          </a:p>
          <a:p>
            <a:r>
              <a:rPr lang="en-US" dirty="0"/>
              <a:t>EI can be applied once to replace the existential sentence.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D125B-7A0A-4B9D-98E1-21ABC6D01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286" y="2814898"/>
            <a:ext cx="1942980" cy="6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9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086B-76CC-4CDF-9290-A079FDF8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to Propositional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071F-CB05-4345-A552-51EE4C67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1"/>
            <a:ext cx="8534400" cy="3964823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Suppose the KB contains just the following:</a:t>
            </a:r>
          </a:p>
          <a:p>
            <a:pPr lvl="1"/>
            <a:r>
              <a:rPr lang="en-US" sz="1800" dirty="0">
                <a:sym typeface="Symbol"/>
              </a:rPr>
              <a:t> </a:t>
            </a:r>
            <a:r>
              <a:rPr lang="en-US" sz="1800" dirty="0"/>
              <a:t>x King(x) </a:t>
            </a:r>
            <a:r>
              <a:rPr lang="en-US" sz="1800" dirty="0">
                <a:sym typeface="Symbol"/>
              </a:rPr>
              <a:t> </a:t>
            </a:r>
            <a:r>
              <a:rPr lang="en-US" sz="1800" dirty="0"/>
              <a:t>Greedy(x) </a:t>
            </a:r>
            <a:r>
              <a:rPr lang="en-US" sz="1800" dirty="0">
                <a:sym typeface="Symbol"/>
              </a:rPr>
              <a:t> </a:t>
            </a:r>
            <a:r>
              <a:rPr lang="en-US" sz="1800" dirty="0"/>
              <a:t>Evil(x)</a:t>
            </a:r>
          </a:p>
          <a:p>
            <a:pPr lvl="1"/>
            <a:r>
              <a:rPr lang="en-US" sz="1800" dirty="0"/>
              <a:t>King(John)</a:t>
            </a:r>
          </a:p>
          <a:p>
            <a:pPr lvl="1"/>
            <a:r>
              <a:rPr lang="en-US" sz="1800" dirty="0"/>
              <a:t>Greedy(John)</a:t>
            </a:r>
          </a:p>
          <a:p>
            <a:pPr lvl="1"/>
            <a:r>
              <a:rPr lang="en-US" sz="1800" dirty="0"/>
              <a:t>Brother(Richard, John)</a:t>
            </a:r>
          </a:p>
          <a:p>
            <a:r>
              <a:rPr lang="en-US" sz="2100" i="1" dirty="0"/>
              <a:t>Instantiating the universal sentence in all possible ways, we have:</a:t>
            </a:r>
          </a:p>
          <a:p>
            <a:pPr lvl="1"/>
            <a:r>
              <a:rPr lang="en-US" sz="1800" dirty="0"/>
              <a:t>King(John) </a:t>
            </a:r>
            <a:r>
              <a:rPr lang="en-US" sz="1800" dirty="0">
                <a:sym typeface="Symbol"/>
              </a:rPr>
              <a:t> </a:t>
            </a:r>
            <a:r>
              <a:rPr lang="en-US" sz="1800" dirty="0"/>
              <a:t>Greedy(John) </a:t>
            </a:r>
            <a:r>
              <a:rPr lang="en-US" sz="1800" dirty="0">
                <a:sym typeface="Symbol"/>
              </a:rPr>
              <a:t> </a:t>
            </a:r>
            <a:r>
              <a:rPr lang="en-US" sz="1800" dirty="0"/>
              <a:t>Evil(John)</a:t>
            </a:r>
          </a:p>
          <a:p>
            <a:pPr lvl="1"/>
            <a:r>
              <a:rPr lang="en-US" sz="1800" dirty="0"/>
              <a:t>King(Richard) </a:t>
            </a:r>
            <a:r>
              <a:rPr lang="en-US" sz="1800" dirty="0">
                <a:sym typeface="Symbol"/>
              </a:rPr>
              <a:t> </a:t>
            </a:r>
            <a:r>
              <a:rPr lang="en-US" sz="1800" dirty="0"/>
              <a:t>Greedy(Richard) </a:t>
            </a:r>
            <a:r>
              <a:rPr lang="en-US" sz="1800" dirty="0">
                <a:sym typeface="Symbol"/>
              </a:rPr>
              <a:t> </a:t>
            </a:r>
            <a:r>
              <a:rPr lang="en-US" sz="1800" dirty="0"/>
              <a:t>Evil(Richard)</a:t>
            </a:r>
          </a:p>
          <a:p>
            <a:pPr lvl="1"/>
            <a:r>
              <a:rPr lang="en-US" sz="1800" dirty="0"/>
              <a:t>Greedy(John)</a:t>
            </a:r>
          </a:p>
          <a:p>
            <a:pPr lvl="1"/>
            <a:r>
              <a:rPr lang="en-US" sz="1800" dirty="0"/>
              <a:t>Brother(Richard, John)</a:t>
            </a:r>
          </a:p>
          <a:p>
            <a:pPr marL="342874" lvl="1" indent="0">
              <a:buNone/>
            </a:pPr>
            <a:endParaRPr lang="en-US" sz="1200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100" dirty="0"/>
              <a:t>The new KB is propositionalized. </a:t>
            </a:r>
            <a:r>
              <a:rPr lang="en-US" sz="1800" dirty="0"/>
              <a:t>King(John) , Greedy(John), Evil(John), …</a:t>
            </a:r>
          </a:p>
          <a:p>
            <a:pPr lvl="1"/>
            <a:endParaRPr lang="en-US" sz="1800" dirty="0"/>
          </a:p>
          <a:p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90725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086B-76CC-4CDF-9290-A079FDF8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to </a:t>
            </a:r>
            <a:r>
              <a:rPr lang="en-US" dirty="0" err="1"/>
              <a:t>Propositionalization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071F-CB05-4345-A552-51EE4C67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1"/>
            <a:ext cx="8534400" cy="3964823"/>
          </a:xfrm>
        </p:spPr>
        <p:txBody>
          <a:bodyPr/>
          <a:lstStyle/>
          <a:p>
            <a:r>
              <a:rPr lang="en-US" sz="2100" dirty="0"/>
              <a:t>Idea: propositionalize KB and query, apply resolution, return result.</a:t>
            </a:r>
          </a:p>
          <a:p>
            <a:r>
              <a:rPr lang="en-US" sz="2100" dirty="0" err="1"/>
              <a:t>Propositionalization</a:t>
            </a:r>
            <a:r>
              <a:rPr lang="en-US" sz="2100" dirty="0"/>
              <a:t> seems to generate lots of irrelevant sentences.</a:t>
            </a:r>
          </a:p>
          <a:p>
            <a:r>
              <a:rPr lang="en-US" sz="2100" dirty="0" err="1"/>
              <a:t>Exmple</a:t>
            </a:r>
            <a:r>
              <a:rPr lang="en-US" sz="2100" dirty="0"/>
              <a:t>:</a:t>
            </a:r>
          </a:p>
          <a:p>
            <a:pPr lvl="1"/>
            <a:r>
              <a:rPr lang="en-US" sz="1800" dirty="0">
                <a:sym typeface="Symbol"/>
              </a:rPr>
              <a:t> </a:t>
            </a:r>
            <a:r>
              <a:rPr lang="en-US" sz="1800" dirty="0"/>
              <a:t>x King(x) </a:t>
            </a:r>
            <a:r>
              <a:rPr lang="en-US" sz="1800" dirty="0">
                <a:sym typeface="Symbol"/>
              </a:rPr>
              <a:t> </a:t>
            </a:r>
            <a:r>
              <a:rPr lang="en-US" sz="1800" dirty="0"/>
              <a:t>Greedy(x) </a:t>
            </a:r>
            <a:r>
              <a:rPr lang="en-US" sz="1800" dirty="0">
                <a:sym typeface="Symbol"/>
              </a:rPr>
              <a:t> </a:t>
            </a:r>
            <a:r>
              <a:rPr lang="en-US" sz="1800" dirty="0"/>
              <a:t>Evil(x)</a:t>
            </a:r>
          </a:p>
          <a:p>
            <a:pPr lvl="1"/>
            <a:r>
              <a:rPr lang="en-US" sz="1800" dirty="0"/>
              <a:t>King(John)</a:t>
            </a:r>
          </a:p>
          <a:p>
            <a:pPr lvl="1"/>
            <a:r>
              <a:rPr lang="en-US" sz="1800" dirty="0">
                <a:sym typeface="Symbol"/>
              </a:rPr>
              <a:t>y  </a:t>
            </a:r>
            <a:r>
              <a:rPr lang="en-US" sz="1800" dirty="0"/>
              <a:t>Greedy(y)</a:t>
            </a:r>
          </a:p>
          <a:p>
            <a:pPr lvl="1"/>
            <a:r>
              <a:rPr lang="en-US" sz="1800" dirty="0"/>
              <a:t>Brother(Richard, John)</a:t>
            </a:r>
          </a:p>
          <a:p>
            <a:pPr marL="342874" lvl="1" indent="0">
              <a:buNone/>
            </a:pPr>
            <a:endParaRPr lang="en-US" sz="1800" dirty="0"/>
          </a:p>
          <a:p>
            <a:r>
              <a:rPr lang="en-US" sz="2100" dirty="0"/>
              <a:t>It seems obvious that Evil(John), but </a:t>
            </a:r>
            <a:r>
              <a:rPr lang="en-US" sz="2100" dirty="0" err="1"/>
              <a:t>propositionalization</a:t>
            </a:r>
            <a:r>
              <a:rPr lang="en-US" sz="2100" dirty="0"/>
              <a:t> produces lots of facts, such as Greedy (Richard ), that are irrelevant.</a:t>
            </a:r>
            <a:endParaRPr lang="en-US" sz="1800" dirty="0"/>
          </a:p>
          <a:p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9358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899B-4E18-4C14-AB6F-F06C6646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56A6-261D-449D-B1E2-3AD147F3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Finding substitutions that make different logical expressions look identical</a:t>
            </a:r>
            <a:r>
              <a:rPr lang="en-US" sz="2100" dirty="0"/>
              <a:t>.</a:t>
            </a:r>
          </a:p>
          <a:p>
            <a:r>
              <a:rPr lang="en-US" sz="2100" dirty="0"/>
              <a:t>We can get the inference immediately if we can find a substitution θ such that King(x) and Greedy(y) match King(John) and Greedy(John)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100" dirty="0"/>
              <a:t>θ= {x/John, y/John} works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100" dirty="0"/>
              <a:t>Unify(</a:t>
            </a:r>
            <a:r>
              <a:rPr lang="el-GR" sz="2100" dirty="0"/>
              <a:t>α,β) = θ</a:t>
            </a:r>
            <a:r>
              <a:rPr lang="en-US" sz="2100" dirty="0"/>
              <a:t> if </a:t>
            </a:r>
            <a:r>
              <a:rPr lang="el-GR" sz="2100" dirty="0"/>
              <a:t>αθ= βθ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92ED5-8E7D-400F-A2C6-218BFB20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561" y="4332213"/>
            <a:ext cx="5337992" cy="121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1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95450"/>
            <a:ext cx="8534400" cy="3890009"/>
          </a:xfrm>
        </p:spPr>
        <p:txBody>
          <a:bodyPr/>
          <a:lstStyle/>
          <a:p>
            <a:r>
              <a:rPr lang="en-US" sz="2100" b="1" dirty="0">
                <a:solidFill>
                  <a:srgbClr val="0070C0"/>
                </a:solidFill>
              </a:rPr>
              <a:t>Propositional logic assumes the world contains facts.</a:t>
            </a:r>
          </a:p>
          <a:p>
            <a:r>
              <a:rPr lang="en-US" sz="2100" b="1" dirty="0">
                <a:solidFill>
                  <a:srgbClr val="0070C0"/>
                </a:solidFill>
              </a:rPr>
              <a:t>Propositional logic has very limited expressive power (unlike natural language)</a:t>
            </a:r>
          </a:p>
          <a:p>
            <a:pPr lvl="1"/>
            <a:r>
              <a:rPr lang="en-US" sz="1800" dirty="0"/>
              <a:t>e.g., cannot say pits cause breezes in adjacent squares ””, except by writing one sentence for each square</a:t>
            </a:r>
          </a:p>
          <a:p>
            <a:pPr marL="342874" lvl="1" indent="0">
              <a:buNone/>
            </a:pPr>
            <a:endParaRPr lang="en-US" sz="1800" dirty="0"/>
          </a:p>
          <a:p>
            <a:r>
              <a:rPr lang="en-US" sz="2100" b="1" dirty="0">
                <a:solidFill>
                  <a:srgbClr val="0070C0"/>
                </a:solidFill>
              </a:rPr>
              <a:t>First Order Logic (like natural language) assumes the world contains:</a:t>
            </a:r>
          </a:p>
          <a:p>
            <a:pPr lvl="1"/>
            <a:r>
              <a:rPr lang="en-US" sz="1800" dirty="0"/>
              <a:t>Objects: people, houses, numbers, colors, baseball games, wars, …</a:t>
            </a:r>
          </a:p>
          <a:p>
            <a:pPr lvl="1"/>
            <a:r>
              <a:rPr lang="en-US" sz="1800" dirty="0"/>
              <a:t>Relations: red, round, prime, brother of, bigger than, part of, comes between, …</a:t>
            </a:r>
          </a:p>
          <a:p>
            <a:pPr lvl="1"/>
            <a:r>
              <a:rPr lang="en-US" sz="1800" dirty="0"/>
              <a:t>Functions: father of, best friend, one more than, plus, …</a:t>
            </a:r>
          </a:p>
        </p:txBody>
      </p:sp>
    </p:spTree>
    <p:extLst>
      <p:ext uri="{BB962C8B-B14F-4D97-AF65-F5344CB8AC3E}">
        <p14:creationId xmlns:p14="http://schemas.microsoft.com/office/powerpoint/2010/main" val="34761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6DD6-CCD7-4246-BDDD-5EEF9903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Modus Ponens (GMP)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A5C73-7A52-43EF-8937-4C239EF85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44" y="1905000"/>
            <a:ext cx="8258279" cy="3744968"/>
          </a:xfrm>
        </p:spPr>
      </p:pic>
    </p:spTree>
    <p:extLst>
      <p:ext uri="{BB962C8B-B14F-4D97-AF65-F5344CB8AC3E}">
        <p14:creationId xmlns:p14="http://schemas.microsoft.com/office/powerpoint/2010/main" val="4266518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4347-9031-4851-BD92-07F437B9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KB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1088-9703-4B5D-8E13-C6B7F3F6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law says that it is a crime for an American to sell weapons to hostile nations. The country </a:t>
            </a:r>
            <a:r>
              <a:rPr lang="en-US" dirty="0" err="1"/>
              <a:t>Nono</a:t>
            </a:r>
            <a:r>
              <a:rPr lang="en-US" dirty="0"/>
              <a:t> , an enemy of America, has some missiles, and all of its missiles were sold to it by Colonel West, who is American.</a:t>
            </a:r>
          </a:p>
          <a:p>
            <a:endParaRPr lang="en-US" dirty="0"/>
          </a:p>
          <a:p>
            <a:r>
              <a:rPr lang="en-US" dirty="0"/>
              <a:t>Prove that Colonel West is a criminal.</a:t>
            </a:r>
          </a:p>
        </p:txBody>
      </p:sp>
    </p:spTree>
    <p:extLst>
      <p:ext uri="{BB962C8B-B14F-4D97-AF65-F5344CB8AC3E}">
        <p14:creationId xmlns:p14="http://schemas.microsoft.com/office/powerpoint/2010/main" val="1957578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4347-9031-4851-BD92-07F437B9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KB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5EE8E-2802-430E-B07D-854A593EC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05" y="1892530"/>
            <a:ext cx="5428839" cy="3735179"/>
          </a:xfrm>
        </p:spPr>
      </p:pic>
    </p:spTree>
    <p:extLst>
      <p:ext uri="{BB962C8B-B14F-4D97-AF65-F5344CB8AC3E}">
        <p14:creationId xmlns:p14="http://schemas.microsoft.com/office/powerpoint/2010/main" val="3800066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FF7D-BF27-4724-AE1E-0ADAECB4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Proof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F00D3-7ACB-43CC-840E-511FF7596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334" y="4707081"/>
            <a:ext cx="6555673" cy="1171676"/>
          </a:xfrm>
        </p:spPr>
      </p:pic>
    </p:spTree>
    <p:extLst>
      <p:ext uri="{BB962C8B-B14F-4D97-AF65-F5344CB8AC3E}">
        <p14:creationId xmlns:p14="http://schemas.microsoft.com/office/powerpoint/2010/main" val="1869106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FF7D-BF27-4724-AE1E-0ADAECB4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Proof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C2C7A8-8176-4A2C-8913-D7F267500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473" y="3509254"/>
            <a:ext cx="6498518" cy="2377646"/>
          </a:xfrm>
        </p:spPr>
      </p:pic>
    </p:spTree>
    <p:extLst>
      <p:ext uri="{BB962C8B-B14F-4D97-AF65-F5344CB8AC3E}">
        <p14:creationId xmlns:p14="http://schemas.microsoft.com/office/powerpoint/2010/main" val="1034515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FF7D-BF27-4724-AE1E-0ADAECB4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Proof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E20D3B-2B76-4C12-8810-71A76EEF5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133" y="2191840"/>
            <a:ext cx="7181964" cy="3751680"/>
          </a:xfrm>
        </p:spPr>
      </p:pic>
    </p:spTree>
    <p:extLst>
      <p:ext uri="{BB962C8B-B14F-4D97-AF65-F5344CB8AC3E}">
        <p14:creationId xmlns:p14="http://schemas.microsoft.com/office/powerpoint/2010/main" val="276367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7F8F-4886-4F8A-A0A5-BCEC4841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39841-A45C-4F35-9C56-02E8A023A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557" y="1983791"/>
            <a:ext cx="6127973" cy="3715622"/>
          </a:xfrm>
        </p:spPr>
      </p:pic>
    </p:spTree>
    <p:extLst>
      <p:ext uri="{BB962C8B-B14F-4D97-AF65-F5344CB8AC3E}">
        <p14:creationId xmlns:p14="http://schemas.microsoft.com/office/powerpoint/2010/main" val="2511353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Summary,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2"/>
            <a:ext cx="8718884" cy="3546873"/>
          </a:xfrm>
        </p:spPr>
        <p:txBody>
          <a:bodyPr/>
          <a:lstStyle/>
          <a:p>
            <a:r>
              <a:rPr lang="en-US" dirty="0"/>
              <a:t>FOL is a very expressive formal language</a:t>
            </a:r>
          </a:p>
          <a:p>
            <a:r>
              <a:rPr lang="en-US" dirty="0"/>
              <a:t>Many domains of common-sense and technical knowledge can be written in FOL (see AIMA Ch. 10)</a:t>
            </a:r>
          </a:p>
          <a:p>
            <a:pPr lvl="1"/>
            <a:r>
              <a:rPr lang="en-US" dirty="0"/>
              <a:t>circuits, software, planning, law, taxes, network and security protocols, product descriptions, ecommerce transactions, geographical information systems, Google Knowledge Graph, Semantic Web, etc.</a:t>
            </a:r>
          </a:p>
          <a:p>
            <a:r>
              <a:rPr lang="en-US" dirty="0"/>
              <a:t>Inference is </a:t>
            </a:r>
            <a:r>
              <a:rPr lang="en-US" dirty="0" err="1"/>
              <a:t>semidecidable</a:t>
            </a:r>
            <a:r>
              <a:rPr lang="en-US" dirty="0"/>
              <a:t> in general; many problems are efficiently solvable in practice</a:t>
            </a:r>
          </a:p>
        </p:txBody>
      </p:sp>
    </p:spTree>
    <p:extLst>
      <p:ext uri="{BB962C8B-B14F-4D97-AF65-F5344CB8AC3E}">
        <p14:creationId xmlns:p14="http://schemas.microsoft.com/office/powerpoint/2010/main" val="34481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in first-order logic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0D8ADC-C996-474F-1F60-7D2D34198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>
            <a:normAutofit/>
          </a:bodyPr>
          <a:lstStyle/>
          <a:p>
            <a:pPr marL="44826">
              <a:spcBef>
                <a:spcPts val="101"/>
              </a:spcBef>
            </a:pPr>
            <a:r>
              <a:rPr lang="en-US" sz="2400" spc="-124" dirty="0">
                <a:latin typeface="Tahoma"/>
                <a:cs typeface="Tahoma"/>
              </a:rPr>
              <a:t>Sentences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46" dirty="0">
                <a:latin typeface="Tahoma"/>
                <a:cs typeface="Tahoma"/>
              </a:rPr>
              <a:t>are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true</a:t>
            </a:r>
            <a:r>
              <a:rPr lang="en-US" sz="2400" spc="26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with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respect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62" dirty="0">
                <a:latin typeface="Tahoma"/>
                <a:cs typeface="Tahoma"/>
              </a:rPr>
              <a:t>to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19" dirty="0">
                <a:solidFill>
                  <a:srgbClr val="00007E"/>
                </a:solidFill>
                <a:latin typeface="Tahoma"/>
                <a:cs typeface="Tahoma"/>
              </a:rPr>
              <a:t>model</a:t>
            </a:r>
            <a:r>
              <a:rPr lang="en-US" sz="2400" spc="18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and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an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88" dirty="0">
                <a:solidFill>
                  <a:srgbClr val="00007E"/>
                </a:solidFill>
                <a:latin typeface="Tahoma"/>
                <a:cs typeface="Tahoma"/>
              </a:rPr>
              <a:t>interpretation</a:t>
            </a:r>
            <a:endParaRPr lang="en-US" sz="2400" dirty="0">
              <a:latin typeface="Tahoma"/>
              <a:cs typeface="Tahoma"/>
            </a:endParaRPr>
          </a:p>
          <a:p>
            <a:pPr marL="44826" marR="15689">
              <a:lnSpc>
                <a:spcPct val="163400"/>
              </a:lnSpc>
            </a:pPr>
            <a:r>
              <a:rPr lang="en-US" sz="2400" spc="-66" dirty="0">
                <a:latin typeface="Tahoma"/>
                <a:cs typeface="Tahoma"/>
              </a:rPr>
              <a:t>Model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contains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415" dirty="0">
                <a:latin typeface="Cambria"/>
                <a:cs typeface="Cambria"/>
              </a:rPr>
              <a:t>≥</a:t>
            </a:r>
            <a:r>
              <a:rPr lang="en-US" sz="2400" spc="115" dirty="0">
                <a:latin typeface="Cambria"/>
                <a:cs typeface="Cambria"/>
              </a:rPr>
              <a:t> </a:t>
            </a:r>
            <a:r>
              <a:rPr lang="en-US" sz="2400" spc="-71" dirty="0">
                <a:latin typeface="Gill Sans MT"/>
                <a:cs typeface="Gill Sans MT"/>
              </a:rPr>
              <a:t>1</a:t>
            </a:r>
            <a:r>
              <a:rPr lang="en-US" sz="2400" spc="71" dirty="0">
                <a:latin typeface="Gill Sans MT"/>
                <a:cs typeface="Gill Sans MT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objects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(</a:t>
            </a:r>
            <a:r>
              <a:rPr lang="en-US" sz="2400" spc="-106" dirty="0">
                <a:solidFill>
                  <a:srgbClr val="00007E"/>
                </a:solidFill>
                <a:latin typeface="Tahoma"/>
                <a:cs typeface="Tahoma"/>
              </a:rPr>
              <a:t>domain</a:t>
            </a:r>
            <a:r>
              <a:rPr lang="en-US" sz="2400" spc="18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US" sz="2400" spc="-119" dirty="0">
                <a:solidFill>
                  <a:srgbClr val="00007E"/>
                </a:solidFill>
                <a:latin typeface="Tahoma"/>
                <a:cs typeface="Tahoma"/>
              </a:rPr>
              <a:t>elements</a:t>
            </a:r>
            <a:r>
              <a:rPr lang="en-US" sz="2400" spc="-119" dirty="0">
                <a:latin typeface="Tahoma"/>
                <a:cs typeface="Tahoma"/>
              </a:rPr>
              <a:t>)</a:t>
            </a:r>
            <a:r>
              <a:rPr lang="en-US" sz="2400" spc="26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and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relations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37" dirty="0">
                <a:latin typeface="Tahoma"/>
                <a:cs typeface="Tahoma"/>
              </a:rPr>
              <a:t>among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them </a:t>
            </a:r>
            <a:r>
              <a:rPr lang="en-US" sz="2400" spc="-552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Interpretation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specifies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referents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for</a:t>
            </a:r>
            <a:endParaRPr lang="en-US" sz="2400" dirty="0">
              <a:latin typeface="Tahoma"/>
              <a:cs typeface="Tahoma"/>
            </a:endParaRPr>
          </a:p>
          <a:p>
            <a:pPr marL="367572" marR="3667321">
              <a:lnSpc>
                <a:spcPts val="2206"/>
              </a:lnSpc>
              <a:spcBef>
                <a:spcPts val="66"/>
              </a:spcBef>
            </a:pPr>
            <a:r>
              <a:rPr lang="en-US" sz="2400" spc="-88" dirty="0">
                <a:solidFill>
                  <a:srgbClr val="990099"/>
                </a:solidFill>
                <a:latin typeface="Tahoma"/>
                <a:cs typeface="Tahoma"/>
              </a:rPr>
              <a:t>constant</a:t>
            </a:r>
            <a:r>
              <a:rPr lang="en-US" sz="2400" spc="-18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lang="en-US" sz="2400" spc="-115" dirty="0">
                <a:solidFill>
                  <a:srgbClr val="990099"/>
                </a:solidFill>
                <a:latin typeface="Tahoma"/>
                <a:cs typeface="Tahoma"/>
              </a:rPr>
              <a:t>symbols</a:t>
            </a:r>
            <a:r>
              <a:rPr lang="en-US" sz="2400" spc="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lang="en-US" sz="2400" spc="304" dirty="0">
                <a:latin typeface="Cambria"/>
                <a:cs typeface="Cambria"/>
              </a:rPr>
              <a:t>→</a:t>
            </a:r>
            <a:r>
              <a:rPr lang="en-US" sz="2400" spc="159" dirty="0">
                <a:latin typeface="Cambria"/>
                <a:cs typeface="Cambria"/>
              </a:rPr>
              <a:t> </a:t>
            </a:r>
            <a:r>
              <a:rPr lang="en-US" sz="2400" spc="-101" dirty="0">
                <a:solidFill>
                  <a:srgbClr val="004B00"/>
                </a:solidFill>
                <a:latin typeface="Tahoma"/>
                <a:cs typeface="Tahoma"/>
              </a:rPr>
              <a:t>objects </a:t>
            </a:r>
            <a:r>
              <a:rPr lang="en-US" sz="2400" spc="-97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10" dirty="0">
                <a:solidFill>
                  <a:srgbClr val="990099"/>
                </a:solidFill>
                <a:latin typeface="Tahoma"/>
                <a:cs typeface="Tahoma"/>
              </a:rPr>
              <a:t>predicate</a:t>
            </a:r>
            <a:r>
              <a:rPr lang="en-US" sz="240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lang="en-US" sz="2400" spc="-115" dirty="0">
                <a:solidFill>
                  <a:srgbClr val="990099"/>
                </a:solidFill>
                <a:latin typeface="Tahoma"/>
                <a:cs typeface="Tahoma"/>
              </a:rPr>
              <a:t>symbols</a:t>
            </a:r>
            <a:r>
              <a:rPr lang="en-US" sz="2400" spc="-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lang="en-US" sz="2400" spc="304" dirty="0">
                <a:latin typeface="Cambria"/>
                <a:cs typeface="Cambria"/>
              </a:rPr>
              <a:t>→</a:t>
            </a:r>
            <a:r>
              <a:rPr lang="en-US" sz="2400" spc="168" dirty="0">
                <a:latin typeface="Cambria"/>
                <a:cs typeface="Cambria"/>
              </a:rPr>
              <a:t> </a:t>
            </a:r>
            <a:r>
              <a:rPr lang="en-US" sz="2400" spc="-93" dirty="0">
                <a:solidFill>
                  <a:srgbClr val="004B00"/>
                </a:solidFill>
                <a:latin typeface="Tahoma"/>
                <a:cs typeface="Tahoma"/>
              </a:rPr>
              <a:t>relations</a:t>
            </a:r>
            <a:endParaRPr lang="en-US" sz="2400" dirty="0">
              <a:latin typeface="Tahoma"/>
              <a:cs typeface="Tahoma"/>
            </a:endParaRPr>
          </a:p>
          <a:p>
            <a:pPr marL="367572">
              <a:lnSpc>
                <a:spcPts val="2118"/>
              </a:lnSpc>
            </a:pPr>
            <a:r>
              <a:rPr lang="en-US" sz="2400" spc="-88" dirty="0">
                <a:solidFill>
                  <a:srgbClr val="990099"/>
                </a:solidFill>
                <a:latin typeface="Tahoma"/>
                <a:cs typeface="Tahoma"/>
              </a:rPr>
              <a:t>function</a:t>
            </a:r>
            <a:r>
              <a:rPr lang="en-US" sz="2400" spc="22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lang="en-US" sz="2400" spc="-115" dirty="0">
                <a:solidFill>
                  <a:srgbClr val="990099"/>
                </a:solidFill>
                <a:latin typeface="Tahoma"/>
                <a:cs typeface="Tahoma"/>
              </a:rPr>
              <a:t>symbols</a:t>
            </a:r>
            <a:r>
              <a:rPr lang="en-US" sz="2400" spc="13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lang="en-US" sz="2400" spc="304" dirty="0">
                <a:latin typeface="Cambria"/>
                <a:cs typeface="Cambria"/>
              </a:rPr>
              <a:t>→</a:t>
            </a:r>
            <a:r>
              <a:rPr lang="en-US" sz="2400" spc="159" dirty="0">
                <a:latin typeface="Cambria"/>
                <a:cs typeface="Cambria"/>
              </a:rPr>
              <a:t> </a:t>
            </a:r>
            <a:r>
              <a:rPr lang="en-US" sz="2400" spc="-84" dirty="0">
                <a:solidFill>
                  <a:srgbClr val="004B00"/>
                </a:solidFill>
                <a:latin typeface="Tahoma"/>
                <a:cs typeface="Tahoma"/>
              </a:rPr>
              <a:t>functional</a:t>
            </a:r>
            <a:r>
              <a:rPr lang="en-US" sz="2400" spc="3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93" dirty="0">
                <a:solidFill>
                  <a:srgbClr val="004B00"/>
                </a:solidFill>
                <a:latin typeface="Tahoma"/>
                <a:cs typeface="Tahoma"/>
              </a:rPr>
              <a:t>relations</a:t>
            </a:r>
            <a:endParaRPr lang="en-US" sz="2400" dirty="0">
              <a:latin typeface="Tahoma"/>
              <a:cs typeface="Tahoma"/>
            </a:endParaRPr>
          </a:p>
          <a:p>
            <a:pPr marL="279400" marR="1465808" indent="-214313">
              <a:lnSpc>
                <a:spcPct val="101000"/>
              </a:lnSpc>
              <a:spcBef>
                <a:spcPts val="1354"/>
              </a:spcBef>
            </a:pPr>
            <a:r>
              <a:rPr lang="en-US" sz="2400" spc="-40" dirty="0">
                <a:latin typeface="Tahoma"/>
                <a:cs typeface="Tahoma"/>
              </a:rPr>
              <a:t>An </a:t>
            </a:r>
            <a:r>
              <a:rPr lang="en-US" sz="2400" spc="-84" dirty="0">
                <a:latin typeface="Tahoma"/>
                <a:cs typeface="Tahoma"/>
              </a:rPr>
              <a:t>atomic</a:t>
            </a:r>
            <a:r>
              <a:rPr lang="en-US" sz="2400" spc="-18" dirty="0">
                <a:latin typeface="Tahoma"/>
                <a:cs typeface="Tahoma"/>
              </a:rPr>
              <a:t> </a:t>
            </a:r>
            <a:r>
              <a:rPr lang="en-US" sz="2400" spc="-132" dirty="0">
                <a:latin typeface="Tahoma"/>
                <a:cs typeface="Tahoma"/>
              </a:rPr>
              <a:t>sentence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101" dirty="0">
                <a:solidFill>
                  <a:srgbClr val="990099"/>
                </a:solidFill>
                <a:latin typeface="Bookman Old Style"/>
                <a:cs typeface="Bookman Old Style"/>
              </a:rPr>
              <a:t>edicat</a:t>
            </a:r>
            <a:r>
              <a:rPr lang="en-US" sz="2400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te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lang="en-US" sz="2400" spc="33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3" dirty="0" err="1">
                <a:solidFill>
                  <a:srgbClr val="990099"/>
                </a:solidFill>
                <a:latin typeface="Bookman Old Style"/>
                <a:cs typeface="Bookman Old Style"/>
              </a:rPr>
              <a:t>te</a:t>
            </a:r>
            <a:r>
              <a:rPr lang="en-US" sz="2400" i="1" spc="35" dirty="0" err="1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6" dirty="0" err="1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lang="en-US" sz="2400" i="1" spc="139" baseline="-11904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US" sz="2400" spc="66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US" sz="2400" spc="-66" dirty="0">
                <a:latin typeface="Tahoma"/>
                <a:cs typeface="Tahoma"/>
              </a:rPr>
              <a:t>i</a:t>
            </a:r>
            <a:r>
              <a:rPr lang="en-US" sz="2400" spc="-106" dirty="0">
                <a:latin typeface="Tahoma"/>
                <a:cs typeface="Tahoma"/>
              </a:rPr>
              <a:t>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true  </a:t>
            </a:r>
            <a:r>
              <a:rPr lang="en-US" sz="2400" spc="-62" dirty="0" err="1">
                <a:latin typeface="Tahoma"/>
                <a:cs typeface="Tahoma"/>
              </a:rPr>
              <a:t>iff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01" dirty="0">
                <a:solidFill>
                  <a:srgbClr val="004B00"/>
                </a:solidFill>
                <a:latin typeface="Tahoma"/>
                <a:cs typeface="Tahoma"/>
              </a:rPr>
              <a:t>objects</a:t>
            </a:r>
            <a:r>
              <a:rPr lang="en-US" sz="2400" spc="4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24" dirty="0">
                <a:latin typeface="Tahoma"/>
                <a:cs typeface="Tahoma"/>
              </a:rPr>
              <a:t>referred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62" dirty="0">
                <a:latin typeface="Tahoma"/>
                <a:cs typeface="Tahoma"/>
              </a:rPr>
              <a:t>to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41" dirty="0">
                <a:latin typeface="Tahoma"/>
                <a:cs typeface="Tahoma"/>
              </a:rPr>
              <a:t>by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z="2400" spc="-6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lang="en-US" sz="2400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4" dirty="0" err="1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z="2400" i="1" spc="6" baseline="-11904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lang="en-US" sz="2400" i="1" baseline="-1190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lang="en-US" sz="2400" spc="-172" dirty="0">
                <a:latin typeface="Tahoma"/>
                <a:cs typeface="Tahoma"/>
              </a:rPr>
              <a:t>a</a:t>
            </a:r>
            <a:r>
              <a:rPr lang="en-US" sz="2400" spc="-110" dirty="0">
                <a:latin typeface="Tahoma"/>
                <a:cs typeface="Tahoma"/>
              </a:rPr>
              <a:t>r</a:t>
            </a:r>
            <a:r>
              <a:rPr lang="en-US" sz="2400" spc="-154" dirty="0">
                <a:latin typeface="Tahoma"/>
                <a:cs typeface="Tahoma"/>
              </a:rPr>
              <a:t>e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49" dirty="0">
                <a:latin typeface="Tahoma"/>
                <a:cs typeface="Tahoma"/>
              </a:rPr>
              <a:t>i</a:t>
            </a:r>
            <a:r>
              <a:rPr lang="en-US" sz="2400" spc="-97" dirty="0">
                <a:latin typeface="Tahoma"/>
                <a:cs typeface="Tahoma"/>
              </a:rPr>
              <a:t>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th</a:t>
            </a:r>
            <a:r>
              <a:rPr lang="en-US" sz="2400" spc="-115" dirty="0">
                <a:latin typeface="Tahoma"/>
                <a:cs typeface="Tahoma"/>
              </a:rPr>
              <a:t>e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84" dirty="0">
                <a:solidFill>
                  <a:srgbClr val="004B00"/>
                </a:solidFill>
                <a:latin typeface="Tahoma"/>
                <a:cs typeface="Tahoma"/>
              </a:rPr>
              <a:t>relatio</a:t>
            </a:r>
            <a:r>
              <a:rPr lang="en-US" sz="2400" spc="-110" dirty="0">
                <a:solidFill>
                  <a:srgbClr val="004B00"/>
                </a:solidFill>
                <a:latin typeface="Tahoma"/>
                <a:cs typeface="Tahoma"/>
              </a:rPr>
              <a:t>n</a:t>
            </a:r>
            <a:r>
              <a:rPr lang="en-US" sz="2400" spc="4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referre</a:t>
            </a:r>
            <a:r>
              <a:rPr lang="en-US" sz="2400" spc="-150" dirty="0">
                <a:latin typeface="Tahoma"/>
                <a:cs typeface="Tahoma"/>
              </a:rPr>
              <a:t>d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53" dirty="0">
                <a:latin typeface="Tahoma"/>
                <a:cs typeface="Tahoma"/>
              </a:rPr>
              <a:t>t</a:t>
            </a:r>
            <a:r>
              <a:rPr lang="en-US" sz="2400" spc="-71" dirty="0">
                <a:latin typeface="Tahoma"/>
                <a:cs typeface="Tahoma"/>
              </a:rPr>
              <a:t>o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68" dirty="0">
                <a:latin typeface="Tahoma"/>
                <a:cs typeface="Tahoma"/>
              </a:rPr>
              <a:t>b</a:t>
            </a:r>
            <a:r>
              <a:rPr lang="en-US" sz="2400" spc="-115" dirty="0">
                <a:latin typeface="Tahoma"/>
                <a:cs typeface="Tahoma"/>
              </a:rPr>
              <a:t>y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106" dirty="0">
                <a:solidFill>
                  <a:srgbClr val="990099"/>
                </a:solidFill>
                <a:latin typeface="Bookman Old Style"/>
                <a:cs typeface="Bookman Old Style"/>
              </a:rPr>
              <a:t>edicate</a:t>
            </a:r>
            <a:endParaRPr lang="en-US" sz="2400" dirty="0">
              <a:latin typeface="Bookman Old Style"/>
              <a:cs typeface="Bookman Old Style"/>
            </a:endParaRPr>
          </a:p>
          <a:p>
            <a:endParaRPr lang="en-EG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38</a:t>
            </a:fld>
            <a:endParaRPr spc="1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0D34E-14E0-4429-B372-61928B1C6AAD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CAF2E-21DD-4A9E-83E0-A14D50EE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FOL: Example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59FD2B0-5CC5-A0E7-E470-2C80ABD8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39</a:t>
            </a:fld>
            <a:endParaRPr spc="18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05" y="1433120"/>
            <a:ext cx="5481213" cy="42392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40020" y="3516611"/>
            <a:ext cx="384922" cy="61847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3927" b="1" spc="13" dirty="0">
                <a:latin typeface="Times New Roman"/>
                <a:cs typeface="Times New Roman"/>
              </a:rPr>
              <a:t>R</a:t>
            </a:r>
            <a:endParaRPr sz="392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9247" y="3516611"/>
            <a:ext cx="273424" cy="61847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3927" b="1" spc="9" dirty="0">
                <a:latin typeface="Times New Roman"/>
                <a:cs typeface="Times New Roman"/>
              </a:rPr>
              <a:t>J</a:t>
            </a:r>
            <a:endParaRPr sz="392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0376" y="3902751"/>
            <a:ext cx="135591" cy="284626"/>
          </a:xfrm>
          <a:prstGeom prst="rect">
            <a:avLst/>
          </a:prstGeom>
        </p:spPr>
        <p:txBody>
          <a:bodyPr vert="horz" wrap="square" lIns="0" tIns="12887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765" b="1" spc="4" dirty="0">
                <a:latin typeface="Times New Roman"/>
                <a:cs typeface="Times New Roman"/>
              </a:rPr>
              <a:t>$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6131" y="4364015"/>
            <a:ext cx="741269" cy="28065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721" b="1" spc="9" dirty="0">
                <a:solidFill>
                  <a:srgbClr val="A42A2A"/>
                </a:solidFill>
                <a:latin typeface="Arial"/>
                <a:cs typeface="Arial"/>
              </a:rPr>
              <a:t>left</a:t>
            </a:r>
            <a:r>
              <a:rPr sz="1721" b="1" spc="-44" dirty="0">
                <a:solidFill>
                  <a:srgbClr val="A42A2A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A42A2A"/>
                </a:solidFill>
                <a:latin typeface="Arial"/>
                <a:cs typeface="Arial"/>
              </a:rPr>
              <a:t>leg</a:t>
            </a:r>
            <a:endParaRPr sz="172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5854" y="4352343"/>
            <a:ext cx="741269" cy="28065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721" b="1" spc="9" dirty="0">
                <a:solidFill>
                  <a:srgbClr val="A42A2A"/>
                </a:solidFill>
                <a:latin typeface="Arial"/>
                <a:cs typeface="Arial"/>
              </a:rPr>
              <a:t>left</a:t>
            </a:r>
            <a:r>
              <a:rPr sz="1721" b="1" spc="-44" dirty="0">
                <a:solidFill>
                  <a:srgbClr val="A42A2A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A42A2A"/>
                </a:solidFill>
                <a:latin typeface="Arial"/>
                <a:cs typeface="Arial"/>
              </a:rPr>
              <a:t>leg</a:t>
            </a:r>
            <a:endParaRPr sz="172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0940" y="2352116"/>
            <a:ext cx="802901" cy="28065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721" b="1" spc="13" dirty="0">
                <a:latin typeface="Arial"/>
                <a:cs typeface="Arial"/>
              </a:rPr>
              <a:t>brother</a:t>
            </a:r>
            <a:endParaRPr sz="172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9267" y="2934798"/>
            <a:ext cx="802901" cy="28065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721" b="1" spc="13" dirty="0">
                <a:latin typeface="Arial"/>
                <a:cs typeface="Arial"/>
              </a:rPr>
              <a:t>brother</a:t>
            </a:r>
            <a:endParaRPr sz="172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7437" y="2429667"/>
            <a:ext cx="765921" cy="28065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721" b="1" spc="18" dirty="0">
                <a:solidFill>
                  <a:srgbClr val="0000FF"/>
                </a:solidFill>
                <a:latin typeface="Arial"/>
                <a:cs typeface="Arial"/>
              </a:rPr>
              <a:t>person</a:t>
            </a:r>
            <a:endParaRPr sz="172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0501" y="2216239"/>
            <a:ext cx="1591796" cy="979951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721" b="1" spc="18" dirty="0">
                <a:latin typeface="Arial"/>
                <a:cs typeface="Arial"/>
              </a:rPr>
              <a:t>on</a:t>
            </a:r>
            <a:r>
              <a:rPr sz="1721" b="1" spc="-26" dirty="0">
                <a:latin typeface="Arial"/>
                <a:cs typeface="Arial"/>
              </a:rPr>
              <a:t> </a:t>
            </a:r>
            <a:r>
              <a:rPr sz="1721" b="1" spc="18" dirty="0">
                <a:latin typeface="Arial"/>
                <a:cs typeface="Arial"/>
              </a:rPr>
              <a:t>head</a:t>
            </a:r>
            <a:endParaRPr sz="1721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1544">
              <a:latin typeface="Arial"/>
              <a:cs typeface="Arial"/>
            </a:endParaRPr>
          </a:p>
          <a:p>
            <a:pPr marL="836564" marR="4483">
              <a:lnSpc>
                <a:spcPts val="1755"/>
              </a:lnSpc>
            </a:pPr>
            <a:r>
              <a:rPr sz="1721" b="1" spc="13" dirty="0">
                <a:solidFill>
                  <a:srgbClr val="0000FF"/>
                </a:solidFill>
                <a:latin typeface="Arial"/>
                <a:cs typeface="Arial"/>
              </a:rPr>
              <a:t>person  </a:t>
            </a:r>
            <a:r>
              <a:rPr sz="1721" b="1" spc="18" dirty="0">
                <a:solidFill>
                  <a:srgbClr val="0000FF"/>
                </a:solidFill>
                <a:latin typeface="Arial"/>
                <a:cs typeface="Arial"/>
              </a:rPr>
              <a:t>king</a:t>
            </a:r>
            <a:endParaRPr sz="172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0781" y="1387209"/>
            <a:ext cx="679076" cy="28065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721" b="1" spc="18" dirty="0">
                <a:solidFill>
                  <a:srgbClr val="0000FF"/>
                </a:solidFill>
                <a:latin typeface="Arial"/>
                <a:cs typeface="Arial"/>
              </a:rPr>
              <a:t>crown</a:t>
            </a:r>
            <a:endParaRPr sz="1721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AB84B-D166-4AF5-873F-263255402457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762707-7C34-457A-970D-363C6261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E456-EFF0-4CE7-BE2F-B515349F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9AFB-05F6-469E-BED6-F8E5E63B5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plus two equals three</a:t>
            </a:r>
          </a:p>
          <a:p>
            <a:pPr lvl="1"/>
            <a:r>
              <a:rPr lang="en-US" dirty="0"/>
              <a:t>Objects?</a:t>
            </a:r>
          </a:p>
          <a:p>
            <a:pPr lvl="1"/>
            <a:r>
              <a:rPr lang="en-US" dirty="0"/>
              <a:t>Relations?</a:t>
            </a:r>
          </a:p>
          <a:p>
            <a:pPr lvl="1"/>
            <a:r>
              <a:rPr lang="en-US" dirty="0"/>
              <a:t>Functions?</a:t>
            </a:r>
          </a:p>
          <a:p>
            <a:pPr lvl="1"/>
            <a:endParaRPr lang="en-US" dirty="0"/>
          </a:p>
          <a:p>
            <a:r>
              <a:rPr lang="en-US" dirty="0"/>
              <a:t>Squares neighboring the </a:t>
            </a:r>
            <a:r>
              <a:rPr lang="en-US" dirty="0" err="1"/>
              <a:t>wumpus</a:t>
            </a:r>
            <a:r>
              <a:rPr lang="en-US" dirty="0"/>
              <a:t> are smelly</a:t>
            </a:r>
          </a:p>
          <a:p>
            <a:pPr lvl="1"/>
            <a:r>
              <a:rPr lang="en-US" dirty="0"/>
              <a:t>Objects?</a:t>
            </a:r>
          </a:p>
          <a:p>
            <a:pPr lvl="1"/>
            <a:r>
              <a:rPr lang="en-US" dirty="0"/>
              <a:t>Relations?</a:t>
            </a:r>
          </a:p>
          <a:p>
            <a:pPr lvl="1"/>
            <a:r>
              <a:rPr lang="en-US" dirty="0"/>
              <a:t>Functions?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79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1172B7-38A2-5421-B823-7CC18205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206" marR="2191427">
              <a:lnSpc>
                <a:spcPct val="101200"/>
              </a:lnSpc>
              <a:spcBef>
                <a:spcPts val="75"/>
              </a:spcBef>
            </a:pPr>
            <a:r>
              <a:rPr lang="en-US" sz="2400" spc="-106" dirty="0">
                <a:latin typeface="Tahoma"/>
                <a:cs typeface="Tahoma"/>
              </a:rPr>
              <a:t>Consider</a:t>
            </a:r>
            <a:r>
              <a:rPr lang="en-US" sz="2400" spc="-101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 </a:t>
            </a:r>
            <a:r>
              <a:rPr lang="en-US" sz="2400" spc="-88" dirty="0">
                <a:latin typeface="Tahoma"/>
                <a:cs typeface="Tahoma"/>
              </a:rPr>
              <a:t>interpretation </a:t>
            </a:r>
            <a:r>
              <a:rPr lang="en-US" sz="2400" spc="-75" dirty="0">
                <a:latin typeface="Tahoma"/>
                <a:cs typeface="Tahoma"/>
              </a:rPr>
              <a:t>in </a:t>
            </a:r>
            <a:r>
              <a:rPr lang="en-US" sz="2400" spc="-110" dirty="0">
                <a:latin typeface="Tahoma"/>
                <a:cs typeface="Tahoma"/>
              </a:rPr>
              <a:t>which </a:t>
            </a:r>
            <a:r>
              <a:rPr lang="en-US" sz="2400" spc="-556" dirty="0">
                <a:latin typeface="Tahoma"/>
                <a:cs typeface="Tahoma"/>
              </a:rPr>
              <a:t> 	</a:t>
            </a:r>
            <a:r>
              <a:rPr lang="en-US" sz="2400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z="2400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304" dirty="0">
                <a:latin typeface="Cambria"/>
                <a:cs typeface="Cambria"/>
              </a:rPr>
              <a:t>→</a:t>
            </a:r>
            <a:r>
              <a:rPr lang="en-US" sz="2400" spc="163" dirty="0">
                <a:latin typeface="Cambria"/>
                <a:cs typeface="Cambria"/>
              </a:rPr>
              <a:t> </a:t>
            </a:r>
            <a:r>
              <a:rPr lang="en-US" sz="2400" spc="-88" dirty="0">
                <a:solidFill>
                  <a:srgbClr val="004B00"/>
                </a:solidFill>
                <a:latin typeface="Tahoma"/>
                <a:cs typeface="Tahoma"/>
              </a:rPr>
              <a:t>Richard</a:t>
            </a:r>
            <a:r>
              <a:rPr lang="en-US" sz="2400" spc="-4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10" dirty="0">
                <a:solidFill>
                  <a:srgbClr val="004B00"/>
                </a:solidFill>
                <a:latin typeface="Tahoma"/>
                <a:cs typeface="Tahoma"/>
              </a:rPr>
              <a:t>the</a:t>
            </a:r>
            <a:r>
              <a:rPr lang="en-US" sz="2400" spc="13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93" dirty="0">
                <a:solidFill>
                  <a:srgbClr val="004B00"/>
                </a:solidFill>
                <a:latin typeface="Tahoma"/>
                <a:cs typeface="Tahoma"/>
              </a:rPr>
              <a:t>Lionheart </a:t>
            </a:r>
            <a:r>
              <a:rPr lang="en-US" sz="2400" spc="-88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</a:p>
          <a:p>
            <a:pPr marL="0" marR="2191427" indent="0">
              <a:lnSpc>
                <a:spcPct val="101200"/>
              </a:lnSpc>
              <a:spcBef>
                <a:spcPts val="75"/>
              </a:spcBef>
              <a:buNone/>
            </a:pPr>
            <a:r>
              <a:rPr lang="en-US" sz="2400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	J</a:t>
            </a:r>
            <a:r>
              <a:rPr lang="en-US" sz="2400" i="1" spc="-93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lang="en-US" sz="2400" i="1" spc="-97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304" dirty="0">
                <a:latin typeface="Cambria"/>
                <a:cs typeface="Cambria"/>
              </a:rPr>
              <a:t>→</a:t>
            </a:r>
            <a:r>
              <a:rPr lang="en-US" sz="2400" spc="168" dirty="0">
                <a:latin typeface="Cambria"/>
                <a:cs typeface="Cambria"/>
              </a:rPr>
              <a:t> </a:t>
            </a:r>
            <a:r>
              <a:rPr lang="en-US" sz="2400" spc="-106" dirty="0">
                <a:solidFill>
                  <a:srgbClr val="004B00"/>
                </a:solidFill>
                <a:latin typeface="Tahoma"/>
                <a:cs typeface="Tahoma"/>
              </a:rPr>
              <a:t>th</a:t>
            </a:r>
            <a:r>
              <a:rPr lang="en-US" sz="2400" spc="-115" dirty="0">
                <a:solidFill>
                  <a:srgbClr val="004B00"/>
                </a:solidFill>
                <a:latin typeface="Tahoma"/>
                <a:cs typeface="Tahoma"/>
              </a:rPr>
              <a:t>e</a:t>
            </a:r>
            <a:r>
              <a:rPr lang="en-US" sz="2400" spc="18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79" dirty="0">
                <a:solidFill>
                  <a:srgbClr val="004B00"/>
                </a:solidFill>
                <a:latin typeface="Tahoma"/>
                <a:cs typeface="Tahoma"/>
              </a:rPr>
              <a:t>evil</a:t>
            </a:r>
            <a:r>
              <a:rPr lang="en-US" sz="240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44" dirty="0">
                <a:solidFill>
                  <a:srgbClr val="004B00"/>
                </a:solidFill>
                <a:latin typeface="Tahoma"/>
                <a:cs typeface="Tahoma"/>
              </a:rPr>
              <a:t>King</a:t>
            </a:r>
            <a:r>
              <a:rPr lang="en-US" sz="240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88" dirty="0">
                <a:solidFill>
                  <a:srgbClr val="004B00"/>
                </a:solidFill>
                <a:latin typeface="Tahoma"/>
                <a:cs typeface="Tahoma"/>
              </a:rPr>
              <a:t>John</a:t>
            </a:r>
            <a:endParaRPr lang="en-US" sz="2400" dirty="0">
              <a:latin typeface="Tahoma"/>
              <a:cs typeface="Tahoma"/>
            </a:endParaRPr>
          </a:p>
          <a:p>
            <a:pPr marL="0" indent="0">
              <a:spcBef>
                <a:spcPts val="22"/>
              </a:spcBef>
              <a:buNone/>
            </a:pP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	Brother</a:t>
            </a:r>
            <a:r>
              <a:rPr lang="en-US" sz="2400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304" dirty="0">
                <a:latin typeface="Cambria"/>
                <a:cs typeface="Cambria"/>
              </a:rPr>
              <a:t>→</a:t>
            </a:r>
            <a:r>
              <a:rPr lang="en-US" sz="2400" spc="168" dirty="0">
                <a:latin typeface="Cambria"/>
                <a:cs typeface="Cambria"/>
              </a:rPr>
              <a:t> </a:t>
            </a:r>
            <a:r>
              <a:rPr lang="en-US" sz="2400" spc="-110" dirty="0">
                <a:solidFill>
                  <a:srgbClr val="004B00"/>
                </a:solidFill>
                <a:latin typeface="Tahoma"/>
                <a:cs typeface="Tahoma"/>
              </a:rPr>
              <a:t>the</a:t>
            </a:r>
            <a:r>
              <a:rPr lang="en-US" sz="2400" spc="22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10" dirty="0">
                <a:solidFill>
                  <a:srgbClr val="004B00"/>
                </a:solidFill>
                <a:latin typeface="Tahoma"/>
                <a:cs typeface="Tahoma"/>
              </a:rPr>
              <a:t>brotherhood</a:t>
            </a:r>
            <a:r>
              <a:rPr lang="en-US" sz="2400" spc="22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88" dirty="0">
                <a:solidFill>
                  <a:srgbClr val="004B00"/>
                </a:solidFill>
                <a:latin typeface="Tahoma"/>
                <a:cs typeface="Tahoma"/>
              </a:rPr>
              <a:t>relation</a:t>
            </a:r>
            <a:endParaRPr lang="en-US" sz="2400" dirty="0">
              <a:latin typeface="Tahoma"/>
              <a:cs typeface="Tahoma"/>
            </a:endParaRPr>
          </a:p>
          <a:p>
            <a:pPr marL="11206" marR="4483">
              <a:lnSpc>
                <a:spcPct val="101200"/>
              </a:lnSpc>
              <a:spcBef>
                <a:spcPts val="1359"/>
              </a:spcBef>
            </a:pPr>
            <a:r>
              <a:rPr lang="en-US" sz="2400" spc="-106" dirty="0">
                <a:latin typeface="Tahoma"/>
                <a:cs typeface="Tahoma"/>
              </a:rPr>
              <a:t>Under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thi</a:t>
            </a:r>
            <a:r>
              <a:rPr lang="en-US" sz="2400" spc="-79" dirty="0">
                <a:latin typeface="Tahoma"/>
                <a:cs typeface="Tahoma"/>
              </a:rPr>
              <a:t>s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88" dirty="0">
                <a:latin typeface="Tahoma"/>
                <a:cs typeface="Tahoma"/>
              </a:rPr>
              <a:t>inter</a:t>
            </a:r>
            <a:r>
              <a:rPr lang="en-US" sz="2400" spc="-150" dirty="0">
                <a:latin typeface="Tahoma"/>
                <a:cs typeface="Tahoma"/>
              </a:rPr>
              <a:t>p</a:t>
            </a:r>
            <a:r>
              <a:rPr lang="en-US" sz="2400" spc="-84" dirty="0">
                <a:latin typeface="Tahoma"/>
                <a:cs typeface="Tahoma"/>
              </a:rPr>
              <a:t>retation</a:t>
            </a:r>
            <a:r>
              <a:rPr lang="en-US" sz="2400" spc="-57" dirty="0">
                <a:latin typeface="Tahoma"/>
                <a:cs typeface="Tahoma"/>
              </a:rPr>
              <a:t>,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lang="en-US" sz="2400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lang="en-US" sz="2400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9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400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141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lang="en-US" sz="2400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93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lang="en-US" sz="2400" i="1" spc="-97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US" sz="2400" spc="66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US" sz="2400" spc="-66" dirty="0">
                <a:latin typeface="Tahoma"/>
                <a:cs typeface="Tahoma"/>
              </a:rPr>
              <a:t>i</a:t>
            </a:r>
            <a:r>
              <a:rPr lang="en-US" sz="2400" spc="-106" dirty="0">
                <a:latin typeface="Tahoma"/>
                <a:cs typeface="Tahoma"/>
              </a:rPr>
              <a:t>s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true  </a:t>
            </a:r>
            <a:r>
              <a:rPr lang="en-US" sz="2400" spc="-84" dirty="0">
                <a:latin typeface="Tahoma"/>
                <a:cs typeface="Tahoma"/>
              </a:rPr>
              <a:t>just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37" dirty="0">
                <a:latin typeface="Tahoma"/>
                <a:cs typeface="Tahoma"/>
              </a:rPr>
              <a:t>case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88" dirty="0">
                <a:solidFill>
                  <a:srgbClr val="004B00"/>
                </a:solidFill>
                <a:latin typeface="Tahoma"/>
                <a:cs typeface="Tahoma"/>
              </a:rPr>
              <a:t>Richard</a:t>
            </a:r>
            <a:r>
              <a:rPr lang="en-US" sz="2400" spc="26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10" dirty="0">
                <a:solidFill>
                  <a:srgbClr val="004B00"/>
                </a:solidFill>
                <a:latin typeface="Tahoma"/>
                <a:cs typeface="Tahoma"/>
              </a:rPr>
              <a:t>the</a:t>
            </a:r>
            <a:r>
              <a:rPr lang="en-US" sz="2400" spc="18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93" dirty="0">
                <a:solidFill>
                  <a:srgbClr val="004B00"/>
                </a:solidFill>
                <a:latin typeface="Tahoma"/>
                <a:cs typeface="Tahoma"/>
              </a:rPr>
              <a:t>Lionheart</a:t>
            </a:r>
            <a:r>
              <a:rPr lang="en-US" sz="2400" spc="4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and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0" dirty="0">
                <a:solidFill>
                  <a:srgbClr val="004B00"/>
                </a:solidFill>
                <a:latin typeface="Tahoma"/>
                <a:cs typeface="Tahoma"/>
              </a:rPr>
              <a:t>the</a:t>
            </a:r>
            <a:r>
              <a:rPr lang="en-US" sz="2400" spc="22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79" dirty="0">
                <a:solidFill>
                  <a:srgbClr val="004B00"/>
                </a:solidFill>
                <a:latin typeface="Tahoma"/>
                <a:cs typeface="Tahoma"/>
              </a:rPr>
              <a:t>evil</a:t>
            </a:r>
            <a:r>
              <a:rPr lang="en-US" sz="2400" spc="9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44" dirty="0">
                <a:solidFill>
                  <a:srgbClr val="004B00"/>
                </a:solidFill>
                <a:latin typeface="Tahoma"/>
                <a:cs typeface="Tahoma"/>
              </a:rPr>
              <a:t>King</a:t>
            </a:r>
            <a:r>
              <a:rPr lang="en-US" sz="2400" spc="18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88" dirty="0">
                <a:solidFill>
                  <a:srgbClr val="004B00"/>
                </a:solidFill>
                <a:latin typeface="Tahoma"/>
                <a:cs typeface="Tahoma"/>
              </a:rPr>
              <a:t>John </a:t>
            </a:r>
            <a:r>
              <a:rPr lang="en-US" sz="2400" spc="-84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46" dirty="0">
                <a:latin typeface="Tahoma"/>
                <a:cs typeface="Tahoma"/>
              </a:rPr>
              <a:t>are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0" dirty="0">
                <a:solidFill>
                  <a:srgbClr val="004B00"/>
                </a:solidFill>
                <a:latin typeface="Tahoma"/>
                <a:cs typeface="Tahoma"/>
              </a:rPr>
              <a:t>the</a:t>
            </a:r>
            <a:r>
              <a:rPr lang="en-US" sz="2400" spc="18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10" dirty="0">
                <a:solidFill>
                  <a:srgbClr val="004B00"/>
                </a:solidFill>
                <a:latin typeface="Tahoma"/>
                <a:cs typeface="Tahoma"/>
              </a:rPr>
              <a:t>brotherhood</a:t>
            </a:r>
            <a:r>
              <a:rPr lang="en-US" sz="2400" spc="22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84" dirty="0">
                <a:solidFill>
                  <a:srgbClr val="004B00"/>
                </a:solidFill>
                <a:latin typeface="Tahoma"/>
                <a:cs typeface="Tahoma"/>
              </a:rPr>
              <a:t>relation</a:t>
            </a:r>
            <a:r>
              <a:rPr lang="en-US" sz="2400" spc="4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model.</a:t>
            </a:r>
            <a:endParaRPr lang="en-US" sz="2400" dirty="0">
              <a:latin typeface="Tahoma"/>
              <a:cs typeface="Tahoma"/>
            </a:endParaRPr>
          </a:p>
          <a:p>
            <a:endParaRPr lang="en-EG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40</a:t>
            </a:fld>
            <a:endParaRPr spc="1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3599E-CD7F-492B-BC8E-4349A2B116C2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B1B1E-8E94-4B06-B159-C1A3CC80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FOL: Lots!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67B23A-FA73-01F8-FC1B-7FF434909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3619">
              <a:spcBef>
                <a:spcPts val="101"/>
              </a:spcBef>
            </a:pPr>
            <a:r>
              <a:rPr lang="en-US" sz="2400" spc="-71" dirty="0">
                <a:latin typeface="Tahoma"/>
                <a:cs typeface="Tahoma"/>
              </a:rPr>
              <a:t>Entailment</a:t>
            </a:r>
            <a:r>
              <a:rPr lang="en-US" sz="2400" spc="-40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88" dirty="0">
                <a:latin typeface="Tahoma"/>
                <a:cs typeface="Tahoma"/>
              </a:rPr>
              <a:t>propositional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79" dirty="0">
                <a:latin typeface="Tahoma"/>
                <a:cs typeface="Tahoma"/>
              </a:rPr>
              <a:t>logic</a:t>
            </a:r>
            <a:r>
              <a:rPr lang="en-US" sz="2400" spc="26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can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37" dirty="0">
                <a:latin typeface="Tahoma"/>
                <a:cs typeface="Tahoma"/>
              </a:rPr>
              <a:t>be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5" dirty="0">
                <a:latin typeface="Tahoma"/>
                <a:cs typeface="Tahoma"/>
              </a:rPr>
              <a:t>computed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41" dirty="0">
                <a:latin typeface="Tahoma"/>
                <a:cs typeface="Tahoma"/>
              </a:rPr>
              <a:t>by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15" dirty="0">
                <a:latin typeface="Tahoma"/>
                <a:cs typeface="Tahoma"/>
              </a:rPr>
              <a:t>enumerating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24" dirty="0">
                <a:latin typeface="Tahoma"/>
                <a:cs typeface="Tahoma"/>
              </a:rPr>
              <a:t>models</a:t>
            </a:r>
            <a:endParaRPr lang="en-US" sz="2400" dirty="0">
              <a:latin typeface="Tahoma"/>
              <a:cs typeface="Tahoma"/>
            </a:endParaRPr>
          </a:p>
          <a:p>
            <a:pPr marL="33619" marR="973843" indent="-560">
              <a:lnSpc>
                <a:spcPct val="163400"/>
              </a:lnSpc>
            </a:pPr>
            <a:r>
              <a:rPr lang="en-US" sz="2400" spc="-124" dirty="0">
                <a:latin typeface="Tahoma"/>
                <a:cs typeface="Tahoma"/>
              </a:rPr>
              <a:t>We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40" dirty="0">
                <a:solidFill>
                  <a:srgbClr val="7E0000"/>
                </a:solidFill>
                <a:latin typeface="Century"/>
                <a:cs typeface="Century"/>
              </a:rPr>
              <a:t>can</a:t>
            </a:r>
            <a:r>
              <a:rPr lang="en-US" sz="2400" spc="71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z="2400" spc="-132" dirty="0">
                <a:latin typeface="Tahoma"/>
                <a:cs typeface="Tahoma"/>
              </a:rPr>
              <a:t>enumerate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4" dirty="0">
                <a:latin typeface="Tahoma"/>
                <a:cs typeface="Tahoma"/>
              </a:rPr>
              <a:t>FOL </a:t>
            </a:r>
            <a:r>
              <a:rPr lang="en-US" sz="2400" spc="-124" dirty="0">
                <a:latin typeface="Tahoma"/>
                <a:cs typeface="Tahoma"/>
              </a:rPr>
              <a:t>models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for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given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97" dirty="0">
                <a:latin typeface="Tahoma"/>
                <a:cs typeface="Tahoma"/>
              </a:rPr>
              <a:t>KB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vocabulary: </a:t>
            </a:r>
            <a:r>
              <a:rPr lang="en-US" sz="2400" spc="-552" dirty="0">
                <a:latin typeface="Tahoma"/>
                <a:cs typeface="Tahoma"/>
              </a:rPr>
              <a:t> </a:t>
            </a:r>
            <a:r>
              <a:rPr lang="en-US" sz="2400" spc="-88" dirty="0">
                <a:latin typeface="Tahoma"/>
                <a:cs typeface="Tahoma"/>
              </a:rPr>
              <a:t>For</a:t>
            </a:r>
            <a:r>
              <a:rPr lang="en-US" sz="2400" spc="-13" dirty="0">
                <a:latin typeface="Tahoma"/>
                <a:cs typeface="Tahoma"/>
              </a:rPr>
              <a:t> </a:t>
            </a:r>
            <a:r>
              <a:rPr lang="en-US" sz="2400" spc="-132" dirty="0">
                <a:latin typeface="Tahoma"/>
                <a:cs typeface="Tahoma"/>
              </a:rPr>
              <a:t>each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number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of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15" dirty="0">
                <a:latin typeface="Tahoma"/>
                <a:cs typeface="Tahoma"/>
              </a:rPr>
              <a:t>domain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elements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from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71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lang="en-US" sz="2400" spc="62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US" sz="2400" spc="-62" dirty="0">
                <a:latin typeface="Tahoma"/>
                <a:cs typeface="Tahoma"/>
              </a:rPr>
              <a:t>to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282" dirty="0">
                <a:solidFill>
                  <a:srgbClr val="990099"/>
                </a:solidFill>
                <a:latin typeface="Cambria"/>
                <a:cs typeface="Cambria"/>
              </a:rPr>
              <a:t>∞</a:t>
            </a:r>
            <a:endParaRPr lang="en-US" sz="2400" dirty="0">
              <a:latin typeface="Cambria"/>
              <a:cs typeface="Cambria"/>
            </a:endParaRPr>
          </a:p>
          <a:p>
            <a:pPr marL="678552" marR="2073199" indent="-322747">
              <a:lnSpc>
                <a:spcPct val="101000"/>
              </a:lnSpc>
              <a:spcBef>
                <a:spcPts val="9"/>
              </a:spcBef>
            </a:pPr>
            <a:r>
              <a:rPr lang="en-US" sz="2400" spc="-88" dirty="0">
                <a:latin typeface="Tahoma"/>
                <a:cs typeface="Tahoma"/>
              </a:rPr>
              <a:t>For</a:t>
            </a:r>
            <a:r>
              <a:rPr lang="en-US" sz="2400" spc="-9" dirty="0">
                <a:latin typeface="Tahoma"/>
                <a:cs typeface="Tahoma"/>
              </a:rPr>
              <a:t> </a:t>
            </a:r>
            <a:r>
              <a:rPr lang="en-US" sz="2400" spc="-132" dirty="0">
                <a:latin typeface="Tahoma"/>
                <a:cs typeface="Tahoma"/>
              </a:rPr>
              <a:t>each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spc="-110" dirty="0">
                <a:latin typeface="Tahoma"/>
                <a:cs typeface="Tahoma"/>
              </a:rPr>
              <a:t>-</a:t>
            </a:r>
            <a:r>
              <a:rPr lang="en-US" sz="2400" spc="-110" dirty="0" err="1">
                <a:latin typeface="Tahoma"/>
                <a:cs typeface="Tahoma"/>
              </a:rPr>
              <a:t>ary</a:t>
            </a:r>
            <a:r>
              <a:rPr lang="en-US" sz="2400" spc="-9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predicate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i="1" spc="53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i="1" spc="79" baseline="-11904" dirty="0">
                <a:solidFill>
                  <a:srgbClr val="990099"/>
                </a:solidFill>
                <a:latin typeface="Arial"/>
                <a:cs typeface="Arial"/>
              </a:rPr>
              <a:t>k</a:t>
            </a:r>
            <a:r>
              <a:rPr lang="en-US" sz="2400" i="1" spc="463" baseline="-1190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vocabulary </a:t>
            </a:r>
            <a:r>
              <a:rPr lang="en-US" sz="2400" spc="-101" dirty="0">
                <a:latin typeface="Tahoma"/>
                <a:cs typeface="Tahoma"/>
              </a:rPr>
              <a:t> </a:t>
            </a:r>
            <a:r>
              <a:rPr lang="en-US" sz="2400" spc="-88" dirty="0">
                <a:latin typeface="Tahoma"/>
                <a:cs typeface="Tahoma"/>
              </a:rPr>
              <a:t>For</a:t>
            </a:r>
            <a:r>
              <a:rPr lang="en-US" sz="2400" spc="-13" dirty="0">
                <a:latin typeface="Tahoma"/>
                <a:cs typeface="Tahoma"/>
              </a:rPr>
              <a:t> </a:t>
            </a:r>
            <a:r>
              <a:rPr lang="en-US" sz="2400" spc="-132" dirty="0">
                <a:latin typeface="Tahoma"/>
                <a:cs typeface="Tahoma"/>
              </a:rPr>
              <a:t>each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possible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spc="-110" dirty="0">
                <a:latin typeface="Tahoma"/>
                <a:cs typeface="Tahoma"/>
              </a:rPr>
              <a:t>-</a:t>
            </a:r>
            <a:r>
              <a:rPr lang="en-US" sz="2400" spc="-110" dirty="0" err="1">
                <a:latin typeface="Tahoma"/>
                <a:cs typeface="Tahoma"/>
              </a:rPr>
              <a:t>ary</a:t>
            </a:r>
            <a:r>
              <a:rPr lang="en-US" sz="2400" spc="-18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relation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on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objects</a:t>
            </a:r>
            <a:endParaRPr lang="en-US" sz="2400" dirty="0">
              <a:latin typeface="Tahoma"/>
              <a:cs typeface="Tahoma"/>
            </a:endParaRPr>
          </a:p>
          <a:p>
            <a:pPr marL="1001299">
              <a:spcBef>
                <a:spcPts val="35"/>
              </a:spcBef>
            </a:pPr>
            <a:r>
              <a:rPr lang="en-US" sz="2400" spc="-88" dirty="0">
                <a:latin typeface="Tahoma"/>
                <a:cs typeface="Tahoma"/>
              </a:rPr>
              <a:t>For</a:t>
            </a:r>
            <a:r>
              <a:rPr lang="en-US" sz="2400" spc="-9" dirty="0">
                <a:latin typeface="Tahoma"/>
                <a:cs typeface="Tahoma"/>
              </a:rPr>
              <a:t> </a:t>
            </a:r>
            <a:r>
              <a:rPr lang="en-US" sz="2400" spc="-132" dirty="0">
                <a:latin typeface="Tahoma"/>
                <a:cs typeface="Tahoma"/>
              </a:rPr>
              <a:t>each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88" dirty="0">
                <a:latin typeface="Tahoma"/>
                <a:cs typeface="Tahoma"/>
              </a:rPr>
              <a:t>constant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symbol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lang="en-US" sz="2400" i="1" spc="15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vocabulary</a:t>
            </a:r>
            <a:endParaRPr lang="en-US" sz="2400" dirty="0">
              <a:latin typeface="Tahoma"/>
              <a:cs typeface="Tahoma"/>
            </a:endParaRPr>
          </a:p>
          <a:p>
            <a:pPr marL="1324606">
              <a:spcBef>
                <a:spcPts val="31"/>
              </a:spcBef>
            </a:pPr>
            <a:r>
              <a:rPr lang="en-US" sz="2400" spc="-88" dirty="0">
                <a:latin typeface="Tahoma"/>
                <a:cs typeface="Tahoma"/>
              </a:rPr>
              <a:t>For</a:t>
            </a:r>
            <a:r>
              <a:rPr lang="en-US" sz="2400" spc="-9" dirty="0">
                <a:latin typeface="Tahoma"/>
                <a:cs typeface="Tahoma"/>
              </a:rPr>
              <a:t> </a:t>
            </a:r>
            <a:r>
              <a:rPr lang="en-US" sz="2400" spc="-132" dirty="0">
                <a:latin typeface="Tahoma"/>
                <a:cs typeface="Tahoma"/>
              </a:rPr>
              <a:t>each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choice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of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15" dirty="0">
                <a:latin typeface="Tahoma"/>
                <a:cs typeface="Tahoma"/>
              </a:rPr>
              <a:t>referent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for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lang="en-US" sz="2400" i="1" spc="1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from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objects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i="1" spc="-49" dirty="0">
                <a:latin typeface="Bookman Old Style"/>
                <a:cs typeface="Bookman Old Style"/>
              </a:rPr>
              <a:t>.</a:t>
            </a:r>
            <a:r>
              <a:rPr lang="en-US" sz="2400" i="1" spc="-238" dirty="0"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latin typeface="Bookman Old Style"/>
                <a:cs typeface="Bookman Old Style"/>
              </a:rPr>
              <a:t>.</a:t>
            </a:r>
            <a:r>
              <a:rPr lang="en-US" sz="2400" i="1" spc="-247" dirty="0"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latin typeface="Bookman Old Style"/>
                <a:cs typeface="Bookman Old Style"/>
              </a:rPr>
              <a:t>.</a:t>
            </a:r>
            <a:endParaRPr lang="en-US" sz="2400" dirty="0">
              <a:latin typeface="Bookman Old Style"/>
              <a:cs typeface="Bookman Old Style"/>
            </a:endParaRPr>
          </a:p>
          <a:p>
            <a:pPr marL="33059">
              <a:spcBef>
                <a:spcPts val="1377"/>
              </a:spcBef>
            </a:pPr>
            <a:r>
              <a:rPr lang="en-US" sz="2400" spc="-97" dirty="0">
                <a:latin typeface="Tahoma"/>
                <a:cs typeface="Tahoma"/>
              </a:rPr>
              <a:t>Computing</a:t>
            </a:r>
            <a:r>
              <a:rPr lang="en-US" sz="2400" spc="31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entailment</a:t>
            </a:r>
            <a:r>
              <a:rPr lang="en-US" sz="2400" spc="-9" dirty="0">
                <a:latin typeface="Tahoma"/>
                <a:cs typeface="Tahoma"/>
              </a:rPr>
              <a:t> </a:t>
            </a:r>
            <a:r>
              <a:rPr lang="en-US" sz="2400" spc="-141" dirty="0">
                <a:latin typeface="Tahoma"/>
                <a:cs typeface="Tahoma"/>
              </a:rPr>
              <a:t>by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15" dirty="0">
                <a:latin typeface="Tahoma"/>
                <a:cs typeface="Tahoma"/>
              </a:rPr>
              <a:t>enumerating</a:t>
            </a:r>
            <a:r>
              <a:rPr lang="en-US" sz="2400" spc="-13" dirty="0">
                <a:latin typeface="Tahoma"/>
                <a:cs typeface="Tahoma"/>
              </a:rPr>
              <a:t> </a:t>
            </a:r>
            <a:r>
              <a:rPr lang="en-US" sz="2400" spc="-4" dirty="0">
                <a:latin typeface="Tahoma"/>
                <a:cs typeface="Tahoma"/>
              </a:rPr>
              <a:t>FOL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24" dirty="0">
                <a:latin typeface="Tahoma"/>
                <a:cs typeface="Tahoma"/>
              </a:rPr>
              <a:t>models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not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easy!</a:t>
            </a:r>
            <a:endParaRPr lang="en-US" sz="2400" dirty="0">
              <a:latin typeface="Tahoma"/>
              <a:cs typeface="Tahoma"/>
            </a:endParaRPr>
          </a:p>
          <a:p>
            <a:endParaRPr lang="en-EG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41</a:t>
            </a:fld>
            <a:endParaRPr spc="1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D9972-46EC-49EC-A13D-6EB5FAA8235A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78960-C1EC-484E-9EF8-C90E5867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30802C-2842-C5A6-905D-F76D1394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06">
              <a:spcBef>
                <a:spcPts val="101"/>
              </a:spcBef>
              <a:tabLst>
                <a:tab pos="1408094" algn="l"/>
              </a:tabLst>
            </a:pPr>
            <a:r>
              <a:rPr lang="en-US" sz="2400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lang="en-US" sz="2400" spc="-97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spc="-75" dirty="0">
                <a:solidFill>
                  <a:srgbClr val="990099"/>
                </a:solidFill>
                <a:latin typeface="Cambria"/>
                <a:cs typeface="Cambria"/>
              </a:rPr>
              <a:t> {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variables</a:t>
            </a:r>
            <a:r>
              <a:rPr lang="en-US" sz="2400" spc="-75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lang="en-US" sz="2400" spc="-88" dirty="0">
                <a:solidFill>
                  <a:srgbClr val="990099"/>
                </a:solidFill>
                <a:latin typeface="Cambria"/>
                <a:cs typeface="Cambria"/>
              </a:rPr>
              <a:t>} </a:t>
            </a:r>
            <a:r>
              <a:rPr lang="en-US" sz="2400" i="1" spc="-88" dirty="0">
                <a:solidFill>
                  <a:srgbClr val="990099"/>
                </a:solidFill>
                <a:latin typeface="Bookman Old Style"/>
                <a:cs typeface="Bookman Old Style"/>
              </a:rPr>
              <a:t>sentence</a:t>
            </a:r>
            <a:r>
              <a:rPr lang="en-US" sz="2400" spc="-88" dirty="0">
                <a:solidFill>
                  <a:srgbClr val="990099"/>
                </a:solidFill>
                <a:latin typeface="Cambria"/>
                <a:cs typeface="Cambria"/>
              </a:rPr>
              <a:t>s</a:t>
            </a:r>
            <a:endParaRPr lang="en-US" sz="2400" dirty="0">
              <a:latin typeface="Cambria"/>
              <a:cs typeface="Cambria"/>
            </a:endParaRPr>
          </a:p>
          <a:p>
            <a:pPr marL="11206">
              <a:spcBef>
                <a:spcPts val="1377"/>
              </a:spcBef>
            </a:pPr>
            <a:r>
              <a:rPr lang="en-US" sz="2400" spc="-124" dirty="0">
                <a:latin typeface="Tahoma"/>
                <a:cs typeface="Tahoma"/>
              </a:rPr>
              <a:t>Everyone</a:t>
            </a:r>
            <a:r>
              <a:rPr lang="en-US" sz="2400" spc="-9" dirty="0">
                <a:latin typeface="Tahoma"/>
                <a:cs typeface="Tahoma"/>
              </a:rPr>
              <a:t> </a:t>
            </a:r>
            <a:r>
              <a:rPr lang="en-US" sz="2400" spc="-57" dirty="0">
                <a:latin typeface="Tahoma"/>
                <a:cs typeface="Tahoma"/>
              </a:rPr>
              <a:t>at</a:t>
            </a:r>
            <a:r>
              <a:rPr lang="en-US" sz="2400" spc="-13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Berkeley</a:t>
            </a:r>
            <a:r>
              <a:rPr lang="en-US" sz="2400" spc="-13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24" dirty="0">
                <a:latin typeface="Tahoma"/>
                <a:cs typeface="Tahoma"/>
              </a:rPr>
              <a:t>smart:</a:t>
            </a:r>
            <a:endParaRPr lang="en-US" sz="2400" dirty="0">
              <a:latin typeface="Tahoma"/>
              <a:cs typeface="Tahoma"/>
            </a:endParaRPr>
          </a:p>
          <a:p>
            <a:pPr marL="11206">
              <a:spcBef>
                <a:spcPts val="31"/>
              </a:spcBef>
              <a:tabLst>
                <a:tab pos="435372" algn="l"/>
                <a:tab pos="2120266" algn="l"/>
                <a:tab pos="2467107" algn="l"/>
              </a:tabLst>
            </a:pPr>
            <a:r>
              <a:rPr lang="en-US" sz="2400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lang="en-US" sz="2400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 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26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Berkeley</a:t>
            </a:r>
            <a:r>
              <a:rPr lang="en-US" sz="2400" spc="-35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lang="en-US" sz="2400" spc="256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lang="en-US" sz="2400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US" sz="2400" spc="18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18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lang="en-US" sz="2400" dirty="0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  <a:tabLst>
                <a:tab pos="435372" algn="l"/>
                <a:tab pos="830960" algn="l"/>
              </a:tabLst>
            </a:pPr>
            <a:r>
              <a:rPr lang="en-US" sz="2400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lang="en-US" sz="2400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sz="2400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 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true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model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lang="en-US" sz="2400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62" dirty="0" err="1">
                <a:latin typeface="Tahoma"/>
                <a:cs typeface="Tahoma"/>
              </a:rPr>
              <a:t>iff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i="1" spc="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true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with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being</a:t>
            </a:r>
            <a:endParaRPr lang="en-US" sz="2400" dirty="0">
              <a:latin typeface="Tahoma"/>
              <a:cs typeface="Tahoma"/>
            </a:endParaRPr>
          </a:p>
          <a:p>
            <a:pPr marL="0" indent="0">
              <a:spcBef>
                <a:spcPts val="31"/>
              </a:spcBef>
              <a:buNone/>
            </a:pPr>
            <a:r>
              <a:rPr lang="en-US" sz="2400" spc="22" dirty="0">
                <a:solidFill>
                  <a:srgbClr val="7E0000"/>
                </a:solidFill>
                <a:latin typeface="Century"/>
                <a:cs typeface="Century"/>
              </a:rPr>
              <a:t>each</a:t>
            </a:r>
            <a:r>
              <a:rPr lang="en-US" sz="2400" spc="66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possible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object</a:t>
            </a:r>
            <a:r>
              <a:rPr lang="en-US" sz="2400" spc="-9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model</a:t>
            </a:r>
            <a:endParaRPr lang="en-US" sz="2400" dirty="0">
              <a:latin typeface="Tahoma"/>
              <a:cs typeface="Tahoma"/>
            </a:endParaRPr>
          </a:p>
          <a:p>
            <a:pPr marL="11206">
              <a:spcBef>
                <a:spcPts val="1377"/>
              </a:spcBef>
            </a:pPr>
            <a:r>
              <a:rPr lang="en-US" sz="2400" spc="75" dirty="0">
                <a:solidFill>
                  <a:srgbClr val="7E0000"/>
                </a:solidFill>
                <a:latin typeface="Century"/>
                <a:cs typeface="Century"/>
              </a:rPr>
              <a:t>Roughly</a:t>
            </a:r>
            <a:r>
              <a:rPr lang="en-US" sz="2400" spc="93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speaking,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equivalent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62" dirty="0">
                <a:latin typeface="Tahoma"/>
                <a:cs typeface="Tahoma"/>
              </a:rPr>
              <a:t>to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88" dirty="0">
                <a:solidFill>
                  <a:srgbClr val="004B00"/>
                </a:solidFill>
                <a:latin typeface="Tahoma"/>
                <a:cs typeface="Tahoma"/>
              </a:rPr>
              <a:t>conjunction</a:t>
            </a:r>
            <a:r>
              <a:rPr lang="en-US" sz="2400" spc="4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of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84" dirty="0">
                <a:solidFill>
                  <a:srgbClr val="004B00"/>
                </a:solidFill>
                <a:latin typeface="Tahoma"/>
                <a:cs typeface="Tahoma"/>
              </a:rPr>
              <a:t>instantiations</a:t>
            </a:r>
            <a:r>
              <a:rPr lang="en-US" sz="2400" spc="57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of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endParaRPr lang="en-US" sz="2400" dirty="0">
              <a:latin typeface="Bookman Old Style"/>
              <a:cs typeface="Bookman Old Style"/>
            </a:endParaRPr>
          </a:p>
          <a:p>
            <a:pPr marL="383274" indent="0">
              <a:spcBef>
                <a:spcPts val="1156"/>
              </a:spcBef>
              <a:buNone/>
              <a:tabLst>
                <a:tab pos="3309834" algn="l"/>
                <a:tab pos="3656674" algn="l"/>
              </a:tabLst>
            </a:pP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331" dirty="0" err="1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i="1" spc="-35" dirty="0" err="1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lang="en-US" sz="2400" i="1" spc="18" dirty="0" err="1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400" i="1" spc="-31" dirty="0" err="1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97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lang="en-US" sz="2400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93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i="1" spc="-88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lang="en-US" sz="240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US" sz="2400" spc="256" dirty="0">
                <a:solidFill>
                  <a:srgbClr val="990099"/>
                </a:solidFill>
                <a:latin typeface="Cambria"/>
                <a:cs typeface="Cambria"/>
              </a:rPr>
              <a:t>⇒ </a:t>
            </a:r>
            <a:r>
              <a:rPr lang="en-US" sz="2400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331" dirty="0" err="1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i="1" spc="-35" dirty="0" err="1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lang="en-US" sz="2400" i="1" spc="18" dirty="0" err="1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400" i="1" spc="-31" dirty="0" err="1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93" dirty="0" err="1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lang="en-US" sz="2400" i="1" spc="-97" dirty="0" err="1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lang="en-US" sz="2400" dirty="0">
              <a:latin typeface="Gill Sans MT"/>
              <a:cs typeface="Gill Sans MT"/>
            </a:endParaRPr>
          </a:p>
          <a:p>
            <a:pPr marL="117120" indent="0">
              <a:spcBef>
                <a:spcPts val="31"/>
              </a:spcBef>
              <a:buNone/>
              <a:tabLst>
                <a:tab pos="3073937" algn="l"/>
                <a:tab pos="3420778" algn="l"/>
              </a:tabLst>
            </a:pP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spc="49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spc="-13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-13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sz="2400" i="1" spc="-25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Berkeley</a:t>
            </a:r>
            <a:r>
              <a:rPr lang="en-US" sz="2400" spc="-35" dirty="0">
                <a:solidFill>
                  <a:srgbClr val="990099"/>
                </a:solidFill>
                <a:latin typeface="Gill Sans MT"/>
                <a:cs typeface="Gill Sans MT"/>
              </a:rPr>
              <a:t>) 	  </a:t>
            </a:r>
            <a:r>
              <a:rPr lang="en-US" sz="2400" spc="256" dirty="0">
                <a:solidFill>
                  <a:srgbClr val="990099"/>
                </a:solidFill>
                <a:latin typeface="Cambria"/>
                <a:cs typeface="Cambria"/>
              </a:rPr>
              <a:t>⇒ </a:t>
            </a:r>
            <a:r>
              <a:rPr lang="en-US" sz="2400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US" sz="2400" spc="-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z="2400" spc="-9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lang="en-US" sz="2400" dirty="0">
              <a:latin typeface="Gill Sans MT"/>
              <a:cs typeface="Gill Sans MT"/>
            </a:endParaRPr>
          </a:p>
          <a:p>
            <a:pPr marL="117120" indent="0">
              <a:spcBef>
                <a:spcPts val="22"/>
              </a:spcBef>
              <a:buNone/>
              <a:tabLst>
                <a:tab pos="3173675" algn="l"/>
                <a:tab pos="3520515" algn="l"/>
              </a:tabLst>
            </a:pP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spc="49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spc="-18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18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-18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18" dirty="0">
                <a:solidFill>
                  <a:srgbClr val="990099"/>
                </a:solidFill>
                <a:latin typeface="Bookman Old Style"/>
                <a:cs typeface="Bookman Old Style"/>
              </a:rPr>
              <a:t>Berkeley,</a:t>
            </a:r>
            <a:r>
              <a:rPr lang="en-US" sz="2400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Berkeley</a:t>
            </a:r>
            <a:r>
              <a:rPr lang="en-US" sz="2400" spc="-35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lang="en-US" sz="2400" spc="256" dirty="0">
                <a:solidFill>
                  <a:srgbClr val="990099"/>
                </a:solidFill>
                <a:latin typeface="Cambria"/>
                <a:cs typeface="Cambria"/>
              </a:rPr>
              <a:t>⇒ </a:t>
            </a:r>
            <a:r>
              <a:rPr lang="en-US" sz="2400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US" sz="2400" spc="-13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Berkeley</a:t>
            </a:r>
            <a:r>
              <a:rPr lang="en-US" sz="2400" spc="-13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lang="en-US" sz="2400" dirty="0">
              <a:latin typeface="Gill Sans MT"/>
              <a:cs typeface="Gill Sans MT"/>
            </a:endParaRPr>
          </a:p>
          <a:p>
            <a:pPr marL="117120" indent="0">
              <a:spcBef>
                <a:spcPts val="31"/>
              </a:spcBef>
              <a:buNone/>
            </a:pP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lang="en-US" sz="2400" spc="7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lang="en-US" sz="2400" dirty="0">
              <a:latin typeface="Bookman Old Style"/>
              <a:cs typeface="Bookman Old Style"/>
            </a:endParaRPr>
          </a:p>
          <a:p>
            <a:endParaRPr lang="en-EG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42</a:t>
            </a:fld>
            <a:endParaRPr spc="1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A83A5-48C8-405E-A64A-46178D7B60C2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BABEF-A73A-4A18-B6FC-F390192A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mistake to avoid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15F335-BED7-2BE7-BBC8-EF1B6256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206">
              <a:spcBef>
                <a:spcPts val="101"/>
              </a:spcBef>
              <a:tabLst>
                <a:tab pos="1038280" algn="l"/>
                <a:tab pos="1457403" algn="l"/>
              </a:tabLst>
            </a:pPr>
            <a:r>
              <a:rPr lang="en-US" sz="2400" spc="-88" dirty="0">
                <a:latin typeface="Tahoma"/>
                <a:cs typeface="Tahoma"/>
              </a:rPr>
              <a:t>Typically,	</a:t>
            </a:r>
            <a:r>
              <a:rPr lang="en-US" sz="2400" spc="256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main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connective</a:t>
            </a:r>
            <a:r>
              <a:rPr lang="en-US" sz="2400" spc="-18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with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endParaRPr lang="en-US" sz="2400" dirty="0">
              <a:latin typeface="Cambria"/>
              <a:cs typeface="Cambria"/>
            </a:endParaRPr>
          </a:p>
          <a:p>
            <a:pPr marL="11206">
              <a:spcBef>
                <a:spcPts val="1377"/>
              </a:spcBef>
            </a:pPr>
            <a:r>
              <a:rPr lang="en-US" sz="2400" spc="-124" dirty="0">
                <a:latin typeface="Tahoma"/>
                <a:cs typeface="Tahoma"/>
              </a:rPr>
              <a:t>Common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115" dirty="0">
                <a:latin typeface="Tahoma"/>
                <a:cs typeface="Tahoma"/>
              </a:rPr>
              <a:t>mistake:</a:t>
            </a:r>
            <a:r>
              <a:rPr lang="en-US" sz="2400" spc="194" dirty="0">
                <a:latin typeface="Tahoma"/>
                <a:cs typeface="Tahoma"/>
              </a:rPr>
              <a:t> </a:t>
            </a:r>
            <a:r>
              <a:rPr lang="en-US" sz="2400" spc="-115" dirty="0">
                <a:latin typeface="Tahoma"/>
                <a:cs typeface="Tahoma"/>
              </a:rPr>
              <a:t>using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spc="172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spc="-141" dirty="0">
                <a:latin typeface="Tahoma"/>
                <a:cs typeface="Tahoma"/>
              </a:rPr>
              <a:t>as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main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connective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with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46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lang="en-US" sz="2400" spc="-146" dirty="0">
                <a:latin typeface="Tahoma"/>
                <a:cs typeface="Tahoma"/>
              </a:rPr>
              <a:t>:</a:t>
            </a:r>
            <a:endParaRPr lang="en-US" sz="2400" dirty="0">
              <a:latin typeface="Tahoma"/>
              <a:cs typeface="Tahoma"/>
            </a:endParaRPr>
          </a:p>
          <a:p>
            <a:pPr marL="290808">
              <a:spcBef>
                <a:spcPts val="1377"/>
              </a:spcBef>
              <a:tabLst>
                <a:tab pos="713853" algn="l"/>
              </a:tabLst>
            </a:pPr>
            <a:r>
              <a:rPr lang="en-US" sz="2400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lang="en-US" sz="2400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	 </a:t>
            </a:r>
            <a:r>
              <a:rPr lang="en-US" sz="2400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lang="en-US" sz="2400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93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i="1" spc="-88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lang="en-US" sz="240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US" sz="2400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lang="en-US" sz="2400" dirty="0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lang="en-US" sz="2400" spc="-159" dirty="0">
                <a:latin typeface="Tahoma"/>
                <a:cs typeface="Tahoma"/>
              </a:rPr>
              <a:t>means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97" dirty="0">
                <a:latin typeface="Tahoma"/>
                <a:cs typeface="Tahoma"/>
              </a:rPr>
              <a:t>“Everyone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57" dirty="0">
                <a:latin typeface="Tahoma"/>
                <a:cs typeface="Tahoma"/>
              </a:rPr>
              <a:t>at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Berkeley</a:t>
            </a:r>
            <a:r>
              <a:rPr lang="en-US" sz="2400" spc="-13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and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50" dirty="0">
                <a:latin typeface="Tahoma"/>
                <a:cs typeface="Tahoma"/>
              </a:rPr>
              <a:t>everyone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71" dirty="0">
                <a:latin typeface="Tahoma"/>
                <a:cs typeface="Tahoma"/>
              </a:rPr>
              <a:t>smart”</a:t>
            </a:r>
            <a:endParaRPr lang="en-US" sz="2400" dirty="0">
              <a:latin typeface="Tahoma"/>
              <a:cs typeface="Tahoma"/>
            </a:endParaRPr>
          </a:p>
          <a:p>
            <a:endParaRPr lang="en-EG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43</a:t>
            </a:fld>
            <a:endParaRPr spc="1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86A2E-4A41-4565-A5B6-455435879142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CAFD3-CE8C-4AAD-AB67-5E20CDB4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2AA439-C64A-FCE5-6AB6-524E67DF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06">
              <a:spcBef>
                <a:spcPts val="101"/>
              </a:spcBef>
              <a:tabLst>
                <a:tab pos="1408094" algn="l"/>
              </a:tabLst>
            </a:pPr>
            <a:r>
              <a:rPr lang="en-US" sz="2400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lang="en-US" sz="2400" spc="-97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spc="-75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lang="en-US" sz="2400" i="1" spc="-75" dirty="0" err="1">
                <a:solidFill>
                  <a:srgbClr val="990099"/>
                </a:solidFill>
                <a:latin typeface="Bookman Old Style"/>
                <a:cs typeface="Bookman Old Style"/>
              </a:rPr>
              <a:t>variables</a:t>
            </a:r>
            <a:r>
              <a:rPr lang="en-US" sz="2400" spc="-75" dirty="0" err="1">
                <a:solidFill>
                  <a:srgbClr val="990099"/>
                </a:solidFill>
                <a:latin typeface="Cambria"/>
                <a:cs typeface="Cambria"/>
              </a:rPr>
              <a:t>s</a:t>
            </a:r>
            <a:r>
              <a:rPr lang="en-US" sz="2400" spc="-88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lang="en-US" sz="2400" i="1" spc="-88" dirty="0">
                <a:solidFill>
                  <a:srgbClr val="990099"/>
                </a:solidFill>
                <a:latin typeface="Bookman Old Style"/>
                <a:cs typeface="Bookman Old Style"/>
              </a:rPr>
              <a:t>sentence</a:t>
            </a:r>
            <a:r>
              <a:rPr lang="en-US" sz="2400" spc="-88" dirty="0">
                <a:solidFill>
                  <a:srgbClr val="990099"/>
                </a:solidFill>
                <a:latin typeface="Cambria"/>
                <a:cs typeface="Cambria"/>
              </a:rPr>
              <a:t>s</a:t>
            </a:r>
            <a:endParaRPr lang="en-US" sz="2400" dirty="0">
              <a:latin typeface="Cambria"/>
              <a:cs typeface="Cambria"/>
            </a:endParaRPr>
          </a:p>
          <a:p>
            <a:pPr marL="11206">
              <a:spcBef>
                <a:spcPts val="1377"/>
              </a:spcBef>
            </a:pPr>
            <a:r>
              <a:rPr lang="en-US" sz="2400" spc="-141" dirty="0">
                <a:latin typeface="Tahoma"/>
                <a:cs typeface="Tahoma"/>
              </a:rPr>
              <a:t>Someone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57" dirty="0">
                <a:latin typeface="Tahoma"/>
                <a:cs typeface="Tahoma"/>
              </a:rPr>
              <a:t>at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79" dirty="0">
                <a:latin typeface="Tahoma"/>
                <a:cs typeface="Tahoma"/>
              </a:rPr>
              <a:t>Stanf</a:t>
            </a:r>
            <a:r>
              <a:rPr lang="en-US" sz="2400" spc="-150" dirty="0">
                <a:latin typeface="Tahoma"/>
                <a:cs typeface="Tahoma"/>
              </a:rPr>
              <a:t>o</a:t>
            </a:r>
            <a:r>
              <a:rPr lang="en-US" sz="2400" spc="-79" dirty="0">
                <a:latin typeface="Tahoma"/>
                <a:cs typeface="Tahoma"/>
              </a:rPr>
              <a:t>r</a:t>
            </a:r>
            <a:r>
              <a:rPr lang="en-US" sz="2400" spc="-115" dirty="0">
                <a:latin typeface="Tahoma"/>
                <a:cs typeface="Tahoma"/>
              </a:rPr>
              <a:t>d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66" dirty="0">
                <a:latin typeface="Tahoma"/>
                <a:cs typeface="Tahoma"/>
              </a:rPr>
              <a:t>i</a:t>
            </a:r>
            <a:r>
              <a:rPr lang="en-US" sz="2400" spc="-106" dirty="0">
                <a:latin typeface="Tahoma"/>
                <a:cs typeface="Tahoma"/>
              </a:rPr>
              <a:t>s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59" dirty="0">
                <a:latin typeface="Tahoma"/>
                <a:cs typeface="Tahoma"/>
              </a:rPr>
              <a:t>sm</a:t>
            </a:r>
            <a:r>
              <a:rPr lang="en-US" sz="2400" spc="-176" dirty="0">
                <a:latin typeface="Tahoma"/>
                <a:cs typeface="Tahoma"/>
              </a:rPr>
              <a:t>a</a:t>
            </a:r>
            <a:r>
              <a:rPr lang="en-US" sz="2400" spc="-79" dirty="0">
                <a:latin typeface="Tahoma"/>
                <a:cs typeface="Tahoma"/>
              </a:rPr>
              <a:t>rt:</a:t>
            </a:r>
            <a:endParaRPr lang="en-US" sz="2400" dirty="0">
              <a:latin typeface="Tahoma"/>
              <a:cs typeface="Tahoma"/>
            </a:endParaRPr>
          </a:p>
          <a:p>
            <a:pPr marL="11206">
              <a:spcBef>
                <a:spcPts val="31"/>
              </a:spcBef>
              <a:tabLst>
                <a:tab pos="435372" algn="l"/>
              </a:tabLst>
            </a:pPr>
            <a:r>
              <a:rPr lang="en-US" sz="2400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lang="en-US" sz="2400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lang="en-US" sz="2400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i="1" spc="13" dirty="0">
                <a:solidFill>
                  <a:srgbClr val="990099"/>
                </a:solidFill>
                <a:latin typeface="Bookman Old Style"/>
                <a:cs typeface="Bookman Old Style"/>
              </a:rPr>
              <a:t>tanf</a:t>
            </a:r>
            <a:r>
              <a:rPr lang="en-US" sz="2400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US" sz="2400" spc="-11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lang="en-US" sz="2400" dirty="0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  <a:tabLst>
                <a:tab pos="435372" algn="l"/>
                <a:tab pos="830960" algn="l"/>
              </a:tabLst>
            </a:pPr>
            <a:r>
              <a:rPr lang="en-US" sz="2400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lang="en-US" sz="2400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sz="2400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true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model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lang="en-US" sz="2400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62" dirty="0" err="1">
                <a:latin typeface="Tahoma"/>
                <a:cs typeface="Tahoma"/>
              </a:rPr>
              <a:t>iff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i="1" spc="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true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with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being</a:t>
            </a:r>
            <a:endParaRPr lang="en-US" sz="2400" dirty="0">
              <a:latin typeface="Tahoma"/>
              <a:cs typeface="Tahoma"/>
            </a:endParaRPr>
          </a:p>
          <a:p>
            <a:pPr marL="11206">
              <a:spcBef>
                <a:spcPts val="31"/>
              </a:spcBef>
            </a:pPr>
            <a:r>
              <a:rPr lang="en-US" sz="2400" spc="49" dirty="0">
                <a:solidFill>
                  <a:srgbClr val="7E0000"/>
                </a:solidFill>
                <a:latin typeface="Century"/>
                <a:cs typeface="Century"/>
              </a:rPr>
              <a:t>some</a:t>
            </a:r>
            <a:r>
              <a:rPr lang="en-US" sz="2400" spc="7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possible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object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model</a:t>
            </a:r>
            <a:endParaRPr lang="en-US" sz="2400" dirty="0">
              <a:latin typeface="Tahoma"/>
              <a:cs typeface="Tahoma"/>
            </a:endParaRPr>
          </a:p>
          <a:p>
            <a:pPr marL="11206">
              <a:spcBef>
                <a:spcPts val="1377"/>
              </a:spcBef>
            </a:pPr>
            <a:r>
              <a:rPr lang="en-US" sz="2400" spc="75" dirty="0">
                <a:solidFill>
                  <a:srgbClr val="7E0000"/>
                </a:solidFill>
                <a:latin typeface="Century"/>
                <a:cs typeface="Century"/>
              </a:rPr>
              <a:t>Roughly</a:t>
            </a:r>
            <a:r>
              <a:rPr lang="en-US" sz="2400" spc="93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speaking,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equivalent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62" dirty="0">
                <a:latin typeface="Tahoma"/>
                <a:cs typeface="Tahoma"/>
              </a:rPr>
              <a:t>to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88" dirty="0">
                <a:solidFill>
                  <a:srgbClr val="004B00"/>
                </a:solidFill>
                <a:latin typeface="Tahoma"/>
                <a:cs typeface="Tahoma"/>
              </a:rPr>
              <a:t>disjunction</a:t>
            </a:r>
            <a:r>
              <a:rPr lang="en-US" sz="2400" spc="49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of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84" dirty="0">
                <a:solidFill>
                  <a:srgbClr val="004B00"/>
                </a:solidFill>
                <a:latin typeface="Tahoma"/>
                <a:cs typeface="Tahoma"/>
              </a:rPr>
              <a:t>instantiations</a:t>
            </a:r>
            <a:r>
              <a:rPr lang="en-US" sz="2400" spc="66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of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endParaRPr lang="en-US" sz="2400" dirty="0">
              <a:latin typeface="Bookman Old Style"/>
              <a:cs typeface="Bookman Old Style"/>
            </a:endParaRPr>
          </a:p>
          <a:p>
            <a:pPr marL="611874">
              <a:spcBef>
                <a:spcPts val="1156"/>
              </a:spcBef>
            </a:pPr>
            <a:r>
              <a:rPr lang="en-US" sz="2400" spc="4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4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49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sz="240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84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18" dirty="0" err="1">
                <a:solidFill>
                  <a:srgbClr val="990099"/>
                </a:solidFill>
                <a:latin typeface="Bookman Old Style"/>
                <a:cs typeface="Bookman Old Style"/>
              </a:rPr>
              <a:t>Stanf</a:t>
            </a:r>
            <a:r>
              <a:rPr lang="en-US" sz="2400" i="1" spc="-34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0" dirty="0" err="1">
                <a:solidFill>
                  <a:srgbClr val="990099"/>
                </a:solidFill>
                <a:latin typeface="Bookman Old Style"/>
                <a:cs typeface="Bookman Old Style"/>
              </a:rPr>
              <a:t>ord</a:t>
            </a:r>
            <a:r>
              <a:rPr lang="en-US" sz="2400" spc="-4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US" sz="2400" spc="-11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US" sz="2400" spc="26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26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sz="240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35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lang="en-US" sz="2400" dirty="0">
              <a:latin typeface="Gill Sans MT"/>
              <a:cs typeface="Gill Sans MT"/>
            </a:endParaRPr>
          </a:p>
          <a:p>
            <a:pPr marL="345720">
              <a:spcBef>
                <a:spcPts val="31"/>
              </a:spcBef>
            </a:pP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∨ </a:t>
            </a:r>
            <a:r>
              <a:rPr lang="en-US" sz="2400" spc="7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9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400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141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lang="en-US" sz="240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44" dirty="0" err="1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i="1" spc="13" dirty="0" err="1">
                <a:solidFill>
                  <a:srgbClr val="990099"/>
                </a:solidFill>
                <a:latin typeface="Bookman Old Style"/>
                <a:cs typeface="Bookman Old Style"/>
              </a:rPr>
              <a:t>tanf</a:t>
            </a:r>
            <a:r>
              <a:rPr lang="en-US" sz="2400" i="1" spc="-34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6" dirty="0" err="1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lang="en-US" sz="2400" i="1" spc="35" dirty="0" err="1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34" dirty="0" err="1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US" sz="2400" spc="-11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9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400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lang="en-US" sz="2400" dirty="0">
              <a:latin typeface="Gill Sans MT"/>
              <a:cs typeface="Gill Sans MT"/>
            </a:endParaRPr>
          </a:p>
          <a:p>
            <a:pPr marL="345720">
              <a:spcBef>
                <a:spcPts val="22"/>
              </a:spcBef>
            </a:pP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lang="en-US" sz="2400" spc="476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spc="31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31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31" dirty="0" err="1">
                <a:solidFill>
                  <a:srgbClr val="990099"/>
                </a:solidFill>
                <a:latin typeface="Bookman Old Style"/>
                <a:cs typeface="Bookman Old Style"/>
              </a:rPr>
              <a:t>Stanf</a:t>
            </a:r>
            <a:r>
              <a:rPr lang="en-US" sz="2400" i="1" spc="-34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71" dirty="0" err="1">
                <a:solidFill>
                  <a:srgbClr val="990099"/>
                </a:solidFill>
                <a:latin typeface="Bookman Old Style"/>
                <a:cs typeface="Bookman Old Style"/>
              </a:rPr>
              <a:t>ord</a:t>
            </a:r>
            <a:r>
              <a:rPr lang="en-US" sz="2400" i="1" spc="-71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18" dirty="0" err="1">
                <a:solidFill>
                  <a:srgbClr val="990099"/>
                </a:solidFill>
                <a:latin typeface="Bookman Old Style"/>
                <a:cs typeface="Bookman Old Style"/>
              </a:rPr>
              <a:t>Stanf</a:t>
            </a:r>
            <a:r>
              <a:rPr lang="en-US" sz="2400" i="1" spc="-34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0" dirty="0" err="1">
                <a:solidFill>
                  <a:srgbClr val="990099"/>
                </a:solidFill>
                <a:latin typeface="Bookman Old Style"/>
                <a:cs typeface="Bookman Old Style"/>
              </a:rPr>
              <a:t>ord</a:t>
            </a:r>
            <a:r>
              <a:rPr lang="en-US" sz="2400" spc="-4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US" sz="2400" spc="-11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13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US" sz="2400" spc="13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13" dirty="0" err="1">
                <a:solidFill>
                  <a:srgbClr val="990099"/>
                </a:solidFill>
                <a:latin typeface="Bookman Old Style"/>
                <a:cs typeface="Bookman Old Style"/>
              </a:rPr>
              <a:t>Stanf</a:t>
            </a:r>
            <a:r>
              <a:rPr lang="en-US" sz="2400" i="1" spc="-34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2" dirty="0" err="1">
                <a:solidFill>
                  <a:srgbClr val="990099"/>
                </a:solidFill>
                <a:latin typeface="Bookman Old Style"/>
                <a:cs typeface="Bookman Old Style"/>
              </a:rPr>
              <a:t>ord</a:t>
            </a:r>
            <a:r>
              <a:rPr lang="en-US" sz="2400" spc="-22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lang="en-US" sz="2400" dirty="0">
              <a:latin typeface="Gill Sans MT"/>
              <a:cs typeface="Gill Sans MT"/>
            </a:endParaRPr>
          </a:p>
          <a:p>
            <a:pPr marL="345720">
              <a:spcBef>
                <a:spcPts val="31"/>
              </a:spcBef>
            </a:pP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∨ </a:t>
            </a:r>
            <a:r>
              <a:rPr lang="en-US" sz="2400" spc="7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lang="en-US" sz="2400" dirty="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44</a:t>
            </a:fld>
            <a:endParaRPr spc="1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ED27C-6C20-4D0A-8CB8-B9A81F65A89A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17B08-046C-424D-B0ED-7D950E3D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common mistake to avoid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4B3389-4FB0-0EDC-81D8-17F08894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206">
              <a:spcBef>
                <a:spcPts val="101"/>
              </a:spcBef>
            </a:pPr>
            <a:r>
              <a:rPr lang="en-US" sz="2400" spc="-88" dirty="0">
                <a:latin typeface="Tahoma"/>
                <a:cs typeface="Tahoma"/>
              </a:rPr>
              <a:t>Typically,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spc="168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main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connective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with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endParaRPr lang="en-US" sz="2400" dirty="0">
              <a:latin typeface="Cambria"/>
              <a:cs typeface="Cambria"/>
            </a:endParaRPr>
          </a:p>
          <a:p>
            <a:pPr marL="11206">
              <a:spcBef>
                <a:spcPts val="1377"/>
              </a:spcBef>
              <a:tabLst>
                <a:tab pos="2395945" algn="l"/>
                <a:tab pos="2816749" algn="l"/>
              </a:tabLst>
            </a:pPr>
            <a:r>
              <a:rPr lang="en-US" sz="2400" spc="-128" dirty="0">
                <a:latin typeface="Tahoma"/>
                <a:cs typeface="Tahoma"/>
              </a:rPr>
              <a:t>Commo</a:t>
            </a:r>
            <a:r>
              <a:rPr lang="en-US" sz="2400" spc="-101" dirty="0">
                <a:latin typeface="Tahoma"/>
                <a:cs typeface="Tahoma"/>
              </a:rPr>
              <a:t>n</a:t>
            </a:r>
            <a:r>
              <a:rPr lang="en-US" sz="2400" spc="26" dirty="0">
                <a:latin typeface="Tahoma"/>
                <a:cs typeface="Tahoma"/>
              </a:rPr>
              <a:t> </a:t>
            </a:r>
            <a:r>
              <a:rPr lang="en-US" sz="2400" spc="-88" dirty="0">
                <a:latin typeface="Tahoma"/>
                <a:cs typeface="Tahoma"/>
              </a:rPr>
              <a:t>mista</a:t>
            </a:r>
            <a:r>
              <a:rPr lang="en-US" sz="2400" spc="-128" dirty="0">
                <a:latin typeface="Tahoma"/>
                <a:cs typeface="Tahoma"/>
              </a:rPr>
              <a:t>k</a:t>
            </a:r>
            <a:r>
              <a:rPr lang="en-US" sz="2400" spc="-180" dirty="0">
                <a:latin typeface="Tahoma"/>
                <a:cs typeface="Tahoma"/>
              </a:rPr>
              <a:t>e:</a:t>
            </a:r>
            <a:r>
              <a:rPr lang="en-US" sz="2400" spc="194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usin</a:t>
            </a:r>
            <a:r>
              <a:rPr lang="en-US" sz="2400" spc="-132" dirty="0">
                <a:latin typeface="Tahoma"/>
                <a:cs typeface="Tahoma"/>
              </a:rPr>
              <a:t>g</a:t>
            </a:r>
            <a:r>
              <a:rPr lang="en-US" sz="2400" dirty="0">
                <a:latin typeface="Tahoma"/>
                <a:cs typeface="Tahoma"/>
              </a:rPr>
              <a:t>	</a:t>
            </a:r>
            <a:r>
              <a:rPr lang="en-US" sz="2400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lang="en-US" sz="240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lang="en-US" sz="2400" spc="-141" dirty="0">
                <a:latin typeface="Tahoma"/>
                <a:cs typeface="Tahoma"/>
              </a:rPr>
              <a:t>as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th</a:t>
            </a:r>
            <a:r>
              <a:rPr lang="en-US" sz="2400" spc="-115" dirty="0">
                <a:latin typeface="Tahoma"/>
                <a:cs typeface="Tahoma"/>
              </a:rPr>
              <a:t>e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main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connective</a:t>
            </a:r>
            <a:r>
              <a:rPr lang="en-US" sz="2400" spc="-9" dirty="0">
                <a:latin typeface="Tahoma"/>
                <a:cs typeface="Tahoma"/>
              </a:rPr>
              <a:t> </a:t>
            </a:r>
            <a:r>
              <a:rPr lang="en-US" sz="2400" spc="-79" dirty="0">
                <a:latin typeface="Tahoma"/>
                <a:cs typeface="Tahoma"/>
              </a:rPr>
              <a:t>wit</a:t>
            </a:r>
            <a:r>
              <a:rPr lang="en-US" sz="2400" spc="-88" dirty="0">
                <a:latin typeface="Tahoma"/>
                <a:cs typeface="Tahoma"/>
              </a:rPr>
              <a:t>h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lang="en-US" sz="2400" spc="-168" dirty="0">
                <a:latin typeface="Tahoma"/>
                <a:cs typeface="Tahoma"/>
              </a:rPr>
              <a:t>:</a:t>
            </a:r>
            <a:endParaRPr lang="en-US" sz="2400" dirty="0">
              <a:latin typeface="Tahoma"/>
              <a:cs typeface="Tahoma"/>
            </a:endParaRPr>
          </a:p>
          <a:p>
            <a:pPr marL="290808">
              <a:spcBef>
                <a:spcPts val="1377"/>
              </a:spcBef>
              <a:tabLst>
                <a:tab pos="713853" algn="l"/>
                <a:tab pos="2436289" algn="l"/>
                <a:tab pos="2783129" algn="l"/>
              </a:tabLst>
            </a:pPr>
            <a:r>
              <a:rPr lang="en-US" sz="2400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lang="en-US" sz="2400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	 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26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Stanf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ord</a:t>
            </a:r>
            <a:r>
              <a:rPr lang="en-US" sz="2400" spc="-40" dirty="0">
                <a:solidFill>
                  <a:srgbClr val="990099"/>
                </a:solidFill>
                <a:latin typeface="Gill Sans MT"/>
                <a:cs typeface="Gill Sans MT"/>
              </a:rPr>
              <a:t>)  </a:t>
            </a:r>
            <a:r>
              <a:rPr lang="en-US" sz="2400" spc="256" dirty="0">
                <a:solidFill>
                  <a:srgbClr val="990099"/>
                </a:solidFill>
                <a:latin typeface="Cambria"/>
                <a:cs typeface="Cambria"/>
              </a:rPr>
              <a:t>⇒ </a:t>
            </a:r>
            <a:r>
              <a:rPr lang="en-US" sz="2400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US" sz="2400" spc="18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18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lang="en-US" sz="2400" dirty="0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lang="en-US" sz="2400" spc="-66" dirty="0">
                <a:latin typeface="Tahoma"/>
                <a:cs typeface="Tahoma"/>
              </a:rPr>
              <a:t>i</a:t>
            </a:r>
            <a:r>
              <a:rPr lang="en-US" sz="2400" spc="-106" dirty="0">
                <a:latin typeface="Tahoma"/>
                <a:cs typeface="Tahoma"/>
              </a:rPr>
              <a:t>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97" dirty="0">
                <a:latin typeface="Tahoma"/>
                <a:cs typeface="Tahoma"/>
              </a:rPr>
              <a:t>tru</a:t>
            </a:r>
            <a:r>
              <a:rPr lang="en-US" sz="2400" spc="-110" dirty="0">
                <a:latin typeface="Tahoma"/>
                <a:cs typeface="Tahoma"/>
              </a:rPr>
              <a:t>e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35" dirty="0">
                <a:latin typeface="Tahoma"/>
                <a:cs typeface="Tahoma"/>
              </a:rPr>
              <a:t>if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ther</a:t>
            </a:r>
            <a:r>
              <a:rPr lang="en-US" sz="2400" spc="-128" dirty="0">
                <a:latin typeface="Tahoma"/>
                <a:cs typeface="Tahoma"/>
              </a:rPr>
              <a:t>e</a:t>
            </a:r>
            <a:r>
              <a:rPr lang="en-US" sz="2400" spc="31" dirty="0">
                <a:latin typeface="Tahoma"/>
                <a:cs typeface="Tahoma"/>
              </a:rPr>
              <a:t> </a:t>
            </a:r>
            <a:r>
              <a:rPr lang="en-US" sz="2400" spc="-66" dirty="0">
                <a:latin typeface="Tahoma"/>
                <a:cs typeface="Tahoma"/>
              </a:rPr>
              <a:t>i</a:t>
            </a:r>
            <a:r>
              <a:rPr lang="en-US" sz="2400" spc="-106" dirty="0">
                <a:latin typeface="Tahoma"/>
                <a:cs typeface="Tahoma"/>
              </a:rPr>
              <a:t>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an</a:t>
            </a:r>
            <a:r>
              <a:rPr lang="en-US" sz="2400" spc="-176" dirty="0">
                <a:latin typeface="Tahoma"/>
                <a:cs typeface="Tahoma"/>
              </a:rPr>
              <a:t>y</a:t>
            </a:r>
            <a:r>
              <a:rPr lang="en-US" sz="2400" spc="-150" dirty="0">
                <a:latin typeface="Tahoma"/>
                <a:cs typeface="Tahoma"/>
              </a:rPr>
              <a:t>one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59" dirty="0">
                <a:latin typeface="Tahoma"/>
                <a:cs typeface="Tahoma"/>
              </a:rPr>
              <a:t>wh</a:t>
            </a:r>
            <a:r>
              <a:rPr lang="en-US" sz="2400" spc="-128" dirty="0">
                <a:latin typeface="Tahoma"/>
                <a:cs typeface="Tahoma"/>
              </a:rPr>
              <a:t>o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66" dirty="0">
                <a:latin typeface="Tahoma"/>
                <a:cs typeface="Tahoma"/>
              </a:rPr>
              <a:t>i</a:t>
            </a:r>
            <a:r>
              <a:rPr lang="en-US" sz="2400" spc="-106" dirty="0">
                <a:latin typeface="Tahoma"/>
                <a:cs typeface="Tahoma"/>
              </a:rPr>
              <a:t>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97" dirty="0">
                <a:latin typeface="Tahoma"/>
                <a:cs typeface="Tahoma"/>
              </a:rPr>
              <a:t>no</a:t>
            </a:r>
            <a:r>
              <a:rPr lang="en-US" sz="2400" spc="-57" dirty="0">
                <a:latin typeface="Tahoma"/>
                <a:cs typeface="Tahoma"/>
              </a:rPr>
              <a:t>t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57" dirty="0">
                <a:latin typeface="Tahoma"/>
                <a:cs typeface="Tahoma"/>
              </a:rPr>
              <a:t>at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79" dirty="0">
                <a:latin typeface="Tahoma"/>
                <a:cs typeface="Tahoma"/>
              </a:rPr>
              <a:t>Stanf</a:t>
            </a:r>
            <a:r>
              <a:rPr lang="en-US" sz="2400" spc="-150" dirty="0">
                <a:latin typeface="Tahoma"/>
                <a:cs typeface="Tahoma"/>
              </a:rPr>
              <a:t>o</a:t>
            </a:r>
            <a:r>
              <a:rPr lang="en-US" sz="2400" spc="-88" dirty="0">
                <a:latin typeface="Tahoma"/>
                <a:cs typeface="Tahoma"/>
              </a:rPr>
              <a:t>rd!</a:t>
            </a:r>
            <a:endParaRPr lang="en-US" sz="2400" dirty="0">
              <a:latin typeface="Tahoma"/>
              <a:cs typeface="Tahoma"/>
            </a:endParaRPr>
          </a:p>
          <a:p>
            <a:endParaRPr lang="en-EG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45</a:t>
            </a:fld>
            <a:endParaRPr spc="1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F16D5-B208-4748-AF51-624A73950A5E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7EB67-0CB3-4AD5-BD71-4719E718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46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85086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4" dirty="0"/>
              <a:t>Fun</a:t>
            </a:r>
            <a:r>
              <a:rPr spc="202" dirty="0"/>
              <a:t> </a:t>
            </a:r>
            <a:r>
              <a:rPr spc="66" dirty="0"/>
              <a:t>with</a:t>
            </a:r>
            <a:r>
              <a:rPr spc="212" dirty="0"/>
              <a:t> </a:t>
            </a:r>
            <a:r>
              <a:rPr spc="44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4" y="1217602"/>
            <a:ext cx="1863538" cy="291421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84" dirty="0">
                <a:latin typeface="Tahoma"/>
                <a:cs typeface="Tahoma"/>
              </a:rPr>
              <a:t>Brothers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110" dirty="0">
                <a:latin typeface="Tahoma"/>
                <a:cs typeface="Tahoma"/>
              </a:rPr>
              <a:t>r</a:t>
            </a:r>
            <a:r>
              <a:rPr sz="1809" spc="-154" dirty="0">
                <a:latin typeface="Tahoma"/>
                <a:cs typeface="Tahoma"/>
              </a:rPr>
              <a:t>e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siblings</a:t>
            </a:r>
            <a:endParaRPr sz="1809" dirty="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1556D-1B60-4047-BB5B-4A9812A2AB21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03C3F-1400-4885-B072-D80ABB72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47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85086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4" dirty="0"/>
              <a:t>Fun</a:t>
            </a:r>
            <a:r>
              <a:rPr spc="202" dirty="0"/>
              <a:t> </a:t>
            </a:r>
            <a:r>
              <a:rPr spc="66" dirty="0"/>
              <a:t>with</a:t>
            </a:r>
            <a:r>
              <a:rPr spc="212" dirty="0"/>
              <a:t> </a:t>
            </a:r>
            <a:r>
              <a:rPr spc="44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0" y="1217603"/>
            <a:ext cx="3769659" cy="1133190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84" dirty="0">
                <a:latin typeface="Tahoma"/>
                <a:cs typeface="Tahoma"/>
              </a:rPr>
              <a:t>Brothers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110" dirty="0">
                <a:latin typeface="Tahoma"/>
                <a:cs typeface="Tahoma"/>
              </a:rPr>
              <a:t>r</a:t>
            </a:r>
            <a:r>
              <a:rPr sz="1809" spc="-154" dirty="0">
                <a:latin typeface="Tahoma"/>
                <a:cs typeface="Tahoma"/>
              </a:rPr>
              <a:t>e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siblings</a:t>
            </a:r>
            <a:endParaRPr sz="1809">
              <a:latin typeface="Tahoma"/>
              <a:cs typeface="Tahoma"/>
            </a:endParaRPr>
          </a:p>
          <a:p>
            <a:pPr marL="11206" marR="4483">
              <a:lnSpc>
                <a:spcPct val="163400"/>
              </a:lnSpc>
              <a:tabLst>
                <a:tab pos="655579" algn="l"/>
                <a:tab pos="2110741" algn="l"/>
                <a:tab pos="2457581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-26" dirty="0">
                <a:latin typeface="Tahoma"/>
                <a:cs typeface="Tahoma"/>
              </a:rPr>
              <a:t>“Sibling”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symmetric</a:t>
            </a:r>
            <a:endParaRPr sz="1809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EDCFE-FAE0-4580-BD44-B0ACAB024563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61876-CBE1-4566-93FD-C98ED0F7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48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85086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4" dirty="0"/>
              <a:t>Fun</a:t>
            </a:r>
            <a:r>
              <a:rPr spc="202" dirty="0"/>
              <a:t> </a:t>
            </a:r>
            <a:r>
              <a:rPr spc="66" dirty="0"/>
              <a:t>with</a:t>
            </a:r>
            <a:r>
              <a:rPr spc="212" dirty="0"/>
              <a:t> </a:t>
            </a:r>
            <a:r>
              <a:rPr spc="44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0" y="1217603"/>
            <a:ext cx="3769659" cy="2040746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84" dirty="0">
                <a:latin typeface="Tahoma"/>
                <a:cs typeface="Tahoma"/>
              </a:rPr>
              <a:t>Brothers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110" dirty="0">
                <a:latin typeface="Tahoma"/>
                <a:cs typeface="Tahoma"/>
              </a:rPr>
              <a:t>r</a:t>
            </a:r>
            <a:r>
              <a:rPr sz="1809" spc="-154" dirty="0">
                <a:latin typeface="Tahoma"/>
                <a:cs typeface="Tahoma"/>
              </a:rPr>
              <a:t>e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siblings</a:t>
            </a:r>
            <a:endParaRPr sz="1809">
              <a:latin typeface="Tahoma"/>
              <a:cs typeface="Tahoma"/>
            </a:endParaRPr>
          </a:p>
          <a:p>
            <a:pPr marL="11206" marR="4483">
              <a:lnSpc>
                <a:spcPct val="163400"/>
              </a:lnSpc>
              <a:tabLst>
                <a:tab pos="655579" algn="l"/>
                <a:tab pos="2110741" algn="l"/>
                <a:tab pos="2457581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-26" dirty="0">
                <a:latin typeface="Tahoma"/>
                <a:cs typeface="Tahoma"/>
              </a:rPr>
              <a:t>“Sibling”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symmetric</a:t>
            </a:r>
            <a:endParaRPr sz="1809">
              <a:latin typeface="Tahoma"/>
              <a:cs typeface="Tahoma"/>
            </a:endParaRPr>
          </a:p>
          <a:p>
            <a:pPr marL="11206" marR="75644">
              <a:lnSpc>
                <a:spcPct val="163400"/>
              </a:lnSpc>
              <a:tabLst>
                <a:tab pos="655579" algn="l"/>
                <a:tab pos="2024451" algn="l"/>
                <a:tab pos="2384739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3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-84" dirty="0">
                <a:latin typeface="Tahoma"/>
                <a:cs typeface="Tahoma"/>
              </a:rPr>
              <a:t>One’s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mother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one’s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female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parent</a:t>
            </a:r>
            <a:endParaRPr sz="1809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CE9E5-0122-45AD-83BA-25D34BF320FC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29B33-A61A-4E07-8A1B-67E60B48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49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85086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4" dirty="0"/>
              <a:t>Fun</a:t>
            </a:r>
            <a:r>
              <a:rPr spc="202" dirty="0"/>
              <a:t> </a:t>
            </a:r>
            <a:r>
              <a:rPr spc="66" dirty="0"/>
              <a:t>with</a:t>
            </a:r>
            <a:r>
              <a:rPr spc="212" dirty="0"/>
              <a:t> </a:t>
            </a:r>
            <a:r>
              <a:rPr spc="44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0" y="1217602"/>
            <a:ext cx="5236509" cy="2948303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84" dirty="0">
                <a:latin typeface="Tahoma"/>
                <a:cs typeface="Tahoma"/>
              </a:rPr>
              <a:t>Brothers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110" dirty="0">
                <a:latin typeface="Tahoma"/>
                <a:cs typeface="Tahoma"/>
              </a:rPr>
              <a:t>r</a:t>
            </a:r>
            <a:r>
              <a:rPr sz="1809" spc="-154" dirty="0">
                <a:latin typeface="Tahoma"/>
                <a:cs typeface="Tahoma"/>
              </a:rPr>
              <a:t>e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siblings</a:t>
            </a:r>
            <a:endParaRPr sz="1809">
              <a:latin typeface="Tahoma"/>
              <a:cs typeface="Tahoma"/>
            </a:endParaRPr>
          </a:p>
          <a:p>
            <a:pPr marL="11206" marR="1471411">
              <a:lnSpc>
                <a:spcPct val="163400"/>
              </a:lnSpc>
              <a:tabLst>
                <a:tab pos="655579" algn="l"/>
                <a:tab pos="2110741" algn="l"/>
                <a:tab pos="2457581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-26" dirty="0">
                <a:latin typeface="Tahoma"/>
                <a:cs typeface="Tahoma"/>
              </a:rPr>
              <a:t>“Sibling”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symmetric</a:t>
            </a:r>
            <a:endParaRPr sz="1809">
              <a:latin typeface="Tahoma"/>
              <a:cs typeface="Tahoma"/>
            </a:endParaRPr>
          </a:p>
          <a:p>
            <a:pPr marL="11206" marR="1543131">
              <a:lnSpc>
                <a:spcPct val="163400"/>
              </a:lnSpc>
              <a:tabLst>
                <a:tab pos="655579" algn="l"/>
                <a:tab pos="2024451" algn="l"/>
                <a:tab pos="2384739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3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-84" dirty="0">
                <a:latin typeface="Tahoma"/>
                <a:cs typeface="Tahoma"/>
              </a:rPr>
              <a:t>One’s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mother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one’s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female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parent</a:t>
            </a:r>
            <a:endParaRPr sz="1809">
              <a:latin typeface="Tahoma"/>
              <a:cs typeface="Tahoma"/>
            </a:endParaRPr>
          </a:p>
          <a:p>
            <a:pPr marL="11206" marR="4483">
              <a:lnSpc>
                <a:spcPct val="163400"/>
              </a:lnSpc>
              <a:tabLst>
                <a:tab pos="655579" algn="l"/>
                <a:tab pos="2074880" algn="l"/>
                <a:tab pos="2435168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68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1809" i="1" spc="-35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1809" i="1" spc="-3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06" dirty="0">
                <a:solidFill>
                  <a:srgbClr val="990099"/>
                </a:solidFill>
                <a:latin typeface="Bookman Old Style"/>
                <a:cs typeface="Bookman Old Style"/>
              </a:rPr>
              <a:t>ema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15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93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en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53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53" dirty="0">
                <a:latin typeface="Tahoma"/>
                <a:cs typeface="Tahoma"/>
              </a:rPr>
              <a:t>A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57" dirty="0">
                <a:latin typeface="Tahoma"/>
                <a:cs typeface="Tahoma"/>
              </a:rPr>
              <a:t>first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cousin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66" dirty="0">
                <a:latin typeface="Tahoma"/>
                <a:cs typeface="Tahoma"/>
              </a:rPr>
              <a:t>child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97" dirty="0">
                <a:latin typeface="Tahoma"/>
                <a:cs typeface="Tahoma"/>
              </a:rPr>
              <a:t>parent’s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sibling</a:t>
            </a:r>
            <a:endParaRPr sz="1809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480F6-80BD-4166-B78E-58B8EFAF1303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62173-1357-440B-8447-EF045CC0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B1F4-0F4B-4F65-BF2C-20D0AB44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FOL: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4C2D1-3997-4726-A623-419B91C7B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590013"/>
            <a:ext cx="5450379" cy="3976256"/>
          </a:xfrm>
        </p:spPr>
      </p:pic>
    </p:spTree>
    <p:extLst>
      <p:ext uri="{BB962C8B-B14F-4D97-AF65-F5344CB8AC3E}">
        <p14:creationId xmlns:p14="http://schemas.microsoft.com/office/powerpoint/2010/main" val="4255044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50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85086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4" dirty="0"/>
              <a:t>Fun</a:t>
            </a:r>
            <a:r>
              <a:rPr spc="202" dirty="0"/>
              <a:t> </a:t>
            </a:r>
            <a:r>
              <a:rPr spc="66" dirty="0"/>
              <a:t>with</a:t>
            </a:r>
            <a:r>
              <a:rPr spc="212" dirty="0"/>
              <a:t> </a:t>
            </a:r>
            <a:r>
              <a:rPr spc="44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0" y="1217602"/>
            <a:ext cx="6873688" cy="375044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84" dirty="0">
                <a:latin typeface="Tahoma"/>
                <a:cs typeface="Tahoma"/>
              </a:rPr>
              <a:t>Brothers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110" dirty="0">
                <a:latin typeface="Tahoma"/>
                <a:cs typeface="Tahoma"/>
              </a:rPr>
              <a:t>r</a:t>
            </a:r>
            <a:r>
              <a:rPr sz="1809" spc="-154" dirty="0">
                <a:latin typeface="Tahoma"/>
                <a:cs typeface="Tahoma"/>
              </a:rPr>
              <a:t>e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siblings</a:t>
            </a:r>
            <a:endParaRPr sz="1809">
              <a:latin typeface="Tahoma"/>
              <a:cs typeface="Tahoma"/>
            </a:endParaRPr>
          </a:p>
          <a:p>
            <a:pPr marL="11206" marR="3108677">
              <a:lnSpc>
                <a:spcPct val="163400"/>
              </a:lnSpc>
              <a:tabLst>
                <a:tab pos="655579" algn="l"/>
                <a:tab pos="2110741" algn="l"/>
                <a:tab pos="2457581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-26" dirty="0">
                <a:latin typeface="Tahoma"/>
                <a:cs typeface="Tahoma"/>
              </a:rPr>
              <a:t>“Sibling”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symmetric</a:t>
            </a:r>
            <a:endParaRPr sz="1809">
              <a:latin typeface="Tahoma"/>
              <a:cs typeface="Tahoma"/>
            </a:endParaRPr>
          </a:p>
          <a:p>
            <a:pPr marL="11206" marR="3179839">
              <a:lnSpc>
                <a:spcPct val="163400"/>
              </a:lnSpc>
              <a:tabLst>
                <a:tab pos="655579" algn="l"/>
                <a:tab pos="2024451" algn="l"/>
                <a:tab pos="2384739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3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-84" dirty="0">
                <a:latin typeface="Tahoma"/>
                <a:cs typeface="Tahoma"/>
              </a:rPr>
              <a:t>One’s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mother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one’s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female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parent</a:t>
            </a:r>
            <a:endParaRPr sz="1809">
              <a:latin typeface="Tahoma"/>
              <a:cs typeface="Tahoma"/>
            </a:endParaRPr>
          </a:p>
          <a:p>
            <a:pPr marL="11206" marR="1641188">
              <a:lnSpc>
                <a:spcPct val="163400"/>
              </a:lnSpc>
              <a:tabLst>
                <a:tab pos="655579" algn="l"/>
                <a:tab pos="2074880" algn="l"/>
                <a:tab pos="2435168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68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1809" i="1" spc="-35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1809" i="1" spc="-3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06" dirty="0">
                <a:solidFill>
                  <a:srgbClr val="990099"/>
                </a:solidFill>
                <a:latin typeface="Bookman Old Style"/>
                <a:cs typeface="Bookman Old Style"/>
              </a:rPr>
              <a:t>ema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15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93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en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53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53" dirty="0">
                <a:latin typeface="Tahoma"/>
                <a:cs typeface="Tahoma"/>
              </a:rPr>
              <a:t>A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57" dirty="0">
                <a:latin typeface="Tahoma"/>
                <a:cs typeface="Tahoma"/>
              </a:rPr>
              <a:t>first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cousin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66" dirty="0">
                <a:latin typeface="Tahoma"/>
                <a:cs typeface="Tahoma"/>
              </a:rPr>
              <a:t>child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97" dirty="0">
                <a:latin typeface="Tahoma"/>
                <a:cs typeface="Tahoma"/>
              </a:rPr>
              <a:t>parent’s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sibling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1390"/>
              </a:spcBef>
              <a:tabLst>
                <a:tab pos="690879" algn="l"/>
                <a:tab pos="2654815" algn="l"/>
                <a:tab pos="3049843" algn="l"/>
                <a:tab pos="3816927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269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1809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809" i="1" spc="15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st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ousi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1809" spc="-93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68" dirty="0">
                <a:solidFill>
                  <a:srgbClr val="990099"/>
                </a:solidFill>
                <a:latin typeface="Bookman Old Style"/>
                <a:cs typeface="Bookman Old Style"/>
              </a:rPr>
              <a:t>ps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en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4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spc="66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28" dirty="0">
                <a:solidFill>
                  <a:srgbClr val="990099"/>
                </a:solidFill>
                <a:latin typeface="Bookman Old Style"/>
                <a:cs typeface="Bookman Old Style"/>
              </a:rPr>
              <a:t>ps,</a:t>
            </a:r>
            <a:r>
              <a:rPr sz="1809" i="1" spc="-27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9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4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endParaRPr sz="1809">
              <a:latin typeface="Cambria"/>
              <a:cs typeface="Cambria"/>
            </a:endParaRPr>
          </a:p>
          <a:p>
            <a:pPr marL="11206">
              <a:spcBef>
                <a:spcPts val="18"/>
              </a:spcBef>
            </a:pP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en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28" dirty="0">
                <a:solidFill>
                  <a:srgbClr val="990099"/>
                </a:solidFill>
                <a:latin typeface="Bookman Old Style"/>
                <a:cs typeface="Bookman Old Style"/>
              </a:rPr>
              <a:t>ps,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CE503-1959-4942-8448-443A00D2F1AF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F001F7-D996-41D8-A181-46D465DE3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51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95171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53" dirty="0"/>
              <a:t>Equality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5752" y="1232394"/>
            <a:ext cx="6670861" cy="228247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67239">
              <a:spcBef>
                <a:spcPts val="101"/>
              </a:spcBef>
            </a:pP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1853" spc="-6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1853" spc="304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1853" spc="-6" baseline="-11904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1853" spc="397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true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under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19" dirty="0">
                <a:latin typeface="Tahoma"/>
                <a:cs typeface="Tahoma"/>
              </a:rPr>
              <a:t>given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88" dirty="0">
                <a:latin typeface="Tahoma"/>
                <a:cs typeface="Tahoma"/>
              </a:rPr>
              <a:t>interpretation</a:t>
            </a:r>
            <a:endParaRPr sz="1809">
              <a:latin typeface="Tahoma"/>
              <a:cs typeface="Tahoma"/>
            </a:endParaRPr>
          </a:p>
          <a:p>
            <a:pPr marL="67239">
              <a:spcBef>
                <a:spcPts val="22"/>
              </a:spcBef>
            </a:pPr>
            <a:r>
              <a:rPr sz="1809" spc="-35" dirty="0">
                <a:latin typeface="Tahoma"/>
                <a:cs typeface="Tahoma"/>
              </a:rPr>
              <a:t>if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and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7" dirty="0">
                <a:latin typeface="Tahoma"/>
                <a:cs typeface="Tahoma"/>
              </a:rPr>
              <a:t>only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35" dirty="0">
                <a:latin typeface="Tahoma"/>
                <a:cs typeface="Tahoma"/>
              </a:rPr>
              <a:t>if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1853" spc="-6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1853" spc="410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28" dirty="0">
                <a:latin typeface="Tahoma"/>
                <a:cs typeface="Tahoma"/>
              </a:rPr>
              <a:t>and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1853" spc="-6" baseline="-11904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1853" spc="410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19" dirty="0">
                <a:latin typeface="Tahoma"/>
                <a:cs typeface="Tahoma"/>
              </a:rPr>
              <a:t>refer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62" dirty="0">
                <a:latin typeface="Tahoma"/>
                <a:cs typeface="Tahoma"/>
              </a:rPr>
              <a:t>to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59" dirty="0">
                <a:latin typeface="Tahoma"/>
                <a:cs typeface="Tahoma"/>
              </a:rPr>
              <a:t>same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object</a:t>
            </a:r>
            <a:endParaRPr sz="1809">
              <a:latin typeface="Tahoma"/>
              <a:cs typeface="Tahoma"/>
            </a:endParaRPr>
          </a:p>
          <a:p>
            <a:pPr marL="134478">
              <a:spcBef>
                <a:spcPts val="1165"/>
              </a:spcBef>
              <a:tabLst>
                <a:tab pos="687518" algn="l"/>
                <a:tab pos="2093370" algn="l"/>
              </a:tabLst>
            </a:pPr>
            <a:r>
              <a:rPr sz="1809" spc="-71" dirty="0">
                <a:latin typeface="Tahoma"/>
                <a:cs typeface="Tahoma"/>
              </a:rPr>
              <a:t>E.g.</a:t>
            </a:r>
            <a:r>
              <a:rPr sz="1809" spc="-75" dirty="0">
                <a:latin typeface="Tahoma"/>
                <a:cs typeface="Tahoma"/>
              </a:rPr>
              <a:t>,	</a:t>
            </a:r>
            <a:r>
              <a:rPr sz="1809" spc="-71" dirty="0">
                <a:solidFill>
                  <a:srgbClr val="990099"/>
                </a:solidFill>
                <a:latin typeface="Gill Sans MT"/>
                <a:cs typeface="Gill Sans MT"/>
              </a:rPr>
              <a:t>1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71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1809" spc="53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28" dirty="0">
                <a:latin typeface="Tahoma"/>
                <a:cs typeface="Tahoma"/>
              </a:rPr>
              <a:t>and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spc="401" dirty="0">
                <a:solidFill>
                  <a:srgbClr val="990099"/>
                </a:solidFill>
                <a:latin typeface="Cambria"/>
                <a:cs typeface="Cambria"/>
              </a:rPr>
              <a:t>×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163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163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110" dirty="0">
                <a:latin typeface="Tahoma"/>
                <a:cs typeface="Tahoma"/>
              </a:rPr>
              <a:t>r</a:t>
            </a:r>
            <a:r>
              <a:rPr sz="1809" spc="-154" dirty="0">
                <a:latin typeface="Tahoma"/>
                <a:cs typeface="Tahoma"/>
              </a:rPr>
              <a:t>e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88" dirty="0">
                <a:latin typeface="Tahoma"/>
                <a:cs typeface="Tahoma"/>
              </a:rPr>
              <a:t>satisfiable</a:t>
            </a:r>
            <a:endParaRPr sz="1809">
              <a:latin typeface="Tahoma"/>
              <a:cs typeface="Tahoma"/>
            </a:endParaRPr>
          </a:p>
          <a:p>
            <a:pPr marL="688078">
              <a:spcBef>
                <a:spcPts val="22"/>
              </a:spcBef>
            </a:pPr>
            <a:r>
              <a:rPr sz="1809" spc="-71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1809" spc="-18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71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1809" spc="4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valid</a:t>
            </a:r>
            <a:endParaRPr sz="1809">
              <a:latin typeface="Tahoma"/>
              <a:cs typeface="Tahoma"/>
            </a:endParaRPr>
          </a:p>
          <a:p>
            <a:pPr marL="67239">
              <a:spcBef>
                <a:spcPts val="1302"/>
              </a:spcBef>
            </a:pPr>
            <a:r>
              <a:rPr sz="1809" spc="-71" dirty="0">
                <a:latin typeface="Tahoma"/>
                <a:cs typeface="Tahoma"/>
              </a:rPr>
              <a:t>E.g.,</a:t>
            </a:r>
            <a:r>
              <a:rPr sz="1809" spc="-18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definition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44" dirty="0">
                <a:latin typeface="Tahoma"/>
                <a:cs typeface="Tahoma"/>
              </a:rPr>
              <a:t>(full)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19" dirty="0">
                <a:latin typeface="Tahoma"/>
                <a:cs typeface="Tahoma"/>
              </a:rPr>
              <a:t>terms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1809" spc="-13" dirty="0">
                <a:latin typeface="Tahoma"/>
                <a:cs typeface="Tahoma"/>
              </a:rPr>
              <a:t>:</a:t>
            </a:r>
            <a:endParaRPr sz="1809">
              <a:latin typeface="Tahoma"/>
              <a:cs typeface="Tahoma"/>
            </a:endParaRPr>
          </a:p>
          <a:p>
            <a:pPr marL="389985">
              <a:spcBef>
                <a:spcPts val="22"/>
              </a:spcBef>
              <a:tabLst>
                <a:tab pos="1034918" algn="l"/>
                <a:tab pos="2403230" algn="l"/>
                <a:tab pos="2763518" algn="l"/>
                <a:tab pos="4619311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spc="-154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1809" spc="212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19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spc="13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71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1809" i="1" spc="-22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26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spc="212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1809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19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26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1809" i="1" spc="-35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endParaRPr sz="1809">
              <a:latin typeface="Cambria"/>
              <a:cs typeface="Cambria"/>
            </a:endParaRPr>
          </a:p>
          <a:p>
            <a:pPr marL="712732">
              <a:spcBef>
                <a:spcPts val="31"/>
              </a:spcBef>
            </a:pPr>
            <a:r>
              <a:rPr sz="1809" i="1" spc="4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4" dirty="0">
                <a:solidFill>
                  <a:srgbClr val="990099"/>
                </a:solidFill>
                <a:latin typeface="Bookman Old Style"/>
                <a:cs typeface="Bookman Old Style"/>
              </a:rPr>
              <a:t>m,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49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1809" spc="4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f,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49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4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4" dirty="0">
                <a:solidFill>
                  <a:srgbClr val="990099"/>
                </a:solidFill>
                <a:latin typeface="Bookman Old Style"/>
                <a:cs typeface="Bookman Old Style"/>
              </a:rPr>
              <a:t>m,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53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-53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spc="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1809" spc="4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f,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-84" dirty="0">
                <a:solidFill>
                  <a:srgbClr val="990099"/>
                </a:solidFill>
                <a:latin typeface="Gill Sans MT"/>
                <a:cs typeface="Gill Sans MT"/>
              </a:rPr>
              <a:t>)]</a:t>
            </a:r>
            <a:endParaRPr sz="1809">
              <a:latin typeface="Gill Sans MT"/>
              <a:cs typeface="Gill Sans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C16FA-9027-47D8-A67C-30680CE63507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9B1CA-51C8-4C7C-A72E-8DACD227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52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95171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62" dirty="0"/>
              <a:t>Interacting</a:t>
            </a:r>
            <a:r>
              <a:rPr spc="185" dirty="0"/>
              <a:t> </a:t>
            </a:r>
            <a:r>
              <a:rPr spc="66" dirty="0"/>
              <a:t>with</a:t>
            </a:r>
            <a:r>
              <a:rPr spc="221" dirty="0"/>
              <a:t> </a:t>
            </a:r>
            <a:r>
              <a:rPr spc="88" dirty="0"/>
              <a:t>FOL</a:t>
            </a:r>
            <a:r>
              <a:rPr spc="221" dirty="0"/>
              <a:t> </a:t>
            </a:r>
            <a:r>
              <a:rPr spc="141" dirty="0"/>
              <a:t>KBs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87" y="1232394"/>
            <a:ext cx="5483038" cy="423910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124" dirty="0">
                <a:latin typeface="Tahoma"/>
                <a:cs typeface="Tahoma"/>
              </a:rPr>
              <a:t>Suppose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wumpus-world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agent</a:t>
            </a:r>
            <a:r>
              <a:rPr sz="1809" spc="-18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using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an</a:t>
            </a:r>
            <a:r>
              <a:rPr sz="1809" spc="-4" dirty="0">
                <a:latin typeface="Tahoma"/>
                <a:cs typeface="Tahoma"/>
              </a:rPr>
              <a:t> FOL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93" dirty="0">
                <a:latin typeface="Tahoma"/>
                <a:cs typeface="Tahoma"/>
              </a:rPr>
              <a:t>KB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22"/>
              </a:spcBef>
            </a:pPr>
            <a:r>
              <a:rPr sz="1809" spc="-128" dirty="0">
                <a:latin typeface="Tahoma"/>
                <a:cs typeface="Tahoma"/>
              </a:rPr>
              <a:t>and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19" dirty="0">
                <a:latin typeface="Tahoma"/>
                <a:cs typeface="Tahoma"/>
              </a:rPr>
              <a:t>perceives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smell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and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50" dirty="0">
                <a:latin typeface="Tahoma"/>
                <a:cs typeface="Tahoma"/>
              </a:rPr>
              <a:t>breeze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71" dirty="0">
                <a:latin typeface="Tahoma"/>
                <a:cs typeface="Tahoma"/>
              </a:rPr>
              <a:t>(but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no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53" dirty="0">
                <a:latin typeface="Tahoma"/>
                <a:cs typeface="Tahoma"/>
              </a:rPr>
              <a:t>glitter)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57" dirty="0">
                <a:latin typeface="Tahoma"/>
                <a:cs typeface="Tahoma"/>
              </a:rPr>
              <a:t>at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19" dirty="0">
                <a:solidFill>
                  <a:srgbClr val="990099"/>
                </a:solidFill>
                <a:latin typeface="Gill Sans MT"/>
                <a:cs typeface="Gill Sans MT"/>
              </a:rPr>
              <a:t>5</a:t>
            </a:r>
            <a:r>
              <a:rPr sz="1809" spc="-119" dirty="0">
                <a:latin typeface="Tahoma"/>
                <a:cs typeface="Tahoma"/>
              </a:rPr>
              <a:t>: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1377"/>
              </a:spcBef>
            </a:pPr>
            <a:r>
              <a:rPr sz="1809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88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3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-29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5" dirty="0">
                <a:solidFill>
                  <a:srgbClr val="990099"/>
                </a:solidFill>
                <a:latin typeface="Bookman Old Style"/>
                <a:cs typeface="Bookman Old Style"/>
              </a:rPr>
              <a:t>cep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spc="-49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me</a:t>
            </a:r>
            <a:r>
              <a:rPr sz="1809" i="1" spc="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ee</a:t>
            </a:r>
            <a:r>
              <a:rPr sz="1809" i="1" spc="-62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1809" i="1" spc="-132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i="1" spc="-71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12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809" i="1" spc="-35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on</a:t>
            </a:r>
            <a:r>
              <a:rPr sz="1809" i="1" spc="-106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spc="-154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13" dirty="0">
                <a:solidFill>
                  <a:srgbClr val="990099"/>
                </a:solidFill>
                <a:latin typeface="Gill Sans MT"/>
                <a:cs typeface="Gill Sans MT"/>
              </a:rPr>
              <a:t>5))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31"/>
              </a:spcBef>
              <a:tabLst>
                <a:tab pos="1404172" algn="l"/>
              </a:tabLst>
            </a:pP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As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3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1809" spc="-93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-22" dirty="0">
                <a:solidFill>
                  <a:srgbClr val="990099"/>
                </a:solidFill>
                <a:latin typeface="Bookman Old Style"/>
                <a:cs typeface="Bookman Old Style"/>
              </a:rPr>
              <a:t>Actio</a:t>
            </a:r>
            <a:r>
              <a:rPr sz="1809" i="1" spc="13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13" dirty="0">
                <a:solidFill>
                  <a:srgbClr val="990099"/>
                </a:solidFill>
                <a:latin typeface="Gill Sans MT"/>
                <a:cs typeface="Gill Sans MT"/>
              </a:rPr>
              <a:t>5))</a:t>
            </a:r>
            <a:endParaRPr sz="1809">
              <a:latin typeface="Gill Sans MT"/>
              <a:cs typeface="Gill Sans MT"/>
            </a:endParaRPr>
          </a:p>
          <a:p>
            <a:pPr marL="11206" marR="4483">
              <a:lnSpc>
                <a:spcPct val="163400"/>
              </a:lnSpc>
              <a:tabLst>
                <a:tab pos="2869980" algn="l"/>
              </a:tabLst>
            </a:pPr>
            <a:r>
              <a:rPr sz="1809" spc="-137" dirty="0">
                <a:latin typeface="Tahoma"/>
                <a:cs typeface="Tahoma"/>
              </a:rPr>
              <a:t>I.e.</a:t>
            </a:r>
            <a:r>
              <a:rPr sz="1809" spc="-75" dirty="0">
                <a:latin typeface="Tahoma"/>
                <a:cs typeface="Tahoma"/>
              </a:rPr>
              <a:t>,</a:t>
            </a:r>
            <a:r>
              <a:rPr sz="1809" spc="-18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d</a:t>
            </a:r>
            <a:r>
              <a:rPr sz="1809" spc="-84" dirty="0">
                <a:latin typeface="Tahoma"/>
                <a:cs typeface="Tahoma"/>
              </a:rPr>
              <a:t>o</a:t>
            </a:r>
            <a:r>
              <a:rPr sz="1809" spc="-172" dirty="0">
                <a:latin typeface="Tahoma"/>
                <a:cs typeface="Tahoma"/>
              </a:rPr>
              <a:t>es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i="1" spc="33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i="1" spc="53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75" dirty="0">
                <a:latin typeface="Tahoma"/>
                <a:cs typeface="Tahoma"/>
              </a:rPr>
              <a:t>entail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24" dirty="0">
                <a:latin typeface="Tahoma"/>
                <a:cs typeface="Tahoma"/>
              </a:rPr>
              <a:t>any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p</a:t>
            </a:r>
            <a:r>
              <a:rPr sz="1809" spc="-163" dirty="0">
                <a:latin typeface="Tahoma"/>
                <a:cs typeface="Tahoma"/>
              </a:rPr>
              <a:t>a</a:t>
            </a:r>
            <a:r>
              <a:rPr sz="1809" spc="-57" dirty="0">
                <a:latin typeface="Tahoma"/>
                <a:cs typeface="Tahoma"/>
              </a:rPr>
              <a:t>rticul</a:t>
            </a:r>
            <a:r>
              <a:rPr sz="1809" spc="-137" dirty="0">
                <a:latin typeface="Tahoma"/>
                <a:cs typeface="Tahoma"/>
              </a:rPr>
              <a:t>a</a:t>
            </a:r>
            <a:r>
              <a:rPr sz="1809" spc="-71" dirty="0">
                <a:latin typeface="Tahoma"/>
                <a:cs typeface="Tahoma"/>
              </a:rPr>
              <a:t>r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88" dirty="0">
                <a:latin typeface="Tahoma"/>
                <a:cs typeface="Tahoma"/>
              </a:rPr>
              <a:t>actions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57" dirty="0">
                <a:latin typeface="Tahoma"/>
                <a:cs typeface="Tahoma"/>
              </a:rPr>
              <a:t>at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75" dirty="0">
                <a:solidFill>
                  <a:srgbClr val="990099"/>
                </a:solidFill>
                <a:latin typeface="Gill Sans MT"/>
                <a:cs typeface="Gill Sans MT"/>
              </a:rPr>
              <a:t>5</a:t>
            </a:r>
            <a:r>
              <a:rPr sz="1809" spc="-40" dirty="0">
                <a:latin typeface="Tahoma"/>
                <a:cs typeface="Tahoma"/>
              </a:rPr>
              <a:t>?  </a:t>
            </a:r>
            <a:r>
              <a:rPr sz="1809" spc="-128" dirty="0">
                <a:latin typeface="Tahoma"/>
                <a:cs typeface="Tahoma"/>
              </a:rPr>
              <a:t>Answer:</a:t>
            </a:r>
            <a:r>
              <a:rPr sz="1809" spc="199" dirty="0">
                <a:latin typeface="Tahoma"/>
                <a:cs typeface="Tahoma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15" dirty="0">
                <a:solidFill>
                  <a:srgbClr val="990099"/>
                </a:solidFill>
                <a:latin typeface="Bookman Old Style"/>
                <a:cs typeface="Bookman Old Style"/>
              </a:rPr>
              <a:t>es,</a:t>
            </a:r>
            <a:r>
              <a:rPr sz="1809" i="1" spc="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26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a/Shoot</a:t>
            </a:r>
            <a:r>
              <a:rPr sz="1809" spc="-26" dirty="0">
                <a:solidFill>
                  <a:srgbClr val="990099"/>
                </a:solidFill>
                <a:latin typeface="Cambria"/>
                <a:cs typeface="Cambria"/>
              </a:rPr>
              <a:t>}	</a:t>
            </a:r>
            <a:r>
              <a:rPr sz="1809" spc="304" dirty="0">
                <a:latin typeface="Cambria"/>
                <a:cs typeface="Cambria"/>
              </a:rPr>
              <a:t>← </a:t>
            </a:r>
            <a:r>
              <a:rPr sz="1809" spc="-75" dirty="0">
                <a:solidFill>
                  <a:srgbClr val="00007E"/>
                </a:solidFill>
                <a:latin typeface="Tahoma"/>
                <a:cs typeface="Tahoma"/>
              </a:rPr>
              <a:t>substitution </a:t>
            </a:r>
            <a:r>
              <a:rPr sz="1809" spc="-88" dirty="0">
                <a:latin typeface="Tahoma"/>
                <a:cs typeface="Tahoma"/>
              </a:rPr>
              <a:t>(binding </a:t>
            </a:r>
            <a:r>
              <a:rPr sz="1809" spc="-44" dirty="0">
                <a:latin typeface="Tahoma"/>
                <a:cs typeface="Tahoma"/>
              </a:rPr>
              <a:t>list) </a:t>
            </a:r>
            <a:r>
              <a:rPr sz="1809" spc="-552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Given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sentence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i="1" spc="-62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13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28" dirty="0">
                <a:latin typeface="Tahoma"/>
                <a:cs typeface="Tahoma"/>
              </a:rPr>
              <a:t>and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substitution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i="1" spc="13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1809" spc="13" dirty="0">
                <a:latin typeface="Tahoma"/>
                <a:cs typeface="Tahoma"/>
              </a:rPr>
              <a:t>,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31"/>
              </a:spcBef>
            </a:pPr>
            <a:r>
              <a:rPr sz="1809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Sσ</a:t>
            </a:r>
            <a:r>
              <a:rPr sz="1809" i="1" spc="8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32" dirty="0">
                <a:latin typeface="Tahoma"/>
                <a:cs typeface="Tahoma"/>
              </a:rPr>
              <a:t>denotes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result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plugging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1809" i="1" spc="8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71" dirty="0">
                <a:latin typeface="Tahoma"/>
                <a:cs typeface="Tahoma"/>
              </a:rPr>
              <a:t>into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i="1" spc="-62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-62" dirty="0">
                <a:latin typeface="Tahoma"/>
                <a:cs typeface="Tahoma"/>
              </a:rPr>
              <a:t>;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e.g.,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22"/>
              </a:spcBef>
            </a:pPr>
            <a:r>
              <a:rPr sz="1809" i="1" spc="-62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te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31"/>
              </a:spcBef>
            </a:pP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202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1809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1809" i="1" spc="79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1809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809" i="1" spc="9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1809" i="1" spc="13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809" i="1" spc="9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spc="207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1809">
              <a:latin typeface="Cambria"/>
              <a:cs typeface="Cambria"/>
            </a:endParaRPr>
          </a:p>
          <a:p>
            <a:pPr marL="11206">
              <a:spcBef>
                <a:spcPts val="22"/>
              </a:spcBef>
            </a:pP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te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172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1809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809" i="1" spc="9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809" i="1" spc="9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sz="1809" spc="4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KB,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53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3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66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10" dirty="0">
                <a:latin typeface="Tahoma"/>
                <a:cs typeface="Tahoma"/>
              </a:rPr>
              <a:t>returns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79" dirty="0">
                <a:latin typeface="Tahoma"/>
                <a:cs typeface="Tahoma"/>
              </a:rPr>
              <a:t>some/all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1809" i="1" spc="9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19" dirty="0">
                <a:latin typeface="Tahoma"/>
                <a:cs typeface="Tahoma"/>
              </a:rPr>
              <a:t>such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66" dirty="0">
                <a:latin typeface="Tahoma"/>
                <a:cs typeface="Tahoma"/>
              </a:rPr>
              <a:t>that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i="1" spc="194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62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1809" spc="-62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Sσ</a:t>
            </a:r>
            <a:endParaRPr sz="1809">
              <a:latin typeface="Bookman Old Style"/>
              <a:cs typeface="Bookman Old Styl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23612-D382-45A2-BA80-7D7EA44F1F7F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14C30-973A-4AA6-AEF8-49CAD9D7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53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47696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marL="675190">
              <a:lnSpc>
                <a:spcPts val="2325"/>
              </a:lnSpc>
            </a:pPr>
            <a:r>
              <a:rPr spc="88" dirty="0"/>
              <a:t>Knowledge</a:t>
            </a:r>
            <a:r>
              <a:rPr spc="243" dirty="0"/>
              <a:t> </a:t>
            </a:r>
            <a:r>
              <a:rPr spc="49" dirty="0"/>
              <a:t>base</a:t>
            </a:r>
            <a:r>
              <a:rPr spc="212" dirty="0"/>
              <a:t> </a:t>
            </a:r>
            <a:r>
              <a:rPr spc="84" dirty="0"/>
              <a:t>for</a:t>
            </a:r>
            <a:r>
              <a:rPr spc="221" dirty="0"/>
              <a:t> </a:t>
            </a:r>
            <a:r>
              <a:rPr spc="75" dirty="0"/>
              <a:t>the</a:t>
            </a:r>
            <a:r>
              <a:rPr spc="212" dirty="0"/>
              <a:t> </a:t>
            </a:r>
            <a:r>
              <a:rPr spc="71" dirty="0"/>
              <a:t>wumpus</a:t>
            </a:r>
            <a:r>
              <a:rPr spc="243" dirty="0"/>
              <a:t> </a:t>
            </a:r>
            <a:r>
              <a:rPr spc="7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1" y="1232394"/>
            <a:ext cx="5428129" cy="277889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49" dirty="0">
                <a:solidFill>
                  <a:srgbClr val="004B00"/>
                </a:solidFill>
                <a:latin typeface="Tahoma"/>
                <a:cs typeface="Tahoma"/>
              </a:rPr>
              <a:t>“Perception”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22"/>
              </a:spcBef>
              <a:tabLst>
                <a:tab pos="804625" algn="l"/>
                <a:tab pos="3187683" algn="l"/>
                <a:tab pos="3533963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g,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	</a:t>
            </a:r>
            <a:r>
              <a:rPr sz="1809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-28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ercept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([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Smell,</a:t>
            </a:r>
            <a:r>
              <a:rPr sz="1809" i="1" spc="-25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0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1809" i="1" spc="-101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44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Smelt</a:t>
            </a:r>
            <a:r>
              <a:rPr sz="1809" spc="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9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31"/>
              </a:spcBef>
              <a:tabLst>
                <a:tab pos="793978" algn="l"/>
                <a:tab pos="3271732" algn="l"/>
                <a:tab pos="3618572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7" dirty="0">
                <a:solidFill>
                  <a:srgbClr val="990099"/>
                </a:solidFill>
                <a:latin typeface="Bookman Old Style"/>
                <a:cs typeface="Bookman Old Style"/>
              </a:rPr>
              <a:t>s,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	</a:t>
            </a:r>
            <a:r>
              <a:rPr sz="1809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-28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ercept</a:t>
            </a:r>
            <a:r>
              <a:rPr sz="1809" spc="-75" dirty="0">
                <a:solidFill>
                  <a:srgbClr val="990099"/>
                </a:solidFill>
                <a:latin typeface="Gill Sans MT"/>
                <a:cs typeface="Gill Sans MT"/>
              </a:rPr>
              <a:t>([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Glitter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44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sz="1809" spc="-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-4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  <a:tabLst>
                <a:tab pos="1095433" algn="l"/>
                <a:tab pos="2186384" algn="l"/>
                <a:tab pos="2533225" algn="l"/>
              </a:tabLst>
            </a:pPr>
            <a:r>
              <a:rPr sz="1809" spc="-106" dirty="0">
                <a:solidFill>
                  <a:srgbClr val="004B00"/>
                </a:solidFill>
                <a:latin typeface="Tahoma"/>
                <a:cs typeface="Tahoma"/>
              </a:rPr>
              <a:t>Refle</a:t>
            </a:r>
            <a:r>
              <a:rPr sz="1809" spc="-93" dirty="0">
                <a:solidFill>
                  <a:srgbClr val="004B00"/>
                </a:solidFill>
                <a:latin typeface="Tahoma"/>
                <a:cs typeface="Tahoma"/>
              </a:rPr>
              <a:t>x</a:t>
            </a:r>
            <a:r>
              <a:rPr sz="1809" spc="-168" dirty="0">
                <a:latin typeface="Tahoma"/>
                <a:cs typeface="Tahoma"/>
              </a:rPr>
              <a:t>:</a:t>
            </a:r>
            <a:r>
              <a:rPr sz="1809" spc="194" dirty="0">
                <a:latin typeface="Tahoma"/>
                <a:cs typeface="Tahoma"/>
              </a:rPr>
              <a:t> </a:t>
            </a: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93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AtGo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-22" dirty="0">
                <a:solidFill>
                  <a:srgbClr val="990099"/>
                </a:solidFill>
                <a:latin typeface="Bookman Old Style"/>
                <a:cs typeface="Bookman Old Style"/>
              </a:rPr>
              <a:t>Actio</a:t>
            </a:r>
            <a:r>
              <a:rPr sz="1809" i="1" spc="13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i="1" spc="88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ab,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sz="1809" spc="-106" dirty="0">
                <a:solidFill>
                  <a:srgbClr val="004B00"/>
                </a:solidFill>
                <a:latin typeface="Tahoma"/>
                <a:cs typeface="Tahoma"/>
              </a:rPr>
              <a:t>Reflex</a:t>
            </a:r>
            <a:r>
              <a:rPr sz="1809" spc="18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1809" spc="-84" dirty="0">
                <a:solidFill>
                  <a:srgbClr val="004B00"/>
                </a:solidFill>
                <a:latin typeface="Tahoma"/>
                <a:cs typeface="Tahoma"/>
              </a:rPr>
              <a:t>with</a:t>
            </a:r>
            <a:r>
              <a:rPr sz="1809" spc="26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1809" spc="-88" dirty="0">
                <a:solidFill>
                  <a:srgbClr val="004B00"/>
                </a:solidFill>
                <a:latin typeface="Tahoma"/>
                <a:cs typeface="Tahoma"/>
              </a:rPr>
              <a:t>internal</a:t>
            </a:r>
            <a:r>
              <a:rPr sz="1809" spc="26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1809" spc="-106" dirty="0">
                <a:solidFill>
                  <a:srgbClr val="004B00"/>
                </a:solidFill>
                <a:latin typeface="Tahoma"/>
                <a:cs typeface="Tahoma"/>
              </a:rPr>
              <a:t>state</a:t>
            </a:r>
            <a:r>
              <a:rPr sz="1809" spc="-106" dirty="0">
                <a:latin typeface="Tahoma"/>
                <a:cs typeface="Tahoma"/>
              </a:rPr>
              <a:t>:</a:t>
            </a:r>
            <a:r>
              <a:rPr sz="1809" spc="212" dirty="0">
                <a:latin typeface="Tahoma"/>
                <a:cs typeface="Tahoma"/>
              </a:rPr>
              <a:t> </a:t>
            </a:r>
            <a:r>
              <a:rPr sz="1809" spc="-124" dirty="0">
                <a:latin typeface="Tahoma"/>
                <a:cs typeface="Tahoma"/>
              </a:rPr>
              <a:t>do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207" dirty="0">
                <a:latin typeface="Tahoma"/>
                <a:cs typeface="Tahoma"/>
              </a:rPr>
              <a:t>we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46" dirty="0">
                <a:latin typeface="Tahoma"/>
                <a:cs typeface="Tahoma"/>
              </a:rPr>
              <a:t>have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gold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already?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31"/>
              </a:spcBef>
              <a:tabLst>
                <a:tab pos="388305" algn="l"/>
                <a:tab pos="3550213" algn="l"/>
                <a:tab pos="3897053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AtGo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spc="212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1809" i="1" spc="172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din</a:t>
            </a:r>
            <a:r>
              <a:rPr sz="1809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Go</a:t>
            </a:r>
            <a:r>
              <a:rPr sz="1809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141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-22" dirty="0">
                <a:solidFill>
                  <a:srgbClr val="990099"/>
                </a:solidFill>
                <a:latin typeface="Bookman Old Style"/>
                <a:cs typeface="Bookman Old Style"/>
              </a:rPr>
              <a:t>Actio</a:t>
            </a:r>
            <a:r>
              <a:rPr sz="1809" i="1" spc="13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i="1" spc="88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ab,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1809" spc="-3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44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66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97" dirty="0">
                <a:latin typeface="Tahoma"/>
                <a:cs typeface="Tahoma"/>
              </a:rPr>
              <a:t>cannot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be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observed</a:t>
            </a:r>
            <a:endParaRPr sz="1809">
              <a:latin typeface="Tahoma"/>
              <a:cs typeface="Tahoma"/>
            </a:endParaRPr>
          </a:p>
          <a:p>
            <a:pPr marR="605150" algn="ctr">
              <a:spcBef>
                <a:spcPts val="22"/>
              </a:spcBef>
            </a:pPr>
            <a:r>
              <a:rPr sz="1809" spc="256" dirty="0">
                <a:latin typeface="Cambria"/>
                <a:cs typeface="Cambria"/>
              </a:rPr>
              <a:t>⇒</a:t>
            </a:r>
            <a:r>
              <a:rPr sz="1809" spc="163" dirty="0">
                <a:latin typeface="Cambria"/>
                <a:cs typeface="Cambria"/>
              </a:rPr>
              <a:t> </a:t>
            </a:r>
            <a:r>
              <a:rPr sz="1809" spc="-128" dirty="0">
                <a:latin typeface="Tahoma"/>
                <a:cs typeface="Tahoma"/>
              </a:rPr>
              <a:t>keeping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track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change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essential</a:t>
            </a:r>
            <a:endParaRPr sz="1809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CCB05-4BA7-45FE-AD80-C6F010A00119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C233C-2529-4B20-A548-B77776477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54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47695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88" dirty="0"/>
              <a:t>Deducing</a:t>
            </a:r>
            <a:r>
              <a:rPr spc="221" dirty="0"/>
              <a:t> </a:t>
            </a:r>
            <a:r>
              <a:rPr spc="75" dirty="0"/>
              <a:t>hidden</a:t>
            </a:r>
            <a:r>
              <a:rPr spc="194" dirty="0"/>
              <a:t> </a:t>
            </a:r>
            <a:r>
              <a:rPr spc="79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0" y="1232394"/>
            <a:ext cx="6872007" cy="424429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79" dirty="0">
                <a:latin typeface="Tahoma"/>
                <a:cs typeface="Tahoma"/>
              </a:rPr>
              <a:t>Properties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88" dirty="0">
                <a:latin typeface="Tahoma"/>
                <a:cs typeface="Tahoma"/>
              </a:rPr>
              <a:t>locations:</a:t>
            </a:r>
            <a:endParaRPr sz="1809" dirty="0">
              <a:latin typeface="Tahoma"/>
              <a:cs typeface="Tahoma"/>
            </a:endParaRPr>
          </a:p>
          <a:p>
            <a:pPr marL="11206">
              <a:spcBef>
                <a:spcPts val="22"/>
              </a:spcBef>
              <a:tabLst>
                <a:tab pos="618037" algn="l"/>
                <a:tab pos="3284619" algn="l"/>
                <a:tab pos="3631460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	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sz="1809" spc="-13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Agent,</a:t>
            </a:r>
            <a:r>
              <a:rPr sz="1809" i="1" spc="-22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44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93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spc="22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Smelt</a:t>
            </a:r>
            <a:r>
              <a:rPr sz="1809" spc="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9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Smelly</a:t>
            </a:r>
            <a:r>
              <a:rPr sz="1809" spc="-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-4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 dirty="0">
              <a:latin typeface="Gill Sans MT"/>
              <a:cs typeface="Gill Sans MT"/>
            </a:endParaRPr>
          </a:p>
          <a:p>
            <a:pPr marL="11206">
              <a:spcBef>
                <a:spcPts val="31"/>
              </a:spcBef>
              <a:tabLst>
                <a:tab pos="618037" algn="l"/>
                <a:tab pos="3396124" algn="l"/>
                <a:tab pos="3744085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	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sz="1809" spc="-13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Agent,</a:t>
            </a:r>
            <a:r>
              <a:rPr sz="1809" i="1" spc="-22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44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97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spc="18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Breeze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 dirty="0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sz="1809" spc="-110" dirty="0">
                <a:latin typeface="Tahoma"/>
                <a:cs typeface="Tahoma"/>
              </a:rPr>
              <a:t>Squ</a:t>
            </a:r>
            <a:r>
              <a:rPr sz="1809" spc="-154" dirty="0">
                <a:latin typeface="Tahoma"/>
                <a:cs typeface="Tahoma"/>
              </a:rPr>
              <a:t>a</a:t>
            </a:r>
            <a:r>
              <a:rPr sz="1809" spc="-141" dirty="0">
                <a:latin typeface="Tahoma"/>
                <a:cs typeface="Tahoma"/>
              </a:rPr>
              <a:t>res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110" dirty="0">
                <a:latin typeface="Tahoma"/>
                <a:cs typeface="Tahoma"/>
              </a:rPr>
              <a:t>r</a:t>
            </a:r>
            <a:r>
              <a:rPr sz="1809" spc="-154" dirty="0">
                <a:latin typeface="Tahoma"/>
                <a:cs typeface="Tahoma"/>
              </a:rPr>
              <a:t>e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68" dirty="0">
                <a:latin typeface="Tahoma"/>
                <a:cs typeface="Tahoma"/>
              </a:rPr>
              <a:t>b</a:t>
            </a:r>
            <a:r>
              <a:rPr sz="1809" spc="-128" dirty="0">
                <a:latin typeface="Tahoma"/>
                <a:cs typeface="Tahoma"/>
              </a:rPr>
              <a:t>reez</a:t>
            </a:r>
            <a:r>
              <a:rPr sz="1809" spc="-132" dirty="0">
                <a:latin typeface="Tahoma"/>
                <a:cs typeface="Tahoma"/>
              </a:rPr>
              <a:t>y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54" dirty="0">
                <a:latin typeface="Tahoma"/>
                <a:cs typeface="Tahoma"/>
              </a:rPr>
              <a:t>ne</a:t>
            </a:r>
            <a:r>
              <a:rPr sz="1809" spc="-185" dirty="0">
                <a:latin typeface="Tahoma"/>
                <a:cs typeface="Tahoma"/>
              </a:rPr>
              <a:t>a</a:t>
            </a:r>
            <a:r>
              <a:rPr sz="1809" spc="-71" dirty="0">
                <a:latin typeface="Tahoma"/>
                <a:cs typeface="Tahoma"/>
              </a:rPr>
              <a:t>r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pit:</a:t>
            </a:r>
            <a:endParaRPr sz="1809" dirty="0">
              <a:latin typeface="Tahoma"/>
              <a:cs typeface="Tahoma"/>
            </a:endParaRPr>
          </a:p>
          <a:p>
            <a:pPr marL="11206">
              <a:spcBef>
                <a:spcPts val="1377"/>
              </a:spcBef>
            </a:pPr>
            <a:r>
              <a:rPr sz="1809" spc="-75" dirty="0">
                <a:solidFill>
                  <a:srgbClr val="00007E"/>
                </a:solidFill>
                <a:latin typeface="Tahoma"/>
                <a:cs typeface="Tahoma"/>
              </a:rPr>
              <a:t>Diagnostic</a:t>
            </a:r>
            <a:r>
              <a:rPr sz="1809" spc="-18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rule—infer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cause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from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effect</a:t>
            </a:r>
            <a:endParaRPr sz="1809" dirty="0">
              <a:latin typeface="Tahoma"/>
              <a:cs typeface="Tahoma"/>
            </a:endParaRPr>
          </a:p>
          <a:p>
            <a:pPr marL="656700">
              <a:spcBef>
                <a:spcPts val="31"/>
              </a:spcBef>
              <a:tabLst>
                <a:tab pos="1070219" algn="l"/>
                <a:tab pos="2205435" algn="l"/>
                <a:tab pos="2552276" algn="l"/>
                <a:tab pos="2977001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ee</a:t>
            </a:r>
            <a:r>
              <a:rPr sz="1809" i="1" spc="-62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1809" spc="-93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66" dirty="0">
                <a:solidFill>
                  <a:srgbClr val="990099"/>
                </a:solidFill>
                <a:latin typeface="Bookman Old Style"/>
                <a:cs typeface="Bookman Old Style"/>
              </a:rPr>
              <a:t>it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Adjacent 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 dirty="0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sz="1809" spc="-97" dirty="0">
                <a:solidFill>
                  <a:srgbClr val="00007E"/>
                </a:solidFill>
                <a:latin typeface="Tahoma"/>
                <a:cs typeface="Tahoma"/>
              </a:rPr>
              <a:t>Causal</a:t>
            </a:r>
            <a:r>
              <a:rPr sz="1809" spc="18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rule—infer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effect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from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cause</a:t>
            </a:r>
            <a:endParaRPr sz="1809" dirty="0">
              <a:latin typeface="Tahoma"/>
              <a:cs typeface="Tahoma"/>
            </a:endParaRPr>
          </a:p>
          <a:p>
            <a:pPr marL="656700">
              <a:spcBef>
                <a:spcPts val="22"/>
              </a:spcBef>
              <a:tabLst>
                <a:tab pos="1301072" algn="l"/>
                <a:tab pos="3723353" algn="l"/>
                <a:tab pos="4070194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sz="1809" i="1" spc="97" dirty="0">
                <a:solidFill>
                  <a:srgbClr val="990099"/>
                </a:solidFill>
                <a:latin typeface="Bookman Old Style"/>
                <a:cs typeface="Bookman Old Style"/>
              </a:rPr>
              <a:t>Pit</a:t>
            </a:r>
            <a:r>
              <a:rPr sz="1809" spc="9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97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9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spc="18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5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53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-53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1809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sz="1809" spc="-31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-31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 dirty="0">
              <a:latin typeface="Gill Sans MT"/>
              <a:cs typeface="Gill Sans MT"/>
            </a:endParaRPr>
          </a:p>
          <a:p>
            <a:pPr marL="11206" marR="4483">
              <a:lnSpc>
                <a:spcPct val="101499"/>
              </a:lnSpc>
              <a:spcBef>
                <a:spcPts val="1346"/>
              </a:spcBef>
              <a:tabLst>
                <a:tab pos="788936" algn="l"/>
                <a:tab pos="1079184" algn="l"/>
                <a:tab pos="1662481" algn="l"/>
                <a:tab pos="1912386" algn="l"/>
                <a:tab pos="3456639" algn="l"/>
                <a:tab pos="3859512" algn="l"/>
                <a:tab pos="4525737" algn="l"/>
                <a:tab pos="4976237" algn="l"/>
                <a:tab pos="5748924" algn="l"/>
                <a:tab pos="6146754" algn="l"/>
              </a:tabLst>
            </a:pPr>
            <a:r>
              <a:rPr sz="1809" spc="-88" dirty="0">
                <a:latin typeface="Tahoma"/>
                <a:cs typeface="Tahoma"/>
              </a:rPr>
              <a:t>Neithe</a:t>
            </a:r>
            <a:r>
              <a:rPr sz="1809" spc="-66" dirty="0">
                <a:latin typeface="Tahoma"/>
                <a:cs typeface="Tahoma"/>
              </a:rPr>
              <a:t>r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137" dirty="0">
                <a:latin typeface="Tahoma"/>
                <a:cs typeface="Tahoma"/>
              </a:rPr>
              <a:t>thes</a:t>
            </a:r>
            <a:r>
              <a:rPr sz="1809" spc="-146" dirty="0">
                <a:latin typeface="Tahoma"/>
                <a:cs typeface="Tahoma"/>
              </a:rPr>
              <a:t>e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66" dirty="0">
                <a:latin typeface="Tahoma"/>
                <a:cs typeface="Tahoma"/>
              </a:rPr>
              <a:t>i</a:t>
            </a:r>
            <a:r>
              <a:rPr sz="1809" spc="-106" dirty="0">
                <a:latin typeface="Tahoma"/>
                <a:cs typeface="Tahoma"/>
              </a:rPr>
              <a:t>s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97" dirty="0">
                <a:latin typeface="Tahoma"/>
                <a:cs typeface="Tahoma"/>
              </a:rPr>
              <a:t>complete—e.g.,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106" dirty="0">
                <a:latin typeface="Tahoma"/>
                <a:cs typeface="Tahoma"/>
              </a:rPr>
              <a:t>th</a:t>
            </a:r>
            <a:r>
              <a:rPr sz="1809" spc="-115" dirty="0">
                <a:latin typeface="Tahoma"/>
                <a:cs typeface="Tahoma"/>
              </a:rPr>
              <a:t>e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106" dirty="0">
                <a:latin typeface="Tahoma"/>
                <a:cs typeface="Tahoma"/>
              </a:rPr>
              <a:t>causal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97" dirty="0">
                <a:latin typeface="Tahoma"/>
                <a:cs typeface="Tahoma"/>
              </a:rPr>
              <a:t>rul</a:t>
            </a:r>
            <a:r>
              <a:rPr sz="1809" spc="-124" dirty="0">
                <a:latin typeface="Tahoma"/>
                <a:cs typeface="Tahoma"/>
              </a:rPr>
              <a:t>e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128" dirty="0">
                <a:latin typeface="Tahoma"/>
                <a:cs typeface="Tahoma"/>
              </a:rPr>
              <a:t>d</a:t>
            </a:r>
            <a:r>
              <a:rPr sz="1809" spc="-84" dirty="0">
                <a:latin typeface="Tahoma"/>
                <a:cs typeface="Tahoma"/>
              </a:rPr>
              <a:t>o</a:t>
            </a:r>
            <a:r>
              <a:rPr sz="1809" spc="-75" dirty="0">
                <a:latin typeface="Tahoma"/>
                <a:cs typeface="Tahoma"/>
              </a:rPr>
              <a:t>esn’t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128" dirty="0">
                <a:latin typeface="Tahoma"/>
                <a:cs typeface="Tahoma"/>
              </a:rPr>
              <a:t>s</a:t>
            </a:r>
            <a:r>
              <a:rPr sz="1809" spc="-199" dirty="0">
                <a:latin typeface="Tahoma"/>
                <a:cs typeface="Tahoma"/>
              </a:rPr>
              <a:t>a</a:t>
            </a:r>
            <a:r>
              <a:rPr sz="1809" spc="-115" dirty="0">
                <a:latin typeface="Tahoma"/>
                <a:cs typeface="Tahoma"/>
              </a:rPr>
              <a:t>y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124" dirty="0">
                <a:latin typeface="Tahoma"/>
                <a:cs typeface="Tahoma"/>
              </a:rPr>
              <a:t>whether  </a:t>
            </a:r>
            <a:r>
              <a:rPr sz="1809" spc="-132" dirty="0">
                <a:latin typeface="Tahoma"/>
                <a:cs typeface="Tahoma"/>
              </a:rPr>
              <a:t>squ</a:t>
            </a:r>
            <a:r>
              <a:rPr sz="1809" spc="-180" dirty="0">
                <a:latin typeface="Tahoma"/>
                <a:cs typeface="Tahoma"/>
              </a:rPr>
              <a:t>a</a:t>
            </a:r>
            <a:r>
              <a:rPr sz="1809" spc="-141" dirty="0">
                <a:latin typeface="Tahoma"/>
                <a:cs typeface="Tahoma"/>
              </a:rPr>
              <a:t>res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79" dirty="0">
                <a:latin typeface="Tahoma"/>
                <a:cs typeface="Tahoma"/>
              </a:rPr>
              <a:t>f</a:t>
            </a:r>
            <a:r>
              <a:rPr sz="1809" spc="-159" dirty="0">
                <a:latin typeface="Tahoma"/>
                <a:cs typeface="Tahoma"/>
              </a:rPr>
              <a:t>a</a:t>
            </a:r>
            <a:r>
              <a:rPr sz="1809" spc="-71" dirty="0">
                <a:latin typeface="Tahoma"/>
                <a:cs typeface="Tahoma"/>
              </a:rPr>
              <a:t>r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224" dirty="0">
                <a:latin typeface="Tahoma"/>
                <a:cs typeface="Tahoma"/>
              </a:rPr>
              <a:t>w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115" dirty="0">
                <a:latin typeface="Tahoma"/>
                <a:cs typeface="Tahoma"/>
              </a:rPr>
              <a:t>y</a:t>
            </a:r>
            <a:r>
              <a:rPr sz="1809" spc="-22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fro</a:t>
            </a:r>
            <a:r>
              <a:rPr sz="1809" spc="-168" dirty="0">
                <a:latin typeface="Tahoma"/>
                <a:cs typeface="Tahoma"/>
              </a:rPr>
              <a:t>m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71" dirty="0">
                <a:latin typeface="Tahoma"/>
                <a:cs typeface="Tahoma"/>
              </a:rPr>
              <a:t>pit</a:t>
            </a:r>
            <a:r>
              <a:rPr sz="1809" spc="-75" dirty="0">
                <a:latin typeface="Tahoma"/>
                <a:cs typeface="Tahoma"/>
              </a:rPr>
              <a:t>s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can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b</a:t>
            </a:r>
            <a:r>
              <a:rPr sz="1809" spc="-194" dirty="0">
                <a:latin typeface="Tahoma"/>
                <a:cs typeface="Tahoma"/>
              </a:rPr>
              <a:t>e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68" dirty="0">
                <a:latin typeface="Tahoma"/>
                <a:cs typeface="Tahoma"/>
              </a:rPr>
              <a:t>b</a:t>
            </a:r>
            <a:r>
              <a:rPr sz="1809" spc="-132" dirty="0">
                <a:latin typeface="Tahoma"/>
                <a:cs typeface="Tahoma"/>
              </a:rPr>
              <a:t>reezy</a:t>
            </a:r>
            <a:endParaRPr sz="1809" dirty="0">
              <a:latin typeface="Tahoma"/>
              <a:cs typeface="Tahoma"/>
            </a:endParaRPr>
          </a:p>
          <a:p>
            <a:pPr marL="11206">
              <a:spcBef>
                <a:spcPts val="1377"/>
              </a:spcBef>
            </a:pPr>
            <a:r>
              <a:rPr sz="1809" spc="-66" dirty="0">
                <a:solidFill>
                  <a:srgbClr val="00007E"/>
                </a:solidFill>
                <a:latin typeface="Tahoma"/>
                <a:cs typeface="Tahoma"/>
              </a:rPr>
              <a:t>Definition</a:t>
            </a:r>
            <a:r>
              <a:rPr sz="1809" spc="-22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for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sz="1809" i="1" spc="8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15" dirty="0">
                <a:latin typeface="Tahoma"/>
                <a:cs typeface="Tahoma"/>
              </a:rPr>
              <a:t>predicate:</a:t>
            </a:r>
            <a:endParaRPr sz="1809" dirty="0">
              <a:latin typeface="Tahoma"/>
              <a:cs typeface="Tahoma"/>
            </a:endParaRPr>
          </a:p>
          <a:p>
            <a:pPr marL="656700">
              <a:spcBef>
                <a:spcPts val="18"/>
              </a:spcBef>
              <a:tabLst>
                <a:tab pos="1070219" algn="l"/>
                <a:tab pos="2217762" algn="l"/>
                <a:tab pos="2578051" algn="l"/>
                <a:tab pos="3060490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ee</a:t>
            </a:r>
            <a:r>
              <a:rPr sz="1809" i="1" spc="-62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spc="-154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1809" spc="-93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66" dirty="0">
                <a:solidFill>
                  <a:srgbClr val="990099"/>
                </a:solidFill>
                <a:latin typeface="Bookman Old Style"/>
                <a:cs typeface="Bookman Old Style"/>
              </a:rPr>
              <a:t>it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000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)]</a:t>
            </a:r>
            <a:endParaRPr sz="1809" dirty="0">
              <a:latin typeface="Gill Sans MT"/>
              <a:cs typeface="Gill Sans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F8274-86B3-4A77-8523-27FAA41FBFCE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7954E-DB65-4D4A-8FBA-0D24A60B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95171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88" dirty="0"/>
              <a:t>Keeping</a:t>
            </a:r>
            <a:r>
              <a:rPr spc="216" dirty="0"/>
              <a:t> </a:t>
            </a:r>
            <a:r>
              <a:rPr spc="53" dirty="0"/>
              <a:t>track</a:t>
            </a:r>
            <a:r>
              <a:rPr spc="234" dirty="0"/>
              <a:t> </a:t>
            </a:r>
            <a:r>
              <a:rPr spc="93" dirty="0"/>
              <a:t>of</a:t>
            </a:r>
            <a:r>
              <a:rPr spc="207" dirty="0"/>
              <a:t> </a:t>
            </a:r>
            <a:r>
              <a:rPr spc="49" dirty="0"/>
              <a:t>change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85" y="1232394"/>
            <a:ext cx="5803526" cy="2326466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71" dirty="0">
                <a:latin typeface="Tahoma"/>
                <a:cs typeface="Tahoma"/>
              </a:rPr>
              <a:t>Facts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hold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84" dirty="0">
                <a:solidFill>
                  <a:srgbClr val="00007E"/>
                </a:solidFill>
                <a:latin typeface="Tahoma"/>
                <a:cs typeface="Tahoma"/>
              </a:rPr>
              <a:t>situations</a:t>
            </a:r>
            <a:r>
              <a:rPr sz="1809" spc="-84" dirty="0">
                <a:latin typeface="Tahoma"/>
                <a:cs typeface="Tahoma"/>
              </a:rPr>
              <a:t>,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rather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than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eternally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22"/>
              </a:spcBef>
            </a:pPr>
            <a:r>
              <a:rPr sz="1809" spc="-71" dirty="0">
                <a:latin typeface="Tahoma"/>
                <a:cs typeface="Tahoma"/>
              </a:rPr>
              <a:t>E.g.,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1809" spc="-3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1809" i="1" spc="-25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12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809" i="1" spc="-34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ow</a:t>
            </a:r>
            <a:r>
              <a:rPr sz="1809" spc="-11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7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01" dirty="0">
                <a:latin typeface="Tahoma"/>
                <a:cs typeface="Tahoma"/>
              </a:rPr>
              <a:t>rather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than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just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1809" spc="-26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Gold</a:t>
            </a:r>
            <a:r>
              <a:rPr sz="1809" spc="-26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sz="1809" spc="-62" dirty="0">
                <a:solidFill>
                  <a:srgbClr val="00007E"/>
                </a:solidFill>
                <a:latin typeface="Tahoma"/>
                <a:cs typeface="Tahoma"/>
              </a:rPr>
              <a:t>Situation</a:t>
            </a:r>
            <a:r>
              <a:rPr sz="1809" spc="-4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88" dirty="0">
                <a:solidFill>
                  <a:srgbClr val="00007E"/>
                </a:solidFill>
                <a:latin typeface="Tahoma"/>
                <a:cs typeface="Tahoma"/>
              </a:rPr>
              <a:t>calculus</a:t>
            </a:r>
            <a:r>
              <a:rPr sz="1809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50" dirty="0">
                <a:latin typeface="Tahoma"/>
                <a:cs typeface="Tahoma"/>
              </a:rPr>
              <a:t>one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way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62" dirty="0">
                <a:latin typeface="Tahoma"/>
                <a:cs typeface="Tahoma"/>
              </a:rPr>
              <a:t>to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represent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change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49" dirty="0">
                <a:latin typeface="Tahoma"/>
                <a:cs typeface="Tahoma"/>
              </a:rPr>
              <a:t>FOL:</a:t>
            </a:r>
            <a:endParaRPr sz="1809">
              <a:latin typeface="Tahoma"/>
              <a:cs typeface="Tahoma"/>
            </a:endParaRPr>
          </a:p>
          <a:p>
            <a:pPr marL="656700" marR="4483" indent="-560">
              <a:lnSpc>
                <a:spcPct val="101499"/>
              </a:lnSpc>
            </a:pPr>
            <a:r>
              <a:rPr sz="1809" spc="-84" dirty="0">
                <a:latin typeface="Tahoma"/>
                <a:cs typeface="Tahoma"/>
              </a:rPr>
              <a:t>Adds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situation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argument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62" dirty="0">
                <a:latin typeface="Tahoma"/>
                <a:cs typeface="Tahoma"/>
              </a:rPr>
              <a:t>to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each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non-eternal</a:t>
            </a:r>
            <a:r>
              <a:rPr sz="1809" spc="35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predicate </a:t>
            </a:r>
            <a:r>
              <a:rPr sz="1809" spc="-556" dirty="0">
                <a:latin typeface="Tahoma"/>
                <a:cs typeface="Tahoma"/>
              </a:rPr>
              <a:t> </a:t>
            </a:r>
            <a:r>
              <a:rPr sz="1809" spc="-71" dirty="0">
                <a:latin typeface="Tahoma"/>
                <a:cs typeface="Tahoma"/>
              </a:rPr>
              <a:t>E.g.,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i="1" spc="12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809" i="1" spc="-35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21" dirty="0">
                <a:solidFill>
                  <a:srgbClr val="990099"/>
                </a:solidFill>
                <a:latin typeface="Bookman Old Style"/>
                <a:cs typeface="Bookman Old Style"/>
              </a:rPr>
              <a:t>ow</a:t>
            </a:r>
            <a:r>
              <a:rPr sz="1809" i="1" spc="9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1809" spc="-3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12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809" i="1" spc="-34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ow</a:t>
            </a:r>
            <a:r>
              <a:rPr sz="1809" spc="-11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62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32" dirty="0">
                <a:latin typeface="Tahoma"/>
                <a:cs typeface="Tahoma"/>
              </a:rPr>
              <a:t>denotes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situation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1377"/>
              </a:spcBef>
            </a:pPr>
            <a:r>
              <a:rPr sz="1809" spc="-71" dirty="0">
                <a:latin typeface="Tahoma"/>
                <a:cs typeface="Tahoma"/>
              </a:rPr>
              <a:t>Situations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46" dirty="0">
                <a:latin typeface="Tahoma"/>
                <a:cs typeface="Tahoma"/>
              </a:rPr>
              <a:t>are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connected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41" dirty="0">
                <a:latin typeface="Tahoma"/>
                <a:cs typeface="Tahoma"/>
              </a:rPr>
              <a:t>by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1809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88" dirty="0">
                <a:latin typeface="Tahoma"/>
                <a:cs typeface="Tahoma"/>
              </a:rPr>
              <a:t>function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18"/>
              </a:spcBef>
            </a:pP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7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situation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66" dirty="0">
                <a:latin typeface="Tahoma"/>
                <a:cs typeface="Tahoma"/>
              </a:rPr>
              <a:t>that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results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from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doing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sz="1809">
              <a:latin typeface="Bookman Old Style"/>
              <a:cs typeface="Bookman Old Styl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4144" y="3567446"/>
            <a:ext cx="1873248" cy="20253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 rot="1140000">
            <a:off x="4345216" y="4582590"/>
            <a:ext cx="107694" cy="6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8"/>
              </a:lnSpc>
            </a:pPr>
            <a:r>
              <a:rPr sz="441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441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55</a:t>
            </a:fld>
            <a:endParaRPr spc="18" dirty="0"/>
          </a:p>
        </p:txBody>
      </p:sp>
      <p:sp>
        <p:nvSpPr>
          <p:cNvPr id="6" name="object 6"/>
          <p:cNvSpPr txBox="1"/>
          <p:nvPr/>
        </p:nvSpPr>
        <p:spPr>
          <a:xfrm rot="1140000">
            <a:off x="4108503" y="4763465"/>
            <a:ext cx="107694" cy="6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8"/>
              </a:lnSpc>
            </a:pPr>
            <a:r>
              <a:rPr sz="441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44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1140000">
            <a:off x="4108929" y="5300922"/>
            <a:ext cx="107694" cy="6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8"/>
              </a:lnSpc>
            </a:pPr>
            <a:r>
              <a:rPr sz="441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44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1140000">
            <a:off x="3861100" y="4786540"/>
            <a:ext cx="88229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8"/>
              </a:lnSpc>
            </a:pPr>
            <a:r>
              <a:rPr sz="309" spc="-4" dirty="0">
                <a:latin typeface="Times New Roman"/>
                <a:cs typeface="Times New Roman"/>
              </a:rPr>
              <a:t>Gold</a:t>
            </a:r>
            <a:endParaRPr sz="30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 rot="1140000">
            <a:off x="5256591" y="3975007"/>
            <a:ext cx="107694" cy="6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8"/>
              </a:lnSpc>
            </a:pPr>
            <a:r>
              <a:rPr sz="441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44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1140000">
            <a:off x="5019867" y="4155882"/>
            <a:ext cx="107694" cy="6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8"/>
              </a:lnSpc>
            </a:pPr>
            <a:r>
              <a:rPr sz="441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44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1140000">
            <a:off x="5020304" y="4693338"/>
            <a:ext cx="107694" cy="6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8"/>
              </a:lnSpc>
            </a:pPr>
            <a:r>
              <a:rPr sz="441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44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1140000">
            <a:off x="4772464" y="4178957"/>
            <a:ext cx="88229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8"/>
              </a:lnSpc>
            </a:pPr>
            <a:r>
              <a:rPr sz="309" spc="-4" dirty="0">
                <a:latin typeface="Times New Roman"/>
                <a:cs typeface="Times New Roman"/>
              </a:rPr>
              <a:t>Gold</a:t>
            </a:r>
            <a:endParaRPr sz="30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4699" y="5521343"/>
            <a:ext cx="113740" cy="231447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412" i="1" spc="9" dirty="0">
                <a:latin typeface="Times New Roman"/>
                <a:cs typeface="Times New Roman"/>
              </a:rPr>
              <a:t>S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7544" y="5637755"/>
            <a:ext cx="81803" cy="15398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927" i="1" dirty="0">
                <a:latin typeface="Times New Roman"/>
                <a:cs typeface="Times New Roman"/>
              </a:rPr>
              <a:t>0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46702" y="5388901"/>
            <a:ext cx="671232" cy="231447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412" i="1" spc="9" dirty="0">
                <a:latin typeface="Times New Roman"/>
                <a:cs typeface="Times New Roman"/>
              </a:rPr>
              <a:t>Forward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3661" y="4913760"/>
            <a:ext cx="208989" cy="231447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33619">
              <a:spcBef>
                <a:spcPts val="110"/>
              </a:spcBef>
            </a:pPr>
            <a:r>
              <a:rPr sz="1412" i="1" spc="-31" dirty="0">
                <a:latin typeface="Times New Roman"/>
                <a:cs typeface="Times New Roman"/>
              </a:rPr>
              <a:t>S</a:t>
            </a:r>
            <a:r>
              <a:rPr sz="1390" i="1" spc="-46" baseline="-23809" dirty="0">
                <a:latin typeface="Times New Roman"/>
                <a:cs typeface="Times New Roman"/>
              </a:rPr>
              <a:t>1</a:t>
            </a:r>
            <a:endParaRPr sz="1390" baseline="-23809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09512C-36E9-409E-B841-A442BC891966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CC75C83-73A8-4831-98B0-5FF27D87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56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95171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71" dirty="0"/>
              <a:t>Describing</a:t>
            </a:r>
            <a:r>
              <a:rPr spc="224" dirty="0"/>
              <a:t> </a:t>
            </a:r>
            <a:r>
              <a:rPr spc="62" dirty="0"/>
              <a:t>actions</a:t>
            </a:r>
            <a:r>
              <a:rPr spc="221" dirty="0"/>
              <a:t> </a:t>
            </a:r>
            <a:r>
              <a:rPr spc="57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1" y="1232394"/>
            <a:ext cx="7117416" cy="2320951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18" dirty="0">
                <a:latin typeface="Tahoma"/>
                <a:cs typeface="Tahoma"/>
              </a:rPr>
              <a:t>“Effect”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axiom—describe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changes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50" dirty="0">
                <a:latin typeface="Tahoma"/>
                <a:cs typeface="Tahoma"/>
              </a:rPr>
              <a:t>due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62" dirty="0">
                <a:latin typeface="Tahoma"/>
                <a:cs typeface="Tahoma"/>
              </a:rPr>
              <a:t>to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action</a:t>
            </a:r>
            <a:endParaRPr sz="1809" dirty="0">
              <a:latin typeface="Tahoma"/>
              <a:cs typeface="Tahoma"/>
            </a:endParaRPr>
          </a:p>
          <a:p>
            <a:pPr marL="11206">
              <a:spcBef>
                <a:spcPts val="22"/>
              </a:spcBef>
              <a:tabLst>
                <a:tab pos="412398" algn="l"/>
                <a:tab pos="1529123" algn="l"/>
                <a:tab pos="1875965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	</a:t>
            </a:r>
            <a:r>
              <a:rPr sz="1809" i="1" spc="-22" dirty="0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sz="1809" spc="-22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22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-22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1809" spc="-3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1809" spc="-4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Grab,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1809" dirty="0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sz="1809" spc="-49" dirty="0">
                <a:latin typeface="Tahoma"/>
                <a:cs typeface="Tahoma"/>
              </a:rPr>
              <a:t>“Frame”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axiom—describe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40" dirty="0">
                <a:solidFill>
                  <a:srgbClr val="7E0000"/>
                </a:solidFill>
                <a:latin typeface="Century"/>
                <a:cs typeface="Century"/>
              </a:rPr>
              <a:t>non-changes</a:t>
            </a:r>
            <a:r>
              <a:rPr sz="1809" spc="22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1809" spc="-150" dirty="0">
                <a:latin typeface="Tahoma"/>
                <a:cs typeface="Tahoma"/>
              </a:rPr>
              <a:t>due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62" dirty="0">
                <a:latin typeface="Tahoma"/>
                <a:cs typeface="Tahoma"/>
              </a:rPr>
              <a:t>to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action</a:t>
            </a:r>
            <a:endParaRPr sz="1809" dirty="0">
              <a:latin typeface="Tahoma"/>
              <a:cs typeface="Tahoma"/>
            </a:endParaRPr>
          </a:p>
          <a:p>
            <a:pPr marL="11206">
              <a:spcBef>
                <a:spcPts val="31"/>
              </a:spcBef>
              <a:tabLst>
                <a:tab pos="412398" algn="l"/>
                <a:tab pos="2010443" algn="l"/>
                <a:tab pos="2356723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72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1809" i="1" spc="-163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eA</a:t>
            </a:r>
            <a:r>
              <a:rPr sz="1809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72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172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1809" i="1" spc="-163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eA</a:t>
            </a:r>
            <a:r>
              <a:rPr sz="1809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72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9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i="1" spc="88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ab,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1809" dirty="0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sz="1809" spc="-119" dirty="0">
                <a:solidFill>
                  <a:srgbClr val="00007E"/>
                </a:solidFill>
                <a:latin typeface="Tahoma"/>
                <a:cs typeface="Tahoma"/>
              </a:rPr>
              <a:t>Frame</a:t>
            </a:r>
            <a:r>
              <a:rPr sz="1809" spc="4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132" dirty="0">
                <a:solidFill>
                  <a:srgbClr val="00007E"/>
                </a:solidFill>
                <a:latin typeface="Tahoma"/>
                <a:cs typeface="Tahoma"/>
              </a:rPr>
              <a:t>problem</a:t>
            </a:r>
            <a:r>
              <a:rPr sz="1809" spc="-132" dirty="0">
                <a:latin typeface="Tahoma"/>
                <a:cs typeface="Tahoma"/>
              </a:rPr>
              <a:t>:</a:t>
            </a:r>
            <a:r>
              <a:rPr sz="1809" spc="202" dirty="0">
                <a:latin typeface="Tahoma"/>
                <a:cs typeface="Tahoma"/>
              </a:rPr>
              <a:t> </a:t>
            </a:r>
            <a:r>
              <a:rPr sz="1809" spc="-79" dirty="0">
                <a:latin typeface="Tahoma"/>
                <a:cs typeface="Tahoma"/>
              </a:rPr>
              <a:t>find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an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elegant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way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62" dirty="0">
                <a:latin typeface="Tahoma"/>
                <a:cs typeface="Tahoma"/>
              </a:rPr>
              <a:t>to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24" dirty="0">
                <a:latin typeface="Tahoma"/>
                <a:cs typeface="Tahoma"/>
              </a:rPr>
              <a:t>handle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non-change</a:t>
            </a:r>
            <a:endParaRPr sz="1809" dirty="0">
              <a:latin typeface="Tahoma"/>
              <a:cs typeface="Tahoma"/>
            </a:endParaRPr>
          </a:p>
          <a:p>
            <a:pPr marL="1002980" indent="-347401">
              <a:spcBef>
                <a:spcPts val="31"/>
              </a:spcBef>
              <a:buAutoNum type="alphaLcParenBoth"/>
              <a:tabLst>
                <a:tab pos="1003540" algn="l"/>
              </a:tabLst>
            </a:pPr>
            <a:r>
              <a:rPr sz="1809" spc="-101" dirty="0">
                <a:latin typeface="Tahoma"/>
                <a:cs typeface="Tahoma"/>
              </a:rPr>
              <a:t>representation—avoid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frame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axioms</a:t>
            </a:r>
            <a:endParaRPr sz="1809" dirty="0">
              <a:latin typeface="Tahoma"/>
              <a:cs typeface="Tahoma"/>
            </a:endParaRPr>
          </a:p>
          <a:p>
            <a:pPr marL="1009704" indent="-354125">
              <a:spcBef>
                <a:spcPts val="22"/>
              </a:spcBef>
              <a:buAutoNum type="alphaLcParenBoth"/>
              <a:tabLst>
                <a:tab pos="1010264" algn="l"/>
              </a:tabLst>
            </a:pPr>
            <a:r>
              <a:rPr sz="1809" spc="-106" dirty="0">
                <a:latin typeface="Tahoma"/>
                <a:cs typeface="Tahoma"/>
              </a:rPr>
              <a:t>inference—avoid</a:t>
            </a:r>
            <a:r>
              <a:rPr sz="1809" spc="75" dirty="0">
                <a:latin typeface="Tahoma"/>
                <a:cs typeface="Tahoma"/>
              </a:rPr>
              <a:t> </a:t>
            </a:r>
            <a:r>
              <a:rPr sz="1809" spc="-124" dirty="0">
                <a:latin typeface="Tahoma"/>
                <a:cs typeface="Tahoma"/>
              </a:rPr>
              <a:t>repeated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88" dirty="0">
                <a:latin typeface="Tahoma"/>
                <a:cs typeface="Tahoma"/>
              </a:rPr>
              <a:t>“copy-overs”</a:t>
            </a:r>
            <a:r>
              <a:rPr sz="1809" spc="49" dirty="0">
                <a:latin typeface="Tahoma"/>
                <a:cs typeface="Tahoma"/>
              </a:rPr>
              <a:t> </a:t>
            </a:r>
            <a:r>
              <a:rPr sz="1809" spc="-62" dirty="0">
                <a:latin typeface="Tahoma"/>
                <a:cs typeface="Tahoma"/>
              </a:rPr>
              <a:t>to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54" dirty="0">
                <a:latin typeface="Tahoma"/>
                <a:cs typeface="Tahoma"/>
              </a:rPr>
              <a:t>keep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track</a:t>
            </a:r>
            <a:r>
              <a:rPr sz="1809" spc="35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88" dirty="0">
                <a:latin typeface="Tahoma"/>
                <a:cs typeface="Tahoma"/>
              </a:rPr>
              <a:t>state</a:t>
            </a:r>
            <a:endParaRPr sz="1809" dirty="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58068-B687-4C56-8CBD-10FFF98DD018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73EB4-6695-4765-AF17-EE885EA1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57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95171"/>
            <a:ext cx="6813736" cy="355354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71" dirty="0"/>
              <a:t>Describing</a:t>
            </a:r>
            <a:r>
              <a:rPr spc="224" dirty="0"/>
              <a:t> </a:t>
            </a:r>
            <a:r>
              <a:rPr spc="62" dirty="0"/>
              <a:t>actions</a:t>
            </a:r>
            <a:r>
              <a:rPr spc="207" dirty="0"/>
              <a:t> </a:t>
            </a:r>
            <a:r>
              <a:rPr spc="97"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1" y="1232394"/>
            <a:ext cx="5848350" cy="74936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110" dirty="0">
                <a:solidFill>
                  <a:srgbClr val="00007E"/>
                </a:solidFill>
                <a:latin typeface="Tahoma"/>
                <a:cs typeface="Tahoma"/>
              </a:rPr>
              <a:t>Successor-state</a:t>
            </a:r>
            <a:r>
              <a:rPr sz="1809" spc="4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115" dirty="0">
                <a:solidFill>
                  <a:srgbClr val="00007E"/>
                </a:solidFill>
                <a:latin typeface="Tahoma"/>
                <a:cs typeface="Tahoma"/>
              </a:rPr>
              <a:t>axioms</a:t>
            </a:r>
            <a:r>
              <a:rPr sz="1809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119" dirty="0">
                <a:latin typeface="Tahoma"/>
                <a:cs typeface="Tahoma"/>
              </a:rPr>
              <a:t>solve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representational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frame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-124" dirty="0">
                <a:latin typeface="Tahoma"/>
                <a:cs typeface="Tahoma"/>
              </a:rPr>
              <a:t>problem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1377"/>
              </a:spcBef>
            </a:pPr>
            <a:r>
              <a:rPr sz="1809" spc="-84" dirty="0">
                <a:latin typeface="Tahoma"/>
                <a:cs typeface="Tahoma"/>
              </a:rPr>
              <a:t>Each</a:t>
            </a:r>
            <a:r>
              <a:rPr sz="1809" spc="-18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axiom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26" dirty="0">
                <a:latin typeface="Tahoma"/>
                <a:cs typeface="Tahoma"/>
              </a:rPr>
              <a:t>“about”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53" dirty="0">
                <a:solidFill>
                  <a:srgbClr val="7E0000"/>
                </a:solidFill>
                <a:latin typeface="Century"/>
                <a:cs typeface="Century"/>
              </a:rPr>
              <a:t>predicate</a:t>
            </a:r>
            <a:r>
              <a:rPr sz="1809" spc="3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1809" spc="-71" dirty="0">
                <a:latin typeface="Tahoma"/>
                <a:cs typeface="Tahoma"/>
              </a:rPr>
              <a:t>(not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an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action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per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se):</a:t>
            </a:r>
            <a:endParaRPr sz="1809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1492" y="2133347"/>
            <a:ext cx="1596838" cy="291421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93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1809" spc="-3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01" dirty="0">
                <a:solidFill>
                  <a:srgbClr val="990099"/>
                </a:solidFill>
                <a:latin typeface="Tahoma"/>
                <a:cs typeface="Tahoma"/>
              </a:rPr>
              <a:t>true</a:t>
            </a:r>
            <a:r>
              <a:rPr sz="1809" spc="-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19" dirty="0">
                <a:solidFill>
                  <a:srgbClr val="990099"/>
                </a:solidFill>
                <a:latin typeface="Tahoma"/>
                <a:cs typeface="Tahoma"/>
              </a:rPr>
              <a:t>afterwards</a:t>
            </a:r>
            <a:endParaRPr sz="1809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6586" y="2099226"/>
            <a:ext cx="4403351" cy="642816"/>
          </a:xfrm>
          <a:prstGeom prst="rect">
            <a:avLst/>
          </a:prstGeom>
        </p:spPr>
        <p:txBody>
          <a:bodyPr vert="horz" wrap="square" lIns="0" tIns="47065" rIns="0" bIns="0" rtlCol="0">
            <a:spAutoFit/>
          </a:bodyPr>
          <a:lstStyle/>
          <a:p>
            <a:pPr marL="11206">
              <a:spcBef>
                <a:spcPts val="371"/>
              </a:spcBef>
              <a:tabLst>
                <a:tab pos="481318" algn="l"/>
              </a:tabLst>
            </a:pP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	</a:t>
            </a:r>
            <a:r>
              <a:rPr sz="1809" spc="-154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1809" spc="-128" dirty="0">
                <a:solidFill>
                  <a:srgbClr val="990099"/>
                </a:solidFill>
                <a:latin typeface="Tahoma"/>
                <a:cs typeface="Tahoma"/>
              </a:rPr>
              <a:t>an</a:t>
            </a:r>
            <a:r>
              <a:rPr sz="180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75" dirty="0">
                <a:solidFill>
                  <a:srgbClr val="990099"/>
                </a:solidFill>
                <a:latin typeface="Tahoma"/>
                <a:cs typeface="Tahoma"/>
              </a:rPr>
              <a:t>action</a:t>
            </a:r>
            <a:r>
              <a:rPr sz="1809" spc="-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63" dirty="0">
                <a:solidFill>
                  <a:srgbClr val="990099"/>
                </a:solidFill>
                <a:latin typeface="Tahoma"/>
                <a:cs typeface="Tahoma"/>
              </a:rPr>
              <a:t>mad</a:t>
            </a:r>
            <a:r>
              <a:rPr sz="1809" spc="-132" dirty="0">
                <a:solidFill>
                  <a:srgbClr val="990099"/>
                </a:solidFill>
                <a:latin typeface="Tahoma"/>
                <a:cs typeface="Tahoma"/>
              </a:rPr>
              <a:t>e</a:t>
            </a:r>
            <a:r>
              <a:rPr sz="1809" spc="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93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180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01" dirty="0">
                <a:solidFill>
                  <a:srgbClr val="990099"/>
                </a:solidFill>
                <a:latin typeface="Tahoma"/>
                <a:cs typeface="Tahoma"/>
              </a:rPr>
              <a:t>true</a:t>
            </a:r>
            <a:endParaRPr sz="1809">
              <a:latin typeface="Tahoma"/>
              <a:cs typeface="Tahoma"/>
            </a:endParaRPr>
          </a:p>
          <a:p>
            <a:pPr marL="50429">
              <a:spcBef>
                <a:spcPts val="287"/>
              </a:spcBef>
              <a:tabLst>
                <a:tab pos="482999" algn="l"/>
              </a:tabLst>
            </a:pP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∨	</a:t>
            </a:r>
            <a:r>
              <a:rPr sz="1809" spc="93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1809" spc="13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97" dirty="0">
                <a:solidFill>
                  <a:srgbClr val="990099"/>
                </a:solidFill>
                <a:latin typeface="Tahoma"/>
                <a:cs typeface="Tahoma"/>
              </a:rPr>
              <a:t>tru</a:t>
            </a:r>
            <a:r>
              <a:rPr sz="1809" spc="-110" dirty="0">
                <a:solidFill>
                  <a:srgbClr val="990099"/>
                </a:solidFill>
                <a:latin typeface="Tahoma"/>
                <a:cs typeface="Tahoma"/>
              </a:rPr>
              <a:t>e</a:t>
            </a:r>
            <a:r>
              <a:rPr sz="1809" spc="13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10" dirty="0">
                <a:solidFill>
                  <a:srgbClr val="990099"/>
                </a:solidFill>
                <a:latin typeface="Tahoma"/>
                <a:cs typeface="Tahoma"/>
              </a:rPr>
              <a:t>already</a:t>
            </a:r>
            <a:r>
              <a:rPr sz="1809" spc="-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28" dirty="0">
                <a:solidFill>
                  <a:srgbClr val="990099"/>
                </a:solidFill>
                <a:latin typeface="Tahoma"/>
                <a:cs typeface="Tahoma"/>
              </a:rPr>
              <a:t>and</a:t>
            </a:r>
            <a:r>
              <a:rPr sz="1809" spc="-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32" dirty="0">
                <a:solidFill>
                  <a:srgbClr val="990099"/>
                </a:solidFill>
                <a:latin typeface="Tahoma"/>
                <a:cs typeface="Tahoma"/>
              </a:rPr>
              <a:t>n</a:t>
            </a:r>
            <a:r>
              <a:rPr sz="1809" spc="-128" dirty="0">
                <a:solidFill>
                  <a:srgbClr val="990099"/>
                </a:solidFill>
                <a:latin typeface="Tahoma"/>
                <a:cs typeface="Tahoma"/>
              </a:rPr>
              <a:t>o</a:t>
            </a:r>
            <a:r>
              <a:rPr sz="1809" spc="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75" dirty="0">
                <a:solidFill>
                  <a:srgbClr val="990099"/>
                </a:solidFill>
                <a:latin typeface="Tahoma"/>
                <a:cs typeface="Tahoma"/>
              </a:rPr>
              <a:t>action</a:t>
            </a:r>
            <a:r>
              <a:rPr sz="1809" spc="-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63" dirty="0">
                <a:solidFill>
                  <a:srgbClr val="990099"/>
                </a:solidFill>
                <a:latin typeface="Tahoma"/>
                <a:cs typeface="Tahoma"/>
              </a:rPr>
              <a:t>mad</a:t>
            </a:r>
            <a:r>
              <a:rPr sz="1809" spc="-132" dirty="0">
                <a:solidFill>
                  <a:srgbClr val="990099"/>
                </a:solidFill>
                <a:latin typeface="Tahoma"/>
                <a:cs typeface="Tahoma"/>
              </a:rPr>
              <a:t>e</a:t>
            </a:r>
            <a:r>
              <a:rPr sz="1809" spc="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93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180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10" dirty="0">
                <a:solidFill>
                  <a:srgbClr val="990099"/>
                </a:solidFill>
                <a:latin typeface="Tahoma"/>
                <a:cs typeface="Tahoma"/>
              </a:rPr>
              <a:t>fals</a:t>
            </a:r>
            <a:r>
              <a:rPr sz="1809" spc="-115" dirty="0">
                <a:solidFill>
                  <a:srgbClr val="990099"/>
                </a:solidFill>
                <a:latin typeface="Tahoma"/>
                <a:cs typeface="Tahoma"/>
              </a:rPr>
              <a:t>e</a:t>
            </a:r>
            <a:r>
              <a:rPr sz="1809" spc="-150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endParaRPr sz="1809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794" y="3346271"/>
            <a:ext cx="4287371" cy="1126650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88" dirty="0">
                <a:latin typeface="Tahoma"/>
                <a:cs typeface="Tahoma"/>
              </a:rPr>
              <a:t>For</a:t>
            </a:r>
            <a:r>
              <a:rPr sz="1809" spc="-22" dirty="0">
                <a:latin typeface="Tahoma"/>
                <a:cs typeface="Tahoma"/>
              </a:rPr>
              <a:t> </a:t>
            </a:r>
            <a:r>
              <a:rPr sz="1809" spc="-97" dirty="0">
                <a:latin typeface="Tahoma"/>
                <a:cs typeface="Tahoma"/>
              </a:rPr>
              <a:t>holding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gold:</a:t>
            </a:r>
            <a:endParaRPr sz="1809">
              <a:latin typeface="Tahoma"/>
              <a:cs typeface="Tahoma"/>
            </a:endParaRPr>
          </a:p>
          <a:p>
            <a:pPr marL="333393">
              <a:spcBef>
                <a:spcPts val="31"/>
              </a:spcBef>
              <a:tabLst>
                <a:tab pos="955352" algn="l"/>
                <a:tab pos="3822530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	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1809" spc="-3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1809" i="1" spc="-212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))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endParaRPr sz="1809">
              <a:latin typeface="Cambria"/>
              <a:cs typeface="Cambria"/>
            </a:endParaRPr>
          </a:p>
          <a:p>
            <a:pPr marL="656700">
              <a:spcBef>
                <a:spcPts val="31"/>
              </a:spcBef>
            </a:pPr>
            <a:r>
              <a:rPr sz="1809" spc="-49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19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i="1" spc="88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256" dirty="0">
                <a:solidFill>
                  <a:srgbClr val="990099"/>
                </a:solidFill>
                <a:latin typeface="Bookman Old Style"/>
                <a:cs typeface="Bookman Old Style"/>
              </a:rPr>
              <a:t>ab</a:t>
            </a:r>
            <a:r>
              <a:rPr sz="1809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AtGo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1809">
              <a:latin typeface="Gill Sans MT"/>
              <a:cs typeface="Gill Sans MT"/>
            </a:endParaRPr>
          </a:p>
          <a:p>
            <a:pPr marL="707689">
              <a:spcBef>
                <a:spcPts val="22"/>
              </a:spcBef>
            </a:pP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∨ 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172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din</a:t>
            </a:r>
            <a:r>
              <a:rPr sz="1809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Go</a:t>
            </a:r>
            <a:r>
              <a:rPr sz="1809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141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93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2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199" dirty="0">
                <a:solidFill>
                  <a:srgbClr val="990099"/>
                </a:solidFill>
                <a:latin typeface="Bookman Old Style"/>
                <a:cs typeface="Bookman Old Style"/>
              </a:rPr>
              <a:t>eas</a:t>
            </a:r>
            <a:r>
              <a:rPr sz="1809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spc="-79" dirty="0">
                <a:solidFill>
                  <a:srgbClr val="990099"/>
                </a:solidFill>
                <a:latin typeface="Gill Sans MT"/>
                <a:cs typeface="Gill Sans MT"/>
              </a:rPr>
              <a:t>)]</a:t>
            </a:r>
            <a:endParaRPr sz="1809">
              <a:latin typeface="Gill Sans MT"/>
              <a:cs typeface="Gill Sans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AD055-092D-41E7-B682-6BEBFB9DD16E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FC3033-5A16-48B6-B8B8-A03D9358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58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95171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79" dirty="0"/>
              <a:t>Making</a:t>
            </a:r>
            <a:r>
              <a:rPr spc="163" dirty="0"/>
              <a:t> </a:t>
            </a:r>
            <a:r>
              <a:rPr spc="35" dirty="0"/>
              <a:t>plans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3353" y="1232394"/>
            <a:ext cx="6987988" cy="305730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sz="1809" spc="-66" dirty="0">
                <a:latin typeface="Tahoma"/>
                <a:cs typeface="Tahoma"/>
              </a:rPr>
              <a:t>Initial</a:t>
            </a:r>
            <a:r>
              <a:rPr sz="1809" spc="-44" dirty="0">
                <a:latin typeface="Tahoma"/>
                <a:cs typeface="Tahoma"/>
              </a:rPr>
              <a:t> </a:t>
            </a:r>
            <a:r>
              <a:rPr sz="1809" spc="-79" dirty="0">
                <a:latin typeface="Tahoma"/>
                <a:cs typeface="Tahoma"/>
              </a:rPr>
              <a:t>condition</a:t>
            </a:r>
            <a:r>
              <a:rPr sz="1809" spc="-18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spc="4" dirty="0">
                <a:latin typeface="Tahoma"/>
                <a:cs typeface="Tahoma"/>
              </a:rPr>
              <a:t> KB:</a:t>
            </a:r>
            <a:endParaRPr sz="1809">
              <a:latin typeface="Tahoma"/>
              <a:cs typeface="Tahoma"/>
            </a:endParaRPr>
          </a:p>
          <a:p>
            <a:pPr marL="735144">
              <a:spcBef>
                <a:spcPts val="22"/>
              </a:spcBef>
            </a:pP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ent</a:t>
            </a:r>
            <a:r>
              <a:rPr sz="1809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2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15" dirty="0">
                <a:solidFill>
                  <a:srgbClr val="990099"/>
                </a:solidFill>
                <a:latin typeface="Gill Sans MT"/>
                <a:cs typeface="Gill Sans MT"/>
              </a:rPr>
              <a:t>[1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15" dirty="0">
                <a:solidFill>
                  <a:srgbClr val="990099"/>
                </a:solidFill>
                <a:latin typeface="Gill Sans MT"/>
                <a:cs typeface="Gill Sans MT"/>
              </a:rPr>
              <a:t>1]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53" spc="53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734585">
              <a:spcBef>
                <a:spcPts val="31"/>
              </a:spcBef>
            </a:pP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Go</a:t>
            </a:r>
            <a:r>
              <a:rPr sz="1809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141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15" dirty="0">
                <a:solidFill>
                  <a:srgbClr val="990099"/>
                </a:solidFill>
                <a:latin typeface="Gill Sans MT"/>
                <a:cs typeface="Gill Sans MT"/>
              </a:rPr>
              <a:t>[1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15" dirty="0">
                <a:solidFill>
                  <a:srgbClr val="990099"/>
                </a:solidFill>
                <a:latin typeface="Gill Sans MT"/>
                <a:cs typeface="Gill Sans MT"/>
              </a:rPr>
              <a:t>2]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53" spc="66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89652">
              <a:spcBef>
                <a:spcPts val="1377"/>
              </a:spcBef>
              <a:tabLst>
                <a:tab pos="2170695" algn="l"/>
              </a:tabLst>
            </a:pPr>
            <a:r>
              <a:rPr sz="1809" spc="-128" dirty="0">
                <a:latin typeface="Tahoma"/>
                <a:cs typeface="Tahoma"/>
              </a:rPr>
              <a:t>Query</a:t>
            </a:r>
            <a:r>
              <a:rPr sz="1809" spc="-84" dirty="0">
                <a:latin typeface="Tahoma"/>
                <a:cs typeface="Tahoma"/>
              </a:rPr>
              <a:t>:</a:t>
            </a:r>
            <a:r>
              <a:rPr sz="1809" spc="207" dirty="0">
                <a:latin typeface="Tahoma"/>
                <a:cs typeface="Tahoma"/>
              </a:rPr>
              <a:t> 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As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3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1809" spc="-93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72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din</a:t>
            </a:r>
            <a:r>
              <a:rPr sz="1809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Go</a:t>
            </a:r>
            <a:r>
              <a:rPr sz="1809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141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1809">
              <a:latin typeface="Gill Sans MT"/>
              <a:cs typeface="Gill Sans MT"/>
            </a:endParaRPr>
          </a:p>
          <a:p>
            <a:pPr marL="735144">
              <a:spcBef>
                <a:spcPts val="31"/>
              </a:spcBef>
            </a:pPr>
            <a:r>
              <a:rPr sz="1809" spc="-97" dirty="0">
                <a:latin typeface="Tahoma"/>
                <a:cs typeface="Tahoma"/>
              </a:rPr>
              <a:t>i.e.</a:t>
            </a:r>
            <a:r>
              <a:rPr sz="1809" spc="-75" dirty="0">
                <a:latin typeface="Tahoma"/>
                <a:cs typeface="Tahoma"/>
              </a:rPr>
              <a:t>,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49" dirty="0">
                <a:latin typeface="Tahoma"/>
                <a:cs typeface="Tahoma"/>
              </a:rPr>
              <a:t>i</a:t>
            </a:r>
            <a:r>
              <a:rPr sz="1809" spc="-97" dirty="0">
                <a:latin typeface="Tahoma"/>
                <a:cs typeface="Tahoma"/>
              </a:rPr>
              <a:t>n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wha</a:t>
            </a:r>
            <a:r>
              <a:rPr sz="1809" spc="-66" dirty="0">
                <a:latin typeface="Tahoma"/>
                <a:cs typeface="Tahoma"/>
              </a:rPr>
              <a:t>t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situation</a:t>
            </a:r>
            <a:r>
              <a:rPr sz="1809" spc="-18" dirty="0">
                <a:latin typeface="Tahoma"/>
                <a:cs typeface="Tahoma"/>
              </a:rPr>
              <a:t> </a:t>
            </a:r>
            <a:r>
              <a:rPr sz="1809" spc="-66" dirty="0">
                <a:latin typeface="Tahoma"/>
                <a:cs typeface="Tahoma"/>
              </a:rPr>
              <a:t>wil</a:t>
            </a:r>
            <a:r>
              <a:rPr sz="1809" spc="-35" dirty="0">
                <a:latin typeface="Tahoma"/>
                <a:cs typeface="Tahoma"/>
              </a:rPr>
              <a:t>l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202" dirty="0">
                <a:latin typeface="Tahoma"/>
                <a:cs typeface="Tahoma"/>
              </a:rPr>
              <a:t>I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b</a:t>
            </a:r>
            <a:r>
              <a:rPr sz="1809" spc="-194" dirty="0">
                <a:latin typeface="Tahoma"/>
                <a:cs typeface="Tahoma"/>
              </a:rPr>
              <a:t>e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97" dirty="0">
                <a:latin typeface="Tahoma"/>
                <a:cs typeface="Tahoma"/>
              </a:rPr>
              <a:t>holdin</a:t>
            </a:r>
            <a:r>
              <a:rPr sz="1809" spc="-115" dirty="0">
                <a:latin typeface="Tahoma"/>
                <a:cs typeface="Tahoma"/>
              </a:rPr>
              <a:t>g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th</a:t>
            </a:r>
            <a:r>
              <a:rPr sz="1809" spc="-115" dirty="0">
                <a:latin typeface="Tahoma"/>
                <a:cs typeface="Tahoma"/>
              </a:rPr>
              <a:t>e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88" dirty="0">
                <a:latin typeface="Tahoma"/>
                <a:cs typeface="Tahoma"/>
              </a:rPr>
              <a:t>gold?</a:t>
            </a:r>
            <a:endParaRPr sz="1809">
              <a:latin typeface="Tahoma"/>
              <a:cs typeface="Tahoma"/>
            </a:endParaRPr>
          </a:p>
          <a:p>
            <a:pPr marL="89652">
              <a:spcBef>
                <a:spcPts val="1377"/>
              </a:spcBef>
            </a:pPr>
            <a:r>
              <a:rPr sz="1809" spc="-128" dirty="0">
                <a:latin typeface="Tahoma"/>
                <a:cs typeface="Tahoma"/>
              </a:rPr>
              <a:t>Answer:</a:t>
            </a:r>
            <a:r>
              <a:rPr sz="1809" spc="199" dirty="0">
                <a:latin typeface="Tahoma"/>
                <a:cs typeface="Tahoma"/>
              </a:rPr>
              <a:t> </a:t>
            </a: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s/Result</a:t>
            </a:r>
            <a:r>
              <a:rPr sz="1809" spc="-4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Grab,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8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1809" spc="-18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8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1809" i="1" spc="-3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orward,</a:t>
            </a:r>
            <a:r>
              <a:rPr sz="1809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6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53" spc="99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r>
              <a:rPr sz="1809" spc="66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r>
              <a:rPr sz="1809" spc="66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1809">
              <a:latin typeface="Cambria"/>
              <a:cs typeface="Cambria"/>
            </a:endParaRPr>
          </a:p>
          <a:p>
            <a:pPr marL="735144">
              <a:spcBef>
                <a:spcPts val="22"/>
              </a:spcBef>
            </a:pPr>
            <a:r>
              <a:rPr sz="1809" spc="-93" dirty="0">
                <a:latin typeface="Tahoma"/>
                <a:cs typeface="Tahoma"/>
              </a:rPr>
              <a:t>i.e.,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go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forward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and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then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grab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gold</a:t>
            </a:r>
            <a:endParaRPr sz="1809">
              <a:latin typeface="Tahoma"/>
              <a:cs typeface="Tahoma"/>
            </a:endParaRPr>
          </a:p>
          <a:p>
            <a:pPr marL="89652">
              <a:spcBef>
                <a:spcPts val="1377"/>
              </a:spcBef>
            </a:pPr>
            <a:r>
              <a:rPr sz="1809" spc="-53" dirty="0">
                <a:latin typeface="Tahoma"/>
                <a:cs typeface="Tahoma"/>
              </a:rPr>
              <a:t>This</a:t>
            </a:r>
            <a:r>
              <a:rPr sz="1809" spc="-49" dirty="0">
                <a:latin typeface="Tahoma"/>
                <a:cs typeface="Tahoma"/>
              </a:rPr>
              <a:t> </a:t>
            </a:r>
            <a:r>
              <a:rPr sz="1809" spc="-154" dirty="0">
                <a:latin typeface="Tahoma"/>
                <a:cs typeface="Tahoma"/>
              </a:rPr>
              <a:t>assumes</a:t>
            </a:r>
            <a:r>
              <a:rPr sz="1809" spc="-71" dirty="0">
                <a:latin typeface="Tahoma"/>
                <a:cs typeface="Tahoma"/>
              </a:rPr>
              <a:t> </a:t>
            </a:r>
            <a:r>
              <a:rPr sz="1809" spc="-66" dirty="0">
                <a:latin typeface="Tahoma"/>
                <a:cs typeface="Tahoma"/>
              </a:rPr>
              <a:t>that</a:t>
            </a:r>
            <a:r>
              <a:rPr sz="1809" spc="-40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-40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agent</a:t>
            </a:r>
            <a:r>
              <a:rPr sz="1809" spc="-71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-44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interested</a:t>
            </a:r>
            <a:r>
              <a:rPr sz="1809" spc="-18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spc="-57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plans</a:t>
            </a:r>
            <a:r>
              <a:rPr sz="1809" spc="-40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starting</a:t>
            </a:r>
            <a:r>
              <a:rPr sz="1809" spc="-53" dirty="0">
                <a:latin typeface="Tahoma"/>
                <a:cs typeface="Tahoma"/>
              </a:rPr>
              <a:t> </a:t>
            </a:r>
            <a:r>
              <a:rPr sz="1809" spc="-57" dirty="0">
                <a:latin typeface="Tahoma"/>
                <a:cs typeface="Tahoma"/>
              </a:rPr>
              <a:t>at</a:t>
            </a:r>
            <a:r>
              <a:rPr sz="1809" spc="-62" dirty="0">
                <a:latin typeface="Tahoma"/>
                <a:cs typeface="Tahom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53" spc="-13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r>
              <a:rPr sz="1853" spc="297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28" dirty="0">
                <a:latin typeface="Tahoma"/>
                <a:cs typeface="Tahoma"/>
              </a:rPr>
              <a:t>and</a:t>
            </a:r>
            <a:r>
              <a:rPr sz="1809" spc="-53" dirty="0">
                <a:latin typeface="Tahoma"/>
                <a:cs typeface="Tahoma"/>
              </a:rPr>
              <a:t> </a:t>
            </a:r>
            <a:r>
              <a:rPr sz="1809" spc="-66" dirty="0">
                <a:latin typeface="Tahoma"/>
                <a:cs typeface="Tahoma"/>
              </a:rPr>
              <a:t>that</a:t>
            </a:r>
            <a:r>
              <a:rPr sz="1809" spc="-40" dirty="0">
                <a:latin typeface="Tahoma"/>
                <a:cs typeface="Tahoma"/>
              </a:rPr>
              <a:t> 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53" spc="-39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endParaRPr sz="1853" baseline="-11904">
              <a:latin typeface="Gill Sans MT"/>
              <a:cs typeface="Gill Sans MT"/>
            </a:endParaRPr>
          </a:p>
          <a:p>
            <a:pPr marL="89652">
              <a:spcBef>
                <a:spcPts val="31"/>
              </a:spcBef>
            </a:pP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97" dirty="0">
                <a:latin typeface="Tahoma"/>
                <a:cs typeface="Tahoma"/>
              </a:rPr>
              <a:t>only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situation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described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93" dirty="0">
                <a:latin typeface="Tahoma"/>
                <a:cs typeface="Tahoma"/>
              </a:rPr>
              <a:t>KB</a:t>
            </a:r>
            <a:endParaRPr sz="1809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2F404-2DD3-4690-9C7E-406285EE4300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F347F4-156A-4DD2-89DD-EFBB422B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59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47695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  <a:tabLst>
                <a:tab pos="2123068" algn="l"/>
              </a:tabLst>
            </a:pPr>
            <a:r>
              <a:rPr spc="79" dirty="0"/>
              <a:t>Making</a:t>
            </a:r>
            <a:r>
              <a:rPr spc="221" dirty="0"/>
              <a:t> </a:t>
            </a:r>
            <a:r>
              <a:rPr spc="44" dirty="0"/>
              <a:t>plans:	</a:t>
            </a:r>
            <a:r>
              <a:rPr spc="313" dirty="0"/>
              <a:t>A</a:t>
            </a:r>
            <a:r>
              <a:rPr spc="207" dirty="0"/>
              <a:t> </a:t>
            </a:r>
            <a:r>
              <a:rPr spc="106" dirty="0"/>
              <a:t>better</a:t>
            </a:r>
            <a:r>
              <a:rPr spc="212" dirty="0"/>
              <a:t> </a:t>
            </a:r>
            <a:r>
              <a:rPr spc="31" dirty="0"/>
              <a:t>way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3346" y="1244496"/>
            <a:ext cx="6966137" cy="3206900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sz="1809" spc="-128" dirty="0">
                <a:latin typeface="Tahoma"/>
                <a:cs typeface="Tahoma"/>
              </a:rPr>
              <a:t>Represent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10" dirty="0">
                <a:solidFill>
                  <a:srgbClr val="004B00"/>
                </a:solidFill>
                <a:latin typeface="Tahoma"/>
                <a:cs typeface="Tahoma"/>
              </a:rPr>
              <a:t>plans</a:t>
            </a:r>
            <a:r>
              <a:rPr sz="1809" spc="22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1809" spc="-141" dirty="0">
                <a:latin typeface="Tahoma"/>
                <a:cs typeface="Tahoma"/>
              </a:rPr>
              <a:t>as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action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50" dirty="0">
                <a:latin typeface="Tahoma"/>
                <a:cs typeface="Tahoma"/>
              </a:rPr>
              <a:t>sequences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84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53" spc="-125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53" spc="-99" baseline="-11904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53" i="1" spc="-119" baseline="-11904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1809" spc="-79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endParaRPr sz="1809">
              <a:latin typeface="Gill Sans MT"/>
              <a:cs typeface="Gill Sans MT"/>
            </a:endParaRPr>
          </a:p>
          <a:p>
            <a:pPr marL="89652">
              <a:spcBef>
                <a:spcPts val="1377"/>
              </a:spcBef>
            </a:pP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1809" i="1" spc="-5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66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66" dirty="0">
                <a:latin typeface="Tahoma"/>
                <a:cs typeface="Tahoma"/>
              </a:rPr>
              <a:t>i</a:t>
            </a:r>
            <a:r>
              <a:rPr sz="1809" spc="-106" dirty="0">
                <a:latin typeface="Tahoma"/>
                <a:cs typeface="Tahoma"/>
              </a:rPr>
              <a:t>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th</a:t>
            </a:r>
            <a:r>
              <a:rPr sz="1809" spc="-115" dirty="0">
                <a:latin typeface="Tahoma"/>
                <a:cs typeface="Tahoma"/>
              </a:rPr>
              <a:t>e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97" dirty="0">
                <a:latin typeface="Tahoma"/>
                <a:cs typeface="Tahoma"/>
              </a:rPr>
              <a:t>resul</a:t>
            </a:r>
            <a:r>
              <a:rPr sz="1809" spc="-75" dirty="0">
                <a:latin typeface="Tahoma"/>
                <a:cs typeface="Tahoma"/>
              </a:rPr>
              <a:t>t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executing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i="1" spc="-19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49" dirty="0">
                <a:latin typeface="Tahoma"/>
                <a:cs typeface="Tahoma"/>
              </a:rPr>
              <a:t>i</a:t>
            </a:r>
            <a:r>
              <a:rPr sz="1809" spc="-97" dirty="0">
                <a:latin typeface="Tahoma"/>
                <a:cs typeface="Tahoma"/>
              </a:rPr>
              <a:t>n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sz="1809">
              <a:latin typeface="Bookman Old Style"/>
              <a:cs typeface="Bookman Old Style"/>
            </a:endParaRPr>
          </a:p>
          <a:p>
            <a:pPr marL="89652">
              <a:spcBef>
                <a:spcPts val="1377"/>
              </a:spcBef>
              <a:tabLst>
                <a:tab pos="2946183" algn="l"/>
              </a:tabLst>
            </a:pPr>
            <a:r>
              <a:rPr sz="1809" spc="-93" dirty="0">
                <a:latin typeface="Tahoma"/>
                <a:cs typeface="Tahoma"/>
              </a:rPr>
              <a:t>The</a:t>
            </a:r>
            <a:r>
              <a:rPr sz="1809" spc="-84" dirty="0">
                <a:latin typeface="Tahoma"/>
                <a:cs typeface="Tahoma"/>
              </a:rPr>
              <a:t>n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th</a:t>
            </a:r>
            <a:r>
              <a:rPr sz="1809" spc="-115" dirty="0">
                <a:latin typeface="Tahoma"/>
                <a:cs typeface="Tahoma"/>
              </a:rPr>
              <a:t>e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quer</a:t>
            </a:r>
            <a:r>
              <a:rPr sz="1809" spc="-124" dirty="0">
                <a:latin typeface="Tahoma"/>
                <a:cs typeface="Tahoma"/>
              </a:rPr>
              <a:t>y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As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3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9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72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din</a:t>
            </a:r>
            <a:r>
              <a:rPr sz="1809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Go</a:t>
            </a:r>
            <a:r>
              <a:rPr sz="1809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141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1809" i="1" spc="-5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2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53" spc="53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)))</a:t>
            </a:r>
            <a:endParaRPr sz="1809">
              <a:latin typeface="Gill Sans MT"/>
              <a:cs typeface="Gill Sans MT"/>
            </a:endParaRPr>
          </a:p>
          <a:p>
            <a:pPr marL="89652">
              <a:spcBef>
                <a:spcPts val="31"/>
              </a:spcBef>
            </a:pPr>
            <a:r>
              <a:rPr sz="1809" spc="-150" dirty="0">
                <a:latin typeface="Tahoma"/>
                <a:cs typeface="Tahoma"/>
              </a:rPr>
              <a:t>ha</a:t>
            </a:r>
            <a:r>
              <a:rPr sz="1809" spc="-119" dirty="0">
                <a:latin typeface="Tahoma"/>
                <a:cs typeface="Tahoma"/>
              </a:rPr>
              <a:t>s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th</a:t>
            </a:r>
            <a:r>
              <a:rPr sz="1809" spc="-115" dirty="0">
                <a:latin typeface="Tahoma"/>
                <a:cs typeface="Tahoma"/>
              </a:rPr>
              <a:t>e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solution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202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1809" i="1" spc="-19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-202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1809" spc="-154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1809" i="1" spc="-3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41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i="1" spc="88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256" dirty="0">
                <a:solidFill>
                  <a:srgbClr val="990099"/>
                </a:solidFill>
                <a:latin typeface="Bookman Old Style"/>
                <a:cs typeface="Bookman Old Style"/>
              </a:rPr>
              <a:t>ab</a:t>
            </a:r>
            <a:r>
              <a:rPr sz="1809" spc="-154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1809" spc="207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1809">
              <a:latin typeface="Cambria"/>
              <a:cs typeface="Cambria"/>
            </a:endParaRPr>
          </a:p>
          <a:p>
            <a:pPr marL="89652">
              <a:spcBef>
                <a:spcPts val="1377"/>
              </a:spcBef>
            </a:pPr>
            <a:r>
              <a:rPr sz="1809" spc="-66" dirty="0">
                <a:latin typeface="Tahoma"/>
                <a:cs typeface="Tahoma"/>
              </a:rPr>
              <a:t>Definition</a:t>
            </a:r>
            <a:r>
              <a:rPr sz="1809" spc="-18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sz="1809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19" dirty="0">
                <a:latin typeface="Tahoma"/>
                <a:cs typeface="Tahoma"/>
              </a:rPr>
              <a:t>terms</a:t>
            </a:r>
            <a:r>
              <a:rPr sz="1809" spc="35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1809" spc="-57" dirty="0">
                <a:latin typeface="Tahoma"/>
                <a:cs typeface="Tahoma"/>
              </a:rPr>
              <a:t>:</a:t>
            </a:r>
            <a:endParaRPr sz="1809">
              <a:latin typeface="Tahoma"/>
              <a:cs typeface="Tahoma"/>
            </a:endParaRPr>
          </a:p>
          <a:p>
            <a:pPr marL="412398">
              <a:spcBef>
                <a:spcPts val="22"/>
              </a:spcBef>
              <a:tabLst>
                <a:tab pos="813590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1809" i="1" spc="-5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([</a:t>
            </a:r>
            <a:r>
              <a:rPr sz="1809" spc="-19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54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sz="1809">
              <a:latin typeface="Bookman Old Style"/>
              <a:cs typeface="Bookman Old Style"/>
            </a:endParaRPr>
          </a:p>
          <a:p>
            <a:pPr marL="412398">
              <a:spcBef>
                <a:spcPts val="31"/>
              </a:spcBef>
              <a:tabLst>
                <a:tab pos="1250083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1809" i="1" spc="-5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spc="-49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1809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spc="-66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1809" i="1" spc="-19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spc="-154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13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1809" i="1" spc="-5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9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1809">
              <a:latin typeface="Gill Sans MT"/>
              <a:cs typeface="Gill Sans MT"/>
            </a:endParaRPr>
          </a:p>
          <a:p>
            <a:pPr marL="89092" marR="15689">
              <a:lnSpc>
                <a:spcPct val="101499"/>
              </a:lnSpc>
              <a:spcBef>
                <a:spcPts val="1346"/>
              </a:spcBef>
            </a:pPr>
            <a:r>
              <a:rPr sz="1809" spc="-75" dirty="0">
                <a:solidFill>
                  <a:srgbClr val="00007E"/>
                </a:solidFill>
                <a:latin typeface="Tahoma"/>
                <a:cs typeface="Tahoma"/>
              </a:rPr>
              <a:t>Planning</a:t>
            </a:r>
            <a:r>
              <a:rPr sz="1809" spc="97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132" dirty="0">
                <a:solidFill>
                  <a:srgbClr val="00007E"/>
                </a:solidFill>
                <a:latin typeface="Tahoma"/>
                <a:cs typeface="Tahoma"/>
              </a:rPr>
              <a:t>systems</a:t>
            </a:r>
            <a:r>
              <a:rPr sz="1809" spc="79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146" dirty="0">
                <a:latin typeface="Tahoma"/>
                <a:cs typeface="Tahoma"/>
              </a:rPr>
              <a:t>are</a:t>
            </a:r>
            <a:r>
              <a:rPr sz="1809" spc="75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special-purpose</a:t>
            </a:r>
            <a:r>
              <a:rPr sz="1809" spc="110" dirty="0">
                <a:latin typeface="Tahoma"/>
                <a:cs typeface="Tahoma"/>
              </a:rPr>
              <a:t> </a:t>
            </a:r>
            <a:r>
              <a:rPr sz="1809" spc="-141" dirty="0">
                <a:latin typeface="Tahoma"/>
                <a:cs typeface="Tahoma"/>
              </a:rPr>
              <a:t>reasoners</a:t>
            </a:r>
            <a:r>
              <a:rPr sz="1809" spc="97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designed</a:t>
            </a:r>
            <a:r>
              <a:rPr sz="1809" spc="93" dirty="0">
                <a:latin typeface="Tahoma"/>
                <a:cs typeface="Tahoma"/>
              </a:rPr>
              <a:t> </a:t>
            </a:r>
            <a:r>
              <a:rPr sz="1809" spc="-62" dirty="0">
                <a:latin typeface="Tahoma"/>
                <a:cs typeface="Tahoma"/>
              </a:rPr>
              <a:t>to</a:t>
            </a:r>
            <a:r>
              <a:rPr sz="1809" spc="88" dirty="0">
                <a:latin typeface="Tahoma"/>
                <a:cs typeface="Tahoma"/>
              </a:rPr>
              <a:t> </a:t>
            </a:r>
            <a:r>
              <a:rPr sz="1809" spc="-124" dirty="0">
                <a:latin typeface="Tahoma"/>
                <a:cs typeface="Tahoma"/>
              </a:rPr>
              <a:t>do</a:t>
            </a:r>
            <a:r>
              <a:rPr sz="1809" spc="88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this</a:t>
            </a:r>
            <a:r>
              <a:rPr sz="1809" spc="101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type</a:t>
            </a:r>
            <a:r>
              <a:rPr sz="1809" spc="97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 </a:t>
            </a:r>
            <a:r>
              <a:rPr sz="1809" spc="-556" dirty="0">
                <a:latin typeface="Tahoma"/>
                <a:cs typeface="Tahoma"/>
              </a:rPr>
              <a:t> </a:t>
            </a:r>
            <a:r>
              <a:rPr sz="1809" spc="-124" dirty="0">
                <a:latin typeface="Tahoma"/>
                <a:cs typeface="Tahoma"/>
              </a:rPr>
              <a:t>inference</a:t>
            </a:r>
            <a:r>
              <a:rPr sz="1809" spc="40" dirty="0">
                <a:latin typeface="Tahoma"/>
                <a:cs typeface="Tahoma"/>
              </a:rPr>
              <a:t> </a:t>
            </a:r>
            <a:r>
              <a:rPr sz="1809" spc="-150" dirty="0">
                <a:latin typeface="Tahoma"/>
                <a:cs typeface="Tahoma"/>
              </a:rPr>
              <a:t>more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79" dirty="0">
                <a:latin typeface="Tahoma"/>
                <a:cs typeface="Tahoma"/>
              </a:rPr>
              <a:t>efficiently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than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4" dirty="0">
                <a:latin typeface="Tahoma"/>
                <a:cs typeface="Tahoma"/>
              </a:rPr>
              <a:t>general-purpose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reasoner</a:t>
            </a:r>
            <a:endParaRPr sz="1809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8404E-37E4-4BB2-B8A5-55F2837343E8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3FC27-C9C3-4933-9691-CFA0C59E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424D-9876-44B7-AE9E-163CCEC3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FOL: Basic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A892-5ED1-477F-9BD0-8431F042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	</a:t>
            </a:r>
            <a:r>
              <a:rPr lang="en-US" dirty="0" err="1"/>
              <a:t>KingJohn</a:t>
            </a:r>
            <a:r>
              <a:rPr lang="en-US" dirty="0"/>
              <a:t> , 2 , QU, ...</a:t>
            </a:r>
          </a:p>
          <a:p>
            <a:r>
              <a:rPr lang="en-US" dirty="0"/>
              <a:t>Predicates 	Brother, &gt;, …</a:t>
            </a:r>
          </a:p>
          <a:p>
            <a:r>
              <a:rPr lang="en-US" dirty="0"/>
              <a:t>Functions 	Sqrt , </a:t>
            </a:r>
            <a:r>
              <a:rPr lang="en-US" dirty="0" err="1"/>
              <a:t>LeftLegOf</a:t>
            </a:r>
            <a:r>
              <a:rPr lang="en-US" dirty="0"/>
              <a:t> , …</a:t>
            </a:r>
          </a:p>
          <a:p>
            <a:r>
              <a:rPr lang="es-ES" dirty="0"/>
              <a:t>Variables 	x, y, a, b , …</a:t>
            </a:r>
          </a:p>
          <a:p>
            <a:r>
              <a:rPr lang="en-US" dirty="0"/>
              <a:t>Connectives 	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ym typeface="Symbol"/>
              </a:rPr>
              <a:t>,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</a:t>
            </a:r>
            <a:r>
              <a:rPr lang="en-US" dirty="0">
                <a:sym typeface="Symbol"/>
              </a:rPr>
              <a:t>,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</a:t>
            </a:r>
            <a:r>
              <a:rPr lang="en-US" dirty="0">
                <a:sym typeface="Symbol"/>
              </a:rPr>
              <a:t>,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ym typeface="Symbol"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</a:t>
            </a:r>
          </a:p>
          <a:p>
            <a:r>
              <a:rPr lang="en-US" dirty="0"/>
              <a:t>Equality</a:t>
            </a:r>
            <a:r>
              <a:rPr lang="en-US" dirty="0">
                <a:solidFill>
                  <a:srgbClr val="CC00CC"/>
                </a:solidFill>
                <a:sym typeface="Symbol"/>
              </a:rPr>
              <a:t>		=</a:t>
            </a:r>
          </a:p>
          <a:p>
            <a:r>
              <a:rPr lang="en-US" dirty="0"/>
              <a:t>Quantifiers	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, 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95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Engineering in FOL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DCB170-6407-5FCA-84C1-8C045A80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652">
              <a:spcBef>
                <a:spcPts val="101"/>
              </a:spcBef>
            </a:pPr>
            <a:r>
              <a:rPr lang="en-MY" sz="2400" dirty="0">
                <a:latin typeface="NimbusRomNo9L-Regu"/>
              </a:rPr>
              <a:t>Knowledge engineering: </a:t>
            </a:r>
            <a:r>
              <a:rPr lang="en-US" sz="2400" dirty="0">
                <a:latin typeface="NimbusRomNo9L-Regu"/>
              </a:rPr>
              <a:t>the general process of knowledge-base construction</a:t>
            </a:r>
            <a:r>
              <a:rPr lang="en-MY" sz="2400" dirty="0">
                <a:latin typeface="NimbusRomNo9L-Regu"/>
              </a:rPr>
              <a:t>.</a:t>
            </a:r>
          </a:p>
          <a:p>
            <a:pPr marL="89652">
              <a:spcBef>
                <a:spcPts val="101"/>
              </a:spcBef>
            </a:pPr>
            <a:endParaRPr lang="en-MY" sz="2400" dirty="0">
              <a:latin typeface="NimbusRomNo9L-Regu"/>
            </a:endParaRPr>
          </a:p>
          <a:p>
            <a:pPr marL="89652">
              <a:spcBef>
                <a:spcPts val="101"/>
              </a:spcBef>
            </a:pPr>
            <a:r>
              <a:rPr lang="en-MY" sz="2400" dirty="0">
                <a:latin typeface="NimbusRomNo9L-Regu"/>
              </a:rPr>
              <a:t>The steps used in the knowledge engineering process:</a:t>
            </a:r>
          </a:p>
          <a:p>
            <a:pPr marL="392227" indent="-302575">
              <a:spcBef>
                <a:spcPts val="101"/>
              </a:spcBef>
              <a:buAutoNum type="arabicPeriod"/>
            </a:pPr>
            <a:r>
              <a:rPr lang="en-MY" sz="2400" dirty="0">
                <a:latin typeface="NimbusRomNo9L-Regu"/>
              </a:rPr>
              <a:t>Identify the questions.</a:t>
            </a:r>
          </a:p>
          <a:p>
            <a:pPr marL="392227" indent="-302575">
              <a:spcBef>
                <a:spcPts val="101"/>
              </a:spcBef>
              <a:buAutoNum type="arabicPeriod"/>
            </a:pPr>
            <a:r>
              <a:rPr lang="en-MY" sz="2400" dirty="0">
                <a:latin typeface="NimbusRomNo9L-Regu"/>
              </a:rPr>
              <a:t>Assemble the relevant knowledge</a:t>
            </a:r>
          </a:p>
          <a:p>
            <a:pPr marL="392227" indent="-302575">
              <a:spcBef>
                <a:spcPts val="101"/>
              </a:spcBef>
              <a:buAutoNum type="arabicPeriod"/>
            </a:pPr>
            <a:r>
              <a:rPr lang="en-US" sz="2400" dirty="0">
                <a:latin typeface="NimbusRomNo9L-ReguItal"/>
              </a:rPr>
              <a:t>Decide on a vocabulary of predicates, functions, and constants</a:t>
            </a:r>
          </a:p>
          <a:p>
            <a:pPr marL="392227" indent="-302575">
              <a:spcBef>
                <a:spcPts val="101"/>
              </a:spcBef>
              <a:buAutoNum type="arabicPeriod"/>
            </a:pPr>
            <a:r>
              <a:rPr lang="en-US" sz="2400" dirty="0">
                <a:latin typeface="NimbusRomNo9L-ReguItal"/>
              </a:rPr>
              <a:t>Encode general knowledge about the domain</a:t>
            </a:r>
          </a:p>
          <a:p>
            <a:pPr marL="392227" indent="-302575">
              <a:spcBef>
                <a:spcPts val="101"/>
              </a:spcBef>
              <a:buAutoNum type="arabicPeriod"/>
            </a:pPr>
            <a:r>
              <a:rPr lang="en-US" sz="2400" dirty="0">
                <a:latin typeface="NimbusRomNo9L-ReguItal"/>
              </a:rPr>
              <a:t>Encode a description of the problem instance</a:t>
            </a:r>
          </a:p>
          <a:p>
            <a:pPr marL="392227" indent="-302575">
              <a:spcBef>
                <a:spcPts val="101"/>
              </a:spcBef>
              <a:buAutoNum type="arabicPeriod"/>
            </a:pPr>
            <a:r>
              <a:rPr lang="en-US" sz="2400" dirty="0">
                <a:latin typeface="NimbusRomNo9L-ReguItal"/>
              </a:rPr>
              <a:t>Pose queries to the inference procedure and get answers</a:t>
            </a:r>
          </a:p>
          <a:p>
            <a:pPr marL="392227" indent="-302575">
              <a:spcBef>
                <a:spcPts val="101"/>
              </a:spcBef>
              <a:buAutoNum type="arabicPeriod"/>
            </a:pPr>
            <a:r>
              <a:rPr lang="en-US" sz="2400" dirty="0">
                <a:latin typeface="NimbusRomNo9L-ReguItal"/>
              </a:rPr>
              <a:t>Debug and evaluate the knowledge base</a:t>
            </a:r>
          </a:p>
          <a:p>
            <a:pPr marL="392227" indent="-302575">
              <a:spcBef>
                <a:spcPts val="101"/>
              </a:spcBef>
              <a:buAutoNum type="arabicPeriod"/>
            </a:pPr>
            <a:endParaRPr lang="en-US" sz="2400" dirty="0">
              <a:latin typeface="NimbusRomNo9L-ReguItal"/>
            </a:endParaRPr>
          </a:p>
          <a:p>
            <a:endParaRPr lang="en-EG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60</a:t>
            </a:fld>
            <a:endParaRPr spc="1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C6BF4-158B-4C18-BC88-BE35DCB2E0C0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87E19-7C75-44BC-80EF-3B2A48FC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71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61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26707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  <a:tabLst>
                <a:tab pos="2123068" algn="l"/>
              </a:tabLst>
            </a:pPr>
            <a:r>
              <a:rPr lang="en-US" spc="79" dirty="0"/>
              <a:t>Knowledge Engineering in FOL</a:t>
            </a:r>
            <a:endParaRPr spc="31" dirty="0"/>
          </a:p>
        </p:txBody>
      </p:sp>
      <p:sp>
        <p:nvSpPr>
          <p:cNvPr id="3" name="object 3"/>
          <p:cNvSpPr txBox="1"/>
          <p:nvPr/>
        </p:nvSpPr>
        <p:spPr>
          <a:xfrm>
            <a:off x="1053346" y="1244496"/>
            <a:ext cx="6966137" cy="5079784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lang="en-US" sz="1588" dirty="0">
                <a:latin typeface="NimbusRomNo9L-ReguItal"/>
              </a:rPr>
              <a:t>Applications in the electronic circuits domain</a:t>
            </a: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392227" indent="-302575">
              <a:spcBef>
                <a:spcPts val="101"/>
              </a:spcBef>
              <a:buAutoNum type="arabicPeriod"/>
            </a:pPr>
            <a:r>
              <a:rPr lang="en-MY" sz="1588" dirty="0">
                <a:solidFill>
                  <a:srgbClr val="9A009A"/>
                </a:solidFill>
                <a:latin typeface="CMSSBX10"/>
              </a:rPr>
              <a:t>Identify the questions</a:t>
            </a:r>
            <a:endParaRPr lang="en-US" sz="1588" dirty="0">
              <a:solidFill>
                <a:srgbClr val="9A009A"/>
              </a:solidFill>
              <a:latin typeface="NimbusRomNo9L-ReguItal"/>
            </a:endParaRPr>
          </a:p>
          <a:p>
            <a:pPr marL="392227" indent="-302575">
              <a:spcBef>
                <a:spcPts val="101"/>
              </a:spcBef>
              <a:buAutoNum type="arabicPeriod"/>
            </a:pPr>
            <a:endParaRPr lang="en-US" sz="1588" dirty="0">
              <a:solidFill>
                <a:srgbClr val="9A009A"/>
              </a:solidFill>
              <a:latin typeface="NimbusRomNo9L-ReguItal"/>
            </a:endParaRP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Does the circuit in Figure 8.6 actually add properly? 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If all the inputs are high, what is the output of gate A2? 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Questions about the circuit’s structure are also interesting. 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For example, what are all the gates connected to the first input terminal? 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Does the circuit contain feedback loops?</a:t>
            </a: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748118"/>
            <a:ext cx="4837312" cy="2162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1B4C3-8573-412D-91BE-8452DE5EFF65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8DD85D-583E-4B6C-9055-F85B3D86F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379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62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26707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  <a:tabLst>
                <a:tab pos="2123068" algn="l"/>
              </a:tabLst>
            </a:pPr>
            <a:r>
              <a:rPr lang="en-US" spc="79" dirty="0"/>
              <a:t>Knowledge Engineering in FOL</a:t>
            </a:r>
            <a:endParaRPr spc="31" dirty="0"/>
          </a:p>
        </p:txBody>
      </p:sp>
      <p:sp>
        <p:nvSpPr>
          <p:cNvPr id="3" name="object 3"/>
          <p:cNvSpPr txBox="1"/>
          <p:nvPr/>
        </p:nvSpPr>
        <p:spPr>
          <a:xfrm>
            <a:off x="1053346" y="1244497"/>
            <a:ext cx="6966137" cy="4809774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lang="en-US" sz="1588" dirty="0">
                <a:latin typeface="NimbusRomNo9L-ReguItal"/>
              </a:rPr>
              <a:t>Applications in the electronic circuits domain</a:t>
            </a: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r>
              <a:rPr lang="en-MY" sz="1588" dirty="0">
                <a:solidFill>
                  <a:srgbClr val="9A009A"/>
                </a:solidFill>
                <a:latin typeface="CMSSBX10"/>
              </a:rPr>
              <a:t>2. Assemble the relevant knowledge</a:t>
            </a:r>
            <a:endParaRPr lang="en-US" sz="1588" dirty="0">
              <a:solidFill>
                <a:srgbClr val="9A009A"/>
              </a:solidFill>
              <a:latin typeface="NimbusRomNo9L-ReguItal"/>
            </a:endParaRP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MY" sz="1588" dirty="0">
                <a:latin typeface="NimbusRomNo9L-Regu"/>
              </a:rPr>
              <a:t>Circuits composed of wires and gates.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Signals flow along wires to the input terminals of gates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Each gate produces a signal on the output terminal that flows along another wire.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MY" sz="1588" dirty="0">
                <a:latin typeface="NimbusRomNo9L-Regu"/>
              </a:rPr>
              <a:t>There are four types </a:t>
            </a:r>
            <a:r>
              <a:rPr lang="en-US" sz="1588" dirty="0">
                <a:latin typeface="NimbusRomNo9L-Regu"/>
              </a:rPr>
              <a:t>of gates: AND, OR, and XOR gates have two input terminals, and NOT gates have one.</a:t>
            </a:r>
            <a:endParaRPr lang="en-MY" sz="1588" dirty="0">
              <a:latin typeface="NimbusRomNo9L-Regu"/>
            </a:endParaRPr>
          </a:p>
          <a:p>
            <a:pPr algn="l"/>
            <a:endParaRPr lang="en-US" sz="1588" dirty="0">
              <a:latin typeface="NimbusRomNo9L-ReguIt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748118"/>
            <a:ext cx="4837312" cy="2162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57573A-260E-4319-A779-B77DEA98EA17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1FA2AF-970B-494F-A063-3F5439CC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540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63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26707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  <a:tabLst>
                <a:tab pos="2123068" algn="l"/>
              </a:tabLst>
            </a:pPr>
            <a:r>
              <a:rPr lang="en-US" spc="79" dirty="0"/>
              <a:t>Knowledge Engineering in FOL</a:t>
            </a:r>
            <a:endParaRPr spc="31" dirty="0"/>
          </a:p>
        </p:txBody>
      </p:sp>
      <p:sp>
        <p:nvSpPr>
          <p:cNvPr id="3" name="object 3"/>
          <p:cNvSpPr txBox="1"/>
          <p:nvPr/>
        </p:nvSpPr>
        <p:spPr>
          <a:xfrm>
            <a:off x="1053346" y="1244496"/>
            <a:ext cx="6966137" cy="4565412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lang="en-US" sz="1588" dirty="0">
                <a:latin typeface="NimbusRomNo9L-ReguItal"/>
              </a:rPr>
              <a:t>Applications in the electronic circuits domain</a:t>
            </a: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r>
              <a:rPr lang="en-MY" sz="1588" dirty="0">
                <a:solidFill>
                  <a:srgbClr val="9A009A"/>
                </a:solidFill>
                <a:latin typeface="CMSSBX10"/>
              </a:rPr>
              <a:t>3. Decide on a vocabulary</a:t>
            </a:r>
            <a:endParaRPr lang="en-US" sz="1588" dirty="0">
              <a:solidFill>
                <a:srgbClr val="9A009A"/>
              </a:solidFill>
              <a:latin typeface="NimbusRomNo9L-ReguItal"/>
            </a:endParaRP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Each gate is represented as an object named by a constant, about which we assert that it is a gate with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MY" sz="1588" i="1" dirty="0">
                <a:latin typeface="NimbusRomNo9L-ReguItal"/>
              </a:rPr>
              <a:t>Gate</a:t>
            </a:r>
            <a:r>
              <a:rPr lang="en-MY" sz="1588" dirty="0">
                <a:latin typeface="CMR10"/>
              </a:rPr>
              <a:t>(</a:t>
            </a:r>
            <a:r>
              <a:rPr lang="en-MY" sz="1588" i="1" dirty="0">
                <a:latin typeface="NimbusRomNo9L-ReguItal"/>
              </a:rPr>
              <a:t>X</a:t>
            </a:r>
            <a:r>
              <a:rPr lang="en-MY" sz="1588" baseline="-25000" dirty="0">
                <a:latin typeface="NimbusRomNo9L-Regu"/>
              </a:rPr>
              <a:t>1</a:t>
            </a:r>
            <a:r>
              <a:rPr lang="en-MY" sz="1588" dirty="0">
                <a:latin typeface="CMR10"/>
              </a:rPr>
              <a:t>)</a:t>
            </a:r>
            <a:r>
              <a:rPr lang="en-MY" sz="1588" dirty="0">
                <a:latin typeface="NimbusRomNo9L-Regu"/>
              </a:rPr>
              <a:t>, </a:t>
            </a:r>
            <a:r>
              <a:rPr lang="en-MY" sz="1588" dirty="0" err="1">
                <a:latin typeface="NimbusRomNo9L-Regu"/>
              </a:rPr>
              <a:t>eg</a:t>
            </a:r>
            <a:r>
              <a:rPr lang="en-MY" sz="1588" dirty="0">
                <a:latin typeface="NimbusRomNo9L-Regu"/>
              </a:rPr>
              <a:t>: </a:t>
            </a:r>
            <a:r>
              <a:rPr lang="en-MY" sz="1588" i="1" dirty="0">
                <a:latin typeface="NimbusRomNo9L-Regu"/>
              </a:rPr>
              <a:t>T</a:t>
            </a:r>
            <a:r>
              <a:rPr lang="en-MY" sz="1588" i="1" dirty="0">
                <a:latin typeface="NimbusRomNo9L-ReguItal"/>
              </a:rPr>
              <a:t>ype</a:t>
            </a:r>
            <a:r>
              <a:rPr lang="en-MY" sz="1588" dirty="0">
                <a:latin typeface="CMR10"/>
              </a:rPr>
              <a:t>(</a:t>
            </a:r>
            <a:r>
              <a:rPr lang="en-MY" sz="1588" i="1" dirty="0">
                <a:latin typeface="NimbusRomNo9L-ReguItal"/>
              </a:rPr>
              <a:t>X</a:t>
            </a:r>
            <a:r>
              <a:rPr lang="en-MY" sz="1588" baseline="-25000" dirty="0">
                <a:latin typeface="NimbusRomNo9L-Regu"/>
              </a:rPr>
              <a:t>1</a:t>
            </a:r>
            <a:r>
              <a:rPr lang="en-MY" sz="1588" dirty="0">
                <a:latin typeface="CMR10"/>
              </a:rPr>
              <a:t>)=</a:t>
            </a:r>
            <a:r>
              <a:rPr lang="en-MY" sz="1588" i="1" dirty="0">
                <a:latin typeface="NimbusRomNo9L-ReguItal"/>
              </a:rPr>
              <a:t>XOR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MY" sz="1588" i="1" dirty="0">
                <a:latin typeface="NimbusRomNo9L-ReguItal"/>
              </a:rPr>
              <a:t>Circuit</a:t>
            </a:r>
            <a:r>
              <a:rPr lang="en-MY" sz="1588" dirty="0">
                <a:latin typeface="NimbusRomNo9L-ReguItal"/>
              </a:rPr>
              <a:t>(</a:t>
            </a:r>
            <a:r>
              <a:rPr lang="en-MY" sz="1588" i="1" dirty="0">
                <a:latin typeface="NimbusRomNo9L-ReguItal"/>
              </a:rPr>
              <a:t>C</a:t>
            </a:r>
            <a:r>
              <a:rPr lang="en-MY" sz="1588" baseline="-25000" dirty="0">
                <a:latin typeface="NimbusRomNo9L-ReguItal"/>
              </a:rPr>
              <a:t>1</a:t>
            </a:r>
            <a:r>
              <a:rPr lang="en-MY" sz="1588" dirty="0">
                <a:latin typeface="NimbusRomNo9L-ReguItal"/>
              </a:rPr>
              <a:t>)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MY" sz="1588" i="1" dirty="0">
                <a:latin typeface="NimbusRomNo9L-ReguItal"/>
              </a:rPr>
              <a:t>Terminal</a:t>
            </a:r>
            <a:r>
              <a:rPr lang="en-MY" sz="1588" dirty="0">
                <a:latin typeface="NimbusRomNo9L-ReguItal"/>
              </a:rPr>
              <a:t>(</a:t>
            </a:r>
            <a:r>
              <a:rPr lang="en-MY" sz="1588" i="1" dirty="0">
                <a:latin typeface="NimbusRomNo9L-ReguItal"/>
              </a:rPr>
              <a:t>x</a:t>
            </a:r>
            <a:r>
              <a:rPr lang="en-MY" sz="1588" dirty="0">
                <a:latin typeface="NimbusRomNo9L-ReguItal"/>
              </a:rPr>
              <a:t>)</a:t>
            </a:r>
            <a:endParaRPr lang="en-US" sz="1588" dirty="0">
              <a:latin typeface="NimbusRomNo9L-ReguIt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748118"/>
            <a:ext cx="4837312" cy="2162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935E5-B953-4B46-8114-800A25D36E88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044D00-9488-40E3-B71E-475133C5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495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64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26707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  <a:tabLst>
                <a:tab pos="2123068" algn="l"/>
              </a:tabLst>
            </a:pPr>
            <a:r>
              <a:rPr lang="en-US" spc="79" dirty="0"/>
              <a:t>Knowledge Engineering in FOL</a:t>
            </a:r>
            <a:endParaRPr spc="31" dirty="0"/>
          </a:p>
        </p:txBody>
      </p:sp>
      <p:sp>
        <p:nvSpPr>
          <p:cNvPr id="3" name="object 3"/>
          <p:cNvSpPr txBox="1"/>
          <p:nvPr/>
        </p:nvSpPr>
        <p:spPr>
          <a:xfrm>
            <a:off x="1053346" y="1244496"/>
            <a:ext cx="6966137" cy="4565412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lang="en-US" sz="1588" dirty="0">
                <a:latin typeface="NimbusRomNo9L-ReguItal"/>
              </a:rPr>
              <a:t>Applications in the electronic circuits domain</a:t>
            </a: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r>
              <a:rPr lang="en-MY" sz="1588" dirty="0">
                <a:solidFill>
                  <a:srgbClr val="9A009A"/>
                </a:solidFill>
                <a:latin typeface="CMSSBX10"/>
              </a:rPr>
              <a:t>4. </a:t>
            </a:r>
            <a:r>
              <a:rPr lang="en-US" sz="1588" dirty="0">
                <a:solidFill>
                  <a:srgbClr val="9A009A"/>
                </a:solidFill>
                <a:latin typeface="CMSSBX10"/>
              </a:rPr>
              <a:t>Encode general knowledge of the domain</a:t>
            </a:r>
            <a:endParaRPr lang="en-US" sz="1588" dirty="0">
              <a:solidFill>
                <a:srgbClr val="9A009A"/>
              </a:solidFill>
              <a:latin typeface="NimbusRomNo9L-ReguItal"/>
            </a:endParaRP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Example:</a:t>
            </a:r>
          </a:p>
          <a:p>
            <a:pPr algn="l"/>
            <a:r>
              <a:rPr lang="en-US" sz="1588" dirty="0">
                <a:latin typeface="NimbusRomNo9L-Regu"/>
              </a:rPr>
              <a:t>       If two terminals are connected, then they have the same signal:</a:t>
            </a:r>
          </a:p>
          <a:p>
            <a:pPr algn="l"/>
            <a:endParaRPr lang="en-US" sz="1588" dirty="0">
              <a:latin typeface="NimbusRomNo9L-Regu"/>
            </a:endParaRPr>
          </a:p>
          <a:p>
            <a:pPr algn="l"/>
            <a:r>
              <a:rPr lang="en-MY" sz="1588" dirty="0"/>
              <a:t>∀ </a:t>
            </a:r>
            <a:r>
              <a:rPr lang="fr-FR" sz="1588" i="1" dirty="0">
                <a:latin typeface="NimbusRomNo9L-ReguItal"/>
              </a:rPr>
              <a:t>t</a:t>
            </a:r>
            <a:r>
              <a:rPr lang="fr-FR" sz="1588" baseline="-25000" dirty="0">
                <a:latin typeface="NimbusRomNo9L-Regu"/>
              </a:rPr>
              <a:t>1</a:t>
            </a:r>
            <a:r>
              <a:rPr lang="fr-FR" sz="1588" dirty="0">
                <a:latin typeface="CMMI10"/>
              </a:rPr>
              <a:t>, </a:t>
            </a:r>
            <a:r>
              <a:rPr lang="fr-FR" sz="1588" i="1" dirty="0">
                <a:latin typeface="NimbusRomNo9L-ReguItal"/>
              </a:rPr>
              <a:t>t</a:t>
            </a:r>
            <a:r>
              <a:rPr lang="fr-FR" sz="1588" baseline="-25000" dirty="0">
                <a:latin typeface="NimbusRomNo9L-Regu"/>
              </a:rPr>
              <a:t>2</a:t>
            </a:r>
            <a:r>
              <a:rPr lang="fr-FR" sz="1588" dirty="0">
                <a:latin typeface="NimbusRomNo9L-Regu"/>
              </a:rPr>
              <a:t> </a:t>
            </a:r>
            <a:r>
              <a:rPr lang="fr-FR" sz="1588" i="1" dirty="0">
                <a:latin typeface="NimbusRomNo9L-ReguItal"/>
              </a:rPr>
              <a:t>Terminal</a:t>
            </a:r>
            <a:r>
              <a:rPr lang="fr-FR" sz="1588" dirty="0">
                <a:latin typeface="CMR10"/>
              </a:rPr>
              <a:t>(</a:t>
            </a:r>
            <a:r>
              <a:rPr lang="fr-FR" sz="1588" i="1" dirty="0">
                <a:latin typeface="NimbusRomNo9L-ReguItal"/>
              </a:rPr>
              <a:t>t</a:t>
            </a:r>
            <a:r>
              <a:rPr lang="fr-FR" sz="1588" baseline="-25000" dirty="0">
                <a:latin typeface="NimbusRomNo9L-Regu"/>
              </a:rPr>
              <a:t>1</a:t>
            </a:r>
            <a:r>
              <a:rPr lang="fr-FR" sz="1588" dirty="0">
                <a:latin typeface="CMR10"/>
              </a:rPr>
              <a:t>)</a:t>
            </a:r>
            <a:r>
              <a:rPr lang="en-MY" sz="1588" dirty="0"/>
              <a:t> ∧ </a:t>
            </a:r>
            <a:r>
              <a:rPr lang="fr-FR" sz="1588" i="1" dirty="0">
                <a:latin typeface="NimbusRomNo9L-ReguItal"/>
              </a:rPr>
              <a:t>Terminal</a:t>
            </a:r>
            <a:r>
              <a:rPr lang="fr-FR" sz="1588" dirty="0">
                <a:latin typeface="CMR10"/>
              </a:rPr>
              <a:t>(</a:t>
            </a:r>
            <a:r>
              <a:rPr lang="fr-FR" sz="1588" i="1" dirty="0">
                <a:latin typeface="NimbusRomNo9L-ReguItal"/>
              </a:rPr>
              <a:t>t</a:t>
            </a:r>
            <a:r>
              <a:rPr lang="fr-FR" sz="1588" baseline="-25000" dirty="0">
                <a:latin typeface="NimbusRomNo9L-Regu"/>
              </a:rPr>
              <a:t>2</a:t>
            </a:r>
            <a:r>
              <a:rPr lang="fr-FR" sz="1588" dirty="0">
                <a:latin typeface="CMR10"/>
              </a:rPr>
              <a:t>)</a:t>
            </a:r>
            <a:r>
              <a:rPr lang="en-MY" sz="1588" dirty="0"/>
              <a:t> ∧ </a:t>
            </a:r>
            <a:r>
              <a:rPr lang="fr-FR" sz="1588" i="1" dirty="0" err="1">
                <a:latin typeface="NimbusRomNo9L-ReguItal"/>
              </a:rPr>
              <a:t>Connected</a:t>
            </a:r>
            <a:r>
              <a:rPr lang="fr-FR" sz="1588" dirty="0">
                <a:latin typeface="CMR10"/>
              </a:rPr>
              <a:t>(</a:t>
            </a:r>
            <a:r>
              <a:rPr lang="fr-FR" sz="1588" i="1" dirty="0">
                <a:latin typeface="NimbusRomNo9L-ReguItal"/>
              </a:rPr>
              <a:t>t</a:t>
            </a:r>
            <a:r>
              <a:rPr lang="fr-FR" sz="1588" baseline="-25000" dirty="0">
                <a:latin typeface="NimbusRomNo9L-Regu"/>
              </a:rPr>
              <a:t>1</a:t>
            </a:r>
            <a:r>
              <a:rPr lang="fr-FR" sz="1588" dirty="0">
                <a:latin typeface="CMMI10"/>
              </a:rPr>
              <a:t>, </a:t>
            </a:r>
            <a:r>
              <a:rPr lang="fr-FR" sz="1588" i="1" dirty="0">
                <a:latin typeface="NimbusRomNo9L-ReguItal"/>
              </a:rPr>
              <a:t>t</a:t>
            </a:r>
            <a:r>
              <a:rPr lang="fr-FR" sz="1588" baseline="-25000" dirty="0">
                <a:latin typeface="NimbusRomNo9L-Regu"/>
              </a:rPr>
              <a:t>2</a:t>
            </a:r>
            <a:r>
              <a:rPr lang="fr-FR" sz="1588" dirty="0">
                <a:latin typeface="CMR10"/>
              </a:rPr>
              <a:t>) </a:t>
            </a:r>
            <a:r>
              <a:rPr lang="en-MY" sz="1588" dirty="0"/>
              <a:t>⇒</a:t>
            </a:r>
            <a:endParaRPr lang="fr-FR" sz="1588" dirty="0">
              <a:latin typeface="CMSY10"/>
            </a:endParaRPr>
          </a:p>
          <a:p>
            <a:pPr algn="l"/>
            <a:r>
              <a:rPr lang="en-MY" sz="1588" i="1" dirty="0">
                <a:latin typeface="NimbusRomNo9L-ReguItal"/>
              </a:rPr>
              <a:t>Signal</a:t>
            </a:r>
            <a:r>
              <a:rPr lang="en-MY" sz="1588" dirty="0">
                <a:latin typeface="CMR10"/>
              </a:rPr>
              <a:t>(</a:t>
            </a:r>
            <a:r>
              <a:rPr lang="en-MY" sz="1588" i="1" dirty="0">
                <a:latin typeface="NimbusRomNo9L-ReguItal"/>
              </a:rPr>
              <a:t>t</a:t>
            </a:r>
            <a:r>
              <a:rPr lang="en-MY" sz="1588" baseline="-25000" dirty="0">
                <a:latin typeface="NimbusRomNo9L-Regu"/>
              </a:rPr>
              <a:t>1</a:t>
            </a:r>
            <a:r>
              <a:rPr lang="en-MY" sz="1588" dirty="0">
                <a:latin typeface="CMR10"/>
              </a:rPr>
              <a:t>)=</a:t>
            </a:r>
            <a:r>
              <a:rPr lang="en-MY" sz="1588" i="1" dirty="0">
                <a:latin typeface="NimbusRomNo9L-ReguItal"/>
              </a:rPr>
              <a:t>Signal</a:t>
            </a:r>
            <a:r>
              <a:rPr lang="en-MY" sz="1588" dirty="0">
                <a:latin typeface="CMR10"/>
              </a:rPr>
              <a:t>(</a:t>
            </a:r>
            <a:r>
              <a:rPr lang="en-MY" sz="1588" i="1" dirty="0">
                <a:latin typeface="NimbusRomNo9L-ReguItal"/>
              </a:rPr>
              <a:t>t</a:t>
            </a:r>
            <a:r>
              <a:rPr lang="en-MY" sz="1588" baseline="-25000" dirty="0">
                <a:latin typeface="NimbusRomNo9L-Regu"/>
              </a:rPr>
              <a:t>2</a:t>
            </a:r>
            <a:r>
              <a:rPr lang="en-MY" sz="1588" dirty="0">
                <a:latin typeface="CMR10"/>
              </a:rPr>
              <a:t>)</a:t>
            </a:r>
            <a:endParaRPr lang="en-US" sz="1588" dirty="0">
              <a:latin typeface="NimbusRomNo9L-ReguIt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748118"/>
            <a:ext cx="4837312" cy="2162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8CB0B-6D21-4520-95B4-F8DE17E0C60A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1AA3F-3704-466F-B827-CD5CABF26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979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65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26707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  <a:tabLst>
                <a:tab pos="2123068" algn="l"/>
              </a:tabLst>
            </a:pPr>
            <a:r>
              <a:rPr lang="en-US" spc="79" dirty="0"/>
              <a:t>Knowledge Engineering in FOL</a:t>
            </a:r>
            <a:endParaRPr spc="31" dirty="0"/>
          </a:p>
        </p:txBody>
      </p:sp>
      <p:sp>
        <p:nvSpPr>
          <p:cNvPr id="3" name="object 3"/>
          <p:cNvSpPr txBox="1"/>
          <p:nvPr/>
        </p:nvSpPr>
        <p:spPr>
          <a:xfrm>
            <a:off x="1053346" y="1244496"/>
            <a:ext cx="6966137" cy="385797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lang="en-US" sz="1588" dirty="0">
                <a:latin typeface="NimbusRomNo9L-ReguItal"/>
              </a:rPr>
              <a:t>Applications in the electronic circuits domain</a:t>
            </a: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r>
              <a:rPr lang="en-MY" sz="1588" dirty="0">
                <a:solidFill>
                  <a:srgbClr val="9A009A"/>
                </a:solidFill>
                <a:latin typeface="CMSSBX10"/>
              </a:rPr>
              <a:t>5. </a:t>
            </a:r>
            <a:r>
              <a:rPr lang="en-US" sz="1588" dirty="0">
                <a:solidFill>
                  <a:srgbClr val="9A009A"/>
                </a:solidFill>
                <a:latin typeface="CMSSBX10"/>
              </a:rPr>
              <a:t>Encode the specific problem instance</a:t>
            </a:r>
          </a:p>
          <a:p>
            <a:pPr marL="341798" indent="-252146">
              <a:spcBef>
                <a:spcPts val="101"/>
              </a:spcBef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Categorize the circuit and its component gates &amp; show the connections:</a:t>
            </a:r>
          </a:p>
          <a:p>
            <a:pPr marL="89652">
              <a:spcBef>
                <a:spcPts val="101"/>
              </a:spcBef>
            </a:pPr>
            <a:r>
              <a:rPr lang="en-US" sz="1588" i="1" dirty="0">
                <a:latin typeface="NimbusRomNo9L-ReguItal"/>
              </a:rPr>
              <a:t>Connected</a:t>
            </a:r>
            <a:r>
              <a:rPr lang="en-US" sz="1588" dirty="0">
                <a:latin typeface="CMR10"/>
              </a:rPr>
              <a:t>(</a:t>
            </a:r>
            <a:r>
              <a:rPr lang="en-US" sz="1588" i="1" dirty="0">
                <a:latin typeface="NimbusRomNo9L-ReguItal"/>
              </a:rPr>
              <a:t>Out</a:t>
            </a:r>
            <a:r>
              <a:rPr lang="en-US" sz="1588" dirty="0">
                <a:latin typeface="CMR10"/>
              </a:rPr>
              <a:t>(</a:t>
            </a:r>
            <a:r>
              <a:rPr lang="en-US" sz="1588" dirty="0">
                <a:latin typeface="NimbusRomNo9L-Regu"/>
              </a:rPr>
              <a:t>1</a:t>
            </a:r>
            <a:r>
              <a:rPr lang="en-US" sz="1588" dirty="0">
                <a:latin typeface="CMMI10"/>
              </a:rPr>
              <a:t>,</a:t>
            </a:r>
            <a:r>
              <a:rPr lang="en-US" sz="1588" i="1" dirty="0">
                <a:latin typeface="NimbusRomNo9L-ReguItal"/>
              </a:rPr>
              <a:t>X</a:t>
            </a:r>
            <a:r>
              <a:rPr lang="en-US" sz="1588" baseline="-25000" dirty="0">
                <a:latin typeface="NimbusRomNo9L-Regu"/>
              </a:rPr>
              <a:t>1</a:t>
            </a:r>
            <a:r>
              <a:rPr lang="en-US" sz="1588" dirty="0">
                <a:latin typeface="CMR10"/>
              </a:rPr>
              <a:t>)</a:t>
            </a:r>
            <a:r>
              <a:rPr lang="en-US" sz="1588" dirty="0">
                <a:latin typeface="CMMI10"/>
              </a:rPr>
              <a:t>, </a:t>
            </a:r>
            <a:r>
              <a:rPr lang="en-US" sz="1588" i="1" dirty="0">
                <a:latin typeface="NimbusRomNo9L-ReguItal"/>
              </a:rPr>
              <a:t>In</a:t>
            </a:r>
            <a:r>
              <a:rPr lang="en-US" sz="1588" dirty="0">
                <a:latin typeface="CMR10"/>
              </a:rPr>
              <a:t>(</a:t>
            </a:r>
            <a:r>
              <a:rPr lang="en-US" sz="1588" dirty="0">
                <a:latin typeface="NimbusRomNo9L-Regu"/>
              </a:rPr>
              <a:t>1</a:t>
            </a:r>
            <a:r>
              <a:rPr lang="en-US" sz="1588" dirty="0">
                <a:latin typeface="CMMI10"/>
              </a:rPr>
              <a:t>,</a:t>
            </a:r>
            <a:r>
              <a:rPr lang="en-US" sz="1588" i="1" dirty="0">
                <a:latin typeface="NimbusRomNo9L-ReguItal"/>
              </a:rPr>
              <a:t>X</a:t>
            </a:r>
            <a:r>
              <a:rPr lang="en-US" sz="1588" baseline="-25000" dirty="0">
                <a:latin typeface="NimbusRomNo9L-Regu"/>
              </a:rPr>
              <a:t>2</a:t>
            </a:r>
            <a:r>
              <a:rPr lang="en-US" sz="1588" dirty="0">
                <a:latin typeface="CMR10"/>
              </a:rPr>
              <a:t>)) </a:t>
            </a:r>
            <a:r>
              <a:rPr lang="en-US" sz="1588" i="1" dirty="0">
                <a:latin typeface="NimbusRomNo9L-ReguItal"/>
              </a:rPr>
              <a:t>Connected</a:t>
            </a:r>
            <a:r>
              <a:rPr lang="en-US" sz="1588" dirty="0">
                <a:latin typeface="CMR10"/>
              </a:rPr>
              <a:t>(</a:t>
            </a:r>
            <a:r>
              <a:rPr lang="en-US" sz="1588" i="1" dirty="0">
                <a:latin typeface="NimbusRomNo9L-ReguItal"/>
              </a:rPr>
              <a:t>In</a:t>
            </a:r>
            <a:r>
              <a:rPr lang="en-US" sz="1588" dirty="0">
                <a:latin typeface="CMR10"/>
              </a:rPr>
              <a:t>(</a:t>
            </a:r>
            <a:r>
              <a:rPr lang="en-US" sz="1588" dirty="0">
                <a:latin typeface="NimbusRomNo9L-Regu"/>
              </a:rPr>
              <a:t>1</a:t>
            </a:r>
            <a:r>
              <a:rPr lang="en-US" sz="1588" dirty="0">
                <a:latin typeface="CMMI10"/>
              </a:rPr>
              <a:t>,</a:t>
            </a:r>
            <a:r>
              <a:rPr lang="en-US" sz="1588" i="1" dirty="0">
                <a:latin typeface="NimbusRomNo9L-ReguItal"/>
              </a:rPr>
              <a:t>C</a:t>
            </a:r>
            <a:r>
              <a:rPr lang="en-US" sz="1588" baseline="-25000" dirty="0">
                <a:latin typeface="NimbusRomNo9L-Regu"/>
              </a:rPr>
              <a:t>1</a:t>
            </a:r>
            <a:r>
              <a:rPr lang="en-US" sz="1588" dirty="0">
                <a:latin typeface="CMR10"/>
              </a:rPr>
              <a:t>)</a:t>
            </a:r>
            <a:r>
              <a:rPr lang="en-US" sz="1588" dirty="0">
                <a:latin typeface="CMMI10"/>
              </a:rPr>
              <a:t>; </a:t>
            </a:r>
            <a:r>
              <a:rPr lang="en-US" sz="1588" i="1" dirty="0">
                <a:latin typeface="NimbusRomNo9L-ReguItal"/>
              </a:rPr>
              <a:t>In</a:t>
            </a:r>
            <a:r>
              <a:rPr lang="en-US" sz="1588" dirty="0">
                <a:latin typeface="CMR10"/>
              </a:rPr>
              <a:t>(</a:t>
            </a:r>
            <a:r>
              <a:rPr lang="en-US" sz="1588" dirty="0">
                <a:latin typeface="NimbusRomNo9L-Regu"/>
              </a:rPr>
              <a:t>1</a:t>
            </a:r>
            <a:r>
              <a:rPr lang="en-US" sz="1588" dirty="0">
                <a:latin typeface="CMMI10"/>
              </a:rPr>
              <a:t>,</a:t>
            </a:r>
            <a:r>
              <a:rPr lang="en-US" sz="1588" i="1" dirty="0">
                <a:latin typeface="NimbusRomNo9L-ReguItal"/>
              </a:rPr>
              <a:t>X</a:t>
            </a:r>
            <a:r>
              <a:rPr lang="en-US" sz="1588" baseline="-25000" dirty="0">
                <a:latin typeface="NimbusRomNo9L-Regu"/>
              </a:rPr>
              <a:t>1</a:t>
            </a:r>
            <a:r>
              <a:rPr lang="en-US" sz="1588" dirty="0">
                <a:latin typeface="CMR10"/>
              </a:rPr>
              <a:t>))</a:t>
            </a:r>
            <a:endParaRPr lang="en-US" sz="1588" dirty="0">
              <a:latin typeface="NimbusRomNo9L-Regu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748118"/>
            <a:ext cx="4837312" cy="2162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3A471A-5603-4AAC-B50A-E3740241547D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9B63A4-4805-40BE-ACAD-97842833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513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66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26707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  <a:tabLst>
                <a:tab pos="2123068" algn="l"/>
              </a:tabLst>
            </a:pPr>
            <a:r>
              <a:rPr lang="en-US" spc="79" dirty="0"/>
              <a:t>Knowledge Engineering in FOL</a:t>
            </a:r>
            <a:endParaRPr spc="31" dirty="0"/>
          </a:p>
        </p:txBody>
      </p:sp>
      <p:sp>
        <p:nvSpPr>
          <p:cNvPr id="3" name="object 3"/>
          <p:cNvSpPr txBox="1"/>
          <p:nvPr/>
        </p:nvSpPr>
        <p:spPr>
          <a:xfrm>
            <a:off x="1053346" y="1244496"/>
            <a:ext cx="6966137" cy="4102336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lang="en-US" sz="1588" dirty="0">
                <a:latin typeface="NimbusRomNo9L-ReguItal"/>
              </a:rPr>
              <a:t>Applications in the electronic circuits domain</a:t>
            </a: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r>
              <a:rPr lang="en-MY" sz="1588" dirty="0">
                <a:solidFill>
                  <a:srgbClr val="9A009A"/>
                </a:solidFill>
                <a:latin typeface="CMSSBX10"/>
              </a:rPr>
              <a:t>6. </a:t>
            </a:r>
            <a:r>
              <a:rPr lang="en-US" sz="1588" dirty="0">
                <a:solidFill>
                  <a:srgbClr val="9A009A"/>
                </a:solidFill>
                <a:latin typeface="CMSSBX10"/>
              </a:rPr>
              <a:t>Pose queries to the inference procedure</a:t>
            </a:r>
          </a:p>
          <a:p>
            <a:pPr marL="341798" indent="-252146">
              <a:spcBef>
                <a:spcPts val="101"/>
              </a:spcBef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What are the possible sets of values of all the terminals for the adder circuit?</a:t>
            </a:r>
          </a:p>
          <a:p>
            <a:pPr marL="341798" indent="-252146">
              <a:spcBef>
                <a:spcPts val="101"/>
              </a:spcBef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This final query will return a complete input–output table for the device, which can be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748118"/>
            <a:ext cx="4837312" cy="2162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ADE47-A918-460B-AA8B-3D83B644F258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18388A-1F18-4CCC-AF7E-F3D133B8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521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67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26707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  <a:tabLst>
                <a:tab pos="2123068" algn="l"/>
              </a:tabLst>
            </a:pPr>
            <a:r>
              <a:rPr lang="en-US" spc="79" dirty="0"/>
              <a:t>Knowledge Engineering in FOL</a:t>
            </a:r>
            <a:endParaRPr spc="31" dirty="0"/>
          </a:p>
        </p:txBody>
      </p:sp>
      <p:sp>
        <p:nvSpPr>
          <p:cNvPr id="3" name="object 3"/>
          <p:cNvSpPr txBox="1"/>
          <p:nvPr/>
        </p:nvSpPr>
        <p:spPr>
          <a:xfrm>
            <a:off x="1053346" y="1244497"/>
            <a:ext cx="6966137" cy="4321051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lang="en-US" sz="1588" dirty="0">
                <a:latin typeface="NimbusRomNo9L-ReguItal"/>
              </a:rPr>
              <a:t>Applications in the electronic circuits domain</a:t>
            </a: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r>
              <a:rPr lang="en-MY" sz="1588" dirty="0">
                <a:solidFill>
                  <a:srgbClr val="9A009A"/>
                </a:solidFill>
                <a:latin typeface="CMSSBX10"/>
              </a:rPr>
              <a:t>7. Debug the knowledge base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We can perturb the knowledge base in various ways to see what kinds of erroneous behaviors </a:t>
            </a:r>
            <a:r>
              <a:rPr lang="en-MY" sz="1588" dirty="0">
                <a:latin typeface="NimbusRomNo9L-Regu"/>
              </a:rPr>
              <a:t>emerge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MY" sz="1588" dirty="0">
                <a:latin typeface="NimbusRomNo9L-Regu"/>
              </a:rPr>
              <a:t>Example if no assertion 1 ≠ 0 </a:t>
            </a:r>
          </a:p>
          <a:p>
            <a:pPr algn="l"/>
            <a:endParaRPr lang="en-US" sz="1588" dirty="0">
              <a:latin typeface="NimbusRomNo9L-Regu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748118"/>
            <a:ext cx="4837312" cy="2162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433B55-4C1A-4396-BAC8-F4FE95AA47BF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93CB5-9670-4884-B79F-9C988F9E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395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68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94611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03"/>
              </a:lnSpc>
            </a:pPr>
            <a:r>
              <a:rPr spc="79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4" y="1229704"/>
            <a:ext cx="6213662" cy="4436852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dirty="0">
                <a:latin typeface="Tahoma"/>
                <a:cs typeface="Tahoma"/>
              </a:rPr>
              <a:t>First-order logic:</a:t>
            </a:r>
          </a:p>
          <a:p>
            <a:pPr marL="514938" indent="-181545">
              <a:spcBef>
                <a:spcPts val="31"/>
              </a:spcBef>
              <a:buChar char="–"/>
              <a:tabLst>
                <a:tab pos="515498" algn="l"/>
              </a:tabLst>
            </a:pPr>
            <a:r>
              <a:rPr sz="1809" dirty="0">
                <a:latin typeface="Tahoma"/>
                <a:cs typeface="Tahoma"/>
              </a:rPr>
              <a:t>objects and relations are semantic primitives</a:t>
            </a:r>
          </a:p>
          <a:p>
            <a:pPr marL="514938" indent="-181545">
              <a:spcBef>
                <a:spcPts val="22"/>
              </a:spcBef>
              <a:buChar char="–"/>
              <a:tabLst>
                <a:tab pos="515498" algn="l"/>
              </a:tabLst>
            </a:pPr>
            <a:r>
              <a:rPr sz="1809" dirty="0">
                <a:latin typeface="Tahoma"/>
                <a:cs typeface="Tahoma"/>
              </a:rPr>
              <a:t>syntax: constants, functions, predicates, equality, quantifiers</a:t>
            </a:r>
          </a:p>
          <a:p>
            <a:pPr marL="11206" marR="593383" indent="-560">
              <a:lnSpc>
                <a:spcPct val="163400"/>
              </a:lnSpc>
            </a:pPr>
            <a:r>
              <a:rPr sz="1809" dirty="0">
                <a:latin typeface="Tahoma"/>
                <a:cs typeface="Tahoma"/>
              </a:rPr>
              <a:t>Increased expressive power: sufficient to define wumpus world  </a:t>
            </a:r>
            <a:endParaRPr lang="en-US" sz="1809" dirty="0">
              <a:latin typeface="Tahoma"/>
              <a:cs typeface="Tahoma"/>
            </a:endParaRPr>
          </a:p>
          <a:p>
            <a:pPr marL="11206" marR="593383" indent="-560">
              <a:lnSpc>
                <a:spcPct val="163400"/>
              </a:lnSpc>
            </a:pPr>
            <a:r>
              <a:rPr sz="1809" dirty="0">
                <a:latin typeface="Tahoma"/>
                <a:cs typeface="Tahoma"/>
              </a:rPr>
              <a:t>Situation calculus:</a:t>
            </a:r>
          </a:p>
          <a:p>
            <a:pPr marL="514938" indent="-181545">
              <a:spcBef>
                <a:spcPts val="31"/>
              </a:spcBef>
              <a:buChar char="–"/>
              <a:tabLst>
                <a:tab pos="515498" algn="l"/>
              </a:tabLst>
            </a:pPr>
            <a:r>
              <a:rPr sz="1809" dirty="0">
                <a:latin typeface="Tahoma"/>
                <a:cs typeface="Tahoma"/>
              </a:rPr>
              <a:t>conventions for describing actions and change in FOL</a:t>
            </a:r>
          </a:p>
          <a:p>
            <a:pPr marL="514938" indent="-181545">
              <a:spcBef>
                <a:spcPts val="22"/>
              </a:spcBef>
              <a:buChar char="–"/>
              <a:tabLst>
                <a:tab pos="515498" algn="l"/>
              </a:tabLst>
            </a:pPr>
            <a:r>
              <a:rPr sz="1809" dirty="0">
                <a:latin typeface="Tahoma"/>
                <a:cs typeface="Tahoma"/>
              </a:rPr>
              <a:t>can formulate planning as inference on a situation calculus KB</a:t>
            </a:r>
            <a:endParaRPr lang="en-US" sz="1809" dirty="0">
              <a:latin typeface="Tahoma"/>
              <a:cs typeface="Tahoma"/>
            </a:endParaRPr>
          </a:p>
          <a:p>
            <a:pPr marL="333393">
              <a:spcBef>
                <a:spcPts val="22"/>
              </a:spcBef>
              <a:tabLst>
                <a:tab pos="515498" algn="l"/>
              </a:tabLst>
            </a:pPr>
            <a:endParaRPr lang="en-MY" sz="1809" dirty="0">
              <a:latin typeface="Tahoma"/>
              <a:cs typeface="Tahoma"/>
            </a:endParaRPr>
          </a:p>
          <a:p>
            <a:pPr algn="l"/>
            <a:r>
              <a:rPr lang="en-US" sz="1809" dirty="0">
                <a:latin typeface="Tahoma"/>
                <a:cs typeface="Tahoma"/>
              </a:rPr>
              <a:t>Developing a KB in FOL requires a careful process of analyzing the domain, choosing a vocabulary, and encoding the axioms required to support the  </a:t>
            </a:r>
            <a:r>
              <a:rPr lang="en-MY" sz="1809" dirty="0">
                <a:latin typeface="Tahoma"/>
                <a:cs typeface="Tahoma"/>
              </a:rPr>
              <a:t>desired inferences.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C75CF-BE48-495A-BEA2-AA2255EDD44C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14819-79F0-4976-B733-270E89DF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3028-D2E6-472B-88AA-3C0029C0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Atomic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93B2-EF32-4C20-A7CB-7A69136F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Term = </a:t>
            </a:r>
            <a:r>
              <a:rPr lang="en-US" i="1" dirty="0"/>
              <a:t>constant</a:t>
            </a:r>
          </a:p>
          <a:p>
            <a:pPr marL="0" indent="0">
              <a:buNone/>
            </a:pPr>
            <a:r>
              <a:rPr lang="en-US" dirty="0"/>
              <a:t>	 or </a:t>
            </a:r>
            <a:r>
              <a:rPr lang="en-US" i="1" dirty="0"/>
              <a:t>variable</a:t>
            </a:r>
          </a:p>
          <a:p>
            <a:pPr marL="0" indent="0">
              <a:buNone/>
            </a:pPr>
            <a:r>
              <a:rPr lang="en-US" dirty="0"/>
              <a:t>	 or </a:t>
            </a:r>
            <a:r>
              <a:rPr lang="en-US" i="1" dirty="0"/>
              <a:t>function (term1,… , term n)</a:t>
            </a:r>
          </a:p>
          <a:p>
            <a:pPr marL="0" indent="0">
              <a:buNone/>
            </a:pPr>
            <a:r>
              <a:rPr lang="en-US" dirty="0"/>
              <a:t>Atomic sentence = </a:t>
            </a:r>
            <a:r>
              <a:rPr lang="en-US" i="1" dirty="0"/>
              <a:t>predicate (term1,…, term n )</a:t>
            </a:r>
          </a:p>
          <a:p>
            <a:pPr marL="0" indent="0">
              <a:buNone/>
            </a:pPr>
            <a:r>
              <a:rPr lang="en-US" dirty="0"/>
              <a:t>			or </a:t>
            </a:r>
            <a:r>
              <a:rPr lang="en-US" i="1" dirty="0"/>
              <a:t>term1 = term2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i="1" dirty="0"/>
              <a:t>Brother( </a:t>
            </a:r>
            <a:r>
              <a:rPr lang="en-US" i="1" dirty="0" err="1"/>
              <a:t>KingJohn</a:t>
            </a:r>
            <a:r>
              <a:rPr lang="en-US" i="1" dirty="0"/>
              <a:t> , </a:t>
            </a:r>
            <a:r>
              <a:rPr lang="en-US" i="1" dirty="0" err="1"/>
              <a:t>RichardTheLionheart</a:t>
            </a:r>
            <a:r>
              <a:rPr lang="en-US" i="1" dirty="0"/>
              <a:t> )</a:t>
            </a:r>
          </a:p>
          <a:p>
            <a:r>
              <a:rPr lang="en-US" i="1" dirty="0"/>
              <a:t>&gt; ( </a:t>
            </a:r>
            <a:r>
              <a:rPr lang="en-US" i="1" dirty="0" err="1"/>
              <a:t>LeftLegOf</a:t>
            </a:r>
            <a:r>
              <a:rPr lang="en-US" i="1" dirty="0"/>
              <a:t> (Richard)), </a:t>
            </a:r>
            <a:r>
              <a:rPr lang="en-US" i="1" dirty="0" err="1"/>
              <a:t>LeftLegOf</a:t>
            </a:r>
            <a:r>
              <a:rPr lang="en-US" i="1" dirty="0"/>
              <a:t> </a:t>
            </a:r>
            <a:r>
              <a:rPr lang="en-US" i="1" dirty="0" err="1"/>
              <a:t>KingJohn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9175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C42C-879E-4FE7-AB7C-903DB62B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F958-9B97-4043-A7E0-0DB24539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sentences are made from atomic sentences using connectives: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S, S1S2, S1S2, S1S2,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S1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S2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sym typeface="Symbol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Examples:</a:t>
            </a:r>
            <a:endParaRPr lang="en-US" dirty="0"/>
          </a:p>
          <a:p>
            <a:r>
              <a:rPr lang="en-US" dirty="0"/>
              <a:t>Sibling( </a:t>
            </a:r>
            <a:r>
              <a:rPr lang="en-US" dirty="0" err="1"/>
              <a:t>KingJohn,Richard</a:t>
            </a:r>
            <a:r>
              <a:rPr lang="en-US" dirty="0"/>
              <a:t> 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</a:t>
            </a:r>
            <a:r>
              <a:rPr lang="en-US" dirty="0"/>
              <a:t> Sibling( </a:t>
            </a:r>
            <a:r>
              <a:rPr lang="en-US" dirty="0" err="1"/>
              <a:t>Richard,KingJohn</a:t>
            </a:r>
            <a:r>
              <a:rPr lang="en-US" dirty="0"/>
              <a:t>)</a:t>
            </a:r>
          </a:p>
          <a:p>
            <a:r>
              <a:rPr lang="en-US" dirty="0"/>
              <a:t>&gt;(1,2 )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  (</a:t>
            </a:r>
            <a:r>
              <a:rPr lang="en-US" dirty="0"/>
              <a:t>1,2)</a:t>
            </a:r>
          </a:p>
          <a:p>
            <a:r>
              <a:rPr lang="en-US" dirty="0"/>
              <a:t>&gt;(1,2)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  &gt;(1,2)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3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7125-63AD-4ECB-8B49-6F8F5795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D5EE-9DFB-4FF6-8BB1-3729EA0D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Sentences are true with respect to a model and an interpretation.</a:t>
            </a:r>
          </a:p>
          <a:p>
            <a:r>
              <a:rPr lang="en-US" sz="2100" dirty="0"/>
              <a:t>Model contains objects (domain elements) and relations among them.</a:t>
            </a:r>
          </a:p>
          <a:p>
            <a:r>
              <a:rPr lang="en-US" sz="2100" dirty="0"/>
              <a:t>Interpretation specifies referents for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constant symbols </a:t>
            </a:r>
            <a:r>
              <a:rPr lang="en-US" sz="1800" dirty="0"/>
              <a:t>	→ objects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predicate symbols </a:t>
            </a:r>
            <a:r>
              <a:rPr lang="en-US" sz="1800" dirty="0"/>
              <a:t>	→ relations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function symbols</a:t>
            </a:r>
            <a:r>
              <a:rPr lang="en-US" sz="1800" dirty="0"/>
              <a:t>	→ functional relations</a:t>
            </a:r>
          </a:p>
          <a:p>
            <a:r>
              <a:rPr lang="en-US" sz="2100" dirty="0"/>
              <a:t>An atomic sentence predicate(term 1 , ..., term n ) is </a:t>
            </a:r>
            <a:r>
              <a:rPr lang="en-US" sz="2100" b="1" dirty="0"/>
              <a:t>true</a:t>
            </a:r>
          </a:p>
          <a:p>
            <a:pPr marL="0" indent="0">
              <a:buNone/>
            </a:pPr>
            <a:r>
              <a:rPr lang="en-US" sz="2100" b="1" dirty="0" err="1"/>
              <a:t>iff</a:t>
            </a:r>
            <a:r>
              <a:rPr lang="en-US" sz="2100" b="1" dirty="0"/>
              <a:t> the objects referred to by term 1 , ..., term n are in the relation referred to by predicate.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82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9864</TotalTime>
  <Words>5022</Words>
  <Application>Microsoft Macintosh PowerPoint</Application>
  <PresentationFormat>On-screen Show (4:3)</PresentationFormat>
  <Paragraphs>651</Paragraphs>
  <Slides>68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5" baseType="lpstr">
      <vt:lpstr>Arial</vt:lpstr>
      <vt:lpstr>Bookman Old Style</vt:lpstr>
      <vt:lpstr>Calibri</vt:lpstr>
      <vt:lpstr>Cambria</vt:lpstr>
      <vt:lpstr>Century</vt:lpstr>
      <vt:lpstr>CMMI10</vt:lpstr>
      <vt:lpstr>CMR10</vt:lpstr>
      <vt:lpstr>CMSSBX10</vt:lpstr>
      <vt:lpstr>CMSY10</vt:lpstr>
      <vt:lpstr>Consolas</vt:lpstr>
      <vt:lpstr>Gill Sans MT</vt:lpstr>
      <vt:lpstr>NimbusRomNo9L-Regu</vt:lpstr>
      <vt:lpstr>NimbusRomNo9L-ReguItal</vt:lpstr>
      <vt:lpstr>Palatino Linotype</vt:lpstr>
      <vt:lpstr>Tahoma</vt:lpstr>
      <vt:lpstr>Times New Roman</vt:lpstr>
      <vt:lpstr>Adjacency</vt:lpstr>
      <vt:lpstr>CS3081: “Artificial Intelligence”</vt:lpstr>
      <vt:lpstr>Reading R&amp;N</vt:lpstr>
      <vt:lpstr>First-Order Logic</vt:lpstr>
      <vt:lpstr>Examples</vt:lpstr>
      <vt:lpstr>Models for FOL: Example</vt:lpstr>
      <vt:lpstr>Syntax of FOL: Basic Elements</vt:lpstr>
      <vt:lpstr>Terms and Atomic Sentences</vt:lpstr>
      <vt:lpstr>Complex Sentences</vt:lpstr>
      <vt:lpstr>Truth in FOL</vt:lpstr>
      <vt:lpstr>Universal Quantification</vt:lpstr>
      <vt:lpstr>Common Mistake to Avoid</vt:lpstr>
      <vt:lpstr>Existential Quantification</vt:lpstr>
      <vt:lpstr>Another Common Mistake to Avoid</vt:lpstr>
      <vt:lpstr>Fun with sentences</vt:lpstr>
      <vt:lpstr>More fun with sentences</vt:lpstr>
      <vt:lpstr>Properties of Quantifiers</vt:lpstr>
      <vt:lpstr>Properties of Quantifiers</vt:lpstr>
      <vt:lpstr>Equality</vt:lpstr>
      <vt:lpstr>Using the FOL</vt:lpstr>
      <vt:lpstr>The Kindship Domain</vt:lpstr>
      <vt:lpstr>KB for The Wunpus World</vt:lpstr>
      <vt:lpstr>Deducing Hidden Properties</vt:lpstr>
      <vt:lpstr>Interacting with FOL KBs</vt:lpstr>
      <vt:lpstr>Inference in FOL</vt:lpstr>
      <vt:lpstr>Universal Instantiation (UI)</vt:lpstr>
      <vt:lpstr>Existential Instantiation (EI)</vt:lpstr>
      <vt:lpstr>Reduction to Propositional Inference</vt:lpstr>
      <vt:lpstr>Problems with to Propositionalization</vt:lpstr>
      <vt:lpstr>Unification</vt:lpstr>
      <vt:lpstr>Generalized Modus Ponens (GMP)</vt:lpstr>
      <vt:lpstr>Example KB</vt:lpstr>
      <vt:lpstr>Example KB (cont.)</vt:lpstr>
      <vt:lpstr>Forward Chaining Proof</vt:lpstr>
      <vt:lpstr>Forward Chaining Proof</vt:lpstr>
      <vt:lpstr>Forward Chaining Proof</vt:lpstr>
      <vt:lpstr>Forward Chaining Algorithm</vt:lpstr>
      <vt:lpstr>Summary, pointers</vt:lpstr>
      <vt:lpstr>Truth in first-order logic</vt:lpstr>
      <vt:lpstr>Models for FOL: Example</vt:lpstr>
      <vt:lpstr>Truth example</vt:lpstr>
      <vt:lpstr>Models for FOL: Lots!</vt:lpstr>
      <vt:lpstr>Universal quantification</vt:lpstr>
      <vt:lpstr>A common mistake to avoid</vt:lpstr>
      <vt:lpstr>Existential quantification</vt:lpstr>
      <vt:lpstr>Another common mistake to avoid</vt:lpstr>
      <vt:lpstr>Fun with sentences</vt:lpstr>
      <vt:lpstr>Fun with sentences</vt:lpstr>
      <vt:lpstr>Fun with sentences</vt:lpstr>
      <vt:lpstr>Fun with sentences</vt:lpstr>
      <vt:lpstr>Fun with sentences</vt:lpstr>
      <vt:lpstr>Equality</vt:lpstr>
      <vt:lpstr>Interacting with FOL KBs</vt:lpstr>
      <vt:lpstr>Knowledge base for the wumpus world</vt:lpstr>
      <vt:lpstr>Deducing hidden properties</vt:lpstr>
      <vt:lpstr>Keeping track of change</vt:lpstr>
      <vt:lpstr>Describing actions I</vt:lpstr>
      <vt:lpstr>Describing actions II</vt:lpstr>
      <vt:lpstr>Making plans</vt:lpstr>
      <vt:lpstr>Making plans: A better way</vt:lpstr>
      <vt:lpstr>Knowledge Engineering in FOL</vt:lpstr>
      <vt:lpstr>Knowledge Engineering in FOL</vt:lpstr>
      <vt:lpstr>Knowledge Engineering in FOL</vt:lpstr>
      <vt:lpstr>Knowledge Engineering in FOL</vt:lpstr>
      <vt:lpstr>Knowledge Engineering in FOL</vt:lpstr>
      <vt:lpstr>Knowledge Engineering in FOL</vt:lpstr>
      <vt:lpstr>Knowledge Engineering in FOL</vt:lpstr>
      <vt:lpstr>Knowledge Engineering in FOL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ABahey</dc:creator>
  <cp:lastModifiedBy>Passent Mohamed Mohamed Elkafrawy</cp:lastModifiedBy>
  <cp:revision>139</cp:revision>
  <dcterms:created xsi:type="dcterms:W3CDTF">2014-02-19T16:21:43Z</dcterms:created>
  <dcterms:modified xsi:type="dcterms:W3CDTF">2023-02-27T05:04:01Z</dcterms:modified>
</cp:coreProperties>
</file>