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1"/>
  </p:notesMasterIdLst>
  <p:sldIdLst>
    <p:sldId id="256" r:id="rId2"/>
    <p:sldId id="259" r:id="rId3"/>
    <p:sldId id="257" r:id="rId4"/>
    <p:sldId id="530" r:id="rId5"/>
    <p:sldId id="297" r:id="rId6"/>
    <p:sldId id="483" r:id="rId7"/>
    <p:sldId id="540" r:id="rId8"/>
    <p:sldId id="542" r:id="rId9"/>
    <p:sldId id="543" r:id="rId10"/>
    <p:sldId id="319" r:id="rId11"/>
    <p:sldId id="266" r:id="rId12"/>
    <p:sldId id="541" r:id="rId13"/>
    <p:sldId id="544" r:id="rId14"/>
    <p:sldId id="349" r:id="rId15"/>
    <p:sldId id="347" r:id="rId16"/>
    <p:sldId id="539" r:id="rId17"/>
    <p:sldId id="258" r:id="rId18"/>
    <p:sldId id="391" r:id="rId19"/>
    <p:sldId id="392" r:id="rId20"/>
    <p:sldId id="264" r:id="rId21"/>
    <p:sldId id="350" r:id="rId22"/>
    <p:sldId id="295" r:id="rId23"/>
    <p:sldId id="377" r:id="rId24"/>
    <p:sldId id="354" r:id="rId25"/>
    <p:sldId id="351" r:id="rId26"/>
    <p:sldId id="352" r:id="rId27"/>
    <p:sldId id="355" r:id="rId28"/>
    <p:sldId id="353" r:id="rId29"/>
    <p:sldId id="26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A1A"/>
    <a:srgbClr val="F9EF00"/>
    <a:srgbClr val="D8D1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14" autoAdjust="0"/>
    <p:restoredTop sz="92883" autoAdjust="0"/>
  </p:normalViewPr>
  <p:slideViewPr>
    <p:cSldViewPr>
      <p:cViewPr>
        <p:scale>
          <a:sx n="115" d="100"/>
          <a:sy n="115" d="100"/>
        </p:scale>
        <p:origin x="960" y="-5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8" d="100"/>
        <a:sy n="14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17939-9D82-445B-8B2E-A7A1A5B4A6A6}" type="datetimeFigureOut">
              <a:rPr lang="en-US" smtClean="0"/>
              <a:t>5/7/23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714E0-89B9-4CB4-95C2-35AC509B33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871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714E0-89B9-4CB4-95C2-35AC509B33E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261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1DF62237-33CC-179F-83C7-6FDD6119C4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E1203DE-4726-CA49-A950-5B942B602E23}" type="slidenum">
              <a:rPr lang="en-US" altLang="en-EG">
                <a:latin typeface="Calibri" panose="020F0502020204030204" pitchFamily="34" charset="0"/>
              </a:rPr>
              <a:pPr eaLnBrk="1" hangingPunct="1"/>
              <a:t>6</a:t>
            </a:fld>
            <a:endParaRPr lang="en-US" altLang="en-EG">
              <a:latin typeface="Calibri" panose="020F050202020403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AAC378B1-D8F3-70C1-06AC-B1AEA34EC24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B399216F-60BF-6BEE-85ED-68893B3E9A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EG" altLang="en-E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hape 173">
            <a:extLst>
              <a:ext uri="{FF2B5EF4-FFF2-40B4-BE49-F238E27FC236}">
                <a16:creationId xmlns:a16="http://schemas.microsoft.com/office/drawing/2014/main" id="{841BE5C4-3EE2-9260-A1A9-333D07682F4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ctr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EG" altLang="en-EG"/>
          </a:p>
        </p:txBody>
      </p:sp>
      <p:sp>
        <p:nvSpPr>
          <p:cNvPr id="50179" name="Shape 174">
            <a:extLst>
              <a:ext uri="{FF2B5EF4-FFF2-40B4-BE49-F238E27FC236}">
                <a16:creationId xmlns:a16="http://schemas.microsoft.com/office/drawing/2014/main" id="{263021D3-4A50-6C21-E077-8816E84058AD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51406A5-F6C8-1DB4-4E2E-B111334DDE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537062-2808-3842-891E-B2EC8CC4E045}" type="slidenum">
              <a:rPr lang="en-US" altLang="en-EG"/>
              <a:pPr/>
              <a:t>12</a:t>
            </a:fld>
            <a:endParaRPr lang="en-US" altLang="en-EG"/>
          </a:p>
        </p:txBody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5C60253C-029B-6EFD-7F34-50BD0DE3ACD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192213" y="682625"/>
            <a:ext cx="4545012" cy="3408363"/>
          </a:xfrm>
          <a:ln/>
        </p:spPr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CB5F0E5A-B524-8141-F42E-40E9757DE7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4238" y="4364038"/>
            <a:ext cx="5086350" cy="4090987"/>
          </a:xfrm>
        </p:spPr>
        <p:txBody>
          <a:bodyPr/>
          <a:lstStyle/>
          <a:p>
            <a:endParaRPr lang="en-EG" altLang="en-E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51406A5-F6C8-1DB4-4E2E-B111334DDE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537062-2808-3842-891E-B2EC8CC4E045}" type="slidenum">
              <a:rPr lang="en-US" altLang="en-EG"/>
              <a:pPr/>
              <a:t>13</a:t>
            </a:fld>
            <a:endParaRPr lang="en-US" altLang="en-EG"/>
          </a:p>
        </p:txBody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5C60253C-029B-6EFD-7F34-50BD0DE3AC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2213" y="682625"/>
            <a:ext cx="4545012" cy="3408363"/>
          </a:xfrm>
          <a:ln/>
        </p:spPr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CB5F0E5A-B524-8141-F42E-40E9757DE7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4238" y="4364038"/>
            <a:ext cx="5086350" cy="4090987"/>
          </a:xfrm>
        </p:spPr>
        <p:txBody>
          <a:bodyPr/>
          <a:lstStyle/>
          <a:p>
            <a:endParaRPr lang="en-EG" altLang="en-EG"/>
          </a:p>
        </p:txBody>
      </p:sp>
    </p:spTree>
    <p:extLst>
      <p:ext uri="{BB962C8B-B14F-4D97-AF65-F5344CB8AC3E}">
        <p14:creationId xmlns:p14="http://schemas.microsoft.com/office/powerpoint/2010/main" val="1035286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D728-20D0-4D16-A74D-AD8A1684E09E}" type="datetimeFigureOut">
              <a:rPr lang="en-US" smtClean="0"/>
              <a:t>5/7/23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77BD2-1754-495F-AE82-CF4214FD49F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D728-20D0-4D16-A74D-AD8A1684E09E}" type="datetimeFigureOut">
              <a:rPr lang="en-US" smtClean="0"/>
              <a:t>5/7/23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77BD2-1754-495F-AE82-CF4214FD49F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D728-20D0-4D16-A74D-AD8A1684E09E}" type="datetimeFigureOut">
              <a:rPr lang="en-US" smtClean="0"/>
              <a:t>5/7/23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77BD2-1754-495F-AE82-CF4214FD49F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50" y="647700"/>
            <a:ext cx="6621463" cy="817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9750" y="1654175"/>
            <a:ext cx="8061325" cy="449897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3C15E93-B993-EB28-3989-C7657D117C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17 – Functional Programming, Spring 2008</a:t>
            </a:r>
            <a:endParaRPr lang="de-CH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790F4C6-F66B-5B03-9AE0-2B058553BE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/>
              <a:t>CSE3302 Programming Languages, UT-Arlington ©Chengkai Li, 2008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61375C99-FE26-22FA-298B-4AC4262CC7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altLang="en-EG"/>
              <a:t>4.</a:t>
            </a:r>
            <a:fld id="{8633FF7E-7870-4547-9D40-D1AF04AF2295}" type="slidenum">
              <a:rPr lang="de-CH" altLang="en-EG"/>
              <a:pPr/>
              <a:t>‹#›</a:t>
            </a:fld>
            <a:endParaRPr lang="de-CH" altLang="en-EG" sz="1400">
              <a:solidFill>
                <a:srgbClr val="7E7E7E"/>
              </a:solidFill>
              <a:latin typeface="Times" pitchFamily="-7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135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101600" y="0"/>
            <a:ext cx="7772400" cy="1092199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9687" marR="0" lvl="0" indent="-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39687" marR="0" lvl="1" indent="-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39687" marR="0" lvl="2" indent="-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39687" marR="0" lvl="3" indent="-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39687" marR="0" lvl="4" indent="-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39687" marR="0" lvl="5" indent="-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39687" marR="0" lvl="6" indent="-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39687" marR="0" lvl="7" indent="-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39687" marR="0" lvl="8" indent="-158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685800" y="1219200"/>
            <a:ext cx="7772400" cy="5638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82587" marR="0" lvl="0" indent="-16668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31837" marR="0" lvl="1" indent="-1349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131887" marR="0" lvl="2" indent="-10318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589087" marR="0" lvl="3" indent="-1158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–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046286" marR="0" lvl="4" indent="-11588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503487" marR="0" lvl="5" indent="-11588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417887" marR="0" lvl="6" indent="-1158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4789487" marR="0" lvl="7" indent="-1158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6618286" marR="0" lvl="8" indent="-11588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" name="Shape 11">
            <a:extLst>
              <a:ext uri="{FF2B5EF4-FFF2-40B4-BE49-F238E27FC236}">
                <a16:creationId xmlns:a16="http://schemas.microsoft.com/office/drawing/2014/main" id="{6B3AB09A-7763-FBD4-7544-B81D3B54FA68}"/>
              </a:ext>
            </a:extLst>
          </p:cNvPr>
          <p:cNvSpPr txBox="1">
            <a:spLocks noGrp="1"/>
          </p:cNvSpPr>
          <p:nvPr>
            <p:ph type="dt" idx="10"/>
          </p:nvPr>
        </p:nvSpPr>
        <p:spPr bwMode="auto">
          <a:xfrm>
            <a:off x="0" y="0"/>
            <a:ext cx="3000375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</a:lstStyle>
          <a:p>
            <a:endParaRPr lang="en-EG" altLang="en-EG"/>
          </a:p>
        </p:txBody>
      </p:sp>
      <p:sp>
        <p:nvSpPr>
          <p:cNvPr id="3" name="Shape 12">
            <a:extLst>
              <a:ext uri="{FF2B5EF4-FFF2-40B4-BE49-F238E27FC236}">
                <a16:creationId xmlns:a16="http://schemas.microsoft.com/office/drawing/2014/main" id="{23C2AEF4-DF92-D884-D6E3-2B534CCBBAAC}"/>
              </a:ext>
            </a:extLst>
          </p:cNvPr>
          <p:cNvSpPr txBox="1">
            <a:spLocks noGrp="1"/>
          </p:cNvSpPr>
          <p:nvPr>
            <p:ph type="ftr" idx="11"/>
          </p:nvPr>
        </p:nvSpPr>
        <p:spPr bwMode="auto">
          <a:xfrm>
            <a:off x="0" y="0"/>
            <a:ext cx="3000375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</a:lstStyle>
          <a:p>
            <a:endParaRPr lang="en-EG" altLang="en-EG"/>
          </a:p>
        </p:txBody>
      </p:sp>
      <p:sp>
        <p:nvSpPr>
          <p:cNvPr id="4" name="Shape 13">
            <a:extLst>
              <a:ext uri="{FF2B5EF4-FFF2-40B4-BE49-F238E27FC236}">
                <a16:creationId xmlns:a16="http://schemas.microsoft.com/office/drawing/2014/main" id="{1BE535E0-8E7D-8B5F-B381-3DCDFED0B1A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0" y="0"/>
            <a:ext cx="3000375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</a:bodyPr>
          <a:lstStyle>
            <a:lvl1pPr>
              <a:buSzPct val="25000"/>
              <a:defRPr sz="120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</a:lstStyle>
          <a:p>
            <a:fld id="{ED5F991D-62E5-764D-B528-C0B10D0C5D93}" type="slidenum">
              <a:rPr lang="en-US" altLang="en-EG"/>
              <a:pPr/>
              <a:t>‹#›</a:t>
            </a:fld>
            <a:endParaRPr lang="en-US" altLang="en-EG"/>
          </a:p>
        </p:txBody>
      </p:sp>
    </p:spTree>
    <p:extLst>
      <p:ext uri="{BB962C8B-B14F-4D97-AF65-F5344CB8AC3E}">
        <p14:creationId xmlns:p14="http://schemas.microsoft.com/office/powerpoint/2010/main" val="2609511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D728-20D0-4D16-A74D-AD8A1684E09E}" type="datetimeFigureOut">
              <a:rPr lang="en-US" smtClean="0"/>
              <a:t>5/7/23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77BD2-1754-495F-AE82-CF4214FD49F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D728-20D0-4D16-A74D-AD8A1684E09E}" type="datetimeFigureOut">
              <a:rPr lang="en-US" smtClean="0"/>
              <a:t>5/7/23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77BD2-1754-495F-AE82-CF4214FD49F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D728-20D0-4D16-A74D-AD8A1684E09E}" type="datetimeFigureOut">
              <a:rPr lang="en-US" smtClean="0"/>
              <a:t>5/7/23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77BD2-1754-495F-AE82-CF4214FD49F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D728-20D0-4D16-A74D-AD8A1684E09E}" type="datetimeFigureOut">
              <a:rPr lang="en-US" smtClean="0"/>
              <a:t>5/7/23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77BD2-1754-495F-AE82-CF4214FD49F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D728-20D0-4D16-A74D-AD8A1684E09E}" type="datetimeFigureOut">
              <a:rPr lang="en-US" smtClean="0"/>
              <a:t>5/7/23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77BD2-1754-495F-AE82-CF4214FD49F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D728-20D0-4D16-A74D-AD8A1684E09E}" type="datetimeFigureOut">
              <a:rPr lang="en-US" smtClean="0"/>
              <a:t>5/7/23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77BD2-1754-495F-AE82-CF4214FD49F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D728-20D0-4D16-A74D-AD8A1684E09E}" type="datetimeFigureOut">
              <a:rPr lang="en-US" smtClean="0"/>
              <a:t>5/7/23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77BD2-1754-495F-AE82-CF4214FD49F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D728-20D0-4D16-A74D-AD8A1684E09E}" type="datetimeFigureOut">
              <a:rPr lang="en-US" smtClean="0"/>
              <a:t>5/7/23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477BD2-1754-495F-AE82-CF4214FD49F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4477BD2-1754-495F-AE82-CF4214FD49F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D09D728-20D0-4D16-A74D-AD8A1684E09E}" type="datetimeFigureOut">
              <a:rPr lang="en-US" smtClean="0"/>
              <a:t>5/7/23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elkafrawy@effatuniversity.edu.s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softwaredominos.com/home/books-that-everyone-should-read/book-review-godel-escher-bach-an-eternal-golden-braid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7848600" cy="1600200"/>
          </a:xfrm>
        </p:spPr>
        <p:txBody>
          <a:bodyPr/>
          <a:lstStyle/>
          <a:p>
            <a:r>
              <a:rPr lang="en-US" sz="2800" cap="all" dirty="0"/>
              <a:t>CS3081:</a:t>
            </a:r>
            <a:br>
              <a:rPr lang="en-US" sz="2800" cap="all" dirty="0"/>
            </a:br>
            <a:r>
              <a:rPr lang="en-US" sz="2800" cap="all" dirty="0"/>
              <a:t>“Artificial Intelligence”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685800" y="5029200"/>
            <a:ext cx="6461760" cy="1828800"/>
          </a:xfrm>
        </p:spPr>
        <p:txBody>
          <a:bodyPr>
            <a:normAutofit/>
          </a:bodyPr>
          <a:lstStyle/>
          <a:p>
            <a:pPr algn="ctr"/>
            <a:endParaRPr lang="en-US" sz="2200" b="1" dirty="0"/>
          </a:p>
          <a:p>
            <a:pPr marL="231775" algn="ctr"/>
            <a:endParaRPr lang="en-US" sz="2200" dirty="0"/>
          </a:p>
        </p:txBody>
      </p:sp>
      <p:sp>
        <p:nvSpPr>
          <p:cNvPr id="3" name="TextBox 2"/>
          <p:cNvSpPr txBox="1"/>
          <p:nvPr/>
        </p:nvSpPr>
        <p:spPr>
          <a:xfrm>
            <a:off x="2743200" y="502920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 Passent </a:t>
            </a:r>
            <a:r>
              <a:rPr lang="en-US" dirty="0" err="1"/>
              <a:t>Elkafrawy</a:t>
            </a:r>
            <a:endParaRPr lang="en-US" dirty="0"/>
          </a:p>
          <a:p>
            <a:r>
              <a:rPr lang="en-US" dirty="0">
                <a:hlinkClick r:id="rId3"/>
              </a:rPr>
              <a:t>pelkafrawy@effatuniversity.edu.sa</a:t>
            </a:r>
            <a:endParaRPr lang="en-US" dirty="0"/>
          </a:p>
          <a:p>
            <a:r>
              <a:rPr lang="en-US" dirty="0"/>
              <a:t>CoE112, </a:t>
            </a:r>
            <a:r>
              <a:rPr lang="en-US" dirty="0" err="1"/>
              <a:t>ext</a:t>
            </a:r>
            <a:r>
              <a:rPr lang="en-US" dirty="0"/>
              <a:t> 7896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59E1C97-1F3E-A2B5-B7D7-2A34D01AC467}"/>
              </a:ext>
            </a:extLst>
          </p:cNvPr>
          <p:cNvSpPr txBox="1">
            <a:spLocks/>
          </p:cNvSpPr>
          <p:nvPr/>
        </p:nvSpPr>
        <p:spPr>
          <a:xfrm>
            <a:off x="685800" y="2549806"/>
            <a:ext cx="7848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6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cap="all" dirty="0"/>
              <a:t>Functional Programing </a:t>
            </a:r>
          </a:p>
        </p:txBody>
      </p:sp>
    </p:spTree>
    <p:extLst>
      <p:ext uri="{BB962C8B-B14F-4D97-AF65-F5344CB8AC3E}">
        <p14:creationId xmlns:p14="http://schemas.microsoft.com/office/powerpoint/2010/main" val="4252806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CD1665F-A9E8-5151-8F59-1DE34FE39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2CBB5-8AFC-D44C-ABAD-83D8F0B06D82}" type="slidenum">
              <a:rPr lang="en-US" altLang="en-EG"/>
              <a:pPr/>
              <a:t>10</a:t>
            </a:fld>
            <a:endParaRPr lang="th-TH" altLang="en-EG"/>
          </a:p>
        </p:txBody>
      </p:sp>
      <p:sp>
        <p:nvSpPr>
          <p:cNvPr id="216066" name="Rectangle 1026">
            <a:extLst>
              <a:ext uri="{FF2B5EF4-FFF2-40B4-BE49-F238E27FC236}">
                <a16:creationId xmlns:a16="http://schemas.microsoft.com/office/drawing/2014/main" id="{09B69D4D-9109-AD79-AF1C-062EC55E2D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EG" dirty="0"/>
              <a:t>Functions get some respect!</a:t>
            </a:r>
          </a:p>
        </p:txBody>
      </p:sp>
      <p:sp>
        <p:nvSpPr>
          <p:cNvPr id="216067" name="Rectangle 1027">
            <a:extLst>
              <a:ext uri="{FF2B5EF4-FFF2-40B4-BE49-F238E27FC236}">
                <a16:creationId xmlns:a16="http://schemas.microsoft.com/office/drawing/2014/main" id="{19C3CB8D-3BDB-E79C-FE46-4BCFB9A8F4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371600"/>
            <a:ext cx="7921625" cy="2209800"/>
          </a:xfrm>
        </p:spPr>
        <p:txBody>
          <a:bodyPr>
            <a:normAutofit lnSpcReduction="10000"/>
          </a:bodyPr>
          <a:lstStyle/>
          <a:p>
            <a:r>
              <a:rPr lang="en-US" altLang="en-EG"/>
              <a:t>functions are first class entities in functional languages </a:t>
            </a:r>
          </a:p>
          <a:p>
            <a:r>
              <a:rPr lang="en-US" altLang="en-EG"/>
              <a:t>a </a:t>
            </a:r>
            <a:r>
              <a:rPr lang="en-US" altLang="en-EG" b="1" i="1">
                <a:solidFill>
                  <a:schemeClr val="tx2"/>
                </a:solidFill>
              </a:rPr>
              <a:t>first class entity</a:t>
            </a:r>
            <a:r>
              <a:rPr lang="en-US" altLang="en-EG"/>
              <a:t> in a programming language is something that can be: </a:t>
            </a:r>
          </a:p>
          <a:p>
            <a:pPr lvl="1"/>
            <a:r>
              <a:rPr lang="en-US" altLang="en-EG"/>
              <a:t>passed as argument to a subprogram</a:t>
            </a:r>
          </a:p>
          <a:p>
            <a:pPr lvl="1"/>
            <a:r>
              <a:rPr lang="en-US" altLang="en-EG"/>
              <a:t>returned as result from a subprogram</a:t>
            </a:r>
          </a:p>
          <a:p>
            <a:pPr lvl="1"/>
            <a:r>
              <a:rPr lang="en-US" altLang="en-EG"/>
              <a:t>used as an operand or r-value </a:t>
            </a:r>
          </a:p>
          <a:p>
            <a:endParaRPr lang="en-US" altLang="en-EG"/>
          </a:p>
        </p:txBody>
      </p:sp>
      <p:sp>
        <p:nvSpPr>
          <p:cNvPr id="216068" name="Text Box 1028">
            <a:extLst>
              <a:ext uri="{FF2B5EF4-FFF2-40B4-BE49-F238E27FC236}">
                <a16:creationId xmlns:a16="http://schemas.microsoft.com/office/drawing/2014/main" id="{B5655D86-9F5A-DD57-D19D-B9A812ABE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114800"/>
            <a:ext cx="8077200" cy="2443163"/>
          </a:xfrm>
          <a:prstGeom prst="rect">
            <a:avLst/>
          </a:prstGeom>
          <a:solidFill>
            <a:srgbClr val="FFFFCC"/>
          </a:solidFill>
          <a:ln w="19050" cap="sq">
            <a:solidFill>
              <a:srgbClr val="333399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60375" algn="l"/>
                <a:tab pos="9779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1pPr>
            <a:lvl2pPr eaLnBrk="0" hangingPunct="0">
              <a:tabLst>
                <a:tab pos="460375" algn="l"/>
                <a:tab pos="9779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2pPr>
            <a:lvl3pPr eaLnBrk="0" hangingPunct="0">
              <a:tabLst>
                <a:tab pos="460375" algn="l"/>
                <a:tab pos="9779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3pPr>
            <a:lvl4pPr eaLnBrk="0" hangingPunct="0">
              <a:tabLst>
                <a:tab pos="460375" algn="l"/>
                <a:tab pos="9779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4pPr>
            <a:lvl5pPr eaLnBrk="0" hangingPunct="0">
              <a:tabLst>
                <a:tab pos="460375" algn="l"/>
                <a:tab pos="9779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60375" algn="l"/>
                <a:tab pos="9779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60375" algn="l"/>
                <a:tab pos="9779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60375" algn="l"/>
                <a:tab pos="9779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60375" algn="l"/>
                <a:tab pos="9779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25000"/>
              </a:spcBef>
            </a:pPr>
            <a:r>
              <a:rPr kumimoji="0" lang="en-US" altLang="en-EG" sz="18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Scheme example: apply function to all values in a list</a:t>
            </a:r>
          </a:p>
          <a:p>
            <a:pPr eaLnBrk="1" hangingPunct="1">
              <a:spcBef>
                <a:spcPct val="25000"/>
              </a:spcBef>
            </a:pPr>
            <a:r>
              <a:rPr kumimoji="0" lang="en-US" altLang="en-EG" sz="1800" b="1">
                <a:latin typeface="Courier New" panose="02070309020205020404" pitchFamily="49" charset="0"/>
                <a:cs typeface="Courier New" panose="02070309020205020404" pitchFamily="49" charset="0"/>
              </a:rPr>
              <a:t>(define </a:t>
            </a:r>
            <a:r>
              <a:rPr kumimoji="0" lang="en-US" altLang="en-EG" sz="18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apply-to-all</a:t>
            </a:r>
            <a:r>
              <a:rPr kumimoji="0" lang="en-US" altLang="en-EG" sz="1800" b="1">
                <a:latin typeface="Courier New" panose="02070309020205020404" pitchFamily="49" charset="0"/>
                <a:cs typeface="Courier New" panose="02070309020205020404" pitchFamily="49" charset="0"/>
              </a:rPr>
              <a:t>  ( </a:t>
            </a:r>
            <a:r>
              <a:rPr kumimoji="0" lang="en-US" altLang="en-EG" sz="1800" b="1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kumimoji="0" lang="en-US" altLang="en-EG" sz="1800" b="1">
                <a:latin typeface="Courier New" panose="02070309020205020404" pitchFamily="49" charset="0"/>
                <a:cs typeface="Courier New" panose="02070309020205020404" pitchFamily="49" charset="0"/>
              </a:rPr>
              <a:t>  values )</a:t>
            </a:r>
          </a:p>
          <a:p>
            <a:pPr eaLnBrk="1" hangingPunct="1">
              <a:spcBef>
                <a:spcPct val="25000"/>
              </a:spcBef>
            </a:pPr>
            <a:r>
              <a:rPr kumimoji="0" lang="en-US" altLang="en-EG" sz="1800" b="1">
                <a:latin typeface="Courier New" panose="02070309020205020404" pitchFamily="49" charset="0"/>
                <a:cs typeface="Courier New" panose="02070309020205020404" pitchFamily="49" charset="0"/>
              </a:rPr>
              <a:t>	(if (null? values) '() </a:t>
            </a:r>
          </a:p>
          <a:p>
            <a:pPr eaLnBrk="1" hangingPunct="1">
              <a:spcBef>
                <a:spcPct val="25000"/>
              </a:spcBef>
            </a:pPr>
            <a:r>
              <a:rPr kumimoji="0" lang="en-US" altLang="en-EG" sz="1800" b="1">
                <a:latin typeface="Courier New" panose="02070309020205020404" pitchFamily="49" charset="0"/>
                <a:cs typeface="Courier New" panose="02070309020205020404" pitchFamily="49" charset="0"/>
              </a:rPr>
              <a:t>		(cons (</a:t>
            </a:r>
            <a:r>
              <a:rPr kumimoji="0" lang="en-US" altLang="en-EG" sz="1800" b="1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kumimoji="0" lang="en-US" altLang="en-EG" sz="1800" b="1">
                <a:latin typeface="Courier New" panose="02070309020205020404" pitchFamily="49" charset="0"/>
                <a:cs typeface="Courier New" panose="02070309020205020404" pitchFamily="49" charset="0"/>
              </a:rPr>
              <a:t> (car values) ) </a:t>
            </a:r>
          </a:p>
          <a:p>
            <a:pPr eaLnBrk="1" hangingPunct="1">
              <a:spcBef>
                <a:spcPct val="25000"/>
              </a:spcBef>
            </a:pPr>
            <a:r>
              <a:rPr kumimoji="0" lang="en-US" altLang="en-EG" sz="1800" b="1">
                <a:latin typeface="Courier New" panose="02070309020205020404" pitchFamily="49" charset="0"/>
                <a:cs typeface="Courier New" panose="02070309020205020404" pitchFamily="49" charset="0"/>
              </a:rPr>
              <a:t>		 (</a:t>
            </a:r>
            <a:r>
              <a:rPr kumimoji="0" lang="en-US" altLang="en-EG" sz="18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apply-to-all</a:t>
            </a:r>
            <a:r>
              <a:rPr kumimoji="0" lang="en-US" altLang="en-EG" sz="18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EG" sz="1800" b="1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kumimoji="0" lang="en-US" altLang="en-EG" sz="1800" b="1">
                <a:latin typeface="Courier New" panose="02070309020205020404" pitchFamily="49" charset="0"/>
                <a:cs typeface="Courier New" panose="02070309020205020404" pitchFamily="49" charset="0"/>
              </a:rPr>
              <a:t> (cdr values) ) ) </a:t>
            </a:r>
            <a:r>
              <a:rPr kumimoji="0" lang="en-US" altLang="en-EG" sz="18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recursion</a:t>
            </a:r>
          </a:p>
          <a:p>
            <a:pPr eaLnBrk="1" hangingPunct="1">
              <a:spcBef>
                <a:spcPct val="25000"/>
              </a:spcBef>
            </a:pPr>
            <a:r>
              <a:rPr kumimoji="0" lang="en-US" altLang="en-EG" sz="1800" b="1">
                <a:latin typeface="Courier New" panose="02070309020205020404" pitchFamily="49" charset="0"/>
                <a:cs typeface="Courier New" panose="02070309020205020404" pitchFamily="49" charset="0"/>
              </a:rPr>
              <a:t>	)</a:t>
            </a:r>
          </a:p>
          <a:p>
            <a:pPr eaLnBrk="1" hangingPunct="1">
              <a:spcBef>
                <a:spcPct val="25000"/>
              </a:spcBef>
            </a:pPr>
            <a:r>
              <a:rPr kumimoji="0" lang="en-US" altLang="en-EG" sz="1800" b="1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kumimoji="0" lang="th-TH" altLang="en-EG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7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Scheme – first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Scheme</a:t>
            </a:r>
            <a:r>
              <a:rPr lang="en-US" dirty="0"/>
              <a:t> is a popular </a:t>
            </a:r>
            <a:r>
              <a:rPr lang="en-US" dirty="0">
                <a:solidFill>
                  <a:srgbClr val="0070C0"/>
                </a:solidFill>
              </a:rPr>
              <a:t>Lisp</a:t>
            </a:r>
            <a:r>
              <a:rPr lang="en-US" dirty="0"/>
              <a:t> dialect.</a:t>
            </a:r>
          </a:p>
          <a:p>
            <a:r>
              <a:rPr lang="en-US" dirty="0">
                <a:solidFill>
                  <a:srgbClr val="0070C0"/>
                </a:solidFill>
              </a:rPr>
              <a:t>Lisp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Scheme</a:t>
            </a:r>
            <a:r>
              <a:rPr lang="en-US" dirty="0"/>
              <a:t> adopt a form of prefix notation called Cambridge Polish notation.</a:t>
            </a:r>
          </a:p>
          <a:p>
            <a:r>
              <a:rPr lang="en-US" dirty="0"/>
              <a:t>Scheme is case-insensitive.</a:t>
            </a:r>
          </a:p>
          <a:p>
            <a:r>
              <a:rPr lang="en-US" dirty="0"/>
              <a:t>A Scheme expression is composed of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Atoms, e.g. a literal number, string, or identifier name.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70C0"/>
                </a:solidFill>
              </a:rPr>
              <a:t>Lists</a:t>
            </a:r>
            <a:r>
              <a:rPr lang="en-US" dirty="0"/>
              <a:t>, e.g.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'(1 2 3)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Function invocations written in list notation: the first list element is the function (or operator) followed by the arguments to which it is applied: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a1 a2 a3 ... an)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For example,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sin(x*x+1)</a:t>
            </a:r>
            <a:r>
              <a:rPr lang="en-US" dirty="0"/>
              <a:t> is written as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(sin (+ (* x x) 1))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9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1EDE2123-4366-AC54-1BBD-AABC25DA0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EG"/>
              <a:t>Example</a:t>
            </a:r>
          </a:p>
        </p:txBody>
      </p:sp>
      <p:sp>
        <p:nvSpPr>
          <p:cNvPr id="103427" name="Text Box 3">
            <a:extLst>
              <a:ext uri="{FF2B5EF4-FFF2-40B4-BE49-F238E27FC236}">
                <a16:creationId xmlns:a16="http://schemas.microsoft.com/office/drawing/2014/main" id="{9D744819-C31B-DC2E-D1FD-753591E4E6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38" y="1628775"/>
            <a:ext cx="64434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EG" sz="2800" dirty="0">
                <a:latin typeface="Tahoma" panose="020B0604030504040204" pitchFamily="34" charset="0"/>
              </a:rPr>
              <a:t>Square the integers in an array in Java:</a:t>
            </a:r>
            <a:endParaRPr lang="en-US" altLang="en-EG" sz="3200" dirty="0">
              <a:latin typeface="Tahoma" panose="020B0604030504040204" pitchFamily="34" charset="0"/>
            </a:endParaRPr>
          </a:p>
        </p:txBody>
      </p:sp>
      <p:sp>
        <p:nvSpPr>
          <p:cNvPr id="103428" name="Text Box 4">
            <a:extLst>
              <a:ext uri="{FF2B5EF4-FFF2-40B4-BE49-F238E27FC236}">
                <a16:creationId xmlns:a16="http://schemas.microsoft.com/office/drawing/2014/main" id="{A2E938D8-F31F-4FDB-090A-33D52FF15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984500"/>
            <a:ext cx="5943599" cy="1984518"/>
          </a:xfrm>
          <a:prstGeom prst="rect">
            <a:avLst/>
          </a:prstGeom>
          <a:noFill/>
          <a:ln w="38100">
            <a:solidFill>
              <a:schemeClr val="accent2"/>
            </a:solidFill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40000"/>
              </a:lnSpc>
            </a:pPr>
            <a:br>
              <a:rPr lang="en-US" altLang="en-EG" dirty="0">
                <a:latin typeface="Lucida Sans Typewriter" panose="020B0509030504030204" pitchFamily="49" charset="77"/>
              </a:rPr>
            </a:br>
            <a:r>
              <a:rPr lang="en-US" altLang="en-EG" dirty="0">
                <a:latin typeface="Lucida Sans Typewriter" panose="020B0509030504030204" pitchFamily="49" charset="77"/>
              </a:rPr>
              <a:t>  int square[] = {1,3,6,8};</a:t>
            </a:r>
          </a:p>
          <a:p>
            <a:pPr eaLnBrk="0" hangingPunct="0">
              <a:lnSpc>
                <a:spcPct val="140000"/>
              </a:lnSpc>
            </a:pPr>
            <a:r>
              <a:rPr lang="en-US" altLang="en-EG" dirty="0">
                <a:latin typeface="Lucida Sans Typewriter" panose="020B0509030504030204" pitchFamily="49" charset="77"/>
              </a:rPr>
              <a:t>  for (</a:t>
            </a:r>
            <a:r>
              <a:rPr lang="en-US" altLang="en-EG" dirty="0" err="1">
                <a:latin typeface="Lucida Sans Typewriter" panose="020B0509030504030204" pitchFamily="49" charset="77"/>
              </a:rPr>
              <a:t>i</a:t>
            </a:r>
            <a:r>
              <a:rPr lang="en-US" altLang="en-EG" dirty="0">
                <a:latin typeface="Lucida Sans Typewriter" panose="020B0509030504030204" pitchFamily="49" charset="77"/>
              </a:rPr>
              <a:t> = 1; </a:t>
            </a:r>
            <a:r>
              <a:rPr lang="en-US" altLang="en-EG" dirty="0" err="1">
                <a:latin typeface="Lucida Sans Typewriter" panose="020B0509030504030204" pitchFamily="49" charset="77"/>
              </a:rPr>
              <a:t>i</a:t>
            </a:r>
            <a:r>
              <a:rPr lang="en-US" altLang="en-EG" dirty="0">
                <a:latin typeface="Lucida Sans Typewriter" panose="020B0509030504030204" pitchFamily="49" charset="77"/>
              </a:rPr>
              <a:t> </a:t>
            </a:r>
            <a:r>
              <a:rPr lang="en-US" altLang="en-EG" dirty="0">
                <a:latin typeface="Lucida Sans Typewriter" panose="020B0509030504030204" pitchFamily="49" charset="77"/>
                <a:sym typeface="Symbol" pitchFamily="2" charset="2"/>
              </a:rPr>
              <a:t></a:t>
            </a:r>
            <a:r>
              <a:rPr lang="en-US" altLang="en-EG" dirty="0">
                <a:latin typeface="Lucida Sans Typewriter" panose="020B0509030504030204" pitchFamily="49" charset="77"/>
              </a:rPr>
              <a:t> 4; ++</a:t>
            </a:r>
            <a:r>
              <a:rPr lang="en-US" altLang="en-EG" dirty="0" err="1">
                <a:latin typeface="Lucida Sans Typewriter" panose="020B0509030504030204" pitchFamily="49" charset="77"/>
              </a:rPr>
              <a:t>i</a:t>
            </a:r>
            <a:r>
              <a:rPr lang="en-US" altLang="en-EG" dirty="0">
                <a:latin typeface="Lucida Sans Typewriter" panose="020B0509030504030204" pitchFamily="49" charset="77"/>
              </a:rPr>
              <a:t>)</a:t>
            </a:r>
          </a:p>
          <a:p>
            <a:pPr eaLnBrk="0" hangingPunct="0">
              <a:lnSpc>
                <a:spcPct val="140000"/>
              </a:lnSpc>
            </a:pPr>
            <a:r>
              <a:rPr lang="en-US" altLang="en-EG" dirty="0">
                <a:latin typeface="Lucida Sans Typewriter" panose="020B0509030504030204" pitchFamily="49" charset="77"/>
              </a:rPr>
              <a:t>      square[</a:t>
            </a:r>
            <a:r>
              <a:rPr lang="en-US" altLang="en-EG" dirty="0" err="1">
                <a:latin typeface="Lucida Sans Typewriter" panose="020B0509030504030204" pitchFamily="49" charset="77"/>
              </a:rPr>
              <a:t>i</a:t>
            </a:r>
            <a:r>
              <a:rPr lang="en-US" altLang="en-EG" dirty="0">
                <a:latin typeface="Lucida Sans Typewriter" panose="020B0509030504030204" pitchFamily="49" charset="77"/>
              </a:rPr>
              <a:t>] = square[</a:t>
            </a:r>
            <a:r>
              <a:rPr lang="en-US" altLang="en-EG" dirty="0" err="1">
                <a:latin typeface="Lucida Sans Typewriter" panose="020B0509030504030204" pitchFamily="49" charset="77"/>
              </a:rPr>
              <a:t>i</a:t>
            </a:r>
            <a:r>
              <a:rPr lang="en-US" altLang="en-EG" dirty="0">
                <a:latin typeface="Lucida Sans Typewriter" panose="020B0509030504030204" pitchFamily="49" charset="77"/>
              </a:rPr>
              <a:t>]* square[</a:t>
            </a:r>
            <a:r>
              <a:rPr lang="en-US" altLang="en-EG" dirty="0" err="1">
                <a:latin typeface="Lucida Sans Typewriter" panose="020B0509030504030204" pitchFamily="49" charset="77"/>
              </a:rPr>
              <a:t>i</a:t>
            </a:r>
            <a:r>
              <a:rPr lang="en-US" altLang="en-EG" dirty="0">
                <a:latin typeface="Lucida Sans Typewriter" panose="020B0509030504030204" pitchFamily="49" charset="77"/>
              </a:rPr>
              <a:t>];  </a:t>
            </a:r>
            <a:br>
              <a:rPr lang="en-US" altLang="en-EG" dirty="0">
                <a:latin typeface="Lucida Sans Typewriter" panose="020B0509030504030204" pitchFamily="49" charset="77"/>
              </a:rPr>
            </a:br>
            <a:r>
              <a:rPr lang="en-US" altLang="en-EG" dirty="0">
                <a:latin typeface="Lucida Sans Typewriter" panose="020B0509030504030204" pitchFamily="49" charset="77"/>
              </a:rPr>
              <a:t> </a:t>
            </a:r>
          </a:p>
        </p:txBody>
      </p:sp>
      <p:sp>
        <p:nvSpPr>
          <p:cNvPr id="103429" name="Text Box 5">
            <a:extLst>
              <a:ext uri="{FF2B5EF4-FFF2-40B4-BE49-F238E27FC236}">
                <a16:creationId xmlns:a16="http://schemas.microsoft.com/office/drawing/2014/main" id="{33584F3B-25DD-E53E-7FAF-A4615065A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050" y="5327650"/>
            <a:ext cx="7947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EG" sz="2800">
                <a:latin typeface="Tahoma" panose="020B0604030504040204" pitchFamily="34" charset="0"/>
              </a:rPr>
              <a:t>The computation method is </a:t>
            </a:r>
            <a:r>
              <a:rPr lang="en-US" altLang="en-EG" sz="2800" u="sng">
                <a:latin typeface="Tahoma" panose="020B0604030504040204" pitchFamily="34" charset="0"/>
              </a:rPr>
              <a:t>variable assignment</a:t>
            </a:r>
            <a:r>
              <a:rPr lang="en-US" altLang="en-EG" sz="2800">
                <a:latin typeface="Tahoma" panose="020B0604030504040204" pitchFamily="34" charset="0"/>
              </a:rPr>
              <a:t>. </a:t>
            </a:r>
          </a:p>
        </p:txBody>
      </p:sp>
      <p:sp>
        <p:nvSpPr>
          <p:cNvPr id="103430" name="Rectangle 6">
            <a:extLst>
              <a:ext uri="{FF2B5EF4-FFF2-40B4-BE49-F238E27FC236}">
                <a16:creationId xmlns:a16="http://schemas.microsoft.com/office/drawing/2014/main" id="{D63813CF-D3C3-4C3B-47CB-1E5A105B3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4F25136E-6777-114D-BABE-2BB094CA1141}" type="slidenum">
              <a:rPr lang="en-US" altLang="en-EG" sz="1400">
                <a:latin typeface="Tahoma" panose="020B0604030504040204" pitchFamily="34" charset="0"/>
              </a:rPr>
              <a:pPr algn="r" eaLnBrk="0" hangingPunct="0"/>
              <a:t>12</a:t>
            </a:fld>
            <a:endParaRPr lang="en-US" altLang="en-EG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1EDE2123-4366-AC54-1BBD-AABC25DA0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EG"/>
              <a:t>Example</a:t>
            </a:r>
          </a:p>
        </p:txBody>
      </p:sp>
      <p:sp>
        <p:nvSpPr>
          <p:cNvPr id="103427" name="Text Box 3">
            <a:extLst>
              <a:ext uri="{FF2B5EF4-FFF2-40B4-BE49-F238E27FC236}">
                <a16:creationId xmlns:a16="http://schemas.microsoft.com/office/drawing/2014/main" id="{9D744819-C31B-DC2E-D1FD-753591E4E6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38" y="1628775"/>
            <a:ext cx="63645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EG" sz="2800" dirty="0">
                <a:latin typeface="Tahoma" panose="020B0604030504040204" pitchFamily="34" charset="0"/>
              </a:rPr>
              <a:t>Square the integers in an array in Lisp:</a:t>
            </a:r>
            <a:endParaRPr lang="en-US" altLang="en-EG" sz="3200" dirty="0">
              <a:latin typeface="Tahoma" panose="020B0604030504040204" pitchFamily="34" charset="0"/>
            </a:endParaRPr>
          </a:p>
        </p:txBody>
      </p:sp>
      <p:sp>
        <p:nvSpPr>
          <p:cNvPr id="103428" name="Text Box 4">
            <a:extLst>
              <a:ext uri="{FF2B5EF4-FFF2-40B4-BE49-F238E27FC236}">
                <a16:creationId xmlns:a16="http://schemas.microsoft.com/office/drawing/2014/main" id="{A2E938D8-F31F-4FDB-090A-33D52FF15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381408"/>
            <a:ext cx="5943599" cy="3314112"/>
          </a:xfrm>
          <a:prstGeom prst="rect">
            <a:avLst/>
          </a:prstGeom>
          <a:noFill/>
          <a:ln w="38100">
            <a:solidFill>
              <a:schemeClr val="accent2"/>
            </a:solidFill>
          </a:ln>
          <a:effectLst/>
        </p:spPr>
        <p:txBody>
          <a:bodyPr wrap="square">
            <a:spAutoFit/>
          </a:bodyPr>
          <a:lstStyle/>
          <a:p>
            <a:pPr algn="l" rtl="0" fontAlgn="base"/>
            <a:br>
              <a:rPr lang="en-US" altLang="en-EG" dirty="0">
                <a:latin typeface="Lucida Sans Typewriter" panose="020B0509030504030204" pitchFamily="49" charset="77"/>
              </a:rPr>
            </a:br>
            <a:r>
              <a:rPr lang="en-US" altLang="en-EG" dirty="0">
                <a:latin typeface="Lucida Sans Typewriter" panose="020B0509030504030204" pitchFamily="49" charset="77"/>
              </a:rPr>
              <a:t> </a:t>
            </a:r>
            <a:r>
              <a:rPr lang="en-US" b="0" i="0" u="none" strike="noStrike" dirty="0">
                <a:solidFill>
                  <a:srgbClr val="040037"/>
                </a:solidFill>
                <a:effectLst/>
                <a:latin typeface="Monaco" pitchFamily="2" charset="77"/>
              </a:rPr>
              <a:t>(</a:t>
            </a:r>
            <a:r>
              <a:rPr lang="en-US" b="0" i="0" u="none" strike="noStrike" dirty="0" err="1">
                <a:solidFill>
                  <a:srgbClr val="040037"/>
                </a:solidFill>
                <a:effectLst/>
                <a:latin typeface="Monaco" pitchFamily="2" charset="77"/>
              </a:rPr>
              <a:t>defun</a:t>
            </a:r>
            <a:r>
              <a:rPr lang="en-US" b="0" i="0" u="none" strike="noStrike" dirty="0">
                <a:solidFill>
                  <a:srgbClr val="040037"/>
                </a:solidFill>
                <a:effectLst/>
                <a:latin typeface="Monaco" pitchFamily="2" charset="77"/>
              </a:rPr>
              <a:t> square (x)</a:t>
            </a:r>
          </a:p>
          <a:p>
            <a:pPr algn="l" rtl="0" fontAlgn="base"/>
            <a:r>
              <a:rPr lang="en-US" b="0" i="0" u="none" strike="noStrike" dirty="0">
                <a:solidFill>
                  <a:srgbClr val="040037"/>
                </a:solidFill>
                <a:effectLst/>
                <a:latin typeface="Monaco" pitchFamily="2" charset="77"/>
              </a:rPr>
              <a:t>  (* x x))</a:t>
            </a:r>
          </a:p>
          <a:p>
            <a:pPr algn="l" rtl="0" fontAlgn="base"/>
            <a:r>
              <a:rPr lang="en-US" b="0" i="0" u="none" strike="noStrike" dirty="0">
                <a:solidFill>
                  <a:srgbClr val="040037"/>
                </a:solidFill>
                <a:effectLst/>
                <a:latin typeface="Monaco" pitchFamily="2" charset="77"/>
              </a:rPr>
              <a:t> </a:t>
            </a:r>
          </a:p>
          <a:p>
            <a:pPr algn="l" rtl="0" fontAlgn="base"/>
            <a:r>
              <a:rPr lang="en-US" b="0" i="0" u="none" strike="noStrike" dirty="0">
                <a:solidFill>
                  <a:srgbClr val="040037"/>
                </a:solidFill>
                <a:effectLst/>
                <a:latin typeface="Monaco" pitchFamily="2" charset="77"/>
              </a:rPr>
              <a:t>(square 2)</a:t>
            </a:r>
          </a:p>
          <a:p>
            <a:pPr algn="l" rtl="0" fontAlgn="base"/>
            <a:r>
              <a:rPr lang="en-US" b="0" i="0" u="none" strike="noStrike" dirty="0">
                <a:solidFill>
                  <a:srgbClr val="040037"/>
                </a:solidFill>
                <a:effectLst/>
                <a:latin typeface="Monaco" pitchFamily="2" charset="77"/>
              </a:rPr>
              <a:t>;; Returns 4</a:t>
            </a:r>
          </a:p>
          <a:p>
            <a:pPr algn="l" rtl="0" fontAlgn="base"/>
            <a:r>
              <a:rPr lang="en-US" b="0" i="0" u="none" strike="noStrike" dirty="0">
                <a:solidFill>
                  <a:srgbClr val="040037"/>
                </a:solidFill>
                <a:effectLst/>
                <a:latin typeface="Monaco" pitchFamily="2" charset="77"/>
              </a:rPr>
              <a:t> </a:t>
            </a:r>
          </a:p>
          <a:p>
            <a:pPr algn="l" rtl="0" fontAlgn="base"/>
            <a:r>
              <a:rPr lang="en-US" b="0" i="0" u="none" strike="noStrike" dirty="0">
                <a:solidFill>
                  <a:srgbClr val="040037"/>
                </a:solidFill>
                <a:effectLst/>
                <a:latin typeface="Monaco" pitchFamily="2" charset="77"/>
              </a:rPr>
              <a:t>(square 3)</a:t>
            </a:r>
          </a:p>
          <a:p>
            <a:pPr algn="l" rtl="0" fontAlgn="base"/>
            <a:r>
              <a:rPr lang="en-US" b="0" i="0" u="none" strike="noStrike" dirty="0">
                <a:solidFill>
                  <a:srgbClr val="040037"/>
                </a:solidFill>
                <a:effectLst/>
                <a:latin typeface="Monaco" pitchFamily="2" charset="77"/>
              </a:rPr>
              <a:t>;; Returns 9</a:t>
            </a:r>
          </a:p>
          <a:p>
            <a:pPr eaLnBrk="0" hangingPunct="0">
              <a:lnSpc>
                <a:spcPct val="140000"/>
              </a:lnSpc>
            </a:pPr>
            <a:br>
              <a:rPr lang="en-US" altLang="en-EG" dirty="0">
                <a:latin typeface="Lucida Sans Typewriter" panose="020B0509030504030204" pitchFamily="49" charset="77"/>
              </a:rPr>
            </a:br>
            <a:r>
              <a:rPr lang="en-US" altLang="en-EG" dirty="0">
                <a:latin typeface="Lucida Sans Typewriter" panose="020B0509030504030204" pitchFamily="49" charset="77"/>
              </a:rPr>
              <a:t> </a:t>
            </a:r>
          </a:p>
        </p:txBody>
      </p:sp>
      <p:sp>
        <p:nvSpPr>
          <p:cNvPr id="103429" name="Text Box 5">
            <a:extLst>
              <a:ext uri="{FF2B5EF4-FFF2-40B4-BE49-F238E27FC236}">
                <a16:creationId xmlns:a16="http://schemas.microsoft.com/office/drawing/2014/main" id="{33584F3B-25DD-E53E-7FAF-A4615065A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487" y="5924933"/>
            <a:ext cx="82307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EG" sz="2800" dirty="0">
                <a:latin typeface="Tahoma" panose="020B0604030504040204" pitchFamily="34" charset="0"/>
              </a:rPr>
              <a:t>The computation method is </a:t>
            </a:r>
            <a:r>
              <a:rPr lang="en-US" altLang="en-EG" sz="2800" u="sng" dirty="0">
                <a:latin typeface="Tahoma" panose="020B0604030504040204" pitchFamily="34" charset="0"/>
              </a:rPr>
              <a:t>lambda accumulation</a:t>
            </a:r>
            <a:r>
              <a:rPr lang="en-US" altLang="en-EG" sz="2800" dirty="0">
                <a:latin typeface="Tahoma" panose="020B0604030504040204" pitchFamily="34" charset="0"/>
              </a:rPr>
              <a:t>. </a:t>
            </a:r>
          </a:p>
        </p:txBody>
      </p:sp>
      <p:sp>
        <p:nvSpPr>
          <p:cNvPr id="103430" name="Rectangle 6">
            <a:extLst>
              <a:ext uri="{FF2B5EF4-FFF2-40B4-BE49-F238E27FC236}">
                <a16:creationId xmlns:a16="http://schemas.microsoft.com/office/drawing/2014/main" id="{D63813CF-D3C3-4C3B-47CB-1E5A105B3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64008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0" hangingPunct="0"/>
            <a:fld id="{4F25136E-6777-114D-BABE-2BB094CA1141}" type="slidenum">
              <a:rPr lang="en-US" altLang="en-EG" sz="1400">
                <a:latin typeface="Tahoma" panose="020B0604030504040204" pitchFamily="34" charset="0"/>
              </a:rPr>
              <a:pPr algn="r" eaLnBrk="0" hangingPunct="0"/>
              <a:t>13</a:t>
            </a:fld>
            <a:endParaRPr lang="en-US" altLang="en-EG" sz="14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066046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826756A-847B-6206-8366-1B5B2580A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08873-C32B-8149-955A-6D88B90FBC43}" type="slidenum">
              <a:rPr lang="en-US" altLang="en-EG"/>
              <a:pPr/>
              <a:t>14</a:t>
            </a:fld>
            <a:endParaRPr lang="th-TH" altLang="en-EG"/>
          </a:p>
        </p:txBody>
      </p:sp>
      <p:sp>
        <p:nvSpPr>
          <p:cNvPr id="265218" name="Rectangle 2">
            <a:extLst>
              <a:ext uri="{FF2B5EF4-FFF2-40B4-BE49-F238E27FC236}">
                <a16:creationId xmlns:a16="http://schemas.microsoft.com/office/drawing/2014/main" id="{8C703EFC-AB95-706C-05AC-75FE49E07C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EG" dirty="0"/>
              <a:t>Functions in Scheme </a:t>
            </a:r>
          </a:p>
        </p:txBody>
      </p:sp>
      <p:sp>
        <p:nvSpPr>
          <p:cNvPr id="265219" name="Rectangle 3">
            <a:extLst>
              <a:ext uri="{FF2B5EF4-FFF2-40B4-BE49-F238E27FC236}">
                <a16:creationId xmlns:a16="http://schemas.microsoft.com/office/drawing/2014/main" id="{6E18F1DA-1658-07D4-6FC0-73E1CA55F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371600"/>
            <a:ext cx="7921625" cy="6858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EG"/>
              <a:t>we can use apply-to-all to evaluate any function</a:t>
            </a:r>
          </a:p>
          <a:p>
            <a:r>
              <a:rPr lang="en-US" altLang="en-EG"/>
              <a:t>arguments don't have to be numbers</a:t>
            </a:r>
          </a:p>
        </p:txBody>
      </p:sp>
      <p:sp>
        <p:nvSpPr>
          <p:cNvPr id="265220" name="Text Box 4">
            <a:extLst>
              <a:ext uri="{FF2B5EF4-FFF2-40B4-BE49-F238E27FC236}">
                <a16:creationId xmlns:a16="http://schemas.microsoft.com/office/drawing/2014/main" id="{A1A95A6E-61EC-DCD8-E671-6F601107B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667000"/>
            <a:ext cx="8077200" cy="1071563"/>
          </a:xfrm>
          <a:prstGeom prst="rect">
            <a:avLst/>
          </a:prstGeom>
          <a:noFill/>
          <a:ln w="19050" cap="sq">
            <a:solidFill>
              <a:srgbClr val="333399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60375" algn="l"/>
                <a:tab pos="9779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1pPr>
            <a:lvl2pPr eaLnBrk="0" hangingPunct="0">
              <a:tabLst>
                <a:tab pos="460375" algn="l"/>
                <a:tab pos="9779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2pPr>
            <a:lvl3pPr eaLnBrk="0" hangingPunct="0">
              <a:tabLst>
                <a:tab pos="460375" algn="l"/>
                <a:tab pos="9779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3pPr>
            <a:lvl4pPr eaLnBrk="0" hangingPunct="0">
              <a:tabLst>
                <a:tab pos="460375" algn="l"/>
                <a:tab pos="9779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4pPr>
            <a:lvl5pPr eaLnBrk="0" hangingPunct="0">
              <a:tabLst>
                <a:tab pos="460375" algn="l"/>
                <a:tab pos="9779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60375" algn="l"/>
                <a:tab pos="9779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60375" algn="l"/>
                <a:tab pos="9779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60375" algn="l"/>
                <a:tab pos="9779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60375" algn="l"/>
                <a:tab pos="9779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25000"/>
              </a:spcBef>
            </a:pPr>
            <a:r>
              <a:rPr kumimoji="0" lang="en-US" altLang="en-EG" sz="18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even? is a builtin function that returns TRUE for even</a:t>
            </a:r>
          </a:p>
          <a:p>
            <a:pPr eaLnBrk="1" hangingPunct="1">
              <a:spcBef>
                <a:spcPct val="25000"/>
              </a:spcBef>
            </a:pPr>
            <a:r>
              <a:rPr kumimoji="0" lang="en-US" altLang="en-EG" sz="1800" b="1">
                <a:latin typeface="Courier New" panose="02070309020205020404" pitchFamily="49" charset="0"/>
                <a:cs typeface="Courier New" panose="02070309020205020404" pitchFamily="49" charset="0"/>
              </a:rPr>
              <a:t>&gt; (apply-to-all even? '(3 8 12 5 22) )</a:t>
            </a:r>
          </a:p>
          <a:p>
            <a:pPr eaLnBrk="1" hangingPunct="1">
              <a:spcBef>
                <a:spcPct val="25000"/>
              </a:spcBef>
            </a:pPr>
            <a:r>
              <a:rPr kumimoji="0" lang="en-US" altLang="en-EG" sz="18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(#f #t #t #f #t) </a:t>
            </a:r>
            <a:endParaRPr kumimoji="0" lang="th-TH" altLang="en-EG" sz="1800" b="1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5221" name="Text Box 5">
            <a:extLst>
              <a:ext uri="{FF2B5EF4-FFF2-40B4-BE49-F238E27FC236}">
                <a16:creationId xmlns:a16="http://schemas.microsoft.com/office/drawing/2014/main" id="{C7C2FF04-309C-034E-5266-7E433D715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267200"/>
            <a:ext cx="8077200" cy="1414463"/>
          </a:xfrm>
          <a:prstGeom prst="rect">
            <a:avLst/>
          </a:prstGeom>
          <a:noFill/>
          <a:ln w="19050" cap="sq">
            <a:solidFill>
              <a:srgbClr val="333399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60375" algn="l"/>
                <a:tab pos="9779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1pPr>
            <a:lvl2pPr eaLnBrk="0" hangingPunct="0">
              <a:tabLst>
                <a:tab pos="460375" algn="l"/>
                <a:tab pos="9779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2pPr>
            <a:lvl3pPr eaLnBrk="0" hangingPunct="0">
              <a:tabLst>
                <a:tab pos="460375" algn="l"/>
                <a:tab pos="9779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3pPr>
            <a:lvl4pPr eaLnBrk="0" hangingPunct="0">
              <a:tabLst>
                <a:tab pos="460375" algn="l"/>
                <a:tab pos="9779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4pPr>
            <a:lvl5pPr eaLnBrk="0" hangingPunct="0">
              <a:tabLst>
                <a:tab pos="460375" algn="l"/>
                <a:tab pos="9779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60375" algn="l"/>
                <a:tab pos="9779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60375" algn="l"/>
                <a:tab pos="9779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60375" algn="l"/>
                <a:tab pos="9779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60375" algn="l"/>
                <a:tab pos="9779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25000"/>
              </a:spcBef>
            </a:pPr>
            <a:r>
              <a:rPr kumimoji="0" lang="en-US" altLang="en-EG" sz="18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define our own square function, then use it</a:t>
            </a:r>
          </a:p>
          <a:p>
            <a:pPr eaLnBrk="1" hangingPunct="1">
              <a:spcBef>
                <a:spcPct val="25000"/>
              </a:spcBef>
            </a:pPr>
            <a:r>
              <a:rPr kumimoji="0" lang="en-US" altLang="en-EG" sz="1800" b="1">
                <a:latin typeface="Courier New" panose="02070309020205020404" pitchFamily="49" charset="0"/>
                <a:cs typeface="Courier New" panose="02070309020205020404" pitchFamily="49" charset="0"/>
              </a:rPr>
              <a:t>(define (square x) (* x x) )</a:t>
            </a:r>
          </a:p>
          <a:p>
            <a:pPr eaLnBrk="1" hangingPunct="1">
              <a:spcBef>
                <a:spcPct val="25000"/>
              </a:spcBef>
            </a:pPr>
            <a:r>
              <a:rPr kumimoji="0" lang="en-US" altLang="en-EG" sz="1800" b="1">
                <a:latin typeface="Courier New" panose="02070309020205020404" pitchFamily="49" charset="0"/>
                <a:cs typeface="Courier New" panose="02070309020205020404" pitchFamily="49" charset="0"/>
              </a:rPr>
              <a:t>&gt; &gt; (apply-to-all square '(2 5 8 100 12345678) )</a:t>
            </a:r>
          </a:p>
          <a:p>
            <a:pPr eaLnBrk="1" hangingPunct="1">
              <a:spcBef>
                <a:spcPct val="25000"/>
              </a:spcBef>
            </a:pPr>
            <a:r>
              <a:rPr kumimoji="0" lang="en-US" altLang="en-EG" sz="18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(4 25 64 10000 152415765279684)</a:t>
            </a:r>
            <a:r>
              <a:rPr kumimoji="0" lang="en-US" altLang="en-EG" sz="18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th-TH" altLang="en-EG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9" grpId="0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71C2DCE-5562-06BC-266E-66061E871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0E619-578D-284E-B9F3-A5DB288B03EE}" type="slidenum">
              <a:rPr lang="en-US" altLang="en-EG"/>
              <a:pPr/>
              <a:t>15</a:t>
            </a:fld>
            <a:endParaRPr lang="th-TH" altLang="en-EG"/>
          </a:p>
        </p:txBody>
      </p:sp>
      <p:sp>
        <p:nvSpPr>
          <p:cNvPr id="264194" name="Rectangle 2">
            <a:extLst>
              <a:ext uri="{FF2B5EF4-FFF2-40B4-BE49-F238E27FC236}">
                <a16:creationId xmlns:a16="http://schemas.microsoft.com/office/drawing/2014/main" id="{6C6425A1-92EA-5EE4-A917-5F5DAA47B1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EG"/>
              <a:t>Applications</a:t>
            </a:r>
            <a:endParaRPr lang="th-TH" altLang="en-EG"/>
          </a:p>
        </p:txBody>
      </p:sp>
      <p:sp>
        <p:nvSpPr>
          <p:cNvPr id="264195" name="Rectangle 3">
            <a:extLst>
              <a:ext uri="{FF2B5EF4-FFF2-40B4-BE49-F238E27FC236}">
                <a16:creationId xmlns:a16="http://schemas.microsoft.com/office/drawing/2014/main" id="{04E1C809-41C0-894A-E4A2-6FC994A18B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40000"/>
              </a:spcBef>
            </a:pPr>
            <a:r>
              <a:rPr lang="en-US" altLang="en-EG"/>
              <a:t>Artificial intelligence</a:t>
            </a:r>
          </a:p>
          <a:p>
            <a:pPr>
              <a:spcBef>
                <a:spcPct val="40000"/>
              </a:spcBef>
            </a:pPr>
            <a:r>
              <a:rPr lang="en-US" altLang="en-EG"/>
              <a:t>Expert systems</a:t>
            </a:r>
          </a:p>
          <a:p>
            <a:pPr lvl="1">
              <a:spcBef>
                <a:spcPct val="40000"/>
              </a:spcBef>
            </a:pPr>
            <a:r>
              <a:rPr lang="en-US" altLang="en-EG"/>
              <a:t>these areas make use of ability to dynamically define functions.</a:t>
            </a:r>
          </a:p>
          <a:p>
            <a:pPr lvl="1">
              <a:spcBef>
                <a:spcPct val="40000"/>
              </a:spcBef>
            </a:pPr>
            <a:r>
              <a:rPr lang="en-US" altLang="en-EG"/>
              <a:t>Program can "learn" by creating new functions</a:t>
            </a:r>
          </a:p>
          <a:p>
            <a:pPr>
              <a:spcBef>
                <a:spcPct val="40000"/>
              </a:spcBef>
            </a:pPr>
            <a:r>
              <a:rPr lang="en-US" altLang="en-EG"/>
              <a:t>Theory of computing</a:t>
            </a:r>
          </a:p>
          <a:p>
            <a:pPr lvl="1">
              <a:spcBef>
                <a:spcPct val="40000"/>
              </a:spcBef>
            </a:pPr>
            <a:r>
              <a:rPr lang="en-US" altLang="en-EG"/>
              <a:t>simulate functional nature of computation</a:t>
            </a:r>
          </a:p>
          <a:p>
            <a:pPr>
              <a:spcBef>
                <a:spcPct val="40000"/>
              </a:spcBef>
            </a:pPr>
            <a:r>
              <a:rPr lang="en-US" altLang="en-EG"/>
              <a:t>Prototyping</a:t>
            </a:r>
          </a:p>
          <a:p>
            <a:pPr lvl="1">
              <a:spcBef>
                <a:spcPct val="40000"/>
              </a:spcBef>
            </a:pPr>
            <a:r>
              <a:rPr lang="en-US" altLang="en-EG"/>
              <a:t>programs have no side-effects, so easy to isolate errors and built modular programs</a:t>
            </a:r>
            <a:endParaRPr lang="th-TH" altLang="en-EG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BA62-0221-C768-31E4-62E1CA088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0070C0"/>
                </a:solidFill>
              </a:rPr>
              <a:t>Why does it matter, anyway?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11380-E782-6F01-5D40-600208798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rgbClr val="FF0000"/>
                </a:solidFill>
              </a:rPr>
              <a:t>The advantages of functional programming languages:</a:t>
            </a:r>
          </a:p>
          <a:p>
            <a:pPr>
              <a:defRPr/>
            </a:pPr>
            <a:r>
              <a:rPr lang="en-US" sz="2000" dirty="0"/>
              <a:t>Simple semantics, concise, flexible</a:t>
            </a:r>
          </a:p>
          <a:p>
            <a:pPr>
              <a:defRPr/>
            </a:pPr>
            <a:r>
              <a:rPr lang="en-US" sz="2000" dirty="0"/>
              <a:t>``No’’ side effect</a:t>
            </a:r>
          </a:p>
          <a:p>
            <a:pPr>
              <a:defRPr/>
            </a:pPr>
            <a:r>
              <a:rPr lang="en-US" sz="2000" dirty="0"/>
              <a:t>Less bugs</a:t>
            </a:r>
          </a:p>
          <a:p>
            <a:pPr>
              <a:defRPr/>
            </a:pPr>
            <a:endParaRPr lang="en-US" sz="2000" dirty="0"/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rgbClr val="FF0000"/>
                </a:solidFill>
              </a:rPr>
              <a:t>It does have drawbacks:</a:t>
            </a:r>
          </a:p>
          <a:p>
            <a:pPr>
              <a:defRPr/>
            </a:pPr>
            <a:r>
              <a:rPr lang="en-US" sz="2000" dirty="0"/>
              <a:t>Execution efficiency</a:t>
            </a:r>
          </a:p>
          <a:p>
            <a:pPr>
              <a:defRPr/>
            </a:pPr>
            <a:r>
              <a:rPr lang="en-US" sz="2000" dirty="0"/>
              <a:t>More abstract and mathematical, thus more difficult to learn and use.</a:t>
            </a:r>
          </a:p>
          <a:p>
            <a:pPr>
              <a:defRPr/>
            </a:pPr>
            <a:endParaRPr lang="en-US" sz="2000" dirty="0"/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rgbClr val="FF0000"/>
                </a:solidFill>
              </a:rPr>
              <a:t>Even if we don’t use FP languages:</a:t>
            </a:r>
          </a:p>
          <a:p>
            <a:pPr>
              <a:defRPr/>
            </a:pPr>
            <a:r>
              <a:rPr lang="en-US" sz="2000" dirty="0"/>
              <a:t>Features of recursion and higher-order functions have gotten into most programming languages.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9725E-FC87-9910-1DE2-CA6D9CB8CEA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17 – Functional Programming, Spring 2008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5D646-F04F-97FB-5715-AA013982E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CSE3302 Programming Languages, UT-Arlington ©Chengkai Li, 2008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86A77-EA63-A193-3B90-8A51A4EE9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302E297-D9D6-0549-A92F-86415295A8CA}" type="slidenum">
              <a:rPr lang="en-US" altLang="en-EG">
                <a:latin typeface="Calibri" panose="020F0502020204030204" pitchFamily="34" charset="0"/>
              </a:rPr>
              <a:pPr eaLnBrk="1" hangingPunct="1"/>
              <a:t>16</a:t>
            </a:fld>
            <a:endParaRPr lang="en-US" altLang="en-EG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9CA508F-003E-86EB-3448-B082C7B82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8CEFD-FDAC-EB4C-84D5-FE942259D7BE}" type="slidenum">
              <a:rPr lang="en-US" altLang="en-EG"/>
              <a:pPr/>
              <a:t>17</a:t>
            </a:fld>
            <a:endParaRPr lang="th-TH" altLang="en-EG"/>
          </a:p>
        </p:txBody>
      </p:sp>
      <p:sp>
        <p:nvSpPr>
          <p:cNvPr id="164868" name="Rectangle 4">
            <a:extLst>
              <a:ext uri="{FF2B5EF4-FFF2-40B4-BE49-F238E27FC236}">
                <a16:creationId xmlns:a16="http://schemas.microsoft.com/office/drawing/2014/main" id="{E05DC5BF-7906-487F-3649-BEB0756260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EG"/>
              <a:t>Pure Functional Programming</a:t>
            </a:r>
          </a:p>
        </p:txBody>
      </p:sp>
      <p:sp>
        <p:nvSpPr>
          <p:cNvPr id="164869" name="Rectangle 5">
            <a:extLst>
              <a:ext uri="{FF2B5EF4-FFF2-40B4-BE49-F238E27FC236}">
                <a16:creationId xmlns:a16="http://schemas.microsoft.com/office/drawing/2014/main" id="{77412D91-FEBA-9A19-4A33-4A0C897F0A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371600"/>
            <a:ext cx="7921625" cy="3429000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EG">
                <a:solidFill>
                  <a:schemeClr val="tx2"/>
                </a:solidFill>
              </a:rPr>
              <a:t>Variables represent </a:t>
            </a:r>
            <a:r>
              <a:rPr lang="en-US" altLang="en-EG"/>
              <a:t>values, not memory locations, </a:t>
            </a:r>
          </a:p>
          <a:p>
            <a:pPr>
              <a:spcBef>
                <a:spcPct val="40000"/>
              </a:spcBef>
              <a:buFont typeface="Wingdings" pitchFamily="2" charset="2"/>
              <a:buNone/>
            </a:pPr>
            <a:r>
              <a:rPr lang="en-US" altLang="en-EG"/>
              <a:t>	OK:      define pi = 3.14159</a:t>
            </a:r>
          </a:p>
          <a:p>
            <a:pPr>
              <a:spcBef>
                <a:spcPct val="40000"/>
              </a:spcBef>
              <a:buFont typeface="Wingdings" pitchFamily="2" charset="2"/>
              <a:buNone/>
            </a:pPr>
            <a:r>
              <a:rPr lang="en-US" altLang="en-EG"/>
              <a:t>	Illegal:  x = x + 1;</a:t>
            </a:r>
          </a:p>
          <a:p>
            <a:pPr>
              <a:spcBef>
                <a:spcPct val="40000"/>
              </a:spcBef>
            </a:pPr>
            <a:r>
              <a:rPr lang="en-US" altLang="en-EG">
                <a:solidFill>
                  <a:schemeClr val="tx2"/>
                </a:solidFill>
              </a:rPr>
              <a:t>No loops</a:t>
            </a:r>
            <a:r>
              <a:rPr lang="en-US" altLang="en-EG"/>
              <a:t> (</a:t>
            </a:r>
            <a:r>
              <a:rPr lang="en-US" altLang="en-EG" i="1"/>
              <a:t>why?</a:t>
            </a:r>
            <a:r>
              <a:rPr lang="en-US" altLang="en-EG"/>
              <a:t>)</a:t>
            </a:r>
          </a:p>
          <a:p>
            <a:pPr>
              <a:spcBef>
                <a:spcPct val="40000"/>
              </a:spcBef>
            </a:pPr>
            <a:r>
              <a:rPr lang="en-US" altLang="en-EG">
                <a:solidFill>
                  <a:schemeClr val="tx2"/>
                </a:solidFill>
              </a:rPr>
              <a:t>No state</a:t>
            </a:r>
            <a:endParaRPr lang="en-US" altLang="en-EG" noProof="1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9" grpId="0" build="p" bldLvl="2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A8AD9CA-7D8D-F020-191F-777C5C0F2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657B8-DFE2-E943-A479-52784840034E}" type="slidenum">
              <a:rPr lang="en-US" altLang="en-EG"/>
              <a:pPr/>
              <a:t>18</a:t>
            </a:fld>
            <a:endParaRPr lang="th-TH" altLang="en-EG"/>
          </a:p>
        </p:txBody>
      </p:sp>
      <p:sp>
        <p:nvSpPr>
          <p:cNvPr id="309250" name="Rectangle 2">
            <a:extLst>
              <a:ext uri="{FF2B5EF4-FFF2-40B4-BE49-F238E27FC236}">
                <a16:creationId xmlns:a16="http://schemas.microsoft.com/office/drawing/2014/main" id="{3B1285D2-CDC4-EDA9-FC3C-450ECA86EC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EG"/>
              <a:t>Referentially Transparent</a:t>
            </a:r>
          </a:p>
        </p:txBody>
      </p:sp>
      <p:sp>
        <p:nvSpPr>
          <p:cNvPr id="309251" name="Rectangle 3">
            <a:extLst>
              <a:ext uri="{FF2B5EF4-FFF2-40B4-BE49-F238E27FC236}">
                <a16:creationId xmlns:a16="http://schemas.microsoft.com/office/drawing/2014/main" id="{8BEC1FBA-9989-09EF-E880-9343ABA9EC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371600"/>
            <a:ext cx="7921625" cy="1524000"/>
          </a:xfrm>
        </p:spPr>
        <p:txBody>
          <a:bodyPr/>
          <a:lstStyle/>
          <a:p>
            <a:r>
              <a:rPr lang="en-US" altLang="en-EG" noProof="1"/>
              <a:t>the value of a function depends only on the value of its parameters.</a:t>
            </a:r>
            <a:endParaRPr lang="en-US" altLang="en-EG"/>
          </a:p>
          <a:p>
            <a:r>
              <a:rPr lang="en-US" altLang="en-EG">
                <a:solidFill>
                  <a:schemeClr val="tx2"/>
                </a:solidFill>
              </a:rPr>
              <a:t>No state</a:t>
            </a:r>
            <a:endParaRPr lang="en-US" altLang="en-EG" noProof="1">
              <a:solidFill>
                <a:schemeClr val="tx2"/>
              </a:solidFill>
            </a:endParaRPr>
          </a:p>
        </p:txBody>
      </p:sp>
      <p:sp>
        <p:nvSpPr>
          <p:cNvPr id="309252" name="Text Box 4">
            <a:extLst>
              <a:ext uri="{FF2B5EF4-FFF2-40B4-BE49-F238E27FC236}">
                <a16:creationId xmlns:a16="http://schemas.microsoft.com/office/drawing/2014/main" id="{739D95BF-6E5C-64B2-4CDA-584511D1F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124200"/>
            <a:ext cx="8077200" cy="2603500"/>
          </a:xfrm>
          <a:prstGeom prst="rect">
            <a:avLst/>
          </a:prstGeom>
          <a:noFill/>
          <a:ln w="28575" cap="sq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286000" algn="l"/>
                <a:tab pos="34290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1pPr>
            <a:lvl2pPr eaLnBrk="0" hangingPunct="0">
              <a:tabLst>
                <a:tab pos="2286000" algn="l"/>
                <a:tab pos="34290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2pPr>
            <a:lvl3pPr eaLnBrk="0" hangingPunct="0">
              <a:tabLst>
                <a:tab pos="2286000" algn="l"/>
                <a:tab pos="34290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3pPr>
            <a:lvl4pPr eaLnBrk="0" hangingPunct="0">
              <a:tabLst>
                <a:tab pos="2286000" algn="l"/>
                <a:tab pos="34290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4pPr>
            <a:lvl5pPr eaLnBrk="0" hangingPunct="0">
              <a:tabLst>
                <a:tab pos="2286000" algn="l"/>
                <a:tab pos="34290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0" algn="l"/>
                <a:tab pos="34290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0" algn="l"/>
                <a:tab pos="34290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0" algn="l"/>
                <a:tab pos="34290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0" algn="l"/>
                <a:tab pos="34290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3399"/>
              </a:buClr>
              <a:buSzPct val="60000"/>
              <a:buFont typeface="Wingdings" pitchFamily="2" charset="2"/>
              <a:buNone/>
            </a:pPr>
            <a:r>
              <a:rPr kumimoji="0" lang="en-US" altLang="en-EG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  <a:r>
              <a:rPr kumimoji="0" lang="en-US" altLang="en-EG">
                <a:latin typeface="Arial" panose="020B0604020202020204" pitchFamily="34" charset="0"/>
                <a:cs typeface="Arial" panose="020B0604020202020204" pitchFamily="34" charset="0"/>
              </a:rPr>
              <a:t>: Which of these functions are referentially transparent?</a:t>
            </a:r>
          </a:p>
          <a:p>
            <a:pPr eaLnBrk="1" hangingPunct="1">
              <a:spcBef>
                <a:spcPct val="20000"/>
              </a:spcBef>
              <a:buClr>
                <a:srgbClr val="333399"/>
              </a:buClr>
              <a:buSzPct val="60000"/>
              <a:buFont typeface="Wingdings" pitchFamily="2" charset="2"/>
              <a:buNone/>
            </a:pPr>
            <a:r>
              <a:rPr kumimoji="0" lang="en-US" altLang="en-EG">
                <a:latin typeface="Arial" panose="020B0604020202020204" pitchFamily="34" charset="0"/>
                <a:cs typeface="Arial" panose="020B0604020202020204" pitchFamily="34" charset="0"/>
              </a:rPr>
              <a:t>	C:	int c = getchar();</a:t>
            </a:r>
          </a:p>
          <a:p>
            <a:pPr eaLnBrk="1" hangingPunct="1">
              <a:spcBef>
                <a:spcPct val="20000"/>
              </a:spcBef>
              <a:buClr>
                <a:srgbClr val="333399"/>
              </a:buClr>
              <a:buSzPct val="60000"/>
              <a:buFont typeface="Wingdings" pitchFamily="2" charset="2"/>
              <a:buNone/>
            </a:pPr>
            <a:r>
              <a:rPr kumimoji="0" lang="en-US" altLang="en-EG">
                <a:latin typeface="Arial" panose="020B0604020202020204" pitchFamily="34" charset="0"/>
                <a:cs typeface="Arial" panose="020B0604020202020204" pitchFamily="34" charset="0"/>
              </a:rPr>
              <a:t>	Java:  	int c = System.in.read();</a:t>
            </a:r>
          </a:p>
          <a:p>
            <a:pPr eaLnBrk="1" hangingPunct="1">
              <a:spcBef>
                <a:spcPct val="20000"/>
              </a:spcBef>
              <a:buClr>
                <a:srgbClr val="333399"/>
              </a:buClr>
              <a:buSzPct val="60000"/>
              <a:buFont typeface="Wingdings" pitchFamily="2" charset="2"/>
              <a:buNone/>
            </a:pPr>
            <a:r>
              <a:rPr kumimoji="0" lang="en-US" altLang="en-EG">
                <a:latin typeface="Arial" panose="020B0604020202020204" pitchFamily="34" charset="0"/>
                <a:cs typeface="Arial" panose="020B0604020202020204" pitchFamily="34" charset="0"/>
              </a:rPr>
              <a:t>	Java:	double y = Math.sqrt(7.5);</a:t>
            </a:r>
          </a:p>
          <a:p>
            <a:pPr eaLnBrk="1" hangingPunct="1">
              <a:spcBef>
                <a:spcPct val="20000"/>
              </a:spcBef>
              <a:buClr>
                <a:srgbClr val="333399"/>
              </a:buClr>
              <a:buSzPct val="60000"/>
              <a:buFont typeface="Wingdings" pitchFamily="2" charset="2"/>
              <a:buNone/>
            </a:pPr>
            <a:r>
              <a:rPr kumimoji="0" lang="en-US" altLang="en-EG">
                <a:latin typeface="Arial" panose="020B0604020202020204" pitchFamily="34" charset="0"/>
                <a:cs typeface="Arial" panose="020B0604020202020204" pitchFamily="34" charset="0"/>
              </a:rPr>
              <a:t>	Java:	double r = Math.random( );</a:t>
            </a:r>
            <a:endParaRPr kumimoji="0" lang="en-US" altLang="en-EG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 build="p" bldLvl="2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CBD461A-35C8-EB56-A761-30D8559C6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CFFB-2B93-9D47-9254-C472D3F7E0D4}" type="slidenum">
              <a:rPr lang="en-US" altLang="en-EG"/>
              <a:pPr/>
              <a:t>19</a:t>
            </a:fld>
            <a:endParaRPr lang="th-TH" altLang="en-EG"/>
          </a:p>
        </p:txBody>
      </p:sp>
      <p:sp>
        <p:nvSpPr>
          <p:cNvPr id="165892" name="Rectangle 4">
            <a:extLst>
              <a:ext uri="{FF2B5EF4-FFF2-40B4-BE49-F238E27FC236}">
                <a16:creationId xmlns:a16="http://schemas.microsoft.com/office/drawing/2014/main" id="{592E38EC-D3B5-6E4A-14F4-3D9EE58756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EG"/>
              <a:t>Notes and Examples</a:t>
            </a:r>
          </a:p>
        </p:txBody>
      </p:sp>
      <p:sp>
        <p:nvSpPr>
          <p:cNvPr id="165893" name="Rectangle 5">
            <a:extLst>
              <a:ext uri="{FF2B5EF4-FFF2-40B4-BE49-F238E27FC236}">
                <a16:creationId xmlns:a16="http://schemas.microsoft.com/office/drawing/2014/main" id="{9AFDC905-C7F4-0C53-36D6-52104AFDA8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en-EG"/>
              <a:t>Any referentially transparent function with no parameters must always return the same value!</a:t>
            </a:r>
          </a:p>
          <a:p>
            <a:pPr lvl="1">
              <a:spcBef>
                <a:spcPct val="50000"/>
              </a:spcBef>
            </a:pPr>
            <a:r>
              <a:rPr lang="en-US" altLang="en-EG" u="sng"/>
              <a:t>not</a:t>
            </a:r>
            <a:r>
              <a:rPr lang="en-US" altLang="en-EG"/>
              <a:t> referentially transparent: </a:t>
            </a:r>
          </a:p>
          <a:p>
            <a:pPr lvl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en-EG"/>
              <a:t>		random( )      </a:t>
            </a:r>
          </a:p>
          <a:p>
            <a:pPr lvl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en-EG"/>
              <a:t>		getchar( )</a:t>
            </a:r>
          </a:p>
          <a:p>
            <a:pPr>
              <a:spcBef>
                <a:spcPct val="50000"/>
              </a:spcBef>
            </a:pPr>
            <a:r>
              <a:rPr lang="en-US" altLang="en-EG"/>
              <a:t>sorting: cannot sort an array in place (no reassignment)</a:t>
            </a:r>
          </a:p>
          <a:p>
            <a:pPr lvl="1">
              <a:spcBef>
                <a:spcPct val="50000"/>
              </a:spcBef>
            </a:pPr>
            <a:r>
              <a:rPr lang="en-US" altLang="en-EG"/>
              <a:t>must create a new constant array of sorted values.</a:t>
            </a:r>
          </a:p>
          <a:p>
            <a:pPr>
              <a:spcBef>
                <a:spcPct val="50000"/>
              </a:spcBef>
            </a:pPr>
            <a:endParaRPr lang="en-US" altLang="en-E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D453B4C4-2B22-E94C-BD77-91EEBD4722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Reading R&amp;N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6AFA6153-8088-184F-844C-0304FD80FF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274640-3E1A-8A59-4571-E5E85361C9D3}"/>
              </a:ext>
            </a:extLst>
          </p:cNvPr>
          <p:cNvSpPr txBox="1"/>
          <p:nvPr/>
        </p:nvSpPr>
        <p:spPr>
          <a:xfrm>
            <a:off x="488731" y="4616724"/>
            <a:ext cx="78659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slides were inspired from:</a:t>
            </a:r>
          </a:p>
          <a:p>
            <a:pPr lvl="1"/>
            <a:r>
              <a:rPr lang="en-US" altLang="en-EG" dirty="0"/>
              <a:t>Introduction to Functional Programming Concepts and the Scheme language.</a:t>
            </a:r>
          </a:p>
          <a:p>
            <a:pPr lvl="1"/>
            <a:r>
              <a:rPr lang="en-US" dirty="0"/>
              <a:t>UT-Arlington ©</a:t>
            </a:r>
            <a:r>
              <a:rPr lang="en-US" dirty="0" err="1"/>
              <a:t>Chengkai</a:t>
            </a:r>
            <a:r>
              <a:rPr lang="en-US" dirty="0"/>
              <a:t> Li,</a:t>
            </a:r>
            <a:endParaRPr lang="en-E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7DD611-D119-DD96-DBFE-C1765B1D4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976" y="5540054"/>
            <a:ext cx="806824" cy="24372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B4A16AC-32B3-29AA-0D8F-7C7ADAA1E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4A70E-1FF7-8B4C-8589-A752B756DBC7}" type="slidenum">
              <a:rPr lang="en-US" altLang="en-EG"/>
              <a:pPr/>
              <a:t>20</a:t>
            </a:fld>
            <a:endParaRPr lang="th-TH" altLang="en-EG"/>
          </a:p>
        </p:txBody>
      </p:sp>
      <p:sp>
        <p:nvSpPr>
          <p:cNvPr id="171010" name="Rectangle 2">
            <a:extLst>
              <a:ext uri="{FF2B5EF4-FFF2-40B4-BE49-F238E27FC236}">
                <a16:creationId xmlns:a16="http://schemas.microsoft.com/office/drawing/2014/main" id="{99FBEC6F-9F52-EE77-9AF6-FEE5F23DC6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924800" cy="1143000"/>
          </a:xfrm>
        </p:spPr>
        <p:txBody>
          <a:bodyPr/>
          <a:lstStyle/>
          <a:p>
            <a:r>
              <a:rPr lang="en-US" altLang="en-EG" dirty="0"/>
              <a:t>Replacing Loops with Recursion</a:t>
            </a:r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287BE1E5-B85B-45D9-375F-BAA4A193EF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77200" cy="4953000"/>
          </a:xfrm>
        </p:spPr>
        <p:txBody>
          <a:bodyPr/>
          <a:lstStyle/>
          <a:p>
            <a:r>
              <a:rPr lang="en-US" altLang="en-EG" dirty="0"/>
              <a:t>Mathematical functions use recursion for iterative </a:t>
            </a:r>
            <a:r>
              <a:rPr lang="en-US" altLang="en-EG" dirty="0" err="1"/>
              <a:t>def'n</a:t>
            </a:r>
            <a:endParaRPr lang="en-US" altLang="en-EG" dirty="0"/>
          </a:p>
          <a:p>
            <a:pPr>
              <a:buFont typeface="Wingdings" pitchFamily="2" charset="2"/>
              <a:buNone/>
            </a:pPr>
            <a:r>
              <a:rPr lang="en-US" altLang="en-EG" dirty="0"/>
              <a:t>		Factorial(n) := n * Factorial(n - 1)   </a:t>
            </a:r>
            <a:r>
              <a:rPr lang="en-US" altLang="en-EG" i="1" dirty="0"/>
              <a:t>for</a:t>
            </a:r>
            <a:r>
              <a:rPr lang="en-US" altLang="en-EG" dirty="0"/>
              <a:t> n &gt; 0</a:t>
            </a:r>
          </a:p>
          <a:p>
            <a:r>
              <a:rPr lang="en-US" altLang="en-EG" dirty="0"/>
              <a:t>Functional programming uses recursion instead of loops</a:t>
            </a:r>
          </a:p>
          <a:p>
            <a:r>
              <a:rPr lang="en-US" altLang="en-EG" dirty="0"/>
              <a:t>C example:</a:t>
            </a:r>
          </a:p>
          <a:p>
            <a:pPr lvl="1">
              <a:buFont typeface="Wingdings" pitchFamily="2" charset="2"/>
              <a:buNone/>
            </a:pPr>
            <a:r>
              <a:rPr lang="en-US" altLang="en-EG" sz="2000" dirty="0"/>
              <a:t>   </a:t>
            </a:r>
            <a:r>
              <a:rPr lang="en-US" altLang="en-E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factorial(long n)</a:t>
            </a:r>
            <a:br>
              <a:rPr lang="en-US" altLang="en-E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E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int k; long result = 1;</a:t>
            </a:r>
            <a:br>
              <a:rPr lang="en-US" altLang="en-E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E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for(k = 1; k &lt;= n; k++) result = k * result;</a:t>
            </a:r>
            <a:br>
              <a:rPr lang="en-US" altLang="en-E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E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result;</a:t>
            </a:r>
            <a:br>
              <a:rPr lang="en-US" altLang="en-E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E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en-EG" dirty="0"/>
              <a:t>same function using recursion:</a:t>
            </a:r>
          </a:p>
          <a:p>
            <a:pPr lvl="1">
              <a:buFont typeface="Wingdings" pitchFamily="2" charset="2"/>
              <a:buNone/>
            </a:pPr>
            <a:r>
              <a:rPr lang="en-US" altLang="en-EG" sz="2000" dirty="0"/>
              <a:t>   </a:t>
            </a:r>
            <a:r>
              <a:rPr lang="en-US" altLang="en-E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factorial(long n)</a:t>
            </a:r>
            <a:br>
              <a:rPr lang="en-US" altLang="en-E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E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if (n &lt;= 1) return 1;</a:t>
            </a:r>
            <a:br>
              <a:rPr lang="en-US" altLang="en-E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E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else return n * factorial(n-1);</a:t>
            </a:r>
            <a:br>
              <a:rPr lang="en-US" altLang="en-E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E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EG" sz="2000" dirty="0"/>
          </a:p>
        </p:txBody>
      </p:sp>
      <p:sp>
        <p:nvSpPr>
          <p:cNvPr id="171012" name="Text Box 4">
            <a:extLst>
              <a:ext uri="{FF2B5EF4-FFF2-40B4-BE49-F238E27FC236}">
                <a16:creationId xmlns:a16="http://schemas.microsoft.com/office/drawing/2014/main" id="{D4022205-DD17-ADF1-36B9-12E20F050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953000"/>
            <a:ext cx="2997200" cy="385763"/>
          </a:xfrm>
          <a:prstGeom prst="rect">
            <a:avLst/>
          </a:prstGeom>
          <a:noFill/>
          <a:ln w="19050" cap="sq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EG"/>
              <a:t>Local variables not needed!</a:t>
            </a:r>
          </a:p>
        </p:txBody>
      </p:sp>
      <p:sp>
        <p:nvSpPr>
          <p:cNvPr id="171013" name="Line 5">
            <a:extLst>
              <a:ext uri="{FF2B5EF4-FFF2-40B4-BE49-F238E27FC236}">
                <a16:creationId xmlns:a16="http://schemas.microsoft.com/office/drawing/2014/main" id="{E199DBE6-FA09-D8B9-92B1-7AD0937CE7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0600" y="5181600"/>
            <a:ext cx="1066800" cy="152400"/>
          </a:xfrm>
          <a:prstGeom prst="line">
            <a:avLst/>
          </a:prstGeom>
          <a:noFill/>
          <a:ln w="19050" cap="sq">
            <a:solidFill>
              <a:schemeClr val="tx2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E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1" grpId="0" build="p" bldLvl="2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A7E1084-9081-2698-418F-B634926EB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25895-3C6A-7F4F-B2F4-BE15790195EC}" type="slidenum">
              <a:rPr lang="en-US" altLang="en-EG"/>
              <a:pPr/>
              <a:t>21</a:t>
            </a:fld>
            <a:endParaRPr lang="th-TH" altLang="en-EG"/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7E3F4D2F-D91D-7289-1AE6-C59F726746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322263"/>
            <a:ext cx="7921625" cy="803275"/>
          </a:xfrm>
        </p:spPr>
        <p:txBody>
          <a:bodyPr/>
          <a:lstStyle/>
          <a:p>
            <a:r>
              <a:rPr lang="en-US" altLang="en-EG"/>
              <a:t>Tail Recursion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9A6D7B3-3092-585B-6692-2EFEFBD3F5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77200" cy="2895600"/>
          </a:xfrm>
        </p:spPr>
        <p:txBody>
          <a:bodyPr/>
          <a:lstStyle/>
          <a:p>
            <a:pPr marL="342900" indent="-342900"/>
            <a:r>
              <a:rPr lang="en-US" altLang="en-EG" sz="2000" i="1">
                <a:solidFill>
                  <a:schemeClr val="tx2"/>
                </a:solidFill>
              </a:rPr>
              <a:t>Tail recursion</a:t>
            </a:r>
            <a:r>
              <a:rPr lang="en-US" altLang="en-EG" sz="2000"/>
              <a:t> means that the last operation in a control flow is recursion.</a:t>
            </a:r>
            <a:endParaRPr lang="en-US" altLang="en-EG" sz="2000" i="1"/>
          </a:p>
          <a:p>
            <a:pPr marL="342900" indent="-342900">
              <a:spcBef>
                <a:spcPct val="50000"/>
              </a:spcBef>
            </a:pPr>
            <a:r>
              <a:rPr lang="en-US" altLang="en-EG" sz="2000" i="1"/>
              <a:t>Tail recursion</a:t>
            </a:r>
            <a:r>
              <a:rPr lang="en-US" altLang="en-EG" sz="2000"/>
              <a:t> can be done efficiently by an interpreter or compiler.</a:t>
            </a:r>
          </a:p>
          <a:p>
            <a:pPr marL="742950" lvl="1" indent="-285750"/>
            <a:r>
              <a:rPr lang="en-US" altLang="en-EG" sz="2000"/>
              <a:t>old stack frame can be replaced with recursive call</a:t>
            </a:r>
          </a:p>
          <a:p>
            <a:pPr marL="742950" lvl="1" indent="-285750"/>
            <a:r>
              <a:rPr lang="en-US" altLang="en-EG" sz="2000"/>
              <a:t>unwinding of a deep stack is not necessary</a:t>
            </a:r>
          </a:p>
          <a:p>
            <a:pPr marL="342900" indent="-342900">
              <a:spcBef>
                <a:spcPct val="50000"/>
              </a:spcBef>
            </a:pPr>
            <a:r>
              <a:rPr lang="en-US" altLang="en-EG" sz="2000"/>
              <a:t>LISP and Scheme </a:t>
            </a:r>
            <a:r>
              <a:rPr lang="en-US" altLang="en-EG" sz="2000" i="1"/>
              <a:t>require</a:t>
            </a:r>
            <a:r>
              <a:rPr lang="en-US" altLang="en-EG" sz="2000"/>
              <a:t> that interpreters optimize tail recursion</a:t>
            </a:r>
            <a:endParaRPr lang="en-US" altLang="en-EG" sz="2000" i="1"/>
          </a:p>
          <a:p>
            <a:pPr marL="342900" indent="-342900">
              <a:spcBef>
                <a:spcPct val="50000"/>
              </a:spcBef>
            </a:pPr>
            <a:r>
              <a:rPr lang="en-US" altLang="en-EG" sz="2000"/>
              <a:t>The factorial example is </a:t>
            </a:r>
            <a:r>
              <a:rPr lang="en-US" altLang="en-EG" sz="2000" u="sng">
                <a:solidFill>
                  <a:schemeClr val="tx2"/>
                </a:solidFill>
              </a:rPr>
              <a:t>not</a:t>
            </a:r>
            <a:r>
              <a:rPr lang="en-US" altLang="en-EG" sz="2000">
                <a:solidFill>
                  <a:schemeClr val="tx2"/>
                </a:solidFill>
              </a:rPr>
              <a:t> tail recursion</a:t>
            </a:r>
            <a:r>
              <a:rPr lang="en-US" altLang="en-EG" sz="2000"/>
              <a:t>: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EAD35844-BC18-10E9-2D35-03447E788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4267200"/>
            <a:ext cx="7086600" cy="1323975"/>
          </a:xfrm>
          <a:prstGeom prst="rect">
            <a:avLst/>
          </a:prstGeom>
          <a:solidFill>
            <a:srgbClr val="FFFFCC"/>
          </a:solidFill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0"/>
              </a:spcBef>
              <a:buClr>
                <a:srgbClr val="333399"/>
              </a:buClr>
              <a:buSzPct val="60000"/>
              <a:buFont typeface="Wingdings" pitchFamily="2" charset="2"/>
              <a:buNone/>
            </a:pPr>
            <a:r>
              <a:rPr lang="en-US" altLang="en-EG" sz="2000" b="1">
                <a:latin typeface="Courier New" panose="02070309020205020404" pitchFamily="49" charset="0"/>
                <a:cs typeface="Courier New" panose="02070309020205020404" pitchFamily="49" charset="0"/>
              </a:rPr>
              <a:t>long factorial(long n)</a:t>
            </a:r>
            <a:br>
              <a:rPr lang="en-US" altLang="en-EG" sz="20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EG" sz="2000" b="1">
                <a:latin typeface="Courier New" panose="02070309020205020404" pitchFamily="49" charset="0"/>
                <a:cs typeface="Courier New" panose="02070309020205020404" pitchFamily="49" charset="0"/>
              </a:rPr>
              <a:t>{ 	if (n &lt;= 1) return 1;</a:t>
            </a:r>
            <a:br>
              <a:rPr lang="en-US" altLang="en-EG" sz="20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EG" sz="2000" b="1">
                <a:latin typeface="Courier New" panose="02070309020205020404" pitchFamily="49" charset="0"/>
                <a:cs typeface="Courier New" panose="02070309020205020404" pitchFamily="49" charset="0"/>
              </a:rPr>
              <a:t>  	return n * factorial(n-1);</a:t>
            </a:r>
            <a:br>
              <a:rPr lang="en-US" altLang="en-EG" sz="20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EG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EG"/>
          </a:p>
        </p:txBody>
      </p:sp>
      <p:sp>
        <p:nvSpPr>
          <p:cNvPr id="1028" name="AutoShape 4">
            <a:extLst>
              <a:ext uri="{FF2B5EF4-FFF2-40B4-BE49-F238E27FC236}">
                <a16:creationId xmlns:a16="http://schemas.microsoft.com/office/drawing/2014/main" id="{4B1CD841-6B62-6F6B-C6D1-A891B108FD06}"/>
              </a:ext>
            </a:extLst>
          </p:cNvPr>
          <p:cNvSpPr>
            <a:spLocks/>
          </p:cNvSpPr>
          <p:nvPr/>
        </p:nvSpPr>
        <p:spPr bwMode="auto">
          <a:xfrm>
            <a:off x="4572000" y="5715000"/>
            <a:ext cx="3810000" cy="850900"/>
          </a:xfrm>
          <a:prstGeom prst="borderCallout1">
            <a:avLst>
              <a:gd name="adj1" fmla="val 13431"/>
              <a:gd name="adj2" fmla="val -2000"/>
              <a:gd name="adj3" fmla="val -65486"/>
              <a:gd name="adj4" fmla="val -26208"/>
            </a:avLst>
          </a:prstGeom>
          <a:noFill/>
          <a:ln w="28575" cap="sq">
            <a:solidFill>
              <a:srgbClr val="33339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en-EG" sz="2400">
                <a:solidFill>
                  <a:schemeClr val="tx2"/>
                </a:solidFill>
                <a:latin typeface="Times New Roman" panose="02020603050405020304" pitchFamily="18" charset="0"/>
                <a:cs typeface="Angsana New" panose="02020603050405020304" pitchFamily="18" charset="-34"/>
              </a:rPr>
              <a:t>Must call factorial </a:t>
            </a:r>
            <a:r>
              <a:rPr kumimoji="1" lang="en-US" altLang="en-EG" sz="2400" i="1">
                <a:solidFill>
                  <a:schemeClr val="tx2"/>
                </a:solidFill>
                <a:latin typeface="Times New Roman" panose="02020603050405020304" pitchFamily="18" charset="0"/>
                <a:cs typeface="Angsana New" panose="02020603050405020304" pitchFamily="18" charset="-34"/>
              </a:rPr>
              <a:t>before</a:t>
            </a:r>
            <a:r>
              <a:rPr kumimoji="1" lang="en-US" altLang="en-EG" sz="2400">
                <a:solidFill>
                  <a:schemeClr val="tx2"/>
                </a:solidFill>
                <a:latin typeface="Times New Roman" panose="02020603050405020304" pitchFamily="18" charset="0"/>
                <a:cs typeface="Angsana New" panose="02020603050405020304" pitchFamily="18" charset="-34"/>
              </a:rPr>
              <a:t> multiplication can be done.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2" autoUpdateAnimBg="0"/>
      <p:bldP spid="1028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4A4F793-D946-C5BF-1B3C-C3C22A23A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70446-EA8D-4E43-8F1E-065B7CFC54A7}" type="slidenum">
              <a:rPr lang="en-US" altLang="en-EG"/>
              <a:pPr/>
              <a:t>22</a:t>
            </a:fld>
            <a:endParaRPr lang="th-TH" altLang="en-EG"/>
          </a:p>
        </p:txBody>
      </p:sp>
      <p:sp>
        <p:nvSpPr>
          <p:cNvPr id="202754" name="Rectangle 1026">
            <a:extLst>
              <a:ext uri="{FF2B5EF4-FFF2-40B4-BE49-F238E27FC236}">
                <a16:creationId xmlns:a16="http://schemas.microsoft.com/office/drawing/2014/main" id="{CDD14AB3-8CF6-D794-AE04-1D311B2A14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322263"/>
            <a:ext cx="7921625" cy="803275"/>
          </a:xfrm>
        </p:spPr>
        <p:txBody>
          <a:bodyPr/>
          <a:lstStyle/>
          <a:p>
            <a:r>
              <a:rPr lang="en-US" altLang="en-EG"/>
              <a:t>Tail Recursion (2)</a:t>
            </a:r>
          </a:p>
        </p:txBody>
      </p:sp>
      <p:sp>
        <p:nvSpPr>
          <p:cNvPr id="202755" name="Rectangle 1027">
            <a:extLst>
              <a:ext uri="{FF2B5EF4-FFF2-40B4-BE49-F238E27FC236}">
                <a16:creationId xmlns:a16="http://schemas.microsoft.com/office/drawing/2014/main" id="{DB1F8D73-A04C-3F01-6ECA-1A56E98FC9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077200" cy="533400"/>
          </a:xfrm>
        </p:spPr>
        <p:txBody>
          <a:bodyPr/>
          <a:lstStyle/>
          <a:p>
            <a:r>
              <a:rPr lang="en-US" altLang="en-EG" sz="2000"/>
              <a:t>To use tail recursion, perform the last multiplication recursively:</a:t>
            </a:r>
          </a:p>
        </p:txBody>
      </p:sp>
      <p:sp>
        <p:nvSpPr>
          <p:cNvPr id="202756" name="AutoShape 1028">
            <a:extLst>
              <a:ext uri="{FF2B5EF4-FFF2-40B4-BE49-F238E27FC236}">
                <a16:creationId xmlns:a16="http://schemas.microsoft.com/office/drawing/2014/main" id="{485E0296-A9C0-5C04-00DD-616CA6F4DF1A}"/>
              </a:ext>
            </a:extLst>
          </p:cNvPr>
          <p:cNvSpPr>
            <a:spLocks/>
          </p:cNvSpPr>
          <p:nvPr/>
        </p:nvSpPr>
        <p:spPr bwMode="auto">
          <a:xfrm>
            <a:off x="5562600" y="3810000"/>
            <a:ext cx="1855788" cy="485775"/>
          </a:xfrm>
          <a:prstGeom prst="borderCallout1">
            <a:avLst>
              <a:gd name="adj1" fmla="val 23528"/>
              <a:gd name="adj2" fmla="val -4106"/>
              <a:gd name="adj3" fmla="val -70588"/>
              <a:gd name="adj4" fmla="val -56630"/>
            </a:avLst>
          </a:prstGeom>
          <a:noFill/>
          <a:ln w="28575" cap="sq">
            <a:solidFill>
              <a:srgbClr val="333399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en-EG" sz="2400">
                <a:solidFill>
                  <a:schemeClr val="tx2"/>
                </a:solidFill>
                <a:latin typeface="Times New Roman" panose="02020603050405020304" pitchFamily="18" charset="0"/>
                <a:cs typeface="Angsana New" panose="02020603050405020304" pitchFamily="18" charset="-34"/>
              </a:rPr>
              <a:t>Tail call</a:t>
            </a:r>
          </a:p>
        </p:txBody>
      </p:sp>
      <p:sp>
        <p:nvSpPr>
          <p:cNvPr id="202760" name="Rectangle 1032">
            <a:extLst>
              <a:ext uri="{FF2B5EF4-FFF2-40B4-BE49-F238E27FC236}">
                <a16:creationId xmlns:a16="http://schemas.microsoft.com/office/drawing/2014/main" id="{BC8BA734-ED7B-17D0-F5AA-984D2AC4A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057400"/>
            <a:ext cx="7467600" cy="4000500"/>
          </a:xfrm>
          <a:prstGeom prst="rect">
            <a:avLst/>
          </a:prstGeom>
          <a:solidFill>
            <a:srgbClr val="FFFFCC"/>
          </a:solidFill>
          <a:ln w="12700" cap="sq">
            <a:solidFill>
              <a:srgbClr val="333399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333399"/>
              </a:buClr>
              <a:buSzPct val="60000"/>
              <a:buFont typeface="Wingdings" pitchFamily="2" charset="2"/>
              <a:buNone/>
            </a:pPr>
            <a:r>
              <a:rPr lang="en-US" altLang="en-EG" sz="20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"helper function" uses tail recursion</a:t>
            </a:r>
            <a:r>
              <a:rPr lang="en-US" altLang="en-EG" sz="2000" b="1">
                <a:solidFill>
                  <a:srgbClr val="008000"/>
                </a:solidFill>
              </a:rPr>
              <a:t> </a:t>
            </a:r>
            <a:r>
              <a:rPr lang="en-US" altLang="en-EG" sz="2000" b="1"/>
              <a:t> </a:t>
            </a:r>
          </a:p>
          <a:p>
            <a:pPr>
              <a:spcBef>
                <a:spcPct val="20000"/>
              </a:spcBef>
              <a:buClr>
                <a:srgbClr val="333399"/>
              </a:buClr>
              <a:buSzPct val="60000"/>
              <a:buFont typeface="Wingdings" pitchFamily="2" charset="2"/>
              <a:buNone/>
            </a:pPr>
            <a:r>
              <a:rPr lang="en-US" altLang="en-EG" sz="2000" b="1">
                <a:latin typeface="Courier New" panose="02070309020205020404" pitchFamily="49" charset="0"/>
                <a:cs typeface="Courier New" panose="02070309020205020404" pitchFamily="49" charset="0"/>
              </a:rPr>
              <a:t>long tailfact(int n, long result)</a:t>
            </a:r>
          </a:p>
          <a:p>
            <a:pPr>
              <a:spcBef>
                <a:spcPct val="20000"/>
              </a:spcBef>
              <a:buClr>
                <a:srgbClr val="333399"/>
              </a:buClr>
              <a:buSzPct val="60000"/>
              <a:buFont typeface="Wingdings" pitchFamily="2" charset="2"/>
              <a:buNone/>
            </a:pPr>
            <a:r>
              <a:rPr lang="en-US" altLang="en-EG" sz="2000" b="1">
                <a:latin typeface="Courier New" panose="02070309020205020404" pitchFamily="49" charset="0"/>
                <a:cs typeface="Courier New" panose="02070309020205020404" pitchFamily="49" charset="0"/>
              </a:rPr>
              <a:t>{ 	if (n &lt;= 1) return result;</a:t>
            </a:r>
          </a:p>
          <a:p>
            <a:pPr>
              <a:spcBef>
                <a:spcPct val="20000"/>
              </a:spcBef>
              <a:buClr>
                <a:srgbClr val="333399"/>
              </a:buClr>
              <a:buSzPct val="60000"/>
              <a:buFont typeface="Wingdings" pitchFamily="2" charset="2"/>
              <a:buNone/>
            </a:pPr>
            <a:r>
              <a:rPr lang="en-US" altLang="en-EG" sz="2000" b="1">
                <a:latin typeface="Courier New" panose="02070309020205020404" pitchFamily="49" charset="0"/>
                <a:cs typeface="Courier New" panose="02070309020205020404" pitchFamily="49" charset="0"/>
              </a:rPr>
              <a:t>	return tailfact(n-1, result*n); </a:t>
            </a:r>
            <a:br>
              <a:rPr lang="en-US" altLang="en-EG" sz="20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EG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20000"/>
              </a:spcBef>
              <a:buClr>
                <a:srgbClr val="333399"/>
              </a:buClr>
              <a:buSzPct val="60000"/>
              <a:buFont typeface="Wingdings" pitchFamily="2" charset="2"/>
              <a:buNone/>
            </a:pPr>
            <a:endParaRPr lang="en-US" altLang="en-EG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rgbClr val="333399"/>
              </a:buClr>
              <a:buSzPct val="60000"/>
              <a:buFont typeface="Wingdings" pitchFamily="2" charset="2"/>
              <a:buNone/>
            </a:pPr>
            <a:r>
              <a:rPr lang="en-US" altLang="en-EG" sz="20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main factorial function</a:t>
            </a:r>
          </a:p>
          <a:p>
            <a:pPr>
              <a:spcBef>
                <a:spcPct val="20000"/>
              </a:spcBef>
              <a:buClr>
                <a:srgbClr val="333399"/>
              </a:buClr>
              <a:buSzPct val="60000"/>
              <a:buFont typeface="Wingdings" pitchFamily="2" charset="2"/>
              <a:buNone/>
            </a:pPr>
            <a:r>
              <a:rPr lang="en-US" altLang="en-EG" sz="2000" b="1">
                <a:latin typeface="Courier New" panose="02070309020205020404" pitchFamily="49" charset="0"/>
                <a:cs typeface="Courier New" panose="02070309020205020404" pitchFamily="49" charset="0"/>
              </a:rPr>
              <a:t>long factorial(int n) </a:t>
            </a:r>
          </a:p>
          <a:p>
            <a:pPr>
              <a:spcBef>
                <a:spcPct val="20000"/>
              </a:spcBef>
              <a:buClr>
                <a:srgbClr val="333399"/>
              </a:buClr>
              <a:buSzPct val="60000"/>
              <a:buFont typeface="Wingdings" pitchFamily="2" charset="2"/>
              <a:buNone/>
            </a:pPr>
            <a:r>
              <a:rPr lang="en-US" altLang="en-EG" sz="20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ct val="20000"/>
              </a:spcBef>
              <a:buClr>
                <a:srgbClr val="333399"/>
              </a:buClr>
              <a:buSzPct val="60000"/>
              <a:buFont typeface="Wingdings" pitchFamily="2" charset="2"/>
              <a:buNone/>
            </a:pPr>
            <a:r>
              <a:rPr lang="en-US" altLang="en-EG" sz="2000" b="1">
                <a:latin typeface="Courier New" panose="02070309020205020404" pitchFamily="49" charset="0"/>
                <a:cs typeface="Courier New" panose="02070309020205020404" pitchFamily="49" charset="0"/>
              </a:rPr>
              <a:t>	return tailfail(n, 1L); </a:t>
            </a:r>
          </a:p>
          <a:p>
            <a:pPr>
              <a:spcBef>
                <a:spcPct val="20000"/>
              </a:spcBef>
              <a:buClr>
                <a:srgbClr val="333399"/>
              </a:buClr>
              <a:buSzPct val="60000"/>
              <a:buFont typeface="Wingdings" pitchFamily="2" charset="2"/>
              <a:buNone/>
            </a:pPr>
            <a:r>
              <a:rPr lang="en-US" altLang="en-EG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5" grpId="0" build="p" bldLvl="2" autoUpdateAnimBg="0"/>
      <p:bldP spid="202756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E7519AE-2B78-0905-B05A-E66E26464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A1604-5EE9-CF4B-BFAA-10BCE4CF01C1}" type="slidenum">
              <a:rPr lang="en-US" altLang="en-EG"/>
              <a:pPr/>
              <a:t>23</a:t>
            </a:fld>
            <a:endParaRPr lang="th-TH" altLang="en-EG"/>
          </a:p>
        </p:txBody>
      </p:sp>
      <p:sp>
        <p:nvSpPr>
          <p:cNvPr id="293890" name="Rectangle 2">
            <a:extLst>
              <a:ext uri="{FF2B5EF4-FFF2-40B4-BE49-F238E27FC236}">
                <a16:creationId xmlns:a16="http://schemas.microsoft.com/office/drawing/2014/main" id="{8D067E07-1C6D-0ECF-E185-103E6FCFAF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EG"/>
              <a:t>Factorial in Scheme w/ tail recursion</a:t>
            </a:r>
          </a:p>
        </p:txBody>
      </p:sp>
      <p:sp>
        <p:nvSpPr>
          <p:cNvPr id="293891" name="Rectangle 3">
            <a:extLst>
              <a:ext uri="{FF2B5EF4-FFF2-40B4-BE49-F238E27FC236}">
                <a16:creationId xmlns:a16="http://schemas.microsoft.com/office/drawing/2014/main" id="{F7F748DC-04A4-5AFF-6B5D-57B696FA36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4724400"/>
            <a:ext cx="7921625" cy="2286000"/>
          </a:xfrm>
        </p:spPr>
        <p:txBody>
          <a:bodyPr/>
          <a:lstStyle/>
          <a:p>
            <a:r>
              <a:rPr lang="en-US" altLang="en-EG"/>
              <a:t>Try this:  </a:t>
            </a:r>
            <a:r>
              <a:rPr lang="en-US" altLang="en-EG" b="1">
                <a:latin typeface="Courier New" panose="02070309020205020404" pitchFamily="49" charset="0"/>
                <a:cs typeface="Courier New" panose="02070309020205020404" pitchFamily="49" charset="0"/>
              </a:rPr>
              <a:t>(factorial 500)</a:t>
            </a:r>
          </a:p>
        </p:txBody>
      </p:sp>
      <p:sp>
        <p:nvSpPr>
          <p:cNvPr id="293892" name="Text Box 4">
            <a:extLst>
              <a:ext uri="{FF2B5EF4-FFF2-40B4-BE49-F238E27FC236}">
                <a16:creationId xmlns:a16="http://schemas.microsoft.com/office/drawing/2014/main" id="{32C51897-1D20-3F0A-01C1-B6FA4523D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524000"/>
            <a:ext cx="7696200" cy="2886075"/>
          </a:xfrm>
          <a:prstGeom prst="rect">
            <a:avLst/>
          </a:prstGeom>
          <a:solidFill>
            <a:srgbClr val="FFFFCC"/>
          </a:solidFill>
          <a:ln w="19050" cap="sq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381000" algn="l"/>
                <a:tab pos="7620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1pPr>
            <a:lvl2pPr eaLnBrk="0" hangingPunct="0">
              <a:tabLst>
                <a:tab pos="381000" algn="l"/>
                <a:tab pos="7620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2pPr>
            <a:lvl3pPr eaLnBrk="0" hangingPunct="0">
              <a:tabLst>
                <a:tab pos="381000" algn="l"/>
                <a:tab pos="7620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3pPr>
            <a:lvl4pPr eaLnBrk="0" hangingPunct="0">
              <a:tabLst>
                <a:tab pos="381000" algn="l"/>
                <a:tab pos="7620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4pPr>
            <a:lvl5pPr eaLnBrk="0" hangingPunct="0">
              <a:tabLst>
                <a:tab pos="381000" algn="l"/>
                <a:tab pos="7620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  <a:tab pos="7620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  <a:tab pos="7620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  <a:tab pos="7620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81000" algn="l"/>
                <a:tab pos="7620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10000"/>
              </a:spcBef>
              <a:buClr>
                <a:srgbClr val="333399"/>
              </a:buClr>
              <a:buSzPct val="60000"/>
              <a:buFont typeface="Wingdings" pitchFamily="2" charset="2"/>
              <a:buNone/>
            </a:pPr>
            <a:r>
              <a:rPr kumimoji="0" lang="en-US" altLang="en-EG" b="1">
                <a:latin typeface="Courier New" panose="02070309020205020404" pitchFamily="49" charset="0"/>
                <a:cs typeface="Courier New" panose="02070309020205020404" pitchFamily="49" charset="0"/>
              </a:rPr>
              <a:t>(define (tailfact n result)</a:t>
            </a:r>
          </a:p>
          <a:p>
            <a:pPr eaLnBrk="1" hangingPunct="1">
              <a:spcBef>
                <a:spcPct val="10000"/>
              </a:spcBef>
              <a:buClr>
                <a:srgbClr val="333399"/>
              </a:buClr>
              <a:buSzPct val="60000"/>
              <a:buFont typeface="Wingdings" pitchFamily="2" charset="2"/>
              <a:buNone/>
            </a:pPr>
            <a:r>
              <a:rPr kumimoji="0" lang="en-US" altLang="en-EG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EG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syntax: (if (</a:t>
            </a:r>
            <a:r>
              <a:rPr kumimoji="0" lang="en-US" altLang="en-EG" b="1" i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test-expr</a:t>
            </a:r>
            <a:r>
              <a:rPr kumimoji="0" lang="en-US" altLang="en-EG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EG" b="1" i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expr1</a:t>
            </a:r>
            <a:r>
              <a:rPr kumimoji="0" lang="en-US" altLang="en-EG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EG" b="1" i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expr2</a:t>
            </a:r>
            <a:r>
              <a:rPr kumimoji="0" lang="en-US" altLang="en-EG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EG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spcBef>
                <a:spcPct val="10000"/>
              </a:spcBef>
              <a:buClr>
                <a:srgbClr val="333399"/>
              </a:buClr>
              <a:buSzPct val="60000"/>
              <a:buFont typeface="Wingdings" pitchFamily="2" charset="2"/>
              <a:buNone/>
            </a:pPr>
            <a:r>
              <a:rPr kumimoji="0" lang="en-US" altLang="en-EG" b="1">
                <a:latin typeface="Courier New" panose="02070309020205020404" pitchFamily="49" charset="0"/>
                <a:cs typeface="Courier New" panose="02070309020205020404" pitchFamily="49" charset="0"/>
              </a:rPr>
              <a:t>	(if (&lt;= n 1) result	</a:t>
            </a:r>
          </a:p>
          <a:p>
            <a:pPr eaLnBrk="1" hangingPunct="1">
              <a:spcBef>
                <a:spcPct val="10000"/>
              </a:spcBef>
              <a:buClr>
                <a:srgbClr val="333399"/>
              </a:buClr>
              <a:buSzPct val="60000"/>
              <a:buFont typeface="Wingdings" pitchFamily="2" charset="2"/>
              <a:buNone/>
            </a:pPr>
            <a:r>
              <a:rPr kumimoji="0" lang="en-US" altLang="en-EG" b="1">
                <a:latin typeface="Courier New" panose="02070309020205020404" pitchFamily="49" charset="0"/>
                <a:cs typeface="Courier New" panose="02070309020205020404" pitchFamily="49" charset="0"/>
              </a:rPr>
              <a:t>		(tailfact (- n 1) (* n result) ) </a:t>
            </a:r>
          </a:p>
          <a:p>
            <a:pPr eaLnBrk="1" hangingPunct="1">
              <a:spcBef>
                <a:spcPct val="10000"/>
              </a:spcBef>
              <a:buClr>
                <a:srgbClr val="333399"/>
              </a:buClr>
              <a:buSzPct val="60000"/>
              <a:buFont typeface="Wingdings" pitchFamily="2" charset="2"/>
              <a:buNone/>
            </a:pPr>
            <a:r>
              <a:rPr kumimoji="0" lang="en-US" altLang="en-EG" b="1">
                <a:latin typeface="Courier New" panose="02070309020205020404" pitchFamily="49" charset="0"/>
                <a:cs typeface="Courier New" panose="02070309020205020404" pitchFamily="49" charset="0"/>
              </a:rPr>
              <a:t>	) </a:t>
            </a:r>
          </a:p>
          <a:p>
            <a:pPr eaLnBrk="1" hangingPunct="1">
              <a:spcBef>
                <a:spcPct val="10000"/>
              </a:spcBef>
              <a:buClr>
                <a:srgbClr val="333399"/>
              </a:buClr>
              <a:buSzPct val="60000"/>
              <a:buFont typeface="Wingdings" pitchFamily="2" charset="2"/>
              <a:buNone/>
            </a:pPr>
            <a:r>
              <a:rPr kumimoji="0" lang="en-US" altLang="en-EG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10000"/>
              </a:spcBef>
              <a:buClr>
                <a:srgbClr val="333399"/>
              </a:buClr>
              <a:buSzPct val="60000"/>
              <a:buFont typeface="Wingdings" pitchFamily="2" charset="2"/>
              <a:buNone/>
            </a:pPr>
            <a:r>
              <a:rPr kumimoji="0" lang="en-US" altLang="en-EG" b="1">
                <a:latin typeface="Courier New" panose="02070309020205020404" pitchFamily="49" charset="0"/>
                <a:cs typeface="Courier New" panose="02070309020205020404" pitchFamily="49" charset="0"/>
              </a:rPr>
              <a:t>(define (factorial n) (tailfact n 1) 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2751423-7588-ABD0-F12D-ACD8D9ACE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7AA0A-8CFB-7846-913A-1D7AC04EDF05}" type="slidenum">
              <a:rPr lang="en-US" altLang="en-EG"/>
              <a:pPr/>
              <a:t>24</a:t>
            </a:fld>
            <a:endParaRPr lang="th-TH" altLang="en-EG"/>
          </a:p>
        </p:txBody>
      </p:sp>
      <p:sp>
        <p:nvSpPr>
          <p:cNvPr id="269314" name="Rectangle 2">
            <a:extLst>
              <a:ext uri="{FF2B5EF4-FFF2-40B4-BE49-F238E27FC236}">
                <a16:creationId xmlns:a16="http://schemas.microsoft.com/office/drawing/2014/main" id="{8C266A63-E9FD-05D5-052F-DB889765BD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7700" y="457200"/>
            <a:ext cx="7848600" cy="685800"/>
          </a:xfrm>
        </p:spPr>
        <p:txBody>
          <a:bodyPr/>
          <a:lstStyle/>
          <a:p>
            <a:r>
              <a:rPr lang="en-US" altLang="en-EG"/>
              <a:t>Lambda expressions</a:t>
            </a:r>
          </a:p>
        </p:txBody>
      </p:sp>
      <p:sp>
        <p:nvSpPr>
          <p:cNvPr id="269315" name="Rectangle 3">
            <a:extLst>
              <a:ext uri="{FF2B5EF4-FFF2-40B4-BE49-F238E27FC236}">
                <a16:creationId xmlns:a16="http://schemas.microsoft.com/office/drawing/2014/main" id="{46B94754-C6AE-954C-911D-3C5AC72718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EG"/>
              <a:t>A </a:t>
            </a:r>
            <a:r>
              <a:rPr lang="en-US" altLang="en-EG">
                <a:solidFill>
                  <a:schemeClr val="tx2"/>
                </a:solidFill>
              </a:rPr>
              <a:t>lambda expression</a:t>
            </a:r>
            <a:r>
              <a:rPr lang="en-US" altLang="en-EG"/>
              <a:t> defines a nameless function:</a:t>
            </a:r>
          </a:p>
          <a:p>
            <a:pPr>
              <a:buFont typeface="Wingdings" pitchFamily="2" charset="2"/>
              <a:buNone/>
            </a:pPr>
            <a:r>
              <a:rPr lang="en-US" altLang="en-EG" sz="2000" b="1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EG">
                <a:latin typeface="Symbol" pitchFamily="2" charset="2"/>
                <a:cs typeface="Courier New" panose="02070309020205020404" pitchFamily="49" charset="0"/>
              </a:rPr>
              <a:t>l</a:t>
            </a:r>
            <a:r>
              <a:rPr lang="en-US" altLang="en-EG">
                <a:latin typeface="Times New Roman" panose="02020603050405020304" pitchFamily="18" charset="0"/>
                <a:cs typeface="Times New Roman" panose="02020603050405020304" pitchFamily="18" charset="0"/>
              </a:rPr>
              <a:t>(x)  x*x</a:t>
            </a:r>
            <a:r>
              <a:rPr lang="en-US" altLang="en-EG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en-EG"/>
              <a:t>	defines a nameless function that squares a value.</a:t>
            </a:r>
          </a:p>
          <a:p>
            <a:pPr>
              <a:spcBef>
                <a:spcPct val="50000"/>
              </a:spcBef>
            </a:pPr>
            <a:r>
              <a:rPr lang="en-US" altLang="en-EG"/>
              <a:t>Lambda calculus says </a:t>
            </a:r>
            <a:r>
              <a:rPr lang="en-US" altLang="en-EG" i="1"/>
              <a:t>nothing</a:t>
            </a:r>
            <a:r>
              <a:rPr lang="en-US" altLang="en-EG"/>
              <a:t> about operations like</a:t>
            </a:r>
            <a:r>
              <a:rPr lang="en-US" altLang="en-EG" sz="2000" b="1">
                <a:latin typeface="Courier New" panose="02070309020205020404" pitchFamily="49" charset="0"/>
                <a:cs typeface="Courier New" panose="02070309020205020404" pitchFamily="49" charset="0"/>
              </a:rPr>
              <a:t> *, +, sqrt( ).  </a:t>
            </a:r>
            <a:r>
              <a:rPr lang="en-US" altLang="en-EG"/>
              <a:t>It's just an expression.</a:t>
            </a:r>
          </a:p>
          <a:p>
            <a:pPr>
              <a:spcBef>
                <a:spcPct val="50000"/>
              </a:spcBef>
            </a:pPr>
            <a:r>
              <a:rPr lang="en-US" altLang="en-EG"/>
              <a:t>Lambda calculus is concerned only with functional operations such as:</a:t>
            </a:r>
          </a:p>
          <a:p>
            <a:pPr lvl="1"/>
            <a:r>
              <a:rPr lang="en-US" altLang="en-EG" sz="2000"/>
              <a:t>reduction:  	</a:t>
            </a:r>
            <a:r>
              <a:rPr lang="en-US" altLang="en-EG"/>
              <a:t>(</a:t>
            </a:r>
            <a:r>
              <a:rPr lang="en-US" altLang="en-EG">
                <a:latin typeface="Symbol" pitchFamily="2" charset="2"/>
                <a:cs typeface="Courier New" panose="02070309020205020404" pitchFamily="49" charset="0"/>
              </a:rPr>
              <a:t>l</a:t>
            </a:r>
            <a:r>
              <a:rPr lang="en-US" altLang="en-EG">
                <a:latin typeface="Times New Roman" panose="02020603050405020304" pitchFamily="18" charset="0"/>
                <a:cs typeface="Times New Roman" panose="02020603050405020304" pitchFamily="18" charset="0"/>
              </a:rPr>
              <a:t>(x) x*x) (5)</a:t>
            </a:r>
            <a:r>
              <a:rPr lang="en-US" altLang="en-EG"/>
              <a:t> is </a:t>
            </a:r>
            <a:r>
              <a:rPr lang="en-US" altLang="en-EG">
                <a:latin typeface="Times New Roman" panose="02020603050405020304" pitchFamily="18" charset="0"/>
                <a:cs typeface="Times New Roman" panose="02020603050405020304" pitchFamily="18" charset="0"/>
              </a:rPr>
              <a:t>5*5</a:t>
            </a:r>
            <a:endParaRPr lang="en-US" altLang="en-EG"/>
          </a:p>
          <a:p>
            <a:pPr lvl="1"/>
            <a:r>
              <a:rPr lang="en-US" altLang="en-EG" sz="2000"/>
              <a:t>composition: 	</a:t>
            </a:r>
            <a:r>
              <a:rPr lang="en-US" altLang="en-EG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EG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EG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en-EG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EG"/>
              <a:t>(</a:t>
            </a:r>
            <a:r>
              <a:rPr lang="en-US" altLang="en-EG">
                <a:latin typeface="Symbol" pitchFamily="2" charset="2"/>
                <a:cs typeface="Courier New" panose="02070309020205020404" pitchFamily="49" charset="0"/>
              </a:rPr>
              <a:t>l</a:t>
            </a:r>
            <a:r>
              <a:rPr lang="en-US" altLang="en-EG">
                <a:latin typeface="Times New Roman" panose="02020603050405020304" pitchFamily="18" charset="0"/>
                <a:cs typeface="Times New Roman" panose="02020603050405020304" pitchFamily="18" charset="0"/>
              </a:rPr>
              <a:t>(x) x*x) </a:t>
            </a:r>
            <a:endParaRPr lang="en-US" altLang="en-EG" sz="2000"/>
          </a:p>
          <a:p>
            <a:pPr lvl="1">
              <a:buFont typeface="Wingdings" pitchFamily="2" charset="2"/>
              <a:buNone/>
            </a:pPr>
            <a:r>
              <a:rPr lang="en-US" altLang="en-EG"/>
              <a:t>				</a:t>
            </a:r>
            <a:r>
              <a:rPr lang="en-US" altLang="en-EG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EG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EG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en-EG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EG"/>
              <a:t>(</a:t>
            </a:r>
            <a:r>
              <a:rPr lang="en-US" altLang="en-EG">
                <a:latin typeface="Symbol" pitchFamily="2" charset="2"/>
                <a:cs typeface="Courier New" panose="02070309020205020404" pitchFamily="49" charset="0"/>
              </a:rPr>
              <a:t>l</a:t>
            </a:r>
            <a:r>
              <a:rPr lang="en-US" altLang="en-EG">
                <a:latin typeface="Times New Roman" panose="02020603050405020304" pitchFamily="18" charset="0"/>
                <a:cs typeface="Times New Roman" panose="02020603050405020304" pitchFamily="18" charset="0"/>
              </a:rPr>
              <a:t>(y) y+5) </a:t>
            </a:r>
          </a:p>
          <a:p>
            <a:pPr lvl="1">
              <a:buFont typeface="Wingdings" pitchFamily="2" charset="2"/>
              <a:buNone/>
            </a:pPr>
            <a:r>
              <a:rPr lang="en-US" altLang="en-EG" i="1">
                <a:latin typeface="Times New Roman" panose="02020603050405020304" pitchFamily="18" charset="0"/>
                <a:cs typeface="Times New Roman" panose="02020603050405020304" pitchFamily="18" charset="0"/>
              </a:rPr>
              <a:t>				f g</a:t>
            </a:r>
            <a:r>
              <a:rPr lang="en-US" altLang="en-EG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EG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en-EG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EG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is</a:t>
            </a:r>
            <a:r>
              <a:rPr lang="en-US" altLang="en-EG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EG"/>
              <a:t>(</a:t>
            </a:r>
            <a:r>
              <a:rPr lang="en-US" altLang="en-EG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en-EG">
                <a:latin typeface="Times New Roman" panose="02020603050405020304" pitchFamily="18" charset="0"/>
                <a:cs typeface="Times New Roman" panose="02020603050405020304" pitchFamily="18" charset="0"/>
              </a:rPr>
              <a:t>+5)*</a:t>
            </a:r>
            <a:r>
              <a:rPr lang="en-US" altLang="en-EG"/>
              <a:t>(</a:t>
            </a:r>
            <a:r>
              <a:rPr lang="en-US" altLang="en-EG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en-EG">
                <a:latin typeface="Times New Roman" panose="02020603050405020304" pitchFamily="18" charset="0"/>
                <a:cs typeface="Times New Roman" panose="02020603050405020304" pitchFamily="18" charset="0"/>
              </a:rPr>
              <a:t>+5)</a:t>
            </a:r>
            <a:endParaRPr lang="en-US" altLang="en-EG" sz="2000" b="1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5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D2B2E4C-914E-CE5A-C335-28EE9367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B742-CC3E-C947-8273-3F7E97EA0BBB}" type="slidenum">
              <a:rPr lang="en-US" altLang="en-EG"/>
              <a:pPr/>
              <a:t>25</a:t>
            </a:fld>
            <a:endParaRPr lang="th-TH" altLang="en-EG"/>
          </a:p>
        </p:txBody>
      </p:sp>
      <p:sp>
        <p:nvSpPr>
          <p:cNvPr id="266243" name="Rectangle 3">
            <a:extLst>
              <a:ext uri="{FF2B5EF4-FFF2-40B4-BE49-F238E27FC236}">
                <a16:creationId xmlns:a16="http://schemas.microsoft.com/office/drawing/2014/main" id="{EFC81176-DECC-15E7-63BD-71E08CF4F8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40000"/>
              </a:spcBef>
            </a:pPr>
            <a:r>
              <a:rPr lang="en-US" altLang="en-EG"/>
              <a:t>A </a:t>
            </a:r>
            <a:r>
              <a:rPr lang="en-US" altLang="en-EG" b="1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en-US" altLang="en-EG"/>
              <a:t> expression defines a nameless </a:t>
            </a:r>
            <a:endParaRPr lang="en-US" altLang="en-EG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40000"/>
              </a:spcBef>
              <a:buFont typeface="Wingdings" pitchFamily="2" charset="2"/>
              <a:buNone/>
            </a:pPr>
            <a:r>
              <a:rPr lang="en-US" altLang="en-EG" b="1">
                <a:latin typeface="Courier New" panose="02070309020205020404" pitchFamily="49" charset="0"/>
                <a:cs typeface="Courier New" panose="02070309020205020404" pitchFamily="49" charset="0"/>
              </a:rPr>
              <a:t>	(lambda (x) (* x x) )</a:t>
            </a:r>
          </a:p>
          <a:p>
            <a:pPr>
              <a:spcBef>
                <a:spcPct val="40000"/>
              </a:spcBef>
              <a:buFont typeface="Wingdings" pitchFamily="2" charset="2"/>
              <a:buNone/>
            </a:pPr>
            <a:r>
              <a:rPr lang="en-US" altLang="en-EG"/>
              <a:t>	apply this function just like any other Scheme function:</a:t>
            </a:r>
            <a:endParaRPr lang="en-US" altLang="en-EG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40000"/>
              </a:spcBef>
              <a:buFont typeface="Wingdings" pitchFamily="2" charset="2"/>
              <a:buNone/>
            </a:pPr>
            <a:r>
              <a:rPr lang="en-US" altLang="en-EG" sz="2000"/>
              <a:t>	</a:t>
            </a:r>
            <a:r>
              <a:rPr lang="en-US" altLang="en-EG"/>
              <a:t>&gt; </a:t>
            </a:r>
            <a:r>
              <a:rPr lang="en-US" altLang="en-EG" b="1">
                <a:latin typeface="Courier New" panose="02070309020205020404" pitchFamily="49" charset="0"/>
                <a:cs typeface="Courier New" panose="02070309020205020404" pitchFamily="49" charset="0"/>
              </a:rPr>
              <a:t>( (lambda (x) (* x x) ) 7)</a:t>
            </a:r>
          </a:p>
          <a:p>
            <a:pPr>
              <a:spcBef>
                <a:spcPct val="40000"/>
              </a:spcBef>
              <a:buFont typeface="Wingdings" pitchFamily="2" charset="2"/>
              <a:buNone/>
            </a:pPr>
            <a:r>
              <a:rPr lang="en-US" altLang="en-EG"/>
              <a:t>	</a:t>
            </a:r>
            <a:r>
              <a:rPr lang="en-US" altLang="en-EG">
                <a:solidFill>
                  <a:schemeClr val="tx2"/>
                </a:solidFill>
              </a:rPr>
              <a:t>49</a:t>
            </a:r>
          </a:p>
          <a:p>
            <a:pPr>
              <a:spcBef>
                <a:spcPct val="40000"/>
              </a:spcBef>
            </a:pPr>
            <a:r>
              <a:rPr lang="en-US" altLang="en-EG"/>
              <a:t>The syntax of </a:t>
            </a:r>
            <a:r>
              <a:rPr lang="en-US" altLang="en-EG" b="1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en-US" altLang="en-EG"/>
              <a:t> expressions is</a:t>
            </a:r>
          </a:p>
          <a:p>
            <a:pPr algn="ctr">
              <a:spcBef>
                <a:spcPct val="40000"/>
              </a:spcBef>
              <a:buFont typeface="Wingdings" pitchFamily="2" charset="2"/>
              <a:buNone/>
            </a:pPr>
            <a:r>
              <a:rPr lang="en-US" altLang="en-EG" sz="2000"/>
              <a:t>	</a:t>
            </a:r>
            <a:r>
              <a:rPr lang="en-US" altLang="en-EG"/>
              <a:t>(</a:t>
            </a:r>
            <a:r>
              <a:rPr lang="en-US" altLang="en-EG" b="1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en-US" altLang="en-EG"/>
              <a:t>  </a:t>
            </a:r>
            <a:r>
              <a:rPr lang="en-US" altLang="en-EG" i="1" u="sng"/>
              <a:t>list</a:t>
            </a:r>
            <a:r>
              <a:rPr lang="en-US" altLang="en-EG" i="1"/>
              <a:t>-of-parameters  expr1  expr2</a:t>
            </a:r>
            <a:r>
              <a:rPr lang="en-US" altLang="en-EG"/>
              <a:t>  … )</a:t>
            </a:r>
            <a:r>
              <a:rPr lang="en-US" altLang="en-EG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ct val="40000"/>
              </a:spcBef>
            </a:pPr>
            <a:r>
              <a:rPr lang="en-US" altLang="en-EG"/>
              <a:t>The Scheme interpreter tells you this is a function:</a:t>
            </a:r>
          </a:p>
          <a:p>
            <a:pPr>
              <a:spcBef>
                <a:spcPct val="40000"/>
              </a:spcBef>
              <a:buFont typeface="Wingdings" pitchFamily="2" charset="2"/>
              <a:buNone/>
            </a:pPr>
            <a:r>
              <a:rPr lang="en-US" altLang="en-EG" b="1">
                <a:latin typeface="Courier New" panose="02070309020205020404" pitchFamily="49" charset="0"/>
                <a:cs typeface="Courier New" panose="02070309020205020404" pitchFamily="49" charset="0"/>
              </a:rPr>
              <a:t>	&gt; (lambda (x) (* x x) )</a:t>
            </a:r>
          </a:p>
          <a:p>
            <a:pPr>
              <a:spcBef>
                <a:spcPct val="40000"/>
              </a:spcBef>
              <a:buFont typeface="Wingdings" pitchFamily="2" charset="2"/>
              <a:buNone/>
            </a:pPr>
            <a:r>
              <a:rPr lang="en-US" altLang="en-EG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EG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#&lt;procedure&gt;</a:t>
            </a:r>
          </a:p>
        </p:txBody>
      </p:sp>
      <p:sp>
        <p:nvSpPr>
          <p:cNvPr id="266245" name="Rectangle 5">
            <a:extLst>
              <a:ext uri="{FF2B5EF4-FFF2-40B4-BE49-F238E27FC236}">
                <a16:creationId xmlns:a16="http://schemas.microsoft.com/office/drawing/2014/main" id="{D747A283-E978-A0A1-A209-07EE04843A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EG"/>
              <a:t>Lambda expressions in Scheme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3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8BD279C-0F23-2AF4-B981-AE916B234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B1005-81A7-2149-B983-A28B2AA2D360}" type="slidenum">
              <a:rPr lang="en-US" altLang="en-EG"/>
              <a:pPr/>
              <a:t>26</a:t>
            </a:fld>
            <a:endParaRPr lang="th-TH" altLang="en-EG"/>
          </a:p>
        </p:txBody>
      </p:sp>
      <p:sp>
        <p:nvSpPr>
          <p:cNvPr id="267266" name="Rectangle 2">
            <a:extLst>
              <a:ext uri="{FF2B5EF4-FFF2-40B4-BE49-F238E27FC236}">
                <a16:creationId xmlns:a16="http://schemas.microsoft.com/office/drawing/2014/main" id="{753BB9B5-B7C4-53AA-5175-059C082546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001000" cy="685800"/>
          </a:xfrm>
        </p:spPr>
        <p:txBody>
          <a:bodyPr/>
          <a:lstStyle/>
          <a:p>
            <a:r>
              <a:rPr lang="en-US" altLang="en-EG"/>
              <a:t>define and lambda</a:t>
            </a:r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DA3D8FD7-229C-CEDA-6FA8-30AF37AAAA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371600"/>
            <a:ext cx="7921625" cy="3352800"/>
          </a:xfrm>
        </p:spPr>
        <p:txBody>
          <a:bodyPr/>
          <a:lstStyle/>
          <a:p>
            <a:pPr marL="287338" indent="-287338">
              <a:spcBef>
                <a:spcPct val="50000"/>
              </a:spcBef>
            </a:pPr>
            <a:r>
              <a:rPr lang="en-US" altLang="en-EG"/>
              <a:t>Use </a:t>
            </a:r>
            <a:r>
              <a:rPr lang="en-US" altLang="en-EG" b="1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en-US" altLang="en-EG"/>
              <a:t> and  </a:t>
            </a:r>
            <a:r>
              <a:rPr lang="en-US" altLang="en-EG" b="1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en-US" altLang="en-EG"/>
              <a:t> to create named functions:</a:t>
            </a:r>
          </a:p>
          <a:p>
            <a:pPr marL="287338" indent="-287338">
              <a:spcBef>
                <a:spcPct val="50000"/>
              </a:spcBef>
              <a:buFont typeface="Wingdings" pitchFamily="2" charset="2"/>
              <a:buNone/>
            </a:pPr>
            <a:r>
              <a:rPr lang="en-US" altLang="en-EG" b="1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altLang="en-EG" sz="2000" b="1">
                <a:latin typeface="Courier New" panose="02070309020205020404" pitchFamily="49" charset="0"/>
                <a:cs typeface="Courier New" panose="02070309020205020404" pitchFamily="49" charset="0"/>
              </a:rPr>
              <a:t>define sqr (lambda (x) (* x x)) )</a:t>
            </a:r>
          </a:p>
          <a:p>
            <a:pPr marL="287338" indent="-287338">
              <a:spcBef>
                <a:spcPct val="50000"/>
              </a:spcBef>
              <a:buFont typeface="Wingdings" pitchFamily="2" charset="2"/>
              <a:buNone/>
            </a:pPr>
            <a:r>
              <a:rPr lang="en-US" altLang="en-EG" sz="2000" b="1">
                <a:latin typeface="Courier New" panose="02070309020205020404" pitchFamily="49" charset="0"/>
                <a:cs typeface="Courier New" panose="02070309020205020404" pitchFamily="49" charset="0"/>
              </a:rPr>
              <a:t>	(sqr 5)	; </a:t>
            </a:r>
            <a:r>
              <a:rPr lang="en-US" altLang="en-EG" sz="2000" b="1" i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returns 25</a:t>
            </a:r>
          </a:p>
          <a:p>
            <a:pPr marL="287338" indent="-287338">
              <a:spcBef>
                <a:spcPct val="50000"/>
              </a:spcBef>
            </a:pPr>
            <a:r>
              <a:rPr lang="en-US" altLang="en-EG"/>
              <a:t>To reduce typing, Scheme defines a "function" form of </a:t>
            </a:r>
            <a:r>
              <a:rPr lang="en-US" altLang="en-EG" b="1"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en-US" altLang="en-EG"/>
              <a:t>:</a:t>
            </a:r>
          </a:p>
          <a:p>
            <a:pPr marL="287338" indent="-287338">
              <a:spcBef>
                <a:spcPct val="50000"/>
              </a:spcBef>
              <a:buFont typeface="Wingdings" pitchFamily="2" charset="2"/>
              <a:buNone/>
            </a:pPr>
            <a:r>
              <a:rPr lang="en-US" altLang="en-EG" sz="2000" b="1">
                <a:latin typeface="Courier New" panose="02070309020205020404" pitchFamily="49" charset="0"/>
                <a:cs typeface="Courier New" panose="02070309020205020404" pitchFamily="49" charset="0"/>
              </a:rPr>
              <a:t>	(define (sqr x) (* x x) )</a:t>
            </a:r>
            <a:endParaRPr lang="en-US" altLang="en-EG" sz="2000" i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7268" name="Text Box 4">
            <a:extLst>
              <a:ext uri="{FF2B5EF4-FFF2-40B4-BE49-F238E27FC236}">
                <a16:creationId xmlns:a16="http://schemas.microsoft.com/office/drawing/2014/main" id="{B6A6D5AC-593A-B1DA-AA39-6FA6FB39B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4648200"/>
            <a:ext cx="8001000" cy="1420813"/>
          </a:xfrm>
          <a:prstGeom prst="rect">
            <a:avLst/>
          </a:prstGeom>
          <a:noFill/>
          <a:ln w="19050" cap="sq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577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1pPr>
            <a:lvl2pPr eaLnBrk="0" hangingPunct="0">
              <a:tabLst>
                <a:tab pos="577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2pPr>
            <a:lvl3pPr eaLnBrk="0" hangingPunct="0">
              <a:tabLst>
                <a:tab pos="577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3pPr>
            <a:lvl4pPr eaLnBrk="0" hangingPunct="0">
              <a:tabLst>
                <a:tab pos="577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4pPr>
            <a:lvl5pPr eaLnBrk="0" hangingPunct="0">
              <a:tabLst>
                <a:tab pos="577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7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7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7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7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333399"/>
              </a:buClr>
              <a:buSzPct val="60000"/>
              <a:buFont typeface="Wingdings" pitchFamily="2" charset="2"/>
              <a:buNone/>
            </a:pPr>
            <a:r>
              <a:rPr kumimoji="0" lang="en-US" altLang="en-EG" sz="2000" b="1">
                <a:latin typeface="Courier New" panose="02070309020205020404" pitchFamily="49" charset="0"/>
                <a:cs typeface="Courier New" panose="02070309020205020404" pitchFamily="49" charset="0"/>
              </a:rPr>
              <a:t>	(define (</a:t>
            </a:r>
            <a:r>
              <a:rPr kumimoji="0" lang="en-US" altLang="en-EG" sz="2000" b="1" i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EG" sz="2000" b="1" i="1">
                <a:latin typeface="Courier New" panose="02070309020205020404" pitchFamily="49" charset="0"/>
                <a:cs typeface="Courier New" panose="02070309020205020404" pitchFamily="49" charset="0"/>
              </a:rPr>
              <a:t> args</a:t>
            </a:r>
            <a:r>
              <a:rPr kumimoji="0" lang="en-US" altLang="en-EG" sz="2000" b="1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EG" sz="2000" b="1" i="1">
                <a:latin typeface="Courier New" panose="02070309020205020404" pitchFamily="49" charset="0"/>
                <a:cs typeface="Courier New" panose="02070309020205020404" pitchFamily="49" charset="0"/>
              </a:rPr>
              <a:t>expression </a:t>
            </a:r>
            <a:r>
              <a:rPr kumimoji="0" lang="en-US" altLang="en-EG" sz="2000" b="1">
                <a:latin typeface="Courier New" panose="02070309020205020404" pitchFamily="49" charset="0"/>
                <a:cs typeface="Courier New" panose="02070309020205020404" pitchFamily="49" charset="0"/>
              </a:rPr>
              <a:t>[...] )</a:t>
            </a:r>
          </a:p>
          <a:p>
            <a:pPr eaLnBrk="1" hangingPunct="1">
              <a:spcBef>
                <a:spcPct val="50000"/>
              </a:spcBef>
              <a:buClr>
                <a:srgbClr val="333399"/>
              </a:buClr>
              <a:buSzPct val="60000"/>
              <a:buFont typeface="Wingdings" pitchFamily="2" charset="2"/>
              <a:buNone/>
            </a:pPr>
            <a:r>
              <a:rPr kumimoji="0" lang="en-US" altLang="en-EG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kumimoji="0" lang="en-US" altLang="en-EG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syntactic sugar</a:t>
            </a:r>
            <a:r>
              <a:rPr kumimoji="0" lang="en-US" altLang="en-EG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kumimoji="0" lang="en-US" altLang="en-EG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50000"/>
              </a:spcBef>
              <a:buClr>
                <a:srgbClr val="333399"/>
              </a:buClr>
              <a:buSzPct val="60000"/>
              <a:buFont typeface="Wingdings" pitchFamily="2" charset="2"/>
              <a:buNone/>
            </a:pPr>
            <a:r>
              <a:rPr kumimoji="0" lang="en-US" altLang="en-EG" sz="200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kumimoji="0" lang="en-US" altLang="en-EG" sz="2000" b="1">
                <a:latin typeface="Courier New" panose="02070309020205020404" pitchFamily="49" charset="0"/>
                <a:cs typeface="Courier New" panose="02070309020205020404" pitchFamily="49" charset="0"/>
              </a:rPr>
              <a:t>(define </a:t>
            </a:r>
            <a:r>
              <a:rPr kumimoji="0" lang="en-US" altLang="en-EG" sz="2000" b="1" i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en-EG" sz="2000" b="1" i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EG" sz="2000" b="1">
                <a:latin typeface="Courier New" panose="02070309020205020404" pitchFamily="49" charset="0"/>
                <a:cs typeface="Courier New" panose="02070309020205020404" pitchFamily="49" charset="0"/>
              </a:rPr>
              <a:t>(lambda </a:t>
            </a:r>
            <a:r>
              <a:rPr kumimoji="0" lang="en-US" altLang="en-EG" sz="2000" b="1" i="1">
                <a:latin typeface="Courier New" panose="02070309020205020404" pitchFamily="49" charset="0"/>
                <a:cs typeface="Courier New" panose="02070309020205020404" pitchFamily="49" charset="0"/>
              </a:rPr>
              <a:t>(args</a:t>
            </a:r>
            <a:r>
              <a:rPr kumimoji="0" lang="en-US" altLang="en-EG" sz="2000" b="1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EG" sz="2000" b="1" i="1">
                <a:latin typeface="Courier New" panose="02070309020205020404" pitchFamily="49" charset="0"/>
                <a:cs typeface="Courier New" panose="02070309020205020404" pitchFamily="49" charset="0"/>
              </a:rPr>
              <a:t>expression </a:t>
            </a:r>
            <a:r>
              <a:rPr kumimoji="0" lang="en-US" altLang="en-EG" sz="2000" b="1">
                <a:latin typeface="Courier New" panose="02070309020205020404" pitchFamily="49" charset="0"/>
                <a:cs typeface="Courier New" panose="02070309020205020404" pitchFamily="49" charset="0"/>
              </a:rPr>
              <a:t>[...])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674008F-AE5B-6B4F-702E-D5B5C762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24E5C-71FB-9A42-98DB-343E2B3B2E11}" type="slidenum">
              <a:rPr lang="en-US" altLang="en-EG"/>
              <a:pPr/>
              <a:t>27</a:t>
            </a:fld>
            <a:endParaRPr lang="th-TH" altLang="en-EG"/>
          </a:p>
        </p:txBody>
      </p:sp>
      <p:sp>
        <p:nvSpPr>
          <p:cNvPr id="270338" name="Rectangle 2">
            <a:extLst>
              <a:ext uri="{FF2B5EF4-FFF2-40B4-BE49-F238E27FC236}">
                <a16:creationId xmlns:a16="http://schemas.microsoft.com/office/drawing/2014/main" id="{A9C3724A-E205-527E-EEAE-2FA6D25A1A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001000" cy="762000"/>
          </a:xfrm>
        </p:spPr>
        <p:txBody>
          <a:bodyPr/>
          <a:lstStyle/>
          <a:p>
            <a:r>
              <a:rPr lang="en-US" altLang="en-EG"/>
              <a:t>Lambda examples</a:t>
            </a:r>
          </a:p>
        </p:txBody>
      </p:sp>
      <p:sp>
        <p:nvSpPr>
          <p:cNvPr id="270339" name="Rectangle 3">
            <a:extLst>
              <a:ext uri="{FF2B5EF4-FFF2-40B4-BE49-F238E27FC236}">
                <a16:creationId xmlns:a16="http://schemas.microsoft.com/office/drawing/2014/main" id="{BC0FF170-99FD-3FFF-F00A-4CBCDFD11D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371600"/>
            <a:ext cx="7921625" cy="1295400"/>
          </a:xfrm>
        </p:spPr>
        <p:txBody>
          <a:bodyPr/>
          <a:lstStyle/>
          <a:p>
            <a:pPr marL="342900" indent="-342900">
              <a:spcBef>
                <a:spcPct val="50000"/>
              </a:spcBef>
            </a:pPr>
            <a:r>
              <a:rPr lang="en-US" altLang="en-EG"/>
              <a:t>Lambda is used to generate functions dynamically, usually as return values from other functions</a:t>
            </a:r>
          </a:p>
          <a:p>
            <a:pPr marL="342900" indent="-342900">
              <a:spcBef>
                <a:spcPct val="50000"/>
              </a:spcBef>
            </a:pPr>
            <a:r>
              <a:rPr lang="en-US" altLang="en-EG"/>
              <a:t>This enables functions to be</a:t>
            </a:r>
            <a:r>
              <a:rPr lang="en-US" altLang="en-EG" i="1"/>
              <a:t> </a:t>
            </a:r>
            <a:r>
              <a:rPr lang="en-US" altLang="en-EG" i="1">
                <a:solidFill>
                  <a:schemeClr val="tx2"/>
                </a:solidFill>
              </a:rPr>
              <a:t>first class entities</a:t>
            </a:r>
            <a:r>
              <a:rPr lang="en-US" altLang="en-EG" sz="2000"/>
              <a:t>	</a:t>
            </a:r>
          </a:p>
        </p:txBody>
      </p:sp>
      <p:sp>
        <p:nvSpPr>
          <p:cNvPr id="270340" name="Rectangle 4">
            <a:extLst>
              <a:ext uri="{FF2B5EF4-FFF2-40B4-BE49-F238E27FC236}">
                <a16:creationId xmlns:a16="http://schemas.microsoft.com/office/drawing/2014/main" id="{1F39DD1C-FD84-58BD-2D76-4BAFF65D4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3124200"/>
            <a:ext cx="7696200" cy="3330575"/>
          </a:xfrm>
          <a:prstGeom prst="rect">
            <a:avLst/>
          </a:prstGeom>
          <a:solidFill>
            <a:srgbClr val="FFFFCC"/>
          </a:solidFill>
          <a:ln w="12700" cap="sq">
            <a:solidFill>
              <a:srgbClr val="333399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333399"/>
              </a:buClr>
              <a:buSzPct val="60000"/>
              <a:buFont typeface="Wingdings" pitchFamily="2" charset="2"/>
              <a:buNone/>
            </a:pPr>
            <a:r>
              <a:rPr lang="en-US" altLang="en-EG" sz="2000" b="1">
                <a:latin typeface="Courier New" panose="02070309020205020404" pitchFamily="49" charset="0"/>
                <a:cs typeface="Courier New" panose="02070309020205020404" pitchFamily="49" charset="0"/>
              </a:rPr>
              <a:t>(define (scale-by f) ( lambda(x) (* x f) )  )</a:t>
            </a:r>
          </a:p>
          <a:p>
            <a:pPr>
              <a:spcBef>
                <a:spcPct val="20000"/>
              </a:spcBef>
              <a:buClr>
                <a:srgbClr val="333399"/>
              </a:buClr>
              <a:buSzPct val="60000"/>
              <a:buFont typeface="Wingdings" pitchFamily="2" charset="2"/>
              <a:buNone/>
            </a:pPr>
            <a:r>
              <a:rPr lang="en-US" altLang="en-EG" sz="2000" b="1">
                <a:latin typeface="Courier New" panose="02070309020205020404" pitchFamily="49" charset="0"/>
                <a:cs typeface="Courier New" panose="02070309020205020404" pitchFamily="49" charset="0"/>
              </a:rPr>
              <a:t>(define inch2cm (scale-by 2.54) ) </a:t>
            </a:r>
            <a:r>
              <a:rPr lang="en-US" altLang="en-EG" sz="20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inches to cm</a:t>
            </a:r>
          </a:p>
          <a:p>
            <a:pPr>
              <a:spcBef>
                <a:spcPct val="20000"/>
              </a:spcBef>
              <a:buClr>
                <a:srgbClr val="333399"/>
              </a:buClr>
              <a:buSzPct val="60000"/>
              <a:buFont typeface="Wingdings" pitchFamily="2" charset="2"/>
              <a:buNone/>
            </a:pPr>
            <a:r>
              <a:rPr lang="en-US" altLang="en-EG" sz="2000" b="1">
                <a:latin typeface="Courier New" panose="02070309020205020404" pitchFamily="49" charset="0"/>
                <a:cs typeface="Courier New" panose="02070309020205020404" pitchFamily="49" charset="0"/>
              </a:rPr>
              <a:t>(define lb2kg (scale-by 0.4545) ) </a:t>
            </a:r>
            <a:r>
              <a:rPr lang="en-US" altLang="en-EG" sz="20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pound to kg</a:t>
            </a:r>
          </a:p>
          <a:p>
            <a:pPr>
              <a:spcBef>
                <a:spcPct val="20000"/>
              </a:spcBef>
              <a:buClr>
                <a:srgbClr val="333399"/>
              </a:buClr>
              <a:buSzPct val="60000"/>
              <a:buFont typeface="Wingdings" pitchFamily="2" charset="2"/>
              <a:buNone/>
            </a:pPr>
            <a:endParaRPr lang="en-US" altLang="en-EG" sz="2000" b="1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rgbClr val="333399"/>
              </a:buClr>
              <a:buSzPct val="60000"/>
              <a:buFont typeface="Wingdings" pitchFamily="2" charset="2"/>
              <a:buNone/>
            </a:pPr>
            <a:r>
              <a:rPr lang="en-US" altLang="en-EG" sz="20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now inch2cm and lb2kg are functions!</a:t>
            </a:r>
          </a:p>
          <a:p>
            <a:pPr>
              <a:spcBef>
                <a:spcPct val="20000"/>
              </a:spcBef>
              <a:buClr>
                <a:srgbClr val="333399"/>
              </a:buClr>
              <a:buSzPct val="60000"/>
              <a:buFont typeface="Wingdings" pitchFamily="2" charset="2"/>
              <a:buNone/>
            </a:pPr>
            <a:r>
              <a:rPr lang="en-US" altLang="en-EG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 (inch2cm 10)</a:t>
            </a:r>
          </a:p>
          <a:p>
            <a:pPr>
              <a:spcBef>
                <a:spcPct val="20000"/>
              </a:spcBef>
              <a:buClr>
                <a:srgbClr val="333399"/>
              </a:buClr>
              <a:buSzPct val="60000"/>
              <a:buFont typeface="Wingdings" pitchFamily="2" charset="2"/>
              <a:buNone/>
            </a:pPr>
            <a:r>
              <a:rPr lang="en-US" altLang="en-EG" sz="20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25.4</a:t>
            </a:r>
          </a:p>
          <a:p>
            <a:pPr>
              <a:spcBef>
                <a:spcPct val="20000"/>
              </a:spcBef>
              <a:buClr>
                <a:srgbClr val="333399"/>
              </a:buClr>
              <a:buSzPct val="60000"/>
              <a:buFont typeface="Wingdings" pitchFamily="2" charset="2"/>
              <a:buNone/>
            </a:pPr>
            <a:r>
              <a:rPr lang="en-US" altLang="en-EG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 (lb2kg  50)</a:t>
            </a:r>
          </a:p>
          <a:p>
            <a:pPr>
              <a:spcBef>
                <a:spcPct val="20000"/>
              </a:spcBef>
              <a:buClr>
                <a:srgbClr val="333399"/>
              </a:buClr>
              <a:buSzPct val="60000"/>
              <a:buFont typeface="Wingdings" pitchFamily="2" charset="2"/>
              <a:buNone/>
            </a:pPr>
            <a:r>
              <a:rPr lang="en-US" altLang="en-EG" sz="20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22.725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9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19EA645-E210-55D9-0B84-EA35EB811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65A27-18CD-6D4D-A4FC-754208285B6B}" type="slidenum">
              <a:rPr lang="en-US" altLang="en-EG"/>
              <a:pPr/>
              <a:t>28</a:t>
            </a:fld>
            <a:endParaRPr lang="th-TH" altLang="en-EG"/>
          </a:p>
        </p:txBody>
      </p:sp>
      <p:sp>
        <p:nvSpPr>
          <p:cNvPr id="268290" name="Rectangle 2">
            <a:extLst>
              <a:ext uri="{FF2B5EF4-FFF2-40B4-BE49-F238E27FC236}">
                <a16:creationId xmlns:a16="http://schemas.microsoft.com/office/drawing/2014/main" id="{5ED007BB-1685-4A50-C56B-78CA3FCFA6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EG"/>
              <a:t>Lambda calculus</a:t>
            </a:r>
            <a:endParaRPr lang="th-TH" altLang="en-EG"/>
          </a:p>
        </p:txBody>
      </p:sp>
      <p:sp>
        <p:nvSpPr>
          <p:cNvPr id="268291" name="Rectangle 3">
            <a:extLst>
              <a:ext uri="{FF2B5EF4-FFF2-40B4-BE49-F238E27FC236}">
                <a16:creationId xmlns:a16="http://schemas.microsoft.com/office/drawing/2014/main" id="{993B1972-0BB3-7848-A6B6-A5BAE9D67E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EG"/>
              <a:t>The lambda function comes from </a:t>
            </a:r>
            <a:r>
              <a:rPr lang="en-US" altLang="en-EG" i="1"/>
              <a:t>Lambda calculus:</a:t>
            </a:r>
            <a:br>
              <a:rPr lang="en-US" altLang="en-EG" i="1"/>
            </a:br>
            <a:r>
              <a:rPr lang="en-US" altLang="en-EG"/>
              <a:t>see </a:t>
            </a:r>
            <a:r>
              <a:rPr lang="en-US" altLang="en-EG" i="1"/>
              <a:t>textbook</a:t>
            </a:r>
            <a:r>
              <a:rPr lang="en-US" altLang="en-EG"/>
              <a:t> or search the Internet.</a:t>
            </a:r>
          </a:p>
          <a:p>
            <a:pPr>
              <a:spcBef>
                <a:spcPct val="50000"/>
              </a:spcBef>
            </a:pPr>
            <a:r>
              <a:rPr lang="en-US" altLang="en-EG"/>
              <a:t>A parameter in a lambda expression is </a:t>
            </a:r>
            <a:r>
              <a:rPr lang="en-US" altLang="en-EG" b="1" i="1">
                <a:solidFill>
                  <a:srgbClr val="333399"/>
                </a:solidFill>
              </a:rPr>
              <a:t>bound</a:t>
            </a:r>
            <a:r>
              <a:rPr lang="en-US" altLang="en-EG"/>
              <a:t> if it refers to one of the parameters of the lambda, otherwise it is </a:t>
            </a:r>
            <a:r>
              <a:rPr lang="en-US" altLang="en-EG" b="1" i="1">
                <a:solidFill>
                  <a:srgbClr val="333399"/>
                </a:solidFill>
              </a:rPr>
              <a:t>free</a:t>
            </a:r>
            <a:r>
              <a:rPr lang="en-US" altLang="en-EG"/>
              <a:t>.</a:t>
            </a:r>
          </a:p>
          <a:p>
            <a:pPr>
              <a:buFont typeface="Wingdings" pitchFamily="2" charset="2"/>
              <a:buNone/>
            </a:pPr>
            <a:r>
              <a:rPr lang="en-US" altLang="en-EG"/>
              <a:t>	</a:t>
            </a:r>
            <a:r>
              <a:rPr lang="en-US" altLang="en-EG" sz="2000" b="1">
                <a:latin typeface="Courier New" panose="02070309020205020404" pitchFamily="49" charset="0"/>
                <a:cs typeface="Courier New" panose="02070309020205020404" pitchFamily="49" charset="0"/>
              </a:rPr>
              <a:t>(lambda (x) (* x y) )  </a:t>
            </a:r>
            <a:r>
              <a:rPr lang="en-US" altLang="en-EG" sz="20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x is bound, y is free</a:t>
            </a:r>
          </a:p>
          <a:p>
            <a:pPr>
              <a:spcBef>
                <a:spcPct val="50000"/>
              </a:spcBef>
            </a:pPr>
            <a:r>
              <a:rPr lang="en-US" altLang="en-EG"/>
              <a:t>Consider a lambda that defines </a:t>
            </a:r>
            <a:r>
              <a:rPr lang="en-US" altLang="en-EG" i="1"/>
              <a:t>another</a:t>
            </a:r>
            <a:r>
              <a:rPr lang="en-US" altLang="en-EG"/>
              <a:t> function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en-EG"/>
              <a:t>	</a:t>
            </a:r>
            <a:r>
              <a:rPr lang="en-US" altLang="en-EG" sz="2000" b="1">
                <a:latin typeface="Courier New" panose="02070309020205020404" pitchFamily="49" charset="0"/>
                <a:cs typeface="Courier New" panose="02070309020205020404" pitchFamily="49" charset="0"/>
              </a:rPr>
              <a:t>(define mult (lambda(y) (lambda(x) (* x y)) ))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en-EG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EG" sz="20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both x and y are bound.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en-EG" sz="2000" b="1">
                <a:latin typeface="Courier New" panose="02070309020205020404" pitchFamily="49" charset="0"/>
                <a:cs typeface="Courier New" panose="02070309020205020404" pitchFamily="49" charset="0"/>
              </a:rPr>
              <a:t>	(define g (mult 5) ) </a:t>
            </a:r>
            <a:r>
              <a:rPr lang="en-US" altLang="en-EG" sz="20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g(x) = (* x 5)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en-EG" sz="2000" b="1">
                <a:latin typeface="Courier New" panose="02070309020205020404" pitchFamily="49" charset="0"/>
                <a:cs typeface="Courier New" panose="02070309020205020404" pitchFamily="49" charset="0"/>
              </a:rPr>
              <a:t>	&gt; (g 8)</a:t>
            </a:r>
            <a:endParaRPr lang="en-US" altLang="en-EG" sz="2000" b="1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en-EG" sz="20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EG" sz="2000" b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</a:p>
          <a:p>
            <a:pPr>
              <a:buFont typeface="Wingdings" pitchFamily="2" charset="2"/>
              <a:buNone/>
            </a:pPr>
            <a:r>
              <a:rPr lang="en-US" altLang="en-EG"/>
              <a:t> </a:t>
            </a:r>
            <a:endParaRPr lang="th-TH" altLang="en-EG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6733536-5D86-B032-2149-CEBE5FA03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E61E7-BF5E-B249-81E1-BE2E684EE5C0}" type="slidenum">
              <a:rPr lang="en-US" altLang="en-EG"/>
              <a:pPr/>
              <a:t>29</a:t>
            </a:fld>
            <a:endParaRPr lang="th-TH" altLang="en-EG"/>
          </a:p>
        </p:txBody>
      </p:sp>
      <p:sp>
        <p:nvSpPr>
          <p:cNvPr id="174082" name="Rectangle 2">
            <a:extLst>
              <a:ext uri="{FF2B5EF4-FFF2-40B4-BE49-F238E27FC236}">
                <a16:creationId xmlns:a16="http://schemas.microsoft.com/office/drawing/2014/main" id="{AE267D7B-D85D-8855-07CA-2875415AAE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322263"/>
            <a:ext cx="7921625" cy="741362"/>
          </a:xfrm>
        </p:spPr>
        <p:txBody>
          <a:bodyPr/>
          <a:lstStyle/>
          <a:p>
            <a:r>
              <a:rPr lang="en-US" altLang="en-EG"/>
              <a:t>Scheme: A Lisp dialect</a:t>
            </a:r>
          </a:p>
        </p:txBody>
      </p:sp>
      <p:sp>
        <p:nvSpPr>
          <p:cNvPr id="174083" name="Rectangle 3">
            <a:extLst>
              <a:ext uri="{FF2B5EF4-FFF2-40B4-BE49-F238E27FC236}">
                <a16:creationId xmlns:a16="http://schemas.microsoft.com/office/drawing/2014/main" id="{C164E81B-7FE0-B940-1A1E-4CA22DEA4A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91500" cy="2743200"/>
          </a:xfrm>
        </p:spPr>
        <p:txBody>
          <a:bodyPr/>
          <a:lstStyle/>
          <a:p>
            <a:r>
              <a:rPr lang="en-US" altLang="en-EG" dirty="0"/>
              <a:t>Simple syntax, similar to LISP.</a:t>
            </a:r>
          </a:p>
          <a:p>
            <a:r>
              <a:rPr lang="en-US" altLang="en-EG" dirty="0"/>
              <a:t>Developed at MIT in 1970s.  Used to teach programming.</a:t>
            </a:r>
          </a:p>
          <a:p>
            <a:r>
              <a:rPr lang="en-US" altLang="en-EG" dirty="0"/>
              <a:t>Static scoping. </a:t>
            </a:r>
          </a:p>
          <a:p>
            <a:r>
              <a:rPr lang="en-US" altLang="en-EG" dirty="0"/>
              <a:t>Functions as first-class entities.</a:t>
            </a:r>
          </a:p>
          <a:p>
            <a:r>
              <a:rPr lang="en-US" altLang="en-EG" dirty="0"/>
              <a:t>Removes some odd behavior from Lisp.</a:t>
            </a:r>
          </a:p>
          <a:p>
            <a:pPr lvl="1"/>
            <a:r>
              <a:rPr lang="en-US" altLang="en-EG" dirty="0"/>
              <a:t>but adds some incompatibilities...</a:t>
            </a:r>
          </a:p>
        </p:txBody>
      </p:sp>
      <p:sp>
        <p:nvSpPr>
          <p:cNvPr id="174084" name="Rectangle 4">
            <a:extLst>
              <a:ext uri="{FF2B5EF4-FFF2-40B4-BE49-F238E27FC236}">
                <a16:creationId xmlns:a16="http://schemas.microsoft.com/office/drawing/2014/main" id="{14B22EFD-DB1D-C3E6-4888-8A2C5CD49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4191000"/>
            <a:ext cx="7848600" cy="873125"/>
          </a:xfrm>
          <a:prstGeom prst="rect">
            <a:avLst/>
          </a:prstGeom>
          <a:solidFill>
            <a:srgbClr val="FFFFCC"/>
          </a:solidFill>
          <a:ln w="19050" cap="sq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EG" sz="2000" b="1">
                <a:latin typeface="Courier New" panose="02070309020205020404" pitchFamily="49" charset="0"/>
                <a:cs typeface="Courier New" panose="02070309020205020404" pitchFamily="49" charset="0"/>
              </a:rPr>
              <a:t>(define a '())</a:t>
            </a:r>
          </a:p>
          <a:p>
            <a:pPr>
              <a:spcBef>
                <a:spcPct val="50000"/>
              </a:spcBef>
            </a:pPr>
            <a:r>
              <a:rPr lang="en-US" altLang="en-EG" sz="2000" b="1">
                <a:latin typeface="Courier New" panose="02070309020205020404" pitchFamily="49" charset="0"/>
                <a:cs typeface="Courier New" panose="02070309020205020404" pitchFamily="49" charset="0"/>
              </a:rPr>
              <a:t>&gt; (if a (display "</a:t>
            </a:r>
            <a:r>
              <a:rPr lang="en-US" altLang="en-EG" sz="2000" b="1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EG" sz="2000" b="1">
                <a:latin typeface="Courier New" panose="02070309020205020404" pitchFamily="49" charset="0"/>
                <a:cs typeface="Courier New" panose="02070309020205020404" pitchFamily="49" charset="0"/>
              </a:rPr>
              <a:t>") (display "</a:t>
            </a:r>
            <a:r>
              <a:rPr lang="en-US" altLang="en-EG" sz="2000" b="1">
                <a:solidFill>
                  <a:srgbClr val="CC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EG" sz="2000" b="1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  <a:endParaRPr lang="th-TH" altLang="en-EG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4085" name="Text Box 5">
            <a:extLst>
              <a:ext uri="{FF2B5EF4-FFF2-40B4-BE49-F238E27FC236}">
                <a16:creationId xmlns:a16="http://schemas.microsoft.com/office/drawing/2014/main" id="{792EDAEE-B2D8-0BA6-47DB-A8982ECB3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150" y="5257800"/>
            <a:ext cx="82677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1pPr>
            <a:lvl2pPr marL="661988" indent="-204788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333399"/>
              </a:buClr>
              <a:buFont typeface="Wingdings" pitchFamily="2" charset="2"/>
              <a:buChar char="§"/>
            </a:pPr>
            <a:r>
              <a:rPr kumimoji="0" lang="en-US" altLang="en-EG">
                <a:latin typeface="Arial" panose="020B0604020202020204" pitchFamily="34" charset="0"/>
                <a:cs typeface="Arial" panose="020B0604020202020204" pitchFamily="34" charset="0"/>
              </a:rPr>
              <a:t>In LISP, an empty list is "</a:t>
            </a:r>
            <a:r>
              <a:rPr kumimoji="0" lang="en-US" altLang="en-EG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kumimoji="0" lang="en-US" altLang="en-EG">
                <a:latin typeface="Arial" panose="020B0604020202020204" pitchFamily="34" charset="0"/>
                <a:cs typeface="Arial" panose="020B0604020202020204" pitchFamily="34" charset="0"/>
              </a:rPr>
              <a:t>".</a:t>
            </a:r>
          </a:p>
          <a:p>
            <a:pPr lvl="1" eaLnBrk="1" hangingPunct="1">
              <a:spcBef>
                <a:spcPct val="20000"/>
              </a:spcBef>
              <a:buClr>
                <a:srgbClr val="333399"/>
              </a:buClr>
              <a:buFont typeface="Wingdings" pitchFamily="2" charset="2"/>
              <a:buChar char="§"/>
            </a:pPr>
            <a:r>
              <a:rPr kumimoji="0" lang="en-US" altLang="en-EG">
                <a:latin typeface="Arial" panose="020B0604020202020204" pitchFamily="34" charset="0"/>
                <a:cs typeface="Arial" panose="020B0604020202020204" pitchFamily="34" charset="0"/>
              </a:rPr>
              <a:t>In Scheme, any list (including empty one) is "</a:t>
            </a:r>
            <a:r>
              <a:rPr kumimoji="0" lang="en-US" altLang="en-EG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kumimoji="0" lang="en-US" altLang="en-EG">
                <a:latin typeface="Arial" panose="020B0604020202020204" pitchFamily="34" charset="0"/>
                <a:cs typeface="Arial" panose="020B0604020202020204" pitchFamily="34" charset="0"/>
              </a:rPr>
              <a:t>".</a:t>
            </a:r>
            <a:endParaRPr kumimoji="0" lang="th-TH" altLang="en-EG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90A46199-01F4-2A51-36C8-37124028C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842" y="70514"/>
            <a:ext cx="1938586" cy="256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3" grpId="0" build="p" bldLvl="2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EEA3CCE-0186-D2F6-63C2-6C47DD487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299D9-1CA6-E547-97F7-F4E0A44F4780}" type="slidenum">
              <a:rPr lang="en-US" altLang="en-EG"/>
              <a:pPr/>
              <a:t>3</a:t>
            </a:fld>
            <a:endParaRPr lang="th-TH" altLang="en-EG"/>
          </a:p>
        </p:txBody>
      </p:sp>
      <p:sp>
        <p:nvSpPr>
          <p:cNvPr id="163844" name="Rectangle 1028">
            <a:extLst>
              <a:ext uri="{FF2B5EF4-FFF2-40B4-BE49-F238E27FC236}">
                <a16:creationId xmlns:a16="http://schemas.microsoft.com/office/drawing/2014/main" id="{853D2CA8-D82A-0C53-33A1-FDD83B7D66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EG"/>
              <a:t>Introduction</a:t>
            </a:r>
          </a:p>
        </p:txBody>
      </p:sp>
      <p:sp>
        <p:nvSpPr>
          <p:cNvPr id="163845" name="Rectangle 1029">
            <a:extLst>
              <a:ext uri="{FF2B5EF4-FFF2-40B4-BE49-F238E27FC236}">
                <a16:creationId xmlns:a16="http://schemas.microsoft.com/office/drawing/2014/main" id="{B630BE43-0F22-42EF-6E5B-4BAC2ADBCA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40000"/>
              </a:spcBef>
            </a:pPr>
            <a:r>
              <a:rPr lang="en-US" altLang="en-EG"/>
              <a:t>In </a:t>
            </a:r>
            <a:r>
              <a:rPr lang="en-US" altLang="en-EG" i="1"/>
              <a:t>Theory of Computing</a:t>
            </a:r>
            <a:r>
              <a:rPr lang="en-US" altLang="en-EG"/>
              <a:t>, a program is viewed as a function.  A program </a:t>
            </a:r>
            <a:r>
              <a:rPr lang="en-US" altLang="en-EG">
                <a:solidFill>
                  <a:schemeClr val="tx2"/>
                </a:solidFill>
              </a:rPr>
              <a:t>maps</a:t>
            </a:r>
            <a:r>
              <a:rPr lang="en-US" altLang="en-EG"/>
              <a:t> each input to some output:</a:t>
            </a:r>
          </a:p>
          <a:p>
            <a:pPr>
              <a:spcBef>
                <a:spcPct val="40000"/>
              </a:spcBef>
              <a:buFont typeface="Wingdings" pitchFamily="2" charset="2"/>
              <a:buNone/>
            </a:pPr>
            <a:r>
              <a:rPr lang="en-US" altLang="en-EG"/>
              <a:t>		</a:t>
            </a:r>
            <a:r>
              <a:rPr lang="en-US" altLang="en-EG" b="1">
                <a:solidFill>
                  <a:srgbClr val="333399"/>
                </a:solidFill>
              </a:rPr>
              <a:t>P:  Input  </a:t>
            </a:r>
            <a:r>
              <a:rPr lang="en-US" altLang="en-EG" b="1">
                <a:solidFill>
                  <a:srgbClr val="333399"/>
                </a:solidFill>
                <a:sym typeface="Wingdings" pitchFamily="2" charset="2"/>
              </a:rPr>
              <a:t> Output</a:t>
            </a:r>
            <a:r>
              <a:rPr lang="en-US" altLang="en-EG"/>
              <a:t> </a:t>
            </a:r>
          </a:p>
          <a:p>
            <a:pPr>
              <a:spcBef>
                <a:spcPct val="40000"/>
              </a:spcBef>
            </a:pPr>
            <a:r>
              <a:rPr lang="en-US" altLang="en-EG">
                <a:solidFill>
                  <a:schemeClr val="tx2"/>
                </a:solidFill>
              </a:rPr>
              <a:t>deterministic program</a:t>
            </a:r>
            <a:r>
              <a:rPr lang="en-US" altLang="en-EG"/>
              <a:t>: the input completely determines the output:  </a:t>
            </a:r>
          </a:p>
          <a:p>
            <a:pPr lvl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en-EG" b="1">
                <a:latin typeface="Courier New" panose="02070309020205020404" pitchFamily="49" charset="0"/>
                <a:cs typeface="Courier New" panose="02070309020205020404" pitchFamily="49" charset="0"/>
              </a:rPr>
              <a:t>		output = P(input)</a:t>
            </a:r>
            <a:endParaRPr lang="en-US" altLang="en-EG"/>
          </a:p>
          <a:p>
            <a:pPr>
              <a:spcBef>
                <a:spcPct val="40000"/>
              </a:spcBef>
            </a:pPr>
            <a:r>
              <a:rPr lang="en-US" altLang="en-EG"/>
              <a:t>Functional programs puts this model into practice: programs are written in terms of a sequence of functions, typically with nested evaluation:</a:t>
            </a:r>
          </a:p>
          <a:p>
            <a:pPr>
              <a:spcBef>
                <a:spcPct val="40000"/>
              </a:spcBef>
              <a:buFont typeface="Wingdings" pitchFamily="2" charset="2"/>
              <a:buNone/>
            </a:pPr>
            <a:r>
              <a:rPr lang="en-US" altLang="en-EG"/>
              <a:t>	</a:t>
            </a:r>
            <a:r>
              <a:rPr lang="en-US" altLang="en-EG" b="1">
                <a:latin typeface="Courier New" panose="02070309020205020404" pitchFamily="49" charset="0"/>
                <a:cs typeface="Courier New" panose="02070309020205020404" pitchFamily="49" charset="0"/>
              </a:rPr>
              <a:t>P(input) = (F(g(h(input))) </a:t>
            </a:r>
            <a:r>
              <a:rPr lang="en-US" altLang="en-EG"/>
              <a:t>U</a:t>
            </a:r>
            <a:r>
              <a:rPr lang="en-US" altLang="en-EG" b="1">
                <a:latin typeface="Courier New" panose="02070309020205020404" pitchFamily="49" charset="0"/>
                <a:cs typeface="Courier New" panose="02070309020205020404" pitchFamily="49" charset="0"/>
              </a:rPr>
              <a:t> ... )</a:t>
            </a:r>
            <a:r>
              <a:rPr lang="en-US" altLang="en-EG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ct val="40000"/>
              </a:spcBef>
            </a:pPr>
            <a:r>
              <a:rPr lang="en-US" altLang="en-EG"/>
              <a:t>Evaluating the program produces the output.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5" grpId="0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4C30F28-158A-183C-7C5E-A7052FC9A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2860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fld id="{215AF4DF-D58A-4D4C-86D2-88AB4F5B381A}" type="slidenum">
              <a:rPr lang="en-US" altLang="en-EG">
                <a:latin typeface="Calibri" panose="020F0502020204030204" pitchFamily="34" charset="0"/>
              </a:rPr>
              <a:pPr algn="l" eaLnBrk="1" hangingPunct="1"/>
              <a:t>4</a:t>
            </a:fld>
            <a:endParaRPr lang="en-US" altLang="en-EG">
              <a:latin typeface="Calibri" panose="020F0502020204030204" pitchFamily="34" charset="0"/>
            </a:endParaRPr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35B12A40-97E2-976F-AF59-5788AD4B6B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763000" cy="685800"/>
          </a:xfrm>
        </p:spPr>
        <p:txBody>
          <a:bodyPr/>
          <a:lstStyle/>
          <a:p>
            <a:pPr>
              <a:defRPr/>
            </a:pPr>
            <a:r>
              <a:rPr lang="en-US" dirty="0"/>
              <a:t>Functional Programming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F08D7D6C-798B-DAF8-3A70-EE48F1E23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1813" y="1524000"/>
            <a:ext cx="8178800" cy="480377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400" dirty="0"/>
              <a:t>Functional programming is a style of programming:</a:t>
            </a:r>
          </a:p>
          <a:p>
            <a:pPr>
              <a:buFont typeface="Arial" panose="020B0604020202020204" pitchFamily="34" charset="0"/>
              <a:buNone/>
              <a:defRPr/>
            </a:pPr>
            <a:endParaRPr lang="en-US" sz="2400" dirty="0"/>
          </a:p>
          <a:p>
            <a:pPr eaLnBrk="1" hangingPunct="1">
              <a:buFont typeface="Helvetica CE" pitchFamily="-76" charset="-18"/>
              <a:buNone/>
              <a:defRPr/>
            </a:pPr>
            <a:r>
              <a:rPr lang="en-US" sz="2400" i="1" dirty="0">
                <a:solidFill>
                  <a:srgbClr val="0070C0"/>
                </a:solidFill>
              </a:rPr>
              <a:t>	Imperative Programming:</a:t>
            </a:r>
          </a:p>
          <a:p>
            <a:pPr lvl="1" eaLnBrk="1" hangingPunct="1">
              <a:defRPr/>
            </a:pPr>
            <a:r>
              <a:rPr lang="en-US" sz="2400" dirty="0"/>
              <a:t>Program = Data + Algorithms </a:t>
            </a:r>
          </a:p>
          <a:p>
            <a:pPr eaLnBrk="1" hangingPunct="1">
              <a:buFont typeface="Helvetica CE" pitchFamily="-76" charset="-18"/>
              <a:buNone/>
              <a:defRPr/>
            </a:pPr>
            <a:r>
              <a:rPr lang="en-US" sz="2400" i="1" dirty="0"/>
              <a:t>	</a:t>
            </a:r>
            <a:r>
              <a:rPr lang="en-US" sz="2400" i="1" dirty="0">
                <a:solidFill>
                  <a:srgbClr val="0070C0"/>
                </a:solidFill>
              </a:rPr>
              <a:t>OO Programming</a:t>
            </a:r>
            <a:r>
              <a:rPr lang="en-US" sz="2400" i="1" dirty="0"/>
              <a:t>:</a:t>
            </a:r>
            <a:endParaRPr lang="en-US" sz="2400" dirty="0"/>
          </a:p>
          <a:p>
            <a:pPr marL="800100" lvl="3" indent="-342900" eaLnBrk="1" hangingPunct="1">
              <a:defRPr/>
            </a:pPr>
            <a:r>
              <a:rPr lang="en-US" sz="2400" dirty="0"/>
              <a:t>Program = Object. message (object)</a:t>
            </a:r>
          </a:p>
          <a:p>
            <a:pPr eaLnBrk="1" hangingPunct="1">
              <a:buFont typeface="Helvetica CE" pitchFamily="-76" charset="-18"/>
              <a:buNone/>
              <a:defRPr/>
            </a:pPr>
            <a:r>
              <a:rPr lang="en-US" sz="2400" i="1" dirty="0"/>
              <a:t>	</a:t>
            </a:r>
            <a:r>
              <a:rPr lang="en-US" sz="2400" i="1" dirty="0">
                <a:solidFill>
                  <a:srgbClr val="0070C0"/>
                </a:solidFill>
              </a:rPr>
              <a:t>Functional Programming</a:t>
            </a:r>
            <a:r>
              <a:rPr lang="en-US" sz="2400" i="1" dirty="0"/>
              <a:t>:</a:t>
            </a:r>
          </a:p>
          <a:p>
            <a:pPr lvl="1" eaLnBrk="1" hangingPunct="1">
              <a:defRPr/>
            </a:pPr>
            <a:r>
              <a:rPr lang="en-US" sz="2400" dirty="0"/>
              <a:t>Program = Functions  (Applications)</a:t>
            </a:r>
          </a:p>
          <a:p>
            <a:pPr lvl="1">
              <a:defRPr/>
            </a:pPr>
            <a:r>
              <a:rPr lang="en-US" altLang="en-EG" sz="2400" dirty="0"/>
              <a:t>Logic (or Declarative)</a:t>
            </a: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Computation is done by application of functions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343F88B-23AC-6B92-CAFA-54E7E55B758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17 – Functional Programming, Spring 2008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819D7ED-E382-4A72-AC7E-71B01906F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CSE3302 Programming Languages, UT-Arlington ©Chengkai Li, 2008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BB40CF5-FB84-BA89-F8B5-A1DA4280C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E878D-8ED4-034E-A415-FC005568D77F}" type="slidenum">
              <a:rPr lang="en-US" altLang="en-EG"/>
              <a:pPr/>
              <a:t>5</a:t>
            </a:fld>
            <a:endParaRPr lang="th-TH" altLang="en-EG"/>
          </a:p>
        </p:txBody>
      </p:sp>
      <p:sp>
        <p:nvSpPr>
          <p:cNvPr id="204802" name="Rectangle 2">
            <a:extLst>
              <a:ext uri="{FF2B5EF4-FFF2-40B4-BE49-F238E27FC236}">
                <a16:creationId xmlns:a16="http://schemas.microsoft.com/office/drawing/2014/main" id="{59F930B8-FF8D-034C-EE26-59B97C5AD8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EG"/>
              <a:t>Characteristics of Functional Lang.</a:t>
            </a:r>
          </a:p>
        </p:txBody>
      </p:sp>
      <p:sp>
        <p:nvSpPr>
          <p:cNvPr id="204803" name="Rectangle 3">
            <a:extLst>
              <a:ext uri="{FF2B5EF4-FFF2-40B4-BE49-F238E27FC236}">
                <a16:creationId xmlns:a16="http://schemas.microsoft.com/office/drawing/2014/main" id="{492ED058-D833-5FBC-14F0-7DEE321754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EG" dirty="0"/>
              <a:t>based on functions as mappings (as in mathematics)</a:t>
            </a:r>
          </a:p>
          <a:p>
            <a:pPr>
              <a:buFont typeface="Wingdings" pitchFamily="2" charset="2"/>
              <a:buNone/>
            </a:pPr>
            <a:r>
              <a:rPr lang="en-US" altLang="en-EG" dirty="0"/>
              <a:t>		</a:t>
            </a:r>
            <a:r>
              <a:rPr lang="en-US" altLang="en-EG" i="1" dirty="0"/>
              <a:t>f</a:t>
            </a:r>
            <a:r>
              <a:rPr lang="en-US" altLang="en-EG" dirty="0"/>
              <a:t>: Domain </a:t>
            </a:r>
            <a:r>
              <a:rPr lang="en-US" altLang="en-EG" dirty="0">
                <a:sym typeface="Symbol" pitchFamily="2" charset="2"/>
              </a:rPr>
              <a:t> Range</a:t>
            </a:r>
            <a:endParaRPr lang="en-US" altLang="en-EG" dirty="0"/>
          </a:p>
          <a:p>
            <a:r>
              <a:rPr lang="en-US" altLang="en-EG" dirty="0">
                <a:highlight>
                  <a:srgbClr val="FFFF00"/>
                </a:highlight>
              </a:rPr>
              <a:t>functions are </a:t>
            </a:r>
            <a:r>
              <a:rPr lang="en-US" altLang="en-EG" i="1" dirty="0">
                <a:solidFill>
                  <a:schemeClr val="tx2"/>
                </a:solidFill>
                <a:highlight>
                  <a:srgbClr val="FFFF00"/>
                </a:highlight>
              </a:rPr>
              <a:t>referentially transparent</a:t>
            </a:r>
            <a:r>
              <a:rPr lang="en-US" altLang="en-EG" dirty="0">
                <a:highlight>
                  <a:srgbClr val="FFFF00"/>
                </a:highlight>
              </a:rPr>
              <a:t>: </a:t>
            </a:r>
          </a:p>
          <a:p>
            <a:pPr lvl="1"/>
            <a:r>
              <a:rPr lang="en-US" altLang="en-EG" dirty="0"/>
              <a:t>the mapping does not depend on any "state"</a:t>
            </a:r>
          </a:p>
          <a:p>
            <a:pPr lvl="1"/>
            <a:r>
              <a:rPr lang="en-US" altLang="en-EG" dirty="0"/>
              <a:t>value returned depends only on the parameters</a:t>
            </a:r>
          </a:p>
          <a:p>
            <a:r>
              <a:rPr lang="en-US" altLang="en-EG" dirty="0">
                <a:highlight>
                  <a:srgbClr val="FFFF00"/>
                </a:highlight>
              </a:rPr>
              <a:t>functions</a:t>
            </a:r>
            <a:r>
              <a:rPr lang="en-US" altLang="en-EG" dirty="0"/>
              <a:t> do </a:t>
            </a:r>
            <a:r>
              <a:rPr lang="en-US" altLang="en-EG" dirty="0">
                <a:solidFill>
                  <a:srgbClr val="0070C0"/>
                </a:solidFill>
              </a:rPr>
              <a:t>not have side effects</a:t>
            </a:r>
          </a:p>
          <a:p>
            <a:r>
              <a:rPr lang="en-US" altLang="en-EG" dirty="0"/>
              <a:t>"variables" represent values, </a:t>
            </a:r>
            <a:r>
              <a:rPr lang="en-US" altLang="en-EG" dirty="0">
                <a:solidFill>
                  <a:srgbClr val="0070C0"/>
                </a:solidFill>
              </a:rPr>
              <a:t>not memory locations</a:t>
            </a:r>
            <a:r>
              <a:rPr lang="en-US" altLang="en-EG" dirty="0"/>
              <a:t>.</a:t>
            </a:r>
          </a:p>
          <a:p>
            <a:pPr lvl="1"/>
            <a:r>
              <a:rPr lang="en-US" altLang="en-EG" dirty="0"/>
              <a:t>in a pure functional language, </a:t>
            </a:r>
            <a:r>
              <a:rPr lang="en-US" altLang="en-EG" dirty="0">
                <a:solidFill>
                  <a:srgbClr val="0070C0"/>
                </a:solidFill>
              </a:rPr>
              <a:t>assignment is not allowed</a:t>
            </a:r>
          </a:p>
          <a:p>
            <a:r>
              <a:rPr lang="en-US" altLang="en-EG" dirty="0"/>
              <a:t>repetition is done by </a:t>
            </a:r>
            <a:r>
              <a:rPr lang="en-US" altLang="en-EG" i="1" dirty="0">
                <a:solidFill>
                  <a:schemeClr val="tx2"/>
                </a:solidFill>
                <a:highlight>
                  <a:srgbClr val="FFFF00"/>
                </a:highlight>
              </a:rPr>
              <a:t>recursion</a:t>
            </a:r>
            <a:r>
              <a:rPr lang="en-US" altLang="en-EG" dirty="0"/>
              <a:t> </a:t>
            </a:r>
            <a:r>
              <a:rPr lang="en-US" altLang="en-EG" dirty="0">
                <a:solidFill>
                  <a:srgbClr val="0070C0"/>
                </a:solidFill>
              </a:rPr>
              <a:t>instead of </a:t>
            </a:r>
            <a:r>
              <a:rPr lang="en-US" altLang="en-EG" i="1" dirty="0">
                <a:solidFill>
                  <a:srgbClr val="0070C0"/>
                </a:solidFill>
              </a:rPr>
              <a:t>iteration</a:t>
            </a:r>
          </a:p>
          <a:p>
            <a:pPr lvl="1"/>
            <a:r>
              <a:rPr lang="en-US" altLang="en-EG" dirty="0"/>
              <a:t>can't write "for" or "while" loops without variables</a:t>
            </a:r>
          </a:p>
          <a:p>
            <a:r>
              <a:rPr lang="en-US" altLang="en-EG" dirty="0"/>
              <a:t>automatic memory management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3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3B04FCEB-79FC-8895-96C8-D744C16B707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Lecture 17 – Functional Programming, Spring 2008</a:t>
            </a:r>
            <a:endParaRPr lang="de-CH" dirty="0"/>
          </a:p>
        </p:txBody>
      </p:sp>
      <p:sp>
        <p:nvSpPr>
          <p:cNvPr id="36" name="Footer Placeholder 4">
            <a:extLst>
              <a:ext uri="{FF2B5EF4-FFF2-40B4-BE49-F238E27FC236}">
                <a16:creationId xmlns:a16="http://schemas.microsoft.com/office/drawing/2014/main" id="{F149858D-C38F-B9E5-FB47-55A35E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CH"/>
              <a:t>CSE3302 Programming Languages, UT-Arlington ©Chengkai Li, 2008</a:t>
            </a:r>
          </a:p>
        </p:txBody>
      </p: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6D1967D8-048E-78D5-A79B-AE99FCCEC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CH" altLang="en-EG">
                <a:latin typeface="Calibri" panose="020F0502020204030204" pitchFamily="34" charset="0"/>
              </a:rPr>
              <a:t>4.</a:t>
            </a:r>
            <a:fld id="{FF289955-AE00-CC49-AA4D-77B788BE11E8}" type="slidenum">
              <a:rPr lang="de-CH" altLang="en-EG">
                <a:latin typeface="Calibri" panose="020F0502020204030204" pitchFamily="34" charset="0"/>
              </a:rPr>
              <a:pPr eaLnBrk="1" hangingPunct="1"/>
              <a:t>6</a:t>
            </a:fld>
            <a:endParaRPr lang="de-CH" altLang="en-EG" sz="1400">
              <a:solidFill>
                <a:srgbClr val="7E7E7E"/>
              </a:solidFill>
              <a:latin typeface="Times" pitchFamily="-76" charset="0"/>
            </a:endParaRPr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DCB441EC-DF27-2C88-8602-62CE9B7E99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381000"/>
            <a:ext cx="6621463" cy="817563"/>
          </a:xfrm>
        </p:spPr>
        <p:txBody>
          <a:bodyPr/>
          <a:lstStyle/>
          <a:p>
            <a:pPr eaLnBrk="1" hangingPunct="1"/>
            <a:r>
              <a:rPr lang="en-US" altLang="en-EG">
                <a:solidFill>
                  <a:srgbClr val="0070C0"/>
                </a:solidFill>
              </a:rPr>
              <a:t>History</a:t>
            </a:r>
          </a:p>
        </p:txBody>
      </p:sp>
      <p:graphicFrame>
        <p:nvGraphicFramePr>
          <p:cNvPr id="98408" name="Group 104">
            <a:extLst>
              <a:ext uri="{FF2B5EF4-FFF2-40B4-BE49-F238E27FC236}">
                <a16:creationId xmlns:a16="http://schemas.microsoft.com/office/drawing/2014/main" id="{5BF7324C-673E-1695-E556-05D810CED598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762000" y="1371600"/>
          <a:ext cx="7772400" cy="4913314"/>
        </p:xfrm>
        <a:graphic>
          <a:graphicData uri="http://schemas.openxmlformats.org/drawingml/2006/table">
            <a:tbl>
              <a:tblPr/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4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-76" charset="0"/>
                        </a:rPr>
                        <a:t>Lambda Calculus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-76" charset="0"/>
                        </a:rPr>
                        <a:t>(Church, 1932-33)</a:t>
                      </a:r>
                    </a:p>
                  </a:txBody>
                  <a:tcPr marT="45719" marB="45719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-76" charset="0"/>
                        </a:rPr>
                        <a:t>formal model of computation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52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-76" charset="0"/>
                        </a:rPr>
                        <a:t>Lisp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-76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-76" charset="0"/>
                        </a:rPr>
                        <a:t>(McCarthy, 1960)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-76" charset="0"/>
                        </a:rPr>
                        <a:t>Scheme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-76" charset="0"/>
                        </a:rPr>
                        <a:t>, 70s</a:t>
                      </a:r>
                    </a:p>
                  </a:txBody>
                  <a:tcPr marT="45719" marB="45719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-76" charset="0"/>
                        </a:rPr>
                        <a:t>symbolic computations with lists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4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-76" charset="0"/>
                        </a:rPr>
                        <a:t>APL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-76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-76" charset="0"/>
                        </a:rPr>
                        <a:t>(Iverson, 1962)</a:t>
                      </a:r>
                    </a:p>
                  </a:txBody>
                  <a:tcPr marT="45719" marB="45719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-76" charset="0"/>
                        </a:rPr>
                        <a:t>algebraic programming with arrays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52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-76" charset="0"/>
                        </a:rPr>
                        <a:t>ISWIM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-76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-76" charset="0"/>
                        </a:rPr>
                        <a:t>(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-76" charset="0"/>
                        </a:rPr>
                        <a:t>Landin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-76" charset="0"/>
                        </a:rPr>
                        <a:t>, 1966)</a:t>
                      </a:r>
                    </a:p>
                  </a:txBody>
                  <a:tcPr marT="45719" marB="45719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-76" charset="0"/>
                        </a:rPr>
                        <a:t>let and where clauses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-76" charset="0"/>
                        </a:rPr>
                        <a:t>equational reasoning; birth of “pure” functional programming ...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52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-76" charset="0"/>
                        </a:rPr>
                        <a:t>ML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-76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-76" charset="0"/>
                        </a:rPr>
                        <a:t>(Edinburgh, 1979)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-76" charset="0"/>
                        </a:rPr>
                        <a:t>Caml</a:t>
                      </a: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-76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-76" charset="0"/>
                        </a:rPr>
                        <a:t>1985, </a:t>
                      </a:r>
                      <a:r>
                        <a:rPr kumimoji="0" lang="en-US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-76" charset="0"/>
                        </a:rPr>
                        <a:t>Ocaml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-76" charset="0"/>
                      </a:endParaRPr>
                    </a:p>
                  </a:txBody>
                  <a:tcPr marT="45719" marB="45719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-76" charset="0"/>
                        </a:rPr>
                        <a:t>originally meta language for theorem proving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44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-76" charset="0"/>
                        </a:rPr>
                        <a:t>SASL, KRC, Miranda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-7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-76" charset="0"/>
                        </a:rPr>
                        <a:t>(Turner, 1976-85)</a:t>
                      </a:r>
                    </a:p>
                  </a:txBody>
                  <a:tcPr marT="45719" marB="45719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-76" charset="0"/>
                        </a:rPr>
                        <a:t>lazy evaluation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44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-76" charset="0"/>
                        </a:rPr>
                        <a:t>Haskell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pitchFamily="-76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-76" charset="0"/>
                        </a:rPr>
                        <a:t>(Hudak, Wadler, et al., 1988)</a:t>
                      </a:r>
                    </a:p>
                  </a:txBody>
                  <a:tcPr marT="45719" marB="45719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pitchFamily="-76" charset="0"/>
                        </a:rPr>
                        <a:t>“Grand Unification” of functional languages ...</a:t>
                      </a:r>
                    </a:p>
                  </a:txBody>
                  <a:tcPr marT="45719" marB="45719" anchor="ctr" horzOverflow="overflow">
                    <a:lnL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2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176">
            <a:extLst>
              <a:ext uri="{FF2B5EF4-FFF2-40B4-BE49-F238E27FC236}">
                <a16:creationId xmlns:a16="http://schemas.microsoft.com/office/drawing/2014/main" id="{F7480834-285C-BC82-F543-433F175EA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0"/>
            <a:ext cx="1143000" cy="3810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EG" altLang="en-EG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5363" name="Shape 177">
            <a:extLst>
              <a:ext uri="{FF2B5EF4-FFF2-40B4-BE49-F238E27FC236}">
                <a16:creationId xmlns:a16="http://schemas.microsoft.com/office/drawing/2014/main" id="{05ABAAE3-C3B5-8320-097E-576A301DF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EG" altLang="en-EG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5364" name="Shape 178">
            <a:extLst>
              <a:ext uri="{FF2B5EF4-FFF2-40B4-BE49-F238E27FC236}">
                <a16:creationId xmlns:a16="http://schemas.microsoft.com/office/drawing/2014/main" id="{8C251CCA-2C91-3529-87B1-78367982B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EG" altLang="en-EG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5365" name="Shape 179">
            <a:extLst>
              <a:ext uri="{FF2B5EF4-FFF2-40B4-BE49-F238E27FC236}">
                <a16:creationId xmlns:a16="http://schemas.microsoft.com/office/drawing/2014/main" id="{C07C1B75-2D0E-A048-F147-B8A228476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001000" cy="10668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EG" altLang="en-EG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5366" name="Shape 180">
            <a:extLst>
              <a:ext uri="{FF2B5EF4-FFF2-40B4-BE49-F238E27FC236}">
                <a16:creationId xmlns:a16="http://schemas.microsoft.com/office/drawing/2014/main" id="{32FD71AA-536C-BF72-FB2B-38BF374A6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EG" altLang="en-EG" sz="12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pic>
        <p:nvPicPr>
          <p:cNvPr id="15367" name="Shape 181">
            <a:extLst>
              <a:ext uri="{FF2B5EF4-FFF2-40B4-BE49-F238E27FC236}">
                <a16:creationId xmlns:a16="http://schemas.microsoft.com/office/drawing/2014/main" id="{6B21F5BE-0BD4-3B67-2668-9726C8D44E3F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13" y="5791200"/>
            <a:ext cx="8382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8" name="Shape 183">
            <a:extLst>
              <a:ext uri="{FF2B5EF4-FFF2-40B4-BE49-F238E27FC236}">
                <a16:creationId xmlns:a16="http://schemas.microsoft.com/office/drawing/2014/main" id="{0F40F03E-C8DE-199B-B738-58E5E967BC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6400" y="228600"/>
            <a:ext cx="8509000" cy="1143000"/>
          </a:xfrm>
        </p:spPr>
        <p:txBody>
          <a:bodyPr lIns="50800" tIns="50800" rIns="132075" bIns="50800"/>
          <a:lstStyle/>
          <a:p>
            <a:pPr marL="38100" indent="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25000"/>
              <a:buFont typeface="Arial Black" panose="020B0604020202020204" pitchFamily="34" charset="0"/>
              <a:buNone/>
            </a:pPr>
            <a:r>
              <a:rPr lang="en-US" altLang="en-EG">
                <a:solidFill>
                  <a:srgbClr val="000000"/>
                </a:solidFill>
                <a:latin typeface="Arial Black" panose="020B0604020202020204" pitchFamily="34" charset="0"/>
                <a:cs typeface="Arial" panose="020B0604020202020204" pitchFamily="34" charset="0"/>
                <a:sym typeface="Arial Black" panose="020B0604020202020204" pitchFamily="34" charset="0"/>
              </a:rPr>
              <a:t>Functional Programming Concepts </a:t>
            </a:r>
          </a:p>
        </p:txBody>
      </p:sp>
      <p:sp>
        <p:nvSpPr>
          <p:cNvPr id="15369" name="Shape 184">
            <a:extLst>
              <a:ext uri="{FF2B5EF4-FFF2-40B4-BE49-F238E27FC236}">
                <a16:creationId xmlns:a16="http://schemas.microsoft.com/office/drawing/2014/main" id="{D750547F-F9E4-D016-D09F-51CFE32BBC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1219200"/>
            <a:ext cx="7772400" cy="4953000"/>
          </a:xfrm>
        </p:spPr>
        <p:txBody>
          <a:bodyPr lIns="50800" tIns="50800" rIns="132075" bIns="50800"/>
          <a:lstStyle/>
          <a:p>
            <a:pPr marL="381000" indent="-34290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EG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Scheme is a particularly elegant Lisp</a:t>
            </a:r>
          </a:p>
          <a:p>
            <a:pPr marL="381000" indent="-342900" eaLnBrk="1" hangingPunct="1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EG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Other functional languages</a:t>
            </a:r>
          </a:p>
          <a:p>
            <a:pPr marL="730250" lvl="1" indent="-285750" eaLnBrk="1" hangingPunct="1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EG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ML</a:t>
            </a:r>
          </a:p>
          <a:p>
            <a:pPr marL="730250" lvl="1" indent="-285750" eaLnBrk="1" hangingPunct="1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EG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Miranda</a:t>
            </a:r>
          </a:p>
          <a:p>
            <a:pPr marL="730250" lvl="1" indent="-285750" eaLnBrk="1" hangingPunct="1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EG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Haskell</a:t>
            </a:r>
          </a:p>
          <a:p>
            <a:pPr marL="730250" lvl="1" indent="-285750" eaLnBrk="1" hangingPunct="1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–"/>
            </a:pPr>
            <a:r>
              <a:rPr lang="en-US" altLang="en-EG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FP</a:t>
            </a:r>
          </a:p>
          <a:p>
            <a:pPr marL="381000" indent="-342900" eaLnBrk="1" hangingPunct="1">
              <a:spcAft>
                <a:spcPct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Char char="•"/>
            </a:pPr>
            <a:r>
              <a:rPr lang="en-US" altLang="en-EG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Haskell is the leading language for research in functional programming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EBCBF5-4F60-3C63-FFBB-CCB96BF0F20C}"/>
              </a:ext>
            </a:extLst>
          </p:cNvPr>
          <p:cNvSpPr/>
          <p:nvPr/>
        </p:nvSpPr>
        <p:spPr>
          <a:xfrm>
            <a:off x="990600" y="4343400"/>
            <a:ext cx="1371600" cy="609600"/>
          </a:xfrm>
          <a:prstGeom prst="rect">
            <a:avLst/>
          </a:prstGeom>
          <a:solidFill>
            <a:srgbClr val="ECEA1A">
              <a:alpha val="43137"/>
            </a:srgbClr>
          </a:solidFill>
          <a:ln>
            <a:solidFill>
              <a:srgbClr val="FFFF00">
                <a:alpha val="1294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8D9CF9-84BE-2A3F-E85D-709AD81A73C2}"/>
              </a:ext>
            </a:extLst>
          </p:cNvPr>
          <p:cNvSpPr/>
          <p:nvPr/>
        </p:nvSpPr>
        <p:spPr>
          <a:xfrm>
            <a:off x="1066800" y="1219200"/>
            <a:ext cx="1371600" cy="609600"/>
          </a:xfrm>
          <a:prstGeom prst="rect">
            <a:avLst/>
          </a:prstGeom>
          <a:solidFill>
            <a:srgbClr val="92D050">
              <a:alpha val="43137"/>
            </a:srgbClr>
          </a:solidFill>
          <a:ln>
            <a:solidFill>
              <a:srgbClr val="FFFF00">
                <a:alpha val="1294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F22F6A-1D13-1125-B671-5F8EB7F99155}"/>
              </a:ext>
            </a:extLst>
          </p:cNvPr>
          <p:cNvSpPr/>
          <p:nvPr/>
        </p:nvSpPr>
        <p:spPr>
          <a:xfrm>
            <a:off x="6324600" y="1279854"/>
            <a:ext cx="990600" cy="609600"/>
          </a:xfrm>
          <a:prstGeom prst="rect">
            <a:avLst/>
          </a:prstGeom>
          <a:solidFill>
            <a:schemeClr val="accent2">
              <a:lumMod val="60000"/>
              <a:lumOff val="40000"/>
              <a:alpha val="43137"/>
            </a:schemeClr>
          </a:solidFill>
          <a:ln>
            <a:solidFill>
              <a:srgbClr val="FFFF00">
                <a:alpha val="1294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7" name="Title 1">
            <a:extLst>
              <a:ext uri="{FF2B5EF4-FFF2-40B4-BE49-F238E27FC236}">
                <a16:creationId xmlns:a16="http://schemas.microsoft.com/office/drawing/2014/main" id="{D6DBB010-0977-27CB-0F79-80BBD5F57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b="1" i="0" u="none" strike="noStrike" dirty="0">
                <a:effectLst/>
                <a:latin typeface="-apple-system"/>
              </a:rPr>
              <a:t>The Development of Lisp</a:t>
            </a:r>
            <a:endParaRPr lang="en-US" dirty="0"/>
          </a:p>
        </p:txBody>
      </p:sp>
      <p:pic>
        <p:nvPicPr>
          <p:cNvPr id="122882" name="Picture 2" descr="Lisp's long history started in 1950 when John McCarthy created it in the MIT labs. Today Lisp is a niche programming language cherished by a small but dedicated community.">
            <a:extLst>
              <a:ext uri="{FF2B5EF4-FFF2-40B4-BE49-F238E27FC236}">
                <a16:creationId xmlns:a16="http://schemas.microsoft.com/office/drawing/2014/main" id="{7BF520F5-9712-77B2-7B9A-C9D46B36E8F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637854"/>
            <a:ext cx="7620000" cy="4725292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304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92DC1-4A04-CBE5-82E6-E7449F735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effectLst/>
                <a:latin typeface="-apple-system"/>
              </a:rPr>
              <a:t>Why Lisp is Still Used Today</a:t>
            </a:r>
            <a:endParaRPr lang="en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692B8-A3EC-2BCB-B0B6-C057BA14E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80984"/>
            <a:ext cx="7924800" cy="2877016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40037"/>
                </a:solidFill>
                <a:effectLst/>
                <a:latin typeface="-apple-system"/>
              </a:rPr>
              <a:t>Interactive programming</a:t>
            </a:r>
            <a:r>
              <a:rPr lang="en-US" b="0" i="0" u="none" strike="noStrike" dirty="0">
                <a:solidFill>
                  <a:srgbClr val="040037"/>
                </a:solidFill>
                <a:effectLst/>
                <a:latin typeface="-apple-system"/>
              </a:rPr>
              <a:t>: Lisp allows programmers to modify and test code interactively, making debugging and developing programs easier.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40037"/>
                </a:solidFill>
                <a:effectLst/>
                <a:latin typeface="-apple-system"/>
              </a:rPr>
              <a:t>Symbolic computation</a:t>
            </a:r>
            <a:r>
              <a:rPr lang="en-US" b="0" i="0" u="none" strike="noStrike" dirty="0">
                <a:solidFill>
                  <a:srgbClr val="040037"/>
                </a:solidFill>
                <a:effectLst/>
                <a:latin typeface="-apple-system"/>
              </a:rPr>
              <a:t>: Lisp has powerful capabilities for manipulating symbolic data structures, such as lists and trees.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40037"/>
                </a:solidFill>
                <a:effectLst/>
                <a:latin typeface="-apple-system"/>
              </a:rPr>
              <a:t>Macros</a:t>
            </a:r>
            <a:r>
              <a:rPr lang="en-US" b="0" i="0" u="none" strike="noStrike" dirty="0">
                <a:solidFill>
                  <a:srgbClr val="040037"/>
                </a:solidFill>
                <a:effectLst/>
                <a:latin typeface="-apple-system"/>
              </a:rPr>
              <a:t>: Lisp allows programmers to define their own syntax and language constructs using macros, which can lead to more concise and expressive code.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40037"/>
                </a:solidFill>
                <a:effectLst/>
                <a:latin typeface="-apple-system"/>
              </a:rPr>
              <a:t>AI and machine learning</a:t>
            </a:r>
            <a:r>
              <a:rPr lang="en-US" b="0" i="0" u="none" strike="noStrike" dirty="0">
                <a:solidFill>
                  <a:srgbClr val="040037"/>
                </a:solidFill>
                <a:effectLst/>
                <a:latin typeface="-apple-system"/>
              </a:rPr>
              <a:t>: Lisp has historically been used in </a:t>
            </a:r>
            <a:r>
              <a:rPr lang="en-US" b="0" i="0" u="none" strike="noStrike" dirty="0">
                <a:solidFill>
                  <a:srgbClr val="040037"/>
                </a:solidFill>
                <a:effectLst/>
                <a:latin typeface="-apple-system"/>
                <a:hlinkClick r:id="rId2"/>
              </a:rPr>
              <a:t>artificial intelligence</a:t>
            </a:r>
            <a:r>
              <a:rPr lang="en-US" b="0" i="0" u="none" strike="noStrike" dirty="0">
                <a:solidFill>
                  <a:srgbClr val="040037"/>
                </a:solidFill>
                <a:effectLst/>
                <a:latin typeface="-apple-system"/>
              </a:rPr>
              <a:t> and machine learning research and is still used in some research areas.</a:t>
            </a:r>
          </a:p>
        </p:txBody>
      </p:sp>
      <p:pic>
        <p:nvPicPr>
          <p:cNvPr id="123906" name="Picture 2" descr="Interactive programming, symbolic computation, macros, and rich history of machine learning research make Lisp a unique programming language.">
            <a:extLst>
              <a:ext uri="{FF2B5EF4-FFF2-40B4-BE49-F238E27FC236}">
                <a16:creationId xmlns:a16="http://schemas.microsoft.com/office/drawing/2014/main" id="{F2C6A2CA-B482-B9FA-678C-3E26F9647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0" y="1609493"/>
            <a:ext cx="9144000" cy="217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2294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10028</TotalTime>
  <Words>2272</Words>
  <Application>Microsoft Macintosh PowerPoint</Application>
  <PresentationFormat>On-screen Show (4:3)</PresentationFormat>
  <Paragraphs>309</Paragraphs>
  <Slides>29</Slides>
  <Notes>5</Notes>
  <HiddenSlides>3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5" baseType="lpstr">
      <vt:lpstr>-apple-system</vt:lpstr>
      <vt:lpstr>Arial</vt:lpstr>
      <vt:lpstr>Arial Black</vt:lpstr>
      <vt:lpstr>Calibri</vt:lpstr>
      <vt:lpstr>Cambria</vt:lpstr>
      <vt:lpstr>Courier New</vt:lpstr>
      <vt:lpstr>Helvetica</vt:lpstr>
      <vt:lpstr>Helvetica CE</vt:lpstr>
      <vt:lpstr>Lucida Sans Typewriter</vt:lpstr>
      <vt:lpstr>Monaco</vt:lpstr>
      <vt:lpstr>Symbol</vt:lpstr>
      <vt:lpstr>Tahoma</vt:lpstr>
      <vt:lpstr>Times</vt:lpstr>
      <vt:lpstr>Times New Roman</vt:lpstr>
      <vt:lpstr>Wingdings</vt:lpstr>
      <vt:lpstr>Adjacency</vt:lpstr>
      <vt:lpstr>CS3081: “Artificial Intelligence”</vt:lpstr>
      <vt:lpstr>Reading R&amp;N</vt:lpstr>
      <vt:lpstr>Introduction</vt:lpstr>
      <vt:lpstr>Functional Programming</vt:lpstr>
      <vt:lpstr>Characteristics of Functional Lang.</vt:lpstr>
      <vt:lpstr>History</vt:lpstr>
      <vt:lpstr>Functional Programming Concepts </vt:lpstr>
      <vt:lpstr>The Development of Lisp</vt:lpstr>
      <vt:lpstr>Why Lisp is Still Used Today</vt:lpstr>
      <vt:lpstr>Functions get some respect!</vt:lpstr>
      <vt:lpstr>Scheme – first introduction</vt:lpstr>
      <vt:lpstr>Example</vt:lpstr>
      <vt:lpstr>Example</vt:lpstr>
      <vt:lpstr>Functions in Scheme </vt:lpstr>
      <vt:lpstr>Applications</vt:lpstr>
      <vt:lpstr>Why does it matter, anyway?</vt:lpstr>
      <vt:lpstr>Pure Functional Programming</vt:lpstr>
      <vt:lpstr>Referentially Transparent</vt:lpstr>
      <vt:lpstr>Notes and Examples</vt:lpstr>
      <vt:lpstr>Replacing Loops with Recursion</vt:lpstr>
      <vt:lpstr>Tail Recursion</vt:lpstr>
      <vt:lpstr>Tail Recursion (2)</vt:lpstr>
      <vt:lpstr>Factorial in Scheme w/ tail recursion</vt:lpstr>
      <vt:lpstr>Lambda expressions</vt:lpstr>
      <vt:lpstr>Lambda expressions in Scheme</vt:lpstr>
      <vt:lpstr>define and lambda</vt:lpstr>
      <vt:lpstr>Lambda examples</vt:lpstr>
      <vt:lpstr>Lambda calculus</vt:lpstr>
      <vt:lpstr>Scheme: A Lisp dialect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ABahey</dc:creator>
  <cp:lastModifiedBy>Passent Mohamed Mohamed Elkafrawy</cp:lastModifiedBy>
  <cp:revision>139</cp:revision>
  <dcterms:created xsi:type="dcterms:W3CDTF">2014-02-19T16:21:43Z</dcterms:created>
  <dcterms:modified xsi:type="dcterms:W3CDTF">2023-05-07T21:14:42Z</dcterms:modified>
</cp:coreProperties>
</file>