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74"/>
  </p:notesMasterIdLst>
  <p:sldIdLst>
    <p:sldId id="257" r:id="rId2"/>
    <p:sldId id="258" r:id="rId3"/>
    <p:sldId id="332" r:id="rId4"/>
    <p:sldId id="333" r:id="rId5"/>
    <p:sldId id="334" r:id="rId6"/>
    <p:sldId id="336" r:id="rId7"/>
    <p:sldId id="337" r:id="rId8"/>
    <p:sldId id="338" r:id="rId9"/>
    <p:sldId id="266" r:id="rId10"/>
    <p:sldId id="339" r:id="rId11"/>
    <p:sldId id="340" r:id="rId12"/>
    <p:sldId id="341" r:id="rId13"/>
    <p:sldId id="270" r:id="rId14"/>
    <p:sldId id="342" r:id="rId15"/>
    <p:sldId id="272" r:id="rId16"/>
    <p:sldId id="343" r:id="rId17"/>
    <p:sldId id="344" r:id="rId18"/>
    <p:sldId id="331" r:id="rId19"/>
    <p:sldId id="259" r:id="rId20"/>
    <p:sldId id="260" r:id="rId21"/>
    <p:sldId id="261" r:id="rId22"/>
    <p:sldId id="262" r:id="rId23"/>
    <p:sldId id="263" r:id="rId24"/>
    <p:sldId id="264" r:id="rId25"/>
    <p:sldId id="265" r:id="rId26"/>
    <p:sldId id="312" r:id="rId27"/>
    <p:sldId id="267" r:id="rId28"/>
    <p:sldId id="268" r:id="rId29"/>
    <p:sldId id="269" r:id="rId30"/>
    <p:sldId id="313" r:id="rId31"/>
    <p:sldId id="314" r:id="rId32"/>
    <p:sldId id="271" r:id="rId33"/>
    <p:sldId id="273" r:id="rId34"/>
    <p:sldId id="274" r:id="rId35"/>
    <p:sldId id="275" r:id="rId36"/>
    <p:sldId id="315" r:id="rId37"/>
    <p:sldId id="316" r:id="rId38"/>
    <p:sldId id="276" r:id="rId39"/>
    <p:sldId id="277" r:id="rId40"/>
    <p:sldId id="278" r:id="rId41"/>
    <p:sldId id="279" r:id="rId42"/>
    <p:sldId id="280" r:id="rId43"/>
    <p:sldId id="319" r:id="rId44"/>
    <p:sldId id="317" r:id="rId45"/>
    <p:sldId id="318" r:id="rId46"/>
    <p:sldId id="284" r:id="rId47"/>
    <p:sldId id="285" r:id="rId48"/>
    <p:sldId id="286" r:id="rId49"/>
    <p:sldId id="320" r:id="rId50"/>
    <p:sldId id="321" r:id="rId51"/>
    <p:sldId id="326" r:id="rId52"/>
    <p:sldId id="322" r:id="rId53"/>
    <p:sldId id="323" r:id="rId54"/>
    <p:sldId id="324" r:id="rId55"/>
    <p:sldId id="325" r:id="rId56"/>
    <p:sldId id="327" r:id="rId57"/>
    <p:sldId id="328" r:id="rId58"/>
    <p:sldId id="329" r:id="rId59"/>
    <p:sldId id="330" r:id="rId60"/>
    <p:sldId id="298" r:id="rId61"/>
    <p:sldId id="299" r:id="rId62"/>
    <p:sldId id="300" r:id="rId63"/>
    <p:sldId id="301" r:id="rId64"/>
    <p:sldId id="302" r:id="rId65"/>
    <p:sldId id="303" r:id="rId66"/>
    <p:sldId id="304" r:id="rId67"/>
    <p:sldId id="305" r:id="rId68"/>
    <p:sldId id="306" r:id="rId69"/>
    <p:sldId id="307" r:id="rId70"/>
    <p:sldId id="308" r:id="rId71"/>
    <p:sldId id="309" r:id="rId72"/>
    <p:sldId id="310" r:id="rId7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27"/>
    <p:restoredTop sz="93834" autoAdjust="0"/>
  </p:normalViewPr>
  <p:slideViewPr>
    <p:cSldViewPr>
      <p:cViewPr>
        <p:scale>
          <a:sx n="120" d="100"/>
          <a:sy n="120" d="100"/>
        </p:scale>
        <p:origin x="88" y="-14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BE00B5FC-CF66-468A-1900-A48C62DB43CA}"/>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en-US"/>
          </a:p>
        </p:txBody>
      </p:sp>
      <p:sp>
        <p:nvSpPr>
          <p:cNvPr id="109571" name="Rectangle 3">
            <a:extLst>
              <a:ext uri="{FF2B5EF4-FFF2-40B4-BE49-F238E27FC236}">
                <a16:creationId xmlns:a16="http://schemas.microsoft.com/office/drawing/2014/main" id="{09186A4F-37C0-360D-7248-E2457EFC0F41}"/>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ltLang="en-US"/>
          </a:p>
        </p:txBody>
      </p:sp>
      <p:sp>
        <p:nvSpPr>
          <p:cNvPr id="14340" name="Rectangle 4">
            <a:extLst>
              <a:ext uri="{FF2B5EF4-FFF2-40B4-BE49-F238E27FC236}">
                <a16:creationId xmlns:a16="http://schemas.microsoft.com/office/drawing/2014/main" id="{5649B0EF-71D8-EB1F-EB27-D5FBAF5DA2B8}"/>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9573" name="Rectangle 5">
            <a:extLst>
              <a:ext uri="{FF2B5EF4-FFF2-40B4-BE49-F238E27FC236}">
                <a16:creationId xmlns:a16="http://schemas.microsoft.com/office/drawing/2014/main" id="{AA056BDE-9948-6DFC-AC71-FF535371F29A}"/>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09574" name="Rectangle 6">
            <a:extLst>
              <a:ext uri="{FF2B5EF4-FFF2-40B4-BE49-F238E27FC236}">
                <a16:creationId xmlns:a16="http://schemas.microsoft.com/office/drawing/2014/main" id="{CF29F02D-A841-503A-9314-0F751A666179}"/>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en-US"/>
          </a:p>
        </p:txBody>
      </p:sp>
      <p:sp>
        <p:nvSpPr>
          <p:cNvPr id="109575" name="Rectangle 7">
            <a:extLst>
              <a:ext uri="{FF2B5EF4-FFF2-40B4-BE49-F238E27FC236}">
                <a16:creationId xmlns:a16="http://schemas.microsoft.com/office/drawing/2014/main" id="{E71C939A-CE31-9634-2F5B-50EC73549432}"/>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691EDC0F-EFB7-784E-A776-31146B6DEDA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7E8A053-1476-E9DD-DB7C-CEE4E539C240}"/>
              </a:ext>
            </a:extLst>
          </p:cNvPr>
          <p:cNvGrpSpPr>
            <a:grpSpLocks/>
          </p:cNvGrpSpPr>
          <p:nvPr/>
        </p:nvGrpSpPr>
        <p:grpSpPr bwMode="auto">
          <a:xfrm>
            <a:off x="0" y="1905000"/>
            <a:ext cx="9009063" cy="1052513"/>
            <a:chOff x="0" y="1536"/>
            <a:chExt cx="5675" cy="663"/>
          </a:xfrm>
        </p:grpSpPr>
        <p:grpSp>
          <p:nvGrpSpPr>
            <p:cNvPr id="3" name="Group 3">
              <a:extLst>
                <a:ext uri="{FF2B5EF4-FFF2-40B4-BE49-F238E27FC236}">
                  <a16:creationId xmlns:a16="http://schemas.microsoft.com/office/drawing/2014/main" id="{6BCF81D9-3062-D761-E792-25F454CFDF40}"/>
                </a:ext>
              </a:extLst>
            </p:cNvPr>
            <p:cNvGrpSpPr>
              <a:grpSpLocks/>
            </p:cNvGrpSpPr>
            <p:nvPr/>
          </p:nvGrpSpPr>
          <p:grpSpPr bwMode="auto">
            <a:xfrm>
              <a:off x="183" y="1604"/>
              <a:ext cx="448" cy="299"/>
              <a:chOff x="720" y="336"/>
              <a:chExt cx="624" cy="432"/>
            </a:xfrm>
          </p:grpSpPr>
          <p:sp>
            <p:nvSpPr>
              <p:cNvPr id="10" name="Rectangle 4">
                <a:extLst>
                  <a:ext uri="{FF2B5EF4-FFF2-40B4-BE49-F238E27FC236}">
                    <a16:creationId xmlns:a16="http://schemas.microsoft.com/office/drawing/2014/main" id="{C8C20922-D0AD-1D12-6F66-D594E0ADFE4B}"/>
                  </a:ext>
                </a:extLst>
              </p:cNvPr>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a:p>
            </p:txBody>
          </p:sp>
          <p:sp>
            <p:nvSpPr>
              <p:cNvPr id="11" name="Rectangle 5">
                <a:extLst>
                  <a:ext uri="{FF2B5EF4-FFF2-40B4-BE49-F238E27FC236}">
                    <a16:creationId xmlns:a16="http://schemas.microsoft.com/office/drawing/2014/main" id="{C56E3060-7C1E-5D67-CA5F-27BBA0E80DE8}"/>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a:p>
            </p:txBody>
          </p:sp>
        </p:grpSp>
        <p:grpSp>
          <p:nvGrpSpPr>
            <p:cNvPr id="4" name="Group 6">
              <a:extLst>
                <a:ext uri="{FF2B5EF4-FFF2-40B4-BE49-F238E27FC236}">
                  <a16:creationId xmlns:a16="http://schemas.microsoft.com/office/drawing/2014/main" id="{318BCDD6-ED7B-1D9B-63D8-F3EE80578BF8}"/>
                </a:ext>
              </a:extLst>
            </p:cNvPr>
            <p:cNvGrpSpPr>
              <a:grpSpLocks/>
            </p:cNvGrpSpPr>
            <p:nvPr/>
          </p:nvGrpSpPr>
          <p:grpSpPr bwMode="auto">
            <a:xfrm>
              <a:off x="261" y="1870"/>
              <a:ext cx="465" cy="299"/>
              <a:chOff x="912" y="2640"/>
              <a:chExt cx="672" cy="432"/>
            </a:xfrm>
          </p:grpSpPr>
          <p:sp>
            <p:nvSpPr>
              <p:cNvPr id="8" name="Rectangle 7">
                <a:extLst>
                  <a:ext uri="{FF2B5EF4-FFF2-40B4-BE49-F238E27FC236}">
                    <a16:creationId xmlns:a16="http://schemas.microsoft.com/office/drawing/2014/main" id="{CD3810A6-0478-7168-A806-E72AC8A8E78C}"/>
                  </a:ext>
                </a:extLst>
              </p:cNvPr>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a:p>
            </p:txBody>
          </p:sp>
          <p:sp>
            <p:nvSpPr>
              <p:cNvPr id="9" name="Rectangle 8">
                <a:extLst>
                  <a:ext uri="{FF2B5EF4-FFF2-40B4-BE49-F238E27FC236}">
                    <a16:creationId xmlns:a16="http://schemas.microsoft.com/office/drawing/2014/main" id="{A45962B3-1F26-982D-BABD-4E5EBFA2A95C}"/>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a:p>
            </p:txBody>
          </p:sp>
        </p:grpSp>
        <p:sp>
          <p:nvSpPr>
            <p:cNvPr id="5" name="Rectangle 9">
              <a:extLst>
                <a:ext uri="{FF2B5EF4-FFF2-40B4-BE49-F238E27FC236}">
                  <a16:creationId xmlns:a16="http://schemas.microsoft.com/office/drawing/2014/main" id="{6EC51C14-9830-147A-BC0C-9436B5B1BF51}"/>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a:p>
          </p:txBody>
        </p:sp>
        <p:sp>
          <p:nvSpPr>
            <p:cNvPr id="6" name="Rectangle 10">
              <a:extLst>
                <a:ext uri="{FF2B5EF4-FFF2-40B4-BE49-F238E27FC236}">
                  <a16:creationId xmlns:a16="http://schemas.microsoft.com/office/drawing/2014/main" id="{E3549702-26C3-6F6D-687E-137E421F2F32}"/>
                </a:ext>
              </a:extLst>
            </p:cNvPr>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a:p>
          </p:txBody>
        </p:sp>
        <p:sp>
          <p:nvSpPr>
            <p:cNvPr id="7" name="Rectangle 11">
              <a:extLst>
                <a:ext uri="{FF2B5EF4-FFF2-40B4-BE49-F238E27FC236}">
                  <a16:creationId xmlns:a16="http://schemas.microsoft.com/office/drawing/2014/main" id="{FDD96845-9399-7E75-8A5D-01353C18932E}"/>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a:p>
          </p:txBody>
        </p:sp>
      </p:grpSp>
      <p:sp>
        <p:nvSpPr>
          <p:cNvPr id="108556" name="Rectangle 12"/>
          <p:cNvSpPr>
            <a:spLocks noGrp="1" noChangeArrowheads="1"/>
          </p:cNvSpPr>
          <p:nvPr>
            <p:ph type="ctrTitle"/>
          </p:nvPr>
        </p:nvSpPr>
        <p:spPr>
          <a:xfrm>
            <a:off x="990600" y="1143000"/>
            <a:ext cx="7772400" cy="1462088"/>
          </a:xfrm>
        </p:spPr>
        <p:txBody>
          <a:bodyPr/>
          <a:lstStyle>
            <a:lvl1pPr>
              <a:defRPr/>
            </a:lvl1pPr>
          </a:lstStyle>
          <a:p>
            <a:pPr lvl="0"/>
            <a:r>
              <a:rPr lang="en-US" altLang="en-US" noProof="0"/>
              <a:t>Click to edit Master title style</a:t>
            </a:r>
          </a:p>
        </p:txBody>
      </p:sp>
      <p:sp>
        <p:nvSpPr>
          <p:cNvPr id="108557"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pPr lvl="0"/>
            <a:r>
              <a:rPr lang="en-US" altLang="en-US" noProof="0"/>
              <a:t>Click to edit Master subtitle style</a:t>
            </a:r>
          </a:p>
        </p:txBody>
      </p:sp>
      <p:sp>
        <p:nvSpPr>
          <p:cNvPr id="12" name="Rectangle 14">
            <a:extLst>
              <a:ext uri="{FF2B5EF4-FFF2-40B4-BE49-F238E27FC236}">
                <a16:creationId xmlns:a16="http://schemas.microsoft.com/office/drawing/2014/main" id="{679A5ACC-B49A-31CB-2A0B-21490674700C}"/>
              </a:ext>
            </a:extLst>
          </p:cNvPr>
          <p:cNvSpPr>
            <a:spLocks noGrp="1" noChangeArrowheads="1"/>
          </p:cNvSpPr>
          <p:nvPr>
            <p:ph type="dt" sz="half" idx="10"/>
          </p:nvPr>
        </p:nvSpPr>
        <p:spPr>
          <a:xfrm>
            <a:off x="990600" y="6248400"/>
            <a:ext cx="1905000" cy="457200"/>
          </a:xfrm>
        </p:spPr>
        <p:txBody>
          <a:bodyPr/>
          <a:lstStyle>
            <a:lvl1pPr>
              <a:defRPr dirty="0">
                <a:solidFill>
                  <a:schemeClr val="bg2"/>
                </a:solidFill>
              </a:defRPr>
            </a:lvl1pPr>
          </a:lstStyle>
          <a:p>
            <a:pPr>
              <a:defRPr/>
            </a:pPr>
            <a:endParaRPr lang="en-US" altLang="en-US"/>
          </a:p>
        </p:txBody>
      </p:sp>
      <p:sp>
        <p:nvSpPr>
          <p:cNvPr id="13" name="Rectangle 15">
            <a:extLst>
              <a:ext uri="{FF2B5EF4-FFF2-40B4-BE49-F238E27FC236}">
                <a16:creationId xmlns:a16="http://schemas.microsoft.com/office/drawing/2014/main" id="{82C5D0B0-D17E-2D8B-04F1-C5BAA71F4F08}"/>
              </a:ext>
            </a:extLst>
          </p:cNvPr>
          <p:cNvSpPr>
            <a:spLocks noGrp="1" noChangeArrowheads="1"/>
          </p:cNvSpPr>
          <p:nvPr>
            <p:ph type="ftr" sz="quarter" idx="11"/>
          </p:nvPr>
        </p:nvSpPr>
        <p:spPr>
          <a:xfrm>
            <a:off x="3429000" y="6248400"/>
            <a:ext cx="2895600" cy="457200"/>
          </a:xfrm>
        </p:spPr>
        <p:txBody>
          <a:bodyPr/>
          <a:lstStyle>
            <a:lvl1pPr>
              <a:defRPr dirty="0">
                <a:solidFill>
                  <a:schemeClr val="bg2"/>
                </a:solidFill>
              </a:defRPr>
            </a:lvl1pPr>
          </a:lstStyle>
          <a:p>
            <a:pPr>
              <a:defRPr/>
            </a:pPr>
            <a:r>
              <a:rPr lang="en-US" altLang="en-US"/>
              <a:t>AIS 201 - Blind Search</a:t>
            </a:r>
          </a:p>
        </p:txBody>
      </p:sp>
      <p:sp>
        <p:nvSpPr>
          <p:cNvPr id="14" name="Rectangle 16">
            <a:extLst>
              <a:ext uri="{FF2B5EF4-FFF2-40B4-BE49-F238E27FC236}">
                <a16:creationId xmlns:a16="http://schemas.microsoft.com/office/drawing/2014/main" id="{587E0DF9-A98F-98B5-7F85-1992A47EAA27}"/>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766AA0F9-6C31-5141-A9BA-B63CE1C9D58C}" type="slidenum">
              <a:rPr lang="en-US" altLang="en-US"/>
              <a:pPr>
                <a:defRPr/>
              </a:pPr>
              <a:t>‹#›</a:t>
            </a:fld>
            <a:endParaRPr lang="en-US" altLang="en-US"/>
          </a:p>
        </p:txBody>
      </p:sp>
    </p:spTree>
    <p:extLst>
      <p:ext uri="{BB962C8B-B14F-4D97-AF65-F5344CB8AC3E}">
        <p14:creationId xmlns:p14="http://schemas.microsoft.com/office/powerpoint/2010/main" val="158128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5365F8BC-9277-D72B-29DC-FF0D84324BF1}"/>
              </a:ext>
            </a:extLst>
          </p:cNvPr>
          <p:cNvSpPr>
            <a:spLocks noGrp="1" noChangeArrowheads="1"/>
          </p:cNvSpPr>
          <p:nvPr>
            <p:ph type="dt" sz="half" idx="10"/>
          </p:nvPr>
        </p:nvSpPr>
        <p:spPr/>
        <p:txBody>
          <a:bodyPr/>
          <a:lstStyle>
            <a:lvl1pPr>
              <a:defRPr dirty="0"/>
            </a:lvl1pPr>
          </a:lstStyle>
          <a:p>
            <a:pPr>
              <a:defRPr/>
            </a:pPr>
            <a:r>
              <a:rPr lang="en-US" altLang="en-US" dirty="0"/>
              <a:t>2023</a:t>
            </a:r>
          </a:p>
        </p:txBody>
      </p:sp>
      <p:sp>
        <p:nvSpPr>
          <p:cNvPr id="5" name="Rectangle 12">
            <a:extLst>
              <a:ext uri="{FF2B5EF4-FFF2-40B4-BE49-F238E27FC236}">
                <a16:creationId xmlns:a16="http://schemas.microsoft.com/office/drawing/2014/main" id="{E6916D54-F1AB-5E77-5896-11D003904A1E}"/>
              </a:ext>
            </a:extLst>
          </p:cNvPr>
          <p:cNvSpPr>
            <a:spLocks noGrp="1" noChangeArrowheads="1"/>
          </p:cNvSpPr>
          <p:nvPr>
            <p:ph type="ftr" sz="quarter" idx="11"/>
          </p:nvPr>
        </p:nvSpPr>
        <p:spPr/>
        <p:txBody>
          <a:bodyPr/>
          <a:lstStyle>
            <a:lvl1pPr>
              <a:defRPr dirty="0"/>
            </a:lvl1pPr>
          </a:lstStyle>
          <a:p>
            <a:pPr>
              <a:defRPr/>
            </a:pPr>
            <a:r>
              <a:rPr lang="en-US" altLang="en-US" dirty="0"/>
              <a:t>CS 3081- Blind Search</a:t>
            </a:r>
          </a:p>
        </p:txBody>
      </p:sp>
      <p:sp>
        <p:nvSpPr>
          <p:cNvPr id="6" name="Rectangle 13">
            <a:extLst>
              <a:ext uri="{FF2B5EF4-FFF2-40B4-BE49-F238E27FC236}">
                <a16:creationId xmlns:a16="http://schemas.microsoft.com/office/drawing/2014/main" id="{79418186-D3FE-F621-1B62-210FCEE1F6E7}"/>
              </a:ext>
            </a:extLst>
          </p:cNvPr>
          <p:cNvSpPr>
            <a:spLocks noGrp="1" noChangeArrowheads="1"/>
          </p:cNvSpPr>
          <p:nvPr>
            <p:ph type="sldNum" sz="quarter" idx="12"/>
          </p:nvPr>
        </p:nvSpPr>
        <p:spPr/>
        <p:txBody>
          <a:bodyPr/>
          <a:lstStyle>
            <a:lvl1pPr>
              <a:defRPr/>
            </a:lvl1pPr>
          </a:lstStyle>
          <a:p>
            <a:pPr>
              <a:defRPr/>
            </a:pPr>
            <a:fld id="{F7665B12-02B9-9D48-9E05-237C166B612E}" type="slidenum">
              <a:rPr lang="en-US" altLang="en-US"/>
              <a:pPr>
                <a:defRPr/>
              </a:pPr>
              <a:t>‹#›</a:t>
            </a:fld>
            <a:endParaRPr lang="en-US" altLang="en-US"/>
          </a:p>
        </p:txBody>
      </p:sp>
    </p:spTree>
    <p:extLst>
      <p:ext uri="{BB962C8B-B14F-4D97-AF65-F5344CB8AC3E}">
        <p14:creationId xmlns:p14="http://schemas.microsoft.com/office/powerpoint/2010/main" val="197936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2913" y="214313"/>
            <a:ext cx="2162175"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214313"/>
            <a:ext cx="6335713"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285919EE-BBC0-7E5A-18F5-1FC8CDD54923}"/>
              </a:ext>
            </a:extLst>
          </p:cNvPr>
          <p:cNvSpPr>
            <a:spLocks noGrp="1" noChangeArrowheads="1"/>
          </p:cNvSpPr>
          <p:nvPr>
            <p:ph type="dt" sz="half" idx="10"/>
          </p:nvPr>
        </p:nvSpPr>
        <p:spPr/>
        <p:txBody>
          <a:bodyPr/>
          <a:lstStyle>
            <a:lvl1pPr>
              <a:defRPr dirty="0"/>
            </a:lvl1pPr>
          </a:lstStyle>
          <a:p>
            <a:pPr>
              <a:defRPr/>
            </a:pPr>
            <a:r>
              <a:rPr lang="en-US" altLang="en-US" dirty="0"/>
              <a:t>2023</a:t>
            </a:r>
          </a:p>
        </p:txBody>
      </p:sp>
      <p:sp>
        <p:nvSpPr>
          <p:cNvPr id="5" name="Rectangle 12">
            <a:extLst>
              <a:ext uri="{FF2B5EF4-FFF2-40B4-BE49-F238E27FC236}">
                <a16:creationId xmlns:a16="http://schemas.microsoft.com/office/drawing/2014/main" id="{6DDA4E6A-CDC3-419A-1220-5BFE07D678D8}"/>
              </a:ext>
            </a:extLst>
          </p:cNvPr>
          <p:cNvSpPr>
            <a:spLocks noGrp="1" noChangeArrowheads="1"/>
          </p:cNvSpPr>
          <p:nvPr>
            <p:ph type="ftr" sz="quarter" idx="11"/>
          </p:nvPr>
        </p:nvSpPr>
        <p:spPr/>
        <p:txBody>
          <a:bodyPr/>
          <a:lstStyle>
            <a:lvl1pPr>
              <a:defRPr dirty="0"/>
            </a:lvl1pPr>
          </a:lstStyle>
          <a:p>
            <a:pPr>
              <a:defRPr/>
            </a:pPr>
            <a:r>
              <a:rPr lang="en-US" altLang="en-US" dirty="0"/>
              <a:t>CS 3081- Blind Search</a:t>
            </a:r>
          </a:p>
        </p:txBody>
      </p:sp>
      <p:sp>
        <p:nvSpPr>
          <p:cNvPr id="6" name="Rectangle 13">
            <a:extLst>
              <a:ext uri="{FF2B5EF4-FFF2-40B4-BE49-F238E27FC236}">
                <a16:creationId xmlns:a16="http://schemas.microsoft.com/office/drawing/2014/main" id="{DF5253B3-1E1C-243A-D9B4-C73878B22763}"/>
              </a:ext>
            </a:extLst>
          </p:cNvPr>
          <p:cNvSpPr>
            <a:spLocks noGrp="1" noChangeArrowheads="1"/>
          </p:cNvSpPr>
          <p:nvPr>
            <p:ph type="sldNum" sz="quarter" idx="12"/>
          </p:nvPr>
        </p:nvSpPr>
        <p:spPr/>
        <p:txBody>
          <a:bodyPr/>
          <a:lstStyle>
            <a:lvl1pPr>
              <a:defRPr/>
            </a:lvl1pPr>
          </a:lstStyle>
          <a:p>
            <a:pPr>
              <a:defRPr/>
            </a:pPr>
            <a:fld id="{196B6FCD-10B9-7847-A094-80CC6A7F18F3}" type="slidenum">
              <a:rPr lang="en-US" altLang="en-US"/>
              <a:pPr>
                <a:defRPr/>
              </a:pPr>
              <a:t>‹#›</a:t>
            </a:fld>
            <a:endParaRPr lang="en-US" altLang="en-US"/>
          </a:p>
        </p:txBody>
      </p:sp>
    </p:spTree>
    <p:extLst>
      <p:ext uri="{BB962C8B-B14F-4D97-AF65-F5344CB8AC3E}">
        <p14:creationId xmlns:p14="http://schemas.microsoft.com/office/powerpoint/2010/main" val="3300461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852487"/>
          </a:xfrm>
        </p:spPr>
        <p:txBody>
          <a:bodyPr/>
          <a:lstStyle/>
          <a:p>
            <a:r>
              <a:rPr lang="en-US"/>
              <a:t>Click to edit Master title style</a:t>
            </a:r>
          </a:p>
        </p:txBody>
      </p:sp>
      <p:sp>
        <p:nvSpPr>
          <p:cNvPr id="3" name="Text Placeholder 2"/>
          <p:cNvSpPr>
            <a:spLocks noGrp="1"/>
          </p:cNvSpPr>
          <p:nvPr>
            <p:ph type="body" sz="half" idx="1"/>
          </p:nvPr>
        </p:nvSpPr>
        <p:spPr>
          <a:xfrm>
            <a:off x="304800" y="1524000"/>
            <a:ext cx="4248150"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5350" y="1524000"/>
            <a:ext cx="4249738"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AC408FDD-EF5F-0B62-D373-11589795AB0B}"/>
              </a:ext>
            </a:extLst>
          </p:cNvPr>
          <p:cNvSpPr>
            <a:spLocks noGrp="1" noChangeArrowheads="1"/>
          </p:cNvSpPr>
          <p:nvPr>
            <p:ph type="dt" sz="half" idx="10"/>
          </p:nvPr>
        </p:nvSpPr>
        <p:spPr/>
        <p:txBody>
          <a:bodyPr/>
          <a:lstStyle>
            <a:lvl1pPr>
              <a:defRPr dirty="0"/>
            </a:lvl1pPr>
          </a:lstStyle>
          <a:p>
            <a:pPr>
              <a:defRPr/>
            </a:pPr>
            <a:r>
              <a:rPr lang="en-US" altLang="en-US" dirty="0"/>
              <a:t>2023</a:t>
            </a:r>
          </a:p>
        </p:txBody>
      </p:sp>
      <p:sp>
        <p:nvSpPr>
          <p:cNvPr id="6" name="Rectangle 12">
            <a:extLst>
              <a:ext uri="{FF2B5EF4-FFF2-40B4-BE49-F238E27FC236}">
                <a16:creationId xmlns:a16="http://schemas.microsoft.com/office/drawing/2014/main" id="{C4353BCB-4453-277A-71FF-3EBD732D7C07}"/>
              </a:ext>
            </a:extLst>
          </p:cNvPr>
          <p:cNvSpPr>
            <a:spLocks noGrp="1" noChangeArrowheads="1"/>
          </p:cNvSpPr>
          <p:nvPr>
            <p:ph type="ftr" sz="quarter" idx="11"/>
          </p:nvPr>
        </p:nvSpPr>
        <p:spPr/>
        <p:txBody>
          <a:bodyPr/>
          <a:lstStyle>
            <a:lvl1pPr>
              <a:defRPr dirty="0"/>
            </a:lvl1pPr>
          </a:lstStyle>
          <a:p>
            <a:pPr>
              <a:defRPr/>
            </a:pPr>
            <a:r>
              <a:rPr lang="en-US" altLang="en-US" dirty="0"/>
              <a:t>CS 3081- Blind Search</a:t>
            </a:r>
          </a:p>
        </p:txBody>
      </p:sp>
      <p:sp>
        <p:nvSpPr>
          <p:cNvPr id="7" name="Rectangle 13">
            <a:extLst>
              <a:ext uri="{FF2B5EF4-FFF2-40B4-BE49-F238E27FC236}">
                <a16:creationId xmlns:a16="http://schemas.microsoft.com/office/drawing/2014/main" id="{230B9341-0E21-E60B-2B7A-5AB2C0B44E72}"/>
              </a:ext>
            </a:extLst>
          </p:cNvPr>
          <p:cNvSpPr>
            <a:spLocks noGrp="1" noChangeArrowheads="1"/>
          </p:cNvSpPr>
          <p:nvPr>
            <p:ph type="sldNum" sz="quarter" idx="12"/>
          </p:nvPr>
        </p:nvSpPr>
        <p:spPr/>
        <p:txBody>
          <a:bodyPr/>
          <a:lstStyle>
            <a:lvl1pPr>
              <a:defRPr/>
            </a:lvl1pPr>
          </a:lstStyle>
          <a:p>
            <a:pPr>
              <a:defRPr/>
            </a:pPr>
            <a:fld id="{18D27BF3-E890-CE45-829E-89F6CE8971DD}" type="slidenum">
              <a:rPr lang="en-US" altLang="en-US"/>
              <a:pPr>
                <a:defRPr/>
              </a:pPr>
              <a:t>‹#›</a:t>
            </a:fld>
            <a:endParaRPr lang="en-US" altLang="en-US"/>
          </a:p>
        </p:txBody>
      </p:sp>
    </p:spTree>
    <p:extLst>
      <p:ext uri="{BB962C8B-B14F-4D97-AF65-F5344CB8AC3E}">
        <p14:creationId xmlns:p14="http://schemas.microsoft.com/office/powerpoint/2010/main" val="353380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89FDCA28-2DB9-0975-9DCB-8E4581D638E4}"/>
              </a:ext>
            </a:extLst>
          </p:cNvPr>
          <p:cNvSpPr>
            <a:spLocks noGrp="1" noChangeArrowheads="1"/>
          </p:cNvSpPr>
          <p:nvPr>
            <p:ph type="dt" sz="half" idx="10"/>
          </p:nvPr>
        </p:nvSpPr>
        <p:spPr/>
        <p:txBody>
          <a:bodyPr/>
          <a:lstStyle>
            <a:lvl1pPr>
              <a:defRPr dirty="0"/>
            </a:lvl1pPr>
          </a:lstStyle>
          <a:p>
            <a:pPr>
              <a:defRPr/>
            </a:pPr>
            <a:r>
              <a:rPr lang="en-US" altLang="en-US" dirty="0"/>
              <a:t>2023</a:t>
            </a:r>
          </a:p>
        </p:txBody>
      </p:sp>
      <p:sp>
        <p:nvSpPr>
          <p:cNvPr id="5" name="Rectangle 12">
            <a:extLst>
              <a:ext uri="{FF2B5EF4-FFF2-40B4-BE49-F238E27FC236}">
                <a16:creationId xmlns:a16="http://schemas.microsoft.com/office/drawing/2014/main" id="{803F6FEA-9C08-559E-C592-047C95F90415}"/>
              </a:ext>
            </a:extLst>
          </p:cNvPr>
          <p:cNvSpPr>
            <a:spLocks noGrp="1" noChangeArrowheads="1"/>
          </p:cNvSpPr>
          <p:nvPr>
            <p:ph type="ftr" sz="quarter" idx="11"/>
          </p:nvPr>
        </p:nvSpPr>
        <p:spPr/>
        <p:txBody>
          <a:bodyPr/>
          <a:lstStyle>
            <a:lvl1pPr>
              <a:defRPr dirty="0"/>
            </a:lvl1pPr>
          </a:lstStyle>
          <a:p>
            <a:pPr>
              <a:defRPr/>
            </a:pPr>
            <a:r>
              <a:rPr lang="en-US" altLang="en-US" dirty="0"/>
              <a:t>CS 3081 - Blind Search</a:t>
            </a:r>
          </a:p>
        </p:txBody>
      </p:sp>
      <p:sp>
        <p:nvSpPr>
          <p:cNvPr id="6" name="Rectangle 13">
            <a:extLst>
              <a:ext uri="{FF2B5EF4-FFF2-40B4-BE49-F238E27FC236}">
                <a16:creationId xmlns:a16="http://schemas.microsoft.com/office/drawing/2014/main" id="{6230C0A1-FADC-C75E-9125-B8FBB5A2D947}"/>
              </a:ext>
            </a:extLst>
          </p:cNvPr>
          <p:cNvSpPr>
            <a:spLocks noGrp="1" noChangeArrowheads="1"/>
          </p:cNvSpPr>
          <p:nvPr>
            <p:ph type="sldNum" sz="quarter" idx="12"/>
          </p:nvPr>
        </p:nvSpPr>
        <p:spPr/>
        <p:txBody>
          <a:bodyPr/>
          <a:lstStyle>
            <a:lvl1pPr>
              <a:defRPr/>
            </a:lvl1pPr>
          </a:lstStyle>
          <a:p>
            <a:pPr>
              <a:defRPr/>
            </a:pPr>
            <a:fld id="{3E934A78-632D-BB47-93CF-385B1A28891E}" type="slidenum">
              <a:rPr lang="en-US" altLang="en-US"/>
              <a:pPr>
                <a:defRPr/>
              </a:pPr>
              <a:t>‹#›</a:t>
            </a:fld>
            <a:endParaRPr lang="en-US" altLang="en-US"/>
          </a:p>
        </p:txBody>
      </p:sp>
    </p:spTree>
    <p:extLst>
      <p:ext uri="{BB962C8B-B14F-4D97-AF65-F5344CB8AC3E}">
        <p14:creationId xmlns:p14="http://schemas.microsoft.com/office/powerpoint/2010/main" val="8239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1">
            <a:extLst>
              <a:ext uri="{FF2B5EF4-FFF2-40B4-BE49-F238E27FC236}">
                <a16:creationId xmlns:a16="http://schemas.microsoft.com/office/drawing/2014/main" id="{A6C81264-4D3E-DB0D-75E2-EBA7A90EEF68}"/>
              </a:ext>
            </a:extLst>
          </p:cNvPr>
          <p:cNvSpPr>
            <a:spLocks noGrp="1" noChangeArrowheads="1"/>
          </p:cNvSpPr>
          <p:nvPr>
            <p:ph type="dt" sz="half" idx="10"/>
          </p:nvPr>
        </p:nvSpPr>
        <p:spPr/>
        <p:txBody>
          <a:bodyPr/>
          <a:lstStyle>
            <a:lvl1pPr>
              <a:defRPr dirty="0"/>
            </a:lvl1pPr>
          </a:lstStyle>
          <a:p>
            <a:pPr>
              <a:defRPr/>
            </a:pPr>
            <a:r>
              <a:rPr lang="en-US" altLang="en-US" dirty="0"/>
              <a:t>Sp. 2023</a:t>
            </a:r>
          </a:p>
        </p:txBody>
      </p:sp>
      <p:sp>
        <p:nvSpPr>
          <p:cNvPr id="5" name="Rectangle 12">
            <a:extLst>
              <a:ext uri="{FF2B5EF4-FFF2-40B4-BE49-F238E27FC236}">
                <a16:creationId xmlns:a16="http://schemas.microsoft.com/office/drawing/2014/main" id="{9951E093-92B0-1FE1-5E3B-23613B0D5970}"/>
              </a:ext>
            </a:extLst>
          </p:cNvPr>
          <p:cNvSpPr>
            <a:spLocks noGrp="1" noChangeArrowheads="1"/>
          </p:cNvSpPr>
          <p:nvPr>
            <p:ph type="ftr" sz="quarter" idx="11"/>
          </p:nvPr>
        </p:nvSpPr>
        <p:spPr/>
        <p:txBody>
          <a:bodyPr/>
          <a:lstStyle>
            <a:lvl1pPr>
              <a:defRPr dirty="0"/>
            </a:lvl1pPr>
          </a:lstStyle>
          <a:p>
            <a:pPr>
              <a:defRPr/>
            </a:pPr>
            <a:r>
              <a:rPr lang="en-US" altLang="en-US"/>
              <a:t>AIS 201 - Blind Search</a:t>
            </a:r>
          </a:p>
        </p:txBody>
      </p:sp>
      <p:sp>
        <p:nvSpPr>
          <p:cNvPr id="6" name="Rectangle 13">
            <a:extLst>
              <a:ext uri="{FF2B5EF4-FFF2-40B4-BE49-F238E27FC236}">
                <a16:creationId xmlns:a16="http://schemas.microsoft.com/office/drawing/2014/main" id="{18CF6218-8182-AED6-7B86-5C7B15809B9E}"/>
              </a:ext>
            </a:extLst>
          </p:cNvPr>
          <p:cNvSpPr>
            <a:spLocks noGrp="1" noChangeArrowheads="1"/>
          </p:cNvSpPr>
          <p:nvPr>
            <p:ph type="sldNum" sz="quarter" idx="12"/>
          </p:nvPr>
        </p:nvSpPr>
        <p:spPr/>
        <p:txBody>
          <a:bodyPr/>
          <a:lstStyle>
            <a:lvl1pPr>
              <a:defRPr/>
            </a:lvl1pPr>
          </a:lstStyle>
          <a:p>
            <a:pPr>
              <a:defRPr/>
            </a:pPr>
            <a:fld id="{E042F3C7-CAD9-1242-A3BC-CF0BE71FF6E7}" type="slidenum">
              <a:rPr lang="en-US" altLang="en-US"/>
              <a:pPr>
                <a:defRPr/>
              </a:pPr>
              <a:t>‹#›</a:t>
            </a:fld>
            <a:endParaRPr lang="en-US" altLang="en-US"/>
          </a:p>
        </p:txBody>
      </p:sp>
    </p:spTree>
    <p:extLst>
      <p:ext uri="{BB962C8B-B14F-4D97-AF65-F5344CB8AC3E}">
        <p14:creationId xmlns:p14="http://schemas.microsoft.com/office/powerpoint/2010/main" val="224008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524000"/>
            <a:ext cx="4248150"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5350" y="1524000"/>
            <a:ext cx="4249738"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BAACD632-75DF-149C-C4A4-3AEDE51914A5}"/>
              </a:ext>
            </a:extLst>
          </p:cNvPr>
          <p:cNvSpPr>
            <a:spLocks noGrp="1" noChangeArrowheads="1"/>
          </p:cNvSpPr>
          <p:nvPr>
            <p:ph type="dt" sz="half" idx="10"/>
          </p:nvPr>
        </p:nvSpPr>
        <p:spPr/>
        <p:txBody>
          <a:bodyPr/>
          <a:lstStyle>
            <a:lvl1pPr>
              <a:defRPr dirty="0"/>
            </a:lvl1pPr>
          </a:lstStyle>
          <a:p>
            <a:pPr>
              <a:defRPr/>
            </a:pPr>
            <a:r>
              <a:rPr lang="en-US" altLang="en-US" dirty="0"/>
              <a:t>2023</a:t>
            </a:r>
          </a:p>
        </p:txBody>
      </p:sp>
      <p:sp>
        <p:nvSpPr>
          <p:cNvPr id="6" name="Rectangle 12">
            <a:extLst>
              <a:ext uri="{FF2B5EF4-FFF2-40B4-BE49-F238E27FC236}">
                <a16:creationId xmlns:a16="http://schemas.microsoft.com/office/drawing/2014/main" id="{00C859C3-B222-C861-7BC6-85BEBB9B8208}"/>
              </a:ext>
            </a:extLst>
          </p:cNvPr>
          <p:cNvSpPr>
            <a:spLocks noGrp="1" noChangeArrowheads="1"/>
          </p:cNvSpPr>
          <p:nvPr>
            <p:ph type="ftr" sz="quarter" idx="11"/>
          </p:nvPr>
        </p:nvSpPr>
        <p:spPr/>
        <p:txBody>
          <a:bodyPr/>
          <a:lstStyle>
            <a:lvl1pPr>
              <a:defRPr dirty="0"/>
            </a:lvl1pPr>
          </a:lstStyle>
          <a:p>
            <a:pPr>
              <a:defRPr/>
            </a:pPr>
            <a:r>
              <a:rPr lang="en-US" altLang="en-US"/>
              <a:t>AIS 201 - Blind Search</a:t>
            </a:r>
          </a:p>
        </p:txBody>
      </p:sp>
      <p:sp>
        <p:nvSpPr>
          <p:cNvPr id="7" name="Rectangle 13">
            <a:extLst>
              <a:ext uri="{FF2B5EF4-FFF2-40B4-BE49-F238E27FC236}">
                <a16:creationId xmlns:a16="http://schemas.microsoft.com/office/drawing/2014/main" id="{CC585336-CA6E-B819-8ED9-12CB0B814BEE}"/>
              </a:ext>
            </a:extLst>
          </p:cNvPr>
          <p:cNvSpPr>
            <a:spLocks noGrp="1" noChangeArrowheads="1"/>
          </p:cNvSpPr>
          <p:nvPr>
            <p:ph type="sldNum" sz="quarter" idx="12"/>
          </p:nvPr>
        </p:nvSpPr>
        <p:spPr/>
        <p:txBody>
          <a:bodyPr/>
          <a:lstStyle>
            <a:lvl1pPr>
              <a:defRPr/>
            </a:lvl1pPr>
          </a:lstStyle>
          <a:p>
            <a:pPr>
              <a:defRPr/>
            </a:pPr>
            <a:fld id="{2FA60F86-A025-4445-A650-B3FEA9F3BECA}" type="slidenum">
              <a:rPr lang="en-US" altLang="en-US"/>
              <a:pPr>
                <a:defRPr/>
              </a:pPr>
              <a:t>‹#›</a:t>
            </a:fld>
            <a:endParaRPr lang="en-US" altLang="en-US"/>
          </a:p>
        </p:txBody>
      </p:sp>
    </p:spTree>
    <p:extLst>
      <p:ext uri="{BB962C8B-B14F-4D97-AF65-F5344CB8AC3E}">
        <p14:creationId xmlns:p14="http://schemas.microsoft.com/office/powerpoint/2010/main" val="3601710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E38D89AE-40D4-0DF1-3887-9AD97464D460}"/>
              </a:ext>
            </a:extLst>
          </p:cNvPr>
          <p:cNvSpPr>
            <a:spLocks noGrp="1" noChangeArrowheads="1"/>
          </p:cNvSpPr>
          <p:nvPr>
            <p:ph type="dt" sz="half" idx="10"/>
          </p:nvPr>
        </p:nvSpPr>
        <p:spPr/>
        <p:txBody>
          <a:bodyPr/>
          <a:lstStyle>
            <a:lvl1pPr>
              <a:defRPr dirty="0"/>
            </a:lvl1pPr>
          </a:lstStyle>
          <a:p>
            <a:pPr>
              <a:defRPr/>
            </a:pPr>
            <a:r>
              <a:rPr lang="en-US" altLang="en-US" dirty="0"/>
              <a:t>2023</a:t>
            </a:r>
          </a:p>
        </p:txBody>
      </p:sp>
      <p:sp>
        <p:nvSpPr>
          <p:cNvPr id="8" name="Rectangle 12">
            <a:extLst>
              <a:ext uri="{FF2B5EF4-FFF2-40B4-BE49-F238E27FC236}">
                <a16:creationId xmlns:a16="http://schemas.microsoft.com/office/drawing/2014/main" id="{8C5B08A0-F384-CFA3-ECC5-D84B111957F7}"/>
              </a:ext>
            </a:extLst>
          </p:cNvPr>
          <p:cNvSpPr>
            <a:spLocks noGrp="1" noChangeArrowheads="1"/>
          </p:cNvSpPr>
          <p:nvPr>
            <p:ph type="ftr" sz="quarter" idx="11"/>
          </p:nvPr>
        </p:nvSpPr>
        <p:spPr/>
        <p:txBody>
          <a:bodyPr/>
          <a:lstStyle>
            <a:lvl1pPr>
              <a:defRPr dirty="0"/>
            </a:lvl1pPr>
          </a:lstStyle>
          <a:p>
            <a:pPr>
              <a:defRPr/>
            </a:pPr>
            <a:r>
              <a:rPr lang="en-US" altLang="en-US" dirty="0"/>
              <a:t>CS 3081- Blind Search</a:t>
            </a:r>
          </a:p>
        </p:txBody>
      </p:sp>
      <p:sp>
        <p:nvSpPr>
          <p:cNvPr id="9" name="Rectangle 13">
            <a:extLst>
              <a:ext uri="{FF2B5EF4-FFF2-40B4-BE49-F238E27FC236}">
                <a16:creationId xmlns:a16="http://schemas.microsoft.com/office/drawing/2014/main" id="{2635CBD3-3C5B-6ECA-AD92-3711C3A52B91}"/>
              </a:ext>
            </a:extLst>
          </p:cNvPr>
          <p:cNvSpPr>
            <a:spLocks noGrp="1" noChangeArrowheads="1"/>
          </p:cNvSpPr>
          <p:nvPr>
            <p:ph type="sldNum" sz="quarter" idx="12"/>
          </p:nvPr>
        </p:nvSpPr>
        <p:spPr/>
        <p:txBody>
          <a:bodyPr/>
          <a:lstStyle>
            <a:lvl1pPr>
              <a:defRPr/>
            </a:lvl1pPr>
          </a:lstStyle>
          <a:p>
            <a:pPr>
              <a:defRPr/>
            </a:pPr>
            <a:fld id="{08DFF118-79E6-8F43-8673-AEBDE6D53814}" type="slidenum">
              <a:rPr lang="en-US" altLang="en-US"/>
              <a:pPr>
                <a:defRPr/>
              </a:pPr>
              <a:t>‹#›</a:t>
            </a:fld>
            <a:endParaRPr lang="en-US" altLang="en-US"/>
          </a:p>
        </p:txBody>
      </p:sp>
    </p:spTree>
    <p:extLst>
      <p:ext uri="{BB962C8B-B14F-4D97-AF65-F5344CB8AC3E}">
        <p14:creationId xmlns:p14="http://schemas.microsoft.com/office/powerpoint/2010/main" val="2573829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E472BF52-F30C-F1AF-3862-FACB7C13546A}"/>
              </a:ext>
            </a:extLst>
          </p:cNvPr>
          <p:cNvSpPr>
            <a:spLocks noGrp="1" noChangeArrowheads="1"/>
          </p:cNvSpPr>
          <p:nvPr>
            <p:ph type="dt" sz="half" idx="10"/>
          </p:nvPr>
        </p:nvSpPr>
        <p:spPr/>
        <p:txBody>
          <a:bodyPr/>
          <a:lstStyle>
            <a:lvl1pPr>
              <a:defRPr dirty="0"/>
            </a:lvl1pPr>
          </a:lstStyle>
          <a:p>
            <a:pPr>
              <a:defRPr/>
            </a:pPr>
            <a:r>
              <a:rPr lang="en-US" altLang="en-US" dirty="0"/>
              <a:t>2023</a:t>
            </a:r>
          </a:p>
        </p:txBody>
      </p:sp>
      <p:sp>
        <p:nvSpPr>
          <p:cNvPr id="4" name="Rectangle 12">
            <a:extLst>
              <a:ext uri="{FF2B5EF4-FFF2-40B4-BE49-F238E27FC236}">
                <a16:creationId xmlns:a16="http://schemas.microsoft.com/office/drawing/2014/main" id="{C8A03394-4271-C10B-A9A5-BD7A1A544FA9}"/>
              </a:ext>
            </a:extLst>
          </p:cNvPr>
          <p:cNvSpPr>
            <a:spLocks noGrp="1" noChangeArrowheads="1"/>
          </p:cNvSpPr>
          <p:nvPr>
            <p:ph type="ftr" sz="quarter" idx="11"/>
          </p:nvPr>
        </p:nvSpPr>
        <p:spPr/>
        <p:txBody>
          <a:bodyPr/>
          <a:lstStyle>
            <a:lvl1pPr>
              <a:defRPr dirty="0"/>
            </a:lvl1pPr>
          </a:lstStyle>
          <a:p>
            <a:pPr>
              <a:defRPr/>
            </a:pPr>
            <a:r>
              <a:rPr lang="en-US" altLang="en-US" dirty="0"/>
              <a:t>CS 3081- Blind Search</a:t>
            </a:r>
          </a:p>
        </p:txBody>
      </p:sp>
      <p:sp>
        <p:nvSpPr>
          <p:cNvPr id="5" name="Rectangle 13">
            <a:extLst>
              <a:ext uri="{FF2B5EF4-FFF2-40B4-BE49-F238E27FC236}">
                <a16:creationId xmlns:a16="http://schemas.microsoft.com/office/drawing/2014/main" id="{B029987D-DDCB-1BF5-723D-EE991DB76E7C}"/>
              </a:ext>
            </a:extLst>
          </p:cNvPr>
          <p:cNvSpPr>
            <a:spLocks noGrp="1" noChangeArrowheads="1"/>
          </p:cNvSpPr>
          <p:nvPr>
            <p:ph type="sldNum" sz="quarter" idx="12"/>
          </p:nvPr>
        </p:nvSpPr>
        <p:spPr/>
        <p:txBody>
          <a:bodyPr/>
          <a:lstStyle>
            <a:lvl1pPr>
              <a:defRPr/>
            </a:lvl1pPr>
          </a:lstStyle>
          <a:p>
            <a:pPr>
              <a:defRPr/>
            </a:pPr>
            <a:fld id="{D338BB05-FC96-DD4D-BDCE-78DAFC0E8219}" type="slidenum">
              <a:rPr lang="en-US" altLang="en-US"/>
              <a:pPr>
                <a:defRPr/>
              </a:pPr>
              <a:t>‹#›</a:t>
            </a:fld>
            <a:endParaRPr lang="en-US" altLang="en-US"/>
          </a:p>
        </p:txBody>
      </p:sp>
    </p:spTree>
    <p:extLst>
      <p:ext uri="{BB962C8B-B14F-4D97-AF65-F5344CB8AC3E}">
        <p14:creationId xmlns:p14="http://schemas.microsoft.com/office/powerpoint/2010/main" val="398305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B12591E2-5B2A-0A13-7A2D-4139C87CA694}"/>
              </a:ext>
            </a:extLst>
          </p:cNvPr>
          <p:cNvSpPr>
            <a:spLocks noGrp="1" noChangeArrowheads="1"/>
          </p:cNvSpPr>
          <p:nvPr>
            <p:ph type="dt" sz="half" idx="10"/>
          </p:nvPr>
        </p:nvSpPr>
        <p:spPr/>
        <p:txBody>
          <a:bodyPr/>
          <a:lstStyle>
            <a:lvl1pPr>
              <a:defRPr dirty="0"/>
            </a:lvl1pPr>
          </a:lstStyle>
          <a:p>
            <a:pPr>
              <a:defRPr/>
            </a:pPr>
            <a:r>
              <a:rPr lang="en-US" altLang="en-US" dirty="0"/>
              <a:t>2023</a:t>
            </a:r>
          </a:p>
        </p:txBody>
      </p:sp>
      <p:sp>
        <p:nvSpPr>
          <p:cNvPr id="3" name="Rectangle 12">
            <a:extLst>
              <a:ext uri="{FF2B5EF4-FFF2-40B4-BE49-F238E27FC236}">
                <a16:creationId xmlns:a16="http://schemas.microsoft.com/office/drawing/2014/main" id="{200E1118-B43B-6D32-DA88-FC7267594702}"/>
              </a:ext>
            </a:extLst>
          </p:cNvPr>
          <p:cNvSpPr>
            <a:spLocks noGrp="1" noChangeArrowheads="1"/>
          </p:cNvSpPr>
          <p:nvPr>
            <p:ph type="ftr" sz="quarter" idx="11"/>
          </p:nvPr>
        </p:nvSpPr>
        <p:spPr/>
        <p:txBody>
          <a:bodyPr/>
          <a:lstStyle>
            <a:lvl1pPr>
              <a:defRPr dirty="0"/>
            </a:lvl1pPr>
          </a:lstStyle>
          <a:p>
            <a:pPr>
              <a:defRPr/>
            </a:pPr>
            <a:r>
              <a:rPr lang="en-US" altLang="en-US" dirty="0"/>
              <a:t>CS 3081- Blind Search</a:t>
            </a:r>
          </a:p>
        </p:txBody>
      </p:sp>
      <p:sp>
        <p:nvSpPr>
          <p:cNvPr id="4" name="Rectangle 13">
            <a:extLst>
              <a:ext uri="{FF2B5EF4-FFF2-40B4-BE49-F238E27FC236}">
                <a16:creationId xmlns:a16="http://schemas.microsoft.com/office/drawing/2014/main" id="{59314FBB-AE2B-F62D-7118-D34AC5594538}"/>
              </a:ext>
            </a:extLst>
          </p:cNvPr>
          <p:cNvSpPr>
            <a:spLocks noGrp="1" noChangeArrowheads="1"/>
          </p:cNvSpPr>
          <p:nvPr>
            <p:ph type="sldNum" sz="quarter" idx="12"/>
          </p:nvPr>
        </p:nvSpPr>
        <p:spPr/>
        <p:txBody>
          <a:bodyPr/>
          <a:lstStyle>
            <a:lvl1pPr>
              <a:defRPr/>
            </a:lvl1pPr>
          </a:lstStyle>
          <a:p>
            <a:pPr>
              <a:defRPr/>
            </a:pPr>
            <a:fld id="{83B23BE2-EA88-404B-AF10-1F96F8D880C3}" type="slidenum">
              <a:rPr lang="en-US" altLang="en-US"/>
              <a:pPr>
                <a:defRPr/>
              </a:pPr>
              <a:t>‹#›</a:t>
            </a:fld>
            <a:endParaRPr lang="en-US" altLang="en-US"/>
          </a:p>
        </p:txBody>
      </p:sp>
    </p:spTree>
    <p:extLst>
      <p:ext uri="{BB962C8B-B14F-4D97-AF65-F5344CB8AC3E}">
        <p14:creationId xmlns:p14="http://schemas.microsoft.com/office/powerpoint/2010/main" val="603522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1">
            <a:extLst>
              <a:ext uri="{FF2B5EF4-FFF2-40B4-BE49-F238E27FC236}">
                <a16:creationId xmlns:a16="http://schemas.microsoft.com/office/drawing/2014/main" id="{7DD2007D-08A2-4565-FDF4-DAC4BBE12716}"/>
              </a:ext>
            </a:extLst>
          </p:cNvPr>
          <p:cNvSpPr>
            <a:spLocks noGrp="1" noChangeArrowheads="1"/>
          </p:cNvSpPr>
          <p:nvPr>
            <p:ph type="dt" sz="half" idx="10"/>
          </p:nvPr>
        </p:nvSpPr>
        <p:spPr/>
        <p:txBody>
          <a:bodyPr/>
          <a:lstStyle>
            <a:lvl1pPr>
              <a:defRPr dirty="0"/>
            </a:lvl1pPr>
          </a:lstStyle>
          <a:p>
            <a:pPr>
              <a:defRPr/>
            </a:pPr>
            <a:r>
              <a:rPr lang="en-US" altLang="en-US" dirty="0"/>
              <a:t>2023</a:t>
            </a:r>
          </a:p>
        </p:txBody>
      </p:sp>
      <p:sp>
        <p:nvSpPr>
          <p:cNvPr id="6" name="Rectangle 12">
            <a:extLst>
              <a:ext uri="{FF2B5EF4-FFF2-40B4-BE49-F238E27FC236}">
                <a16:creationId xmlns:a16="http://schemas.microsoft.com/office/drawing/2014/main" id="{0472D6A6-3B41-9AF1-43D8-4EB0A0DEFEA1}"/>
              </a:ext>
            </a:extLst>
          </p:cNvPr>
          <p:cNvSpPr>
            <a:spLocks noGrp="1" noChangeArrowheads="1"/>
          </p:cNvSpPr>
          <p:nvPr>
            <p:ph type="ftr" sz="quarter" idx="11"/>
          </p:nvPr>
        </p:nvSpPr>
        <p:spPr/>
        <p:txBody>
          <a:bodyPr/>
          <a:lstStyle>
            <a:lvl1pPr>
              <a:defRPr dirty="0"/>
            </a:lvl1pPr>
          </a:lstStyle>
          <a:p>
            <a:pPr>
              <a:defRPr/>
            </a:pPr>
            <a:r>
              <a:rPr lang="en-US" altLang="en-US" dirty="0"/>
              <a:t>CS 3081- Blind Search</a:t>
            </a:r>
          </a:p>
        </p:txBody>
      </p:sp>
      <p:sp>
        <p:nvSpPr>
          <p:cNvPr id="7" name="Rectangle 13">
            <a:extLst>
              <a:ext uri="{FF2B5EF4-FFF2-40B4-BE49-F238E27FC236}">
                <a16:creationId xmlns:a16="http://schemas.microsoft.com/office/drawing/2014/main" id="{1B5E6262-F50B-C537-D7FF-CC0E921B0D47}"/>
              </a:ext>
            </a:extLst>
          </p:cNvPr>
          <p:cNvSpPr>
            <a:spLocks noGrp="1" noChangeArrowheads="1"/>
          </p:cNvSpPr>
          <p:nvPr>
            <p:ph type="sldNum" sz="quarter" idx="12"/>
          </p:nvPr>
        </p:nvSpPr>
        <p:spPr/>
        <p:txBody>
          <a:bodyPr/>
          <a:lstStyle>
            <a:lvl1pPr>
              <a:defRPr/>
            </a:lvl1pPr>
          </a:lstStyle>
          <a:p>
            <a:pPr>
              <a:defRPr/>
            </a:pPr>
            <a:fld id="{71646347-FDC7-7F4C-8F46-2D1139129025}" type="slidenum">
              <a:rPr lang="en-US" altLang="en-US"/>
              <a:pPr>
                <a:defRPr/>
              </a:pPr>
              <a:t>‹#›</a:t>
            </a:fld>
            <a:endParaRPr lang="en-US" altLang="en-US"/>
          </a:p>
        </p:txBody>
      </p:sp>
    </p:spTree>
    <p:extLst>
      <p:ext uri="{BB962C8B-B14F-4D97-AF65-F5344CB8AC3E}">
        <p14:creationId xmlns:p14="http://schemas.microsoft.com/office/powerpoint/2010/main" val="263012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1">
            <a:extLst>
              <a:ext uri="{FF2B5EF4-FFF2-40B4-BE49-F238E27FC236}">
                <a16:creationId xmlns:a16="http://schemas.microsoft.com/office/drawing/2014/main" id="{E9AE6CD2-505C-4149-7B29-CBF176EBD387}"/>
              </a:ext>
            </a:extLst>
          </p:cNvPr>
          <p:cNvSpPr>
            <a:spLocks noGrp="1" noChangeArrowheads="1"/>
          </p:cNvSpPr>
          <p:nvPr>
            <p:ph type="dt" sz="half" idx="10"/>
          </p:nvPr>
        </p:nvSpPr>
        <p:spPr/>
        <p:txBody>
          <a:bodyPr/>
          <a:lstStyle>
            <a:lvl1pPr>
              <a:defRPr dirty="0"/>
            </a:lvl1pPr>
          </a:lstStyle>
          <a:p>
            <a:pPr>
              <a:defRPr/>
            </a:pPr>
            <a:r>
              <a:rPr lang="en-US" altLang="en-US" dirty="0"/>
              <a:t>2023</a:t>
            </a:r>
          </a:p>
        </p:txBody>
      </p:sp>
      <p:sp>
        <p:nvSpPr>
          <p:cNvPr id="6" name="Rectangle 12">
            <a:extLst>
              <a:ext uri="{FF2B5EF4-FFF2-40B4-BE49-F238E27FC236}">
                <a16:creationId xmlns:a16="http://schemas.microsoft.com/office/drawing/2014/main" id="{A5919512-B946-31A5-7181-AC207170608E}"/>
              </a:ext>
            </a:extLst>
          </p:cNvPr>
          <p:cNvSpPr>
            <a:spLocks noGrp="1" noChangeArrowheads="1"/>
          </p:cNvSpPr>
          <p:nvPr>
            <p:ph type="ftr" sz="quarter" idx="11"/>
          </p:nvPr>
        </p:nvSpPr>
        <p:spPr/>
        <p:txBody>
          <a:bodyPr/>
          <a:lstStyle>
            <a:lvl1pPr>
              <a:defRPr dirty="0"/>
            </a:lvl1pPr>
          </a:lstStyle>
          <a:p>
            <a:pPr>
              <a:defRPr/>
            </a:pPr>
            <a:r>
              <a:rPr lang="en-US" altLang="en-US" dirty="0"/>
              <a:t>CS 3081- Blind Search</a:t>
            </a:r>
          </a:p>
        </p:txBody>
      </p:sp>
      <p:sp>
        <p:nvSpPr>
          <p:cNvPr id="7" name="Rectangle 13">
            <a:extLst>
              <a:ext uri="{FF2B5EF4-FFF2-40B4-BE49-F238E27FC236}">
                <a16:creationId xmlns:a16="http://schemas.microsoft.com/office/drawing/2014/main" id="{22674157-178F-F24B-B9FC-19BD642DA40B}"/>
              </a:ext>
            </a:extLst>
          </p:cNvPr>
          <p:cNvSpPr>
            <a:spLocks noGrp="1" noChangeArrowheads="1"/>
          </p:cNvSpPr>
          <p:nvPr>
            <p:ph type="sldNum" sz="quarter" idx="12"/>
          </p:nvPr>
        </p:nvSpPr>
        <p:spPr/>
        <p:txBody>
          <a:bodyPr/>
          <a:lstStyle>
            <a:lvl1pPr>
              <a:defRPr/>
            </a:lvl1pPr>
          </a:lstStyle>
          <a:p>
            <a:pPr>
              <a:defRPr/>
            </a:pPr>
            <a:fld id="{4C9E5B09-2B90-8041-BB92-737E1FFFF575}" type="slidenum">
              <a:rPr lang="en-US" altLang="en-US"/>
              <a:pPr>
                <a:defRPr/>
              </a:pPr>
              <a:t>‹#›</a:t>
            </a:fld>
            <a:endParaRPr lang="en-US" altLang="en-US"/>
          </a:p>
        </p:txBody>
      </p:sp>
    </p:spTree>
    <p:extLst>
      <p:ext uri="{BB962C8B-B14F-4D97-AF65-F5344CB8AC3E}">
        <p14:creationId xmlns:p14="http://schemas.microsoft.com/office/powerpoint/2010/main" val="381885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530686C-DB95-7C34-2FBE-80E455AD021C}"/>
              </a:ext>
            </a:extLst>
          </p:cNvPr>
          <p:cNvSpPr>
            <a:spLocks noChangeArrowheads="1"/>
          </p:cNvSpPr>
          <p:nvPr/>
        </p:nvSpPr>
        <p:spPr bwMode="ltGray">
          <a:xfrm>
            <a:off x="417513" y="533400"/>
            <a:ext cx="438150" cy="474663"/>
          </a:xfrm>
          <a:prstGeom prst="rect">
            <a:avLst/>
          </a:prstGeom>
          <a:solidFill>
            <a:schemeClr val="accent2"/>
          </a:soli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a:p>
        </p:txBody>
      </p:sp>
      <p:sp>
        <p:nvSpPr>
          <p:cNvPr id="1027" name="Rectangle 3">
            <a:extLst>
              <a:ext uri="{FF2B5EF4-FFF2-40B4-BE49-F238E27FC236}">
                <a16:creationId xmlns:a16="http://schemas.microsoft.com/office/drawing/2014/main" id="{2A84F608-85CF-7285-1F54-235BC6188311}"/>
              </a:ext>
            </a:extLst>
          </p:cNvPr>
          <p:cNvSpPr>
            <a:spLocks noChangeArrowheads="1"/>
          </p:cNvSpPr>
          <p:nvPr/>
        </p:nvSpPr>
        <p:spPr bwMode="ltGray">
          <a:xfrm>
            <a:off x="800100" y="533400"/>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a:p>
        </p:txBody>
      </p:sp>
      <p:sp>
        <p:nvSpPr>
          <p:cNvPr id="1028" name="Rectangle 4">
            <a:extLst>
              <a:ext uri="{FF2B5EF4-FFF2-40B4-BE49-F238E27FC236}">
                <a16:creationId xmlns:a16="http://schemas.microsoft.com/office/drawing/2014/main" id="{689818D0-9341-3524-4F44-43C18FFBAF6C}"/>
              </a:ext>
            </a:extLst>
          </p:cNvPr>
          <p:cNvSpPr>
            <a:spLocks noChangeArrowheads="1"/>
          </p:cNvSpPr>
          <p:nvPr/>
        </p:nvSpPr>
        <p:spPr bwMode="ltGray">
          <a:xfrm>
            <a:off x="541338" y="955675"/>
            <a:ext cx="422275" cy="474663"/>
          </a:xfrm>
          <a:prstGeom prst="rect">
            <a:avLst/>
          </a:prstGeom>
          <a:solidFill>
            <a:schemeClr val="folHlink"/>
          </a:soli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a:p>
        </p:txBody>
      </p:sp>
      <p:sp>
        <p:nvSpPr>
          <p:cNvPr id="1029" name="Rectangle 5">
            <a:extLst>
              <a:ext uri="{FF2B5EF4-FFF2-40B4-BE49-F238E27FC236}">
                <a16:creationId xmlns:a16="http://schemas.microsoft.com/office/drawing/2014/main" id="{9C7A8000-2556-C1F0-E3B9-A1DDF97EAD79}"/>
              </a:ext>
            </a:extLst>
          </p:cNvPr>
          <p:cNvSpPr>
            <a:spLocks noChangeArrowheads="1"/>
          </p:cNvSpPr>
          <p:nvPr/>
        </p:nvSpPr>
        <p:spPr bwMode="ltGray">
          <a:xfrm>
            <a:off x="911225" y="955675"/>
            <a:ext cx="368300" cy="474663"/>
          </a:xfrm>
          <a:prstGeom prst="rect">
            <a:avLst/>
          </a:prstGeom>
          <a:gradFill rotWithShape="0">
            <a:gsLst>
              <a:gs pos="0">
                <a:schemeClr val="folHlink"/>
              </a:gs>
              <a:gs pos="100000">
                <a:schemeClr val="bg1"/>
              </a:gs>
            </a:gsLst>
            <a:lin ang="0" scaled="1"/>
          </a:gra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a:p>
        </p:txBody>
      </p:sp>
      <p:sp>
        <p:nvSpPr>
          <p:cNvPr id="1030" name="Rectangle 6">
            <a:extLst>
              <a:ext uri="{FF2B5EF4-FFF2-40B4-BE49-F238E27FC236}">
                <a16:creationId xmlns:a16="http://schemas.microsoft.com/office/drawing/2014/main" id="{A433C196-206A-562F-8984-D35BAA20FD29}"/>
              </a:ext>
            </a:extLst>
          </p:cNvPr>
          <p:cNvSpPr>
            <a:spLocks noChangeArrowheads="1"/>
          </p:cNvSpPr>
          <p:nvPr/>
        </p:nvSpPr>
        <p:spPr bwMode="ltGray">
          <a:xfrm>
            <a:off x="127000" y="882650"/>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a:p>
        </p:txBody>
      </p:sp>
      <p:sp>
        <p:nvSpPr>
          <p:cNvPr id="1031" name="Rectangle 7">
            <a:extLst>
              <a:ext uri="{FF2B5EF4-FFF2-40B4-BE49-F238E27FC236}">
                <a16:creationId xmlns:a16="http://schemas.microsoft.com/office/drawing/2014/main" id="{71BBF943-3A5F-42AF-FE74-373EE951BC98}"/>
              </a:ext>
            </a:extLst>
          </p:cNvPr>
          <p:cNvSpPr>
            <a:spLocks noChangeArrowheads="1"/>
          </p:cNvSpPr>
          <p:nvPr/>
        </p:nvSpPr>
        <p:spPr bwMode="gray">
          <a:xfrm>
            <a:off x="762000" y="425450"/>
            <a:ext cx="31750" cy="1052513"/>
          </a:xfrm>
          <a:prstGeom prst="rect">
            <a:avLst/>
          </a:prstGeom>
          <a:solidFill>
            <a:schemeClr val="bg2"/>
          </a:soli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a:p>
        </p:txBody>
      </p:sp>
      <p:sp>
        <p:nvSpPr>
          <p:cNvPr id="1032" name="Rectangle 8">
            <a:extLst>
              <a:ext uri="{FF2B5EF4-FFF2-40B4-BE49-F238E27FC236}">
                <a16:creationId xmlns:a16="http://schemas.microsoft.com/office/drawing/2014/main" id="{0589B55A-CF55-C4E2-09A7-3C9764F29185}"/>
              </a:ext>
            </a:extLst>
          </p:cNvPr>
          <p:cNvSpPr>
            <a:spLocks noChangeArrowheads="1"/>
          </p:cNvSpPr>
          <p:nvPr/>
        </p:nvSpPr>
        <p:spPr bwMode="gray">
          <a:xfrm>
            <a:off x="442913" y="1216025"/>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a:p>
        </p:txBody>
      </p:sp>
      <p:sp>
        <p:nvSpPr>
          <p:cNvPr id="1033" name="Rectangle 9">
            <a:extLst>
              <a:ext uri="{FF2B5EF4-FFF2-40B4-BE49-F238E27FC236}">
                <a16:creationId xmlns:a16="http://schemas.microsoft.com/office/drawing/2014/main" id="{EBB35D86-BF00-918C-E9FA-340117FFF462}"/>
              </a:ext>
            </a:extLst>
          </p:cNvPr>
          <p:cNvSpPr>
            <a:spLocks noGrp="1" noChangeArrowheads="1"/>
          </p:cNvSpPr>
          <p:nvPr>
            <p:ph type="title"/>
          </p:nvPr>
        </p:nvSpPr>
        <p:spPr bwMode="auto">
          <a:xfrm>
            <a:off x="1150938" y="214313"/>
            <a:ext cx="7793037" cy="85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a:extLst>
              <a:ext uri="{FF2B5EF4-FFF2-40B4-BE49-F238E27FC236}">
                <a16:creationId xmlns:a16="http://schemas.microsoft.com/office/drawing/2014/main" id="{69A6B7A4-F952-1B2D-EF4A-03C8D193547B}"/>
              </a:ext>
            </a:extLst>
          </p:cNvPr>
          <p:cNvSpPr>
            <a:spLocks noGrp="1" noChangeArrowheads="1"/>
          </p:cNvSpPr>
          <p:nvPr>
            <p:ph type="body" idx="1"/>
          </p:nvPr>
        </p:nvSpPr>
        <p:spPr bwMode="auto">
          <a:xfrm>
            <a:off x="304800" y="1524000"/>
            <a:ext cx="8650288"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7531" name="Rectangle 11">
            <a:extLst>
              <a:ext uri="{FF2B5EF4-FFF2-40B4-BE49-F238E27FC236}">
                <a16:creationId xmlns:a16="http://schemas.microsoft.com/office/drawing/2014/main" id="{75C3B5DF-C08D-1990-08B9-A704A80517DA}"/>
              </a:ext>
            </a:extLst>
          </p:cNvPr>
          <p:cNvSpPr>
            <a:spLocks noGrp="1" noChangeArrowheads="1"/>
          </p:cNvSpPr>
          <p:nvPr>
            <p:ph type="dt" sz="half" idx="2"/>
          </p:nvPr>
        </p:nvSpPr>
        <p:spPr bwMode="auto">
          <a:xfrm>
            <a:off x="30480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dirty="0" err="1"/>
            </a:lvl1pPr>
          </a:lstStyle>
          <a:p>
            <a:pPr>
              <a:defRPr/>
            </a:pPr>
            <a:r>
              <a:rPr lang="en-US" altLang="en-US" dirty="0" err="1"/>
              <a:t>Sp</a:t>
            </a:r>
            <a:r>
              <a:rPr lang="en-US" altLang="en-US" dirty="0"/>
              <a:t> 2023</a:t>
            </a:r>
          </a:p>
        </p:txBody>
      </p:sp>
      <p:sp>
        <p:nvSpPr>
          <p:cNvPr id="107532" name="Rectangle 12">
            <a:extLst>
              <a:ext uri="{FF2B5EF4-FFF2-40B4-BE49-F238E27FC236}">
                <a16:creationId xmlns:a16="http://schemas.microsoft.com/office/drawing/2014/main" id="{2BC81D3E-AD24-80F0-A2A3-7624DEE20B4A}"/>
              </a:ext>
            </a:extLst>
          </p:cNvPr>
          <p:cNvSpPr>
            <a:spLocks noGrp="1" noChangeArrowheads="1"/>
          </p:cNvSpPr>
          <p:nvPr>
            <p:ph type="ftr" sz="quarter" idx="3"/>
          </p:nvPr>
        </p:nvSpPr>
        <p:spPr bwMode="auto">
          <a:xfrm>
            <a:off x="3048000" y="6243638"/>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dirty="0"/>
            </a:lvl1pPr>
          </a:lstStyle>
          <a:p>
            <a:pPr>
              <a:defRPr/>
            </a:pPr>
            <a:r>
              <a:rPr lang="en-US" altLang="en-US" dirty="0"/>
              <a:t>CS 3081 - Blind Search</a:t>
            </a:r>
          </a:p>
        </p:txBody>
      </p:sp>
      <p:sp>
        <p:nvSpPr>
          <p:cNvPr id="107533" name="Rectangle 13">
            <a:extLst>
              <a:ext uri="{FF2B5EF4-FFF2-40B4-BE49-F238E27FC236}">
                <a16:creationId xmlns:a16="http://schemas.microsoft.com/office/drawing/2014/main" id="{32D2839C-287E-050D-DDA2-2CF58DE3021D}"/>
              </a:ext>
            </a:extLst>
          </p:cNvPr>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88D3CF78-A538-BB46-89CF-81CECA6B48C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4">
            <a:extLst>
              <a:ext uri="{FF2B5EF4-FFF2-40B4-BE49-F238E27FC236}">
                <a16:creationId xmlns:a16="http://schemas.microsoft.com/office/drawing/2014/main" id="{E8BB4699-4558-456F-734A-6737B56EF6EB}"/>
              </a:ext>
            </a:extLst>
          </p:cNvPr>
          <p:cNvSpPr>
            <a:spLocks noGrp="1" noChangeArrowheads="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solidFill>
                  <a:schemeClr val="bg2"/>
                </a:solidFill>
              </a:rPr>
              <a:t>2023</a:t>
            </a:r>
          </a:p>
        </p:txBody>
      </p:sp>
      <p:sp>
        <p:nvSpPr>
          <p:cNvPr id="15362" name="Rectangle 15">
            <a:extLst>
              <a:ext uri="{FF2B5EF4-FFF2-40B4-BE49-F238E27FC236}">
                <a16:creationId xmlns:a16="http://schemas.microsoft.com/office/drawing/2014/main" id="{235D0913-5EB2-3BB4-877C-293EEA9F957B}"/>
              </a:ext>
            </a:extLst>
          </p:cNvPr>
          <p:cNvSpPr>
            <a:spLocks noGrp="1" noChangeArrowheads="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AIS 201 </a:t>
            </a:r>
            <a:r>
              <a:rPr lang="en-US" altLang="en-US" sz="1400">
                <a:solidFill>
                  <a:schemeClr val="bg2"/>
                </a:solidFill>
              </a:rPr>
              <a:t>- Blind Search</a:t>
            </a:r>
          </a:p>
        </p:txBody>
      </p:sp>
      <p:sp>
        <p:nvSpPr>
          <p:cNvPr id="15363" name="Rectangle 16">
            <a:extLst>
              <a:ext uri="{FF2B5EF4-FFF2-40B4-BE49-F238E27FC236}">
                <a16:creationId xmlns:a16="http://schemas.microsoft.com/office/drawing/2014/main" id="{B2B045AF-3EC0-EFAA-7D55-544F7EA01F9E}"/>
              </a:ext>
            </a:extLst>
          </p:cNvPr>
          <p:cNvSpPr>
            <a:spLocks noGrp="1" noChangeArrowheads="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657301FD-A867-DB4F-B946-5897C9232575}" type="slidenum">
              <a:rPr lang="en-US" altLang="en-US" sz="1400" smtClean="0">
                <a:solidFill>
                  <a:schemeClr val="bg2"/>
                </a:solidFill>
              </a:rPr>
              <a:pPr>
                <a:spcBef>
                  <a:spcPct val="0"/>
                </a:spcBef>
                <a:buClrTx/>
                <a:buSzTx/>
                <a:buFontTx/>
                <a:buNone/>
              </a:pPr>
              <a:t>1</a:t>
            </a:fld>
            <a:endParaRPr lang="en-US" altLang="en-US" sz="1400">
              <a:solidFill>
                <a:schemeClr val="bg2"/>
              </a:solidFill>
            </a:endParaRPr>
          </a:p>
        </p:txBody>
      </p:sp>
      <p:sp>
        <p:nvSpPr>
          <p:cNvPr id="15364" name="Rectangle 4">
            <a:extLst>
              <a:ext uri="{FF2B5EF4-FFF2-40B4-BE49-F238E27FC236}">
                <a16:creationId xmlns:a16="http://schemas.microsoft.com/office/drawing/2014/main" id="{3D1645F5-CA51-88DA-CE5B-DAE15CC3E984}"/>
              </a:ext>
            </a:extLst>
          </p:cNvPr>
          <p:cNvSpPr>
            <a:spLocks noGrp="1" noChangeArrowheads="1"/>
          </p:cNvSpPr>
          <p:nvPr>
            <p:ph type="ctrTitle"/>
          </p:nvPr>
        </p:nvSpPr>
        <p:spPr/>
        <p:txBody>
          <a:bodyPr/>
          <a:lstStyle/>
          <a:p>
            <a:pPr eaLnBrk="1" hangingPunct="1"/>
            <a:r>
              <a:rPr lang="en-US" altLang="en-US"/>
              <a:t>Solving problems by searching</a:t>
            </a:r>
          </a:p>
        </p:txBody>
      </p:sp>
      <p:sp>
        <p:nvSpPr>
          <p:cNvPr id="15365" name="Rectangle 3">
            <a:extLst>
              <a:ext uri="{FF2B5EF4-FFF2-40B4-BE49-F238E27FC236}">
                <a16:creationId xmlns:a16="http://schemas.microsoft.com/office/drawing/2014/main" id="{14065F32-2565-7C96-8B4F-46DFC00FB07E}"/>
              </a:ext>
            </a:extLst>
          </p:cNvPr>
          <p:cNvSpPr>
            <a:spLocks noGrp="1" noChangeArrowheads="1"/>
          </p:cNvSpPr>
          <p:nvPr>
            <p:ph type="subTitle" idx="1"/>
          </p:nvPr>
        </p:nvSpPr>
        <p:spPr/>
        <p:txBody>
          <a:bodyPr/>
          <a:lstStyle/>
          <a:p>
            <a:pPr eaLnBrk="1" hangingPunct="1"/>
            <a:r>
              <a:rPr lang="en-US" altLang="en-US"/>
              <a:t>Chapter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A72F08BF-ED3C-2769-C2FD-660EF0F9CA91}"/>
              </a:ext>
            </a:extLst>
          </p:cNvPr>
          <p:cNvSpPr>
            <a:spLocks noGrp="1" noChangeArrowheads="1"/>
          </p:cNvSpPr>
          <p:nvPr>
            <p:ph type="title"/>
          </p:nvPr>
        </p:nvSpPr>
        <p:spPr/>
        <p:txBody>
          <a:bodyPr/>
          <a:lstStyle/>
          <a:p>
            <a:r>
              <a:rPr lang="en-US" altLang="en-US"/>
              <a:t>PEAS</a:t>
            </a:r>
          </a:p>
        </p:txBody>
      </p:sp>
      <p:sp>
        <p:nvSpPr>
          <p:cNvPr id="24578" name="Rectangle 3">
            <a:extLst>
              <a:ext uri="{FF2B5EF4-FFF2-40B4-BE49-F238E27FC236}">
                <a16:creationId xmlns:a16="http://schemas.microsoft.com/office/drawing/2014/main" id="{157CAD6C-95DD-7F3E-2C98-54863450076C}"/>
              </a:ext>
            </a:extLst>
          </p:cNvPr>
          <p:cNvSpPr>
            <a:spLocks noGrp="1" noChangeArrowheads="1"/>
          </p:cNvSpPr>
          <p:nvPr>
            <p:ph type="body" idx="1"/>
          </p:nvPr>
        </p:nvSpPr>
        <p:spPr/>
        <p:txBody>
          <a:bodyPr/>
          <a:lstStyle/>
          <a:p>
            <a:pPr>
              <a:lnSpc>
                <a:spcPct val="80000"/>
              </a:lnSpc>
            </a:pPr>
            <a:r>
              <a:rPr lang="en-US" altLang="en-US" sz="2800"/>
              <a:t>Must first specify the setting for intelligent agent design</a:t>
            </a:r>
          </a:p>
          <a:p>
            <a:pPr>
              <a:lnSpc>
                <a:spcPct val="80000"/>
              </a:lnSpc>
            </a:pPr>
            <a:r>
              <a:rPr lang="en-US" altLang="en-US" sz="2800"/>
              <a:t>Consider, e.g., the task of designing an </a:t>
            </a:r>
            <a:r>
              <a:rPr lang="en-US" altLang="en-US" sz="2800" i="1"/>
              <a:t>automated taxi driver:</a:t>
            </a:r>
          </a:p>
          <a:p>
            <a:pPr lvl="1">
              <a:lnSpc>
                <a:spcPct val="80000"/>
              </a:lnSpc>
            </a:pPr>
            <a:r>
              <a:rPr lang="en-US" altLang="en-US" sz="2400"/>
              <a:t>Performance measure: Safe, fast, legal, comfortable trip, maximize profits</a:t>
            </a:r>
          </a:p>
          <a:p>
            <a:pPr lvl="1">
              <a:lnSpc>
                <a:spcPct val="80000"/>
              </a:lnSpc>
            </a:pPr>
            <a:r>
              <a:rPr lang="en-US" altLang="en-US" sz="2400"/>
              <a:t>Environment: Roads, other traffic, pedestrians, customers</a:t>
            </a:r>
          </a:p>
          <a:p>
            <a:pPr lvl="1">
              <a:lnSpc>
                <a:spcPct val="80000"/>
              </a:lnSpc>
            </a:pPr>
            <a:r>
              <a:rPr lang="en-US" altLang="en-US" sz="2400"/>
              <a:t>Actuators: Steering wheel, accelerator, brake, signal, horn</a:t>
            </a:r>
          </a:p>
          <a:p>
            <a:pPr lvl="1">
              <a:lnSpc>
                <a:spcPct val="80000"/>
              </a:lnSpc>
            </a:pPr>
            <a:r>
              <a:rPr lang="en-US" altLang="en-US" sz="2400"/>
              <a:t>Sensors: Cameras, sonar, speedometer, GPS, odometer, engine sensors, keyboard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A13E8C7F-2CD9-A8B3-0D73-64EB2CC1569F}"/>
              </a:ext>
            </a:extLst>
          </p:cNvPr>
          <p:cNvSpPr>
            <a:spLocks noGrp="1" noChangeArrowheads="1"/>
          </p:cNvSpPr>
          <p:nvPr>
            <p:ph type="title"/>
          </p:nvPr>
        </p:nvSpPr>
        <p:spPr/>
        <p:txBody>
          <a:bodyPr/>
          <a:lstStyle/>
          <a:p>
            <a:r>
              <a:rPr lang="en-US" altLang="en-US"/>
              <a:t>PEAS</a:t>
            </a:r>
          </a:p>
        </p:txBody>
      </p:sp>
      <p:sp>
        <p:nvSpPr>
          <p:cNvPr id="25602" name="Rectangle 3">
            <a:extLst>
              <a:ext uri="{FF2B5EF4-FFF2-40B4-BE49-F238E27FC236}">
                <a16:creationId xmlns:a16="http://schemas.microsoft.com/office/drawing/2014/main" id="{9079AD5D-1063-9BEA-9105-4074FA273485}"/>
              </a:ext>
            </a:extLst>
          </p:cNvPr>
          <p:cNvSpPr>
            <a:spLocks noGrp="1" noChangeArrowheads="1"/>
          </p:cNvSpPr>
          <p:nvPr>
            <p:ph type="body" idx="1"/>
          </p:nvPr>
        </p:nvSpPr>
        <p:spPr/>
        <p:txBody>
          <a:bodyPr/>
          <a:lstStyle/>
          <a:p>
            <a:r>
              <a:rPr lang="en-US" altLang="en-US"/>
              <a:t>Agent: Medical diagnosis system</a:t>
            </a:r>
          </a:p>
          <a:p>
            <a:pPr lvl="1"/>
            <a:r>
              <a:rPr lang="en-US" altLang="en-US"/>
              <a:t>Performance measure: Healthy patient, minimize costs, lawsuits</a:t>
            </a:r>
          </a:p>
          <a:p>
            <a:pPr lvl="1"/>
            <a:r>
              <a:rPr lang="en-US" altLang="en-US"/>
              <a:t>Environment: Patient, hospital, staff</a:t>
            </a:r>
          </a:p>
          <a:p>
            <a:pPr lvl="1"/>
            <a:r>
              <a:rPr lang="en-US" altLang="en-US"/>
              <a:t>Actuators: Screen display (questions, tests, diagnoses, treatments, referrals)</a:t>
            </a:r>
          </a:p>
          <a:p>
            <a:pPr lvl="1"/>
            <a:r>
              <a:rPr lang="en-US" altLang="en-US"/>
              <a:t>Sensors: Keyboard (entry of symptoms, findings, patient's answers)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074570CC-4CB7-2BBA-A8FF-3CAB1ED18557}"/>
              </a:ext>
            </a:extLst>
          </p:cNvPr>
          <p:cNvSpPr>
            <a:spLocks noGrp="1" noChangeArrowheads="1"/>
          </p:cNvSpPr>
          <p:nvPr>
            <p:ph type="title"/>
          </p:nvPr>
        </p:nvSpPr>
        <p:spPr/>
        <p:txBody>
          <a:bodyPr/>
          <a:lstStyle/>
          <a:p>
            <a:r>
              <a:rPr lang="en-US" altLang="en-US"/>
              <a:t>PEAS</a:t>
            </a:r>
          </a:p>
        </p:txBody>
      </p:sp>
      <p:sp>
        <p:nvSpPr>
          <p:cNvPr id="26626" name="Rectangle 3">
            <a:extLst>
              <a:ext uri="{FF2B5EF4-FFF2-40B4-BE49-F238E27FC236}">
                <a16:creationId xmlns:a16="http://schemas.microsoft.com/office/drawing/2014/main" id="{EBEE0ABB-45B3-A529-B2AF-7F8ED47EA156}"/>
              </a:ext>
            </a:extLst>
          </p:cNvPr>
          <p:cNvSpPr>
            <a:spLocks noGrp="1" noChangeArrowheads="1"/>
          </p:cNvSpPr>
          <p:nvPr>
            <p:ph type="body" idx="1"/>
          </p:nvPr>
        </p:nvSpPr>
        <p:spPr/>
        <p:txBody>
          <a:bodyPr/>
          <a:lstStyle/>
          <a:p>
            <a:r>
              <a:rPr lang="en-US" altLang="en-US"/>
              <a:t>Agent: Part-picking robot</a:t>
            </a:r>
          </a:p>
          <a:p>
            <a:pPr lvl="1"/>
            <a:r>
              <a:rPr lang="en-US" altLang="en-US"/>
              <a:t>Performance measure: Percentage of parts in correct bins</a:t>
            </a:r>
          </a:p>
          <a:p>
            <a:pPr lvl="1"/>
            <a:r>
              <a:rPr lang="en-US" altLang="en-US"/>
              <a:t>Environment: Conveyor belt with parts, bins</a:t>
            </a:r>
          </a:p>
          <a:p>
            <a:pPr lvl="1"/>
            <a:r>
              <a:rPr lang="en-US" altLang="en-US"/>
              <a:t>Actuators: Jointed arm and hand</a:t>
            </a:r>
          </a:p>
          <a:p>
            <a:pPr lvl="1"/>
            <a:r>
              <a:rPr lang="en-US" altLang="en-US"/>
              <a:t>Sensors: Camera, joint angle sensors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2B37241B-B03C-0B7D-D1A5-75D6DAA3E2DD}"/>
              </a:ext>
            </a:extLst>
          </p:cNvPr>
          <p:cNvSpPr>
            <a:spLocks noGrp="1" noChangeArrowheads="1"/>
          </p:cNvSpPr>
          <p:nvPr>
            <p:ph type="title"/>
          </p:nvPr>
        </p:nvSpPr>
        <p:spPr/>
        <p:txBody>
          <a:bodyPr/>
          <a:lstStyle/>
          <a:p>
            <a:r>
              <a:rPr lang="en-US" altLang="en-US"/>
              <a:t>PEAS</a:t>
            </a:r>
          </a:p>
        </p:txBody>
      </p:sp>
      <p:sp>
        <p:nvSpPr>
          <p:cNvPr id="27650" name="Rectangle 3">
            <a:extLst>
              <a:ext uri="{FF2B5EF4-FFF2-40B4-BE49-F238E27FC236}">
                <a16:creationId xmlns:a16="http://schemas.microsoft.com/office/drawing/2014/main" id="{E9FF8AF2-3B8B-97E7-A451-4D5BFD40FF10}"/>
              </a:ext>
            </a:extLst>
          </p:cNvPr>
          <p:cNvSpPr>
            <a:spLocks noGrp="1" noChangeArrowheads="1"/>
          </p:cNvSpPr>
          <p:nvPr>
            <p:ph type="body" idx="1"/>
          </p:nvPr>
        </p:nvSpPr>
        <p:spPr/>
        <p:txBody>
          <a:bodyPr/>
          <a:lstStyle/>
          <a:p>
            <a:r>
              <a:rPr lang="en-US" altLang="en-US"/>
              <a:t>Agent: Interactive English tutor</a:t>
            </a:r>
          </a:p>
          <a:p>
            <a:pPr lvl="1"/>
            <a:r>
              <a:rPr lang="en-US" altLang="en-US"/>
              <a:t>Performance measure: Maximize student's score on test</a:t>
            </a:r>
          </a:p>
          <a:p>
            <a:pPr lvl="1"/>
            <a:r>
              <a:rPr lang="en-US" altLang="en-US"/>
              <a:t>Environment: Set of students</a:t>
            </a:r>
          </a:p>
          <a:p>
            <a:pPr lvl="1"/>
            <a:r>
              <a:rPr lang="en-US" altLang="en-US"/>
              <a:t>Actuators: Screen display (exercises, suggestions, corrections)</a:t>
            </a:r>
          </a:p>
          <a:p>
            <a:pPr lvl="1"/>
            <a:r>
              <a:rPr lang="en-US" altLang="en-US"/>
              <a:t>Sensors: Keyboard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59D83BA7-D9AB-8657-2320-B87DD10DFEA5}"/>
              </a:ext>
            </a:extLst>
          </p:cNvPr>
          <p:cNvSpPr>
            <a:spLocks noGrp="1" noChangeArrowheads="1"/>
          </p:cNvSpPr>
          <p:nvPr>
            <p:ph type="title"/>
          </p:nvPr>
        </p:nvSpPr>
        <p:spPr/>
        <p:txBody>
          <a:bodyPr/>
          <a:lstStyle/>
          <a:p>
            <a:r>
              <a:rPr lang="en-US" altLang="en-US"/>
              <a:t>Environment types</a:t>
            </a:r>
          </a:p>
        </p:txBody>
      </p:sp>
      <p:sp>
        <p:nvSpPr>
          <p:cNvPr id="28674" name="Rectangle 3">
            <a:extLst>
              <a:ext uri="{FF2B5EF4-FFF2-40B4-BE49-F238E27FC236}">
                <a16:creationId xmlns:a16="http://schemas.microsoft.com/office/drawing/2014/main" id="{9719259F-9DB8-FFFD-31E3-5C2D848AA9AD}"/>
              </a:ext>
            </a:extLst>
          </p:cNvPr>
          <p:cNvSpPr>
            <a:spLocks noGrp="1" noChangeArrowheads="1"/>
          </p:cNvSpPr>
          <p:nvPr>
            <p:ph type="body" idx="1"/>
          </p:nvPr>
        </p:nvSpPr>
        <p:spPr>
          <a:xfrm>
            <a:off x="381000" y="1524000"/>
            <a:ext cx="8650288" cy="4837113"/>
          </a:xfrm>
        </p:spPr>
        <p:txBody>
          <a:bodyPr/>
          <a:lstStyle/>
          <a:p>
            <a:pPr>
              <a:lnSpc>
                <a:spcPct val="90000"/>
              </a:lnSpc>
            </a:pPr>
            <a:r>
              <a:rPr lang="en-US" altLang="en-US" sz="2400">
                <a:solidFill>
                  <a:srgbClr val="FF0000"/>
                </a:solidFill>
              </a:rPr>
              <a:t>Fully observable</a:t>
            </a:r>
            <a:r>
              <a:rPr lang="en-US" altLang="en-US" sz="2400"/>
              <a:t> (vs. partially observable): An agent's sensors give it access to the complete state of the environment at each point in time.</a:t>
            </a:r>
          </a:p>
          <a:p>
            <a:pPr>
              <a:lnSpc>
                <a:spcPct val="90000"/>
              </a:lnSpc>
            </a:pPr>
            <a:endParaRPr lang="en-US" altLang="en-US" sz="2400"/>
          </a:p>
          <a:p>
            <a:pPr>
              <a:lnSpc>
                <a:spcPct val="90000"/>
              </a:lnSpc>
            </a:pPr>
            <a:r>
              <a:rPr lang="en-US" altLang="en-US" sz="2400">
                <a:solidFill>
                  <a:srgbClr val="FF0000"/>
                </a:solidFill>
              </a:rPr>
              <a:t>Deterministic</a:t>
            </a:r>
            <a:r>
              <a:rPr lang="en-US" altLang="en-US" sz="2400"/>
              <a:t> (vs. stochastic): The next state of the environment is completely determined by the current state and the action executed by the agent. (If the environment is deterministic except for the actions of other agents, then the environment is </a:t>
            </a:r>
            <a:r>
              <a:rPr lang="en-US" altLang="en-US" sz="2400">
                <a:solidFill>
                  <a:srgbClr val="FF0000"/>
                </a:solidFill>
              </a:rPr>
              <a:t>strategic</a:t>
            </a:r>
            <a:r>
              <a:rPr lang="en-US" altLang="en-US" sz="2400"/>
              <a:t>)</a:t>
            </a:r>
          </a:p>
          <a:p>
            <a:pPr>
              <a:lnSpc>
                <a:spcPct val="90000"/>
              </a:lnSpc>
            </a:pPr>
            <a:endParaRPr lang="en-US" altLang="en-US" sz="2400"/>
          </a:p>
          <a:p>
            <a:pPr>
              <a:lnSpc>
                <a:spcPct val="90000"/>
              </a:lnSpc>
            </a:pPr>
            <a:r>
              <a:rPr lang="en-US" altLang="en-US" sz="2400">
                <a:solidFill>
                  <a:srgbClr val="FF0000"/>
                </a:solidFill>
              </a:rPr>
              <a:t>Episodic </a:t>
            </a:r>
            <a:r>
              <a:rPr lang="en-US" altLang="en-US" sz="2400"/>
              <a:t>(vs. sequential): The agent's experience is divided into atomic "episodes" (each episode consists of the agent perceiving and then performing a single action), and the choice of action in each episode depends only on the episode itself.</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BF02F1A7-E75F-D9A6-09AE-1B8E9376FC00}"/>
              </a:ext>
            </a:extLst>
          </p:cNvPr>
          <p:cNvSpPr>
            <a:spLocks noGrp="1" noChangeArrowheads="1"/>
          </p:cNvSpPr>
          <p:nvPr>
            <p:ph type="title"/>
          </p:nvPr>
        </p:nvSpPr>
        <p:spPr/>
        <p:txBody>
          <a:bodyPr/>
          <a:lstStyle/>
          <a:p>
            <a:r>
              <a:rPr lang="en-US" altLang="en-US"/>
              <a:t>Environment types</a:t>
            </a:r>
          </a:p>
        </p:txBody>
      </p:sp>
      <p:sp>
        <p:nvSpPr>
          <p:cNvPr id="29698" name="Rectangle 3">
            <a:extLst>
              <a:ext uri="{FF2B5EF4-FFF2-40B4-BE49-F238E27FC236}">
                <a16:creationId xmlns:a16="http://schemas.microsoft.com/office/drawing/2014/main" id="{8EF762BE-EFA6-1E77-F1C1-21C0E605F8CA}"/>
              </a:ext>
            </a:extLst>
          </p:cNvPr>
          <p:cNvSpPr>
            <a:spLocks noGrp="1" noChangeArrowheads="1"/>
          </p:cNvSpPr>
          <p:nvPr>
            <p:ph type="body" idx="1"/>
          </p:nvPr>
        </p:nvSpPr>
        <p:spPr/>
        <p:txBody>
          <a:bodyPr/>
          <a:lstStyle/>
          <a:p>
            <a:r>
              <a:rPr lang="en-US" altLang="en-US" sz="2800">
                <a:solidFill>
                  <a:srgbClr val="FF0000"/>
                </a:solidFill>
              </a:rPr>
              <a:t>Static </a:t>
            </a:r>
            <a:r>
              <a:rPr lang="en-US" altLang="en-US" sz="2800"/>
              <a:t>(vs. dynamic): The environment is unchanged while an agent is deliberating. (The environment is </a:t>
            </a:r>
            <a:r>
              <a:rPr lang="en-US" altLang="en-US" sz="2800">
                <a:solidFill>
                  <a:srgbClr val="FF0000"/>
                </a:solidFill>
              </a:rPr>
              <a:t>semidynamic</a:t>
            </a:r>
            <a:r>
              <a:rPr lang="en-US" altLang="en-US" sz="2800"/>
              <a:t> if the environment itself does not change with the passage of time but the agent's performance score does)</a:t>
            </a:r>
          </a:p>
          <a:p>
            <a:endParaRPr lang="en-US" altLang="en-US" sz="2800"/>
          </a:p>
          <a:p>
            <a:r>
              <a:rPr lang="en-US" altLang="en-US" sz="2800">
                <a:solidFill>
                  <a:srgbClr val="FF0000"/>
                </a:solidFill>
              </a:rPr>
              <a:t>Discrete</a:t>
            </a:r>
            <a:r>
              <a:rPr lang="en-US" altLang="en-US" sz="2800"/>
              <a:t> (vs. continuous): A limited number of distinct, clearly defined percepts and actions.</a:t>
            </a:r>
          </a:p>
          <a:p>
            <a:endParaRPr lang="en-US" altLang="en-US" sz="2800"/>
          </a:p>
          <a:p>
            <a:r>
              <a:rPr lang="en-US" altLang="en-US" sz="2800">
                <a:solidFill>
                  <a:srgbClr val="FF0000"/>
                </a:solidFill>
              </a:rPr>
              <a:t>Single agent</a:t>
            </a:r>
            <a:r>
              <a:rPr lang="en-US" altLang="en-US" sz="2800"/>
              <a:t> (vs. multiagent): An agent operating by itself in an environment.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F00DFC8F-F4C6-1CD4-95C3-BAA48DA97FE5}"/>
              </a:ext>
            </a:extLst>
          </p:cNvPr>
          <p:cNvSpPr>
            <a:spLocks noGrp="1" noChangeArrowheads="1"/>
          </p:cNvSpPr>
          <p:nvPr>
            <p:ph type="title"/>
          </p:nvPr>
        </p:nvSpPr>
        <p:spPr/>
        <p:txBody>
          <a:bodyPr/>
          <a:lstStyle/>
          <a:p>
            <a:r>
              <a:rPr lang="en-US" altLang="en-US"/>
              <a:t>Environment types</a:t>
            </a:r>
          </a:p>
        </p:txBody>
      </p:sp>
      <p:sp>
        <p:nvSpPr>
          <p:cNvPr id="30722" name="Rectangle 3">
            <a:extLst>
              <a:ext uri="{FF2B5EF4-FFF2-40B4-BE49-F238E27FC236}">
                <a16:creationId xmlns:a16="http://schemas.microsoft.com/office/drawing/2014/main" id="{1BAF520E-6603-B20F-05A0-0359ED6218F4}"/>
              </a:ext>
            </a:extLst>
          </p:cNvPr>
          <p:cNvSpPr>
            <a:spLocks noGrp="1" noChangeArrowheads="1"/>
          </p:cNvSpPr>
          <p:nvPr>
            <p:ph type="body" idx="1"/>
          </p:nvPr>
        </p:nvSpPr>
        <p:spPr/>
        <p:txBody>
          <a:bodyPr/>
          <a:lstStyle/>
          <a:p>
            <a:pPr>
              <a:lnSpc>
                <a:spcPct val="80000"/>
              </a:lnSpc>
              <a:buFontTx/>
              <a:buNone/>
            </a:pPr>
            <a:r>
              <a:rPr lang="en-US" altLang="en-US" sz="2000"/>
              <a:t>				Chess with 	Chess without 	Taxi driving </a:t>
            </a:r>
          </a:p>
          <a:p>
            <a:pPr>
              <a:lnSpc>
                <a:spcPct val="80000"/>
              </a:lnSpc>
              <a:buFontTx/>
              <a:buNone/>
            </a:pPr>
            <a:r>
              <a:rPr lang="en-US" altLang="en-US" sz="2000"/>
              <a:t>				a clock		a clock</a:t>
            </a:r>
          </a:p>
          <a:p>
            <a:pPr>
              <a:lnSpc>
                <a:spcPct val="80000"/>
              </a:lnSpc>
              <a:buFontTx/>
              <a:buNone/>
            </a:pPr>
            <a:r>
              <a:rPr lang="en-US" altLang="en-US" sz="2000"/>
              <a:t>Fully observable		Yes		Yes		No </a:t>
            </a:r>
          </a:p>
          <a:p>
            <a:pPr>
              <a:lnSpc>
                <a:spcPct val="80000"/>
              </a:lnSpc>
              <a:buFontTx/>
              <a:buNone/>
            </a:pPr>
            <a:r>
              <a:rPr lang="en-US" altLang="en-US" sz="2000"/>
              <a:t>Deterministic		Strategic	Strategic	No </a:t>
            </a:r>
          </a:p>
          <a:p>
            <a:pPr>
              <a:lnSpc>
                <a:spcPct val="80000"/>
              </a:lnSpc>
              <a:buFontTx/>
              <a:buNone/>
            </a:pPr>
            <a:r>
              <a:rPr lang="en-US" altLang="en-US" sz="2000"/>
              <a:t>Episodic          		No		No		No </a:t>
            </a:r>
          </a:p>
          <a:p>
            <a:pPr>
              <a:lnSpc>
                <a:spcPct val="80000"/>
              </a:lnSpc>
              <a:buFontTx/>
              <a:buNone/>
            </a:pPr>
            <a:r>
              <a:rPr lang="en-US" altLang="en-US" sz="2000"/>
              <a:t>Static 			Semi		Yes 		No </a:t>
            </a:r>
          </a:p>
          <a:p>
            <a:pPr>
              <a:lnSpc>
                <a:spcPct val="80000"/>
              </a:lnSpc>
              <a:buFontTx/>
              <a:buNone/>
            </a:pPr>
            <a:r>
              <a:rPr lang="en-US" altLang="en-US" sz="2000"/>
              <a:t>Discrete			Yes 		Yes		No</a:t>
            </a:r>
          </a:p>
          <a:p>
            <a:pPr>
              <a:lnSpc>
                <a:spcPct val="80000"/>
              </a:lnSpc>
              <a:buFontTx/>
              <a:buNone/>
            </a:pPr>
            <a:r>
              <a:rPr lang="en-US" altLang="en-US" sz="2000"/>
              <a:t>Single agent		No		No		No </a:t>
            </a:r>
          </a:p>
          <a:p>
            <a:pPr>
              <a:lnSpc>
                <a:spcPct val="80000"/>
              </a:lnSpc>
            </a:pPr>
            <a:endParaRPr lang="en-US" altLang="en-US" sz="2000"/>
          </a:p>
          <a:p>
            <a:pPr>
              <a:lnSpc>
                <a:spcPct val="80000"/>
              </a:lnSpc>
            </a:pPr>
            <a:r>
              <a:rPr lang="en-US" altLang="en-US" sz="2000"/>
              <a:t>The environment type largely determines the agent design</a:t>
            </a:r>
          </a:p>
          <a:p>
            <a:pPr>
              <a:lnSpc>
                <a:spcPct val="80000"/>
              </a:lnSpc>
            </a:pPr>
            <a:endParaRPr lang="en-US" altLang="en-US" sz="2000"/>
          </a:p>
          <a:p>
            <a:pPr>
              <a:lnSpc>
                <a:spcPct val="80000"/>
              </a:lnSpc>
            </a:pPr>
            <a:r>
              <a:rPr lang="en-US" altLang="en-US" sz="2000"/>
              <a:t>The real world is (of course) partially observable, stochastic, sequential, dynamic, continuous, multi-agent</a:t>
            </a:r>
          </a:p>
        </p:txBody>
      </p:sp>
      <p:graphicFrame>
        <p:nvGraphicFramePr>
          <p:cNvPr id="19466" name="Group 10">
            <a:extLst>
              <a:ext uri="{FF2B5EF4-FFF2-40B4-BE49-F238E27FC236}">
                <a16:creationId xmlns:a16="http://schemas.microsoft.com/office/drawing/2014/main" id="{F715379D-075B-CB3D-0C91-5C4A85B4D192}"/>
              </a:ext>
            </a:extLst>
          </p:cNvPr>
          <p:cNvGraphicFramePr>
            <a:graphicFrameLocks noGrp="1"/>
          </p:cNvGraphicFramePr>
          <p:nvPr/>
        </p:nvGraphicFramePr>
        <p:xfrm>
          <a:off x="3124200" y="2209800"/>
          <a:ext cx="5410200" cy="1905000"/>
        </p:xfrm>
        <a:graphic>
          <a:graphicData uri="http://schemas.openxmlformats.org/drawingml/2006/table">
            <a:tbl>
              <a:tblPr/>
              <a:tblGrid>
                <a:gridCol w="5410200">
                  <a:extLst>
                    <a:ext uri="{9D8B030D-6E8A-4147-A177-3AD203B41FA5}">
                      <a16:colId xmlns:a16="http://schemas.microsoft.com/office/drawing/2014/main" val="20000"/>
                    </a:ext>
                  </a:extLst>
                </a:gridCol>
              </a:tblGrid>
              <a:tr h="1905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EDAC6C1F-F233-127A-4EE9-8FE7EE4C658B}"/>
              </a:ext>
            </a:extLst>
          </p:cNvPr>
          <p:cNvSpPr>
            <a:spLocks noGrp="1" noChangeArrowheads="1"/>
          </p:cNvSpPr>
          <p:nvPr>
            <p:ph type="title"/>
          </p:nvPr>
        </p:nvSpPr>
        <p:spPr/>
        <p:txBody>
          <a:bodyPr/>
          <a:lstStyle/>
          <a:p>
            <a:r>
              <a:rPr lang="en-US" altLang="en-US"/>
              <a:t>Agent functions and programs</a:t>
            </a:r>
          </a:p>
        </p:txBody>
      </p:sp>
      <p:sp>
        <p:nvSpPr>
          <p:cNvPr id="31746" name="Rectangle 3">
            <a:extLst>
              <a:ext uri="{FF2B5EF4-FFF2-40B4-BE49-F238E27FC236}">
                <a16:creationId xmlns:a16="http://schemas.microsoft.com/office/drawing/2014/main" id="{C0911112-2CB4-B956-38E0-751F3EBFE4C3}"/>
              </a:ext>
            </a:extLst>
          </p:cNvPr>
          <p:cNvSpPr>
            <a:spLocks noGrp="1" noChangeArrowheads="1"/>
          </p:cNvSpPr>
          <p:nvPr>
            <p:ph type="body" idx="1"/>
          </p:nvPr>
        </p:nvSpPr>
        <p:spPr/>
        <p:txBody>
          <a:bodyPr/>
          <a:lstStyle/>
          <a:p>
            <a:r>
              <a:rPr lang="en-US" altLang="en-US"/>
              <a:t>An agent is completely specified by the </a:t>
            </a:r>
            <a:r>
              <a:rPr lang="en-US" altLang="en-US" u="sng"/>
              <a:t>agent function</a:t>
            </a:r>
            <a:r>
              <a:rPr lang="en-US" altLang="en-US"/>
              <a:t> mapping percept sequences to actions</a:t>
            </a:r>
          </a:p>
          <a:p>
            <a:r>
              <a:rPr lang="en-US" altLang="en-US"/>
              <a:t>One agent function (or a small equivalence class) is </a:t>
            </a:r>
            <a:r>
              <a:rPr lang="en-US" altLang="en-US" u="sng"/>
              <a:t>rational</a:t>
            </a:r>
          </a:p>
          <a:p>
            <a:endParaRPr lang="en-US" altLang="en-US"/>
          </a:p>
          <a:p>
            <a:r>
              <a:rPr lang="en-US" altLang="en-US"/>
              <a:t>Aim: find a way to implement the rational agent function concisely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6">
            <a:extLst>
              <a:ext uri="{FF2B5EF4-FFF2-40B4-BE49-F238E27FC236}">
                <a16:creationId xmlns:a16="http://schemas.microsoft.com/office/drawing/2014/main" id="{BD315281-8D5E-8B49-54BF-449D2CAB4140}"/>
              </a:ext>
            </a:extLst>
          </p:cNvPr>
          <p:cNvSpPr>
            <a:spLocks noGrp="1" noChangeArrowheads="1"/>
          </p:cNvSpPr>
          <p:nvPr>
            <p:ph type="title"/>
          </p:nvPr>
        </p:nvSpPr>
        <p:spPr/>
        <p:txBody>
          <a:bodyPr/>
          <a:lstStyle/>
          <a:p>
            <a:r>
              <a:rPr lang="en-US" altLang="en-EG" dirty="0"/>
              <a:t>The search space </a:t>
            </a:r>
          </a:p>
        </p:txBody>
      </p:sp>
      <p:sp>
        <p:nvSpPr>
          <p:cNvPr id="100354" name="Text Placeholder 7">
            <a:extLst>
              <a:ext uri="{FF2B5EF4-FFF2-40B4-BE49-F238E27FC236}">
                <a16:creationId xmlns:a16="http://schemas.microsoft.com/office/drawing/2014/main" id="{8D19AFCA-20C4-F5F6-F158-EE22F7B8DF87}"/>
              </a:ext>
            </a:extLst>
          </p:cNvPr>
          <p:cNvSpPr>
            <a:spLocks noGrp="1" noChangeArrowheads="1"/>
          </p:cNvSpPr>
          <p:nvPr>
            <p:ph type="body" idx="1"/>
          </p:nvPr>
        </p:nvSpPr>
        <p:spPr/>
        <p:txBody>
          <a:bodyPr/>
          <a:lstStyle/>
          <a:p>
            <a:endParaRPr lang="en-EG" altLang="en-EG"/>
          </a:p>
        </p:txBody>
      </p:sp>
      <p:sp>
        <p:nvSpPr>
          <p:cNvPr id="100355" name="Date Placeholder 3">
            <a:extLst>
              <a:ext uri="{FF2B5EF4-FFF2-40B4-BE49-F238E27FC236}">
                <a16:creationId xmlns:a16="http://schemas.microsoft.com/office/drawing/2014/main" id="{AE451037-52F0-414A-DF89-2B13FC45883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00356" name="Footer Placeholder 4">
            <a:extLst>
              <a:ext uri="{FF2B5EF4-FFF2-40B4-BE49-F238E27FC236}">
                <a16:creationId xmlns:a16="http://schemas.microsoft.com/office/drawing/2014/main" id="{414DACDF-C390-8C16-DE42-572705B47779}"/>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dirty="0"/>
              <a:t>CS 3081 - Blind Search</a:t>
            </a:r>
          </a:p>
        </p:txBody>
      </p:sp>
      <p:sp>
        <p:nvSpPr>
          <p:cNvPr id="100357" name="Slide Number Placeholder 5">
            <a:extLst>
              <a:ext uri="{FF2B5EF4-FFF2-40B4-BE49-F238E27FC236}">
                <a16:creationId xmlns:a16="http://schemas.microsoft.com/office/drawing/2014/main" id="{5834168B-4D95-6718-EB70-434008AA8A0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D922161-3256-1840-AF2F-8C0FB7E93ED9}"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69" name="Date Placeholder 3">
            <a:extLst>
              <a:ext uri="{FF2B5EF4-FFF2-40B4-BE49-F238E27FC236}">
                <a16:creationId xmlns:a16="http://schemas.microsoft.com/office/drawing/2014/main" id="{23566ADF-A7A3-09A3-F503-F92BEBECDEC3}"/>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32770" name="Footer Placeholder 4">
            <a:extLst>
              <a:ext uri="{FF2B5EF4-FFF2-40B4-BE49-F238E27FC236}">
                <a16:creationId xmlns:a16="http://schemas.microsoft.com/office/drawing/2014/main" id="{C35EA153-6A75-7171-3634-8E894D7854B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32771" name="Slide Number Placeholder 5">
            <a:extLst>
              <a:ext uri="{FF2B5EF4-FFF2-40B4-BE49-F238E27FC236}">
                <a16:creationId xmlns:a16="http://schemas.microsoft.com/office/drawing/2014/main" id="{66E222A8-FB59-E589-DA21-B0F5B752B10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776FF6D7-75B1-D841-A5EA-E003467C3174}" type="slidenum">
              <a:rPr lang="en-US" altLang="en-US" sz="1400" smtClean="0"/>
              <a:pPr>
                <a:spcBef>
                  <a:spcPct val="0"/>
                </a:spcBef>
                <a:buClrTx/>
                <a:buSzTx/>
                <a:buFontTx/>
                <a:buNone/>
              </a:pPr>
              <a:t>19</a:t>
            </a:fld>
            <a:endParaRPr lang="en-US" altLang="en-US" sz="1400"/>
          </a:p>
        </p:txBody>
      </p:sp>
      <p:sp>
        <p:nvSpPr>
          <p:cNvPr id="32772" name="Rectangle 2">
            <a:extLst>
              <a:ext uri="{FF2B5EF4-FFF2-40B4-BE49-F238E27FC236}">
                <a16:creationId xmlns:a16="http://schemas.microsoft.com/office/drawing/2014/main" id="{47058031-718D-9865-1AD1-1A7D2D366C0B}"/>
              </a:ext>
            </a:extLst>
          </p:cNvPr>
          <p:cNvSpPr>
            <a:spLocks noGrp="1" noChangeArrowheads="1"/>
          </p:cNvSpPr>
          <p:nvPr>
            <p:ph type="title"/>
          </p:nvPr>
        </p:nvSpPr>
        <p:spPr/>
        <p:txBody>
          <a:bodyPr/>
          <a:lstStyle/>
          <a:p>
            <a:pPr eaLnBrk="1" hangingPunct="1"/>
            <a:r>
              <a:rPr lang="en-US" altLang="en-US"/>
              <a:t>Problem-solving agents</a:t>
            </a:r>
          </a:p>
        </p:txBody>
      </p:sp>
      <p:pic>
        <p:nvPicPr>
          <p:cNvPr id="32773" name="Picture 4">
            <a:extLst>
              <a:ext uri="{FF2B5EF4-FFF2-40B4-BE49-F238E27FC236}">
                <a16:creationId xmlns:a16="http://schemas.microsoft.com/office/drawing/2014/main" id="{D80FDAC8-7225-5D50-B2E8-5B93A8D27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844" t="17708" r="3125" b="22917"/>
          <a:stretch>
            <a:fillRect/>
          </a:stretch>
        </p:blipFill>
        <p:spPr bwMode="auto">
          <a:xfrm>
            <a:off x="685800" y="1676400"/>
            <a:ext cx="8001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D4BD425A-BA80-1DC4-5917-FB64D34C568A}"/>
              </a:ext>
            </a:extLst>
          </p:cNvPr>
          <p:cNvSpPr>
            <a:spLocks noGrp="1" noChangeArrowheads="1"/>
          </p:cNvSpPr>
          <p:nvPr>
            <p:ph type="title"/>
          </p:nvPr>
        </p:nvSpPr>
        <p:spPr/>
        <p:txBody>
          <a:bodyPr/>
          <a:lstStyle/>
          <a:p>
            <a:r>
              <a:rPr lang="en-US" altLang="en-US"/>
              <a:t>Outline</a:t>
            </a:r>
          </a:p>
        </p:txBody>
      </p:sp>
      <p:sp>
        <p:nvSpPr>
          <p:cNvPr id="16386" name="Rectangle 3">
            <a:extLst>
              <a:ext uri="{FF2B5EF4-FFF2-40B4-BE49-F238E27FC236}">
                <a16:creationId xmlns:a16="http://schemas.microsoft.com/office/drawing/2014/main" id="{0A3A05A4-3DC2-ABB8-16FB-B4A3378EE8AC}"/>
              </a:ext>
            </a:extLst>
          </p:cNvPr>
          <p:cNvSpPr>
            <a:spLocks noGrp="1" noChangeArrowheads="1"/>
          </p:cNvSpPr>
          <p:nvPr>
            <p:ph idx="1"/>
          </p:nvPr>
        </p:nvSpPr>
        <p:spPr/>
        <p:txBody>
          <a:bodyPr/>
          <a:lstStyle/>
          <a:p>
            <a:r>
              <a:rPr lang="en-US" altLang="en-US"/>
              <a:t>Problem-solving agents</a:t>
            </a:r>
          </a:p>
          <a:p>
            <a:r>
              <a:rPr lang="en-US" altLang="en-US"/>
              <a:t>Problem types</a:t>
            </a:r>
          </a:p>
          <a:p>
            <a:r>
              <a:rPr lang="en-US" altLang="en-US"/>
              <a:t>Problem formulation</a:t>
            </a:r>
          </a:p>
          <a:p>
            <a:r>
              <a:rPr lang="en-US" altLang="en-US"/>
              <a:t>Example problems</a:t>
            </a:r>
          </a:p>
          <a:p>
            <a:r>
              <a:rPr lang="en-US" altLang="en-US"/>
              <a:t>Basic search algorithms</a:t>
            </a:r>
          </a:p>
        </p:txBody>
      </p:sp>
      <p:sp>
        <p:nvSpPr>
          <p:cNvPr id="16387" name="Slide Number Placeholder 5">
            <a:extLst>
              <a:ext uri="{FF2B5EF4-FFF2-40B4-BE49-F238E27FC236}">
                <a16:creationId xmlns:a16="http://schemas.microsoft.com/office/drawing/2014/main" id="{F40D6594-DDC5-DE20-F54C-B77EBFE17F0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DB479E36-38FD-8243-AFF5-ED0339976D5E}" type="slidenum">
              <a:rPr lang="en-US" altLang="en-US" sz="1400" smtClean="0"/>
              <a:pPr>
                <a:spcBef>
                  <a:spcPct val="0"/>
                </a:spcBef>
                <a:buClrTx/>
                <a:buSzTx/>
                <a:buFontTx/>
                <a:buNone/>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a:extLst>
              <a:ext uri="{FF2B5EF4-FFF2-40B4-BE49-F238E27FC236}">
                <a16:creationId xmlns:a16="http://schemas.microsoft.com/office/drawing/2014/main" id="{324D7B90-503F-9479-B4D4-728C068A44F1}"/>
              </a:ext>
            </a:extLst>
          </p:cNvPr>
          <p:cNvSpPr>
            <a:spLocks noGrp="1"/>
          </p:cNvSpPr>
          <p:nvPr>
            <p:ph type="ftr" sz="quarter" idx="11"/>
          </p:nvPr>
        </p:nvSpPr>
        <p:spPr>
          <a:xfrm>
            <a:off x="3962400" y="6243638"/>
            <a:ext cx="1981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 Blind Search</a:t>
            </a:r>
          </a:p>
        </p:txBody>
      </p:sp>
      <p:sp>
        <p:nvSpPr>
          <p:cNvPr id="33795" name="Slide Number Placeholder 5">
            <a:extLst>
              <a:ext uri="{FF2B5EF4-FFF2-40B4-BE49-F238E27FC236}">
                <a16:creationId xmlns:a16="http://schemas.microsoft.com/office/drawing/2014/main" id="{019647EF-6A5E-6780-0B6A-D05F130FA18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429ED259-9C9C-524C-A3F8-B3F973833D21}" type="slidenum">
              <a:rPr lang="en-US" altLang="en-US" sz="1400" smtClean="0"/>
              <a:pPr>
                <a:spcBef>
                  <a:spcPct val="0"/>
                </a:spcBef>
                <a:buClrTx/>
                <a:buSzTx/>
                <a:buFontTx/>
                <a:buNone/>
              </a:pPr>
              <a:t>20</a:t>
            </a:fld>
            <a:endParaRPr lang="en-US" altLang="en-US" sz="1400"/>
          </a:p>
        </p:txBody>
      </p:sp>
      <p:sp>
        <p:nvSpPr>
          <p:cNvPr id="33796" name="Rectangle 2">
            <a:extLst>
              <a:ext uri="{FF2B5EF4-FFF2-40B4-BE49-F238E27FC236}">
                <a16:creationId xmlns:a16="http://schemas.microsoft.com/office/drawing/2014/main" id="{7B3B8417-5C02-AE5B-10E3-D99099141FC9}"/>
              </a:ext>
            </a:extLst>
          </p:cNvPr>
          <p:cNvSpPr>
            <a:spLocks noGrp="1" noChangeArrowheads="1"/>
          </p:cNvSpPr>
          <p:nvPr>
            <p:ph type="title"/>
          </p:nvPr>
        </p:nvSpPr>
        <p:spPr/>
        <p:txBody>
          <a:bodyPr/>
          <a:lstStyle/>
          <a:p>
            <a:pPr eaLnBrk="1" hangingPunct="1"/>
            <a:r>
              <a:rPr lang="en-US" altLang="en-US"/>
              <a:t>Example: Romania</a:t>
            </a:r>
          </a:p>
        </p:txBody>
      </p:sp>
      <p:sp>
        <p:nvSpPr>
          <p:cNvPr id="33797" name="Rectangle 3">
            <a:extLst>
              <a:ext uri="{FF2B5EF4-FFF2-40B4-BE49-F238E27FC236}">
                <a16:creationId xmlns:a16="http://schemas.microsoft.com/office/drawing/2014/main" id="{390D6195-4C29-F7E8-CCC0-91543180103C}"/>
              </a:ext>
            </a:extLst>
          </p:cNvPr>
          <p:cNvSpPr>
            <a:spLocks noGrp="1" noChangeArrowheads="1"/>
          </p:cNvSpPr>
          <p:nvPr>
            <p:ph type="body" idx="1"/>
          </p:nvPr>
        </p:nvSpPr>
        <p:spPr/>
        <p:txBody>
          <a:bodyPr/>
          <a:lstStyle/>
          <a:p>
            <a:pPr eaLnBrk="1" hangingPunct="1">
              <a:lnSpc>
                <a:spcPct val="90000"/>
              </a:lnSpc>
            </a:pPr>
            <a:r>
              <a:rPr lang="en-US" altLang="en-US" sz="2800"/>
              <a:t>On holiday in Romania; currently in Arad.</a:t>
            </a:r>
          </a:p>
          <a:p>
            <a:pPr eaLnBrk="1" hangingPunct="1">
              <a:lnSpc>
                <a:spcPct val="90000"/>
              </a:lnSpc>
            </a:pPr>
            <a:r>
              <a:rPr lang="en-US" altLang="en-US" sz="2800"/>
              <a:t>Flight leaves tomorrow from Bucharest</a:t>
            </a:r>
          </a:p>
          <a:p>
            <a:pPr eaLnBrk="1" hangingPunct="1">
              <a:lnSpc>
                <a:spcPct val="90000"/>
              </a:lnSpc>
            </a:pPr>
            <a:r>
              <a:rPr lang="en-US" altLang="en-US" sz="2800">
                <a:solidFill>
                  <a:schemeClr val="accent2"/>
                </a:solidFill>
              </a:rPr>
              <a:t>Formulate goal</a:t>
            </a:r>
            <a:r>
              <a:rPr lang="en-US" altLang="en-US" sz="2800"/>
              <a:t>:</a:t>
            </a:r>
          </a:p>
          <a:p>
            <a:pPr lvl="1" eaLnBrk="1" hangingPunct="1">
              <a:lnSpc>
                <a:spcPct val="90000"/>
              </a:lnSpc>
            </a:pPr>
            <a:r>
              <a:rPr lang="en-US" altLang="en-US" sz="2400"/>
              <a:t>be in Bucharest</a:t>
            </a:r>
          </a:p>
          <a:p>
            <a:pPr eaLnBrk="1" hangingPunct="1">
              <a:lnSpc>
                <a:spcPct val="90000"/>
              </a:lnSpc>
            </a:pPr>
            <a:r>
              <a:rPr lang="en-US" altLang="en-US" sz="2800">
                <a:solidFill>
                  <a:schemeClr val="accent2"/>
                </a:solidFill>
              </a:rPr>
              <a:t>Formulate problem</a:t>
            </a:r>
            <a:r>
              <a:rPr lang="en-US" altLang="en-US" sz="2800"/>
              <a:t>:</a:t>
            </a:r>
          </a:p>
          <a:p>
            <a:pPr lvl="1" eaLnBrk="1" hangingPunct="1">
              <a:lnSpc>
                <a:spcPct val="90000"/>
              </a:lnSpc>
            </a:pPr>
            <a:r>
              <a:rPr lang="en-US" altLang="en-US" sz="2400">
                <a:solidFill>
                  <a:srgbClr val="FF0000"/>
                </a:solidFill>
              </a:rPr>
              <a:t>states</a:t>
            </a:r>
            <a:r>
              <a:rPr lang="en-US" altLang="en-US" sz="2400"/>
              <a:t>: various cities</a:t>
            </a:r>
          </a:p>
          <a:p>
            <a:pPr lvl="1" eaLnBrk="1" hangingPunct="1">
              <a:lnSpc>
                <a:spcPct val="90000"/>
              </a:lnSpc>
            </a:pPr>
            <a:r>
              <a:rPr lang="en-US" altLang="en-US" sz="2400">
                <a:solidFill>
                  <a:srgbClr val="FF0000"/>
                </a:solidFill>
              </a:rPr>
              <a:t>actions</a:t>
            </a:r>
            <a:r>
              <a:rPr lang="en-US" altLang="en-US" sz="2400"/>
              <a:t>: drive between cities</a:t>
            </a:r>
          </a:p>
          <a:p>
            <a:pPr eaLnBrk="1" hangingPunct="1">
              <a:lnSpc>
                <a:spcPct val="90000"/>
              </a:lnSpc>
            </a:pPr>
            <a:r>
              <a:rPr lang="en-US" altLang="en-US" sz="2800">
                <a:solidFill>
                  <a:schemeClr val="accent2"/>
                </a:solidFill>
              </a:rPr>
              <a:t>Find solution</a:t>
            </a:r>
            <a:r>
              <a:rPr lang="en-US" altLang="en-US" sz="2800"/>
              <a:t>:</a:t>
            </a:r>
          </a:p>
          <a:p>
            <a:pPr lvl="1" eaLnBrk="1" hangingPunct="1">
              <a:lnSpc>
                <a:spcPct val="90000"/>
              </a:lnSpc>
            </a:pPr>
            <a:r>
              <a:rPr lang="en-US" altLang="en-US" sz="2400"/>
              <a:t>sequence of cities, e.g., Arad, Sibiu, Fagaras, Bucharest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a:extLst>
              <a:ext uri="{FF2B5EF4-FFF2-40B4-BE49-F238E27FC236}">
                <a16:creationId xmlns:a16="http://schemas.microsoft.com/office/drawing/2014/main" id="{7289D01A-6565-681D-6EFF-EF4C98D7BE9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CCA9B6CA-6A2E-2644-9A34-D5EBDAE78445}" type="slidenum">
              <a:rPr lang="en-US" altLang="en-US" sz="1400" smtClean="0"/>
              <a:pPr>
                <a:spcBef>
                  <a:spcPct val="0"/>
                </a:spcBef>
                <a:buClrTx/>
                <a:buSzTx/>
                <a:buFontTx/>
                <a:buNone/>
              </a:pPr>
              <a:t>21</a:t>
            </a:fld>
            <a:endParaRPr lang="en-US" altLang="en-US" sz="1400"/>
          </a:p>
        </p:txBody>
      </p:sp>
      <p:sp>
        <p:nvSpPr>
          <p:cNvPr id="34818" name="Rectangle 2">
            <a:extLst>
              <a:ext uri="{FF2B5EF4-FFF2-40B4-BE49-F238E27FC236}">
                <a16:creationId xmlns:a16="http://schemas.microsoft.com/office/drawing/2014/main" id="{31D12CC5-0542-2463-E35A-49359D9F728B}"/>
              </a:ext>
            </a:extLst>
          </p:cNvPr>
          <p:cNvSpPr>
            <a:spLocks noGrp="1" noChangeArrowheads="1"/>
          </p:cNvSpPr>
          <p:nvPr>
            <p:ph type="title"/>
          </p:nvPr>
        </p:nvSpPr>
        <p:spPr/>
        <p:txBody>
          <a:bodyPr/>
          <a:lstStyle/>
          <a:p>
            <a:pPr eaLnBrk="1" hangingPunct="1"/>
            <a:r>
              <a:rPr lang="en-US" altLang="en-US"/>
              <a:t>Example: Romania</a:t>
            </a:r>
          </a:p>
        </p:txBody>
      </p:sp>
      <p:pic>
        <p:nvPicPr>
          <p:cNvPr id="34819" name="Picture 4">
            <a:extLst>
              <a:ext uri="{FF2B5EF4-FFF2-40B4-BE49-F238E27FC236}">
                <a16:creationId xmlns:a16="http://schemas.microsoft.com/office/drawing/2014/main" id="{2975343B-AEC8-C038-B583-0234CC32F3D8}"/>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371600"/>
            <a:ext cx="8382000" cy="5037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a:extLst>
              <a:ext uri="{FF2B5EF4-FFF2-40B4-BE49-F238E27FC236}">
                <a16:creationId xmlns:a16="http://schemas.microsoft.com/office/drawing/2014/main" id="{6BF9C294-5664-BC3F-2CCF-C26EE585A148}"/>
              </a:ext>
            </a:extLst>
          </p:cNvPr>
          <p:cNvSpPr>
            <a:spLocks noGrp="1"/>
          </p:cNvSpPr>
          <p:nvPr>
            <p:ph type="ftr" sz="quarter" idx="11"/>
          </p:nvPr>
        </p:nvSpPr>
        <p:spPr>
          <a:xfrm>
            <a:off x="3505200" y="6243638"/>
            <a:ext cx="24384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 Blind Search</a:t>
            </a:r>
          </a:p>
        </p:txBody>
      </p:sp>
      <p:sp>
        <p:nvSpPr>
          <p:cNvPr id="35843" name="Slide Number Placeholder 5">
            <a:extLst>
              <a:ext uri="{FF2B5EF4-FFF2-40B4-BE49-F238E27FC236}">
                <a16:creationId xmlns:a16="http://schemas.microsoft.com/office/drawing/2014/main" id="{6282A0A3-7405-13E0-6968-042880A69A3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E186C9E3-C61C-8F47-9151-64CAA53C2F70}" type="slidenum">
              <a:rPr lang="en-US" altLang="en-US" sz="1400" smtClean="0"/>
              <a:pPr>
                <a:spcBef>
                  <a:spcPct val="0"/>
                </a:spcBef>
                <a:buClrTx/>
                <a:buSzTx/>
                <a:buFontTx/>
                <a:buNone/>
              </a:pPr>
              <a:t>22</a:t>
            </a:fld>
            <a:endParaRPr lang="en-US" altLang="en-US" sz="1400"/>
          </a:p>
        </p:txBody>
      </p:sp>
      <p:sp>
        <p:nvSpPr>
          <p:cNvPr id="35844" name="Rectangle 2">
            <a:extLst>
              <a:ext uri="{FF2B5EF4-FFF2-40B4-BE49-F238E27FC236}">
                <a16:creationId xmlns:a16="http://schemas.microsoft.com/office/drawing/2014/main" id="{C2761841-28C6-22BC-8EFD-96FCAE967B5E}"/>
              </a:ext>
            </a:extLst>
          </p:cNvPr>
          <p:cNvSpPr>
            <a:spLocks noGrp="1" noChangeArrowheads="1"/>
          </p:cNvSpPr>
          <p:nvPr>
            <p:ph type="title"/>
          </p:nvPr>
        </p:nvSpPr>
        <p:spPr/>
        <p:txBody>
          <a:bodyPr/>
          <a:lstStyle/>
          <a:p>
            <a:pPr eaLnBrk="1" hangingPunct="1"/>
            <a:r>
              <a:rPr lang="en-US" altLang="en-US"/>
              <a:t>Problem types</a:t>
            </a:r>
          </a:p>
        </p:txBody>
      </p:sp>
      <p:sp>
        <p:nvSpPr>
          <p:cNvPr id="35845" name="Rectangle 3">
            <a:extLst>
              <a:ext uri="{FF2B5EF4-FFF2-40B4-BE49-F238E27FC236}">
                <a16:creationId xmlns:a16="http://schemas.microsoft.com/office/drawing/2014/main" id="{4F76EFE3-4DBA-DBF7-62A6-6CAC4F916037}"/>
              </a:ext>
            </a:extLst>
          </p:cNvPr>
          <p:cNvSpPr>
            <a:spLocks noGrp="1" noChangeArrowheads="1"/>
          </p:cNvSpPr>
          <p:nvPr>
            <p:ph type="body" idx="1"/>
          </p:nvPr>
        </p:nvSpPr>
        <p:spPr>
          <a:xfrm>
            <a:off x="304800" y="1524000"/>
            <a:ext cx="8650288" cy="4343400"/>
          </a:xfrm>
        </p:spPr>
        <p:txBody>
          <a:bodyPr/>
          <a:lstStyle/>
          <a:p>
            <a:pPr eaLnBrk="1" hangingPunct="1">
              <a:lnSpc>
                <a:spcPct val="90000"/>
              </a:lnSpc>
              <a:spcBef>
                <a:spcPct val="0"/>
              </a:spcBef>
              <a:spcAft>
                <a:spcPts val="1200"/>
              </a:spcAft>
            </a:pPr>
            <a:r>
              <a:rPr lang="en-US" altLang="en-US" sz="2400">
                <a:solidFill>
                  <a:schemeClr val="accent2"/>
                </a:solidFill>
              </a:rPr>
              <a:t>Deterministic, fully observable</a:t>
            </a:r>
            <a:r>
              <a:rPr lang="en-US" altLang="en-US" sz="2400"/>
              <a:t> </a:t>
            </a:r>
            <a:r>
              <a:rPr lang="en-US" altLang="en-US" sz="2400">
                <a:sym typeface="Wingdings" pitchFamily="2" charset="2"/>
              </a:rPr>
              <a:t></a:t>
            </a:r>
            <a:r>
              <a:rPr lang="en-US" altLang="en-US" sz="2400"/>
              <a:t> </a:t>
            </a:r>
            <a:r>
              <a:rPr lang="en-US" altLang="en-US" sz="2400">
                <a:solidFill>
                  <a:srgbClr val="FF0000"/>
                </a:solidFill>
              </a:rPr>
              <a:t>single-state problem</a:t>
            </a:r>
          </a:p>
          <a:p>
            <a:pPr lvl="1" eaLnBrk="1" hangingPunct="1">
              <a:lnSpc>
                <a:spcPct val="90000"/>
              </a:lnSpc>
              <a:spcBef>
                <a:spcPct val="0"/>
              </a:spcBef>
              <a:spcAft>
                <a:spcPts val="1200"/>
              </a:spcAft>
            </a:pPr>
            <a:r>
              <a:rPr lang="en-US" altLang="en-US" sz="2000"/>
              <a:t>Agent knows exactly which state it will be in; solution is a sequence</a:t>
            </a:r>
          </a:p>
          <a:p>
            <a:pPr eaLnBrk="1" hangingPunct="1">
              <a:lnSpc>
                <a:spcPct val="90000"/>
              </a:lnSpc>
              <a:spcBef>
                <a:spcPct val="0"/>
              </a:spcBef>
              <a:spcAft>
                <a:spcPts val="1200"/>
              </a:spcAft>
            </a:pPr>
            <a:r>
              <a:rPr lang="en-US" altLang="en-US" sz="2400">
                <a:solidFill>
                  <a:schemeClr val="accent2"/>
                </a:solidFill>
              </a:rPr>
              <a:t>Non-observable</a:t>
            </a:r>
            <a:r>
              <a:rPr lang="en-US" altLang="en-US" sz="2400">
                <a:solidFill>
                  <a:schemeClr val="accent2"/>
                </a:solidFill>
                <a:cs typeface="Arial" panose="020B0604020202020204" pitchFamily="34" charset="0"/>
              </a:rPr>
              <a:t> </a:t>
            </a:r>
            <a:r>
              <a:rPr lang="en-US" altLang="en-US" sz="2400">
                <a:cs typeface="Arial" panose="020B0604020202020204" pitchFamily="34" charset="0"/>
                <a:sym typeface="Wingdings" pitchFamily="2" charset="2"/>
              </a:rPr>
              <a:t> </a:t>
            </a:r>
            <a:r>
              <a:rPr lang="en-US" altLang="en-US" sz="2400">
                <a:solidFill>
                  <a:srgbClr val="FF0000"/>
                </a:solidFill>
              </a:rPr>
              <a:t>sensorless problem (conformant problem)</a:t>
            </a:r>
          </a:p>
          <a:p>
            <a:pPr lvl="1" eaLnBrk="1" hangingPunct="1">
              <a:lnSpc>
                <a:spcPct val="90000"/>
              </a:lnSpc>
              <a:spcBef>
                <a:spcPct val="0"/>
              </a:spcBef>
              <a:spcAft>
                <a:spcPts val="1200"/>
              </a:spcAft>
            </a:pPr>
            <a:r>
              <a:rPr lang="en-US" altLang="en-US" sz="2000"/>
              <a:t>Agent may have no idea where it is; solution is a sequence</a:t>
            </a:r>
          </a:p>
          <a:p>
            <a:pPr eaLnBrk="1" hangingPunct="1">
              <a:lnSpc>
                <a:spcPct val="90000"/>
              </a:lnSpc>
              <a:spcBef>
                <a:spcPct val="0"/>
              </a:spcBef>
              <a:spcAft>
                <a:spcPts val="1200"/>
              </a:spcAft>
            </a:pPr>
            <a:r>
              <a:rPr lang="en-US" altLang="en-US" sz="2400">
                <a:solidFill>
                  <a:schemeClr val="accent2"/>
                </a:solidFill>
              </a:rPr>
              <a:t>Nondeterministic and/or partially observable</a:t>
            </a:r>
            <a:r>
              <a:rPr lang="en-US" altLang="en-US" sz="2400">
                <a:cs typeface="Arial" panose="020B0604020202020204" pitchFamily="34" charset="0"/>
              </a:rPr>
              <a:t> </a:t>
            </a:r>
            <a:r>
              <a:rPr lang="en-US" altLang="en-US" sz="2400">
                <a:cs typeface="Arial" panose="020B0604020202020204" pitchFamily="34" charset="0"/>
                <a:sym typeface="Wingdings" pitchFamily="2" charset="2"/>
              </a:rPr>
              <a:t> </a:t>
            </a:r>
            <a:r>
              <a:rPr lang="en-US" altLang="en-US" sz="2400">
                <a:solidFill>
                  <a:srgbClr val="FF0000"/>
                </a:solidFill>
              </a:rPr>
              <a:t>contingency problem</a:t>
            </a:r>
            <a:endParaRPr lang="en-US" altLang="en-US" sz="2400"/>
          </a:p>
          <a:p>
            <a:pPr lvl="1" eaLnBrk="1" hangingPunct="1">
              <a:lnSpc>
                <a:spcPct val="90000"/>
              </a:lnSpc>
              <a:spcBef>
                <a:spcPct val="0"/>
              </a:spcBef>
              <a:spcAft>
                <a:spcPts val="1200"/>
              </a:spcAft>
            </a:pPr>
            <a:r>
              <a:rPr lang="en-US" altLang="en-US" sz="2000"/>
              <a:t>percepts provide </a:t>
            </a:r>
            <a:r>
              <a:rPr lang="en-US" altLang="en-US" sz="2000">
                <a:solidFill>
                  <a:srgbClr val="FF0000"/>
                </a:solidFill>
              </a:rPr>
              <a:t>new</a:t>
            </a:r>
            <a:r>
              <a:rPr lang="en-US" altLang="en-US" sz="2000"/>
              <a:t> information about current state</a:t>
            </a:r>
          </a:p>
          <a:p>
            <a:pPr lvl="1" eaLnBrk="1" hangingPunct="1">
              <a:lnSpc>
                <a:spcPct val="90000"/>
              </a:lnSpc>
              <a:spcBef>
                <a:spcPct val="0"/>
              </a:spcBef>
              <a:spcAft>
                <a:spcPts val="1200"/>
              </a:spcAft>
            </a:pPr>
            <a:r>
              <a:rPr lang="en-US" altLang="en-US" sz="2000"/>
              <a:t>often </a:t>
            </a:r>
            <a:r>
              <a:rPr lang="en-US" altLang="en-US" sz="2000">
                <a:solidFill>
                  <a:srgbClr val="FF0000"/>
                </a:solidFill>
              </a:rPr>
              <a:t>interleave</a:t>
            </a:r>
            <a:r>
              <a:rPr lang="en-US" altLang="en-US" sz="2000"/>
              <a:t>} search, execution</a:t>
            </a:r>
          </a:p>
          <a:p>
            <a:pPr eaLnBrk="1" hangingPunct="1">
              <a:lnSpc>
                <a:spcPct val="90000"/>
              </a:lnSpc>
              <a:spcBef>
                <a:spcPct val="0"/>
              </a:spcBef>
              <a:spcAft>
                <a:spcPts val="1200"/>
              </a:spcAft>
            </a:pPr>
            <a:r>
              <a:rPr lang="en-US" altLang="en-US" sz="2400">
                <a:solidFill>
                  <a:schemeClr val="accent2"/>
                </a:solidFill>
              </a:rPr>
              <a:t>Unknown state space</a:t>
            </a:r>
            <a:r>
              <a:rPr lang="en-US" altLang="en-US" sz="2400"/>
              <a:t> </a:t>
            </a:r>
            <a:r>
              <a:rPr lang="en-US" altLang="en-US" sz="2400">
                <a:sym typeface="Wingdings" pitchFamily="2" charset="2"/>
              </a:rPr>
              <a:t> </a:t>
            </a:r>
            <a:r>
              <a:rPr lang="en-US" altLang="en-US" sz="2400">
                <a:solidFill>
                  <a:srgbClr val="FF0000"/>
                </a:solidFill>
              </a:rPr>
              <a:t>exploration problem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Footer Placeholder 5">
            <a:extLst>
              <a:ext uri="{FF2B5EF4-FFF2-40B4-BE49-F238E27FC236}">
                <a16:creationId xmlns:a16="http://schemas.microsoft.com/office/drawing/2014/main" id="{598EF6AD-683D-58FD-4036-12AEFD48705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 Blind Search</a:t>
            </a:r>
          </a:p>
        </p:txBody>
      </p:sp>
      <p:sp>
        <p:nvSpPr>
          <p:cNvPr id="36867" name="Slide Number Placeholder 6">
            <a:extLst>
              <a:ext uri="{FF2B5EF4-FFF2-40B4-BE49-F238E27FC236}">
                <a16:creationId xmlns:a16="http://schemas.microsoft.com/office/drawing/2014/main" id="{C3734AD4-048D-76E3-F9C0-608DBFB09AD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26F6A030-38B1-024B-AE96-E17CEA7F6A4C}" type="slidenum">
              <a:rPr lang="en-US" altLang="en-US" sz="1400" smtClean="0"/>
              <a:pPr>
                <a:spcBef>
                  <a:spcPct val="0"/>
                </a:spcBef>
                <a:buClrTx/>
                <a:buSzTx/>
                <a:buFontTx/>
                <a:buNone/>
              </a:pPr>
              <a:t>23</a:t>
            </a:fld>
            <a:endParaRPr lang="en-US" altLang="en-US" sz="1400"/>
          </a:p>
        </p:txBody>
      </p:sp>
      <p:sp>
        <p:nvSpPr>
          <p:cNvPr id="36868" name="Rectangle 2">
            <a:extLst>
              <a:ext uri="{FF2B5EF4-FFF2-40B4-BE49-F238E27FC236}">
                <a16:creationId xmlns:a16="http://schemas.microsoft.com/office/drawing/2014/main" id="{C00226B9-0039-D46B-0D50-09396C76DFBE}"/>
              </a:ext>
            </a:extLst>
          </p:cNvPr>
          <p:cNvSpPr>
            <a:spLocks noGrp="1" noChangeArrowheads="1"/>
          </p:cNvSpPr>
          <p:nvPr>
            <p:ph type="title"/>
          </p:nvPr>
        </p:nvSpPr>
        <p:spPr/>
        <p:txBody>
          <a:bodyPr/>
          <a:lstStyle/>
          <a:p>
            <a:pPr eaLnBrk="1" hangingPunct="1"/>
            <a:r>
              <a:rPr lang="en-US" altLang="en-US"/>
              <a:t>Example: vacuum world</a:t>
            </a:r>
          </a:p>
        </p:txBody>
      </p:sp>
      <p:sp>
        <p:nvSpPr>
          <p:cNvPr id="36869" name="Rectangle 3">
            <a:extLst>
              <a:ext uri="{FF2B5EF4-FFF2-40B4-BE49-F238E27FC236}">
                <a16:creationId xmlns:a16="http://schemas.microsoft.com/office/drawing/2014/main" id="{C9756D58-02C6-073C-0D74-836E8EECBE58}"/>
              </a:ext>
            </a:extLst>
          </p:cNvPr>
          <p:cNvSpPr>
            <a:spLocks noGrp="1" noChangeArrowheads="1"/>
          </p:cNvSpPr>
          <p:nvPr>
            <p:ph type="body" sz="half" idx="1"/>
          </p:nvPr>
        </p:nvSpPr>
        <p:spPr>
          <a:xfrm>
            <a:off x="304800" y="1524000"/>
            <a:ext cx="4243388" cy="4608513"/>
          </a:xfrm>
        </p:spPr>
        <p:txBody>
          <a:bodyPr/>
          <a:lstStyle/>
          <a:p>
            <a:pPr eaLnBrk="1" hangingPunct="1"/>
            <a:r>
              <a:rPr lang="en-US" altLang="en-US" sz="2400">
                <a:solidFill>
                  <a:schemeClr val="accent2"/>
                </a:solidFill>
              </a:rPr>
              <a:t>Single-state</a:t>
            </a:r>
            <a:r>
              <a:rPr lang="en-US" altLang="en-US" sz="2400"/>
              <a:t>, start in #5. </a:t>
            </a:r>
            <a:r>
              <a:rPr lang="en-US" altLang="en-US" sz="2400" u="sng">
                <a:solidFill>
                  <a:srgbClr val="CC0099"/>
                </a:solidFill>
              </a:rPr>
              <a:t>Solution?</a:t>
            </a:r>
            <a:r>
              <a:rPr lang="en-US" altLang="en-US" sz="2800"/>
              <a:t>
</a:t>
            </a:r>
          </a:p>
        </p:txBody>
      </p:sp>
      <p:pic>
        <p:nvPicPr>
          <p:cNvPr id="36870" name="Picture 4">
            <a:extLst>
              <a:ext uri="{FF2B5EF4-FFF2-40B4-BE49-F238E27FC236}">
                <a16:creationId xmlns:a16="http://schemas.microsoft.com/office/drawing/2014/main" id="{7E594A75-B0BE-FC60-313E-22038F32E658}"/>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870450" y="1757363"/>
            <a:ext cx="3925888" cy="329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89" name="Date Placeholder 3">
            <a:extLst>
              <a:ext uri="{FF2B5EF4-FFF2-40B4-BE49-F238E27FC236}">
                <a16:creationId xmlns:a16="http://schemas.microsoft.com/office/drawing/2014/main" id="{508A640A-F15A-C3DC-C7BC-BD6363D4AB46}"/>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37890" name="Footer Placeholder 4">
            <a:extLst>
              <a:ext uri="{FF2B5EF4-FFF2-40B4-BE49-F238E27FC236}">
                <a16:creationId xmlns:a16="http://schemas.microsoft.com/office/drawing/2014/main" id="{977729A9-3512-C2C4-127F-2746081F1C7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37891" name="Slide Number Placeholder 5">
            <a:extLst>
              <a:ext uri="{FF2B5EF4-FFF2-40B4-BE49-F238E27FC236}">
                <a16:creationId xmlns:a16="http://schemas.microsoft.com/office/drawing/2014/main" id="{83FBDBBE-3AC1-B3EC-478D-CB9770235D1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35F94A65-D1C3-A349-BA08-9B54E8D89273}" type="slidenum">
              <a:rPr lang="en-US" altLang="en-US" sz="1400" smtClean="0"/>
              <a:pPr>
                <a:spcBef>
                  <a:spcPct val="0"/>
                </a:spcBef>
                <a:buClrTx/>
                <a:buSzTx/>
                <a:buFontTx/>
                <a:buNone/>
              </a:pPr>
              <a:t>24</a:t>
            </a:fld>
            <a:endParaRPr lang="en-US" altLang="en-US" sz="1400"/>
          </a:p>
        </p:txBody>
      </p:sp>
      <p:sp>
        <p:nvSpPr>
          <p:cNvPr id="37892" name="Rectangle 2">
            <a:extLst>
              <a:ext uri="{FF2B5EF4-FFF2-40B4-BE49-F238E27FC236}">
                <a16:creationId xmlns:a16="http://schemas.microsoft.com/office/drawing/2014/main" id="{D3EDE33C-44B3-6AE5-9E19-63194A35ADC1}"/>
              </a:ext>
            </a:extLst>
          </p:cNvPr>
          <p:cNvSpPr>
            <a:spLocks noGrp="1" noChangeArrowheads="1"/>
          </p:cNvSpPr>
          <p:nvPr>
            <p:ph type="title"/>
          </p:nvPr>
        </p:nvSpPr>
        <p:spPr/>
        <p:txBody>
          <a:bodyPr/>
          <a:lstStyle/>
          <a:p>
            <a:pPr eaLnBrk="1" hangingPunct="1"/>
            <a:r>
              <a:rPr lang="en-US" altLang="en-US"/>
              <a:t>Example: vacuum world</a:t>
            </a:r>
          </a:p>
        </p:txBody>
      </p:sp>
      <p:sp>
        <p:nvSpPr>
          <p:cNvPr id="37893" name="Rectangle 3">
            <a:extLst>
              <a:ext uri="{FF2B5EF4-FFF2-40B4-BE49-F238E27FC236}">
                <a16:creationId xmlns:a16="http://schemas.microsoft.com/office/drawing/2014/main" id="{098D89A1-8D4C-C454-F655-F2CAC649DB33}"/>
              </a:ext>
            </a:extLst>
          </p:cNvPr>
          <p:cNvSpPr>
            <a:spLocks noGrp="1" noChangeArrowheads="1"/>
          </p:cNvSpPr>
          <p:nvPr>
            <p:ph type="body" idx="1"/>
          </p:nvPr>
        </p:nvSpPr>
        <p:spPr/>
        <p:txBody>
          <a:bodyPr/>
          <a:lstStyle/>
          <a:p>
            <a:pPr eaLnBrk="1" hangingPunct="1"/>
            <a:r>
              <a:rPr lang="en-US" altLang="en-US" sz="2400">
                <a:solidFill>
                  <a:schemeClr val="accent2"/>
                </a:solidFill>
              </a:rPr>
              <a:t>Single-state</a:t>
            </a:r>
            <a:r>
              <a:rPr lang="en-US" altLang="en-US" sz="2400"/>
              <a:t>, start in #5. </a:t>
            </a:r>
            <a:br>
              <a:rPr lang="en-US" altLang="en-US" sz="2400"/>
            </a:br>
            <a:r>
              <a:rPr lang="en-US" altLang="en-US" sz="2400" u="sng">
                <a:solidFill>
                  <a:srgbClr val="CC0099"/>
                </a:solidFill>
              </a:rPr>
              <a:t>Solution?</a:t>
            </a:r>
            <a:r>
              <a:rPr lang="en-US" altLang="en-US" sz="2400">
                <a:solidFill>
                  <a:srgbClr val="CC0099"/>
                </a:solidFill>
              </a:rPr>
              <a:t> </a:t>
            </a:r>
            <a:r>
              <a:rPr lang="en-US" altLang="en-US" sz="2400" i="1"/>
              <a:t>[Right, Suck]</a:t>
            </a:r>
            <a:r>
              <a:rPr lang="en-US" altLang="en-US" sz="2400"/>
              <a:t>
</a:t>
            </a:r>
          </a:p>
          <a:p>
            <a:pPr lvl="4" eaLnBrk="1" hangingPunct="1"/>
            <a:endParaRPr lang="en-US" altLang="en-US" sz="1600">
              <a:solidFill>
                <a:schemeClr val="accent2"/>
              </a:solidFill>
            </a:endParaRPr>
          </a:p>
          <a:p>
            <a:pPr eaLnBrk="1" hangingPunct="1"/>
            <a:r>
              <a:rPr lang="en-US" altLang="en-US" sz="2400">
                <a:solidFill>
                  <a:schemeClr val="accent2"/>
                </a:solidFill>
              </a:rPr>
              <a:t>Sensorless, </a:t>
            </a:r>
            <a:r>
              <a:rPr lang="en-US" altLang="en-US" sz="2400"/>
              <a:t>start in </a:t>
            </a:r>
            <a:br>
              <a:rPr lang="en-US" altLang="en-US" sz="2400"/>
            </a:br>
            <a:r>
              <a:rPr lang="en-US" altLang="en-US" sz="2400"/>
              <a:t>{</a:t>
            </a:r>
            <a:r>
              <a:rPr lang="en-US" altLang="en-US" sz="2400" i="1"/>
              <a:t>1,2,3,4,5,6,7,8</a:t>
            </a:r>
            <a:r>
              <a:rPr lang="en-US" altLang="en-US" sz="2400"/>
              <a:t>}</a:t>
            </a:r>
            <a:r>
              <a:rPr lang="en-US" altLang="en-US" sz="2400" i="1"/>
              <a:t> </a:t>
            </a:r>
            <a:r>
              <a:rPr lang="en-US" altLang="en-US" sz="2400"/>
              <a:t>e.g., </a:t>
            </a:r>
            <a:br>
              <a:rPr lang="en-US" altLang="en-US" sz="2400"/>
            </a:br>
            <a:r>
              <a:rPr lang="en-US" altLang="en-US" sz="2400" i="1"/>
              <a:t>Right </a:t>
            </a:r>
            <a:r>
              <a:rPr lang="en-US" altLang="en-US" sz="2400"/>
              <a:t>goes to {</a:t>
            </a:r>
            <a:r>
              <a:rPr lang="en-US" altLang="en-US" sz="2400" i="1"/>
              <a:t>2,4,6,8</a:t>
            </a:r>
            <a:r>
              <a:rPr lang="en-US" altLang="en-US" sz="2400"/>
              <a:t>} </a:t>
            </a:r>
            <a:br>
              <a:rPr lang="en-US" altLang="en-US" sz="2400"/>
            </a:br>
            <a:r>
              <a:rPr lang="en-US" altLang="en-US" sz="2400" u="sng">
                <a:solidFill>
                  <a:srgbClr val="CC0099"/>
                </a:solidFill>
              </a:rPr>
              <a:t>Solution?</a:t>
            </a:r>
            <a:r>
              <a:rPr lang="en-US" altLang="en-US" sz="2400"/>
              <a:t>
</a:t>
            </a:r>
          </a:p>
        </p:txBody>
      </p:sp>
      <p:pic>
        <p:nvPicPr>
          <p:cNvPr id="37894" name="Picture 12">
            <a:extLst>
              <a:ext uri="{FF2B5EF4-FFF2-40B4-BE49-F238E27FC236}">
                <a16:creationId xmlns:a16="http://schemas.microsoft.com/office/drawing/2014/main" id="{0D1DBB66-9ED4-E736-F4D2-0EDE6D860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828800"/>
            <a:ext cx="373380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Date Placeholder 3">
            <a:extLst>
              <a:ext uri="{FF2B5EF4-FFF2-40B4-BE49-F238E27FC236}">
                <a16:creationId xmlns:a16="http://schemas.microsoft.com/office/drawing/2014/main" id="{7E1EBB62-6D23-5B65-EFCD-F364F914CBFC}"/>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38914" name="Footer Placeholder 4">
            <a:extLst>
              <a:ext uri="{FF2B5EF4-FFF2-40B4-BE49-F238E27FC236}">
                <a16:creationId xmlns:a16="http://schemas.microsoft.com/office/drawing/2014/main" id="{9B144B24-0850-12EE-6B23-A7AE04F0870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38915" name="Slide Number Placeholder 5">
            <a:extLst>
              <a:ext uri="{FF2B5EF4-FFF2-40B4-BE49-F238E27FC236}">
                <a16:creationId xmlns:a16="http://schemas.microsoft.com/office/drawing/2014/main" id="{B724B9D1-21C2-A713-A233-7E2D7253A4B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52ED917B-B80B-324D-85C9-B80E5FFE74C9}" type="slidenum">
              <a:rPr lang="en-US" altLang="en-US" sz="1400" smtClean="0"/>
              <a:pPr>
                <a:spcBef>
                  <a:spcPct val="0"/>
                </a:spcBef>
                <a:buClrTx/>
                <a:buSzTx/>
                <a:buFontTx/>
                <a:buNone/>
              </a:pPr>
              <a:t>25</a:t>
            </a:fld>
            <a:endParaRPr lang="en-US" altLang="en-US" sz="1400"/>
          </a:p>
        </p:txBody>
      </p:sp>
      <p:sp>
        <p:nvSpPr>
          <p:cNvPr id="38916" name="Rectangle 2">
            <a:extLst>
              <a:ext uri="{FF2B5EF4-FFF2-40B4-BE49-F238E27FC236}">
                <a16:creationId xmlns:a16="http://schemas.microsoft.com/office/drawing/2014/main" id="{2F1C4CF3-7BED-3340-E397-013D34395935}"/>
              </a:ext>
            </a:extLst>
          </p:cNvPr>
          <p:cNvSpPr>
            <a:spLocks noGrp="1" noChangeArrowheads="1"/>
          </p:cNvSpPr>
          <p:nvPr>
            <p:ph type="title"/>
          </p:nvPr>
        </p:nvSpPr>
        <p:spPr/>
        <p:txBody>
          <a:bodyPr/>
          <a:lstStyle/>
          <a:p>
            <a:pPr eaLnBrk="1" hangingPunct="1"/>
            <a:r>
              <a:rPr lang="en-US" altLang="en-US"/>
              <a:t>Example: vacuum world</a:t>
            </a:r>
          </a:p>
        </p:txBody>
      </p:sp>
      <p:sp>
        <p:nvSpPr>
          <p:cNvPr id="38917" name="Rectangle 3">
            <a:extLst>
              <a:ext uri="{FF2B5EF4-FFF2-40B4-BE49-F238E27FC236}">
                <a16:creationId xmlns:a16="http://schemas.microsoft.com/office/drawing/2014/main" id="{1A93D7BC-B2B7-52E4-A043-A22C2A4D8524}"/>
              </a:ext>
            </a:extLst>
          </p:cNvPr>
          <p:cNvSpPr>
            <a:spLocks noGrp="1" noChangeArrowheads="1"/>
          </p:cNvSpPr>
          <p:nvPr>
            <p:ph type="body" idx="1"/>
          </p:nvPr>
        </p:nvSpPr>
        <p:spPr/>
        <p:txBody>
          <a:bodyPr/>
          <a:lstStyle/>
          <a:p>
            <a:pPr eaLnBrk="1" hangingPunct="1"/>
            <a:r>
              <a:rPr lang="en-US" altLang="en-US" sz="2400">
                <a:solidFill>
                  <a:schemeClr val="accent2"/>
                </a:solidFill>
              </a:rPr>
              <a:t>	Sensorless, </a:t>
            </a:r>
            <a:r>
              <a:rPr lang="en-US" altLang="en-US" sz="2400"/>
              <a:t>start in </a:t>
            </a:r>
            <a:br>
              <a:rPr lang="en-US" altLang="en-US" sz="2400"/>
            </a:br>
            <a:r>
              <a:rPr lang="en-US" altLang="en-US" sz="2400"/>
              <a:t>{</a:t>
            </a:r>
            <a:r>
              <a:rPr lang="en-US" altLang="en-US" sz="2400" i="1"/>
              <a:t>1,2,3,4,5,6,7,8</a:t>
            </a:r>
            <a:r>
              <a:rPr lang="en-US" altLang="en-US" sz="2400"/>
              <a:t>}</a:t>
            </a:r>
            <a:r>
              <a:rPr lang="en-US" altLang="en-US" sz="2400" i="1"/>
              <a:t> </a:t>
            </a:r>
            <a:r>
              <a:rPr lang="en-US" altLang="en-US" sz="2400"/>
              <a:t>e.g., </a:t>
            </a:r>
            <a:br>
              <a:rPr lang="en-US" altLang="en-US" sz="2400"/>
            </a:br>
            <a:r>
              <a:rPr lang="en-US" altLang="en-US" sz="2400" i="1"/>
              <a:t>Right </a:t>
            </a:r>
            <a:r>
              <a:rPr lang="en-US" altLang="en-US" sz="2400"/>
              <a:t>goes to {</a:t>
            </a:r>
            <a:r>
              <a:rPr lang="en-US" altLang="en-US" sz="2400" i="1"/>
              <a:t>2,4,6,8</a:t>
            </a:r>
            <a:r>
              <a:rPr lang="en-US" altLang="en-US" sz="2400"/>
              <a:t>} </a:t>
            </a:r>
            <a:br>
              <a:rPr lang="en-US" altLang="en-US" sz="2400"/>
            </a:br>
            <a:r>
              <a:rPr lang="en-US" altLang="en-US" sz="2400" u="sng">
                <a:solidFill>
                  <a:srgbClr val="CC0099"/>
                </a:solidFill>
              </a:rPr>
              <a:t>Solution?</a:t>
            </a:r>
            <a:r>
              <a:rPr lang="en-US" altLang="en-US" sz="2400">
                <a:solidFill>
                  <a:srgbClr val="CC0099"/>
                </a:solidFill>
              </a:rPr>
              <a:t> </a:t>
            </a:r>
            <a:br>
              <a:rPr lang="en-US" altLang="en-US" sz="2400">
                <a:solidFill>
                  <a:srgbClr val="CC0099"/>
                </a:solidFill>
              </a:rPr>
            </a:br>
            <a:r>
              <a:rPr lang="en-US" altLang="en-US" sz="2400" i="1"/>
              <a:t>[Right,Suck,Left,Suck]</a:t>
            </a:r>
            <a:r>
              <a:rPr lang="en-US" altLang="en-US"/>
              <a:t>
</a:t>
            </a:r>
          </a:p>
          <a:p>
            <a:pPr lvl="4" eaLnBrk="1" hangingPunct="1"/>
            <a:endParaRPr lang="en-US" altLang="en-US"/>
          </a:p>
          <a:p>
            <a:pPr eaLnBrk="1" hangingPunct="1"/>
            <a:r>
              <a:rPr lang="en-US" altLang="en-US" sz="2400">
                <a:solidFill>
                  <a:schemeClr val="accent2"/>
                </a:solidFill>
              </a:rPr>
              <a:t>Contingency</a:t>
            </a:r>
            <a:r>
              <a:rPr lang="en-US" altLang="en-US" sz="2400"/>
              <a:t> </a:t>
            </a:r>
          </a:p>
          <a:p>
            <a:pPr lvl="1" eaLnBrk="1" hangingPunct="1"/>
            <a:r>
              <a:rPr lang="en-US" altLang="en-US" sz="2000"/>
              <a:t>Nondeterministic: </a:t>
            </a:r>
            <a:r>
              <a:rPr lang="en-US" altLang="en-US" sz="2000" i="1"/>
              <a:t>Suck</a:t>
            </a:r>
            <a:r>
              <a:rPr lang="en-US" altLang="en-US" sz="2000"/>
              <a:t> may </a:t>
            </a:r>
            <a:br>
              <a:rPr lang="en-US" altLang="en-US" sz="2000"/>
            </a:br>
            <a:r>
              <a:rPr lang="en-US" altLang="en-US" sz="2000"/>
              <a:t>dirty a clean carpet</a:t>
            </a:r>
          </a:p>
          <a:p>
            <a:pPr lvl="1" eaLnBrk="1" hangingPunct="1"/>
            <a:r>
              <a:rPr lang="en-US" altLang="en-US" sz="2000"/>
              <a:t>Partially observable: location, dirt at current location.</a:t>
            </a:r>
          </a:p>
          <a:p>
            <a:pPr lvl="1" eaLnBrk="1" hangingPunct="1"/>
            <a:r>
              <a:rPr lang="en-US" altLang="en-US" sz="2000"/>
              <a:t>Percept: </a:t>
            </a:r>
            <a:r>
              <a:rPr lang="en-US" altLang="en-US" sz="2000" i="1"/>
              <a:t>[L, Clean],</a:t>
            </a:r>
            <a:r>
              <a:rPr lang="en-US" altLang="en-US" sz="2000"/>
              <a:t> i.e., start in #5 or #7</a:t>
            </a:r>
            <a:br>
              <a:rPr lang="en-US" altLang="en-US" sz="2000"/>
            </a:br>
            <a:r>
              <a:rPr lang="en-US" altLang="en-US" sz="2400" u="sng">
                <a:solidFill>
                  <a:srgbClr val="CC0099"/>
                </a:solidFill>
              </a:rPr>
              <a:t>Solution?</a:t>
            </a:r>
            <a:r>
              <a:rPr lang="en-US" altLang="en-US" sz="2400">
                <a:solidFill>
                  <a:srgbClr val="CC0099"/>
                </a:solidFill>
              </a:rPr>
              <a:t> </a:t>
            </a:r>
            <a:br>
              <a:rPr lang="en-US" altLang="en-US" sz="2400">
                <a:solidFill>
                  <a:srgbClr val="CC0099"/>
                </a:solidFill>
              </a:rPr>
            </a:br>
            <a:endParaRPr lang="en-US" altLang="en-US" sz="2400"/>
          </a:p>
        </p:txBody>
      </p:sp>
      <p:pic>
        <p:nvPicPr>
          <p:cNvPr id="38918" name="Picture 6">
            <a:extLst>
              <a:ext uri="{FF2B5EF4-FFF2-40B4-BE49-F238E27FC236}">
                <a16:creationId xmlns:a16="http://schemas.microsoft.com/office/drawing/2014/main" id="{DEAEB1F5-641C-2CF2-200B-D0E3225E3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828800"/>
            <a:ext cx="373380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7" name="Date Placeholder 3">
            <a:extLst>
              <a:ext uri="{FF2B5EF4-FFF2-40B4-BE49-F238E27FC236}">
                <a16:creationId xmlns:a16="http://schemas.microsoft.com/office/drawing/2014/main" id="{87E62932-447F-A7AB-7B49-95802BA7C4B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39938" name="Footer Placeholder 4">
            <a:extLst>
              <a:ext uri="{FF2B5EF4-FFF2-40B4-BE49-F238E27FC236}">
                <a16:creationId xmlns:a16="http://schemas.microsoft.com/office/drawing/2014/main" id="{DF50D95F-265E-1074-C81B-A49291C317D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39939" name="Slide Number Placeholder 5">
            <a:extLst>
              <a:ext uri="{FF2B5EF4-FFF2-40B4-BE49-F238E27FC236}">
                <a16:creationId xmlns:a16="http://schemas.microsoft.com/office/drawing/2014/main" id="{943F6081-62CF-27D5-C1C0-4DA012570AD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0321FE43-EA5C-214C-9565-FC5689DD6B8E}" type="slidenum">
              <a:rPr lang="en-US" altLang="en-US" sz="1400" smtClean="0"/>
              <a:pPr>
                <a:spcBef>
                  <a:spcPct val="0"/>
                </a:spcBef>
                <a:buClrTx/>
                <a:buSzTx/>
                <a:buFontTx/>
                <a:buNone/>
              </a:pPr>
              <a:t>26</a:t>
            </a:fld>
            <a:endParaRPr lang="en-US" altLang="en-US" sz="1400"/>
          </a:p>
        </p:txBody>
      </p:sp>
      <p:sp>
        <p:nvSpPr>
          <p:cNvPr id="39940" name="Rectangle 2">
            <a:extLst>
              <a:ext uri="{FF2B5EF4-FFF2-40B4-BE49-F238E27FC236}">
                <a16:creationId xmlns:a16="http://schemas.microsoft.com/office/drawing/2014/main" id="{6A6A8014-ECDC-7522-92CE-D23D69E0EC8C}"/>
              </a:ext>
            </a:extLst>
          </p:cNvPr>
          <p:cNvSpPr>
            <a:spLocks noGrp="1" noChangeArrowheads="1"/>
          </p:cNvSpPr>
          <p:nvPr>
            <p:ph type="title"/>
          </p:nvPr>
        </p:nvSpPr>
        <p:spPr/>
        <p:txBody>
          <a:bodyPr/>
          <a:lstStyle/>
          <a:p>
            <a:pPr eaLnBrk="1" hangingPunct="1"/>
            <a:r>
              <a:rPr lang="en-US" altLang="en-US"/>
              <a:t>Example: vacuum world</a:t>
            </a:r>
          </a:p>
        </p:txBody>
      </p:sp>
      <p:sp>
        <p:nvSpPr>
          <p:cNvPr id="39941" name="Rectangle 3">
            <a:extLst>
              <a:ext uri="{FF2B5EF4-FFF2-40B4-BE49-F238E27FC236}">
                <a16:creationId xmlns:a16="http://schemas.microsoft.com/office/drawing/2014/main" id="{BFC0101C-9065-F2D7-0026-3564B1025A4C}"/>
              </a:ext>
            </a:extLst>
          </p:cNvPr>
          <p:cNvSpPr>
            <a:spLocks noGrp="1" noChangeArrowheads="1"/>
          </p:cNvSpPr>
          <p:nvPr>
            <p:ph type="body" idx="1"/>
          </p:nvPr>
        </p:nvSpPr>
        <p:spPr/>
        <p:txBody>
          <a:bodyPr/>
          <a:lstStyle/>
          <a:p>
            <a:pPr eaLnBrk="1" hangingPunct="1"/>
            <a:r>
              <a:rPr lang="en-US" altLang="en-US" sz="2400">
                <a:solidFill>
                  <a:schemeClr val="accent2"/>
                </a:solidFill>
              </a:rPr>
              <a:t>	Sensorless, </a:t>
            </a:r>
            <a:r>
              <a:rPr lang="en-US" altLang="en-US" sz="2400"/>
              <a:t>start in </a:t>
            </a:r>
            <a:br>
              <a:rPr lang="en-US" altLang="en-US" sz="2400"/>
            </a:br>
            <a:r>
              <a:rPr lang="en-US" altLang="en-US" sz="2400"/>
              <a:t>{</a:t>
            </a:r>
            <a:r>
              <a:rPr lang="en-US" altLang="en-US" sz="2400" i="1"/>
              <a:t>1,2,3,4,5,6,7,8</a:t>
            </a:r>
            <a:r>
              <a:rPr lang="en-US" altLang="en-US" sz="2400"/>
              <a:t>}</a:t>
            </a:r>
            <a:r>
              <a:rPr lang="en-US" altLang="en-US" sz="2400" i="1"/>
              <a:t> </a:t>
            </a:r>
            <a:r>
              <a:rPr lang="en-US" altLang="en-US" sz="2400"/>
              <a:t>e.g., </a:t>
            </a:r>
            <a:br>
              <a:rPr lang="en-US" altLang="en-US" sz="2400"/>
            </a:br>
            <a:r>
              <a:rPr lang="en-US" altLang="en-US" sz="2400" i="1"/>
              <a:t>Right </a:t>
            </a:r>
            <a:r>
              <a:rPr lang="en-US" altLang="en-US" sz="2400"/>
              <a:t>goes to {</a:t>
            </a:r>
            <a:r>
              <a:rPr lang="en-US" altLang="en-US" sz="2400" i="1"/>
              <a:t>2,4,6,8</a:t>
            </a:r>
            <a:r>
              <a:rPr lang="en-US" altLang="en-US" sz="2400"/>
              <a:t>} </a:t>
            </a:r>
            <a:br>
              <a:rPr lang="en-US" altLang="en-US" sz="2400"/>
            </a:br>
            <a:r>
              <a:rPr lang="en-US" altLang="en-US" sz="2400" u="sng">
                <a:solidFill>
                  <a:srgbClr val="CC0099"/>
                </a:solidFill>
              </a:rPr>
              <a:t>Solution?</a:t>
            </a:r>
            <a:r>
              <a:rPr lang="en-US" altLang="en-US" sz="2400">
                <a:solidFill>
                  <a:srgbClr val="CC0099"/>
                </a:solidFill>
              </a:rPr>
              <a:t> </a:t>
            </a:r>
            <a:br>
              <a:rPr lang="en-US" altLang="en-US" sz="2400">
                <a:solidFill>
                  <a:srgbClr val="CC0099"/>
                </a:solidFill>
              </a:rPr>
            </a:br>
            <a:r>
              <a:rPr lang="en-US" altLang="en-US" sz="2400" i="1"/>
              <a:t>[Right,Suck,Left,Suck]</a:t>
            </a:r>
            <a:r>
              <a:rPr lang="en-US" altLang="en-US"/>
              <a:t>
</a:t>
            </a:r>
          </a:p>
          <a:p>
            <a:pPr lvl="4" eaLnBrk="1" hangingPunct="1"/>
            <a:endParaRPr lang="en-US" altLang="en-US"/>
          </a:p>
          <a:p>
            <a:pPr eaLnBrk="1" hangingPunct="1"/>
            <a:r>
              <a:rPr lang="en-US" altLang="en-US" sz="2400">
                <a:solidFill>
                  <a:schemeClr val="accent2"/>
                </a:solidFill>
              </a:rPr>
              <a:t>Contingency</a:t>
            </a:r>
            <a:r>
              <a:rPr lang="en-US" altLang="en-US" sz="2400"/>
              <a:t> </a:t>
            </a:r>
          </a:p>
          <a:p>
            <a:pPr lvl="1" eaLnBrk="1" hangingPunct="1"/>
            <a:r>
              <a:rPr lang="en-US" altLang="en-US" sz="2000"/>
              <a:t>Nondeterministic: </a:t>
            </a:r>
            <a:r>
              <a:rPr lang="en-US" altLang="en-US" sz="2000" i="1"/>
              <a:t>Suck</a:t>
            </a:r>
            <a:r>
              <a:rPr lang="en-US" altLang="en-US" sz="2000"/>
              <a:t> may </a:t>
            </a:r>
            <a:br>
              <a:rPr lang="en-US" altLang="en-US" sz="2000"/>
            </a:br>
            <a:r>
              <a:rPr lang="en-US" altLang="en-US" sz="2000"/>
              <a:t>dirty a clean carpet</a:t>
            </a:r>
          </a:p>
          <a:p>
            <a:pPr lvl="1" eaLnBrk="1" hangingPunct="1"/>
            <a:r>
              <a:rPr lang="en-US" altLang="en-US" sz="2000"/>
              <a:t>Partially observable: location, dirt at current location.</a:t>
            </a:r>
          </a:p>
          <a:p>
            <a:pPr lvl="1" eaLnBrk="1" hangingPunct="1"/>
            <a:r>
              <a:rPr lang="en-US" altLang="en-US" sz="2000"/>
              <a:t>Percept: </a:t>
            </a:r>
            <a:r>
              <a:rPr lang="en-US" altLang="en-US" sz="2000" i="1"/>
              <a:t>[L, Clean],</a:t>
            </a:r>
            <a:r>
              <a:rPr lang="en-US" altLang="en-US" sz="2000"/>
              <a:t> i.e., start in #5 or #7</a:t>
            </a:r>
            <a:br>
              <a:rPr lang="en-US" altLang="en-US" sz="2000"/>
            </a:br>
            <a:r>
              <a:rPr lang="en-US" altLang="en-US" sz="2400" u="sng">
                <a:solidFill>
                  <a:srgbClr val="CC0099"/>
                </a:solidFill>
              </a:rPr>
              <a:t>Solution?</a:t>
            </a:r>
            <a:r>
              <a:rPr lang="en-US" altLang="en-US" sz="2400">
                <a:solidFill>
                  <a:srgbClr val="CC0099"/>
                </a:solidFill>
              </a:rPr>
              <a:t> </a:t>
            </a:r>
            <a:r>
              <a:rPr lang="en-US" altLang="en-US" sz="2400" i="1"/>
              <a:t>[Right, </a:t>
            </a:r>
            <a:r>
              <a:rPr lang="en-US" altLang="en-US" sz="2400" b="1" i="1"/>
              <a:t>if</a:t>
            </a:r>
            <a:r>
              <a:rPr lang="en-US" altLang="en-US" sz="2400" i="1"/>
              <a:t> dirt </a:t>
            </a:r>
            <a:r>
              <a:rPr lang="en-US" altLang="en-US" sz="2400" b="1" i="1"/>
              <a:t>then </a:t>
            </a:r>
            <a:r>
              <a:rPr lang="en-US" altLang="en-US" sz="2400" i="1"/>
              <a:t>Suck]</a:t>
            </a:r>
          </a:p>
        </p:txBody>
      </p:sp>
      <p:pic>
        <p:nvPicPr>
          <p:cNvPr id="39942" name="Picture 4">
            <a:extLst>
              <a:ext uri="{FF2B5EF4-FFF2-40B4-BE49-F238E27FC236}">
                <a16:creationId xmlns:a16="http://schemas.microsoft.com/office/drawing/2014/main" id="{605C655C-240B-2F8F-E259-28E8EAD87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828800"/>
            <a:ext cx="373380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Footer Placeholder 4">
            <a:extLst>
              <a:ext uri="{FF2B5EF4-FFF2-40B4-BE49-F238E27FC236}">
                <a16:creationId xmlns:a16="http://schemas.microsoft.com/office/drawing/2014/main" id="{3980C046-5C69-A2B7-68BA-4ED168A6AC70}"/>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40962" name="Slide Number Placeholder 5">
            <a:extLst>
              <a:ext uri="{FF2B5EF4-FFF2-40B4-BE49-F238E27FC236}">
                <a16:creationId xmlns:a16="http://schemas.microsoft.com/office/drawing/2014/main" id="{FF32CFEC-C9CC-1249-586E-D99CEBDD612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2CCEC8FB-61BE-1A49-9D3F-3EB66F8C46C9}" type="slidenum">
              <a:rPr lang="en-US" altLang="en-US" sz="1400" smtClean="0"/>
              <a:pPr>
                <a:spcBef>
                  <a:spcPct val="0"/>
                </a:spcBef>
                <a:buClrTx/>
                <a:buSzTx/>
                <a:buFontTx/>
                <a:buNone/>
              </a:pPr>
              <a:t>27</a:t>
            </a:fld>
            <a:endParaRPr lang="en-US" altLang="en-US" sz="1400"/>
          </a:p>
        </p:txBody>
      </p:sp>
      <p:sp>
        <p:nvSpPr>
          <p:cNvPr id="40963" name="Rectangle 2">
            <a:extLst>
              <a:ext uri="{FF2B5EF4-FFF2-40B4-BE49-F238E27FC236}">
                <a16:creationId xmlns:a16="http://schemas.microsoft.com/office/drawing/2014/main" id="{7263258F-E044-F701-BD64-62F23D9E25A5}"/>
              </a:ext>
            </a:extLst>
          </p:cNvPr>
          <p:cNvSpPr>
            <a:spLocks noGrp="1" noChangeArrowheads="1"/>
          </p:cNvSpPr>
          <p:nvPr>
            <p:ph type="title"/>
          </p:nvPr>
        </p:nvSpPr>
        <p:spPr/>
        <p:txBody>
          <a:bodyPr/>
          <a:lstStyle/>
          <a:p>
            <a:pPr eaLnBrk="1" hangingPunct="1"/>
            <a:r>
              <a:rPr lang="en-US" altLang="en-US" sz="4000"/>
              <a:t>Single-state problem formulation</a:t>
            </a:r>
          </a:p>
        </p:txBody>
      </p:sp>
      <p:sp>
        <p:nvSpPr>
          <p:cNvPr id="40964" name="Rectangle 3">
            <a:extLst>
              <a:ext uri="{FF2B5EF4-FFF2-40B4-BE49-F238E27FC236}">
                <a16:creationId xmlns:a16="http://schemas.microsoft.com/office/drawing/2014/main" id="{7F596BCC-94EC-65FD-FA9E-4DCBCD227BAB}"/>
              </a:ext>
            </a:extLst>
          </p:cNvPr>
          <p:cNvSpPr>
            <a:spLocks noGrp="1" noChangeArrowheads="1"/>
          </p:cNvSpPr>
          <p:nvPr>
            <p:ph type="body" idx="1"/>
          </p:nvPr>
        </p:nvSpPr>
        <p:spPr/>
        <p:txBody>
          <a:bodyPr/>
          <a:lstStyle/>
          <a:p>
            <a:pPr marL="381000" indent="-381000" eaLnBrk="1" hangingPunct="1">
              <a:lnSpc>
                <a:spcPct val="80000"/>
              </a:lnSpc>
              <a:buFont typeface="Wingdings" pitchFamily="2" charset="2"/>
              <a:buNone/>
            </a:pPr>
            <a:r>
              <a:rPr lang="en-US" altLang="en-US" sz="2000"/>
              <a:t>A </a:t>
            </a:r>
            <a:r>
              <a:rPr lang="en-US" altLang="en-US" sz="2000">
                <a:solidFill>
                  <a:srgbClr val="FF0000"/>
                </a:solidFill>
              </a:rPr>
              <a:t>problem</a:t>
            </a:r>
            <a:r>
              <a:rPr lang="en-US" altLang="en-US" sz="2000"/>
              <a:t> is defined by four items:
</a:t>
            </a:r>
          </a:p>
          <a:p>
            <a:pPr marL="381000" indent="-381000" eaLnBrk="1" hangingPunct="1">
              <a:lnSpc>
                <a:spcPct val="80000"/>
              </a:lnSpc>
              <a:buFontTx/>
              <a:buAutoNum type="arabicPeriod"/>
            </a:pPr>
            <a:r>
              <a:rPr lang="en-US" altLang="en-US" sz="2000">
                <a:solidFill>
                  <a:srgbClr val="FF0000"/>
                </a:solidFill>
              </a:rPr>
              <a:t>initial state </a:t>
            </a:r>
            <a:r>
              <a:rPr lang="en-US" altLang="en-US" sz="2000"/>
              <a:t>e.g., "at Arad"</a:t>
            </a:r>
          </a:p>
          <a:p>
            <a:pPr marL="381000" indent="-381000" eaLnBrk="1" hangingPunct="1">
              <a:lnSpc>
                <a:spcPct val="80000"/>
              </a:lnSpc>
              <a:buFontTx/>
              <a:buAutoNum type="arabicPeriod"/>
            </a:pPr>
            <a:r>
              <a:rPr lang="en-US" altLang="en-US" sz="2000">
                <a:solidFill>
                  <a:srgbClr val="FF0000"/>
                </a:solidFill>
              </a:rPr>
              <a:t>actions</a:t>
            </a:r>
            <a:r>
              <a:rPr lang="en-US" altLang="en-US" sz="2000"/>
              <a:t> or </a:t>
            </a:r>
            <a:r>
              <a:rPr lang="en-US" altLang="en-US" sz="2000">
                <a:solidFill>
                  <a:srgbClr val="FF0000"/>
                </a:solidFill>
              </a:rPr>
              <a:t>successor function</a:t>
            </a:r>
            <a:r>
              <a:rPr lang="en-US" altLang="en-US" sz="2000"/>
              <a:t> </a:t>
            </a:r>
            <a:r>
              <a:rPr lang="en-US" altLang="en-US" sz="2000" i="1"/>
              <a:t>S(x)</a:t>
            </a:r>
            <a:r>
              <a:rPr lang="en-US" altLang="en-US" sz="2000"/>
              <a:t> = set of action–state pairs </a:t>
            </a:r>
          </a:p>
          <a:p>
            <a:pPr marL="800100" lvl="1" indent="-342900" eaLnBrk="1" hangingPunct="1">
              <a:lnSpc>
                <a:spcPct val="80000"/>
              </a:lnSpc>
            </a:pPr>
            <a:r>
              <a:rPr lang="en-US" altLang="en-US" sz="1800"/>
              <a:t>e.g., </a:t>
            </a:r>
            <a:r>
              <a:rPr lang="en-US" altLang="en-US" sz="1800" i="1"/>
              <a:t>S(Arad) = </a:t>
            </a:r>
            <a:r>
              <a:rPr lang="en-US" altLang="en-US" sz="1800"/>
              <a:t>{</a:t>
            </a:r>
            <a:r>
              <a:rPr lang="en-US" altLang="en-US" sz="1800" i="1"/>
              <a:t>&lt;Arad </a:t>
            </a:r>
            <a:r>
              <a:rPr lang="en-US" altLang="en-US" sz="1800" i="1">
                <a:sym typeface="Wingdings" pitchFamily="2" charset="2"/>
              </a:rPr>
              <a:t> </a:t>
            </a:r>
            <a:r>
              <a:rPr lang="en-US" altLang="en-US" sz="1800" i="1"/>
              <a:t>Zerind, Zerind&gt;, … </a:t>
            </a:r>
            <a:r>
              <a:rPr lang="en-US" altLang="en-US" sz="1800"/>
              <a:t>}
</a:t>
            </a:r>
          </a:p>
          <a:p>
            <a:pPr marL="381000" indent="-381000" eaLnBrk="1" hangingPunct="1">
              <a:lnSpc>
                <a:spcPct val="80000"/>
              </a:lnSpc>
              <a:buFontTx/>
              <a:buAutoNum type="arabicPeriod"/>
            </a:pPr>
            <a:r>
              <a:rPr lang="en-US" altLang="en-US" sz="2000">
                <a:solidFill>
                  <a:srgbClr val="FF0000"/>
                </a:solidFill>
              </a:rPr>
              <a:t>goal test</a:t>
            </a:r>
            <a:r>
              <a:rPr lang="en-US" altLang="en-US" sz="2000"/>
              <a:t>, can be</a:t>
            </a:r>
          </a:p>
          <a:p>
            <a:pPr marL="800100" lvl="1" indent="-342900" eaLnBrk="1" hangingPunct="1">
              <a:lnSpc>
                <a:spcPct val="80000"/>
              </a:lnSpc>
            </a:pPr>
            <a:r>
              <a:rPr lang="en-US" altLang="en-US" sz="1800">
                <a:solidFill>
                  <a:srgbClr val="FF0000"/>
                </a:solidFill>
              </a:rPr>
              <a:t>explicit</a:t>
            </a:r>
            <a:r>
              <a:rPr lang="en-US" altLang="en-US" sz="1800"/>
              <a:t>, e.g., </a:t>
            </a:r>
            <a:r>
              <a:rPr lang="en-US" altLang="en-US" sz="1800" i="1"/>
              <a:t>x </a:t>
            </a:r>
            <a:r>
              <a:rPr lang="en-US" altLang="en-US" sz="1800"/>
              <a:t>= "at Bucharest"</a:t>
            </a:r>
          </a:p>
          <a:p>
            <a:pPr marL="800100" lvl="1" indent="-342900" eaLnBrk="1" hangingPunct="1">
              <a:lnSpc>
                <a:spcPct val="80000"/>
              </a:lnSpc>
            </a:pPr>
            <a:r>
              <a:rPr lang="en-US" altLang="en-US" sz="1800">
                <a:solidFill>
                  <a:srgbClr val="FF0000"/>
                </a:solidFill>
              </a:rPr>
              <a:t>implicit</a:t>
            </a:r>
            <a:r>
              <a:rPr lang="en-US" altLang="en-US" sz="1800"/>
              <a:t>, e.g., </a:t>
            </a:r>
            <a:r>
              <a:rPr lang="en-US" altLang="en-US" sz="1800" i="1"/>
              <a:t>Checkmate(x)</a:t>
            </a:r>
            <a:r>
              <a:rPr lang="en-US" altLang="en-US" sz="1800"/>
              <a:t>
</a:t>
            </a:r>
          </a:p>
          <a:p>
            <a:pPr marL="381000" indent="-381000" eaLnBrk="1" hangingPunct="1">
              <a:lnSpc>
                <a:spcPct val="80000"/>
              </a:lnSpc>
              <a:buFontTx/>
              <a:buAutoNum type="arabicPeriod"/>
            </a:pPr>
            <a:r>
              <a:rPr lang="en-US" altLang="en-US" sz="2000">
                <a:solidFill>
                  <a:srgbClr val="FF0000"/>
                </a:solidFill>
              </a:rPr>
              <a:t>path cost</a:t>
            </a:r>
            <a:r>
              <a:rPr lang="en-US" altLang="en-US" sz="2000"/>
              <a:t> (additive)</a:t>
            </a:r>
          </a:p>
          <a:p>
            <a:pPr marL="800100" lvl="1" indent="-342900" eaLnBrk="1" hangingPunct="1">
              <a:lnSpc>
                <a:spcPct val="80000"/>
              </a:lnSpc>
            </a:pPr>
            <a:r>
              <a:rPr lang="en-US" altLang="en-US" sz="1800"/>
              <a:t>e.g., sum of distances, number of actions executed, etc.</a:t>
            </a:r>
          </a:p>
          <a:p>
            <a:pPr marL="800100" lvl="1" indent="-342900" eaLnBrk="1" hangingPunct="1">
              <a:lnSpc>
                <a:spcPct val="80000"/>
              </a:lnSpc>
            </a:pPr>
            <a:r>
              <a:rPr lang="en-US" altLang="en-US" sz="1800" i="1"/>
              <a:t>c(x,a,y) </a:t>
            </a:r>
            <a:r>
              <a:rPr lang="en-US" altLang="en-US" sz="1800"/>
              <a:t>is the </a:t>
            </a:r>
            <a:r>
              <a:rPr lang="en-US" altLang="en-US" sz="1800">
                <a:solidFill>
                  <a:schemeClr val="accent2"/>
                </a:solidFill>
              </a:rPr>
              <a:t>step cost</a:t>
            </a:r>
            <a:r>
              <a:rPr lang="en-US" altLang="en-US" sz="1800"/>
              <a:t>, assumed to be </a:t>
            </a:r>
            <a:r>
              <a:rPr lang="en-US" altLang="en-US" sz="1800">
                <a:cs typeface="Arial" panose="020B0604020202020204" pitchFamily="34" charset="0"/>
              </a:rPr>
              <a:t>≥ </a:t>
            </a:r>
            <a:r>
              <a:rPr lang="en-US" altLang="en-US" sz="1800"/>
              <a:t>0</a:t>
            </a:r>
          </a:p>
          <a:p>
            <a:pPr marL="381000" indent="-381000" eaLnBrk="1" hangingPunct="1">
              <a:lnSpc>
                <a:spcPct val="80000"/>
              </a:lnSpc>
            </a:pPr>
            <a:endParaRPr lang="en-US" altLang="en-US" sz="2000"/>
          </a:p>
          <a:p>
            <a:pPr marL="381000" indent="-381000" eaLnBrk="1" hangingPunct="1">
              <a:lnSpc>
                <a:spcPct val="80000"/>
              </a:lnSpc>
            </a:pPr>
            <a:r>
              <a:rPr lang="en-US" altLang="en-US" sz="2000"/>
              <a:t>A </a:t>
            </a:r>
            <a:r>
              <a:rPr lang="en-US" altLang="en-US" sz="2000">
                <a:solidFill>
                  <a:srgbClr val="FF0000"/>
                </a:solidFill>
              </a:rPr>
              <a:t>solution</a:t>
            </a:r>
            <a:r>
              <a:rPr lang="en-US" altLang="en-US" sz="2000"/>
              <a:t> is a sequence of actions leading from the initial state to a goal state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4">
            <a:extLst>
              <a:ext uri="{FF2B5EF4-FFF2-40B4-BE49-F238E27FC236}">
                <a16:creationId xmlns:a16="http://schemas.microsoft.com/office/drawing/2014/main" id="{7D1F93CF-59EA-BC1C-2357-084DDB1A2850}"/>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41986" name="Slide Number Placeholder 5">
            <a:extLst>
              <a:ext uri="{FF2B5EF4-FFF2-40B4-BE49-F238E27FC236}">
                <a16:creationId xmlns:a16="http://schemas.microsoft.com/office/drawing/2014/main" id="{C75DBA8B-A0F4-CE33-23ED-A9E71CA38F2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11837139-06CC-1441-B9D7-A36FE24AA77C}" type="slidenum">
              <a:rPr lang="en-US" altLang="en-US" sz="1400" smtClean="0"/>
              <a:pPr>
                <a:spcBef>
                  <a:spcPct val="0"/>
                </a:spcBef>
                <a:buClrTx/>
                <a:buSzTx/>
                <a:buFontTx/>
                <a:buNone/>
              </a:pPr>
              <a:t>28</a:t>
            </a:fld>
            <a:endParaRPr lang="en-US" altLang="en-US" sz="1400"/>
          </a:p>
        </p:txBody>
      </p:sp>
      <p:sp>
        <p:nvSpPr>
          <p:cNvPr id="41987" name="Rectangle 2">
            <a:extLst>
              <a:ext uri="{FF2B5EF4-FFF2-40B4-BE49-F238E27FC236}">
                <a16:creationId xmlns:a16="http://schemas.microsoft.com/office/drawing/2014/main" id="{F8AF404C-C236-3630-5632-9B0F3DC4ADE6}"/>
              </a:ext>
            </a:extLst>
          </p:cNvPr>
          <p:cNvSpPr>
            <a:spLocks noGrp="1" noChangeArrowheads="1"/>
          </p:cNvSpPr>
          <p:nvPr>
            <p:ph type="title"/>
          </p:nvPr>
        </p:nvSpPr>
        <p:spPr/>
        <p:txBody>
          <a:bodyPr/>
          <a:lstStyle/>
          <a:p>
            <a:pPr eaLnBrk="1" hangingPunct="1"/>
            <a:r>
              <a:rPr lang="en-US" altLang="en-US"/>
              <a:t>Selecting a state space</a:t>
            </a:r>
          </a:p>
        </p:txBody>
      </p:sp>
      <p:sp>
        <p:nvSpPr>
          <p:cNvPr id="41988" name="Rectangle 3">
            <a:extLst>
              <a:ext uri="{FF2B5EF4-FFF2-40B4-BE49-F238E27FC236}">
                <a16:creationId xmlns:a16="http://schemas.microsoft.com/office/drawing/2014/main" id="{47AEF369-82A2-BE37-6709-FADFFAABD2D2}"/>
              </a:ext>
            </a:extLst>
          </p:cNvPr>
          <p:cNvSpPr>
            <a:spLocks noGrp="1" noChangeArrowheads="1"/>
          </p:cNvSpPr>
          <p:nvPr>
            <p:ph type="body" idx="1"/>
          </p:nvPr>
        </p:nvSpPr>
        <p:spPr/>
        <p:txBody>
          <a:bodyPr/>
          <a:lstStyle/>
          <a:p>
            <a:pPr eaLnBrk="1" hangingPunct="1">
              <a:lnSpc>
                <a:spcPct val="90000"/>
              </a:lnSpc>
            </a:pPr>
            <a:r>
              <a:rPr lang="en-US" altLang="en-US" sz="2400"/>
              <a:t>Real world is absurdly complex </a:t>
            </a:r>
          </a:p>
          <a:p>
            <a:pPr lvl="1" eaLnBrk="1" hangingPunct="1">
              <a:lnSpc>
                <a:spcPct val="90000"/>
              </a:lnSpc>
              <a:buFont typeface="Wingdings" pitchFamily="2" charset="2"/>
              <a:buNone/>
            </a:pPr>
            <a:r>
              <a:rPr lang="en-US" altLang="en-US" sz="2000">
                <a:sym typeface="Wingdings" pitchFamily="2" charset="2"/>
              </a:rPr>
              <a:t></a:t>
            </a:r>
            <a:r>
              <a:rPr lang="en-US" altLang="en-US" sz="2000"/>
              <a:t> state space must be </a:t>
            </a:r>
            <a:r>
              <a:rPr lang="en-US" altLang="en-US" sz="2000">
                <a:solidFill>
                  <a:srgbClr val="FF0000"/>
                </a:solidFill>
              </a:rPr>
              <a:t>abstracted</a:t>
            </a:r>
            <a:r>
              <a:rPr lang="en-US" altLang="en-US" sz="2000"/>
              <a:t> for problem solving
</a:t>
            </a:r>
          </a:p>
          <a:p>
            <a:pPr eaLnBrk="1" hangingPunct="1">
              <a:lnSpc>
                <a:spcPct val="90000"/>
              </a:lnSpc>
            </a:pPr>
            <a:r>
              <a:rPr lang="en-US" altLang="en-US" sz="2400"/>
              <a:t>(Abstract) state = set of real states</a:t>
            </a:r>
          </a:p>
          <a:p>
            <a:pPr eaLnBrk="1" hangingPunct="1">
              <a:lnSpc>
                <a:spcPct val="90000"/>
              </a:lnSpc>
            </a:pPr>
            <a:r>
              <a:rPr lang="en-US" altLang="en-US" sz="2400"/>
              <a:t>(Abstract) action = complex combination of real actions</a:t>
            </a:r>
          </a:p>
          <a:p>
            <a:pPr lvl="1" eaLnBrk="1" hangingPunct="1">
              <a:lnSpc>
                <a:spcPct val="90000"/>
              </a:lnSpc>
            </a:pPr>
            <a:r>
              <a:rPr lang="en-US" altLang="en-US" sz="2000"/>
              <a:t>e.g., "Arad </a:t>
            </a:r>
            <a:r>
              <a:rPr lang="en-US" altLang="en-US" sz="2000">
                <a:sym typeface="Wingdings" pitchFamily="2" charset="2"/>
              </a:rPr>
              <a:t></a:t>
            </a:r>
            <a:r>
              <a:rPr lang="en-US" altLang="en-US" sz="2000"/>
              <a:t> Zerind" represents a complex set of possible routes, detours, rest stops, etc. </a:t>
            </a:r>
          </a:p>
          <a:p>
            <a:pPr eaLnBrk="1" hangingPunct="1">
              <a:lnSpc>
                <a:spcPct val="90000"/>
              </a:lnSpc>
            </a:pPr>
            <a:r>
              <a:rPr lang="en-US" altLang="en-US" sz="2400"/>
              <a:t>For guaranteed realizability, </a:t>
            </a:r>
            <a:r>
              <a:rPr lang="en-US" altLang="en-US" sz="2400">
                <a:solidFill>
                  <a:schemeClr val="accent2"/>
                </a:solidFill>
              </a:rPr>
              <a:t>any</a:t>
            </a:r>
            <a:r>
              <a:rPr lang="en-US" altLang="en-US" sz="2400"/>
              <a:t> real state "in Arad“ must get to </a:t>
            </a:r>
            <a:r>
              <a:rPr lang="en-US" altLang="en-US" sz="2400">
                <a:solidFill>
                  <a:srgbClr val="FF0000"/>
                </a:solidFill>
              </a:rPr>
              <a:t>some</a:t>
            </a:r>
            <a:r>
              <a:rPr lang="en-US" altLang="en-US" sz="2400"/>
              <a:t> real state "in Zerind"</a:t>
            </a:r>
          </a:p>
          <a:p>
            <a:pPr eaLnBrk="1" hangingPunct="1">
              <a:lnSpc>
                <a:spcPct val="90000"/>
              </a:lnSpc>
            </a:pPr>
            <a:r>
              <a:rPr lang="en-US" altLang="en-US" sz="2400"/>
              <a:t>(Abstract) solution = </a:t>
            </a:r>
          </a:p>
          <a:p>
            <a:pPr lvl="1" eaLnBrk="1" hangingPunct="1">
              <a:lnSpc>
                <a:spcPct val="90000"/>
              </a:lnSpc>
            </a:pPr>
            <a:r>
              <a:rPr lang="en-US" altLang="en-US" sz="2000"/>
              <a:t>set of real paths that are solutions in the real world</a:t>
            </a:r>
          </a:p>
          <a:p>
            <a:pPr eaLnBrk="1" hangingPunct="1">
              <a:lnSpc>
                <a:spcPct val="90000"/>
              </a:lnSpc>
            </a:pPr>
            <a:r>
              <a:rPr lang="en-US" altLang="en-US" sz="2400"/>
              <a:t>Each abstract action should be "easier" than the original problem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09" name="Date Placeholder 3">
            <a:extLst>
              <a:ext uri="{FF2B5EF4-FFF2-40B4-BE49-F238E27FC236}">
                <a16:creationId xmlns:a16="http://schemas.microsoft.com/office/drawing/2014/main" id="{FA10BEB3-41B0-0397-B578-CC7CF851C07D}"/>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43010" name="Footer Placeholder 4">
            <a:extLst>
              <a:ext uri="{FF2B5EF4-FFF2-40B4-BE49-F238E27FC236}">
                <a16:creationId xmlns:a16="http://schemas.microsoft.com/office/drawing/2014/main" id="{2BB9205D-7DC5-00DA-34B4-9F135006FF8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43011" name="Slide Number Placeholder 5">
            <a:extLst>
              <a:ext uri="{FF2B5EF4-FFF2-40B4-BE49-F238E27FC236}">
                <a16:creationId xmlns:a16="http://schemas.microsoft.com/office/drawing/2014/main" id="{382A19B7-965D-64B8-0825-17A6E79EE48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E16BE95F-3160-614C-92D1-92CF197DA845}" type="slidenum">
              <a:rPr lang="en-US" altLang="en-US" sz="1400" smtClean="0"/>
              <a:pPr>
                <a:spcBef>
                  <a:spcPct val="0"/>
                </a:spcBef>
                <a:buClrTx/>
                <a:buSzTx/>
                <a:buFontTx/>
                <a:buNone/>
              </a:pPr>
              <a:t>29</a:t>
            </a:fld>
            <a:endParaRPr lang="en-US" altLang="en-US" sz="1400"/>
          </a:p>
        </p:txBody>
      </p:sp>
      <p:sp>
        <p:nvSpPr>
          <p:cNvPr id="43012" name="Rectangle 2">
            <a:extLst>
              <a:ext uri="{FF2B5EF4-FFF2-40B4-BE49-F238E27FC236}">
                <a16:creationId xmlns:a16="http://schemas.microsoft.com/office/drawing/2014/main" id="{2425CA3E-747F-E13D-60C2-55E970FACDA0}"/>
              </a:ext>
            </a:extLst>
          </p:cNvPr>
          <p:cNvSpPr>
            <a:spLocks noGrp="1" noChangeArrowheads="1"/>
          </p:cNvSpPr>
          <p:nvPr>
            <p:ph type="title"/>
          </p:nvPr>
        </p:nvSpPr>
        <p:spPr/>
        <p:txBody>
          <a:bodyPr/>
          <a:lstStyle/>
          <a:p>
            <a:pPr eaLnBrk="1" hangingPunct="1"/>
            <a:r>
              <a:rPr lang="en-US" altLang="en-US" sz="4000"/>
              <a:t>Vacuum world state space graph</a:t>
            </a:r>
          </a:p>
        </p:txBody>
      </p:sp>
      <p:sp>
        <p:nvSpPr>
          <p:cNvPr id="43013" name="Rectangle 3">
            <a:extLst>
              <a:ext uri="{FF2B5EF4-FFF2-40B4-BE49-F238E27FC236}">
                <a16:creationId xmlns:a16="http://schemas.microsoft.com/office/drawing/2014/main" id="{147CAE4B-E601-A60C-C44A-5E5B35669C21}"/>
              </a:ext>
            </a:extLst>
          </p:cNvPr>
          <p:cNvSpPr>
            <a:spLocks noGrp="1" noChangeArrowheads="1"/>
          </p:cNvSpPr>
          <p:nvPr>
            <p:ph type="body" idx="1"/>
          </p:nvPr>
        </p:nvSpPr>
        <p:spPr/>
        <p:txBody>
          <a:bodyPr/>
          <a:lstStyle/>
          <a:p>
            <a:pPr eaLnBrk="1" hangingPunct="1">
              <a:lnSpc>
                <a:spcPct val="80000"/>
              </a:lnSpc>
            </a:pPr>
            <a:endParaRPr lang="en-US" altLang="en-US" sz="3600"/>
          </a:p>
          <a:p>
            <a:pPr eaLnBrk="1" hangingPunct="1">
              <a:lnSpc>
                <a:spcPct val="80000"/>
              </a:lnSpc>
            </a:pPr>
            <a:endParaRPr lang="en-US" altLang="en-US" sz="3600"/>
          </a:p>
          <a:p>
            <a:pPr lvl="1" eaLnBrk="1" hangingPunct="1">
              <a:lnSpc>
                <a:spcPct val="80000"/>
              </a:lnSpc>
            </a:pPr>
            <a:endParaRPr lang="en-US" altLang="en-US" sz="3200"/>
          </a:p>
          <a:p>
            <a:pPr lvl="1" eaLnBrk="1" hangingPunct="1">
              <a:lnSpc>
                <a:spcPct val="80000"/>
              </a:lnSpc>
            </a:pPr>
            <a:endParaRPr lang="en-US" altLang="en-US" sz="3200"/>
          </a:p>
          <a:p>
            <a:pPr eaLnBrk="1" hangingPunct="1">
              <a:lnSpc>
                <a:spcPct val="80000"/>
              </a:lnSpc>
            </a:pPr>
            <a:endParaRPr lang="en-US" altLang="en-US" sz="3600"/>
          </a:p>
          <a:p>
            <a:pPr eaLnBrk="1" hangingPunct="1">
              <a:lnSpc>
                <a:spcPct val="80000"/>
              </a:lnSpc>
            </a:pPr>
            <a:r>
              <a:rPr lang="en-US" altLang="en-US" sz="2800" u="sng">
                <a:solidFill>
                  <a:srgbClr val="CC0099"/>
                </a:solidFill>
              </a:rPr>
              <a:t>states?</a:t>
            </a:r>
          </a:p>
          <a:p>
            <a:pPr eaLnBrk="1" hangingPunct="1">
              <a:lnSpc>
                <a:spcPct val="80000"/>
              </a:lnSpc>
            </a:pPr>
            <a:r>
              <a:rPr lang="en-US" altLang="en-US" sz="2800" u="sng">
                <a:solidFill>
                  <a:srgbClr val="CC0099"/>
                </a:solidFill>
              </a:rPr>
              <a:t>actions?</a:t>
            </a:r>
          </a:p>
          <a:p>
            <a:pPr eaLnBrk="1" hangingPunct="1">
              <a:lnSpc>
                <a:spcPct val="80000"/>
              </a:lnSpc>
            </a:pPr>
            <a:r>
              <a:rPr lang="en-US" altLang="en-US" sz="2800" u="sng">
                <a:solidFill>
                  <a:srgbClr val="CC0099"/>
                </a:solidFill>
              </a:rPr>
              <a:t>goal test?</a:t>
            </a:r>
          </a:p>
          <a:p>
            <a:pPr eaLnBrk="1" hangingPunct="1">
              <a:lnSpc>
                <a:spcPct val="80000"/>
              </a:lnSpc>
            </a:pPr>
            <a:r>
              <a:rPr lang="en-US" altLang="en-US" sz="2800" u="sng">
                <a:solidFill>
                  <a:srgbClr val="CC0099"/>
                </a:solidFill>
              </a:rPr>
              <a:t>path cost?
</a:t>
            </a:r>
          </a:p>
        </p:txBody>
      </p:sp>
      <p:pic>
        <p:nvPicPr>
          <p:cNvPr id="43014" name="Picture 4">
            <a:extLst>
              <a:ext uri="{FF2B5EF4-FFF2-40B4-BE49-F238E27FC236}">
                <a16:creationId xmlns:a16="http://schemas.microsoft.com/office/drawing/2014/main" id="{588074E2-9C6B-6D52-2514-963572A7DD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00200"/>
            <a:ext cx="57054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277D10A-C497-D343-01C9-8F00B57FB728}"/>
              </a:ext>
            </a:extLst>
          </p:cNvPr>
          <p:cNvSpPr>
            <a:spLocks noGrp="1" noChangeArrowheads="1"/>
          </p:cNvSpPr>
          <p:nvPr>
            <p:ph type="title"/>
          </p:nvPr>
        </p:nvSpPr>
        <p:spPr/>
        <p:txBody>
          <a:bodyPr/>
          <a:lstStyle/>
          <a:p>
            <a:r>
              <a:rPr lang="en-US" altLang="en-US"/>
              <a:t>Agents</a:t>
            </a:r>
          </a:p>
        </p:txBody>
      </p:sp>
      <p:sp>
        <p:nvSpPr>
          <p:cNvPr id="17410" name="Rectangle 3">
            <a:extLst>
              <a:ext uri="{FF2B5EF4-FFF2-40B4-BE49-F238E27FC236}">
                <a16:creationId xmlns:a16="http://schemas.microsoft.com/office/drawing/2014/main" id="{16FFE28F-ABDD-308A-B0C9-B4021D03FB42}"/>
              </a:ext>
            </a:extLst>
          </p:cNvPr>
          <p:cNvSpPr>
            <a:spLocks noGrp="1" noChangeArrowheads="1"/>
          </p:cNvSpPr>
          <p:nvPr>
            <p:ph type="body" idx="1"/>
          </p:nvPr>
        </p:nvSpPr>
        <p:spPr/>
        <p:txBody>
          <a:bodyPr/>
          <a:lstStyle/>
          <a:p>
            <a:pPr>
              <a:lnSpc>
                <a:spcPct val="90000"/>
              </a:lnSpc>
            </a:pPr>
            <a:r>
              <a:rPr lang="en-US" altLang="en-US" sz="2800"/>
              <a:t>An </a:t>
            </a:r>
            <a:r>
              <a:rPr lang="en-US" altLang="en-US" sz="2800">
                <a:solidFill>
                  <a:srgbClr val="FF0000"/>
                </a:solidFill>
              </a:rPr>
              <a:t>agent</a:t>
            </a:r>
            <a:r>
              <a:rPr lang="en-US" altLang="en-US" sz="2800"/>
              <a:t> is anything that can be viewed as </a:t>
            </a:r>
            <a:r>
              <a:rPr lang="en-US" altLang="en-US" sz="2800">
                <a:solidFill>
                  <a:srgbClr val="FF0000"/>
                </a:solidFill>
              </a:rPr>
              <a:t>perceiving</a:t>
            </a:r>
            <a:r>
              <a:rPr lang="en-US" altLang="en-US" sz="2800"/>
              <a:t> its </a:t>
            </a:r>
            <a:r>
              <a:rPr lang="en-US" altLang="en-US" sz="2800">
                <a:solidFill>
                  <a:srgbClr val="FF0000"/>
                </a:solidFill>
              </a:rPr>
              <a:t>environment</a:t>
            </a:r>
            <a:r>
              <a:rPr lang="en-US" altLang="en-US" sz="2800"/>
              <a:t> through </a:t>
            </a:r>
            <a:r>
              <a:rPr lang="en-US" altLang="en-US" sz="2800">
                <a:solidFill>
                  <a:srgbClr val="FF0000"/>
                </a:solidFill>
              </a:rPr>
              <a:t>sensors</a:t>
            </a:r>
            <a:r>
              <a:rPr lang="en-US" altLang="en-US" sz="2800"/>
              <a:t> and </a:t>
            </a:r>
            <a:r>
              <a:rPr lang="en-US" altLang="en-US" sz="2800">
                <a:solidFill>
                  <a:srgbClr val="FF0000"/>
                </a:solidFill>
              </a:rPr>
              <a:t>acting</a:t>
            </a:r>
            <a:r>
              <a:rPr lang="en-US" altLang="en-US" sz="2800"/>
              <a:t> upon that environment through </a:t>
            </a:r>
            <a:r>
              <a:rPr lang="en-US" altLang="en-US" sz="2800">
                <a:solidFill>
                  <a:srgbClr val="FF0000"/>
                </a:solidFill>
              </a:rPr>
              <a:t>actuators</a:t>
            </a:r>
          </a:p>
          <a:p>
            <a:pPr>
              <a:lnSpc>
                <a:spcPct val="90000"/>
              </a:lnSpc>
            </a:pPr>
            <a:endParaRPr lang="en-US" altLang="en-US" sz="2800"/>
          </a:p>
          <a:p>
            <a:pPr>
              <a:lnSpc>
                <a:spcPct val="90000"/>
              </a:lnSpc>
            </a:pPr>
            <a:r>
              <a:rPr lang="en-US" altLang="en-US" sz="2800"/>
              <a:t>Human agent: eyes, ears, and other organs for sensors; hands,</a:t>
            </a:r>
          </a:p>
          <a:p>
            <a:pPr>
              <a:lnSpc>
                <a:spcPct val="90000"/>
              </a:lnSpc>
            </a:pPr>
            <a:r>
              <a:rPr lang="en-US" altLang="en-US" sz="2800"/>
              <a:t>legs, mouth, and other body parts for actuators</a:t>
            </a:r>
          </a:p>
          <a:p>
            <a:pPr>
              <a:lnSpc>
                <a:spcPct val="90000"/>
              </a:lnSpc>
            </a:pPr>
            <a:endParaRPr lang="en-US" altLang="en-US" sz="2800"/>
          </a:p>
          <a:p>
            <a:pPr>
              <a:lnSpc>
                <a:spcPct val="90000"/>
              </a:lnSpc>
            </a:pPr>
            <a:r>
              <a:rPr lang="en-US" altLang="en-US" sz="2800"/>
              <a:t>Robotic agent: cameras and infrared range finders for sensors;</a:t>
            </a:r>
          </a:p>
          <a:p>
            <a:pPr>
              <a:lnSpc>
                <a:spcPct val="90000"/>
              </a:lnSpc>
            </a:pPr>
            <a:r>
              <a:rPr lang="en-US" altLang="en-US" sz="2800"/>
              <a:t>various motors for actuators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3" name="Date Placeholder 3">
            <a:extLst>
              <a:ext uri="{FF2B5EF4-FFF2-40B4-BE49-F238E27FC236}">
                <a16:creationId xmlns:a16="http://schemas.microsoft.com/office/drawing/2014/main" id="{F012F6D5-7A40-B63E-B113-DB41EDD0F9D0}"/>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44034" name="Footer Placeholder 4">
            <a:extLst>
              <a:ext uri="{FF2B5EF4-FFF2-40B4-BE49-F238E27FC236}">
                <a16:creationId xmlns:a16="http://schemas.microsoft.com/office/drawing/2014/main" id="{89F0B878-B6E5-9C89-57D2-72CAB5ED770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44035" name="Slide Number Placeholder 5">
            <a:extLst>
              <a:ext uri="{FF2B5EF4-FFF2-40B4-BE49-F238E27FC236}">
                <a16:creationId xmlns:a16="http://schemas.microsoft.com/office/drawing/2014/main" id="{0FED6D47-977E-E0A6-94F6-697D2017A1E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75E5AD57-1A61-1A48-886D-7AD1BE309610}" type="slidenum">
              <a:rPr lang="en-US" altLang="en-US" sz="1400" smtClean="0"/>
              <a:pPr>
                <a:spcBef>
                  <a:spcPct val="0"/>
                </a:spcBef>
                <a:buClrTx/>
                <a:buSzTx/>
                <a:buFontTx/>
                <a:buNone/>
              </a:pPr>
              <a:t>30</a:t>
            </a:fld>
            <a:endParaRPr lang="en-US" altLang="en-US" sz="1400"/>
          </a:p>
        </p:txBody>
      </p:sp>
      <p:sp>
        <p:nvSpPr>
          <p:cNvPr id="44036" name="Rectangle 2">
            <a:extLst>
              <a:ext uri="{FF2B5EF4-FFF2-40B4-BE49-F238E27FC236}">
                <a16:creationId xmlns:a16="http://schemas.microsoft.com/office/drawing/2014/main" id="{54CEE924-92F2-AC6A-D236-2145E3A2E72F}"/>
              </a:ext>
            </a:extLst>
          </p:cNvPr>
          <p:cNvSpPr>
            <a:spLocks noGrp="1" noChangeArrowheads="1"/>
          </p:cNvSpPr>
          <p:nvPr>
            <p:ph type="title"/>
          </p:nvPr>
        </p:nvSpPr>
        <p:spPr/>
        <p:txBody>
          <a:bodyPr/>
          <a:lstStyle/>
          <a:p>
            <a:pPr eaLnBrk="1" hangingPunct="1"/>
            <a:r>
              <a:rPr lang="en-US" altLang="en-US" sz="4000"/>
              <a:t>Vacuum world state space graph</a:t>
            </a:r>
          </a:p>
        </p:txBody>
      </p:sp>
      <p:sp>
        <p:nvSpPr>
          <p:cNvPr id="44037" name="Rectangle 3">
            <a:extLst>
              <a:ext uri="{FF2B5EF4-FFF2-40B4-BE49-F238E27FC236}">
                <a16:creationId xmlns:a16="http://schemas.microsoft.com/office/drawing/2014/main" id="{69779FCE-5C81-3727-4CFC-FD71C6C36B83}"/>
              </a:ext>
            </a:extLst>
          </p:cNvPr>
          <p:cNvSpPr>
            <a:spLocks noGrp="1" noChangeArrowheads="1"/>
          </p:cNvSpPr>
          <p:nvPr>
            <p:ph type="body" idx="1"/>
          </p:nvPr>
        </p:nvSpPr>
        <p:spPr>
          <a:xfrm>
            <a:off x="457200" y="1676400"/>
            <a:ext cx="8229600" cy="4525963"/>
          </a:xfrm>
        </p:spPr>
        <p:txBody>
          <a:bodyPr/>
          <a:lstStyle/>
          <a:p>
            <a:pPr eaLnBrk="1" hangingPunct="1">
              <a:lnSpc>
                <a:spcPct val="90000"/>
              </a:lnSpc>
            </a:pPr>
            <a:endParaRPr lang="en-US" altLang="en-US"/>
          </a:p>
          <a:p>
            <a:pPr eaLnBrk="1" hangingPunct="1">
              <a:lnSpc>
                <a:spcPct val="90000"/>
              </a:lnSpc>
            </a:pPr>
            <a:endParaRPr lang="en-US" altLang="en-US"/>
          </a:p>
          <a:p>
            <a:pPr lvl="1" eaLnBrk="1" hangingPunct="1">
              <a:lnSpc>
                <a:spcPct val="90000"/>
              </a:lnSpc>
            </a:pPr>
            <a:endParaRPr lang="en-US" altLang="en-US"/>
          </a:p>
          <a:p>
            <a:pPr lvl="1" eaLnBrk="1" hangingPunct="1">
              <a:lnSpc>
                <a:spcPct val="90000"/>
              </a:lnSpc>
            </a:pPr>
            <a:endParaRPr lang="en-US" altLang="en-US"/>
          </a:p>
          <a:p>
            <a:pPr eaLnBrk="1" hangingPunct="1">
              <a:lnSpc>
                <a:spcPct val="90000"/>
              </a:lnSpc>
            </a:pPr>
            <a:endParaRPr lang="en-US" altLang="en-US"/>
          </a:p>
          <a:p>
            <a:pPr eaLnBrk="1" hangingPunct="1">
              <a:lnSpc>
                <a:spcPct val="90000"/>
              </a:lnSpc>
            </a:pPr>
            <a:r>
              <a:rPr lang="en-US" altLang="en-US" sz="2400" u="sng">
                <a:solidFill>
                  <a:srgbClr val="CC0099"/>
                </a:solidFill>
              </a:rPr>
              <a:t>states?</a:t>
            </a:r>
            <a:r>
              <a:rPr lang="en-US" altLang="en-US" sz="2400">
                <a:solidFill>
                  <a:srgbClr val="CC0099"/>
                </a:solidFill>
              </a:rPr>
              <a:t> </a:t>
            </a:r>
            <a:r>
              <a:rPr lang="en-US" altLang="en-US" sz="2400"/>
              <a:t>integer dirt and robot location</a:t>
            </a:r>
            <a:r>
              <a:rPr lang="en-US" altLang="en-US"/>
              <a:t> </a:t>
            </a:r>
            <a:endParaRPr lang="en-US" altLang="en-US" sz="2400" u="sng">
              <a:solidFill>
                <a:srgbClr val="CC0099"/>
              </a:solidFill>
            </a:endParaRPr>
          </a:p>
          <a:p>
            <a:pPr eaLnBrk="1" hangingPunct="1">
              <a:lnSpc>
                <a:spcPct val="90000"/>
              </a:lnSpc>
            </a:pPr>
            <a:r>
              <a:rPr lang="en-US" altLang="en-US" sz="2400" u="sng">
                <a:solidFill>
                  <a:srgbClr val="CC0099"/>
                </a:solidFill>
              </a:rPr>
              <a:t>actions?</a:t>
            </a:r>
            <a:r>
              <a:rPr lang="en-US" altLang="en-US" sz="2400">
                <a:solidFill>
                  <a:srgbClr val="CC0099"/>
                </a:solidFill>
              </a:rPr>
              <a:t> </a:t>
            </a:r>
            <a:r>
              <a:rPr lang="en-US" altLang="en-US" sz="2400" i="1"/>
              <a:t>Left</a:t>
            </a:r>
            <a:r>
              <a:rPr lang="en-US" altLang="en-US" sz="2400"/>
              <a:t>, </a:t>
            </a:r>
            <a:r>
              <a:rPr lang="en-US" altLang="en-US" sz="2400" i="1"/>
              <a:t>Right</a:t>
            </a:r>
            <a:r>
              <a:rPr lang="en-US" altLang="en-US" sz="2400"/>
              <a:t>, </a:t>
            </a:r>
            <a:r>
              <a:rPr lang="en-US" altLang="en-US" sz="2400" i="1"/>
              <a:t>Suck</a:t>
            </a:r>
            <a:endParaRPr lang="en-US" altLang="en-US" sz="1800" u="sng">
              <a:solidFill>
                <a:srgbClr val="CC0099"/>
              </a:solidFill>
            </a:endParaRPr>
          </a:p>
          <a:p>
            <a:pPr eaLnBrk="1" hangingPunct="1">
              <a:lnSpc>
                <a:spcPct val="90000"/>
              </a:lnSpc>
            </a:pPr>
            <a:r>
              <a:rPr lang="en-US" altLang="en-US" sz="2400" u="sng">
                <a:solidFill>
                  <a:srgbClr val="CC0099"/>
                </a:solidFill>
              </a:rPr>
              <a:t>goal test?</a:t>
            </a:r>
            <a:r>
              <a:rPr lang="en-US" altLang="en-US" sz="2400">
                <a:solidFill>
                  <a:srgbClr val="CC0099"/>
                </a:solidFill>
              </a:rPr>
              <a:t> </a:t>
            </a:r>
            <a:r>
              <a:rPr lang="en-US" altLang="en-US" sz="2400"/>
              <a:t>no dirt at all locations</a:t>
            </a:r>
            <a:endParaRPr lang="en-US" altLang="en-US" sz="1800" u="sng">
              <a:solidFill>
                <a:srgbClr val="CC0099"/>
              </a:solidFill>
            </a:endParaRPr>
          </a:p>
          <a:p>
            <a:pPr eaLnBrk="1" hangingPunct="1">
              <a:lnSpc>
                <a:spcPct val="90000"/>
              </a:lnSpc>
            </a:pPr>
            <a:r>
              <a:rPr lang="en-US" altLang="en-US" sz="2400" u="sng">
                <a:solidFill>
                  <a:srgbClr val="CC0099"/>
                </a:solidFill>
              </a:rPr>
              <a:t>path cost?</a:t>
            </a:r>
            <a:r>
              <a:rPr lang="en-US" altLang="en-US" sz="2400">
                <a:solidFill>
                  <a:srgbClr val="CC0099"/>
                </a:solidFill>
              </a:rPr>
              <a:t> </a:t>
            </a:r>
            <a:r>
              <a:rPr lang="en-US" altLang="en-US" sz="2400"/>
              <a:t>1 per action</a:t>
            </a:r>
          </a:p>
        </p:txBody>
      </p:sp>
      <p:pic>
        <p:nvPicPr>
          <p:cNvPr id="44038" name="Picture 4">
            <a:extLst>
              <a:ext uri="{FF2B5EF4-FFF2-40B4-BE49-F238E27FC236}">
                <a16:creationId xmlns:a16="http://schemas.microsoft.com/office/drawing/2014/main" id="{E7AE1399-5B56-811B-DB8E-024B58EC4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00200"/>
            <a:ext cx="57054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Date Placeholder 3">
            <a:extLst>
              <a:ext uri="{FF2B5EF4-FFF2-40B4-BE49-F238E27FC236}">
                <a16:creationId xmlns:a16="http://schemas.microsoft.com/office/drawing/2014/main" id="{01DBE574-BFC8-48F3-7A3E-5BE3F33D48F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45058" name="Footer Placeholder 4">
            <a:extLst>
              <a:ext uri="{FF2B5EF4-FFF2-40B4-BE49-F238E27FC236}">
                <a16:creationId xmlns:a16="http://schemas.microsoft.com/office/drawing/2014/main" id="{CB2D75AF-39A1-7600-52CE-FB5BC0A3D63E}"/>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45059" name="Slide Number Placeholder 5">
            <a:extLst>
              <a:ext uri="{FF2B5EF4-FFF2-40B4-BE49-F238E27FC236}">
                <a16:creationId xmlns:a16="http://schemas.microsoft.com/office/drawing/2014/main" id="{D9B2B1AA-9570-D45B-52FC-DB19E45BD36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6AAE299C-CF1F-2540-8BD5-810531E29E80}" type="slidenum">
              <a:rPr lang="en-US" altLang="en-US" sz="1400" smtClean="0"/>
              <a:pPr>
                <a:spcBef>
                  <a:spcPct val="0"/>
                </a:spcBef>
                <a:buClrTx/>
                <a:buSzTx/>
                <a:buFontTx/>
                <a:buNone/>
              </a:pPr>
              <a:t>31</a:t>
            </a:fld>
            <a:endParaRPr lang="en-US" altLang="en-US" sz="1400"/>
          </a:p>
        </p:txBody>
      </p:sp>
      <p:sp>
        <p:nvSpPr>
          <p:cNvPr id="45060" name="Rectangle 2">
            <a:extLst>
              <a:ext uri="{FF2B5EF4-FFF2-40B4-BE49-F238E27FC236}">
                <a16:creationId xmlns:a16="http://schemas.microsoft.com/office/drawing/2014/main" id="{5EA273A5-03A9-8DD3-68C2-211BE8BF3D24}"/>
              </a:ext>
            </a:extLst>
          </p:cNvPr>
          <p:cNvSpPr>
            <a:spLocks noGrp="1" noChangeArrowheads="1"/>
          </p:cNvSpPr>
          <p:nvPr>
            <p:ph type="title"/>
          </p:nvPr>
        </p:nvSpPr>
        <p:spPr/>
        <p:txBody>
          <a:bodyPr/>
          <a:lstStyle/>
          <a:p>
            <a:pPr eaLnBrk="1" hangingPunct="1"/>
            <a:r>
              <a:rPr lang="en-US" altLang="en-US"/>
              <a:t>Example: The 8-puzzle</a:t>
            </a:r>
          </a:p>
        </p:txBody>
      </p:sp>
      <p:sp>
        <p:nvSpPr>
          <p:cNvPr id="45061" name="Rectangle 3">
            <a:extLst>
              <a:ext uri="{FF2B5EF4-FFF2-40B4-BE49-F238E27FC236}">
                <a16:creationId xmlns:a16="http://schemas.microsoft.com/office/drawing/2014/main" id="{38BD04E1-DDFC-6706-3E26-4A9B4AF7C02E}"/>
              </a:ext>
            </a:extLst>
          </p:cNvPr>
          <p:cNvSpPr>
            <a:spLocks noGrp="1" noChangeArrowheads="1"/>
          </p:cNvSpPr>
          <p:nvPr>
            <p:ph type="body" idx="1"/>
          </p:nvPr>
        </p:nvSpPr>
        <p:spPr>
          <a:noFill/>
        </p:spPr>
        <p:txBody>
          <a:bodyPr/>
          <a:lstStyle/>
          <a:p>
            <a:pPr eaLnBrk="1" hangingPunct="1"/>
            <a:endParaRPr lang="en-US" altLang="en-US" sz="2800"/>
          </a:p>
          <a:p>
            <a:pPr eaLnBrk="1" hangingPunct="1"/>
            <a:endParaRPr lang="en-US" altLang="en-US" sz="2800"/>
          </a:p>
          <a:p>
            <a:pPr lvl="1" eaLnBrk="1" hangingPunct="1"/>
            <a:endParaRPr lang="en-US" altLang="en-US" sz="2400"/>
          </a:p>
          <a:p>
            <a:pPr lvl="1" eaLnBrk="1" hangingPunct="1"/>
            <a:endParaRPr lang="en-US" altLang="en-US" sz="2400"/>
          </a:p>
          <a:p>
            <a:pPr eaLnBrk="1" hangingPunct="1"/>
            <a:endParaRPr lang="en-US" altLang="en-US" sz="2800">
              <a:solidFill>
                <a:srgbClr val="CC0099"/>
              </a:solidFill>
            </a:endParaRPr>
          </a:p>
          <a:p>
            <a:pPr eaLnBrk="1" hangingPunct="1"/>
            <a:r>
              <a:rPr lang="en-US" altLang="en-US" sz="2800" u="sng">
                <a:solidFill>
                  <a:srgbClr val="CC0099"/>
                </a:solidFill>
              </a:rPr>
              <a:t>states?</a:t>
            </a:r>
          </a:p>
          <a:p>
            <a:pPr eaLnBrk="1" hangingPunct="1"/>
            <a:r>
              <a:rPr lang="en-US" altLang="en-US" sz="2800" u="sng">
                <a:solidFill>
                  <a:srgbClr val="CC0099"/>
                </a:solidFill>
              </a:rPr>
              <a:t>actions?</a:t>
            </a:r>
          </a:p>
          <a:p>
            <a:pPr eaLnBrk="1" hangingPunct="1"/>
            <a:r>
              <a:rPr lang="en-US" altLang="en-US" sz="2800" u="sng">
                <a:solidFill>
                  <a:srgbClr val="CC0099"/>
                </a:solidFill>
              </a:rPr>
              <a:t>goal test?</a:t>
            </a:r>
          </a:p>
          <a:p>
            <a:pPr eaLnBrk="1" hangingPunct="1"/>
            <a:r>
              <a:rPr lang="en-US" altLang="en-US" sz="2800" u="sng">
                <a:solidFill>
                  <a:srgbClr val="CC0099"/>
                </a:solidFill>
              </a:rPr>
              <a:t>path cost?</a:t>
            </a:r>
          </a:p>
        </p:txBody>
      </p:sp>
      <p:pic>
        <p:nvPicPr>
          <p:cNvPr id="45062" name="Picture 4">
            <a:extLst>
              <a:ext uri="{FF2B5EF4-FFF2-40B4-BE49-F238E27FC236}">
                <a16:creationId xmlns:a16="http://schemas.microsoft.com/office/drawing/2014/main" id="{BF889DDA-E9A4-8592-6626-FE7FE9925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76400"/>
            <a:ext cx="4257675"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4">
            <a:extLst>
              <a:ext uri="{FF2B5EF4-FFF2-40B4-BE49-F238E27FC236}">
                <a16:creationId xmlns:a16="http://schemas.microsoft.com/office/drawing/2014/main" id="{95B11CDA-D64D-2F9D-7764-806DB1472DB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46082" name="Slide Number Placeholder 5">
            <a:extLst>
              <a:ext uri="{FF2B5EF4-FFF2-40B4-BE49-F238E27FC236}">
                <a16:creationId xmlns:a16="http://schemas.microsoft.com/office/drawing/2014/main" id="{3D1736D2-BCA5-EA9D-8DA2-1A203A7A401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D4FE4E8F-FD38-D04C-8E55-082944891AC1}" type="slidenum">
              <a:rPr lang="en-US" altLang="en-US" sz="1400" smtClean="0"/>
              <a:pPr>
                <a:spcBef>
                  <a:spcPct val="0"/>
                </a:spcBef>
                <a:buClrTx/>
                <a:buSzTx/>
                <a:buFontTx/>
                <a:buNone/>
              </a:pPr>
              <a:t>32</a:t>
            </a:fld>
            <a:endParaRPr lang="en-US" altLang="en-US" sz="1400"/>
          </a:p>
        </p:txBody>
      </p:sp>
      <p:sp>
        <p:nvSpPr>
          <p:cNvPr id="46083" name="Rectangle 2">
            <a:extLst>
              <a:ext uri="{FF2B5EF4-FFF2-40B4-BE49-F238E27FC236}">
                <a16:creationId xmlns:a16="http://schemas.microsoft.com/office/drawing/2014/main" id="{E49352AF-0415-1A71-2C32-576DE8D53B32}"/>
              </a:ext>
            </a:extLst>
          </p:cNvPr>
          <p:cNvSpPr>
            <a:spLocks noGrp="1" noChangeArrowheads="1"/>
          </p:cNvSpPr>
          <p:nvPr>
            <p:ph type="title"/>
          </p:nvPr>
        </p:nvSpPr>
        <p:spPr/>
        <p:txBody>
          <a:bodyPr/>
          <a:lstStyle/>
          <a:p>
            <a:pPr eaLnBrk="1" hangingPunct="1"/>
            <a:r>
              <a:rPr lang="en-US" altLang="en-US"/>
              <a:t>Example: The 8-puzzle</a:t>
            </a:r>
          </a:p>
        </p:txBody>
      </p:sp>
      <p:sp>
        <p:nvSpPr>
          <p:cNvPr id="46084" name="Rectangle 5">
            <a:extLst>
              <a:ext uri="{FF2B5EF4-FFF2-40B4-BE49-F238E27FC236}">
                <a16:creationId xmlns:a16="http://schemas.microsoft.com/office/drawing/2014/main" id="{F047BE5F-0562-33C0-78B3-A566261B9965}"/>
              </a:ext>
            </a:extLst>
          </p:cNvPr>
          <p:cNvSpPr>
            <a:spLocks noGrp="1" noChangeArrowheads="1"/>
          </p:cNvSpPr>
          <p:nvPr>
            <p:ph type="body" idx="1"/>
          </p:nvPr>
        </p:nvSpPr>
        <p:spPr>
          <a:noFill/>
        </p:spPr>
        <p:txBody>
          <a:bodyPr/>
          <a:lstStyle/>
          <a:p>
            <a:pPr eaLnBrk="1" hangingPunct="1">
              <a:lnSpc>
                <a:spcPct val="80000"/>
              </a:lnSpc>
            </a:pPr>
            <a:endParaRPr lang="en-US" altLang="en-US" sz="2800"/>
          </a:p>
          <a:p>
            <a:pPr eaLnBrk="1" hangingPunct="1">
              <a:lnSpc>
                <a:spcPct val="80000"/>
              </a:lnSpc>
            </a:pPr>
            <a:endParaRPr lang="en-US" altLang="en-US" sz="2800"/>
          </a:p>
          <a:p>
            <a:pPr lvl="1" eaLnBrk="1" hangingPunct="1">
              <a:lnSpc>
                <a:spcPct val="80000"/>
              </a:lnSpc>
            </a:pPr>
            <a:endParaRPr lang="en-US" altLang="en-US" sz="2400"/>
          </a:p>
          <a:p>
            <a:pPr lvl="1" eaLnBrk="1" hangingPunct="1">
              <a:lnSpc>
                <a:spcPct val="80000"/>
              </a:lnSpc>
            </a:pPr>
            <a:endParaRPr lang="en-US" altLang="en-US" sz="2400"/>
          </a:p>
          <a:p>
            <a:pPr eaLnBrk="1" hangingPunct="1">
              <a:lnSpc>
                <a:spcPct val="80000"/>
              </a:lnSpc>
            </a:pPr>
            <a:endParaRPr lang="en-US" altLang="en-US" sz="2800">
              <a:solidFill>
                <a:srgbClr val="CC0099"/>
              </a:solidFill>
            </a:endParaRPr>
          </a:p>
          <a:p>
            <a:pPr eaLnBrk="1" hangingPunct="1">
              <a:lnSpc>
                <a:spcPct val="80000"/>
              </a:lnSpc>
            </a:pPr>
            <a:r>
              <a:rPr lang="en-US" altLang="en-US" sz="2800" u="sng">
                <a:solidFill>
                  <a:srgbClr val="CC0099"/>
                </a:solidFill>
              </a:rPr>
              <a:t>states?</a:t>
            </a:r>
            <a:r>
              <a:rPr lang="en-US" altLang="en-US" sz="2800">
                <a:solidFill>
                  <a:srgbClr val="CC0099"/>
                </a:solidFill>
              </a:rPr>
              <a:t> </a:t>
            </a:r>
            <a:r>
              <a:rPr lang="en-US" altLang="en-US" sz="2800"/>
              <a:t>locations of tiles </a:t>
            </a:r>
            <a:endParaRPr lang="en-US" altLang="en-US" sz="2800" u="sng">
              <a:solidFill>
                <a:srgbClr val="CC0099"/>
              </a:solidFill>
            </a:endParaRPr>
          </a:p>
          <a:p>
            <a:pPr eaLnBrk="1" hangingPunct="1">
              <a:lnSpc>
                <a:spcPct val="80000"/>
              </a:lnSpc>
            </a:pPr>
            <a:r>
              <a:rPr lang="en-US" altLang="en-US" sz="2800" u="sng">
                <a:solidFill>
                  <a:srgbClr val="CC0099"/>
                </a:solidFill>
              </a:rPr>
              <a:t>actions?</a:t>
            </a:r>
            <a:r>
              <a:rPr lang="en-US" altLang="en-US" sz="2800">
                <a:solidFill>
                  <a:srgbClr val="CC0099"/>
                </a:solidFill>
              </a:rPr>
              <a:t> </a:t>
            </a:r>
            <a:r>
              <a:rPr lang="en-US" altLang="en-US" sz="2800"/>
              <a:t>move blank left, right, up, down </a:t>
            </a:r>
            <a:endParaRPr lang="en-US" altLang="en-US" sz="2800" u="sng">
              <a:solidFill>
                <a:srgbClr val="CC0099"/>
              </a:solidFill>
            </a:endParaRPr>
          </a:p>
          <a:p>
            <a:pPr eaLnBrk="1" hangingPunct="1">
              <a:lnSpc>
                <a:spcPct val="80000"/>
              </a:lnSpc>
            </a:pPr>
            <a:r>
              <a:rPr lang="en-US" altLang="en-US" sz="2800" u="sng">
                <a:solidFill>
                  <a:srgbClr val="CC0099"/>
                </a:solidFill>
              </a:rPr>
              <a:t>goal test?</a:t>
            </a:r>
            <a:r>
              <a:rPr lang="en-US" altLang="en-US" sz="2800">
                <a:solidFill>
                  <a:srgbClr val="CC0099"/>
                </a:solidFill>
              </a:rPr>
              <a:t> </a:t>
            </a:r>
            <a:r>
              <a:rPr lang="en-US" altLang="en-US" sz="2800"/>
              <a:t>= goal state (given)</a:t>
            </a:r>
            <a:endParaRPr lang="en-US" altLang="en-US" sz="2800" u="sng">
              <a:solidFill>
                <a:srgbClr val="CC0099"/>
              </a:solidFill>
            </a:endParaRPr>
          </a:p>
          <a:p>
            <a:pPr eaLnBrk="1" hangingPunct="1">
              <a:lnSpc>
                <a:spcPct val="80000"/>
              </a:lnSpc>
            </a:pPr>
            <a:r>
              <a:rPr lang="en-US" altLang="en-US" sz="2800" u="sng">
                <a:solidFill>
                  <a:srgbClr val="CC0099"/>
                </a:solidFill>
              </a:rPr>
              <a:t>path cost? </a:t>
            </a:r>
            <a:r>
              <a:rPr lang="en-US" altLang="en-US" sz="2800"/>
              <a:t>1 per move</a:t>
            </a:r>
          </a:p>
          <a:p>
            <a:pPr eaLnBrk="1" hangingPunct="1">
              <a:lnSpc>
                <a:spcPct val="80000"/>
              </a:lnSpc>
            </a:pPr>
            <a:endParaRPr lang="en-US" altLang="en-US" sz="2800"/>
          </a:p>
          <a:p>
            <a:pPr eaLnBrk="1" hangingPunct="1">
              <a:lnSpc>
                <a:spcPct val="80000"/>
              </a:lnSpc>
              <a:buFont typeface="Wingdings" pitchFamily="2" charset="2"/>
              <a:buNone/>
            </a:pPr>
            <a:r>
              <a:rPr lang="en-US" altLang="en-US" sz="2400"/>
              <a:t>[Note: optimal solution of </a:t>
            </a:r>
            <a:r>
              <a:rPr lang="en-US" altLang="en-US" sz="2400" i="1"/>
              <a:t>n</a:t>
            </a:r>
            <a:r>
              <a:rPr lang="en-US" altLang="en-US" sz="2400"/>
              <a:t>-Puzzle family is NP-hard]</a:t>
            </a:r>
          </a:p>
          <a:p>
            <a:pPr eaLnBrk="1" hangingPunct="1">
              <a:lnSpc>
                <a:spcPct val="80000"/>
              </a:lnSpc>
            </a:pPr>
            <a:endParaRPr lang="en-US" altLang="en-US" sz="2800" u="sng">
              <a:solidFill>
                <a:srgbClr val="CC0099"/>
              </a:solidFill>
            </a:endParaRPr>
          </a:p>
        </p:txBody>
      </p:sp>
      <p:pic>
        <p:nvPicPr>
          <p:cNvPr id="46085" name="Picture 6">
            <a:extLst>
              <a:ext uri="{FF2B5EF4-FFF2-40B4-BE49-F238E27FC236}">
                <a16:creationId xmlns:a16="http://schemas.microsoft.com/office/drawing/2014/main" id="{9CBE4F90-C641-8E1F-0A2F-A0DF7448B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371600"/>
            <a:ext cx="4257675"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Date Placeholder 3">
            <a:extLst>
              <a:ext uri="{FF2B5EF4-FFF2-40B4-BE49-F238E27FC236}">
                <a16:creationId xmlns:a16="http://schemas.microsoft.com/office/drawing/2014/main" id="{CE13933C-7F20-CE6A-5645-1C1C31FF0ACC}"/>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47106" name="Footer Placeholder 4">
            <a:extLst>
              <a:ext uri="{FF2B5EF4-FFF2-40B4-BE49-F238E27FC236}">
                <a16:creationId xmlns:a16="http://schemas.microsoft.com/office/drawing/2014/main" id="{F564536D-B774-54FA-1E3D-8CABF1B85601}"/>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47107" name="Slide Number Placeholder 5">
            <a:extLst>
              <a:ext uri="{FF2B5EF4-FFF2-40B4-BE49-F238E27FC236}">
                <a16:creationId xmlns:a16="http://schemas.microsoft.com/office/drawing/2014/main" id="{11520779-3101-19C8-825D-0B71ED4200C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C97426D7-F2CC-724F-8F88-6949C183FEEB}" type="slidenum">
              <a:rPr lang="en-US" altLang="en-US" sz="1400" smtClean="0"/>
              <a:pPr>
                <a:spcBef>
                  <a:spcPct val="0"/>
                </a:spcBef>
                <a:buClrTx/>
                <a:buSzTx/>
                <a:buFontTx/>
                <a:buNone/>
              </a:pPr>
              <a:t>33</a:t>
            </a:fld>
            <a:endParaRPr lang="en-US" altLang="en-US" sz="1400"/>
          </a:p>
        </p:txBody>
      </p:sp>
      <p:sp>
        <p:nvSpPr>
          <p:cNvPr id="47108" name="Rectangle 2">
            <a:extLst>
              <a:ext uri="{FF2B5EF4-FFF2-40B4-BE49-F238E27FC236}">
                <a16:creationId xmlns:a16="http://schemas.microsoft.com/office/drawing/2014/main" id="{104D6B07-9CF0-71A9-8509-A3A7BE2803BB}"/>
              </a:ext>
            </a:extLst>
          </p:cNvPr>
          <p:cNvSpPr>
            <a:spLocks noGrp="1" noChangeArrowheads="1"/>
          </p:cNvSpPr>
          <p:nvPr>
            <p:ph type="title"/>
          </p:nvPr>
        </p:nvSpPr>
        <p:spPr/>
        <p:txBody>
          <a:bodyPr/>
          <a:lstStyle/>
          <a:p>
            <a:pPr eaLnBrk="1" hangingPunct="1"/>
            <a:r>
              <a:rPr lang="en-US" altLang="en-US"/>
              <a:t>Example: robotic assembly</a:t>
            </a:r>
          </a:p>
        </p:txBody>
      </p:sp>
      <p:sp>
        <p:nvSpPr>
          <p:cNvPr id="47109" name="Rectangle 3">
            <a:extLst>
              <a:ext uri="{FF2B5EF4-FFF2-40B4-BE49-F238E27FC236}">
                <a16:creationId xmlns:a16="http://schemas.microsoft.com/office/drawing/2014/main" id="{B30A11A6-75C9-9961-7656-173998F17752}"/>
              </a:ext>
            </a:extLst>
          </p:cNvPr>
          <p:cNvSpPr>
            <a:spLocks noGrp="1" noChangeArrowheads="1"/>
          </p:cNvSpPr>
          <p:nvPr>
            <p:ph type="body" idx="1"/>
          </p:nvPr>
        </p:nvSpPr>
        <p:spPr/>
        <p:txBody>
          <a:bodyPr/>
          <a:lstStyle/>
          <a:p>
            <a:pPr eaLnBrk="1" hangingPunct="1">
              <a:lnSpc>
                <a:spcPct val="80000"/>
              </a:lnSpc>
            </a:pPr>
            <a:endParaRPr lang="en-US" altLang="en-US" sz="2800"/>
          </a:p>
          <a:p>
            <a:pPr eaLnBrk="1" hangingPunct="1">
              <a:lnSpc>
                <a:spcPct val="80000"/>
              </a:lnSpc>
            </a:pPr>
            <a:endParaRPr lang="en-US" altLang="en-US" sz="2800"/>
          </a:p>
          <a:p>
            <a:pPr eaLnBrk="1" hangingPunct="1">
              <a:lnSpc>
                <a:spcPct val="80000"/>
              </a:lnSpc>
            </a:pPr>
            <a:endParaRPr lang="en-US" altLang="en-US" sz="2800"/>
          </a:p>
          <a:p>
            <a:pPr eaLnBrk="1" hangingPunct="1">
              <a:lnSpc>
                <a:spcPct val="80000"/>
              </a:lnSpc>
            </a:pPr>
            <a:endParaRPr lang="en-US" altLang="en-US" sz="2800"/>
          </a:p>
          <a:p>
            <a:pPr eaLnBrk="1" hangingPunct="1">
              <a:lnSpc>
                <a:spcPct val="80000"/>
              </a:lnSpc>
            </a:pPr>
            <a:endParaRPr lang="en-US" altLang="en-US" sz="2800"/>
          </a:p>
          <a:p>
            <a:pPr eaLnBrk="1" hangingPunct="1">
              <a:lnSpc>
                <a:spcPct val="80000"/>
              </a:lnSpc>
            </a:pPr>
            <a:r>
              <a:rPr lang="en-US" altLang="en-US" sz="2800" u="sng">
                <a:solidFill>
                  <a:srgbClr val="CC0099"/>
                </a:solidFill>
              </a:rPr>
              <a:t>states?</a:t>
            </a:r>
            <a:r>
              <a:rPr lang="en-US" altLang="en-US" sz="2800"/>
              <a:t>: real-valued coordinates of robot joint angles parts of the object to be assembled</a:t>
            </a:r>
          </a:p>
          <a:p>
            <a:pPr eaLnBrk="1" hangingPunct="1">
              <a:lnSpc>
                <a:spcPct val="80000"/>
              </a:lnSpc>
            </a:pPr>
            <a:r>
              <a:rPr lang="en-US" altLang="en-US" sz="2800" u="sng">
                <a:solidFill>
                  <a:srgbClr val="CC0099"/>
                </a:solidFill>
              </a:rPr>
              <a:t>actions?</a:t>
            </a:r>
            <a:r>
              <a:rPr lang="en-US" altLang="en-US" sz="2800"/>
              <a:t>: continuous motions of robot joints</a:t>
            </a:r>
          </a:p>
          <a:p>
            <a:pPr eaLnBrk="1" hangingPunct="1">
              <a:lnSpc>
                <a:spcPct val="80000"/>
              </a:lnSpc>
            </a:pPr>
            <a:r>
              <a:rPr lang="en-US" altLang="en-US" sz="2800" u="sng">
                <a:solidFill>
                  <a:srgbClr val="CC0099"/>
                </a:solidFill>
              </a:rPr>
              <a:t>goal test?</a:t>
            </a:r>
            <a:r>
              <a:rPr lang="en-US" altLang="en-US" sz="2800"/>
              <a:t>: complete assembly</a:t>
            </a:r>
          </a:p>
          <a:p>
            <a:pPr eaLnBrk="1" hangingPunct="1">
              <a:lnSpc>
                <a:spcPct val="80000"/>
              </a:lnSpc>
            </a:pPr>
            <a:r>
              <a:rPr lang="en-US" altLang="en-US" sz="2800" u="sng">
                <a:solidFill>
                  <a:srgbClr val="CC0099"/>
                </a:solidFill>
              </a:rPr>
              <a:t>path cost?</a:t>
            </a:r>
            <a:r>
              <a:rPr lang="en-US" altLang="en-US" sz="2800"/>
              <a:t>: time to execute</a:t>
            </a:r>
          </a:p>
        </p:txBody>
      </p:sp>
      <p:pic>
        <p:nvPicPr>
          <p:cNvPr id="47110" name="Picture 4">
            <a:extLst>
              <a:ext uri="{FF2B5EF4-FFF2-40B4-BE49-F238E27FC236}">
                <a16:creationId xmlns:a16="http://schemas.microsoft.com/office/drawing/2014/main" id="{723E2E90-A974-4C37-7C88-A51D456D9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95400"/>
            <a:ext cx="580072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Date Placeholder 3">
            <a:extLst>
              <a:ext uri="{FF2B5EF4-FFF2-40B4-BE49-F238E27FC236}">
                <a16:creationId xmlns:a16="http://schemas.microsoft.com/office/drawing/2014/main" id="{384F391C-E4B2-27FF-0137-701BD0CA0954}"/>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48130" name="Footer Placeholder 4">
            <a:extLst>
              <a:ext uri="{FF2B5EF4-FFF2-40B4-BE49-F238E27FC236}">
                <a16:creationId xmlns:a16="http://schemas.microsoft.com/office/drawing/2014/main" id="{870B0043-39B4-99B8-D645-A5C921A1EECE}"/>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48131" name="Slide Number Placeholder 5">
            <a:extLst>
              <a:ext uri="{FF2B5EF4-FFF2-40B4-BE49-F238E27FC236}">
                <a16:creationId xmlns:a16="http://schemas.microsoft.com/office/drawing/2014/main" id="{5EF468FF-D2EA-B253-C593-E887B4332F0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B8EFFF0F-FE9B-864F-936B-0F044785AAEF}" type="slidenum">
              <a:rPr lang="en-US" altLang="en-US" sz="1400" smtClean="0"/>
              <a:pPr>
                <a:spcBef>
                  <a:spcPct val="0"/>
                </a:spcBef>
                <a:buClrTx/>
                <a:buSzTx/>
                <a:buFontTx/>
                <a:buNone/>
              </a:pPr>
              <a:t>34</a:t>
            </a:fld>
            <a:endParaRPr lang="en-US" altLang="en-US" sz="1400"/>
          </a:p>
        </p:txBody>
      </p:sp>
      <p:sp>
        <p:nvSpPr>
          <p:cNvPr id="48132" name="Rectangle 2">
            <a:extLst>
              <a:ext uri="{FF2B5EF4-FFF2-40B4-BE49-F238E27FC236}">
                <a16:creationId xmlns:a16="http://schemas.microsoft.com/office/drawing/2014/main" id="{08894722-3929-CD03-3463-E11D2180414C}"/>
              </a:ext>
            </a:extLst>
          </p:cNvPr>
          <p:cNvSpPr>
            <a:spLocks noGrp="1" noChangeArrowheads="1"/>
          </p:cNvSpPr>
          <p:nvPr>
            <p:ph type="title"/>
          </p:nvPr>
        </p:nvSpPr>
        <p:spPr/>
        <p:txBody>
          <a:bodyPr/>
          <a:lstStyle/>
          <a:p>
            <a:pPr eaLnBrk="1" hangingPunct="1"/>
            <a:r>
              <a:rPr lang="en-US" altLang="en-US"/>
              <a:t>Tree search algorithms</a:t>
            </a:r>
          </a:p>
        </p:txBody>
      </p:sp>
      <p:sp>
        <p:nvSpPr>
          <p:cNvPr id="48133" name="Rectangle 3">
            <a:extLst>
              <a:ext uri="{FF2B5EF4-FFF2-40B4-BE49-F238E27FC236}">
                <a16:creationId xmlns:a16="http://schemas.microsoft.com/office/drawing/2014/main" id="{9A5512B2-1EC2-372B-31E9-BD0D87A32B6E}"/>
              </a:ext>
            </a:extLst>
          </p:cNvPr>
          <p:cNvSpPr>
            <a:spLocks noGrp="1" noChangeArrowheads="1"/>
          </p:cNvSpPr>
          <p:nvPr>
            <p:ph type="body" idx="1"/>
          </p:nvPr>
        </p:nvSpPr>
        <p:spPr/>
        <p:txBody>
          <a:bodyPr/>
          <a:lstStyle/>
          <a:p>
            <a:pPr eaLnBrk="1" hangingPunct="1"/>
            <a:r>
              <a:rPr lang="en-US" altLang="en-US"/>
              <a:t>Basic idea:</a:t>
            </a:r>
          </a:p>
          <a:p>
            <a:pPr lvl="1" eaLnBrk="1" hangingPunct="1"/>
            <a:r>
              <a:rPr lang="en-US" altLang="en-US" sz="2400"/>
              <a:t>offline, simulated exploration of state space by generating successors of already-explored states (a.k.a.~</a:t>
            </a:r>
            <a:r>
              <a:rPr lang="en-US" altLang="en-US" sz="2400">
                <a:solidFill>
                  <a:srgbClr val="FF0000"/>
                </a:solidFill>
              </a:rPr>
              <a:t>expanding</a:t>
            </a:r>
            <a:r>
              <a:rPr lang="en-US" altLang="en-US" sz="2400"/>
              <a:t> states)
</a:t>
            </a:r>
          </a:p>
        </p:txBody>
      </p:sp>
      <p:pic>
        <p:nvPicPr>
          <p:cNvPr id="48134" name="Picture 4">
            <a:extLst>
              <a:ext uri="{FF2B5EF4-FFF2-40B4-BE49-F238E27FC236}">
                <a16:creationId xmlns:a16="http://schemas.microsoft.com/office/drawing/2014/main" id="{13D15726-5342-D2CC-7C1E-C5661A6DE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844" t="37500" r="3125" b="28125"/>
          <a:stretch>
            <a:fillRect/>
          </a:stretch>
        </p:blipFill>
        <p:spPr bwMode="auto">
          <a:xfrm>
            <a:off x="609600" y="3429000"/>
            <a:ext cx="8001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Date Placeholder 3">
            <a:extLst>
              <a:ext uri="{FF2B5EF4-FFF2-40B4-BE49-F238E27FC236}">
                <a16:creationId xmlns:a16="http://schemas.microsoft.com/office/drawing/2014/main" id="{FCE14D73-4A21-FE5B-8D07-220A6F804CD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49154" name="Footer Placeholder 4">
            <a:extLst>
              <a:ext uri="{FF2B5EF4-FFF2-40B4-BE49-F238E27FC236}">
                <a16:creationId xmlns:a16="http://schemas.microsoft.com/office/drawing/2014/main" id="{49E7A0E7-46FD-457C-7A38-9314AB05B23F}"/>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49155" name="Slide Number Placeholder 5">
            <a:extLst>
              <a:ext uri="{FF2B5EF4-FFF2-40B4-BE49-F238E27FC236}">
                <a16:creationId xmlns:a16="http://schemas.microsoft.com/office/drawing/2014/main" id="{CB1A3171-C5C0-9C68-617C-9550C7C5B28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80EDB838-9A6A-9347-B885-1DEA1245AFAF}" type="slidenum">
              <a:rPr lang="en-US" altLang="en-US" sz="1400" smtClean="0"/>
              <a:pPr>
                <a:spcBef>
                  <a:spcPct val="0"/>
                </a:spcBef>
                <a:buClrTx/>
                <a:buSzTx/>
                <a:buFontTx/>
                <a:buNone/>
              </a:pPr>
              <a:t>35</a:t>
            </a:fld>
            <a:endParaRPr lang="en-US" altLang="en-US" sz="1400"/>
          </a:p>
        </p:txBody>
      </p:sp>
      <p:sp>
        <p:nvSpPr>
          <p:cNvPr id="49156" name="Rectangle 2">
            <a:extLst>
              <a:ext uri="{FF2B5EF4-FFF2-40B4-BE49-F238E27FC236}">
                <a16:creationId xmlns:a16="http://schemas.microsoft.com/office/drawing/2014/main" id="{868651D6-E44D-0DF6-F7E2-56AF8016E4A8}"/>
              </a:ext>
            </a:extLst>
          </p:cNvPr>
          <p:cNvSpPr>
            <a:spLocks noGrp="1" noChangeArrowheads="1"/>
          </p:cNvSpPr>
          <p:nvPr>
            <p:ph type="title"/>
          </p:nvPr>
        </p:nvSpPr>
        <p:spPr/>
        <p:txBody>
          <a:bodyPr/>
          <a:lstStyle/>
          <a:p>
            <a:pPr eaLnBrk="1" hangingPunct="1"/>
            <a:r>
              <a:rPr lang="en-US" altLang="en-US"/>
              <a:t>Tree search example</a:t>
            </a:r>
          </a:p>
        </p:txBody>
      </p:sp>
      <p:pic>
        <p:nvPicPr>
          <p:cNvPr id="49157" name="Picture 4">
            <a:extLst>
              <a:ext uri="{FF2B5EF4-FFF2-40B4-BE49-F238E27FC236}">
                <a16:creationId xmlns:a16="http://schemas.microsoft.com/office/drawing/2014/main" id="{8F927A14-244E-17D2-79CE-438CB5C1A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570547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Date Placeholder 3">
            <a:extLst>
              <a:ext uri="{FF2B5EF4-FFF2-40B4-BE49-F238E27FC236}">
                <a16:creationId xmlns:a16="http://schemas.microsoft.com/office/drawing/2014/main" id="{A1183B8C-57B8-86F2-D3F2-5FD551628D2E}"/>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50178" name="Footer Placeholder 4">
            <a:extLst>
              <a:ext uri="{FF2B5EF4-FFF2-40B4-BE49-F238E27FC236}">
                <a16:creationId xmlns:a16="http://schemas.microsoft.com/office/drawing/2014/main" id="{75F1B556-75D5-233C-B6CE-C9E1BFE7591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50179" name="Slide Number Placeholder 5">
            <a:extLst>
              <a:ext uri="{FF2B5EF4-FFF2-40B4-BE49-F238E27FC236}">
                <a16:creationId xmlns:a16="http://schemas.microsoft.com/office/drawing/2014/main" id="{7645AFD9-06CE-8559-16BD-D697492FE15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B9BF724B-D011-9540-BEB9-57D2FCC998A7}" type="slidenum">
              <a:rPr lang="en-US" altLang="en-US" sz="1400" smtClean="0"/>
              <a:pPr>
                <a:spcBef>
                  <a:spcPct val="0"/>
                </a:spcBef>
                <a:buClrTx/>
                <a:buSzTx/>
                <a:buFontTx/>
                <a:buNone/>
              </a:pPr>
              <a:t>36</a:t>
            </a:fld>
            <a:endParaRPr lang="en-US" altLang="en-US" sz="1400"/>
          </a:p>
        </p:txBody>
      </p:sp>
      <p:pic>
        <p:nvPicPr>
          <p:cNvPr id="50180" name="Picture 4">
            <a:extLst>
              <a:ext uri="{FF2B5EF4-FFF2-40B4-BE49-F238E27FC236}">
                <a16:creationId xmlns:a16="http://schemas.microsoft.com/office/drawing/2014/main" id="{68573249-E954-EE17-BD54-EBA2BB2DF9E4}"/>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30213" y="1671638"/>
            <a:ext cx="6986587" cy="172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81" name="Rectangle 2">
            <a:extLst>
              <a:ext uri="{FF2B5EF4-FFF2-40B4-BE49-F238E27FC236}">
                <a16:creationId xmlns:a16="http://schemas.microsoft.com/office/drawing/2014/main" id="{B4516FD5-9EC9-A923-2C8A-71BA23FDD4F3}"/>
              </a:ext>
            </a:extLst>
          </p:cNvPr>
          <p:cNvSpPr>
            <a:spLocks noGrp="1" noChangeArrowheads="1"/>
          </p:cNvSpPr>
          <p:nvPr>
            <p:ph type="title"/>
          </p:nvPr>
        </p:nvSpPr>
        <p:spPr/>
        <p:txBody>
          <a:bodyPr/>
          <a:lstStyle/>
          <a:p>
            <a:pPr eaLnBrk="1" hangingPunct="1"/>
            <a:r>
              <a:rPr lang="en-US" altLang="en-US"/>
              <a:t>Tree search example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Date Placeholder 3">
            <a:extLst>
              <a:ext uri="{FF2B5EF4-FFF2-40B4-BE49-F238E27FC236}">
                <a16:creationId xmlns:a16="http://schemas.microsoft.com/office/drawing/2014/main" id="{1D84F617-FAD8-5A6A-9C76-7C51D7EB4AD5}"/>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51202" name="Footer Placeholder 4">
            <a:extLst>
              <a:ext uri="{FF2B5EF4-FFF2-40B4-BE49-F238E27FC236}">
                <a16:creationId xmlns:a16="http://schemas.microsoft.com/office/drawing/2014/main" id="{71846AFD-330D-9459-EA4F-1744B204422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51203" name="Slide Number Placeholder 5">
            <a:extLst>
              <a:ext uri="{FF2B5EF4-FFF2-40B4-BE49-F238E27FC236}">
                <a16:creationId xmlns:a16="http://schemas.microsoft.com/office/drawing/2014/main" id="{912B8F66-D95C-7A9E-17B2-119D7D3CD99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54DB1A3A-E947-564A-B98C-D98ADBB567E5}" type="slidenum">
              <a:rPr lang="en-US" altLang="en-US" sz="1400" smtClean="0"/>
              <a:pPr>
                <a:spcBef>
                  <a:spcPct val="0"/>
                </a:spcBef>
                <a:buClrTx/>
                <a:buSzTx/>
                <a:buFontTx/>
                <a:buNone/>
              </a:pPr>
              <a:t>37</a:t>
            </a:fld>
            <a:endParaRPr lang="en-US" altLang="en-US" sz="1400"/>
          </a:p>
        </p:txBody>
      </p:sp>
      <p:pic>
        <p:nvPicPr>
          <p:cNvPr id="51204" name="Picture 4">
            <a:extLst>
              <a:ext uri="{FF2B5EF4-FFF2-40B4-BE49-F238E27FC236}">
                <a16:creationId xmlns:a16="http://schemas.microsoft.com/office/drawing/2014/main" id="{B09402C7-672D-E97F-79C2-93EE0FE0E2FB}"/>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30213" y="1671638"/>
            <a:ext cx="6986587" cy="172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05" name="Rectangle 2">
            <a:extLst>
              <a:ext uri="{FF2B5EF4-FFF2-40B4-BE49-F238E27FC236}">
                <a16:creationId xmlns:a16="http://schemas.microsoft.com/office/drawing/2014/main" id="{2F478BA8-6195-709A-7305-A7B2E9F63B33}"/>
              </a:ext>
            </a:extLst>
          </p:cNvPr>
          <p:cNvSpPr>
            <a:spLocks noGrp="1" noChangeArrowheads="1"/>
          </p:cNvSpPr>
          <p:nvPr>
            <p:ph type="title"/>
          </p:nvPr>
        </p:nvSpPr>
        <p:spPr/>
        <p:txBody>
          <a:bodyPr/>
          <a:lstStyle/>
          <a:p>
            <a:pPr eaLnBrk="1" hangingPunct="1"/>
            <a:r>
              <a:rPr lang="en-US" altLang="en-US"/>
              <a:t>Tree search example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Date Placeholder 3">
            <a:extLst>
              <a:ext uri="{FF2B5EF4-FFF2-40B4-BE49-F238E27FC236}">
                <a16:creationId xmlns:a16="http://schemas.microsoft.com/office/drawing/2014/main" id="{A3CA524D-CB33-7005-C448-202F73667387}"/>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52226" name="Footer Placeholder 4">
            <a:extLst>
              <a:ext uri="{FF2B5EF4-FFF2-40B4-BE49-F238E27FC236}">
                <a16:creationId xmlns:a16="http://schemas.microsoft.com/office/drawing/2014/main" id="{0C3AF5CC-3CB0-5503-A13D-84D23A8DF89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52227" name="Slide Number Placeholder 5">
            <a:extLst>
              <a:ext uri="{FF2B5EF4-FFF2-40B4-BE49-F238E27FC236}">
                <a16:creationId xmlns:a16="http://schemas.microsoft.com/office/drawing/2014/main" id="{E22C0D4B-A72B-8985-DD38-18DC39773C2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C85D5819-A28A-5B42-B563-A158829ABBD2}" type="slidenum">
              <a:rPr lang="en-US" altLang="en-US" sz="1400" smtClean="0"/>
              <a:pPr>
                <a:spcBef>
                  <a:spcPct val="0"/>
                </a:spcBef>
                <a:buClrTx/>
                <a:buSzTx/>
                <a:buFontTx/>
                <a:buNone/>
              </a:pPr>
              <a:t>38</a:t>
            </a:fld>
            <a:endParaRPr lang="en-US" altLang="en-US" sz="1400"/>
          </a:p>
        </p:txBody>
      </p:sp>
      <p:sp>
        <p:nvSpPr>
          <p:cNvPr id="52228" name="Rectangle 2">
            <a:extLst>
              <a:ext uri="{FF2B5EF4-FFF2-40B4-BE49-F238E27FC236}">
                <a16:creationId xmlns:a16="http://schemas.microsoft.com/office/drawing/2014/main" id="{6BD6C9CE-9B47-7E99-0628-D2CAFC8BEBCE}"/>
              </a:ext>
            </a:extLst>
          </p:cNvPr>
          <p:cNvSpPr>
            <a:spLocks noGrp="1" noChangeArrowheads="1"/>
          </p:cNvSpPr>
          <p:nvPr>
            <p:ph type="title"/>
          </p:nvPr>
        </p:nvSpPr>
        <p:spPr/>
        <p:txBody>
          <a:bodyPr/>
          <a:lstStyle/>
          <a:p>
            <a:pPr eaLnBrk="1" hangingPunct="1"/>
            <a:r>
              <a:rPr lang="en-US" altLang="en-US" sz="3600"/>
              <a:t>Implementation: general tree search</a:t>
            </a:r>
          </a:p>
        </p:txBody>
      </p:sp>
      <p:pic>
        <p:nvPicPr>
          <p:cNvPr id="52229" name="Picture 4">
            <a:extLst>
              <a:ext uri="{FF2B5EF4-FFF2-40B4-BE49-F238E27FC236}">
                <a16:creationId xmlns:a16="http://schemas.microsoft.com/office/drawing/2014/main" id="{6F3BA5CF-8766-0EC9-5C5E-14618B124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844" t="18750" r="3125" b="9375"/>
          <a:stretch>
            <a:fillRect/>
          </a:stretch>
        </p:blipFill>
        <p:spPr bwMode="auto">
          <a:xfrm>
            <a:off x="990600" y="1600200"/>
            <a:ext cx="7315200" cy="480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Date Placeholder 3">
            <a:extLst>
              <a:ext uri="{FF2B5EF4-FFF2-40B4-BE49-F238E27FC236}">
                <a16:creationId xmlns:a16="http://schemas.microsoft.com/office/drawing/2014/main" id="{E9EF6B08-882F-FC4A-4F7D-908C4E66F565}"/>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53250" name="Footer Placeholder 4">
            <a:extLst>
              <a:ext uri="{FF2B5EF4-FFF2-40B4-BE49-F238E27FC236}">
                <a16:creationId xmlns:a16="http://schemas.microsoft.com/office/drawing/2014/main" id="{877DF20B-D713-C14F-E366-02E58D129CE0}"/>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53251" name="Slide Number Placeholder 5">
            <a:extLst>
              <a:ext uri="{FF2B5EF4-FFF2-40B4-BE49-F238E27FC236}">
                <a16:creationId xmlns:a16="http://schemas.microsoft.com/office/drawing/2014/main" id="{3CAA2C37-929F-21A9-83FB-F78FB875C28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77B25D7C-B27A-2847-BAB4-3B2FF542DBB4}" type="slidenum">
              <a:rPr lang="en-US" altLang="en-US" sz="1400" smtClean="0"/>
              <a:pPr>
                <a:spcBef>
                  <a:spcPct val="0"/>
                </a:spcBef>
                <a:buClrTx/>
                <a:buSzTx/>
                <a:buFontTx/>
                <a:buNone/>
              </a:pPr>
              <a:t>39</a:t>
            </a:fld>
            <a:endParaRPr lang="en-US" altLang="en-US" sz="1400"/>
          </a:p>
        </p:txBody>
      </p:sp>
      <p:sp>
        <p:nvSpPr>
          <p:cNvPr id="53252" name="Rectangle 2">
            <a:extLst>
              <a:ext uri="{FF2B5EF4-FFF2-40B4-BE49-F238E27FC236}">
                <a16:creationId xmlns:a16="http://schemas.microsoft.com/office/drawing/2014/main" id="{548D80D3-42AF-2898-6BFE-F1EB0158F6CD}"/>
              </a:ext>
            </a:extLst>
          </p:cNvPr>
          <p:cNvSpPr>
            <a:spLocks noGrp="1" noChangeArrowheads="1"/>
          </p:cNvSpPr>
          <p:nvPr>
            <p:ph type="title"/>
          </p:nvPr>
        </p:nvSpPr>
        <p:spPr>
          <a:xfrm>
            <a:off x="457200" y="0"/>
            <a:ext cx="8458200" cy="1143000"/>
          </a:xfrm>
        </p:spPr>
        <p:txBody>
          <a:bodyPr/>
          <a:lstStyle/>
          <a:p>
            <a:pPr algn="ctr" eaLnBrk="1" hangingPunct="1"/>
            <a:r>
              <a:rPr lang="en-US" altLang="en-US" sz="3600"/>
              <a:t>Implementation: states vs. nodes</a:t>
            </a:r>
          </a:p>
        </p:txBody>
      </p:sp>
      <p:sp>
        <p:nvSpPr>
          <p:cNvPr id="53253" name="Rectangle 3">
            <a:extLst>
              <a:ext uri="{FF2B5EF4-FFF2-40B4-BE49-F238E27FC236}">
                <a16:creationId xmlns:a16="http://schemas.microsoft.com/office/drawing/2014/main" id="{846F8B19-0452-048A-EA36-BC8D757CB718}"/>
              </a:ext>
            </a:extLst>
          </p:cNvPr>
          <p:cNvSpPr>
            <a:spLocks noGrp="1" noChangeArrowheads="1"/>
          </p:cNvSpPr>
          <p:nvPr>
            <p:ph type="body" idx="1"/>
          </p:nvPr>
        </p:nvSpPr>
        <p:spPr/>
        <p:txBody>
          <a:bodyPr/>
          <a:lstStyle/>
          <a:p>
            <a:pPr eaLnBrk="1" hangingPunct="1">
              <a:lnSpc>
                <a:spcPct val="80000"/>
              </a:lnSpc>
            </a:pPr>
            <a:r>
              <a:rPr lang="en-US" altLang="en-US" sz="2400"/>
              <a:t>A </a:t>
            </a:r>
            <a:r>
              <a:rPr lang="en-US" altLang="en-US" sz="2400">
                <a:solidFill>
                  <a:srgbClr val="FF0000"/>
                </a:solidFill>
              </a:rPr>
              <a:t>state</a:t>
            </a:r>
            <a:r>
              <a:rPr lang="en-US" altLang="en-US" sz="2400"/>
              <a:t> is a (representation of) a physical configuration</a:t>
            </a:r>
          </a:p>
          <a:p>
            <a:pPr eaLnBrk="1" hangingPunct="1">
              <a:lnSpc>
                <a:spcPct val="80000"/>
              </a:lnSpc>
            </a:pPr>
            <a:r>
              <a:rPr lang="en-US" altLang="en-US" sz="2400"/>
              <a:t>A </a:t>
            </a:r>
            <a:r>
              <a:rPr lang="en-US" altLang="en-US" sz="2400">
                <a:solidFill>
                  <a:srgbClr val="FF0000"/>
                </a:solidFill>
              </a:rPr>
              <a:t>node</a:t>
            </a:r>
            <a:r>
              <a:rPr lang="en-US" altLang="en-US" sz="2400"/>
              <a:t> is a data structure constituting part of a search tree includes </a:t>
            </a:r>
            <a:r>
              <a:rPr lang="en-US" altLang="en-US" sz="2400">
                <a:solidFill>
                  <a:srgbClr val="FF0000"/>
                </a:solidFill>
              </a:rPr>
              <a:t>state</a:t>
            </a:r>
            <a:r>
              <a:rPr lang="en-US" altLang="en-US" sz="2400"/>
              <a:t>, </a:t>
            </a:r>
            <a:r>
              <a:rPr lang="en-US" altLang="en-US" sz="2400">
                <a:solidFill>
                  <a:srgbClr val="FF0000"/>
                </a:solidFill>
              </a:rPr>
              <a:t>parent node</a:t>
            </a:r>
            <a:r>
              <a:rPr lang="en-US" altLang="en-US" sz="2400"/>
              <a:t>, </a:t>
            </a:r>
            <a:r>
              <a:rPr lang="en-US" altLang="en-US" sz="2400">
                <a:solidFill>
                  <a:srgbClr val="FF0000"/>
                </a:solidFill>
              </a:rPr>
              <a:t>action</a:t>
            </a:r>
            <a:r>
              <a:rPr lang="en-US" altLang="en-US" sz="2400"/>
              <a:t>, </a:t>
            </a:r>
            <a:r>
              <a:rPr lang="en-US" altLang="en-US" sz="2400">
                <a:solidFill>
                  <a:srgbClr val="FF0000"/>
                </a:solidFill>
              </a:rPr>
              <a:t>path cost</a:t>
            </a:r>
            <a:r>
              <a:rPr lang="en-US" altLang="en-US" sz="2400"/>
              <a:t> </a:t>
            </a:r>
            <a:r>
              <a:rPr lang="en-US" altLang="en-US" sz="2400" i="1"/>
              <a:t>g(x)</a:t>
            </a:r>
            <a:r>
              <a:rPr lang="en-US" altLang="en-US" sz="2400"/>
              <a:t>, </a:t>
            </a:r>
            <a:r>
              <a:rPr lang="en-US" altLang="en-US" sz="2400">
                <a:solidFill>
                  <a:srgbClr val="FF0000"/>
                </a:solidFill>
              </a:rPr>
              <a:t>depth</a:t>
            </a:r>
          </a:p>
          <a:p>
            <a:pPr eaLnBrk="1" hangingPunct="1">
              <a:lnSpc>
                <a:spcPct val="80000"/>
              </a:lnSpc>
            </a:pPr>
            <a:endParaRPr lang="en-US" altLang="en-US" sz="2400">
              <a:solidFill>
                <a:srgbClr val="FF0000"/>
              </a:solidFill>
            </a:endParaRPr>
          </a:p>
          <a:p>
            <a:pPr eaLnBrk="1" hangingPunct="1">
              <a:lnSpc>
                <a:spcPct val="80000"/>
              </a:lnSpc>
            </a:pPr>
            <a:endParaRPr lang="en-US" altLang="en-US" sz="2400">
              <a:solidFill>
                <a:srgbClr val="FF0000"/>
              </a:solidFill>
            </a:endParaRPr>
          </a:p>
          <a:p>
            <a:pPr eaLnBrk="1" hangingPunct="1">
              <a:lnSpc>
                <a:spcPct val="80000"/>
              </a:lnSpc>
            </a:pPr>
            <a:endParaRPr lang="en-US" altLang="en-US" sz="2400">
              <a:solidFill>
                <a:srgbClr val="FF0000"/>
              </a:solidFill>
            </a:endParaRPr>
          </a:p>
          <a:p>
            <a:pPr eaLnBrk="1" hangingPunct="1">
              <a:lnSpc>
                <a:spcPct val="80000"/>
              </a:lnSpc>
            </a:pPr>
            <a:endParaRPr lang="en-US" altLang="en-US" sz="2400"/>
          </a:p>
          <a:p>
            <a:pPr eaLnBrk="1" hangingPunct="1">
              <a:lnSpc>
                <a:spcPct val="80000"/>
              </a:lnSpc>
            </a:pPr>
            <a:endParaRPr lang="en-US" altLang="en-US" sz="2400"/>
          </a:p>
          <a:p>
            <a:pPr eaLnBrk="1" hangingPunct="1">
              <a:lnSpc>
                <a:spcPct val="80000"/>
              </a:lnSpc>
            </a:pPr>
            <a:endParaRPr lang="en-US" altLang="en-US" sz="2400"/>
          </a:p>
          <a:p>
            <a:pPr eaLnBrk="1" hangingPunct="1">
              <a:lnSpc>
                <a:spcPct val="80000"/>
              </a:lnSpc>
            </a:pPr>
            <a:endParaRPr lang="en-US" altLang="en-US" sz="2400"/>
          </a:p>
          <a:p>
            <a:pPr eaLnBrk="1" hangingPunct="1">
              <a:lnSpc>
                <a:spcPct val="80000"/>
              </a:lnSpc>
            </a:pPr>
            <a:r>
              <a:rPr lang="en-US" altLang="en-US" sz="2400"/>
              <a:t>The </a:t>
            </a:r>
            <a:r>
              <a:rPr lang="en-US" altLang="en-US" sz="2400">
                <a:latin typeface="Courier New" panose="02070309020205020404" pitchFamily="49" charset="0"/>
              </a:rPr>
              <a:t>Expand</a:t>
            </a:r>
            <a:r>
              <a:rPr lang="en-US" altLang="en-US" sz="2400"/>
              <a:t> function creates new nodes, filling in the various fields and using the </a:t>
            </a:r>
            <a:r>
              <a:rPr lang="en-US" altLang="en-US" sz="2400">
                <a:latin typeface="Courier New" panose="02070309020205020404" pitchFamily="49" charset="0"/>
              </a:rPr>
              <a:t>SuccessorFn</a:t>
            </a:r>
            <a:r>
              <a:rPr lang="en-US" altLang="en-US" sz="2400"/>
              <a:t> of the problem to create the corresponding states.</a:t>
            </a:r>
          </a:p>
        </p:txBody>
      </p:sp>
      <p:pic>
        <p:nvPicPr>
          <p:cNvPr id="53254" name="Picture 4">
            <a:extLst>
              <a:ext uri="{FF2B5EF4-FFF2-40B4-BE49-F238E27FC236}">
                <a16:creationId xmlns:a16="http://schemas.microsoft.com/office/drawing/2014/main" id="{44923F0A-A808-5CBB-16E2-15C5363AE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590800"/>
            <a:ext cx="498157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9AB0B95A-FE32-53A9-DE9B-07FFC95EE21D}"/>
              </a:ext>
            </a:extLst>
          </p:cNvPr>
          <p:cNvSpPr>
            <a:spLocks noGrp="1" noChangeArrowheads="1"/>
          </p:cNvSpPr>
          <p:nvPr>
            <p:ph type="title"/>
          </p:nvPr>
        </p:nvSpPr>
        <p:spPr/>
        <p:txBody>
          <a:bodyPr/>
          <a:lstStyle/>
          <a:p>
            <a:r>
              <a:rPr lang="en-US" altLang="en-US"/>
              <a:t>Agents and environments</a:t>
            </a:r>
          </a:p>
        </p:txBody>
      </p:sp>
      <p:sp>
        <p:nvSpPr>
          <p:cNvPr id="18434" name="Rectangle 3">
            <a:extLst>
              <a:ext uri="{FF2B5EF4-FFF2-40B4-BE49-F238E27FC236}">
                <a16:creationId xmlns:a16="http://schemas.microsoft.com/office/drawing/2014/main" id="{255565F1-7C71-4E8A-9CE1-87F24573BDFB}"/>
              </a:ext>
            </a:extLst>
          </p:cNvPr>
          <p:cNvSpPr>
            <a:spLocks noGrp="1" noChangeArrowheads="1"/>
          </p:cNvSpPr>
          <p:nvPr>
            <p:ph type="body" idx="1"/>
          </p:nvPr>
        </p:nvSpPr>
        <p:spPr/>
        <p:txBody>
          <a:bodyPr/>
          <a:lstStyle/>
          <a:p>
            <a:pPr>
              <a:buFontTx/>
              <a:buNone/>
            </a:pPr>
            <a:endParaRPr lang="en-US" altLang="en-US" sz="2800"/>
          </a:p>
          <a:p>
            <a:pPr>
              <a:buFontTx/>
              <a:buNone/>
            </a:pPr>
            <a:endParaRPr lang="en-US" altLang="en-US" sz="2800"/>
          </a:p>
          <a:p>
            <a:pPr>
              <a:buFontTx/>
              <a:buNone/>
            </a:pPr>
            <a:endParaRPr lang="en-US" altLang="en-US" sz="2800"/>
          </a:p>
          <a:p>
            <a:r>
              <a:rPr lang="en-US" altLang="en-US" sz="2800"/>
              <a:t>The </a:t>
            </a:r>
            <a:r>
              <a:rPr lang="en-US" altLang="en-US" sz="2800">
                <a:solidFill>
                  <a:srgbClr val="FF0000"/>
                </a:solidFill>
              </a:rPr>
              <a:t>agent</a:t>
            </a:r>
            <a:r>
              <a:rPr lang="en-US" altLang="en-US" sz="2800"/>
              <a:t> </a:t>
            </a:r>
            <a:r>
              <a:rPr lang="en-US" altLang="en-US" sz="2800">
                <a:solidFill>
                  <a:srgbClr val="FF0000"/>
                </a:solidFill>
              </a:rPr>
              <a:t>function</a:t>
            </a:r>
            <a:r>
              <a:rPr lang="en-US" altLang="en-US" sz="2800"/>
              <a:t> maps from percept histories to actions:</a:t>
            </a:r>
          </a:p>
          <a:p>
            <a:pPr algn="ctr">
              <a:buFontTx/>
              <a:buNone/>
            </a:pPr>
            <a:r>
              <a:rPr lang="en-US" altLang="en-US" sz="2800"/>
              <a:t>[</a:t>
            </a:r>
            <a:r>
              <a:rPr lang="en-US" altLang="en-US" sz="2800" i="1"/>
              <a:t>f</a:t>
            </a:r>
            <a:r>
              <a:rPr lang="en-US" altLang="en-US" sz="2800"/>
              <a:t>: </a:t>
            </a:r>
            <a:r>
              <a:rPr lang="en-US" altLang="en-US" sz="2800">
                <a:latin typeface="Monotype Corsiva" panose="03010101010201010101" pitchFamily="66" charset="0"/>
              </a:rPr>
              <a:t>P*</a:t>
            </a:r>
            <a:r>
              <a:rPr lang="en-US" altLang="en-US" sz="2800"/>
              <a:t> </a:t>
            </a:r>
            <a:r>
              <a:rPr lang="en-US" altLang="en-US" sz="2800">
                <a:sym typeface="Wingdings" pitchFamily="2" charset="2"/>
              </a:rPr>
              <a:t> </a:t>
            </a:r>
            <a:r>
              <a:rPr lang="en-US" altLang="en-US" sz="2800">
                <a:latin typeface="Monotype Corsiva" panose="03010101010201010101" pitchFamily="66" charset="0"/>
              </a:rPr>
              <a:t>A</a:t>
            </a:r>
            <a:r>
              <a:rPr lang="en-US" altLang="en-US" sz="2800"/>
              <a:t>]</a:t>
            </a:r>
          </a:p>
          <a:p>
            <a:r>
              <a:rPr lang="en-US" altLang="en-US" sz="2800"/>
              <a:t>The </a:t>
            </a:r>
            <a:r>
              <a:rPr lang="en-US" altLang="en-US" sz="2800">
                <a:solidFill>
                  <a:srgbClr val="FF0000"/>
                </a:solidFill>
              </a:rPr>
              <a:t>agent</a:t>
            </a:r>
            <a:r>
              <a:rPr lang="en-US" altLang="en-US" sz="2800"/>
              <a:t> </a:t>
            </a:r>
            <a:r>
              <a:rPr lang="en-US" altLang="en-US" sz="2800">
                <a:solidFill>
                  <a:srgbClr val="FF0000"/>
                </a:solidFill>
              </a:rPr>
              <a:t>program</a:t>
            </a:r>
            <a:r>
              <a:rPr lang="en-US" altLang="en-US" sz="2800"/>
              <a:t> runs on the physical </a:t>
            </a:r>
            <a:r>
              <a:rPr lang="en-US" altLang="en-US" sz="2800">
                <a:solidFill>
                  <a:srgbClr val="FF0000"/>
                </a:solidFill>
              </a:rPr>
              <a:t>architecture</a:t>
            </a:r>
            <a:r>
              <a:rPr lang="en-US" altLang="en-US" sz="2800"/>
              <a:t> to produce </a:t>
            </a:r>
            <a:r>
              <a:rPr lang="en-US" altLang="en-US" sz="2800" i="1"/>
              <a:t>f</a:t>
            </a:r>
            <a:endParaRPr lang="en-US" altLang="en-US" sz="2800"/>
          </a:p>
          <a:p>
            <a:r>
              <a:rPr lang="en-US" altLang="en-US" sz="2800"/>
              <a:t>agent = architecture + program</a:t>
            </a:r>
          </a:p>
        </p:txBody>
      </p:sp>
      <p:pic>
        <p:nvPicPr>
          <p:cNvPr id="18435" name="Picture 4">
            <a:extLst>
              <a:ext uri="{FF2B5EF4-FFF2-40B4-BE49-F238E27FC236}">
                <a16:creationId xmlns:a16="http://schemas.microsoft.com/office/drawing/2014/main" id="{1E3DBEB8-271E-9621-8BEF-30C79AE79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447800"/>
            <a:ext cx="37338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Date Placeholder 3">
            <a:extLst>
              <a:ext uri="{FF2B5EF4-FFF2-40B4-BE49-F238E27FC236}">
                <a16:creationId xmlns:a16="http://schemas.microsoft.com/office/drawing/2014/main" id="{879BA629-CD30-386E-1C02-D56B8E8C8D13}"/>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54274" name="Footer Placeholder 4">
            <a:extLst>
              <a:ext uri="{FF2B5EF4-FFF2-40B4-BE49-F238E27FC236}">
                <a16:creationId xmlns:a16="http://schemas.microsoft.com/office/drawing/2014/main" id="{33BA3466-C67C-D3A4-A20E-BF1D558D171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54275" name="Slide Number Placeholder 5">
            <a:extLst>
              <a:ext uri="{FF2B5EF4-FFF2-40B4-BE49-F238E27FC236}">
                <a16:creationId xmlns:a16="http://schemas.microsoft.com/office/drawing/2014/main" id="{863D2D2B-3ED6-E9DE-674F-9A8AB8DC9D4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11229F40-5A03-4741-B242-1610C13B948B}" type="slidenum">
              <a:rPr lang="en-US" altLang="en-US" sz="1400" smtClean="0"/>
              <a:pPr>
                <a:spcBef>
                  <a:spcPct val="0"/>
                </a:spcBef>
                <a:buClrTx/>
                <a:buSzTx/>
                <a:buFontTx/>
                <a:buNone/>
              </a:pPr>
              <a:t>40</a:t>
            </a:fld>
            <a:endParaRPr lang="en-US" altLang="en-US" sz="1400"/>
          </a:p>
        </p:txBody>
      </p:sp>
      <p:sp>
        <p:nvSpPr>
          <p:cNvPr id="54276" name="Rectangle 2">
            <a:extLst>
              <a:ext uri="{FF2B5EF4-FFF2-40B4-BE49-F238E27FC236}">
                <a16:creationId xmlns:a16="http://schemas.microsoft.com/office/drawing/2014/main" id="{0FC2E712-56D4-77CB-E3C2-42BC1B02C1B9}"/>
              </a:ext>
            </a:extLst>
          </p:cNvPr>
          <p:cNvSpPr>
            <a:spLocks noGrp="1" noChangeArrowheads="1"/>
          </p:cNvSpPr>
          <p:nvPr>
            <p:ph type="title"/>
          </p:nvPr>
        </p:nvSpPr>
        <p:spPr/>
        <p:txBody>
          <a:bodyPr/>
          <a:lstStyle/>
          <a:p>
            <a:pPr eaLnBrk="1" hangingPunct="1"/>
            <a:r>
              <a:rPr lang="en-US" altLang="en-US"/>
              <a:t>Search strategies</a:t>
            </a:r>
          </a:p>
        </p:txBody>
      </p:sp>
      <p:sp>
        <p:nvSpPr>
          <p:cNvPr id="54277" name="Rectangle 3">
            <a:extLst>
              <a:ext uri="{FF2B5EF4-FFF2-40B4-BE49-F238E27FC236}">
                <a16:creationId xmlns:a16="http://schemas.microsoft.com/office/drawing/2014/main" id="{A25D14AF-DB02-C90E-179A-6C0785934CBD}"/>
              </a:ext>
            </a:extLst>
          </p:cNvPr>
          <p:cNvSpPr>
            <a:spLocks noGrp="1" noChangeArrowheads="1"/>
          </p:cNvSpPr>
          <p:nvPr>
            <p:ph type="body" idx="1"/>
          </p:nvPr>
        </p:nvSpPr>
        <p:spPr/>
        <p:txBody>
          <a:bodyPr/>
          <a:lstStyle/>
          <a:p>
            <a:pPr eaLnBrk="1" hangingPunct="1">
              <a:lnSpc>
                <a:spcPct val="90000"/>
              </a:lnSpc>
            </a:pPr>
            <a:r>
              <a:rPr lang="en-US" altLang="en-US" sz="2400"/>
              <a:t>A search strategy is defined by picking the </a:t>
            </a:r>
            <a:r>
              <a:rPr lang="en-US" altLang="en-US" sz="2400">
                <a:solidFill>
                  <a:srgbClr val="FF0000"/>
                </a:solidFill>
              </a:rPr>
              <a:t>order of node expansion</a:t>
            </a:r>
            <a:endParaRPr lang="en-US" altLang="en-US" sz="2400"/>
          </a:p>
          <a:p>
            <a:pPr eaLnBrk="1" hangingPunct="1">
              <a:lnSpc>
                <a:spcPct val="90000"/>
              </a:lnSpc>
            </a:pPr>
            <a:r>
              <a:rPr lang="en-US" altLang="en-US" sz="2400"/>
              <a:t>Strategies are evaluated along the following dimensions:</a:t>
            </a:r>
          </a:p>
          <a:p>
            <a:pPr lvl="1" eaLnBrk="1" hangingPunct="1">
              <a:lnSpc>
                <a:spcPct val="90000"/>
              </a:lnSpc>
            </a:pPr>
            <a:r>
              <a:rPr lang="en-US" altLang="en-US" sz="2000">
                <a:solidFill>
                  <a:schemeClr val="accent2"/>
                </a:solidFill>
              </a:rPr>
              <a:t>completeness</a:t>
            </a:r>
            <a:r>
              <a:rPr lang="en-US" altLang="en-US" sz="2000"/>
              <a:t>: does it always find a solution if one exists?</a:t>
            </a:r>
          </a:p>
          <a:p>
            <a:pPr lvl="1" eaLnBrk="1" hangingPunct="1">
              <a:lnSpc>
                <a:spcPct val="90000"/>
              </a:lnSpc>
            </a:pPr>
            <a:r>
              <a:rPr lang="en-US" altLang="en-US" sz="2000">
                <a:solidFill>
                  <a:schemeClr val="accent2"/>
                </a:solidFill>
              </a:rPr>
              <a:t>time complexity</a:t>
            </a:r>
            <a:r>
              <a:rPr lang="en-US" altLang="en-US" sz="2000"/>
              <a:t>: number of nodes generated</a:t>
            </a:r>
          </a:p>
          <a:p>
            <a:pPr lvl="1" eaLnBrk="1" hangingPunct="1">
              <a:lnSpc>
                <a:spcPct val="90000"/>
              </a:lnSpc>
            </a:pPr>
            <a:r>
              <a:rPr lang="en-US" altLang="en-US" sz="2000">
                <a:solidFill>
                  <a:schemeClr val="accent2"/>
                </a:solidFill>
              </a:rPr>
              <a:t>space complexity</a:t>
            </a:r>
            <a:r>
              <a:rPr lang="en-US" altLang="en-US" sz="2000"/>
              <a:t>: maximum number of nodes in memory</a:t>
            </a:r>
          </a:p>
          <a:p>
            <a:pPr lvl="1" eaLnBrk="1" hangingPunct="1">
              <a:lnSpc>
                <a:spcPct val="90000"/>
              </a:lnSpc>
            </a:pPr>
            <a:r>
              <a:rPr lang="en-US" altLang="en-US" sz="2000">
                <a:solidFill>
                  <a:schemeClr val="accent2"/>
                </a:solidFill>
              </a:rPr>
              <a:t>optimality</a:t>
            </a:r>
            <a:r>
              <a:rPr lang="en-US" altLang="en-US" sz="2000"/>
              <a:t>: does it always find a least-cost solution?</a:t>
            </a:r>
          </a:p>
          <a:p>
            <a:pPr lvl="1" eaLnBrk="1" hangingPunct="1">
              <a:lnSpc>
                <a:spcPct val="90000"/>
              </a:lnSpc>
            </a:pPr>
            <a:endParaRPr lang="en-US" altLang="en-US" sz="2000"/>
          </a:p>
          <a:p>
            <a:pPr eaLnBrk="1" hangingPunct="1">
              <a:lnSpc>
                <a:spcPct val="90000"/>
              </a:lnSpc>
            </a:pPr>
            <a:r>
              <a:rPr lang="en-US" altLang="en-US" sz="2400"/>
              <a:t>Time and space complexity are measured in terms of </a:t>
            </a:r>
          </a:p>
          <a:p>
            <a:pPr lvl="1" eaLnBrk="1" hangingPunct="1">
              <a:lnSpc>
                <a:spcPct val="90000"/>
              </a:lnSpc>
            </a:pPr>
            <a:r>
              <a:rPr lang="en-US" altLang="en-US" sz="2000" i="1"/>
              <a:t>b:</a:t>
            </a:r>
            <a:r>
              <a:rPr lang="en-US" altLang="en-US" sz="2000"/>
              <a:t> maximum branching factor of the search tree</a:t>
            </a:r>
          </a:p>
          <a:p>
            <a:pPr lvl="1" eaLnBrk="1" hangingPunct="1">
              <a:lnSpc>
                <a:spcPct val="90000"/>
              </a:lnSpc>
            </a:pPr>
            <a:r>
              <a:rPr lang="en-US" altLang="en-US" sz="2000" i="1"/>
              <a:t>d: </a:t>
            </a:r>
            <a:r>
              <a:rPr lang="en-US" altLang="en-US" sz="2000"/>
              <a:t>depth of the least-cost solution</a:t>
            </a:r>
          </a:p>
          <a:p>
            <a:pPr lvl="1" eaLnBrk="1" hangingPunct="1">
              <a:lnSpc>
                <a:spcPct val="90000"/>
              </a:lnSpc>
            </a:pPr>
            <a:r>
              <a:rPr lang="en-US" altLang="en-US" sz="2000" i="1"/>
              <a:t>m</a:t>
            </a:r>
            <a:r>
              <a:rPr lang="en-US" altLang="en-US" sz="2000"/>
              <a:t>: maximum depth of the state space (may be </a:t>
            </a:r>
            <a:r>
              <a:rPr lang="en-US" altLang="en-US" sz="2000">
                <a:cs typeface="Arial" panose="020B0604020202020204" pitchFamily="34" charset="0"/>
              </a:rPr>
              <a:t>∞</a:t>
            </a:r>
            <a:r>
              <a:rPr lang="en-US" altLang="en-US" sz="200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Date Placeholder 3">
            <a:extLst>
              <a:ext uri="{FF2B5EF4-FFF2-40B4-BE49-F238E27FC236}">
                <a16:creationId xmlns:a16="http://schemas.microsoft.com/office/drawing/2014/main" id="{816E8688-3499-DD27-9A4D-24B10F55ABB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55298" name="Footer Placeholder 4">
            <a:extLst>
              <a:ext uri="{FF2B5EF4-FFF2-40B4-BE49-F238E27FC236}">
                <a16:creationId xmlns:a16="http://schemas.microsoft.com/office/drawing/2014/main" id="{73F14A87-60AE-8763-B76C-BFB6A13EFDA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55299" name="Slide Number Placeholder 5">
            <a:extLst>
              <a:ext uri="{FF2B5EF4-FFF2-40B4-BE49-F238E27FC236}">
                <a16:creationId xmlns:a16="http://schemas.microsoft.com/office/drawing/2014/main" id="{4A66F96C-3456-3A81-5D6C-E1C68D771EF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53C2C4AD-516D-CD41-A251-EA896BAC8A38}" type="slidenum">
              <a:rPr lang="en-US" altLang="en-US" sz="1400" smtClean="0"/>
              <a:pPr>
                <a:spcBef>
                  <a:spcPct val="0"/>
                </a:spcBef>
                <a:buClrTx/>
                <a:buSzTx/>
                <a:buFontTx/>
                <a:buNone/>
              </a:pPr>
              <a:t>41</a:t>
            </a:fld>
            <a:endParaRPr lang="en-US" altLang="en-US" sz="1400"/>
          </a:p>
        </p:txBody>
      </p:sp>
      <p:sp>
        <p:nvSpPr>
          <p:cNvPr id="55300" name="Rectangle 2">
            <a:extLst>
              <a:ext uri="{FF2B5EF4-FFF2-40B4-BE49-F238E27FC236}">
                <a16:creationId xmlns:a16="http://schemas.microsoft.com/office/drawing/2014/main" id="{E17D1E00-0DDC-3176-3EA4-9F0F95D54CAE}"/>
              </a:ext>
            </a:extLst>
          </p:cNvPr>
          <p:cNvSpPr>
            <a:spLocks noGrp="1" noChangeArrowheads="1"/>
          </p:cNvSpPr>
          <p:nvPr>
            <p:ph type="title"/>
          </p:nvPr>
        </p:nvSpPr>
        <p:spPr/>
        <p:txBody>
          <a:bodyPr/>
          <a:lstStyle/>
          <a:p>
            <a:pPr eaLnBrk="1" hangingPunct="1"/>
            <a:r>
              <a:rPr lang="en-US" altLang="en-US"/>
              <a:t>Uninformed search strategies</a:t>
            </a:r>
          </a:p>
        </p:txBody>
      </p:sp>
      <p:sp>
        <p:nvSpPr>
          <p:cNvPr id="55301" name="Rectangle 3">
            <a:extLst>
              <a:ext uri="{FF2B5EF4-FFF2-40B4-BE49-F238E27FC236}">
                <a16:creationId xmlns:a16="http://schemas.microsoft.com/office/drawing/2014/main" id="{953D9778-5FC1-EC03-F1AF-4CB83880CAD6}"/>
              </a:ext>
            </a:extLst>
          </p:cNvPr>
          <p:cNvSpPr>
            <a:spLocks noGrp="1" noChangeArrowheads="1"/>
          </p:cNvSpPr>
          <p:nvPr>
            <p:ph type="body" idx="1"/>
          </p:nvPr>
        </p:nvSpPr>
        <p:spPr/>
        <p:txBody>
          <a:bodyPr/>
          <a:lstStyle/>
          <a:p>
            <a:pPr eaLnBrk="1" hangingPunct="1"/>
            <a:r>
              <a:rPr lang="en-US" altLang="en-US">
                <a:solidFill>
                  <a:srgbClr val="FF0000"/>
                </a:solidFill>
              </a:rPr>
              <a:t>Uninformed</a:t>
            </a:r>
            <a:r>
              <a:rPr lang="en-US" altLang="en-US"/>
              <a:t> search strategies use only the information available in the problem definition</a:t>
            </a:r>
          </a:p>
          <a:p>
            <a:pPr lvl="1" eaLnBrk="1" hangingPunct="1"/>
            <a:r>
              <a:rPr lang="en-US" altLang="en-US"/>
              <a:t>Breadth-first search</a:t>
            </a:r>
          </a:p>
          <a:p>
            <a:pPr lvl="1" eaLnBrk="1" hangingPunct="1"/>
            <a:r>
              <a:rPr lang="en-US" altLang="en-US"/>
              <a:t>Uniform-cost search</a:t>
            </a:r>
          </a:p>
          <a:p>
            <a:pPr lvl="1" eaLnBrk="1" hangingPunct="1"/>
            <a:r>
              <a:rPr lang="en-US" altLang="en-US"/>
              <a:t>Depth-first search</a:t>
            </a:r>
          </a:p>
          <a:p>
            <a:pPr lvl="1" eaLnBrk="1" hangingPunct="1"/>
            <a:r>
              <a:rPr lang="en-US" altLang="en-US"/>
              <a:t>Depth-limited search</a:t>
            </a:r>
          </a:p>
          <a:p>
            <a:pPr lvl="1" eaLnBrk="1" hangingPunct="1"/>
            <a:r>
              <a:rPr lang="en-US" altLang="en-US"/>
              <a:t>Iterative deepening search</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a:extLst>
              <a:ext uri="{FF2B5EF4-FFF2-40B4-BE49-F238E27FC236}">
                <a16:creationId xmlns:a16="http://schemas.microsoft.com/office/drawing/2014/main" id="{86F1F07C-53F2-38FE-701C-43E378B8F5B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8EE20520-7A99-D34C-A74E-FE8F45596D99}" type="slidenum">
              <a:rPr lang="en-US" altLang="en-US" sz="1400" smtClean="0"/>
              <a:pPr>
                <a:spcBef>
                  <a:spcPct val="0"/>
                </a:spcBef>
                <a:buClrTx/>
                <a:buSzTx/>
                <a:buFontTx/>
                <a:buNone/>
              </a:pPr>
              <a:t>42</a:t>
            </a:fld>
            <a:endParaRPr lang="en-US" altLang="en-US" sz="1400"/>
          </a:p>
        </p:txBody>
      </p:sp>
      <p:sp>
        <p:nvSpPr>
          <p:cNvPr id="56322" name="Rectangle 2">
            <a:extLst>
              <a:ext uri="{FF2B5EF4-FFF2-40B4-BE49-F238E27FC236}">
                <a16:creationId xmlns:a16="http://schemas.microsoft.com/office/drawing/2014/main" id="{E1FE0BF2-7E5B-4000-BA00-66FFE6881486}"/>
              </a:ext>
            </a:extLst>
          </p:cNvPr>
          <p:cNvSpPr>
            <a:spLocks noGrp="1" noChangeArrowheads="1"/>
          </p:cNvSpPr>
          <p:nvPr>
            <p:ph type="title"/>
          </p:nvPr>
        </p:nvSpPr>
        <p:spPr/>
        <p:txBody>
          <a:bodyPr/>
          <a:lstStyle/>
          <a:p>
            <a:pPr eaLnBrk="1" hangingPunct="1"/>
            <a:r>
              <a:rPr lang="en-US" altLang="en-US"/>
              <a:t>Breadth-first search</a:t>
            </a:r>
          </a:p>
        </p:txBody>
      </p:sp>
      <p:sp>
        <p:nvSpPr>
          <p:cNvPr id="56323" name="Rectangle 3">
            <a:extLst>
              <a:ext uri="{FF2B5EF4-FFF2-40B4-BE49-F238E27FC236}">
                <a16:creationId xmlns:a16="http://schemas.microsoft.com/office/drawing/2014/main" id="{688BCD39-2BB5-92B7-8E61-EEAEF31E4866}"/>
              </a:ext>
            </a:extLst>
          </p:cNvPr>
          <p:cNvSpPr>
            <a:spLocks noGrp="1" noChangeArrowheads="1"/>
          </p:cNvSpPr>
          <p:nvPr>
            <p:ph type="body" idx="1"/>
          </p:nvPr>
        </p:nvSpPr>
        <p:spPr/>
        <p:txBody>
          <a:bodyPr/>
          <a:lstStyle/>
          <a:p>
            <a:pPr eaLnBrk="1" hangingPunct="1"/>
            <a:r>
              <a:rPr lang="en-US" altLang="en-US"/>
              <a:t>Expand shallowest unexpanded node</a:t>
            </a:r>
          </a:p>
          <a:p>
            <a:pPr eaLnBrk="1" hangingPunct="1"/>
            <a:r>
              <a:rPr lang="en-US" altLang="en-US">
                <a:solidFill>
                  <a:schemeClr val="accent2"/>
                </a:solidFill>
              </a:rPr>
              <a:t>Implementation</a:t>
            </a:r>
            <a:r>
              <a:rPr lang="en-US" altLang="en-US"/>
              <a:t>:</a:t>
            </a:r>
          </a:p>
          <a:p>
            <a:pPr lvl="1" eaLnBrk="1" hangingPunct="1"/>
            <a:r>
              <a:rPr lang="en-US" altLang="en-US" i="1"/>
              <a:t>fringe</a:t>
            </a:r>
            <a:r>
              <a:rPr lang="en-US" altLang="en-US"/>
              <a:t> is a FIFO queue, i.e., new successors go at end</a:t>
            </a:r>
          </a:p>
        </p:txBody>
      </p:sp>
      <p:pic>
        <p:nvPicPr>
          <p:cNvPr id="56324" name="Picture 4">
            <a:extLst>
              <a:ext uri="{FF2B5EF4-FFF2-40B4-BE49-F238E27FC236}">
                <a16:creationId xmlns:a16="http://schemas.microsoft.com/office/drawing/2014/main" id="{F4AEA1C3-6168-9A50-FFF2-680021C94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657600"/>
            <a:ext cx="4267200" cy="281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6">
            <a:extLst>
              <a:ext uri="{FF2B5EF4-FFF2-40B4-BE49-F238E27FC236}">
                <a16:creationId xmlns:a16="http://schemas.microsoft.com/office/drawing/2014/main" id="{AF1CD75F-1FA0-E1E1-7100-436762989C7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4FF29F36-F62A-7240-B15E-761FE1A22C3C}" type="slidenum">
              <a:rPr lang="en-US" altLang="en-US" sz="1400" smtClean="0"/>
              <a:pPr>
                <a:spcBef>
                  <a:spcPct val="0"/>
                </a:spcBef>
                <a:buClrTx/>
                <a:buSzTx/>
                <a:buFontTx/>
                <a:buNone/>
              </a:pPr>
              <a:t>43</a:t>
            </a:fld>
            <a:endParaRPr lang="en-US" altLang="en-US" sz="1400"/>
          </a:p>
        </p:txBody>
      </p:sp>
      <p:pic>
        <p:nvPicPr>
          <p:cNvPr id="57346" name="Picture 5">
            <a:extLst>
              <a:ext uri="{FF2B5EF4-FFF2-40B4-BE49-F238E27FC236}">
                <a16:creationId xmlns:a16="http://schemas.microsoft.com/office/drawing/2014/main" id="{5B8CA568-DBC4-8284-6309-EAFD6A2DD6B8}"/>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362200" y="3657600"/>
            <a:ext cx="4343400" cy="280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7347" name="Rectangle 2">
            <a:extLst>
              <a:ext uri="{FF2B5EF4-FFF2-40B4-BE49-F238E27FC236}">
                <a16:creationId xmlns:a16="http://schemas.microsoft.com/office/drawing/2014/main" id="{86460167-34F7-01C8-377F-EB938F3EE186}"/>
              </a:ext>
            </a:extLst>
          </p:cNvPr>
          <p:cNvSpPr>
            <a:spLocks noGrp="1" noChangeArrowheads="1"/>
          </p:cNvSpPr>
          <p:nvPr>
            <p:ph type="title"/>
          </p:nvPr>
        </p:nvSpPr>
        <p:spPr/>
        <p:txBody>
          <a:bodyPr/>
          <a:lstStyle/>
          <a:p>
            <a:pPr eaLnBrk="1" hangingPunct="1"/>
            <a:r>
              <a:rPr lang="en-US" altLang="en-US"/>
              <a:t>Breadth-first search</a:t>
            </a:r>
          </a:p>
        </p:txBody>
      </p:sp>
      <p:sp>
        <p:nvSpPr>
          <p:cNvPr id="57348" name="Rectangle 3">
            <a:extLst>
              <a:ext uri="{FF2B5EF4-FFF2-40B4-BE49-F238E27FC236}">
                <a16:creationId xmlns:a16="http://schemas.microsoft.com/office/drawing/2014/main" id="{56A7AAC8-59EC-6CEE-9B3E-08A4355EA2E4}"/>
              </a:ext>
            </a:extLst>
          </p:cNvPr>
          <p:cNvSpPr>
            <a:spLocks noGrp="1" noChangeArrowheads="1"/>
          </p:cNvSpPr>
          <p:nvPr>
            <p:ph type="body" sz="half" idx="1"/>
          </p:nvPr>
        </p:nvSpPr>
        <p:spPr>
          <a:xfrm>
            <a:off x="304800" y="1524000"/>
            <a:ext cx="8328025" cy="4608513"/>
          </a:xfrm>
        </p:spPr>
        <p:txBody>
          <a:bodyPr/>
          <a:lstStyle/>
          <a:p>
            <a:pPr eaLnBrk="1" hangingPunct="1"/>
            <a:r>
              <a:rPr lang="en-US" altLang="en-US"/>
              <a:t>Expand shallowest unexpanded node</a:t>
            </a:r>
          </a:p>
          <a:p>
            <a:pPr eaLnBrk="1" hangingPunct="1"/>
            <a:r>
              <a:rPr lang="en-US" altLang="en-US">
                <a:solidFill>
                  <a:schemeClr val="accent2"/>
                </a:solidFill>
              </a:rPr>
              <a:t>Implementation</a:t>
            </a:r>
            <a:r>
              <a:rPr lang="en-US" altLang="en-US"/>
              <a:t>:</a:t>
            </a:r>
          </a:p>
          <a:p>
            <a:pPr lvl="1" eaLnBrk="1" hangingPunct="1"/>
            <a:r>
              <a:rPr lang="en-US" altLang="en-US" i="1"/>
              <a:t>fringe</a:t>
            </a:r>
            <a:r>
              <a:rPr lang="en-US" altLang="en-US"/>
              <a:t> is a FIFO queue, i.e., new successors go at end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Date Placeholder 3">
            <a:extLst>
              <a:ext uri="{FF2B5EF4-FFF2-40B4-BE49-F238E27FC236}">
                <a16:creationId xmlns:a16="http://schemas.microsoft.com/office/drawing/2014/main" id="{C2F7ED58-EF30-E4B5-8FD6-176FFDCC0110}"/>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58370" name="Footer Placeholder 4">
            <a:extLst>
              <a:ext uri="{FF2B5EF4-FFF2-40B4-BE49-F238E27FC236}">
                <a16:creationId xmlns:a16="http://schemas.microsoft.com/office/drawing/2014/main" id="{F25024EB-CD27-7FEB-3365-D15EDEDAEFE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58371" name="Slide Number Placeholder 5">
            <a:extLst>
              <a:ext uri="{FF2B5EF4-FFF2-40B4-BE49-F238E27FC236}">
                <a16:creationId xmlns:a16="http://schemas.microsoft.com/office/drawing/2014/main" id="{F8734C82-5B1A-F809-12B7-12B7FD4C226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CE3EDB9A-FA8D-9E40-A505-D1C0C65BAEF6}" type="slidenum">
              <a:rPr lang="en-US" altLang="en-US" sz="1400" smtClean="0"/>
              <a:pPr>
                <a:spcBef>
                  <a:spcPct val="0"/>
                </a:spcBef>
                <a:buClrTx/>
                <a:buSzTx/>
                <a:buFontTx/>
                <a:buNone/>
              </a:pPr>
              <a:t>44</a:t>
            </a:fld>
            <a:endParaRPr lang="en-US" altLang="en-US" sz="1400"/>
          </a:p>
        </p:txBody>
      </p:sp>
      <p:pic>
        <p:nvPicPr>
          <p:cNvPr id="58372" name="Picture 5">
            <a:extLst>
              <a:ext uri="{FF2B5EF4-FFF2-40B4-BE49-F238E27FC236}">
                <a16:creationId xmlns:a16="http://schemas.microsoft.com/office/drawing/2014/main" id="{A70BC659-870B-8DAB-B754-F8221B487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657600"/>
            <a:ext cx="4343400" cy="285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Rectangle 2">
            <a:extLst>
              <a:ext uri="{FF2B5EF4-FFF2-40B4-BE49-F238E27FC236}">
                <a16:creationId xmlns:a16="http://schemas.microsoft.com/office/drawing/2014/main" id="{86DB86F7-1627-3BE5-6B25-CD4E8A106D16}"/>
              </a:ext>
            </a:extLst>
          </p:cNvPr>
          <p:cNvSpPr>
            <a:spLocks noGrp="1" noChangeArrowheads="1"/>
          </p:cNvSpPr>
          <p:nvPr>
            <p:ph type="title"/>
          </p:nvPr>
        </p:nvSpPr>
        <p:spPr/>
        <p:txBody>
          <a:bodyPr/>
          <a:lstStyle/>
          <a:p>
            <a:pPr eaLnBrk="1" hangingPunct="1"/>
            <a:r>
              <a:rPr lang="en-US" altLang="en-US"/>
              <a:t>Breadth-first search</a:t>
            </a:r>
          </a:p>
        </p:txBody>
      </p:sp>
      <p:sp>
        <p:nvSpPr>
          <p:cNvPr id="58374" name="Rectangle 3">
            <a:extLst>
              <a:ext uri="{FF2B5EF4-FFF2-40B4-BE49-F238E27FC236}">
                <a16:creationId xmlns:a16="http://schemas.microsoft.com/office/drawing/2014/main" id="{7A57B39D-011F-4A47-132D-CF19E1D9454F}"/>
              </a:ext>
            </a:extLst>
          </p:cNvPr>
          <p:cNvSpPr>
            <a:spLocks noGrp="1" noChangeArrowheads="1"/>
          </p:cNvSpPr>
          <p:nvPr>
            <p:ph type="body" idx="1"/>
          </p:nvPr>
        </p:nvSpPr>
        <p:spPr/>
        <p:txBody>
          <a:bodyPr/>
          <a:lstStyle/>
          <a:p>
            <a:pPr eaLnBrk="1" hangingPunct="1"/>
            <a:r>
              <a:rPr lang="en-US" altLang="en-US"/>
              <a:t>Expand shallowest unexpanded node</a:t>
            </a:r>
          </a:p>
          <a:p>
            <a:pPr eaLnBrk="1" hangingPunct="1"/>
            <a:r>
              <a:rPr lang="en-US" altLang="en-US">
                <a:solidFill>
                  <a:schemeClr val="accent2"/>
                </a:solidFill>
              </a:rPr>
              <a:t>Implementation</a:t>
            </a:r>
            <a:r>
              <a:rPr lang="en-US" altLang="en-US"/>
              <a:t>:</a:t>
            </a:r>
          </a:p>
          <a:p>
            <a:pPr lvl="1" eaLnBrk="1" hangingPunct="1"/>
            <a:r>
              <a:rPr lang="en-US" altLang="en-US" i="1"/>
              <a:t>fringe</a:t>
            </a:r>
            <a:r>
              <a:rPr lang="en-US" altLang="en-US"/>
              <a:t> is a FIFO queue, i.e., new successors go at end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Date Placeholder 3">
            <a:extLst>
              <a:ext uri="{FF2B5EF4-FFF2-40B4-BE49-F238E27FC236}">
                <a16:creationId xmlns:a16="http://schemas.microsoft.com/office/drawing/2014/main" id="{6B643600-F1DE-DD2A-1753-AEAC926E67DF}"/>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59394" name="Footer Placeholder 4">
            <a:extLst>
              <a:ext uri="{FF2B5EF4-FFF2-40B4-BE49-F238E27FC236}">
                <a16:creationId xmlns:a16="http://schemas.microsoft.com/office/drawing/2014/main" id="{E541583F-B5E0-00E7-AA2D-9AE4CC72274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59395" name="Slide Number Placeholder 5">
            <a:extLst>
              <a:ext uri="{FF2B5EF4-FFF2-40B4-BE49-F238E27FC236}">
                <a16:creationId xmlns:a16="http://schemas.microsoft.com/office/drawing/2014/main" id="{6E231720-08D8-A876-1FC8-062B939CFCC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E85A69D5-CCA3-8546-B8CA-D4D1C63E265A}" type="slidenum">
              <a:rPr lang="en-US" altLang="en-US" sz="1400" smtClean="0"/>
              <a:pPr>
                <a:spcBef>
                  <a:spcPct val="0"/>
                </a:spcBef>
                <a:buClrTx/>
                <a:buSzTx/>
                <a:buFontTx/>
                <a:buNone/>
              </a:pPr>
              <a:t>45</a:t>
            </a:fld>
            <a:endParaRPr lang="en-US" altLang="en-US" sz="1400"/>
          </a:p>
        </p:txBody>
      </p:sp>
      <p:pic>
        <p:nvPicPr>
          <p:cNvPr id="59396" name="Picture 5">
            <a:extLst>
              <a:ext uri="{FF2B5EF4-FFF2-40B4-BE49-F238E27FC236}">
                <a16:creationId xmlns:a16="http://schemas.microsoft.com/office/drawing/2014/main" id="{111CE957-A615-EE99-4E5E-E0A24A538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657600"/>
            <a:ext cx="464820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Rectangle 2">
            <a:extLst>
              <a:ext uri="{FF2B5EF4-FFF2-40B4-BE49-F238E27FC236}">
                <a16:creationId xmlns:a16="http://schemas.microsoft.com/office/drawing/2014/main" id="{722D0A77-AB4D-9C91-8718-5FEEA23D0D73}"/>
              </a:ext>
            </a:extLst>
          </p:cNvPr>
          <p:cNvSpPr>
            <a:spLocks noGrp="1" noChangeArrowheads="1"/>
          </p:cNvSpPr>
          <p:nvPr>
            <p:ph type="title"/>
          </p:nvPr>
        </p:nvSpPr>
        <p:spPr/>
        <p:txBody>
          <a:bodyPr/>
          <a:lstStyle/>
          <a:p>
            <a:pPr eaLnBrk="1" hangingPunct="1"/>
            <a:r>
              <a:rPr lang="en-US" altLang="en-US"/>
              <a:t>Breadth-first search</a:t>
            </a:r>
          </a:p>
        </p:txBody>
      </p:sp>
      <p:sp>
        <p:nvSpPr>
          <p:cNvPr id="59398" name="Rectangle 3">
            <a:extLst>
              <a:ext uri="{FF2B5EF4-FFF2-40B4-BE49-F238E27FC236}">
                <a16:creationId xmlns:a16="http://schemas.microsoft.com/office/drawing/2014/main" id="{C89529FC-F992-50C1-8CA9-017F2BAE0D2F}"/>
              </a:ext>
            </a:extLst>
          </p:cNvPr>
          <p:cNvSpPr>
            <a:spLocks noGrp="1" noChangeArrowheads="1"/>
          </p:cNvSpPr>
          <p:nvPr>
            <p:ph type="body" idx="1"/>
          </p:nvPr>
        </p:nvSpPr>
        <p:spPr/>
        <p:txBody>
          <a:bodyPr/>
          <a:lstStyle/>
          <a:p>
            <a:pPr eaLnBrk="1" hangingPunct="1"/>
            <a:r>
              <a:rPr lang="en-US" altLang="en-US"/>
              <a:t>Expand shallowest unexpanded node</a:t>
            </a:r>
          </a:p>
          <a:p>
            <a:pPr eaLnBrk="1" hangingPunct="1"/>
            <a:r>
              <a:rPr lang="en-US" altLang="en-US">
                <a:solidFill>
                  <a:schemeClr val="accent2"/>
                </a:solidFill>
              </a:rPr>
              <a:t>Implementation</a:t>
            </a:r>
            <a:r>
              <a:rPr lang="en-US" altLang="en-US"/>
              <a:t>:</a:t>
            </a:r>
          </a:p>
          <a:p>
            <a:pPr lvl="1" eaLnBrk="1" hangingPunct="1"/>
            <a:r>
              <a:rPr lang="en-US" altLang="en-US" i="1"/>
              <a:t>fringe</a:t>
            </a:r>
            <a:r>
              <a:rPr lang="en-US" altLang="en-US"/>
              <a:t> is a FIFO queue, i.e., new successors go at end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Date Placeholder 3">
            <a:extLst>
              <a:ext uri="{FF2B5EF4-FFF2-40B4-BE49-F238E27FC236}">
                <a16:creationId xmlns:a16="http://schemas.microsoft.com/office/drawing/2014/main" id="{D943B099-393F-AC47-6543-DAB7B27A326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60418" name="Footer Placeholder 4">
            <a:extLst>
              <a:ext uri="{FF2B5EF4-FFF2-40B4-BE49-F238E27FC236}">
                <a16:creationId xmlns:a16="http://schemas.microsoft.com/office/drawing/2014/main" id="{F681050B-3FB3-CCD6-08CA-FD6081D2460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60419" name="Slide Number Placeholder 5">
            <a:extLst>
              <a:ext uri="{FF2B5EF4-FFF2-40B4-BE49-F238E27FC236}">
                <a16:creationId xmlns:a16="http://schemas.microsoft.com/office/drawing/2014/main" id="{015827EF-27BE-64CA-5C2C-0C29CD0494F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ABD2C0EC-5F9A-B741-8A29-5335E6D95797}" type="slidenum">
              <a:rPr lang="en-US" altLang="en-US" sz="1400" smtClean="0"/>
              <a:pPr>
                <a:spcBef>
                  <a:spcPct val="0"/>
                </a:spcBef>
                <a:buClrTx/>
                <a:buSzTx/>
                <a:buFontTx/>
                <a:buNone/>
              </a:pPr>
              <a:t>46</a:t>
            </a:fld>
            <a:endParaRPr lang="en-US" altLang="en-US" sz="1400"/>
          </a:p>
        </p:txBody>
      </p:sp>
      <p:sp>
        <p:nvSpPr>
          <p:cNvPr id="60420" name="Rectangle 2">
            <a:extLst>
              <a:ext uri="{FF2B5EF4-FFF2-40B4-BE49-F238E27FC236}">
                <a16:creationId xmlns:a16="http://schemas.microsoft.com/office/drawing/2014/main" id="{DEC5EB8B-9335-3C6B-4DD5-087CE1BC1884}"/>
              </a:ext>
            </a:extLst>
          </p:cNvPr>
          <p:cNvSpPr>
            <a:spLocks noGrp="1" noChangeArrowheads="1"/>
          </p:cNvSpPr>
          <p:nvPr>
            <p:ph type="title"/>
          </p:nvPr>
        </p:nvSpPr>
        <p:spPr/>
        <p:txBody>
          <a:bodyPr/>
          <a:lstStyle/>
          <a:p>
            <a:pPr eaLnBrk="1" hangingPunct="1"/>
            <a:r>
              <a:rPr lang="en-US" altLang="en-US" sz="4000"/>
              <a:t>Properties of breadth-first search</a:t>
            </a:r>
          </a:p>
        </p:txBody>
      </p:sp>
      <p:sp>
        <p:nvSpPr>
          <p:cNvPr id="60421" name="Rectangle 3">
            <a:extLst>
              <a:ext uri="{FF2B5EF4-FFF2-40B4-BE49-F238E27FC236}">
                <a16:creationId xmlns:a16="http://schemas.microsoft.com/office/drawing/2014/main" id="{C0B6FEBE-EEF1-697E-80AE-21D56EB6F8B5}"/>
              </a:ext>
            </a:extLst>
          </p:cNvPr>
          <p:cNvSpPr>
            <a:spLocks noGrp="1" noChangeArrowheads="1"/>
          </p:cNvSpPr>
          <p:nvPr>
            <p:ph type="body" idx="1"/>
          </p:nvPr>
        </p:nvSpPr>
        <p:spPr/>
        <p:txBody>
          <a:bodyPr/>
          <a:lstStyle/>
          <a:p>
            <a:pPr eaLnBrk="1" hangingPunct="1">
              <a:lnSpc>
                <a:spcPct val="90000"/>
              </a:lnSpc>
            </a:pPr>
            <a:r>
              <a:rPr lang="en-US" altLang="en-US" sz="2800" u="sng">
                <a:solidFill>
                  <a:srgbClr val="CC0099"/>
                </a:solidFill>
              </a:rPr>
              <a:t>Complete?</a:t>
            </a:r>
            <a:r>
              <a:rPr lang="en-US" altLang="en-US" sz="2800">
                <a:solidFill>
                  <a:srgbClr val="CC0099"/>
                </a:solidFill>
              </a:rPr>
              <a:t> </a:t>
            </a:r>
            <a:r>
              <a:rPr lang="en-US" altLang="en-US" sz="2800"/>
              <a:t>Yes (if </a:t>
            </a:r>
            <a:r>
              <a:rPr lang="en-US" altLang="en-US" sz="2800" i="1"/>
              <a:t>b</a:t>
            </a:r>
            <a:r>
              <a:rPr lang="en-US" altLang="en-US" sz="2800"/>
              <a:t> is finite)
</a:t>
            </a:r>
          </a:p>
          <a:p>
            <a:pPr eaLnBrk="1" hangingPunct="1">
              <a:lnSpc>
                <a:spcPct val="90000"/>
              </a:lnSpc>
            </a:pPr>
            <a:r>
              <a:rPr lang="en-US" altLang="en-US" sz="2800" u="sng">
                <a:solidFill>
                  <a:srgbClr val="CC0099"/>
                </a:solidFill>
              </a:rPr>
              <a:t>Time?</a:t>
            </a:r>
            <a:r>
              <a:rPr lang="en-US" altLang="en-US" sz="2800"/>
              <a:t> </a:t>
            </a:r>
            <a:r>
              <a:rPr lang="en-US" altLang="en-US" sz="2800" i="1"/>
              <a:t>1+b+b</a:t>
            </a:r>
            <a:r>
              <a:rPr lang="en-US" altLang="en-US" sz="2800" i="1" baseline="30000"/>
              <a:t>2</a:t>
            </a:r>
            <a:r>
              <a:rPr lang="en-US" altLang="en-US" sz="2800" i="1"/>
              <a:t>+b</a:t>
            </a:r>
            <a:r>
              <a:rPr lang="en-US" altLang="en-US" sz="2800" i="1" baseline="30000"/>
              <a:t>3</a:t>
            </a:r>
            <a:r>
              <a:rPr lang="en-US" altLang="en-US" sz="2800"/>
              <a:t>+… +</a:t>
            </a:r>
            <a:r>
              <a:rPr lang="en-US" altLang="en-US" sz="2800" i="1"/>
              <a:t>b</a:t>
            </a:r>
            <a:r>
              <a:rPr lang="en-US" altLang="en-US" sz="2800" i="1" baseline="30000"/>
              <a:t>d</a:t>
            </a:r>
            <a:r>
              <a:rPr lang="en-US" altLang="en-US" sz="2800"/>
              <a:t> + </a:t>
            </a:r>
            <a:r>
              <a:rPr lang="en-US" altLang="en-US" sz="2800" i="1"/>
              <a:t>b(b</a:t>
            </a:r>
            <a:r>
              <a:rPr lang="en-US" altLang="en-US" sz="2800" i="1" baseline="30000"/>
              <a:t>d</a:t>
            </a:r>
            <a:r>
              <a:rPr lang="en-US" altLang="en-US" sz="2800" i="1"/>
              <a:t>-1</a:t>
            </a:r>
            <a:r>
              <a:rPr lang="en-US" altLang="en-US" sz="2800"/>
              <a:t>) = O(b</a:t>
            </a:r>
            <a:r>
              <a:rPr lang="en-US" altLang="en-US" sz="2800" baseline="30000"/>
              <a:t>d+1</a:t>
            </a:r>
            <a:r>
              <a:rPr lang="en-US" altLang="en-US" sz="2800"/>
              <a:t>)
</a:t>
            </a:r>
          </a:p>
          <a:p>
            <a:pPr eaLnBrk="1" hangingPunct="1">
              <a:lnSpc>
                <a:spcPct val="90000"/>
              </a:lnSpc>
            </a:pPr>
            <a:r>
              <a:rPr lang="en-US" altLang="en-US" sz="2800" u="sng">
                <a:solidFill>
                  <a:srgbClr val="CC0099"/>
                </a:solidFill>
              </a:rPr>
              <a:t>Space?</a:t>
            </a:r>
            <a:r>
              <a:rPr lang="en-US" altLang="en-US" sz="2800"/>
              <a:t> </a:t>
            </a:r>
            <a:r>
              <a:rPr lang="en-US" altLang="en-US" sz="2800" i="1"/>
              <a:t>O(b</a:t>
            </a:r>
            <a:r>
              <a:rPr lang="en-US" altLang="en-US" sz="2800" i="1" baseline="30000"/>
              <a:t>d+1</a:t>
            </a:r>
            <a:r>
              <a:rPr lang="en-US" altLang="en-US" sz="2800" i="1"/>
              <a:t>)</a:t>
            </a:r>
            <a:r>
              <a:rPr lang="en-US" altLang="en-US" sz="2800"/>
              <a:t> (keeps every node in memory)
</a:t>
            </a:r>
          </a:p>
          <a:p>
            <a:pPr eaLnBrk="1" hangingPunct="1">
              <a:lnSpc>
                <a:spcPct val="90000"/>
              </a:lnSpc>
            </a:pPr>
            <a:r>
              <a:rPr lang="en-US" altLang="en-US" sz="2800" u="sng">
                <a:solidFill>
                  <a:srgbClr val="CC0099"/>
                </a:solidFill>
              </a:rPr>
              <a:t>Optimal?</a:t>
            </a:r>
            <a:r>
              <a:rPr lang="en-US" altLang="en-US" sz="2800"/>
              <a:t> Yes (if cost = 1 per step)</a:t>
            </a:r>
          </a:p>
          <a:p>
            <a:pPr eaLnBrk="1" hangingPunct="1">
              <a:lnSpc>
                <a:spcPct val="90000"/>
              </a:lnSpc>
            </a:pPr>
            <a:endParaRPr lang="en-US" altLang="en-US" sz="2800">
              <a:solidFill>
                <a:srgbClr val="FF0000"/>
              </a:solidFill>
            </a:endParaRPr>
          </a:p>
          <a:p>
            <a:pPr eaLnBrk="1" hangingPunct="1">
              <a:lnSpc>
                <a:spcPct val="90000"/>
              </a:lnSpc>
            </a:pPr>
            <a:r>
              <a:rPr lang="en-US" altLang="en-US" sz="2800">
                <a:solidFill>
                  <a:srgbClr val="FF0000"/>
                </a:solidFill>
              </a:rPr>
              <a:t>Space</a:t>
            </a:r>
            <a:r>
              <a:rPr lang="en-US" altLang="en-US" sz="2800"/>
              <a:t> is the bigger problem (more than time)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5">
            <a:extLst>
              <a:ext uri="{FF2B5EF4-FFF2-40B4-BE49-F238E27FC236}">
                <a16:creationId xmlns:a16="http://schemas.microsoft.com/office/drawing/2014/main" id="{F71A46BC-42A4-1F34-348E-15454C44BC8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B8C7A2EA-8ACB-E74C-B0A0-2A1259ECA733}" type="slidenum">
              <a:rPr lang="en-US" altLang="en-US" sz="1400" smtClean="0"/>
              <a:pPr>
                <a:spcBef>
                  <a:spcPct val="0"/>
                </a:spcBef>
                <a:buClrTx/>
                <a:buSzTx/>
                <a:buFontTx/>
                <a:buNone/>
              </a:pPr>
              <a:t>47</a:t>
            </a:fld>
            <a:endParaRPr lang="en-US" altLang="en-US" sz="1400"/>
          </a:p>
        </p:txBody>
      </p:sp>
      <p:sp>
        <p:nvSpPr>
          <p:cNvPr id="61442" name="Rectangle 2">
            <a:extLst>
              <a:ext uri="{FF2B5EF4-FFF2-40B4-BE49-F238E27FC236}">
                <a16:creationId xmlns:a16="http://schemas.microsoft.com/office/drawing/2014/main" id="{BB2FBC95-102F-7572-CDE1-A590FF3D934A}"/>
              </a:ext>
            </a:extLst>
          </p:cNvPr>
          <p:cNvSpPr>
            <a:spLocks noGrp="1" noChangeArrowheads="1"/>
          </p:cNvSpPr>
          <p:nvPr>
            <p:ph type="title"/>
          </p:nvPr>
        </p:nvSpPr>
        <p:spPr/>
        <p:txBody>
          <a:bodyPr/>
          <a:lstStyle/>
          <a:p>
            <a:pPr eaLnBrk="1" hangingPunct="1"/>
            <a:r>
              <a:rPr lang="en-US" altLang="en-US"/>
              <a:t>Uniform-cost search</a:t>
            </a:r>
          </a:p>
        </p:txBody>
      </p:sp>
      <p:sp>
        <p:nvSpPr>
          <p:cNvPr id="61443" name="Rectangle 3">
            <a:extLst>
              <a:ext uri="{FF2B5EF4-FFF2-40B4-BE49-F238E27FC236}">
                <a16:creationId xmlns:a16="http://schemas.microsoft.com/office/drawing/2014/main" id="{863A1501-D017-F023-0CCF-DD685A710108}"/>
              </a:ext>
            </a:extLst>
          </p:cNvPr>
          <p:cNvSpPr>
            <a:spLocks noGrp="1" noChangeArrowheads="1"/>
          </p:cNvSpPr>
          <p:nvPr>
            <p:ph type="body" idx="1"/>
          </p:nvPr>
        </p:nvSpPr>
        <p:spPr/>
        <p:txBody>
          <a:bodyPr/>
          <a:lstStyle/>
          <a:p>
            <a:pPr eaLnBrk="1" hangingPunct="1">
              <a:lnSpc>
                <a:spcPct val="90000"/>
              </a:lnSpc>
            </a:pPr>
            <a:r>
              <a:rPr lang="en-US" altLang="en-US" sz="2400"/>
              <a:t>Expand least-cost unexpanded node</a:t>
            </a:r>
          </a:p>
          <a:p>
            <a:pPr eaLnBrk="1" hangingPunct="1">
              <a:lnSpc>
                <a:spcPct val="90000"/>
              </a:lnSpc>
            </a:pPr>
            <a:r>
              <a:rPr lang="en-US" altLang="en-US" sz="2400">
                <a:solidFill>
                  <a:schemeClr val="accent2"/>
                </a:solidFill>
              </a:rPr>
              <a:t>Implementation</a:t>
            </a:r>
            <a:r>
              <a:rPr lang="en-US" altLang="en-US" sz="2400"/>
              <a:t>:</a:t>
            </a:r>
          </a:p>
          <a:p>
            <a:pPr lvl="1" eaLnBrk="1" hangingPunct="1">
              <a:lnSpc>
                <a:spcPct val="90000"/>
              </a:lnSpc>
            </a:pPr>
            <a:r>
              <a:rPr lang="en-US" altLang="en-US" sz="2000" i="1"/>
              <a:t>fringe</a:t>
            </a:r>
            <a:r>
              <a:rPr lang="en-US" altLang="en-US" sz="2000"/>
              <a:t> = queue ordered by path cost</a:t>
            </a:r>
          </a:p>
          <a:p>
            <a:pPr eaLnBrk="1" hangingPunct="1">
              <a:lnSpc>
                <a:spcPct val="90000"/>
              </a:lnSpc>
            </a:pPr>
            <a:r>
              <a:rPr lang="en-US" altLang="en-US" sz="2400"/>
              <a:t>Equivalent to breadth-first if step costs all equal</a:t>
            </a:r>
          </a:p>
          <a:p>
            <a:pPr eaLnBrk="1" hangingPunct="1">
              <a:lnSpc>
                <a:spcPct val="90000"/>
              </a:lnSpc>
            </a:pPr>
            <a:r>
              <a:rPr lang="en-US" altLang="en-US" sz="2400" u="sng">
                <a:solidFill>
                  <a:srgbClr val="CC0099"/>
                </a:solidFill>
              </a:rPr>
              <a:t>Complete?</a:t>
            </a:r>
            <a:r>
              <a:rPr lang="en-US" altLang="en-US" sz="2400"/>
              <a:t> Yes, if step cost </a:t>
            </a:r>
            <a:r>
              <a:rPr lang="en-US" altLang="en-US" sz="2400">
                <a:cs typeface="Arial" panose="020B0604020202020204" pitchFamily="34" charset="0"/>
              </a:rPr>
              <a:t>≥ </a:t>
            </a:r>
            <a:r>
              <a:rPr lang="el-GR" altLang="en-US" sz="2400">
                <a:cs typeface="Arial" panose="020B0604020202020204" pitchFamily="34" charset="0"/>
              </a:rPr>
              <a:t>ε</a:t>
            </a:r>
            <a:endParaRPr lang="en-US" altLang="en-US" sz="2400">
              <a:cs typeface="Arial" panose="020B0604020202020204" pitchFamily="34" charset="0"/>
            </a:endParaRPr>
          </a:p>
          <a:p>
            <a:pPr eaLnBrk="1" hangingPunct="1">
              <a:lnSpc>
                <a:spcPct val="90000"/>
              </a:lnSpc>
            </a:pPr>
            <a:endParaRPr lang="en-US" altLang="en-US" sz="2400"/>
          </a:p>
          <a:p>
            <a:pPr eaLnBrk="1" hangingPunct="1">
              <a:lnSpc>
                <a:spcPct val="90000"/>
              </a:lnSpc>
            </a:pPr>
            <a:r>
              <a:rPr lang="en-US" altLang="en-US" sz="2400" u="sng">
                <a:solidFill>
                  <a:srgbClr val="CC0099"/>
                </a:solidFill>
              </a:rPr>
              <a:t>Time?</a:t>
            </a:r>
            <a:r>
              <a:rPr lang="en-US" altLang="en-US" sz="2400"/>
              <a:t> # of nodes with </a:t>
            </a:r>
            <a:r>
              <a:rPr lang="en-US" altLang="en-US" sz="2400" i="1"/>
              <a:t>g </a:t>
            </a:r>
            <a:r>
              <a:rPr lang="en-US" altLang="en-US" sz="2400">
                <a:cs typeface="Arial" panose="020B0604020202020204" pitchFamily="34" charset="0"/>
              </a:rPr>
              <a:t>≤</a:t>
            </a:r>
            <a:r>
              <a:rPr lang="en-US" altLang="en-US" sz="2400"/>
              <a:t> cost of optimal solution, </a:t>
            </a:r>
            <a:r>
              <a:rPr lang="en-US" altLang="en-US" sz="2400" i="1"/>
              <a:t>O(b</a:t>
            </a:r>
            <a:r>
              <a:rPr lang="en-US" altLang="en-US" sz="2400" i="1" baseline="30000"/>
              <a:t>ceiling(C*/ </a:t>
            </a:r>
            <a:r>
              <a:rPr lang="el-GR" altLang="en-US" sz="2400" i="1" baseline="30000">
                <a:cs typeface="Arial" panose="020B0604020202020204" pitchFamily="34" charset="0"/>
              </a:rPr>
              <a:t>ε</a:t>
            </a:r>
            <a:r>
              <a:rPr lang="en-US" altLang="en-US" sz="2400" i="1" baseline="30000">
                <a:cs typeface="Arial" panose="020B0604020202020204" pitchFamily="34" charset="0"/>
              </a:rPr>
              <a:t>)</a:t>
            </a:r>
            <a:r>
              <a:rPr lang="en-US" altLang="en-US" sz="2400" i="1"/>
              <a:t>)</a:t>
            </a:r>
            <a:r>
              <a:rPr lang="en-US" altLang="en-US" sz="2400"/>
              <a:t> where </a:t>
            </a:r>
            <a:r>
              <a:rPr lang="en-US" altLang="en-US" sz="2400" i="1"/>
              <a:t>C</a:t>
            </a:r>
            <a:r>
              <a:rPr lang="en-US" altLang="en-US" sz="2400" baseline="30000"/>
              <a:t>*</a:t>
            </a:r>
            <a:r>
              <a:rPr lang="en-US" altLang="en-US" sz="2400"/>
              <a:t> is the cost of the optimal solution</a:t>
            </a:r>
          </a:p>
          <a:p>
            <a:pPr eaLnBrk="1" hangingPunct="1">
              <a:lnSpc>
                <a:spcPct val="90000"/>
              </a:lnSpc>
            </a:pPr>
            <a:endParaRPr lang="en-US" altLang="en-US" sz="2400"/>
          </a:p>
          <a:p>
            <a:pPr eaLnBrk="1" hangingPunct="1">
              <a:lnSpc>
                <a:spcPct val="90000"/>
              </a:lnSpc>
            </a:pPr>
            <a:r>
              <a:rPr lang="en-US" altLang="en-US" sz="2400" u="sng">
                <a:solidFill>
                  <a:srgbClr val="CC0099"/>
                </a:solidFill>
              </a:rPr>
              <a:t>Space?</a:t>
            </a:r>
            <a:r>
              <a:rPr lang="en-US" altLang="en-US" sz="2400"/>
              <a:t> # of nodes with </a:t>
            </a:r>
            <a:r>
              <a:rPr lang="en-US" altLang="en-US" sz="2400" i="1"/>
              <a:t>g</a:t>
            </a:r>
            <a:r>
              <a:rPr lang="en-US" altLang="en-US" sz="2400"/>
              <a:t> </a:t>
            </a:r>
            <a:r>
              <a:rPr lang="en-US" altLang="en-US" sz="2400">
                <a:cs typeface="Arial" panose="020B0604020202020204" pitchFamily="34" charset="0"/>
              </a:rPr>
              <a:t>≤ </a:t>
            </a:r>
            <a:r>
              <a:rPr lang="en-US" altLang="en-US" sz="2400"/>
              <a:t>cost of optimal solution, </a:t>
            </a:r>
            <a:r>
              <a:rPr lang="en-US" altLang="en-US" sz="2400" i="1"/>
              <a:t>O(b</a:t>
            </a:r>
            <a:r>
              <a:rPr lang="en-US" altLang="en-US" sz="2400" i="1" baseline="30000"/>
              <a:t>ceiling(C*/ </a:t>
            </a:r>
            <a:r>
              <a:rPr lang="el-GR" altLang="en-US" sz="2400" i="1" baseline="30000">
                <a:cs typeface="Arial" panose="020B0604020202020204" pitchFamily="34" charset="0"/>
              </a:rPr>
              <a:t>ε</a:t>
            </a:r>
            <a:r>
              <a:rPr lang="en-US" altLang="en-US" sz="2400" i="1" baseline="30000">
                <a:cs typeface="Arial" panose="020B0604020202020204" pitchFamily="34" charset="0"/>
              </a:rPr>
              <a:t>)</a:t>
            </a:r>
            <a:r>
              <a:rPr lang="en-US" altLang="en-US" sz="2400" i="1"/>
              <a:t>)</a:t>
            </a:r>
          </a:p>
          <a:p>
            <a:pPr eaLnBrk="1" hangingPunct="1">
              <a:lnSpc>
                <a:spcPct val="90000"/>
              </a:lnSpc>
            </a:pPr>
            <a:endParaRPr lang="en-US" altLang="en-US" sz="2400"/>
          </a:p>
          <a:p>
            <a:pPr eaLnBrk="1" hangingPunct="1">
              <a:lnSpc>
                <a:spcPct val="90000"/>
              </a:lnSpc>
            </a:pPr>
            <a:r>
              <a:rPr lang="en-US" altLang="en-US" sz="2400" u="sng">
                <a:solidFill>
                  <a:srgbClr val="CC0099"/>
                </a:solidFill>
              </a:rPr>
              <a:t>Optimal?</a:t>
            </a:r>
            <a:r>
              <a:rPr lang="en-US" altLang="en-US" sz="2400"/>
              <a:t> Yes – nodes expanded in increasing order of </a:t>
            </a:r>
            <a:r>
              <a:rPr lang="en-US" altLang="en-US" sz="2400" i="1"/>
              <a:t>g(n)</a:t>
            </a:r>
            <a:endParaRPr lang="en-US" alt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Date Placeholder 3">
            <a:extLst>
              <a:ext uri="{FF2B5EF4-FFF2-40B4-BE49-F238E27FC236}">
                <a16:creationId xmlns:a16="http://schemas.microsoft.com/office/drawing/2014/main" id="{F138DE61-E8BD-B42F-6FE9-0E998B0BD844}"/>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62466" name="Footer Placeholder 4">
            <a:extLst>
              <a:ext uri="{FF2B5EF4-FFF2-40B4-BE49-F238E27FC236}">
                <a16:creationId xmlns:a16="http://schemas.microsoft.com/office/drawing/2014/main" id="{B8E944FF-E8DF-6A65-00FE-4EEE97D073D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62467" name="Slide Number Placeholder 5">
            <a:extLst>
              <a:ext uri="{FF2B5EF4-FFF2-40B4-BE49-F238E27FC236}">
                <a16:creationId xmlns:a16="http://schemas.microsoft.com/office/drawing/2014/main" id="{1E14FDF9-AE61-6EF9-B508-CC56FB94244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77B99357-339D-F748-A7F9-6AE25EBFE2EA}" type="slidenum">
              <a:rPr lang="en-US" altLang="en-US" sz="1400" smtClean="0"/>
              <a:pPr>
                <a:spcBef>
                  <a:spcPct val="0"/>
                </a:spcBef>
                <a:buClrTx/>
                <a:buSzTx/>
                <a:buFontTx/>
                <a:buNone/>
              </a:pPr>
              <a:t>48</a:t>
            </a:fld>
            <a:endParaRPr lang="en-US" altLang="en-US" sz="1400"/>
          </a:p>
        </p:txBody>
      </p:sp>
      <p:pic>
        <p:nvPicPr>
          <p:cNvPr id="62468" name="Picture 4">
            <a:extLst>
              <a:ext uri="{FF2B5EF4-FFF2-40B4-BE49-F238E27FC236}">
                <a16:creationId xmlns:a16="http://schemas.microsoft.com/office/drawing/2014/main" id="{976D1C04-1BC3-9988-CB91-4633F6DA6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048000"/>
            <a:ext cx="5181600" cy="301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Rectangle 2">
            <a:extLst>
              <a:ext uri="{FF2B5EF4-FFF2-40B4-BE49-F238E27FC236}">
                <a16:creationId xmlns:a16="http://schemas.microsoft.com/office/drawing/2014/main" id="{46023D44-8F2E-B406-0C2B-FAC667837C86}"/>
              </a:ext>
            </a:extLst>
          </p:cNvPr>
          <p:cNvSpPr>
            <a:spLocks noGrp="1" noChangeArrowheads="1"/>
          </p:cNvSpPr>
          <p:nvPr>
            <p:ph type="title"/>
          </p:nvPr>
        </p:nvSpPr>
        <p:spPr/>
        <p:txBody>
          <a:bodyPr/>
          <a:lstStyle/>
          <a:p>
            <a:pPr eaLnBrk="1" hangingPunct="1"/>
            <a:r>
              <a:rPr lang="en-US" altLang="en-US"/>
              <a:t>Depth-first search</a:t>
            </a:r>
          </a:p>
        </p:txBody>
      </p:sp>
      <p:sp>
        <p:nvSpPr>
          <p:cNvPr id="62470" name="Rectangle 3">
            <a:extLst>
              <a:ext uri="{FF2B5EF4-FFF2-40B4-BE49-F238E27FC236}">
                <a16:creationId xmlns:a16="http://schemas.microsoft.com/office/drawing/2014/main" id="{92864E37-0923-2DAC-FA42-3288D5DE8A66}"/>
              </a:ext>
            </a:extLst>
          </p:cNvPr>
          <p:cNvSpPr>
            <a:spLocks noGrp="1" noChangeArrowheads="1"/>
          </p:cNvSpPr>
          <p:nvPr>
            <p:ph type="body" idx="1"/>
          </p:nvPr>
        </p:nvSpPr>
        <p:spPr/>
        <p:txBody>
          <a:bodyPr/>
          <a:lstStyle/>
          <a:p>
            <a:pPr eaLnBrk="1" hangingPunct="1"/>
            <a:r>
              <a:rPr lang="en-US" altLang="en-US" sz="2800"/>
              <a:t>Expand deepest unexpanded node</a:t>
            </a:r>
          </a:p>
          <a:p>
            <a:pPr eaLnBrk="1" hangingPunct="1"/>
            <a:r>
              <a:rPr lang="en-US" altLang="en-US" sz="2800">
                <a:solidFill>
                  <a:schemeClr val="accent2"/>
                </a:solidFill>
              </a:rPr>
              <a:t>Implementation</a:t>
            </a:r>
            <a:r>
              <a:rPr lang="en-US" altLang="en-US" sz="2800"/>
              <a:t>:</a:t>
            </a:r>
          </a:p>
          <a:p>
            <a:pPr lvl="1" eaLnBrk="1" hangingPunct="1"/>
            <a:r>
              <a:rPr lang="en-US" altLang="en-US" sz="2400" i="1"/>
              <a:t>fringe </a:t>
            </a:r>
            <a:r>
              <a:rPr lang="en-US" altLang="en-US" sz="2400"/>
              <a:t>= LIFO queue, i.e., put successors at front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Date Placeholder 3">
            <a:extLst>
              <a:ext uri="{FF2B5EF4-FFF2-40B4-BE49-F238E27FC236}">
                <a16:creationId xmlns:a16="http://schemas.microsoft.com/office/drawing/2014/main" id="{ADB8F64C-9B5F-642F-6614-D18AEBDD6A56}"/>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63490" name="Footer Placeholder 4">
            <a:extLst>
              <a:ext uri="{FF2B5EF4-FFF2-40B4-BE49-F238E27FC236}">
                <a16:creationId xmlns:a16="http://schemas.microsoft.com/office/drawing/2014/main" id="{6677F067-2D2D-3DDF-8FC3-F5E7D943FD4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63491" name="Slide Number Placeholder 5">
            <a:extLst>
              <a:ext uri="{FF2B5EF4-FFF2-40B4-BE49-F238E27FC236}">
                <a16:creationId xmlns:a16="http://schemas.microsoft.com/office/drawing/2014/main" id="{2BC63046-FAC6-5340-DC9F-C47A7C0B7F4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069D9A0A-E1BA-B341-9D63-ED0432C55CF9}" type="slidenum">
              <a:rPr lang="en-US" altLang="en-US" sz="1400" smtClean="0"/>
              <a:pPr>
                <a:spcBef>
                  <a:spcPct val="0"/>
                </a:spcBef>
                <a:buClrTx/>
                <a:buSzTx/>
                <a:buFontTx/>
                <a:buNone/>
              </a:pPr>
              <a:t>49</a:t>
            </a:fld>
            <a:endParaRPr lang="en-US" altLang="en-US" sz="1400"/>
          </a:p>
        </p:txBody>
      </p:sp>
      <p:sp>
        <p:nvSpPr>
          <p:cNvPr id="63492" name="Rectangle 2">
            <a:extLst>
              <a:ext uri="{FF2B5EF4-FFF2-40B4-BE49-F238E27FC236}">
                <a16:creationId xmlns:a16="http://schemas.microsoft.com/office/drawing/2014/main" id="{643B246F-756E-ABF3-DD6E-929797A5DEC1}"/>
              </a:ext>
            </a:extLst>
          </p:cNvPr>
          <p:cNvSpPr>
            <a:spLocks noGrp="1" noChangeArrowheads="1"/>
          </p:cNvSpPr>
          <p:nvPr>
            <p:ph type="title"/>
          </p:nvPr>
        </p:nvSpPr>
        <p:spPr/>
        <p:txBody>
          <a:bodyPr/>
          <a:lstStyle/>
          <a:p>
            <a:pPr eaLnBrk="1" hangingPunct="1"/>
            <a:r>
              <a:rPr lang="en-US" altLang="en-US"/>
              <a:t>Depth-first search</a:t>
            </a:r>
          </a:p>
        </p:txBody>
      </p:sp>
      <p:sp>
        <p:nvSpPr>
          <p:cNvPr id="63493" name="Rectangle 3">
            <a:extLst>
              <a:ext uri="{FF2B5EF4-FFF2-40B4-BE49-F238E27FC236}">
                <a16:creationId xmlns:a16="http://schemas.microsoft.com/office/drawing/2014/main" id="{29EDFD52-709E-DC5F-F3DE-777DA85AFEB5}"/>
              </a:ext>
            </a:extLst>
          </p:cNvPr>
          <p:cNvSpPr>
            <a:spLocks noGrp="1" noChangeArrowheads="1"/>
          </p:cNvSpPr>
          <p:nvPr>
            <p:ph type="body" idx="1"/>
          </p:nvPr>
        </p:nvSpPr>
        <p:spPr/>
        <p:txBody>
          <a:bodyPr/>
          <a:lstStyle/>
          <a:p>
            <a:pPr eaLnBrk="1" hangingPunct="1"/>
            <a:r>
              <a:rPr lang="en-US" altLang="en-US" sz="2800"/>
              <a:t>Expand deepest unexpanded node</a:t>
            </a:r>
          </a:p>
          <a:p>
            <a:pPr eaLnBrk="1" hangingPunct="1"/>
            <a:r>
              <a:rPr lang="en-US" altLang="en-US" sz="2800">
                <a:solidFill>
                  <a:schemeClr val="accent2"/>
                </a:solidFill>
              </a:rPr>
              <a:t>Implementation</a:t>
            </a:r>
            <a:r>
              <a:rPr lang="en-US" altLang="en-US" sz="2800"/>
              <a:t>:</a:t>
            </a:r>
          </a:p>
          <a:p>
            <a:pPr lvl="1" eaLnBrk="1" hangingPunct="1"/>
            <a:r>
              <a:rPr lang="en-US" altLang="en-US" sz="2400" i="1"/>
              <a:t>fringe </a:t>
            </a:r>
            <a:r>
              <a:rPr lang="en-US" altLang="en-US" sz="2400"/>
              <a:t>= LIFO queue, i.e., put successors at front</a:t>
            </a:r>
          </a:p>
        </p:txBody>
      </p:sp>
      <p:pic>
        <p:nvPicPr>
          <p:cNvPr id="63494" name="Picture 5">
            <a:extLst>
              <a:ext uri="{FF2B5EF4-FFF2-40B4-BE49-F238E27FC236}">
                <a16:creationId xmlns:a16="http://schemas.microsoft.com/office/drawing/2014/main" id="{1BBB67F1-9DF3-0369-922E-A0237935D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048000"/>
            <a:ext cx="51816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47D52FE8-0F03-B523-2C92-1A90A1F9A5B7}"/>
              </a:ext>
            </a:extLst>
          </p:cNvPr>
          <p:cNvSpPr>
            <a:spLocks noGrp="1" noChangeArrowheads="1"/>
          </p:cNvSpPr>
          <p:nvPr>
            <p:ph type="title"/>
          </p:nvPr>
        </p:nvSpPr>
        <p:spPr/>
        <p:txBody>
          <a:bodyPr/>
          <a:lstStyle/>
          <a:p>
            <a:r>
              <a:rPr lang="en-US" altLang="en-US"/>
              <a:t>Vacuum-cleaner world</a:t>
            </a:r>
          </a:p>
        </p:txBody>
      </p:sp>
      <p:sp>
        <p:nvSpPr>
          <p:cNvPr id="19458" name="Rectangle 3">
            <a:extLst>
              <a:ext uri="{FF2B5EF4-FFF2-40B4-BE49-F238E27FC236}">
                <a16:creationId xmlns:a16="http://schemas.microsoft.com/office/drawing/2014/main" id="{0B4F7554-DCC5-F7AA-B67C-AEB932430405}"/>
              </a:ext>
            </a:extLst>
          </p:cNvPr>
          <p:cNvSpPr>
            <a:spLocks noGrp="1" noChangeArrowheads="1"/>
          </p:cNvSpPr>
          <p:nvPr>
            <p:ph type="body" idx="1"/>
          </p:nvPr>
        </p:nvSpPr>
        <p:spPr/>
        <p:txBody>
          <a:bodyPr/>
          <a:lstStyle/>
          <a:p>
            <a:endParaRPr lang="en-US" altLang="en-US"/>
          </a:p>
          <a:p>
            <a:endParaRPr lang="en-US" altLang="en-US"/>
          </a:p>
          <a:p>
            <a:endParaRPr lang="en-US" altLang="en-US"/>
          </a:p>
          <a:p>
            <a:endParaRPr lang="en-US" altLang="en-US"/>
          </a:p>
          <a:p>
            <a:r>
              <a:rPr lang="en-US" altLang="en-US"/>
              <a:t>Percepts: location and contents, e.g., [A,Dirty]</a:t>
            </a:r>
          </a:p>
          <a:p>
            <a:endParaRPr lang="en-US" altLang="en-US"/>
          </a:p>
          <a:p>
            <a:r>
              <a:rPr lang="en-US" altLang="en-US"/>
              <a:t>Actions: </a:t>
            </a:r>
            <a:r>
              <a:rPr lang="en-US" altLang="en-US" i="1"/>
              <a:t>Left</a:t>
            </a:r>
            <a:r>
              <a:rPr lang="en-US" altLang="en-US"/>
              <a:t>, </a:t>
            </a:r>
            <a:r>
              <a:rPr lang="en-US" altLang="en-US" i="1"/>
              <a:t>Right</a:t>
            </a:r>
            <a:r>
              <a:rPr lang="en-US" altLang="en-US"/>
              <a:t>, </a:t>
            </a:r>
            <a:r>
              <a:rPr lang="en-US" altLang="en-US" i="1"/>
              <a:t>Suck</a:t>
            </a:r>
            <a:r>
              <a:rPr lang="en-US" altLang="en-US"/>
              <a:t>, </a:t>
            </a:r>
            <a:r>
              <a:rPr lang="en-US" altLang="en-US" i="1"/>
              <a:t>NoOp</a:t>
            </a:r>
            <a:endParaRPr lang="en-US" altLang="en-US"/>
          </a:p>
        </p:txBody>
      </p:sp>
      <p:pic>
        <p:nvPicPr>
          <p:cNvPr id="19459" name="Picture 4">
            <a:extLst>
              <a:ext uri="{FF2B5EF4-FFF2-40B4-BE49-F238E27FC236}">
                <a16:creationId xmlns:a16="http://schemas.microsoft.com/office/drawing/2014/main" id="{DC54965D-8F5E-D285-627B-6F904FD33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133600"/>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Date Placeholder 3">
            <a:extLst>
              <a:ext uri="{FF2B5EF4-FFF2-40B4-BE49-F238E27FC236}">
                <a16:creationId xmlns:a16="http://schemas.microsoft.com/office/drawing/2014/main" id="{80B7803F-66B0-823E-D6F9-33709A6DC87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64514" name="Footer Placeholder 4">
            <a:extLst>
              <a:ext uri="{FF2B5EF4-FFF2-40B4-BE49-F238E27FC236}">
                <a16:creationId xmlns:a16="http://schemas.microsoft.com/office/drawing/2014/main" id="{C87D88E4-66EC-5B63-FB49-99A1A710A20B}"/>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64515" name="Slide Number Placeholder 5">
            <a:extLst>
              <a:ext uri="{FF2B5EF4-FFF2-40B4-BE49-F238E27FC236}">
                <a16:creationId xmlns:a16="http://schemas.microsoft.com/office/drawing/2014/main" id="{FD8E53C3-C802-E377-B2B7-09AE3C3F101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A5DB3ADA-DB8C-904F-B9AC-194FB7AE4AA8}" type="slidenum">
              <a:rPr lang="en-US" altLang="en-US" sz="1400" smtClean="0"/>
              <a:pPr>
                <a:spcBef>
                  <a:spcPct val="0"/>
                </a:spcBef>
                <a:buClrTx/>
                <a:buSzTx/>
                <a:buFontTx/>
                <a:buNone/>
              </a:pPr>
              <a:t>50</a:t>
            </a:fld>
            <a:endParaRPr lang="en-US" altLang="en-US" sz="1400"/>
          </a:p>
        </p:txBody>
      </p:sp>
      <p:pic>
        <p:nvPicPr>
          <p:cNvPr id="64516" name="Picture 5">
            <a:extLst>
              <a:ext uri="{FF2B5EF4-FFF2-40B4-BE49-F238E27FC236}">
                <a16:creationId xmlns:a16="http://schemas.microsoft.com/office/drawing/2014/main" id="{04259213-07DB-DDC9-A0B8-5C70CCCD9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048000"/>
            <a:ext cx="51816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Rectangle 2">
            <a:extLst>
              <a:ext uri="{FF2B5EF4-FFF2-40B4-BE49-F238E27FC236}">
                <a16:creationId xmlns:a16="http://schemas.microsoft.com/office/drawing/2014/main" id="{C254B2CA-BA61-7D03-C947-C76352D1FF79}"/>
              </a:ext>
            </a:extLst>
          </p:cNvPr>
          <p:cNvSpPr>
            <a:spLocks noGrp="1" noChangeArrowheads="1"/>
          </p:cNvSpPr>
          <p:nvPr>
            <p:ph type="title"/>
          </p:nvPr>
        </p:nvSpPr>
        <p:spPr/>
        <p:txBody>
          <a:bodyPr/>
          <a:lstStyle/>
          <a:p>
            <a:pPr eaLnBrk="1" hangingPunct="1"/>
            <a:r>
              <a:rPr lang="en-US" altLang="en-US"/>
              <a:t>Depth-first search</a:t>
            </a:r>
          </a:p>
        </p:txBody>
      </p:sp>
      <p:sp>
        <p:nvSpPr>
          <p:cNvPr id="64518" name="Rectangle 3">
            <a:extLst>
              <a:ext uri="{FF2B5EF4-FFF2-40B4-BE49-F238E27FC236}">
                <a16:creationId xmlns:a16="http://schemas.microsoft.com/office/drawing/2014/main" id="{9BA0C61C-16F0-E247-D806-2993A6FA2E5D}"/>
              </a:ext>
            </a:extLst>
          </p:cNvPr>
          <p:cNvSpPr>
            <a:spLocks noGrp="1" noChangeArrowheads="1"/>
          </p:cNvSpPr>
          <p:nvPr>
            <p:ph type="body" idx="1"/>
          </p:nvPr>
        </p:nvSpPr>
        <p:spPr/>
        <p:txBody>
          <a:bodyPr/>
          <a:lstStyle/>
          <a:p>
            <a:pPr eaLnBrk="1" hangingPunct="1"/>
            <a:r>
              <a:rPr lang="en-US" altLang="en-US" sz="2800"/>
              <a:t>Expand deepest unexpanded node</a:t>
            </a:r>
          </a:p>
          <a:p>
            <a:pPr eaLnBrk="1" hangingPunct="1"/>
            <a:r>
              <a:rPr lang="en-US" altLang="en-US" sz="2800">
                <a:solidFill>
                  <a:schemeClr val="accent2"/>
                </a:solidFill>
              </a:rPr>
              <a:t>Implementation</a:t>
            </a:r>
            <a:r>
              <a:rPr lang="en-US" altLang="en-US" sz="2800"/>
              <a:t>:</a:t>
            </a:r>
          </a:p>
          <a:p>
            <a:pPr lvl="1" eaLnBrk="1" hangingPunct="1"/>
            <a:r>
              <a:rPr lang="en-US" altLang="en-US" sz="2400" i="1"/>
              <a:t>fringe </a:t>
            </a:r>
            <a:r>
              <a:rPr lang="en-US" altLang="en-US" sz="2400"/>
              <a:t>= LIFO queue, i.e., put successors at front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Date Placeholder 3">
            <a:extLst>
              <a:ext uri="{FF2B5EF4-FFF2-40B4-BE49-F238E27FC236}">
                <a16:creationId xmlns:a16="http://schemas.microsoft.com/office/drawing/2014/main" id="{67B9D36E-1C9E-ABFE-A8A7-434002CFE34C}"/>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65538" name="Footer Placeholder 4">
            <a:extLst>
              <a:ext uri="{FF2B5EF4-FFF2-40B4-BE49-F238E27FC236}">
                <a16:creationId xmlns:a16="http://schemas.microsoft.com/office/drawing/2014/main" id="{55C869A7-7CAB-274D-DD16-1B6E6D861B4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65539" name="Slide Number Placeholder 5">
            <a:extLst>
              <a:ext uri="{FF2B5EF4-FFF2-40B4-BE49-F238E27FC236}">
                <a16:creationId xmlns:a16="http://schemas.microsoft.com/office/drawing/2014/main" id="{8874C2F1-B1AB-42CD-1FC4-0015993FDB2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B013112E-8E1F-0046-8A4B-7FECCFEC04B9}" type="slidenum">
              <a:rPr lang="en-US" altLang="en-US" sz="1400" smtClean="0"/>
              <a:pPr>
                <a:spcBef>
                  <a:spcPct val="0"/>
                </a:spcBef>
                <a:buClrTx/>
                <a:buSzTx/>
                <a:buFontTx/>
                <a:buNone/>
              </a:pPr>
              <a:t>51</a:t>
            </a:fld>
            <a:endParaRPr lang="en-US" altLang="en-US" sz="1400"/>
          </a:p>
        </p:txBody>
      </p:sp>
      <p:pic>
        <p:nvPicPr>
          <p:cNvPr id="65540" name="Picture 5">
            <a:extLst>
              <a:ext uri="{FF2B5EF4-FFF2-40B4-BE49-F238E27FC236}">
                <a16:creationId xmlns:a16="http://schemas.microsoft.com/office/drawing/2014/main" id="{42EFFB81-7F91-DD1E-6995-9EA6312F4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048000"/>
            <a:ext cx="5181600" cy="291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Rectangle 3">
            <a:extLst>
              <a:ext uri="{FF2B5EF4-FFF2-40B4-BE49-F238E27FC236}">
                <a16:creationId xmlns:a16="http://schemas.microsoft.com/office/drawing/2014/main" id="{8B92190C-7598-897B-22C5-ABDFFBFDC08D}"/>
              </a:ext>
            </a:extLst>
          </p:cNvPr>
          <p:cNvSpPr>
            <a:spLocks noGrp="1" noChangeArrowheads="1"/>
          </p:cNvSpPr>
          <p:nvPr>
            <p:ph type="title"/>
          </p:nvPr>
        </p:nvSpPr>
        <p:spPr/>
        <p:txBody>
          <a:bodyPr/>
          <a:lstStyle/>
          <a:p>
            <a:pPr eaLnBrk="1" hangingPunct="1"/>
            <a:r>
              <a:rPr lang="en-US" altLang="en-US"/>
              <a:t>Depth-first search</a:t>
            </a:r>
          </a:p>
        </p:txBody>
      </p:sp>
      <p:sp>
        <p:nvSpPr>
          <p:cNvPr id="65542" name="Rectangle 4">
            <a:extLst>
              <a:ext uri="{FF2B5EF4-FFF2-40B4-BE49-F238E27FC236}">
                <a16:creationId xmlns:a16="http://schemas.microsoft.com/office/drawing/2014/main" id="{65EA61D7-5326-83FA-577F-94FDBA1FFB1D}"/>
              </a:ext>
            </a:extLst>
          </p:cNvPr>
          <p:cNvSpPr>
            <a:spLocks noGrp="1" noChangeArrowheads="1"/>
          </p:cNvSpPr>
          <p:nvPr>
            <p:ph type="body" idx="1"/>
          </p:nvPr>
        </p:nvSpPr>
        <p:spPr/>
        <p:txBody>
          <a:bodyPr/>
          <a:lstStyle/>
          <a:p>
            <a:pPr eaLnBrk="1" hangingPunct="1"/>
            <a:r>
              <a:rPr lang="en-US" altLang="en-US" sz="2800"/>
              <a:t>Expand deepest unexpanded node</a:t>
            </a:r>
          </a:p>
          <a:p>
            <a:pPr eaLnBrk="1" hangingPunct="1"/>
            <a:r>
              <a:rPr lang="en-US" altLang="en-US" sz="2800">
                <a:solidFill>
                  <a:schemeClr val="accent2"/>
                </a:solidFill>
              </a:rPr>
              <a:t>Implementation</a:t>
            </a:r>
            <a:r>
              <a:rPr lang="en-US" altLang="en-US" sz="2800"/>
              <a:t>:</a:t>
            </a:r>
          </a:p>
          <a:p>
            <a:pPr lvl="1" eaLnBrk="1" hangingPunct="1"/>
            <a:r>
              <a:rPr lang="en-US" altLang="en-US" sz="2400" i="1"/>
              <a:t>fringe </a:t>
            </a:r>
            <a:r>
              <a:rPr lang="en-US" altLang="en-US" sz="2400"/>
              <a:t>= LIFO queue, i.e., put successors at front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Date Placeholder 3">
            <a:extLst>
              <a:ext uri="{FF2B5EF4-FFF2-40B4-BE49-F238E27FC236}">
                <a16:creationId xmlns:a16="http://schemas.microsoft.com/office/drawing/2014/main" id="{88971C2B-CBA4-DD96-D74C-571DED2FAD15}"/>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66562" name="Footer Placeholder 4">
            <a:extLst>
              <a:ext uri="{FF2B5EF4-FFF2-40B4-BE49-F238E27FC236}">
                <a16:creationId xmlns:a16="http://schemas.microsoft.com/office/drawing/2014/main" id="{DDB20A0C-4E6D-1C8B-97F8-99F74E87D96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66563" name="Slide Number Placeholder 5">
            <a:extLst>
              <a:ext uri="{FF2B5EF4-FFF2-40B4-BE49-F238E27FC236}">
                <a16:creationId xmlns:a16="http://schemas.microsoft.com/office/drawing/2014/main" id="{3234B4CC-D745-C72A-4F84-19C22409AC5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3D705520-67CC-C544-B69C-31139227C6B7}" type="slidenum">
              <a:rPr lang="en-US" altLang="en-US" sz="1400" smtClean="0"/>
              <a:pPr>
                <a:spcBef>
                  <a:spcPct val="0"/>
                </a:spcBef>
                <a:buClrTx/>
                <a:buSzTx/>
                <a:buFontTx/>
                <a:buNone/>
              </a:pPr>
              <a:t>52</a:t>
            </a:fld>
            <a:endParaRPr lang="en-US" altLang="en-US" sz="1400"/>
          </a:p>
        </p:txBody>
      </p:sp>
      <p:pic>
        <p:nvPicPr>
          <p:cNvPr id="66564" name="Picture 5">
            <a:extLst>
              <a:ext uri="{FF2B5EF4-FFF2-40B4-BE49-F238E27FC236}">
                <a16:creationId xmlns:a16="http://schemas.microsoft.com/office/drawing/2014/main" id="{D3B73E86-9AB1-4A5E-E16B-7CE5D2F99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048000"/>
            <a:ext cx="5181600" cy="301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Rectangle 2">
            <a:extLst>
              <a:ext uri="{FF2B5EF4-FFF2-40B4-BE49-F238E27FC236}">
                <a16:creationId xmlns:a16="http://schemas.microsoft.com/office/drawing/2014/main" id="{DBD1ADA6-082A-290B-3B3F-D58E76398DF7}"/>
              </a:ext>
            </a:extLst>
          </p:cNvPr>
          <p:cNvSpPr>
            <a:spLocks noGrp="1" noChangeArrowheads="1"/>
          </p:cNvSpPr>
          <p:nvPr>
            <p:ph type="title"/>
          </p:nvPr>
        </p:nvSpPr>
        <p:spPr/>
        <p:txBody>
          <a:bodyPr/>
          <a:lstStyle/>
          <a:p>
            <a:pPr eaLnBrk="1" hangingPunct="1"/>
            <a:r>
              <a:rPr lang="en-US" altLang="en-US"/>
              <a:t>Depth-first search</a:t>
            </a:r>
          </a:p>
        </p:txBody>
      </p:sp>
      <p:sp>
        <p:nvSpPr>
          <p:cNvPr id="66566" name="Rectangle 3">
            <a:extLst>
              <a:ext uri="{FF2B5EF4-FFF2-40B4-BE49-F238E27FC236}">
                <a16:creationId xmlns:a16="http://schemas.microsoft.com/office/drawing/2014/main" id="{9DA566CD-2835-FB48-D30F-8130D4E24FEF}"/>
              </a:ext>
            </a:extLst>
          </p:cNvPr>
          <p:cNvSpPr>
            <a:spLocks noGrp="1" noChangeArrowheads="1"/>
          </p:cNvSpPr>
          <p:nvPr>
            <p:ph type="body" idx="1"/>
          </p:nvPr>
        </p:nvSpPr>
        <p:spPr/>
        <p:txBody>
          <a:bodyPr/>
          <a:lstStyle/>
          <a:p>
            <a:pPr eaLnBrk="1" hangingPunct="1"/>
            <a:r>
              <a:rPr lang="en-US" altLang="en-US" sz="2800"/>
              <a:t>Expand deepest unexpanded node</a:t>
            </a:r>
          </a:p>
          <a:p>
            <a:pPr eaLnBrk="1" hangingPunct="1"/>
            <a:r>
              <a:rPr lang="en-US" altLang="en-US" sz="2800">
                <a:solidFill>
                  <a:schemeClr val="accent2"/>
                </a:solidFill>
              </a:rPr>
              <a:t>Implementation</a:t>
            </a:r>
            <a:r>
              <a:rPr lang="en-US" altLang="en-US" sz="2800"/>
              <a:t>:</a:t>
            </a:r>
          </a:p>
          <a:p>
            <a:pPr lvl="1" eaLnBrk="1" hangingPunct="1"/>
            <a:r>
              <a:rPr lang="en-US" altLang="en-US" sz="2400" i="1"/>
              <a:t>fringe </a:t>
            </a:r>
            <a:r>
              <a:rPr lang="en-US" altLang="en-US" sz="2400"/>
              <a:t>= LIFO queue, i.e., put successors at front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Date Placeholder 3">
            <a:extLst>
              <a:ext uri="{FF2B5EF4-FFF2-40B4-BE49-F238E27FC236}">
                <a16:creationId xmlns:a16="http://schemas.microsoft.com/office/drawing/2014/main" id="{153FF03D-0FEE-FDD0-976B-747C47319564}"/>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67586" name="Footer Placeholder 4">
            <a:extLst>
              <a:ext uri="{FF2B5EF4-FFF2-40B4-BE49-F238E27FC236}">
                <a16:creationId xmlns:a16="http://schemas.microsoft.com/office/drawing/2014/main" id="{42E39794-C55A-AB0E-D0C8-B4D413AF051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67587" name="Slide Number Placeholder 5">
            <a:extLst>
              <a:ext uri="{FF2B5EF4-FFF2-40B4-BE49-F238E27FC236}">
                <a16:creationId xmlns:a16="http://schemas.microsoft.com/office/drawing/2014/main" id="{128D9B43-C3C9-0EB2-6992-534E44E0899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F2BBF938-7BD4-F64C-B26D-340255E2C073}" type="slidenum">
              <a:rPr lang="en-US" altLang="en-US" sz="1400" smtClean="0"/>
              <a:pPr>
                <a:spcBef>
                  <a:spcPct val="0"/>
                </a:spcBef>
                <a:buClrTx/>
                <a:buSzTx/>
                <a:buFontTx/>
                <a:buNone/>
              </a:pPr>
              <a:t>53</a:t>
            </a:fld>
            <a:endParaRPr lang="en-US" altLang="en-US" sz="1400"/>
          </a:p>
        </p:txBody>
      </p:sp>
      <p:sp>
        <p:nvSpPr>
          <p:cNvPr id="67588" name="Rectangle 2">
            <a:extLst>
              <a:ext uri="{FF2B5EF4-FFF2-40B4-BE49-F238E27FC236}">
                <a16:creationId xmlns:a16="http://schemas.microsoft.com/office/drawing/2014/main" id="{99805224-8B11-C54D-8E92-D32286CDCC3D}"/>
              </a:ext>
            </a:extLst>
          </p:cNvPr>
          <p:cNvSpPr>
            <a:spLocks noGrp="1" noChangeArrowheads="1"/>
          </p:cNvSpPr>
          <p:nvPr>
            <p:ph type="title"/>
          </p:nvPr>
        </p:nvSpPr>
        <p:spPr/>
        <p:txBody>
          <a:bodyPr/>
          <a:lstStyle/>
          <a:p>
            <a:pPr eaLnBrk="1" hangingPunct="1"/>
            <a:r>
              <a:rPr lang="en-US" altLang="en-US"/>
              <a:t>Depth-first search</a:t>
            </a:r>
          </a:p>
        </p:txBody>
      </p:sp>
      <p:sp>
        <p:nvSpPr>
          <p:cNvPr id="67589" name="Rectangle 3">
            <a:extLst>
              <a:ext uri="{FF2B5EF4-FFF2-40B4-BE49-F238E27FC236}">
                <a16:creationId xmlns:a16="http://schemas.microsoft.com/office/drawing/2014/main" id="{980AFD7B-CFE1-11D8-F12B-6D649212AD12}"/>
              </a:ext>
            </a:extLst>
          </p:cNvPr>
          <p:cNvSpPr>
            <a:spLocks noGrp="1" noChangeArrowheads="1"/>
          </p:cNvSpPr>
          <p:nvPr>
            <p:ph type="body" idx="1"/>
          </p:nvPr>
        </p:nvSpPr>
        <p:spPr/>
        <p:txBody>
          <a:bodyPr/>
          <a:lstStyle/>
          <a:p>
            <a:pPr eaLnBrk="1" hangingPunct="1"/>
            <a:r>
              <a:rPr lang="en-US" altLang="en-US" sz="2800"/>
              <a:t>Expand deepest unexpanded node</a:t>
            </a:r>
          </a:p>
          <a:p>
            <a:pPr eaLnBrk="1" hangingPunct="1"/>
            <a:r>
              <a:rPr lang="en-US" altLang="en-US" sz="2800">
                <a:solidFill>
                  <a:schemeClr val="accent2"/>
                </a:solidFill>
              </a:rPr>
              <a:t>Implementation</a:t>
            </a:r>
            <a:r>
              <a:rPr lang="en-US" altLang="en-US" sz="2800"/>
              <a:t>:</a:t>
            </a:r>
          </a:p>
          <a:p>
            <a:pPr lvl="1" eaLnBrk="1" hangingPunct="1"/>
            <a:r>
              <a:rPr lang="en-US" altLang="en-US" sz="2400" i="1"/>
              <a:t>fringe </a:t>
            </a:r>
            <a:r>
              <a:rPr lang="en-US" altLang="en-US" sz="2400"/>
              <a:t>= LIFO queue, i.e., put successors at front</a:t>
            </a:r>
          </a:p>
        </p:txBody>
      </p:sp>
      <p:pic>
        <p:nvPicPr>
          <p:cNvPr id="67590" name="Picture 6">
            <a:extLst>
              <a:ext uri="{FF2B5EF4-FFF2-40B4-BE49-F238E27FC236}">
                <a16:creationId xmlns:a16="http://schemas.microsoft.com/office/drawing/2014/main" id="{63D67CC0-6D1C-3227-162B-5EE56C862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048000"/>
            <a:ext cx="5181600" cy="30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Date Placeholder 3">
            <a:extLst>
              <a:ext uri="{FF2B5EF4-FFF2-40B4-BE49-F238E27FC236}">
                <a16:creationId xmlns:a16="http://schemas.microsoft.com/office/drawing/2014/main" id="{5BEDC7FA-F4FD-17AC-F384-FFADB2DC66B3}"/>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68610" name="Footer Placeholder 4">
            <a:extLst>
              <a:ext uri="{FF2B5EF4-FFF2-40B4-BE49-F238E27FC236}">
                <a16:creationId xmlns:a16="http://schemas.microsoft.com/office/drawing/2014/main" id="{B1D77790-7BDC-9D6C-B52D-598622385C2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68611" name="Slide Number Placeholder 5">
            <a:extLst>
              <a:ext uri="{FF2B5EF4-FFF2-40B4-BE49-F238E27FC236}">
                <a16:creationId xmlns:a16="http://schemas.microsoft.com/office/drawing/2014/main" id="{AC35C8F1-612E-782E-2B65-0D2A179D829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D5822CD3-1C70-8940-BAD6-BE26538667E3}" type="slidenum">
              <a:rPr lang="en-US" altLang="en-US" sz="1400" smtClean="0"/>
              <a:pPr>
                <a:spcBef>
                  <a:spcPct val="0"/>
                </a:spcBef>
                <a:buClrTx/>
                <a:buSzTx/>
                <a:buFontTx/>
                <a:buNone/>
              </a:pPr>
              <a:t>54</a:t>
            </a:fld>
            <a:endParaRPr lang="en-US" altLang="en-US" sz="1400"/>
          </a:p>
        </p:txBody>
      </p:sp>
      <p:sp>
        <p:nvSpPr>
          <p:cNvPr id="68612" name="Rectangle 2">
            <a:extLst>
              <a:ext uri="{FF2B5EF4-FFF2-40B4-BE49-F238E27FC236}">
                <a16:creationId xmlns:a16="http://schemas.microsoft.com/office/drawing/2014/main" id="{43C3C3CC-8B10-8BBE-17A5-8EE2E8C580B4}"/>
              </a:ext>
            </a:extLst>
          </p:cNvPr>
          <p:cNvSpPr>
            <a:spLocks noGrp="1" noChangeArrowheads="1"/>
          </p:cNvSpPr>
          <p:nvPr>
            <p:ph type="title"/>
          </p:nvPr>
        </p:nvSpPr>
        <p:spPr/>
        <p:txBody>
          <a:bodyPr/>
          <a:lstStyle/>
          <a:p>
            <a:pPr eaLnBrk="1" hangingPunct="1"/>
            <a:r>
              <a:rPr lang="en-US" altLang="en-US"/>
              <a:t>Depth-first search</a:t>
            </a:r>
          </a:p>
        </p:txBody>
      </p:sp>
      <p:sp>
        <p:nvSpPr>
          <p:cNvPr id="68613" name="Rectangle 3">
            <a:extLst>
              <a:ext uri="{FF2B5EF4-FFF2-40B4-BE49-F238E27FC236}">
                <a16:creationId xmlns:a16="http://schemas.microsoft.com/office/drawing/2014/main" id="{92DF41C0-3EB4-4185-7521-609D153F4B6E}"/>
              </a:ext>
            </a:extLst>
          </p:cNvPr>
          <p:cNvSpPr>
            <a:spLocks noGrp="1" noChangeArrowheads="1"/>
          </p:cNvSpPr>
          <p:nvPr>
            <p:ph type="body" idx="1"/>
          </p:nvPr>
        </p:nvSpPr>
        <p:spPr/>
        <p:txBody>
          <a:bodyPr/>
          <a:lstStyle/>
          <a:p>
            <a:pPr eaLnBrk="1" hangingPunct="1"/>
            <a:r>
              <a:rPr lang="en-US" altLang="en-US" sz="2800"/>
              <a:t>Expand deepest unexpanded node</a:t>
            </a:r>
          </a:p>
          <a:p>
            <a:pPr eaLnBrk="1" hangingPunct="1"/>
            <a:r>
              <a:rPr lang="en-US" altLang="en-US" sz="2800">
                <a:solidFill>
                  <a:schemeClr val="accent2"/>
                </a:solidFill>
              </a:rPr>
              <a:t>Implementation</a:t>
            </a:r>
            <a:r>
              <a:rPr lang="en-US" altLang="en-US" sz="2800"/>
              <a:t>:</a:t>
            </a:r>
          </a:p>
          <a:p>
            <a:pPr lvl="1" eaLnBrk="1" hangingPunct="1"/>
            <a:r>
              <a:rPr lang="en-US" altLang="en-US" sz="2400" i="1"/>
              <a:t>fringe </a:t>
            </a:r>
            <a:r>
              <a:rPr lang="en-US" altLang="en-US" sz="2400"/>
              <a:t>= LIFO queue, i.e., put successors at front</a:t>
            </a:r>
          </a:p>
        </p:txBody>
      </p:sp>
      <p:pic>
        <p:nvPicPr>
          <p:cNvPr id="68614" name="Picture 4">
            <a:extLst>
              <a:ext uri="{FF2B5EF4-FFF2-40B4-BE49-F238E27FC236}">
                <a16:creationId xmlns:a16="http://schemas.microsoft.com/office/drawing/2014/main" id="{77F825FE-2837-2701-30CD-4E62351CF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124200"/>
            <a:ext cx="44196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6">
            <a:extLst>
              <a:ext uri="{FF2B5EF4-FFF2-40B4-BE49-F238E27FC236}">
                <a16:creationId xmlns:a16="http://schemas.microsoft.com/office/drawing/2014/main" id="{94882897-6433-587E-7402-743E802FA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048000"/>
            <a:ext cx="51816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Date Placeholder 3">
            <a:extLst>
              <a:ext uri="{FF2B5EF4-FFF2-40B4-BE49-F238E27FC236}">
                <a16:creationId xmlns:a16="http://schemas.microsoft.com/office/drawing/2014/main" id="{564899E5-FD54-C0D5-8EA4-09206944C1F0}"/>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69634" name="Footer Placeholder 4">
            <a:extLst>
              <a:ext uri="{FF2B5EF4-FFF2-40B4-BE49-F238E27FC236}">
                <a16:creationId xmlns:a16="http://schemas.microsoft.com/office/drawing/2014/main" id="{76018467-2563-AB52-1C58-D9D10599F5D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69635" name="Slide Number Placeholder 5">
            <a:extLst>
              <a:ext uri="{FF2B5EF4-FFF2-40B4-BE49-F238E27FC236}">
                <a16:creationId xmlns:a16="http://schemas.microsoft.com/office/drawing/2014/main" id="{2C8A77D4-DEB8-7773-A554-AB8E0979A14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5E57A0D7-C450-674A-8BFF-82A3C07F8635}" type="slidenum">
              <a:rPr lang="en-US" altLang="en-US" sz="1400" smtClean="0"/>
              <a:pPr>
                <a:spcBef>
                  <a:spcPct val="0"/>
                </a:spcBef>
                <a:buClrTx/>
                <a:buSzTx/>
                <a:buFontTx/>
                <a:buNone/>
              </a:pPr>
              <a:t>55</a:t>
            </a:fld>
            <a:endParaRPr lang="en-US" altLang="en-US" sz="1400"/>
          </a:p>
        </p:txBody>
      </p:sp>
      <p:sp>
        <p:nvSpPr>
          <p:cNvPr id="69636" name="Rectangle 2">
            <a:extLst>
              <a:ext uri="{FF2B5EF4-FFF2-40B4-BE49-F238E27FC236}">
                <a16:creationId xmlns:a16="http://schemas.microsoft.com/office/drawing/2014/main" id="{34EFE7ED-A7DD-017D-6451-94F1E380A880}"/>
              </a:ext>
            </a:extLst>
          </p:cNvPr>
          <p:cNvSpPr>
            <a:spLocks noGrp="1" noChangeArrowheads="1"/>
          </p:cNvSpPr>
          <p:nvPr>
            <p:ph type="title"/>
          </p:nvPr>
        </p:nvSpPr>
        <p:spPr/>
        <p:txBody>
          <a:bodyPr/>
          <a:lstStyle/>
          <a:p>
            <a:pPr eaLnBrk="1" hangingPunct="1"/>
            <a:r>
              <a:rPr lang="en-US" altLang="en-US"/>
              <a:t>Depth-first search</a:t>
            </a:r>
          </a:p>
        </p:txBody>
      </p:sp>
      <p:sp>
        <p:nvSpPr>
          <p:cNvPr id="69637" name="Rectangle 3">
            <a:extLst>
              <a:ext uri="{FF2B5EF4-FFF2-40B4-BE49-F238E27FC236}">
                <a16:creationId xmlns:a16="http://schemas.microsoft.com/office/drawing/2014/main" id="{8D1C465C-7F9A-3D3E-25D9-07301DCD8D7E}"/>
              </a:ext>
            </a:extLst>
          </p:cNvPr>
          <p:cNvSpPr>
            <a:spLocks noGrp="1" noChangeArrowheads="1"/>
          </p:cNvSpPr>
          <p:nvPr>
            <p:ph type="body" idx="1"/>
          </p:nvPr>
        </p:nvSpPr>
        <p:spPr/>
        <p:txBody>
          <a:bodyPr/>
          <a:lstStyle/>
          <a:p>
            <a:pPr eaLnBrk="1" hangingPunct="1"/>
            <a:r>
              <a:rPr lang="en-US" altLang="en-US" sz="2800"/>
              <a:t>Expand deepest unexpanded node</a:t>
            </a:r>
          </a:p>
          <a:p>
            <a:pPr eaLnBrk="1" hangingPunct="1"/>
            <a:r>
              <a:rPr lang="en-US" altLang="en-US" sz="2800">
                <a:solidFill>
                  <a:schemeClr val="accent2"/>
                </a:solidFill>
              </a:rPr>
              <a:t>Implementation</a:t>
            </a:r>
            <a:r>
              <a:rPr lang="en-US" altLang="en-US" sz="2800"/>
              <a:t>:</a:t>
            </a:r>
          </a:p>
          <a:p>
            <a:pPr lvl="1" eaLnBrk="1" hangingPunct="1"/>
            <a:r>
              <a:rPr lang="en-US" altLang="en-US" sz="2400" i="1"/>
              <a:t>fringe </a:t>
            </a:r>
            <a:r>
              <a:rPr lang="en-US" altLang="en-US" sz="2400"/>
              <a:t>= LIFO queue, i.e., put successors at front</a:t>
            </a:r>
          </a:p>
        </p:txBody>
      </p:sp>
      <p:pic>
        <p:nvPicPr>
          <p:cNvPr id="69638" name="Picture 4">
            <a:extLst>
              <a:ext uri="{FF2B5EF4-FFF2-40B4-BE49-F238E27FC236}">
                <a16:creationId xmlns:a16="http://schemas.microsoft.com/office/drawing/2014/main" id="{90E82E60-914D-CD4D-6EE1-FDCA32E93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124200"/>
            <a:ext cx="44196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6">
            <a:extLst>
              <a:ext uri="{FF2B5EF4-FFF2-40B4-BE49-F238E27FC236}">
                <a16:creationId xmlns:a16="http://schemas.microsoft.com/office/drawing/2014/main" id="{4A577A94-B0DC-6CEB-AE42-EFB491461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048000"/>
            <a:ext cx="51816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Date Placeholder 3">
            <a:extLst>
              <a:ext uri="{FF2B5EF4-FFF2-40B4-BE49-F238E27FC236}">
                <a16:creationId xmlns:a16="http://schemas.microsoft.com/office/drawing/2014/main" id="{DF7776B5-494E-DD2D-1D1A-09CA23BBA4CD}"/>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70658" name="Footer Placeholder 4">
            <a:extLst>
              <a:ext uri="{FF2B5EF4-FFF2-40B4-BE49-F238E27FC236}">
                <a16:creationId xmlns:a16="http://schemas.microsoft.com/office/drawing/2014/main" id="{B27606D4-7ACB-6B29-4A42-8C06CB4B7672}"/>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70659" name="Slide Number Placeholder 5">
            <a:extLst>
              <a:ext uri="{FF2B5EF4-FFF2-40B4-BE49-F238E27FC236}">
                <a16:creationId xmlns:a16="http://schemas.microsoft.com/office/drawing/2014/main" id="{1851BAFD-F53A-C844-B495-2EF75F0503E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E0928252-B530-6D4A-9C76-C5A72F95C701}" type="slidenum">
              <a:rPr lang="en-US" altLang="en-US" sz="1400" smtClean="0"/>
              <a:pPr>
                <a:spcBef>
                  <a:spcPct val="0"/>
                </a:spcBef>
                <a:buClrTx/>
                <a:buSzTx/>
                <a:buFontTx/>
                <a:buNone/>
              </a:pPr>
              <a:t>56</a:t>
            </a:fld>
            <a:endParaRPr lang="en-US" altLang="en-US" sz="1400"/>
          </a:p>
        </p:txBody>
      </p:sp>
      <p:sp>
        <p:nvSpPr>
          <p:cNvPr id="70660" name="Rectangle 2">
            <a:extLst>
              <a:ext uri="{FF2B5EF4-FFF2-40B4-BE49-F238E27FC236}">
                <a16:creationId xmlns:a16="http://schemas.microsoft.com/office/drawing/2014/main" id="{CFDC0D57-DDEC-0839-04D9-006BB5A030A5}"/>
              </a:ext>
            </a:extLst>
          </p:cNvPr>
          <p:cNvSpPr>
            <a:spLocks noGrp="1" noChangeArrowheads="1"/>
          </p:cNvSpPr>
          <p:nvPr>
            <p:ph type="title"/>
          </p:nvPr>
        </p:nvSpPr>
        <p:spPr/>
        <p:txBody>
          <a:bodyPr/>
          <a:lstStyle/>
          <a:p>
            <a:pPr eaLnBrk="1" hangingPunct="1"/>
            <a:r>
              <a:rPr lang="en-US" altLang="en-US"/>
              <a:t>Depth-first search</a:t>
            </a:r>
          </a:p>
        </p:txBody>
      </p:sp>
      <p:sp>
        <p:nvSpPr>
          <p:cNvPr id="70661" name="Rectangle 3">
            <a:extLst>
              <a:ext uri="{FF2B5EF4-FFF2-40B4-BE49-F238E27FC236}">
                <a16:creationId xmlns:a16="http://schemas.microsoft.com/office/drawing/2014/main" id="{9D64F8E8-D5B8-EE22-4E77-D2EC497E0BD0}"/>
              </a:ext>
            </a:extLst>
          </p:cNvPr>
          <p:cNvSpPr>
            <a:spLocks noGrp="1" noChangeArrowheads="1"/>
          </p:cNvSpPr>
          <p:nvPr>
            <p:ph type="body" idx="1"/>
          </p:nvPr>
        </p:nvSpPr>
        <p:spPr/>
        <p:txBody>
          <a:bodyPr/>
          <a:lstStyle/>
          <a:p>
            <a:pPr eaLnBrk="1" hangingPunct="1"/>
            <a:r>
              <a:rPr lang="en-US" altLang="en-US" sz="2800"/>
              <a:t>Expand deepest unexpanded node</a:t>
            </a:r>
          </a:p>
          <a:p>
            <a:pPr eaLnBrk="1" hangingPunct="1"/>
            <a:r>
              <a:rPr lang="en-US" altLang="en-US" sz="2800">
                <a:solidFill>
                  <a:schemeClr val="accent2"/>
                </a:solidFill>
              </a:rPr>
              <a:t>Implementation</a:t>
            </a:r>
            <a:r>
              <a:rPr lang="en-US" altLang="en-US" sz="2800"/>
              <a:t>:</a:t>
            </a:r>
          </a:p>
          <a:p>
            <a:pPr lvl="1" eaLnBrk="1" hangingPunct="1"/>
            <a:r>
              <a:rPr lang="en-US" altLang="en-US" sz="2400" i="1"/>
              <a:t>fringe </a:t>
            </a:r>
            <a:r>
              <a:rPr lang="en-US" altLang="en-US" sz="2400"/>
              <a:t>= LIFO queue, i.e., put successors at front</a:t>
            </a:r>
          </a:p>
        </p:txBody>
      </p:sp>
      <p:pic>
        <p:nvPicPr>
          <p:cNvPr id="70662" name="Picture 4">
            <a:extLst>
              <a:ext uri="{FF2B5EF4-FFF2-40B4-BE49-F238E27FC236}">
                <a16:creationId xmlns:a16="http://schemas.microsoft.com/office/drawing/2014/main" id="{7F9E9422-381A-A276-EE23-8815C87A7D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124200"/>
            <a:ext cx="44196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Picture 6">
            <a:extLst>
              <a:ext uri="{FF2B5EF4-FFF2-40B4-BE49-F238E27FC236}">
                <a16:creationId xmlns:a16="http://schemas.microsoft.com/office/drawing/2014/main" id="{E6351DE3-1D92-EBC3-C167-520B3B76F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048000"/>
            <a:ext cx="5181600" cy="30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Date Placeholder 3">
            <a:extLst>
              <a:ext uri="{FF2B5EF4-FFF2-40B4-BE49-F238E27FC236}">
                <a16:creationId xmlns:a16="http://schemas.microsoft.com/office/drawing/2014/main" id="{BE96C38E-5902-96B9-DBFB-B9D158055631}"/>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71682" name="Footer Placeholder 4">
            <a:extLst>
              <a:ext uri="{FF2B5EF4-FFF2-40B4-BE49-F238E27FC236}">
                <a16:creationId xmlns:a16="http://schemas.microsoft.com/office/drawing/2014/main" id="{4C0F4BB9-419A-8CC0-649F-C24DB7C55E7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71683" name="Slide Number Placeholder 5">
            <a:extLst>
              <a:ext uri="{FF2B5EF4-FFF2-40B4-BE49-F238E27FC236}">
                <a16:creationId xmlns:a16="http://schemas.microsoft.com/office/drawing/2014/main" id="{B04B4883-4C51-4721-7BE0-DFD71FDA390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FA299393-E64B-F945-9DA7-E9BB8E97E5B4}" type="slidenum">
              <a:rPr lang="en-US" altLang="en-US" sz="1400" smtClean="0"/>
              <a:pPr>
                <a:spcBef>
                  <a:spcPct val="0"/>
                </a:spcBef>
                <a:buClrTx/>
                <a:buSzTx/>
                <a:buFontTx/>
                <a:buNone/>
              </a:pPr>
              <a:t>57</a:t>
            </a:fld>
            <a:endParaRPr lang="en-US" altLang="en-US" sz="1400"/>
          </a:p>
        </p:txBody>
      </p:sp>
      <p:sp>
        <p:nvSpPr>
          <p:cNvPr id="71684" name="Rectangle 2">
            <a:extLst>
              <a:ext uri="{FF2B5EF4-FFF2-40B4-BE49-F238E27FC236}">
                <a16:creationId xmlns:a16="http://schemas.microsoft.com/office/drawing/2014/main" id="{9A1356D0-226F-9DB7-F493-1FDC7457C0ED}"/>
              </a:ext>
            </a:extLst>
          </p:cNvPr>
          <p:cNvSpPr>
            <a:spLocks noGrp="1" noChangeArrowheads="1"/>
          </p:cNvSpPr>
          <p:nvPr>
            <p:ph type="title"/>
          </p:nvPr>
        </p:nvSpPr>
        <p:spPr/>
        <p:txBody>
          <a:bodyPr/>
          <a:lstStyle/>
          <a:p>
            <a:pPr eaLnBrk="1" hangingPunct="1"/>
            <a:r>
              <a:rPr lang="en-US" altLang="en-US"/>
              <a:t>Depth-first search</a:t>
            </a:r>
          </a:p>
        </p:txBody>
      </p:sp>
      <p:sp>
        <p:nvSpPr>
          <p:cNvPr id="71685" name="Rectangle 3">
            <a:extLst>
              <a:ext uri="{FF2B5EF4-FFF2-40B4-BE49-F238E27FC236}">
                <a16:creationId xmlns:a16="http://schemas.microsoft.com/office/drawing/2014/main" id="{B3DE3199-C44E-11C9-7370-D0B63A2DC5FE}"/>
              </a:ext>
            </a:extLst>
          </p:cNvPr>
          <p:cNvSpPr>
            <a:spLocks noGrp="1" noChangeArrowheads="1"/>
          </p:cNvSpPr>
          <p:nvPr>
            <p:ph type="body" idx="1"/>
          </p:nvPr>
        </p:nvSpPr>
        <p:spPr/>
        <p:txBody>
          <a:bodyPr/>
          <a:lstStyle/>
          <a:p>
            <a:pPr eaLnBrk="1" hangingPunct="1"/>
            <a:r>
              <a:rPr lang="en-US" altLang="en-US" sz="2800"/>
              <a:t>Expand deepest unexpanded node</a:t>
            </a:r>
          </a:p>
          <a:p>
            <a:pPr eaLnBrk="1" hangingPunct="1"/>
            <a:r>
              <a:rPr lang="en-US" altLang="en-US" sz="2800">
                <a:solidFill>
                  <a:schemeClr val="accent2"/>
                </a:solidFill>
              </a:rPr>
              <a:t>Implementation</a:t>
            </a:r>
            <a:r>
              <a:rPr lang="en-US" altLang="en-US" sz="2800"/>
              <a:t>:</a:t>
            </a:r>
          </a:p>
          <a:p>
            <a:pPr lvl="1" eaLnBrk="1" hangingPunct="1"/>
            <a:r>
              <a:rPr lang="en-US" altLang="en-US" sz="2400" i="1"/>
              <a:t>fringe </a:t>
            </a:r>
            <a:r>
              <a:rPr lang="en-US" altLang="en-US" sz="2400"/>
              <a:t>= LIFO queue, i.e., put successors at front</a:t>
            </a:r>
          </a:p>
        </p:txBody>
      </p:sp>
      <p:pic>
        <p:nvPicPr>
          <p:cNvPr id="71686" name="Picture 4">
            <a:extLst>
              <a:ext uri="{FF2B5EF4-FFF2-40B4-BE49-F238E27FC236}">
                <a16:creationId xmlns:a16="http://schemas.microsoft.com/office/drawing/2014/main" id="{2563CF8E-3810-AF0D-5CC7-51414633E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124200"/>
            <a:ext cx="44196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6">
            <a:extLst>
              <a:ext uri="{FF2B5EF4-FFF2-40B4-BE49-F238E27FC236}">
                <a16:creationId xmlns:a16="http://schemas.microsoft.com/office/drawing/2014/main" id="{E54BAF97-EAC3-E4AD-764D-27FDFEB9D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048000"/>
            <a:ext cx="51816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Date Placeholder 3">
            <a:extLst>
              <a:ext uri="{FF2B5EF4-FFF2-40B4-BE49-F238E27FC236}">
                <a16:creationId xmlns:a16="http://schemas.microsoft.com/office/drawing/2014/main" id="{9C374E62-BE4C-A843-D253-5080D91B951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72706" name="Footer Placeholder 4">
            <a:extLst>
              <a:ext uri="{FF2B5EF4-FFF2-40B4-BE49-F238E27FC236}">
                <a16:creationId xmlns:a16="http://schemas.microsoft.com/office/drawing/2014/main" id="{B0F34BB1-801D-339F-72EE-355AC0DE4BD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72707" name="Slide Number Placeholder 5">
            <a:extLst>
              <a:ext uri="{FF2B5EF4-FFF2-40B4-BE49-F238E27FC236}">
                <a16:creationId xmlns:a16="http://schemas.microsoft.com/office/drawing/2014/main" id="{743B6667-28B5-97FB-38EB-4F75F4B9108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0FB80509-09C2-8F4C-A1CB-69950C0B4050}" type="slidenum">
              <a:rPr lang="en-US" altLang="en-US" sz="1400" smtClean="0"/>
              <a:pPr>
                <a:spcBef>
                  <a:spcPct val="0"/>
                </a:spcBef>
                <a:buClrTx/>
                <a:buSzTx/>
                <a:buFontTx/>
                <a:buNone/>
              </a:pPr>
              <a:t>58</a:t>
            </a:fld>
            <a:endParaRPr lang="en-US" altLang="en-US" sz="1400"/>
          </a:p>
        </p:txBody>
      </p:sp>
      <p:sp>
        <p:nvSpPr>
          <p:cNvPr id="72708" name="Rectangle 2">
            <a:extLst>
              <a:ext uri="{FF2B5EF4-FFF2-40B4-BE49-F238E27FC236}">
                <a16:creationId xmlns:a16="http://schemas.microsoft.com/office/drawing/2014/main" id="{975AB2AA-4BEE-2FB2-1647-9C6D0A833D2C}"/>
              </a:ext>
            </a:extLst>
          </p:cNvPr>
          <p:cNvSpPr>
            <a:spLocks noGrp="1" noChangeArrowheads="1"/>
          </p:cNvSpPr>
          <p:nvPr>
            <p:ph type="title"/>
          </p:nvPr>
        </p:nvSpPr>
        <p:spPr/>
        <p:txBody>
          <a:bodyPr/>
          <a:lstStyle/>
          <a:p>
            <a:pPr eaLnBrk="1" hangingPunct="1"/>
            <a:r>
              <a:rPr lang="en-US" altLang="en-US"/>
              <a:t>Depth-first search</a:t>
            </a:r>
          </a:p>
        </p:txBody>
      </p:sp>
      <p:sp>
        <p:nvSpPr>
          <p:cNvPr id="72709" name="Rectangle 3">
            <a:extLst>
              <a:ext uri="{FF2B5EF4-FFF2-40B4-BE49-F238E27FC236}">
                <a16:creationId xmlns:a16="http://schemas.microsoft.com/office/drawing/2014/main" id="{B8706F82-DD9D-DBFF-4279-731636818D4C}"/>
              </a:ext>
            </a:extLst>
          </p:cNvPr>
          <p:cNvSpPr>
            <a:spLocks noGrp="1" noChangeArrowheads="1"/>
          </p:cNvSpPr>
          <p:nvPr>
            <p:ph type="body" idx="1"/>
          </p:nvPr>
        </p:nvSpPr>
        <p:spPr/>
        <p:txBody>
          <a:bodyPr/>
          <a:lstStyle/>
          <a:p>
            <a:pPr eaLnBrk="1" hangingPunct="1"/>
            <a:r>
              <a:rPr lang="en-US" altLang="en-US" sz="2800"/>
              <a:t>Expand deepest unexpanded node</a:t>
            </a:r>
          </a:p>
          <a:p>
            <a:pPr eaLnBrk="1" hangingPunct="1"/>
            <a:r>
              <a:rPr lang="en-US" altLang="en-US" sz="2800">
                <a:solidFill>
                  <a:schemeClr val="accent2"/>
                </a:solidFill>
              </a:rPr>
              <a:t>Implementation</a:t>
            </a:r>
            <a:r>
              <a:rPr lang="en-US" altLang="en-US" sz="2800"/>
              <a:t>:</a:t>
            </a:r>
          </a:p>
          <a:p>
            <a:pPr lvl="1" eaLnBrk="1" hangingPunct="1"/>
            <a:r>
              <a:rPr lang="en-US" altLang="en-US" sz="2400" i="1"/>
              <a:t>fringe </a:t>
            </a:r>
            <a:r>
              <a:rPr lang="en-US" altLang="en-US" sz="2400"/>
              <a:t>= LIFO queue, i.e., put successors at front</a:t>
            </a:r>
          </a:p>
        </p:txBody>
      </p:sp>
      <p:pic>
        <p:nvPicPr>
          <p:cNvPr id="72710" name="Picture 4">
            <a:extLst>
              <a:ext uri="{FF2B5EF4-FFF2-40B4-BE49-F238E27FC236}">
                <a16:creationId xmlns:a16="http://schemas.microsoft.com/office/drawing/2014/main" id="{5EC7DC37-1C05-4582-96D4-668A99391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124200"/>
            <a:ext cx="44196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1" name="Picture 6">
            <a:extLst>
              <a:ext uri="{FF2B5EF4-FFF2-40B4-BE49-F238E27FC236}">
                <a16:creationId xmlns:a16="http://schemas.microsoft.com/office/drawing/2014/main" id="{905C363B-E26D-D2D3-F76E-7F8CBB91A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048000"/>
            <a:ext cx="51816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Date Placeholder 3">
            <a:extLst>
              <a:ext uri="{FF2B5EF4-FFF2-40B4-BE49-F238E27FC236}">
                <a16:creationId xmlns:a16="http://schemas.microsoft.com/office/drawing/2014/main" id="{81F5D9A0-36FD-9458-681D-2BBBCC0EB921}"/>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73730" name="Footer Placeholder 4">
            <a:extLst>
              <a:ext uri="{FF2B5EF4-FFF2-40B4-BE49-F238E27FC236}">
                <a16:creationId xmlns:a16="http://schemas.microsoft.com/office/drawing/2014/main" id="{6CDA13A5-90D1-1FBF-EB4B-929379DEBA6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73731" name="Slide Number Placeholder 5">
            <a:extLst>
              <a:ext uri="{FF2B5EF4-FFF2-40B4-BE49-F238E27FC236}">
                <a16:creationId xmlns:a16="http://schemas.microsoft.com/office/drawing/2014/main" id="{29C097A7-2334-97CA-C130-5C1C141E978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08813D15-BE22-754A-9002-CBD3F1D0B6B5}" type="slidenum">
              <a:rPr lang="en-US" altLang="en-US" sz="1400" smtClean="0"/>
              <a:pPr>
                <a:spcBef>
                  <a:spcPct val="0"/>
                </a:spcBef>
                <a:buClrTx/>
                <a:buSzTx/>
                <a:buFontTx/>
                <a:buNone/>
              </a:pPr>
              <a:t>59</a:t>
            </a:fld>
            <a:endParaRPr lang="en-US" altLang="en-US" sz="1400"/>
          </a:p>
        </p:txBody>
      </p:sp>
      <p:sp>
        <p:nvSpPr>
          <p:cNvPr id="73732" name="Rectangle 2">
            <a:extLst>
              <a:ext uri="{FF2B5EF4-FFF2-40B4-BE49-F238E27FC236}">
                <a16:creationId xmlns:a16="http://schemas.microsoft.com/office/drawing/2014/main" id="{C857ED1E-1E0F-D564-727F-3BDB6CC320CF}"/>
              </a:ext>
            </a:extLst>
          </p:cNvPr>
          <p:cNvSpPr>
            <a:spLocks noGrp="1" noChangeArrowheads="1"/>
          </p:cNvSpPr>
          <p:nvPr>
            <p:ph type="title"/>
          </p:nvPr>
        </p:nvSpPr>
        <p:spPr/>
        <p:txBody>
          <a:bodyPr/>
          <a:lstStyle/>
          <a:p>
            <a:pPr eaLnBrk="1" hangingPunct="1"/>
            <a:r>
              <a:rPr lang="en-US" altLang="en-US"/>
              <a:t>Depth-first search</a:t>
            </a:r>
          </a:p>
        </p:txBody>
      </p:sp>
      <p:sp>
        <p:nvSpPr>
          <p:cNvPr id="73733" name="Rectangle 3">
            <a:extLst>
              <a:ext uri="{FF2B5EF4-FFF2-40B4-BE49-F238E27FC236}">
                <a16:creationId xmlns:a16="http://schemas.microsoft.com/office/drawing/2014/main" id="{CDAFC817-AA1C-780A-C1D7-A1D973254077}"/>
              </a:ext>
            </a:extLst>
          </p:cNvPr>
          <p:cNvSpPr>
            <a:spLocks noGrp="1" noChangeArrowheads="1"/>
          </p:cNvSpPr>
          <p:nvPr>
            <p:ph type="body" idx="1"/>
          </p:nvPr>
        </p:nvSpPr>
        <p:spPr/>
        <p:txBody>
          <a:bodyPr/>
          <a:lstStyle/>
          <a:p>
            <a:pPr eaLnBrk="1" hangingPunct="1"/>
            <a:r>
              <a:rPr lang="en-US" altLang="en-US" sz="2800"/>
              <a:t>Expand deepest unexpanded node</a:t>
            </a:r>
          </a:p>
          <a:p>
            <a:pPr eaLnBrk="1" hangingPunct="1"/>
            <a:r>
              <a:rPr lang="en-US" altLang="en-US" sz="2800">
                <a:solidFill>
                  <a:schemeClr val="accent2"/>
                </a:solidFill>
              </a:rPr>
              <a:t>Implementation</a:t>
            </a:r>
            <a:r>
              <a:rPr lang="en-US" altLang="en-US" sz="2800"/>
              <a:t>:</a:t>
            </a:r>
          </a:p>
          <a:p>
            <a:pPr lvl="1" eaLnBrk="1" hangingPunct="1"/>
            <a:r>
              <a:rPr lang="en-US" altLang="en-US" sz="2400" i="1"/>
              <a:t>fringe </a:t>
            </a:r>
            <a:r>
              <a:rPr lang="en-US" altLang="en-US" sz="2400"/>
              <a:t>= LIFO queue, i.e., put successors at front</a:t>
            </a:r>
          </a:p>
        </p:txBody>
      </p:sp>
      <p:pic>
        <p:nvPicPr>
          <p:cNvPr id="73734" name="Picture 4">
            <a:extLst>
              <a:ext uri="{FF2B5EF4-FFF2-40B4-BE49-F238E27FC236}">
                <a16:creationId xmlns:a16="http://schemas.microsoft.com/office/drawing/2014/main" id="{1B605932-2A4F-F0AC-6121-CDA8D28C7E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124200"/>
            <a:ext cx="44196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Picture 6">
            <a:extLst>
              <a:ext uri="{FF2B5EF4-FFF2-40B4-BE49-F238E27FC236}">
                <a16:creationId xmlns:a16="http://schemas.microsoft.com/office/drawing/2014/main" id="{083D27E7-48C9-4D6E-94F3-A05C05A7C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048000"/>
            <a:ext cx="5181600" cy="30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33AC72DE-4669-3CA0-E319-78AF6CC916CC}"/>
              </a:ext>
            </a:extLst>
          </p:cNvPr>
          <p:cNvSpPr>
            <a:spLocks noGrp="1" noChangeArrowheads="1"/>
          </p:cNvSpPr>
          <p:nvPr>
            <p:ph type="title"/>
          </p:nvPr>
        </p:nvSpPr>
        <p:spPr/>
        <p:txBody>
          <a:bodyPr/>
          <a:lstStyle/>
          <a:p>
            <a:r>
              <a:rPr lang="en-US" altLang="en-US"/>
              <a:t>Rational agents</a:t>
            </a:r>
          </a:p>
        </p:txBody>
      </p:sp>
      <p:sp>
        <p:nvSpPr>
          <p:cNvPr id="9219" name="Rectangle 3">
            <a:extLst>
              <a:ext uri="{FF2B5EF4-FFF2-40B4-BE49-F238E27FC236}">
                <a16:creationId xmlns:a16="http://schemas.microsoft.com/office/drawing/2014/main" id="{E7E571F6-8411-888C-17D6-3007F24BDE44}"/>
              </a:ext>
            </a:extLst>
          </p:cNvPr>
          <p:cNvSpPr>
            <a:spLocks noGrp="1" noChangeArrowheads="1"/>
          </p:cNvSpPr>
          <p:nvPr>
            <p:ph type="body" idx="1"/>
          </p:nvPr>
        </p:nvSpPr>
        <p:spPr/>
        <p:txBody>
          <a:bodyPr/>
          <a:lstStyle/>
          <a:p>
            <a:pPr>
              <a:lnSpc>
                <a:spcPct val="90000"/>
              </a:lnSpc>
              <a:defRPr/>
            </a:pPr>
            <a:r>
              <a:rPr lang="en-US" altLang="en-US" sz="2800" dirty="0"/>
              <a:t>An agent should strive to "do the right thing", based on what it can perceive and the actions it can perform. The right action is the one that will cause the agent to be most successful</a:t>
            </a:r>
          </a:p>
          <a:p>
            <a:pPr marL="0" indent="0">
              <a:lnSpc>
                <a:spcPct val="90000"/>
              </a:lnSpc>
              <a:buFont typeface="Wingdings" pitchFamily="2" charset="2"/>
              <a:buNone/>
              <a:defRPr/>
            </a:pPr>
            <a:endParaRPr lang="en-US" altLang="en-US" sz="2800" dirty="0"/>
          </a:p>
          <a:p>
            <a:pPr>
              <a:lnSpc>
                <a:spcPct val="90000"/>
              </a:lnSpc>
              <a:defRPr/>
            </a:pPr>
            <a:r>
              <a:rPr lang="en-US" altLang="en-US" sz="2800" dirty="0"/>
              <a:t>Performance measure: An objective criterion for success of an agent's behavior</a:t>
            </a:r>
          </a:p>
          <a:p>
            <a:pPr>
              <a:lnSpc>
                <a:spcPct val="90000"/>
              </a:lnSpc>
              <a:defRPr/>
            </a:pPr>
            <a:endParaRPr lang="en-US" altLang="en-US" sz="2800" dirty="0"/>
          </a:p>
          <a:p>
            <a:pPr>
              <a:lnSpc>
                <a:spcPct val="90000"/>
              </a:lnSpc>
              <a:defRPr/>
            </a:pPr>
            <a:r>
              <a:rPr lang="en-US" altLang="en-US" sz="2800" dirty="0"/>
              <a:t>E.g., performance measure of a vacuum-cleaner agent could be amount of dirt cleaned up, amount of time taken, amount of electricity consumed, amount of noise generated, etc.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Date Placeholder 3">
            <a:extLst>
              <a:ext uri="{FF2B5EF4-FFF2-40B4-BE49-F238E27FC236}">
                <a16:creationId xmlns:a16="http://schemas.microsoft.com/office/drawing/2014/main" id="{A599527A-540C-F56B-A0E8-12E1BA5E319D}"/>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74754" name="Footer Placeholder 4">
            <a:extLst>
              <a:ext uri="{FF2B5EF4-FFF2-40B4-BE49-F238E27FC236}">
                <a16:creationId xmlns:a16="http://schemas.microsoft.com/office/drawing/2014/main" id="{B8D81822-5110-5937-3661-606D6EFBFCF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74755" name="Slide Number Placeholder 5">
            <a:extLst>
              <a:ext uri="{FF2B5EF4-FFF2-40B4-BE49-F238E27FC236}">
                <a16:creationId xmlns:a16="http://schemas.microsoft.com/office/drawing/2014/main" id="{8F3963E1-9FAA-DE4F-5443-B65169077C0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26E8B046-9803-9240-89CA-E4C57E5913CA}" type="slidenum">
              <a:rPr lang="en-US" altLang="en-US" sz="1400" smtClean="0"/>
              <a:pPr>
                <a:spcBef>
                  <a:spcPct val="0"/>
                </a:spcBef>
                <a:buClrTx/>
                <a:buSzTx/>
                <a:buFontTx/>
                <a:buNone/>
              </a:pPr>
              <a:t>60</a:t>
            </a:fld>
            <a:endParaRPr lang="en-US" altLang="en-US" sz="1400"/>
          </a:p>
        </p:txBody>
      </p:sp>
      <p:sp>
        <p:nvSpPr>
          <p:cNvPr id="74756" name="Rectangle 2">
            <a:extLst>
              <a:ext uri="{FF2B5EF4-FFF2-40B4-BE49-F238E27FC236}">
                <a16:creationId xmlns:a16="http://schemas.microsoft.com/office/drawing/2014/main" id="{DE31A9AD-AB91-89F9-A0A1-F20C3EC2C117}"/>
              </a:ext>
            </a:extLst>
          </p:cNvPr>
          <p:cNvSpPr>
            <a:spLocks noGrp="1" noChangeArrowheads="1"/>
          </p:cNvSpPr>
          <p:nvPr>
            <p:ph type="title"/>
          </p:nvPr>
        </p:nvSpPr>
        <p:spPr/>
        <p:txBody>
          <a:bodyPr/>
          <a:lstStyle/>
          <a:p>
            <a:pPr eaLnBrk="1" hangingPunct="1"/>
            <a:r>
              <a:rPr lang="en-US" altLang="en-US" sz="4000"/>
              <a:t>Properties of depth-first search</a:t>
            </a:r>
          </a:p>
        </p:txBody>
      </p:sp>
      <p:sp>
        <p:nvSpPr>
          <p:cNvPr id="74757" name="Rectangle 3">
            <a:extLst>
              <a:ext uri="{FF2B5EF4-FFF2-40B4-BE49-F238E27FC236}">
                <a16:creationId xmlns:a16="http://schemas.microsoft.com/office/drawing/2014/main" id="{64FF7067-5643-E5C6-C568-18B44B42E7CF}"/>
              </a:ext>
            </a:extLst>
          </p:cNvPr>
          <p:cNvSpPr>
            <a:spLocks noGrp="1" noChangeArrowheads="1"/>
          </p:cNvSpPr>
          <p:nvPr>
            <p:ph type="body" idx="1"/>
          </p:nvPr>
        </p:nvSpPr>
        <p:spPr/>
        <p:txBody>
          <a:bodyPr/>
          <a:lstStyle/>
          <a:p>
            <a:pPr eaLnBrk="1" hangingPunct="1"/>
            <a:r>
              <a:rPr lang="en-US" altLang="en-US" sz="2800" u="sng">
                <a:solidFill>
                  <a:srgbClr val="CC0099"/>
                </a:solidFill>
              </a:rPr>
              <a:t>Complete?</a:t>
            </a:r>
            <a:r>
              <a:rPr lang="en-US" altLang="en-US" sz="2800"/>
              <a:t> No: fails in infinite-depth spaces, spaces with loops</a:t>
            </a:r>
          </a:p>
          <a:p>
            <a:pPr lvl="1" eaLnBrk="1" hangingPunct="1"/>
            <a:r>
              <a:rPr lang="en-US" altLang="en-US" sz="2400"/>
              <a:t>Modify to avoid repeated states along path</a:t>
            </a:r>
          </a:p>
          <a:p>
            <a:pPr lvl="2" eaLnBrk="1" hangingPunct="1">
              <a:buFont typeface="Wingdings" pitchFamily="2" charset="2"/>
              <a:buNone/>
            </a:pPr>
            <a:r>
              <a:rPr lang="en-US" altLang="en-US" sz="2000">
                <a:sym typeface="Wingdings" pitchFamily="2" charset="2"/>
              </a:rPr>
              <a:t></a:t>
            </a:r>
            <a:r>
              <a:rPr lang="en-US" altLang="en-US" sz="2000"/>
              <a:t> complete in finite spaces
</a:t>
            </a:r>
          </a:p>
          <a:p>
            <a:pPr eaLnBrk="1" hangingPunct="1"/>
            <a:r>
              <a:rPr lang="en-US" altLang="en-US" sz="2800" u="sng">
                <a:solidFill>
                  <a:srgbClr val="CC0099"/>
                </a:solidFill>
              </a:rPr>
              <a:t>Time?</a:t>
            </a:r>
            <a:r>
              <a:rPr lang="en-US" altLang="en-US" sz="2800"/>
              <a:t> </a:t>
            </a:r>
            <a:r>
              <a:rPr lang="en-US" altLang="en-US" sz="2800" i="1"/>
              <a:t>O(b</a:t>
            </a:r>
            <a:r>
              <a:rPr lang="en-US" altLang="en-US" sz="2800" i="1" baseline="30000"/>
              <a:t>m</a:t>
            </a:r>
            <a:r>
              <a:rPr lang="en-US" altLang="en-US" sz="2800" i="1"/>
              <a:t>)</a:t>
            </a:r>
            <a:r>
              <a:rPr lang="en-US" altLang="en-US" sz="2800"/>
              <a:t>: terrible if </a:t>
            </a:r>
            <a:r>
              <a:rPr lang="en-US" altLang="en-US" sz="2800" i="1"/>
              <a:t>m</a:t>
            </a:r>
            <a:r>
              <a:rPr lang="en-US" altLang="en-US" sz="2800"/>
              <a:t> is much larger than </a:t>
            </a:r>
            <a:r>
              <a:rPr lang="en-US" altLang="en-US" sz="2800" i="1"/>
              <a:t>d</a:t>
            </a:r>
          </a:p>
          <a:p>
            <a:pPr lvl="1" eaLnBrk="1" hangingPunct="1"/>
            <a:r>
              <a:rPr lang="en-US" altLang="en-US" sz="2400"/>
              <a:t> but if solutions are dense, may be much faster than breadth-first</a:t>
            </a:r>
          </a:p>
          <a:p>
            <a:pPr eaLnBrk="1" hangingPunct="1"/>
            <a:r>
              <a:rPr lang="en-US" altLang="en-US" sz="2800" u="sng">
                <a:solidFill>
                  <a:srgbClr val="CC0099"/>
                </a:solidFill>
              </a:rPr>
              <a:t>Space?</a:t>
            </a:r>
            <a:r>
              <a:rPr lang="en-US" altLang="en-US" sz="2800"/>
              <a:t> </a:t>
            </a:r>
            <a:r>
              <a:rPr lang="en-US" altLang="en-US" sz="2800" i="1"/>
              <a:t>O(bm), </a:t>
            </a:r>
            <a:r>
              <a:rPr lang="en-US" altLang="en-US" sz="2800"/>
              <a:t>i.e., linear space!</a:t>
            </a:r>
          </a:p>
          <a:p>
            <a:pPr eaLnBrk="1" hangingPunct="1"/>
            <a:r>
              <a:rPr lang="en-US" altLang="en-US" sz="2800" u="sng">
                <a:solidFill>
                  <a:srgbClr val="CC0099"/>
                </a:solidFill>
              </a:rPr>
              <a:t>Optimal?</a:t>
            </a:r>
            <a:r>
              <a:rPr lang="en-US" altLang="en-US" sz="2800"/>
              <a:t> No</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Date Placeholder 3">
            <a:extLst>
              <a:ext uri="{FF2B5EF4-FFF2-40B4-BE49-F238E27FC236}">
                <a16:creationId xmlns:a16="http://schemas.microsoft.com/office/drawing/2014/main" id="{EFF9F724-CFCB-157A-D2AB-00D92A94C08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75778" name="Footer Placeholder 4">
            <a:extLst>
              <a:ext uri="{FF2B5EF4-FFF2-40B4-BE49-F238E27FC236}">
                <a16:creationId xmlns:a16="http://schemas.microsoft.com/office/drawing/2014/main" id="{2D819993-68B5-BC27-B831-776D8C63DBF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75779" name="Slide Number Placeholder 5">
            <a:extLst>
              <a:ext uri="{FF2B5EF4-FFF2-40B4-BE49-F238E27FC236}">
                <a16:creationId xmlns:a16="http://schemas.microsoft.com/office/drawing/2014/main" id="{49234B20-FF70-A7F5-4DEC-621B846B65E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F902197B-1B83-324F-983D-3BC9D90595A8}" type="slidenum">
              <a:rPr lang="en-US" altLang="en-US" sz="1400" smtClean="0"/>
              <a:pPr>
                <a:spcBef>
                  <a:spcPct val="0"/>
                </a:spcBef>
                <a:buClrTx/>
                <a:buSzTx/>
                <a:buFontTx/>
                <a:buNone/>
              </a:pPr>
              <a:t>61</a:t>
            </a:fld>
            <a:endParaRPr lang="en-US" altLang="en-US" sz="1400"/>
          </a:p>
        </p:txBody>
      </p:sp>
      <p:sp>
        <p:nvSpPr>
          <p:cNvPr id="75780" name="Rectangle 2">
            <a:extLst>
              <a:ext uri="{FF2B5EF4-FFF2-40B4-BE49-F238E27FC236}">
                <a16:creationId xmlns:a16="http://schemas.microsoft.com/office/drawing/2014/main" id="{93A68050-E401-51C0-F7BE-D21DD77865EB}"/>
              </a:ext>
            </a:extLst>
          </p:cNvPr>
          <p:cNvSpPr>
            <a:spLocks noGrp="1" noChangeArrowheads="1"/>
          </p:cNvSpPr>
          <p:nvPr>
            <p:ph type="title"/>
          </p:nvPr>
        </p:nvSpPr>
        <p:spPr/>
        <p:txBody>
          <a:bodyPr/>
          <a:lstStyle/>
          <a:p>
            <a:pPr eaLnBrk="1" hangingPunct="1"/>
            <a:r>
              <a:rPr lang="en-US" altLang="en-US"/>
              <a:t>Depth-limited search</a:t>
            </a:r>
          </a:p>
        </p:txBody>
      </p:sp>
      <p:sp>
        <p:nvSpPr>
          <p:cNvPr id="75781" name="Rectangle 3">
            <a:extLst>
              <a:ext uri="{FF2B5EF4-FFF2-40B4-BE49-F238E27FC236}">
                <a16:creationId xmlns:a16="http://schemas.microsoft.com/office/drawing/2014/main" id="{F1EAAC82-CA1F-31DB-D9C4-C9D2DD2AB922}"/>
              </a:ext>
            </a:extLst>
          </p:cNvPr>
          <p:cNvSpPr>
            <a:spLocks noGrp="1" noChangeArrowheads="1"/>
          </p:cNvSpPr>
          <p:nvPr>
            <p:ph type="body" idx="1"/>
          </p:nvPr>
        </p:nvSpPr>
        <p:spPr/>
        <p:txBody>
          <a:bodyPr/>
          <a:lstStyle/>
          <a:p>
            <a:pPr eaLnBrk="1" hangingPunct="1">
              <a:buFont typeface="Wingdings" pitchFamily="2" charset="2"/>
              <a:buNone/>
            </a:pPr>
            <a:r>
              <a:rPr lang="en-US" altLang="en-US" sz="2400"/>
              <a:t>= depth-first search with depth limit </a:t>
            </a:r>
            <a:r>
              <a:rPr lang="en-US" altLang="en-US" sz="2400" i="1"/>
              <a:t>l</a:t>
            </a:r>
            <a:r>
              <a:rPr lang="en-US" altLang="en-US" sz="2400"/>
              <a:t>,</a:t>
            </a:r>
          </a:p>
          <a:p>
            <a:pPr eaLnBrk="1" hangingPunct="1">
              <a:buFont typeface="Wingdings" pitchFamily="2" charset="2"/>
              <a:buNone/>
            </a:pPr>
            <a:r>
              <a:rPr lang="en-US" altLang="en-US" sz="2400"/>
              <a:t>i.e., nodes at depth </a:t>
            </a:r>
            <a:r>
              <a:rPr lang="en-US" altLang="en-US" sz="2400" i="1"/>
              <a:t>l</a:t>
            </a:r>
            <a:r>
              <a:rPr lang="en-US" altLang="en-US" sz="2400"/>
              <a:t> have no successors</a:t>
            </a:r>
            <a:endParaRPr lang="en-US" altLang="en-US" sz="1600">
              <a:solidFill>
                <a:schemeClr val="accent2"/>
              </a:solidFill>
            </a:endParaRPr>
          </a:p>
          <a:p>
            <a:pPr eaLnBrk="1" hangingPunct="1"/>
            <a:r>
              <a:rPr lang="en-US" altLang="en-US" sz="2400">
                <a:solidFill>
                  <a:schemeClr val="accent2"/>
                </a:solidFill>
              </a:rPr>
              <a:t>Recursive implementation</a:t>
            </a:r>
            <a:r>
              <a:rPr lang="en-US" altLang="en-US" sz="2400"/>
              <a:t>:</a:t>
            </a:r>
          </a:p>
        </p:txBody>
      </p:sp>
      <p:pic>
        <p:nvPicPr>
          <p:cNvPr id="75782" name="Picture 4">
            <a:extLst>
              <a:ext uri="{FF2B5EF4-FFF2-40B4-BE49-F238E27FC236}">
                <a16:creationId xmlns:a16="http://schemas.microsoft.com/office/drawing/2014/main" id="{D9A137CA-4BBD-9909-41FA-774279D0A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8203" t="36458" r="7422" b="20833"/>
          <a:stretch>
            <a:fillRect/>
          </a:stretch>
        </p:blipFill>
        <p:spPr bwMode="auto">
          <a:xfrm>
            <a:off x="914400" y="2895600"/>
            <a:ext cx="67056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Date Placeholder 3">
            <a:extLst>
              <a:ext uri="{FF2B5EF4-FFF2-40B4-BE49-F238E27FC236}">
                <a16:creationId xmlns:a16="http://schemas.microsoft.com/office/drawing/2014/main" id="{CE147BF4-C121-ABDF-7B57-5E486A69CB4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76802" name="Footer Placeholder 4">
            <a:extLst>
              <a:ext uri="{FF2B5EF4-FFF2-40B4-BE49-F238E27FC236}">
                <a16:creationId xmlns:a16="http://schemas.microsoft.com/office/drawing/2014/main" id="{77B821E0-5D0C-55C1-4010-794B36D5CF7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76803" name="Slide Number Placeholder 5">
            <a:extLst>
              <a:ext uri="{FF2B5EF4-FFF2-40B4-BE49-F238E27FC236}">
                <a16:creationId xmlns:a16="http://schemas.microsoft.com/office/drawing/2014/main" id="{69B3632B-1133-A69C-7369-3ED6D62E57E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A4D71055-7884-BF42-960C-F672682E1FC7}" type="slidenum">
              <a:rPr lang="en-US" altLang="en-US" sz="1400" smtClean="0"/>
              <a:pPr>
                <a:spcBef>
                  <a:spcPct val="0"/>
                </a:spcBef>
                <a:buClrTx/>
                <a:buSzTx/>
                <a:buFontTx/>
                <a:buNone/>
              </a:pPr>
              <a:t>62</a:t>
            </a:fld>
            <a:endParaRPr lang="en-US" altLang="en-US" sz="1400"/>
          </a:p>
        </p:txBody>
      </p:sp>
      <p:sp>
        <p:nvSpPr>
          <p:cNvPr id="76804" name="Rectangle 2">
            <a:extLst>
              <a:ext uri="{FF2B5EF4-FFF2-40B4-BE49-F238E27FC236}">
                <a16:creationId xmlns:a16="http://schemas.microsoft.com/office/drawing/2014/main" id="{C136CA75-95B7-183D-100A-FDA8988A8A37}"/>
              </a:ext>
            </a:extLst>
          </p:cNvPr>
          <p:cNvSpPr>
            <a:spLocks noGrp="1" noChangeArrowheads="1"/>
          </p:cNvSpPr>
          <p:nvPr>
            <p:ph type="title"/>
          </p:nvPr>
        </p:nvSpPr>
        <p:spPr/>
        <p:txBody>
          <a:bodyPr/>
          <a:lstStyle/>
          <a:p>
            <a:pPr eaLnBrk="1" hangingPunct="1"/>
            <a:r>
              <a:rPr lang="en-US" altLang="en-US"/>
              <a:t>Iterative deepening search</a:t>
            </a:r>
          </a:p>
        </p:txBody>
      </p:sp>
      <p:pic>
        <p:nvPicPr>
          <p:cNvPr id="76805" name="Picture 4">
            <a:extLst>
              <a:ext uri="{FF2B5EF4-FFF2-40B4-BE49-F238E27FC236}">
                <a16:creationId xmlns:a16="http://schemas.microsoft.com/office/drawing/2014/main" id="{818057AB-C655-A81F-E0CF-97D6B75BC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844" t="18750" r="3125" b="51042"/>
          <a:stretch>
            <a:fillRect/>
          </a:stretch>
        </p:blipFill>
        <p:spPr bwMode="auto">
          <a:xfrm>
            <a:off x="762000" y="1600200"/>
            <a:ext cx="80010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Date Placeholder 3">
            <a:extLst>
              <a:ext uri="{FF2B5EF4-FFF2-40B4-BE49-F238E27FC236}">
                <a16:creationId xmlns:a16="http://schemas.microsoft.com/office/drawing/2014/main" id="{514B6C24-1136-97E1-C0C0-C6BE8AB675E6}"/>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77826" name="Footer Placeholder 4">
            <a:extLst>
              <a:ext uri="{FF2B5EF4-FFF2-40B4-BE49-F238E27FC236}">
                <a16:creationId xmlns:a16="http://schemas.microsoft.com/office/drawing/2014/main" id="{5ECA0EA7-FAEA-CA98-47C5-AF3025330A0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77827" name="Slide Number Placeholder 5">
            <a:extLst>
              <a:ext uri="{FF2B5EF4-FFF2-40B4-BE49-F238E27FC236}">
                <a16:creationId xmlns:a16="http://schemas.microsoft.com/office/drawing/2014/main" id="{FC3656DE-5830-D94D-07C6-FF394D66E43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F9FA9055-1959-C64E-9417-B1C2897325AD}" type="slidenum">
              <a:rPr lang="en-US" altLang="en-US" sz="1400" smtClean="0"/>
              <a:pPr>
                <a:spcBef>
                  <a:spcPct val="0"/>
                </a:spcBef>
                <a:buClrTx/>
                <a:buSzTx/>
                <a:buFontTx/>
                <a:buNone/>
              </a:pPr>
              <a:t>63</a:t>
            </a:fld>
            <a:endParaRPr lang="en-US" altLang="en-US" sz="1400"/>
          </a:p>
        </p:txBody>
      </p:sp>
      <p:sp>
        <p:nvSpPr>
          <p:cNvPr id="77828" name="Rectangle 2">
            <a:extLst>
              <a:ext uri="{FF2B5EF4-FFF2-40B4-BE49-F238E27FC236}">
                <a16:creationId xmlns:a16="http://schemas.microsoft.com/office/drawing/2014/main" id="{74DFD850-BEC6-7875-1AB0-E132F2530C1E}"/>
              </a:ext>
            </a:extLst>
          </p:cNvPr>
          <p:cNvSpPr>
            <a:spLocks noGrp="1" noChangeArrowheads="1"/>
          </p:cNvSpPr>
          <p:nvPr>
            <p:ph type="title"/>
          </p:nvPr>
        </p:nvSpPr>
        <p:spPr/>
        <p:txBody>
          <a:bodyPr/>
          <a:lstStyle/>
          <a:p>
            <a:pPr eaLnBrk="1" hangingPunct="1"/>
            <a:r>
              <a:rPr lang="en-US" altLang="en-US" sz="4000"/>
              <a:t>Iterative deepening search </a:t>
            </a:r>
            <a:r>
              <a:rPr lang="en-US" altLang="en-US" sz="4000" i="1"/>
              <a:t>l </a:t>
            </a:r>
            <a:r>
              <a:rPr lang="en-US" altLang="en-US" sz="4000"/>
              <a:t>=0</a:t>
            </a:r>
          </a:p>
        </p:txBody>
      </p:sp>
      <p:pic>
        <p:nvPicPr>
          <p:cNvPr id="77829" name="Picture 4">
            <a:extLst>
              <a:ext uri="{FF2B5EF4-FFF2-40B4-BE49-F238E27FC236}">
                <a16:creationId xmlns:a16="http://schemas.microsoft.com/office/drawing/2014/main" id="{6235ECD5-722E-163B-87EB-F64C7F261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57350"/>
            <a:ext cx="76200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Date Placeholder 3">
            <a:extLst>
              <a:ext uri="{FF2B5EF4-FFF2-40B4-BE49-F238E27FC236}">
                <a16:creationId xmlns:a16="http://schemas.microsoft.com/office/drawing/2014/main" id="{1904F191-43F3-BBE7-21BB-34B0BEA41AB5}"/>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78850" name="Footer Placeholder 4">
            <a:extLst>
              <a:ext uri="{FF2B5EF4-FFF2-40B4-BE49-F238E27FC236}">
                <a16:creationId xmlns:a16="http://schemas.microsoft.com/office/drawing/2014/main" id="{03F6070C-BB5B-4269-AA5E-049B84FF30A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78851" name="Slide Number Placeholder 5">
            <a:extLst>
              <a:ext uri="{FF2B5EF4-FFF2-40B4-BE49-F238E27FC236}">
                <a16:creationId xmlns:a16="http://schemas.microsoft.com/office/drawing/2014/main" id="{862CBA3F-CD89-F7CA-CC98-B31B8D0EC6A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490CEDFA-0727-3C43-9C7C-677F836624E6}" type="slidenum">
              <a:rPr lang="en-US" altLang="en-US" sz="1400" smtClean="0"/>
              <a:pPr>
                <a:spcBef>
                  <a:spcPct val="0"/>
                </a:spcBef>
                <a:buClrTx/>
                <a:buSzTx/>
                <a:buFontTx/>
                <a:buNone/>
              </a:pPr>
              <a:t>64</a:t>
            </a:fld>
            <a:endParaRPr lang="en-US" altLang="en-US" sz="1400"/>
          </a:p>
        </p:txBody>
      </p:sp>
      <p:sp>
        <p:nvSpPr>
          <p:cNvPr id="78852" name="Rectangle 2">
            <a:extLst>
              <a:ext uri="{FF2B5EF4-FFF2-40B4-BE49-F238E27FC236}">
                <a16:creationId xmlns:a16="http://schemas.microsoft.com/office/drawing/2014/main" id="{C5D05023-2DF5-F935-FF3E-5F8605112D00}"/>
              </a:ext>
            </a:extLst>
          </p:cNvPr>
          <p:cNvSpPr>
            <a:spLocks noGrp="1" noChangeArrowheads="1"/>
          </p:cNvSpPr>
          <p:nvPr>
            <p:ph type="title"/>
          </p:nvPr>
        </p:nvSpPr>
        <p:spPr/>
        <p:txBody>
          <a:bodyPr/>
          <a:lstStyle/>
          <a:p>
            <a:pPr eaLnBrk="1" hangingPunct="1"/>
            <a:r>
              <a:rPr lang="en-US" altLang="en-US" sz="4000"/>
              <a:t>Iterative deepening search </a:t>
            </a:r>
            <a:r>
              <a:rPr lang="en-US" altLang="en-US" sz="4000" i="1"/>
              <a:t>l </a:t>
            </a:r>
            <a:r>
              <a:rPr lang="en-US" altLang="en-US" sz="4000"/>
              <a:t>=1</a:t>
            </a:r>
          </a:p>
        </p:txBody>
      </p:sp>
      <p:pic>
        <p:nvPicPr>
          <p:cNvPr id="78853" name="Picture 4">
            <a:extLst>
              <a:ext uri="{FF2B5EF4-FFF2-40B4-BE49-F238E27FC236}">
                <a16:creationId xmlns:a16="http://schemas.microsoft.com/office/drawing/2014/main" id="{12BD0E87-3D4E-224E-4B5A-871E3647B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57350"/>
            <a:ext cx="76200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Date Placeholder 3">
            <a:extLst>
              <a:ext uri="{FF2B5EF4-FFF2-40B4-BE49-F238E27FC236}">
                <a16:creationId xmlns:a16="http://schemas.microsoft.com/office/drawing/2014/main" id="{20390AAE-B8C7-3508-68D7-BF8360B3C2EE}"/>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79874" name="Footer Placeholder 4">
            <a:extLst>
              <a:ext uri="{FF2B5EF4-FFF2-40B4-BE49-F238E27FC236}">
                <a16:creationId xmlns:a16="http://schemas.microsoft.com/office/drawing/2014/main" id="{F60E85E0-DCEC-67E5-02A6-28A833D8972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79875" name="Slide Number Placeholder 5">
            <a:extLst>
              <a:ext uri="{FF2B5EF4-FFF2-40B4-BE49-F238E27FC236}">
                <a16:creationId xmlns:a16="http://schemas.microsoft.com/office/drawing/2014/main" id="{1B0772BE-3E64-8B5E-E219-CA42063D392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1E66761F-85C6-5D41-9DA3-CAD6B88C508D}" type="slidenum">
              <a:rPr lang="en-US" altLang="en-US" sz="1400" smtClean="0"/>
              <a:pPr>
                <a:spcBef>
                  <a:spcPct val="0"/>
                </a:spcBef>
                <a:buClrTx/>
                <a:buSzTx/>
                <a:buFontTx/>
                <a:buNone/>
              </a:pPr>
              <a:t>65</a:t>
            </a:fld>
            <a:endParaRPr lang="en-US" altLang="en-US" sz="1400"/>
          </a:p>
        </p:txBody>
      </p:sp>
      <p:sp>
        <p:nvSpPr>
          <p:cNvPr id="79876" name="Rectangle 2">
            <a:extLst>
              <a:ext uri="{FF2B5EF4-FFF2-40B4-BE49-F238E27FC236}">
                <a16:creationId xmlns:a16="http://schemas.microsoft.com/office/drawing/2014/main" id="{A10CAE28-36E5-0E6E-763E-B5230562F227}"/>
              </a:ext>
            </a:extLst>
          </p:cNvPr>
          <p:cNvSpPr>
            <a:spLocks noGrp="1" noChangeArrowheads="1"/>
          </p:cNvSpPr>
          <p:nvPr>
            <p:ph type="title"/>
          </p:nvPr>
        </p:nvSpPr>
        <p:spPr/>
        <p:txBody>
          <a:bodyPr/>
          <a:lstStyle/>
          <a:p>
            <a:pPr eaLnBrk="1" hangingPunct="1"/>
            <a:r>
              <a:rPr lang="en-US" altLang="en-US" sz="4000"/>
              <a:t>Iterative deepening search </a:t>
            </a:r>
            <a:r>
              <a:rPr lang="en-US" altLang="en-US" sz="4000" i="1"/>
              <a:t>l </a:t>
            </a:r>
            <a:r>
              <a:rPr lang="en-US" altLang="en-US" sz="4000"/>
              <a:t>=2</a:t>
            </a:r>
          </a:p>
        </p:txBody>
      </p:sp>
      <p:pic>
        <p:nvPicPr>
          <p:cNvPr id="79877" name="Picture 4">
            <a:extLst>
              <a:ext uri="{FF2B5EF4-FFF2-40B4-BE49-F238E27FC236}">
                <a16:creationId xmlns:a16="http://schemas.microsoft.com/office/drawing/2014/main" id="{19A08C60-D157-9C68-6822-19AE06641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52588"/>
            <a:ext cx="762000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Date Placeholder 3">
            <a:extLst>
              <a:ext uri="{FF2B5EF4-FFF2-40B4-BE49-F238E27FC236}">
                <a16:creationId xmlns:a16="http://schemas.microsoft.com/office/drawing/2014/main" id="{4959A299-BFA1-C0DF-AAAF-95BF783C504D}"/>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80898" name="Footer Placeholder 4">
            <a:extLst>
              <a:ext uri="{FF2B5EF4-FFF2-40B4-BE49-F238E27FC236}">
                <a16:creationId xmlns:a16="http://schemas.microsoft.com/office/drawing/2014/main" id="{97293824-F334-F857-9701-B74C8B530252}"/>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80899" name="Slide Number Placeholder 5">
            <a:extLst>
              <a:ext uri="{FF2B5EF4-FFF2-40B4-BE49-F238E27FC236}">
                <a16:creationId xmlns:a16="http://schemas.microsoft.com/office/drawing/2014/main" id="{861F0702-9703-07D1-7AF2-A8C7E64C869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071A9297-2981-434F-8093-D6C6AF62218C}" type="slidenum">
              <a:rPr lang="en-US" altLang="en-US" sz="1400" smtClean="0"/>
              <a:pPr>
                <a:spcBef>
                  <a:spcPct val="0"/>
                </a:spcBef>
                <a:buClrTx/>
                <a:buSzTx/>
                <a:buFontTx/>
                <a:buNone/>
              </a:pPr>
              <a:t>66</a:t>
            </a:fld>
            <a:endParaRPr lang="en-US" altLang="en-US" sz="1400"/>
          </a:p>
        </p:txBody>
      </p:sp>
      <p:sp>
        <p:nvSpPr>
          <p:cNvPr id="80900" name="Rectangle 2">
            <a:extLst>
              <a:ext uri="{FF2B5EF4-FFF2-40B4-BE49-F238E27FC236}">
                <a16:creationId xmlns:a16="http://schemas.microsoft.com/office/drawing/2014/main" id="{163318A3-8FDB-D9DD-0073-A518EC617DDD}"/>
              </a:ext>
            </a:extLst>
          </p:cNvPr>
          <p:cNvSpPr>
            <a:spLocks noGrp="1" noChangeArrowheads="1"/>
          </p:cNvSpPr>
          <p:nvPr>
            <p:ph type="title"/>
          </p:nvPr>
        </p:nvSpPr>
        <p:spPr/>
        <p:txBody>
          <a:bodyPr/>
          <a:lstStyle/>
          <a:p>
            <a:pPr eaLnBrk="1" hangingPunct="1"/>
            <a:r>
              <a:rPr lang="en-US" altLang="en-US" sz="4000"/>
              <a:t>Iterative deepening search </a:t>
            </a:r>
            <a:r>
              <a:rPr lang="en-US" altLang="en-US" sz="4000" i="1"/>
              <a:t>l </a:t>
            </a:r>
            <a:r>
              <a:rPr lang="en-US" altLang="en-US" sz="4000"/>
              <a:t>=3</a:t>
            </a:r>
          </a:p>
        </p:txBody>
      </p:sp>
      <p:pic>
        <p:nvPicPr>
          <p:cNvPr id="80901" name="Picture 4">
            <a:extLst>
              <a:ext uri="{FF2B5EF4-FFF2-40B4-BE49-F238E27FC236}">
                <a16:creationId xmlns:a16="http://schemas.microsoft.com/office/drawing/2014/main" id="{46462BAA-EC5A-B656-C247-39B20A244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57350"/>
            <a:ext cx="76200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Date Placeholder 3">
            <a:extLst>
              <a:ext uri="{FF2B5EF4-FFF2-40B4-BE49-F238E27FC236}">
                <a16:creationId xmlns:a16="http://schemas.microsoft.com/office/drawing/2014/main" id="{29D80804-E404-E13F-4707-3891AF17053C}"/>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81922" name="Footer Placeholder 4">
            <a:extLst>
              <a:ext uri="{FF2B5EF4-FFF2-40B4-BE49-F238E27FC236}">
                <a16:creationId xmlns:a16="http://schemas.microsoft.com/office/drawing/2014/main" id="{128FDF08-BA10-8B66-40CA-2C67D853DF02}"/>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81923" name="Slide Number Placeholder 5">
            <a:extLst>
              <a:ext uri="{FF2B5EF4-FFF2-40B4-BE49-F238E27FC236}">
                <a16:creationId xmlns:a16="http://schemas.microsoft.com/office/drawing/2014/main" id="{1B511A54-1919-59A0-8CDF-9CFD48B7C3F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B9B51F7F-0780-3E4F-8E81-13E0A59C7A41}" type="slidenum">
              <a:rPr lang="en-US" altLang="en-US" sz="1400" smtClean="0"/>
              <a:pPr>
                <a:spcBef>
                  <a:spcPct val="0"/>
                </a:spcBef>
                <a:buClrTx/>
                <a:buSzTx/>
                <a:buFontTx/>
                <a:buNone/>
              </a:pPr>
              <a:t>67</a:t>
            </a:fld>
            <a:endParaRPr lang="en-US" altLang="en-US" sz="1400"/>
          </a:p>
        </p:txBody>
      </p:sp>
      <p:sp>
        <p:nvSpPr>
          <p:cNvPr id="81924" name="Rectangle 2">
            <a:extLst>
              <a:ext uri="{FF2B5EF4-FFF2-40B4-BE49-F238E27FC236}">
                <a16:creationId xmlns:a16="http://schemas.microsoft.com/office/drawing/2014/main" id="{641AA531-B5DB-B4F8-C136-90726FF8D974}"/>
              </a:ext>
            </a:extLst>
          </p:cNvPr>
          <p:cNvSpPr>
            <a:spLocks noGrp="1" noChangeArrowheads="1"/>
          </p:cNvSpPr>
          <p:nvPr>
            <p:ph type="title"/>
          </p:nvPr>
        </p:nvSpPr>
        <p:spPr/>
        <p:txBody>
          <a:bodyPr/>
          <a:lstStyle/>
          <a:p>
            <a:pPr eaLnBrk="1" hangingPunct="1"/>
            <a:r>
              <a:rPr lang="en-US" altLang="en-US"/>
              <a:t>Iterative deepening search</a:t>
            </a:r>
          </a:p>
        </p:txBody>
      </p:sp>
      <p:sp>
        <p:nvSpPr>
          <p:cNvPr id="81925" name="Rectangle 3">
            <a:extLst>
              <a:ext uri="{FF2B5EF4-FFF2-40B4-BE49-F238E27FC236}">
                <a16:creationId xmlns:a16="http://schemas.microsoft.com/office/drawing/2014/main" id="{498A58EF-A8FA-7C65-2457-5A7B69D73E99}"/>
              </a:ext>
            </a:extLst>
          </p:cNvPr>
          <p:cNvSpPr>
            <a:spLocks noGrp="1" noChangeArrowheads="1"/>
          </p:cNvSpPr>
          <p:nvPr>
            <p:ph type="body" idx="1"/>
          </p:nvPr>
        </p:nvSpPr>
        <p:spPr/>
        <p:txBody>
          <a:bodyPr/>
          <a:lstStyle/>
          <a:p>
            <a:pPr eaLnBrk="1" hangingPunct="1">
              <a:lnSpc>
                <a:spcPct val="80000"/>
              </a:lnSpc>
            </a:pPr>
            <a:r>
              <a:rPr lang="en-US" altLang="en-US" sz="2400"/>
              <a:t>Number of nodes generated in a depth-limited search to depth </a:t>
            </a:r>
            <a:r>
              <a:rPr lang="en-US" altLang="en-US" sz="2400" i="1"/>
              <a:t>d</a:t>
            </a:r>
            <a:r>
              <a:rPr lang="en-US" altLang="en-US" sz="2400"/>
              <a:t> with branching factor </a:t>
            </a:r>
            <a:r>
              <a:rPr lang="en-US" altLang="en-US" sz="2400" i="1"/>
              <a:t>b</a:t>
            </a:r>
            <a:r>
              <a:rPr lang="en-US" altLang="en-US" sz="2400"/>
              <a:t>: </a:t>
            </a:r>
          </a:p>
          <a:p>
            <a:pPr algn="ctr" eaLnBrk="1" hangingPunct="1">
              <a:lnSpc>
                <a:spcPct val="80000"/>
              </a:lnSpc>
              <a:buFont typeface="Wingdings" pitchFamily="2" charset="2"/>
              <a:buNone/>
            </a:pPr>
            <a:r>
              <a:rPr lang="en-US" altLang="en-US" sz="2400" i="1"/>
              <a:t>	N</a:t>
            </a:r>
            <a:r>
              <a:rPr lang="en-US" altLang="en-US" sz="2400" i="1" baseline="-25000"/>
              <a:t>DLS</a:t>
            </a:r>
            <a:r>
              <a:rPr lang="en-US" altLang="en-US" sz="2400" i="1"/>
              <a:t> = b</a:t>
            </a:r>
            <a:r>
              <a:rPr lang="en-US" altLang="en-US" sz="2400" i="1" baseline="30000">
                <a:latin typeface="r"/>
              </a:rPr>
              <a:t>0</a:t>
            </a:r>
            <a:r>
              <a:rPr lang="en-US" altLang="en-US" sz="2400" i="1"/>
              <a:t> + b</a:t>
            </a:r>
            <a:r>
              <a:rPr lang="en-US" altLang="en-US" sz="2400" i="1" baseline="30000">
                <a:latin typeface="r"/>
              </a:rPr>
              <a:t>1</a:t>
            </a:r>
            <a:r>
              <a:rPr lang="en-US" altLang="en-US" sz="2400" i="1"/>
              <a:t> + b</a:t>
            </a:r>
            <a:r>
              <a:rPr lang="en-US" altLang="en-US" sz="2400" i="1" baseline="30000">
                <a:latin typeface="r"/>
              </a:rPr>
              <a:t>2</a:t>
            </a:r>
            <a:r>
              <a:rPr lang="en-US" altLang="en-US" sz="2400" i="1"/>
              <a:t> + … + b</a:t>
            </a:r>
            <a:r>
              <a:rPr lang="en-US" altLang="en-US" sz="2400" i="1" baseline="30000">
                <a:latin typeface="r"/>
              </a:rPr>
              <a:t>d-2</a:t>
            </a:r>
            <a:r>
              <a:rPr lang="en-US" altLang="en-US" sz="2400" i="1"/>
              <a:t> + b</a:t>
            </a:r>
            <a:r>
              <a:rPr lang="en-US" altLang="en-US" sz="2400" i="1" baseline="30000">
                <a:latin typeface="r"/>
              </a:rPr>
              <a:t>d-1</a:t>
            </a:r>
            <a:r>
              <a:rPr lang="en-US" altLang="en-US" sz="2400" i="1"/>
              <a:t> + b</a:t>
            </a:r>
            <a:r>
              <a:rPr lang="en-US" altLang="en-US" sz="2400" i="1" baseline="30000">
                <a:latin typeface="r"/>
              </a:rPr>
              <a:t>d</a:t>
            </a:r>
            <a:r>
              <a:rPr lang="en-US" altLang="en-US" sz="2400"/>
              <a:t> </a:t>
            </a:r>
          </a:p>
          <a:p>
            <a:pPr eaLnBrk="1" hangingPunct="1">
              <a:lnSpc>
                <a:spcPct val="80000"/>
              </a:lnSpc>
            </a:pPr>
            <a:endParaRPr lang="en-US" altLang="en-US" sz="2400"/>
          </a:p>
          <a:p>
            <a:pPr eaLnBrk="1" hangingPunct="1">
              <a:lnSpc>
                <a:spcPct val="80000"/>
              </a:lnSpc>
            </a:pPr>
            <a:r>
              <a:rPr lang="en-US" altLang="en-US" sz="2400"/>
              <a:t>Number of nodes generated in an iterative deepening search to depth </a:t>
            </a:r>
            <a:r>
              <a:rPr lang="en-US" altLang="en-US" sz="2400" i="1"/>
              <a:t>d</a:t>
            </a:r>
            <a:r>
              <a:rPr lang="en-US" altLang="en-US" sz="2400"/>
              <a:t> with branching factor </a:t>
            </a:r>
            <a:r>
              <a:rPr lang="en-US" altLang="en-US" sz="2400" i="1"/>
              <a:t>b</a:t>
            </a:r>
            <a:r>
              <a:rPr lang="en-US" altLang="en-US" sz="2400"/>
              <a:t>: </a:t>
            </a:r>
          </a:p>
          <a:p>
            <a:pPr algn="ctr" eaLnBrk="1" hangingPunct="1">
              <a:lnSpc>
                <a:spcPct val="80000"/>
              </a:lnSpc>
              <a:buFont typeface="Wingdings" pitchFamily="2" charset="2"/>
              <a:buNone/>
            </a:pPr>
            <a:r>
              <a:rPr lang="en-US" altLang="en-US" sz="2400"/>
              <a:t>N</a:t>
            </a:r>
            <a:r>
              <a:rPr lang="en-US" altLang="en-US" sz="2400" baseline="-25000"/>
              <a:t>IDS</a:t>
            </a:r>
            <a:r>
              <a:rPr lang="en-US" altLang="en-US" sz="2400"/>
              <a:t> = (d+1)b</a:t>
            </a:r>
            <a:r>
              <a:rPr lang="en-US" altLang="en-US" sz="2400" baseline="30000"/>
              <a:t>0</a:t>
            </a:r>
            <a:r>
              <a:rPr lang="en-US" altLang="en-US" sz="2400"/>
              <a:t> + d b^</a:t>
            </a:r>
            <a:r>
              <a:rPr lang="en-US" altLang="en-US" sz="2400" baseline="30000"/>
              <a:t>1</a:t>
            </a:r>
            <a:r>
              <a:rPr lang="en-US" altLang="en-US" sz="2400"/>
              <a:t> + (d-1)b^</a:t>
            </a:r>
            <a:r>
              <a:rPr lang="en-US" altLang="en-US" sz="2400" baseline="30000"/>
              <a:t>2</a:t>
            </a:r>
            <a:r>
              <a:rPr lang="en-US" altLang="en-US" sz="2400"/>
              <a:t> + … + 3b</a:t>
            </a:r>
            <a:r>
              <a:rPr lang="en-US" altLang="en-US" sz="2400" baseline="30000"/>
              <a:t>d-2</a:t>
            </a:r>
            <a:r>
              <a:rPr lang="en-US" altLang="en-US" sz="2400"/>
              <a:t> +2b</a:t>
            </a:r>
            <a:r>
              <a:rPr lang="en-US" altLang="en-US" sz="2400" baseline="30000"/>
              <a:t>d-1</a:t>
            </a:r>
            <a:r>
              <a:rPr lang="en-US" altLang="en-US" sz="2400"/>
              <a:t> + 1b</a:t>
            </a:r>
            <a:r>
              <a:rPr lang="en-US" altLang="en-US" sz="2400" baseline="30000"/>
              <a:t>d</a:t>
            </a:r>
            <a:r>
              <a:rPr lang="en-US" altLang="en-US" sz="2400"/>
              <a:t> </a:t>
            </a:r>
          </a:p>
          <a:p>
            <a:pPr eaLnBrk="1" hangingPunct="1">
              <a:lnSpc>
                <a:spcPct val="80000"/>
              </a:lnSpc>
            </a:pPr>
            <a:endParaRPr lang="en-US" altLang="en-US" sz="2400"/>
          </a:p>
          <a:p>
            <a:pPr eaLnBrk="1" hangingPunct="1">
              <a:lnSpc>
                <a:spcPct val="80000"/>
              </a:lnSpc>
            </a:pPr>
            <a:r>
              <a:rPr lang="en-US" altLang="en-US" sz="2400"/>
              <a:t>For </a:t>
            </a:r>
            <a:r>
              <a:rPr lang="en-US" altLang="en-US" sz="2400" i="1"/>
              <a:t>b = 10</a:t>
            </a:r>
            <a:r>
              <a:rPr lang="en-US" altLang="en-US" sz="2400"/>
              <a:t>, </a:t>
            </a:r>
            <a:r>
              <a:rPr lang="en-US" altLang="en-US" sz="2400" i="1"/>
              <a:t>d = 5</a:t>
            </a:r>
            <a:r>
              <a:rPr lang="en-US" altLang="en-US" sz="2400"/>
              <a:t>,</a:t>
            </a:r>
          </a:p>
          <a:p>
            <a:pPr lvl="1" eaLnBrk="1" hangingPunct="1">
              <a:lnSpc>
                <a:spcPct val="80000"/>
              </a:lnSpc>
            </a:pPr>
            <a:r>
              <a:rPr lang="en-US" altLang="en-US" sz="2000"/>
              <a:t>N</a:t>
            </a:r>
            <a:r>
              <a:rPr lang="en-US" altLang="en-US" sz="2000" baseline="-25000"/>
              <a:t>DLS </a:t>
            </a:r>
            <a:r>
              <a:rPr lang="en-US" altLang="en-US" sz="2000"/>
              <a:t>= 1 + 10 + 100 + 1,000 + 10,000 + 100,000 = 111,111</a:t>
            </a:r>
          </a:p>
          <a:p>
            <a:pPr lvl="1" eaLnBrk="1" hangingPunct="1">
              <a:lnSpc>
                <a:spcPct val="80000"/>
              </a:lnSpc>
            </a:pPr>
            <a:r>
              <a:rPr lang="en-US" altLang="en-US" sz="2000"/>
              <a:t>N</a:t>
            </a:r>
            <a:r>
              <a:rPr lang="en-US" altLang="en-US" sz="2000" baseline="-25000"/>
              <a:t>IDS</a:t>
            </a:r>
            <a:r>
              <a:rPr lang="en-US" altLang="en-US" sz="2000"/>
              <a:t> = 6 + 50 + 400 + 3,000 + 20,000 + 100,000 = 123,456</a:t>
            </a:r>
          </a:p>
          <a:p>
            <a:pPr eaLnBrk="1" hangingPunct="1">
              <a:lnSpc>
                <a:spcPct val="80000"/>
              </a:lnSpc>
            </a:pPr>
            <a:endParaRPr lang="en-US" altLang="en-US" sz="2400"/>
          </a:p>
          <a:p>
            <a:pPr eaLnBrk="1" hangingPunct="1">
              <a:lnSpc>
                <a:spcPct val="80000"/>
              </a:lnSpc>
            </a:pPr>
            <a:r>
              <a:rPr lang="en-US" altLang="en-US" sz="2400"/>
              <a:t>Overhead = (123,456 - 111,111)/111,111 = 11%</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Date Placeholder 3">
            <a:extLst>
              <a:ext uri="{FF2B5EF4-FFF2-40B4-BE49-F238E27FC236}">
                <a16:creationId xmlns:a16="http://schemas.microsoft.com/office/drawing/2014/main" id="{A9503BE2-8AAB-A560-A822-B4BC7FD1B2F7}"/>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82946" name="Footer Placeholder 4">
            <a:extLst>
              <a:ext uri="{FF2B5EF4-FFF2-40B4-BE49-F238E27FC236}">
                <a16:creationId xmlns:a16="http://schemas.microsoft.com/office/drawing/2014/main" id="{73895924-24E2-43F5-A8E3-E6A13329655F}"/>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82947" name="Slide Number Placeholder 5">
            <a:extLst>
              <a:ext uri="{FF2B5EF4-FFF2-40B4-BE49-F238E27FC236}">
                <a16:creationId xmlns:a16="http://schemas.microsoft.com/office/drawing/2014/main" id="{EC379ED2-E3CA-6940-FC51-DCF9CF3F6DB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D4315EBC-A9FB-C04F-B8FF-2AA67AE69719}" type="slidenum">
              <a:rPr lang="en-US" altLang="en-US" sz="1400" smtClean="0"/>
              <a:pPr>
                <a:spcBef>
                  <a:spcPct val="0"/>
                </a:spcBef>
                <a:buClrTx/>
                <a:buSzTx/>
                <a:buFontTx/>
                <a:buNone/>
              </a:pPr>
              <a:t>68</a:t>
            </a:fld>
            <a:endParaRPr lang="en-US" altLang="en-US" sz="1400"/>
          </a:p>
        </p:txBody>
      </p:sp>
      <p:sp>
        <p:nvSpPr>
          <p:cNvPr id="82948" name="Rectangle 2">
            <a:extLst>
              <a:ext uri="{FF2B5EF4-FFF2-40B4-BE49-F238E27FC236}">
                <a16:creationId xmlns:a16="http://schemas.microsoft.com/office/drawing/2014/main" id="{B61C3DC6-E14A-C39B-0F3B-A908B2BBA60C}"/>
              </a:ext>
            </a:extLst>
          </p:cNvPr>
          <p:cNvSpPr>
            <a:spLocks noGrp="1" noChangeArrowheads="1"/>
          </p:cNvSpPr>
          <p:nvPr>
            <p:ph type="title"/>
          </p:nvPr>
        </p:nvSpPr>
        <p:spPr>
          <a:xfrm>
            <a:off x="1162050" y="560388"/>
            <a:ext cx="7793038" cy="852487"/>
          </a:xfrm>
        </p:spPr>
        <p:txBody>
          <a:bodyPr/>
          <a:lstStyle/>
          <a:p>
            <a:pPr eaLnBrk="1" hangingPunct="1"/>
            <a:r>
              <a:rPr lang="en-US" altLang="en-US"/>
              <a:t>Properties of iterative deepening search</a:t>
            </a:r>
          </a:p>
        </p:txBody>
      </p:sp>
      <p:sp>
        <p:nvSpPr>
          <p:cNvPr id="82949" name="Rectangle 3">
            <a:extLst>
              <a:ext uri="{FF2B5EF4-FFF2-40B4-BE49-F238E27FC236}">
                <a16:creationId xmlns:a16="http://schemas.microsoft.com/office/drawing/2014/main" id="{C7212205-C53E-91E8-9DE7-DF56EAD063AD}"/>
              </a:ext>
            </a:extLst>
          </p:cNvPr>
          <p:cNvSpPr>
            <a:spLocks noGrp="1" noChangeArrowheads="1"/>
          </p:cNvSpPr>
          <p:nvPr>
            <p:ph type="body" idx="1"/>
          </p:nvPr>
        </p:nvSpPr>
        <p:spPr>
          <a:xfrm>
            <a:off x="304800" y="1863725"/>
            <a:ext cx="8650288" cy="4608513"/>
          </a:xfrm>
        </p:spPr>
        <p:txBody>
          <a:bodyPr/>
          <a:lstStyle/>
          <a:p>
            <a:pPr eaLnBrk="1" hangingPunct="1"/>
            <a:r>
              <a:rPr lang="en-US" altLang="en-US" u="sng">
                <a:solidFill>
                  <a:srgbClr val="CC0099"/>
                </a:solidFill>
              </a:rPr>
              <a:t>Complete?</a:t>
            </a:r>
            <a:r>
              <a:rPr lang="en-US" altLang="en-US"/>
              <a:t> Yes</a:t>
            </a:r>
          </a:p>
          <a:p>
            <a:pPr eaLnBrk="1" hangingPunct="1"/>
            <a:r>
              <a:rPr lang="en-US" altLang="en-US" u="sng">
                <a:solidFill>
                  <a:srgbClr val="CC0099"/>
                </a:solidFill>
              </a:rPr>
              <a:t>Time?</a:t>
            </a:r>
            <a:r>
              <a:rPr lang="en-US" altLang="en-US">
                <a:solidFill>
                  <a:srgbClr val="CC0099"/>
                </a:solidFill>
              </a:rPr>
              <a:t> </a:t>
            </a:r>
            <a:r>
              <a:rPr lang="en-US" altLang="en-US" i="1"/>
              <a:t>(d+1)b</a:t>
            </a:r>
            <a:r>
              <a:rPr lang="en-US" altLang="en-US" i="1" baseline="30000"/>
              <a:t>0</a:t>
            </a:r>
            <a:r>
              <a:rPr lang="en-US" altLang="en-US" i="1"/>
              <a:t> + d b</a:t>
            </a:r>
            <a:r>
              <a:rPr lang="en-US" altLang="en-US" i="1" baseline="30000"/>
              <a:t>1</a:t>
            </a:r>
            <a:r>
              <a:rPr lang="en-US" altLang="en-US" i="1"/>
              <a:t> + (d-1)b</a:t>
            </a:r>
            <a:r>
              <a:rPr lang="en-US" altLang="en-US" i="1" baseline="30000"/>
              <a:t>2</a:t>
            </a:r>
            <a:r>
              <a:rPr lang="en-US" altLang="en-US" i="1"/>
              <a:t> + … + b</a:t>
            </a:r>
            <a:r>
              <a:rPr lang="en-US" altLang="en-US" i="1" baseline="30000"/>
              <a:t>d</a:t>
            </a:r>
            <a:r>
              <a:rPr lang="en-US" altLang="en-US" i="1"/>
              <a:t> = O(b</a:t>
            </a:r>
            <a:r>
              <a:rPr lang="en-US" altLang="en-US" i="1" baseline="30000"/>
              <a:t>d</a:t>
            </a:r>
            <a:r>
              <a:rPr lang="en-US" altLang="en-US" i="1"/>
              <a:t>)</a:t>
            </a:r>
            <a:endParaRPr lang="en-US" altLang="en-US"/>
          </a:p>
          <a:p>
            <a:pPr eaLnBrk="1" hangingPunct="1"/>
            <a:r>
              <a:rPr lang="en-US" altLang="en-US" u="sng">
                <a:solidFill>
                  <a:srgbClr val="CC0099"/>
                </a:solidFill>
              </a:rPr>
              <a:t>Space?</a:t>
            </a:r>
            <a:r>
              <a:rPr lang="en-US" altLang="en-US"/>
              <a:t> </a:t>
            </a:r>
            <a:r>
              <a:rPr lang="en-US" altLang="en-US" i="1"/>
              <a:t>O(bd)</a:t>
            </a:r>
            <a:endParaRPr lang="en-US" altLang="en-US"/>
          </a:p>
          <a:p>
            <a:pPr eaLnBrk="1" hangingPunct="1"/>
            <a:r>
              <a:rPr lang="en-US" altLang="en-US" u="sng">
                <a:solidFill>
                  <a:srgbClr val="CC0099"/>
                </a:solidFill>
              </a:rPr>
              <a:t>Optimal?</a:t>
            </a:r>
            <a:r>
              <a:rPr lang="en-US" altLang="en-US"/>
              <a:t> Yes, if step cost = 1</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Date Placeholder 3">
            <a:extLst>
              <a:ext uri="{FF2B5EF4-FFF2-40B4-BE49-F238E27FC236}">
                <a16:creationId xmlns:a16="http://schemas.microsoft.com/office/drawing/2014/main" id="{66D5980B-B90B-2B65-04BD-4082B6CB31FE}"/>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83970" name="Footer Placeholder 4">
            <a:extLst>
              <a:ext uri="{FF2B5EF4-FFF2-40B4-BE49-F238E27FC236}">
                <a16:creationId xmlns:a16="http://schemas.microsoft.com/office/drawing/2014/main" id="{93557384-1087-E2BD-B66C-786F0F7C205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83971" name="Slide Number Placeholder 5">
            <a:extLst>
              <a:ext uri="{FF2B5EF4-FFF2-40B4-BE49-F238E27FC236}">
                <a16:creationId xmlns:a16="http://schemas.microsoft.com/office/drawing/2014/main" id="{ED15DBF2-2357-1FDC-8D37-8D8BDAA1A42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D41927A4-473B-CF47-8B15-9EC7D9022B25}" type="slidenum">
              <a:rPr lang="en-US" altLang="en-US" sz="1400" smtClean="0"/>
              <a:pPr>
                <a:spcBef>
                  <a:spcPct val="0"/>
                </a:spcBef>
                <a:buClrTx/>
                <a:buSzTx/>
                <a:buFontTx/>
                <a:buNone/>
              </a:pPr>
              <a:t>69</a:t>
            </a:fld>
            <a:endParaRPr lang="en-US" altLang="en-US" sz="1400"/>
          </a:p>
        </p:txBody>
      </p:sp>
      <p:sp>
        <p:nvSpPr>
          <p:cNvPr id="83972" name="Rectangle 2">
            <a:extLst>
              <a:ext uri="{FF2B5EF4-FFF2-40B4-BE49-F238E27FC236}">
                <a16:creationId xmlns:a16="http://schemas.microsoft.com/office/drawing/2014/main" id="{7456D22A-88E0-0DFB-7DF6-1C50D354D73C}"/>
              </a:ext>
            </a:extLst>
          </p:cNvPr>
          <p:cNvSpPr>
            <a:spLocks noGrp="1" noChangeArrowheads="1"/>
          </p:cNvSpPr>
          <p:nvPr>
            <p:ph type="title"/>
          </p:nvPr>
        </p:nvSpPr>
        <p:spPr/>
        <p:txBody>
          <a:bodyPr/>
          <a:lstStyle/>
          <a:p>
            <a:pPr eaLnBrk="1" hangingPunct="1"/>
            <a:r>
              <a:rPr lang="en-US" altLang="en-US"/>
              <a:t>Summary of algorithms</a:t>
            </a:r>
          </a:p>
        </p:txBody>
      </p:sp>
      <p:pic>
        <p:nvPicPr>
          <p:cNvPr id="83973" name="Picture 4">
            <a:extLst>
              <a:ext uri="{FF2B5EF4-FFF2-40B4-BE49-F238E27FC236}">
                <a16:creationId xmlns:a16="http://schemas.microsoft.com/office/drawing/2014/main" id="{CD3213FA-E2A1-1D96-BB4B-FF2979DAD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063" t="22917" r="17969" b="51042"/>
          <a:stretch>
            <a:fillRect/>
          </a:stretch>
        </p:blipFill>
        <p:spPr bwMode="auto">
          <a:xfrm>
            <a:off x="1143000" y="1676400"/>
            <a:ext cx="6629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8B1C8B5C-3327-9937-6F71-CAC0EE8117C9}"/>
              </a:ext>
            </a:extLst>
          </p:cNvPr>
          <p:cNvSpPr>
            <a:spLocks noGrp="1" noChangeArrowheads="1"/>
          </p:cNvSpPr>
          <p:nvPr>
            <p:ph type="title"/>
          </p:nvPr>
        </p:nvSpPr>
        <p:spPr/>
        <p:txBody>
          <a:bodyPr/>
          <a:lstStyle/>
          <a:p>
            <a:r>
              <a:rPr lang="en-US" altLang="en-US"/>
              <a:t>Rational agents</a:t>
            </a:r>
          </a:p>
        </p:txBody>
      </p:sp>
      <p:sp>
        <p:nvSpPr>
          <p:cNvPr id="10243" name="Rectangle 3">
            <a:extLst>
              <a:ext uri="{FF2B5EF4-FFF2-40B4-BE49-F238E27FC236}">
                <a16:creationId xmlns:a16="http://schemas.microsoft.com/office/drawing/2014/main" id="{5B51E6CB-C7E6-EE95-AC1A-55784EC43BDF}"/>
              </a:ext>
            </a:extLst>
          </p:cNvPr>
          <p:cNvSpPr>
            <a:spLocks noGrp="1" noChangeArrowheads="1"/>
          </p:cNvSpPr>
          <p:nvPr>
            <p:ph type="body" idx="1"/>
          </p:nvPr>
        </p:nvSpPr>
        <p:spPr/>
        <p:txBody>
          <a:bodyPr/>
          <a:lstStyle/>
          <a:p>
            <a:pPr>
              <a:defRPr/>
            </a:pPr>
            <a:r>
              <a:rPr lang="en-US" altLang="en-US" dirty="0"/>
              <a:t>For each possible </a:t>
            </a:r>
            <a:r>
              <a:rPr lang="en-US" altLang="en-US" b="1" dirty="0">
                <a:solidFill>
                  <a:schemeClr val="accent2"/>
                </a:solidFill>
              </a:rPr>
              <a:t>percept</a:t>
            </a:r>
            <a:r>
              <a:rPr lang="en-US" altLang="en-US" dirty="0"/>
              <a:t> sequence, a rational agent should </a:t>
            </a:r>
          </a:p>
          <a:p>
            <a:pPr>
              <a:defRPr/>
            </a:pPr>
            <a:r>
              <a:rPr lang="en-US" altLang="en-US" dirty="0"/>
              <a:t>select an </a:t>
            </a:r>
            <a:r>
              <a:rPr lang="en-US" altLang="en-US" b="1" dirty="0">
                <a:solidFill>
                  <a:srgbClr val="00B050"/>
                </a:solidFill>
              </a:rPr>
              <a:t>action</a:t>
            </a:r>
            <a:r>
              <a:rPr lang="en-US" altLang="en-US" dirty="0"/>
              <a:t> that is expected to maximize its </a:t>
            </a:r>
            <a:r>
              <a:rPr lang="en-US" altLang="en-US" b="1" dirty="0">
                <a:solidFill>
                  <a:schemeClr val="accent1">
                    <a:lumMod val="75000"/>
                  </a:schemeClr>
                </a:solidFill>
              </a:rPr>
              <a:t>performance</a:t>
            </a:r>
            <a:r>
              <a:rPr lang="en-US" altLang="en-US" dirty="0"/>
              <a:t> measure, </a:t>
            </a:r>
          </a:p>
          <a:p>
            <a:pPr>
              <a:defRPr/>
            </a:pPr>
            <a:r>
              <a:rPr lang="en-US" altLang="en-US" dirty="0"/>
              <a:t>given the </a:t>
            </a:r>
            <a:r>
              <a:rPr lang="en-US" altLang="en-US" b="1" dirty="0">
                <a:solidFill>
                  <a:srgbClr val="FF0000"/>
                </a:solidFill>
              </a:rPr>
              <a:t>evidence</a:t>
            </a:r>
            <a:r>
              <a:rPr lang="en-US" altLang="en-US" dirty="0"/>
              <a:t> provided by the percept sequence and whatever built-in knowledge the agent has.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Date Placeholder 3">
            <a:extLst>
              <a:ext uri="{FF2B5EF4-FFF2-40B4-BE49-F238E27FC236}">
                <a16:creationId xmlns:a16="http://schemas.microsoft.com/office/drawing/2014/main" id="{B60C399C-EBFC-FC6F-EFE6-75E6036A02BC}"/>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84994" name="Footer Placeholder 4">
            <a:extLst>
              <a:ext uri="{FF2B5EF4-FFF2-40B4-BE49-F238E27FC236}">
                <a16:creationId xmlns:a16="http://schemas.microsoft.com/office/drawing/2014/main" id="{651CDA01-62D4-3261-B91F-CDB24A44EC12}"/>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84995" name="Slide Number Placeholder 5">
            <a:extLst>
              <a:ext uri="{FF2B5EF4-FFF2-40B4-BE49-F238E27FC236}">
                <a16:creationId xmlns:a16="http://schemas.microsoft.com/office/drawing/2014/main" id="{BE4171F6-534B-A514-5513-4978CB349EB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7BE0CB40-B5D2-264C-8FF5-3C9EF4742FD1}" type="slidenum">
              <a:rPr lang="en-US" altLang="en-US" sz="1400" smtClean="0"/>
              <a:pPr>
                <a:spcBef>
                  <a:spcPct val="0"/>
                </a:spcBef>
                <a:buClrTx/>
                <a:buSzTx/>
                <a:buFontTx/>
                <a:buNone/>
              </a:pPr>
              <a:t>70</a:t>
            </a:fld>
            <a:endParaRPr lang="en-US" altLang="en-US" sz="1400"/>
          </a:p>
        </p:txBody>
      </p:sp>
      <p:sp>
        <p:nvSpPr>
          <p:cNvPr id="84996" name="Rectangle 2">
            <a:extLst>
              <a:ext uri="{FF2B5EF4-FFF2-40B4-BE49-F238E27FC236}">
                <a16:creationId xmlns:a16="http://schemas.microsoft.com/office/drawing/2014/main" id="{6DDC678A-7332-04D9-9F2F-3CE153DAE8A3}"/>
              </a:ext>
            </a:extLst>
          </p:cNvPr>
          <p:cNvSpPr>
            <a:spLocks noGrp="1" noChangeArrowheads="1"/>
          </p:cNvSpPr>
          <p:nvPr>
            <p:ph type="title"/>
          </p:nvPr>
        </p:nvSpPr>
        <p:spPr/>
        <p:txBody>
          <a:bodyPr/>
          <a:lstStyle/>
          <a:p>
            <a:pPr eaLnBrk="1" hangingPunct="1"/>
            <a:r>
              <a:rPr lang="en-US" altLang="en-US"/>
              <a:t>Repeated states</a:t>
            </a:r>
          </a:p>
        </p:txBody>
      </p:sp>
      <p:sp>
        <p:nvSpPr>
          <p:cNvPr id="84997" name="Rectangle 3">
            <a:extLst>
              <a:ext uri="{FF2B5EF4-FFF2-40B4-BE49-F238E27FC236}">
                <a16:creationId xmlns:a16="http://schemas.microsoft.com/office/drawing/2014/main" id="{FE458A5B-6905-5C15-08F1-ADB6270BCAFA}"/>
              </a:ext>
            </a:extLst>
          </p:cNvPr>
          <p:cNvSpPr>
            <a:spLocks noGrp="1" noChangeArrowheads="1"/>
          </p:cNvSpPr>
          <p:nvPr>
            <p:ph type="body" idx="1"/>
          </p:nvPr>
        </p:nvSpPr>
        <p:spPr/>
        <p:txBody>
          <a:bodyPr/>
          <a:lstStyle/>
          <a:p>
            <a:pPr eaLnBrk="1" hangingPunct="1"/>
            <a:r>
              <a:rPr lang="en-US" altLang="en-US"/>
              <a:t>Failure to detect repeated states can turn a linear problem into an exponential one!
</a:t>
            </a:r>
          </a:p>
        </p:txBody>
      </p:sp>
      <p:pic>
        <p:nvPicPr>
          <p:cNvPr id="84998" name="Picture 4">
            <a:extLst>
              <a:ext uri="{FF2B5EF4-FFF2-40B4-BE49-F238E27FC236}">
                <a16:creationId xmlns:a16="http://schemas.microsoft.com/office/drawing/2014/main" id="{14428201-23F2-578E-E13E-45FA56E22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95600"/>
            <a:ext cx="82296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Date Placeholder 3">
            <a:extLst>
              <a:ext uri="{FF2B5EF4-FFF2-40B4-BE49-F238E27FC236}">
                <a16:creationId xmlns:a16="http://schemas.microsoft.com/office/drawing/2014/main" id="{C0715FEB-F596-0E1B-1679-DAFD10AFB354}"/>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86018" name="Footer Placeholder 4">
            <a:extLst>
              <a:ext uri="{FF2B5EF4-FFF2-40B4-BE49-F238E27FC236}">
                <a16:creationId xmlns:a16="http://schemas.microsoft.com/office/drawing/2014/main" id="{1FFE502E-90CE-85A4-6BFC-CD86B563A8B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86019" name="Slide Number Placeholder 5">
            <a:extLst>
              <a:ext uri="{FF2B5EF4-FFF2-40B4-BE49-F238E27FC236}">
                <a16:creationId xmlns:a16="http://schemas.microsoft.com/office/drawing/2014/main" id="{1CC9CE7E-D2F3-1E9B-8EE5-7A4A1F29DDD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BAD3F518-65C6-BF4E-99ED-F649AE3751DB}" type="slidenum">
              <a:rPr lang="en-US" altLang="en-US" sz="1400" smtClean="0"/>
              <a:pPr>
                <a:spcBef>
                  <a:spcPct val="0"/>
                </a:spcBef>
                <a:buClrTx/>
                <a:buSzTx/>
                <a:buFontTx/>
                <a:buNone/>
              </a:pPr>
              <a:t>71</a:t>
            </a:fld>
            <a:endParaRPr lang="en-US" altLang="en-US" sz="1400"/>
          </a:p>
        </p:txBody>
      </p:sp>
      <p:sp>
        <p:nvSpPr>
          <p:cNvPr id="86020" name="Rectangle 2">
            <a:extLst>
              <a:ext uri="{FF2B5EF4-FFF2-40B4-BE49-F238E27FC236}">
                <a16:creationId xmlns:a16="http://schemas.microsoft.com/office/drawing/2014/main" id="{60F89103-978F-2944-1FC7-6CC1329E481E}"/>
              </a:ext>
            </a:extLst>
          </p:cNvPr>
          <p:cNvSpPr>
            <a:spLocks noGrp="1" noChangeArrowheads="1"/>
          </p:cNvSpPr>
          <p:nvPr>
            <p:ph type="title"/>
          </p:nvPr>
        </p:nvSpPr>
        <p:spPr/>
        <p:txBody>
          <a:bodyPr/>
          <a:lstStyle/>
          <a:p>
            <a:pPr eaLnBrk="1" hangingPunct="1"/>
            <a:r>
              <a:rPr lang="en-US" altLang="en-US"/>
              <a:t>Graph search</a:t>
            </a:r>
          </a:p>
        </p:txBody>
      </p:sp>
      <p:pic>
        <p:nvPicPr>
          <p:cNvPr id="86021" name="Picture 4">
            <a:extLst>
              <a:ext uri="{FF2B5EF4-FFF2-40B4-BE49-F238E27FC236}">
                <a16:creationId xmlns:a16="http://schemas.microsoft.com/office/drawing/2014/main" id="{37F06E7B-F84C-3638-C019-15D0AE5158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063" t="16667" r="3125" b="35417"/>
          <a:stretch>
            <a:fillRect/>
          </a:stretch>
        </p:blipFill>
        <p:spPr bwMode="auto">
          <a:xfrm>
            <a:off x="609600" y="1676400"/>
            <a:ext cx="80772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Date Placeholder 3">
            <a:extLst>
              <a:ext uri="{FF2B5EF4-FFF2-40B4-BE49-F238E27FC236}">
                <a16:creationId xmlns:a16="http://schemas.microsoft.com/office/drawing/2014/main" id="{7490B0CA-335E-6ED6-796A-088C021D0C8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2023</a:t>
            </a:r>
          </a:p>
        </p:txBody>
      </p:sp>
      <p:sp>
        <p:nvSpPr>
          <p:cNvPr id="87042" name="Footer Placeholder 4">
            <a:extLst>
              <a:ext uri="{FF2B5EF4-FFF2-40B4-BE49-F238E27FC236}">
                <a16:creationId xmlns:a16="http://schemas.microsoft.com/office/drawing/2014/main" id="{411CF05F-F714-3B1C-BC1D-D57201ADB88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CS 3081- Blind Search</a:t>
            </a:r>
          </a:p>
        </p:txBody>
      </p:sp>
      <p:sp>
        <p:nvSpPr>
          <p:cNvPr id="87043" name="Slide Number Placeholder 5">
            <a:extLst>
              <a:ext uri="{FF2B5EF4-FFF2-40B4-BE49-F238E27FC236}">
                <a16:creationId xmlns:a16="http://schemas.microsoft.com/office/drawing/2014/main" id="{D7327D9E-F66D-F690-C54C-521C7323276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1443A0CA-51AD-D84D-8A1B-5924C83F3429}" type="slidenum">
              <a:rPr lang="en-US" altLang="en-US" sz="1400" smtClean="0"/>
              <a:pPr>
                <a:spcBef>
                  <a:spcPct val="0"/>
                </a:spcBef>
                <a:buClrTx/>
                <a:buSzTx/>
                <a:buFontTx/>
                <a:buNone/>
              </a:pPr>
              <a:t>72</a:t>
            </a:fld>
            <a:endParaRPr lang="en-US" altLang="en-US" sz="1400"/>
          </a:p>
        </p:txBody>
      </p:sp>
      <p:sp>
        <p:nvSpPr>
          <p:cNvPr id="87044" name="Rectangle 2">
            <a:extLst>
              <a:ext uri="{FF2B5EF4-FFF2-40B4-BE49-F238E27FC236}">
                <a16:creationId xmlns:a16="http://schemas.microsoft.com/office/drawing/2014/main" id="{0C6AD2F8-F075-3D37-739D-0AACCE0727BB}"/>
              </a:ext>
            </a:extLst>
          </p:cNvPr>
          <p:cNvSpPr>
            <a:spLocks noGrp="1" noChangeArrowheads="1"/>
          </p:cNvSpPr>
          <p:nvPr>
            <p:ph type="title"/>
          </p:nvPr>
        </p:nvSpPr>
        <p:spPr/>
        <p:txBody>
          <a:bodyPr/>
          <a:lstStyle/>
          <a:p>
            <a:pPr eaLnBrk="1" hangingPunct="1"/>
            <a:r>
              <a:rPr lang="en-US" altLang="en-US"/>
              <a:t>Summary</a:t>
            </a:r>
          </a:p>
        </p:txBody>
      </p:sp>
      <p:sp>
        <p:nvSpPr>
          <p:cNvPr id="87045" name="Rectangle 3">
            <a:extLst>
              <a:ext uri="{FF2B5EF4-FFF2-40B4-BE49-F238E27FC236}">
                <a16:creationId xmlns:a16="http://schemas.microsoft.com/office/drawing/2014/main" id="{510A838B-28AB-CA96-25DD-02E330218970}"/>
              </a:ext>
            </a:extLst>
          </p:cNvPr>
          <p:cNvSpPr>
            <a:spLocks noGrp="1" noChangeArrowheads="1"/>
          </p:cNvSpPr>
          <p:nvPr>
            <p:ph type="body" idx="1"/>
          </p:nvPr>
        </p:nvSpPr>
        <p:spPr/>
        <p:txBody>
          <a:bodyPr/>
          <a:lstStyle/>
          <a:p>
            <a:pPr eaLnBrk="1" hangingPunct="1"/>
            <a:r>
              <a:rPr lang="en-US" altLang="en-US" sz="2400"/>
              <a:t>Problem formulation usually requires abstracting away real-world details to define a state space that can feasibly be explored
</a:t>
            </a:r>
          </a:p>
          <a:p>
            <a:pPr lvl="4" eaLnBrk="1" hangingPunct="1"/>
            <a:endParaRPr lang="en-US" altLang="en-US" sz="1600"/>
          </a:p>
          <a:p>
            <a:pPr eaLnBrk="1" hangingPunct="1"/>
            <a:r>
              <a:rPr lang="en-US" altLang="en-US" sz="2400"/>
              <a:t>Variety of uninformed search strategies
</a:t>
            </a:r>
          </a:p>
          <a:p>
            <a:pPr lvl="4" eaLnBrk="1" hangingPunct="1"/>
            <a:endParaRPr lang="en-US" altLang="en-US" sz="1600"/>
          </a:p>
          <a:p>
            <a:pPr eaLnBrk="1" hangingPunct="1"/>
            <a:r>
              <a:rPr lang="en-US" altLang="en-US" sz="2400"/>
              <a:t>Iterative deepening search uses only linear space and not much more time than other uninformed algorithms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546B0BF-4417-1EF6-954C-44CF079B5E18}"/>
              </a:ext>
            </a:extLst>
          </p:cNvPr>
          <p:cNvSpPr>
            <a:spLocks noGrp="1" noChangeArrowheads="1"/>
          </p:cNvSpPr>
          <p:nvPr>
            <p:ph type="title"/>
          </p:nvPr>
        </p:nvSpPr>
        <p:spPr/>
        <p:txBody>
          <a:bodyPr/>
          <a:lstStyle/>
          <a:p>
            <a:r>
              <a:rPr lang="en-US" altLang="en-US"/>
              <a:t>Rational agents</a:t>
            </a:r>
          </a:p>
        </p:txBody>
      </p:sp>
      <p:sp>
        <p:nvSpPr>
          <p:cNvPr id="22530" name="Rectangle 3">
            <a:extLst>
              <a:ext uri="{FF2B5EF4-FFF2-40B4-BE49-F238E27FC236}">
                <a16:creationId xmlns:a16="http://schemas.microsoft.com/office/drawing/2014/main" id="{8FC1C804-26C9-760D-1704-6F1E6AF1A2F7}"/>
              </a:ext>
            </a:extLst>
          </p:cNvPr>
          <p:cNvSpPr>
            <a:spLocks noGrp="1" noChangeArrowheads="1"/>
          </p:cNvSpPr>
          <p:nvPr>
            <p:ph type="body" idx="1"/>
          </p:nvPr>
        </p:nvSpPr>
        <p:spPr/>
        <p:txBody>
          <a:bodyPr/>
          <a:lstStyle/>
          <a:p>
            <a:pPr>
              <a:lnSpc>
                <a:spcPct val="90000"/>
              </a:lnSpc>
            </a:pPr>
            <a:r>
              <a:rPr lang="en-US" altLang="en-US"/>
              <a:t>Rationality is distinct from omniscience (all-knowing with infinite knowledge)</a:t>
            </a:r>
          </a:p>
          <a:p>
            <a:pPr>
              <a:lnSpc>
                <a:spcPct val="90000"/>
              </a:lnSpc>
            </a:pPr>
            <a:r>
              <a:rPr lang="en-US" altLang="en-US"/>
              <a:t>Agents can perform actions in order to modify future percepts so as to obtain useful information (information gathering, exploration)</a:t>
            </a:r>
          </a:p>
          <a:p>
            <a:pPr>
              <a:lnSpc>
                <a:spcPct val="90000"/>
              </a:lnSpc>
            </a:pPr>
            <a:r>
              <a:rPr lang="en-US" altLang="en-US"/>
              <a:t>An agent is </a:t>
            </a:r>
            <a:r>
              <a:rPr lang="en-US" altLang="en-US">
                <a:solidFill>
                  <a:srgbClr val="FF0000"/>
                </a:solidFill>
              </a:rPr>
              <a:t>autonomous</a:t>
            </a:r>
            <a:r>
              <a:rPr lang="en-US" altLang="en-US"/>
              <a:t> if its behavior is determined by its own experience (with ability to learn and adapt)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E80E6FA-6C92-07DE-E9CE-755A1BA2AE34}"/>
              </a:ext>
            </a:extLst>
          </p:cNvPr>
          <p:cNvSpPr>
            <a:spLocks noGrp="1" noChangeArrowheads="1"/>
          </p:cNvSpPr>
          <p:nvPr>
            <p:ph type="title"/>
          </p:nvPr>
        </p:nvSpPr>
        <p:spPr/>
        <p:txBody>
          <a:bodyPr/>
          <a:lstStyle/>
          <a:p>
            <a:r>
              <a:rPr lang="en-US" altLang="en-US"/>
              <a:t>PEAS</a:t>
            </a:r>
          </a:p>
        </p:txBody>
      </p:sp>
      <p:sp>
        <p:nvSpPr>
          <p:cNvPr id="12291" name="Rectangle 3">
            <a:extLst>
              <a:ext uri="{FF2B5EF4-FFF2-40B4-BE49-F238E27FC236}">
                <a16:creationId xmlns:a16="http://schemas.microsoft.com/office/drawing/2014/main" id="{CE0281BE-BCE9-4C43-7A8B-4EFD1322ED33}"/>
              </a:ext>
            </a:extLst>
          </p:cNvPr>
          <p:cNvSpPr>
            <a:spLocks noGrp="1" noChangeArrowheads="1"/>
          </p:cNvSpPr>
          <p:nvPr>
            <p:ph idx="1"/>
          </p:nvPr>
        </p:nvSpPr>
        <p:spPr/>
        <p:txBody>
          <a:bodyPr/>
          <a:lstStyle/>
          <a:p>
            <a:pPr>
              <a:lnSpc>
                <a:spcPct val="90000"/>
              </a:lnSpc>
              <a:defRPr/>
            </a:pPr>
            <a:r>
              <a:rPr lang="en-US" altLang="en-US" sz="2800" dirty="0"/>
              <a:t>PEAS: Performance measure, Environment, Actuators, Sensors</a:t>
            </a:r>
          </a:p>
          <a:p>
            <a:pPr>
              <a:lnSpc>
                <a:spcPct val="90000"/>
              </a:lnSpc>
              <a:defRPr/>
            </a:pPr>
            <a:r>
              <a:rPr lang="en-US" altLang="en-US" sz="2800" dirty="0"/>
              <a:t>Must first specify the setting for intelligent agent design</a:t>
            </a:r>
          </a:p>
          <a:p>
            <a:pPr>
              <a:lnSpc>
                <a:spcPct val="90000"/>
              </a:lnSpc>
              <a:defRPr/>
            </a:pPr>
            <a:r>
              <a:rPr lang="en-US" altLang="en-US" sz="2800" dirty="0"/>
              <a:t>Consider, e.g., the task of designing an automated taxi driver:</a:t>
            </a:r>
          </a:p>
          <a:p>
            <a:pPr lvl="1">
              <a:lnSpc>
                <a:spcPct val="90000"/>
              </a:lnSpc>
              <a:defRPr/>
            </a:pPr>
            <a:r>
              <a:rPr lang="en-US" altLang="en-US" sz="3200" b="1" dirty="0">
                <a:solidFill>
                  <a:schemeClr val="accent1">
                    <a:lumMod val="75000"/>
                  </a:schemeClr>
                </a:solidFill>
              </a:rPr>
              <a:t>Performance measure</a:t>
            </a:r>
            <a:endParaRPr lang="en-US" altLang="en-US" sz="2400" dirty="0"/>
          </a:p>
          <a:p>
            <a:pPr lvl="1">
              <a:lnSpc>
                <a:spcPct val="90000"/>
              </a:lnSpc>
              <a:defRPr/>
            </a:pPr>
            <a:r>
              <a:rPr lang="en-US" altLang="en-US" sz="3200" b="1" dirty="0">
                <a:solidFill>
                  <a:srgbClr val="FF0000"/>
                </a:solidFill>
              </a:rPr>
              <a:t>Environment</a:t>
            </a:r>
          </a:p>
          <a:p>
            <a:pPr lvl="1">
              <a:lnSpc>
                <a:spcPct val="90000"/>
              </a:lnSpc>
              <a:defRPr/>
            </a:pPr>
            <a:r>
              <a:rPr lang="en-US" altLang="en-US" sz="3200" b="1" dirty="0">
                <a:solidFill>
                  <a:srgbClr val="00B050"/>
                </a:solidFill>
              </a:rPr>
              <a:t>Actuators</a:t>
            </a:r>
          </a:p>
          <a:p>
            <a:pPr lvl="1">
              <a:lnSpc>
                <a:spcPct val="90000"/>
              </a:lnSpc>
              <a:defRPr/>
            </a:pPr>
            <a:r>
              <a:rPr lang="en-US" altLang="en-US" sz="3200" b="1" dirty="0">
                <a:solidFill>
                  <a:schemeClr val="accent2"/>
                </a:solidFill>
              </a:rPr>
              <a:t>Sensors</a:t>
            </a:r>
            <a:endParaRPr lang="en-US" altLang="en-US" sz="2400" dirty="0"/>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lends">
  <a:themeElements>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themeOverride>
</file>

<file path=docProps/app.xml><?xml version="1.0" encoding="utf-8"?>
<Properties xmlns="http://schemas.openxmlformats.org/officeDocument/2006/extended-properties" xmlns:vt="http://schemas.openxmlformats.org/officeDocument/2006/docPropsVTypes">
  <Template/>
  <TotalTime>1434</TotalTime>
  <Words>3100</Words>
  <Application>Microsoft Macintosh PowerPoint</Application>
  <PresentationFormat>On-screen Show (4:3)</PresentationFormat>
  <Paragraphs>544</Paragraphs>
  <Slides>72</Slides>
  <Notes>0</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Tahoma</vt:lpstr>
      <vt:lpstr>Arial</vt:lpstr>
      <vt:lpstr>Wingdings</vt:lpstr>
      <vt:lpstr>Monotype Corsiva</vt:lpstr>
      <vt:lpstr>Courier New</vt:lpstr>
      <vt:lpstr>r</vt:lpstr>
      <vt:lpstr>Blends</vt:lpstr>
      <vt:lpstr>Solving problems by searching</vt:lpstr>
      <vt:lpstr>Outline</vt:lpstr>
      <vt:lpstr>Agents</vt:lpstr>
      <vt:lpstr>Agents and environments</vt:lpstr>
      <vt:lpstr>Vacuum-cleaner world</vt:lpstr>
      <vt:lpstr>Rational agents</vt:lpstr>
      <vt:lpstr>Rational agents</vt:lpstr>
      <vt:lpstr>Rational agents</vt:lpstr>
      <vt:lpstr>PEAS</vt:lpstr>
      <vt:lpstr>PEAS</vt:lpstr>
      <vt:lpstr>PEAS</vt:lpstr>
      <vt:lpstr>PEAS</vt:lpstr>
      <vt:lpstr>PEAS</vt:lpstr>
      <vt:lpstr>Environment types</vt:lpstr>
      <vt:lpstr>Environment types</vt:lpstr>
      <vt:lpstr>Environment types</vt:lpstr>
      <vt:lpstr>Agent functions and programs</vt:lpstr>
      <vt:lpstr>The search space </vt:lpstr>
      <vt:lpstr>Problem-solving agents</vt:lpstr>
      <vt:lpstr>Example: Romania</vt:lpstr>
      <vt:lpstr>Example: Romania</vt:lpstr>
      <vt:lpstr>Problem types</vt:lpstr>
      <vt:lpstr>Example: vacuum world</vt:lpstr>
      <vt:lpstr>Example: vacuum world</vt:lpstr>
      <vt:lpstr>Example: vacuum world</vt:lpstr>
      <vt:lpstr>Example: vacuum world</vt:lpstr>
      <vt:lpstr>Single-state problem formulation</vt:lpstr>
      <vt:lpstr>Selecting a state space</vt:lpstr>
      <vt:lpstr>Vacuum world state space graph</vt:lpstr>
      <vt:lpstr>Vacuum world state space graph</vt:lpstr>
      <vt:lpstr>Example: The 8-puzzle</vt:lpstr>
      <vt:lpstr>Example: The 8-puzzle</vt:lpstr>
      <vt:lpstr>Example: robotic assembly</vt:lpstr>
      <vt:lpstr>Tree search algorithms</vt:lpstr>
      <vt:lpstr>Tree search example</vt:lpstr>
      <vt:lpstr>Tree search example</vt:lpstr>
      <vt:lpstr>Tree search example</vt:lpstr>
      <vt:lpstr>Implementation: general tree search</vt:lpstr>
      <vt:lpstr>Implementation: states vs. nodes</vt:lpstr>
      <vt:lpstr>Search strategies</vt:lpstr>
      <vt:lpstr>Uninformed search strategies</vt:lpstr>
      <vt:lpstr>Breadth-first search</vt:lpstr>
      <vt:lpstr>Breadth-first search</vt:lpstr>
      <vt:lpstr>Breadth-first search</vt:lpstr>
      <vt:lpstr>Breadth-first search</vt:lpstr>
      <vt:lpstr>Properties of breadth-first search</vt:lpstr>
      <vt:lpstr>Uniform-cost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Properties of depth-first search</vt:lpstr>
      <vt:lpstr>Depth-limited search</vt:lpstr>
      <vt:lpstr>Iterative deepening search</vt:lpstr>
      <vt:lpstr>Iterative deepening search l =0</vt:lpstr>
      <vt:lpstr>Iterative deepening search l =1</vt:lpstr>
      <vt:lpstr>Iterative deepening search l =2</vt:lpstr>
      <vt:lpstr>Iterative deepening search l =3</vt:lpstr>
      <vt:lpstr>Iterative deepening search</vt:lpstr>
      <vt:lpstr>Properties of iterative deepening search</vt:lpstr>
      <vt:lpstr>Summary of algorithms</vt:lpstr>
      <vt:lpstr>Repeated states</vt:lpstr>
      <vt:lpstr>Graph search</vt:lpstr>
      <vt:lpstr>Summary</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problems by searching</dc:title>
  <dc:creator>Min-Yen Kan</dc:creator>
  <cp:lastModifiedBy>Passent Mohamed Mohamed Elkafrawy</cp:lastModifiedBy>
  <cp:revision>18</cp:revision>
  <dcterms:created xsi:type="dcterms:W3CDTF">2003-12-17T02:58:58Z</dcterms:created>
  <dcterms:modified xsi:type="dcterms:W3CDTF">2023-01-25T07:54:47Z</dcterms:modified>
</cp:coreProperties>
</file>