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330" r:id="rId2"/>
    <p:sldId id="347" r:id="rId3"/>
    <p:sldId id="348" r:id="rId4"/>
    <p:sldId id="417" r:id="rId5"/>
    <p:sldId id="349" r:id="rId6"/>
    <p:sldId id="350" r:id="rId7"/>
    <p:sldId id="411" r:id="rId8"/>
    <p:sldId id="352" r:id="rId9"/>
    <p:sldId id="353" r:id="rId10"/>
    <p:sldId id="354" r:id="rId11"/>
    <p:sldId id="421" r:id="rId12"/>
    <p:sldId id="356" r:id="rId13"/>
    <p:sldId id="357" r:id="rId14"/>
    <p:sldId id="358" r:id="rId15"/>
    <p:sldId id="360" r:id="rId16"/>
    <p:sldId id="359" r:id="rId17"/>
    <p:sldId id="413" r:id="rId18"/>
    <p:sldId id="420" r:id="rId19"/>
    <p:sldId id="361" r:id="rId20"/>
    <p:sldId id="419" r:id="rId21"/>
    <p:sldId id="422" r:id="rId22"/>
    <p:sldId id="423" r:id="rId23"/>
    <p:sldId id="363" r:id="rId24"/>
    <p:sldId id="393" r:id="rId25"/>
    <p:sldId id="364" r:id="rId26"/>
    <p:sldId id="408" r:id="rId27"/>
    <p:sldId id="404" r:id="rId28"/>
    <p:sldId id="403" r:id="rId29"/>
    <p:sldId id="375" r:id="rId30"/>
    <p:sldId id="426" r:id="rId31"/>
    <p:sldId id="427" r:id="rId32"/>
    <p:sldId id="374" r:id="rId33"/>
    <p:sldId id="429" r:id="rId34"/>
    <p:sldId id="430" r:id="rId35"/>
    <p:sldId id="376" r:id="rId36"/>
    <p:sldId id="331" r:id="rId3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3" autoAdjust="0"/>
    <p:restoredTop sz="94667"/>
  </p:normalViewPr>
  <p:slideViewPr>
    <p:cSldViewPr snapToGrid="0">
      <p:cViewPr varScale="1">
        <p:scale>
          <a:sx n="108" d="100"/>
          <a:sy n="108" d="100"/>
        </p:scale>
        <p:origin x="1560" y="10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6646A39-9D9C-4576-B76B-C83B690BB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615B404-9F60-46B3-9E39-216C93215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51FF58-C105-4A9E-9630-D9A0E11B7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5B7E24-1F9A-4145-81FD-5FA9539C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BE2D62-DA23-4A1C-BD18-BB29F30D2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E727F-6BA6-4D29-9307-3BEF0414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61F88E3-AC2E-45D7-A9AF-5C1FFFB92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64BE0D-CEB9-40CC-8FCE-AE12BD2F3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4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52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65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E9E8DC3-5471-4D9B-B920-963C37282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C81ECEA-4C58-43A0-8A83-EC53F2B60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B055665-1FCA-46DF-8ADA-AFDB187E5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E89632E-64C1-4EC9-810C-0427E363D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ACF7734-5D09-4080-A5F3-33EF4697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0239A3F8-049F-4A8D-93CB-7DD9B1942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78391D3-ADD6-4090-9893-F708D70934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6B622F6-6930-47DF-9588-CC13ADD7E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3EBCDF-9BF5-4BA4-A046-5EF9DC6D4C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089D0B39-6328-4D25-9200-1051CE46B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9334B8E-3D1F-4D13-A54E-BFE97B363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4D753E-0D96-484D-AE41-DA069EC6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202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DF662679-C637-4C5D-AA50-BC23CF2FD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2D00A35-AD54-491F-B947-6CA0B491F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097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1EC14F13-9940-464D-96E0-6B1495E786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062C8DA-575B-421A-8D26-AE1E16BBC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A55C65A-3BB8-4C4D-AEA1-3229F021D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1570280-4FF2-4E66-8C6A-EFD1536FB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66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7498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CD6A6E-859E-4B10-B0E4-6EB13D783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A0DDCD0-8B5C-445D-8C9C-4A2B029B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024C80D8-4B5B-4CF0-9E74-1F333CFDBF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ACA46D-0338-463B-AD68-EE5177F9CE61}" type="slidenum">
              <a:rPr lang="en-US" altLang="en-US" smtClean="0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2C7231C7-7B0E-4112-98C4-3E0CA9887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2DE697E-CF3E-4A96-AF5B-E9BF310CB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1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28BEE-6138-41AB-98EC-157EDD7F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1548D0-5E5D-425A-AFC9-AE5CF7AA1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E33B51-0000-42AD-B920-0A0E39C0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A2DA55-94B7-44EA-9189-4528FAFDB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D09A12-D842-4736-945B-046894987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</a:t>
            </a:r>
            <a:r>
              <a:rPr kumimoji="1" lang="en-US" altLang="en-US" dirty="0"/>
              <a:t>st</a:t>
            </a:r>
            <a:r>
              <a:rPr lang="en-US" altLang="en-US" dirty="0"/>
              <a:t>em Definition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F6D041-5778-4E18-B7CE-FFE8B9C42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1247775"/>
            <a:ext cx="7989661" cy="4728482"/>
          </a:xfrm>
        </p:spPr>
        <p:txBody>
          <a:bodyPr/>
          <a:lstStyle/>
          <a:p>
            <a:r>
              <a:rPr lang="en-US" altLang="en-US" dirty="0"/>
              <a:t>No universally accepted definition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altLang="en-US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kernel, </a:t>
            </a:r>
            <a:r>
              <a:rPr lang="en-US" altLang="ja-JP" dirty="0"/>
              <a:t>part of the operating system</a:t>
            </a:r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system program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(ships with the operating system, but not part of the kernel) , or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r>
              <a:rPr lang="en-US" altLang="en-US" dirty="0"/>
              <a:t>Today’s OSes for general purpose and mobile computing also include 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middleware</a:t>
            </a:r>
            <a:r>
              <a:rPr lang="en-US" altLang="en-US" dirty="0"/>
              <a:t> – a set of software frameworks that provide additional services to application developers such as databases, multimedia, graphics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2897302"/>
            <a:ext cx="8813800" cy="106339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Overview of Computer System Structure </a:t>
            </a:r>
          </a:p>
        </p:txBody>
      </p:sp>
    </p:spTree>
    <p:extLst>
      <p:ext uri="{BB962C8B-B14F-4D97-AF65-F5344CB8AC3E}">
        <p14:creationId xmlns:p14="http://schemas.microsoft.com/office/powerpoint/2010/main" val="81815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214313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33488"/>
            <a:ext cx="7639050" cy="4530725"/>
          </a:xfrm>
        </p:spPr>
        <p:txBody>
          <a:bodyPr/>
          <a:lstStyle/>
          <a:p>
            <a:r>
              <a:rPr lang="en-US" altLang="en-US" dirty="0"/>
              <a:t>Computer-system operation</a:t>
            </a:r>
          </a:p>
          <a:p>
            <a:pPr lvl="1"/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/>
            <a:r>
              <a:rPr lang="en-US" altLang="en-US" dirty="0"/>
              <a:t>Concurrent execution of CPUs and devices competing for memory cycles</a:t>
            </a:r>
          </a:p>
          <a:p>
            <a:pPr lvl="1"/>
            <a:endParaRPr lang="en-US" alt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098800"/>
            <a:ext cx="62166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33364A-2762-4B99-8AB9-6D18C2AFC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220663"/>
            <a:ext cx="7605713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Computer-System Operation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64A599-FF25-49B5-8AA3-7045B629D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390099" cy="4528334"/>
          </a:xfrm>
        </p:spPr>
        <p:txBody>
          <a:bodyPr/>
          <a:lstStyle/>
          <a:p>
            <a:r>
              <a:rPr lang="en-US" altLang="en-US" dirty="0"/>
              <a:t>I/O devices and the CPU can execute concurrently</a:t>
            </a:r>
            <a:endParaRPr lang="en-US" altLang="en-US" sz="800" dirty="0"/>
          </a:p>
          <a:p>
            <a:r>
              <a:rPr lang="en-US" altLang="en-US" dirty="0"/>
              <a:t>Each device controller is in charge of a particular device type</a:t>
            </a:r>
            <a:endParaRPr lang="en-US" altLang="en-US" sz="800" dirty="0"/>
          </a:p>
          <a:p>
            <a:r>
              <a:rPr lang="en-US" altLang="en-US" dirty="0"/>
              <a:t>Each device controller has a local buffer</a:t>
            </a:r>
          </a:p>
          <a:p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800" dirty="0"/>
          </a:p>
          <a:p>
            <a:r>
              <a:rPr lang="en-US" altLang="en-US" dirty="0"/>
              <a:t>CPU moves data from/to main memory to/from local buffers</a:t>
            </a:r>
            <a:endParaRPr lang="en-US" altLang="en-US" sz="800" dirty="0"/>
          </a:p>
          <a:p>
            <a:r>
              <a:rPr lang="en-US" altLang="en-US" dirty="0"/>
              <a:t>I/O is from the device to local buffer of controller</a:t>
            </a:r>
            <a:endParaRPr lang="en-US" altLang="en-US" sz="800" dirty="0"/>
          </a:p>
          <a:p>
            <a:r>
              <a:rPr lang="en-US" altLang="en-US" dirty="0"/>
              <a:t>Device controller informs CPU that it has finished its operation by causing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41A5330-A3BD-455B-BFA0-98923909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95263"/>
            <a:ext cx="7591425" cy="576262"/>
          </a:xfrm>
        </p:spPr>
        <p:txBody>
          <a:bodyPr/>
          <a:lstStyle/>
          <a:p>
            <a:pPr eaLnBrk="1" hangingPunct="1"/>
            <a:r>
              <a:rPr lang="en-US" altLang="en-US"/>
              <a:t>Common Functions of Interrupts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B0CF6-F08B-4A61-B0A6-715F5ED6B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993492" cy="4385114"/>
          </a:xfrm>
        </p:spPr>
        <p:txBody>
          <a:bodyPr/>
          <a:lstStyle/>
          <a:p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vector</a:t>
            </a:r>
            <a:r>
              <a:rPr lang="en-US" altLang="en-US" dirty="0"/>
              <a:t>, which contains the addresses of all the service routines</a:t>
            </a:r>
            <a:endParaRPr lang="en-US" altLang="en-US" sz="800" dirty="0"/>
          </a:p>
          <a:p>
            <a:r>
              <a:rPr lang="en-US" altLang="en-US" dirty="0"/>
              <a:t>Interrupt architecture must save the address of the interrupted instruction</a:t>
            </a:r>
            <a:endParaRPr lang="en-US" altLang="en-US" sz="800" i="1" dirty="0"/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 </a:t>
            </a:r>
            <a:r>
              <a:rPr lang="en-US" altLang="en-US" dirty="0"/>
              <a:t>is a software-generated interrupt caused either by an error or a user request</a:t>
            </a:r>
            <a:endParaRPr lang="en-US" altLang="en-US" sz="800" dirty="0"/>
          </a:p>
          <a:p>
            <a:r>
              <a:rPr lang="en-US" altLang="en-US" dirty="0"/>
              <a:t>An operating system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8E0AFA-01CE-41D2-B83F-9F7243CE8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526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 Timeline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08175"/>
            <a:ext cx="835501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49E83DD-FDA1-45E4-88D0-BF9195BD72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-57150"/>
            <a:ext cx="7515225" cy="844550"/>
          </a:xfrm>
        </p:spPr>
        <p:txBody>
          <a:bodyPr/>
          <a:lstStyle/>
          <a:p>
            <a:pPr eaLnBrk="1" hangingPunct="1"/>
            <a:r>
              <a:rPr lang="en-US" altLang="en-US"/>
              <a:t>Interrupt Handling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3C56CA-14C9-45EF-B0B3-BE810695D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6609234" cy="4192621"/>
          </a:xfrm>
        </p:spPr>
        <p:txBody>
          <a:bodyPr/>
          <a:lstStyle/>
          <a:p>
            <a:r>
              <a:rPr lang="en-US" altLang="en-US" dirty="0"/>
              <a:t>The operating system preserves the state of the CPU by storing the registers and the program counter</a:t>
            </a:r>
          </a:p>
          <a:p>
            <a:r>
              <a:rPr lang="en-US" altLang="en-US" dirty="0"/>
              <a:t>Determines which type of interrupt has occurred:</a:t>
            </a:r>
          </a:p>
          <a:p>
            <a:r>
              <a:rPr lang="en-US" altLang="en-US" dirty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2725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/>
              <a:t>I/O Structure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5351" y="1244600"/>
            <a:ext cx="6618153" cy="43519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methods for handling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</p:txBody>
      </p:sp>
    </p:spTree>
    <p:extLst>
      <p:ext uri="{BB962C8B-B14F-4D97-AF65-F5344CB8AC3E}">
        <p14:creationId xmlns:p14="http://schemas.microsoft.com/office/powerpoint/2010/main" val="157006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2725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I/O Structure </a:t>
            </a:r>
            <a:r>
              <a:rPr lang="en-US" altLang="en-US"/>
              <a:t>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5351" y="1244600"/>
            <a:ext cx="7202048" cy="45282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Wait loop (contention for memory access)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 most one I/O request is outstanding at a time, no simultaneous I/O processing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 </a:t>
            </a:r>
            <a:r>
              <a:rPr lang="en-US" altLang="en-US" dirty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Device-status table </a:t>
            </a:r>
            <a:r>
              <a:rPr lang="en-US" altLang="en-US" dirty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indexes into I/O device table to determine device status and to modify table entry to include interrupt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What Operating Systems Do</a:t>
            </a:r>
          </a:p>
          <a:p>
            <a:r>
              <a:rPr lang="en-US" altLang="en-US"/>
              <a:t>Computer-System Organization</a:t>
            </a:r>
          </a:p>
          <a:p>
            <a:r>
              <a:rPr lang="en-US" altLang="en-US"/>
              <a:t>Computer-System Architecture</a:t>
            </a:r>
          </a:p>
          <a:p>
            <a:r>
              <a:rPr lang="en-US" altLang="en-US"/>
              <a:t>Operating-System Operations</a:t>
            </a:r>
          </a:p>
          <a:p>
            <a:r>
              <a:rPr lang="en-US" altLang="en-US"/>
              <a:t>Resource Management</a:t>
            </a:r>
          </a:p>
          <a:p>
            <a:r>
              <a:rPr lang="en-US" altLang="en-US"/>
              <a:t>Security and Protection</a:t>
            </a:r>
          </a:p>
          <a:p>
            <a:r>
              <a:rPr lang="en-US" altLang="en-US"/>
              <a:t>Virtualization</a:t>
            </a:r>
          </a:p>
          <a:p>
            <a:r>
              <a:rPr lang="en-US" altLang="en-US"/>
              <a:t>Distributed Systems</a:t>
            </a:r>
          </a:p>
          <a:p>
            <a:r>
              <a:rPr lang="en-US" altLang="en-US"/>
              <a:t>Kernel Data Structures</a:t>
            </a:r>
          </a:p>
          <a:p>
            <a:r>
              <a:rPr lang="en-US" altLang="en-US"/>
              <a:t>Computing Environments</a:t>
            </a:r>
          </a:p>
          <a:p>
            <a:r>
              <a:rPr lang="en-US" altLang="en-US"/>
              <a:t>Free/Libre and Open-Source Operating Systems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432550" cy="441619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 program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4488" y="2888119"/>
            <a:ext cx="5116286" cy="10307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Storage Structure</a:t>
            </a:r>
          </a:p>
        </p:txBody>
      </p:sp>
    </p:spTree>
    <p:extLst>
      <p:ext uri="{BB962C8B-B14F-4D97-AF65-F5344CB8AC3E}">
        <p14:creationId xmlns:p14="http://schemas.microsoft.com/office/powerpoint/2010/main" val="26530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Structure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143002"/>
            <a:ext cx="6744624" cy="4393640"/>
          </a:xfrm>
        </p:spPr>
        <p:txBody>
          <a:bodyPr/>
          <a:lstStyle/>
          <a:p>
            <a:r>
              <a:rPr lang="en-US" altLang="en-US" sz="1700" dirty="0"/>
              <a:t>Main memory – only large storage media that the CPU can access directly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Random access</a:t>
            </a:r>
          </a:p>
          <a:p>
            <a:pPr lvl="1"/>
            <a:r>
              <a:rPr lang="en-US" altLang="en-US" sz="1600" dirty="0"/>
              <a:t>Typically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volatile</a:t>
            </a:r>
          </a:p>
          <a:p>
            <a:pPr lvl="1"/>
            <a:r>
              <a:rPr lang="en-US" altLang="en-US" dirty="0"/>
              <a:t>Typically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random-access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sz="1600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 the form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Dynamic Random-access Memory (DRAM)</a:t>
            </a:r>
          </a:p>
          <a:p>
            <a:r>
              <a:rPr lang="en-US" altLang="en-US" sz="1700" dirty="0"/>
              <a:t>Secondary storage – extension of main memory that provides large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nonvolatile </a:t>
            </a:r>
            <a:r>
              <a:rPr lang="en-US" altLang="en-US" sz="1700" dirty="0"/>
              <a:t>storage capacity</a:t>
            </a:r>
          </a:p>
        </p:txBody>
      </p:sp>
    </p:spTree>
    <p:extLst>
      <p:ext uri="{BB962C8B-B14F-4D97-AF65-F5344CB8AC3E}">
        <p14:creationId xmlns:p14="http://schemas.microsoft.com/office/powerpoint/2010/main" val="1975106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64AC02E-E41F-46F8-AB7D-B5616F48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0803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Storage Structure (Cont.)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A855027-4195-4654-9750-3AA93B7328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099455"/>
            <a:ext cx="6905398" cy="444137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Hard Disk Drives </a:t>
            </a:r>
            <a:r>
              <a:rPr lang="en-US" altLang="en-US" sz="1700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HDD</a:t>
            </a:r>
            <a:r>
              <a:rPr lang="en-US" altLang="en-US" sz="1700" dirty="0"/>
              <a:t>) – rigid metal or glass platters covered with magnetic recording material </a:t>
            </a:r>
          </a:p>
          <a:p>
            <a:pPr lvl="1"/>
            <a:r>
              <a:rPr lang="en-US" altLang="en-US" sz="1600" dirty="0"/>
              <a:t>Disk surface is logically divided into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tracks</a:t>
            </a:r>
            <a:r>
              <a:rPr lang="en-US" altLang="en-US" sz="1600" dirty="0"/>
              <a:t>, which are subdivided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</a:p>
          <a:p>
            <a:pPr lvl="1"/>
            <a:r>
              <a:rPr lang="en-US" altLang="en-US" sz="1600" dirty="0"/>
              <a:t>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disk controller </a:t>
            </a:r>
            <a:r>
              <a:rPr lang="en-US" altLang="en-US" sz="1600" dirty="0"/>
              <a:t>determines the logical interaction between the device and the computer 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Non-volatile memory</a:t>
            </a:r>
            <a:r>
              <a:rPr lang="en-US" altLang="en-US" sz="1700" dirty="0"/>
              <a:t>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NVM</a:t>
            </a:r>
            <a:r>
              <a:rPr lang="en-US" altLang="en-US" sz="1700" dirty="0"/>
              <a:t>)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1700" dirty="0"/>
              <a:t>devices– faster than hard disks, nonvolatile</a:t>
            </a:r>
          </a:p>
          <a:p>
            <a:pPr lvl="1"/>
            <a:r>
              <a:rPr lang="en-US" altLang="en-US" sz="1600" dirty="0"/>
              <a:t>Various technologies</a:t>
            </a:r>
          </a:p>
          <a:p>
            <a:pPr lvl="1"/>
            <a:r>
              <a:rPr lang="en-US" altLang="en-US" sz="1600" dirty="0"/>
              <a:t>Becoming more popular as capacity and performance increases, price drops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>
            <a:extLst>
              <a:ext uri="{FF2B5EF4-FFF2-40B4-BE49-F238E27FC236}">
                <a16:creationId xmlns:a16="http://schemas.microsoft.com/office/drawing/2014/main" id="{9399C31D-3B45-4819-86D3-3562EEC7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7738" y="203200"/>
            <a:ext cx="7851775" cy="576263"/>
          </a:xfrm>
        </p:spPr>
        <p:txBody>
          <a:bodyPr/>
          <a:lstStyle/>
          <a:p>
            <a:r>
              <a:rPr lang="en-US" altLang="en-US" sz="3000"/>
              <a:t>Storage Definitions and Notation Review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7CEF2D5C-E937-4516-898C-4034833D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079500"/>
            <a:ext cx="73533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0AC8D8D-292B-2943-B449-B924F9BB88F3}"/>
              </a:ext>
            </a:extLst>
          </p:cNvPr>
          <p:cNvSpPr/>
          <p:nvPr/>
        </p:nvSpPr>
        <p:spPr bwMode="auto">
          <a:xfrm>
            <a:off x="842962" y="1079500"/>
            <a:ext cx="8039100" cy="4953000"/>
          </a:xfrm>
          <a:prstGeom prst="rect">
            <a:avLst/>
          </a:prstGeom>
          <a:solidFill>
            <a:srgbClr val="CEEBF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sz="1400" dirty="0"/>
              <a:t> The basic unit of computer storage is the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sz="1400" dirty="0"/>
              <a:t>. A bit can contain one of two</a:t>
            </a:r>
          </a:p>
          <a:p>
            <a:pPr>
              <a:defRPr/>
            </a:pPr>
            <a:r>
              <a:rPr lang="en-US" sz="1400" dirty="0"/>
              <a:t>values, 0 and 1. All other storage in a computer is based on collections of bits.</a:t>
            </a:r>
          </a:p>
          <a:p>
            <a:pPr>
              <a:defRPr/>
            </a:pPr>
            <a:r>
              <a:rPr lang="en-US" sz="1400" dirty="0"/>
              <a:t>Given enough bits, it is amazing how many things a computer can represent:</a:t>
            </a:r>
          </a:p>
          <a:p>
            <a:pPr>
              <a:defRPr/>
            </a:pPr>
            <a:r>
              <a:rPr lang="en-US" sz="1400" dirty="0"/>
              <a:t>numbers, letters, images, movies, sounds, documents, and programs, to name</a:t>
            </a:r>
          </a:p>
          <a:p>
            <a:pPr>
              <a:defRPr/>
            </a:pPr>
            <a:r>
              <a:rPr lang="en-US" sz="1400" dirty="0"/>
              <a:t>a few.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byte</a:t>
            </a:r>
            <a:r>
              <a:rPr lang="en-US" sz="1400" dirty="0"/>
              <a:t> is 8 bits, and on most computers it is the smallest convenient</a:t>
            </a:r>
          </a:p>
          <a:p>
            <a:pPr>
              <a:defRPr/>
            </a:pPr>
            <a:r>
              <a:rPr lang="en-US" sz="1400" dirty="0"/>
              <a:t>chunk of storage. For example, most computers don’t have an instruction to</a:t>
            </a:r>
          </a:p>
          <a:p>
            <a:pPr>
              <a:defRPr/>
            </a:pPr>
            <a:r>
              <a:rPr lang="en-US" sz="1400" dirty="0"/>
              <a:t>move a bit but do have one to move a byte. A less common term is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word</a:t>
            </a:r>
            <a:r>
              <a:rPr lang="en-US" sz="1400" dirty="0"/>
              <a:t>,</a:t>
            </a:r>
          </a:p>
          <a:p>
            <a:pPr>
              <a:defRPr/>
            </a:pPr>
            <a:r>
              <a:rPr lang="en-US" sz="1400" dirty="0"/>
              <a:t>which is a given computer architecture’s native unit of data. A word is made</a:t>
            </a:r>
          </a:p>
          <a:p>
            <a:pPr>
              <a:defRPr/>
            </a:pPr>
            <a:r>
              <a:rPr lang="en-US" sz="1400" dirty="0"/>
              <a:t>up of one or more bytes. For example, a computer that has 64-bit registers and</a:t>
            </a:r>
          </a:p>
          <a:p>
            <a:pPr>
              <a:defRPr/>
            </a:pPr>
            <a:r>
              <a:rPr lang="en-US" sz="1400" dirty="0"/>
              <a:t>64-bit memory addressing typically has 64-bit (8-byte) words. A computer</a:t>
            </a:r>
          </a:p>
          <a:p>
            <a:pPr>
              <a:defRPr/>
            </a:pPr>
            <a:r>
              <a:rPr lang="en-US" sz="1400" dirty="0"/>
              <a:t>executes many operations in its native word size rather than a byte at a time.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Computer storage, along with most computer throughput, is generally</a:t>
            </a:r>
          </a:p>
          <a:p>
            <a:pPr>
              <a:defRPr/>
            </a:pPr>
            <a:r>
              <a:rPr lang="en-US" sz="1400" dirty="0"/>
              <a:t>measured and manipulated in bytes and collections of bytes.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kilobyte</a:t>
            </a:r>
            <a:r>
              <a:rPr lang="en-US" sz="1400" dirty="0"/>
              <a:t>, or</a:t>
            </a:r>
          </a:p>
          <a:p>
            <a:pPr>
              <a:defRPr/>
            </a:pPr>
            <a:r>
              <a:rPr lang="en-US" sz="1400" dirty="0"/>
              <a:t>KB , is 1,024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megabyte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MB</a:t>
            </a:r>
            <a:r>
              <a:rPr lang="en-US" sz="1400" dirty="0"/>
              <a:t>, is 1,024</a:t>
            </a:r>
            <a:r>
              <a:rPr lang="en-US" sz="1400" baseline="30000" dirty="0"/>
              <a:t>2</a:t>
            </a:r>
            <a:r>
              <a:rPr lang="en-US" sz="1400" dirty="0"/>
              <a:t> 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gigabyte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GB</a:t>
            </a:r>
            <a:r>
              <a:rPr lang="en-US" sz="1400" dirty="0"/>
              <a:t>, is</a:t>
            </a:r>
          </a:p>
          <a:p>
            <a:pPr>
              <a:defRPr/>
            </a:pPr>
            <a:r>
              <a:rPr lang="en-US" sz="1400" dirty="0"/>
              <a:t>1,024</a:t>
            </a:r>
            <a:r>
              <a:rPr lang="en-US" sz="1400" baseline="30000" dirty="0"/>
              <a:t>3</a:t>
            </a:r>
            <a:r>
              <a:rPr lang="en-US" sz="1400" dirty="0"/>
              <a:t>  bytes;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terabyte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TB</a:t>
            </a:r>
            <a:r>
              <a:rPr lang="en-US" sz="1400" dirty="0"/>
              <a:t>, is 1,024</a:t>
            </a:r>
            <a:r>
              <a:rPr lang="en-US" sz="1400" baseline="30000" dirty="0"/>
              <a:t>4</a:t>
            </a:r>
            <a:r>
              <a:rPr lang="en-US" sz="1400" dirty="0"/>
              <a:t>  bytes; and a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petabyte</a:t>
            </a:r>
            <a:r>
              <a:rPr lang="en-US" sz="1400" dirty="0"/>
              <a:t>, or </a:t>
            </a:r>
            <a:r>
              <a:rPr kumimoji="1" lang="en-US" sz="1500" b="1" dirty="0">
                <a:solidFill>
                  <a:srgbClr val="006699"/>
                </a:solidFill>
                <a:latin typeface="+mj-lt"/>
              </a:rPr>
              <a:t>PB</a:t>
            </a:r>
            <a:r>
              <a:rPr lang="en-US" sz="1400" dirty="0"/>
              <a:t>, is 1,024</a:t>
            </a:r>
            <a:r>
              <a:rPr lang="en-US" sz="1400" baseline="30000" dirty="0"/>
              <a:t>5</a:t>
            </a:r>
          </a:p>
          <a:p>
            <a:pPr>
              <a:defRPr/>
            </a:pPr>
            <a:r>
              <a:rPr lang="en-US" sz="1400" dirty="0"/>
              <a:t>bytes. Computer manufacturers often round off these numbers and say that</a:t>
            </a:r>
          </a:p>
          <a:p>
            <a:pPr>
              <a:defRPr/>
            </a:pPr>
            <a:r>
              <a:rPr lang="en-US" sz="1400" dirty="0"/>
              <a:t>a megabyte is 1 million bytes and a gigabyte is 1 billion bytes. Networking</a:t>
            </a:r>
          </a:p>
          <a:p>
            <a:pPr>
              <a:defRPr/>
            </a:pPr>
            <a:r>
              <a:rPr lang="en-US" sz="1400" dirty="0"/>
              <a:t>measurements are an exception to this general rule; they are given in bits</a:t>
            </a:r>
          </a:p>
          <a:p>
            <a:pPr>
              <a:defRPr/>
            </a:pPr>
            <a:r>
              <a:rPr lang="en-US" sz="1400" dirty="0"/>
              <a:t>(because networks move data a bit at a time).</a:t>
            </a:r>
          </a:p>
          <a:p>
            <a:pPr>
              <a:defRPr/>
            </a:pPr>
            <a:endParaRPr lang="en-US" sz="14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0644225-21A8-4691-99DE-5A23AE5833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6300" y="211138"/>
            <a:ext cx="7661275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 Hierarchy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703547F-8757-4059-B0DB-0941113BB6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124628"/>
            <a:ext cx="7810500" cy="4530725"/>
          </a:xfrm>
        </p:spPr>
        <p:txBody>
          <a:bodyPr/>
          <a:lstStyle/>
          <a:p>
            <a:r>
              <a:rPr lang="en-US" altLang="en-US" dirty="0"/>
              <a:t>Storage systems organized in hierarchy</a:t>
            </a:r>
          </a:p>
          <a:p>
            <a:pPr lvl="1"/>
            <a:r>
              <a:rPr lang="en-US" altLang="en-US" dirty="0"/>
              <a:t>Speed</a:t>
            </a:r>
          </a:p>
          <a:p>
            <a:pPr lvl="1"/>
            <a:r>
              <a:rPr lang="en-US" altLang="en-US" dirty="0"/>
              <a:t>Cost</a:t>
            </a:r>
          </a:p>
          <a:p>
            <a:pPr lvl="1"/>
            <a:r>
              <a:rPr lang="en-US" altLang="en-US" dirty="0"/>
              <a:t>Volatility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Caching</a:t>
            </a:r>
            <a:r>
              <a:rPr lang="en-US" altLang="en-US" dirty="0"/>
              <a:t> – copying information into faster storage system; main memory can be viewed as a cache for secondary storage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 </a:t>
            </a:r>
            <a:r>
              <a:rPr lang="en-US" altLang="en-US" dirty="0"/>
              <a:t>for each device controller to manage I/O</a:t>
            </a:r>
          </a:p>
          <a:p>
            <a:pPr lvl="1"/>
            <a:r>
              <a:rPr lang="en-US" altLang="en-US" dirty="0"/>
              <a:t>Provides uniform interface between controller and kernel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C8143CB-221D-4E46-ACB1-F240385D001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8438"/>
            <a:ext cx="8126413" cy="576262"/>
          </a:xfrm>
        </p:spPr>
        <p:txBody>
          <a:bodyPr/>
          <a:lstStyle/>
          <a:p>
            <a:pPr eaLnBrk="1" hangingPunct="1"/>
            <a:r>
              <a:rPr lang="en-US" altLang="en-US"/>
              <a:t>Storage-Device Hierarchy</a:t>
            </a:r>
          </a:p>
        </p:txBody>
      </p:sp>
      <p:pic>
        <p:nvPicPr>
          <p:cNvPr id="41987" name="Picture 2">
            <a:extLst>
              <a:ext uri="{FF2B5EF4-FFF2-40B4-BE49-F238E27FC236}">
                <a16:creationId xmlns:a16="http://schemas.microsoft.com/office/drawing/2014/main" id="{96241ED2-B618-4D08-8846-8009538A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1455738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0638B96-DF2B-4D8C-9A35-46ABC3264B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5025" y="212725"/>
            <a:ext cx="7702550" cy="576263"/>
          </a:xfrm>
        </p:spPr>
        <p:txBody>
          <a:bodyPr/>
          <a:lstStyle/>
          <a:p>
            <a:r>
              <a:rPr lang="en-US" altLang="en-US"/>
              <a:t>How a Modern Computer Works</a:t>
            </a:r>
          </a:p>
        </p:txBody>
      </p:sp>
      <p:sp>
        <p:nvSpPr>
          <p:cNvPr id="44035" name="TextBox 3">
            <a:extLst>
              <a:ext uri="{FF2B5EF4-FFF2-40B4-BE49-F238E27FC236}">
                <a16:creationId xmlns:a16="http://schemas.microsoft.com/office/drawing/2014/main" id="{07234D76-D26C-4251-8F66-89C4244B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5637213"/>
            <a:ext cx="2874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 i="1">
                <a:latin typeface="Verdana" panose="020B0604030504040204" pitchFamily="34" charset="0"/>
              </a:rPr>
              <a:t>A von Neumann architecture</a:t>
            </a:r>
          </a:p>
        </p:txBody>
      </p:sp>
      <p:pic>
        <p:nvPicPr>
          <p:cNvPr id="44036" name="Picture 2">
            <a:extLst>
              <a:ext uri="{FF2B5EF4-FFF2-40B4-BE49-F238E27FC236}">
                <a16:creationId xmlns:a16="http://schemas.microsoft.com/office/drawing/2014/main" id="{BDD5B21A-1DF1-4FBF-8A3A-8CDE974C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352550"/>
            <a:ext cx="5122863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BF26148-599A-4FED-894F-9887604055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0763" y="212725"/>
            <a:ext cx="7553325" cy="576263"/>
          </a:xfrm>
        </p:spPr>
        <p:txBody>
          <a:bodyPr/>
          <a:lstStyle/>
          <a:p>
            <a:pPr eaLnBrk="1" hangingPunct="1"/>
            <a:r>
              <a:rPr lang="en-US" altLang="en-US"/>
              <a:t>Direct Memory Access Structure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24405CB-DFA7-47F8-A3F1-142494739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6813550" cy="4056969"/>
          </a:xfrm>
        </p:spPr>
        <p:txBody>
          <a:bodyPr/>
          <a:lstStyle/>
          <a:p>
            <a:r>
              <a:rPr lang="en-US" altLang="en-US" dirty="0"/>
              <a:t>Used for high-speed I/O devices able to transmit information at close to memory speeds</a:t>
            </a:r>
          </a:p>
          <a:p>
            <a:r>
              <a:rPr lang="en-US" altLang="en-US" dirty="0"/>
              <a:t>Device controller transfers blocks of data from buffer storage directly to main memory without CPU intervention</a:t>
            </a:r>
          </a:p>
          <a:p>
            <a:r>
              <a:rPr lang="en-US" altLang="en-US" dirty="0"/>
              <a:t>Only one interrupt is generated per block, rather than the one interrupt per byte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293F34F-C9FD-4545-B67F-0AFEB04F0A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5350" y="195263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Operating-System Operations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CA3B3A3-4D5F-45EB-B9C7-25CB392E86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154113"/>
            <a:ext cx="7670800" cy="49387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Bootstrap program – simple code to initialize the system, load the kernel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loads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Starts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daemons </a:t>
            </a:r>
            <a:r>
              <a:rPr lang="en-US" altLang="en-US" dirty="0"/>
              <a:t>(services provided outside of the kernel)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 </a:t>
            </a:r>
            <a:r>
              <a:rPr lang="en-US" altLang="en-US" dirty="0"/>
              <a:t>(hardware and software)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interrupt by one of the devices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Software interrupt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Software error (e.g., division by zero)</a:t>
            </a:r>
            <a:endParaRPr lang="en-US" altLang="en-US" b="1" dirty="0">
              <a:solidFill>
                <a:srgbClr val="3366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en-US" dirty="0"/>
              <a:t>Request for operating system service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Other process problems include infinite loop, processes modifying each other or the operating system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/>
              <a:t>Describe the general organization of a computer system and the role of interrupts</a:t>
            </a:r>
          </a:p>
          <a:p>
            <a:r>
              <a:rPr lang="en-US" altLang="en-US"/>
              <a:t>Describe the components in a modern, multiprocessor computer system</a:t>
            </a:r>
          </a:p>
          <a:p>
            <a:r>
              <a:rPr lang="en-US" altLang="en-US"/>
              <a:t>Illustrate the transition from user mode to kernel mode</a:t>
            </a:r>
          </a:p>
          <a:p>
            <a:r>
              <a:rPr lang="en-US" altLang="en-US"/>
              <a:t>Discuss how operating systems are used in various computing environments</a:t>
            </a:r>
          </a:p>
          <a:p>
            <a:r>
              <a:rPr lang="en-US" altLang="en-US"/>
              <a:t>Provide examples of free and open-source operating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Multiprogramming (Batch system)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5"/>
            <a:ext cx="6337387" cy="5193986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Single user cannot always keep CPU and I/O devices busy 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Multiprogramming organizes jobs (code and data) so CPU always has one to execute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A subset of total jobs in system is kept in memory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One job selected and run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job scheduling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When job has to wait (for I/O for example), OS switches to another job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</p:spTree>
    <p:extLst>
      <p:ext uri="{BB962C8B-B14F-4D97-AF65-F5344CB8AC3E}">
        <p14:creationId xmlns:p14="http://schemas.microsoft.com/office/powerpoint/2010/main" val="387765787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E1443AA-0E9D-4C48-8D3D-68212E6D68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9975" y="2047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(Timesharing)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91B5A88-3ACB-440F-8638-FDCD2CDEF4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835026"/>
            <a:ext cx="6207218" cy="487250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A logical extension of Batch systems– the CPU switches jobs so frequently that users can interact with each job while it is running, creating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interactive</a:t>
            </a:r>
            <a:r>
              <a:rPr lang="en-US" altLang="en-US" sz="1600" dirty="0"/>
              <a:t> computing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Response time </a:t>
            </a:r>
            <a:r>
              <a:rPr lang="en-US" altLang="en-US" sz="1600" dirty="0"/>
              <a:t>should be &lt; 1 second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Each user has at least one program executing in memory </a:t>
            </a:r>
            <a:r>
              <a:rPr lang="en-US" altLang="en-US" sz="1600" dirty="0">
                <a:sym typeface="Wingdings 3" panose="05040102010807070707" pitchFamily="18" charset="2"/>
              </a:rPr>
              <a:t>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several jobs ready to run at the same time 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CPU scheduling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sym typeface="Wingdings 3" panose="05040102010807070707" pitchFamily="18" charset="2"/>
              </a:rPr>
              <a:t>If processes don</a:t>
            </a:r>
            <a:r>
              <a:rPr lang="ja-JP" altLang="en-US" sz="1600" dirty="0">
                <a:sym typeface="Wingdings 3" panose="05040102010807070707" pitchFamily="18" charset="2"/>
              </a:rPr>
              <a:t>’</a:t>
            </a:r>
            <a:r>
              <a:rPr lang="en-US" altLang="ja-JP" sz="1600" dirty="0">
                <a:sym typeface="Wingdings 3" panose="05040102010807070707" pitchFamily="18" charset="2"/>
              </a:rPr>
              <a:t>t fit in memory, </a:t>
            </a:r>
            <a:r>
              <a:rPr lang="en-US" altLang="ja-JP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swapping</a:t>
            </a:r>
            <a:r>
              <a:rPr lang="en-US" altLang="ja-JP" sz="1600" dirty="0">
                <a:sym typeface="Wingdings 3" panose="05040102010807070707" pitchFamily="18" charset="2"/>
              </a:rPr>
              <a:t> moves them in and out to run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Wingdings 3" panose="05040102010807070707" pitchFamily="18" charset="2"/>
              </a:rPr>
              <a:t>Virtual memory </a:t>
            </a:r>
            <a:r>
              <a:rPr lang="en-US" altLang="en-US" sz="1600" dirty="0">
                <a:sym typeface="Wingdings 3" panose="05040102010807070707" pitchFamily="18" charset="2"/>
              </a:rPr>
              <a:t>allows execution of processes not completely in memory</a:t>
            </a:r>
          </a:p>
        </p:txBody>
      </p:sp>
    </p:spTree>
    <p:extLst>
      <p:ext uri="{BB962C8B-B14F-4D97-AF65-F5344CB8AC3E}">
        <p14:creationId xmlns:p14="http://schemas.microsoft.com/office/powerpoint/2010/main" val="199077126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290B74C-531F-48AF-B9FC-4141DDA686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Memory Layout for Multiprogrammed System</a:t>
            </a:r>
          </a:p>
        </p:txBody>
      </p:sp>
      <p:pic>
        <p:nvPicPr>
          <p:cNvPr id="63491" name="Picture 2">
            <a:extLst>
              <a:ext uri="{FF2B5EF4-FFF2-40B4-BE49-F238E27FC236}">
                <a16:creationId xmlns:a16="http://schemas.microsoft.com/office/drawing/2014/main" id="{3AC87D33-03C5-4AAE-9C92-B651FC40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1327603"/>
            <a:ext cx="2270125" cy="358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66BADE-D230-495A-94F4-5193A1998DC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9513" y="198438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Dual-mode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85FC6BD-4EBE-4675-8C44-D83682A4CA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8"/>
            <a:ext cx="7011168" cy="462470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Dual-mode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operation allows OS to protect itself and other system components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User mode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kernel mode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Mode bit </a:t>
            </a:r>
            <a:r>
              <a:rPr lang="en-US" altLang="en-US" dirty="0"/>
              <a:t>provided by hardware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Provides ability to distinguish when system is running user code or kernel code.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a user is running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“user”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When kernel code is executing </a:t>
            </a:r>
            <a:r>
              <a:rPr lang="en-US" altLang="en-US" dirty="0">
                <a:sym typeface="Wingdings 3" panose="05040102010807070707" pitchFamily="18" charset="2"/>
              </a:rPr>
              <a:t> </a:t>
            </a:r>
            <a:r>
              <a:rPr lang="en-US" altLang="en-US" dirty="0">
                <a:sym typeface="Wingdings" panose="05000000000000000000" pitchFamily="2" charset="2"/>
              </a:rPr>
              <a:t>mode bit is “kernel”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Wingdings" panose="05000000000000000000" pitchFamily="2" charset="2"/>
              </a:rPr>
              <a:t>How do we guarantee that user does not explicitly set the mode bit to “kernel”?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System call changes mode to kernel, return from call resets it to user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Some instructions designated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privileged</a:t>
            </a:r>
            <a:r>
              <a:rPr lang="en-US" altLang="en-US" dirty="0"/>
              <a:t>, only executable in kernel mode</a:t>
            </a:r>
          </a:p>
        </p:txBody>
      </p:sp>
    </p:spTree>
    <p:extLst>
      <p:ext uri="{BB962C8B-B14F-4D97-AF65-F5344CB8AC3E}">
        <p14:creationId xmlns:p14="http://schemas.microsoft.com/office/powerpoint/2010/main" val="3654188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/>
              <a:t>Transition from User to Kernel Mode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577B7B49-686A-43F8-AEBF-B723806A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12" y="1305890"/>
            <a:ext cx="7053262" cy="209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84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01A0C21-C290-480E-A594-A720E66F24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2650" y="136525"/>
            <a:ext cx="792480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Timer</a:t>
            </a:r>
          </a:p>
        </p:txBody>
      </p:sp>
      <p:sp>
        <p:nvSpPr>
          <p:cNvPr id="67587" name="Rectangle 4">
            <a:extLst>
              <a:ext uri="{FF2B5EF4-FFF2-40B4-BE49-F238E27FC236}">
                <a16:creationId xmlns:a16="http://schemas.microsoft.com/office/drawing/2014/main" id="{9297C259-8FFF-444B-B901-A11F92099A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93750" y="1060450"/>
            <a:ext cx="7781925" cy="2817813"/>
          </a:xfrm>
        </p:spPr>
        <p:txBody>
          <a:bodyPr/>
          <a:lstStyle/>
          <a:p>
            <a:r>
              <a:rPr lang="en-US" altLang="en-US" dirty="0"/>
              <a:t>Timer to prevent infinite loop (or process hogging resources)</a:t>
            </a:r>
          </a:p>
          <a:p>
            <a:pPr lvl="1"/>
            <a:r>
              <a:rPr lang="en-US" altLang="en-US" dirty="0"/>
              <a:t>Timer is set to interrupt the computer after some time period</a:t>
            </a:r>
          </a:p>
          <a:p>
            <a:pPr lvl="1"/>
            <a:r>
              <a:rPr lang="en-US" altLang="en-US" dirty="0"/>
              <a:t>Keep a counter that is decremented by the physical clock</a:t>
            </a:r>
          </a:p>
          <a:p>
            <a:pPr lvl="1"/>
            <a:r>
              <a:rPr lang="en-US" altLang="en-US" dirty="0"/>
              <a:t>Operating system set the counter (privileged instruction)</a:t>
            </a:r>
          </a:p>
          <a:p>
            <a:pPr lvl="1"/>
            <a:r>
              <a:rPr lang="en-US" altLang="en-US" dirty="0"/>
              <a:t>When counter zero generate an interrupt</a:t>
            </a:r>
          </a:p>
          <a:p>
            <a:pPr lvl="1"/>
            <a:r>
              <a:rPr lang="en-US" altLang="en-US" dirty="0"/>
              <a:t>Set up before scheduling process to regain control or terminate program that exceeds allotted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248ED826-3203-40F8-B0D3-237827F653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1</a:t>
            </a:r>
            <a:br>
              <a:rPr lang="en-US" altLang="en-US" dirty="0"/>
            </a:br>
            <a:r>
              <a:rPr lang="en-US" altLang="en-US" sz="2000" dirty="0"/>
              <a:t>Part 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712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1856" y="123144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What Does the Term Operating System Mean?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dirty="0"/>
              <a:t>An operating system is “fill in the blanks”</a:t>
            </a:r>
          </a:p>
          <a:p>
            <a:r>
              <a:rPr lang="en-US" altLang="en-US" dirty="0"/>
              <a:t>What about:</a:t>
            </a:r>
          </a:p>
          <a:p>
            <a:pPr lvl="1"/>
            <a:r>
              <a:rPr lang="en-US" altLang="en-US" dirty="0"/>
              <a:t>Car </a:t>
            </a:r>
          </a:p>
          <a:p>
            <a:pPr lvl="1"/>
            <a:r>
              <a:rPr lang="en-US" altLang="en-US" dirty="0"/>
              <a:t>Airplane</a:t>
            </a:r>
          </a:p>
          <a:p>
            <a:pPr lvl="1"/>
            <a:r>
              <a:rPr lang="en-US" altLang="en-US" dirty="0"/>
              <a:t>Printer</a:t>
            </a:r>
          </a:p>
          <a:p>
            <a:pPr lvl="1"/>
            <a:r>
              <a:rPr lang="en-US" altLang="en-US" dirty="0"/>
              <a:t>Washing Machine</a:t>
            </a:r>
          </a:p>
          <a:p>
            <a:pPr lvl="1"/>
            <a:r>
              <a:rPr lang="en-US" altLang="en-US" dirty="0"/>
              <a:t>Toaster</a:t>
            </a:r>
          </a:p>
          <a:p>
            <a:pPr lvl="1"/>
            <a:r>
              <a:rPr lang="en-US" altLang="en-US" dirty="0"/>
              <a:t>Compiler</a:t>
            </a:r>
          </a:p>
          <a:p>
            <a:pPr lvl="1"/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30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5513" y="1268413"/>
            <a:ext cx="7121525" cy="4159250"/>
          </a:xfrm>
        </p:spPr>
        <p:txBody>
          <a:bodyPr/>
          <a:lstStyle/>
          <a:p>
            <a:r>
              <a:rPr lang="en-US" altLang="en-US"/>
              <a:t>A program that acts as an intermediary between a user of a computer and the computer hardware</a:t>
            </a:r>
          </a:p>
          <a:p>
            <a:r>
              <a:rPr lang="en-US" altLang="en-US"/>
              <a:t>Operating system goals:</a:t>
            </a:r>
          </a:p>
          <a:p>
            <a:pPr lvl="1"/>
            <a:r>
              <a:rPr lang="en-US" altLang="en-US"/>
              <a:t>Execute user programs and make solving user problems easier</a:t>
            </a:r>
          </a:p>
          <a:p>
            <a:pPr lvl="1"/>
            <a:r>
              <a:rPr lang="en-US" altLang="en-US"/>
              <a:t>Make the computer system convenient to use</a:t>
            </a:r>
          </a:p>
          <a:p>
            <a:pPr lvl="1"/>
            <a:r>
              <a:rPr lang="en-US" altLang="en-US"/>
              <a:t>Use the computer hardware in an efficient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/>
              <a:t>Computer system can be divided into four components:</a:t>
            </a:r>
          </a:p>
          <a:p>
            <a:pPr lvl="1"/>
            <a:r>
              <a:rPr lang="en-US" altLang="en-US"/>
              <a:t>Hardware – provides basic computing resources</a:t>
            </a:r>
          </a:p>
          <a:p>
            <a:pPr lvl="2"/>
            <a:r>
              <a:rPr lang="en-US" altLang="en-US"/>
              <a:t>CPU, memory, I/O devices</a:t>
            </a:r>
          </a:p>
          <a:p>
            <a:pPr lvl="1"/>
            <a:r>
              <a:rPr lang="en-US" altLang="en-US"/>
              <a:t>Operating system</a:t>
            </a:r>
          </a:p>
          <a:p>
            <a:pPr lvl="2"/>
            <a:r>
              <a:rPr lang="en-US" altLang="en-US"/>
              <a:t>Controls and coordinates use of hardware among various applications and users</a:t>
            </a:r>
          </a:p>
          <a:p>
            <a:pPr lvl="1"/>
            <a:r>
              <a:rPr lang="en-US" altLang="en-US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/>
              <a:t>Word processors, compilers, web browsers, database systems, video games</a:t>
            </a:r>
          </a:p>
          <a:p>
            <a:pPr lvl="1"/>
            <a:r>
              <a:rPr lang="en-US" altLang="en-US"/>
              <a:t>Users</a:t>
            </a:r>
          </a:p>
          <a:p>
            <a:pPr lvl="2"/>
            <a:r>
              <a:rPr lang="en-US" altLang="en-US"/>
              <a:t>People, machines, other computers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6125" y="1120775"/>
            <a:ext cx="7940675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/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resource allocator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program </a:t>
            </a:r>
            <a:r>
              <a:rPr lang="en-US" altLang="en-US" dirty="0"/>
              <a:t>making efficient use of HW and managing execution of user programs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EB20E3-5741-425B-8E23-5A7CB7B0B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95263"/>
            <a:ext cx="7342187" cy="576262"/>
          </a:xfrm>
        </p:spPr>
        <p:txBody>
          <a:bodyPr/>
          <a:lstStyle/>
          <a:p>
            <a:pPr eaLnBrk="1" hangingPunct="1"/>
            <a:r>
              <a:rPr lang="en-US" altLang="en-US"/>
              <a:t>Defining Operating Systems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616C95-31EB-4384-984E-E8D92B88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28700"/>
            <a:ext cx="7441293" cy="419644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Term OS covers many roles</a:t>
            </a:r>
          </a:p>
          <a:p>
            <a:pPr lvl="1"/>
            <a:r>
              <a:rPr lang="en-US" altLang="en-US" dirty="0"/>
              <a:t>Because of myriad designs and uses of OSes</a:t>
            </a:r>
          </a:p>
          <a:p>
            <a:pPr lvl="1"/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/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11705</TotalTime>
  <Words>1953</Words>
  <Application>Microsoft Office PowerPoint</Application>
  <PresentationFormat>On-screen Show (4:3)</PresentationFormat>
  <Paragraphs>212</Paragraphs>
  <Slides>36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1:  Introduction</vt:lpstr>
      <vt:lpstr>Chapter 1: Introduction</vt:lpstr>
      <vt:lpstr>Objectives</vt:lpstr>
      <vt:lpstr>What Does the Term Operating System Mean?</vt:lpstr>
      <vt:lpstr>What is an Operating System?</vt:lpstr>
      <vt:lpstr>Computer System Structure</vt:lpstr>
      <vt:lpstr>Abstract View of Components of Computer</vt:lpstr>
      <vt:lpstr>What Operating Systems Do</vt:lpstr>
      <vt:lpstr>Defining Operating Systems</vt:lpstr>
      <vt:lpstr>Operating System Definition</vt:lpstr>
      <vt:lpstr>PowerPoint Presentation</vt:lpstr>
      <vt:lpstr>Computer System Organization</vt:lpstr>
      <vt:lpstr>Computer-System Operation</vt:lpstr>
      <vt:lpstr>Common Functions of Interrupts</vt:lpstr>
      <vt:lpstr>Interrupt Timeline</vt:lpstr>
      <vt:lpstr>Interrupt Handling</vt:lpstr>
      <vt:lpstr>Interrupt-drive I/O Cycle</vt:lpstr>
      <vt:lpstr>I/O Structure</vt:lpstr>
      <vt:lpstr>I/O Structure (Cont.)</vt:lpstr>
      <vt:lpstr>Computer Startup</vt:lpstr>
      <vt:lpstr>PowerPoint Presentation</vt:lpstr>
      <vt:lpstr>Storage Structure</vt:lpstr>
      <vt:lpstr>Storage Structure (Cont.)</vt:lpstr>
      <vt:lpstr>Storage Definitions and Notation Review</vt:lpstr>
      <vt:lpstr>Storage Hierarchy</vt:lpstr>
      <vt:lpstr>Storage-Device Hierarchy</vt:lpstr>
      <vt:lpstr>How a Modern Computer Works</vt:lpstr>
      <vt:lpstr>Direct Memory Access Structure</vt:lpstr>
      <vt:lpstr>Operating-System Operations</vt:lpstr>
      <vt:lpstr>Multiprogramming (Batch system)</vt:lpstr>
      <vt:lpstr>Multitasking (Timesharing)</vt:lpstr>
      <vt:lpstr>Memory Layout for Multiprogrammed System</vt:lpstr>
      <vt:lpstr>Dual-mode Operation</vt:lpstr>
      <vt:lpstr>Transition from User to Kernel Mode</vt:lpstr>
      <vt:lpstr>Timer</vt:lpstr>
      <vt:lpstr>End of Chapter 1 Part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 Khan</cp:lastModifiedBy>
  <cp:revision>257</cp:revision>
  <cp:lastPrinted>2001-06-14T13:58:17Z</cp:lastPrinted>
  <dcterms:created xsi:type="dcterms:W3CDTF">2011-01-13T23:43:38Z</dcterms:created>
  <dcterms:modified xsi:type="dcterms:W3CDTF">2023-01-25T06:28:37Z</dcterms:modified>
</cp:coreProperties>
</file>