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6"/>
  </p:notesMasterIdLst>
  <p:handoutMasterIdLst>
    <p:handoutMasterId r:id="rId37"/>
  </p:handoutMasterIdLst>
  <p:sldIdLst>
    <p:sldId id="330" r:id="rId2"/>
    <p:sldId id="347" r:id="rId3"/>
    <p:sldId id="348" r:id="rId4"/>
    <p:sldId id="377" r:id="rId5"/>
    <p:sldId id="378" r:id="rId6"/>
    <p:sldId id="379" r:id="rId7"/>
    <p:sldId id="380" r:id="rId8"/>
    <p:sldId id="366" r:id="rId9"/>
    <p:sldId id="435" r:id="rId10"/>
    <p:sldId id="407" r:id="rId11"/>
    <p:sldId id="384" r:id="rId12"/>
    <p:sldId id="385" r:id="rId13"/>
    <p:sldId id="391" r:id="rId14"/>
    <p:sldId id="400" r:id="rId15"/>
    <p:sldId id="424" r:id="rId16"/>
    <p:sldId id="367" r:id="rId17"/>
    <p:sldId id="369" r:id="rId18"/>
    <p:sldId id="370" r:id="rId19"/>
    <p:sldId id="371" r:id="rId20"/>
    <p:sldId id="372" r:id="rId21"/>
    <p:sldId id="416" r:id="rId22"/>
    <p:sldId id="425" r:id="rId23"/>
    <p:sldId id="386" r:id="rId24"/>
    <p:sldId id="432" r:id="rId25"/>
    <p:sldId id="398" r:id="rId26"/>
    <p:sldId id="389" r:id="rId27"/>
    <p:sldId id="390" r:id="rId28"/>
    <p:sldId id="401" r:id="rId29"/>
    <p:sldId id="431" r:id="rId30"/>
    <p:sldId id="402" r:id="rId31"/>
    <p:sldId id="387" r:id="rId32"/>
    <p:sldId id="392" r:id="rId33"/>
    <p:sldId id="412" r:id="rId34"/>
    <p:sldId id="331" r:id="rId3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3" autoAdjust="0"/>
    <p:restoredTop sz="94667"/>
  </p:normalViewPr>
  <p:slideViewPr>
    <p:cSldViewPr snapToGrid="0">
      <p:cViewPr varScale="1">
        <p:scale>
          <a:sx n="81" d="100"/>
          <a:sy n="81" d="100"/>
        </p:scale>
        <p:origin x="1382" y="6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ln>
        </p:spPr>
        <p:txBody>
          <a:bodyPr vert="horz" wrap="none" lIns="87575" tIns="43788" rIns="87575" bIns="43788" numCol="1" anchor="b" anchorCtr="0" compatLnSpc="1"/>
          <a:lstStyle>
            <a:lvl1pPr algn="r" defTabSz="876300">
              <a:defRPr sz="1100">
                <a:latin typeface="Helvetica" pitchFamily="2" charset="0"/>
              </a:defRPr>
            </a:lvl1pPr>
          </a:lstStyle>
          <a:p>
            <a:pPr>
              <a:defRPr/>
            </a:pPr>
            <a:fld id="{C746EC8E-B597-402D-9662-ABD14BABEEF8}"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lstStyle>
            <a:lvl1pPr algn="r" defTabSz="923925">
              <a:defRPr sz="1200">
                <a:latin typeface="Times New Roman" panose="02020603050405020304" pitchFamily="18" charset="0"/>
              </a:defRPr>
            </a:lvl1pPr>
          </a:lstStyle>
          <a:p>
            <a:pPr>
              <a:defRPr/>
            </a:pPr>
            <a:fld id="{F8DDF7C7-3008-4DC4-9F8B-1490BCFC99E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17600" y="696913"/>
            <a:ext cx="4648200" cy="3486150"/>
          </a:xfrm>
        </p:spPr>
      </p:sp>
      <p:sp>
        <p:nvSpPr>
          <p:cNvPr id="84995"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p:spPr>
      </p:sp>
      <p:sp>
        <p:nvSpPr>
          <p:cNvPr id="8704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17600" y="696913"/>
            <a:ext cx="4648200" cy="3486150"/>
          </a:xfrm>
        </p:spPr>
      </p:sp>
      <p:sp>
        <p:nvSpPr>
          <p:cNvPr id="89091"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17600" y="696913"/>
            <a:ext cx="4648200" cy="3486150"/>
          </a:xfrm>
        </p:spPr>
      </p:sp>
      <p:sp>
        <p:nvSpPr>
          <p:cNvPr id="91139"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17600" y="696913"/>
            <a:ext cx="4648200" cy="3486150"/>
          </a:xfrm>
        </p:spPr>
      </p:sp>
      <p:sp>
        <p:nvSpPr>
          <p:cNvPr id="95235"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17600" y="696913"/>
            <a:ext cx="4648200" cy="3486150"/>
          </a:xfrm>
        </p:spPr>
      </p:sp>
      <p:sp>
        <p:nvSpPr>
          <p:cNvPr id="49155"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17600" y="696913"/>
            <a:ext cx="4648200" cy="3486150"/>
          </a:xfrm>
        </p:spPr>
      </p:sp>
      <p:sp>
        <p:nvSpPr>
          <p:cNvPr id="5120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17600" y="696913"/>
            <a:ext cx="4648200" cy="3486150"/>
          </a:xfrm>
        </p:spPr>
      </p:sp>
      <p:sp>
        <p:nvSpPr>
          <p:cNvPr id="53251"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17600" y="696913"/>
            <a:ext cx="4648200" cy="3486150"/>
          </a:xfrm>
        </p:spPr>
      </p:sp>
      <p:sp>
        <p:nvSpPr>
          <p:cNvPr id="5632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17600" y="696913"/>
            <a:ext cx="4648200" cy="3486150"/>
          </a:xfrm>
        </p:spPr>
      </p:sp>
      <p:sp>
        <p:nvSpPr>
          <p:cNvPr id="8195"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17600" y="696913"/>
            <a:ext cx="4648200" cy="3486150"/>
          </a:xfrm>
        </p:spPr>
      </p:sp>
      <p:sp>
        <p:nvSpPr>
          <p:cNvPr id="103427"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17600" y="696913"/>
            <a:ext cx="4648200" cy="3486150"/>
          </a:xfrm>
        </p:spPr>
      </p:sp>
      <p:sp>
        <p:nvSpPr>
          <p:cNvPr id="105475"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17600" y="696913"/>
            <a:ext cx="4648200" cy="3486150"/>
          </a:xfrm>
        </p:spPr>
      </p:sp>
      <p:sp>
        <p:nvSpPr>
          <p:cNvPr id="10752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17600" y="696913"/>
            <a:ext cx="4648200" cy="3486150"/>
          </a:xfrm>
        </p:spPr>
      </p:sp>
      <p:sp>
        <p:nvSpPr>
          <p:cNvPr id="10752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17600" y="696913"/>
            <a:ext cx="4648200" cy="3486150"/>
          </a:xfrm>
        </p:spPr>
      </p:sp>
      <p:sp>
        <p:nvSpPr>
          <p:cNvPr id="109571"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17600" y="696913"/>
            <a:ext cx="4648200" cy="3486150"/>
          </a:xfrm>
        </p:spPr>
      </p:sp>
      <p:sp>
        <p:nvSpPr>
          <p:cNvPr id="11264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17600" y="696913"/>
            <a:ext cx="4648200" cy="3486150"/>
          </a:xfrm>
        </p:spPr>
      </p:sp>
      <p:sp>
        <p:nvSpPr>
          <p:cNvPr id="114691"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ACA46D-0338-463B-AD68-EE5177F9CE61}" type="slidenum">
              <a:rPr lang="en-US" altLang="en-US" smtClean="0">
                <a:latin typeface="Times New Roman" panose="02020603050405020304" pitchFamily="18" charset="0"/>
              </a:rPr>
              <a:t>34</a:t>
            </a:fld>
            <a:endParaRPr lang="en-US" altLang="en-US">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17600" y="696913"/>
            <a:ext cx="4648200" cy="3486150"/>
          </a:xfrm>
        </p:spPr>
      </p:sp>
      <p:sp>
        <p:nvSpPr>
          <p:cNvPr id="1024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17600" y="696913"/>
            <a:ext cx="4648200" cy="3486150"/>
          </a:xfrm>
        </p:spPr>
      </p:sp>
      <p:sp>
        <p:nvSpPr>
          <p:cNvPr id="70659"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17600" y="696913"/>
            <a:ext cx="4648200" cy="3486150"/>
          </a:xfrm>
        </p:spPr>
      </p:sp>
      <p:sp>
        <p:nvSpPr>
          <p:cNvPr id="72707"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p:spPr>
      </p:sp>
      <p:sp>
        <p:nvSpPr>
          <p:cNvPr id="74755"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17600" y="696913"/>
            <a:ext cx="4648200" cy="3486150"/>
          </a:xfrm>
        </p:spPr>
      </p:sp>
      <p:sp>
        <p:nvSpPr>
          <p:cNvPr id="76803"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p:spPr>
      </p:sp>
      <p:sp>
        <p:nvSpPr>
          <p:cNvPr id="80899"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17600" y="696913"/>
            <a:ext cx="4648200" cy="3486150"/>
          </a:xfrm>
        </p:spPr>
      </p:sp>
      <p:sp>
        <p:nvSpPr>
          <p:cNvPr id="82947" name="Rectangle 3"/>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marL="742950" indent="-285750">
              <a:buFont typeface="Wingdings" panose="05000000000000000000" pitchFamily="2" charset="2"/>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a:t>
            </a:r>
            <a:fld id="{47DE681D-3D41-4CB0-83AA-B406652BB5CF}" type="slidenum">
              <a:rPr lang="en-US" altLang="en-US" sz="1000" b="1" smtClean="0">
                <a:solidFill>
                  <a:srgbClr val="006699"/>
                </a:solidFill>
                <a:latin typeface="Helvetica" pitchFamily="2" charset="0"/>
              </a:rPr>
              <a:t>‹#›</a:t>
            </a:fld>
            <a:endParaRPr lang="en-US" altLang="en-US" sz="1000" b="1">
              <a:solidFill>
                <a:srgbClr val="006699"/>
              </a:solidFill>
              <a:latin typeface="Helvetica" pitchFamily="2"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Silberschatz, Galvin and Gagne ©2018</a:t>
            </a:r>
          </a:p>
        </p:txBody>
      </p:sp>
      <p:sp>
        <p:nvSpPr>
          <p:cNvPr id="1035" name="Text Box 11"/>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Helvetica" pitchFamily="2" charset="0"/>
              </a:rPr>
              <a:t>Operating System Concepts – 10</a:t>
            </a:r>
            <a:r>
              <a:rPr lang="en-US" altLang="en-US" sz="1000" b="1" baseline="30000">
                <a:solidFill>
                  <a:srgbClr val="006699"/>
                </a:solidFill>
                <a:latin typeface="Helvetica" pitchFamily="2" charset="0"/>
              </a:rPr>
              <a:t>th</a:t>
            </a:r>
            <a:r>
              <a:rPr lang="en-US" altLang="en-US" sz="1000" b="1">
                <a:solidFill>
                  <a:srgbClr val="006699"/>
                </a:solidFill>
                <a:latin typeface="Helvetica" pitchFamily="2"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1143000"/>
          </a:xfrm>
          <a:noFill/>
        </p:spPr>
        <p:txBody>
          <a:bodyPr/>
          <a:lstStyle/>
          <a:p>
            <a:pPr eaLnBrk="1" hangingPunct="1"/>
            <a:r>
              <a:rPr lang="en-US" alt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1265695" y="211138"/>
            <a:ext cx="7597321" cy="576262"/>
          </a:xfrm>
        </p:spPr>
        <p:txBody>
          <a:bodyPr/>
          <a:lstStyle/>
          <a:p>
            <a:pPr eaLnBrk="1" hangingPunct="1"/>
            <a:r>
              <a:rPr lang="en-US" altLang="en-US" sz="2800" dirty="0"/>
              <a:t>Migration of data “A” from Disk to Register</a:t>
            </a:r>
          </a:p>
        </p:txBody>
      </p:sp>
      <p:sp>
        <p:nvSpPr>
          <p:cNvPr id="83971" name="Rectangle 3"/>
          <p:cNvSpPr>
            <a:spLocks noGrp="1" noChangeArrowheads="1"/>
          </p:cNvSpPr>
          <p:nvPr>
            <p:ph type="body" idx="4294967295"/>
          </p:nvPr>
        </p:nvSpPr>
        <p:spPr>
          <a:xfrm>
            <a:off x="806450" y="1233488"/>
            <a:ext cx="7597321" cy="4503283"/>
          </a:xfrm>
        </p:spPr>
        <p:txBody>
          <a:bodyPr/>
          <a:lstStyle/>
          <a:p>
            <a:r>
              <a:rPr lang="en-US" altLang="en-US" dirty="0"/>
              <a:t>Multitasking environments must be careful to use most recent value, no matter where it is stored in the storage hierarchy</a:t>
            </a:r>
            <a:br>
              <a:rPr lang="en-US" altLang="en-US" dirty="0"/>
            </a:br>
            <a:br>
              <a:rPr lang="en-US" altLang="en-US" dirty="0"/>
            </a:br>
            <a:br>
              <a:rPr lang="en-US" altLang="en-US" dirty="0"/>
            </a:br>
            <a:br>
              <a:rPr lang="en-US" altLang="en-US" dirty="0"/>
            </a:br>
            <a:endParaRPr lang="en-US" altLang="en-US" dirty="0"/>
          </a:p>
          <a:p>
            <a:r>
              <a:rPr lang="en-US" altLang="en-US" dirty="0"/>
              <a:t>Multiprocessor environment must provide </a:t>
            </a:r>
            <a:r>
              <a:rPr lang="en-US" altLang="en-US" b="1" dirty="0">
                <a:solidFill>
                  <a:srgbClr val="006699"/>
                </a:solidFill>
                <a:latin typeface="+mj-lt"/>
              </a:rPr>
              <a:t>cache coherency </a:t>
            </a:r>
            <a:r>
              <a:rPr lang="en-US" altLang="en-US" dirty="0"/>
              <a:t>in hardware such that all CPUs have the most recent value in their cache</a:t>
            </a:r>
            <a:endParaRPr lang="en-US" altLang="en-US" sz="800" dirty="0"/>
          </a:p>
          <a:p>
            <a:r>
              <a:rPr lang="en-US" altLang="en-US" dirty="0"/>
              <a:t>Distributed environment situation even more complex</a:t>
            </a:r>
          </a:p>
          <a:p>
            <a:pPr lvl="1"/>
            <a:r>
              <a:rPr lang="en-US" altLang="en-US" dirty="0"/>
              <a:t>Several copies of a datum can exist</a:t>
            </a:r>
          </a:p>
          <a:p>
            <a:pPr lvl="1"/>
            <a:r>
              <a:rPr lang="en-US" altLang="en-US" dirty="0"/>
              <a:t>Various solutions covered in Chapter 19</a:t>
            </a:r>
          </a:p>
        </p:txBody>
      </p:sp>
      <p:pic>
        <p:nvPicPr>
          <p:cNvPr id="83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056" y="2135010"/>
            <a:ext cx="5477102" cy="6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457200" y="214313"/>
            <a:ext cx="8051800" cy="576262"/>
          </a:xfrm>
        </p:spPr>
        <p:txBody>
          <a:bodyPr/>
          <a:lstStyle/>
          <a:p>
            <a:pPr eaLnBrk="1" hangingPunct="1"/>
            <a:r>
              <a:rPr lang="en-US" altLang="en-US"/>
              <a:t>I/O Subsystem</a:t>
            </a:r>
          </a:p>
        </p:txBody>
      </p:sp>
      <p:sp>
        <p:nvSpPr>
          <p:cNvPr id="86019" name="Rectangle 3"/>
          <p:cNvSpPr>
            <a:spLocks noGrp="1" noChangeArrowheads="1"/>
          </p:cNvSpPr>
          <p:nvPr>
            <p:ph type="body" idx="4294967295"/>
          </p:nvPr>
        </p:nvSpPr>
        <p:spPr>
          <a:xfrm>
            <a:off x="822325" y="1169988"/>
            <a:ext cx="7686675" cy="4530725"/>
          </a:xfrm>
        </p:spPr>
        <p:txBody>
          <a:bodyPr/>
          <a:lstStyle/>
          <a:p>
            <a:r>
              <a:rPr lang="en-US" altLang="en-US"/>
              <a:t>One purpose of OS is to hide peculiarities of hardware devices from the user</a:t>
            </a:r>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1022350" y="220663"/>
            <a:ext cx="7515225" cy="576262"/>
          </a:xfrm>
        </p:spPr>
        <p:txBody>
          <a:bodyPr/>
          <a:lstStyle/>
          <a:p>
            <a:pPr eaLnBrk="1" hangingPunct="1"/>
            <a:r>
              <a:rPr lang="en-US" altLang="en-US"/>
              <a:t>Protection and Security</a:t>
            </a:r>
          </a:p>
        </p:txBody>
      </p:sp>
      <p:sp>
        <p:nvSpPr>
          <p:cNvPr id="88067" name="Rectangle 3"/>
          <p:cNvSpPr>
            <a:spLocks noGrp="1" noChangeArrowheads="1"/>
          </p:cNvSpPr>
          <p:nvPr>
            <p:ph type="body" idx="4294967295"/>
          </p:nvPr>
        </p:nvSpPr>
        <p:spPr>
          <a:xfrm>
            <a:off x="806450" y="1233488"/>
            <a:ext cx="7648575" cy="5183187"/>
          </a:xfrm>
        </p:spPr>
        <p:txBody>
          <a:bodyPr/>
          <a:lstStyle/>
          <a:p>
            <a:pPr>
              <a:lnSpc>
                <a:spcPct val="90000"/>
              </a:lnSpc>
            </a:pPr>
            <a:r>
              <a:rPr lang="en-US" altLang="en-US" b="1" dirty="0">
                <a:solidFill>
                  <a:srgbClr val="006699"/>
                </a:solidFill>
                <a:latin typeface="+mj-lt"/>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rgbClr val="006699"/>
                </a:solidFill>
                <a:latin typeface="+mj-lt"/>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b="1" dirty="0">
                <a:solidFill>
                  <a:srgbClr val="006699"/>
                </a:solidFill>
                <a:latin typeface="+mj-lt"/>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b="1" dirty="0">
                <a:solidFill>
                  <a:srgbClr val="006699"/>
                </a:solidFill>
                <a:latin typeface="+mj-lt"/>
              </a:rPr>
              <a:t>group ID</a:t>
            </a:r>
            <a:r>
              <a:rPr lang="en-US" altLang="en-US" dirty="0"/>
              <a:t>) allows set of users to be defined and controls managed, then also associated with each process, file</a:t>
            </a:r>
          </a:p>
          <a:p>
            <a:pPr lvl="1">
              <a:lnSpc>
                <a:spcPct val="90000"/>
              </a:lnSpc>
            </a:pPr>
            <a:r>
              <a:rPr lang="en-US" altLang="en-US" b="1" dirty="0">
                <a:solidFill>
                  <a:srgbClr val="006699"/>
                </a:solidFill>
                <a:latin typeface="+mj-lt"/>
              </a:rPr>
              <a:t>Privilege escalation </a:t>
            </a:r>
            <a:r>
              <a:rPr lang="en-US" altLang="en-US" dirty="0"/>
              <a:t>allows user to change to effective ID with more rights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1268413" y="204788"/>
            <a:ext cx="7194550" cy="576262"/>
          </a:xfrm>
        </p:spPr>
        <p:txBody>
          <a:bodyPr/>
          <a:lstStyle/>
          <a:p>
            <a:pPr eaLnBrk="1" hangingPunct="1"/>
            <a:r>
              <a:rPr lang="en-US" altLang="en-US"/>
              <a:t>Virtualization</a:t>
            </a:r>
          </a:p>
        </p:txBody>
      </p:sp>
      <p:sp>
        <p:nvSpPr>
          <p:cNvPr id="90115" name="Rectangle 3"/>
          <p:cNvSpPr>
            <a:spLocks noGrp="1" noChangeArrowheads="1"/>
          </p:cNvSpPr>
          <p:nvPr>
            <p:ph type="body" idx="4294967295"/>
          </p:nvPr>
        </p:nvSpPr>
        <p:spPr>
          <a:xfrm>
            <a:off x="806450" y="1233488"/>
            <a:ext cx="7740650" cy="4530725"/>
          </a:xfrm>
        </p:spPr>
        <p:txBody>
          <a:bodyPr/>
          <a:lstStyle/>
          <a:p>
            <a:r>
              <a:rPr lang="en-US" altLang="en-US" dirty="0"/>
              <a:t>Allows operating systems to run applications within other OSes</a:t>
            </a:r>
          </a:p>
          <a:p>
            <a:pPr lvl="1"/>
            <a:r>
              <a:rPr lang="en-US" altLang="en-US" dirty="0"/>
              <a:t>Vast and growing industry</a:t>
            </a:r>
            <a:endParaRPr lang="en-US" altLang="en-US" sz="800" dirty="0"/>
          </a:p>
          <a:p>
            <a:r>
              <a:rPr lang="en-US" altLang="en-US" b="1" dirty="0">
                <a:solidFill>
                  <a:srgbClr val="006699"/>
                </a:solidFill>
                <a:latin typeface="+mj-lt"/>
              </a:rPr>
              <a:t>Emulation</a:t>
            </a:r>
            <a:r>
              <a:rPr lang="en-US" altLang="en-US" dirty="0"/>
              <a:t> used when source CPU type different from target type (i.e. PowerPC to Intel x86)</a:t>
            </a:r>
          </a:p>
          <a:p>
            <a:pPr lvl="1"/>
            <a:r>
              <a:rPr lang="en-US" altLang="en-US" dirty="0"/>
              <a:t>Generally slowest method</a:t>
            </a:r>
          </a:p>
          <a:p>
            <a:pPr lvl="1"/>
            <a:r>
              <a:rPr lang="en-US" altLang="en-US" dirty="0"/>
              <a:t>When computer language not compiled to native code – </a:t>
            </a:r>
            <a:r>
              <a:rPr lang="en-US" altLang="en-US" b="1" dirty="0">
                <a:solidFill>
                  <a:srgbClr val="006699"/>
                </a:solidFill>
                <a:latin typeface="+mj-lt"/>
              </a:rPr>
              <a:t>Interpretation</a:t>
            </a:r>
          </a:p>
          <a:p>
            <a:r>
              <a:rPr lang="en-US" altLang="en-US" b="1" dirty="0">
                <a:solidFill>
                  <a:srgbClr val="006699"/>
                </a:solidFill>
                <a:latin typeface="+mj-lt"/>
              </a:rPr>
              <a:t>Virtualization</a:t>
            </a:r>
            <a:r>
              <a:rPr lang="en-US" altLang="en-US" dirty="0"/>
              <a:t> – OS natively compiled for CPU, running </a:t>
            </a:r>
            <a:r>
              <a:rPr lang="en-US" altLang="en-US" b="1" dirty="0">
                <a:solidFill>
                  <a:srgbClr val="006699"/>
                </a:solidFill>
                <a:latin typeface="+mj-lt"/>
              </a:rPr>
              <a:t>guest</a:t>
            </a:r>
            <a:r>
              <a:rPr lang="en-US" altLang="en-US" dirty="0"/>
              <a:t> OSes  also natively compiled </a:t>
            </a:r>
          </a:p>
          <a:p>
            <a:pPr lvl="1"/>
            <a:r>
              <a:rPr lang="en-US" altLang="en-US" dirty="0"/>
              <a:t>Consider VMware running WinXP guests, each running applications, all on native WinXP </a:t>
            </a:r>
            <a:r>
              <a:rPr lang="en-US" altLang="en-US" b="1" dirty="0">
                <a:solidFill>
                  <a:srgbClr val="006699"/>
                </a:solidFill>
                <a:latin typeface="+mj-lt"/>
              </a:rPr>
              <a:t>host </a:t>
            </a:r>
            <a:r>
              <a:rPr lang="en-US" altLang="en-US" dirty="0"/>
              <a:t>OS</a:t>
            </a:r>
          </a:p>
          <a:p>
            <a:pPr lvl="1"/>
            <a:r>
              <a:rPr lang="en-US" altLang="en-US" b="1" dirty="0">
                <a:solidFill>
                  <a:srgbClr val="006699"/>
                </a:solidFill>
                <a:latin typeface="+mj-lt"/>
              </a:rPr>
              <a:t>VMM</a:t>
            </a:r>
            <a:r>
              <a:rPr lang="en-US" altLang="en-US" dirty="0"/>
              <a:t> (virtual machine Manager) provides virtualization services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1120775" y="192088"/>
            <a:ext cx="7645400" cy="601662"/>
          </a:xfrm>
        </p:spPr>
        <p:txBody>
          <a:bodyPr/>
          <a:lstStyle/>
          <a:p>
            <a:pPr eaLnBrk="1" hangingPunct="1"/>
            <a:r>
              <a:rPr lang="en-US" altLang="en-US" sz="3000"/>
              <a:t>Computing Environments - Virtualization</a:t>
            </a:r>
          </a:p>
        </p:txBody>
      </p:sp>
      <p:pic>
        <p:nvPicPr>
          <p:cNvPr id="94211"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1676400" y="2888119"/>
            <a:ext cx="6660776" cy="1030738"/>
          </a:xfrm>
        </p:spPr>
        <p:txBody>
          <a:bodyPr/>
          <a:lstStyle/>
          <a:p>
            <a:pPr marL="457200" lvl="1" indent="0">
              <a:buNone/>
            </a:pPr>
            <a:r>
              <a:rPr lang="en-US" altLang="en-US" sz="3200" b="1" dirty="0">
                <a:solidFill>
                  <a:srgbClr val="006699"/>
                </a:solidFill>
                <a:latin typeface="+mj-lt"/>
              </a:rPr>
              <a:t>Computer System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idx="4294967295"/>
          </p:nvPr>
        </p:nvSpPr>
        <p:spPr>
          <a:xfrm>
            <a:off x="1100138" y="227013"/>
            <a:ext cx="7399337" cy="558800"/>
          </a:xfrm>
        </p:spPr>
        <p:txBody>
          <a:bodyPr/>
          <a:lstStyle/>
          <a:p>
            <a:r>
              <a:rPr lang="en-US" altLang="en-US"/>
              <a:t>Computer-System Architecture</a:t>
            </a:r>
          </a:p>
        </p:txBody>
      </p:sp>
      <p:sp>
        <p:nvSpPr>
          <p:cNvPr id="48131" name="Content Placeholder 2"/>
          <p:cNvSpPr>
            <a:spLocks noGrp="1" noChangeArrowheads="1"/>
          </p:cNvSpPr>
          <p:nvPr>
            <p:ph idx="4294967295"/>
          </p:nvPr>
        </p:nvSpPr>
        <p:spPr>
          <a:xfrm>
            <a:off x="806450" y="1233488"/>
            <a:ext cx="7693025" cy="4867275"/>
          </a:xfrm>
        </p:spPr>
        <p:txBody>
          <a:bodyPr/>
          <a:lstStyle/>
          <a:p>
            <a:r>
              <a:rPr lang="en-US" altLang="en-US" dirty="0"/>
              <a:t>Most systems use a single general-purpose processor</a:t>
            </a:r>
          </a:p>
          <a:p>
            <a:pPr lvl="1"/>
            <a:r>
              <a:rPr lang="en-US" altLang="en-US" dirty="0"/>
              <a:t>Most systems have special-purpose processors as well</a:t>
            </a:r>
            <a:endParaRPr lang="en-US" altLang="en-US" sz="800" dirty="0"/>
          </a:p>
          <a:p>
            <a:r>
              <a:rPr lang="en-US" altLang="en-US" b="1" dirty="0">
                <a:solidFill>
                  <a:srgbClr val="006699"/>
                </a:solidFill>
                <a:latin typeface="+mj-lt"/>
              </a:rPr>
              <a:t>Multiprocessors</a:t>
            </a:r>
            <a:r>
              <a:rPr lang="en-US" altLang="en-US" dirty="0">
                <a:solidFill>
                  <a:srgbClr val="3366FF"/>
                </a:solidFill>
              </a:rPr>
              <a:t> </a:t>
            </a:r>
            <a:r>
              <a:rPr lang="en-US" altLang="en-US" dirty="0"/>
              <a:t>systems growing in use and importance</a:t>
            </a:r>
          </a:p>
          <a:p>
            <a:pPr lvl="1"/>
            <a:r>
              <a:rPr lang="en-US" altLang="en-US" dirty="0"/>
              <a:t>Also known as </a:t>
            </a:r>
            <a:r>
              <a:rPr lang="en-US" altLang="en-US" b="1" dirty="0">
                <a:solidFill>
                  <a:srgbClr val="006699"/>
                </a:solidFill>
                <a:latin typeface="+mj-lt"/>
              </a:rPr>
              <a:t>parallel systems</a:t>
            </a:r>
            <a:r>
              <a:rPr lang="en-US" altLang="en-US" dirty="0"/>
              <a:t>, </a:t>
            </a:r>
            <a:r>
              <a:rPr lang="en-US" altLang="en-US" b="1" dirty="0">
                <a:solidFill>
                  <a:srgbClr val="006699"/>
                </a:solidFill>
                <a:latin typeface="+mj-lt"/>
              </a:rPr>
              <a:t>tightly-coupled systems</a:t>
            </a:r>
          </a:p>
          <a:p>
            <a:pPr lvl="1"/>
            <a:r>
              <a:rPr lang="en-US" altLang="en-US" dirty="0"/>
              <a:t>Advantages include:</a:t>
            </a:r>
          </a:p>
          <a:p>
            <a:pPr marL="1200150" lvl="2" indent="-342900">
              <a:buFont typeface="Arial" panose="020B0604020202020204" pitchFamily="34" charset="0"/>
              <a:buAutoNum type="arabicPeriod"/>
            </a:pPr>
            <a:r>
              <a:rPr lang="en-US" altLang="en-US" b="1" dirty="0">
                <a:solidFill>
                  <a:srgbClr val="006699"/>
                </a:solidFill>
                <a:latin typeface="+mj-lt"/>
              </a:rPr>
              <a:t>Increased throughput</a:t>
            </a:r>
          </a:p>
          <a:p>
            <a:pPr marL="1200150" lvl="2" indent="-342900">
              <a:buFont typeface="Arial" panose="020B0604020202020204" pitchFamily="34" charset="0"/>
              <a:buAutoNum type="arabicPeriod"/>
            </a:pPr>
            <a:r>
              <a:rPr lang="en-US" altLang="en-US" b="1" dirty="0">
                <a:solidFill>
                  <a:srgbClr val="006699"/>
                </a:solidFill>
                <a:latin typeface="+mj-lt"/>
              </a:rPr>
              <a:t>Economy of scale</a:t>
            </a:r>
          </a:p>
          <a:p>
            <a:pPr marL="1200150" lvl="2" indent="-342900">
              <a:buFont typeface="Arial" panose="020B0604020202020204" pitchFamily="34" charset="0"/>
              <a:buAutoNum type="arabicPeriod"/>
            </a:pPr>
            <a:r>
              <a:rPr lang="en-US" altLang="en-US" b="1" dirty="0">
                <a:solidFill>
                  <a:srgbClr val="006699"/>
                </a:solidFill>
                <a:latin typeface="+mj-lt"/>
              </a:rPr>
              <a:t>Increased reliability </a:t>
            </a:r>
            <a:r>
              <a:rPr lang="en-US" altLang="en-US" dirty="0"/>
              <a:t>– graceful degradation or fault tolerance</a:t>
            </a:r>
          </a:p>
          <a:p>
            <a:pPr lvl="1"/>
            <a:r>
              <a:rPr lang="en-US" altLang="en-US" dirty="0"/>
              <a:t>Two types:</a:t>
            </a:r>
          </a:p>
          <a:p>
            <a:pPr marL="1200150" lvl="2" indent="-342900">
              <a:buFont typeface="Arial" panose="020B0604020202020204" pitchFamily="34" charset="0"/>
              <a:buAutoNum type="arabicPeriod"/>
            </a:pPr>
            <a:r>
              <a:rPr lang="en-US" altLang="en-US" b="1" dirty="0">
                <a:solidFill>
                  <a:srgbClr val="006699"/>
                </a:solidFill>
                <a:latin typeface="+mj-lt"/>
              </a:rPr>
              <a:t>Asymmetric Multiprocessing</a:t>
            </a:r>
            <a:r>
              <a:rPr lang="en-US" altLang="en-US" b="1" dirty="0">
                <a:solidFill>
                  <a:srgbClr val="3366FF"/>
                </a:solidFill>
              </a:rPr>
              <a:t> </a:t>
            </a:r>
            <a:r>
              <a:rPr lang="en-US" altLang="en-US" dirty="0"/>
              <a:t>– each processor is assigned a specie task.</a:t>
            </a:r>
          </a:p>
          <a:p>
            <a:pPr marL="1200150" lvl="2" indent="-342900">
              <a:buFont typeface="Arial" panose="020B0604020202020204" pitchFamily="34" charset="0"/>
              <a:buAutoNum type="arabicPeriod"/>
            </a:pPr>
            <a:r>
              <a:rPr lang="en-US" altLang="en-US" b="1" dirty="0">
                <a:solidFill>
                  <a:srgbClr val="006699"/>
                </a:solidFill>
                <a:latin typeface="+mj-lt"/>
              </a:rPr>
              <a:t>Symmetric Multiprocessing </a:t>
            </a:r>
            <a:r>
              <a:rPr lang="en-US" altLang="en-US" dirty="0"/>
              <a:t>– each processor performs all tasks</a:t>
            </a:r>
          </a:p>
          <a:p>
            <a:pPr marL="1200150" lvl="2" indent="-342900">
              <a:buFont typeface="Webdings" panose="05030102010509060703" pitchFamily="18" charset="2"/>
              <a:buNone/>
            </a:pPr>
            <a:endParaRPr lang="en-US" altLang="en-US" dirty="0">
              <a:solidFill>
                <a:srgbClr val="3366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idx="4294967295"/>
          </p:nvPr>
        </p:nvSpPr>
        <p:spPr>
          <a:xfrm>
            <a:off x="939800" y="133350"/>
            <a:ext cx="8229600" cy="641350"/>
          </a:xfrm>
        </p:spPr>
        <p:txBody>
          <a:bodyPr/>
          <a:lstStyle/>
          <a:p>
            <a:r>
              <a:rPr lang="en-US" altLang="en-US" sz="3000"/>
              <a:t>Symmetric Multiprocessing Architecture</a:t>
            </a:r>
          </a:p>
        </p:txBody>
      </p:sp>
      <p:pic>
        <p:nvPicPr>
          <p:cNvPr id="501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1822450"/>
            <a:ext cx="5051425"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a:xfrm>
            <a:off x="457200" y="204788"/>
            <a:ext cx="8070850" cy="576262"/>
          </a:xfrm>
        </p:spPr>
        <p:txBody>
          <a:bodyPr/>
          <a:lstStyle/>
          <a:p>
            <a:r>
              <a:rPr lang="en-US" altLang="en-US" dirty="0"/>
              <a:t>Dual-Core Design</a:t>
            </a:r>
          </a:p>
        </p:txBody>
      </p:sp>
      <p:sp>
        <p:nvSpPr>
          <p:cNvPr id="52227" name="Content Placeholder 1"/>
          <p:cNvSpPr>
            <a:spLocks noGrp="1" noChangeArrowheads="1"/>
          </p:cNvSpPr>
          <p:nvPr>
            <p:ph sz="half" idx="1"/>
          </p:nvPr>
        </p:nvSpPr>
        <p:spPr>
          <a:xfrm>
            <a:off x="854075" y="1108076"/>
            <a:ext cx="6921313" cy="1216772"/>
          </a:xfrm>
        </p:spPr>
        <p:txBody>
          <a:bodyPr/>
          <a:lstStyle/>
          <a:p>
            <a:r>
              <a:rPr lang="en-US" altLang="en-US" sz="1800" dirty="0"/>
              <a:t>Multi-chip and </a:t>
            </a:r>
            <a:r>
              <a:rPr lang="en-US" altLang="en-US" sz="1800" b="1" dirty="0">
                <a:solidFill>
                  <a:srgbClr val="006699"/>
                </a:solidFill>
                <a:latin typeface="+mj-lt"/>
              </a:rPr>
              <a:t>multicore</a:t>
            </a:r>
          </a:p>
          <a:p>
            <a:r>
              <a:rPr lang="en-US" altLang="en-US" sz="1800" dirty="0"/>
              <a:t>Systems containing all  chips</a:t>
            </a:r>
            <a:endParaRPr lang="en-US" altLang="en-US" sz="1800" b="1" dirty="0">
              <a:solidFill>
                <a:srgbClr val="3366FF"/>
              </a:solidFill>
            </a:endParaRPr>
          </a:p>
          <a:p>
            <a:pPr lvl="1"/>
            <a:r>
              <a:rPr lang="en-US" altLang="en-US" sz="1800" dirty="0"/>
              <a:t>Chassis containing multiple separate systems</a:t>
            </a:r>
          </a:p>
          <a:p>
            <a:pPr lvl="1"/>
            <a:endParaRPr lang="en-US" altLang="en-US" dirty="0"/>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056" y="2388259"/>
            <a:ext cx="4039281" cy="360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idx="4294967295"/>
          </p:nvPr>
        </p:nvSpPr>
        <p:spPr>
          <a:xfrm>
            <a:off x="457200" y="211138"/>
            <a:ext cx="8034338" cy="576262"/>
          </a:xfrm>
        </p:spPr>
        <p:txBody>
          <a:bodyPr/>
          <a:lstStyle/>
          <a:p>
            <a:r>
              <a:rPr lang="en-US" altLang="en-US"/>
              <a:t>Clustered Systems</a:t>
            </a:r>
          </a:p>
        </p:txBody>
      </p:sp>
      <p:sp>
        <p:nvSpPr>
          <p:cNvPr id="55299" name="Content Placeholder 2"/>
          <p:cNvSpPr>
            <a:spLocks noGrp="1" noChangeArrowheads="1"/>
          </p:cNvSpPr>
          <p:nvPr>
            <p:ph idx="4294967295"/>
          </p:nvPr>
        </p:nvSpPr>
        <p:spPr/>
        <p:txBody>
          <a:bodyPr/>
          <a:lstStyle/>
          <a:p>
            <a:r>
              <a:rPr lang="en-US" altLang="en-US" dirty="0"/>
              <a:t>Like multiprocessor systems, but multiple systems working together</a:t>
            </a:r>
          </a:p>
          <a:p>
            <a:pPr lvl="1"/>
            <a:r>
              <a:rPr lang="en-US" altLang="en-US" dirty="0"/>
              <a:t>Usually sharing storage via a </a:t>
            </a:r>
            <a:r>
              <a:rPr lang="en-US" altLang="en-US" b="1" dirty="0">
                <a:solidFill>
                  <a:srgbClr val="006699"/>
                </a:solidFill>
                <a:latin typeface="+mj-lt"/>
              </a:rPr>
              <a:t>storage-area network </a:t>
            </a:r>
            <a:r>
              <a:rPr lang="en-US" altLang="en-US" dirty="0"/>
              <a:t>(</a:t>
            </a:r>
            <a:r>
              <a:rPr lang="en-US" altLang="en-US" b="1" dirty="0">
                <a:solidFill>
                  <a:srgbClr val="006699"/>
                </a:solidFill>
                <a:latin typeface="+mj-lt"/>
              </a:rPr>
              <a:t>SAN</a:t>
            </a:r>
            <a:r>
              <a:rPr lang="en-US" altLang="en-US" dirty="0"/>
              <a:t>)</a:t>
            </a:r>
          </a:p>
          <a:p>
            <a:pPr lvl="1"/>
            <a:r>
              <a:rPr lang="en-US" altLang="en-US" dirty="0"/>
              <a:t>Provides a </a:t>
            </a:r>
            <a:r>
              <a:rPr lang="en-US" altLang="en-US" b="1" dirty="0">
                <a:solidFill>
                  <a:srgbClr val="006699"/>
                </a:solidFill>
                <a:latin typeface="+mj-lt"/>
              </a:rPr>
              <a:t>high-availability</a:t>
            </a:r>
            <a:r>
              <a:rPr lang="en-US" altLang="en-US" b="1" dirty="0"/>
              <a:t> </a:t>
            </a:r>
            <a:r>
              <a:rPr lang="en-US" altLang="en-US" dirty="0"/>
              <a:t>service which survives failures</a:t>
            </a:r>
          </a:p>
          <a:p>
            <a:pPr lvl="2"/>
            <a:r>
              <a:rPr lang="en-US" altLang="en-US" b="1" dirty="0">
                <a:solidFill>
                  <a:srgbClr val="006699"/>
                </a:solidFill>
                <a:latin typeface="+mj-lt"/>
              </a:rPr>
              <a:t>Asymmetric clustering </a:t>
            </a:r>
            <a:r>
              <a:rPr lang="en-US" altLang="en-US" dirty="0"/>
              <a:t>has one machine in hot-standby mode</a:t>
            </a:r>
          </a:p>
          <a:p>
            <a:pPr lvl="2"/>
            <a:r>
              <a:rPr lang="en-US" altLang="en-US" b="1" dirty="0">
                <a:solidFill>
                  <a:srgbClr val="006699"/>
                </a:solidFill>
                <a:latin typeface="+mj-lt"/>
              </a:rPr>
              <a:t>Symmetric clustering </a:t>
            </a:r>
            <a:r>
              <a:rPr lang="en-US" altLang="en-US" dirty="0"/>
              <a:t>has multiple nodes running applications, monitoring each other</a:t>
            </a:r>
          </a:p>
          <a:p>
            <a:pPr lvl="1"/>
            <a:r>
              <a:rPr lang="en-US" altLang="en-US" dirty="0"/>
              <a:t>Some clusters are for </a:t>
            </a:r>
            <a:r>
              <a:rPr lang="en-US" altLang="en-US" b="1" dirty="0">
                <a:solidFill>
                  <a:srgbClr val="006699"/>
                </a:solidFill>
                <a:latin typeface="+mj-lt"/>
              </a:rPr>
              <a:t>high-performance computing </a:t>
            </a:r>
            <a:r>
              <a:rPr lang="en-US" altLang="en-US" dirty="0"/>
              <a:t>(</a:t>
            </a:r>
            <a:r>
              <a:rPr lang="en-US" altLang="en-US" b="1" dirty="0">
                <a:solidFill>
                  <a:srgbClr val="006699"/>
                </a:solidFill>
                <a:latin typeface="+mj-lt"/>
              </a:rPr>
              <a:t>HPC</a:t>
            </a:r>
            <a:r>
              <a:rPr lang="en-US" altLang="en-US" dirty="0"/>
              <a:t>)</a:t>
            </a:r>
          </a:p>
          <a:p>
            <a:pPr lvl="2"/>
            <a:r>
              <a:rPr lang="en-US" altLang="en-US" dirty="0"/>
              <a:t>Applications must be written to use </a:t>
            </a:r>
            <a:r>
              <a:rPr lang="en-US" altLang="en-US" b="1" dirty="0">
                <a:solidFill>
                  <a:srgbClr val="006699"/>
                </a:solidFill>
                <a:latin typeface="+mj-lt"/>
              </a:rPr>
              <a:t>parallelization</a:t>
            </a:r>
          </a:p>
          <a:p>
            <a:pPr lvl="1"/>
            <a:r>
              <a:rPr lang="en-US" altLang="en-US" dirty="0"/>
              <a:t>Some have</a:t>
            </a:r>
            <a:r>
              <a:rPr lang="en-US" altLang="en-US" b="1" dirty="0">
                <a:solidFill>
                  <a:srgbClr val="3366FF"/>
                </a:solidFill>
              </a:rPr>
              <a:t> </a:t>
            </a:r>
            <a:r>
              <a:rPr lang="en-US" altLang="en-US" b="1" dirty="0">
                <a:solidFill>
                  <a:srgbClr val="006699"/>
                </a:solidFill>
                <a:latin typeface="+mj-lt"/>
              </a:rPr>
              <a:t>distributed lock manager </a:t>
            </a:r>
            <a:r>
              <a:rPr lang="en-US" altLang="en-US" dirty="0"/>
              <a:t>(</a:t>
            </a:r>
            <a:r>
              <a:rPr lang="en-US" altLang="en-US" b="1" dirty="0">
                <a:solidFill>
                  <a:srgbClr val="006699"/>
                </a:solidFill>
                <a:latin typeface="+mj-lt"/>
              </a:rPr>
              <a:t>DLM</a:t>
            </a:r>
            <a:r>
              <a:rPr lang="en-US" altLang="en-US" dirty="0"/>
              <a:t>) to avoid conflicting operations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03200"/>
            <a:ext cx="8034338" cy="576263"/>
          </a:xfrm>
        </p:spPr>
        <p:txBody>
          <a:bodyPr/>
          <a:lstStyle/>
          <a:p>
            <a:pPr eaLnBrk="1" hangingPunct="1"/>
            <a:r>
              <a:rPr lang="en-US" altLang="en-US"/>
              <a:t>Chapter 1: Introduction</a:t>
            </a:r>
          </a:p>
        </p:txBody>
      </p:sp>
      <p:sp>
        <p:nvSpPr>
          <p:cNvPr id="7171" name="Rectangle 3"/>
          <p:cNvSpPr>
            <a:spLocks noGrp="1" noChangeArrowheads="1"/>
          </p:cNvSpPr>
          <p:nvPr>
            <p:ph type="body" idx="4294967295"/>
          </p:nvPr>
        </p:nvSpPr>
        <p:spPr/>
        <p:txBody>
          <a:bodyPr/>
          <a:lstStyle/>
          <a:p>
            <a:r>
              <a:rPr lang="en-US" altLang="en-US"/>
              <a:t>What Operating Systems Do</a:t>
            </a:r>
          </a:p>
          <a:p>
            <a:r>
              <a:rPr lang="en-US" altLang="en-US"/>
              <a:t>Computer-System Organization</a:t>
            </a:r>
          </a:p>
          <a:p>
            <a:r>
              <a:rPr lang="en-US" altLang="en-US"/>
              <a:t>Computer-System Architecture</a:t>
            </a:r>
          </a:p>
          <a:p>
            <a:r>
              <a:rPr lang="en-US" altLang="en-US"/>
              <a:t>Operating-System Operations</a:t>
            </a:r>
          </a:p>
          <a:p>
            <a:r>
              <a:rPr lang="en-US" altLang="en-US"/>
              <a:t>Resource Management</a:t>
            </a:r>
          </a:p>
          <a:p>
            <a:r>
              <a:rPr lang="en-US" altLang="en-US"/>
              <a:t>Security and Protection</a:t>
            </a:r>
          </a:p>
          <a:p>
            <a:r>
              <a:rPr lang="en-US" altLang="en-US"/>
              <a:t>Virtualization</a:t>
            </a:r>
          </a:p>
          <a:p>
            <a:r>
              <a:rPr lang="en-US" altLang="en-US"/>
              <a:t>Distributed Systems</a:t>
            </a:r>
          </a:p>
          <a:p>
            <a:r>
              <a:rPr lang="en-US" altLang="en-US"/>
              <a:t>Kernel Data Structures</a:t>
            </a:r>
          </a:p>
          <a:p>
            <a:r>
              <a:rPr lang="en-US" altLang="en-US"/>
              <a:t>Computing Environments</a:t>
            </a:r>
          </a:p>
          <a:p>
            <a:r>
              <a:rPr lang="en-US" altLang="en-US"/>
              <a:t>Free/Libre and Open-Source Operating Systems</a:t>
            </a:r>
          </a:p>
          <a:p>
            <a:pPr>
              <a:buFont typeface="Monotype Sorts" pitchFamily="-84" charset="2"/>
              <a:buNone/>
            </a:pPr>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idx="4294967295"/>
          </p:nvPr>
        </p:nvSpPr>
        <p:spPr>
          <a:xfrm>
            <a:off x="457200" y="207963"/>
            <a:ext cx="8061325" cy="576262"/>
          </a:xfrm>
        </p:spPr>
        <p:txBody>
          <a:bodyPr/>
          <a:lstStyle/>
          <a:p>
            <a:r>
              <a:rPr lang="en-US" altLang="en-US"/>
              <a:t>Clustered Systems</a:t>
            </a:r>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2058988"/>
            <a:ext cx="514826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a:xfrm>
            <a:off x="457200" y="222250"/>
            <a:ext cx="8015288" cy="576263"/>
          </a:xfrm>
        </p:spPr>
        <p:txBody>
          <a:bodyPr/>
          <a:lstStyle/>
          <a:p>
            <a:r>
              <a:rPr lang="en-US" altLang="en-US"/>
              <a:t>PC Motherboard</a:t>
            </a:r>
          </a:p>
        </p:txBody>
      </p:sp>
      <p:pic>
        <p:nvPicPr>
          <p:cNvPr id="5837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0738" y="1046163"/>
            <a:ext cx="6867525" cy="534987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1446306" y="2888119"/>
            <a:ext cx="7016376" cy="1030738"/>
          </a:xfrm>
        </p:spPr>
        <p:txBody>
          <a:bodyPr/>
          <a:lstStyle/>
          <a:p>
            <a:pPr marL="457200" lvl="1" indent="0">
              <a:buNone/>
            </a:pPr>
            <a:r>
              <a:rPr lang="en-US" altLang="en-US" sz="3200" b="1" dirty="0">
                <a:solidFill>
                  <a:srgbClr val="006699"/>
                </a:solidFill>
                <a:latin typeface="+mj-lt"/>
              </a:rPr>
              <a:t>Computer System Environments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noChangeArrowheads="1"/>
          </p:cNvSpPr>
          <p:nvPr>
            <p:ph type="title" idx="4294967295"/>
          </p:nvPr>
        </p:nvSpPr>
        <p:spPr>
          <a:xfrm>
            <a:off x="960668" y="171450"/>
            <a:ext cx="8016875" cy="622300"/>
          </a:xfrm>
        </p:spPr>
        <p:txBody>
          <a:bodyPr/>
          <a:lstStyle/>
          <a:p>
            <a:r>
              <a:rPr lang="en-US" altLang="en-US" sz="3000" dirty="0"/>
              <a:t>Computing Environments</a:t>
            </a:r>
          </a:p>
        </p:txBody>
      </p:sp>
      <p:sp>
        <p:nvSpPr>
          <p:cNvPr id="100355" name="Content Placeholder 2"/>
          <p:cNvSpPr>
            <a:spLocks noGrp="1" noChangeArrowheads="1"/>
          </p:cNvSpPr>
          <p:nvPr>
            <p:ph idx="4294967295"/>
          </p:nvPr>
        </p:nvSpPr>
        <p:spPr>
          <a:xfrm>
            <a:off x="819151" y="1296988"/>
            <a:ext cx="6506936" cy="4145869"/>
          </a:xfrm>
        </p:spPr>
        <p:txBody>
          <a:bodyPr/>
          <a:lstStyle/>
          <a:p>
            <a:r>
              <a:rPr lang="en-US" altLang="en-US" dirty="0"/>
              <a:t>Traditional</a:t>
            </a:r>
          </a:p>
          <a:p>
            <a:r>
              <a:rPr lang="en-US" altLang="en-US" dirty="0"/>
              <a:t>Mobile</a:t>
            </a:r>
          </a:p>
          <a:p>
            <a:r>
              <a:rPr lang="en-US" altLang="en-US" dirty="0"/>
              <a:t>Client Server</a:t>
            </a:r>
          </a:p>
          <a:p>
            <a:r>
              <a:rPr lang="en-US" altLang="en-US" dirty="0"/>
              <a:t>Peer-to-Peer</a:t>
            </a:r>
          </a:p>
          <a:p>
            <a:r>
              <a:rPr lang="en-US" altLang="en-US" dirty="0"/>
              <a:t>Cloud computing</a:t>
            </a:r>
          </a:p>
          <a:p>
            <a:r>
              <a:rPr lang="en-US" altLang="en-US" dirty="0"/>
              <a:t>Real-time Embedded</a:t>
            </a:r>
          </a:p>
          <a:p>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noChangeArrowheads="1"/>
          </p:cNvSpPr>
          <p:nvPr>
            <p:ph type="title" idx="4294967295"/>
          </p:nvPr>
        </p:nvSpPr>
        <p:spPr>
          <a:xfrm>
            <a:off x="960668" y="171450"/>
            <a:ext cx="8016875" cy="622300"/>
          </a:xfrm>
        </p:spPr>
        <p:txBody>
          <a:bodyPr/>
          <a:lstStyle/>
          <a:p>
            <a:r>
              <a:rPr lang="en-US" altLang="en-US" sz="3000" dirty="0"/>
              <a:t>Traditional</a:t>
            </a:r>
          </a:p>
        </p:txBody>
      </p:sp>
      <p:sp>
        <p:nvSpPr>
          <p:cNvPr id="100355" name="Content Placeholder 2"/>
          <p:cNvSpPr>
            <a:spLocks noGrp="1" noChangeArrowheads="1"/>
          </p:cNvSpPr>
          <p:nvPr>
            <p:ph idx="4294967295"/>
          </p:nvPr>
        </p:nvSpPr>
        <p:spPr>
          <a:xfrm>
            <a:off x="819151" y="1296988"/>
            <a:ext cx="6506936" cy="4145869"/>
          </a:xfrm>
        </p:spPr>
        <p:txBody>
          <a:bodyPr/>
          <a:lstStyle/>
          <a:p>
            <a:r>
              <a:rPr lang="en-US" altLang="en-US" dirty="0"/>
              <a:t>Stand-alone general-purpose machines</a:t>
            </a:r>
          </a:p>
          <a:p>
            <a:r>
              <a:rPr lang="en-US" altLang="en-US" dirty="0"/>
              <a:t>But blurred as most systems interconnect with others (i.e., the Internet)</a:t>
            </a:r>
          </a:p>
          <a:p>
            <a:r>
              <a:rPr lang="en-US" altLang="en-US" b="1" dirty="0">
                <a:solidFill>
                  <a:srgbClr val="006699"/>
                </a:solidFill>
                <a:latin typeface="+mj-lt"/>
              </a:rPr>
              <a:t>Portals</a:t>
            </a:r>
            <a:r>
              <a:rPr lang="en-US" altLang="en-US" dirty="0"/>
              <a:t> provide web access to internal systems</a:t>
            </a:r>
          </a:p>
          <a:p>
            <a:r>
              <a:rPr lang="en-US" altLang="en-US" b="1" dirty="0">
                <a:solidFill>
                  <a:srgbClr val="006699"/>
                </a:solidFill>
                <a:latin typeface="+mj-lt"/>
              </a:rPr>
              <a:t>Network computers </a:t>
            </a:r>
            <a:r>
              <a:rPr lang="en-US" altLang="en-US" dirty="0"/>
              <a:t>(</a:t>
            </a:r>
            <a:r>
              <a:rPr lang="en-US" altLang="en-US" b="1" dirty="0">
                <a:solidFill>
                  <a:srgbClr val="006699"/>
                </a:solidFill>
                <a:latin typeface="+mj-lt"/>
              </a:rPr>
              <a:t>thin clients</a:t>
            </a:r>
            <a:r>
              <a:rPr lang="en-US" altLang="en-US" dirty="0"/>
              <a:t>) are like Web terminals</a:t>
            </a:r>
          </a:p>
          <a:p>
            <a:r>
              <a:rPr lang="en-US" altLang="en-US" dirty="0"/>
              <a:t>Mobile computers interconnect via </a:t>
            </a:r>
            <a:r>
              <a:rPr lang="en-US" altLang="en-US" b="1" dirty="0">
                <a:solidFill>
                  <a:srgbClr val="006699"/>
                </a:solidFill>
                <a:latin typeface="+mj-lt"/>
              </a:rPr>
              <a:t>wireless networks</a:t>
            </a:r>
          </a:p>
          <a:p>
            <a:r>
              <a:rPr lang="en-US" altLang="en-US" dirty="0"/>
              <a:t>Networking becoming ubiquitous – even home systems use </a:t>
            </a:r>
            <a:r>
              <a:rPr lang="en-US" altLang="en-US" b="1" dirty="0">
                <a:solidFill>
                  <a:srgbClr val="006699"/>
                </a:solidFill>
                <a:latin typeface="+mj-lt"/>
              </a:rPr>
              <a:t>firewalls</a:t>
            </a:r>
            <a:r>
              <a:rPr lang="en-US" altLang="en-US" dirty="0"/>
              <a:t> to protect home computers from Internet attacks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idx="4294967295"/>
          </p:nvPr>
        </p:nvSpPr>
        <p:spPr>
          <a:xfrm>
            <a:off x="476250" y="217488"/>
            <a:ext cx="8537575" cy="576262"/>
          </a:xfrm>
        </p:spPr>
        <p:txBody>
          <a:bodyPr/>
          <a:lstStyle/>
          <a:p>
            <a:r>
              <a:rPr lang="en-US" altLang="en-US" dirty="0"/>
              <a:t>Mobile</a:t>
            </a:r>
          </a:p>
        </p:txBody>
      </p:sp>
      <p:sp>
        <p:nvSpPr>
          <p:cNvPr id="101379" name="Content Placeholder 2"/>
          <p:cNvSpPr>
            <a:spLocks noGrp="1" noChangeArrowheads="1"/>
          </p:cNvSpPr>
          <p:nvPr>
            <p:ph idx="4294967295"/>
          </p:nvPr>
        </p:nvSpPr>
        <p:spPr>
          <a:xfrm>
            <a:off x="811213" y="1209674"/>
            <a:ext cx="7026501" cy="4178756"/>
          </a:xfrm>
        </p:spPr>
        <p:txBody>
          <a:bodyPr/>
          <a:lstStyle/>
          <a:p>
            <a:r>
              <a:rPr lang="en-US" altLang="en-US" dirty="0"/>
              <a:t>Handheld smartphones, tablets, etc.</a:t>
            </a:r>
          </a:p>
          <a:p>
            <a:r>
              <a:rPr lang="en-US" altLang="en-US" dirty="0"/>
              <a:t>What is the functional difference between them and a “traditional” laptop?</a:t>
            </a:r>
          </a:p>
          <a:p>
            <a:r>
              <a:rPr lang="en-US" altLang="en-US" dirty="0"/>
              <a:t>Extra feature – more OS features (GPS, gyroscope)</a:t>
            </a:r>
          </a:p>
          <a:p>
            <a:r>
              <a:rPr lang="en-US" altLang="en-US" dirty="0"/>
              <a:t>Allows new types of apps like </a:t>
            </a:r>
            <a:r>
              <a:rPr lang="en-US" altLang="en-US" b="1" i="1" dirty="0"/>
              <a:t>augmented reality</a:t>
            </a:r>
          </a:p>
          <a:p>
            <a:r>
              <a:rPr lang="en-US" altLang="en-US" dirty="0"/>
              <a:t>Use IEEE 802.11 wireless, or cellular data networks for connectivity</a:t>
            </a:r>
          </a:p>
          <a:p>
            <a:r>
              <a:rPr lang="en-US" altLang="en-US" dirty="0"/>
              <a:t>Leaders are </a:t>
            </a:r>
            <a:r>
              <a:rPr lang="en-US" altLang="en-US" b="1" dirty="0">
                <a:solidFill>
                  <a:srgbClr val="006699"/>
                </a:solidFill>
                <a:latin typeface="+mj-lt"/>
              </a:rPr>
              <a:t>Apple iOS </a:t>
            </a:r>
            <a:r>
              <a:rPr lang="en-US" altLang="en-US" dirty="0"/>
              <a:t>and </a:t>
            </a:r>
            <a:r>
              <a:rPr lang="en-US" altLang="en-US" b="1" dirty="0">
                <a:solidFill>
                  <a:srgbClr val="006699"/>
                </a:solidFill>
                <a:latin typeface="+mj-lt"/>
              </a:rPr>
              <a:t>Google Android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1296988" y="207963"/>
            <a:ext cx="7192962" cy="576262"/>
          </a:xfrm>
        </p:spPr>
        <p:txBody>
          <a:bodyPr/>
          <a:lstStyle/>
          <a:p>
            <a:pPr eaLnBrk="1" hangingPunct="1"/>
            <a:r>
              <a:rPr lang="en-US" altLang="en-US" sz="2800" dirty="0"/>
              <a:t>Client Server</a:t>
            </a:r>
          </a:p>
        </p:txBody>
      </p:sp>
      <p:sp>
        <p:nvSpPr>
          <p:cNvPr id="102403" name="Rectangle 4"/>
          <p:cNvSpPr>
            <a:spLocks noChangeArrowheads="1"/>
          </p:cNvSpPr>
          <p:nvPr/>
        </p:nvSpPr>
        <p:spPr bwMode="auto">
          <a:xfrm>
            <a:off x="755650" y="1166813"/>
            <a:ext cx="77343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110000"/>
              <a:buFont typeface="Wingdings" panose="05000000000000000000" pitchFamily="2" charset="2"/>
              <a:buChar char="§"/>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nSpc>
                <a:spcPct val="90000"/>
              </a:lnSpc>
              <a:buSzPct val="90000"/>
            </a:pPr>
            <a:r>
              <a:rPr lang="en-US" altLang="en-US" dirty="0"/>
              <a:t>Client-Server Computing</a:t>
            </a:r>
          </a:p>
          <a:p>
            <a:pPr lvl="1">
              <a:lnSpc>
                <a:spcPct val="90000"/>
              </a:lnSpc>
              <a:buSzPct val="80000"/>
            </a:pPr>
            <a:r>
              <a:rPr lang="en-US" altLang="en-US" dirty="0"/>
              <a:t>Dumb terminals supplanted by smart PCs</a:t>
            </a:r>
          </a:p>
          <a:p>
            <a:pPr lvl="1">
              <a:lnSpc>
                <a:spcPct val="90000"/>
              </a:lnSpc>
              <a:buSzPct val="80000"/>
            </a:pPr>
            <a:r>
              <a:rPr lang="en-US" altLang="en-US" dirty="0"/>
              <a:t>Many systems now </a:t>
            </a:r>
            <a:r>
              <a:rPr lang="en-US" altLang="en-US" b="1" dirty="0">
                <a:solidFill>
                  <a:srgbClr val="006699"/>
                </a:solidFill>
                <a:latin typeface="+mj-lt"/>
              </a:rPr>
              <a:t>servers</a:t>
            </a:r>
            <a:r>
              <a:rPr lang="en-US" altLang="en-US" dirty="0"/>
              <a:t>, responding to requests generated by </a:t>
            </a:r>
            <a:r>
              <a:rPr lang="en-US" altLang="en-US" b="1" dirty="0">
                <a:solidFill>
                  <a:srgbClr val="006699"/>
                </a:solidFill>
                <a:latin typeface="+mj-lt"/>
              </a:rPr>
              <a:t>clients</a:t>
            </a:r>
          </a:p>
          <a:p>
            <a:pPr lvl="2">
              <a:lnSpc>
                <a:spcPct val="90000"/>
              </a:lnSpc>
            </a:pPr>
            <a:r>
              <a:rPr lang="en-US" altLang="en-US" b="1" dirty="0">
                <a:solidFill>
                  <a:srgbClr val="006699"/>
                </a:solidFill>
                <a:latin typeface="+mj-lt"/>
              </a:rPr>
              <a:t>Compute-server system </a:t>
            </a:r>
            <a:r>
              <a:rPr lang="en-US" altLang="en-US" dirty="0"/>
              <a:t>provides an interface to client to request services (i.e., database)</a:t>
            </a:r>
          </a:p>
          <a:p>
            <a:pPr lvl="2">
              <a:lnSpc>
                <a:spcPct val="90000"/>
              </a:lnSpc>
            </a:pPr>
            <a:r>
              <a:rPr lang="en-US" altLang="en-US" b="1" dirty="0">
                <a:solidFill>
                  <a:srgbClr val="006699"/>
                </a:solidFill>
                <a:latin typeface="+mj-lt"/>
              </a:rPr>
              <a:t>File-server system </a:t>
            </a:r>
            <a:r>
              <a:rPr lang="en-US" altLang="en-US" dirty="0"/>
              <a:t>provides interface for clients to store and retrieve files</a:t>
            </a:r>
          </a:p>
        </p:txBody>
      </p:sp>
      <p:pic>
        <p:nvPicPr>
          <p:cNvPr id="102404" name="Picture 1" descr="1_1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152525" y="212725"/>
            <a:ext cx="7394575" cy="576263"/>
          </a:xfrm>
        </p:spPr>
        <p:txBody>
          <a:bodyPr/>
          <a:lstStyle/>
          <a:p>
            <a:pPr eaLnBrk="1" hangingPunct="1"/>
            <a:r>
              <a:rPr lang="en-US" altLang="en-US" sz="2800" dirty="0"/>
              <a:t>Peer-to-Peer</a:t>
            </a:r>
          </a:p>
        </p:txBody>
      </p:sp>
      <p:sp>
        <p:nvSpPr>
          <p:cNvPr id="104451" name="Rectangle 3"/>
          <p:cNvSpPr>
            <a:spLocks noGrp="1" noChangeArrowheads="1"/>
          </p:cNvSpPr>
          <p:nvPr>
            <p:ph type="body" idx="4294967295"/>
          </p:nvPr>
        </p:nvSpPr>
        <p:spPr>
          <a:xfrm>
            <a:off x="806450" y="1233488"/>
            <a:ext cx="5057775" cy="4530725"/>
          </a:xfrm>
        </p:spPr>
        <p:txBody>
          <a:bodyPr/>
          <a:lstStyle/>
          <a:p>
            <a:r>
              <a:rPr lang="en-US" altLang="en-US" dirty="0"/>
              <a:t>Another model of distributed system</a:t>
            </a:r>
          </a:p>
          <a:p>
            <a:r>
              <a:rPr lang="en-US" altLang="en-US" dirty="0"/>
              <a:t>P2P does not distinguish clients and servers</a:t>
            </a:r>
          </a:p>
          <a:p>
            <a:pPr lvl="1"/>
            <a:r>
              <a:rPr lang="en-US" altLang="en-US" dirty="0"/>
              <a:t>Instead all nodes are considered peers</a:t>
            </a:r>
          </a:p>
          <a:p>
            <a:pPr lvl="1"/>
            <a:r>
              <a:rPr lang="en-US" altLang="en-US" dirty="0"/>
              <a:t>May each act as client, server or both</a:t>
            </a:r>
          </a:p>
          <a:p>
            <a:pPr lvl="1"/>
            <a:r>
              <a:rPr lang="en-US" altLang="en-US" dirty="0"/>
              <a:t>Node must join P2P network</a:t>
            </a:r>
          </a:p>
          <a:p>
            <a:pPr lvl="2"/>
            <a:r>
              <a:rPr lang="en-US" altLang="en-US" dirty="0"/>
              <a:t>Registers its service with central lookup service on network, or</a:t>
            </a:r>
          </a:p>
          <a:p>
            <a:pPr lvl="2"/>
            <a:r>
              <a:rPr lang="en-US" altLang="en-US" dirty="0"/>
              <a:t>Broadcast request for service and respond to requests for service via </a:t>
            </a:r>
            <a:r>
              <a:rPr lang="en-US" altLang="en-US" b="1" i="1" dirty="0"/>
              <a:t>discovery protocol</a:t>
            </a:r>
          </a:p>
          <a:p>
            <a:pPr lvl="1"/>
            <a:r>
              <a:rPr lang="en-US" altLang="en-US" dirty="0"/>
              <a:t>Examples include</a:t>
            </a:r>
            <a:r>
              <a:rPr lang="en-US" altLang="en-US" i="1" dirty="0"/>
              <a:t> </a:t>
            </a:r>
            <a:r>
              <a:rPr lang="en-US" altLang="en-US" dirty="0"/>
              <a:t>Napster</a:t>
            </a:r>
            <a:r>
              <a:rPr lang="en-US" altLang="en-US" i="1" dirty="0"/>
              <a:t> </a:t>
            </a:r>
            <a:r>
              <a:rPr lang="en-US" altLang="en-US" dirty="0"/>
              <a:t>and</a:t>
            </a:r>
            <a:r>
              <a:rPr lang="en-US" altLang="en-US" i="1" dirty="0"/>
              <a:t> </a:t>
            </a:r>
            <a:r>
              <a:rPr lang="en-US" altLang="en-US" dirty="0"/>
              <a:t>Gnutella</a:t>
            </a:r>
            <a:r>
              <a:rPr lang="en-US" altLang="en-US" i="1" dirty="0"/>
              <a:t>, </a:t>
            </a:r>
            <a:r>
              <a:rPr lang="en-US" altLang="en-US" b="1" kern="1200" dirty="0">
                <a:solidFill>
                  <a:srgbClr val="006699"/>
                </a:solidFill>
                <a:latin typeface="+mj-lt"/>
                <a:cs typeface="+mn-cs"/>
              </a:rPr>
              <a:t>Voice over IP </a:t>
            </a:r>
            <a:r>
              <a:rPr lang="en-US" altLang="en-US" dirty="0"/>
              <a:t>(</a:t>
            </a:r>
            <a:r>
              <a:rPr lang="en-US" altLang="en-US" b="1" kern="1200" dirty="0">
                <a:solidFill>
                  <a:srgbClr val="006699"/>
                </a:solidFill>
                <a:latin typeface="+mj-lt"/>
                <a:cs typeface="+mn-cs"/>
              </a:rPr>
              <a:t>VoIP</a:t>
            </a:r>
            <a:r>
              <a:rPr lang="en-US" altLang="en-US" dirty="0"/>
              <a:t>)</a:t>
            </a:r>
            <a:r>
              <a:rPr lang="en-US" altLang="en-US" i="1" dirty="0"/>
              <a:t> </a:t>
            </a:r>
            <a:r>
              <a:rPr lang="en-US" altLang="en-US" dirty="0"/>
              <a:t>such as Skype </a:t>
            </a:r>
          </a:p>
        </p:txBody>
      </p:sp>
      <p:pic>
        <p:nvPicPr>
          <p:cNvPr id="104452" name="Picture 1" descr="1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955675" y="198438"/>
            <a:ext cx="8123238" cy="576262"/>
          </a:xfrm>
        </p:spPr>
        <p:txBody>
          <a:bodyPr/>
          <a:lstStyle/>
          <a:p>
            <a:pPr eaLnBrk="1" hangingPunct="1"/>
            <a:r>
              <a:rPr lang="en-US" altLang="en-US" sz="2800" dirty="0"/>
              <a:t>Cloud Computing</a:t>
            </a:r>
          </a:p>
        </p:txBody>
      </p:sp>
      <p:sp>
        <p:nvSpPr>
          <p:cNvPr id="106499" name="Rectangle 3"/>
          <p:cNvSpPr>
            <a:spLocks noGrp="1" noChangeArrowheads="1"/>
          </p:cNvSpPr>
          <p:nvPr>
            <p:ph type="body" idx="4294967295"/>
          </p:nvPr>
        </p:nvSpPr>
        <p:spPr>
          <a:xfrm>
            <a:off x="806451" y="1060450"/>
            <a:ext cx="6347976" cy="4807787"/>
          </a:xfrm>
        </p:spPr>
        <p:txBody>
          <a:bodyPr/>
          <a:lstStyle/>
          <a:p>
            <a:r>
              <a:rPr lang="en-US" altLang="en-US" dirty="0"/>
              <a:t>Delivers computing, storage, even apps as a service across a network</a:t>
            </a:r>
          </a:p>
          <a:p>
            <a:r>
              <a:rPr lang="en-US" altLang="en-US" dirty="0"/>
              <a:t>Logical extension of virtualization because it uses virtualization as the base for it functionality.</a:t>
            </a:r>
          </a:p>
          <a:p>
            <a:pPr lvl="1"/>
            <a:r>
              <a:rPr lang="en-US" altLang="en-US" dirty="0"/>
              <a:t>Amazon </a:t>
            </a:r>
            <a:r>
              <a:rPr lang="en-US" altLang="en-US" b="1" kern="1200" dirty="0">
                <a:solidFill>
                  <a:srgbClr val="006699"/>
                </a:solidFill>
                <a:latin typeface="+mj-lt"/>
                <a:cs typeface="+mn-cs"/>
              </a:rPr>
              <a:t>EC2</a:t>
            </a:r>
            <a:r>
              <a:rPr lang="en-US" altLang="en-US" dirty="0"/>
              <a:t>  has thousands of servers, millions of virtual machines, petabytes of storage available across the Internet, pay based on usage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955675" y="198438"/>
            <a:ext cx="8123238" cy="576262"/>
          </a:xfrm>
        </p:spPr>
        <p:txBody>
          <a:bodyPr/>
          <a:lstStyle/>
          <a:p>
            <a:pPr eaLnBrk="1" hangingPunct="1"/>
            <a:r>
              <a:rPr lang="en-US" altLang="en-US" sz="2800" dirty="0"/>
              <a:t>Cloud Computing (Cont.)</a:t>
            </a:r>
          </a:p>
        </p:txBody>
      </p:sp>
      <p:sp>
        <p:nvSpPr>
          <p:cNvPr id="106499" name="Rectangle 3"/>
          <p:cNvSpPr>
            <a:spLocks noGrp="1" noChangeArrowheads="1"/>
          </p:cNvSpPr>
          <p:nvPr>
            <p:ph type="body" idx="4294967295"/>
          </p:nvPr>
        </p:nvSpPr>
        <p:spPr>
          <a:xfrm>
            <a:off x="806450" y="1060450"/>
            <a:ext cx="7712075" cy="5103813"/>
          </a:xfrm>
        </p:spPr>
        <p:txBody>
          <a:bodyPr/>
          <a:lstStyle/>
          <a:p>
            <a:r>
              <a:rPr lang="en-US" altLang="en-US" dirty="0"/>
              <a:t>Many types</a:t>
            </a:r>
          </a:p>
          <a:p>
            <a:pPr lvl="1"/>
            <a:r>
              <a:rPr lang="en-US" altLang="en-US" b="1" kern="1200" dirty="0">
                <a:solidFill>
                  <a:srgbClr val="006699"/>
                </a:solidFill>
                <a:latin typeface="+mj-lt"/>
                <a:cs typeface="+mn-cs"/>
              </a:rPr>
              <a:t>Public cloud </a:t>
            </a:r>
            <a:r>
              <a:rPr lang="en-US" altLang="en-US" dirty="0"/>
              <a:t>– available via Internet to anyone willing to pay</a:t>
            </a:r>
          </a:p>
          <a:p>
            <a:pPr lvl="1"/>
            <a:r>
              <a:rPr lang="en-US" altLang="en-US" b="1" kern="1200" dirty="0">
                <a:solidFill>
                  <a:srgbClr val="006699"/>
                </a:solidFill>
                <a:latin typeface="+mj-lt"/>
                <a:cs typeface="+mn-cs"/>
              </a:rPr>
              <a:t>Private cloud </a:t>
            </a:r>
            <a:r>
              <a:rPr lang="en-US" altLang="en-US" dirty="0"/>
              <a:t>– run by a company for the company’s own use</a:t>
            </a:r>
          </a:p>
          <a:p>
            <a:pPr lvl="1"/>
            <a:r>
              <a:rPr lang="en-US" altLang="en-US" b="1" kern="1200" dirty="0">
                <a:solidFill>
                  <a:srgbClr val="006699"/>
                </a:solidFill>
                <a:latin typeface="+mj-lt"/>
                <a:cs typeface="+mn-cs"/>
              </a:rPr>
              <a:t>Hybrid cloud </a:t>
            </a:r>
            <a:r>
              <a:rPr lang="en-US" altLang="en-US" dirty="0"/>
              <a:t>– includes both public and private cloud components</a:t>
            </a:r>
          </a:p>
          <a:p>
            <a:pPr lvl="1"/>
            <a:r>
              <a:rPr lang="en-US" altLang="en-US" dirty="0"/>
              <a:t>Software as a Service (</a:t>
            </a:r>
            <a:r>
              <a:rPr lang="en-US" altLang="en-US" b="1" kern="1200" dirty="0">
                <a:solidFill>
                  <a:srgbClr val="006699"/>
                </a:solidFill>
                <a:latin typeface="+mj-lt"/>
                <a:cs typeface="+mn-cs"/>
              </a:rPr>
              <a:t>SaaS</a:t>
            </a:r>
            <a:r>
              <a:rPr lang="en-US" altLang="en-US" dirty="0"/>
              <a:t>) – one or more applications available via the Internet (i.e., word processor)</a:t>
            </a:r>
          </a:p>
          <a:p>
            <a:pPr lvl="1"/>
            <a:r>
              <a:rPr lang="en-US" altLang="en-US" dirty="0"/>
              <a:t>Platform as a Service (</a:t>
            </a:r>
            <a:r>
              <a:rPr lang="en-US" altLang="en-US" b="1" kern="1200" dirty="0">
                <a:solidFill>
                  <a:srgbClr val="006699"/>
                </a:solidFill>
                <a:latin typeface="+mj-lt"/>
                <a:cs typeface="+mn-cs"/>
              </a:rPr>
              <a:t>PaaS</a:t>
            </a:r>
            <a:r>
              <a:rPr lang="en-US" altLang="en-US" dirty="0"/>
              <a:t>) – software stack ready for application use via the Internet (i.e., a database server)</a:t>
            </a:r>
          </a:p>
          <a:p>
            <a:pPr lvl="1"/>
            <a:r>
              <a:rPr lang="en-US" altLang="en-US" dirty="0"/>
              <a:t>Infrastructure as a Service (</a:t>
            </a:r>
            <a:r>
              <a:rPr lang="en-US" altLang="en-US" b="1" kern="1200" dirty="0">
                <a:solidFill>
                  <a:srgbClr val="006699"/>
                </a:solidFill>
                <a:latin typeface="+mj-lt"/>
                <a:cs typeface="+mn-cs"/>
              </a:rPr>
              <a:t>IaaS</a:t>
            </a:r>
            <a:r>
              <a:rPr lang="en-US" altLang="en-US" dirty="0"/>
              <a:t>) – servers or storage available over Internet (i.e., storage available for backup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66688"/>
            <a:ext cx="8015288" cy="617537"/>
          </a:xfrm>
        </p:spPr>
        <p:txBody>
          <a:bodyPr/>
          <a:lstStyle/>
          <a:p>
            <a:pPr eaLnBrk="1" hangingPunct="1"/>
            <a:r>
              <a:rPr lang="en-US" altLang="en-US"/>
              <a:t>Objectives</a:t>
            </a:r>
          </a:p>
        </p:txBody>
      </p:sp>
      <p:sp>
        <p:nvSpPr>
          <p:cNvPr id="9219" name="Rectangle 3"/>
          <p:cNvSpPr>
            <a:spLocks noGrp="1" noChangeArrowheads="1"/>
          </p:cNvSpPr>
          <p:nvPr>
            <p:ph type="body" idx="4294967295"/>
          </p:nvPr>
        </p:nvSpPr>
        <p:spPr>
          <a:xfrm>
            <a:off x="806450" y="1233488"/>
            <a:ext cx="7666038" cy="4530725"/>
          </a:xfrm>
        </p:spPr>
        <p:txBody>
          <a:bodyPr/>
          <a:lstStyle/>
          <a:p>
            <a:r>
              <a:rPr lang="en-US" altLang="en-US"/>
              <a:t>Describe the general organization of a computer system and the role of interrupts</a:t>
            </a:r>
          </a:p>
          <a:p>
            <a:r>
              <a:rPr lang="en-US" altLang="en-US"/>
              <a:t>Describe the components in a modern, multiprocessor computer system</a:t>
            </a:r>
          </a:p>
          <a:p>
            <a:r>
              <a:rPr lang="en-US" altLang="en-US"/>
              <a:t>Illustrate the transition from user mode to kernel mode</a:t>
            </a:r>
          </a:p>
          <a:p>
            <a:r>
              <a:rPr lang="en-US" altLang="en-US"/>
              <a:t>Discuss how operating systems are used in various computing environments</a:t>
            </a:r>
          </a:p>
          <a:p>
            <a:r>
              <a:rPr lang="en-US" altLang="en-US"/>
              <a:t>Provide examples of free and open-source operating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4294967295"/>
          </p:nvPr>
        </p:nvSpPr>
        <p:spPr>
          <a:xfrm>
            <a:off x="801688" y="1092200"/>
            <a:ext cx="7645400" cy="1571625"/>
          </a:xfrm>
        </p:spPr>
        <p:txBody>
          <a:bodyPr/>
          <a:lstStyle/>
          <a:p>
            <a:r>
              <a:rPr lang="en-US" altLang="en-US" dirty="0"/>
              <a:t>Cloud computing environments composed of traditional OSes, plus VMMs, plus cloud management tools</a:t>
            </a:r>
          </a:p>
          <a:p>
            <a:pPr lvl="1"/>
            <a:r>
              <a:rPr lang="en-US" altLang="en-US" dirty="0"/>
              <a:t>Internet connectivity requires security like firewalls</a:t>
            </a:r>
            <a:endParaRPr lang="en-US" altLang="en-US" sz="800" dirty="0"/>
          </a:p>
          <a:p>
            <a:pPr lvl="1"/>
            <a:r>
              <a:rPr lang="en-US" altLang="en-US" dirty="0"/>
              <a:t>Load balancers spread traffic across multiple applications</a:t>
            </a:r>
          </a:p>
        </p:txBody>
      </p:sp>
      <p:pic>
        <p:nvPicPr>
          <p:cNvPr id="108547"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1020762" y="220663"/>
            <a:ext cx="8123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a:lstStyle>
          <a:p>
            <a:pPr eaLnBrk="1" hangingPunct="1">
              <a:defRPr/>
            </a:pPr>
            <a:r>
              <a:rPr lang="en-US" altLang="en-US" sz="2800" kern="0" dirty="0"/>
              <a:t>Cloud Computing (cont.)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noChangeArrowheads="1"/>
          </p:cNvSpPr>
          <p:nvPr>
            <p:ph type="title" idx="4294967295"/>
          </p:nvPr>
        </p:nvSpPr>
        <p:spPr>
          <a:xfrm>
            <a:off x="1058863" y="73025"/>
            <a:ext cx="8229600" cy="711200"/>
          </a:xfrm>
        </p:spPr>
        <p:txBody>
          <a:bodyPr/>
          <a:lstStyle/>
          <a:p>
            <a:r>
              <a:rPr lang="en-US" altLang="en-US" sz="2800" dirty="0"/>
              <a:t>Real-Time Embedded Systems</a:t>
            </a:r>
          </a:p>
        </p:txBody>
      </p:sp>
      <p:sp>
        <p:nvSpPr>
          <p:cNvPr id="110595" name="Content Placeholder 2"/>
          <p:cNvSpPr>
            <a:spLocks noGrp="1" noChangeArrowheads="1"/>
          </p:cNvSpPr>
          <p:nvPr>
            <p:ph idx="4294967295"/>
          </p:nvPr>
        </p:nvSpPr>
        <p:spPr>
          <a:xfrm>
            <a:off x="820738" y="1154113"/>
            <a:ext cx="7688262" cy="4530725"/>
          </a:xfrm>
        </p:spPr>
        <p:txBody>
          <a:bodyPr/>
          <a:lstStyle/>
          <a:p>
            <a:r>
              <a:rPr lang="en-US" altLang="en-US" dirty="0"/>
              <a:t>Real-time embedded systems most prevalent form of computers</a:t>
            </a:r>
          </a:p>
          <a:p>
            <a:pPr lvl="1"/>
            <a:r>
              <a:rPr lang="en-US" altLang="en-US" dirty="0"/>
              <a:t>Vary considerable, special purpose, limited purpose OS,  </a:t>
            </a:r>
            <a:r>
              <a:rPr lang="en-US" altLang="en-US" b="1" kern="1200" dirty="0">
                <a:solidFill>
                  <a:srgbClr val="006699"/>
                </a:solidFill>
                <a:latin typeface="+mj-lt"/>
                <a:cs typeface="+mn-cs"/>
              </a:rPr>
              <a:t>real-time OS</a:t>
            </a:r>
          </a:p>
          <a:p>
            <a:pPr lvl="1"/>
            <a:r>
              <a:rPr lang="en-US" altLang="en-US" dirty="0"/>
              <a:t>Use expanding</a:t>
            </a:r>
          </a:p>
          <a:p>
            <a:r>
              <a:rPr lang="en-US" altLang="en-US" dirty="0"/>
              <a:t>Many other special computing environments as well</a:t>
            </a:r>
          </a:p>
          <a:p>
            <a:pPr lvl="1"/>
            <a:r>
              <a:rPr lang="en-US" altLang="en-US" dirty="0"/>
              <a:t>Some have OSes, some perform tasks without an OS</a:t>
            </a:r>
          </a:p>
          <a:p>
            <a:r>
              <a:rPr lang="en-US" altLang="en-US" dirty="0"/>
              <a:t>Real-time OS has well-defined fixed time constraints</a:t>
            </a:r>
          </a:p>
          <a:p>
            <a:pPr lvl="1"/>
            <a:r>
              <a:rPr lang="en-US" altLang="en-US" dirty="0"/>
              <a:t>Processing </a:t>
            </a:r>
            <a:r>
              <a:rPr lang="en-US" altLang="en-US" b="1" i="1" dirty="0"/>
              <a:t>must</a:t>
            </a:r>
            <a:r>
              <a:rPr lang="en-US" altLang="en-US" dirty="0"/>
              <a:t> be done within constraint</a:t>
            </a:r>
          </a:p>
          <a:p>
            <a:pPr lvl="1"/>
            <a:r>
              <a:rPr lang="en-US" altLang="en-US" dirty="0"/>
              <a:t>Correct operation only if constraints met</a:t>
            </a:r>
          </a:p>
          <a:p>
            <a:pPr lvl="1"/>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noChangeArrowheads="1"/>
          </p:cNvSpPr>
          <p:nvPr>
            <p:ph type="title" idx="4294967295"/>
          </p:nvPr>
        </p:nvSpPr>
        <p:spPr>
          <a:xfrm>
            <a:off x="982663" y="201613"/>
            <a:ext cx="7704137" cy="576262"/>
          </a:xfrm>
        </p:spPr>
        <p:txBody>
          <a:bodyPr/>
          <a:lstStyle/>
          <a:p>
            <a:r>
              <a:rPr lang="en-US" altLang="en-US" sz="2800"/>
              <a:t>Free and Open-Source Operating Systems</a:t>
            </a:r>
          </a:p>
        </p:txBody>
      </p:sp>
      <p:sp>
        <p:nvSpPr>
          <p:cNvPr id="111619" name="Content Placeholder 2"/>
          <p:cNvSpPr>
            <a:spLocks noGrp="1" noChangeArrowheads="1"/>
          </p:cNvSpPr>
          <p:nvPr>
            <p:ph idx="4294967295"/>
          </p:nvPr>
        </p:nvSpPr>
        <p:spPr>
          <a:xfrm>
            <a:off x="830263" y="961113"/>
            <a:ext cx="7704137" cy="4530725"/>
          </a:xfrm>
        </p:spPr>
        <p:txBody>
          <a:bodyPr/>
          <a:lstStyle/>
          <a:p>
            <a:r>
              <a:rPr lang="en-US" altLang="en-US" dirty="0"/>
              <a:t>Operating systems made available in source-code format rather than just binary </a:t>
            </a:r>
            <a:r>
              <a:rPr lang="en-US" altLang="en-US" b="1" kern="1200" dirty="0">
                <a:solidFill>
                  <a:srgbClr val="006699"/>
                </a:solidFill>
                <a:latin typeface="+mj-lt"/>
                <a:cs typeface="+mn-cs"/>
              </a:rPr>
              <a:t>closed-source</a:t>
            </a:r>
            <a:r>
              <a:rPr lang="en-US" altLang="en-US" b="1" dirty="0">
                <a:solidFill>
                  <a:srgbClr val="3366FF"/>
                </a:solidFill>
              </a:rPr>
              <a:t> </a:t>
            </a:r>
            <a:r>
              <a:rPr lang="en-US" altLang="en-US" dirty="0"/>
              <a:t>and</a:t>
            </a:r>
            <a:r>
              <a:rPr lang="en-US" altLang="en-US" b="1" dirty="0">
                <a:solidFill>
                  <a:srgbClr val="3366FF"/>
                </a:solidFill>
              </a:rPr>
              <a:t> </a:t>
            </a:r>
            <a:r>
              <a:rPr lang="en-US" altLang="en-US" b="1" kern="1200" dirty="0">
                <a:solidFill>
                  <a:srgbClr val="006699"/>
                </a:solidFill>
                <a:latin typeface="+mj-lt"/>
                <a:cs typeface="+mn-cs"/>
              </a:rPr>
              <a:t>proprietary</a:t>
            </a:r>
          </a:p>
          <a:p>
            <a:r>
              <a:rPr lang="en-US" altLang="en-US" dirty="0"/>
              <a:t>Counter to the </a:t>
            </a:r>
            <a:r>
              <a:rPr lang="en-US" altLang="en-US" b="1" kern="1200" dirty="0">
                <a:solidFill>
                  <a:srgbClr val="006699"/>
                </a:solidFill>
                <a:latin typeface="+mj-lt"/>
                <a:cs typeface="+mn-cs"/>
              </a:rPr>
              <a:t>copy protection </a:t>
            </a:r>
            <a:r>
              <a:rPr lang="en-US" altLang="en-US" dirty="0">
                <a:solidFill>
                  <a:srgbClr val="000000"/>
                </a:solidFill>
              </a:rPr>
              <a:t>and </a:t>
            </a:r>
            <a:r>
              <a:rPr lang="en-US" altLang="en-US" b="1" kern="1200" dirty="0">
                <a:solidFill>
                  <a:srgbClr val="006699"/>
                </a:solidFill>
                <a:latin typeface="+mj-lt"/>
                <a:cs typeface="+mn-cs"/>
              </a:rPr>
              <a:t>Digital Rights Management </a:t>
            </a:r>
            <a:r>
              <a:rPr lang="en-US" altLang="en-US" dirty="0"/>
              <a:t>(</a:t>
            </a:r>
            <a:r>
              <a:rPr lang="en-US" altLang="en-US" b="1" kern="1200" dirty="0">
                <a:solidFill>
                  <a:srgbClr val="006699"/>
                </a:solidFill>
                <a:latin typeface="+mj-lt"/>
                <a:cs typeface="+mn-cs"/>
              </a:rPr>
              <a:t>DRM</a:t>
            </a:r>
            <a:r>
              <a:rPr lang="en-US" altLang="en-US" dirty="0"/>
              <a:t>) </a:t>
            </a:r>
            <a:r>
              <a:rPr lang="en-US" altLang="en-US" dirty="0">
                <a:solidFill>
                  <a:srgbClr val="000000"/>
                </a:solidFill>
              </a:rPr>
              <a:t>movement</a:t>
            </a:r>
            <a:endParaRPr lang="en-US" altLang="en-US" sz="800" dirty="0">
              <a:solidFill>
                <a:srgbClr val="000000"/>
              </a:solidFill>
            </a:endParaRPr>
          </a:p>
          <a:p>
            <a:r>
              <a:rPr lang="en-US" altLang="en-US" dirty="0">
                <a:solidFill>
                  <a:srgbClr val="000000"/>
                </a:solidFill>
              </a:rPr>
              <a:t>Started by </a:t>
            </a:r>
            <a:r>
              <a:rPr lang="en-US" altLang="en-US" b="1" kern="1200" dirty="0">
                <a:solidFill>
                  <a:srgbClr val="006699"/>
                </a:solidFill>
                <a:latin typeface="+mj-lt"/>
                <a:cs typeface="+mn-cs"/>
              </a:rPr>
              <a:t>Free Software Foundation </a:t>
            </a:r>
            <a:r>
              <a:rPr lang="en-US" altLang="en-US" dirty="0">
                <a:solidFill>
                  <a:srgbClr val="000000"/>
                </a:solidFill>
              </a:rPr>
              <a:t>(</a:t>
            </a:r>
            <a:r>
              <a:rPr lang="en-US" altLang="en-US" b="1" kern="1200" dirty="0">
                <a:solidFill>
                  <a:srgbClr val="006699"/>
                </a:solidFill>
                <a:latin typeface="+mj-lt"/>
                <a:cs typeface="+mn-cs"/>
              </a:rPr>
              <a:t>FSF</a:t>
            </a:r>
            <a:r>
              <a:rPr lang="en-US" altLang="en-US" dirty="0"/>
              <a:t>)</a:t>
            </a:r>
            <a:r>
              <a:rPr lang="en-US" altLang="en-US"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kern="1200" dirty="0">
                <a:solidFill>
                  <a:srgbClr val="006699"/>
                </a:solidFill>
                <a:latin typeface="+mj-lt"/>
                <a:cs typeface="+mn-cs"/>
              </a:rPr>
              <a:t>GNU Public License </a:t>
            </a:r>
            <a:r>
              <a:rPr lang="en-US" altLang="ja-JP" dirty="0"/>
              <a:t>(</a:t>
            </a:r>
            <a:r>
              <a:rPr lang="en-US" altLang="ja-JP" b="1" kern="1200" dirty="0">
                <a:solidFill>
                  <a:srgbClr val="006699"/>
                </a:solidFill>
                <a:latin typeface="+mj-lt"/>
                <a:cs typeface="+mn-cs"/>
              </a:rPr>
              <a:t>GPL</a:t>
            </a:r>
            <a:r>
              <a:rPr lang="en-US" altLang="ja-JP" dirty="0"/>
              <a:t>)</a:t>
            </a:r>
          </a:p>
          <a:p>
            <a:pPr lvl="1"/>
            <a:r>
              <a:rPr lang="en-US" altLang="en-US" sz="1600" dirty="0"/>
              <a:t>Free software and open-source software are two different ideas championed by different groups of people</a:t>
            </a:r>
          </a:p>
          <a:p>
            <a:pPr lvl="2"/>
            <a:r>
              <a:rPr lang="en-US" altLang="en-US" sz="1600" b="1" dirty="0">
                <a:solidFill>
                  <a:srgbClr val="663300"/>
                </a:solidFill>
              </a:rPr>
              <a:t>https://www.gnu.org/philosophy/open-source-misses-the-point.en.html</a:t>
            </a:r>
          </a:p>
          <a:p>
            <a:r>
              <a:rPr lang="en-US" altLang="en-US" dirty="0">
                <a:solidFill>
                  <a:srgbClr val="000000"/>
                </a:solidFill>
              </a:rPr>
              <a:t>Examples include </a:t>
            </a:r>
            <a:r>
              <a:rPr lang="en-US" altLang="en-US" b="1" kern="1200" dirty="0">
                <a:solidFill>
                  <a:srgbClr val="006699"/>
                </a:solidFill>
                <a:latin typeface="+mj-lt"/>
                <a:cs typeface="+mn-cs"/>
              </a:rPr>
              <a:t>GNU/Linux </a:t>
            </a:r>
            <a:r>
              <a:rPr lang="en-US" altLang="en-US" dirty="0"/>
              <a:t>and </a:t>
            </a:r>
            <a:r>
              <a:rPr lang="en-US" altLang="en-US" b="1" kern="1200" dirty="0">
                <a:solidFill>
                  <a:srgbClr val="006699"/>
                </a:solidFill>
                <a:latin typeface="+mj-lt"/>
                <a:cs typeface="+mn-cs"/>
              </a:rPr>
              <a:t>BSD UNIX </a:t>
            </a:r>
            <a:r>
              <a:rPr lang="en-US" altLang="en-US" dirty="0">
                <a:solidFill>
                  <a:srgbClr val="000000"/>
                </a:solidFill>
              </a:rPr>
              <a:t>(including core of </a:t>
            </a:r>
            <a:r>
              <a:rPr lang="en-US" altLang="en-US" b="1" kern="1200" dirty="0">
                <a:solidFill>
                  <a:srgbClr val="006699"/>
                </a:solidFill>
                <a:latin typeface="+mj-lt"/>
                <a:cs typeface="+mn-cs"/>
              </a:rPr>
              <a:t>Mac</a:t>
            </a:r>
            <a:r>
              <a:rPr lang="en-US" altLang="en-US" b="1" dirty="0">
                <a:solidFill>
                  <a:srgbClr val="3366FF"/>
                </a:solidFill>
              </a:rPr>
              <a:t> </a:t>
            </a:r>
            <a:r>
              <a:rPr lang="en-US" altLang="en-US" b="1" kern="1200" dirty="0">
                <a:solidFill>
                  <a:srgbClr val="006699"/>
                </a:solidFill>
                <a:latin typeface="+mj-lt"/>
                <a:cs typeface="+mn-cs"/>
              </a:rPr>
              <a:t>OS X</a:t>
            </a:r>
            <a:r>
              <a:rPr lang="en-US" altLang="en-US" dirty="0">
                <a:solidFill>
                  <a:srgbClr val="000000"/>
                </a:solidFill>
              </a:rPr>
              <a:t>), and many more</a:t>
            </a:r>
          </a:p>
          <a:p>
            <a:r>
              <a:rPr lang="en-US" altLang="en-US" dirty="0">
                <a:solidFill>
                  <a:srgbClr val="000000"/>
                </a:solidFill>
              </a:rPr>
              <a:t>Can use VMM like VMware Player (Free on Windows), </a:t>
            </a:r>
            <a:r>
              <a:rPr lang="en-US" altLang="en-US" dirty="0" err="1">
                <a:solidFill>
                  <a:srgbClr val="000000"/>
                </a:solidFill>
              </a:rPr>
              <a:t>Virtualbox</a:t>
            </a:r>
            <a:r>
              <a:rPr lang="en-US" altLang="en-US" dirty="0">
                <a:solidFill>
                  <a:srgbClr val="000000"/>
                </a:solidFill>
              </a:rPr>
              <a:t> (open source and free on many platforms - </a:t>
            </a:r>
            <a:r>
              <a:rPr lang="en-US" altLang="en-US" dirty="0"/>
              <a:t>http://www.virtualbox.com) </a:t>
            </a:r>
          </a:p>
          <a:p>
            <a:pPr lvl="1"/>
            <a:r>
              <a:rPr lang="en-US" altLang="en-US" dirty="0">
                <a:solidFill>
                  <a:srgbClr val="000000"/>
                </a:solidFill>
              </a:rPr>
              <a:t>Use to run guest operating systems for exploration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1033463" y="198438"/>
            <a:ext cx="7534275" cy="576262"/>
          </a:xfrm>
        </p:spPr>
        <p:txBody>
          <a:bodyPr/>
          <a:lstStyle/>
          <a:p>
            <a:pPr eaLnBrk="1" hangingPunct="1"/>
            <a:r>
              <a:rPr lang="en-US" altLang="en-US"/>
              <a:t>The Study of Operating Systems</a:t>
            </a:r>
          </a:p>
        </p:txBody>
      </p:sp>
      <p:sp>
        <p:nvSpPr>
          <p:cNvPr id="113667" name="Rectangle 1"/>
          <p:cNvSpPr>
            <a:spLocks noChangeArrowheads="1"/>
          </p:cNvSpPr>
          <p:nvPr/>
        </p:nvSpPr>
        <p:spPr bwMode="auto">
          <a:xfrm>
            <a:off x="647700" y="1222375"/>
            <a:ext cx="7920038" cy="4703763"/>
          </a:xfrm>
          <a:prstGeom prst="rect">
            <a:avLst/>
          </a:prstGeom>
          <a:solidFill>
            <a:srgbClr val="CEEBFA"/>
          </a:solidFill>
          <a:ln w="9525" algn="ctr">
            <a:solidFill>
              <a:schemeClr val="tx1"/>
            </a:solidFill>
            <a:round/>
          </a:ln>
        </p:spPr>
        <p:txBody>
          <a:bodyPr wrap="none"/>
          <a:lstStyle>
            <a:lvl1pPr>
              <a:spcBef>
                <a:spcPct val="35000"/>
              </a:spcBef>
              <a:buClr>
                <a:srgbClr val="993300"/>
              </a:buClr>
              <a:buSzPct val="110000"/>
              <a:buFont typeface="Wingdings" panose="05000000000000000000" pitchFamily="2" charset="2"/>
              <a:buChar char="§"/>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en-US" sz="1200" dirty="0">
                <a:latin typeface="Verdana" panose="020B0604030504040204" pitchFamily="34" charset="0"/>
              </a:rPr>
              <a:t>There has never been a more interesting time to study operating systems, and it has never been </a:t>
            </a:r>
          </a:p>
          <a:p>
            <a:pPr>
              <a:spcBef>
                <a:spcPct val="0"/>
              </a:spcBef>
              <a:buClrTx/>
              <a:buSzTx/>
              <a:buFontTx/>
              <a:buNone/>
            </a:pPr>
            <a:r>
              <a:rPr kumimoji="0" lang="en-US" altLang="en-US" sz="1200" dirty="0">
                <a:latin typeface="Verdana" panose="020B0604030504040204" pitchFamily="34" charset="0"/>
              </a:rPr>
              <a:t>easier. The open-source movement has overtaken operating systems, causing many of them to be</a:t>
            </a:r>
          </a:p>
          <a:p>
            <a:pPr>
              <a:spcBef>
                <a:spcPct val="0"/>
              </a:spcBef>
              <a:buClrTx/>
              <a:buSzTx/>
              <a:buFontTx/>
              <a:buNone/>
            </a:pPr>
            <a:r>
              <a:rPr kumimoji="0" lang="en-US" altLang="en-US" sz="1200" dirty="0">
                <a:latin typeface="Verdana" panose="020B0604030504040204" pitchFamily="34" charset="0"/>
              </a:rPr>
              <a:t>made available in both source and binary (executable) format. The list of operating</a:t>
            </a:r>
          </a:p>
          <a:p>
            <a:pPr>
              <a:spcBef>
                <a:spcPct val="0"/>
              </a:spcBef>
              <a:buClrTx/>
              <a:buSzTx/>
              <a:buFontTx/>
              <a:buNone/>
            </a:pPr>
            <a:r>
              <a:rPr kumimoji="0" lang="en-US" altLang="en-US" sz="1200" dirty="0">
                <a:latin typeface="Verdana" panose="020B0604030504040204" pitchFamily="34" charset="0"/>
              </a:rPr>
              <a:t>systems available in both formats includes Linux, BUSD UNIX, Solaris, and part of macOS. </a:t>
            </a:r>
          </a:p>
          <a:p>
            <a:pPr>
              <a:spcBef>
                <a:spcPct val="0"/>
              </a:spcBef>
              <a:buClrTx/>
              <a:buSzTx/>
              <a:buFontTx/>
              <a:buNone/>
            </a:pPr>
            <a:r>
              <a:rPr kumimoji="0" lang="en-US" altLang="en-US" sz="1200" dirty="0">
                <a:latin typeface="Verdana" panose="020B0604030504040204" pitchFamily="34" charset="0"/>
              </a:rPr>
              <a:t>The availability of source code allows us to study operating systems from the inside out. </a:t>
            </a:r>
          </a:p>
          <a:p>
            <a:pPr>
              <a:spcBef>
                <a:spcPct val="0"/>
              </a:spcBef>
              <a:buClrTx/>
              <a:buSzTx/>
              <a:buFontTx/>
              <a:buNone/>
            </a:pPr>
            <a:r>
              <a:rPr kumimoji="0" lang="en-US" altLang="en-US" sz="1200" dirty="0">
                <a:latin typeface="Verdana" panose="020B0604030504040204" pitchFamily="34" charset="0"/>
              </a:rPr>
              <a:t>Questions that we could once answer only by looking at documentation or the behavior of an</a:t>
            </a:r>
          </a:p>
          <a:p>
            <a:pPr>
              <a:spcBef>
                <a:spcPct val="0"/>
              </a:spcBef>
              <a:buClrTx/>
              <a:buSzTx/>
              <a:buFontTx/>
              <a:buNone/>
            </a:pPr>
            <a:r>
              <a:rPr kumimoji="0" lang="en-US" altLang="en-US" sz="1200" dirty="0">
                <a:latin typeface="Verdana" panose="020B0604030504040204" pitchFamily="34" charset="0"/>
              </a:rPr>
              <a:t>operating system we can now answer by examining the code itself.</a:t>
            </a:r>
          </a:p>
          <a:p>
            <a:pPr>
              <a:spcBef>
                <a:spcPct val="0"/>
              </a:spcBef>
              <a:buClrTx/>
              <a:buSzTx/>
              <a:buFontTx/>
              <a:buNone/>
            </a:pPr>
            <a:endParaRPr kumimoji="0" lang="en-US" altLang="en-US" sz="1200" dirty="0">
              <a:latin typeface="Verdana" panose="020B0604030504040204" pitchFamily="34" charset="0"/>
            </a:endParaRPr>
          </a:p>
          <a:p>
            <a:pPr>
              <a:spcBef>
                <a:spcPct val="0"/>
              </a:spcBef>
              <a:buClrTx/>
              <a:buSzTx/>
              <a:buFontTx/>
              <a:buNone/>
            </a:pPr>
            <a:r>
              <a:rPr kumimoji="0" lang="en-US" altLang="en-US" sz="1200" dirty="0">
                <a:latin typeface="Verdana" panose="020B0604030504040204" pitchFamily="34" charset="0"/>
              </a:rPr>
              <a:t>Operating systems that are no longer commercially viable have been open-sourced as well, enabling </a:t>
            </a:r>
          </a:p>
          <a:p>
            <a:pPr>
              <a:spcBef>
                <a:spcPct val="0"/>
              </a:spcBef>
              <a:buClrTx/>
              <a:buSzTx/>
              <a:buFontTx/>
              <a:buNone/>
            </a:pPr>
            <a:r>
              <a:rPr kumimoji="0" lang="en-US" altLang="en-US" sz="1200" dirty="0">
                <a:latin typeface="Verdana" panose="020B0604030504040204" pitchFamily="34" charset="0"/>
              </a:rPr>
              <a:t>us to study how systems operated in a time of fewer CPU, memory, and storage resources. </a:t>
            </a:r>
          </a:p>
          <a:p>
            <a:pPr>
              <a:spcBef>
                <a:spcPct val="0"/>
              </a:spcBef>
              <a:buClrTx/>
              <a:buSzTx/>
              <a:buFontTx/>
              <a:buNone/>
            </a:pPr>
            <a:r>
              <a:rPr kumimoji="0" lang="en-US" altLang="en-US" sz="1200" dirty="0">
                <a:latin typeface="Verdana" panose="020B0604030504040204" pitchFamily="34" charset="0"/>
              </a:rPr>
              <a:t>An extensive but incomplete list of open-source operating-system projects is available</a:t>
            </a:r>
          </a:p>
          <a:p>
            <a:pPr>
              <a:spcBef>
                <a:spcPct val="0"/>
              </a:spcBef>
              <a:buClrTx/>
              <a:buSzTx/>
              <a:buFontTx/>
              <a:buNone/>
            </a:pPr>
            <a:r>
              <a:rPr kumimoji="0" lang="en-US" altLang="en-US" sz="1200" dirty="0">
                <a:latin typeface="Verdana" panose="020B0604030504040204" pitchFamily="34" charset="0"/>
              </a:rPr>
              <a:t>from https://curlie.org/Computers/Software/Operating_Systems/Open_Source/</a:t>
            </a:r>
          </a:p>
          <a:p>
            <a:pPr>
              <a:spcBef>
                <a:spcPct val="0"/>
              </a:spcBef>
              <a:buClrTx/>
              <a:buSzTx/>
              <a:buFontTx/>
              <a:buNone/>
            </a:pPr>
            <a:endParaRPr kumimoji="0" lang="en-US" altLang="en-US" sz="1200" dirty="0">
              <a:latin typeface="Verdana" panose="020B0604030504040204" pitchFamily="34" charset="0"/>
            </a:endParaRPr>
          </a:p>
          <a:p>
            <a:pPr>
              <a:spcBef>
                <a:spcPct val="0"/>
              </a:spcBef>
              <a:buClrTx/>
              <a:buSzTx/>
              <a:buFontTx/>
              <a:buNone/>
            </a:pPr>
            <a:r>
              <a:rPr kumimoji="0" lang="en-US" altLang="en-US" sz="1200" dirty="0">
                <a:latin typeface="Verdana" panose="020B0604030504040204" pitchFamily="34" charset="0"/>
              </a:rPr>
              <a:t>In addition, the rise of virtualization as a mainstream (and frequently free) computer function </a:t>
            </a:r>
          </a:p>
          <a:p>
            <a:pPr>
              <a:spcBef>
                <a:spcPct val="0"/>
              </a:spcBef>
              <a:buClrTx/>
              <a:buSzTx/>
              <a:buFontTx/>
              <a:buNone/>
            </a:pPr>
            <a:r>
              <a:rPr kumimoji="0" lang="en-US" altLang="en-US" sz="1200" dirty="0">
                <a:latin typeface="Verdana" panose="020B0604030504040204" pitchFamily="34" charset="0"/>
              </a:rPr>
              <a:t>makes it possible to run many operating systems on top of one core system. For example, VMware</a:t>
            </a:r>
          </a:p>
          <a:p>
            <a:pPr>
              <a:spcBef>
                <a:spcPct val="0"/>
              </a:spcBef>
              <a:buClrTx/>
              <a:buSzTx/>
              <a:buFontTx/>
              <a:buNone/>
            </a:pPr>
            <a:r>
              <a:rPr kumimoji="0" lang="en-US" altLang="en-US" sz="1200" dirty="0">
                <a:latin typeface="Verdana" panose="020B0604030504040204" pitchFamily="34" charset="0"/>
              </a:rPr>
              <a:t>(http://www.vmware.com) provides a free “player” for Windows on which hundreds of free</a:t>
            </a:r>
          </a:p>
          <a:p>
            <a:pPr>
              <a:spcBef>
                <a:spcPct val="0"/>
              </a:spcBef>
              <a:buClrTx/>
              <a:buSzTx/>
              <a:buFontTx/>
              <a:buNone/>
            </a:pPr>
            <a:r>
              <a:rPr kumimoji="0" lang="en-US" altLang="en-US" sz="1200" dirty="0">
                <a:latin typeface="Verdana" panose="020B0604030504040204" pitchFamily="34" charset="0"/>
              </a:rPr>
              <a:t>“virtual appliances” can run. </a:t>
            </a:r>
            <a:r>
              <a:rPr kumimoji="0" lang="en-US" altLang="en-US" sz="1200" dirty="0" err="1">
                <a:latin typeface="Verdana" panose="020B0604030504040204" pitchFamily="34" charset="0"/>
              </a:rPr>
              <a:t>Virtualbox</a:t>
            </a:r>
            <a:r>
              <a:rPr kumimoji="0" lang="en-US" altLang="en-US" sz="1200" dirty="0">
                <a:latin typeface="Verdana" panose="020B0604030504040204" pitchFamily="34" charset="0"/>
              </a:rPr>
              <a:t> (http://www.virtualbox.com) provides a free, open-source</a:t>
            </a:r>
          </a:p>
          <a:p>
            <a:pPr>
              <a:spcBef>
                <a:spcPct val="0"/>
              </a:spcBef>
              <a:buClrTx/>
              <a:buSzTx/>
              <a:buFontTx/>
              <a:buNone/>
            </a:pPr>
            <a:r>
              <a:rPr kumimoji="0" lang="en-US" altLang="en-US" sz="1200" dirty="0">
                <a:latin typeface="Verdana" panose="020B0604030504040204" pitchFamily="34" charset="0"/>
              </a:rPr>
              <a:t>virtual machine manager on many operating systems. Using such tools, students can try out </a:t>
            </a:r>
          </a:p>
          <a:p>
            <a:pPr>
              <a:spcBef>
                <a:spcPct val="0"/>
              </a:spcBef>
              <a:buClrTx/>
              <a:buSzTx/>
              <a:buFontTx/>
              <a:buNone/>
            </a:pPr>
            <a:r>
              <a:rPr kumimoji="0" lang="en-US" altLang="en-US" sz="1200" dirty="0">
                <a:latin typeface="Verdana" panose="020B0604030504040204" pitchFamily="34" charset="0"/>
              </a:rPr>
              <a:t>hundreds of operating systems without dedicated hardware.</a:t>
            </a:r>
          </a:p>
          <a:p>
            <a:pPr>
              <a:spcBef>
                <a:spcPct val="0"/>
              </a:spcBef>
              <a:buClrTx/>
              <a:buSzTx/>
              <a:buFontTx/>
              <a:buNone/>
            </a:pPr>
            <a:endParaRPr kumimoji="0" lang="en-US" altLang="en-US" sz="1200" dirty="0">
              <a:latin typeface="Verdana" panose="020B0604030504040204" pitchFamily="34" charset="0"/>
            </a:endParaRPr>
          </a:p>
          <a:p>
            <a:pPr>
              <a:spcBef>
                <a:spcPct val="0"/>
              </a:spcBef>
              <a:buClrTx/>
              <a:buSzTx/>
              <a:buFontTx/>
              <a:buNone/>
            </a:pPr>
            <a:r>
              <a:rPr kumimoji="0" lang="en-US" altLang="en-US" sz="1200" dirty="0">
                <a:latin typeface="Verdana" panose="020B0604030504040204" pitchFamily="34" charset="0"/>
              </a:rPr>
              <a:t>The advent of open-source operating systems has also made it easier to make the move from </a:t>
            </a:r>
          </a:p>
          <a:p>
            <a:pPr>
              <a:spcBef>
                <a:spcPct val="0"/>
              </a:spcBef>
              <a:buClrTx/>
              <a:buSzTx/>
              <a:buFontTx/>
              <a:buNone/>
            </a:pPr>
            <a:r>
              <a:rPr kumimoji="0" lang="en-US" altLang="en-US" sz="1200" dirty="0">
                <a:latin typeface="Verdana" panose="020B0604030504040204" pitchFamily="34" charset="0"/>
              </a:rPr>
              <a:t>student to operating-system developer. With some knowledge, some effort, and an Internet </a:t>
            </a:r>
          </a:p>
          <a:p>
            <a:pPr>
              <a:spcBef>
                <a:spcPct val="0"/>
              </a:spcBef>
              <a:buClrTx/>
              <a:buSzTx/>
              <a:buFontTx/>
              <a:buNone/>
            </a:pPr>
            <a:r>
              <a:rPr kumimoji="0" lang="en-US" altLang="en-US" sz="1200" dirty="0">
                <a:latin typeface="Verdana" panose="020B0604030504040204" pitchFamily="34" charset="0"/>
              </a:rPr>
              <a:t>connection, a student can even create a new operating-system distribution. Just a few years ago, </a:t>
            </a:r>
          </a:p>
          <a:p>
            <a:pPr>
              <a:spcBef>
                <a:spcPct val="0"/>
              </a:spcBef>
              <a:buClrTx/>
              <a:buSzTx/>
              <a:buFontTx/>
              <a:buNone/>
            </a:pPr>
            <a:r>
              <a:rPr kumimoji="0" lang="en-US" altLang="en-US" sz="1200" dirty="0">
                <a:latin typeface="Verdana" panose="020B0604030504040204" pitchFamily="34" charset="0"/>
              </a:rPr>
              <a:t>it was difficult or impossible to get access to source code. Now, such access is limited only by</a:t>
            </a:r>
          </a:p>
          <a:p>
            <a:pPr>
              <a:spcBef>
                <a:spcPct val="0"/>
              </a:spcBef>
              <a:buClrTx/>
              <a:buSzTx/>
              <a:buFontTx/>
              <a:buNone/>
            </a:pPr>
            <a:r>
              <a:rPr kumimoji="0" lang="en-US" altLang="en-US" sz="1200" dirty="0">
                <a:latin typeface="Verdana" panose="020B0604030504040204" pitchFamily="34" charset="0"/>
              </a:rPr>
              <a:t>how much interest, time, and disk space a student has.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p:txBody>
          <a:bodyPr/>
          <a:lstStyle/>
          <a:p>
            <a:pPr eaLnBrk="1" hangingPunct="1"/>
            <a:r>
              <a:rPr lang="en-US" altLang="en-US"/>
              <a:t>End of Chapter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1089025" y="207963"/>
            <a:ext cx="7439025" cy="576262"/>
          </a:xfrm>
        </p:spPr>
        <p:txBody>
          <a:bodyPr/>
          <a:lstStyle/>
          <a:p>
            <a:pPr eaLnBrk="1" hangingPunct="1"/>
            <a:r>
              <a:rPr lang="en-US" altLang="en-US"/>
              <a:t>Process Management</a:t>
            </a:r>
          </a:p>
        </p:txBody>
      </p:sp>
      <p:sp>
        <p:nvSpPr>
          <p:cNvPr id="69635" name="Rectangle 3"/>
          <p:cNvSpPr>
            <a:spLocks noGrp="1" noChangeArrowheads="1"/>
          </p:cNvSpPr>
          <p:nvPr>
            <p:ph type="body" idx="4294967295"/>
          </p:nvPr>
        </p:nvSpPr>
        <p:spPr>
          <a:xfrm>
            <a:off x="774700" y="809625"/>
            <a:ext cx="7753350" cy="5105400"/>
          </a:xfrm>
        </p:spPr>
        <p:txBody>
          <a:bodyPr/>
          <a:lstStyle/>
          <a:p>
            <a:pPr>
              <a:lnSpc>
                <a:spcPct val="90000"/>
              </a:lnSpc>
            </a:pPr>
            <a:endParaRPr lang="en-US" altLang="en-US" dirty="0"/>
          </a:p>
          <a:p>
            <a:pPr>
              <a:lnSpc>
                <a:spcPct val="90000"/>
              </a:lnSpc>
            </a:pPr>
            <a:r>
              <a:rPr lang="en-US" altLang="en-US" dirty="0"/>
              <a:t>A process is a program in execution. It is a unit of work within the system. Program is a </a:t>
            </a:r>
            <a:r>
              <a:rPr lang="en-US" altLang="en-US" b="1" i="1" dirty="0"/>
              <a:t>passive entity;</a:t>
            </a:r>
            <a:r>
              <a:rPr lang="en-US" altLang="en-US" dirty="0"/>
              <a:t> process is </a:t>
            </a:r>
            <a:r>
              <a:rPr lang="en-US" altLang="en-US" dirty="0">
                <a:solidFill>
                  <a:srgbClr val="000000"/>
                </a:solidFill>
              </a:rPr>
              <a:t>an </a:t>
            </a:r>
            <a:r>
              <a:rPr lang="en-US" altLang="en-US" b="1" i="1" dirty="0">
                <a:solidFill>
                  <a:srgbClr val="000000"/>
                </a:solidFill>
              </a:rPr>
              <a:t>active entity</a:t>
            </a:r>
            <a:r>
              <a:rPr lang="en-US" altLang="en-US" dirty="0"/>
              <a:t>.</a:t>
            </a:r>
          </a:p>
          <a:p>
            <a:pPr>
              <a:lnSpc>
                <a:spcPct val="90000"/>
              </a:lnSpc>
            </a:pPr>
            <a:r>
              <a:rPr lang="en-US" altLang="en-US" dirty="0"/>
              <a:t>Process needs resources to accomplish its task</a:t>
            </a:r>
          </a:p>
          <a:p>
            <a:pPr lvl="1">
              <a:lnSpc>
                <a:spcPct val="90000"/>
              </a:lnSpc>
            </a:pPr>
            <a:r>
              <a:rPr lang="en-US" altLang="en-US" dirty="0"/>
              <a:t>CPU, memory, I/O, files</a:t>
            </a:r>
          </a:p>
          <a:p>
            <a:pPr lvl="1">
              <a:lnSpc>
                <a:spcPct val="90000"/>
              </a:lnSpc>
            </a:pPr>
            <a:r>
              <a:rPr lang="en-US" altLang="en-US" dirty="0"/>
              <a:t>Initialization data</a:t>
            </a:r>
          </a:p>
          <a:p>
            <a:pPr>
              <a:lnSpc>
                <a:spcPct val="90000"/>
              </a:lnSpc>
            </a:pPr>
            <a:r>
              <a:rPr lang="en-US" altLang="en-US" dirty="0"/>
              <a:t>Process termination requires reclaim of any reusable resources</a:t>
            </a:r>
          </a:p>
          <a:p>
            <a:pPr>
              <a:lnSpc>
                <a:spcPct val="90000"/>
              </a:lnSpc>
            </a:pPr>
            <a:r>
              <a:rPr lang="en-US" altLang="en-US" dirty="0"/>
              <a:t>Single-threaded process has one </a:t>
            </a:r>
            <a:r>
              <a:rPr lang="en-US" altLang="en-US" b="1" dirty="0">
                <a:solidFill>
                  <a:srgbClr val="006699"/>
                </a:solidFill>
                <a:latin typeface="+mj-lt"/>
              </a:rPr>
              <a:t>program counter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r>
              <a:rPr lang="en-US" altLang="en-US" dirty="0"/>
              <a:t>Multi-threaded process has one program counter per thread</a:t>
            </a:r>
          </a:p>
          <a:p>
            <a:pPr>
              <a:lnSpc>
                <a:spcPct val="90000"/>
              </a:lnSpc>
            </a:pPr>
            <a:r>
              <a:rPr lang="en-US" altLang="en-US" dirty="0"/>
              <a:t>Typically system has many processes, some user, some operating system running concurrently on one or more CPUs</a:t>
            </a:r>
          </a:p>
          <a:p>
            <a:pPr lvl="1">
              <a:lnSpc>
                <a:spcPct val="90000"/>
              </a:lnSpc>
            </a:pPr>
            <a:r>
              <a:rPr lang="en-US" altLang="en-US" dirty="0"/>
              <a:t>Concurrency by multiplexing the CPUs among the processes / threads</a:t>
            </a:r>
          </a:p>
          <a:p>
            <a:pPr>
              <a:lnSpc>
                <a:spcPct val="90000"/>
              </a:lnSpc>
              <a:buFont typeface="Monotype Sorts" pitchFamily="-84" charset="2"/>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1128713" y="207963"/>
            <a:ext cx="7427912" cy="576262"/>
          </a:xfrm>
        </p:spPr>
        <p:txBody>
          <a:bodyPr/>
          <a:lstStyle/>
          <a:p>
            <a:pPr eaLnBrk="1" hangingPunct="1"/>
            <a:r>
              <a:rPr lang="en-US" altLang="en-US"/>
              <a:t>Process Management Activities</a:t>
            </a:r>
          </a:p>
        </p:txBody>
      </p:sp>
      <p:sp>
        <p:nvSpPr>
          <p:cNvPr id="71683" name="Rectangle 3"/>
          <p:cNvSpPr>
            <a:spLocks noGrp="1" noChangeArrowheads="1"/>
          </p:cNvSpPr>
          <p:nvPr>
            <p:ph type="body" idx="4294967295"/>
          </p:nvPr>
        </p:nvSpPr>
        <p:spPr>
          <a:xfrm>
            <a:off x="885825" y="1587500"/>
            <a:ext cx="7670800" cy="4035425"/>
          </a:xfrm>
        </p:spPr>
        <p:txBody>
          <a:bodyPr/>
          <a:lstStyle/>
          <a:p>
            <a:pPr>
              <a:buFont typeface="Monotype Sorts" pitchFamily="-84" charset="2"/>
              <a:buNone/>
            </a:pPr>
            <a:r>
              <a:rPr lang="en-US" altLang="en-US"/>
              <a:t>     </a:t>
            </a:r>
          </a:p>
          <a:p>
            <a:r>
              <a:rPr lang="en-US" altLang="en-US"/>
              <a:t>Creating and deleting both user and system processes</a:t>
            </a:r>
          </a:p>
          <a:p>
            <a:r>
              <a:rPr lang="en-US" altLang="en-US"/>
              <a:t>Suspending and resuming processes</a:t>
            </a:r>
          </a:p>
          <a:p>
            <a:r>
              <a:rPr lang="en-US" altLang="en-US"/>
              <a:t>Providing mechanisms for process synchronization</a:t>
            </a:r>
          </a:p>
          <a:p>
            <a:r>
              <a:rPr lang="en-US" altLang="en-US"/>
              <a:t>Providing mechanisms for process communication</a:t>
            </a:r>
          </a:p>
          <a:p>
            <a:r>
              <a:rPr lang="en-US" altLang="en-US"/>
              <a:t>Providing mechanisms for deadlock handling</a:t>
            </a:r>
          </a:p>
        </p:txBody>
      </p:sp>
      <p:sp>
        <p:nvSpPr>
          <p:cNvPr id="71684" name="Text Box 4"/>
          <p:cNvSpPr txBox="1">
            <a:spLocks noChangeArrowheads="1"/>
          </p:cNvSpPr>
          <p:nvPr/>
        </p:nvSpPr>
        <p:spPr bwMode="auto">
          <a:xfrm>
            <a:off x="801688" y="1238250"/>
            <a:ext cx="767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50000"/>
              </a:spcBef>
              <a:buClrTx/>
              <a:buSzTx/>
              <a:buFontTx/>
              <a:buNone/>
            </a:pPr>
            <a:r>
              <a:rPr kumimoji="0" lang="en-US" altLang="en-US"/>
              <a:t>The operating system is responsible for the following activities in connection with process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090613" y="212725"/>
            <a:ext cx="7456487" cy="576263"/>
          </a:xfrm>
        </p:spPr>
        <p:txBody>
          <a:bodyPr/>
          <a:lstStyle/>
          <a:p>
            <a:pPr eaLnBrk="1" hangingPunct="1"/>
            <a:r>
              <a:rPr lang="en-US" altLang="en-US"/>
              <a:t>Memory Management</a:t>
            </a:r>
          </a:p>
        </p:txBody>
      </p:sp>
      <p:sp>
        <p:nvSpPr>
          <p:cNvPr id="73731" name="Rectangle 3"/>
          <p:cNvSpPr>
            <a:spLocks noGrp="1" noChangeArrowheads="1"/>
          </p:cNvSpPr>
          <p:nvPr>
            <p:ph type="body" idx="4294967295"/>
          </p:nvPr>
        </p:nvSpPr>
        <p:spPr>
          <a:xfrm>
            <a:off x="806450" y="1233488"/>
            <a:ext cx="7740650" cy="4530725"/>
          </a:xfrm>
        </p:spPr>
        <p:txBody>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1128713" y="211138"/>
            <a:ext cx="7353300" cy="576262"/>
          </a:xfrm>
        </p:spPr>
        <p:txBody>
          <a:bodyPr/>
          <a:lstStyle/>
          <a:p>
            <a:pPr eaLnBrk="1" hangingPunct="1"/>
            <a:r>
              <a:rPr lang="en-US" altLang="en-US"/>
              <a:t>File-system Management</a:t>
            </a:r>
          </a:p>
        </p:txBody>
      </p:sp>
      <p:sp>
        <p:nvSpPr>
          <p:cNvPr id="75779" name="Rectangle 3"/>
          <p:cNvSpPr>
            <a:spLocks noGrp="1" noChangeArrowheads="1"/>
          </p:cNvSpPr>
          <p:nvPr>
            <p:ph type="body" idx="4294967295"/>
          </p:nvPr>
        </p:nvSpPr>
        <p:spPr>
          <a:xfrm>
            <a:off x="796925" y="1104900"/>
            <a:ext cx="7558088" cy="4992688"/>
          </a:xfrm>
        </p:spPr>
        <p:txBody>
          <a:bodyPr/>
          <a:lstStyle/>
          <a:p>
            <a:pPr>
              <a:lnSpc>
                <a:spcPct val="90000"/>
              </a:lnSpc>
            </a:pPr>
            <a:r>
              <a:rPr lang="en-US" altLang="en-US" dirty="0"/>
              <a:t>OS provides uniform, logical view of information storage</a:t>
            </a:r>
          </a:p>
          <a:p>
            <a:pPr lvl="1">
              <a:lnSpc>
                <a:spcPct val="90000"/>
              </a:lnSpc>
            </a:pPr>
            <a:r>
              <a:rPr lang="en-US" altLang="en-US" dirty="0"/>
              <a:t>Abstracts physical properties to logical storage unit  - </a:t>
            </a:r>
            <a:r>
              <a:rPr lang="en-US" altLang="en-US" b="1" dirty="0">
                <a:solidFill>
                  <a:srgbClr val="006699"/>
                </a:solidFill>
                <a:latin typeface="+mj-lt"/>
              </a:rPr>
              <a:t>file</a:t>
            </a:r>
          </a:p>
          <a:p>
            <a:pPr lvl="1">
              <a:lnSpc>
                <a:spcPct val="90000"/>
              </a:lnSpc>
            </a:pPr>
            <a:r>
              <a:rPr lang="en-US" altLang="en-US" dirty="0"/>
              <a:t>Each medium is controlled by device (i.e., disk drive, tape drive)</a:t>
            </a:r>
          </a:p>
          <a:p>
            <a:pPr lvl="2">
              <a:lnSpc>
                <a:spcPct val="90000"/>
              </a:lnSpc>
            </a:pPr>
            <a:r>
              <a:rPr lang="en-US" altLang="en-US" dirty="0"/>
              <a:t>Varying properties include access speed, capacity, data-transfer rate, access method (sequential or random)</a:t>
            </a:r>
          </a:p>
          <a:p>
            <a:pPr lvl="2">
              <a:lnSpc>
                <a:spcPct val="90000"/>
              </a:lnSpc>
            </a:pPr>
            <a:endParaRPr lang="en-US" altLang="en-US" sz="800" dirty="0"/>
          </a:p>
          <a:p>
            <a:pPr>
              <a:lnSpc>
                <a:spcPct val="90000"/>
              </a:lnSpc>
            </a:pPr>
            <a:r>
              <a:rPr lang="en-US" altLang="en-US" dirty="0"/>
              <a:t>File-System management</a:t>
            </a:r>
          </a:p>
          <a:p>
            <a:pPr lvl="1">
              <a:lnSpc>
                <a:spcPct val="90000"/>
              </a:lnSpc>
            </a:pPr>
            <a:r>
              <a:rPr lang="en-US" altLang="en-US" dirty="0"/>
              <a:t>Files usually organized into directories</a:t>
            </a:r>
          </a:p>
          <a:p>
            <a:pPr lvl="1">
              <a:lnSpc>
                <a:spcPct val="90000"/>
              </a:lnSpc>
            </a:pPr>
            <a:r>
              <a:rPr lang="en-US" altLang="en-US" dirty="0"/>
              <a:t>Access control on most systems to determine who can access what</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Primitives to manipulate files and directories</a:t>
            </a:r>
          </a:p>
          <a:p>
            <a:pPr lvl="2">
              <a:lnSpc>
                <a:spcPct val="90000"/>
              </a:lnSpc>
            </a:pPr>
            <a:r>
              <a:rPr lang="en-US" altLang="en-US" dirty="0"/>
              <a:t>Mapping files onto secondary storage</a:t>
            </a:r>
          </a:p>
          <a:p>
            <a:pPr lvl="2">
              <a:lnSpc>
                <a:spcPct val="90000"/>
              </a:lnSpc>
            </a:pPr>
            <a:r>
              <a:rPr lang="en-US" altLang="en-US" dirty="0"/>
              <a:t>Backup files onto stable (non-volatile) storage media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457200" y="207963"/>
            <a:ext cx="8015288" cy="576262"/>
          </a:xfrm>
        </p:spPr>
        <p:txBody>
          <a:bodyPr/>
          <a:lstStyle/>
          <a:p>
            <a:pPr eaLnBrk="1" hangingPunct="1"/>
            <a:r>
              <a:rPr lang="en-US" altLang="en-US"/>
              <a:t>Caching</a:t>
            </a:r>
          </a:p>
        </p:txBody>
      </p:sp>
      <p:sp>
        <p:nvSpPr>
          <p:cNvPr id="79875" name="Rectangle 3"/>
          <p:cNvSpPr>
            <a:spLocks noGrp="1" noChangeArrowheads="1"/>
          </p:cNvSpPr>
          <p:nvPr>
            <p:ph type="body" idx="4294967295"/>
          </p:nvPr>
        </p:nvSpPr>
        <p:spPr>
          <a:xfrm>
            <a:off x="820739" y="1233488"/>
            <a:ext cx="6826058" cy="4725185"/>
          </a:xfrm>
        </p:spPr>
        <p:txBody>
          <a:bodyPr/>
          <a:lstStyle/>
          <a:p>
            <a:r>
              <a:rPr lang="en-US" altLang="en-US" dirty="0"/>
              <a:t>Important principle, performed at many levels in a computer (in hardware, operating system, software)</a:t>
            </a:r>
            <a:endParaRPr lang="en-US" altLang="en-US" sz="800" dirty="0"/>
          </a:p>
          <a:p>
            <a:r>
              <a:rPr lang="en-US" altLang="en-US" dirty="0"/>
              <a:t>Information in use copied from slower to faster storage temporarily</a:t>
            </a:r>
            <a:endParaRPr lang="en-US" altLang="en-US" sz="800" dirty="0"/>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pPr>
              <a:buFont typeface="Monotype Sorts" pitchFamily="-84" charset="2"/>
              <a:buNone/>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833438" y="145822"/>
            <a:ext cx="8531225" cy="576262"/>
          </a:xfrm>
        </p:spPr>
        <p:txBody>
          <a:bodyPr/>
          <a:lstStyle/>
          <a:p>
            <a:pPr eaLnBrk="1" hangingPunct="1"/>
            <a:r>
              <a:rPr lang="en-US" altLang="en-US" sz="2800" dirty="0"/>
              <a:t>Characteristics of Various Types of Storage</a:t>
            </a:r>
          </a:p>
        </p:txBody>
      </p:sp>
      <p:sp>
        <p:nvSpPr>
          <p:cNvPr id="39939" name="Rectangle 3"/>
          <p:cNvSpPr>
            <a:spLocks noGrp="1" noChangeArrowheads="1"/>
          </p:cNvSpPr>
          <p:nvPr>
            <p:ph type="body" idx="4294967295"/>
          </p:nvPr>
        </p:nvSpPr>
        <p:spPr>
          <a:xfrm>
            <a:off x="806450" y="1233488"/>
            <a:ext cx="7707313" cy="4521200"/>
          </a:xfrm>
        </p:spPr>
        <p:txBody>
          <a:bodyPr/>
          <a:lstStyle/>
          <a:p>
            <a:pPr>
              <a:buFont typeface="Monotype Sorts" charset="0"/>
              <a:buChar char="n"/>
              <a:defRPr/>
            </a:pPr>
            <a:endParaRPr lang="en-US" dirty="0">
              <a:ea typeface="MS PGothic" panose="020B0600070205080204" pitchFamily="34" charset="-128"/>
              <a:cs typeface="MS PGothic" panose="020B0600070205080204" pitchFamily="34" charset="-128"/>
            </a:endParaRPr>
          </a:p>
          <a:p>
            <a:pPr>
              <a:buFont typeface="Monotype Sorts" charset="0"/>
              <a:buChar char="n"/>
              <a:defRPr/>
            </a:pPr>
            <a:endParaRPr lang="en-US" dirty="0">
              <a:ea typeface="MS PGothic" panose="020B0600070205080204" pitchFamily="34" charset="-128"/>
              <a:cs typeface="MS PGothic" panose="020B0600070205080204" pitchFamily="34" charset="-128"/>
            </a:endParaRPr>
          </a:p>
          <a:p>
            <a:pPr>
              <a:buFont typeface="Monotype Sorts" charset="0"/>
              <a:buChar char="n"/>
              <a:defRPr/>
            </a:pPr>
            <a:endParaRPr lang="en-US" dirty="0">
              <a:ea typeface="MS PGothic" panose="020B0600070205080204" pitchFamily="34" charset="-128"/>
              <a:cs typeface="MS PGothic" panose="020B0600070205080204" pitchFamily="34" charset="-128"/>
            </a:endParaRPr>
          </a:p>
          <a:p>
            <a:pPr>
              <a:buFont typeface="Monotype Sorts" charset="0"/>
              <a:buChar char="n"/>
              <a:defRPr/>
            </a:pPr>
            <a:endParaRPr lang="en-US" dirty="0">
              <a:ea typeface="MS PGothic" panose="020B0600070205080204" pitchFamily="34" charset="-128"/>
              <a:cs typeface="MS PGothic" panose="020B0600070205080204" pitchFamily="34" charset="-128"/>
            </a:endParaRPr>
          </a:p>
          <a:p>
            <a:pPr>
              <a:buFont typeface="Monotype Sorts" charset="0"/>
              <a:buChar char="n"/>
              <a:defRPr/>
            </a:pPr>
            <a:endParaRPr lang="en-US" dirty="0">
              <a:ea typeface="MS PGothic" panose="020B0600070205080204" pitchFamily="34" charset="-128"/>
              <a:cs typeface="MS PGothic" panose="020B0600070205080204" pitchFamily="34" charset="-128"/>
            </a:endParaRPr>
          </a:p>
          <a:p>
            <a:pPr>
              <a:buFont typeface="Monotype Sorts" charset="0"/>
              <a:buChar char="n"/>
              <a:defRPr/>
            </a:pPr>
            <a:endParaRPr lang="en-US" dirty="0">
              <a:ea typeface="MS PGothic" panose="020B0600070205080204" pitchFamily="34" charset="-128"/>
              <a:cs typeface="MS PGothic" panose="020B0600070205080204" pitchFamily="34" charset="-128"/>
            </a:endParaRPr>
          </a:p>
          <a:p>
            <a:pPr>
              <a:buFont typeface="Monotype Sorts" charset="0"/>
              <a:buChar char="n"/>
              <a:defRPr/>
            </a:pPr>
            <a:endParaRPr lang="en-US" dirty="0">
              <a:ea typeface="MS PGothic" panose="020B0600070205080204" pitchFamily="34" charset="-128"/>
              <a:cs typeface="MS PGothic" panose="020B0600070205080204" pitchFamily="34" charset="-128"/>
            </a:endParaRPr>
          </a:p>
          <a:p>
            <a:pPr>
              <a:buFont typeface="Monotype Sorts" charset="0"/>
              <a:buChar char="n"/>
              <a:defRPr/>
            </a:pPr>
            <a:endParaRPr lang="en-US" dirty="0">
              <a:ea typeface="MS PGothic" panose="020B0600070205080204" pitchFamily="34" charset="-128"/>
              <a:cs typeface="MS PGothic" panose="020B0600070205080204" pitchFamily="34" charset="-128"/>
            </a:endParaRPr>
          </a:p>
          <a:p>
            <a:pPr marL="0" indent="0">
              <a:buFont typeface="Monotype Sorts" charset="0"/>
              <a:buNone/>
              <a:defRPr/>
            </a:pPr>
            <a:endParaRPr lang="en-US" dirty="0">
              <a:ea typeface="MS PGothic" panose="020B0600070205080204" pitchFamily="34" charset="-128"/>
              <a:cs typeface="MS PGothic" panose="020B0600070205080204" pitchFamily="34" charset="-128"/>
            </a:endParaRPr>
          </a:p>
          <a:p>
            <a:pPr>
              <a:buFont typeface="Monotype Sorts" pitchFamily="-84" charset="2"/>
              <a:buNone/>
              <a:defRPr/>
            </a:pPr>
            <a:r>
              <a:rPr lang="en-US" dirty="0">
                <a:ea typeface="MS PGothic" panose="020B0600070205080204" pitchFamily="34" charset="-128"/>
                <a:cs typeface="MS PGothic" panose="020B0600070205080204" pitchFamily="34" charset="-128"/>
              </a:rPr>
              <a:t>    Movement between levels of storage hierarchy can be explicit or implicit</a:t>
            </a:r>
          </a:p>
        </p:txBody>
      </p:sp>
      <p:pic>
        <p:nvPicPr>
          <p:cNvPr id="81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139825"/>
            <a:ext cx="80549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2117</Words>
  <Application>Microsoft Office PowerPoint</Application>
  <PresentationFormat>On-screen Show (4:3)</PresentationFormat>
  <Paragraphs>242</Paragraphs>
  <Slides>34</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Helvetica</vt:lpstr>
      <vt:lpstr>Monotype Sorts</vt:lpstr>
      <vt:lpstr>Times New Roman</vt:lpstr>
      <vt:lpstr>Verdana</vt:lpstr>
      <vt:lpstr>Webdings</vt:lpstr>
      <vt:lpstr>Wingdings</vt:lpstr>
      <vt:lpstr>os-8</vt:lpstr>
      <vt:lpstr>Chapter 1:  Introduction</vt:lpstr>
      <vt:lpstr>Chapter 1: Introduction</vt:lpstr>
      <vt:lpstr>Objectives</vt:lpstr>
      <vt:lpstr>Process Management</vt:lpstr>
      <vt:lpstr>Process Management Activities</vt:lpstr>
      <vt:lpstr>Memory Management</vt:lpstr>
      <vt:lpstr>File-system Management</vt:lpstr>
      <vt:lpstr>Caching</vt:lpstr>
      <vt:lpstr>Characteristics of Various Types of Storage</vt:lpstr>
      <vt:lpstr>Migration of data “A” from Disk to Register</vt:lpstr>
      <vt:lpstr>I/O Subsystem</vt:lpstr>
      <vt:lpstr>Protection and Security</vt:lpstr>
      <vt:lpstr>Virtualization</vt:lpstr>
      <vt:lpstr>Computing Environments - Virtualization</vt:lpstr>
      <vt:lpstr>PowerPoint Presentation</vt:lpstr>
      <vt:lpstr>Computer-System Architecture</vt:lpstr>
      <vt:lpstr>Symmetric Multiprocessing Architecture</vt:lpstr>
      <vt:lpstr>Dual-Core Design</vt:lpstr>
      <vt:lpstr>Clustered Systems</vt:lpstr>
      <vt:lpstr>Clustered Systems</vt:lpstr>
      <vt:lpstr>PC Motherboard</vt:lpstr>
      <vt:lpstr>PowerPoint Presentation</vt:lpstr>
      <vt:lpstr>Computing Environments</vt:lpstr>
      <vt:lpstr>Traditional</vt:lpstr>
      <vt:lpstr>Mobile</vt:lpstr>
      <vt:lpstr>Client Server</vt:lpstr>
      <vt:lpstr>Peer-to-Peer</vt:lpstr>
      <vt:lpstr>Cloud Computing</vt:lpstr>
      <vt:lpstr>Cloud Computing (Cont.)</vt:lpstr>
      <vt:lpstr>PowerPoint Presentation</vt:lpstr>
      <vt:lpstr>Real-Time Embedded Systems</vt:lpstr>
      <vt:lpstr>Free and Open-Source Operating Systems</vt:lpstr>
      <vt:lpstr>The Study of Operating Systems</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Sohail Khan</cp:lastModifiedBy>
  <cp:revision>259</cp:revision>
  <cp:lastPrinted>2001-06-14T13:58:00Z</cp:lastPrinted>
  <dcterms:created xsi:type="dcterms:W3CDTF">2011-01-13T23:43:00Z</dcterms:created>
  <dcterms:modified xsi:type="dcterms:W3CDTF">2023-02-01T06:32:11Z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8FC41B08BB3B4B4C964548E08DBE3DA1</vt:lpwstr>
  </property>
  <property fmtid="{D5CDD505-2E9C-101B-9397-08002B2CF9AE}" pid="3" name="KSOProductBuildVer">
    <vt:lpwstr>1033-11.2.0.11440</vt:lpwstr>
  </property>
</Properties>
</file>