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30" r:id="rId3"/>
    <p:sldId id="275" r:id="rId5"/>
    <p:sldId id="287" r:id="rId6"/>
    <p:sldId id="353" r:id="rId7"/>
    <p:sldId id="305" r:id="rId8"/>
    <p:sldId id="306" r:id="rId9"/>
    <p:sldId id="371" r:id="rId10"/>
    <p:sldId id="307" r:id="rId11"/>
    <p:sldId id="310" r:id="rId12"/>
    <p:sldId id="354" r:id="rId13"/>
    <p:sldId id="313" r:id="rId14"/>
    <p:sldId id="355" r:id="rId15"/>
    <p:sldId id="356" r:id="rId16"/>
    <p:sldId id="372" r:id="rId17"/>
    <p:sldId id="357" r:id="rId18"/>
    <p:sldId id="358" r:id="rId19"/>
    <p:sldId id="359" r:id="rId20"/>
    <p:sldId id="286" r:id="rId21"/>
    <p:sldId id="374" r:id="rId22"/>
    <p:sldId id="373" r:id="rId23"/>
    <p:sldId id="331" r:id="rId24"/>
  </p:sldIdLst>
  <p:sldSz cx="9144000" cy="6858000" type="screen4x3"/>
  <p:notesSz cx="688149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7"/>
    <p:restoredTop sz="94667"/>
  </p:normalViewPr>
  <p:slideViewPr>
    <p:cSldViewPr snapToGrid="0">
      <p:cViewPr varScale="1">
        <p:scale>
          <a:sx n="71" d="100"/>
          <a:sy n="71" d="100"/>
        </p:scale>
        <p:origin x="792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defTabSz="876300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algn="r" defTabSz="876300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defTabSz="876300">
              <a:defRPr sz="1100"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01873986-C89E-4478-9B6A-F6B0BF3B5D5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algn="r"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A890F1-2F48-45ED-9750-542EA7D8C9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C4CF68-30FC-4986-BD94-947876E4474E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372007-FB99-4F76-A744-2252F652580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491145-9F31-486F-A264-8B0A4A9C13B7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6CA01E-772D-40E8-9027-AB0D47C6C4E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C44763-2F58-4848-BA5C-68BECC72D52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E4E2C5-D11C-4ED8-A539-FE2C8C2C856E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84C1EA-EE61-4B32-9717-6561C81C069A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30AB3E-7AE2-4050-BFC0-A3100E231CF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A27128-C6CF-490F-8D3D-610A10E232B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CCEF3C-8989-4032-A095-D133C1713EDA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5D0AF2-D85B-4E4E-89AE-3DAF63F1401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D74938-55F7-4DC8-8764-970D1085529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D3A00BB-B4EE-42A4-AC24-302EB7D43E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6E5EEC-C07B-41DB-9CC3-1F02D0C0767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57B5D2-DE8D-4EF9-889E-79B8E6EF301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99B845-CED4-49E0-AFEF-48FD2C002C7A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672991-CDC8-4F84-B8EB-CEEB23288ED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 userDrawn="1"/>
        </p:nvSpPr>
        <p:spPr bwMode="auto">
          <a:xfrm>
            <a:off x="4256146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2.</a:t>
            </a:r>
            <a:fld id="{3002ADDC-CC54-42C0-AD9E-FCEA6349E95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586538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Chapter 2:  Operating-System Services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214313"/>
            <a:ext cx="7399337" cy="576262"/>
          </a:xfrm>
        </p:spPr>
        <p:txBody>
          <a:bodyPr/>
          <a:lstStyle/>
          <a:p>
            <a:pPr eaLnBrk="1" hangingPunct="1"/>
            <a:r>
              <a:rPr lang="en-US" altLang="en-US"/>
              <a:t>Microkernel System Structure </a:t>
            </a:r>
            <a:endParaRPr lang="en-US" altLang="en-US" sz="2400"/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29" y="1557524"/>
            <a:ext cx="6795238" cy="328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077200" cy="576263"/>
          </a:xfrm>
        </p:spPr>
        <p:txBody>
          <a:bodyPr/>
          <a:lstStyle/>
          <a:p>
            <a:pPr eaLnBrk="1" hangingPunct="1"/>
            <a:r>
              <a:rPr lang="en-US" altLang="en-US"/>
              <a:t>Modules</a:t>
            </a:r>
            <a:endParaRPr lang="en-US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63637"/>
            <a:ext cx="7169150" cy="4460649"/>
          </a:xfrm>
        </p:spPr>
        <p:txBody>
          <a:bodyPr/>
          <a:lstStyle/>
          <a:p>
            <a:r>
              <a:rPr lang="en-US" altLang="en-US" dirty="0"/>
              <a:t>Many modern operating systems implement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loadable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dules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LKMs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Uses object-oriented approach</a:t>
            </a:r>
            <a:endParaRPr lang="en-US" altLang="en-US" dirty="0"/>
          </a:p>
          <a:p>
            <a:pPr lvl="1"/>
            <a:r>
              <a:rPr lang="en-US" altLang="en-US" dirty="0"/>
              <a:t>Each core component is separate</a:t>
            </a:r>
            <a:endParaRPr lang="en-US" altLang="en-US" dirty="0"/>
          </a:p>
          <a:p>
            <a:pPr lvl="1"/>
            <a:r>
              <a:rPr lang="en-US" altLang="en-US" dirty="0"/>
              <a:t>Each talks to the others over known interfaces</a:t>
            </a:r>
            <a:endParaRPr lang="en-US" altLang="en-US" dirty="0"/>
          </a:p>
          <a:p>
            <a:pPr lvl="1"/>
            <a:r>
              <a:rPr lang="en-US" altLang="en-US" dirty="0"/>
              <a:t>Each is loadable as needed within the kernel</a:t>
            </a:r>
            <a:endParaRPr lang="en-US" altLang="en-US" dirty="0"/>
          </a:p>
          <a:p>
            <a:r>
              <a:rPr lang="en-US" altLang="en-US" dirty="0"/>
              <a:t>Overall, similar to layers but with more flexible</a:t>
            </a:r>
            <a:endParaRPr lang="en-US" altLang="en-US" dirty="0"/>
          </a:p>
          <a:p>
            <a:pPr lvl="1"/>
            <a:r>
              <a:rPr lang="en-US" altLang="en-US" dirty="0"/>
              <a:t>Linux, Solaris, etc.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Hybrid Systems</a:t>
            </a:r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3607" cy="4572226"/>
          </a:xfrm>
        </p:spPr>
        <p:txBody>
          <a:bodyPr/>
          <a:lstStyle/>
          <a:p>
            <a:r>
              <a:rPr lang="en-US" altLang="en-US" dirty="0"/>
              <a:t>Most modern operating systems are not one pure model</a:t>
            </a:r>
            <a:endParaRPr lang="en-US" altLang="en-US" dirty="0"/>
          </a:p>
          <a:p>
            <a:pPr lvl="1"/>
            <a:r>
              <a:rPr lang="en-US" altLang="en-US" dirty="0"/>
              <a:t>Hybrid combines multiple approaches to address performance, security, usability needs</a:t>
            </a:r>
            <a:endParaRPr lang="en-US" altLang="en-US" dirty="0"/>
          </a:p>
          <a:p>
            <a:pPr lvl="1"/>
            <a:r>
              <a:rPr lang="en-US" altLang="en-US" dirty="0"/>
              <a:t>Linux and Solaris kernels in kernel address space, so monolithic, plus modular for dynamic loading of functionality</a:t>
            </a:r>
            <a:endParaRPr lang="en-US" altLang="en-US" dirty="0"/>
          </a:p>
          <a:p>
            <a:pPr lvl="1"/>
            <a:r>
              <a:rPr lang="en-US" altLang="en-US" dirty="0"/>
              <a:t>Windows mostly monolithic, plus microkernel for different subsystem </a:t>
            </a:r>
            <a:r>
              <a:rPr lang="en-US" altLang="en-US" b="1" i="1" dirty="0"/>
              <a:t>personalities</a:t>
            </a:r>
            <a:endParaRPr lang="en-US" altLang="en-US" b="1" i="1" dirty="0"/>
          </a:p>
          <a:p>
            <a:r>
              <a:rPr lang="en-US" altLang="en-US" dirty="0"/>
              <a:t>Apple Mac OS X hybrid, layered,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Aqua</a:t>
            </a:r>
            <a:r>
              <a:rPr lang="en-US" altLang="en-US" dirty="0"/>
              <a:t> UI plus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Cocoa</a:t>
            </a:r>
            <a:r>
              <a:rPr lang="en-US" altLang="en-US" dirty="0"/>
              <a:t> programming environment</a:t>
            </a:r>
            <a:endParaRPr lang="en-US" altLang="en-US" dirty="0"/>
          </a:p>
          <a:p>
            <a:pPr lvl="1"/>
            <a:r>
              <a:rPr lang="en-US" altLang="en-US" dirty="0"/>
              <a:t>Below is kernel consisting of Mach microkernel and BSD Unix parts, plus I/O kit and dynamically loadable modules (called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extensions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macOS and iOS Structure</a:t>
            </a:r>
            <a:endParaRPr lang="en-US" altLang="en-US"/>
          </a:p>
        </p:txBody>
      </p:sp>
      <p:pic>
        <p:nvPicPr>
          <p:cNvPr id="94211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4913" y="1755775"/>
            <a:ext cx="4498975" cy="37052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Darwin</a:t>
            </a:r>
            <a:endParaRPr lang="en-US" altLang="en-US"/>
          </a:p>
        </p:txBody>
      </p:sp>
      <p:pic>
        <p:nvPicPr>
          <p:cNvPr id="95235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1700" y="1393095"/>
            <a:ext cx="2959100" cy="30861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070850" cy="576263"/>
          </a:xfrm>
        </p:spPr>
        <p:txBody>
          <a:bodyPr/>
          <a:lstStyle/>
          <a:p>
            <a:pPr eaLnBrk="1" hangingPunct="1"/>
            <a:r>
              <a:rPr lang="en-US" altLang="en-US"/>
              <a:t>iOS</a:t>
            </a: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484813" cy="4530725"/>
          </a:xfrm>
        </p:spPr>
        <p:txBody>
          <a:bodyPr/>
          <a:lstStyle/>
          <a:p>
            <a:r>
              <a:rPr lang="en-US" altLang="en-US" dirty="0"/>
              <a:t>Apple mobile OS for </a:t>
            </a:r>
            <a:r>
              <a:rPr lang="en-US" altLang="en-US" b="1" i="1" dirty="0"/>
              <a:t>iPhone</a:t>
            </a:r>
            <a:r>
              <a:rPr lang="en-US" altLang="en-US" dirty="0"/>
              <a:t>, </a:t>
            </a:r>
            <a:r>
              <a:rPr lang="en-US" altLang="en-US" b="1" i="1" dirty="0"/>
              <a:t>iPad</a:t>
            </a:r>
            <a:endParaRPr lang="en-US" altLang="en-US" dirty="0"/>
          </a:p>
          <a:p>
            <a:pPr lvl="1"/>
            <a:r>
              <a:rPr lang="en-US" altLang="en-US" dirty="0"/>
              <a:t>Structured on Mac OS X, added functionality</a:t>
            </a:r>
            <a:endParaRPr lang="en-US" altLang="en-US" dirty="0"/>
          </a:p>
          <a:p>
            <a:pPr lvl="1"/>
            <a:r>
              <a:rPr lang="en-US" altLang="en-US" dirty="0"/>
              <a:t>Does not run OS X applications natively</a:t>
            </a:r>
            <a:endParaRPr lang="en-US" altLang="en-US" dirty="0"/>
          </a:p>
          <a:p>
            <a:pPr lvl="2"/>
            <a:r>
              <a:rPr lang="en-US" altLang="en-US" dirty="0"/>
              <a:t>Also runs on different CPU architecture (ARM vs. Intel)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Cocoa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Touch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Objective-C API for developing apps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Media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layer for graphics, audio, video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cloud computing, databases</a:t>
            </a:r>
            <a:endParaRPr lang="en-US" altLang="en-US" dirty="0"/>
          </a:p>
          <a:p>
            <a:pPr lvl="1"/>
            <a:r>
              <a:rPr lang="en-US" altLang="en-US" dirty="0"/>
              <a:t>Core operating system, based on Mac OS X kernel</a:t>
            </a:r>
            <a:endParaRPr lang="en-US" altLang="en-US" dirty="0"/>
          </a:p>
        </p:txBody>
      </p:sp>
      <p:pic>
        <p:nvPicPr>
          <p:cNvPr id="96260" name="Picture 1" descr="2_17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2430463"/>
            <a:ext cx="19526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Android</a:t>
            </a:r>
            <a:endParaRPr lang="en-US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0575"/>
            <a:ext cx="7166429" cy="4412112"/>
          </a:xfrm>
        </p:spPr>
        <p:txBody>
          <a:bodyPr/>
          <a:lstStyle/>
          <a:p>
            <a:r>
              <a:rPr lang="en-US" altLang="en-US" dirty="0"/>
              <a:t>Developed by Open Handset Alliance (mostly Google)</a:t>
            </a:r>
            <a:endParaRPr lang="en-US" altLang="en-US" dirty="0"/>
          </a:p>
          <a:p>
            <a:pPr lvl="1"/>
            <a:r>
              <a:rPr lang="en-US" altLang="en-US" dirty="0"/>
              <a:t>Open Source</a:t>
            </a:r>
            <a:endParaRPr lang="en-US" altLang="en-US" dirty="0"/>
          </a:p>
          <a:p>
            <a:r>
              <a:rPr lang="en-US" altLang="en-US" dirty="0"/>
              <a:t>Similar stack to iOS</a:t>
            </a:r>
            <a:endParaRPr lang="en-US" altLang="en-US" dirty="0"/>
          </a:p>
          <a:p>
            <a:r>
              <a:rPr lang="en-US" altLang="en-US" dirty="0"/>
              <a:t>Based on Linux kernel but modified</a:t>
            </a:r>
            <a:endParaRPr lang="en-US" altLang="en-US" dirty="0"/>
          </a:p>
          <a:p>
            <a:pPr lvl="1"/>
            <a:r>
              <a:rPr lang="en-US" altLang="en-US" dirty="0"/>
              <a:t>Provides process, memory, device-driver management</a:t>
            </a:r>
            <a:endParaRPr lang="en-US" altLang="en-US" dirty="0"/>
          </a:p>
          <a:p>
            <a:pPr lvl="1"/>
            <a:r>
              <a:rPr lang="en-US" altLang="en-US" dirty="0"/>
              <a:t>Adds power management </a:t>
            </a:r>
            <a:endParaRPr lang="en-US" altLang="en-US" dirty="0"/>
          </a:p>
          <a:p>
            <a:r>
              <a:rPr lang="en-US" altLang="en-US" dirty="0"/>
              <a:t>Runtime environment includes core set of libraries and Dalvik virtual machine</a:t>
            </a:r>
            <a:endParaRPr lang="en-US" altLang="en-US" dirty="0"/>
          </a:p>
          <a:p>
            <a:pPr lvl="1"/>
            <a:r>
              <a:rPr lang="en-US" altLang="en-US" dirty="0"/>
              <a:t>Apps developed in Java plus Android API</a:t>
            </a:r>
            <a:endParaRPr lang="en-US" altLang="en-US" dirty="0"/>
          </a:p>
          <a:p>
            <a:pPr lvl="2"/>
            <a:r>
              <a:rPr lang="en-US" altLang="en-US" dirty="0"/>
              <a:t>Java class files compiled to Java bytecode then translated to executable </a:t>
            </a:r>
            <a:r>
              <a:rPr lang="en-US" altLang="en-US" dirty="0" err="1"/>
              <a:t>thnn</a:t>
            </a:r>
            <a:r>
              <a:rPr lang="en-US" altLang="en-US" dirty="0"/>
              <a:t> runs in Dalvik VM</a:t>
            </a:r>
            <a:endParaRPr lang="en-US" altLang="en-US" dirty="0"/>
          </a:p>
          <a:p>
            <a:r>
              <a:rPr lang="en-US" altLang="en-US" dirty="0"/>
              <a:t>Libraries include frameworks for web browser (</a:t>
            </a:r>
            <a:r>
              <a:rPr lang="en-US" altLang="en-US" dirty="0" err="1"/>
              <a:t>webkit</a:t>
            </a:r>
            <a:r>
              <a:rPr lang="en-US" altLang="en-US" dirty="0"/>
              <a:t>), database (SQLite), multimedia, smaller </a:t>
            </a:r>
            <a:r>
              <a:rPr lang="en-US" altLang="en-US" dirty="0" err="1"/>
              <a:t>libc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Android Architecture</a:t>
            </a:r>
            <a:endParaRPr lang="en-US" altLang="en-US"/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135063"/>
            <a:ext cx="321945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779" y="13425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Building and Booting an Operating System</a:t>
            </a:r>
            <a:endParaRPr lang="en-US" altLang="en-US" sz="28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Operating systems generally designed to run on a class of systems with variety of peripherals</a:t>
            </a:r>
            <a:endParaRPr lang="en-US" altLang="en-US" dirty="0"/>
          </a:p>
          <a:p>
            <a:r>
              <a:rPr lang="en-US" altLang="en-US" dirty="0"/>
              <a:t>Commonly, operating system already installed on purchased computer</a:t>
            </a:r>
            <a:endParaRPr lang="en-US" altLang="en-US" dirty="0"/>
          </a:p>
          <a:p>
            <a:pPr lvl="1"/>
            <a:r>
              <a:rPr lang="en-US" altLang="en-US" dirty="0"/>
              <a:t>But can build and install some other operating systems</a:t>
            </a:r>
            <a:endParaRPr lang="en-US" altLang="en-US" dirty="0"/>
          </a:p>
          <a:p>
            <a:pPr lvl="1"/>
            <a:r>
              <a:rPr lang="en-US" altLang="en-US" dirty="0"/>
              <a:t>If generating an operating system from scratch</a:t>
            </a:r>
            <a:endParaRPr lang="en-US" altLang="en-US" dirty="0"/>
          </a:p>
          <a:p>
            <a:pPr lvl="2"/>
            <a:r>
              <a:rPr lang="en-US" altLang="en-US" dirty="0"/>
              <a:t>Write the operating system source code</a:t>
            </a:r>
            <a:endParaRPr lang="en-US" altLang="en-US" dirty="0"/>
          </a:p>
          <a:p>
            <a:pPr lvl="2"/>
            <a:r>
              <a:rPr lang="en-US" altLang="en-US" dirty="0"/>
              <a:t>Configure the operating system for the system on which it will run</a:t>
            </a:r>
            <a:endParaRPr lang="en-US" altLang="en-US" dirty="0"/>
          </a:p>
          <a:p>
            <a:pPr lvl="2"/>
            <a:r>
              <a:rPr lang="en-US" altLang="en-US" dirty="0"/>
              <a:t>Compile the operating system</a:t>
            </a:r>
            <a:endParaRPr lang="en-US" altLang="en-US" dirty="0"/>
          </a:p>
          <a:p>
            <a:pPr lvl="2"/>
            <a:r>
              <a:rPr lang="en-US" altLang="en-US" dirty="0"/>
              <a:t>Install the operating system</a:t>
            </a:r>
            <a:endParaRPr lang="en-US" altLang="en-US" dirty="0"/>
          </a:p>
          <a:p>
            <a:pPr lvl="2"/>
            <a:r>
              <a:rPr lang="en-US" altLang="en-US" dirty="0"/>
              <a:t>Boot the computer and its new operating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 noChangeArrowheads="1"/>
          </p:cNvSpPr>
          <p:nvPr>
            <p:ph type="title"/>
          </p:nvPr>
        </p:nvSpPr>
        <p:spPr>
          <a:xfrm>
            <a:off x="885825" y="138341"/>
            <a:ext cx="7648575" cy="576263"/>
          </a:xfrm>
        </p:spPr>
        <p:txBody>
          <a:bodyPr/>
          <a:lstStyle/>
          <a:p>
            <a:r>
              <a:rPr lang="en-US" altLang="en-US" dirty="0"/>
              <a:t>Building and Booting Linux</a:t>
            </a:r>
            <a:endParaRPr lang="en-US" altLang="en-US" dirty="0"/>
          </a:p>
        </p:txBody>
      </p:sp>
      <p:sp>
        <p:nvSpPr>
          <p:cNvPr id="1044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85825" y="1233488"/>
            <a:ext cx="7648575" cy="4530725"/>
          </a:xfrm>
        </p:spPr>
        <p:txBody>
          <a:bodyPr/>
          <a:lstStyle/>
          <a:p>
            <a:r>
              <a:rPr lang="en-US" altLang="en-US" dirty="0"/>
              <a:t>Download Linux source code (</a:t>
            </a:r>
            <a:r>
              <a:rPr lang="en-US" altLang="en-US" dirty="0">
                <a:solidFill>
                  <a:srgbClr val="996600"/>
                </a:solidFill>
              </a:rPr>
              <a:t>http://www.kernel.org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Configure kernel via “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menuconfig</a:t>
            </a:r>
            <a:r>
              <a:rPr lang="en-US" altLang="en-US" dirty="0"/>
              <a:t>”</a:t>
            </a:r>
            <a:endParaRPr lang="en-US" altLang="en-US" dirty="0"/>
          </a:p>
          <a:p>
            <a:r>
              <a:rPr lang="en-US" altLang="en-US" dirty="0"/>
              <a:t>Compile the kernel using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/>
              <a:t>”</a:t>
            </a:r>
            <a:endParaRPr lang="en-US" altLang="en-US" dirty="0"/>
          </a:p>
          <a:p>
            <a:pPr lvl="1"/>
            <a:r>
              <a:rPr lang="en-US" altLang="en-US" dirty="0"/>
              <a:t>Produces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r>
              <a:rPr lang="en-US" altLang="en-US" dirty="0"/>
              <a:t>, the kernel image</a:t>
            </a:r>
            <a:endParaRPr lang="en-US" altLang="en-US" dirty="0"/>
          </a:p>
          <a:p>
            <a:pPr lvl="1"/>
            <a:r>
              <a:rPr lang="en-US" altLang="en-US" dirty="0"/>
              <a:t>Compile kernel modules via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modules</a:t>
            </a:r>
            <a:r>
              <a:rPr lang="en-US" altLang="en-US" dirty="0"/>
              <a:t>”</a:t>
            </a:r>
            <a:endParaRPr lang="en-US" altLang="en-US" dirty="0"/>
          </a:p>
          <a:p>
            <a:pPr lvl="1"/>
            <a:r>
              <a:rPr lang="en-US" altLang="en-US" dirty="0"/>
              <a:t>Install kernel modules into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r>
              <a:rPr lang="en-US" altLang="en-US" dirty="0"/>
              <a:t> via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modules_install</a:t>
            </a:r>
            <a:r>
              <a:rPr lang="en-US" altLang="en-US" dirty="0"/>
              <a:t>”</a:t>
            </a:r>
            <a:endParaRPr lang="en-US" altLang="en-US" dirty="0"/>
          </a:p>
          <a:p>
            <a:pPr lvl="1"/>
            <a:r>
              <a:rPr lang="en-US" altLang="en-US" dirty="0"/>
              <a:t>Install new kernel on the system via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  <a:r>
              <a:rPr lang="en-US" altLang="en-US" dirty="0"/>
              <a:t>”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707" y="130231"/>
            <a:ext cx="806608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Outline</a:t>
            </a:r>
            <a:endParaRPr lang="en-US" altLang="en-US" sz="3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41468"/>
            <a:ext cx="7618413" cy="4530725"/>
          </a:xfrm>
        </p:spPr>
        <p:txBody>
          <a:bodyPr/>
          <a:lstStyle/>
          <a:p>
            <a:r>
              <a:rPr lang="en-US" altLang="en-US" dirty="0"/>
              <a:t>Operating System Services</a:t>
            </a:r>
            <a:endParaRPr lang="en-US" altLang="en-US" dirty="0"/>
          </a:p>
          <a:p>
            <a:r>
              <a:rPr lang="en-US" altLang="en-US" dirty="0"/>
              <a:t>User and Operating System-Interface</a:t>
            </a:r>
            <a:endParaRPr lang="en-US" altLang="en-US" dirty="0"/>
          </a:p>
          <a:p>
            <a:r>
              <a:rPr lang="en-US" altLang="en-US" dirty="0"/>
              <a:t>System Calls</a:t>
            </a:r>
            <a:endParaRPr lang="en-US" altLang="en-US" dirty="0"/>
          </a:p>
          <a:p>
            <a:r>
              <a:rPr lang="en-US" altLang="en-US" dirty="0"/>
              <a:t>System Services</a:t>
            </a:r>
            <a:endParaRPr lang="en-US" altLang="en-US" dirty="0"/>
          </a:p>
          <a:p>
            <a:r>
              <a:rPr lang="en-US" altLang="en-US" dirty="0"/>
              <a:t>Linkers and Loaders</a:t>
            </a:r>
            <a:endParaRPr lang="en-US" altLang="en-US" dirty="0"/>
          </a:p>
          <a:p>
            <a:r>
              <a:rPr lang="en-US" altLang="en-US" dirty="0"/>
              <a:t>Why Applications are Operating System Specific</a:t>
            </a:r>
            <a:endParaRPr lang="en-US" altLang="en-US" dirty="0"/>
          </a:p>
          <a:p>
            <a:r>
              <a:rPr lang="en-US" altLang="en-US" dirty="0"/>
              <a:t>Design and Implementation</a:t>
            </a:r>
            <a:endParaRPr lang="en-US" altLang="en-US" dirty="0"/>
          </a:p>
          <a:p>
            <a:r>
              <a:rPr lang="en-US" altLang="en-US" dirty="0"/>
              <a:t>Operating System Structure</a:t>
            </a:r>
            <a:endParaRPr lang="en-US" altLang="en-US" dirty="0"/>
          </a:p>
          <a:p>
            <a:r>
              <a:rPr lang="en-US" altLang="en-US" dirty="0"/>
              <a:t>Building and Booting an Operating System</a:t>
            </a:r>
            <a:endParaRPr lang="en-US" altLang="en-US" dirty="0"/>
          </a:p>
          <a:p>
            <a:r>
              <a:rPr lang="en-US" altLang="en-US" dirty="0"/>
              <a:t>Operating System Debugging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142650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Boot</a:t>
            </a:r>
            <a:endParaRPr lang="en-US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038001"/>
            <a:ext cx="7580539" cy="4745942"/>
          </a:xfrm>
        </p:spPr>
        <p:txBody>
          <a:bodyPr/>
          <a:lstStyle/>
          <a:p>
            <a:r>
              <a:rPr lang="en-US" altLang="en-US" dirty="0"/>
              <a:t>When power initialized on system, execution starts at a fixed memory location</a:t>
            </a:r>
            <a:endParaRPr lang="en-US" altLang="en-US" dirty="0"/>
          </a:p>
          <a:p>
            <a:r>
              <a:rPr lang="en-US" altLang="en-US" dirty="0"/>
              <a:t>Operating system must be made available to hardware so hardware can start it</a:t>
            </a:r>
            <a:endParaRPr lang="en-US" altLang="en-US" dirty="0"/>
          </a:p>
          <a:p>
            <a:pPr lvl="1"/>
            <a:r>
              <a:rPr lang="en-US" altLang="en-US" dirty="0"/>
              <a:t>Small piece of code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loader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BIOS</a:t>
            </a:r>
            <a:r>
              <a:rPr lang="en-US" altLang="en-US" dirty="0"/>
              <a:t>, stored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ROM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EEPROM</a:t>
            </a:r>
            <a:r>
              <a:rPr lang="en-US" altLang="en-US" dirty="0"/>
              <a:t> locates the kernel, loads it into memory, and starts it</a:t>
            </a:r>
            <a:endParaRPr lang="en-US" altLang="en-US" dirty="0"/>
          </a:p>
          <a:p>
            <a:pPr lvl="1"/>
            <a:r>
              <a:rPr lang="en-US" altLang="en-US" dirty="0"/>
              <a:t>Sometimes two-step process where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at fixed location loaded by ROM code, which loads bootstrap loader from disk</a:t>
            </a:r>
            <a:endParaRPr lang="en-US" altLang="en-US" dirty="0"/>
          </a:p>
          <a:p>
            <a:pPr lvl="1"/>
            <a:r>
              <a:rPr lang="en-US" altLang="en-US" dirty="0"/>
              <a:t>Modern systems replace BIOS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Extensible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UEFI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Common bootstrap loader,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GRUB</a:t>
            </a:r>
            <a:r>
              <a:rPr lang="en-US" altLang="en-US" dirty="0"/>
              <a:t>, allows selection of kernel from multiple disks, versions, kernel options</a:t>
            </a:r>
            <a:endParaRPr lang="en-US" altLang="en-US" dirty="0"/>
          </a:p>
          <a:p>
            <a:r>
              <a:rPr lang="en-US" altLang="en-US" dirty="0"/>
              <a:t>Kernel loads and system is 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running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Boot loaders frequently allow various boot states, such as single user mode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2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233488"/>
            <a:ext cx="6808578" cy="4534265"/>
          </a:xfrm>
        </p:spPr>
        <p:txBody>
          <a:bodyPr/>
          <a:lstStyle/>
          <a:p>
            <a:r>
              <a:rPr lang="en-US" altLang="en-US" dirty="0"/>
              <a:t>Identify services provided by an operating system</a:t>
            </a:r>
            <a:endParaRPr lang="en-US" altLang="en-US" dirty="0"/>
          </a:p>
          <a:p>
            <a:r>
              <a:rPr lang="en-US" altLang="en-US" dirty="0"/>
              <a:t>Illustrate how system calls are used to provide operating system services</a:t>
            </a:r>
            <a:endParaRPr lang="en-US" altLang="en-US" dirty="0"/>
          </a:p>
          <a:p>
            <a:r>
              <a:rPr lang="en-US" altLang="en-US" dirty="0"/>
              <a:t>Compare and contrast monolithic, layered, microkernel, modular, and hybrid strategies for designing operating systems</a:t>
            </a:r>
            <a:endParaRPr lang="en-US" altLang="en-US" dirty="0"/>
          </a:p>
          <a:p>
            <a:r>
              <a:rPr lang="en-US" altLang="en-US" dirty="0"/>
              <a:t>Illustrate the process for booting an operating system</a:t>
            </a:r>
            <a:endParaRPr lang="en-US" altLang="en-US" dirty="0"/>
          </a:p>
          <a:p>
            <a:r>
              <a:rPr lang="en-US" altLang="en-US" dirty="0"/>
              <a:t>Apply tools for monitoring operating system performance</a:t>
            </a:r>
            <a:endParaRPr lang="en-US" altLang="en-US" dirty="0"/>
          </a:p>
          <a:p>
            <a:r>
              <a:rPr lang="en-US" altLang="en-US" dirty="0"/>
              <a:t>Design and implement kernel modules for interacting with a Linux kernel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576262"/>
          </a:xfrm>
        </p:spPr>
        <p:txBody>
          <a:bodyPr/>
          <a:lstStyle/>
          <a:p>
            <a:r>
              <a:rPr lang="en-US" altLang="en-US"/>
              <a:t>Operating System Structure</a:t>
            </a:r>
            <a:endParaRPr lang="en-US" altLang="en-US"/>
          </a:p>
        </p:txBody>
      </p:sp>
      <p:sp>
        <p:nvSpPr>
          <p:cNvPr id="768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5025" y="1241425"/>
            <a:ext cx="6918325" cy="4530725"/>
          </a:xfrm>
        </p:spPr>
        <p:txBody>
          <a:bodyPr/>
          <a:lstStyle/>
          <a:p>
            <a:r>
              <a:rPr lang="en-US" altLang="en-US" dirty="0"/>
              <a:t>General-purpose OS is very large program</a:t>
            </a:r>
            <a:endParaRPr lang="en-US" altLang="en-US" dirty="0"/>
          </a:p>
          <a:p>
            <a:r>
              <a:rPr lang="en-US" altLang="en-US" dirty="0"/>
              <a:t>Various ways to structure ones</a:t>
            </a:r>
            <a:endParaRPr lang="en-US" altLang="en-US" dirty="0"/>
          </a:p>
          <a:p>
            <a:pPr lvl="1"/>
            <a:r>
              <a:rPr lang="en-US" altLang="en-US" dirty="0"/>
              <a:t>Simple structure – MS-DOS</a:t>
            </a:r>
            <a:endParaRPr lang="en-US" altLang="en-US" dirty="0"/>
          </a:p>
          <a:p>
            <a:pPr lvl="1"/>
            <a:r>
              <a:rPr lang="en-US" altLang="en-US" dirty="0"/>
              <a:t>More complex – UNIX</a:t>
            </a:r>
            <a:endParaRPr lang="en-US" altLang="en-US" dirty="0"/>
          </a:p>
          <a:p>
            <a:pPr lvl="1"/>
            <a:r>
              <a:rPr lang="en-US" altLang="en-US" dirty="0"/>
              <a:t>Layered – an abstraction</a:t>
            </a:r>
            <a:endParaRPr lang="en-US" altLang="en-US" dirty="0"/>
          </a:p>
          <a:p>
            <a:pPr lvl="1"/>
            <a:r>
              <a:rPr lang="en-US" altLang="en-US" dirty="0"/>
              <a:t>Microkernel – Mach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9320" y="289485"/>
            <a:ext cx="8137525" cy="457200"/>
          </a:xfrm>
        </p:spPr>
        <p:txBody>
          <a:bodyPr/>
          <a:lstStyle/>
          <a:p>
            <a:pPr eaLnBrk="1" hangingPunct="1"/>
            <a:r>
              <a:rPr lang="en-US" altLang="en-US"/>
              <a:t>Monolithic Structure – Original UNIX</a:t>
            </a:r>
            <a:endParaRPr lang="en-US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55700"/>
            <a:ext cx="7743825" cy="4073525"/>
          </a:xfrm>
        </p:spPr>
        <p:txBody>
          <a:bodyPr/>
          <a:lstStyle/>
          <a:p>
            <a:r>
              <a:rPr lang="en-US" altLang="en-US" dirty="0"/>
              <a:t>UNIX – limited by hardware functionality, the original UNIX operating system had limited structuring.  </a:t>
            </a:r>
            <a:endParaRPr lang="en-US" altLang="en-US" dirty="0"/>
          </a:p>
          <a:p>
            <a:r>
              <a:rPr lang="en-US" altLang="en-US" dirty="0"/>
              <a:t>The UNIX OS consists of two separable parts</a:t>
            </a:r>
            <a:endParaRPr lang="en-US" altLang="en-US" dirty="0"/>
          </a:p>
          <a:p>
            <a:pPr lvl="1"/>
            <a:r>
              <a:rPr lang="en-US" altLang="en-US" dirty="0"/>
              <a:t>Systems programs</a:t>
            </a:r>
            <a:endParaRPr lang="en-US" altLang="en-US" dirty="0"/>
          </a:p>
          <a:p>
            <a:pPr lvl="1"/>
            <a:r>
              <a:rPr lang="en-US" altLang="en-US" dirty="0"/>
              <a:t>The kernel</a:t>
            </a:r>
            <a:endParaRPr lang="en-US" altLang="en-US" dirty="0"/>
          </a:p>
          <a:p>
            <a:pPr lvl="2"/>
            <a:r>
              <a:rPr lang="en-US" altLang="en-US" dirty="0"/>
              <a:t>Consists of everything below the system-call interface and above the physical hardware</a:t>
            </a:r>
            <a:endParaRPr lang="en-US" altLang="en-US" dirty="0"/>
          </a:p>
          <a:p>
            <a:pPr lvl="2"/>
            <a:r>
              <a:rPr lang="en-US" altLang="en-US" dirty="0"/>
              <a:t>Provides the file system, CPU scheduling, memory management, and other operating-system functions; a large number of functions for one level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06375"/>
            <a:ext cx="7693025" cy="576263"/>
          </a:xfrm>
        </p:spPr>
        <p:txBody>
          <a:bodyPr/>
          <a:lstStyle/>
          <a:p>
            <a:pPr eaLnBrk="1" hangingPunct="1"/>
            <a:r>
              <a:rPr lang="en-US" altLang="en-US"/>
              <a:t>Traditional UNIX System Structure</a:t>
            </a:r>
            <a:endParaRPr lang="en-US" altLang="en-US"/>
          </a:p>
        </p:txBody>
      </p:sp>
      <p:sp>
        <p:nvSpPr>
          <p:cNvPr id="43011" name="TextBox 1"/>
          <p:cNvSpPr txBox="1">
            <a:spLocks noChangeArrowheads="1"/>
          </p:cNvSpPr>
          <p:nvPr/>
        </p:nvSpPr>
        <p:spPr bwMode="auto">
          <a:xfrm>
            <a:off x="1316038" y="1096963"/>
            <a:ext cx="689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dirty="0">
                <a:latin typeface="+mn-lt"/>
              </a:rPr>
              <a:t>Beyond simple but not fully layered</a:t>
            </a:r>
            <a:endParaRPr lang="en-US" altLang="en-US" dirty="0">
              <a:latin typeface="+mn-lt"/>
            </a:endParaRPr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69" y="1718273"/>
            <a:ext cx="6409756" cy="387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Linux System Structure</a:t>
            </a:r>
            <a:endParaRPr lang="en-US" altLang="en-US"/>
          </a:p>
        </p:txBody>
      </p:sp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1225550" y="1096963"/>
            <a:ext cx="698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Monolithic plus modular design</a:t>
            </a:r>
            <a:endParaRPr kumimoji="0" lang="en-US" altLang="en-US">
              <a:latin typeface="Verdana" panose="020B0604030504040204" pitchFamily="34" charset="0"/>
            </a:endParaRP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0" y="1674471"/>
            <a:ext cx="2740269" cy="423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Layered Approach</a:t>
            </a: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33488"/>
            <a:ext cx="3735387" cy="4530725"/>
          </a:xfrm>
        </p:spPr>
        <p:txBody>
          <a:bodyPr/>
          <a:lstStyle/>
          <a:p>
            <a:r>
              <a:rPr lang="en-US" altLang="en-US"/>
              <a:t>The operating system is divided into a number of layers (levels), each built on top of lower layers.  The bottom layer (layer 0), is the hardware; the highest (layer N) is the user interface.</a:t>
            </a:r>
            <a:endParaRPr lang="en-US" altLang="en-US"/>
          </a:p>
          <a:p>
            <a:r>
              <a:rPr lang="en-US" altLang="en-US"/>
              <a:t>With modularity, layers are selected such that each uses functions (operations) and services of only lower-level layers</a:t>
            </a:r>
            <a:endParaRPr lang="en-US" altLang="en-US"/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7" y="1257727"/>
            <a:ext cx="3547958" cy="328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07963"/>
            <a:ext cx="7816850" cy="576262"/>
          </a:xfrm>
        </p:spPr>
        <p:txBody>
          <a:bodyPr/>
          <a:lstStyle/>
          <a:p>
            <a:pPr eaLnBrk="1" hangingPunct="1"/>
            <a:r>
              <a:rPr lang="en-US" altLang="en-US"/>
              <a:t>Microkernels</a:t>
            </a:r>
            <a:endParaRPr lang="en-US" altLang="en-US" sz="24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1108075"/>
            <a:ext cx="7225619" cy="4857296"/>
          </a:xfrm>
        </p:spPr>
        <p:txBody>
          <a:bodyPr/>
          <a:lstStyle/>
          <a:p>
            <a:r>
              <a:rPr lang="en-US" altLang="en-US" dirty="0"/>
              <a:t>Moves as much from the kernel into user space</a:t>
            </a:r>
            <a:endParaRPr lang="en-US" altLang="en-US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</a:t>
            </a:r>
            <a:r>
              <a:rPr lang="en-US" altLang="en-US" dirty="0"/>
              <a:t> is an example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microkernel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Darwin</a:t>
            </a:r>
            <a:r>
              <a:rPr lang="en-US" altLang="en-US" dirty="0"/>
              <a:t>) partly based on Mach</a:t>
            </a:r>
            <a:endParaRPr lang="en-US" altLang="en-US" sz="800" dirty="0"/>
          </a:p>
          <a:p>
            <a:r>
              <a:rPr lang="en-US" altLang="en-US" dirty="0"/>
              <a:t>Communication takes place between user modules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passing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Benefits:</a:t>
            </a:r>
            <a:endParaRPr lang="en-US" altLang="en-US" dirty="0"/>
          </a:p>
          <a:p>
            <a:pPr lvl="1"/>
            <a:r>
              <a:rPr lang="en-US" altLang="en-US" dirty="0"/>
              <a:t>Easier to extend a microkernel</a:t>
            </a:r>
            <a:endParaRPr lang="en-US" altLang="en-US" dirty="0"/>
          </a:p>
          <a:p>
            <a:pPr lvl="1"/>
            <a:r>
              <a:rPr lang="en-US" altLang="en-US" dirty="0"/>
              <a:t>Easier to port the operating system to new architectures</a:t>
            </a:r>
            <a:endParaRPr lang="en-US" altLang="en-US" dirty="0"/>
          </a:p>
          <a:p>
            <a:pPr lvl="1"/>
            <a:r>
              <a:rPr lang="en-US" altLang="en-US" dirty="0"/>
              <a:t>More reliable (less code is running in kernel mode)</a:t>
            </a:r>
            <a:endParaRPr lang="en-US" altLang="en-US" dirty="0"/>
          </a:p>
          <a:p>
            <a:pPr lvl="1"/>
            <a:r>
              <a:rPr lang="en-US" altLang="en-US" dirty="0"/>
              <a:t>More secure</a:t>
            </a:r>
            <a:endParaRPr lang="en-US" altLang="en-US" sz="800" dirty="0"/>
          </a:p>
          <a:p>
            <a:r>
              <a:rPr lang="en-US" altLang="en-US" dirty="0"/>
              <a:t>Detriments:</a:t>
            </a:r>
            <a:endParaRPr lang="en-US" altLang="en-US" dirty="0"/>
          </a:p>
          <a:p>
            <a:pPr lvl="1"/>
            <a:r>
              <a:rPr lang="en-US" altLang="en-US" dirty="0"/>
              <a:t>Performance overhead of user space to kernel space communication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5595</Words>
  <Application>WPS Presentation</Application>
  <PresentationFormat>On-screen Show (4:3)</PresentationFormat>
  <Paragraphs>161</Paragraphs>
  <Slides>21</Slides>
  <Notes>52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Webdings</vt:lpstr>
      <vt:lpstr>Monotype Sorts</vt:lpstr>
      <vt:lpstr>Microsoft YaHei</vt:lpstr>
      <vt:lpstr>Arial Unicode MS</vt:lpstr>
      <vt:lpstr>Monotype Sorts</vt:lpstr>
      <vt:lpstr>Wingdings</vt:lpstr>
      <vt:lpstr>Courier New</vt:lpstr>
      <vt:lpstr>os-8</vt:lpstr>
      <vt:lpstr>Chapter 2:  Operating-System Services</vt:lpstr>
      <vt:lpstr>Outline</vt:lpstr>
      <vt:lpstr>Objectives</vt:lpstr>
      <vt:lpstr>Operating System Structure</vt:lpstr>
      <vt:lpstr>Monolithic Structure – Original UNIX</vt:lpstr>
      <vt:lpstr>Traditional UNIX System Structure</vt:lpstr>
      <vt:lpstr>Linux System Structure</vt:lpstr>
      <vt:lpstr>Layered Approach</vt:lpstr>
      <vt:lpstr>Microkernels</vt:lpstr>
      <vt:lpstr>Microkernel System Structure </vt:lpstr>
      <vt:lpstr>Modules</vt:lpstr>
      <vt:lpstr>Hybrid Systems</vt:lpstr>
      <vt:lpstr>macOS and iOS Structure</vt:lpstr>
      <vt:lpstr>Darwin</vt:lpstr>
      <vt:lpstr>iOS</vt:lpstr>
      <vt:lpstr>Android</vt:lpstr>
      <vt:lpstr>Android Architecture</vt:lpstr>
      <vt:lpstr>Building and Booting an Operating System</vt:lpstr>
      <vt:lpstr>Building and Booting Linux</vt:lpstr>
      <vt:lpstr>System Boot</vt:lpstr>
      <vt:lpstr>End of Chapter 2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</cp:lastModifiedBy>
  <cp:revision>202</cp:revision>
  <cp:lastPrinted>2001-06-14T13:58:00Z</cp:lastPrinted>
  <dcterms:created xsi:type="dcterms:W3CDTF">2011-01-13T23:43:00Z</dcterms:created>
  <dcterms:modified xsi:type="dcterms:W3CDTF">2023-02-13T05:32:40Z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C1924ED51E1F4275BB4ACF7FB557E4ED</vt:lpwstr>
  </property>
  <property fmtid="{D5CDD505-2E9C-101B-9397-08002B2CF9AE}" pid="3" name="KSOProductBuildVer">
    <vt:lpwstr>1033-11.2.0.11440</vt:lpwstr>
  </property>
</Properties>
</file>