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330" r:id="rId3"/>
    <p:sldId id="411" r:id="rId5"/>
    <p:sldId id="412" r:id="rId6"/>
    <p:sldId id="413" r:id="rId7"/>
    <p:sldId id="468" r:id="rId8"/>
    <p:sldId id="414" r:id="rId9"/>
    <p:sldId id="499" r:id="rId10"/>
    <p:sldId id="415" r:id="rId11"/>
    <p:sldId id="416" r:id="rId12"/>
    <p:sldId id="417" r:id="rId13"/>
    <p:sldId id="419" r:id="rId14"/>
    <p:sldId id="469" r:id="rId15"/>
    <p:sldId id="421" r:id="rId16"/>
    <p:sldId id="422" r:id="rId17"/>
    <p:sldId id="423" r:id="rId18"/>
    <p:sldId id="500" r:id="rId19"/>
    <p:sldId id="501" r:id="rId20"/>
    <p:sldId id="426" r:id="rId21"/>
    <p:sldId id="428" r:id="rId22"/>
    <p:sldId id="429" r:id="rId23"/>
    <p:sldId id="431" r:id="rId24"/>
    <p:sldId id="430" r:id="rId25"/>
    <p:sldId id="432" r:id="rId26"/>
    <p:sldId id="478" r:id="rId27"/>
    <p:sldId id="434" r:id="rId28"/>
    <p:sldId id="471" r:id="rId29"/>
    <p:sldId id="502" r:id="rId30"/>
    <p:sldId id="435" r:id="rId31"/>
    <p:sldId id="467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0" autoAdjust="0"/>
    <p:restoredTop sz="94635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-905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54" tIns="44128" rIns="88254" bIns="44128" numCol="1" anchor="ctr" anchorCtr="0" compatLnSpc="1"/>
          <a:lstStyle>
            <a:lvl1pPr defTabSz="882650">
              <a:defRPr sz="1100">
                <a:latin typeface="Helvetic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54" tIns="44128" rIns="88254" bIns="44128" numCol="1" anchor="ctr" anchorCtr="0" compatLnSpc="1"/>
          <a:lstStyle>
            <a:lvl1pPr algn="r" defTabSz="882650">
              <a:defRPr sz="1100">
                <a:latin typeface="Helvetic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54" tIns="44128" rIns="88254" bIns="44128" numCol="1" anchor="b" anchorCtr="0" compatLnSpc="1"/>
          <a:lstStyle>
            <a:lvl1pPr defTabSz="882650">
              <a:defRPr sz="1100">
                <a:latin typeface="Helvetic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88254" tIns="44128" rIns="88254" bIns="44128" numCol="1" anchor="b" anchorCtr="0" compatLnSpc="1"/>
          <a:lstStyle>
            <a:lvl1pPr algn="r" defTabSz="882650">
              <a:defRPr sz="1100">
                <a:latin typeface="Helvetica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896B91AD-C34E-4B05-8D9C-1014E5F01E33}" type="slidenum">
              <a:rPr lang="en-US" altLang="x-none"/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52" tIns="46576" rIns="93152" bIns="46576" numCol="1" anchor="ctr" anchorCtr="0" compatLnSpc="1"/>
          <a:lstStyle>
            <a:lvl1pPr defTabSz="930275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52" tIns="46576" rIns="93152" bIns="46576" numCol="1" anchor="ctr" anchorCtr="0" compatLnSpc="1"/>
          <a:lstStyle>
            <a:lvl1pPr algn="r" defTabSz="930275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52" tIns="46576" rIns="93152" bIns="46576" numCol="1" anchor="ctr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52" tIns="46576" rIns="93152" bIns="46576" numCol="1" anchor="b" anchorCtr="0" compatLnSpc="1"/>
          <a:lstStyle>
            <a:lvl1pPr defTabSz="930275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93152" tIns="46576" rIns="93152" bIns="46576" numCol="1" anchor="b" anchorCtr="0" compatLnSpc="1"/>
          <a:lstStyle>
            <a:lvl1pPr algn="r" defTabSz="930275">
              <a:defRPr sz="1200">
                <a:latin typeface="Times New Roman" panose="0202060305040502030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73B872E8-FDB0-4502-A51A-B7A4A00AC4E7}" type="slidenum">
              <a:rPr lang="en-US" altLang="x-none"/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900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900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900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900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B6FBBD-AF90-4377-83FA-2F3819AD38A1}" type="slidenum">
              <a:rPr lang="en-US" altLang="en-US" smtClean="0">
                <a:latin typeface="Times New Roman" panose="02020603050405020304" charset="0"/>
              </a:rPr>
            </a:fld>
            <a:endParaRPr lang="en-US" altLang="en-US">
              <a:latin typeface="Times New Roman" panose="0202060305040502030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336699"/>
                </a:solidFill>
                <a:latin typeface="Helvetica" charset="0"/>
              </a:rPr>
              <a:t>Silberschatz, Galvin and Gagne ©2018</a:t>
            </a:r>
            <a:endParaRPr lang="en-US" sz="1000" b="1" dirty="0">
              <a:solidFill>
                <a:srgbClr val="336699"/>
              </a:solidFill>
              <a:latin typeface="Helvetica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336699"/>
                </a:solidFill>
                <a:latin typeface="Helvetica" charset="0"/>
              </a:rPr>
              <a:t>Operating System Concepts – 10</a:t>
            </a:r>
            <a:r>
              <a:rPr lang="en-US" sz="1000" b="1" baseline="30000" dirty="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000" b="1" dirty="0">
                <a:solidFill>
                  <a:srgbClr val="336699"/>
                </a:solidFill>
                <a:latin typeface="Helvetica" charset="0"/>
              </a:rPr>
              <a:t> Edition</a:t>
            </a:r>
            <a:endParaRPr lang="en-US" sz="1000" b="1" dirty="0">
              <a:solidFill>
                <a:srgbClr val="336699"/>
              </a:solidFill>
              <a:latin typeface="Helvetica" charset="0"/>
            </a:endParaRP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x-none" altLang="x-none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233488"/>
            <a:ext cx="77438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panose="02020603050405020304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panose="0202060305040502030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panose="02020603050405020304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x-none" sz="1000" b="1">
                <a:solidFill>
                  <a:srgbClr val="006699"/>
                </a:solidFill>
                <a:latin typeface="Helvetica" charset="0"/>
              </a:rPr>
              <a:t>3.</a:t>
            </a:r>
            <a:fld id="{A6EDADC4-5648-406C-94CA-EDDB863B04E2}" type="slidenum">
              <a:rPr lang="en-US" altLang="x-none" sz="1000" b="1" smtClean="0">
                <a:solidFill>
                  <a:srgbClr val="006699"/>
                </a:solidFill>
                <a:latin typeface="Helvetica" charset="0"/>
              </a:rPr>
            </a:fld>
            <a:endParaRPr lang="en-US" altLang="x-none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30963" y="66135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6699"/>
                </a:solidFill>
                <a:latin typeface="Helvetica" charset="0"/>
              </a:rPr>
              <a:t>Silberschatz, Galvin and Gagne ©2018</a:t>
            </a:r>
            <a:endParaRPr lang="en-US" sz="1000" b="1" dirty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59447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6699"/>
                </a:solidFill>
                <a:latin typeface="Helvetica" charset="0"/>
              </a:rPr>
              <a:t>Operating System Concepts – 10</a:t>
            </a:r>
            <a:r>
              <a:rPr lang="en-US" sz="1000" b="1" baseline="30000" dirty="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000" b="1" dirty="0">
                <a:solidFill>
                  <a:srgbClr val="006699"/>
                </a:solidFill>
                <a:latin typeface="Helvetica" charset="0"/>
              </a:rPr>
              <a:t> Edition</a:t>
            </a:r>
            <a:endParaRPr lang="en-US" sz="1000" b="1" dirty="0">
              <a:solidFill>
                <a:srgbClr val="006699"/>
              </a:solidFill>
              <a:latin typeface="Helvetica" charset="0"/>
            </a:endParaRP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anose="020B0600070205080204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193903"/>
            <a:ext cx="75199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Control Block (PCB)</a:t>
            </a:r>
            <a:endParaRPr lang="en-US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991" y="1823222"/>
            <a:ext cx="5616122" cy="4417927"/>
          </a:xfrm>
        </p:spPr>
        <p:txBody>
          <a:bodyPr/>
          <a:lstStyle/>
          <a:p>
            <a:r>
              <a:rPr lang="en-US" altLang="en-US" sz="1700" dirty="0"/>
              <a:t>Process state – running, waiting, etc.</a:t>
            </a:r>
            <a:endParaRPr lang="en-US" altLang="en-US" sz="1700" dirty="0"/>
          </a:p>
          <a:p>
            <a:r>
              <a:rPr lang="en-US" altLang="en-US" sz="1700" dirty="0"/>
              <a:t>Program counter – location of instruction to next execute</a:t>
            </a:r>
            <a:endParaRPr lang="en-US" altLang="en-US" sz="1700" dirty="0"/>
          </a:p>
          <a:p>
            <a:r>
              <a:rPr lang="en-US" altLang="en-US" sz="1700" dirty="0"/>
              <a:t>CPU registers – contents of all process-centric registers</a:t>
            </a:r>
            <a:endParaRPr lang="en-US" altLang="en-US" sz="1700" dirty="0"/>
          </a:p>
          <a:p>
            <a:r>
              <a:rPr lang="en-US" altLang="en-US" sz="1700" dirty="0"/>
              <a:t>CPU scheduling information- priorities, scheduling queue pointers</a:t>
            </a:r>
            <a:endParaRPr lang="en-US" altLang="en-US" sz="1700" dirty="0"/>
          </a:p>
          <a:p>
            <a:r>
              <a:rPr lang="en-US" altLang="en-US" sz="1700" dirty="0"/>
              <a:t>Memory-management information – memory allocated to the process</a:t>
            </a:r>
            <a:endParaRPr lang="en-US" altLang="en-US" sz="1700" dirty="0"/>
          </a:p>
          <a:p>
            <a:r>
              <a:rPr lang="en-US" altLang="en-US" sz="1700" dirty="0"/>
              <a:t>Accounting information – CPU used, clock time elapsed since start, time limits</a:t>
            </a:r>
            <a:endParaRPr lang="en-US" altLang="en-US" sz="1700" dirty="0"/>
          </a:p>
          <a:p>
            <a:r>
              <a:rPr lang="en-US" altLang="en-US" sz="1700" dirty="0"/>
              <a:t>I/O status information – I/O devices allocated to process, list of open files</a:t>
            </a:r>
            <a:endParaRPr lang="en-US" altLang="en-US" sz="1700" dirty="0"/>
          </a:p>
          <a:p>
            <a:endParaRPr lang="en-US" altLang="en-US" dirty="0"/>
          </a:p>
        </p:txBody>
      </p:sp>
      <p:pic>
        <p:nvPicPr>
          <p:cNvPr id="2253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29" y="2121125"/>
            <a:ext cx="1854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9490" y="1110345"/>
            <a:ext cx="6874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Information associated with each process(also called </a:t>
            </a:r>
            <a:r>
              <a:rPr kumimoji="1" lang="en-US" altLang="en-US" b="1" dirty="0">
                <a:solidFill>
                  <a:srgbClr val="006699"/>
                </a:solidFill>
                <a:latin typeface="+mj-lt"/>
              </a:rPr>
              <a:t>task</a:t>
            </a:r>
            <a:r>
              <a:rPr lang="en-US" altLang="en-US" sz="1700" b="1" dirty="0">
                <a:solidFill>
                  <a:srgbClr val="3366FF"/>
                </a:solidFill>
              </a:rPr>
              <a:t> </a:t>
            </a:r>
            <a:r>
              <a:rPr kumimoji="1" lang="en-US" altLang="en-US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sz="1700" b="1" dirty="0">
                <a:solidFill>
                  <a:srgbClr val="3366FF"/>
                </a:solidFill>
              </a:rPr>
              <a:t> </a:t>
            </a:r>
            <a:r>
              <a:rPr kumimoji="1"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sz="1700" dirty="0"/>
              <a:t>)</a:t>
            </a:r>
            <a:endParaRPr lang="en-US" altLang="en-US" sz="1700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</a:t>
            </a: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230188"/>
            <a:ext cx="7383463" cy="576262"/>
          </a:xfrm>
        </p:spPr>
        <p:txBody>
          <a:bodyPr/>
          <a:lstStyle/>
          <a:p>
            <a:pPr eaLnBrk="1" hangingPunct="1"/>
            <a:r>
              <a:rPr lang="en-US" altLang="en-US"/>
              <a:t>Threads</a:t>
            </a:r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51" y="1059091"/>
            <a:ext cx="7116536" cy="4013652"/>
          </a:xfrm>
        </p:spPr>
        <p:txBody>
          <a:bodyPr/>
          <a:lstStyle/>
          <a:p>
            <a:r>
              <a:rPr lang="en-US" altLang="en-US" dirty="0"/>
              <a:t>So far, process has a single thread of execution</a:t>
            </a:r>
            <a:endParaRPr lang="en-US" altLang="en-US" dirty="0"/>
          </a:p>
          <a:p>
            <a:r>
              <a:rPr lang="en-US" altLang="en-US" dirty="0"/>
              <a:t>Consider having multiple program counters per process</a:t>
            </a:r>
            <a:endParaRPr lang="en-US" altLang="en-US" dirty="0"/>
          </a:p>
          <a:p>
            <a:pPr lvl="1"/>
            <a:r>
              <a:rPr lang="en-US" altLang="en-US" dirty="0"/>
              <a:t>Multiple locations can execute at once</a:t>
            </a:r>
            <a:endParaRPr lang="en-US" altLang="en-US" dirty="0"/>
          </a:p>
          <a:p>
            <a:pPr lvl="2"/>
            <a:r>
              <a:rPr lang="en-US" altLang="en-US" dirty="0"/>
              <a:t>Multiple threads of control -&gt;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threads</a:t>
            </a:r>
            <a:endParaRPr lang="en-US" altLang="en-US" b="1" kern="1200" dirty="0">
              <a:solidFill>
                <a:srgbClr val="006699"/>
              </a:solidFill>
              <a:latin typeface="+mj-lt"/>
              <a:cs typeface="+mn-cs"/>
            </a:endParaRPr>
          </a:p>
          <a:p>
            <a:r>
              <a:rPr lang="en-US" altLang="en-US" dirty="0"/>
              <a:t>Must then have storage for thread details, multiple program counters in PCB</a:t>
            </a:r>
            <a:endParaRPr lang="en-US" altLang="en-US" dirty="0"/>
          </a:p>
          <a:p>
            <a:r>
              <a:rPr lang="en-US" altLang="en-US" dirty="0"/>
              <a:t>Explore in detail in Chapter 4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>
          <a:xfrm>
            <a:off x="960438" y="228600"/>
            <a:ext cx="8005762" cy="576263"/>
          </a:xfrm>
        </p:spPr>
        <p:txBody>
          <a:bodyPr/>
          <a:lstStyle/>
          <a:p>
            <a:r>
              <a:rPr lang="en-US" altLang="en-US"/>
              <a:t>Process Representation in Linux</a:t>
            </a:r>
            <a:endParaRPr lang="en-US" altLang="en-US"/>
          </a:p>
        </p:txBody>
      </p:sp>
      <p:sp>
        <p:nvSpPr>
          <p:cNvPr id="2662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/>
              <a:t>Represented by the C structure </a:t>
            </a:r>
            <a:r>
              <a:rPr lang="en-US" altLang="en-US">
                <a:latin typeface="Courier New" panose="02070309020205020404" pitchFamily="49" charset="0"/>
              </a:rPr>
              <a:t>task_struct</a:t>
            </a:r>
            <a:endParaRPr lang="en-US" altLang="en-US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pid t_pid; 			/* process identifier */ 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long state; 			/* state of the process */ 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unsigned int time_slice 	/* scheduling information */ 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struct task_struct *parent;/* this process</a:t>
            </a:r>
            <a:r>
              <a:rPr lang="ja-JP" altLang="en-US" sz="1600">
                <a:latin typeface="Courier New" panose="02070309020205020404" pitchFamily="49" charset="0"/>
              </a:rPr>
              <a:t>’</a:t>
            </a:r>
            <a:r>
              <a:rPr lang="en-US" altLang="ja-JP" sz="1600">
                <a:latin typeface="Courier New" panose="02070309020205020404" pitchFamily="49" charset="0"/>
              </a:rPr>
              <a:t>s parent */ </a:t>
            </a:r>
            <a:br>
              <a:rPr lang="en-US" altLang="ja-JP" sz="1600">
                <a:latin typeface="Courier New" panose="02070309020205020404" pitchFamily="49" charset="0"/>
              </a:rPr>
            </a:br>
            <a:r>
              <a:rPr lang="en-US" altLang="ja-JP" sz="1600">
                <a:latin typeface="Courier New" panose="02070309020205020404" pitchFamily="49" charset="0"/>
              </a:rPr>
              <a:t>struct list_head children; /* this process</a:t>
            </a:r>
            <a:r>
              <a:rPr lang="ja-JP" altLang="en-US" sz="1600">
                <a:latin typeface="Courier New" panose="02070309020205020404" pitchFamily="49" charset="0"/>
              </a:rPr>
              <a:t>’</a:t>
            </a:r>
            <a:r>
              <a:rPr lang="en-US" altLang="ja-JP" sz="1600">
                <a:latin typeface="Courier New" panose="02070309020205020404" pitchFamily="49" charset="0"/>
              </a:rPr>
              <a:t>s children */ </a:t>
            </a:r>
            <a:br>
              <a:rPr lang="en-US" altLang="ja-JP" sz="1600">
                <a:latin typeface="Courier New" panose="02070309020205020404" pitchFamily="49" charset="0"/>
              </a:rPr>
            </a:br>
            <a:r>
              <a:rPr lang="en-US" altLang="ja-JP" sz="1600">
                <a:latin typeface="Courier New" panose="02070309020205020404" pitchFamily="49" charset="0"/>
              </a:rPr>
              <a:t>struct files_struct *files;/* list of open files */ </a:t>
            </a:r>
            <a:br>
              <a:rPr lang="en-US" altLang="ja-JP" sz="1600">
                <a:latin typeface="Courier New" panose="02070309020205020404" pitchFamily="49" charset="0"/>
              </a:rPr>
            </a:br>
            <a:r>
              <a:rPr lang="en-US" altLang="ja-JP" sz="1600">
                <a:latin typeface="Courier New" panose="02070309020205020404" pitchFamily="49" charset="0"/>
              </a:rPr>
              <a:t>struct mm_struct *mm; 	/* address space of this process */</a:t>
            </a:r>
            <a:endParaRPr lang="en-US" altLang="en-US" sz="1600">
              <a:latin typeface="Courier New" panose="02070309020205020404" pitchFamily="49" charset="0"/>
            </a:endParaRPr>
          </a:p>
        </p:txBody>
      </p:sp>
      <p:pic>
        <p:nvPicPr>
          <p:cNvPr id="26628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5" y="4075113"/>
            <a:ext cx="4578350" cy="157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0" y="172132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Scheduling</a:t>
            </a:r>
            <a:endParaRPr lang="en-US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1119417"/>
            <a:ext cx="6456362" cy="3839445"/>
          </a:xfrm>
        </p:spPr>
        <p:txBody>
          <a:bodyPr/>
          <a:lstStyle/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scheduler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selects among available processes for next execution on CPU core</a:t>
            </a:r>
            <a:endParaRPr lang="en-US" altLang="en-US" dirty="0"/>
          </a:p>
          <a:p>
            <a:r>
              <a:rPr lang="en-US" altLang="en-US" dirty="0"/>
              <a:t>Goal -- Maximize CPU use, quickly switch processes onto CPU core</a:t>
            </a:r>
            <a:endParaRPr lang="en-US" altLang="en-US" dirty="0"/>
          </a:p>
          <a:p>
            <a:r>
              <a:rPr lang="en-US" altLang="en-US" dirty="0"/>
              <a:t>Maintains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scheduling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processes</a:t>
            </a:r>
            <a:endParaRPr lang="en-US" altLang="en-US" dirty="0"/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Ready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set of all processes residing in main memory, ready and waiting to execute</a:t>
            </a:r>
            <a:endParaRPr lang="en-US" altLang="en-US" dirty="0"/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Wait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set of processes waiting for an event (i.e., I/O)</a:t>
            </a:r>
            <a:endParaRPr lang="en-US" altLang="en-US" dirty="0"/>
          </a:p>
          <a:p>
            <a:pPr lvl="1"/>
            <a:r>
              <a:rPr lang="en-US" altLang="en-US" dirty="0"/>
              <a:t>Processes migrate among the various queues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4725" y="349250"/>
            <a:ext cx="7591425" cy="457200"/>
          </a:xfrm>
        </p:spPr>
        <p:txBody>
          <a:bodyPr/>
          <a:lstStyle/>
          <a:p>
            <a:pPr eaLnBrk="1" hangingPunct="1"/>
            <a:r>
              <a:rPr lang="en-US" altLang="en-US"/>
              <a:t>Ready and Wait Queues</a:t>
            </a:r>
            <a:endParaRPr lang="en-US" altLang="en-US"/>
          </a:p>
        </p:txBody>
      </p:sp>
      <p:pic>
        <p:nvPicPr>
          <p:cNvPr id="29699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863725"/>
            <a:ext cx="4897438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87413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Representation of Process Scheduling</a:t>
            </a:r>
            <a:endParaRPr lang="en-US" altLang="en-US"/>
          </a:p>
        </p:txBody>
      </p:sp>
      <p:pic>
        <p:nvPicPr>
          <p:cNvPr id="31747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1897063"/>
            <a:ext cx="5229225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42963" y="2286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CPU Switch From Process to Process</a:t>
            </a:r>
            <a:endParaRPr lang="en-US" altLang="en-US"/>
          </a:p>
        </p:txBody>
      </p:sp>
      <p:sp>
        <p:nvSpPr>
          <p:cNvPr id="33795" name="TextBox 1"/>
          <p:cNvSpPr txBox="1">
            <a:spLocks noChangeArrowheads="1"/>
          </p:cNvSpPr>
          <p:nvPr/>
        </p:nvSpPr>
        <p:spPr bwMode="auto">
          <a:xfrm>
            <a:off x="1278542" y="979488"/>
            <a:ext cx="685395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A </a:t>
            </a:r>
            <a:r>
              <a:rPr kumimoji="0" lang="en-US" altLang="en-US" b="1" dirty="0">
                <a:latin typeface="Verdana" panose="020B0604030504040204" pitchFamily="34" charset="0"/>
              </a:rPr>
              <a:t>context switch </a:t>
            </a:r>
            <a:r>
              <a:rPr kumimoji="0" lang="en-US" altLang="en-US" dirty="0">
                <a:latin typeface="Verdana" panose="020B0604030504040204" pitchFamily="34" charset="0"/>
              </a:rPr>
              <a:t>occurs when the CPU  switches from one process to another.</a:t>
            </a:r>
            <a:endParaRPr kumimoji="0" lang="en-US" altLang="en-US" dirty="0">
              <a:latin typeface="Verdana" panose="020B0604030504040204" pitchFamily="34" charset="0"/>
            </a:endParaRPr>
          </a:p>
        </p:txBody>
      </p:sp>
      <p:pic>
        <p:nvPicPr>
          <p:cNvPr id="33796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083" y="1780486"/>
            <a:ext cx="5185155" cy="423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38" y="2317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Context Switch</a:t>
            </a:r>
            <a:endParaRPr lang="en-US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6" y="1108075"/>
            <a:ext cx="6648693" cy="4413494"/>
          </a:xfrm>
        </p:spPr>
        <p:txBody>
          <a:bodyPr/>
          <a:lstStyle/>
          <a:p>
            <a:r>
              <a:rPr lang="en-US" altLang="en-US" dirty="0"/>
              <a:t>When CPU switches to another process, the system must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save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the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the old process and load the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saved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for the new process via a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context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switch</a:t>
            </a:r>
            <a:endParaRPr lang="en-US" altLang="en-US" b="1" kern="1200" dirty="0">
              <a:solidFill>
                <a:srgbClr val="006699"/>
              </a:solidFill>
              <a:latin typeface="+mj-lt"/>
              <a:cs typeface="+mn-cs"/>
            </a:endParaRPr>
          </a:p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Context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a process represented in the PCB</a:t>
            </a:r>
            <a:endParaRPr lang="en-US" altLang="en-US" dirty="0"/>
          </a:p>
          <a:p>
            <a:r>
              <a:rPr lang="en-US" altLang="en-US" dirty="0"/>
              <a:t>Context-switch time is pure overhead; the system does no useful work while switching</a:t>
            </a:r>
            <a:endParaRPr lang="en-US" altLang="en-US" dirty="0"/>
          </a:p>
          <a:p>
            <a:pPr lvl="1"/>
            <a:r>
              <a:rPr lang="en-US" altLang="en-US" dirty="0"/>
              <a:t>The more complex the OS and the PCB </a:t>
            </a:r>
            <a:r>
              <a:rPr lang="en-US" altLang="en-US" dirty="0">
                <a:sym typeface="Wingdings" panose="05000000000000000000" pitchFamily="2" charset="2"/>
              </a:rPr>
              <a:t> the </a:t>
            </a:r>
            <a:r>
              <a:rPr lang="en-US" altLang="en-US" dirty="0"/>
              <a:t>longer the context switch</a:t>
            </a:r>
            <a:endParaRPr lang="en-US" altLang="en-US" dirty="0"/>
          </a:p>
          <a:p>
            <a:r>
              <a:rPr lang="en-US" altLang="en-US" dirty="0"/>
              <a:t>Time dependent on hardware support</a:t>
            </a:r>
            <a:endParaRPr lang="en-US" altLang="en-US" dirty="0"/>
          </a:p>
          <a:p>
            <a:pPr lvl="1"/>
            <a:r>
              <a:rPr lang="en-US" altLang="en-US" dirty="0"/>
              <a:t>Some hardware provides multiple sets of registers per CPU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/>
              <a:t> multiple contexts loaded at once</a:t>
            </a: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11137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Multitasking in Mobile Systems</a:t>
            </a:r>
            <a:endParaRPr lang="en-US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22363"/>
            <a:ext cx="7359650" cy="4448175"/>
          </a:xfrm>
        </p:spPr>
        <p:txBody>
          <a:bodyPr/>
          <a:lstStyle/>
          <a:p>
            <a:r>
              <a:rPr lang="en-US" altLang="en-US" dirty="0"/>
              <a:t>Some mobile systems (e.g., early version of iOS)  allow only one process to run, others suspended</a:t>
            </a:r>
            <a:endParaRPr lang="en-US" altLang="en-US" dirty="0"/>
          </a:p>
          <a:p>
            <a:r>
              <a:rPr lang="en-US" altLang="en-US" dirty="0"/>
              <a:t>Due to screen real estate, user interface limits iOS provides for a </a:t>
            </a:r>
            <a:endParaRPr lang="en-US" altLang="en-US" dirty="0"/>
          </a:p>
          <a:p>
            <a:pPr lvl="1"/>
            <a:r>
              <a:rPr lang="en-US" altLang="en-US" dirty="0"/>
              <a:t>Single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foreground</a:t>
            </a:r>
            <a:r>
              <a:rPr lang="en-US" altLang="en-US" dirty="0"/>
              <a:t> process- controlled via user interface</a:t>
            </a:r>
            <a:endParaRPr lang="en-US" altLang="en-US" dirty="0"/>
          </a:p>
          <a:p>
            <a:pPr lvl="1"/>
            <a:r>
              <a:rPr lang="en-US" altLang="en-US" dirty="0"/>
              <a:t>Multiple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background</a:t>
            </a:r>
            <a:r>
              <a:rPr lang="en-US" altLang="en-US" dirty="0"/>
              <a:t> processes– in memory, running, but not on the display, and with limits</a:t>
            </a:r>
            <a:endParaRPr lang="en-US" altLang="en-US" dirty="0"/>
          </a:p>
          <a:p>
            <a:pPr lvl="1"/>
            <a:r>
              <a:rPr lang="en-US" altLang="en-US" dirty="0"/>
              <a:t>Limits include single, short task, receiving notification of events, specific long-running tasks like audio playback</a:t>
            </a:r>
            <a:endParaRPr lang="en-US" altLang="en-US" dirty="0"/>
          </a:p>
          <a:p>
            <a:r>
              <a:rPr lang="en-US" altLang="en-US" dirty="0"/>
              <a:t>Android runs foreground and background, with fewer limits</a:t>
            </a:r>
            <a:endParaRPr lang="en-US" altLang="en-US" dirty="0"/>
          </a:p>
          <a:p>
            <a:pPr lvl="1"/>
            <a:r>
              <a:rPr lang="en-US" altLang="en-US" dirty="0"/>
              <a:t>Background process uses a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service</a:t>
            </a:r>
            <a:r>
              <a:rPr lang="en-US" altLang="en-US" dirty="0"/>
              <a:t> to perform tasks</a:t>
            </a:r>
            <a:endParaRPr lang="en-US" altLang="en-US" dirty="0"/>
          </a:p>
          <a:p>
            <a:pPr lvl="1"/>
            <a:r>
              <a:rPr lang="en-US" altLang="en-US" dirty="0"/>
              <a:t>Service can keep running even if background process is suspended</a:t>
            </a:r>
            <a:endParaRPr lang="en-US" altLang="en-US" dirty="0"/>
          </a:p>
          <a:p>
            <a:pPr lvl="1"/>
            <a:r>
              <a:rPr lang="en-US" altLang="en-US" dirty="0"/>
              <a:t>Service has no user interface, small memory use</a:t>
            </a:r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Operations on Processes</a:t>
            </a:r>
            <a:endParaRPr lang="en-US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1233488"/>
            <a:ext cx="7381875" cy="4448175"/>
          </a:xfrm>
        </p:spPr>
        <p:txBody>
          <a:bodyPr/>
          <a:lstStyle/>
          <a:p>
            <a:r>
              <a:rPr lang="en-US" altLang="en-US" dirty="0"/>
              <a:t>System must provide mechanisms for:</a:t>
            </a:r>
            <a:endParaRPr lang="en-US" altLang="en-US" dirty="0"/>
          </a:p>
          <a:p>
            <a:pPr lvl="1"/>
            <a:r>
              <a:rPr lang="en-US" altLang="en-US" dirty="0"/>
              <a:t> Process creation</a:t>
            </a:r>
            <a:endParaRPr lang="en-US" altLang="en-US" dirty="0"/>
          </a:p>
          <a:p>
            <a:pPr lvl="1"/>
            <a:r>
              <a:rPr lang="en-US" altLang="en-US" dirty="0"/>
              <a:t> Process termination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228600"/>
            <a:ext cx="6380163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1688" y="1149350"/>
            <a:ext cx="7791450" cy="3822700"/>
          </a:xfrm>
        </p:spPr>
        <p:txBody>
          <a:bodyPr/>
          <a:lstStyle/>
          <a:p>
            <a:r>
              <a:rPr lang="en-US" altLang="en-US" dirty="0"/>
              <a:t>Process Concept</a:t>
            </a:r>
            <a:endParaRPr lang="en-US" altLang="en-US" dirty="0"/>
          </a:p>
          <a:p>
            <a:r>
              <a:rPr lang="en-US" altLang="en-US" dirty="0"/>
              <a:t>Process Scheduling</a:t>
            </a:r>
            <a:endParaRPr lang="en-US" altLang="en-US" dirty="0"/>
          </a:p>
          <a:p>
            <a:r>
              <a:rPr lang="en-US" altLang="en-US" dirty="0"/>
              <a:t>Operations on Processes</a:t>
            </a:r>
            <a:endParaRPr lang="en-US" altLang="en-US" dirty="0"/>
          </a:p>
          <a:p>
            <a:r>
              <a:rPr lang="en-US" altLang="en-US" dirty="0"/>
              <a:t>Interprocess Communication</a:t>
            </a:r>
            <a:endParaRPr lang="en-US" altLang="en-US" dirty="0"/>
          </a:p>
          <a:p>
            <a:r>
              <a:rPr lang="en-US" altLang="en-US" dirty="0"/>
              <a:t>IPC in Shared-Memory Systems</a:t>
            </a:r>
            <a:endParaRPr lang="en-US" altLang="en-US" dirty="0"/>
          </a:p>
          <a:p>
            <a:r>
              <a:rPr lang="en-US" altLang="en-US" dirty="0"/>
              <a:t>IPC in Message-Passing Systems</a:t>
            </a:r>
            <a:endParaRPr lang="en-US" altLang="en-US" dirty="0"/>
          </a:p>
          <a:p>
            <a:r>
              <a:rPr lang="en-US" altLang="en-US" dirty="0"/>
              <a:t>Examples of IPC Systems</a:t>
            </a:r>
            <a:endParaRPr lang="en-US" altLang="en-US" dirty="0"/>
          </a:p>
          <a:p>
            <a:r>
              <a:rPr lang="en-US" altLang="en-US" dirty="0"/>
              <a:t>Communication in Client-Server Systems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715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Creation</a:t>
            </a:r>
            <a:endParaRPr lang="en-US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9988"/>
            <a:ext cx="6824540" cy="498462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Parent</a:t>
            </a:r>
            <a:r>
              <a:rPr lang="en-US" altLang="en-US" b="1" dirty="0"/>
              <a:t> </a:t>
            </a:r>
            <a:r>
              <a:rPr lang="en-US" altLang="en-US" dirty="0"/>
              <a:t>process create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children</a:t>
            </a:r>
            <a:r>
              <a:rPr lang="en-US" altLang="en-US" b="1" dirty="0"/>
              <a:t> </a:t>
            </a:r>
            <a:r>
              <a:rPr lang="en-US" altLang="en-US" dirty="0"/>
              <a:t>processes, which, in turn create other processes, forming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tree</a:t>
            </a:r>
            <a:r>
              <a:rPr lang="en-US" altLang="en-US" dirty="0"/>
              <a:t> of processes</a:t>
            </a:r>
            <a:endParaRPr lang="en-US" altLang="en-US" sz="800" dirty="0"/>
          </a:p>
          <a:p>
            <a:r>
              <a:rPr lang="en-US" altLang="en-US" dirty="0"/>
              <a:t>Generally, process identified and managed via a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identifier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pid</a:t>
            </a:r>
            <a:r>
              <a:rPr lang="en-US" altLang="en-US" dirty="0"/>
              <a:t>)</a:t>
            </a:r>
            <a:endParaRPr lang="en-US" altLang="en-US" sz="800" dirty="0"/>
          </a:p>
          <a:p>
            <a:r>
              <a:rPr lang="en-US" altLang="en-US" dirty="0"/>
              <a:t>Resource sharing options</a:t>
            </a:r>
            <a:endParaRPr lang="en-US" altLang="en-US" dirty="0"/>
          </a:p>
          <a:p>
            <a:pPr lvl="1"/>
            <a:r>
              <a:rPr lang="en-US" altLang="en-US" dirty="0"/>
              <a:t>Parent and children share all resources</a:t>
            </a:r>
            <a:endParaRPr lang="en-US" altLang="en-US" dirty="0"/>
          </a:p>
          <a:p>
            <a:pPr lvl="1"/>
            <a:r>
              <a:rPr lang="en-US" altLang="en-US" dirty="0"/>
              <a:t>Children share subset of parent</a:t>
            </a:r>
            <a:r>
              <a:rPr lang="ja-JP" altLang="en-US" dirty="0"/>
              <a:t>’</a:t>
            </a:r>
            <a:r>
              <a:rPr lang="en-US" altLang="ja-JP" dirty="0"/>
              <a:t>s resources</a:t>
            </a:r>
            <a:endParaRPr lang="en-US" altLang="ja-JP" dirty="0"/>
          </a:p>
          <a:p>
            <a:pPr lvl="1"/>
            <a:r>
              <a:rPr lang="en-US" altLang="en-US" dirty="0"/>
              <a:t>Parent and child share no resources</a:t>
            </a:r>
            <a:endParaRPr lang="en-US" altLang="en-US" sz="800" dirty="0"/>
          </a:p>
          <a:p>
            <a:r>
              <a:rPr lang="en-US" altLang="en-US" dirty="0"/>
              <a:t>Execution options</a:t>
            </a:r>
            <a:endParaRPr lang="en-US" altLang="en-US" dirty="0"/>
          </a:p>
          <a:p>
            <a:pPr lvl="1"/>
            <a:r>
              <a:rPr lang="en-US" altLang="en-US" dirty="0"/>
              <a:t>Parent and children execute concurrently</a:t>
            </a:r>
            <a:endParaRPr lang="en-US" altLang="en-US" dirty="0"/>
          </a:p>
          <a:p>
            <a:pPr lvl="1"/>
            <a:r>
              <a:rPr lang="en-US" altLang="en-US" dirty="0"/>
              <a:t>Parent waits until children terminate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217488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Creation (Cont.)</a:t>
            </a:r>
            <a:endParaRPr lang="en-US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1213" y="1060450"/>
            <a:ext cx="7800975" cy="5627688"/>
          </a:xfrm>
        </p:spPr>
        <p:txBody>
          <a:bodyPr/>
          <a:lstStyle/>
          <a:p>
            <a:r>
              <a:rPr lang="en-US" altLang="en-US" dirty="0"/>
              <a:t>Address space</a:t>
            </a:r>
            <a:endParaRPr lang="en-US" altLang="en-US" dirty="0"/>
          </a:p>
          <a:p>
            <a:pPr lvl="1"/>
            <a:r>
              <a:rPr lang="en-US" altLang="en-US" dirty="0"/>
              <a:t>Child duplicate of parent</a:t>
            </a:r>
            <a:endParaRPr lang="en-US" altLang="en-US" dirty="0"/>
          </a:p>
          <a:p>
            <a:pPr lvl="1"/>
            <a:r>
              <a:rPr lang="en-US" altLang="en-US" dirty="0"/>
              <a:t>Child has a program loaded into it</a:t>
            </a:r>
            <a:endParaRPr lang="en-US" altLang="en-US" dirty="0"/>
          </a:p>
          <a:p>
            <a:r>
              <a:rPr lang="en-US" altLang="en-US" dirty="0"/>
              <a:t>UNIX examples</a:t>
            </a:r>
            <a:endParaRPr lang="en-US" altLang="en-US" dirty="0"/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system call creates new process</a:t>
            </a:r>
            <a:endParaRPr lang="en-US" altLang="en-US" dirty="0"/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exec()</a:t>
            </a:r>
            <a:r>
              <a:rPr lang="en-US" altLang="en-US" sz="2000" dirty="0"/>
              <a:t> </a:t>
            </a:r>
            <a:r>
              <a:rPr lang="en-US" altLang="en-US" dirty="0"/>
              <a:t>system call used after a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z="2000" dirty="0"/>
              <a:t> </a:t>
            </a:r>
            <a:r>
              <a:rPr lang="en-US" altLang="en-US" dirty="0"/>
              <a:t>to replace the process</a:t>
            </a:r>
            <a:r>
              <a:rPr lang="ja-JP" altLang="en-US" dirty="0"/>
              <a:t>’</a:t>
            </a:r>
            <a:r>
              <a:rPr lang="en-US" altLang="ja-JP" dirty="0"/>
              <a:t> memory space with a new program</a:t>
            </a:r>
            <a:endParaRPr lang="en-US" altLang="ja-JP" dirty="0"/>
          </a:p>
          <a:p>
            <a:pPr lvl="1"/>
            <a:r>
              <a:rPr lang="en-US" altLang="en-US" dirty="0"/>
              <a:t>Parent process calls </a:t>
            </a:r>
            <a:r>
              <a:rPr lang="en-US" altLang="en-US" sz="2000" b="1" dirty="0"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waiting for the child to terminate</a:t>
            </a:r>
            <a:endParaRPr lang="en-US" altLang="en-US" dirty="0"/>
          </a:p>
        </p:txBody>
      </p:sp>
      <p:pic>
        <p:nvPicPr>
          <p:cNvPr id="46084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4392613"/>
            <a:ext cx="5746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222250"/>
            <a:ext cx="7259637" cy="576263"/>
          </a:xfrm>
        </p:spPr>
        <p:txBody>
          <a:bodyPr/>
          <a:lstStyle/>
          <a:p>
            <a:pPr eaLnBrk="1" hangingPunct="1"/>
            <a:r>
              <a:rPr lang="en-US" altLang="en-US"/>
              <a:t>A Tree of Processes in Linux</a:t>
            </a:r>
            <a:endParaRPr lang="en-US" altLang="en-US"/>
          </a:p>
        </p:txBody>
      </p:sp>
      <p:pic>
        <p:nvPicPr>
          <p:cNvPr id="44035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01800"/>
            <a:ext cx="7985125" cy="343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C Program Forking Separate Process</a:t>
            </a:r>
            <a:endParaRPr lang="en-US" altLang="en-US"/>
          </a:p>
        </p:txBody>
      </p:sp>
      <p:pic>
        <p:nvPicPr>
          <p:cNvPr id="48131" name="Picture 5" descr="Screen Shot 2012-12-04 at 11.21.10 A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969963"/>
            <a:ext cx="6038850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2286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sz="2800"/>
              <a:t>Creating a Separate Process via Windows API</a:t>
            </a:r>
            <a:endParaRPr lang="en-US" altLang="en-US" sz="2800"/>
          </a:p>
        </p:txBody>
      </p:sp>
      <p:pic>
        <p:nvPicPr>
          <p:cNvPr id="50179" name="Picture 1" descr="Screen Shot 2012-12-04 at 11.23.48 AM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963613"/>
            <a:ext cx="4365625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Termination</a:t>
            </a:r>
            <a:endParaRPr lang="en-US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738" y="1127981"/>
            <a:ext cx="7303354" cy="4463927"/>
          </a:xfrm>
        </p:spPr>
        <p:txBody>
          <a:bodyPr/>
          <a:lstStyle/>
          <a:p>
            <a:r>
              <a:rPr lang="en-US" altLang="en-US" dirty="0"/>
              <a:t>Process executes last statement and then asks the operating system to delete it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exit()</a:t>
            </a:r>
            <a:r>
              <a:rPr lang="en-US" altLang="en-US" sz="2000" dirty="0"/>
              <a:t> </a:t>
            </a:r>
            <a:r>
              <a:rPr lang="en-US" altLang="en-US" dirty="0"/>
              <a:t>system call.</a:t>
            </a:r>
            <a:endParaRPr lang="en-US" altLang="en-US" dirty="0"/>
          </a:p>
          <a:p>
            <a:pPr lvl="1"/>
            <a:r>
              <a:rPr lang="en-US" altLang="en-US" dirty="0"/>
              <a:t>Returns  status data from child to parent (via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)</a:t>
            </a:r>
            <a:endParaRPr lang="en-US" altLang="en-US" dirty="0"/>
          </a:p>
          <a:p>
            <a:pPr lvl="1"/>
            <a:r>
              <a:rPr lang="en-US" altLang="en-US" dirty="0"/>
              <a:t>Process</a:t>
            </a:r>
            <a:r>
              <a:rPr lang="ja-JP" altLang="en-US" dirty="0"/>
              <a:t>’</a:t>
            </a:r>
            <a:r>
              <a:rPr lang="en-US" altLang="ja-JP" dirty="0"/>
              <a:t> resources are deallocated by operating system</a:t>
            </a:r>
            <a:endParaRPr lang="en-US" altLang="en-US" dirty="0"/>
          </a:p>
          <a:p>
            <a:r>
              <a:rPr lang="en-US" altLang="en-US" dirty="0"/>
              <a:t>Parent may terminate the execution of children processes 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abort()</a:t>
            </a:r>
            <a:r>
              <a:rPr lang="en-US" altLang="en-US" sz="2000" dirty="0"/>
              <a:t> </a:t>
            </a:r>
            <a:r>
              <a:rPr lang="en-US" altLang="en-US" dirty="0"/>
              <a:t>system call.  Some reasons for doing so:</a:t>
            </a:r>
            <a:endParaRPr lang="en-US" altLang="en-US" dirty="0"/>
          </a:p>
          <a:p>
            <a:pPr lvl="1"/>
            <a:r>
              <a:rPr lang="en-US" altLang="en-US" dirty="0"/>
              <a:t>Child has exceeded allocated resources</a:t>
            </a:r>
            <a:endParaRPr lang="en-US" altLang="en-US" dirty="0"/>
          </a:p>
          <a:p>
            <a:pPr lvl="1"/>
            <a:r>
              <a:rPr lang="en-US" altLang="en-US" dirty="0"/>
              <a:t>Task assigned to child is no longer required</a:t>
            </a:r>
            <a:endParaRPr lang="en-US" altLang="en-US" dirty="0"/>
          </a:p>
          <a:p>
            <a:pPr lvl="1"/>
            <a:r>
              <a:rPr lang="en-US" altLang="en-US" dirty="0"/>
              <a:t>The parent is exiting, and the operating systems does not allow  a child to continue if its parent terminates</a:t>
            </a: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481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Termination</a:t>
            </a:r>
            <a:endParaRPr lang="en-US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908" y="781417"/>
            <a:ext cx="7033724" cy="4787045"/>
          </a:xfrm>
        </p:spPr>
        <p:txBody>
          <a:bodyPr/>
          <a:lstStyle/>
          <a:p>
            <a:pPr marL="457200" lvl="1" indent="0">
              <a:buNone/>
            </a:pPr>
            <a:endParaRPr lang="en-US" altLang="en-US" sz="800" dirty="0"/>
          </a:p>
          <a:p>
            <a:r>
              <a:rPr lang="en-US" altLang="en-US" dirty="0"/>
              <a:t>Some operating systems do not allow child to exists if its parent has terminated.  If a process terminates, then all its children must also be terminated.</a:t>
            </a:r>
            <a:endParaRPr lang="en-US" altLang="en-US" dirty="0"/>
          </a:p>
          <a:p>
            <a:pPr lvl="1"/>
            <a:r>
              <a:rPr lang="en-US" altLang="en-US" b="1" dirty="0"/>
              <a:t>cascading termination.  </a:t>
            </a:r>
            <a:r>
              <a:rPr lang="en-US" altLang="en-US" dirty="0"/>
              <a:t>All children, grandchildren, etc.,  are  terminated.</a:t>
            </a:r>
            <a:endParaRPr lang="en-US" altLang="en-US" b="1" dirty="0"/>
          </a:p>
          <a:p>
            <a:pPr lvl="1"/>
            <a:r>
              <a:rPr lang="en-US" altLang="en-US" dirty="0"/>
              <a:t>The termination is initiated by the operating system.</a:t>
            </a:r>
            <a:endParaRPr lang="en-US" altLang="en-US" b="1" dirty="0"/>
          </a:p>
          <a:p>
            <a:r>
              <a:rPr lang="en-US" altLang="en-US" dirty="0"/>
              <a:t>The parent process may wait for termination of a child process by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system call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r>
              <a:rPr lang="en-US" altLang="en-US" dirty="0"/>
              <a:t>The call returns status information and the pid of the terminated process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pid = wait(&amp;status); 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en-US" dirty="0"/>
              <a:t>If no parent waiting (did not invoke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) process is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zombie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, process is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orphan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 noChangeArrowheads="1"/>
          </p:cNvSpPr>
          <p:nvPr>
            <p:ph type="title"/>
          </p:nvPr>
        </p:nvSpPr>
        <p:spPr>
          <a:xfrm>
            <a:off x="1455123" y="119918"/>
            <a:ext cx="7743825" cy="576263"/>
          </a:xfrm>
        </p:spPr>
        <p:txBody>
          <a:bodyPr/>
          <a:lstStyle/>
          <a:p>
            <a:r>
              <a:rPr lang="en-US" altLang="en-US" sz="3000" dirty="0"/>
              <a:t>Android Process Importance Hierarchy</a:t>
            </a:r>
            <a:endParaRPr lang="en-US" altLang="en-US" sz="3000" dirty="0"/>
          </a:p>
        </p:txBody>
      </p:sp>
      <p:sp>
        <p:nvSpPr>
          <p:cNvPr id="5632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19150" y="1100968"/>
            <a:ext cx="7743825" cy="4530725"/>
          </a:xfrm>
        </p:spPr>
        <p:txBody>
          <a:bodyPr/>
          <a:lstStyle/>
          <a:p>
            <a:r>
              <a:rPr lang="en-US" altLang="en-US" dirty="0"/>
              <a:t>Mobile operating systems often have to terminate processes to reclaim system resources such as memory. From </a:t>
            </a:r>
            <a:r>
              <a:rPr lang="en-US" altLang="en-US" b="1" dirty="0"/>
              <a:t>most</a:t>
            </a:r>
            <a:r>
              <a:rPr lang="en-US" altLang="en-US" dirty="0"/>
              <a:t> to </a:t>
            </a:r>
            <a:r>
              <a:rPr lang="en-US" altLang="en-US" b="1" dirty="0"/>
              <a:t>least</a:t>
            </a:r>
            <a:r>
              <a:rPr lang="en-US" altLang="en-US" dirty="0"/>
              <a:t> important:</a:t>
            </a:r>
            <a:endParaRPr lang="en-US" altLang="en-US" dirty="0"/>
          </a:p>
          <a:p>
            <a:pPr lvl="1"/>
            <a:r>
              <a:rPr lang="en-US" altLang="en-US" dirty="0"/>
              <a:t>Foreground process</a:t>
            </a:r>
            <a:endParaRPr lang="en-US" altLang="en-US" dirty="0"/>
          </a:p>
          <a:p>
            <a:pPr lvl="1"/>
            <a:r>
              <a:rPr lang="en-US" altLang="en-US" dirty="0"/>
              <a:t>Visible process</a:t>
            </a:r>
            <a:endParaRPr lang="en-US" altLang="en-US" dirty="0"/>
          </a:p>
          <a:p>
            <a:pPr lvl="1"/>
            <a:r>
              <a:rPr lang="en-US" altLang="en-US" dirty="0"/>
              <a:t>Service process</a:t>
            </a:r>
            <a:endParaRPr lang="en-US" altLang="en-US" dirty="0"/>
          </a:p>
          <a:p>
            <a:pPr lvl="1"/>
            <a:r>
              <a:rPr lang="en-US" altLang="en-US" dirty="0"/>
              <a:t>Background process</a:t>
            </a:r>
            <a:endParaRPr lang="en-US" altLang="en-US" dirty="0"/>
          </a:p>
          <a:p>
            <a:pPr lvl="1"/>
            <a:r>
              <a:rPr lang="en-US" altLang="en-US" dirty="0"/>
              <a:t>Empty process</a:t>
            </a:r>
            <a:endParaRPr lang="en-US" altLang="en-US" dirty="0"/>
          </a:p>
          <a:p>
            <a:r>
              <a:rPr lang="en-US" altLang="en-US" dirty="0"/>
              <a:t>Android will begin terminating processes that are least important.</a:t>
            </a: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 noChangeArrowheads="1"/>
          </p:cNvSpPr>
          <p:nvPr>
            <p:ph type="title"/>
          </p:nvPr>
        </p:nvSpPr>
        <p:spPr>
          <a:xfrm>
            <a:off x="1202347" y="143364"/>
            <a:ext cx="7997825" cy="576263"/>
          </a:xfrm>
        </p:spPr>
        <p:txBody>
          <a:bodyPr/>
          <a:lstStyle/>
          <a:p>
            <a:r>
              <a:rPr lang="en-US" altLang="en-US" sz="2800" dirty="0" err="1"/>
              <a:t>Multiprocess</a:t>
            </a:r>
            <a:r>
              <a:rPr lang="en-US" altLang="en-US" sz="2800" dirty="0"/>
              <a:t> Architecture – Chrome Browser</a:t>
            </a:r>
            <a:endParaRPr lang="en-US" altLang="en-US" sz="2800" dirty="0"/>
          </a:p>
        </p:txBody>
      </p:sp>
      <p:sp>
        <p:nvSpPr>
          <p:cNvPr id="5734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15975" y="1073426"/>
            <a:ext cx="7805738" cy="4478752"/>
          </a:xfrm>
        </p:spPr>
        <p:txBody>
          <a:bodyPr/>
          <a:lstStyle/>
          <a:p>
            <a:r>
              <a:rPr lang="en-US" altLang="en-US" dirty="0"/>
              <a:t>Many web browsers ran as single process (some still do)</a:t>
            </a:r>
            <a:endParaRPr lang="en-US" altLang="en-US" dirty="0"/>
          </a:p>
          <a:p>
            <a:pPr lvl="1"/>
            <a:r>
              <a:rPr lang="en-US" altLang="en-US" dirty="0"/>
              <a:t>If one web site causes trouble, entire browser can hang or crash</a:t>
            </a:r>
            <a:endParaRPr lang="en-US" altLang="en-US" dirty="0"/>
          </a:p>
          <a:p>
            <a:r>
              <a:rPr lang="en-US" altLang="en-US" dirty="0"/>
              <a:t>Google Chrome Browser is </a:t>
            </a:r>
            <a:r>
              <a:rPr lang="en-US" altLang="en-US" dirty="0" err="1"/>
              <a:t>multiprocess</a:t>
            </a:r>
            <a:r>
              <a:rPr lang="en-US" altLang="en-US" dirty="0"/>
              <a:t> with 3 different types of processes: 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Browser</a:t>
            </a:r>
            <a:r>
              <a:rPr lang="en-US" altLang="en-US" dirty="0"/>
              <a:t> process manages user interface, disk and network I/O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Renderer</a:t>
            </a:r>
            <a:r>
              <a:rPr lang="en-US" altLang="en-US" dirty="0"/>
              <a:t> process renders web pages, deals with HTML, </a:t>
            </a:r>
            <a:r>
              <a:rPr lang="en-US" altLang="en-US" dirty="0" err="1"/>
              <a:t>Javascript</a:t>
            </a:r>
            <a:r>
              <a:rPr lang="en-US" altLang="en-US" dirty="0"/>
              <a:t>. A new renderer created for each website opened</a:t>
            </a:r>
            <a:endParaRPr lang="en-US" altLang="en-US" dirty="0"/>
          </a:p>
          <a:p>
            <a:pPr lvl="2"/>
            <a:r>
              <a:rPr lang="en-US" altLang="en-US" dirty="0"/>
              <a:t>Runs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sandbox</a:t>
            </a:r>
            <a:r>
              <a:rPr lang="en-US" altLang="en-US" dirty="0"/>
              <a:t> restricting disk and network I/O, minimizing effect of security exploits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Plug-in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process for each type of plug-in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57348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949" y="4591123"/>
            <a:ext cx="6278563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3</a:t>
            </a:r>
            <a:br>
              <a:rPr lang="en-US" altLang="en-US"/>
            </a:br>
            <a:r>
              <a:rPr lang="en-US" altLang="en-US" sz="3200"/>
              <a:t>Part1</a:t>
            </a:r>
            <a:endParaRPr lang="en-US" altLang="en-US"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457200" y="23653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  <a:endParaRPr lang="en-US" altLang="en-US"/>
          </a:p>
        </p:txBody>
      </p:sp>
      <p:sp>
        <p:nvSpPr>
          <p:cNvPr id="921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01688" y="1138238"/>
            <a:ext cx="7745412" cy="4530725"/>
          </a:xfrm>
        </p:spPr>
        <p:txBody>
          <a:bodyPr/>
          <a:lstStyle/>
          <a:p>
            <a:r>
              <a:rPr lang="en-US" altLang="en-US" dirty="0"/>
              <a:t>Identify the separate components of a process and illustrate how they are represented and scheduled in an operating system.</a:t>
            </a:r>
            <a:endParaRPr lang="en-US" altLang="en-US" dirty="0"/>
          </a:p>
          <a:p>
            <a:r>
              <a:rPr lang="en-US" altLang="en-US" dirty="0"/>
              <a:t>Describe how processes are created and terminated in an operating system, including developing programs using the appropriate system calls that perform these operations.</a:t>
            </a:r>
            <a:endParaRPr lang="en-US" altLang="en-US" dirty="0"/>
          </a:p>
          <a:p>
            <a:r>
              <a:rPr lang="en-US" altLang="en-US" dirty="0"/>
              <a:t>Describe and contrast </a:t>
            </a:r>
            <a:r>
              <a:rPr lang="en-US" altLang="en-US" dirty="0" err="1"/>
              <a:t>interprocess</a:t>
            </a:r>
            <a:r>
              <a:rPr lang="en-US" altLang="en-US" dirty="0"/>
              <a:t> communication using shared memory and message passing.</a:t>
            </a:r>
            <a:endParaRPr lang="en-US" altLang="en-US" dirty="0"/>
          </a:p>
          <a:p>
            <a:r>
              <a:rPr lang="en-US" altLang="en-US" dirty="0"/>
              <a:t>Design programs that uses pipes and POSIX shared memory to perform </a:t>
            </a:r>
            <a:r>
              <a:rPr lang="en-US" altLang="en-US" dirty="0" err="1"/>
              <a:t>interprocess</a:t>
            </a:r>
            <a:r>
              <a:rPr lang="en-US" altLang="en-US" dirty="0"/>
              <a:t> communication.</a:t>
            </a:r>
            <a:endParaRPr lang="en-US" altLang="en-US" dirty="0"/>
          </a:p>
          <a:p>
            <a:r>
              <a:rPr lang="en-US" altLang="en-US" dirty="0"/>
              <a:t>Describe client-server communication using sockets and remote procedure calls.</a:t>
            </a:r>
            <a:endParaRPr lang="en-US" altLang="en-US" dirty="0"/>
          </a:p>
          <a:p>
            <a:r>
              <a:rPr lang="en-US" altLang="en-US" dirty="0"/>
              <a:t>Design kernel modules that interact with the Linux operating system.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222250"/>
            <a:ext cx="6107112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Concept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50" y="1206500"/>
            <a:ext cx="7624536" cy="47588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 operating system executes a variety of programs that run as a process.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dirty="0"/>
              <a:t> – a program in execution; process execution must progress in sequential fashion. No parallel execution of instructions of a  single process</a:t>
            </a:r>
            <a:endParaRPr lang="en-US" altLang="en-US" dirty="0"/>
          </a:p>
          <a:p>
            <a:r>
              <a:rPr lang="en-US" altLang="en-US" dirty="0"/>
              <a:t>Multiple parts</a:t>
            </a:r>
            <a:endParaRPr lang="en-US" altLang="en-US" dirty="0"/>
          </a:p>
          <a:p>
            <a:pPr lvl="1"/>
            <a:r>
              <a:rPr lang="en-US" altLang="en-US" dirty="0"/>
              <a:t>The program code, also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section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dirty="0"/>
              <a:t>Current activity including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program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counter</a:t>
            </a:r>
            <a:r>
              <a:rPr lang="en-US" altLang="en-US" dirty="0"/>
              <a:t>, processor registers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Stack</a:t>
            </a:r>
            <a:r>
              <a:rPr lang="en-US" altLang="en-US" b="1" dirty="0"/>
              <a:t> </a:t>
            </a:r>
            <a:r>
              <a:rPr lang="en-US" altLang="en-US" dirty="0"/>
              <a:t>containing temporary data</a:t>
            </a:r>
            <a:endParaRPr lang="en-US" altLang="en-US" dirty="0"/>
          </a:p>
          <a:p>
            <a:pPr lvl="2"/>
            <a:r>
              <a:rPr lang="en-US" altLang="en-US" dirty="0"/>
              <a:t>Function parameters, return addresses, local variables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section</a:t>
            </a:r>
            <a:r>
              <a:rPr lang="en-US" altLang="en-US" b="1" dirty="0"/>
              <a:t> </a:t>
            </a:r>
            <a:r>
              <a:rPr lang="en-US" altLang="en-US" dirty="0"/>
              <a:t>containing global variables</a:t>
            </a:r>
            <a:endParaRPr lang="en-US" altLang="en-US" dirty="0"/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Heap</a:t>
            </a:r>
            <a:r>
              <a:rPr lang="en-US" altLang="en-US" b="1" dirty="0"/>
              <a:t> </a:t>
            </a:r>
            <a:r>
              <a:rPr lang="en-US" altLang="en-US" dirty="0"/>
              <a:t>containing memory dynamically allocated during run time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230188"/>
            <a:ext cx="6107112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Concept (Cont.)</a:t>
            </a:r>
            <a:endParaRPr lang="en-US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50" y="1203325"/>
            <a:ext cx="6949621" cy="4595132"/>
          </a:xfrm>
        </p:spPr>
        <p:txBody>
          <a:bodyPr/>
          <a:lstStyle/>
          <a:p>
            <a:r>
              <a:rPr lang="en-US" altLang="en-US" dirty="0"/>
              <a:t>Program is </a:t>
            </a:r>
            <a:r>
              <a:rPr lang="en-US" altLang="en-US" b="1" dirty="0"/>
              <a:t>passive</a:t>
            </a:r>
            <a:r>
              <a:rPr lang="en-US" altLang="en-US" dirty="0"/>
              <a:t> entity stored on disk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dirty="0"/>
              <a:t>); process is </a:t>
            </a:r>
            <a:r>
              <a:rPr lang="en-US" altLang="en-US" b="1" dirty="0"/>
              <a:t>active</a:t>
            </a:r>
            <a:r>
              <a:rPr lang="en-US" altLang="en-US" b="1" i="1" dirty="0"/>
              <a:t> </a:t>
            </a:r>
            <a:endParaRPr lang="en-US" altLang="en-US" b="1" i="1" dirty="0"/>
          </a:p>
          <a:p>
            <a:pPr lvl="1"/>
            <a:r>
              <a:rPr lang="en-US" altLang="en-US" dirty="0"/>
              <a:t>Program becomes process when an executable file is loaded into memory</a:t>
            </a:r>
            <a:endParaRPr lang="en-US" altLang="en-US" dirty="0"/>
          </a:p>
          <a:p>
            <a:r>
              <a:rPr lang="en-US" altLang="en-US" dirty="0"/>
              <a:t>Execution of program started via GUI mouse clicks, command line entry of its name, etc.</a:t>
            </a:r>
            <a:endParaRPr lang="en-US" altLang="en-US" dirty="0"/>
          </a:p>
          <a:p>
            <a:r>
              <a:rPr lang="en-US" altLang="en-US" dirty="0"/>
              <a:t>One program can be several processes</a:t>
            </a:r>
            <a:endParaRPr lang="en-US" altLang="en-US" dirty="0"/>
          </a:p>
          <a:p>
            <a:pPr lvl="1"/>
            <a:r>
              <a:rPr lang="en-US" altLang="en-US" dirty="0"/>
              <a:t>Consider multiple users executing the same program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2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in Memory</a:t>
            </a:r>
            <a:endParaRPr lang="en-US" altLang="en-US"/>
          </a:p>
        </p:txBody>
      </p:sp>
      <p:pic>
        <p:nvPicPr>
          <p:cNvPr id="15363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595438"/>
            <a:ext cx="2655888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1074057" y="196397"/>
            <a:ext cx="8077200" cy="576263"/>
          </a:xfrm>
        </p:spPr>
        <p:txBody>
          <a:bodyPr/>
          <a:lstStyle/>
          <a:p>
            <a:r>
              <a:rPr lang="en-US" altLang="en-US" dirty="0"/>
              <a:t>Memory Layout of a C Program</a:t>
            </a:r>
            <a:endParaRPr lang="en-US" altLang="en-US" dirty="0"/>
          </a:p>
        </p:txBody>
      </p:sp>
      <p:pic>
        <p:nvPicPr>
          <p:cNvPr id="17411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701800"/>
            <a:ext cx="7227888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228600"/>
            <a:ext cx="6251575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State</a:t>
            </a:r>
            <a:endParaRPr lang="en-US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6188"/>
            <a:ext cx="7370763" cy="3254375"/>
          </a:xfrm>
        </p:spPr>
        <p:txBody>
          <a:bodyPr/>
          <a:lstStyle/>
          <a:p>
            <a:r>
              <a:rPr lang="en-US" altLang="en-US" dirty="0"/>
              <a:t>As a process executes, it changes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state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/>
            <a:r>
              <a:rPr lang="en-US" altLang="en-US" b="1" dirty="0"/>
              <a:t>New</a:t>
            </a:r>
            <a:r>
              <a:rPr lang="en-US" altLang="en-US" dirty="0"/>
              <a:t>:  The process is being created</a:t>
            </a:r>
            <a:endParaRPr lang="en-US" altLang="en-US" dirty="0"/>
          </a:p>
          <a:p>
            <a:pPr lvl="1"/>
            <a:r>
              <a:rPr lang="en-US" altLang="en-US" b="1" dirty="0"/>
              <a:t>Running</a:t>
            </a:r>
            <a:r>
              <a:rPr lang="en-US" altLang="en-US" dirty="0"/>
              <a:t>:  Instructions are being executed</a:t>
            </a:r>
            <a:endParaRPr lang="en-US" altLang="en-US" dirty="0"/>
          </a:p>
          <a:p>
            <a:pPr lvl="1"/>
            <a:r>
              <a:rPr lang="en-US" altLang="en-US" b="1" dirty="0"/>
              <a:t>Waiting</a:t>
            </a:r>
            <a:r>
              <a:rPr lang="en-US" altLang="en-US" dirty="0"/>
              <a:t>:  The process is waiting for some event to occur</a:t>
            </a:r>
            <a:endParaRPr lang="en-US" altLang="en-US" dirty="0"/>
          </a:p>
          <a:p>
            <a:pPr lvl="1"/>
            <a:r>
              <a:rPr lang="en-US" altLang="en-US" b="1" dirty="0"/>
              <a:t>Ready</a:t>
            </a:r>
            <a:r>
              <a:rPr lang="en-US" altLang="en-US" dirty="0"/>
              <a:t>:  The process is waiting to be assigned to a processor</a:t>
            </a:r>
            <a:endParaRPr lang="en-US" altLang="en-US" dirty="0"/>
          </a:p>
          <a:p>
            <a:pPr lvl="1"/>
            <a:r>
              <a:rPr lang="en-US" altLang="en-US" b="1" dirty="0"/>
              <a:t>Terminated</a:t>
            </a:r>
            <a:r>
              <a:rPr lang="en-US" altLang="en-US" dirty="0"/>
              <a:t>:  The process has finished execution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47025" cy="576263"/>
          </a:xfrm>
        </p:spPr>
        <p:txBody>
          <a:bodyPr/>
          <a:lstStyle/>
          <a:p>
            <a:pPr eaLnBrk="1" hangingPunct="1"/>
            <a:r>
              <a:rPr lang="en-US" altLang="en-US"/>
              <a:t>Diagram of Process State</a:t>
            </a:r>
            <a:endParaRPr lang="en-US" altLang="en-US"/>
          </a:p>
        </p:txBody>
      </p:sp>
      <p:pic>
        <p:nvPicPr>
          <p:cNvPr id="20483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2238375"/>
            <a:ext cx="5591175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0</TotalTime>
  <Words>8062</Words>
  <Application>WPS Presentation</Application>
  <PresentationFormat>On-screen Show (4:3)</PresentationFormat>
  <Paragraphs>210</Paragraphs>
  <Slides>29</Slides>
  <Notes>64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6" baseType="lpstr">
      <vt:lpstr>Arial</vt:lpstr>
      <vt:lpstr>SimSun</vt:lpstr>
      <vt:lpstr>Wingdings</vt:lpstr>
      <vt:lpstr>Verdana</vt:lpstr>
      <vt:lpstr>MS PGothic</vt:lpstr>
      <vt:lpstr>Times New Roman</vt:lpstr>
      <vt:lpstr>Helvetica</vt:lpstr>
      <vt:lpstr>Webdings</vt:lpstr>
      <vt:lpstr>Monotype Sorts</vt:lpstr>
      <vt:lpstr>Wingdings</vt:lpstr>
      <vt:lpstr>Microsoft YaHei</vt:lpstr>
      <vt:lpstr>Arial Unicode MS</vt:lpstr>
      <vt:lpstr>Courier New</vt:lpstr>
      <vt:lpstr>Monaco</vt:lpstr>
      <vt:lpstr>Courier</vt:lpstr>
      <vt:lpstr>Segoe Print</vt:lpstr>
      <vt:lpstr>os-8</vt:lpstr>
      <vt:lpstr>Chapter 3:  Processes</vt:lpstr>
      <vt:lpstr>Outline</vt:lpstr>
      <vt:lpstr>Objectives</vt:lpstr>
      <vt:lpstr>Process Concept</vt:lpstr>
      <vt:lpstr>Process Concept (Cont.)</vt:lpstr>
      <vt:lpstr>Process in Memory</vt:lpstr>
      <vt:lpstr>Memory Layout of a C Program</vt:lpstr>
      <vt:lpstr>Process State</vt:lpstr>
      <vt:lpstr>Diagram of Process State</vt:lpstr>
      <vt:lpstr>Process Control Block (PCB)</vt:lpstr>
      <vt:lpstr>Threads</vt:lpstr>
      <vt:lpstr>Process Representation in Linux</vt:lpstr>
      <vt:lpstr>Process Scheduling</vt:lpstr>
      <vt:lpstr>Ready and Wait Queues</vt:lpstr>
      <vt:lpstr>Representation of Process Scheduling</vt:lpstr>
      <vt:lpstr>CPU Switch From Process to Process</vt:lpstr>
      <vt:lpstr>Context Switch</vt:lpstr>
      <vt:lpstr>Multitasking in Mobile Systems</vt:lpstr>
      <vt:lpstr>Operations on Processes</vt:lpstr>
      <vt:lpstr>Process Creation</vt:lpstr>
      <vt:lpstr>Process Creation (Cont.)</vt:lpstr>
      <vt:lpstr>A Tree of Processes in Linux</vt:lpstr>
      <vt:lpstr>C Program Forking Separate Process</vt:lpstr>
      <vt:lpstr>Creating a Separate Process via Windows API</vt:lpstr>
      <vt:lpstr>Process Termination</vt:lpstr>
      <vt:lpstr>Process Termination</vt:lpstr>
      <vt:lpstr>Android Process Importance Hierarchy</vt:lpstr>
      <vt:lpstr>Multiprocess Architecture – Chrome Browser</vt:lpstr>
      <vt:lpstr>End of Chapter 3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sohail</cp:lastModifiedBy>
  <cp:revision>347</cp:revision>
  <cp:lastPrinted>2013-10-02T18:16:00Z</cp:lastPrinted>
  <dcterms:created xsi:type="dcterms:W3CDTF">2011-01-13T23:43:00Z</dcterms:created>
  <dcterms:modified xsi:type="dcterms:W3CDTF">2023-02-15T06:58:28Z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8798784D55C04B23AFD3EC5E9331AE53</vt:lpwstr>
  </property>
  <property fmtid="{D5CDD505-2E9C-101B-9397-08002B2CF9AE}" pid="3" name="KSOProductBuildVer">
    <vt:lpwstr>1033-11.2.0.11440</vt:lpwstr>
  </property>
</Properties>
</file>