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handoutMasterIdLst>
    <p:handoutMasterId r:id="rId21"/>
  </p:handoutMasterIdLst>
  <p:sldIdLst>
    <p:sldId id="330" r:id="rId3"/>
    <p:sldId id="411" r:id="rId5"/>
    <p:sldId id="412" r:id="rId6"/>
    <p:sldId id="436" r:id="rId7"/>
    <p:sldId id="437" r:id="rId8"/>
    <p:sldId id="503" r:id="rId9"/>
    <p:sldId id="516" r:id="rId10"/>
    <p:sldId id="479" r:id="rId11"/>
    <p:sldId id="473" r:id="rId12"/>
    <p:sldId id="476" r:id="rId13"/>
    <p:sldId id="518" r:id="rId14"/>
    <p:sldId id="511" r:id="rId15"/>
    <p:sldId id="512" r:id="rId16"/>
    <p:sldId id="513" r:id="rId17"/>
    <p:sldId id="459" r:id="rId18"/>
    <p:sldId id="460" r:id="rId19"/>
    <p:sldId id="467" r:id="rId20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CCECFF"/>
    <a:srgbClr val="66CCFF"/>
    <a:srgbClr val="CCFFFF"/>
    <a:srgbClr val="F8F8F8"/>
    <a:srgbClr val="EAEAEA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10" autoAdjust="0"/>
    <p:restoredTop sz="94635"/>
  </p:normalViewPr>
  <p:slideViewPr>
    <p:cSldViewPr snapToGrid="0">
      <p:cViewPr varScale="1">
        <p:scale>
          <a:sx n="75" d="100"/>
          <a:sy n="75" d="100"/>
        </p:scale>
        <p:origin x="974" y="43"/>
      </p:cViewPr>
      <p:guideLst>
        <p:guide orient="horz" pos="816"/>
        <p:guide pos="4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4" d="100"/>
        <a:sy n="94" d="100"/>
      </p:scale>
      <p:origin x="0" y="-9058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handoutMaster" Target="handoutMasters/handoutMaster1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3400" cy="4429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88254" tIns="44128" rIns="88254" bIns="44128" numCol="1" anchor="ctr" anchorCtr="0" compatLnSpc="1"/>
          <a:lstStyle>
            <a:lvl1pPr defTabSz="882650">
              <a:defRPr sz="1100">
                <a:latin typeface="Helvetica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1288" y="0"/>
            <a:ext cx="3071812" cy="4429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88254" tIns="44128" rIns="88254" bIns="44128" numCol="1" anchor="ctr" anchorCtr="0" compatLnSpc="1"/>
          <a:lstStyle>
            <a:lvl1pPr algn="r" defTabSz="882650">
              <a:defRPr sz="1100">
                <a:latin typeface="Helvetica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66188"/>
            <a:ext cx="3073400" cy="4429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88254" tIns="44128" rIns="88254" bIns="44128" numCol="1" anchor="b" anchorCtr="0" compatLnSpc="1"/>
          <a:lstStyle>
            <a:lvl1pPr defTabSz="882650">
              <a:defRPr sz="1100">
                <a:latin typeface="Helvetica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1288" y="8866188"/>
            <a:ext cx="3071812" cy="4429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88254" tIns="44128" rIns="88254" bIns="44128" numCol="1" anchor="b" anchorCtr="0" compatLnSpc="1"/>
          <a:lstStyle>
            <a:lvl1pPr algn="r" defTabSz="882650">
              <a:defRPr sz="1100">
                <a:latin typeface="Helvetica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fld id="{896B91AD-C34E-4B05-8D9C-1014E5F01E33}" type="slidenum">
              <a:rPr lang="en-US" altLang="x-none"/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35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93152" tIns="46576" rIns="93152" bIns="46576" numCol="1" anchor="ctr" anchorCtr="0" compatLnSpc="1"/>
          <a:lstStyle>
            <a:lvl1pPr defTabSz="930275">
              <a:defRPr sz="1200">
                <a:latin typeface="Times New Roman" panose="0202060305040502030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3513" y="0"/>
            <a:ext cx="3036887" cy="4635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93152" tIns="46576" rIns="93152" bIns="46576" numCol="1" anchor="ctr" anchorCtr="0" compatLnSpc="1"/>
          <a:lstStyle>
            <a:lvl1pPr algn="r" defTabSz="930275">
              <a:defRPr sz="1200">
                <a:latin typeface="Times New Roman" panose="0202060305040502030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2688" y="698500"/>
            <a:ext cx="4646612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1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93152" tIns="46576" rIns="93152" bIns="46576" numCol="1" anchor="ctr" anchorCtr="0" compatLnSpc="1"/>
          <a:lstStyle/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850"/>
            <a:ext cx="3036888" cy="4635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93152" tIns="46576" rIns="93152" bIns="46576" numCol="1" anchor="b" anchorCtr="0" compatLnSpc="1"/>
          <a:lstStyle>
            <a:lvl1pPr defTabSz="930275">
              <a:defRPr sz="1200">
                <a:latin typeface="Times New Roman" panose="0202060305040502030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93152" tIns="46576" rIns="93152" bIns="46576" numCol="1" anchor="b" anchorCtr="0" compatLnSpc="1"/>
          <a:lstStyle>
            <a:lvl1pPr algn="r" defTabSz="930275">
              <a:defRPr sz="1200">
                <a:latin typeface="Times New Roman" panose="02020603050405020304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fld id="{73B872E8-FDB0-4502-A51A-B7A4A00AC4E7}" type="slidenum">
              <a:rPr lang="en-US" altLang="x-none"/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charset="0"/>
        <a:ea typeface="MS PGothic" panose="020B0600070205080204" pitchFamily="34" charset="-128"/>
        <a:cs typeface="MS PGothic" panose="020B0600070205080204" pitchFamily="34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3B6FBBD-AF90-4377-83FA-2F3819AD38A1}" type="slidenum">
              <a:rPr lang="en-US" altLang="en-US" smtClean="0">
                <a:latin typeface="Times New Roman" panose="02020603050405020304" charset="0"/>
              </a:rPr>
            </a:fld>
            <a:endParaRPr lang="en-US" altLang="en-US">
              <a:latin typeface="Times New Roman" panose="02020603050405020304" charset="0"/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 bwMode="auto">
          <a:xfrm>
            <a:off x="198438" y="2960688"/>
            <a:ext cx="8610600" cy="201612"/>
            <a:chOff x="125" y="1865"/>
            <a:chExt cx="5424" cy="127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</p:grp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1000" b="1" dirty="0">
                <a:solidFill>
                  <a:srgbClr val="336699"/>
                </a:solidFill>
                <a:latin typeface="Helvetica" charset="0"/>
              </a:rPr>
              <a:t>Silberschatz, Galvin and Gagne ©2018</a:t>
            </a:r>
            <a:endParaRPr lang="en-US" sz="1000" b="1" dirty="0">
              <a:solidFill>
                <a:srgbClr val="336699"/>
              </a:solidFill>
              <a:latin typeface="Helvetica" charset="0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6988" y="6613525"/>
            <a:ext cx="2730500" cy="2460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 dirty="0">
                <a:solidFill>
                  <a:srgbClr val="336699"/>
                </a:solidFill>
                <a:latin typeface="Helvetica" charset="0"/>
              </a:rPr>
              <a:t>Operating System Concepts – 10</a:t>
            </a:r>
            <a:r>
              <a:rPr lang="en-US" sz="1000" b="1" baseline="30000" dirty="0">
                <a:solidFill>
                  <a:srgbClr val="336699"/>
                </a:solidFill>
                <a:latin typeface="Helvetica" charset="0"/>
              </a:rPr>
              <a:t>th</a:t>
            </a:r>
            <a:r>
              <a:rPr lang="en-US" sz="1000" b="1" dirty="0">
                <a:solidFill>
                  <a:srgbClr val="336699"/>
                </a:solidFill>
                <a:latin typeface="Helvetica" charset="0"/>
              </a:rPr>
              <a:t> Edition</a:t>
            </a:r>
            <a:endParaRPr lang="en-US" sz="1000" b="1" dirty="0">
              <a:solidFill>
                <a:srgbClr val="336699"/>
              </a:solidFill>
              <a:latin typeface="Helvetica" charset="0"/>
            </a:endParaRPr>
          </a:p>
        </p:txBody>
      </p:sp>
      <p:pic>
        <p:nvPicPr>
          <p:cNvPr id="9" name="Picture 9" descr="dino_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738" y="4157663"/>
            <a:ext cx="2062162" cy="1593850"/>
          </a:xfrm>
          <a:prstGeom prst="rect">
            <a:avLst/>
          </a:prstGeom>
          <a:noFill/>
          <a:ln w="76200">
            <a:solidFill>
              <a:srgbClr val="3366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3224213" y="4006850"/>
            <a:ext cx="2336800" cy="1887538"/>
          </a:xfrm>
          <a:prstGeom prst="rect">
            <a:avLst/>
          </a:prstGeom>
          <a:noFill/>
          <a:ln w="57150" cmpd="thinThick">
            <a:solidFill>
              <a:srgbClr val="66CC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endParaRPr lang="x-none" altLang="x-none"/>
          </a:p>
        </p:txBody>
      </p:sp>
      <p:sp>
        <p:nvSpPr>
          <p:cNvPr id="152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>
              <a:defRPr sz="43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1338" y="277813"/>
            <a:ext cx="2144712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281738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6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7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3.jpeg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no_3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0"/>
            <a:ext cx="1195388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5425"/>
            <a:ext cx="807720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en-US" altLang="en-US"/>
              <a:t>Click to edit Master title style</a:t>
            </a:r>
            <a:endParaRPr lang="en-US" alt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790575" y="1233488"/>
            <a:ext cx="7743825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en-US"/>
              <a:t>Click to edit Master text styles</a:t>
            </a:r>
            <a:endParaRPr lang="en-US" altLang="en-US"/>
          </a:p>
          <a:p>
            <a:pPr lvl="1"/>
            <a:r>
              <a:rPr lang="en-US" altLang="en-US"/>
              <a:t>Second level</a:t>
            </a:r>
            <a:endParaRPr lang="en-US" altLang="en-US"/>
          </a:p>
          <a:p>
            <a:pPr lvl="2"/>
            <a:r>
              <a:rPr lang="en-US" altLang="en-US"/>
              <a:t>Third level</a:t>
            </a:r>
            <a:endParaRPr lang="en-US" altLang="en-US"/>
          </a:p>
          <a:p>
            <a:pPr lvl="3"/>
            <a:r>
              <a:rPr lang="en-US" altLang="en-US"/>
              <a:t>Fourth level</a:t>
            </a:r>
            <a:endParaRPr lang="en-US" altLang="en-US"/>
          </a:p>
          <a:p>
            <a:pPr lvl="4"/>
            <a:r>
              <a:rPr lang="en-US" altLang="en-US"/>
              <a:t>Fifth level</a:t>
            </a:r>
            <a:endParaRPr lang="en-US" altLang="en-US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x-none" altLang="x-none" sz="2400">
              <a:latin typeface="Times New Roman" panose="02020603050405020304" charset="0"/>
            </a:endParaRPr>
          </a:p>
        </p:txBody>
      </p:sp>
      <p:sp>
        <p:nvSpPr>
          <p:cNvPr id="1030" name="Line 6"/>
          <p:cNvSpPr>
            <a:spLocks noChangeShapeType="1"/>
          </p:cNvSpPr>
          <p:nvPr/>
        </p:nvSpPr>
        <p:spPr bwMode="auto">
          <a:xfrm>
            <a:off x="457200" y="860425"/>
            <a:ext cx="8077200" cy="0"/>
          </a:xfrm>
          <a:prstGeom prst="line">
            <a:avLst/>
          </a:prstGeom>
          <a:noFill/>
          <a:ln w="19050">
            <a:solidFill>
              <a:srgbClr val="336699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x-none" altLang="x-none" sz="2400">
              <a:latin typeface="Times New Roman" panose="0202060305040502030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x-none" altLang="x-none" sz="2400">
              <a:latin typeface="Times New Roman" panose="02020603050405020304" charset="0"/>
            </a:endParaRPr>
          </a:p>
        </p:txBody>
      </p:sp>
      <p:sp>
        <p:nvSpPr>
          <p:cNvPr id="1033" name="Text Box 9"/>
          <p:cNvSpPr txBox="1">
            <a:spLocks noChangeArrowheads="1"/>
          </p:cNvSpPr>
          <p:nvPr/>
        </p:nvSpPr>
        <p:spPr bwMode="auto">
          <a:xfrm>
            <a:off x="4256088" y="6613525"/>
            <a:ext cx="447675" cy="2460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x-none" sz="1000" b="1">
                <a:solidFill>
                  <a:srgbClr val="006699"/>
                </a:solidFill>
                <a:latin typeface="Helvetica" charset="0"/>
              </a:rPr>
              <a:t>3.</a:t>
            </a:r>
            <a:fld id="{A6EDADC4-5648-406C-94CA-EDDB863B04E2}" type="slidenum">
              <a:rPr lang="en-US" altLang="x-none" sz="1000" b="1" smtClean="0">
                <a:solidFill>
                  <a:srgbClr val="006699"/>
                </a:solidFill>
                <a:latin typeface="Helvetica" charset="0"/>
              </a:rPr>
            </a:fld>
            <a:endParaRPr lang="en-US" altLang="x-none" sz="1000" b="1">
              <a:solidFill>
                <a:srgbClr val="006699"/>
              </a:solidFill>
              <a:latin typeface="Helvetica" charset="0"/>
            </a:endParaRPr>
          </a:p>
        </p:txBody>
      </p:sp>
      <p:sp>
        <p:nvSpPr>
          <p:cNvPr id="1034" name="Text Box 10"/>
          <p:cNvSpPr txBox="1">
            <a:spLocks noChangeArrowheads="1"/>
          </p:cNvSpPr>
          <p:nvPr/>
        </p:nvSpPr>
        <p:spPr bwMode="auto">
          <a:xfrm>
            <a:off x="6430963" y="6613525"/>
            <a:ext cx="271303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1000" b="1" dirty="0">
                <a:solidFill>
                  <a:srgbClr val="006699"/>
                </a:solidFill>
                <a:latin typeface="Helvetica" charset="0"/>
              </a:rPr>
              <a:t>Silberschatz, Galvin and Gagne ©2018</a:t>
            </a:r>
            <a:endParaRPr lang="en-US" sz="1000" b="1" dirty="0">
              <a:solidFill>
                <a:srgbClr val="006699"/>
              </a:solidFill>
              <a:latin typeface="Helvetica" charset="0"/>
            </a:endParaRPr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185738" y="6594475"/>
            <a:ext cx="2730500" cy="2460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 dirty="0">
                <a:solidFill>
                  <a:srgbClr val="006699"/>
                </a:solidFill>
                <a:latin typeface="Helvetica" charset="0"/>
              </a:rPr>
              <a:t>Operating System Concepts – 10</a:t>
            </a:r>
            <a:r>
              <a:rPr lang="en-US" sz="1000" b="1" baseline="30000" dirty="0">
                <a:solidFill>
                  <a:srgbClr val="006699"/>
                </a:solidFill>
                <a:latin typeface="Helvetica" charset="0"/>
              </a:rPr>
              <a:t>th</a:t>
            </a:r>
            <a:r>
              <a:rPr lang="en-US" sz="1000" b="1" dirty="0">
                <a:solidFill>
                  <a:srgbClr val="006699"/>
                </a:solidFill>
                <a:latin typeface="Helvetica" charset="0"/>
              </a:rPr>
              <a:t> Edition</a:t>
            </a:r>
            <a:endParaRPr lang="en-US" sz="1000" b="1" dirty="0">
              <a:solidFill>
                <a:srgbClr val="006699"/>
              </a:solidFill>
              <a:latin typeface="Helvetica" charset="0"/>
            </a:endParaRPr>
          </a:p>
        </p:txBody>
      </p:sp>
      <p:pic>
        <p:nvPicPr>
          <p:cNvPr id="1036" name="Picture 12" descr="dino_6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3988" y="5849938"/>
            <a:ext cx="1284287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+mj-lt"/>
          <a:ea typeface="MS PGothic" panose="020B0600070205080204" pitchFamily="34" charset="-128"/>
          <a:cs typeface="MS PGothic" panose="020B0600070205080204" pitchFamily="34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panose="020B0604020202020204" pitchFamily="34" charset="0"/>
          <a:ea typeface="MS PGothic" panose="020B0600070205080204" pitchFamily="34" charset="-128"/>
          <a:cs typeface="MS PGothic" panose="020B0600070205080204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panose="020B0604020202020204" pitchFamily="34" charset="0"/>
          <a:ea typeface="MS PGothic" panose="020B0600070205080204" pitchFamily="34" charset="-128"/>
          <a:cs typeface="MS PGothic" panose="020B0600070205080204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panose="020B0604020202020204" pitchFamily="34" charset="0"/>
          <a:ea typeface="MS PGothic" panose="020B0600070205080204" pitchFamily="34" charset="-128"/>
          <a:cs typeface="MS PGothic" panose="020B0600070205080204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panose="020B0604020202020204" pitchFamily="34" charset="0"/>
          <a:ea typeface="MS PGothic" panose="020B0600070205080204" pitchFamily="34" charset="-128"/>
          <a:cs typeface="MS PGothic" panose="020B0600070205080204" pitchFamily="3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110000"/>
        <a:buFont typeface="Wingdings" panose="05000000000000000000" pitchFamily="2" charset="2"/>
        <a:buChar char="§"/>
        <a:defRPr kumimoji="1">
          <a:solidFill>
            <a:schemeClr val="tx1"/>
          </a:solidFill>
          <a:latin typeface="+mn-lt"/>
          <a:ea typeface="MS PGothic" panose="020B0600070205080204" pitchFamily="34" charset="-128"/>
          <a:cs typeface="MS PGothic" panose="020B0600070205080204" pitchFamily="34" charset="-128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110000"/>
        <a:buFont typeface="Arial" panose="020B0604020202020204" pitchFamily="34" charset="0"/>
        <a:buChar char="•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Webdings" panose="05030102010509060703" pitchFamily="18" charset="2"/>
        <a:buChar char="4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6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71475" y="1831975"/>
            <a:ext cx="8458200" cy="1143000"/>
          </a:xfrm>
          <a:noFill/>
        </p:spPr>
        <p:txBody>
          <a:bodyPr/>
          <a:lstStyle/>
          <a:p>
            <a:pPr eaLnBrk="1" hangingPunct="1"/>
            <a:r>
              <a:rPr lang="en-US" altLang="en-US"/>
              <a:t>Chapter 3:  Processes</a:t>
            </a:r>
            <a:endParaRPr lang="en-US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979488" y="130757"/>
            <a:ext cx="8061325" cy="576262"/>
          </a:xfrm>
        </p:spPr>
        <p:txBody>
          <a:bodyPr/>
          <a:lstStyle/>
          <a:p>
            <a:pPr eaLnBrk="1" hangingPunct="1"/>
            <a:r>
              <a:rPr lang="en-US" altLang="en-US" sz="3000" dirty="0"/>
              <a:t>Implementation of Communication Link</a:t>
            </a:r>
            <a:endParaRPr lang="en-US" altLang="en-US" sz="3000" dirty="0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1700" y="785813"/>
            <a:ext cx="7694613" cy="4530725"/>
          </a:xfrm>
        </p:spPr>
        <p:txBody>
          <a:bodyPr/>
          <a:lstStyle/>
          <a:p>
            <a:pPr lvl="1">
              <a:lnSpc>
                <a:spcPct val="90000"/>
              </a:lnSpc>
            </a:pPr>
            <a:endParaRPr lang="en-US" altLang="en-US" sz="800" dirty="0"/>
          </a:p>
          <a:p>
            <a:pPr lvl="1">
              <a:lnSpc>
                <a:spcPct val="90000"/>
              </a:lnSpc>
              <a:buFont typeface="Monotype Sorts" pitchFamily="-84" charset="2"/>
              <a:buNone/>
            </a:pPr>
            <a:endParaRPr lang="en-US" altLang="en-US" sz="800" dirty="0"/>
          </a:p>
          <a:p>
            <a:pPr>
              <a:lnSpc>
                <a:spcPct val="90000"/>
              </a:lnSpc>
            </a:pPr>
            <a:r>
              <a:rPr lang="en-US" altLang="en-US" dirty="0"/>
              <a:t>Physical: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dirty="0"/>
              <a:t>Shared memory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dirty="0"/>
              <a:t>Hardware bus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dirty="0"/>
              <a:t>Network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Logical: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dirty="0"/>
              <a:t> Direct or indirect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dirty="0"/>
              <a:t> Synchronous or asynchronous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dirty="0"/>
              <a:t> Automatic or explicit buffering</a:t>
            </a:r>
            <a:endParaRPr lang="en-US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5550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Synchronization</a:t>
            </a:r>
            <a:endParaRPr lang="en-US" altLang="en-US" dirty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0225" y="1588165"/>
            <a:ext cx="7716838" cy="4976891"/>
          </a:xfrm>
        </p:spPr>
        <p:txBody>
          <a:bodyPr/>
          <a:lstStyle/>
          <a:p>
            <a:pPr marL="379730" indent="-379730">
              <a:defRPr/>
            </a:pPr>
            <a:r>
              <a:rPr lang="en-US" b="1" dirty="0">
                <a:solidFill>
                  <a:srgbClr val="006699"/>
                </a:solidFill>
                <a:latin typeface="+mj-lt"/>
              </a:rPr>
              <a:t>Blocking</a:t>
            </a:r>
            <a:r>
              <a:rPr lang="en-US" dirty="0">
                <a:cs typeface="MS PGothic" panose="020B0600070205080204" pitchFamily="34" charset="-128"/>
              </a:rPr>
              <a:t> is considered </a:t>
            </a:r>
            <a:r>
              <a:rPr lang="en-US" b="1" dirty="0">
                <a:solidFill>
                  <a:srgbClr val="006699"/>
                </a:solidFill>
                <a:latin typeface="+mj-lt"/>
              </a:rPr>
              <a:t>synchronous</a:t>
            </a:r>
            <a:endParaRPr lang="en-US" b="1" dirty="0">
              <a:solidFill>
                <a:srgbClr val="006699"/>
              </a:solidFill>
              <a:latin typeface="+mj-lt"/>
            </a:endParaRPr>
          </a:p>
          <a:p>
            <a:pPr marL="798830" lvl="1" indent="-341630">
              <a:defRPr/>
            </a:pPr>
            <a:r>
              <a:rPr lang="en-US" b="1" dirty="0"/>
              <a:t>Blocking send </a:t>
            </a:r>
            <a:r>
              <a:rPr lang="en-US" dirty="0"/>
              <a:t>--</a:t>
            </a:r>
            <a:r>
              <a:rPr lang="en-US" b="1" dirty="0"/>
              <a:t> </a:t>
            </a:r>
            <a:r>
              <a:rPr lang="en-US" dirty="0"/>
              <a:t>the sender is blocked until the message is received</a:t>
            </a:r>
            <a:endParaRPr lang="en-US" dirty="0"/>
          </a:p>
          <a:p>
            <a:pPr marL="798830" lvl="1" indent="-341630">
              <a:defRPr/>
            </a:pPr>
            <a:r>
              <a:rPr lang="en-US" b="1" dirty="0"/>
              <a:t>Blocking receive </a:t>
            </a:r>
            <a:r>
              <a:rPr lang="en-US" dirty="0"/>
              <a:t>--</a:t>
            </a:r>
            <a:r>
              <a:rPr lang="en-US" b="1" dirty="0"/>
              <a:t> </a:t>
            </a:r>
            <a:r>
              <a:rPr lang="en-US" dirty="0"/>
              <a:t>the receiver is  blocked until a message is available</a:t>
            </a:r>
            <a:endParaRPr lang="en-US" dirty="0"/>
          </a:p>
          <a:p>
            <a:pPr marL="379730" indent="-379730">
              <a:defRPr/>
            </a:pPr>
            <a:r>
              <a:rPr lang="en-US" b="1" dirty="0">
                <a:solidFill>
                  <a:srgbClr val="006699"/>
                </a:solidFill>
                <a:latin typeface="+mj-lt"/>
              </a:rPr>
              <a:t>Non-blocking</a:t>
            </a:r>
            <a:r>
              <a:rPr lang="en-US" dirty="0">
                <a:cs typeface="MS PGothic" panose="020B0600070205080204" pitchFamily="34" charset="-128"/>
              </a:rPr>
              <a:t> is considered </a:t>
            </a:r>
            <a:r>
              <a:rPr lang="en-US" b="1" dirty="0">
                <a:solidFill>
                  <a:srgbClr val="006699"/>
                </a:solidFill>
                <a:latin typeface="+mj-lt"/>
              </a:rPr>
              <a:t>asynchronous</a:t>
            </a:r>
            <a:endParaRPr lang="en-US" b="1" dirty="0">
              <a:solidFill>
                <a:srgbClr val="006699"/>
              </a:solidFill>
              <a:latin typeface="+mj-lt"/>
            </a:endParaRPr>
          </a:p>
          <a:p>
            <a:pPr marL="798830" lvl="1" indent="-341630">
              <a:defRPr/>
            </a:pPr>
            <a:r>
              <a:rPr lang="en-US" b="1" dirty="0"/>
              <a:t>Non-blocking send</a:t>
            </a:r>
            <a:r>
              <a:rPr lang="en-US" dirty="0"/>
              <a:t> -- the sender sends the message and continue</a:t>
            </a:r>
            <a:endParaRPr lang="en-US" dirty="0"/>
          </a:p>
          <a:p>
            <a:pPr marL="798830" lvl="1" indent="-341630">
              <a:defRPr/>
            </a:pPr>
            <a:r>
              <a:rPr lang="en-US" b="1" dirty="0"/>
              <a:t>Non-blocking receive</a:t>
            </a:r>
            <a:r>
              <a:rPr lang="en-US" dirty="0"/>
              <a:t> -- the receiver receives:</a:t>
            </a:r>
            <a:endParaRPr lang="en-US" dirty="0"/>
          </a:p>
          <a:p>
            <a:pPr marL="1141730" lvl="2" indent="-341630">
              <a:defRPr/>
            </a:pPr>
            <a:r>
              <a:rPr lang="en-US" dirty="0"/>
              <a:t>A valid message,  or </a:t>
            </a:r>
            <a:endParaRPr lang="en-US" dirty="0"/>
          </a:p>
          <a:p>
            <a:pPr marL="1141730" lvl="2" indent="-341630">
              <a:defRPr/>
            </a:pPr>
            <a:r>
              <a:rPr lang="en-US" dirty="0"/>
              <a:t>Null message</a:t>
            </a:r>
            <a:endParaRPr lang="en-US" dirty="0"/>
          </a:p>
          <a:p>
            <a:pPr marL="398780" indent="-341630">
              <a:defRPr/>
            </a:pPr>
            <a:r>
              <a:rPr lang="en-US" dirty="0">
                <a:ea typeface="MS PGothic" panose="020B0600070205080204" pitchFamily="34" charset="-128"/>
                <a:cs typeface="MS PGothic" panose="020B0600070205080204" pitchFamily="34" charset="-128"/>
              </a:rPr>
              <a:t>Different combinations possible</a:t>
            </a:r>
            <a:endParaRPr lang="en-US" dirty="0"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798830" lvl="1" indent="-341630">
              <a:defRPr/>
            </a:pPr>
            <a:r>
              <a:rPr lang="en-US" dirty="0">
                <a:ea typeface="MS PGothic" panose="020B0600070205080204" pitchFamily="34" charset="-128"/>
              </a:rPr>
              <a:t>If both send and receive are blocking, we have a </a:t>
            </a:r>
            <a:r>
              <a:rPr lang="en-US" b="1" dirty="0">
                <a:solidFill>
                  <a:srgbClr val="006699"/>
                </a:solidFill>
                <a:latin typeface="+mj-lt"/>
              </a:rPr>
              <a:t>rendezvous</a:t>
            </a:r>
            <a:endParaRPr lang="en-US" b="1" dirty="0">
              <a:solidFill>
                <a:srgbClr val="006699"/>
              </a:solidFill>
              <a:latin typeface="+mj-lt"/>
            </a:endParaRPr>
          </a:p>
          <a:p>
            <a:pPr marL="398780" indent="-341630">
              <a:defRPr/>
            </a:pPr>
            <a:endParaRPr lang="en-US" dirty="0">
              <a:cs typeface="MS PGothic" panose="020B0600070205080204" pitchFamily="34" charset="-128"/>
            </a:endParaRPr>
          </a:p>
          <a:p>
            <a:pPr marL="1141730" lvl="2" indent="-341630">
              <a:buFont typeface="Monotype Sorts" pitchFamily="-84" charset="2"/>
              <a:buChar char="l"/>
              <a:defRPr/>
            </a:pP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66272" y="1091585"/>
            <a:ext cx="7471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79730" indent="-379730">
              <a:defRPr/>
            </a:pPr>
            <a:r>
              <a:rPr lang="en-US" dirty="0">
                <a:cs typeface="MS PGothic" panose="020B0600070205080204" pitchFamily="34" charset="-128"/>
              </a:rPr>
              <a:t>Message passing may be either blocking or non-blocking</a:t>
            </a:r>
            <a:endParaRPr lang="en-US" dirty="0">
              <a:cs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66168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Pipes</a:t>
            </a:r>
            <a:endParaRPr lang="en-US" altLang="en-US" dirty="0"/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74713" y="1154113"/>
            <a:ext cx="7588250" cy="4530725"/>
          </a:xfrm>
        </p:spPr>
        <p:txBody>
          <a:bodyPr/>
          <a:lstStyle/>
          <a:p>
            <a:r>
              <a:rPr lang="en-US" altLang="en-US"/>
              <a:t>Acts as a conduit allowing two processes to communicate</a:t>
            </a:r>
            <a:endParaRPr lang="en-US" altLang="en-US"/>
          </a:p>
          <a:p>
            <a:r>
              <a:rPr lang="en-US" altLang="en-US"/>
              <a:t>Issues:</a:t>
            </a:r>
            <a:endParaRPr lang="en-US" altLang="en-US"/>
          </a:p>
          <a:p>
            <a:pPr lvl="1"/>
            <a:r>
              <a:rPr lang="en-US" altLang="en-US"/>
              <a:t>Is communication unidirectional or bidirectional?</a:t>
            </a:r>
            <a:endParaRPr lang="en-US" altLang="en-US"/>
          </a:p>
          <a:p>
            <a:pPr lvl="1"/>
            <a:r>
              <a:rPr lang="en-US" altLang="en-US"/>
              <a:t>In the case of two-way communication, is it half or full-duplex?</a:t>
            </a:r>
            <a:endParaRPr lang="en-US" altLang="en-US"/>
          </a:p>
          <a:p>
            <a:pPr lvl="1"/>
            <a:r>
              <a:rPr lang="en-US" altLang="en-US"/>
              <a:t>Must there exist a relationship (i.e., </a:t>
            </a:r>
            <a:r>
              <a:rPr lang="en-US" altLang="en-US" b="1" i="1"/>
              <a:t>parent-child</a:t>
            </a:r>
            <a:r>
              <a:rPr lang="en-US" altLang="en-US"/>
              <a:t>) between the communicating processes?</a:t>
            </a:r>
            <a:endParaRPr lang="en-US" altLang="en-US"/>
          </a:p>
          <a:p>
            <a:pPr lvl="1"/>
            <a:r>
              <a:rPr lang="en-US" altLang="en-US"/>
              <a:t>Can the pipes be used over a network?</a:t>
            </a:r>
            <a:endParaRPr lang="en-US" altLang="en-US"/>
          </a:p>
          <a:p>
            <a:r>
              <a:rPr lang="en-US" altLang="en-US" b="1"/>
              <a:t>Ordinary pipes </a:t>
            </a:r>
            <a:r>
              <a:rPr lang="en-US" altLang="en-US"/>
              <a:t>– cannot be accessed  from outside the process that created it. Typically, a parent process creates a pipe and uses it to communicate with a child process that it created. </a:t>
            </a:r>
            <a:endParaRPr lang="en-US" altLang="en-US"/>
          </a:p>
          <a:p>
            <a:r>
              <a:rPr lang="en-US" altLang="en-US" b="1"/>
              <a:t>Named pipes </a:t>
            </a:r>
            <a:r>
              <a:rPr lang="en-US" altLang="en-US"/>
              <a:t>– can be accessed without a parent-child relationship.</a:t>
            </a:r>
            <a:endParaRPr lang="en-US" altLang="en-US"/>
          </a:p>
          <a:p>
            <a:pPr>
              <a:buFont typeface="Monotype Sorts" pitchFamily="-84" charset="2"/>
              <a:buNone/>
            </a:pPr>
            <a:endParaRPr lang="en-US" altLang="en-US"/>
          </a:p>
          <a:p>
            <a:pPr lvl="1"/>
            <a:endParaRPr lang="en-US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Title 6"/>
          <p:cNvSpPr>
            <a:spLocks noGrp="1" noChangeArrowheads="1"/>
          </p:cNvSpPr>
          <p:nvPr>
            <p:ph type="title"/>
          </p:nvPr>
        </p:nvSpPr>
        <p:spPr>
          <a:xfrm>
            <a:off x="457200" y="163878"/>
            <a:ext cx="8229600" cy="576262"/>
          </a:xfrm>
        </p:spPr>
        <p:txBody>
          <a:bodyPr/>
          <a:lstStyle/>
          <a:p>
            <a:r>
              <a:rPr lang="en-US" altLang="en-US" dirty="0"/>
              <a:t>Ordinary Pipes</a:t>
            </a:r>
            <a:endParaRPr lang="en-US" altLang="en-US" dirty="0"/>
          </a:p>
        </p:txBody>
      </p:sp>
      <p:sp>
        <p:nvSpPr>
          <p:cNvPr id="113667" name="Content Placeholder 7"/>
          <p:cNvSpPr>
            <a:spLocks noGrp="1" noChangeArrowheads="1"/>
          </p:cNvSpPr>
          <p:nvPr>
            <p:ph idx="1"/>
          </p:nvPr>
        </p:nvSpPr>
        <p:spPr>
          <a:xfrm>
            <a:off x="868363" y="1138238"/>
            <a:ext cx="7537450" cy="4930775"/>
          </a:xfrm>
        </p:spPr>
        <p:txBody>
          <a:bodyPr/>
          <a:lstStyle/>
          <a:p>
            <a:r>
              <a:rPr lang="en-US" altLang="en-US" dirty="0"/>
              <a:t>Ordinary Pipes</a:t>
            </a:r>
            <a:r>
              <a:rPr lang="en-US" altLang="en-US" b="1" dirty="0"/>
              <a:t> </a:t>
            </a:r>
            <a:r>
              <a:rPr lang="en-US" altLang="en-US" dirty="0"/>
              <a:t>allow communication in standard producer-consumer style</a:t>
            </a:r>
            <a:endParaRPr lang="en-US" altLang="en-US" dirty="0"/>
          </a:p>
          <a:p>
            <a:r>
              <a:rPr lang="en-US" altLang="en-US" dirty="0"/>
              <a:t>Producer writes to one end (the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write-end</a:t>
            </a:r>
            <a:r>
              <a:rPr lang="en-US" altLang="en-US" b="1" dirty="0">
                <a:solidFill>
                  <a:srgbClr val="0000FF"/>
                </a:solidFill>
              </a:rPr>
              <a:t> </a:t>
            </a:r>
            <a:r>
              <a:rPr lang="en-US" altLang="en-US" dirty="0"/>
              <a:t>of the pipe)</a:t>
            </a:r>
            <a:endParaRPr lang="en-US" altLang="en-US" dirty="0"/>
          </a:p>
          <a:p>
            <a:r>
              <a:rPr lang="en-US" altLang="en-US" dirty="0"/>
              <a:t>Consumer reads from the other end (the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read-end</a:t>
            </a:r>
            <a:r>
              <a:rPr lang="en-US" altLang="en-US" i="1" dirty="0"/>
              <a:t> </a:t>
            </a:r>
            <a:r>
              <a:rPr lang="en-US" altLang="en-US" dirty="0"/>
              <a:t>of the pipe)</a:t>
            </a:r>
            <a:endParaRPr lang="en-US" altLang="en-US" dirty="0"/>
          </a:p>
          <a:p>
            <a:r>
              <a:rPr lang="en-US" altLang="en-US" dirty="0"/>
              <a:t>Ordinary pipes are therefore unidirectional</a:t>
            </a:r>
            <a:endParaRPr lang="en-US" altLang="en-US" dirty="0"/>
          </a:p>
          <a:p>
            <a:r>
              <a:rPr lang="en-US" altLang="en-US" dirty="0"/>
              <a:t>Require parent-child relationship between communicating processes</a:t>
            </a:r>
            <a:endParaRPr lang="en-US" altLang="en-US" dirty="0"/>
          </a:p>
          <a:p>
            <a:pPr>
              <a:buFont typeface="Monotype Sorts" pitchFamily="-84" charset="2"/>
              <a:buNone/>
            </a:pPr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pPr>
              <a:buFont typeface="Monotype Sorts" pitchFamily="-84" charset="2"/>
              <a:buNone/>
            </a:pPr>
            <a:endParaRPr lang="en-US" altLang="en-US" dirty="0"/>
          </a:p>
          <a:p>
            <a:pPr>
              <a:buFont typeface="Monotype Sorts" pitchFamily="-84" charset="2"/>
              <a:buNone/>
            </a:pPr>
            <a:endParaRPr lang="en-US" altLang="en-US" sz="800" dirty="0"/>
          </a:p>
          <a:p>
            <a:r>
              <a:rPr lang="en-US" altLang="en-US" dirty="0"/>
              <a:t>Windows calls these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anonymous</a:t>
            </a:r>
            <a:r>
              <a:rPr lang="en-US" altLang="en-US" b="1" dirty="0">
                <a:solidFill>
                  <a:srgbClr val="0000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pipes</a:t>
            </a:r>
            <a:endParaRPr lang="en-US" altLang="en-US" b="1" dirty="0">
              <a:solidFill>
                <a:srgbClr val="006699"/>
              </a:solidFill>
              <a:latin typeface="+mj-lt"/>
            </a:endParaRPr>
          </a:p>
        </p:txBody>
      </p:sp>
      <p:pic>
        <p:nvPicPr>
          <p:cNvPr id="113668" name="Picture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313" y="3530600"/>
            <a:ext cx="3889375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Title 6"/>
          <p:cNvSpPr>
            <a:spLocks noGrp="1" noChangeArrowheads="1"/>
          </p:cNvSpPr>
          <p:nvPr>
            <p:ph type="title"/>
          </p:nvPr>
        </p:nvSpPr>
        <p:spPr>
          <a:xfrm>
            <a:off x="473075" y="217488"/>
            <a:ext cx="8229600" cy="576262"/>
          </a:xfrm>
        </p:spPr>
        <p:txBody>
          <a:bodyPr/>
          <a:lstStyle/>
          <a:p>
            <a:r>
              <a:rPr lang="en-US" altLang="en-US"/>
              <a:t>Named Pipes</a:t>
            </a:r>
            <a:endParaRPr lang="en-US" altLang="en-US"/>
          </a:p>
        </p:txBody>
      </p:sp>
      <p:sp>
        <p:nvSpPr>
          <p:cNvPr id="115715" name="Content Placeholder 7"/>
          <p:cNvSpPr>
            <a:spLocks noGrp="1" noChangeArrowheads="1"/>
          </p:cNvSpPr>
          <p:nvPr>
            <p:ph idx="1"/>
          </p:nvPr>
        </p:nvSpPr>
        <p:spPr>
          <a:xfrm>
            <a:off x="885825" y="1233488"/>
            <a:ext cx="7651750" cy="4530725"/>
          </a:xfrm>
        </p:spPr>
        <p:txBody>
          <a:bodyPr/>
          <a:lstStyle/>
          <a:p>
            <a:r>
              <a:rPr lang="en-US" altLang="en-US"/>
              <a:t>Named Pipes are more powerful than ordinary pipes</a:t>
            </a:r>
            <a:endParaRPr lang="en-US" altLang="en-US"/>
          </a:p>
          <a:p>
            <a:r>
              <a:rPr lang="en-US" altLang="en-US"/>
              <a:t>Communication is bidirectional</a:t>
            </a:r>
            <a:endParaRPr lang="en-US" altLang="en-US"/>
          </a:p>
          <a:p>
            <a:r>
              <a:rPr lang="en-US" altLang="en-US"/>
              <a:t>No parent-child relationship is necessary between the communicating processes</a:t>
            </a:r>
            <a:endParaRPr lang="en-US" altLang="en-US"/>
          </a:p>
          <a:p>
            <a:r>
              <a:rPr lang="en-US" altLang="en-US"/>
              <a:t>Several processes can use the named pipe for communication</a:t>
            </a:r>
            <a:endParaRPr lang="en-US" altLang="en-US"/>
          </a:p>
          <a:p>
            <a:r>
              <a:rPr lang="en-US" altLang="en-US"/>
              <a:t>Provided on both UNIX and Windows systems</a:t>
            </a:r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36538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sz="2800">
                <a:sym typeface="+mn-ea"/>
              </a:rPr>
              <a:t>Communications in Client-Server Systems</a:t>
            </a:r>
            <a:r>
              <a:rPr lang="en-US" altLang="en-US">
                <a:sym typeface="+mn-ea"/>
              </a:rPr>
              <a:t> </a:t>
            </a:r>
            <a:endParaRPr lang="en-US" altLang="en-US"/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76300" y="1154113"/>
            <a:ext cx="7632700" cy="4530725"/>
          </a:xfrm>
        </p:spPr>
        <p:txBody>
          <a:bodyPr/>
          <a:lstStyle/>
          <a:p>
            <a:r>
              <a:rPr lang="en-US" altLang="en-US" dirty="0"/>
              <a:t>A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socket</a:t>
            </a:r>
            <a:r>
              <a:rPr lang="en-US" altLang="en-US" b="1" dirty="0">
                <a:solidFill>
                  <a:srgbClr val="0000FF"/>
                </a:solidFill>
              </a:rPr>
              <a:t> </a:t>
            </a:r>
            <a:r>
              <a:rPr lang="en-US" altLang="en-US" dirty="0"/>
              <a:t>is defined as an endpoint for communication</a:t>
            </a:r>
            <a:endParaRPr lang="en-US" altLang="en-US" sz="800" dirty="0"/>
          </a:p>
          <a:p>
            <a:r>
              <a:rPr lang="en-US" altLang="en-US" dirty="0"/>
              <a:t>Concatenation of IP address and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port</a:t>
            </a:r>
            <a:r>
              <a:rPr lang="en-US" altLang="en-US" dirty="0"/>
              <a:t> – a number included at start of message packet to differentiate network services on a host</a:t>
            </a:r>
            <a:endParaRPr lang="en-US" altLang="en-US" sz="800" dirty="0"/>
          </a:p>
          <a:p>
            <a:r>
              <a:rPr lang="en-US" altLang="en-US" dirty="0"/>
              <a:t>The socket </a:t>
            </a:r>
            <a:r>
              <a:rPr lang="en-US" altLang="en-US" b="1" dirty="0"/>
              <a:t>161.25.19.8:1625</a:t>
            </a:r>
            <a:r>
              <a:rPr lang="en-US" altLang="en-US" dirty="0"/>
              <a:t> refers to port </a:t>
            </a:r>
            <a:r>
              <a:rPr lang="en-US" altLang="en-US" b="1" dirty="0"/>
              <a:t>1625</a:t>
            </a:r>
            <a:r>
              <a:rPr lang="en-US" altLang="en-US" dirty="0"/>
              <a:t> on host </a:t>
            </a:r>
            <a:r>
              <a:rPr lang="en-US" altLang="en-US" b="1" dirty="0"/>
              <a:t>161.25.19.8</a:t>
            </a:r>
            <a:endParaRPr lang="en-US" altLang="en-US" sz="800" b="1" dirty="0"/>
          </a:p>
          <a:p>
            <a:r>
              <a:rPr lang="en-US" altLang="en-US" dirty="0"/>
              <a:t>Communication consists between a pair of sockets</a:t>
            </a:r>
            <a:endParaRPr lang="en-US" altLang="en-US" sz="800" dirty="0"/>
          </a:p>
          <a:p>
            <a:r>
              <a:rPr lang="en-US" altLang="en-US" dirty="0"/>
              <a:t>All ports below 1024 are </a:t>
            </a:r>
            <a:r>
              <a:rPr lang="en-US" altLang="en-US" b="1" i="1" dirty="0"/>
              <a:t>well known</a:t>
            </a:r>
            <a:r>
              <a:rPr lang="en-US" altLang="en-US" dirty="0"/>
              <a:t>, used for standard services</a:t>
            </a:r>
            <a:endParaRPr lang="en-US" altLang="en-US" sz="800" dirty="0"/>
          </a:p>
          <a:p>
            <a:r>
              <a:rPr lang="en-US" altLang="en-US" dirty="0"/>
              <a:t>Special IP address 127.0.0.1 (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loopback</a:t>
            </a:r>
            <a:r>
              <a:rPr lang="en-US" altLang="en-US" dirty="0"/>
              <a:t>) to refer to system on which process is running</a:t>
            </a:r>
            <a:endParaRPr lang="en-US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>
          <a:xfrm>
            <a:off x="757238" y="2270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/>
              <a:t>Socket Communication</a:t>
            </a:r>
            <a:endParaRPr lang="en-US" altLang="en-US"/>
          </a:p>
        </p:txBody>
      </p:sp>
      <p:pic>
        <p:nvPicPr>
          <p:cNvPr id="121859" name="Picture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7688" y="1676400"/>
            <a:ext cx="5440362" cy="370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End of Chapter 3</a:t>
            </a:r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644650" y="228600"/>
            <a:ext cx="6380163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Outline</a:t>
            </a:r>
            <a:endParaRPr lang="en-US" alt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1688" y="1149350"/>
            <a:ext cx="7791450" cy="3822700"/>
          </a:xfrm>
        </p:spPr>
        <p:txBody>
          <a:bodyPr/>
          <a:lstStyle/>
          <a:p>
            <a:r>
              <a:rPr lang="en-US" altLang="en-US" dirty="0"/>
              <a:t>Process Concept</a:t>
            </a:r>
            <a:endParaRPr lang="en-US" altLang="en-US" dirty="0"/>
          </a:p>
          <a:p>
            <a:r>
              <a:rPr lang="en-US" altLang="en-US" dirty="0"/>
              <a:t>Process Scheduling</a:t>
            </a:r>
            <a:endParaRPr lang="en-US" altLang="en-US" dirty="0"/>
          </a:p>
          <a:p>
            <a:r>
              <a:rPr lang="en-US" altLang="en-US" dirty="0"/>
              <a:t>Operations on Processes</a:t>
            </a:r>
            <a:endParaRPr lang="en-US" altLang="en-US" dirty="0"/>
          </a:p>
          <a:p>
            <a:r>
              <a:rPr lang="en-US" altLang="en-US" dirty="0"/>
              <a:t>Interprocess Communication</a:t>
            </a:r>
            <a:endParaRPr lang="en-US" altLang="en-US" dirty="0"/>
          </a:p>
          <a:p>
            <a:r>
              <a:rPr lang="en-US" altLang="en-US" dirty="0"/>
              <a:t>IPC in Shared-Memory Systems</a:t>
            </a:r>
            <a:endParaRPr lang="en-US" altLang="en-US" dirty="0"/>
          </a:p>
          <a:p>
            <a:r>
              <a:rPr lang="en-US" altLang="en-US" dirty="0"/>
              <a:t>IPC in Message-Passing Systems</a:t>
            </a:r>
            <a:endParaRPr lang="en-US" altLang="en-US" dirty="0"/>
          </a:p>
          <a:p>
            <a:r>
              <a:rPr lang="en-US" altLang="en-US" dirty="0"/>
              <a:t>Examples of IPC Systems</a:t>
            </a:r>
            <a:endParaRPr lang="en-US" altLang="en-US" dirty="0"/>
          </a:p>
          <a:p>
            <a:r>
              <a:rPr lang="en-US" altLang="en-US" dirty="0"/>
              <a:t>Communication in Client-Server Systems</a:t>
            </a:r>
            <a:endParaRPr lang="en-US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 noChangeArrowheads="1"/>
          </p:cNvSpPr>
          <p:nvPr>
            <p:ph type="title"/>
          </p:nvPr>
        </p:nvSpPr>
        <p:spPr>
          <a:xfrm>
            <a:off x="457200" y="236538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/>
              <a:t>Objectives</a:t>
            </a:r>
            <a:endParaRPr lang="en-US" altLang="en-US"/>
          </a:p>
        </p:txBody>
      </p:sp>
      <p:sp>
        <p:nvSpPr>
          <p:cNvPr id="9219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801688" y="1138238"/>
            <a:ext cx="7745412" cy="4530725"/>
          </a:xfrm>
        </p:spPr>
        <p:txBody>
          <a:bodyPr/>
          <a:lstStyle/>
          <a:p>
            <a:r>
              <a:rPr lang="en-US" altLang="en-US" dirty="0"/>
              <a:t>Identify the separate components of a process and illustrate how they are represented and scheduled in an operating system.</a:t>
            </a:r>
            <a:endParaRPr lang="en-US" altLang="en-US" dirty="0"/>
          </a:p>
          <a:p>
            <a:r>
              <a:rPr lang="en-US" altLang="en-US" dirty="0"/>
              <a:t>Describe how processes are created and terminated in an operating system, including developing programs using the appropriate system calls that perform these operations.</a:t>
            </a:r>
            <a:endParaRPr lang="en-US" altLang="en-US" dirty="0"/>
          </a:p>
          <a:p>
            <a:r>
              <a:rPr lang="en-US" altLang="en-US" dirty="0"/>
              <a:t>Describe and contrast </a:t>
            </a:r>
            <a:r>
              <a:rPr lang="en-US" altLang="en-US" dirty="0" err="1"/>
              <a:t>interprocess</a:t>
            </a:r>
            <a:r>
              <a:rPr lang="en-US" altLang="en-US" dirty="0"/>
              <a:t> communication using shared memory and message passing.</a:t>
            </a:r>
            <a:endParaRPr lang="en-US" altLang="en-US" dirty="0"/>
          </a:p>
          <a:p>
            <a:r>
              <a:rPr lang="en-US" altLang="en-US" dirty="0"/>
              <a:t>Design programs that uses pipes and POSIX shared memory to perform </a:t>
            </a:r>
            <a:r>
              <a:rPr lang="en-US" altLang="en-US" dirty="0" err="1"/>
              <a:t>interprocess</a:t>
            </a:r>
            <a:r>
              <a:rPr lang="en-US" altLang="en-US" dirty="0"/>
              <a:t> communication.</a:t>
            </a:r>
            <a:endParaRPr lang="en-US" altLang="en-US" dirty="0"/>
          </a:p>
          <a:p>
            <a:r>
              <a:rPr lang="en-US" altLang="en-US" dirty="0"/>
              <a:t>Describe client-server communication using sockets and remote procedure calls.</a:t>
            </a:r>
            <a:endParaRPr lang="en-US" altLang="en-US" dirty="0"/>
          </a:p>
          <a:p>
            <a:r>
              <a:rPr lang="en-US" altLang="en-US" dirty="0"/>
              <a:t>Design kernel modules that interact with the Linux operating system.</a:t>
            </a:r>
            <a:endParaRPr lang="en-US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 noChangeArrowheads="1"/>
          </p:cNvSpPr>
          <p:nvPr>
            <p:ph type="title"/>
          </p:nvPr>
        </p:nvSpPr>
        <p:spPr>
          <a:xfrm>
            <a:off x="1001713" y="130054"/>
            <a:ext cx="7485062" cy="576262"/>
          </a:xfrm>
        </p:spPr>
        <p:txBody>
          <a:bodyPr/>
          <a:lstStyle/>
          <a:p>
            <a:r>
              <a:rPr lang="en-US" altLang="en-US" dirty="0"/>
              <a:t>Interprocess Communication</a:t>
            </a:r>
            <a:endParaRPr lang="en-US" altLang="en-US" dirty="0"/>
          </a:p>
        </p:txBody>
      </p:sp>
      <p:sp>
        <p:nvSpPr>
          <p:cNvPr id="59395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811213" y="1154113"/>
            <a:ext cx="7675562" cy="4530725"/>
          </a:xfrm>
        </p:spPr>
        <p:txBody>
          <a:bodyPr/>
          <a:lstStyle/>
          <a:p>
            <a:r>
              <a:rPr lang="en-US" altLang="en-US" dirty="0"/>
              <a:t>Processes within a system may be </a:t>
            </a:r>
            <a:r>
              <a:rPr lang="en-US" altLang="en-US" b="1" i="1" dirty="0"/>
              <a:t>independent</a:t>
            </a:r>
            <a:r>
              <a:rPr lang="en-US" altLang="en-US" b="1" dirty="0"/>
              <a:t> </a:t>
            </a:r>
            <a:r>
              <a:rPr lang="en-US" altLang="en-US" dirty="0"/>
              <a:t>or </a:t>
            </a:r>
            <a:r>
              <a:rPr lang="en-US" altLang="en-US" b="1" i="1" dirty="0"/>
              <a:t>cooperating</a:t>
            </a:r>
            <a:endParaRPr lang="en-US" altLang="en-US" b="1" i="1" dirty="0"/>
          </a:p>
          <a:p>
            <a:r>
              <a:rPr lang="en-US" altLang="en-US" dirty="0"/>
              <a:t>Cooperating process can affect or be affected by other processes, including sharing data</a:t>
            </a:r>
            <a:endParaRPr lang="en-US" altLang="en-US" dirty="0"/>
          </a:p>
          <a:p>
            <a:r>
              <a:rPr lang="en-US" altLang="en-US" dirty="0"/>
              <a:t>Reasons for cooperating processes:</a:t>
            </a:r>
            <a:endParaRPr lang="en-US" altLang="en-US" dirty="0"/>
          </a:p>
          <a:p>
            <a:pPr lvl="1"/>
            <a:r>
              <a:rPr lang="en-US" altLang="en-US" dirty="0"/>
              <a:t>Information sharing</a:t>
            </a:r>
            <a:endParaRPr lang="en-US" altLang="en-US" dirty="0"/>
          </a:p>
          <a:p>
            <a:pPr lvl="1"/>
            <a:r>
              <a:rPr lang="en-US" altLang="en-US" dirty="0"/>
              <a:t>Computation speedup</a:t>
            </a:r>
            <a:endParaRPr lang="en-US" altLang="en-US" dirty="0"/>
          </a:p>
          <a:p>
            <a:pPr lvl="1"/>
            <a:r>
              <a:rPr lang="en-US" altLang="en-US" dirty="0"/>
              <a:t>Modularity</a:t>
            </a:r>
            <a:endParaRPr lang="en-US" altLang="en-US" dirty="0"/>
          </a:p>
          <a:p>
            <a:pPr lvl="1"/>
            <a:r>
              <a:rPr lang="en-US" altLang="en-US" dirty="0"/>
              <a:t>Convenience	</a:t>
            </a:r>
            <a:endParaRPr lang="en-US" altLang="en-US" dirty="0"/>
          </a:p>
          <a:p>
            <a:r>
              <a:rPr lang="en-US" altLang="en-US" dirty="0"/>
              <a:t>Cooperating processes need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interprocess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communication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(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IPC</a:t>
            </a:r>
            <a:r>
              <a:rPr lang="en-US" altLang="en-US" dirty="0"/>
              <a:t>)</a:t>
            </a:r>
            <a:endParaRPr lang="en-US" altLang="en-US" dirty="0"/>
          </a:p>
          <a:p>
            <a:r>
              <a:rPr lang="en-US" altLang="en-US" dirty="0"/>
              <a:t>Two models of IPC</a:t>
            </a:r>
            <a:endParaRPr lang="en-US" altLang="en-US" dirty="0"/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Shared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memory</a:t>
            </a:r>
            <a:endParaRPr lang="en-US" altLang="en-US" b="1" dirty="0">
              <a:solidFill>
                <a:srgbClr val="006699"/>
              </a:solidFill>
              <a:latin typeface="+mj-lt"/>
            </a:endParaRP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Message passing</a:t>
            </a:r>
            <a:endParaRPr lang="en-US" altLang="en-US" b="1" dirty="0">
              <a:solidFill>
                <a:srgbClr val="006699"/>
              </a:solidFill>
              <a:latin typeface="+mj-lt"/>
            </a:endParaRPr>
          </a:p>
          <a:p>
            <a:pPr lvl="1"/>
            <a:endParaRPr lang="en-US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/>
              <a:t>Communications Models </a:t>
            </a:r>
            <a:endParaRPr lang="en-US" altLang="en-US"/>
          </a:p>
        </p:txBody>
      </p:sp>
      <p:sp>
        <p:nvSpPr>
          <p:cNvPr id="61443" name="Rectangle 3"/>
          <p:cNvSpPr>
            <a:spLocks noChangeArrowheads="1"/>
          </p:cNvSpPr>
          <p:nvPr/>
        </p:nvSpPr>
        <p:spPr bwMode="auto">
          <a:xfrm>
            <a:off x="1487488" y="1150938"/>
            <a:ext cx="63722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11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Helvetica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110000"/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Helvetica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(a) Shared memory.  		(b) Message passing. </a:t>
            </a:r>
            <a:r>
              <a:rPr kumimoji="0" lang="en-US" altLang="en-US">
                <a:latin typeface="Arial" panose="020B0604020202020204" pitchFamily="34" charset="0"/>
              </a:rPr>
              <a:t> </a:t>
            </a:r>
            <a:endParaRPr kumimoji="0" lang="en-US" altLang="en-US">
              <a:latin typeface="Arial" panose="020B0604020202020204" pitchFamily="34" charset="0"/>
            </a:endParaRPr>
          </a:p>
        </p:txBody>
      </p:sp>
      <p:pic>
        <p:nvPicPr>
          <p:cNvPr id="61444" name="Picture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2900" y="2016125"/>
            <a:ext cx="6246813" cy="399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920585" y="95580"/>
            <a:ext cx="8426450" cy="576263"/>
          </a:xfrm>
        </p:spPr>
        <p:txBody>
          <a:bodyPr/>
          <a:lstStyle/>
          <a:p>
            <a:pPr eaLnBrk="1" hangingPunct="1"/>
            <a:r>
              <a:rPr lang="en-US" altLang="en-US" sz="2600" dirty="0"/>
              <a:t>IPC – Shared Memory</a:t>
            </a:r>
            <a:endParaRPr lang="en-US" altLang="en-US" sz="2600" dirty="0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3438" y="1233488"/>
            <a:ext cx="7239751" cy="4385259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An area of memory shared among the processes that wish to communicate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The communication is under the control of the users processes not the operating system.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Major issues is to provide mechanism that will allow the user processes to synchronize their actions when they access shared memory. 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Synchronization is discussed in great details in Chapters 6 &amp; 7.</a:t>
            </a: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 lvl="1">
              <a:lnSpc>
                <a:spcPct val="90000"/>
              </a:lnSpc>
              <a:buFont typeface="Monotype Sorts" pitchFamily="-84" charset="2"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749300" y="228600"/>
            <a:ext cx="7937500" cy="576263"/>
          </a:xfrm>
        </p:spPr>
        <p:txBody>
          <a:bodyPr/>
          <a:lstStyle/>
          <a:p>
            <a:pPr eaLnBrk="1" hangingPunct="1"/>
            <a:r>
              <a:rPr lang="en-US" altLang="en-US"/>
              <a:t>Producer-Consumer Problem</a:t>
            </a:r>
            <a:endParaRPr lang="en-US" altLang="en-US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214438"/>
            <a:ext cx="6825665" cy="4344151"/>
          </a:xfrm>
        </p:spPr>
        <p:txBody>
          <a:bodyPr/>
          <a:lstStyle/>
          <a:p>
            <a:r>
              <a:rPr lang="en-US" altLang="en-US" dirty="0"/>
              <a:t>Paradigm for cooperating processes:</a:t>
            </a:r>
            <a:endParaRPr lang="en-US" altLang="en-US" dirty="0"/>
          </a:p>
          <a:p>
            <a:pPr lvl="1"/>
            <a:r>
              <a:rPr lang="en-US" altLang="en-US" i="1" dirty="0"/>
              <a:t>producer</a:t>
            </a:r>
            <a:r>
              <a:rPr lang="en-US" altLang="en-US" dirty="0"/>
              <a:t> process produces information that is consumed by a </a:t>
            </a:r>
            <a:r>
              <a:rPr lang="en-US" altLang="en-US" i="1" dirty="0"/>
              <a:t>consumer</a:t>
            </a:r>
            <a:r>
              <a:rPr lang="en-US" altLang="en-US" dirty="0"/>
              <a:t> process</a:t>
            </a:r>
            <a:endParaRPr lang="en-US" altLang="en-US" dirty="0"/>
          </a:p>
          <a:p>
            <a:pPr lvl="1"/>
            <a:r>
              <a:rPr lang="en-US" altLang="en-US" dirty="0"/>
              <a:t>For example: a compiler produces assembly code that is consumed by an assembler, which in turn, may produce object modules that are consumed by the loader.</a:t>
            </a:r>
            <a:endParaRPr lang="en-US" altLang="en-US" dirty="0"/>
          </a:p>
          <a:p>
            <a:r>
              <a:rPr lang="en-US" altLang="en-US" dirty="0"/>
              <a:t>Two variations:</a:t>
            </a:r>
            <a:endParaRPr lang="en-US" altLang="en-US" dirty="0"/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unbounded-buffer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places no practical limit on the size of the buffer:</a:t>
            </a:r>
            <a:endParaRPr lang="en-US" altLang="en-US" dirty="0"/>
          </a:p>
          <a:p>
            <a:pPr lvl="2"/>
            <a:r>
              <a:rPr lang="en-US" altLang="en-US" dirty="0"/>
              <a:t>Producer never waits</a:t>
            </a:r>
            <a:endParaRPr lang="en-US" altLang="en-US" dirty="0"/>
          </a:p>
          <a:p>
            <a:pPr lvl="2"/>
            <a:r>
              <a:rPr lang="en-US" altLang="en-US" dirty="0"/>
              <a:t>Consumer waits if there is no buffer to consume</a:t>
            </a:r>
            <a:endParaRPr lang="en-US" altLang="en-US" dirty="0"/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bounded-buffer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assumes that there is a fixed buffer size</a:t>
            </a:r>
            <a:endParaRPr lang="en-US" altLang="en-US" dirty="0"/>
          </a:p>
          <a:p>
            <a:pPr lvl="2"/>
            <a:r>
              <a:rPr lang="en-US" altLang="en-US" dirty="0"/>
              <a:t>Producer must wait if all buffers are full</a:t>
            </a:r>
            <a:endParaRPr lang="en-US" altLang="en-US" dirty="0"/>
          </a:p>
          <a:p>
            <a:pPr lvl="2"/>
            <a:r>
              <a:rPr lang="en-US" altLang="en-US" dirty="0"/>
              <a:t>Consumer waits if there is no buffer to consume</a:t>
            </a:r>
            <a:endParaRPr lang="en-US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222" y="133932"/>
            <a:ext cx="7996237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IPC – Message Passing</a:t>
            </a:r>
            <a:endParaRPr lang="en-US" altLang="en-US" dirty="0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5825" y="1201738"/>
            <a:ext cx="6236870" cy="438091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Processes communicate with each other without resorting to shared variables</a:t>
            </a: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sz="800" dirty="0"/>
          </a:p>
          <a:p>
            <a:pPr>
              <a:lnSpc>
                <a:spcPct val="90000"/>
              </a:lnSpc>
            </a:pPr>
            <a:r>
              <a:rPr lang="en-US" altLang="en-US" dirty="0"/>
              <a:t>IPC facility provides two operations: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b="1" dirty="0">
                <a:latin typeface="Courier New" panose="02070309020205020404" pitchFamily="49" charset="0"/>
              </a:rPr>
              <a:t>send</a:t>
            </a:r>
            <a:r>
              <a:rPr lang="en-US" altLang="en-US" dirty="0"/>
              <a:t>(</a:t>
            </a:r>
            <a:r>
              <a:rPr lang="en-US" altLang="en-US" i="1" dirty="0"/>
              <a:t>message</a:t>
            </a:r>
            <a:r>
              <a:rPr lang="en-US" altLang="en-US" dirty="0"/>
              <a:t>)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b="1" dirty="0">
                <a:latin typeface="Courier New" panose="02070309020205020404" pitchFamily="49" charset="0"/>
              </a:rPr>
              <a:t>receive</a:t>
            </a:r>
            <a:r>
              <a:rPr lang="en-US" altLang="en-US" dirty="0"/>
              <a:t>(</a:t>
            </a:r>
            <a:r>
              <a:rPr lang="en-US" altLang="en-US" i="1" dirty="0"/>
              <a:t>message</a:t>
            </a:r>
            <a:r>
              <a:rPr lang="en-US" altLang="en-US" dirty="0"/>
              <a:t>)</a:t>
            </a:r>
            <a:endParaRPr lang="en-US" altLang="en-US" dirty="0"/>
          </a:p>
          <a:p>
            <a:pPr lvl="1">
              <a:lnSpc>
                <a:spcPct val="90000"/>
              </a:lnSpc>
              <a:buFont typeface="Monotype Sorts" pitchFamily="-84" charset="2"/>
              <a:buNone/>
            </a:pPr>
            <a:endParaRPr lang="en-US" altLang="en-US" sz="800" dirty="0"/>
          </a:p>
          <a:p>
            <a:pPr>
              <a:lnSpc>
                <a:spcPct val="90000"/>
              </a:lnSpc>
            </a:pPr>
            <a:r>
              <a:rPr lang="en-US" altLang="en-US" dirty="0"/>
              <a:t>The</a:t>
            </a:r>
            <a:r>
              <a:rPr lang="en-US" altLang="en-US" i="1" dirty="0"/>
              <a:t> message</a:t>
            </a:r>
            <a:r>
              <a:rPr lang="en-US" altLang="en-US" dirty="0"/>
              <a:t> size is either fixed or variable</a:t>
            </a:r>
            <a:endParaRPr lang="en-US" altLang="en-US" dirty="0"/>
          </a:p>
          <a:p>
            <a:pPr lvl="1">
              <a:lnSpc>
                <a:spcPct val="90000"/>
              </a:lnSpc>
              <a:buFont typeface="Monotype Sorts" pitchFamily="-84" charset="2"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1006475" y="220663"/>
            <a:ext cx="7997825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Message Passing (Cont.)</a:t>
            </a:r>
            <a:endParaRPr lang="en-US" altLang="en-US" dirty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1700" y="1016001"/>
            <a:ext cx="7003047" cy="4674936"/>
          </a:xfrm>
        </p:spPr>
        <p:txBody>
          <a:bodyPr/>
          <a:lstStyle/>
          <a:p>
            <a:pPr lvl="1">
              <a:lnSpc>
                <a:spcPct val="90000"/>
              </a:lnSpc>
            </a:pPr>
            <a:endParaRPr lang="en-US" altLang="en-US" sz="800" dirty="0"/>
          </a:p>
          <a:p>
            <a:pPr>
              <a:lnSpc>
                <a:spcPct val="90000"/>
              </a:lnSpc>
            </a:pPr>
            <a:r>
              <a:rPr lang="en-US" altLang="en-US" dirty="0"/>
              <a:t>If processes </a:t>
            </a:r>
            <a:r>
              <a:rPr lang="en-US" altLang="en-US" i="1" dirty="0"/>
              <a:t>P</a:t>
            </a:r>
            <a:r>
              <a:rPr lang="en-US" altLang="en-US" dirty="0"/>
              <a:t> and </a:t>
            </a:r>
            <a:r>
              <a:rPr lang="en-US" altLang="en-US" i="1" dirty="0"/>
              <a:t>Q</a:t>
            </a:r>
            <a:r>
              <a:rPr lang="en-US" altLang="en-US" dirty="0"/>
              <a:t> wish to communicate, they need to: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dirty="0"/>
              <a:t>Establish a </a:t>
            </a:r>
            <a:r>
              <a:rPr lang="en-US" altLang="en-US" b="1" i="1" dirty="0"/>
              <a:t>communication</a:t>
            </a:r>
            <a:r>
              <a:rPr lang="en-US" altLang="en-US" b="1" dirty="0"/>
              <a:t> </a:t>
            </a:r>
            <a:r>
              <a:rPr lang="en-US" altLang="en-US" b="1" i="1" dirty="0"/>
              <a:t>link</a:t>
            </a:r>
            <a:r>
              <a:rPr lang="en-US" altLang="en-US" b="1" dirty="0"/>
              <a:t> </a:t>
            </a:r>
            <a:r>
              <a:rPr lang="en-US" altLang="en-US" dirty="0"/>
              <a:t>between them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dirty="0"/>
              <a:t>Exchange messages via send/receive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Implementation issues:</a:t>
            </a:r>
            <a:endParaRPr lang="en-US" altLang="en-US" dirty="0"/>
          </a:p>
          <a:p>
            <a:pPr lvl="1"/>
            <a:r>
              <a:rPr lang="en-US" altLang="en-US" dirty="0"/>
              <a:t>How are links established?</a:t>
            </a:r>
            <a:endParaRPr lang="en-US" altLang="en-US" dirty="0"/>
          </a:p>
          <a:p>
            <a:pPr lvl="1"/>
            <a:r>
              <a:rPr lang="en-US" altLang="en-US" dirty="0"/>
              <a:t>Can a link be associated with more than two processes?</a:t>
            </a:r>
            <a:endParaRPr lang="en-US" altLang="en-US" dirty="0"/>
          </a:p>
          <a:p>
            <a:pPr lvl="1"/>
            <a:r>
              <a:rPr lang="en-US" altLang="en-US" dirty="0"/>
              <a:t>How many links can there be between every pair of communicating processes?</a:t>
            </a:r>
            <a:endParaRPr lang="en-US" altLang="en-US" dirty="0"/>
          </a:p>
          <a:p>
            <a:pPr lvl="1"/>
            <a:r>
              <a:rPr lang="en-US" altLang="en-US" dirty="0"/>
              <a:t>What is the capacity of a link?</a:t>
            </a:r>
            <a:endParaRPr lang="en-US" altLang="en-US" dirty="0"/>
          </a:p>
          <a:p>
            <a:pPr lvl="1"/>
            <a:r>
              <a:rPr lang="en-US" altLang="en-US" dirty="0"/>
              <a:t>Is the size of a message that the link can accommodate fixed or variable?</a:t>
            </a:r>
            <a:endParaRPr lang="en-US" altLang="en-US" dirty="0"/>
          </a:p>
          <a:p>
            <a:pPr lvl="1"/>
            <a:r>
              <a:rPr lang="en-US" altLang="en-US" dirty="0"/>
              <a:t>Is a link unidirectional or bi-directional?</a:t>
            </a:r>
            <a:endParaRPr lang="en-US" altLang="en-US" dirty="0"/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s-8">
  <a:themeElements>
    <a:clrScheme name="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s-8">
      <a:majorFont>
        <a:latin typeface="Arial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</a:defRPr>
        </a:defPPr>
      </a:lstStyle>
    </a:lnDef>
  </a:objectDefaults>
  <a:extraClrSchemeLst>
    <a:extraClrScheme>
      <a:clrScheme name="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OS8</Template>
  <TotalTime>0</TotalTime>
  <Words>5305</Words>
  <Application>WPS Presentation</Application>
  <PresentationFormat>On-screen Show (4:3)</PresentationFormat>
  <Paragraphs>167</Paragraphs>
  <Slides>17</Slides>
  <Notes>64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4" baseType="lpstr">
      <vt:lpstr>Arial</vt:lpstr>
      <vt:lpstr>SimSun</vt:lpstr>
      <vt:lpstr>Wingdings</vt:lpstr>
      <vt:lpstr>Verdana</vt:lpstr>
      <vt:lpstr>MS PGothic</vt:lpstr>
      <vt:lpstr>Times New Roman</vt:lpstr>
      <vt:lpstr>Helvetica</vt:lpstr>
      <vt:lpstr>Webdings</vt:lpstr>
      <vt:lpstr>Monotype Sorts</vt:lpstr>
      <vt:lpstr>Wingdings</vt:lpstr>
      <vt:lpstr>Microsoft YaHei</vt:lpstr>
      <vt:lpstr>Arial Unicode MS</vt:lpstr>
      <vt:lpstr>Courier New</vt:lpstr>
      <vt:lpstr>Monaco</vt:lpstr>
      <vt:lpstr>Courier</vt:lpstr>
      <vt:lpstr>Segoe Print</vt:lpstr>
      <vt:lpstr>os-8</vt:lpstr>
      <vt:lpstr>Chapter 3:  Processes</vt:lpstr>
      <vt:lpstr>Outline</vt:lpstr>
      <vt:lpstr>Objectives</vt:lpstr>
      <vt:lpstr>Interprocess Communication</vt:lpstr>
      <vt:lpstr>Communications Models </vt:lpstr>
      <vt:lpstr>IPC – Shared Memory</vt:lpstr>
      <vt:lpstr>Producer-Consumer Problem</vt:lpstr>
      <vt:lpstr>IPC – Message Passing</vt:lpstr>
      <vt:lpstr>Message Passing (Cont.)</vt:lpstr>
      <vt:lpstr>Implementation of Communication Link</vt:lpstr>
      <vt:lpstr>Synchronization</vt:lpstr>
      <vt:lpstr>Pipes</vt:lpstr>
      <vt:lpstr>Ordinary Pipes</vt:lpstr>
      <vt:lpstr>Named Pipes</vt:lpstr>
      <vt:lpstr>Sockets</vt:lpstr>
      <vt:lpstr>Socket Communication</vt:lpstr>
      <vt:lpstr>End of Chapter 3</vt:lpstr>
    </vt:vector>
  </TitlesOfParts>
  <Company>Lucent Technologies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2.01</dc:title>
  <dc:creator>Lucent End User</dc:creator>
  <cp:lastModifiedBy>sohail</cp:lastModifiedBy>
  <cp:revision>348</cp:revision>
  <cp:lastPrinted>2013-10-02T18:16:00Z</cp:lastPrinted>
  <dcterms:created xsi:type="dcterms:W3CDTF">2011-01-13T23:43:00Z</dcterms:created>
  <dcterms:modified xsi:type="dcterms:W3CDTF">2023-02-27T06:20:52Z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079A840251C04E2D992EB45EC782BFA7</vt:lpwstr>
  </property>
  <property fmtid="{D5CDD505-2E9C-101B-9397-08002B2CF9AE}" pid="3" name="KSOProductBuildVer">
    <vt:lpwstr>1033-11.2.0.11486</vt:lpwstr>
  </property>
</Properties>
</file>