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1" r:id="rId2"/>
    <p:sldId id="381" r:id="rId3"/>
    <p:sldId id="334" r:id="rId4"/>
    <p:sldId id="377" r:id="rId5"/>
    <p:sldId id="335" r:id="rId6"/>
    <p:sldId id="336" r:id="rId7"/>
    <p:sldId id="337" r:id="rId8"/>
    <p:sldId id="338" r:id="rId9"/>
    <p:sldId id="340" r:id="rId10"/>
    <p:sldId id="379" r:id="rId11"/>
    <p:sldId id="341" r:id="rId12"/>
    <p:sldId id="380" r:id="rId13"/>
    <p:sldId id="342" r:id="rId14"/>
    <p:sldId id="343" r:id="rId15"/>
    <p:sldId id="344" r:id="rId16"/>
    <p:sldId id="345" r:id="rId17"/>
    <p:sldId id="346" r:id="rId18"/>
    <p:sldId id="372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3" autoAdjust="0"/>
    <p:restoredTop sz="94626"/>
  </p:normalViewPr>
  <p:slideViewPr>
    <p:cSldViewPr snapToGrid="0">
      <p:cViewPr varScale="1">
        <p:scale>
          <a:sx n="63" d="100"/>
          <a:sy n="63" d="100"/>
        </p:scale>
        <p:origin x="43" y="451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6"/>
    </p:cViewPr>
  </p:sorterViewPr>
  <p:notesViewPr>
    <p:cSldViewPr snapToGrid="0">
      <p:cViewPr varScale="1">
        <p:scale>
          <a:sx n="73" d="100"/>
          <a:sy n="73" d="100"/>
        </p:scale>
        <p:origin x="-1626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ctr" anchorCtr="0" compatLnSpc="1"/>
          <a:lstStyle>
            <a:lvl1pPr defTabSz="882650">
              <a:defRPr sz="1100">
                <a:latin typeface="Helvetica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ctr" anchorCtr="0" compatLnSpc="1"/>
          <a:lstStyle>
            <a:lvl1pPr algn="r" defTabSz="882650">
              <a:defRPr sz="1100">
                <a:latin typeface="Helvetica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b" anchorCtr="0" compatLnSpc="1"/>
          <a:lstStyle>
            <a:lvl1pPr defTabSz="882650">
              <a:defRPr sz="1100">
                <a:latin typeface="Helvetica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61" tIns="44132" rIns="88261" bIns="44132" numCol="1" anchor="b" anchorCtr="0" compatLnSpc="1"/>
          <a:lstStyle>
            <a:lvl1pPr algn="r" defTabSz="882650">
              <a:defRPr sz="1100">
                <a:latin typeface="Helvetica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23917F1-2811-4D89-BB39-7F4B860017A8}" type="slidenum">
              <a:rPr lang="en-US" altLang="x-none"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b" anchorCtr="0" compatLnSpc="1"/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60" tIns="46580" rIns="93160" bIns="46580" numCol="1" anchor="b" anchorCtr="0" compatLnSpc="1"/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502DF71-3C45-4C55-AF2B-283333F9BC5B}" type="slidenum">
              <a:rPr lang="en-US" altLang="x-none"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4CFF6C-4004-4410-88F0-F4F19A1CCD13}" type="slidenum">
              <a:rPr lang="en-US" altLang="en-US" smtClean="0">
                <a:latin typeface="Helvetica" charset="0"/>
              </a:rPr>
              <a:t>1</a:t>
            </a:fld>
            <a:endParaRPr lang="en-US" altLang="en-US">
              <a:latin typeface="Helvetica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6B8074-FFAA-46E8-A8E7-A2DF12801B2C}" type="slidenum">
              <a:rPr lang="en-US" altLang="en-US" smtClean="0">
                <a:latin typeface="Helvetica" charset="0"/>
              </a:rPr>
              <a:t>14</a:t>
            </a:fld>
            <a:endParaRPr lang="en-US" altLang="en-US">
              <a:latin typeface="Helvetica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77C39C-CCD1-4085-91E8-2B527B8A2188}" type="slidenum">
              <a:rPr lang="en-US" altLang="en-US" smtClean="0">
                <a:latin typeface="Helvetica" charset="0"/>
              </a:rPr>
              <a:t>15</a:t>
            </a:fld>
            <a:endParaRPr lang="en-US" altLang="en-US">
              <a:latin typeface="Helvetica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8AF47D-CB37-4C77-9E61-6FE982C48A6C}" type="slidenum">
              <a:rPr lang="en-US" altLang="en-US" smtClean="0">
                <a:latin typeface="Helvetica" charset="0"/>
              </a:rPr>
              <a:t>16</a:t>
            </a:fld>
            <a:endParaRPr lang="en-US" altLang="en-US">
              <a:latin typeface="Helvetica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B73719-6FB6-4E20-AE32-14616D4F0E63}" type="slidenum">
              <a:rPr lang="en-US" altLang="en-US" smtClean="0">
                <a:latin typeface="Helvetica" charset="0"/>
              </a:rPr>
              <a:t>17</a:t>
            </a:fld>
            <a:endParaRPr lang="en-US" altLang="en-US">
              <a:latin typeface="Helvetica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D05454-0887-49D1-BB79-E16982FE9E04}" type="slidenum">
              <a:rPr lang="en-US" altLang="en-US" smtClean="0">
                <a:latin typeface="Helvetica" charset="0"/>
              </a:rPr>
              <a:t>18</a:t>
            </a:fld>
            <a:endParaRPr lang="en-US" altLang="en-US">
              <a:latin typeface="Helvetica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F3DCFE-B091-466E-897F-AF0229B99FBE}" type="slidenum">
              <a:rPr lang="en-US" altLang="en-US" smtClean="0">
                <a:latin typeface="Helvetica" charset="0"/>
              </a:rPr>
              <a:t>4</a:t>
            </a:fld>
            <a:endParaRPr lang="en-US" altLang="en-US">
              <a:latin typeface="Helvetica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19C771-0D6A-4807-BCDD-77C1F2EE8271}" type="slidenum">
              <a:rPr lang="en-US" altLang="en-US" smtClean="0">
                <a:latin typeface="Helvetica" charset="0"/>
              </a:rPr>
              <a:t>6</a:t>
            </a:fld>
            <a:endParaRPr lang="en-US" altLang="en-US">
              <a:latin typeface="Helvetica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4200DDC-C11B-49B3-97E9-1ED578740C37}" type="slidenum">
              <a:rPr lang="en-US" altLang="en-US" smtClean="0">
                <a:latin typeface="Helvetica" charset="0"/>
              </a:rPr>
              <a:t>9</a:t>
            </a:fld>
            <a:endParaRPr lang="en-US" altLang="en-US">
              <a:latin typeface="Helvetica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398EA6-8FE3-4BCE-B6A8-508B0A27C7F8}" type="slidenum">
              <a:rPr lang="en-US" altLang="en-US" smtClean="0">
                <a:latin typeface="Helvetica" charset="0"/>
              </a:rPr>
              <a:t>11</a:t>
            </a:fld>
            <a:endParaRPr lang="en-US" altLang="en-US">
              <a:latin typeface="Helvetica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313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A5F754-A269-48A9-AF00-EE1AB4FE158B}" type="slidenum">
              <a:rPr lang="en-US" altLang="en-US" smtClean="0">
                <a:latin typeface="Helvetica" charset="0"/>
              </a:rPr>
              <a:t>13</a:t>
            </a:fld>
            <a:endParaRPr lang="en-US" altLang="en-US">
              <a:latin typeface="Helvetica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charset="0"/>
              </a:rPr>
              <a:t>Silberschatz, Galvin and Gagne ©2018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4.</a:t>
            </a:r>
            <a:fld id="{B8C59114-2645-4608-9BE9-5C330A595960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Silberschatz, Galvin and Gagne ©2018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4:  Threads &amp; Concurrency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r>
              <a:rPr lang="en-US" altLang="en-US" dirty="0"/>
              <a:t>Amdahl’s Law</a:t>
            </a:r>
          </a:p>
        </p:txBody>
      </p:sp>
      <p:pic>
        <p:nvPicPr>
          <p:cNvPr id="2765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1411288"/>
            <a:ext cx="527685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5" y="229606"/>
            <a:ext cx="7826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User Threads and Kernel Threads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threads </a:t>
            </a:r>
            <a:r>
              <a:rPr lang="en-US" altLang="en-US" dirty="0"/>
              <a:t>- management done by user-level threads library</a:t>
            </a:r>
          </a:p>
          <a:p>
            <a:r>
              <a:rPr lang="en-US" altLang="en-US" dirty="0"/>
              <a:t>Three primary thread libraries:</a:t>
            </a:r>
          </a:p>
          <a:p>
            <a:pPr lvl="1"/>
            <a:r>
              <a:rPr lang="en-US" altLang="en-US" dirty="0"/>
              <a:t> POSIX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Pthreads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 Windows threads</a:t>
            </a:r>
          </a:p>
          <a:p>
            <a:pPr lvl="1"/>
            <a:r>
              <a:rPr lang="en-US" altLang="en-US" dirty="0"/>
              <a:t> Java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threads </a:t>
            </a:r>
            <a:r>
              <a:rPr lang="en-US" altLang="en-US" dirty="0"/>
              <a:t>- Supported by the Kernel</a:t>
            </a:r>
          </a:p>
          <a:p>
            <a:r>
              <a:rPr lang="en-US" altLang="en-US" dirty="0"/>
              <a:t>Examples – virtually all general-purpose operating systems, including:</a:t>
            </a:r>
          </a:p>
          <a:p>
            <a:pPr lvl="1"/>
            <a:r>
              <a:rPr lang="en-US" altLang="en-US" dirty="0"/>
              <a:t>Windows </a:t>
            </a:r>
          </a:p>
          <a:p>
            <a:pPr lvl="1"/>
            <a:r>
              <a:rPr lang="en-US" altLang="en-US" dirty="0"/>
              <a:t>Linux</a:t>
            </a:r>
          </a:p>
          <a:p>
            <a:pPr lvl="1"/>
            <a:r>
              <a:rPr lang="en-US" altLang="en-US" dirty="0"/>
              <a:t>Mac OS X</a:t>
            </a:r>
          </a:p>
          <a:p>
            <a:pPr lvl="1"/>
            <a:r>
              <a:rPr lang="en-US" altLang="en-US" dirty="0"/>
              <a:t>iOS</a:t>
            </a:r>
          </a:p>
          <a:p>
            <a:pPr lvl="1"/>
            <a:r>
              <a:rPr lang="en-US" altLang="en-US" dirty="0"/>
              <a:t>Android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and Kernel Threads</a:t>
            </a:r>
          </a:p>
        </p:txBody>
      </p:sp>
      <p:pic>
        <p:nvPicPr>
          <p:cNvPr id="3072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901825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62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Multithreading Models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Many-to-One</a:t>
            </a:r>
          </a:p>
          <a:p>
            <a:r>
              <a:rPr lang="en-US" altLang="en-US" dirty="0"/>
              <a:t>One-to-One</a:t>
            </a:r>
          </a:p>
          <a:p>
            <a:r>
              <a:rPr lang="en-US" altLang="en-US" dirty="0"/>
              <a:t>Many-to-Many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Many-to-One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21730" cy="4530725"/>
          </a:xfrm>
        </p:spPr>
        <p:txBody>
          <a:bodyPr/>
          <a:lstStyle/>
          <a:p>
            <a:r>
              <a:rPr lang="en-US" altLang="en-US" dirty="0"/>
              <a:t>Many user-level threads mapped to single kernel thread</a:t>
            </a:r>
          </a:p>
          <a:p>
            <a:r>
              <a:rPr lang="en-US" altLang="en-US" dirty="0"/>
              <a:t>One thread blocking causes all to block</a:t>
            </a:r>
          </a:p>
          <a:p>
            <a:r>
              <a:rPr lang="en-US" altLang="en-US" dirty="0"/>
              <a:t>Multiple threads may not run in parallel on multicore system because only one may be in kernel at a time</a:t>
            </a:r>
          </a:p>
          <a:p>
            <a:r>
              <a:rPr lang="en-US" altLang="en-US" dirty="0"/>
              <a:t>Few systems currently use this model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Solaris Green Threads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GNU Portable Threads</a:t>
            </a:r>
          </a:p>
        </p:txBody>
      </p:sp>
      <p:pic>
        <p:nvPicPr>
          <p:cNvPr id="3379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55" y="3672082"/>
            <a:ext cx="39592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One-to-One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49" y="1233488"/>
            <a:ext cx="7628423" cy="4530725"/>
          </a:xfrm>
        </p:spPr>
        <p:txBody>
          <a:bodyPr/>
          <a:lstStyle/>
          <a:p>
            <a:r>
              <a:rPr lang="en-US" altLang="en-US" dirty="0"/>
              <a:t>Each user-level thread maps to kernel thread</a:t>
            </a:r>
          </a:p>
          <a:p>
            <a:r>
              <a:rPr lang="en-US" altLang="en-US" dirty="0"/>
              <a:t>Creating a user-level thread creates a kernel thread</a:t>
            </a:r>
          </a:p>
          <a:p>
            <a:r>
              <a:rPr lang="en-US" altLang="en-US" dirty="0"/>
              <a:t>More concurrency than many-to-one</a:t>
            </a:r>
          </a:p>
          <a:p>
            <a:r>
              <a:rPr lang="en-US" altLang="en-US" dirty="0"/>
              <a:t>Number of threads per process sometimes restricted due to overhead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</p:txBody>
      </p:sp>
      <p:pic>
        <p:nvPicPr>
          <p:cNvPr id="3584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3349625"/>
            <a:ext cx="3914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45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Many-to-Many Model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55700"/>
            <a:ext cx="7607785" cy="4445000"/>
          </a:xfrm>
        </p:spPr>
        <p:txBody>
          <a:bodyPr/>
          <a:lstStyle/>
          <a:p>
            <a:r>
              <a:rPr lang="en-US" altLang="en-US" dirty="0"/>
              <a:t>Allows many user level threads to be mapped to many kernel threads</a:t>
            </a:r>
          </a:p>
          <a:p>
            <a:r>
              <a:rPr lang="en-US" altLang="en-US" dirty="0"/>
              <a:t>Allows the  operating system to create a sufficient number of kernel threads</a:t>
            </a:r>
          </a:p>
          <a:p>
            <a:r>
              <a:rPr lang="en-US" altLang="en-US" dirty="0"/>
              <a:t>Windows  with the </a:t>
            </a:r>
            <a:r>
              <a:rPr lang="en-US" altLang="en-US" i="1" dirty="0" err="1"/>
              <a:t>ThreadFiber</a:t>
            </a:r>
            <a:r>
              <a:rPr lang="en-US" altLang="en-US" dirty="0"/>
              <a:t> package</a:t>
            </a:r>
          </a:p>
          <a:p>
            <a:r>
              <a:rPr lang="en-US" altLang="en-US" dirty="0"/>
              <a:t>Otherwise not very common</a:t>
            </a:r>
          </a:p>
        </p:txBody>
      </p:sp>
      <p:pic>
        <p:nvPicPr>
          <p:cNvPr id="378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78200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Model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7" y="1155700"/>
            <a:ext cx="7641739" cy="4456113"/>
          </a:xfrm>
        </p:spPr>
        <p:txBody>
          <a:bodyPr/>
          <a:lstStyle/>
          <a:p>
            <a:r>
              <a:rPr lang="en-US" altLang="en-US" dirty="0"/>
              <a:t>Similar to M:M, except that it allows a user thread to be </a:t>
            </a:r>
            <a:r>
              <a:rPr lang="en-US" altLang="en-US" b="1" dirty="0"/>
              <a:t>bound</a:t>
            </a:r>
            <a:r>
              <a:rPr lang="en-US" altLang="en-US" dirty="0"/>
              <a:t> to kernel thread</a:t>
            </a:r>
          </a:p>
        </p:txBody>
      </p:sp>
      <p:pic>
        <p:nvPicPr>
          <p:cNvPr id="3993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336800"/>
            <a:ext cx="4222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953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4</a:t>
            </a:r>
            <a:br>
              <a:rPr lang="en-US" altLang="en-US"/>
            </a:br>
            <a:r>
              <a:rPr lang="en-US" altLang="en-US" sz="3600"/>
              <a:t>Part-1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r>
              <a:rPr lang="en-US" altLang="en-US" dirty="0"/>
              <a:t>Definition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en-US" altLang="en-US" dirty="0"/>
              <a:t>A thread is </a:t>
            </a:r>
            <a:r>
              <a:rPr lang="en-US" altLang="en-US" i="1" dirty="0"/>
              <a:t>a basic unit </a:t>
            </a:r>
            <a:r>
              <a:rPr lang="en-US" altLang="en-US" dirty="0"/>
              <a:t>of CPU utilization. </a:t>
            </a:r>
          </a:p>
          <a:p>
            <a:r>
              <a:rPr lang="en-US" altLang="en-US" dirty="0"/>
              <a:t>It comprises a thread ID, a program counter (PC), a register set, and a stack. </a:t>
            </a:r>
          </a:p>
          <a:p>
            <a:pPr lvl="1"/>
            <a:r>
              <a:rPr lang="en-US" altLang="en-US" dirty="0"/>
              <a:t>It shares with other threads belonging to the same process its code section, data section, and other operating-system resources, such as open files and signals. </a:t>
            </a:r>
          </a:p>
          <a:p>
            <a:r>
              <a:rPr lang="en-US" altLang="en-US" dirty="0"/>
              <a:t>A traditional process has a single thread of control. </a:t>
            </a:r>
          </a:p>
          <a:p>
            <a:r>
              <a:rPr lang="en-US" altLang="en-US" dirty="0"/>
              <a:t>If a process has multiple threads of control, it can perform more than one task at a time.</a:t>
            </a:r>
          </a:p>
        </p:txBody>
      </p:sp>
    </p:spTree>
    <p:extLst>
      <p:ext uri="{BB962C8B-B14F-4D97-AF65-F5344CB8AC3E}">
        <p14:creationId xmlns:p14="http://schemas.microsoft.com/office/powerpoint/2010/main" val="375013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6813550" cy="4530725"/>
          </a:xfrm>
        </p:spPr>
        <p:txBody>
          <a:bodyPr/>
          <a:lstStyle/>
          <a:p>
            <a:r>
              <a:rPr lang="en-US" altLang="en-US" dirty="0"/>
              <a:t>Most modern applications are multithreaded</a:t>
            </a:r>
          </a:p>
          <a:p>
            <a:r>
              <a:rPr lang="en-US" altLang="en-US" dirty="0"/>
              <a:t>Threads run within application</a:t>
            </a:r>
          </a:p>
          <a:p>
            <a:r>
              <a:rPr lang="en-US" altLang="en-US" dirty="0"/>
              <a:t>Multiple tasks with the application can be implemented by separate threads</a:t>
            </a:r>
          </a:p>
          <a:p>
            <a:pPr lvl="1"/>
            <a:r>
              <a:rPr lang="en-US" altLang="en-US" dirty="0"/>
              <a:t>Update display</a:t>
            </a:r>
          </a:p>
          <a:p>
            <a:pPr lvl="1"/>
            <a:r>
              <a:rPr lang="en-US" altLang="en-US" dirty="0"/>
              <a:t>Fetch data</a:t>
            </a:r>
          </a:p>
          <a:p>
            <a:pPr lvl="1"/>
            <a:r>
              <a:rPr lang="en-US" altLang="en-US" dirty="0"/>
              <a:t>Spell checking</a:t>
            </a:r>
          </a:p>
          <a:p>
            <a:pPr lvl="1"/>
            <a:r>
              <a:rPr lang="en-US" altLang="en-US" dirty="0"/>
              <a:t>Answer a network request</a:t>
            </a:r>
          </a:p>
          <a:p>
            <a:r>
              <a:rPr lang="en-US" altLang="en-US" dirty="0"/>
              <a:t>Process creation is heavy-weight while thread creation is light-weight</a:t>
            </a:r>
          </a:p>
          <a:p>
            <a:r>
              <a:rPr lang="en-US" altLang="en-US" dirty="0"/>
              <a:t>Can simplify code, increase efficiency</a:t>
            </a:r>
          </a:p>
          <a:p>
            <a:r>
              <a:rPr lang="en-US" altLang="en-US" dirty="0"/>
              <a:t>Kernels are generally multithreaded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28830"/>
            <a:ext cx="8499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Single and Multithreaded Processes</a:t>
            </a:r>
          </a:p>
        </p:txBody>
      </p:sp>
      <p:pic>
        <p:nvPicPr>
          <p:cNvPr id="1229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282700"/>
            <a:ext cx="762635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885825" y="16887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Multithreaded Server Architecture</a:t>
            </a:r>
          </a:p>
        </p:txBody>
      </p:sp>
      <p:pic>
        <p:nvPicPr>
          <p:cNvPr id="1433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06600"/>
            <a:ext cx="7966075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862013" y="481242"/>
            <a:ext cx="6951662" cy="312738"/>
          </a:xfrm>
        </p:spPr>
        <p:txBody>
          <a:bodyPr/>
          <a:lstStyle/>
          <a:p>
            <a:pPr eaLnBrk="1" hangingPunct="1"/>
            <a:r>
              <a:rPr lang="en-US" altLang="en-US" dirty="0"/>
              <a:t>Benefits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207250" cy="4530725"/>
          </a:xfrm>
        </p:spPr>
        <p:txBody>
          <a:bodyPr/>
          <a:lstStyle/>
          <a:p>
            <a:r>
              <a:rPr lang="en-US" altLang="en-US" b="1" dirty="0"/>
              <a:t>Responsiveness – </a:t>
            </a:r>
            <a:r>
              <a:rPr lang="en-US" altLang="en-US" dirty="0"/>
              <a:t>may allow continued execution if part of process is blocked, especially important for user interfaces</a:t>
            </a:r>
          </a:p>
          <a:p>
            <a:r>
              <a:rPr lang="en-US" altLang="en-US" b="1" dirty="0"/>
              <a:t>Resource Sharing – </a:t>
            </a:r>
            <a:r>
              <a:rPr lang="en-US" altLang="en-US" dirty="0"/>
              <a:t>threads share resources of process, easier than shared memory or message passing</a:t>
            </a:r>
          </a:p>
          <a:p>
            <a:r>
              <a:rPr lang="en-US" altLang="en-US" b="1" dirty="0"/>
              <a:t>Economy – </a:t>
            </a:r>
            <a:r>
              <a:rPr lang="en-US" altLang="en-US" dirty="0"/>
              <a:t>cheaper than process creation, thread switching lower overhead than context switching</a:t>
            </a:r>
          </a:p>
          <a:p>
            <a:r>
              <a:rPr lang="en-US" altLang="en-US" b="1" dirty="0"/>
              <a:t>Scalability – </a:t>
            </a:r>
            <a:r>
              <a:rPr lang="en-US" altLang="en-US" dirty="0"/>
              <a:t>process can take advantage of multicore architectures</a:t>
            </a:r>
            <a:br>
              <a:rPr lang="en-US" altLang="en-US" dirty="0"/>
            </a:br>
            <a:endParaRPr lang="en-US" altLang="en-US" dirty="0"/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012825" y="222868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Multicore Programming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808002" y="1208088"/>
            <a:ext cx="7723188" cy="453072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Multicore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multiprocessor</a:t>
            </a:r>
            <a:r>
              <a:rPr lang="en-US" altLang="en-US" dirty="0"/>
              <a:t> systems puts pressure on programmers, challenges include:</a:t>
            </a:r>
          </a:p>
          <a:p>
            <a:pPr lvl="1"/>
            <a:r>
              <a:rPr lang="en-US" altLang="en-US" b="1" dirty="0"/>
              <a:t>Dividing activities</a:t>
            </a:r>
          </a:p>
          <a:p>
            <a:pPr lvl="1"/>
            <a:r>
              <a:rPr lang="en-US" altLang="en-US" b="1" dirty="0"/>
              <a:t>Balance</a:t>
            </a:r>
          </a:p>
          <a:p>
            <a:pPr lvl="1"/>
            <a:r>
              <a:rPr lang="en-US" altLang="en-US" b="1" dirty="0"/>
              <a:t>Data splitting</a:t>
            </a:r>
          </a:p>
          <a:p>
            <a:pPr lvl="1"/>
            <a:r>
              <a:rPr lang="en-US" altLang="en-US" b="1" dirty="0"/>
              <a:t>Data dependency</a:t>
            </a:r>
          </a:p>
          <a:p>
            <a:pPr lvl="1"/>
            <a:r>
              <a:rPr lang="en-US" altLang="en-US" b="1" dirty="0"/>
              <a:t>Testing and debugging</a:t>
            </a:r>
          </a:p>
          <a:p>
            <a:r>
              <a:rPr lang="en-US" altLang="en-US" b="1" i="1" dirty="0"/>
              <a:t>Parallelism</a:t>
            </a:r>
            <a:r>
              <a:rPr lang="en-US" altLang="en-US" dirty="0"/>
              <a:t> implies a system can perform more than one task simultaneously</a:t>
            </a:r>
          </a:p>
          <a:p>
            <a:r>
              <a:rPr lang="en-US" altLang="en-US" b="1" i="1" dirty="0"/>
              <a:t>Concurrency</a:t>
            </a:r>
            <a:r>
              <a:rPr lang="en-US" altLang="en-US" dirty="0"/>
              <a:t> supports more than one task making progress</a:t>
            </a:r>
          </a:p>
          <a:p>
            <a:pPr lvl="1"/>
            <a:r>
              <a:rPr lang="en-US" altLang="en-US" dirty="0"/>
              <a:t>Single processor / core, scheduler providing concurrency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676275" y="22221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Concurrency vs. Parallelism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/>
        </p:nvSpPr>
        <p:spPr bwMode="auto">
          <a:xfrm>
            <a:off x="802433" y="1163638"/>
            <a:ext cx="7912359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Concurrent execution on single-core system: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endParaRPr lang="en-US" altLang="en-US" b="1" dirty="0"/>
          </a:p>
          <a:p>
            <a:pPr>
              <a:buFontTx/>
              <a:buNone/>
            </a:pPr>
            <a:endParaRPr lang="en-US" altLang="en-US" b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/>
              <a:t>Parallelism on a multi-core system:</a:t>
            </a:r>
          </a:p>
          <a:p>
            <a:endParaRPr lang="en-US" altLang="en-US" b="1" dirty="0"/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830388"/>
            <a:ext cx="7799387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3647589"/>
            <a:ext cx="4692650" cy="162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960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Amdahl’s Law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06488"/>
            <a:ext cx="7900988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cs typeface="MS PGothic" panose="020B0600070205080204" pitchFamily="34" charset="-128"/>
              </a:rPr>
              <a:t>Identifies performance gains from adding additional cores to an application that has both serial and parallel components</a:t>
            </a:r>
          </a:p>
          <a:p>
            <a:pPr>
              <a:defRPr/>
            </a:pPr>
            <a:r>
              <a:rPr lang="en-US" altLang="en-US" i="1" dirty="0">
                <a:cs typeface="MS PGothic" panose="020B0600070205080204" pitchFamily="34" charset="-128"/>
              </a:rPr>
              <a:t>S</a:t>
            </a:r>
            <a:r>
              <a:rPr lang="en-US" altLang="en-US" dirty="0">
                <a:cs typeface="MS PGothic" panose="020B0600070205080204" pitchFamily="34" charset="-128"/>
              </a:rPr>
              <a:t> is serial portion</a:t>
            </a:r>
          </a:p>
          <a:p>
            <a:pPr>
              <a:defRPr/>
            </a:pPr>
            <a:r>
              <a:rPr lang="en-US" altLang="en-US" i="1" dirty="0">
                <a:cs typeface="MS PGothic" panose="020B0600070205080204" pitchFamily="34" charset="-128"/>
              </a:rPr>
              <a:t>N</a:t>
            </a:r>
            <a:r>
              <a:rPr lang="en-US" altLang="en-US" dirty="0">
                <a:cs typeface="MS PGothic" panose="020B0600070205080204" pitchFamily="34" charset="-128"/>
              </a:rPr>
              <a:t> processing cores</a:t>
            </a:r>
          </a:p>
          <a:p>
            <a:pPr>
              <a:defRPr/>
            </a:pPr>
            <a:endParaRPr lang="en-US" altLang="en-US" dirty="0">
              <a:cs typeface="MS PGothic" panose="020B0600070205080204" pitchFamily="34" charset="-128"/>
            </a:endParaRPr>
          </a:p>
          <a:p>
            <a:pPr>
              <a:defRPr/>
            </a:pPr>
            <a:endParaRPr lang="en-US" altLang="en-US" dirty="0">
              <a:cs typeface="MS PGothic" panose="020B0600070205080204" pitchFamily="34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>
              <a:cs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cs typeface="MS PGothic" panose="020B0600070205080204" pitchFamily="34" charset="-128"/>
              </a:rPr>
              <a:t>That is, if application is 75% parallel / 25% serial, moving from 1 to 2 cores results in speedup of 1.6 times</a:t>
            </a:r>
          </a:p>
          <a:p>
            <a:pPr>
              <a:defRPr/>
            </a:pPr>
            <a:r>
              <a:rPr lang="en-US" altLang="en-US" dirty="0">
                <a:cs typeface="MS PGothic" panose="020B0600070205080204" pitchFamily="34" charset="-128"/>
              </a:rPr>
              <a:t>As </a:t>
            </a:r>
            <a:r>
              <a:rPr lang="en-US" altLang="en-US" i="1" dirty="0">
                <a:cs typeface="MS PGothic" panose="020B0600070205080204" pitchFamily="34" charset="-128"/>
              </a:rPr>
              <a:t>N</a:t>
            </a:r>
            <a:r>
              <a:rPr lang="en-US" altLang="en-US" dirty="0">
                <a:cs typeface="MS PGothic" panose="020B0600070205080204" pitchFamily="34" charset="-128"/>
              </a:rPr>
              <a:t> approaches infinity, speedup approaches 1 / </a:t>
            </a:r>
            <a:r>
              <a:rPr lang="en-US" altLang="en-US" i="1" dirty="0">
                <a:cs typeface="MS PGothic" panose="020B0600070205080204" pitchFamily="34" charset="-128"/>
              </a:rPr>
              <a:t>S</a:t>
            </a:r>
          </a:p>
          <a:p>
            <a:pPr>
              <a:buFont typeface="Monotype Sorts" pitchFamily="-84" charset="2"/>
              <a:buNone/>
              <a:defRPr/>
            </a:pPr>
            <a:br>
              <a:rPr lang="en-US" altLang="en-US" b="1" dirty="0">
                <a:cs typeface="MS PGothic" panose="020B0600070205080204" pitchFamily="34" charset="-128"/>
              </a:rPr>
            </a:br>
            <a:r>
              <a:rPr lang="en-US" altLang="en-US" b="1" dirty="0">
                <a:cs typeface="MS PGothic" panose="020B0600070205080204" pitchFamily="34" charset="-128"/>
              </a:rPr>
              <a:t>Serial portion of an application has disproportionate  effect on performance gained by adding additional cores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800" b="1" dirty="0">
              <a:cs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cs typeface="MS PGothic" panose="020B0600070205080204" pitchFamily="34" charset="-128"/>
              </a:rPr>
              <a:t>But does the law take into account contemporary multicore systems?</a:t>
            </a:r>
          </a:p>
        </p:txBody>
      </p:sp>
      <p:pic>
        <p:nvPicPr>
          <p:cNvPr id="25603" name="Picture 1" descr="Screen Shot 2012-12-04 at 7.54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117" y="2597182"/>
            <a:ext cx="2430463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52</TotalTime>
  <Words>587</Words>
  <Application>Microsoft Office PowerPoint</Application>
  <PresentationFormat>On-screen Show (4:3)</PresentationFormat>
  <Paragraphs>108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4:  Threads &amp; Concurrency </vt:lpstr>
      <vt:lpstr>Definition</vt:lpstr>
      <vt:lpstr>Motivation</vt:lpstr>
      <vt:lpstr>Single and Multithreaded Processes</vt:lpstr>
      <vt:lpstr>Multithreaded Server Architecture</vt:lpstr>
      <vt:lpstr>Benefits</vt:lpstr>
      <vt:lpstr>Multicore Programming</vt:lpstr>
      <vt:lpstr>Concurrency vs. Parallelism</vt:lpstr>
      <vt:lpstr>Amdahl’s Law</vt:lpstr>
      <vt:lpstr>Amdahl’s Law</vt:lpstr>
      <vt:lpstr>User Threads and Kernel Threads</vt:lpstr>
      <vt:lpstr>User and Kernel Threads</vt:lpstr>
      <vt:lpstr>Multithreading Models</vt:lpstr>
      <vt:lpstr>Many-to-One</vt:lpstr>
      <vt:lpstr>One-to-One</vt:lpstr>
      <vt:lpstr>Many-to-Many Model</vt:lpstr>
      <vt:lpstr>Two-level Model</vt:lpstr>
      <vt:lpstr>End of Chapter 4 Part-1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Sohail Khan</cp:lastModifiedBy>
  <cp:revision>228</cp:revision>
  <cp:lastPrinted>2013-09-10T17:57:00Z</cp:lastPrinted>
  <dcterms:created xsi:type="dcterms:W3CDTF">2011-01-13T23:43:00Z</dcterms:created>
  <dcterms:modified xsi:type="dcterms:W3CDTF">2023-03-01T06:25:43Z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E756D81D7D3543D0BBE235C40BD4685A</vt:lpwstr>
  </property>
  <property fmtid="{D5CDD505-2E9C-101B-9397-08002B2CF9AE}" pid="3" name="KSOProductBuildVer">
    <vt:lpwstr>1033-11.2.0.11486</vt:lpwstr>
  </property>
</Properties>
</file>