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31" r:id="rId2"/>
    <p:sldId id="334" r:id="rId3"/>
    <p:sldId id="418" r:id="rId4"/>
    <p:sldId id="335" r:id="rId5"/>
    <p:sldId id="337" r:id="rId6"/>
    <p:sldId id="381" r:id="rId7"/>
    <p:sldId id="340" r:id="rId8"/>
    <p:sldId id="341" r:id="rId9"/>
    <p:sldId id="342" r:id="rId10"/>
    <p:sldId id="343" r:id="rId11"/>
    <p:sldId id="344" r:id="rId12"/>
    <p:sldId id="345" r:id="rId13"/>
    <p:sldId id="348" r:id="rId14"/>
    <p:sldId id="349" r:id="rId15"/>
    <p:sldId id="350" r:id="rId16"/>
    <p:sldId id="375" r:id="rId17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4635"/>
  </p:normalViewPr>
  <p:slideViewPr>
    <p:cSldViewPr snapToGrid="0">
      <p:cViewPr varScale="1">
        <p:scale>
          <a:sx n="81" d="100"/>
          <a:sy n="81" d="100"/>
        </p:scale>
        <p:origin x="1560" y="6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ctr" anchorCtr="0" compatLnSpc="1"/>
          <a:lstStyle>
            <a:lvl1pPr defTabSz="890905">
              <a:defRPr sz="1100">
                <a:latin typeface="Helvetica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ctr" anchorCtr="0" compatLnSpc="1"/>
          <a:lstStyle>
            <a:lvl1pPr algn="r" defTabSz="890905">
              <a:defRPr sz="1100">
                <a:latin typeface="Helvetica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b" anchorCtr="0" compatLnSpc="1"/>
          <a:lstStyle>
            <a:lvl1pPr defTabSz="890905">
              <a:defRPr sz="1100">
                <a:latin typeface="Helvetica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b" anchorCtr="0" compatLnSpc="1"/>
          <a:lstStyle>
            <a:lvl1pPr algn="r" defTabSz="890905">
              <a:defRPr sz="1100" smtClean="0">
                <a:latin typeface="Helvetica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ctr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ctr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ctr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b" anchorCtr="0" compatLnSpc="1"/>
          <a:lstStyle>
            <a:lvl1pPr algn="r" defTabSz="939800">
              <a:defRPr sz="1200" smtClean="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charset="0"/>
              </a:rPr>
              <a:t>Silberschatz, Galvin and Gagne ©2018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charset="0"/>
              </a:rPr>
              <a:t>Silberschatz, Galvin and Gagne ©2018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8: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dirty="0"/>
              <a:t>Ensure that the system will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prevention</a:t>
            </a:r>
          </a:p>
          <a:p>
            <a:pPr lvl="1"/>
            <a:r>
              <a:rPr lang="en-US" altLang="en-US" dirty="0"/>
              <a:t>Deadlock avoidance</a:t>
            </a:r>
          </a:p>
          <a:p>
            <a:r>
              <a:rPr lang="en-US" altLang="en-US" dirty="0"/>
              <a:t>Allow the system to enter a deadlock state and then recover</a:t>
            </a:r>
          </a:p>
          <a:p>
            <a:r>
              <a:rPr lang="en-US" altLang="en-US" dirty="0"/>
              <a:t>Ignore the problem and pretend that deadlocks never occur in the system.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3773" y="1717511"/>
            <a:ext cx="7237084" cy="3822700"/>
          </a:xfrm>
        </p:spPr>
        <p:txBody>
          <a:bodyPr/>
          <a:lstStyle/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thread requests a resource, it does not hold any other resources</a:t>
            </a:r>
          </a:p>
          <a:p>
            <a:pPr lvl="1"/>
            <a:r>
              <a:rPr lang="en-US" altLang="en-US" dirty="0"/>
              <a:t>Require threads to request and be allocated all its resources before it begins execution or allow thread to request resources only when the thread has none allocated to it.</a:t>
            </a:r>
          </a:p>
          <a:p>
            <a:pPr lvl="1"/>
            <a:r>
              <a:rPr lang="en-US" altLang="en-US" dirty="0"/>
              <a:t>Low resource utilization; starvation possible</a:t>
            </a:r>
          </a:p>
        </p:txBody>
      </p:sp>
      <p:sp>
        <p:nvSpPr>
          <p:cNvPr id="25603" name="Text Box 1028"/>
          <p:cNvSpPr txBox="1">
            <a:spLocks noChangeArrowheads="1"/>
          </p:cNvSpPr>
          <p:nvPr/>
        </p:nvSpPr>
        <p:spPr bwMode="auto">
          <a:xfrm>
            <a:off x="885826" y="1196734"/>
            <a:ext cx="7800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085853"/>
            <a:ext cx="7683500" cy="4446588"/>
          </a:xfrm>
        </p:spPr>
        <p:txBody>
          <a:bodyPr/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/>
              <a:t>Preempted resources are added to the list of resources for which the thread is waiting</a:t>
            </a:r>
          </a:p>
          <a:p>
            <a:pPr lvl="1"/>
            <a:r>
              <a:rPr lang="en-US" altLang="en-US" dirty="0"/>
              <a:t>Thread will be restarted only when it can regain its old resources, as well as the new ones that it is requesting</a:t>
            </a:r>
          </a:p>
          <a:p>
            <a:r>
              <a:rPr lang="en-US" altLang="en-US" b="1" dirty="0"/>
              <a:t>Circular Wait:</a:t>
            </a:r>
          </a:p>
          <a:p>
            <a:pPr lvl="1"/>
            <a:r>
              <a:rPr lang="en-US" altLang="en-US" dirty="0"/>
              <a:t>Impose a total ordering of all resource types, and require that each thread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7296539" cy="3783012"/>
          </a:xfrm>
        </p:spPr>
        <p:txBody>
          <a:bodyPr/>
          <a:lstStyle/>
          <a:p>
            <a:r>
              <a:rPr lang="en-US" altLang="en-US" dirty="0"/>
              <a:t>Simplest and most useful model requires that each thread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858417" y="1098550"/>
            <a:ext cx="767909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10438" cy="4914562"/>
          </a:xfrm>
        </p:spPr>
        <p:txBody>
          <a:bodyPr/>
          <a:lstStyle/>
          <a:p>
            <a:r>
              <a:rPr lang="en-US" altLang="en-US" dirty="0"/>
              <a:t>When a thread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T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T</a:t>
            </a:r>
            <a:r>
              <a:rPr lang="en-US" altLang="en-US" i="1" baseline="-25000" dirty="0"/>
              <a:t>n</a:t>
            </a:r>
            <a:r>
              <a:rPr lang="en-US" altLang="en-US" dirty="0"/>
              <a:t>&gt; of ALL the threads  in the systems such that  for each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the resources that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terminates,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dirty="0"/>
              <a:t>System consists of resources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1"/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17586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817360" y="1331338"/>
            <a:ext cx="6959600" cy="4860925"/>
          </a:xfrm>
        </p:spPr>
        <p:txBody>
          <a:bodyPr/>
          <a:lstStyle/>
          <a:p>
            <a:r>
              <a:rPr lang="en-US" altLang="en-US" dirty="0"/>
              <a:t>Data: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r>
              <a:rPr lang="en-US" altLang="en-US" dirty="0"/>
              <a:t>Two threads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</a:p>
          <a:p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3281" y="1685190"/>
            <a:ext cx="6757437" cy="46688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thread at a time can use a resource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thread holding at least one resource is waiting to acquire additional resources held by other threads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thread holding it, after that thread has completed its task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} of waiting threads such that </a:t>
            </a:r>
            <a:r>
              <a:rPr lang="en-US" altLang="en-US" i="1" dirty="0"/>
              <a:t>T</a:t>
            </a:r>
            <a:r>
              <a:rPr lang="en-US" altLang="en-US" baseline="-25000" dirty="0"/>
              <a:t>0 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749300" y="1226620"/>
            <a:ext cx="648535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Deadlock can arise if four conditions hold simultaneously.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T</a:t>
            </a:r>
            <a:r>
              <a:rPr lang="en-US" altLang="en-US" dirty="0"/>
              <a:t> = {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dirty="0"/>
              <a:t>}, the set consisting of all the threads in the system.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021522" y="1300748"/>
            <a:ext cx="4275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A set of vertices </a:t>
            </a:r>
            <a:r>
              <a:rPr kumimoji="0" lang="en-US" altLang="en-US" i="1" dirty="0"/>
              <a:t>V</a:t>
            </a:r>
            <a:r>
              <a:rPr kumimoji="0" lang="en-US" altLang="en-US" dirty="0"/>
              <a:t> and a set of edges </a:t>
            </a:r>
            <a:r>
              <a:rPr kumimoji="0" lang="en-US" altLang="en-US" i="1" dirty="0"/>
              <a:t>E</a:t>
            </a:r>
            <a:r>
              <a:rPr kumimoji="0" lang="en-US" alt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1127465" y="214006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/>
          <a:lstStyle/>
          <a:p>
            <a:r>
              <a:rPr lang="en-US" altLang="en-US" dirty="0"/>
              <a:t>One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Two instances of R</a:t>
            </a:r>
            <a:r>
              <a:rPr lang="en-US" altLang="en-US" baseline="-25000" dirty="0"/>
              <a:t>2</a:t>
            </a:r>
          </a:p>
          <a:p>
            <a:r>
              <a:rPr lang="en-US" altLang="en-US" dirty="0"/>
              <a:t>One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Three instance of R</a:t>
            </a:r>
            <a:r>
              <a:rPr lang="en-US" altLang="en-US" baseline="-25000" dirty="0"/>
              <a:t>4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 and is waiting for an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1</a:t>
            </a:r>
            <a:r>
              <a:rPr lang="en-US" altLang="en-US" dirty="0"/>
              <a:t>,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, and is waiting for an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is holds one instance of R</a:t>
            </a:r>
            <a:r>
              <a:rPr lang="en-US" altLang="en-US" baseline="-25000" dirty="0"/>
              <a:t>3</a:t>
            </a:r>
          </a:p>
          <a:p>
            <a:endParaRPr lang="en-US" altLang="en-US" baseline="-25000" dirty="0"/>
          </a:p>
          <a:p>
            <a:endParaRPr lang="en-US" altLang="en-US" baseline="-25000" dirty="0"/>
          </a:p>
          <a:p>
            <a:r>
              <a:rPr lang="en-US" altLang="en-US" dirty="0">
                <a:solidFill>
                  <a:srgbClr val="FF0000"/>
                </a:solidFill>
              </a:rPr>
              <a:t>Let’s add a request edge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 → R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endParaRPr lang="en-US" altLang="en-US" dirty="0"/>
          </a:p>
          <a:p>
            <a:pPr marL="0" indent="0">
              <a:buNone/>
            </a:pPr>
            <a:endParaRPr lang="en-US" altLang="en-US" baseline="-25000" dirty="0"/>
          </a:p>
        </p:txBody>
      </p:sp>
      <p:pic>
        <p:nvPicPr>
          <p:cNvPr id="9113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BFCC-C027-85CC-2C72-FB2E900DE2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Two minimal cycles exist in the system:</a:t>
            </a:r>
          </a:p>
          <a:p>
            <a:r>
              <a:rPr lang="en-US" sz="1600" dirty="0"/>
              <a:t>T </a:t>
            </a:r>
            <a:r>
              <a:rPr lang="en-US" sz="1600" baseline="-25000" dirty="0"/>
              <a:t>1</a:t>
            </a:r>
            <a:r>
              <a:rPr lang="en-US" sz="1600" dirty="0"/>
              <a:t> → R</a:t>
            </a:r>
            <a:r>
              <a:rPr lang="en-US" sz="1600" baseline="-25000" dirty="0"/>
              <a:t>1</a:t>
            </a:r>
            <a:r>
              <a:rPr lang="en-US" sz="1600" dirty="0"/>
              <a:t> → T</a:t>
            </a:r>
            <a:r>
              <a:rPr lang="en-US" sz="1600" baseline="-25000" dirty="0"/>
              <a:t>2</a:t>
            </a:r>
            <a:r>
              <a:rPr lang="en-US" sz="1600" dirty="0"/>
              <a:t> → R</a:t>
            </a:r>
            <a:r>
              <a:rPr lang="en-US" sz="1600" baseline="-25000" dirty="0"/>
              <a:t>3</a:t>
            </a:r>
            <a:r>
              <a:rPr lang="en-US" sz="1600" dirty="0"/>
              <a:t> → T</a:t>
            </a:r>
            <a:r>
              <a:rPr lang="en-US" sz="1600" baseline="-25000" dirty="0"/>
              <a:t>3</a:t>
            </a:r>
            <a:r>
              <a:rPr lang="en-US" sz="1600" dirty="0"/>
              <a:t> → R</a:t>
            </a:r>
            <a:r>
              <a:rPr lang="en-US" sz="1600" baseline="-25000" dirty="0"/>
              <a:t>2</a:t>
            </a:r>
            <a:r>
              <a:rPr lang="en-US" sz="1600" dirty="0"/>
              <a:t> → T</a:t>
            </a:r>
            <a:r>
              <a:rPr lang="en-US" sz="1600" baseline="-25000" dirty="0"/>
              <a:t>1</a:t>
            </a:r>
            <a:r>
              <a:rPr lang="en-US" sz="1600" dirty="0"/>
              <a:t> </a:t>
            </a:r>
          </a:p>
          <a:p>
            <a:r>
              <a:rPr lang="en-US" sz="1600" dirty="0"/>
              <a:t>T</a:t>
            </a:r>
            <a:r>
              <a:rPr lang="en-US" sz="1600" baseline="-25000" dirty="0"/>
              <a:t>2</a:t>
            </a:r>
            <a:r>
              <a:rPr lang="en-US" sz="1600" dirty="0"/>
              <a:t> → R</a:t>
            </a:r>
            <a:r>
              <a:rPr lang="en-US" sz="1600" baseline="-25000" dirty="0"/>
              <a:t>3</a:t>
            </a:r>
            <a:r>
              <a:rPr lang="en-US" sz="1600" dirty="0"/>
              <a:t>→ T</a:t>
            </a:r>
            <a:r>
              <a:rPr lang="en-US" sz="1600" baseline="-25000" dirty="0"/>
              <a:t>3</a:t>
            </a:r>
            <a:r>
              <a:rPr lang="en-US" sz="1600" dirty="0"/>
              <a:t> → R</a:t>
            </a:r>
            <a:r>
              <a:rPr lang="en-US" sz="1600" baseline="-25000" dirty="0"/>
              <a:t>2</a:t>
            </a:r>
            <a:r>
              <a:rPr lang="en-US" sz="1600" dirty="0"/>
              <a:t> → T</a:t>
            </a:r>
            <a:r>
              <a:rPr lang="en-US" sz="1600" baseline="-25000" dirty="0"/>
              <a:t>2</a:t>
            </a:r>
            <a:r>
              <a:rPr lang="en-US" sz="1600" dirty="0"/>
              <a:t>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Threads T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, T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, and T</a:t>
            </a:r>
            <a:r>
              <a:rPr lang="en-US" sz="2000" baseline="-25000" dirty="0">
                <a:solidFill>
                  <a:srgbClr val="FF0000"/>
                </a:solidFill>
              </a:rPr>
              <a:t>3</a:t>
            </a:r>
            <a:r>
              <a:rPr lang="en-US" sz="2000" dirty="0">
                <a:solidFill>
                  <a:srgbClr val="FF0000"/>
                </a:solidFill>
              </a:rPr>
              <a:t> are deadlocked.</a:t>
            </a:r>
            <a:r>
              <a:rPr lang="en-US" sz="2000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741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" y="101917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9ECD-ACBE-6D02-514B-057AA47EBD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Now consider the resource-allocation graph:</a:t>
            </a:r>
          </a:p>
          <a:p>
            <a:r>
              <a:rPr lang="en-US" sz="1800" dirty="0"/>
              <a:t>T</a:t>
            </a:r>
            <a:r>
              <a:rPr lang="en-US" sz="1800" baseline="-25000" dirty="0"/>
              <a:t>1</a:t>
            </a:r>
            <a:r>
              <a:rPr lang="en-US" sz="1800" dirty="0"/>
              <a:t> → R</a:t>
            </a:r>
            <a:r>
              <a:rPr lang="en-US" sz="1800" baseline="-25000" dirty="0"/>
              <a:t>1</a:t>
            </a:r>
            <a:r>
              <a:rPr lang="en-US" sz="1800" dirty="0"/>
              <a:t> → T</a:t>
            </a:r>
            <a:r>
              <a:rPr lang="en-US" sz="1800" baseline="-25000" dirty="0"/>
              <a:t>3</a:t>
            </a:r>
            <a:r>
              <a:rPr lang="en-US" sz="1800" dirty="0"/>
              <a:t> → R</a:t>
            </a:r>
            <a:r>
              <a:rPr lang="en-US" sz="1800" baseline="-25000" dirty="0"/>
              <a:t>2</a:t>
            </a:r>
            <a:r>
              <a:rPr lang="en-US" sz="1800" dirty="0"/>
              <a:t> → T</a:t>
            </a:r>
            <a:r>
              <a:rPr lang="en-US" sz="1800" baseline="-25000" dirty="0"/>
              <a:t>1</a:t>
            </a:r>
          </a:p>
          <a:p>
            <a:endParaRPr lang="en-US" sz="1800" baseline="-25000" dirty="0"/>
          </a:p>
          <a:p>
            <a:endParaRPr lang="en-US" sz="1800" baseline="-25000" dirty="0"/>
          </a:p>
          <a:p>
            <a:r>
              <a:rPr lang="en-US" sz="2000" dirty="0">
                <a:solidFill>
                  <a:srgbClr val="FF0000"/>
                </a:solidFill>
              </a:rPr>
              <a:t>Cycle but no deadlock.</a:t>
            </a:r>
          </a:p>
        </p:txBody>
      </p:sp>
      <p:pic>
        <p:nvPicPr>
          <p:cNvPr id="1945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57" y="1233488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7635000" cy="4400550"/>
          </a:xfrm>
        </p:spPr>
        <p:txBody>
          <a:bodyPr/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39</TotalTime>
  <Words>994</Words>
  <Application>Microsoft Office PowerPoint</Application>
  <PresentationFormat>On-screen Show (4:3)</PresentationFormat>
  <Paragraphs>115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Courier New</vt:lpstr>
      <vt:lpstr>Helvetica</vt:lpstr>
      <vt:lpstr>Times New Roman</vt:lpstr>
      <vt:lpstr>Verdana</vt:lpstr>
      <vt:lpstr>Webdings</vt:lpstr>
      <vt:lpstr>Wingdings</vt:lpstr>
      <vt:lpstr>os-8</vt:lpstr>
      <vt:lpstr>Chapter 8:  Deadlocks</vt:lpstr>
      <vt:lpstr>System Model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Deadlock Avoidance</vt:lpstr>
      <vt:lpstr>Safe State</vt:lpstr>
      <vt:lpstr>Basic Facts</vt:lpstr>
      <vt:lpstr>End of Chapter 8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Sohail Khan</cp:lastModifiedBy>
  <cp:revision>240</cp:revision>
  <cp:lastPrinted>2013-09-10T17:57:00Z</cp:lastPrinted>
  <dcterms:created xsi:type="dcterms:W3CDTF">2011-01-13T23:43:00Z</dcterms:created>
  <dcterms:modified xsi:type="dcterms:W3CDTF">2023-04-12T07:52:33Z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FF14B91938F64839B0FD54F558D0010A</vt:lpwstr>
  </property>
  <property fmtid="{D5CDD505-2E9C-101B-9397-08002B2CF9AE}" pid="3" name="KSOProductBuildVer">
    <vt:lpwstr>1033-11.2.0.11516</vt:lpwstr>
  </property>
</Properties>
</file>