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331" r:id="rId3"/>
    <p:sldId id="334" r:id="rId5"/>
    <p:sldId id="460" r:id="rId6"/>
    <p:sldId id="335" r:id="rId7"/>
    <p:sldId id="336" r:id="rId8"/>
    <p:sldId id="337" r:id="rId9"/>
    <p:sldId id="340" r:id="rId10"/>
    <p:sldId id="341" r:id="rId11"/>
    <p:sldId id="403" r:id="rId12"/>
    <p:sldId id="404" r:id="rId13"/>
    <p:sldId id="350" r:id="rId14"/>
    <p:sldId id="351" r:id="rId15"/>
    <p:sldId id="352" r:id="rId16"/>
    <p:sldId id="353" r:id="rId17"/>
    <p:sldId id="360" r:id="rId18"/>
    <p:sldId id="361" r:id="rId19"/>
    <p:sldId id="362" r:id="rId20"/>
    <p:sldId id="363" r:id="rId21"/>
    <p:sldId id="419" r:id="rId22"/>
    <p:sldId id="365" r:id="rId23"/>
    <p:sldId id="366" r:id="rId24"/>
    <p:sldId id="367" r:id="rId25"/>
    <p:sldId id="400" r:id="rId26"/>
    <p:sldId id="368" r:id="rId27"/>
    <p:sldId id="369" r:id="rId28"/>
    <p:sldId id="371" r:id="rId29"/>
    <p:sldId id="372" r:id="rId30"/>
    <p:sldId id="373" r:id="rId31"/>
    <p:sldId id="374" r:id="rId32"/>
    <p:sldId id="431" r:id="rId33"/>
    <p:sldId id="432" r:id="rId34"/>
    <p:sldId id="433" r:id="rId35"/>
    <p:sldId id="434" r:id="rId36"/>
    <p:sldId id="435" r:id="rId37"/>
    <p:sldId id="395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0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defTabSz="883285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algn="r" defTabSz="883285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defTabSz="883285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algn="r"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defTabSz="93091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299F4-DE32-472A-828E-99AC97F85AD6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EC8C6-E810-4484-A297-26A2437CEBA7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8E3A2B-1C0B-471A-A4D6-4233FF161C8C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5C7750-47E1-458A-9989-9BA8D4448C94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09B2EB-74E1-4827-890E-11429954D163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  <a:endParaRPr lang="en-US" altLang="en-US" sz="1000" b="1" dirty="0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 dirty="0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9:  Main Memory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  <a:endParaRPr lang="en-US" altLang="en-US" dirty="0"/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  <a:endParaRPr lang="en-US" altLang="en-US" dirty="0"/>
          </a:p>
        </p:txBody>
      </p:sp>
      <p:pic>
        <p:nvPicPr>
          <p:cNvPr id="15364" name="Picture 2" descr="W:\os-book\OS10\slide-dir\os-figures\9_0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Variable Partition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  <a:endParaRPr lang="en-US" altLang="en-US" dirty="0"/>
          </a:p>
          <a:p>
            <a:pPr lvl="1"/>
            <a:r>
              <a:rPr lang="en-US" altLang="en-US" sz="1600" dirty="0"/>
              <a:t>Degree of multiprogramming limited by number of partitions</a:t>
            </a:r>
            <a:endParaRPr lang="en-US" altLang="en-US" sz="1600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  <a:endParaRPr lang="en-US" altLang="en-US" sz="1600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  <a:endParaRPr lang="en-US" altLang="en-US" sz="1600" dirty="0"/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  <a:endParaRPr lang="en-US" altLang="en-US" sz="1600" dirty="0"/>
          </a:p>
          <a:p>
            <a:pPr lvl="1"/>
            <a:r>
              <a:rPr lang="en-US" altLang="en-US" sz="1600" dirty="0"/>
              <a:t>Process exiting frees its partition, adjacent free partitions combined</a:t>
            </a:r>
            <a:endParaRPr lang="en-US" altLang="en-US" sz="1600" dirty="0"/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  <a:endParaRPr lang="en-US" altLang="en-US" sz="1600" dirty="0"/>
          </a:p>
        </p:txBody>
      </p:sp>
      <p:pic>
        <p:nvPicPr>
          <p:cNvPr id="21508" name="Picture 5" descr="W:\os-book\OS10\slide-dir\os-figures\9_0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  <a:endParaRPr lang="en-US" altLang="en-US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  <a:endParaRPr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  <a:endParaRPr lang="en-US" altLang="en-US" dirty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sz="1800" dirty="0">
                <a:sym typeface="+mn-ea"/>
              </a:rPr>
              <a:t>As processes are loaded and removed from memory, the free memory space is broken into little pieces.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  <a:sym typeface="+mn-ea"/>
              </a:rPr>
              <a:t> </a:t>
            </a:r>
            <a:endParaRPr lang="en-US" altLang="en-US" sz="18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dirty="0"/>
          </a:p>
          <a:p>
            <a:pPr lvl="1"/>
            <a:r>
              <a:rPr lang="en-US" altLang="en-US" dirty="0">
                <a:sym typeface="+mn-ea"/>
              </a:rPr>
              <a:t>Both the first-fit and best-fit strategies for memory allocation suffer from external fragmentation. 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  <a:endParaRPr lang="en-US" altLang="en-US" dirty="0"/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  <a:endParaRPr lang="en-US" altLang="en-US" dirty="0"/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Shuffle memory contents to place all free memory together in one large block</a:t>
            </a:r>
            <a:endParaRPr lang="en-US" altLang="en-US" dirty="0"/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  <a:endParaRPr lang="en-US" altLang="en-US" dirty="0"/>
          </a:p>
          <a:p>
            <a:pPr lvl="1"/>
            <a:r>
              <a:rPr lang="en-US" altLang="en-US" dirty="0"/>
              <a:t>I/O problem</a:t>
            </a:r>
            <a:endParaRPr lang="en-US" altLang="en-US" dirty="0"/>
          </a:p>
          <a:p>
            <a:pPr lvl="2"/>
            <a:r>
              <a:rPr lang="en-US" altLang="en-US" dirty="0"/>
              <a:t>Latch job in memory while it is involved in I/O</a:t>
            </a:r>
            <a:endParaRPr lang="en-US" altLang="en-US" dirty="0"/>
          </a:p>
          <a:p>
            <a:pPr lvl="2"/>
            <a:r>
              <a:rPr lang="en-US" altLang="en-US" dirty="0"/>
              <a:t>Do I/O only into OS buffers</a:t>
            </a:r>
            <a:endParaRPr lang="en-US" altLang="en-US" dirty="0"/>
          </a:p>
          <a:p>
            <a:r>
              <a:rPr lang="en-US" altLang="en-US" dirty="0"/>
              <a:t>Now consider that backing store has same fragmentation problems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</a:t>
            </a:r>
            <a:endParaRPr lang="en-US" alt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1094" y="1128713"/>
            <a:ext cx="7484706" cy="4764087"/>
          </a:xfrm>
        </p:spPr>
        <p:txBody>
          <a:bodyPr/>
          <a:lstStyle/>
          <a:p>
            <a:r>
              <a:rPr lang="en-US" altLang="en-US" dirty="0"/>
              <a:t>Physical  address space of a process can be noncontiguous; process is allocated physical memory whenever the latter is available</a:t>
            </a:r>
            <a:endParaRPr lang="en-US" altLang="en-US" dirty="0"/>
          </a:p>
          <a:p>
            <a:pPr lvl="1"/>
            <a:r>
              <a:rPr lang="en-US" altLang="en-US" dirty="0"/>
              <a:t>Avoids external fragmentation</a:t>
            </a:r>
            <a:endParaRPr lang="en-US" altLang="en-US" dirty="0"/>
          </a:p>
          <a:p>
            <a:pPr lvl="1"/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  <a:endParaRPr lang="en-US" altLang="en-US" dirty="0"/>
          </a:p>
          <a:p>
            <a:r>
              <a:rPr lang="en-US" altLang="en-US" dirty="0"/>
              <a:t>Still have Internal fragmentation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236379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Address Translation Scheme</a:t>
            </a:r>
            <a:endParaRPr lang="en-US" altLang="en-US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1375" y="1125538"/>
            <a:ext cx="7299325" cy="44831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Address generated by CPU is divided into:</a:t>
            </a:r>
            <a:endParaRPr lang="en-US" altLang="en-US" dirty="0"/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  <a:endParaRPr lang="en-US" altLang="en-US" dirty="0"/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  <a:endParaRPr lang="en-US" altLang="en-US" baseline="30000" dirty="0"/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23291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</a:t>
            </a:r>
            <a:endParaRPr lang="en-US" altLang="en-US" dirty="0"/>
          </a:p>
        </p:txBody>
      </p:sp>
      <p:pic>
        <p:nvPicPr>
          <p:cNvPr id="27651" name="Picture 7" descr="C:\Users\as668\Desktop\9_0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36819" y="1673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  <a:endParaRPr lang="en-US" altLang="en-US" sz="2600" dirty="0"/>
          </a:p>
        </p:txBody>
      </p:sp>
      <p:pic>
        <p:nvPicPr>
          <p:cNvPr id="28675" name="Picture 10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88950" y="232622"/>
            <a:ext cx="8229600" cy="576263"/>
          </a:xfrm>
        </p:spPr>
        <p:txBody>
          <a:bodyPr/>
          <a:lstStyle/>
          <a:p>
            <a:r>
              <a:rPr lang="en-US" altLang="en-US" dirty="0"/>
              <a:t>Paging Example 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30424" y="1138238"/>
            <a:ext cx="7604449" cy="4821237"/>
          </a:xfrm>
        </p:spPr>
        <p:txBody>
          <a:bodyPr/>
          <a:lstStyle/>
          <a:p>
            <a:r>
              <a:rPr lang="en-US" altLang="en-US" dirty="0"/>
              <a:t>Logical address:  n = 2 and  m = 4. Using a page size of 4 bytes and a physical memory of 32 bytes (8 pages)</a:t>
            </a:r>
            <a:endParaRPr lang="en-US" altLang="en-US" dirty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  <a:endParaRPr lang="en-US" alt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  <a:endParaRPr lang="en-US" altLang="en-US" dirty="0"/>
          </a:p>
          <a:p>
            <a:r>
              <a:rPr lang="en-US" altLang="en-US" dirty="0"/>
              <a:t>Memory unit only sees a stream of:</a:t>
            </a:r>
            <a:endParaRPr lang="en-US" altLang="en-US" dirty="0"/>
          </a:p>
          <a:p>
            <a:pPr lvl="1"/>
            <a:r>
              <a:rPr lang="en-US" altLang="en-US" dirty="0"/>
              <a:t>addresses + read requests, or </a:t>
            </a:r>
            <a:endParaRPr lang="en-US" altLang="en-US" dirty="0"/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66593" y="175468"/>
            <a:ext cx="7491607" cy="636588"/>
          </a:xfrm>
        </p:spPr>
        <p:txBody>
          <a:bodyPr/>
          <a:lstStyle/>
          <a:p>
            <a:r>
              <a:rPr lang="en-US" altLang="en-US" sz="2600" dirty="0"/>
              <a:t>Paging -- Calculating internal fragmentation</a:t>
            </a:r>
            <a:endParaRPr lang="en-US" altLang="en-US" sz="26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26196" y="1112044"/>
            <a:ext cx="7491607" cy="4633912"/>
          </a:xfrm>
        </p:spPr>
        <p:txBody>
          <a:bodyPr/>
          <a:lstStyle/>
          <a:p>
            <a:r>
              <a:rPr lang="en-US" altLang="en-US" dirty="0"/>
              <a:t>Page size = 2,048 bytes</a:t>
            </a:r>
            <a:endParaRPr lang="en-US" altLang="en-US" dirty="0"/>
          </a:p>
          <a:p>
            <a:r>
              <a:rPr lang="en-US" altLang="en-US" dirty="0"/>
              <a:t>Process size = 72,766 bytes</a:t>
            </a:r>
            <a:endParaRPr lang="en-US" altLang="en-US" dirty="0"/>
          </a:p>
          <a:p>
            <a:r>
              <a:rPr lang="en-US" altLang="en-US" dirty="0"/>
              <a:t>35 pages + 1,086 bytes</a:t>
            </a:r>
            <a:endParaRPr lang="en-US" altLang="en-US" dirty="0"/>
          </a:p>
          <a:p>
            <a:r>
              <a:rPr lang="en-US" altLang="en-US" dirty="0"/>
              <a:t>Internal fragmentation of 2,048 - 1,086 = 962 bytes</a:t>
            </a:r>
            <a:endParaRPr lang="en-US" altLang="en-US" dirty="0"/>
          </a:p>
          <a:p>
            <a:r>
              <a:rPr lang="en-US" altLang="en-US" dirty="0"/>
              <a:t>Worst case fragmentation = 1 frame – 1 byte</a:t>
            </a:r>
            <a:endParaRPr lang="en-US" altLang="en-US" dirty="0"/>
          </a:p>
          <a:p>
            <a:r>
              <a:rPr lang="en-US" altLang="en-US" dirty="0"/>
              <a:t>On average fragmentation = 1 / 2 frame size</a:t>
            </a:r>
            <a:endParaRPr lang="en-US" altLang="en-US" dirty="0"/>
          </a:p>
          <a:p>
            <a:r>
              <a:rPr lang="en-US" altLang="en-US" dirty="0"/>
              <a:t>So small frame sizes desirable?</a:t>
            </a:r>
            <a:endParaRPr lang="en-US" altLang="en-US" dirty="0"/>
          </a:p>
          <a:p>
            <a:r>
              <a:rPr lang="en-US" altLang="en-US" dirty="0"/>
              <a:t>But each page table entry takes memory to track</a:t>
            </a:r>
            <a:endParaRPr lang="en-US" altLang="en-US" dirty="0"/>
          </a:p>
          <a:p>
            <a:r>
              <a:rPr lang="en-US" altLang="en-US" dirty="0"/>
              <a:t>Page sizes growing over time</a:t>
            </a:r>
            <a:endParaRPr lang="en-US" altLang="en-US" dirty="0"/>
          </a:p>
          <a:p>
            <a:pPr lvl="1"/>
            <a:r>
              <a:rPr lang="en-US" altLang="en-US" dirty="0"/>
              <a:t>Solaris supports two page sizes – 8 KB and 4 MB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Free Frames</a:t>
            </a:r>
            <a:endParaRPr lang="en-US" altLang="en-US" dirty="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Before allocation</a:t>
            </a:r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After allocation</a:t>
            </a:r>
            <a:endParaRPr lang="en-US" altLang="en-US">
              <a:latin typeface="Helvetica" panose="020B0604020202020204" pitchFamily="34" charset="0"/>
            </a:endParaRPr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Page Table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434" y="1146175"/>
            <a:ext cx="7725746" cy="4686300"/>
          </a:xfrm>
        </p:spPr>
        <p:txBody>
          <a:bodyPr/>
          <a:lstStyle/>
          <a:p>
            <a:r>
              <a:rPr lang="en-US" altLang="en-US" dirty="0"/>
              <a:t>Page table is kept in main memory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PTBR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page table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size of the page table</a:t>
            </a:r>
            <a:endParaRPr lang="en-US" altLang="en-US" dirty="0"/>
          </a:p>
          <a:p>
            <a:r>
              <a:rPr lang="en-US" altLang="en-US" dirty="0"/>
              <a:t>In this scheme every data/instruction access requires two memory accesses</a:t>
            </a:r>
            <a:endParaRPr lang="en-US" altLang="en-US" dirty="0"/>
          </a:p>
          <a:p>
            <a:pPr lvl="1"/>
            <a:r>
              <a:rPr lang="en-US" altLang="en-US" dirty="0"/>
              <a:t>One for the page table and one for the data / instruction</a:t>
            </a:r>
            <a:endParaRPr lang="en-US" altLang="en-US" dirty="0"/>
          </a:p>
          <a:p>
            <a:r>
              <a:rPr lang="en-US" altLang="en-US" dirty="0"/>
              <a:t>The two-memory access problem can be solved by the use of a special fast-lookup hardware cache called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translation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look-aside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TLBs</a:t>
            </a:r>
            <a:r>
              <a:rPr lang="en-US" altLang="en-US" dirty="0"/>
              <a:t>) (also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associative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dirty="0"/>
              <a:t>).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46" y="222674"/>
            <a:ext cx="836022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 Look-Aside Buffer 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101" y="1146175"/>
            <a:ext cx="7144399" cy="4606925"/>
          </a:xfrm>
        </p:spPr>
        <p:txBody>
          <a:bodyPr/>
          <a:lstStyle/>
          <a:p>
            <a:r>
              <a:rPr lang="en-US" altLang="en-US" dirty="0"/>
              <a:t>Some TLBs store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ASIDs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each TLB entry – uniquely identifies each process to provide address-space protection for that process</a:t>
            </a:r>
            <a:endParaRPr lang="en-US" altLang="en-US" dirty="0"/>
          </a:p>
          <a:p>
            <a:pPr lvl="1"/>
            <a:r>
              <a:rPr lang="en-US" altLang="en-US" dirty="0"/>
              <a:t>Otherwise need to flush at every context switch</a:t>
            </a:r>
            <a:endParaRPr lang="en-US" altLang="en-US" dirty="0"/>
          </a:p>
          <a:p>
            <a:r>
              <a:rPr lang="en-US" altLang="en-US" dirty="0"/>
              <a:t>TLBs typically small (64 to 1,024 entries)</a:t>
            </a:r>
            <a:endParaRPr lang="en-US" altLang="en-US" dirty="0"/>
          </a:p>
          <a:p>
            <a:r>
              <a:rPr lang="en-US" altLang="en-US" dirty="0"/>
              <a:t>On a TLB miss, value is loaded into the TLB for faster access next time</a:t>
            </a:r>
            <a:endParaRPr lang="en-US" altLang="en-US" dirty="0"/>
          </a:p>
          <a:p>
            <a:pPr lvl="1"/>
            <a:r>
              <a:rPr lang="en-US" altLang="en-US" dirty="0"/>
              <a:t>Replacement policies must be considered</a:t>
            </a:r>
            <a:endParaRPr lang="en-US" altLang="en-US" dirty="0"/>
          </a:p>
          <a:p>
            <a:pPr lvl="1"/>
            <a:r>
              <a:rPr lang="en-US" altLang="en-US" dirty="0"/>
              <a:t>Some entries can be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permanent fast access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Hardware</a:t>
            </a:r>
            <a:endParaRPr lang="en-US" altLang="en-US" dirty="0"/>
          </a:p>
        </p:txBody>
      </p:sp>
      <p:sp>
        <p:nvSpPr>
          <p:cNvPr id="348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11763" y="1211263"/>
            <a:ext cx="7735078" cy="4483100"/>
          </a:xfrm>
        </p:spPr>
        <p:txBody>
          <a:bodyPr/>
          <a:lstStyle/>
          <a:p>
            <a:r>
              <a:rPr lang="en-US" altLang="en-US" dirty="0"/>
              <a:t>Associative memory – parallel search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Address translation (p, d)</a:t>
            </a:r>
            <a:endParaRPr lang="en-US" altLang="en-US" dirty="0"/>
          </a:p>
          <a:p>
            <a:pPr marL="627380" lvl="1"/>
            <a:r>
              <a:rPr lang="en-US" altLang="en-US" dirty="0"/>
              <a:t>If p is in associative register, get frame # out</a:t>
            </a:r>
            <a:endParaRPr lang="en-US" altLang="en-US" dirty="0"/>
          </a:p>
          <a:p>
            <a:pPr marL="627380" lvl="1"/>
            <a:r>
              <a:rPr lang="en-US" altLang="en-US" dirty="0"/>
              <a:t>Otherwise get frame # from page table in memory</a:t>
            </a:r>
            <a:endParaRPr lang="en-US" altLang="en-US" dirty="0"/>
          </a:p>
          <a:p>
            <a:pPr marL="627380" lvl="1"/>
            <a:endParaRPr lang="en-US" altLang="en-US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93863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Paging Hardware With TLB</a:t>
            </a:r>
            <a:endParaRPr lang="en-US" altLang="en-US" sz="2400" dirty="0"/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 Protection</a:t>
            </a:r>
            <a:endParaRPr lang="en-US" alt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0425" y="1157288"/>
            <a:ext cx="7651102" cy="4468812"/>
          </a:xfrm>
        </p:spPr>
        <p:txBody>
          <a:bodyPr/>
          <a:lstStyle/>
          <a:p>
            <a:r>
              <a:rPr lang="en-US" altLang="en-US" dirty="0"/>
              <a:t>Memory protection implemented by associating protection bit with each frame to indicate if read-only or read-write access is allowed</a:t>
            </a:r>
            <a:endParaRPr lang="en-US" altLang="en-US" dirty="0"/>
          </a:p>
          <a:p>
            <a:pPr lvl="1"/>
            <a:r>
              <a:rPr lang="en-US" altLang="en-US" dirty="0"/>
              <a:t>Can also add more bits to indicate page execute-only, and so on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Valid-invalid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bit attached to each entry in the page table:</a:t>
            </a:r>
            <a:endParaRPr lang="en-US" altLang="en-US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valid</a:t>
            </a:r>
            <a:r>
              <a:rPr lang="ja-JP" altLang="en-US" dirty="0"/>
              <a:t>”</a:t>
            </a:r>
            <a:r>
              <a:rPr lang="en-US" altLang="ja-JP" dirty="0"/>
              <a:t> indicates that the associated page is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space, and is thus a legal page</a:t>
            </a:r>
            <a:endParaRPr lang="en-US" altLang="ja-JP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invalid</a:t>
            </a:r>
            <a:r>
              <a:rPr lang="ja-JP" altLang="en-US" dirty="0"/>
              <a:t>”</a:t>
            </a:r>
            <a:r>
              <a:rPr lang="en-US" altLang="ja-JP" dirty="0"/>
              <a:t> indicates that the page is not in the process</a:t>
            </a:r>
            <a:r>
              <a:rPr lang="ja-JP" altLang="en-US" dirty="0"/>
              <a:t>’</a:t>
            </a:r>
            <a:r>
              <a:rPr lang="en-US" altLang="ja-JP" dirty="0"/>
              <a:t> logical address space</a:t>
            </a:r>
            <a:endParaRPr lang="en-US" altLang="ja-JP" dirty="0"/>
          </a:p>
          <a:p>
            <a:pPr lvl="1"/>
            <a:r>
              <a:rPr lang="en-US" altLang="en-US" dirty="0"/>
              <a:t>Or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length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PTLR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Any violations result in a trap to the kernel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127" y="-95603"/>
            <a:ext cx="8112611" cy="9032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Valid (v) or Invalid (i) Bit In A Page Table</a:t>
            </a:r>
            <a:endParaRPr lang="en-US" altLang="en-US" sz="2800" dirty="0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</a:t>
            </a:r>
            <a:endParaRPr lang="en-US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433" y="1113421"/>
            <a:ext cx="7734788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One copy of read-only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reentrant</a:t>
            </a:r>
            <a:r>
              <a:rPr lang="en-US" altLang="en-US" dirty="0"/>
              <a:t>) code shared among processes (i.e., text editors, compilers, window systems)</a:t>
            </a:r>
            <a:endParaRPr lang="en-US" altLang="en-US" dirty="0"/>
          </a:p>
          <a:p>
            <a:pPr lvl="1"/>
            <a:r>
              <a:rPr lang="en-US" altLang="en-US" dirty="0"/>
              <a:t>Similar to multiple threads sharing the same process space</a:t>
            </a:r>
            <a:endParaRPr lang="en-US" altLang="en-US" dirty="0"/>
          </a:p>
          <a:p>
            <a:pPr lvl="1"/>
            <a:r>
              <a:rPr lang="en-US" altLang="en-US" dirty="0"/>
              <a:t>Also useful for interprocess communication if sharing of read-write pages is allowed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endParaRPr lang="en-US" altLang="en-US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Each process keeps a separate copy of the code and data</a:t>
            </a:r>
            <a:endParaRPr lang="en-US" altLang="en-US" dirty="0"/>
          </a:p>
          <a:p>
            <a:pPr lvl="1"/>
            <a:r>
              <a:rPr lang="en-US" altLang="en-US" dirty="0"/>
              <a:t>The pages for the private code and data can appear anywhere in the logical address space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Pages Example</a:t>
            </a:r>
            <a:endParaRPr lang="en-US" altLang="en-US" sz="2400" dirty="0"/>
          </a:p>
        </p:txBody>
      </p:sp>
      <p:pic>
        <p:nvPicPr>
          <p:cNvPr id="40963" name="Picture 5" descr="W:\os-book\OS10\slide-dir\os-figures\9_1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212850"/>
            <a:ext cx="397351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Memory Segment</a:t>
            </a:r>
            <a:endParaRPr lang="en-US"/>
          </a:p>
        </p:txBody>
      </p:sp>
      <p:pic>
        <p:nvPicPr>
          <p:cNvPr id="4" name="Content Placeholder 3" descr="OS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6260" y="1233805"/>
            <a:ext cx="5687060" cy="453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103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086" y="1122363"/>
            <a:ext cx="7679094" cy="5067300"/>
          </a:xfrm>
        </p:spPr>
        <p:txBody>
          <a:bodyPr/>
          <a:lstStyle/>
          <a:p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dirty="0"/>
              <a:t> into memory for continued execution</a:t>
            </a:r>
            <a:endParaRPr lang="en-US" altLang="en-US" dirty="0"/>
          </a:p>
          <a:p>
            <a:pPr lvl="1"/>
            <a:r>
              <a:rPr lang="en-US" altLang="en-US" dirty="0"/>
              <a:t>Total physical memory space of processes can exceed physical memory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  <a:endParaRPr lang="en-US" altLang="en-US" dirty="0"/>
          </a:p>
          <a:p>
            <a:r>
              <a:rPr lang="en-US" altLang="en-US" dirty="0"/>
              <a:t>Major part of swap time is transfer time; total transfer time is directly proportional to the amount of memory swapped</a:t>
            </a:r>
            <a:endParaRPr lang="en-US" altLang="en-US" dirty="0"/>
          </a:p>
          <a:p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(Cont.)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54" y="1101725"/>
            <a:ext cx="7697755" cy="5067300"/>
          </a:xfrm>
        </p:spPr>
        <p:txBody>
          <a:bodyPr/>
          <a:lstStyle/>
          <a:p>
            <a:r>
              <a:rPr lang="en-US" altLang="en-US" dirty="0"/>
              <a:t>Does the swapped out process need to swap back in to same physical addresses?</a:t>
            </a:r>
            <a:endParaRPr lang="en-US" altLang="en-US" dirty="0"/>
          </a:p>
          <a:p>
            <a:r>
              <a:rPr lang="en-US" altLang="en-US" dirty="0"/>
              <a:t>Depends on address binding method</a:t>
            </a:r>
            <a:endParaRPr lang="en-US" altLang="en-US" dirty="0"/>
          </a:p>
          <a:p>
            <a:pPr lvl="1"/>
            <a:r>
              <a:rPr lang="en-US" altLang="en-US" dirty="0"/>
              <a:t>Plus consider pending I/O to / from process memory space</a:t>
            </a:r>
            <a:endParaRPr lang="en-US" altLang="en-US" dirty="0"/>
          </a:p>
          <a:p>
            <a:r>
              <a:rPr lang="en-US" altLang="en-US" dirty="0"/>
              <a:t>Modified versions of swapping are found on many systems (i.e., UNIX, Linux, and Windows)</a:t>
            </a:r>
            <a:endParaRPr lang="en-US" altLang="en-US" dirty="0"/>
          </a:p>
          <a:p>
            <a:pPr lvl="1"/>
            <a:r>
              <a:rPr lang="en-US" altLang="en-US" dirty="0"/>
              <a:t>Swapping normally disabled</a:t>
            </a:r>
            <a:endParaRPr lang="en-US" altLang="en-US" dirty="0"/>
          </a:p>
          <a:p>
            <a:pPr lvl="1"/>
            <a:r>
              <a:rPr lang="en-US" altLang="en-US" dirty="0"/>
              <a:t>Started if more than threshold amount of memory allocated</a:t>
            </a:r>
            <a:endParaRPr lang="en-US" altLang="en-US" dirty="0"/>
          </a:p>
          <a:p>
            <a:pPr lvl="1"/>
            <a:r>
              <a:rPr lang="en-US" altLang="en-US" dirty="0"/>
              <a:t>Disabled again once memory demand reduced below threshold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29218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Swapping</a:t>
            </a:r>
            <a:endParaRPr lang="en-US" altLang="en-US" sz="2400" dirty="0"/>
          </a:p>
        </p:txBody>
      </p:sp>
      <p:pic>
        <p:nvPicPr>
          <p:cNvPr id="56323" name="Picture 4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69950" y="241336"/>
            <a:ext cx="8037513" cy="576262"/>
          </a:xfrm>
        </p:spPr>
        <p:txBody>
          <a:bodyPr/>
          <a:lstStyle/>
          <a:p>
            <a:r>
              <a:rPr lang="en-US" altLang="en-US" sz="3000" dirty="0"/>
              <a:t>Context Switch Time including Swapping</a:t>
            </a:r>
            <a:endParaRPr lang="en-US" altLang="en-US" sz="3000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69950" y="1112838"/>
            <a:ext cx="7686221" cy="4754562"/>
          </a:xfrm>
        </p:spPr>
        <p:txBody>
          <a:bodyPr/>
          <a:lstStyle/>
          <a:p>
            <a:r>
              <a:rPr lang="en-US" altLang="en-US" dirty="0"/>
              <a:t>If next processes to be put on CPU is not in memory, need to swap out a process and swap in target process</a:t>
            </a:r>
            <a:endParaRPr lang="en-US" altLang="en-US" dirty="0"/>
          </a:p>
          <a:p>
            <a:r>
              <a:rPr lang="en-US" altLang="en-US" dirty="0"/>
              <a:t>Context switch time can then be very high</a:t>
            </a:r>
            <a:endParaRPr lang="en-US" altLang="en-US" dirty="0"/>
          </a:p>
          <a:p>
            <a:r>
              <a:rPr lang="en-US" altLang="en-US" dirty="0"/>
              <a:t>100MB process swapping to hard disk with transfer rate of 50MB/sec</a:t>
            </a:r>
            <a:endParaRPr lang="en-US" altLang="en-US" dirty="0"/>
          </a:p>
          <a:p>
            <a:pPr lvl="1"/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/>
            <a:r>
              <a:rPr lang="en-US" altLang="en-US" dirty="0"/>
              <a:t>Plus swap in of same sized process</a:t>
            </a:r>
            <a:endParaRPr lang="en-US" altLang="en-US" dirty="0"/>
          </a:p>
          <a:p>
            <a:pPr lvl="1"/>
            <a:r>
              <a:rPr lang="en-US" altLang="en-US" dirty="0"/>
              <a:t>Total context switch swapping component time of 4000ms (4 seconds)</a:t>
            </a:r>
            <a:endParaRPr lang="en-US" altLang="en-US" dirty="0"/>
          </a:p>
          <a:p>
            <a:r>
              <a:rPr lang="en-US" altLang="en-US" dirty="0"/>
              <a:t>Can reduce if reduce size of memory swapped – by knowing how much memory really being used</a:t>
            </a:r>
            <a:endParaRPr lang="en-US" altLang="en-US" dirty="0"/>
          </a:p>
          <a:p>
            <a:pPr lvl="1"/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046809" y="232005"/>
            <a:ext cx="7635875" cy="576262"/>
          </a:xfrm>
        </p:spPr>
        <p:txBody>
          <a:bodyPr/>
          <a:lstStyle/>
          <a:p>
            <a:r>
              <a:rPr lang="en-US" altLang="en-US" sz="2800" dirty="0"/>
              <a:t>Context Switch Time and Swapping (Cont.)</a:t>
            </a:r>
            <a:endParaRPr lang="en-US" altLang="en-US" sz="28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21094" y="1160463"/>
            <a:ext cx="7635875" cy="4754562"/>
          </a:xfrm>
        </p:spPr>
        <p:txBody>
          <a:bodyPr/>
          <a:lstStyle/>
          <a:p>
            <a:r>
              <a:rPr lang="en-US" altLang="en-US" dirty="0"/>
              <a:t>Other constraints as well on swapping</a:t>
            </a:r>
            <a:endParaRPr lang="en-US" altLang="en-US" dirty="0"/>
          </a:p>
          <a:p>
            <a:pPr lvl="1"/>
            <a:r>
              <a:rPr lang="en-US" altLang="en-US" dirty="0"/>
              <a:t>Pending I/O – can’t swap out as I/O would occur to wrong process</a:t>
            </a:r>
            <a:endParaRPr lang="en-US" altLang="en-US" dirty="0"/>
          </a:p>
          <a:p>
            <a:pPr lvl="1"/>
            <a:r>
              <a:rPr lang="en-US" altLang="en-US" dirty="0"/>
              <a:t>Or always transfer I/O to kernel space, then to I/O device</a:t>
            </a:r>
            <a:endParaRPr lang="en-US" altLang="en-US" dirty="0"/>
          </a:p>
          <a:p>
            <a:pPr lvl="2"/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  <a:endParaRPr lang="en-US" altLang="en-US" dirty="0"/>
          </a:p>
          <a:p>
            <a:r>
              <a:rPr lang="en-US" altLang="en-US" dirty="0"/>
              <a:t>Standard swapping not used in modern operating systems</a:t>
            </a:r>
            <a:endParaRPr lang="en-US" altLang="en-US" dirty="0"/>
          </a:p>
          <a:p>
            <a:pPr lvl="1"/>
            <a:r>
              <a:rPr lang="en-US" altLang="en-US" dirty="0"/>
              <a:t>But modified version common</a:t>
            </a:r>
            <a:endParaRPr lang="en-US" altLang="en-US" dirty="0"/>
          </a:p>
          <a:p>
            <a:pPr lvl="2"/>
            <a:r>
              <a:rPr lang="en-US" altLang="en-US" dirty="0"/>
              <a:t>Swap only when free memory extremely low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9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436498" cy="1673193"/>
          </a:xfrm>
        </p:spPr>
        <p:txBody>
          <a:bodyPr/>
          <a:lstStyle/>
          <a:p>
            <a:r>
              <a:rPr lang="en-US" altLang="en-US" dirty="0"/>
              <a:t>Need to ensure that a process can access only those addresses in its address space.</a:t>
            </a:r>
            <a:endParaRPr lang="en-US" altLang="en-US" dirty="0"/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  <a:endParaRPr lang="en-US" altLang="en-US" dirty="0"/>
          </a:p>
        </p:txBody>
      </p:sp>
      <p:pic>
        <p:nvPicPr>
          <p:cNvPr id="7172" name="Picture 5" descr="W:\os-book\OS10\slide-dir\os-figures\9_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  <a:endParaRPr lang="en-US" altLang="en-US" dirty="0"/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kumimoji="0" lang="en-US" altLang="en-US" dirty="0"/>
              <a:t>Without support, must be loaded into address 0000</a:t>
            </a:r>
            <a:endParaRPr kumimoji="0" lang="en-US" altLang="en-US" dirty="0"/>
          </a:p>
          <a:p>
            <a:r>
              <a:rPr kumimoji="0" lang="en-US" altLang="en-US" dirty="0"/>
              <a:t>Inconvenient to have first user process physical address always at 0000 </a:t>
            </a:r>
            <a:endParaRPr kumimoji="0" lang="en-US" altLang="en-US" dirty="0"/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Source code addresses usually symbolic</a:t>
            </a:r>
            <a:endParaRPr kumimoji="0" lang="en-US" altLang="en-US" dirty="0"/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  <a:endParaRPr kumimoji="0" lang="en-US" altLang="en-US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  <a:endParaRPr kumimoji="0" lang="en-US" altLang="en-US" dirty="0"/>
          </a:p>
          <a:p>
            <a:pPr lvl="1"/>
            <a:r>
              <a:rPr kumimoji="0" lang="en-US" altLang="en-US" dirty="0"/>
              <a:t>Each binding maps one address space to another</a:t>
            </a:r>
            <a:endParaRPr kumimoji="0" lang="en-US" altLang="en-US" dirty="0"/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  <a:endParaRPr lang="en-US" altLang="en-US" dirty="0"/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corresponding to these logical addresses is a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  <a:endParaRPr lang="en-US" altLang="en-US" dirty="0"/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10851</Words>
  <Application>WPS Presentation</Application>
  <PresentationFormat>On-screen Show (4:3)</PresentationFormat>
  <Paragraphs>295</Paragraphs>
  <Slides>35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Webdings</vt:lpstr>
      <vt:lpstr>Monotype Sorts</vt:lpstr>
      <vt:lpstr>Microsoft YaHei</vt:lpstr>
      <vt:lpstr>Arial Unicode MS</vt:lpstr>
      <vt:lpstr>Symbol</vt:lpstr>
      <vt:lpstr>Wingdings</vt:lpstr>
      <vt:lpstr>Courier New</vt:lpstr>
      <vt:lpstr>os-8</vt:lpstr>
      <vt:lpstr>Chapter 9:  Main Memory</vt:lpstr>
      <vt:lpstr>Background</vt:lpstr>
      <vt:lpstr>PowerPoint 演示文稿</vt:lpstr>
      <vt:lpstr>Protection</vt:lpstr>
      <vt:lpstr>Hardware Address Protection</vt:lpstr>
      <vt:lpstr>Address Binding</vt:lpstr>
      <vt:lpstr>Logical vs. Physical Address Space</vt:lpstr>
      <vt:lpstr>Memory-Management Unit (MMU)</vt:lpstr>
      <vt:lpstr>Memory-Management Unit (Cont.)</vt:lpstr>
      <vt:lpstr>Memory-Management Unit (Cont.)</vt:lpstr>
      <vt:lpstr> Variable Partition</vt:lpstr>
      <vt:lpstr>Dynamic Storage-Allocation Problem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Hardware</vt:lpstr>
      <vt:lpstr>Paging Hardware With TLB</vt:lpstr>
      <vt:lpstr>Memory Protection</vt:lpstr>
      <vt:lpstr>Valid (v) or Invalid (i) Bit In A Page Table</vt:lpstr>
      <vt:lpstr>Shared Pages</vt:lpstr>
      <vt:lpstr>Shared Pages Example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End of Chapter 9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</cp:lastModifiedBy>
  <cp:revision>351</cp:revision>
  <cp:lastPrinted>2013-09-30T19:34:00Z</cp:lastPrinted>
  <dcterms:created xsi:type="dcterms:W3CDTF">2011-01-13T23:43:00Z</dcterms:created>
  <dcterms:modified xsi:type="dcterms:W3CDTF">2023-05-03T06:30:44Z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88FCE256EFC345C39611C3F743E09A9D</vt:lpwstr>
  </property>
  <property fmtid="{D5CDD505-2E9C-101B-9397-08002B2CF9AE}" pid="3" name="KSOProductBuildVer">
    <vt:lpwstr>1033-11.2.0.11537</vt:lpwstr>
  </property>
</Properties>
</file>