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5143500" type="screen16x9"/>
  <p:notesSz cx="6858000" cy="9144000"/>
  <p:embeddedFontLst>
    <p:embeddedFont>
      <p:font typeface="Fira Code"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febd1fce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febd1fce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7ff40a3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7ff40a3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cfebd1fce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cfebd1fce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07ff40a3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07ff40a37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ebd1fce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ebd1fce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7ff40a3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07ff40a3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cfebd1fce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cfebd1fce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07ff40a37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07ff40a37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7feb10ca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7feb10ca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7feb10ca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7feb10ca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07ff40a37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07ff40a37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febd1fce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febd1fce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cfebd1fce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cfebd1fc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07ff40a37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07ff40a37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07ff40a37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07ff40a37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cfebd1fce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cfebd1fce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07ff40a37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07ff40a37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4" name="Google Shape;284;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5" name="Google Shape;285;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6" name="Google Shape;286;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7" name="Google Shape;287;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8" name="Google Shape;288;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9" name="Google Shape;289;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0" name="Google Shape;290;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1" name="Google Shape;291;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2" name="Google Shape;292;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3" name="Google Shape;293;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4" name="Google Shape;294;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5" name="Google Shape;295;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5"/>
          <p:cNvSpPr txBox="1">
            <a:spLocks noGrp="1"/>
          </p:cNvSpPr>
          <p:nvPr>
            <p:ph type="ctrTitle"/>
          </p:nvPr>
        </p:nvSpPr>
        <p:spPr>
          <a:xfrm>
            <a:off x="1413525" y="1144250"/>
            <a:ext cx="6799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Advanced Programming  </a:t>
            </a:r>
            <a:r>
              <a:rPr lang="en">
                <a:solidFill>
                  <a:schemeClr val="accent2"/>
                </a:solidFill>
              </a:rPr>
              <a:t>‘C++’ </a:t>
            </a:r>
            <a:r>
              <a:rPr lang="en">
                <a:solidFill>
                  <a:schemeClr val="accent3"/>
                </a:solidFill>
              </a:rPr>
              <a:t>{</a:t>
            </a:r>
            <a:endParaRPr>
              <a:solidFill>
                <a:schemeClr val="accent3"/>
              </a:solidFill>
            </a:endParaRPr>
          </a:p>
        </p:txBody>
      </p:sp>
      <p:sp>
        <p:nvSpPr>
          <p:cNvPr id="455" name="Google Shape;455;p25"/>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Razan AlMahdi S20106649 &amp; Layal Ghryani S20106409 &gt;</a:t>
            </a:r>
            <a:endParaRPr/>
          </a:p>
        </p:txBody>
      </p:sp>
      <p:sp>
        <p:nvSpPr>
          <p:cNvPr id="456" name="Google Shape;456;p25"/>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57" name="Google Shape;457;p25"/>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Final Project</a:t>
            </a:r>
            <a:r>
              <a:rPr lang="en">
                <a:solidFill>
                  <a:schemeClr val="accent6"/>
                </a:solidFill>
              </a:rPr>
              <a:t>] </a:t>
            </a:r>
            <a:endParaRPr>
              <a:solidFill>
                <a:schemeClr val="accent6"/>
              </a:solidFill>
            </a:endParaRPr>
          </a:p>
        </p:txBody>
      </p:sp>
      <p:grpSp>
        <p:nvGrpSpPr>
          <p:cNvPr id="458" name="Google Shape;458;p25"/>
          <p:cNvGrpSpPr/>
          <p:nvPr/>
        </p:nvGrpSpPr>
        <p:grpSpPr>
          <a:xfrm>
            <a:off x="1413525" y="1759900"/>
            <a:ext cx="506100" cy="2444350"/>
            <a:chOff x="1413525" y="1759900"/>
            <a:chExt cx="506100" cy="2444350"/>
          </a:xfrm>
        </p:grpSpPr>
        <p:cxnSp>
          <p:nvCxnSpPr>
            <p:cNvPr id="459" name="Google Shape;459;p25"/>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0" name="Google Shape;460;p25"/>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1" name="Google Shape;461;p25"/>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CS1131</a:t>
            </a:r>
            <a:r>
              <a:rPr lang="en" sz="1400">
                <a:solidFill>
                  <a:schemeClr val="accent3"/>
                </a:solidFill>
              </a:rPr>
              <a:t>.</a:t>
            </a:r>
            <a:r>
              <a:rPr lang="en" sz="1400"/>
              <a:t>h</a:t>
            </a:r>
            <a:endParaRPr sz="1400">
              <a:solidFill>
                <a:schemeClr val="accent3"/>
              </a:solidFill>
            </a:endParaRPr>
          </a:p>
        </p:txBody>
      </p:sp>
      <p:sp>
        <p:nvSpPr>
          <p:cNvPr id="462" name="Google Shape;462;p25"/>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CS1131</a:t>
            </a:r>
            <a:r>
              <a:rPr lang="en" sz="1400">
                <a:solidFill>
                  <a:schemeClr val="accent3"/>
                </a:solidFill>
              </a:rPr>
              <a:t>.c</a:t>
            </a:r>
            <a:r>
              <a:rPr lang="en" sz="1400"/>
              <a:t>c</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4"/>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04 </a:t>
            </a:r>
            <a:r>
              <a:rPr lang="en" sz="5000">
                <a:solidFill>
                  <a:schemeClr val="accent6"/>
                </a:solidFill>
              </a:rPr>
              <a:t>{</a:t>
            </a:r>
            <a:endParaRPr sz="5000">
              <a:solidFill>
                <a:schemeClr val="accent6"/>
              </a:solidFill>
            </a:endParaRPr>
          </a:p>
        </p:txBody>
      </p:sp>
      <p:sp>
        <p:nvSpPr>
          <p:cNvPr id="539" name="Google Shape;539;p34"/>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Implement DynArray Class</a:t>
            </a:r>
            <a:r>
              <a:rPr lang="en">
                <a:solidFill>
                  <a:schemeClr val="accent6"/>
                </a:solidFill>
              </a:rPr>
              <a:t>]</a:t>
            </a:r>
            <a:r>
              <a:rPr lang="en">
                <a:solidFill>
                  <a:schemeClr val="accent1"/>
                </a:solidFill>
              </a:rPr>
              <a:t> </a:t>
            </a:r>
            <a:endParaRPr>
              <a:solidFill>
                <a:schemeClr val="accent3"/>
              </a:solidFill>
            </a:endParaRPr>
          </a:p>
        </p:txBody>
      </p:sp>
      <p:sp>
        <p:nvSpPr>
          <p:cNvPr id="540" name="Google Shape;540;p34"/>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1" name="Google Shape;541;p34"/>
          <p:cNvCxnSpPr>
            <a:endCxn id="540"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42" name="Google Shape;542;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DynArray</a:t>
            </a:r>
            <a:r>
              <a:rPr lang="en" sz="1400">
                <a:solidFill>
                  <a:schemeClr val="accent3"/>
                </a:solidFill>
              </a:rPr>
              <a:t>.h</a:t>
            </a:r>
            <a:endParaRPr sz="1400">
              <a:solidFill>
                <a:schemeClr val="accent3"/>
              </a:solidFill>
            </a:endParaRPr>
          </a:p>
        </p:txBody>
      </p:sp>
      <p:sp>
        <p:nvSpPr>
          <p:cNvPr id="544" name="Google Shape;544;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DynArray</a:t>
            </a:r>
            <a:r>
              <a:rPr lang="en" sz="1400">
                <a:solidFill>
                  <a:schemeClr val="accent3"/>
                </a:solidFill>
              </a:rPr>
              <a:t>.c</a:t>
            </a:r>
            <a:r>
              <a:rPr lang="en">
                <a:solidFill>
                  <a:schemeClr val="accent3"/>
                </a:solidFill>
              </a:rPr>
              <a:t>c</a:t>
            </a:r>
            <a:endParaRPr sz="1400">
              <a:solidFill>
                <a:schemeClr val="accent3"/>
              </a:solidFill>
            </a:endParaRPr>
          </a:p>
        </p:txBody>
      </p:sp>
      <p:sp>
        <p:nvSpPr>
          <p:cNvPr id="545" name="Google Shape;545;p34"/>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DynArray class relates to the student class. It is used to create a dynamic array, create student objects and add them, find student objects within the array, and eventually print them. &gt;</a:t>
            </a:r>
            <a:endParaRPr sz="9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5"/>
          <p:cNvSpPr txBox="1">
            <a:spLocks noGrp="1"/>
          </p:cNvSpPr>
          <p:nvPr>
            <p:ph type="subTitle" idx="1"/>
          </p:nvPr>
        </p:nvSpPr>
        <p:spPr>
          <a:xfrm>
            <a:off x="1548575" y="832800"/>
            <a:ext cx="6492900" cy="3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/*header file for dynamic array that creates an array for all students and</a:t>
            </a:r>
            <a:endParaRPr sz="800"/>
          </a:p>
          <a:p>
            <a:pPr marL="0" lvl="0" indent="0" algn="l" rtl="0">
              <a:spcBef>
                <a:spcPts val="0"/>
              </a:spcBef>
              <a:spcAft>
                <a:spcPts val="0"/>
              </a:spcAft>
              <a:buNone/>
            </a:pPr>
            <a:r>
              <a:rPr lang="en" sz="800"/>
              <a:t>their information*/</a:t>
            </a:r>
            <a:endParaRPr sz="800"/>
          </a:p>
          <a:p>
            <a:pPr marL="0" lvl="0" indent="0" algn="l" rtl="0">
              <a:spcBef>
                <a:spcPts val="0"/>
              </a:spcBef>
              <a:spcAft>
                <a:spcPts val="0"/>
              </a:spcAft>
              <a:buNone/>
            </a:pPr>
            <a:endParaRPr sz="800">
              <a:solidFill>
                <a:schemeClr val="accent1"/>
              </a:solidFill>
            </a:endParaRPr>
          </a:p>
          <a:p>
            <a:pPr marL="0" lvl="0" indent="0" algn="l" rtl="0">
              <a:spcBef>
                <a:spcPts val="0"/>
              </a:spcBef>
              <a:spcAft>
                <a:spcPts val="0"/>
              </a:spcAft>
              <a:buNone/>
            </a:pPr>
            <a:r>
              <a:rPr lang="en" sz="800">
                <a:solidFill>
                  <a:schemeClr val="accent1"/>
                </a:solidFill>
              </a:rPr>
              <a:t>#ifndef</a:t>
            </a:r>
            <a:r>
              <a:rPr lang="en" sz="800"/>
              <a:t> </a:t>
            </a:r>
            <a:r>
              <a:rPr lang="en" sz="800">
                <a:solidFill>
                  <a:schemeClr val="lt2"/>
                </a:solidFill>
              </a:rPr>
              <a:t>DYNARRAY_H</a:t>
            </a:r>
            <a:endParaRPr sz="800">
              <a:solidFill>
                <a:schemeClr val="lt2"/>
              </a:solidFill>
            </a:endParaRPr>
          </a:p>
          <a:p>
            <a:pPr marL="0" lvl="0" indent="0" algn="l" rtl="0">
              <a:spcBef>
                <a:spcPts val="0"/>
              </a:spcBef>
              <a:spcAft>
                <a:spcPts val="0"/>
              </a:spcAft>
              <a:buNone/>
            </a:pPr>
            <a:r>
              <a:rPr lang="en" sz="800">
                <a:solidFill>
                  <a:schemeClr val="accent1"/>
                </a:solidFill>
              </a:rPr>
              <a:t>#define</a:t>
            </a:r>
            <a:r>
              <a:rPr lang="en" sz="800"/>
              <a:t> </a:t>
            </a:r>
            <a:r>
              <a:rPr lang="en" sz="800">
                <a:solidFill>
                  <a:schemeClr val="dk2"/>
                </a:solidFill>
              </a:rPr>
              <a:t>DYNARRAY_H</a:t>
            </a:r>
            <a:endParaRPr sz="800">
              <a:solidFill>
                <a:schemeClr val="dk2"/>
              </a:solidFill>
            </a:endParaRPr>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#define</a:t>
            </a:r>
            <a:r>
              <a:rPr lang="en" sz="800"/>
              <a:t> </a:t>
            </a:r>
            <a:r>
              <a:rPr lang="en" sz="800">
                <a:solidFill>
                  <a:schemeClr val="lt2"/>
                </a:solidFill>
              </a:rPr>
              <a:t>MAX_ARR 64</a:t>
            </a:r>
            <a:endParaRPr sz="800">
              <a:solidFill>
                <a:schemeClr val="lt2"/>
              </a:solidFill>
            </a:endParaRPr>
          </a:p>
          <a:p>
            <a:pPr marL="0" lvl="0" indent="0" algn="l" rtl="0">
              <a:spcBef>
                <a:spcPts val="0"/>
              </a:spcBef>
              <a:spcAft>
                <a:spcPts val="0"/>
              </a:spcAft>
              <a:buNone/>
            </a:pPr>
            <a:r>
              <a:rPr lang="en" sz="800">
                <a:solidFill>
                  <a:schemeClr val="accent1"/>
                </a:solidFill>
              </a:rPr>
              <a:t>#include</a:t>
            </a:r>
            <a:r>
              <a:rPr lang="en" sz="800"/>
              <a:t> </a:t>
            </a:r>
            <a:r>
              <a:rPr lang="en" sz="800">
                <a:solidFill>
                  <a:schemeClr val="accent2"/>
                </a:solidFill>
              </a:rPr>
              <a:t>"Student.h"</a:t>
            </a:r>
            <a:endParaRPr sz="800">
              <a:solidFill>
                <a:schemeClr val="accent2"/>
              </a:solidFill>
            </a:endParaRPr>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class</a:t>
            </a:r>
            <a:r>
              <a:rPr lang="en" sz="800"/>
              <a:t> </a:t>
            </a:r>
            <a:r>
              <a:rPr lang="en" sz="800">
                <a:solidFill>
                  <a:schemeClr val="dk2"/>
                </a:solidFill>
              </a:rPr>
              <a:t>DynArray</a:t>
            </a:r>
            <a:r>
              <a:rPr lang="en" sz="800"/>
              <a: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public</a:t>
            </a:r>
            <a:r>
              <a:rPr lang="en" sz="800"/>
              <a: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  //methods</a:t>
            </a:r>
            <a:endParaRPr sz="800"/>
          </a:p>
          <a:p>
            <a:pPr marL="0" lvl="0" indent="0" algn="l" rtl="0">
              <a:spcBef>
                <a:spcPts val="0"/>
              </a:spcBef>
              <a:spcAft>
                <a:spcPts val="0"/>
              </a:spcAft>
              <a:buNone/>
            </a:pPr>
            <a:r>
              <a:rPr lang="en" sz="800"/>
              <a:t>  </a:t>
            </a:r>
            <a:r>
              <a:rPr lang="en" sz="800">
                <a:solidFill>
                  <a:srgbClr val="4A86E8"/>
                </a:solidFill>
              </a:rPr>
              <a:t>DynArray</a:t>
            </a:r>
            <a:r>
              <a:rPr lang="en" sz="800"/>
              <a:t>();//default constructor</a:t>
            </a:r>
            <a:endParaRPr sz="800"/>
          </a:p>
          <a:p>
            <a:pPr marL="0" lvl="0" indent="0" algn="l" rtl="0">
              <a:spcBef>
                <a:spcPts val="0"/>
              </a:spcBef>
              <a:spcAft>
                <a:spcPts val="0"/>
              </a:spcAft>
              <a:buNone/>
            </a:pPr>
            <a:r>
              <a:rPr lang="en" sz="800"/>
              <a:t>  </a:t>
            </a:r>
            <a:r>
              <a:rPr lang="en" sz="800">
                <a:solidFill>
                  <a:schemeClr val="accent1"/>
                </a:solidFill>
              </a:rPr>
              <a:t>~</a:t>
            </a:r>
            <a:r>
              <a:rPr lang="en" sz="800">
                <a:solidFill>
                  <a:srgbClr val="4A86E8"/>
                </a:solidFill>
              </a:rPr>
              <a:t>DynArray</a:t>
            </a:r>
            <a:r>
              <a:rPr lang="en" sz="800"/>
              <a:t>();//destructor</a:t>
            </a:r>
            <a:endParaRPr sz="800"/>
          </a:p>
          <a:p>
            <a:pPr marL="0" lvl="0" indent="0" algn="l" rtl="0">
              <a:spcBef>
                <a:spcPts val="0"/>
              </a:spcBef>
              <a:spcAft>
                <a:spcPts val="0"/>
              </a:spcAft>
              <a:buNone/>
            </a:pPr>
            <a:r>
              <a:rPr lang="en" sz="800"/>
              <a:t>  </a:t>
            </a:r>
            <a:r>
              <a:rPr lang="en" sz="800">
                <a:solidFill>
                  <a:schemeClr val="dk2"/>
                </a:solidFill>
              </a:rPr>
              <a:t>void</a:t>
            </a:r>
            <a:r>
              <a:rPr lang="en" sz="800"/>
              <a:t> </a:t>
            </a:r>
            <a:r>
              <a:rPr lang="en" sz="800">
                <a:solidFill>
                  <a:srgbClr val="4A86E8"/>
                </a:solidFill>
              </a:rPr>
              <a:t>add</a:t>
            </a:r>
            <a:r>
              <a:rPr lang="en" sz="800"/>
              <a:t>(</a:t>
            </a:r>
            <a:r>
              <a:rPr lang="en" sz="800">
                <a:solidFill>
                  <a:schemeClr val="dk2"/>
                </a:solidFill>
              </a:rPr>
              <a:t>Student</a:t>
            </a:r>
            <a:r>
              <a:rPr lang="en" sz="800">
                <a:solidFill>
                  <a:schemeClr val="accent1"/>
                </a:solidFill>
              </a:rPr>
              <a:t>*</a:t>
            </a:r>
            <a:r>
              <a:rPr lang="en" sz="800"/>
              <a:t>);//add student to the array</a:t>
            </a:r>
            <a:endParaRPr sz="800"/>
          </a:p>
          <a:p>
            <a:pPr marL="0" lvl="0" indent="0" algn="l" rtl="0">
              <a:spcBef>
                <a:spcPts val="0"/>
              </a:spcBef>
              <a:spcAft>
                <a:spcPts val="0"/>
              </a:spcAft>
              <a:buNone/>
            </a:pPr>
            <a:r>
              <a:rPr lang="en" sz="800"/>
              <a:t>  </a:t>
            </a:r>
            <a:r>
              <a:rPr lang="en" sz="800">
                <a:solidFill>
                  <a:schemeClr val="dk2"/>
                </a:solidFill>
              </a:rPr>
              <a:t>bool</a:t>
            </a:r>
            <a:r>
              <a:rPr lang="en" sz="800"/>
              <a:t> </a:t>
            </a:r>
            <a:r>
              <a:rPr lang="en" sz="800">
                <a:solidFill>
                  <a:srgbClr val="4A86E8"/>
                </a:solidFill>
              </a:rPr>
              <a:t>find</a:t>
            </a:r>
            <a:r>
              <a:rPr lang="en" sz="800"/>
              <a:t>(</a:t>
            </a:r>
            <a:r>
              <a:rPr lang="en" sz="800">
                <a:solidFill>
                  <a:schemeClr val="dk2"/>
                </a:solidFill>
              </a:rPr>
              <a:t>string</a:t>
            </a:r>
            <a:r>
              <a:rPr lang="en" sz="800"/>
              <a:t>, </a:t>
            </a:r>
            <a:r>
              <a:rPr lang="en" sz="800">
                <a:solidFill>
                  <a:schemeClr val="dk2"/>
                </a:solidFill>
              </a:rPr>
              <a:t>Student</a:t>
            </a:r>
            <a:r>
              <a:rPr lang="en" sz="800">
                <a:solidFill>
                  <a:schemeClr val="accent1"/>
                </a:solidFill>
              </a:rPr>
              <a:t>**</a:t>
            </a:r>
            <a:r>
              <a:rPr lang="en" sz="800"/>
              <a:t>); //find student by id in the array</a:t>
            </a:r>
            <a:endParaRPr sz="800"/>
          </a:p>
          <a:p>
            <a:pPr marL="0" lvl="0" indent="0" algn="l" rtl="0">
              <a:spcBef>
                <a:spcPts val="0"/>
              </a:spcBef>
              <a:spcAft>
                <a:spcPts val="0"/>
              </a:spcAft>
              <a:buNone/>
            </a:pPr>
            <a:r>
              <a:rPr lang="en" sz="800">
                <a:solidFill>
                  <a:schemeClr val="dk2"/>
                </a:solidFill>
              </a:rPr>
              <a:t>  void</a:t>
            </a:r>
            <a:r>
              <a:rPr lang="en" sz="800"/>
              <a:t> </a:t>
            </a:r>
            <a:r>
              <a:rPr lang="en" sz="800">
                <a:solidFill>
                  <a:srgbClr val="4A86E8"/>
                </a:solidFill>
              </a:rPr>
              <a:t>print</a:t>
            </a:r>
            <a:r>
              <a:rPr lang="en" sz="800"/>
              <a:t>(); // print the array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private</a:t>
            </a:r>
            <a:r>
              <a:rPr lang="en" sz="800"/>
              <a: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  //attributes</a:t>
            </a:r>
            <a:endParaRPr sz="800"/>
          </a:p>
          <a:p>
            <a:pPr marL="0" lvl="0" indent="0" algn="l" rtl="0">
              <a:spcBef>
                <a:spcPts val="0"/>
              </a:spcBef>
              <a:spcAft>
                <a:spcPts val="0"/>
              </a:spcAft>
              <a:buNone/>
            </a:pPr>
            <a:r>
              <a:rPr lang="en" sz="800"/>
              <a:t>  </a:t>
            </a:r>
            <a:r>
              <a:rPr lang="en" sz="800">
                <a:solidFill>
                  <a:schemeClr val="dk2"/>
                </a:solidFill>
              </a:rPr>
              <a:t>Student</a:t>
            </a:r>
            <a:r>
              <a:rPr lang="en" sz="800">
                <a:solidFill>
                  <a:schemeClr val="accent1"/>
                </a:solidFill>
              </a:rPr>
              <a:t>** </a:t>
            </a:r>
            <a:r>
              <a:rPr lang="en" sz="800">
                <a:solidFill>
                  <a:schemeClr val="lt1"/>
                </a:solidFill>
              </a:rPr>
              <a:t>studentArray</a:t>
            </a:r>
            <a:r>
              <a:rPr lang="en" sz="800"/>
              <a:t>; // array of type student</a:t>
            </a:r>
            <a:endParaRPr sz="800"/>
          </a:p>
          <a:p>
            <a:pPr marL="0" lvl="0" indent="0" algn="l" rtl="0">
              <a:spcBef>
                <a:spcPts val="0"/>
              </a:spcBef>
              <a:spcAft>
                <a:spcPts val="0"/>
              </a:spcAft>
              <a:buNone/>
            </a:pPr>
            <a:r>
              <a:rPr lang="en" sz="800"/>
              <a:t>  </a:t>
            </a:r>
            <a:r>
              <a:rPr lang="en" sz="800">
                <a:solidFill>
                  <a:schemeClr val="dk2"/>
                </a:solidFill>
              </a:rPr>
              <a:t>int</a:t>
            </a:r>
            <a:r>
              <a:rPr lang="en" sz="800"/>
              <a:t> </a:t>
            </a:r>
            <a:r>
              <a:rPr lang="en" sz="800">
                <a:solidFill>
                  <a:schemeClr val="lt1"/>
                </a:solidFill>
              </a:rPr>
              <a:t>size</a:t>
            </a:r>
            <a:r>
              <a:rPr lang="en" sz="800"/>
              <a:t>; // size of array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  </a:t>
            </a:r>
            <a:endParaRPr sz="800"/>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solidFill>
                  <a:schemeClr val="accent1"/>
                </a:solidFill>
              </a:rPr>
              <a:t>#endif</a:t>
            </a:r>
            <a:endParaRPr sz="800">
              <a:solidFill>
                <a:schemeClr val="accent1"/>
              </a:solidFill>
            </a:endParaRPr>
          </a:p>
          <a:p>
            <a:pPr marL="0" lvl="0" indent="0" algn="l" rtl="0">
              <a:spcBef>
                <a:spcPts val="0"/>
              </a:spcBef>
              <a:spcAft>
                <a:spcPts val="0"/>
              </a:spcAft>
              <a:buNone/>
            </a:pPr>
            <a:endParaRPr sz="800"/>
          </a:p>
          <a:p>
            <a:pPr marL="0" lvl="0" indent="0" algn="l" rtl="0">
              <a:spcBef>
                <a:spcPts val="0"/>
              </a:spcBef>
              <a:spcAft>
                <a:spcPts val="0"/>
              </a:spcAft>
              <a:buNone/>
            </a:pP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6"/>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05 </a:t>
            </a:r>
            <a:r>
              <a:rPr lang="en" sz="5000">
                <a:solidFill>
                  <a:schemeClr val="accent6"/>
                </a:solidFill>
              </a:rPr>
              <a:t>{</a:t>
            </a:r>
            <a:endParaRPr sz="5000">
              <a:solidFill>
                <a:schemeClr val="accent6"/>
              </a:solidFill>
            </a:endParaRPr>
          </a:p>
        </p:txBody>
      </p:sp>
      <p:sp>
        <p:nvSpPr>
          <p:cNvPr id="556" name="Google Shape;556;p36"/>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Implement StatArray Class</a:t>
            </a:r>
            <a:r>
              <a:rPr lang="en">
                <a:solidFill>
                  <a:schemeClr val="accent6"/>
                </a:solidFill>
              </a:rPr>
              <a:t>]</a:t>
            </a:r>
            <a:r>
              <a:rPr lang="en">
                <a:solidFill>
                  <a:schemeClr val="accent1"/>
                </a:solidFill>
              </a:rPr>
              <a:t> </a:t>
            </a:r>
            <a:endParaRPr>
              <a:solidFill>
                <a:schemeClr val="accent3"/>
              </a:solidFill>
            </a:endParaRPr>
          </a:p>
        </p:txBody>
      </p:sp>
      <p:sp>
        <p:nvSpPr>
          <p:cNvPr id="557" name="Google Shape;557;p36"/>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8" name="Google Shape;558;p36"/>
          <p:cNvCxnSpPr>
            <a:endCxn id="557"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59" name="Google Shape;559;p3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60" name="Google Shape;560;p36"/>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StatArray</a:t>
            </a:r>
            <a:r>
              <a:rPr lang="en" sz="1400">
                <a:solidFill>
                  <a:schemeClr val="accent3"/>
                </a:solidFill>
              </a:rPr>
              <a:t>.</a:t>
            </a:r>
            <a:r>
              <a:rPr lang="en">
                <a:solidFill>
                  <a:schemeClr val="accent3"/>
                </a:solidFill>
              </a:rPr>
              <a:t>h</a:t>
            </a:r>
            <a:endParaRPr sz="1400">
              <a:solidFill>
                <a:schemeClr val="accent3"/>
              </a:solidFill>
            </a:endParaRPr>
          </a:p>
        </p:txBody>
      </p:sp>
      <p:sp>
        <p:nvSpPr>
          <p:cNvPr id="561" name="Google Shape;561;p36"/>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StatArray</a:t>
            </a:r>
            <a:r>
              <a:rPr lang="en" sz="1400">
                <a:solidFill>
                  <a:schemeClr val="accent3"/>
                </a:solidFill>
              </a:rPr>
              <a:t>.c</a:t>
            </a:r>
            <a:r>
              <a:rPr lang="en">
                <a:solidFill>
                  <a:schemeClr val="accent3"/>
                </a:solidFill>
              </a:rPr>
              <a:t>c</a:t>
            </a:r>
            <a:endParaRPr sz="1400">
              <a:solidFill>
                <a:schemeClr val="accent3"/>
              </a:solidFill>
            </a:endParaRPr>
          </a:p>
        </p:txBody>
      </p:sp>
      <p:sp>
        <p:nvSpPr>
          <p:cNvPr id="562" name="Google Shape;562;p36"/>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StatArray class relates to the course class. It is used to create a dynamic array, create course objects and add them, find course objects within the array, and eventually print them. &gt;</a:t>
            </a:r>
            <a:endParaRPr sz="9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txBox="1">
            <a:spLocks noGrp="1"/>
          </p:cNvSpPr>
          <p:nvPr>
            <p:ph type="subTitle" idx="1"/>
          </p:nvPr>
        </p:nvSpPr>
        <p:spPr>
          <a:xfrm>
            <a:off x="1535375" y="753600"/>
            <a:ext cx="6492900" cy="36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chemeClr val="accent1"/>
              </a:solidFill>
            </a:endParaRPr>
          </a:p>
          <a:p>
            <a:pPr marL="0" lvl="0" indent="0" algn="l" rtl="0">
              <a:spcBef>
                <a:spcPts val="0"/>
              </a:spcBef>
              <a:spcAft>
                <a:spcPts val="0"/>
              </a:spcAft>
              <a:buNone/>
            </a:pPr>
            <a:endParaRPr sz="900">
              <a:solidFill>
                <a:schemeClr val="accent1"/>
              </a:solidFill>
            </a:endParaRPr>
          </a:p>
          <a:p>
            <a:pPr marL="0" lvl="0" indent="0" algn="l" rtl="0">
              <a:spcBef>
                <a:spcPts val="0"/>
              </a:spcBef>
              <a:spcAft>
                <a:spcPts val="0"/>
              </a:spcAft>
              <a:buNone/>
            </a:pPr>
            <a:r>
              <a:rPr lang="en" sz="900"/>
              <a:t>/*header file for static array class that puts all courses into an array </a:t>
            </a:r>
            <a:endParaRPr sz="900"/>
          </a:p>
          <a:p>
            <a:pPr marL="0" lvl="0" indent="0" algn="l" rtl="0">
              <a:spcBef>
                <a:spcPts val="0"/>
              </a:spcBef>
              <a:spcAft>
                <a:spcPts val="0"/>
              </a:spcAft>
              <a:buNone/>
            </a:pPr>
            <a:r>
              <a:rPr lang="en" sz="900"/>
              <a:t>and then prints them*/</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solidFill>
                  <a:schemeClr val="accent1"/>
                </a:solidFill>
              </a:rPr>
              <a:t>#ifndef </a:t>
            </a:r>
            <a:r>
              <a:rPr lang="en" sz="900">
                <a:solidFill>
                  <a:schemeClr val="lt2"/>
                </a:solidFill>
              </a:rPr>
              <a:t>STATARRAY_H</a:t>
            </a:r>
            <a:endParaRPr sz="900">
              <a:solidFill>
                <a:schemeClr val="lt2"/>
              </a:solidFill>
            </a:endParaRPr>
          </a:p>
          <a:p>
            <a:pPr marL="0" lvl="0" indent="0" algn="l" rtl="0">
              <a:spcBef>
                <a:spcPts val="0"/>
              </a:spcBef>
              <a:spcAft>
                <a:spcPts val="0"/>
              </a:spcAft>
              <a:buNone/>
            </a:pPr>
            <a:r>
              <a:rPr lang="en" sz="900">
                <a:solidFill>
                  <a:schemeClr val="accent1"/>
                </a:solidFill>
              </a:rPr>
              <a:t>#define</a:t>
            </a:r>
            <a:r>
              <a:rPr lang="en" sz="900"/>
              <a:t> </a:t>
            </a:r>
            <a:r>
              <a:rPr lang="en" sz="900">
                <a:solidFill>
                  <a:schemeClr val="dk2"/>
                </a:solidFill>
              </a:rPr>
              <a:t>STATARRAY_H</a:t>
            </a:r>
            <a:endParaRPr sz="900">
              <a:solidFill>
                <a:schemeClr val="dk2"/>
              </a:solidFill>
            </a:endParaRPr>
          </a:p>
          <a:p>
            <a:pPr marL="0" lvl="0" indent="0" algn="l" rtl="0">
              <a:spcBef>
                <a:spcPts val="0"/>
              </a:spcBef>
              <a:spcAft>
                <a:spcPts val="0"/>
              </a:spcAft>
              <a:buNone/>
            </a:pPr>
            <a:endParaRPr sz="900"/>
          </a:p>
          <a:p>
            <a:pPr marL="0" lvl="0" indent="0" algn="l" rtl="0">
              <a:spcBef>
                <a:spcPts val="0"/>
              </a:spcBef>
              <a:spcAft>
                <a:spcPts val="0"/>
              </a:spcAft>
              <a:buNone/>
            </a:pPr>
            <a:r>
              <a:rPr lang="en" sz="900">
                <a:solidFill>
                  <a:schemeClr val="accent1"/>
                </a:solidFill>
              </a:rPr>
              <a:t>#define</a:t>
            </a:r>
            <a:r>
              <a:rPr lang="en" sz="900"/>
              <a:t> </a:t>
            </a:r>
            <a:r>
              <a:rPr lang="en" sz="900">
                <a:solidFill>
                  <a:schemeClr val="lt2"/>
                </a:solidFill>
              </a:rPr>
              <a:t>MAX_ARR 64</a:t>
            </a:r>
            <a:endParaRPr sz="900">
              <a:solidFill>
                <a:schemeClr val="lt2"/>
              </a:solidFill>
            </a:endParaRPr>
          </a:p>
          <a:p>
            <a:pPr marL="0" lvl="0" indent="0" algn="l" rtl="0">
              <a:spcBef>
                <a:spcPts val="0"/>
              </a:spcBef>
              <a:spcAft>
                <a:spcPts val="0"/>
              </a:spcAft>
              <a:buNone/>
            </a:pPr>
            <a:endParaRPr sz="900"/>
          </a:p>
          <a:p>
            <a:pPr marL="0" lvl="0" indent="0" algn="l" rtl="0">
              <a:spcBef>
                <a:spcPts val="0"/>
              </a:spcBef>
              <a:spcAft>
                <a:spcPts val="0"/>
              </a:spcAft>
              <a:buNone/>
            </a:pPr>
            <a:r>
              <a:rPr lang="en" sz="900">
                <a:solidFill>
                  <a:schemeClr val="accent1"/>
                </a:solidFill>
              </a:rPr>
              <a:t>#include</a:t>
            </a:r>
            <a:r>
              <a:rPr lang="en" sz="900"/>
              <a:t> </a:t>
            </a:r>
            <a:r>
              <a:rPr lang="en" sz="900">
                <a:solidFill>
                  <a:schemeClr val="accent2"/>
                </a:solidFill>
              </a:rPr>
              <a:t>"Course.h"</a:t>
            </a:r>
            <a:endParaRPr sz="900">
              <a:solidFill>
                <a:schemeClr val="accent2"/>
              </a:solidFill>
            </a:endParaRPr>
          </a:p>
          <a:p>
            <a:pPr marL="0" lvl="0" indent="0" algn="l" rtl="0">
              <a:spcBef>
                <a:spcPts val="0"/>
              </a:spcBef>
              <a:spcAft>
                <a:spcPts val="0"/>
              </a:spcAft>
              <a:buNone/>
            </a:pPr>
            <a:endParaRPr sz="900"/>
          </a:p>
          <a:p>
            <a:pPr marL="0" lvl="0" indent="0" algn="l" rtl="0">
              <a:spcBef>
                <a:spcPts val="0"/>
              </a:spcBef>
              <a:spcAft>
                <a:spcPts val="0"/>
              </a:spcAft>
              <a:buNone/>
            </a:pPr>
            <a:r>
              <a:rPr lang="en" sz="900"/>
              <a:t>//collection class made to statically allocated store object pointers of course elements</a:t>
            </a:r>
            <a:endParaRPr sz="900"/>
          </a:p>
          <a:p>
            <a:pPr marL="0" lvl="0" indent="0" algn="l" rtl="0">
              <a:spcBef>
                <a:spcPts val="0"/>
              </a:spcBef>
              <a:spcAft>
                <a:spcPts val="0"/>
              </a:spcAft>
              <a:buNone/>
            </a:pPr>
            <a:r>
              <a:rPr lang="en" sz="900">
                <a:solidFill>
                  <a:schemeClr val="accent1"/>
                </a:solidFill>
              </a:rPr>
              <a:t>class</a:t>
            </a:r>
            <a:r>
              <a:rPr lang="en" sz="900"/>
              <a:t> </a:t>
            </a:r>
            <a:r>
              <a:rPr lang="en" sz="900">
                <a:solidFill>
                  <a:schemeClr val="dk2"/>
                </a:solidFill>
              </a:rPr>
              <a:t>StatArray</a:t>
            </a:r>
            <a:endParaRPr sz="900">
              <a:solidFill>
                <a:schemeClr val="dk2"/>
              </a:solidFill>
            </a:endParaRPr>
          </a:p>
          <a:p>
            <a:pPr marL="0" lvl="0" indent="0" algn="l" rtl="0">
              <a:spcBef>
                <a:spcPts val="0"/>
              </a:spcBef>
              <a:spcAft>
                <a:spcPts val="0"/>
              </a:spcAft>
              <a:buNone/>
            </a:pPr>
            <a:r>
              <a:rPr lang="en" sz="900"/>
              <a:t>{</a:t>
            </a:r>
            <a:endParaRPr sz="900"/>
          </a:p>
          <a:p>
            <a:pPr marL="0" lvl="0" indent="0" algn="l" rtl="0">
              <a:spcBef>
                <a:spcPts val="0"/>
              </a:spcBef>
              <a:spcAft>
                <a:spcPts val="0"/>
              </a:spcAft>
              <a:buNone/>
            </a:pPr>
            <a:r>
              <a:rPr lang="en" sz="900"/>
              <a:t>  //  methods </a:t>
            </a:r>
            <a:endParaRPr sz="900"/>
          </a:p>
          <a:p>
            <a:pPr marL="0" lvl="0" indent="0" algn="l" rtl="0">
              <a:spcBef>
                <a:spcPts val="0"/>
              </a:spcBef>
              <a:spcAft>
                <a:spcPts val="0"/>
              </a:spcAft>
              <a:buNone/>
            </a:pPr>
            <a:r>
              <a:rPr lang="en" sz="900">
                <a:solidFill>
                  <a:schemeClr val="accent1"/>
                </a:solidFill>
              </a:rPr>
              <a:t>  public</a:t>
            </a:r>
            <a:r>
              <a:rPr lang="en" sz="900"/>
              <a:t>:</a:t>
            </a:r>
            <a:endParaRPr sz="900"/>
          </a:p>
          <a:p>
            <a:pPr marL="0" lvl="0" indent="0" algn="l" rtl="0">
              <a:spcBef>
                <a:spcPts val="0"/>
              </a:spcBef>
              <a:spcAft>
                <a:spcPts val="0"/>
              </a:spcAft>
              <a:buNone/>
            </a:pPr>
            <a:r>
              <a:rPr lang="en" sz="900"/>
              <a:t>    </a:t>
            </a:r>
            <a:r>
              <a:rPr lang="en" sz="900">
                <a:solidFill>
                  <a:srgbClr val="4A86E8"/>
                </a:solidFill>
              </a:rPr>
              <a:t>StatArray</a:t>
            </a:r>
            <a:r>
              <a:rPr lang="en" sz="900"/>
              <a:t>();// default constructor</a:t>
            </a:r>
            <a:endParaRPr sz="900"/>
          </a:p>
          <a:p>
            <a:pPr marL="0" lvl="0" indent="0" algn="l" rtl="0">
              <a:spcBef>
                <a:spcPts val="0"/>
              </a:spcBef>
              <a:spcAft>
                <a:spcPts val="0"/>
              </a:spcAft>
              <a:buNone/>
            </a:pPr>
            <a:r>
              <a:rPr lang="en" sz="900"/>
              <a:t>    </a:t>
            </a:r>
            <a:r>
              <a:rPr lang="en" sz="900">
                <a:solidFill>
                  <a:schemeClr val="accent1"/>
                </a:solidFill>
              </a:rPr>
              <a:t>~</a:t>
            </a:r>
            <a:r>
              <a:rPr lang="en" sz="900">
                <a:solidFill>
                  <a:srgbClr val="4A86E8"/>
                </a:solidFill>
              </a:rPr>
              <a:t>StatArray</a:t>
            </a:r>
            <a:r>
              <a:rPr lang="en" sz="900"/>
              <a:t>();//    destructor</a:t>
            </a:r>
            <a:endParaRPr sz="900"/>
          </a:p>
          <a:p>
            <a:pPr marL="0" lvl="0" indent="0" algn="l" rtl="0">
              <a:spcBef>
                <a:spcPts val="0"/>
              </a:spcBef>
              <a:spcAft>
                <a:spcPts val="0"/>
              </a:spcAft>
              <a:buNone/>
            </a:pPr>
            <a:r>
              <a:rPr lang="en" sz="900"/>
              <a:t>    </a:t>
            </a:r>
            <a:r>
              <a:rPr lang="en" sz="900">
                <a:solidFill>
                  <a:schemeClr val="dk2"/>
                </a:solidFill>
              </a:rPr>
              <a:t>void</a:t>
            </a:r>
            <a:r>
              <a:rPr lang="en" sz="900"/>
              <a:t> </a:t>
            </a:r>
            <a:r>
              <a:rPr lang="en" sz="900">
                <a:solidFill>
                  <a:srgbClr val="4A86E8"/>
                </a:solidFill>
              </a:rPr>
              <a:t>add</a:t>
            </a:r>
            <a:r>
              <a:rPr lang="en" sz="900"/>
              <a:t>(</a:t>
            </a:r>
            <a:r>
              <a:rPr lang="en" sz="900">
                <a:solidFill>
                  <a:schemeClr val="dk2"/>
                </a:solidFill>
              </a:rPr>
              <a:t>Course</a:t>
            </a:r>
            <a:r>
              <a:rPr lang="en" sz="900">
                <a:solidFill>
                  <a:schemeClr val="accent1"/>
                </a:solidFill>
              </a:rPr>
              <a:t>*</a:t>
            </a:r>
            <a:r>
              <a:rPr lang="en" sz="900"/>
              <a:t>);//   function to add course to array</a:t>
            </a:r>
            <a:endParaRPr sz="900"/>
          </a:p>
          <a:p>
            <a:pPr marL="0" lvl="0" indent="0" algn="l" rtl="0">
              <a:spcBef>
                <a:spcPts val="0"/>
              </a:spcBef>
              <a:spcAft>
                <a:spcPts val="0"/>
              </a:spcAft>
              <a:buNone/>
            </a:pPr>
            <a:r>
              <a:rPr lang="en" sz="900"/>
              <a:t>    </a:t>
            </a:r>
            <a:r>
              <a:rPr lang="en" sz="900">
                <a:solidFill>
                  <a:schemeClr val="dk2"/>
                </a:solidFill>
              </a:rPr>
              <a:t>bool</a:t>
            </a:r>
            <a:r>
              <a:rPr lang="en" sz="900"/>
              <a:t> </a:t>
            </a:r>
            <a:r>
              <a:rPr lang="en" sz="900">
                <a:solidFill>
                  <a:srgbClr val="4A86E8"/>
                </a:solidFill>
              </a:rPr>
              <a:t>find</a:t>
            </a:r>
            <a:r>
              <a:rPr lang="en" sz="900"/>
              <a:t>(</a:t>
            </a:r>
            <a:r>
              <a:rPr lang="en" sz="900">
                <a:solidFill>
                  <a:schemeClr val="dk2"/>
                </a:solidFill>
              </a:rPr>
              <a:t>int</a:t>
            </a:r>
            <a:r>
              <a:rPr lang="en" sz="900"/>
              <a:t> ,</a:t>
            </a:r>
            <a:r>
              <a:rPr lang="en" sz="900">
                <a:solidFill>
                  <a:schemeClr val="dk2"/>
                </a:solidFill>
              </a:rPr>
              <a:t>Course</a:t>
            </a:r>
            <a:r>
              <a:rPr lang="en" sz="900">
                <a:solidFill>
                  <a:schemeClr val="accent1"/>
                </a:solidFill>
              </a:rPr>
              <a:t>**</a:t>
            </a:r>
            <a:r>
              <a:rPr lang="en" sz="900"/>
              <a:t>); //    function to find a student id related to course</a:t>
            </a:r>
            <a:endParaRPr sz="900"/>
          </a:p>
          <a:p>
            <a:pPr marL="0" lvl="0" indent="0" algn="l" rtl="0">
              <a:spcBef>
                <a:spcPts val="0"/>
              </a:spcBef>
              <a:spcAft>
                <a:spcPts val="0"/>
              </a:spcAft>
              <a:buNone/>
            </a:pPr>
            <a:r>
              <a:rPr lang="en" sz="900"/>
              <a:t>    </a:t>
            </a:r>
            <a:r>
              <a:rPr lang="en" sz="900">
                <a:solidFill>
                  <a:schemeClr val="dk2"/>
                </a:solidFill>
              </a:rPr>
              <a:t>void</a:t>
            </a:r>
            <a:r>
              <a:rPr lang="en" sz="900"/>
              <a:t> </a:t>
            </a:r>
            <a:r>
              <a:rPr lang="en" sz="900">
                <a:solidFill>
                  <a:srgbClr val="4A86E8"/>
                </a:solidFill>
              </a:rPr>
              <a:t>print</a:t>
            </a:r>
            <a:r>
              <a:rPr lang="en" sz="900"/>
              <a:t>();//    print function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  </a:t>
            </a:r>
            <a:r>
              <a:rPr lang="en" sz="900">
                <a:solidFill>
                  <a:schemeClr val="accent1"/>
                </a:solidFill>
              </a:rPr>
              <a:t>private</a:t>
            </a:r>
            <a:r>
              <a:rPr lang="en" sz="900"/>
              <a:t>:</a:t>
            </a:r>
            <a:endParaRPr sz="900"/>
          </a:p>
          <a:p>
            <a:pPr marL="0" lvl="0" indent="0" algn="l" rtl="0">
              <a:spcBef>
                <a:spcPts val="0"/>
              </a:spcBef>
              <a:spcAft>
                <a:spcPts val="0"/>
              </a:spcAft>
              <a:buNone/>
            </a:pPr>
            <a:r>
              <a:rPr lang="en" sz="900"/>
              <a:t>    </a:t>
            </a:r>
            <a:r>
              <a:rPr lang="en" sz="900">
                <a:solidFill>
                  <a:schemeClr val="dk2"/>
                </a:solidFill>
              </a:rPr>
              <a:t>Course</a:t>
            </a:r>
            <a:r>
              <a:rPr lang="en" sz="900">
                <a:solidFill>
                  <a:schemeClr val="accent1"/>
                </a:solidFill>
              </a:rPr>
              <a:t>*</a:t>
            </a:r>
            <a:r>
              <a:rPr lang="en" sz="900"/>
              <a:t> </a:t>
            </a:r>
            <a:r>
              <a:rPr lang="en" sz="900">
                <a:solidFill>
                  <a:schemeClr val="lt1"/>
                </a:solidFill>
              </a:rPr>
              <a:t>courseList</a:t>
            </a:r>
            <a:r>
              <a:rPr lang="en" sz="900"/>
              <a:t>[</a:t>
            </a:r>
            <a:r>
              <a:rPr lang="en" sz="900">
                <a:solidFill>
                  <a:schemeClr val="lt2"/>
                </a:solidFill>
              </a:rPr>
              <a:t>MAX_ARR</a:t>
            </a:r>
            <a:r>
              <a:rPr lang="en" sz="900"/>
              <a:t>];//    array object of type course</a:t>
            </a:r>
            <a:endParaRPr sz="900"/>
          </a:p>
          <a:p>
            <a:pPr marL="0" lvl="0" indent="0" algn="l" rtl="0">
              <a:spcBef>
                <a:spcPts val="0"/>
              </a:spcBef>
              <a:spcAft>
                <a:spcPts val="0"/>
              </a:spcAft>
              <a:buNone/>
            </a:pPr>
            <a:r>
              <a:rPr lang="en" sz="900"/>
              <a:t>    </a:t>
            </a:r>
            <a:r>
              <a:rPr lang="en" sz="900">
                <a:solidFill>
                  <a:schemeClr val="dk2"/>
                </a:solidFill>
              </a:rPr>
              <a:t>int</a:t>
            </a:r>
            <a:r>
              <a:rPr lang="en" sz="900"/>
              <a:t>   </a:t>
            </a:r>
            <a:r>
              <a:rPr lang="en" sz="900">
                <a:solidFill>
                  <a:schemeClr val="lt1"/>
                </a:solidFill>
              </a:rPr>
              <a:t>size</a:t>
            </a:r>
            <a:r>
              <a:rPr lang="en" sz="900"/>
              <a:t>;//  size of array</a:t>
            </a:r>
            <a:endParaRPr sz="900"/>
          </a:p>
          <a:p>
            <a:pPr marL="0" lvl="0" indent="0" algn="l" rtl="0">
              <a:spcBef>
                <a:spcPts val="0"/>
              </a:spcBef>
              <a:spcAft>
                <a:spcPts val="0"/>
              </a:spcAft>
              <a:buNone/>
            </a:pPr>
            <a:r>
              <a:rPr lang="en" sz="900"/>
              <a:t>};</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solidFill>
                  <a:schemeClr val="accent1"/>
                </a:solidFill>
              </a:rPr>
              <a:t>#endif</a:t>
            </a:r>
            <a:endParaRPr sz="900">
              <a:solidFill>
                <a:schemeClr val="accent1"/>
              </a:solidFill>
            </a:endParaRPr>
          </a:p>
          <a:p>
            <a:pPr marL="0" lvl="0" indent="0" algn="l" rtl="0">
              <a:spcBef>
                <a:spcPts val="0"/>
              </a:spcBef>
              <a:spcAft>
                <a:spcPts val="0"/>
              </a:spcAft>
              <a:buNone/>
            </a:pPr>
            <a:endParaRPr sz="900"/>
          </a:p>
          <a:p>
            <a:pPr marL="0" lvl="0" indent="0" algn="l" rtl="0">
              <a:spcBef>
                <a:spcPts val="0"/>
              </a:spcBef>
              <a:spcAft>
                <a:spcPts val="0"/>
              </a:spcAft>
              <a:buNone/>
            </a:pP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8"/>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06 </a:t>
            </a:r>
            <a:r>
              <a:rPr lang="en" sz="5000">
                <a:solidFill>
                  <a:schemeClr val="accent6"/>
                </a:solidFill>
              </a:rPr>
              <a:t>{</a:t>
            </a:r>
            <a:endParaRPr sz="5000">
              <a:solidFill>
                <a:schemeClr val="accent6"/>
              </a:solidFill>
            </a:endParaRPr>
          </a:p>
        </p:txBody>
      </p:sp>
      <p:sp>
        <p:nvSpPr>
          <p:cNvPr id="573" name="Google Shape;573;p38"/>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Implement School Class</a:t>
            </a:r>
            <a:r>
              <a:rPr lang="en">
                <a:solidFill>
                  <a:schemeClr val="accent6"/>
                </a:solidFill>
              </a:rPr>
              <a:t>]</a:t>
            </a:r>
            <a:r>
              <a:rPr lang="en">
                <a:solidFill>
                  <a:schemeClr val="accent1"/>
                </a:solidFill>
              </a:rPr>
              <a:t> </a:t>
            </a:r>
            <a:endParaRPr>
              <a:solidFill>
                <a:schemeClr val="accent3"/>
              </a:solidFill>
            </a:endParaRPr>
          </a:p>
        </p:txBody>
      </p:sp>
      <p:sp>
        <p:nvSpPr>
          <p:cNvPr id="574" name="Google Shape;574;p38"/>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5" name="Google Shape;575;p38"/>
          <p:cNvCxnSpPr>
            <a:endCxn id="574"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76" name="Google Shape;576;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7" name="Google Shape;577;p3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School</a:t>
            </a:r>
            <a:r>
              <a:rPr lang="en" sz="1400">
                <a:solidFill>
                  <a:schemeClr val="accent3"/>
                </a:solidFill>
              </a:rPr>
              <a:t>.h</a:t>
            </a:r>
            <a:endParaRPr sz="1400">
              <a:solidFill>
                <a:schemeClr val="accent3"/>
              </a:solidFill>
            </a:endParaRPr>
          </a:p>
        </p:txBody>
      </p:sp>
      <p:sp>
        <p:nvSpPr>
          <p:cNvPr id="578" name="Google Shape;578;p3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School</a:t>
            </a:r>
            <a:r>
              <a:rPr lang="en" sz="1400">
                <a:solidFill>
                  <a:schemeClr val="accent3"/>
                </a:solidFill>
              </a:rPr>
              <a:t>.c</a:t>
            </a:r>
            <a:r>
              <a:rPr lang="en">
                <a:solidFill>
                  <a:schemeClr val="accent3"/>
                </a:solidFill>
              </a:rPr>
              <a:t>c</a:t>
            </a:r>
            <a:endParaRPr sz="1400">
              <a:solidFill>
                <a:schemeClr val="accent3"/>
              </a:solidFill>
            </a:endParaRPr>
          </a:p>
        </p:txBody>
      </p:sp>
      <p:sp>
        <p:nvSpPr>
          <p:cNvPr id="579" name="Google Shape;579;p38"/>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School class relates to Course, Student, and Taken classes. It enables us to add student objects, course objects, and taken objects to the dynamic arrays, and then print them by specification according to the option chosen in the View + Control class. &gt;</a:t>
            </a:r>
            <a:endParaRPr sz="9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9"/>
          <p:cNvSpPr txBox="1">
            <a:spLocks noGrp="1"/>
          </p:cNvSpPr>
          <p:nvPr>
            <p:ph type="subTitle" idx="1"/>
          </p:nvPr>
        </p:nvSpPr>
        <p:spPr>
          <a:xfrm>
            <a:off x="1548575" y="145150"/>
            <a:ext cx="6492900" cy="480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00"/>
              <a:t>/*header file for School class. this class manages student, course, and Taken</a:t>
            </a:r>
            <a:endParaRPr sz="700"/>
          </a:p>
          <a:p>
            <a:pPr marL="0" lvl="0" indent="0" algn="l" rtl="0">
              <a:spcBef>
                <a:spcPts val="0"/>
              </a:spcBef>
              <a:spcAft>
                <a:spcPts val="0"/>
              </a:spcAft>
              <a:buNone/>
            </a:pPr>
            <a:r>
              <a:rPr lang="en" sz="700"/>
              <a:t>class and has the functions that enable us to add student, course, taken, and </a:t>
            </a:r>
            <a:endParaRPr sz="700"/>
          </a:p>
          <a:p>
            <a:pPr marL="0" lvl="0" indent="0" algn="l" rtl="0">
              <a:spcBef>
                <a:spcPts val="0"/>
              </a:spcBef>
              <a:spcAft>
                <a:spcPts val="0"/>
              </a:spcAft>
              <a:buNone/>
            </a:pPr>
            <a:r>
              <a:rPr lang="en" sz="700"/>
              <a:t>print them*/</a:t>
            </a:r>
            <a:endParaRPr sz="700"/>
          </a:p>
          <a:p>
            <a:pPr marL="0" lvl="0" indent="0" algn="l" rtl="0">
              <a:spcBef>
                <a:spcPts val="0"/>
              </a:spcBef>
              <a:spcAft>
                <a:spcPts val="0"/>
              </a:spcAft>
              <a:buNone/>
            </a:pPr>
            <a:r>
              <a:rPr lang="en" sz="700">
                <a:solidFill>
                  <a:schemeClr val="accent1"/>
                </a:solidFill>
              </a:rPr>
              <a:t>#ifndef </a:t>
            </a:r>
            <a:r>
              <a:rPr lang="en" sz="700">
                <a:solidFill>
                  <a:schemeClr val="lt2"/>
                </a:solidFill>
              </a:rPr>
              <a:t>SCHOOL_H</a:t>
            </a:r>
            <a:endParaRPr sz="700">
              <a:solidFill>
                <a:schemeClr val="lt2"/>
              </a:solidFill>
            </a:endParaRPr>
          </a:p>
          <a:p>
            <a:pPr marL="0" lvl="0" indent="0" algn="l" rtl="0">
              <a:spcBef>
                <a:spcPts val="0"/>
              </a:spcBef>
              <a:spcAft>
                <a:spcPts val="0"/>
              </a:spcAft>
              <a:buNone/>
            </a:pPr>
            <a:r>
              <a:rPr lang="en" sz="700">
                <a:solidFill>
                  <a:schemeClr val="accent1"/>
                </a:solidFill>
              </a:rPr>
              <a:t>#define </a:t>
            </a:r>
            <a:r>
              <a:rPr lang="en" sz="700">
                <a:solidFill>
                  <a:schemeClr val="dk2"/>
                </a:solidFill>
              </a:rPr>
              <a:t>SCHOOL_H</a:t>
            </a:r>
            <a:endParaRPr sz="700">
              <a:solidFill>
                <a:schemeClr val="dk2"/>
              </a:solidFill>
            </a:endParaRPr>
          </a:p>
          <a:p>
            <a:pPr marL="0" lvl="0" indent="0" algn="l" rtl="0">
              <a:spcBef>
                <a:spcPts val="0"/>
              </a:spcBef>
              <a:spcAft>
                <a:spcPts val="0"/>
              </a:spcAft>
              <a:buNone/>
            </a:pPr>
            <a:r>
              <a:rPr lang="en" sz="700">
                <a:solidFill>
                  <a:schemeClr val="accent1"/>
                </a:solidFill>
              </a:rPr>
              <a:t>#define </a:t>
            </a:r>
            <a:r>
              <a:rPr lang="en" sz="700">
                <a:solidFill>
                  <a:schemeClr val="lt2"/>
                </a:solidFill>
              </a:rPr>
              <a:t>MAX_SIZE 64</a:t>
            </a:r>
            <a:endParaRPr sz="700">
              <a:solidFill>
                <a:schemeClr val="lt2"/>
              </a:solidFill>
            </a:endParaRPr>
          </a:p>
          <a:p>
            <a:pPr marL="0" lvl="0" indent="0" algn="l" rtl="0">
              <a:spcBef>
                <a:spcPts val="0"/>
              </a:spcBef>
              <a:spcAft>
                <a:spcPts val="0"/>
              </a:spcAft>
              <a:buNone/>
            </a:pPr>
            <a:endParaRPr sz="700"/>
          </a:p>
          <a:p>
            <a:pPr marL="0" lvl="0" indent="0" algn="l" rtl="0">
              <a:spcBef>
                <a:spcPts val="0"/>
              </a:spcBef>
              <a:spcAft>
                <a:spcPts val="0"/>
              </a:spcAft>
              <a:buNone/>
            </a:pPr>
            <a:r>
              <a:rPr lang="en" sz="700">
                <a:solidFill>
                  <a:schemeClr val="accent1"/>
                </a:solidFill>
              </a:rPr>
              <a:t>#include </a:t>
            </a:r>
            <a:r>
              <a:rPr lang="en" sz="700">
                <a:solidFill>
                  <a:schemeClr val="accent2"/>
                </a:solidFill>
              </a:rPr>
              <a:t>"Course.h"</a:t>
            </a:r>
            <a:endParaRPr sz="700">
              <a:solidFill>
                <a:schemeClr val="accent2"/>
              </a:solidFill>
            </a:endParaRPr>
          </a:p>
          <a:p>
            <a:pPr marL="0" lvl="0" indent="0" algn="l" rtl="0">
              <a:spcBef>
                <a:spcPts val="0"/>
              </a:spcBef>
              <a:spcAft>
                <a:spcPts val="0"/>
              </a:spcAft>
              <a:buNone/>
            </a:pPr>
            <a:r>
              <a:rPr lang="en" sz="700">
                <a:solidFill>
                  <a:schemeClr val="accent1"/>
                </a:solidFill>
              </a:rPr>
              <a:t>#include </a:t>
            </a:r>
            <a:r>
              <a:rPr lang="en" sz="700">
                <a:solidFill>
                  <a:schemeClr val="accent2"/>
                </a:solidFill>
              </a:rPr>
              <a:t>"Student.h"</a:t>
            </a:r>
            <a:endParaRPr sz="700">
              <a:solidFill>
                <a:schemeClr val="accent2"/>
              </a:solidFill>
            </a:endParaRPr>
          </a:p>
          <a:p>
            <a:pPr marL="0" lvl="0" indent="0" algn="l" rtl="0">
              <a:spcBef>
                <a:spcPts val="0"/>
              </a:spcBef>
              <a:spcAft>
                <a:spcPts val="0"/>
              </a:spcAft>
              <a:buNone/>
            </a:pPr>
            <a:r>
              <a:rPr lang="en" sz="700">
                <a:solidFill>
                  <a:schemeClr val="accent1"/>
                </a:solidFill>
              </a:rPr>
              <a:t>#include </a:t>
            </a:r>
            <a:r>
              <a:rPr lang="en" sz="700">
                <a:solidFill>
                  <a:schemeClr val="accent2"/>
                </a:solidFill>
              </a:rPr>
              <a:t>"Taken.h"</a:t>
            </a:r>
            <a:endParaRPr sz="700">
              <a:solidFill>
                <a:schemeClr val="accent2"/>
              </a:solidFill>
            </a:endParaRPr>
          </a:p>
          <a:p>
            <a:pPr marL="0" lvl="0" indent="0" algn="l" rtl="0">
              <a:spcBef>
                <a:spcPts val="0"/>
              </a:spcBef>
              <a:spcAft>
                <a:spcPts val="0"/>
              </a:spcAft>
              <a:buNone/>
            </a:pPr>
            <a:r>
              <a:rPr lang="en" sz="700">
                <a:solidFill>
                  <a:schemeClr val="accent1"/>
                </a:solidFill>
              </a:rPr>
              <a:t>#include </a:t>
            </a:r>
            <a:r>
              <a:rPr lang="en" sz="700">
                <a:solidFill>
                  <a:schemeClr val="accent2"/>
                </a:solidFill>
              </a:rPr>
              <a:t>"DynArray.h"</a:t>
            </a:r>
            <a:endParaRPr sz="700">
              <a:solidFill>
                <a:schemeClr val="accent2"/>
              </a:solidFill>
            </a:endParaRPr>
          </a:p>
          <a:p>
            <a:pPr marL="0" lvl="0" indent="0" algn="l" rtl="0">
              <a:spcBef>
                <a:spcPts val="0"/>
              </a:spcBef>
              <a:spcAft>
                <a:spcPts val="0"/>
              </a:spcAft>
              <a:buNone/>
            </a:pPr>
            <a:r>
              <a:rPr lang="en" sz="700">
                <a:solidFill>
                  <a:schemeClr val="accent1"/>
                </a:solidFill>
              </a:rPr>
              <a:t>#include </a:t>
            </a:r>
            <a:r>
              <a:rPr lang="en" sz="700">
                <a:solidFill>
                  <a:schemeClr val="accent2"/>
                </a:solidFill>
              </a:rPr>
              <a:t>"StatArray.h"</a:t>
            </a:r>
            <a:endParaRPr sz="700">
              <a:solidFill>
                <a:schemeClr val="accent2"/>
              </a:solidFill>
            </a:endParaRPr>
          </a:p>
          <a:p>
            <a:pPr marL="0" lvl="0" indent="0" algn="l" rtl="0">
              <a:spcBef>
                <a:spcPts val="0"/>
              </a:spcBef>
              <a:spcAft>
                <a:spcPts val="0"/>
              </a:spcAft>
              <a:buNone/>
            </a:pPr>
            <a:endParaRPr sz="700"/>
          </a:p>
          <a:p>
            <a:pPr marL="0" lvl="0" indent="0" algn="l" rtl="0">
              <a:spcBef>
                <a:spcPts val="0"/>
              </a:spcBef>
              <a:spcAft>
                <a:spcPts val="0"/>
              </a:spcAft>
              <a:buNone/>
            </a:pPr>
            <a:r>
              <a:rPr lang="en" sz="700">
                <a:solidFill>
                  <a:schemeClr val="accent1"/>
                </a:solidFill>
              </a:rPr>
              <a:t>class</a:t>
            </a:r>
            <a:r>
              <a:rPr lang="en" sz="700"/>
              <a:t> </a:t>
            </a:r>
            <a:r>
              <a:rPr lang="en" sz="700">
                <a:solidFill>
                  <a:schemeClr val="dk2"/>
                </a:solidFill>
              </a:rPr>
              <a:t>School</a:t>
            </a:r>
            <a:endParaRPr sz="700">
              <a:solidFill>
                <a:schemeClr val="dk2"/>
              </a:solidFill>
            </a:endParaRPr>
          </a:p>
          <a:p>
            <a:pPr marL="0" lvl="0" indent="0" algn="l" rtl="0">
              <a:spcBef>
                <a:spcPts val="0"/>
              </a:spcBef>
              <a:spcAft>
                <a:spcPts val="0"/>
              </a:spcAft>
              <a:buNone/>
            </a:pPr>
            <a:r>
              <a:rPr lang="en" sz="700"/>
              <a:t>{</a:t>
            </a:r>
            <a:endParaRPr sz="700"/>
          </a:p>
          <a:p>
            <a:pPr marL="0" lvl="0" indent="0" algn="l" rtl="0">
              <a:spcBef>
                <a:spcPts val="0"/>
              </a:spcBef>
              <a:spcAft>
                <a:spcPts val="0"/>
              </a:spcAft>
              <a:buNone/>
            </a:pPr>
            <a:r>
              <a:rPr lang="en" sz="700"/>
              <a:t>    //  methods </a:t>
            </a:r>
            <a:endParaRPr sz="700"/>
          </a:p>
          <a:p>
            <a:pPr marL="0" lvl="0" indent="0" algn="l" rtl="0">
              <a:spcBef>
                <a:spcPts val="0"/>
              </a:spcBef>
              <a:spcAft>
                <a:spcPts val="0"/>
              </a:spcAft>
              <a:buNone/>
            </a:pPr>
            <a:r>
              <a:rPr lang="en" sz="700"/>
              <a:t>  </a:t>
            </a:r>
            <a:r>
              <a:rPr lang="en" sz="700">
                <a:solidFill>
                  <a:schemeClr val="accent1"/>
                </a:solidFill>
              </a:rPr>
              <a:t>public</a:t>
            </a:r>
            <a:r>
              <a:rPr lang="en" sz="700"/>
              <a:t>:</a:t>
            </a:r>
            <a:endParaRPr sz="700"/>
          </a:p>
          <a:p>
            <a:pPr marL="0" lvl="0" indent="0" algn="l" rtl="0">
              <a:spcBef>
                <a:spcPts val="0"/>
              </a:spcBef>
              <a:spcAft>
                <a:spcPts val="0"/>
              </a:spcAft>
              <a:buNone/>
            </a:pPr>
            <a:r>
              <a:rPr lang="en" sz="700"/>
              <a:t>    </a:t>
            </a:r>
            <a:r>
              <a:rPr lang="en" sz="700">
                <a:solidFill>
                  <a:srgbClr val="4A86E8"/>
                </a:solidFill>
              </a:rPr>
              <a:t>School</a:t>
            </a:r>
            <a:r>
              <a:rPr lang="en" sz="700"/>
              <a:t>(</a:t>
            </a:r>
            <a:r>
              <a:rPr lang="en" sz="700">
                <a:solidFill>
                  <a:schemeClr val="dk2"/>
                </a:solidFill>
              </a:rPr>
              <a:t>string</a:t>
            </a:r>
            <a:r>
              <a:rPr lang="en" sz="700">
                <a:solidFill>
                  <a:schemeClr val="accent1"/>
                </a:solidFill>
              </a:rPr>
              <a:t>=</a:t>
            </a:r>
            <a:r>
              <a:rPr lang="en" sz="700">
                <a:solidFill>
                  <a:schemeClr val="accent2"/>
                </a:solidFill>
              </a:rPr>
              <a:t>""</a:t>
            </a:r>
            <a:r>
              <a:rPr lang="en" sz="700"/>
              <a:t>); // constructor</a:t>
            </a:r>
            <a:endParaRPr sz="700"/>
          </a:p>
          <a:p>
            <a:pPr marL="0" lvl="0" indent="0" algn="l" rtl="0">
              <a:spcBef>
                <a:spcPts val="0"/>
              </a:spcBef>
              <a:spcAft>
                <a:spcPts val="0"/>
              </a:spcAft>
              <a:buNone/>
            </a:pPr>
            <a:r>
              <a:rPr lang="en" sz="700"/>
              <a:t>    ~</a:t>
            </a:r>
            <a:r>
              <a:rPr lang="en" sz="700">
                <a:solidFill>
                  <a:srgbClr val="4A86E8"/>
                </a:solidFill>
              </a:rPr>
              <a:t>School</a:t>
            </a:r>
            <a:r>
              <a:rPr lang="en" sz="700"/>
              <a:t>(); // destructor</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addStudent</a:t>
            </a:r>
            <a:r>
              <a:rPr lang="en" sz="700"/>
              <a:t>(</a:t>
            </a:r>
            <a:r>
              <a:rPr lang="en" sz="700">
                <a:solidFill>
                  <a:schemeClr val="dk2"/>
                </a:solidFill>
              </a:rPr>
              <a:t>Student</a:t>
            </a:r>
            <a:r>
              <a:rPr lang="en" sz="700">
                <a:solidFill>
                  <a:schemeClr val="accent1"/>
                </a:solidFill>
              </a:rPr>
              <a:t>*</a:t>
            </a:r>
            <a:r>
              <a:rPr lang="en" sz="700"/>
              <a:t>); // function to add student to array</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addCourse</a:t>
            </a:r>
            <a:r>
              <a:rPr lang="en" sz="700"/>
              <a:t>(</a:t>
            </a:r>
            <a:r>
              <a:rPr lang="en" sz="700">
                <a:solidFill>
                  <a:schemeClr val="dk2"/>
                </a:solidFill>
              </a:rPr>
              <a:t>Course</a:t>
            </a:r>
            <a:r>
              <a:rPr lang="en" sz="700">
                <a:solidFill>
                  <a:schemeClr val="accent1"/>
                </a:solidFill>
              </a:rPr>
              <a:t>*</a:t>
            </a:r>
            <a:r>
              <a:rPr lang="en" sz="700"/>
              <a:t>); // function to add course to array</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addTaken</a:t>
            </a:r>
            <a:r>
              <a:rPr lang="en" sz="700"/>
              <a:t>(</a:t>
            </a:r>
            <a:r>
              <a:rPr lang="en" sz="700">
                <a:solidFill>
                  <a:schemeClr val="dk2"/>
                </a:solidFill>
              </a:rPr>
              <a:t>string</a:t>
            </a:r>
            <a:r>
              <a:rPr lang="en" sz="700"/>
              <a:t>, </a:t>
            </a:r>
            <a:r>
              <a:rPr lang="en" sz="700">
                <a:solidFill>
                  <a:schemeClr val="dk2"/>
                </a:solidFill>
              </a:rPr>
              <a:t>int</a:t>
            </a:r>
            <a:r>
              <a:rPr lang="en" sz="700"/>
              <a:t>, </a:t>
            </a:r>
            <a:r>
              <a:rPr lang="en" sz="700">
                <a:solidFill>
                  <a:schemeClr val="dk2"/>
                </a:solidFill>
              </a:rPr>
              <a:t>string</a:t>
            </a:r>
            <a:r>
              <a:rPr lang="en" sz="700"/>
              <a:t>); // function to add taken to array</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printStudents</a:t>
            </a:r>
            <a:r>
              <a:rPr lang="en" sz="700"/>
              <a:t>(); // funcrion to print students</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printCourses</a:t>
            </a:r>
            <a:r>
              <a:rPr lang="en" sz="700"/>
              <a:t>(); // function to print courses</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printTaken</a:t>
            </a:r>
            <a:r>
              <a:rPr lang="en" sz="700"/>
              <a:t>(); // function to print all taken courses</a:t>
            </a:r>
            <a:endParaRPr sz="700"/>
          </a:p>
          <a:p>
            <a:pPr marL="0" lvl="0" indent="0" algn="l" rtl="0">
              <a:spcBef>
                <a:spcPts val="0"/>
              </a:spcBef>
              <a:spcAft>
                <a:spcPts val="0"/>
              </a:spcAft>
              <a:buNone/>
            </a:pPr>
            <a:r>
              <a:rPr lang="en" sz="700"/>
              <a:t>    </a:t>
            </a:r>
            <a:r>
              <a:rPr lang="en" sz="700">
                <a:solidFill>
                  <a:schemeClr val="dk2"/>
                </a:solidFill>
              </a:rPr>
              <a:t>void</a:t>
            </a:r>
            <a:r>
              <a:rPr lang="en" sz="700"/>
              <a:t> </a:t>
            </a:r>
            <a:r>
              <a:rPr lang="en" sz="700">
                <a:solidFill>
                  <a:srgbClr val="4A86E8"/>
                </a:solidFill>
              </a:rPr>
              <a:t>printTakenByStudent</a:t>
            </a:r>
            <a:r>
              <a:rPr lang="en" sz="700"/>
              <a:t>(string); // function to print taken courses by a student</a:t>
            </a:r>
            <a:endParaRPr sz="700"/>
          </a:p>
          <a:p>
            <a:pPr marL="0" lvl="0" indent="0" algn="l" rtl="0">
              <a:spcBef>
                <a:spcPts val="0"/>
              </a:spcBef>
              <a:spcAft>
                <a:spcPts val="0"/>
              </a:spcAft>
              <a:buNone/>
            </a:pPr>
            <a:r>
              <a:rPr lang="en" sz="700"/>
              <a:t>    </a:t>
            </a:r>
            <a:endParaRPr sz="700"/>
          </a:p>
          <a:p>
            <a:pPr marL="0" lvl="0" indent="0" algn="l" rtl="0">
              <a:spcBef>
                <a:spcPts val="0"/>
              </a:spcBef>
              <a:spcAft>
                <a:spcPts val="0"/>
              </a:spcAft>
              <a:buNone/>
            </a:pPr>
            <a:r>
              <a:rPr lang="en" sz="700"/>
              <a:t>    // attributes</a:t>
            </a:r>
            <a:endParaRPr sz="700"/>
          </a:p>
          <a:p>
            <a:pPr marL="0" lvl="0" indent="0" algn="l" rtl="0">
              <a:spcBef>
                <a:spcPts val="0"/>
              </a:spcBef>
              <a:spcAft>
                <a:spcPts val="0"/>
              </a:spcAft>
              <a:buNone/>
            </a:pPr>
            <a:r>
              <a:rPr lang="en" sz="700"/>
              <a:t>  </a:t>
            </a:r>
            <a:r>
              <a:rPr lang="en" sz="700">
                <a:solidFill>
                  <a:schemeClr val="accent1"/>
                </a:solidFill>
              </a:rPr>
              <a:t>private</a:t>
            </a:r>
            <a:r>
              <a:rPr lang="en" sz="700"/>
              <a:t>:</a:t>
            </a:r>
            <a:endParaRPr sz="700"/>
          </a:p>
          <a:p>
            <a:pPr marL="0" lvl="0" indent="0" algn="l" rtl="0">
              <a:spcBef>
                <a:spcPts val="0"/>
              </a:spcBef>
              <a:spcAft>
                <a:spcPts val="0"/>
              </a:spcAft>
              <a:buNone/>
            </a:pPr>
            <a:r>
              <a:rPr lang="en" sz="700"/>
              <a:t>    </a:t>
            </a:r>
            <a:r>
              <a:rPr lang="en" sz="700">
                <a:solidFill>
                  <a:schemeClr val="dk2"/>
                </a:solidFill>
              </a:rPr>
              <a:t>string</a:t>
            </a:r>
            <a:r>
              <a:rPr lang="en" sz="700"/>
              <a:t> </a:t>
            </a:r>
            <a:r>
              <a:rPr lang="en" sz="700">
                <a:solidFill>
                  <a:schemeClr val="lt1"/>
                </a:solidFill>
              </a:rPr>
              <a:t>name</a:t>
            </a:r>
            <a:r>
              <a:rPr lang="en" sz="700"/>
              <a:t>; // name of school</a:t>
            </a:r>
            <a:endParaRPr sz="700"/>
          </a:p>
          <a:p>
            <a:pPr marL="0" lvl="0" indent="0" algn="l" rtl="0">
              <a:spcBef>
                <a:spcPts val="0"/>
              </a:spcBef>
              <a:spcAft>
                <a:spcPts val="0"/>
              </a:spcAft>
              <a:buNone/>
            </a:pPr>
            <a:r>
              <a:rPr lang="en" sz="700"/>
              <a:t>    </a:t>
            </a:r>
            <a:r>
              <a:rPr lang="en" sz="700">
                <a:solidFill>
                  <a:schemeClr val="dk2"/>
                </a:solidFill>
              </a:rPr>
              <a:t>DynArray</a:t>
            </a:r>
            <a:r>
              <a:rPr lang="en" sz="700"/>
              <a:t> </a:t>
            </a:r>
            <a:r>
              <a:rPr lang="en" sz="700">
                <a:solidFill>
                  <a:schemeClr val="lt1"/>
                </a:solidFill>
              </a:rPr>
              <a:t>collectionOfStudents</a:t>
            </a:r>
            <a:r>
              <a:rPr lang="en" sz="700"/>
              <a:t>; // student collection object of type dynarray</a:t>
            </a:r>
            <a:endParaRPr sz="700"/>
          </a:p>
          <a:p>
            <a:pPr marL="0" lvl="0" indent="0" algn="l" rtl="0">
              <a:spcBef>
                <a:spcPts val="0"/>
              </a:spcBef>
              <a:spcAft>
                <a:spcPts val="0"/>
              </a:spcAft>
              <a:buNone/>
            </a:pPr>
            <a:r>
              <a:rPr lang="en" sz="700"/>
              <a:t>    </a:t>
            </a:r>
            <a:r>
              <a:rPr lang="en" sz="700">
                <a:solidFill>
                  <a:schemeClr val="dk2"/>
                </a:solidFill>
              </a:rPr>
              <a:t>StatArray</a:t>
            </a:r>
            <a:r>
              <a:rPr lang="en" sz="700"/>
              <a:t> </a:t>
            </a:r>
            <a:r>
              <a:rPr lang="en" sz="700">
                <a:solidFill>
                  <a:schemeClr val="lt1"/>
                </a:solidFill>
              </a:rPr>
              <a:t>collectionOfCourses</a:t>
            </a:r>
            <a:r>
              <a:rPr lang="en" sz="700"/>
              <a:t>; // course collection object of type statarray</a:t>
            </a:r>
            <a:endParaRPr sz="700"/>
          </a:p>
          <a:p>
            <a:pPr marL="0" lvl="0" indent="0" algn="l" rtl="0">
              <a:spcBef>
                <a:spcPts val="0"/>
              </a:spcBef>
              <a:spcAft>
                <a:spcPts val="0"/>
              </a:spcAft>
              <a:buNone/>
            </a:pPr>
            <a:r>
              <a:rPr lang="en" sz="700"/>
              <a:t>    </a:t>
            </a:r>
            <a:r>
              <a:rPr lang="en" sz="700">
                <a:solidFill>
                  <a:schemeClr val="dk2"/>
                </a:solidFill>
              </a:rPr>
              <a:t>Taken</a:t>
            </a:r>
            <a:r>
              <a:rPr lang="en" sz="700"/>
              <a:t>* </a:t>
            </a:r>
            <a:r>
              <a:rPr lang="en" sz="700">
                <a:solidFill>
                  <a:schemeClr val="lt1"/>
                </a:solidFill>
              </a:rPr>
              <a:t>collectionOfTaken</a:t>
            </a:r>
            <a:r>
              <a:rPr lang="en" sz="700"/>
              <a:t>[</a:t>
            </a:r>
            <a:r>
              <a:rPr lang="en" sz="700">
                <a:solidFill>
                  <a:schemeClr val="lt2"/>
                </a:solidFill>
              </a:rPr>
              <a:t>MAX_SIZE</a:t>
            </a:r>
            <a:r>
              <a:rPr lang="en" sz="700"/>
              <a:t>]; // taken collection object of type taken</a:t>
            </a:r>
            <a:endParaRPr sz="700"/>
          </a:p>
          <a:p>
            <a:pPr marL="0" lvl="0" indent="0" algn="l" rtl="0">
              <a:spcBef>
                <a:spcPts val="0"/>
              </a:spcBef>
              <a:spcAft>
                <a:spcPts val="0"/>
              </a:spcAft>
              <a:buNone/>
            </a:pPr>
            <a:r>
              <a:rPr lang="en" sz="700"/>
              <a:t>    </a:t>
            </a:r>
            <a:r>
              <a:rPr lang="en" sz="700">
                <a:solidFill>
                  <a:schemeClr val="dk2"/>
                </a:solidFill>
              </a:rPr>
              <a:t>int</a:t>
            </a:r>
            <a:r>
              <a:rPr lang="en" sz="700"/>
              <a:t> </a:t>
            </a:r>
            <a:r>
              <a:rPr lang="en" sz="700">
                <a:solidFill>
                  <a:schemeClr val="lt1"/>
                </a:solidFill>
              </a:rPr>
              <a:t>numOfTaken</a:t>
            </a:r>
            <a:r>
              <a:rPr lang="en" sz="700"/>
              <a:t>; // number of courses taken</a:t>
            </a:r>
            <a:endParaRPr sz="700"/>
          </a:p>
          <a:p>
            <a:pPr marL="0" lvl="0" indent="0" algn="l" rtl="0">
              <a:spcBef>
                <a:spcPts val="0"/>
              </a:spcBef>
              <a:spcAft>
                <a:spcPts val="0"/>
              </a:spcAft>
              <a:buNone/>
            </a:pPr>
            <a:r>
              <a:rPr lang="en" sz="700"/>
              <a:t>};</a:t>
            </a:r>
            <a:endParaRPr sz="700"/>
          </a:p>
          <a:p>
            <a:pPr marL="0" lvl="0" indent="0" algn="l" rtl="0">
              <a:spcBef>
                <a:spcPts val="0"/>
              </a:spcBef>
              <a:spcAft>
                <a:spcPts val="0"/>
              </a:spcAft>
              <a:buNone/>
            </a:pPr>
            <a:endParaRPr sz="700"/>
          </a:p>
          <a:p>
            <a:pPr marL="0" lvl="0" indent="0" algn="l" rtl="0">
              <a:spcBef>
                <a:spcPts val="0"/>
              </a:spcBef>
              <a:spcAft>
                <a:spcPts val="0"/>
              </a:spcAft>
              <a:buNone/>
            </a:pPr>
            <a:r>
              <a:rPr lang="en" sz="700"/>
              <a:t>#endif</a:t>
            </a:r>
            <a:endParaRPr sz="700"/>
          </a:p>
          <a:p>
            <a:pPr marL="0" lvl="0" indent="0" algn="l" rtl="0">
              <a:spcBef>
                <a:spcPts val="0"/>
              </a:spcBef>
              <a:spcAft>
                <a:spcPts val="0"/>
              </a:spcAft>
              <a:buNone/>
            </a:pP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07 </a:t>
            </a:r>
            <a:r>
              <a:rPr lang="en" sz="5000">
                <a:solidFill>
                  <a:schemeClr val="accent6"/>
                </a:solidFill>
              </a:rPr>
              <a:t>{</a:t>
            </a:r>
            <a:endParaRPr sz="5000">
              <a:solidFill>
                <a:schemeClr val="accent6"/>
              </a:solidFill>
            </a:endParaRPr>
          </a:p>
        </p:txBody>
      </p:sp>
      <p:sp>
        <p:nvSpPr>
          <p:cNvPr id="590" name="Google Shape;590;p4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Implement Control Class</a:t>
            </a:r>
            <a:r>
              <a:rPr lang="en">
                <a:solidFill>
                  <a:schemeClr val="accent6"/>
                </a:solidFill>
              </a:rPr>
              <a:t>]</a:t>
            </a:r>
            <a:r>
              <a:rPr lang="en">
                <a:solidFill>
                  <a:schemeClr val="accent1"/>
                </a:solidFill>
              </a:rPr>
              <a:t> </a:t>
            </a:r>
            <a:endParaRPr>
              <a:solidFill>
                <a:schemeClr val="accent3"/>
              </a:solidFill>
            </a:endParaRPr>
          </a:p>
        </p:txBody>
      </p:sp>
      <p:sp>
        <p:nvSpPr>
          <p:cNvPr id="591" name="Google Shape;591;p4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2" name="Google Shape;592;p40"/>
          <p:cNvCxnSpPr>
            <a:endCxn id="591"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93" name="Google Shape;593;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94" name="Google Shape;594;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Control</a:t>
            </a:r>
            <a:r>
              <a:rPr lang="en" sz="1400">
                <a:solidFill>
                  <a:schemeClr val="accent3"/>
                </a:solidFill>
              </a:rPr>
              <a:t>.h</a:t>
            </a:r>
            <a:endParaRPr sz="1400">
              <a:solidFill>
                <a:schemeClr val="accent3"/>
              </a:solidFill>
            </a:endParaRPr>
          </a:p>
        </p:txBody>
      </p:sp>
      <p:sp>
        <p:nvSpPr>
          <p:cNvPr id="595" name="Google Shape;595;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Control</a:t>
            </a:r>
            <a:r>
              <a:rPr lang="en" sz="1400">
                <a:solidFill>
                  <a:schemeClr val="accent3"/>
                </a:solidFill>
              </a:rPr>
              <a:t>.c</a:t>
            </a:r>
            <a:r>
              <a:rPr lang="en">
                <a:solidFill>
                  <a:schemeClr val="accent3"/>
                </a:solidFill>
              </a:rPr>
              <a:t>c</a:t>
            </a:r>
            <a:endParaRPr sz="1400">
              <a:solidFill>
                <a:schemeClr val="accent3"/>
              </a:solidFill>
            </a:endParaRPr>
          </a:p>
        </p:txBody>
      </p:sp>
      <p:sp>
        <p:nvSpPr>
          <p:cNvPr id="596" name="Google Shape;596;p40"/>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Control class is the backbone of the program. It contains all of the student and course objects, and the information for each object, and launches the entire program. It also has a switch function that checks the input imported from the View class, and based on it, it will connect to the School class functions. &gt;</a:t>
            </a:r>
            <a:endParaRPr sz="9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1"/>
          <p:cNvSpPr txBox="1">
            <a:spLocks noGrp="1"/>
          </p:cNvSpPr>
          <p:nvPr>
            <p:ph type="subTitle" idx="1"/>
          </p:nvPr>
        </p:nvSpPr>
        <p:spPr>
          <a:xfrm>
            <a:off x="1548575" y="1045350"/>
            <a:ext cx="6492900" cy="305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t>/*the source code file for the header of control*/</a:t>
            </a:r>
            <a:endParaRPr sz="1100"/>
          </a:p>
          <a:p>
            <a:pPr marL="0" lvl="0" indent="0" algn="l" rtl="0">
              <a:spcBef>
                <a:spcPts val="0"/>
              </a:spcBef>
              <a:spcAft>
                <a:spcPts val="0"/>
              </a:spcAft>
              <a:buNone/>
            </a:pPr>
            <a:r>
              <a:rPr lang="en" sz="1100">
                <a:solidFill>
                  <a:schemeClr val="accent1"/>
                </a:solidFill>
              </a:rPr>
              <a:t>#ifndef</a:t>
            </a:r>
            <a:r>
              <a:rPr lang="en" sz="1100"/>
              <a:t> </a:t>
            </a:r>
            <a:r>
              <a:rPr lang="en" sz="1100">
                <a:solidFill>
                  <a:schemeClr val="lt2"/>
                </a:solidFill>
              </a:rPr>
              <a:t>CONTROL_H</a:t>
            </a:r>
            <a:endParaRPr sz="1100">
              <a:solidFill>
                <a:schemeClr val="lt2"/>
              </a:solidFill>
            </a:endParaRPr>
          </a:p>
          <a:p>
            <a:pPr marL="0" lvl="0" indent="0" algn="l" rtl="0">
              <a:spcBef>
                <a:spcPts val="0"/>
              </a:spcBef>
              <a:spcAft>
                <a:spcPts val="0"/>
              </a:spcAft>
              <a:buNone/>
            </a:pPr>
            <a:r>
              <a:rPr lang="en" sz="1100">
                <a:solidFill>
                  <a:schemeClr val="accent1"/>
                </a:solidFill>
              </a:rPr>
              <a:t>#define</a:t>
            </a:r>
            <a:r>
              <a:rPr lang="en" sz="1100"/>
              <a:t> </a:t>
            </a:r>
            <a:r>
              <a:rPr lang="en" sz="1100">
                <a:solidFill>
                  <a:schemeClr val="dk2"/>
                </a:solidFill>
              </a:rPr>
              <a:t>CONTROL_H</a:t>
            </a:r>
            <a:endParaRPr sz="1100">
              <a:solidFill>
                <a:schemeClr val="dk2"/>
              </a:solidFill>
            </a:endParaRPr>
          </a:p>
          <a:p>
            <a:pPr marL="0" lvl="0" indent="0" algn="l" rtl="0">
              <a:spcBef>
                <a:spcPts val="0"/>
              </a:spcBef>
              <a:spcAft>
                <a:spcPts val="0"/>
              </a:spcAft>
              <a:buNone/>
            </a:pPr>
            <a:endParaRPr sz="1100"/>
          </a:p>
          <a:p>
            <a:pPr marL="0" lvl="0" indent="0" algn="l" rtl="0">
              <a:spcBef>
                <a:spcPts val="0"/>
              </a:spcBef>
              <a:spcAft>
                <a:spcPts val="0"/>
              </a:spcAft>
              <a:buNone/>
            </a:pPr>
            <a:r>
              <a:rPr lang="en" sz="1100">
                <a:solidFill>
                  <a:schemeClr val="accent1"/>
                </a:solidFill>
              </a:rPr>
              <a:t>#include</a:t>
            </a:r>
            <a:r>
              <a:rPr lang="en" sz="1100"/>
              <a:t> </a:t>
            </a:r>
            <a:r>
              <a:rPr lang="en" sz="1100">
                <a:solidFill>
                  <a:schemeClr val="accent2"/>
                </a:solidFill>
              </a:rPr>
              <a:t>"School.h"</a:t>
            </a:r>
            <a:endParaRPr sz="1100">
              <a:solidFill>
                <a:schemeClr val="accent2"/>
              </a:solidFill>
            </a:endParaRPr>
          </a:p>
          <a:p>
            <a:pPr marL="0" lvl="0" indent="0" algn="l" rtl="0">
              <a:spcBef>
                <a:spcPts val="0"/>
              </a:spcBef>
              <a:spcAft>
                <a:spcPts val="0"/>
              </a:spcAft>
              <a:buNone/>
            </a:pPr>
            <a:r>
              <a:rPr lang="en" sz="1100">
                <a:solidFill>
                  <a:schemeClr val="accent1"/>
                </a:solidFill>
              </a:rPr>
              <a:t>#include </a:t>
            </a:r>
            <a:r>
              <a:rPr lang="en" sz="1100">
                <a:solidFill>
                  <a:schemeClr val="accent2"/>
                </a:solidFill>
              </a:rPr>
              <a:t>"View.h"</a:t>
            </a:r>
            <a:endParaRPr sz="1100">
              <a:solidFill>
                <a:schemeClr val="accent2"/>
              </a:solidFill>
            </a:endParaRPr>
          </a:p>
          <a:p>
            <a:pPr marL="0" lvl="0" indent="0" algn="l" rtl="0">
              <a:spcBef>
                <a:spcPts val="0"/>
              </a:spcBef>
              <a:spcAft>
                <a:spcPts val="0"/>
              </a:spcAft>
              <a:buNone/>
            </a:pPr>
            <a:endParaRPr sz="1100"/>
          </a:p>
          <a:p>
            <a:pPr marL="0" lvl="0" indent="0" algn="l" rtl="0">
              <a:spcBef>
                <a:spcPts val="0"/>
              </a:spcBef>
              <a:spcAft>
                <a:spcPts val="0"/>
              </a:spcAft>
              <a:buNone/>
            </a:pPr>
            <a:r>
              <a:rPr lang="en" sz="1100">
                <a:solidFill>
                  <a:schemeClr val="accent1"/>
                </a:solidFill>
              </a:rPr>
              <a:t>class</a:t>
            </a:r>
            <a:r>
              <a:rPr lang="en" sz="1100"/>
              <a:t> </a:t>
            </a:r>
            <a:r>
              <a:rPr lang="en" sz="1100">
                <a:solidFill>
                  <a:schemeClr val="dk2"/>
                </a:solidFill>
              </a:rPr>
              <a:t>Control</a:t>
            </a:r>
            <a:endParaRPr sz="1100">
              <a:solidFill>
                <a:schemeClr val="dk2"/>
              </a:solidFill>
            </a:endParaRPr>
          </a:p>
          <a:p>
            <a:pPr marL="0" lvl="0" indent="0" algn="l" rtl="0">
              <a:spcBef>
                <a:spcPts val="0"/>
              </a:spcBef>
              <a:spcAft>
                <a:spcPts val="0"/>
              </a:spcAft>
              <a:buNone/>
            </a:pPr>
            <a:r>
              <a:rPr lang="en" sz="1100"/>
              <a:t>{</a:t>
            </a:r>
            <a:endParaRPr sz="1100"/>
          </a:p>
          <a:p>
            <a:pPr marL="0" lvl="0" indent="0" algn="l" rtl="0">
              <a:spcBef>
                <a:spcPts val="0"/>
              </a:spcBef>
              <a:spcAft>
                <a:spcPts val="0"/>
              </a:spcAft>
              <a:buNone/>
            </a:pPr>
            <a:r>
              <a:rPr lang="en" sz="1100"/>
              <a:t>  </a:t>
            </a:r>
            <a:r>
              <a:rPr lang="en" sz="1100">
                <a:solidFill>
                  <a:schemeClr val="accent1"/>
                </a:solidFill>
              </a:rPr>
              <a:t>public</a:t>
            </a:r>
            <a:r>
              <a:rPr lang="en" sz="1100"/>
              <a:t>:</a:t>
            </a:r>
            <a:endParaRPr sz="1100"/>
          </a:p>
          <a:p>
            <a:pPr marL="0" lvl="0" indent="0" algn="l" rtl="0">
              <a:spcBef>
                <a:spcPts val="0"/>
              </a:spcBef>
              <a:spcAft>
                <a:spcPts val="0"/>
              </a:spcAft>
              <a:buNone/>
            </a:pPr>
            <a:r>
              <a:rPr lang="en" sz="1100"/>
              <a:t>    </a:t>
            </a:r>
            <a:r>
              <a:rPr lang="en" sz="1100">
                <a:solidFill>
                  <a:srgbClr val="4A86E8"/>
                </a:solidFill>
              </a:rPr>
              <a:t>Control</a:t>
            </a:r>
            <a:r>
              <a:rPr lang="en" sz="1100"/>
              <a:t>(); //default constructor</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launch</a:t>
            </a:r>
            <a:r>
              <a:rPr lang="en" sz="1100"/>
              <a:t>(); //launching function for the entire program</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  </a:t>
            </a:r>
            <a:r>
              <a:rPr lang="en" sz="1100">
                <a:solidFill>
                  <a:schemeClr val="accent1"/>
                </a:solidFill>
              </a:rPr>
              <a:t>private</a:t>
            </a:r>
            <a:r>
              <a:rPr lang="en" sz="1100"/>
              <a:t>:</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startStudents</a:t>
            </a:r>
            <a:r>
              <a:rPr lang="en" sz="1100"/>
              <a:t>(</a:t>
            </a:r>
            <a:r>
              <a:rPr lang="en" sz="1100">
                <a:solidFill>
                  <a:schemeClr val="dk2"/>
                </a:solidFill>
              </a:rPr>
              <a:t>School</a:t>
            </a:r>
            <a:r>
              <a:rPr lang="en" sz="1100">
                <a:solidFill>
                  <a:schemeClr val="accent1"/>
                </a:solidFill>
              </a:rPr>
              <a:t>*</a:t>
            </a:r>
            <a:r>
              <a:rPr lang="en" sz="1100"/>
              <a:t>); //function to initialize all students</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startCourses</a:t>
            </a:r>
            <a:r>
              <a:rPr lang="en" sz="1100"/>
              <a:t>(</a:t>
            </a:r>
            <a:r>
              <a:rPr lang="en" sz="1100">
                <a:solidFill>
                  <a:schemeClr val="dk2"/>
                </a:solidFill>
              </a:rPr>
              <a:t>School</a:t>
            </a:r>
            <a:r>
              <a:rPr lang="en" sz="1100"/>
              <a:t>*); //function to initialize all courses</a:t>
            </a:r>
            <a:endParaRPr sz="1100"/>
          </a:p>
          <a:p>
            <a:pPr marL="0" lvl="0" indent="0" algn="l" rtl="0">
              <a:spcBef>
                <a:spcPts val="0"/>
              </a:spcBef>
              <a:spcAft>
                <a:spcPts val="0"/>
              </a:spcAft>
              <a:buNone/>
            </a:pPr>
            <a:r>
              <a:rPr lang="en" sz="1100"/>
              <a:t>    </a:t>
            </a:r>
            <a:r>
              <a:rPr lang="en" sz="1100">
                <a:solidFill>
                  <a:schemeClr val="dk2"/>
                </a:solidFill>
              </a:rPr>
              <a:t>School</a:t>
            </a:r>
            <a:r>
              <a:rPr lang="en" sz="1100"/>
              <a:t> </a:t>
            </a:r>
            <a:r>
              <a:rPr lang="en" sz="1100">
                <a:solidFill>
                  <a:schemeClr val="lt1"/>
                </a:solidFill>
              </a:rPr>
              <a:t>school</a:t>
            </a:r>
            <a:r>
              <a:rPr lang="en" sz="1100"/>
              <a:t>; //object of school class</a:t>
            </a:r>
            <a:endParaRPr sz="1100"/>
          </a:p>
          <a:p>
            <a:pPr marL="0" lvl="0" indent="0" algn="l" rtl="0">
              <a:spcBef>
                <a:spcPts val="0"/>
              </a:spcBef>
              <a:spcAft>
                <a:spcPts val="0"/>
              </a:spcAft>
              <a:buNone/>
            </a:pPr>
            <a:r>
              <a:rPr lang="en" sz="1100"/>
              <a:t>    </a:t>
            </a:r>
            <a:r>
              <a:rPr lang="en" sz="1100">
                <a:solidFill>
                  <a:schemeClr val="dk2"/>
                </a:solidFill>
              </a:rPr>
              <a:t>View</a:t>
            </a:r>
            <a:r>
              <a:rPr lang="en" sz="1100"/>
              <a:t> </a:t>
            </a:r>
            <a:r>
              <a:rPr lang="en" sz="1100">
                <a:solidFill>
                  <a:schemeClr val="lt1"/>
                </a:solidFill>
              </a:rPr>
              <a:t>view</a:t>
            </a:r>
            <a:r>
              <a:rPr lang="en" sz="1100"/>
              <a:t>; //object of view class</a:t>
            </a:r>
            <a:endParaRPr sz="1100"/>
          </a:p>
          <a:p>
            <a:pPr marL="0" lvl="0" indent="0" algn="l" rtl="0">
              <a:spcBef>
                <a:spcPts val="0"/>
              </a:spcBef>
              <a:spcAft>
                <a:spcPts val="0"/>
              </a:spcAft>
              <a:buNone/>
            </a:pPr>
            <a:r>
              <a:rPr lang="en" sz="1100"/>
              <a:t>};</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solidFill>
                  <a:schemeClr val="accent1"/>
                </a:solidFill>
              </a:rPr>
              <a:t>#endif</a:t>
            </a:r>
            <a:endParaRPr sz="1100">
              <a:solidFill>
                <a:schemeClr val="accent1"/>
              </a:solidFill>
            </a:endParaRPr>
          </a:p>
          <a:p>
            <a:pPr marL="0" lvl="0" indent="0" algn="l" rtl="0">
              <a:spcBef>
                <a:spcPts val="0"/>
              </a:spcBef>
              <a:spcAft>
                <a:spcPts val="0"/>
              </a:spcAft>
              <a:buNone/>
            </a:pP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2"/>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08 </a:t>
            </a:r>
            <a:r>
              <a:rPr lang="en" sz="5000">
                <a:solidFill>
                  <a:schemeClr val="accent6"/>
                </a:solidFill>
              </a:rPr>
              <a:t>{</a:t>
            </a:r>
            <a:endParaRPr sz="5000">
              <a:solidFill>
                <a:schemeClr val="accent6"/>
              </a:solidFill>
            </a:endParaRPr>
          </a:p>
        </p:txBody>
      </p:sp>
      <p:sp>
        <p:nvSpPr>
          <p:cNvPr id="607" name="Google Shape;607;p42"/>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View class </a:t>
            </a:r>
            <a:r>
              <a:rPr lang="en">
                <a:solidFill>
                  <a:schemeClr val="accent6"/>
                </a:solidFill>
              </a:rPr>
              <a:t>]</a:t>
            </a:r>
            <a:r>
              <a:rPr lang="en">
                <a:solidFill>
                  <a:schemeClr val="accent1"/>
                </a:solidFill>
              </a:rPr>
              <a:t> </a:t>
            </a:r>
            <a:endParaRPr>
              <a:solidFill>
                <a:schemeClr val="accent3"/>
              </a:solidFill>
            </a:endParaRPr>
          </a:p>
        </p:txBody>
      </p:sp>
      <p:sp>
        <p:nvSpPr>
          <p:cNvPr id="608" name="Google Shape;608;p42"/>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9" name="Google Shape;609;p42"/>
          <p:cNvCxnSpPr>
            <a:endCxn id="608"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610" name="Google Shape;610;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11" name="Google Shape;611;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View</a:t>
            </a:r>
            <a:r>
              <a:rPr lang="en" sz="1400">
                <a:solidFill>
                  <a:schemeClr val="accent3"/>
                </a:solidFill>
              </a:rPr>
              <a:t>.h</a:t>
            </a:r>
            <a:endParaRPr sz="1400">
              <a:solidFill>
                <a:schemeClr val="accent3"/>
              </a:solidFill>
            </a:endParaRPr>
          </a:p>
        </p:txBody>
      </p:sp>
      <p:sp>
        <p:nvSpPr>
          <p:cNvPr id="612" name="Google Shape;612;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View</a:t>
            </a:r>
            <a:r>
              <a:rPr lang="en" sz="1400">
                <a:solidFill>
                  <a:schemeClr val="accent3"/>
                </a:solidFill>
              </a:rPr>
              <a:t>.c</a:t>
            </a:r>
            <a:r>
              <a:rPr lang="en">
                <a:solidFill>
                  <a:schemeClr val="accent3"/>
                </a:solidFill>
              </a:rPr>
              <a:t>c</a:t>
            </a:r>
            <a:endParaRPr sz="1400">
              <a:solidFill>
                <a:schemeClr val="accent3"/>
              </a:solidFill>
            </a:endParaRPr>
          </a:p>
        </p:txBody>
      </p:sp>
      <p:sp>
        <p:nvSpPr>
          <p:cNvPr id="613" name="Google Shape;613;p42"/>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View class is a class with no private members. Its purpose is to output the menu of options, and prompt the user for input. Then, it passes the input on to the Control class to activate the switch, and so on.&gt;</a:t>
            </a:r>
            <a:endParaRPr sz="9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3"/>
          <p:cNvSpPr txBox="1">
            <a:spLocks noGrp="1"/>
          </p:cNvSpPr>
          <p:nvPr>
            <p:ph type="subTitle" idx="1"/>
          </p:nvPr>
        </p:nvSpPr>
        <p:spPr>
          <a:xfrm>
            <a:off x="1548575" y="1045350"/>
            <a:ext cx="6492900" cy="305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t>/*header file to view class. this file shows the menu to the user*/</a:t>
            </a:r>
            <a:endParaRPr sz="1100"/>
          </a:p>
          <a:p>
            <a:pPr marL="0" lvl="0" indent="0" algn="l" rtl="0">
              <a:spcBef>
                <a:spcPts val="0"/>
              </a:spcBef>
              <a:spcAft>
                <a:spcPts val="0"/>
              </a:spcAft>
              <a:buNone/>
            </a:pPr>
            <a:r>
              <a:rPr lang="en" sz="1100">
                <a:solidFill>
                  <a:schemeClr val="accent1"/>
                </a:solidFill>
              </a:rPr>
              <a:t>#ifndef </a:t>
            </a:r>
            <a:r>
              <a:rPr lang="en" sz="1100">
                <a:solidFill>
                  <a:schemeClr val="lt2"/>
                </a:solidFill>
              </a:rPr>
              <a:t>VIEW_H</a:t>
            </a:r>
            <a:endParaRPr sz="1100">
              <a:solidFill>
                <a:schemeClr val="lt2"/>
              </a:solidFill>
            </a:endParaRPr>
          </a:p>
          <a:p>
            <a:pPr marL="0" lvl="0" indent="0" algn="l" rtl="0">
              <a:spcBef>
                <a:spcPts val="0"/>
              </a:spcBef>
              <a:spcAft>
                <a:spcPts val="0"/>
              </a:spcAft>
              <a:buNone/>
            </a:pPr>
            <a:r>
              <a:rPr lang="en" sz="1100">
                <a:solidFill>
                  <a:schemeClr val="accent1"/>
                </a:solidFill>
              </a:rPr>
              <a:t>#define</a:t>
            </a:r>
            <a:r>
              <a:rPr lang="en" sz="1100"/>
              <a:t> </a:t>
            </a:r>
            <a:r>
              <a:rPr lang="en" sz="1100">
                <a:solidFill>
                  <a:schemeClr val="dk2"/>
                </a:solidFill>
              </a:rPr>
              <a:t>VIEW_H</a:t>
            </a:r>
            <a:endParaRPr sz="1100">
              <a:solidFill>
                <a:schemeClr val="dk2"/>
              </a:solidFill>
            </a:endParaRPr>
          </a:p>
          <a:p>
            <a:pPr marL="0" lvl="0" indent="0" algn="l" rtl="0">
              <a:spcBef>
                <a:spcPts val="0"/>
              </a:spcBef>
              <a:spcAft>
                <a:spcPts val="0"/>
              </a:spcAft>
              <a:buNone/>
            </a:pPr>
            <a:endParaRPr sz="1100"/>
          </a:p>
          <a:p>
            <a:pPr marL="0" lvl="0" indent="0" algn="l" rtl="0">
              <a:spcBef>
                <a:spcPts val="0"/>
              </a:spcBef>
              <a:spcAft>
                <a:spcPts val="0"/>
              </a:spcAft>
              <a:buNone/>
            </a:pPr>
            <a:r>
              <a:rPr lang="en" sz="1100">
                <a:solidFill>
                  <a:schemeClr val="accent1"/>
                </a:solidFill>
              </a:rPr>
              <a:t>class</a:t>
            </a:r>
            <a:r>
              <a:rPr lang="en" sz="1100"/>
              <a:t> </a:t>
            </a:r>
            <a:r>
              <a:rPr lang="en" sz="1100">
                <a:solidFill>
                  <a:schemeClr val="dk2"/>
                </a:solidFill>
              </a:rPr>
              <a:t>View</a:t>
            </a:r>
            <a:endParaRPr sz="1100">
              <a:solidFill>
                <a:schemeClr val="dk2"/>
              </a:solidFill>
            </a:endParaRPr>
          </a:p>
          <a:p>
            <a:pPr marL="0" lvl="0" indent="0" algn="l" rtl="0">
              <a:spcBef>
                <a:spcPts val="0"/>
              </a:spcBef>
              <a:spcAft>
                <a:spcPts val="0"/>
              </a:spcAft>
              <a:buNone/>
            </a:pPr>
            <a:r>
              <a:rPr lang="en" sz="1100"/>
              <a:t>{</a:t>
            </a:r>
            <a:endParaRPr sz="1100"/>
          </a:p>
          <a:p>
            <a:pPr marL="0" lvl="0" indent="0" algn="l" rtl="0">
              <a:spcBef>
                <a:spcPts val="0"/>
              </a:spcBef>
              <a:spcAft>
                <a:spcPts val="0"/>
              </a:spcAft>
              <a:buNone/>
            </a:pPr>
            <a:r>
              <a:rPr lang="en" sz="1100"/>
              <a:t>//  all members are public members in this class</a:t>
            </a:r>
            <a:endParaRPr sz="1100"/>
          </a:p>
          <a:p>
            <a:pPr marL="0" lvl="0" indent="0" algn="l" rtl="0">
              <a:spcBef>
                <a:spcPts val="0"/>
              </a:spcBef>
              <a:spcAft>
                <a:spcPts val="0"/>
              </a:spcAft>
              <a:buNone/>
            </a:pPr>
            <a:r>
              <a:rPr lang="en" sz="1100"/>
              <a:t>  </a:t>
            </a:r>
            <a:r>
              <a:rPr lang="en" sz="1100">
                <a:solidFill>
                  <a:schemeClr val="accent1"/>
                </a:solidFill>
              </a:rPr>
              <a:t>public</a:t>
            </a:r>
            <a:r>
              <a:rPr lang="en" sz="1100"/>
              <a:t>:</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showMenu</a:t>
            </a:r>
            <a:r>
              <a:rPr lang="en" sz="1100"/>
              <a:t>(</a:t>
            </a:r>
            <a:r>
              <a:rPr lang="en" sz="1100">
                <a:solidFill>
                  <a:schemeClr val="dk2"/>
                </a:solidFill>
              </a:rPr>
              <a:t>int</a:t>
            </a:r>
            <a:r>
              <a:rPr lang="en" sz="1100">
                <a:solidFill>
                  <a:schemeClr val="accent1"/>
                </a:solidFill>
              </a:rPr>
              <a:t>&amp;</a:t>
            </a:r>
            <a:r>
              <a:rPr lang="en" sz="1100"/>
              <a:t>); // function to output menu. int passed by reference</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printString</a:t>
            </a:r>
            <a:r>
              <a:rPr lang="en" sz="1100"/>
              <a:t>(</a:t>
            </a:r>
            <a:r>
              <a:rPr lang="en" sz="1100">
                <a:solidFill>
                  <a:schemeClr val="dk2"/>
                </a:solidFill>
              </a:rPr>
              <a:t>string</a:t>
            </a:r>
            <a:r>
              <a:rPr lang="en" sz="1100"/>
              <a:t>); //function to get input from user</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readInt</a:t>
            </a:r>
            <a:r>
              <a:rPr lang="en" sz="1100"/>
              <a:t>(</a:t>
            </a:r>
            <a:r>
              <a:rPr lang="en" sz="1100">
                <a:solidFill>
                  <a:schemeClr val="dk2"/>
                </a:solidFill>
              </a:rPr>
              <a:t>int</a:t>
            </a:r>
            <a:r>
              <a:rPr lang="en" sz="1100">
                <a:solidFill>
                  <a:schemeClr val="accent1"/>
                </a:solidFill>
              </a:rPr>
              <a:t>&amp;</a:t>
            </a:r>
            <a:r>
              <a:rPr lang="en" sz="1100"/>
              <a:t>); //function to take selected choice by user for switch</a:t>
            </a:r>
            <a:endParaRPr sz="1100"/>
          </a:p>
          <a:p>
            <a:pPr marL="0" lvl="0" indent="0" algn="l" rtl="0">
              <a:spcBef>
                <a:spcPts val="0"/>
              </a:spcBef>
              <a:spcAft>
                <a:spcPts val="0"/>
              </a:spcAft>
              <a:buNone/>
            </a:pPr>
            <a:r>
              <a:rPr lang="en" sz="1100"/>
              <a:t>    </a:t>
            </a:r>
            <a:r>
              <a:rPr lang="en" sz="1100">
                <a:solidFill>
                  <a:schemeClr val="dk2"/>
                </a:solidFill>
              </a:rPr>
              <a:t>void</a:t>
            </a:r>
            <a:r>
              <a:rPr lang="en" sz="1100"/>
              <a:t> </a:t>
            </a:r>
            <a:r>
              <a:rPr lang="en" sz="1100">
                <a:solidFill>
                  <a:srgbClr val="4A86E8"/>
                </a:solidFill>
              </a:rPr>
              <a:t>readString</a:t>
            </a:r>
            <a:r>
              <a:rPr lang="en" sz="1100"/>
              <a:t>(</a:t>
            </a:r>
            <a:r>
              <a:rPr lang="en" sz="1100">
                <a:solidFill>
                  <a:schemeClr val="dk2"/>
                </a:solidFill>
              </a:rPr>
              <a:t>string</a:t>
            </a:r>
            <a:r>
              <a:rPr lang="en" sz="1100">
                <a:solidFill>
                  <a:schemeClr val="accent1"/>
                </a:solidFill>
              </a:rPr>
              <a:t>&amp;</a:t>
            </a:r>
            <a:r>
              <a:rPr lang="en" sz="1100"/>
              <a:t>); //function to read input given by user</a:t>
            </a:r>
            <a:endParaRPr sz="1100"/>
          </a:p>
          <a:p>
            <a:pPr marL="0" lvl="0" indent="0" algn="l" rtl="0">
              <a:spcBef>
                <a:spcPts val="0"/>
              </a:spcBef>
              <a:spcAft>
                <a:spcPts val="0"/>
              </a:spcAft>
              <a:buNone/>
            </a:pPr>
            <a:r>
              <a:rPr lang="en" sz="1100"/>
              <a:t>};</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solidFill>
                  <a:schemeClr val="accent1"/>
                </a:solidFill>
              </a:rPr>
              <a:t>#endif</a:t>
            </a:r>
            <a:endParaRPr sz="1100">
              <a:solidFill>
                <a:schemeClr val="accent1"/>
              </a:solidFill>
            </a:endParaRPr>
          </a:p>
          <a:p>
            <a:pPr marL="0" lvl="0" indent="0" algn="l" rtl="0">
              <a:spcBef>
                <a:spcPts val="0"/>
              </a:spcBef>
              <a:spcAft>
                <a:spcPts val="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6"/>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 </a:t>
            </a:r>
            <a:r>
              <a:rPr lang="en">
                <a:solidFill>
                  <a:schemeClr val="accent6"/>
                </a:solidFill>
              </a:rPr>
              <a:t>{</a:t>
            </a:r>
            <a:endParaRPr>
              <a:solidFill>
                <a:schemeClr val="accent6"/>
              </a:solidFill>
            </a:endParaRPr>
          </a:p>
        </p:txBody>
      </p:sp>
      <p:sp>
        <p:nvSpPr>
          <p:cNvPr id="468" name="Google Shape;468;p26"/>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p>
            <a:pPr marL="449116" lvl="0" indent="0" algn="l" rtl="0">
              <a:lnSpc>
                <a:spcPct val="115000"/>
              </a:lnSpc>
              <a:spcBef>
                <a:spcPts val="1000"/>
              </a:spcBef>
              <a:spcAft>
                <a:spcPts val="0"/>
              </a:spcAft>
              <a:buNone/>
            </a:pPr>
            <a:r>
              <a:rPr lang="en">
                <a:solidFill>
                  <a:schemeClr val="accent6"/>
                </a:solidFill>
              </a:rPr>
              <a:t>&lt;</a:t>
            </a:r>
            <a:r>
              <a:rPr lang="en">
                <a:solidFill>
                  <a:schemeClr val="accent1"/>
                </a:solidFill>
              </a:rPr>
              <a:t>p</a:t>
            </a:r>
            <a:r>
              <a:rPr lang="en">
                <a:solidFill>
                  <a:schemeClr val="accent3"/>
                </a:solidFill>
              </a:rPr>
              <a:t> This program is designed to implement several new classes representing a school, and its students and courses. These classes will show the dynamic of the students, courses, and the arrays that contain them in an interactive form.&gt;</a:t>
            </a:r>
            <a:endParaRPr>
              <a:solidFill>
                <a:schemeClr val="accent3"/>
              </a:solidFill>
            </a:endParaRPr>
          </a:p>
        </p:txBody>
      </p:sp>
      <p:grpSp>
        <p:nvGrpSpPr>
          <p:cNvPr id="469" name="Google Shape;469;p26"/>
          <p:cNvGrpSpPr/>
          <p:nvPr/>
        </p:nvGrpSpPr>
        <p:grpSpPr>
          <a:xfrm>
            <a:off x="1084825" y="1168950"/>
            <a:ext cx="506100" cy="3431975"/>
            <a:chOff x="1084825" y="1168950"/>
            <a:chExt cx="506100" cy="3431975"/>
          </a:xfrm>
        </p:grpSpPr>
        <p:sp>
          <p:nvSpPr>
            <p:cNvPr id="470" name="Google Shape;470;p26"/>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471" name="Google Shape;471;p26"/>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472" name="Google Shape;472;p26"/>
          <p:cNvGrpSpPr/>
          <p:nvPr/>
        </p:nvGrpSpPr>
        <p:grpSpPr>
          <a:xfrm>
            <a:off x="2008321" y="2971150"/>
            <a:ext cx="667800" cy="902750"/>
            <a:chOff x="2008321" y="2971150"/>
            <a:chExt cx="667800" cy="902750"/>
          </a:xfrm>
        </p:grpSpPr>
        <p:cxnSp>
          <p:nvCxnSpPr>
            <p:cNvPr id="473" name="Google Shape;473;p26"/>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474" name="Google Shape;474;p26"/>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475" name="Google Shape;475;p26"/>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6" name="Google Shape;476;p26"/>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introduction</a:t>
            </a:r>
            <a:r>
              <a:rPr lang="en" sz="1400">
                <a:solidFill>
                  <a:schemeClr val="accent3"/>
                </a:solidFill>
              </a:rPr>
              <a:t>.</a:t>
            </a:r>
            <a:r>
              <a:rPr lang="en">
                <a:solidFill>
                  <a:schemeClr val="accent3"/>
                </a:solidFill>
              </a:rPr>
              <a:t>h</a:t>
            </a:r>
            <a:endParaRPr sz="1400">
              <a:solidFill>
                <a:schemeClr val="accent3"/>
              </a:solidFill>
            </a:endParaRPr>
          </a:p>
        </p:txBody>
      </p:sp>
      <p:sp>
        <p:nvSpPr>
          <p:cNvPr id="477" name="Google Shape;477;p26"/>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introduction</a:t>
            </a:r>
            <a:r>
              <a:rPr lang="en" sz="1400">
                <a:solidFill>
                  <a:schemeClr val="accent3"/>
                </a:solidFill>
              </a:rPr>
              <a:t>.c</a:t>
            </a:r>
            <a:r>
              <a:rPr lang="en">
                <a:solidFill>
                  <a:schemeClr val="accent3"/>
                </a:solidFill>
              </a:rPr>
              <a:t>c</a:t>
            </a:r>
            <a:endParaRPr sz="140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634" y="526473"/>
            <a:ext cx="4548256" cy="3927763"/>
          </a:xfrm>
          <a:prstGeom prst="rect">
            <a:avLst/>
          </a:prstGeom>
        </p:spPr>
      </p:pic>
      <p:pic>
        <p:nvPicPr>
          <p:cNvPr id="7" name="Picture 6"/>
          <p:cNvPicPr>
            <a:picLocks noChangeAspect="1"/>
          </p:cNvPicPr>
          <p:nvPr/>
        </p:nvPicPr>
        <p:blipFill>
          <a:blip r:embed="rId3"/>
          <a:stretch>
            <a:fillRect/>
          </a:stretch>
        </p:blipFill>
        <p:spPr>
          <a:xfrm>
            <a:off x="4731327" y="526472"/>
            <a:ext cx="4274128" cy="3927763"/>
          </a:xfrm>
          <a:prstGeom prst="rect">
            <a:avLst/>
          </a:prstGeom>
        </p:spPr>
      </p:pic>
    </p:spTree>
    <p:extLst>
      <p:ext uri="{BB962C8B-B14F-4D97-AF65-F5344CB8AC3E}">
        <p14:creationId xmlns:p14="http://schemas.microsoft.com/office/powerpoint/2010/main" val="90119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4"/>
          <p:cNvSpPr txBox="1">
            <a:spLocks noGrp="1"/>
          </p:cNvSpPr>
          <p:nvPr>
            <p:ph type="ctrTitle"/>
          </p:nvPr>
        </p:nvSpPr>
        <p:spPr>
          <a:xfrm>
            <a:off x="1413525" y="1144250"/>
            <a:ext cx="6799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t>
            </a:r>
            <a:r>
              <a:rPr lang="en">
                <a:solidFill>
                  <a:schemeClr val="accent6"/>
                </a:solidFill>
              </a:rPr>
              <a:t>{</a:t>
            </a:r>
            <a:endParaRPr>
              <a:solidFill>
                <a:schemeClr val="accent6"/>
              </a:solidFill>
            </a:endParaRPr>
          </a:p>
        </p:txBody>
      </p:sp>
      <p:sp>
        <p:nvSpPr>
          <p:cNvPr id="624" name="Google Shape;624;p44"/>
          <p:cNvSpPr txBox="1">
            <a:spLocks noGrp="1"/>
          </p:cNvSpPr>
          <p:nvPr>
            <p:ph type="subTitle" idx="1"/>
          </p:nvPr>
        </p:nvSpPr>
        <p:spPr>
          <a:xfrm>
            <a:off x="1965550" y="2423300"/>
            <a:ext cx="6202800" cy="460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&lt; This 1 month project was a rollercoaster filled with tears and happiness. Teamwork was assessed extremely as we had to put both of our patience and knowledge and understanding skills to the test. It was fun to an extent. We really struggled and in the end we achieved what we wanted and the program works. To Future programmers even though this took longer time to create we learned and discovered new skills that we didn't know about and We personally thought we wouldn't reach to the end of this creation project journey and here we are. </a:t>
            </a:r>
            <a:endParaRPr sz="1100"/>
          </a:p>
          <a:p>
            <a:pPr marL="0" lvl="0" indent="0" algn="l" rtl="0">
              <a:lnSpc>
                <a:spcPct val="115000"/>
              </a:lnSpc>
              <a:spcBef>
                <a:spcPts val="0"/>
              </a:spcBef>
              <a:spcAft>
                <a:spcPts val="0"/>
              </a:spcAft>
              <a:buNone/>
            </a:pPr>
            <a:r>
              <a:rPr lang="en" sz="1100"/>
              <a:t>Thank you so much Dr.Akila for this eye opening project  &gt;</a:t>
            </a:r>
            <a:endParaRPr sz="1100"/>
          </a:p>
        </p:txBody>
      </p:sp>
      <p:sp>
        <p:nvSpPr>
          <p:cNvPr id="625" name="Google Shape;625;p44"/>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626" name="Google Shape;626;p44"/>
          <p:cNvGrpSpPr/>
          <p:nvPr/>
        </p:nvGrpSpPr>
        <p:grpSpPr>
          <a:xfrm>
            <a:off x="1413525" y="1759900"/>
            <a:ext cx="506100" cy="2444350"/>
            <a:chOff x="1413525" y="1759900"/>
            <a:chExt cx="506100" cy="2444350"/>
          </a:xfrm>
        </p:grpSpPr>
        <p:cxnSp>
          <p:nvCxnSpPr>
            <p:cNvPr id="627" name="Google Shape;627;p44"/>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628" name="Google Shape;628;p44"/>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629" name="Google Shape;629;p44"/>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Conclusion</a:t>
            </a:r>
            <a:r>
              <a:rPr lang="en" sz="1400">
                <a:solidFill>
                  <a:schemeClr val="accent3"/>
                </a:solidFill>
              </a:rPr>
              <a:t>.</a:t>
            </a:r>
            <a:r>
              <a:rPr lang="en" sz="1400"/>
              <a:t>h</a:t>
            </a:r>
            <a:endParaRPr sz="1400">
              <a:solidFill>
                <a:schemeClr val="accent3"/>
              </a:solidFill>
            </a:endParaRPr>
          </a:p>
        </p:txBody>
      </p:sp>
      <p:sp>
        <p:nvSpPr>
          <p:cNvPr id="630" name="Google Shape;630;p44"/>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Conclusion</a:t>
            </a:r>
            <a:r>
              <a:rPr lang="en" sz="1400">
                <a:solidFill>
                  <a:schemeClr val="accent3"/>
                </a:solidFill>
              </a:rPr>
              <a:t>.c</a:t>
            </a:r>
            <a:r>
              <a:rPr lang="en" sz="1400"/>
              <a:t>c</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27"/>
          <p:cNvPicPr preferRelativeResize="0"/>
          <p:nvPr/>
        </p:nvPicPr>
        <p:blipFill>
          <a:blip r:embed="rId3">
            <a:alphaModFix/>
          </a:blip>
          <a:stretch>
            <a:fillRect/>
          </a:stretch>
        </p:blipFill>
        <p:spPr>
          <a:xfrm>
            <a:off x="1671100" y="618675"/>
            <a:ext cx="5801801" cy="390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8"/>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88" name="Google Shape;488;p28"/>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chemeClr val="accent6"/>
                </a:solidFill>
              </a:rPr>
              <a:t>[</a:t>
            </a:r>
            <a:r>
              <a:rPr lang="en" sz="3200">
                <a:solidFill>
                  <a:schemeClr val="accent1"/>
                </a:solidFill>
              </a:rPr>
              <a:t>Implement Student Class</a:t>
            </a:r>
            <a:r>
              <a:rPr lang="en" sz="3200">
                <a:solidFill>
                  <a:schemeClr val="accent6"/>
                </a:solidFill>
              </a:rPr>
              <a:t>]</a:t>
            </a:r>
            <a:r>
              <a:rPr lang="en" sz="3200">
                <a:solidFill>
                  <a:schemeClr val="accent1"/>
                </a:solidFill>
              </a:rPr>
              <a:t> </a:t>
            </a:r>
            <a:endParaRPr sz="3200">
              <a:solidFill>
                <a:schemeClr val="accent3"/>
              </a:solidFill>
            </a:endParaRPr>
          </a:p>
        </p:txBody>
      </p:sp>
      <p:sp>
        <p:nvSpPr>
          <p:cNvPr id="489" name="Google Shape;489;p28"/>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90" name="Google Shape;490;p28"/>
          <p:cNvCxnSpPr>
            <a:endCxn id="489"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491" name="Google Shape;491;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2" name="Google Shape;492;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Student</a:t>
            </a:r>
            <a:r>
              <a:rPr lang="en" sz="1400">
                <a:solidFill>
                  <a:schemeClr val="accent3"/>
                </a:solidFill>
              </a:rPr>
              <a:t>.</a:t>
            </a:r>
            <a:r>
              <a:rPr lang="en">
                <a:solidFill>
                  <a:schemeClr val="accent3"/>
                </a:solidFill>
              </a:rPr>
              <a:t>h</a:t>
            </a:r>
            <a:endParaRPr sz="1400">
              <a:solidFill>
                <a:schemeClr val="accent3"/>
              </a:solidFill>
            </a:endParaRPr>
          </a:p>
        </p:txBody>
      </p:sp>
      <p:sp>
        <p:nvSpPr>
          <p:cNvPr id="493" name="Google Shape;493;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Student</a:t>
            </a:r>
            <a:r>
              <a:rPr lang="en" sz="1400">
                <a:solidFill>
                  <a:schemeClr val="accent3"/>
                </a:solidFill>
              </a:rPr>
              <a:t>.c</a:t>
            </a:r>
            <a:r>
              <a:rPr lang="en">
                <a:solidFill>
                  <a:schemeClr val="accent3"/>
                </a:solidFill>
              </a:rPr>
              <a:t>c</a:t>
            </a:r>
            <a:endParaRPr sz="1400">
              <a:solidFill>
                <a:schemeClr val="accent3"/>
              </a:solidFill>
            </a:endParaRPr>
          </a:p>
        </p:txBody>
      </p:sp>
      <p:sp>
        <p:nvSpPr>
          <p:cNvPr id="494" name="Google Shape;494;p28"/>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Student class is the class where the constructs for all student information is stored. it includes the constructor, destructor, print, getter and setter functions, and a comparing boolean function that organizes the students in the array according to their names. &gt;</a:t>
            </a:r>
            <a:endParaRPr sz="9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9"/>
          <p:cNvSpPr txBox="1">
            <a:spLocks noGrp="1"/>
          </p:cNvSpPr>
          <p:nvPr>
            <p:ph type="subTitle" idx="1"/>
          </p:nvPr>
        </p:nvSpPr>
        <p:spPr>
          <a:xfrm>
            <a:off x="1570700" y="343075"/>
            <a:ext cx="6492900" cy="43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/*the header file for the student class. this class manages the data of the </a:t>
            </a:r>
            <a:endParaRPr sz="800"/>
          </a:p>
          <a:p>
            <a:pPr marL="0" lvl="0" indent="0" algn="l" rtl="0">
              <a:spcBef>
                <a:spcPts val="0"/>
              </a:spcBef>
              <a:spcAft>
                <a:spcPts val="0"/>
              </a:spcAft>
              <a:buNone/>
            </a:pPr>
            <a:r>
              <a:rPr lang="en" sz="800"/>
              <a:t>students */</a:t>
            </a:r>
            <a:endParaRPr sz="800"/>
          </a:p>
          <a:p>
            <a:pPr marL="0" lvl="0" indent="0" algn="l" rtl="0">
              <a:spcBef>
                <a:spcPts val="0"/>
              </a:spcBef>
              <a:spcAft>
                <a:spcPts val="0"/>
              </a:spcAft>
              <a:buNone/>
            </a:pPr>
            <a:endParaRPr sz="800">
              <a:solidFill>
                <a:schemeClr val="accent1"/>
              </a:solidFill>
            </a:endParaRPr>
          </a:p>
          <a:p>
            <a:pPr marL="0" lvl="0" indent="0" algn="l" rtl="0">
              <a:spcBef>
                <a:spcPts val="0"/>
              </a:spcBef>
              <a:spcAft>
                <a:spcPts val="0"/>
              </a:spcAft>
              <a:buNone/>
            </a:pPr>
            <a:r>
              <a:rPr lang="en" sz="800">
                <a:solidFill>
                  <a:schemeClr val="accent1"/>
                </a:solidFill>
              </a:rPr>
              <a:t>#ifndef</a:t>
            </a:r>
            <a:r>
              <a:rPr lang="en" sz="800">
                <a:solidFill>
                  <a:srgbClr val="B4A7D6"/>
                </a:solidFill>
              </a:rPr>
              <a:t> </a:t>
            </a:r>
            <a:r>
              <a:rPr lang="en" sz="800">
                <a:solidFill>
                  <a:schemeClr val="lt2"/>
                </a:solidFill>
              </a:rPr>
              <a:t>STUDENT_H </a:t>
            </a:r>
            <a:r>
              <a:rPr lang="en" sz="800"/>
              <a:t>  </a:t>
            </a:r>
            <a:endParaRPr sz="800"/>
          </a:p>
          <a:p>
            <a:pPr marL="0" lvl="0" indent="0" algn="l" rtl="0">
              <a:spcBef>
                <a:spcPts val="0"/>
              </a:spcBef>
              <a:spcAft>
                <a:spcPts val="0"/>
              </a:spcAft>
              <a:buNone/>
            </a:pPr>
            <a:r>
              <a:rPr lang="en" sz="800">
                <a:solidFill>
                  <a:schemeClr val="accent1"/>
                </a:solidFill>
              </a:rPr>
              <a:t>#define</a:t>
            </a:r>
            <a:r>
              <a:rPr lang="en" sz="800"/>
              <a:t> </a:t>
            </a:r>
            <a:r>
              <a:rPr lang="en" sz="800">
                <a:solidFill>
                  <a:srgbClr val="9FC5E8"/>
                </a:solidFill>
              </a:rPr>
              <a:t>STUDENT_H</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class</a:t>
            </a:r>
            <a:r>
              <a:rPr lang="en" sz="800"/>
              <a:t> </a:t>
            </a:r>
            <a:r>
              <a:rPr lang="en" sz="800">
                <a:solidFill>
                  <a:schemeClr val="dk2"/>
                </a:solidFill>
              </a:rPr>
              <a:t>Student</a:t>
            </a:r>
            <a:endParaRPr sz="800">
              <a:solidFill>
                <a:schemeClr val="dk2"/>
              </a:solidFill>
            </a:endParaRPr>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t>  //methods</a:t>
            </a:r>
            <a:endParaRPr sz="800"/>
          </a:p>
          <a:p>
            <a:pPr marL="0" lvl="0" indent="0" algn="l" rtl="0">
              <a:spcBef>
                <a:spcPts val="0"/>
              </a:spcBef>
              <a:spcAft>
                <a:spcPts val="0"/>
              </a:spcAft>
              <a:buNone/>
            </a:pPr>
            <a:r>
              <a:rPr lang="en" sz="800"/>
              <a:t>  </a:t>
            </a:r>
            <a:r>
              <a:rPr lang="en" sz="800">
                <a:solidFill>
                  <a:schemeClr val="accent1"/>
                </a:solidFill>
              </a:rPr>
              <a:t>public</a:t>
            </a:r>
            <a:r>
              <a:rPr lang="en" sz="800"/>
              <a:t>:</a:t>
            </a:r>
            <a:endParaRPr sz="800"/>
          </a:p>
          <a:p>
            <a:pPr marL="0" lvl="0" indent="0" algn="l" rtl="0">
              <a:spcBef>
                <a:spcPts val="0"/>
              </a:spcBef>
              <a:spcAft>
                <a:spcPts val="0"/>
              </a:spcAft>
              <a:buNone/>
            </a:pPr>
            <a:r>
              <a:rPr lang="en" sz="800"/>
              <a:t>  </a:t>
            </a:r>
            <a:r>
              <a:rPr lang="en" sz="800">
                <a:solidFill>
                  <a:srgbClr val="4A86E8"/>
                </a:solidFill>
              </a:rPr>
              <a:t>Student</a:t>
            </a:r>
            <a:r>
              <a:rPr lang="en" sz="800"/>
              <a:t>(</a:t>
            </a:r>
            <a:r>
              <a:rPr lang="en" sz="800">
                <a:solidFill>
                  <a:schemeClr val="dk2"/>
                </a:solidFill>
              </a:rPr>
              <a:t>string</a:t>
            </a:r>
            <a:r>
              <a:rPr lang="en" sz="800">
                <a:solidFill>
                  <a:schemeClr val="accent1"/>
                </a:solidFill>
              </a:rPr>
              <a:t>=</a:t>
            </a:r>
            <a:r>
              <a:rPr lang="en" sz="800">
                <a:solidFill>
                  <a:schemeClr val="accent2"/>
                </a:solidFill>
              </a:rPr>
              <a:t>""</a:t>
            </a:r>
            <a:r>
              <a:rPr lang="en" sz="800"/>
              <a:t>, </a:t>
            </a:r>
            <a:r>
              <a:rPr lang="en" sz="800">
                <a:solidFill>
                  <a:schemeClr val="dk2"/>
                </a:solidFill>
              </a:rPr>
              <a:t>string</a:t>
            </a:r>
            <a:r>
              <a:rPr lang="en" sz="800">
                <a:solidFill>
                  <a:schemeClr val="accent1"/>
                </a:solidFill>
              </a:rPr>
              <a:t>=</a:t>
            </a:r>
            <a:r>
              <a:rPr lang="en" sz="800">
                <a:solidFill>
                  <a:schemeClr val="accent2"/>
                </a:solidFill>
              </a:rPr>
              <a:t>""</a:t>
            </a:r>
            <a:r>
              <a:rPr lang="en" sz="800"/>
              <a:t>, </a:t>
            </a:r>
            <a:r>
              <a:rPr lang="en" sz="800">
                <a:solidFill>
                  <a:schemeClr val="dk2"/>
                </a:solidFill>
              </a:rPr>
              <a:t>string</a:t>
            </a:r>
            <a:r>
              <a:rPr lang="en" sz="800">
                <a:solidFill>
                  <a:schemeClr val="accent1"/>
                </a:solidFill>
              </a:rPr>
              <a:t>=</a:t>
            </a:r>
            <a:r>
              <a:rPr lang="en" sz="800">
                <a:solidFill>
                  <a:schemeClr val="accent2"/>
                </a:solidFill>
              </a:rPr>
              <a:t>""</a:t>
            </a:r>
            <a:r>
              <a:rPr lang="en" sz="800"/>
              <a:t>, </a:t>
            </a:r>
            <a:r>
              <a:rPr lang="en" sz="800">
                <a:solidFill>
                  <a:schemeClr val="dk2"/>
                </a:solidFill>
              </a:rPr>
              <a:t>float</a:t>
            </a:r>
            <a:r>
              <a:rPr lang="en" sz="800">
                <a:solidFill>
                  <a:schemeClr val="accent1"/>
                </a:solidFill>
              </a:rPr>
              <a:t>=</a:t>
            </a:r>
            <a:r>
              <a:rPr lang="en" sz="800">
                <a:solidFill>
                  <a:schemeClr val="lt2"/>
                </a:solidFill>
              </a:rPr>
              <a:t>0.0f</a:t>
            </a:r>
            <a:r>
              <a:rPr lang="en" sz="800"/>
              <a:t>); // overloaded constructor</a:t>
            </a:r>
            <a:endParaRPr sz="800"/>
          </a:p>
          <a:p>
            <a:pPr marL="0" lvl="0" indent="0" algn="l" rtl="0">
              <a:spcBef>
                <a:spcPts val="0"/>
              </a:spcBef>
              <a:spcAft>
                <a:spcPts val="0"/>
              </a:spcAft>
              <a:buNone/>
            </a:pPr>
            <a:r>
              <a:rPr lang="en" sz="800"/>
              <a:t>  </a:t>
            </a:r>
            <a:r>
              <a:rPr lang="en" sz="800">
                <a:solidFill>
                  <a:schemeClr val="accent1"/>
                </a:solidFill>
              </a:rPr>
              <a:t>~</a:t>
            </a:r>
            <a:r>
              <a:rPr lang="en" sz="800">
                <a:solidFill>
                  <a:srgbClr val="4A86E8"/>
                </a:solidFill>
              </a:rPr>
              <a:t>Student</a:t>
            </a:r>
            <a:r>
              <a:rPr lang="en" sz="800"/>
              <a:t>(); //destructor</a:t>
            </a:r>
            <a:endParaRPr sz="800"/>
          </a:p>
          <a:p>
            <a:pPr marL="0" lvl="0" indent="0" algn="l" rtl="0">
              <a:spcBef>
                <a:spcPts val="0"/>
              </a:spcBef>
              <a:spcAft>
                <a:spcPts val="0"/>
              </a:spcAft>
              <a:buNone/>
            </a:pPr>
            <a:r>
              <a:rPr lang="en" sz="800">
                <a:solidFill>
                  <a:schemeClr val="dk2"/>
                </a:solidFill>
              </a:rPr>
              <a:t>   string</a:t>
            </a:r>
            <a:r>
              <a:rPr lang="en" sz="800"/>
              <a:t> </a:t>
            </a:r>
            <a:r>
              <a:rPr lang="en" sz="800">
                <a:solidFill>
                  <a:srgbClr val="4A86E8"/>
                </a:solidFill>
              </a:rPr>
              <a:t>getName</a:t>
            </a:r>
            <a:r>
              <a:rPr lang="en" sz="800"/>
              <a:t>(); //  name getter function</a:t>
            </a:r>
            <a:endParaRPr sz="800"/>
          </a:p>
          <a:p>
            <a:pPr marL="0" lvl="0" indent="0" algn="l" rtl="0">
              <a:spcBef>
                <a:spcPts val="0"/>
              </a:spcBef>
              <a:spcAft>
                <a:spcPts val="0"/>
              </a:spcAft>
              <a:buNone/>
            </a:pPr>
            <a:r>
              <a:rPr lang="en" sz="800"/>
              <a:t>  //void setName(string n); //    name setter function</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rgbClr val="4A86E8"/>
                </a:solidFill>
              </a:rPr>
              <a:t>getID</a:t>
            </a:r>
            <a:r>
              <a:rPr lang="en" sz="800"/>
              <a:t>(); //ID getter</a:t>
            </a:r>
            <a:endParaRPr sz="800"/>
          </a:p>
          <a:p>
            <a:pPr marL="0" lvl="0" indent="0" algn="l" rtl="0">
              <a:spcBef>
                <a:spcPts val="0"/>
              </a:spcBef>
              <a:spcAft>
                <a:spcPts val="0"/>
              </a:spcAft>
              <a:buNone/>
            </a:pPr>
            <a:r>
              <a:rPr lang="en" sz="800"/>
              <a:t>   //void setNum(string num); //   id setter function</a:t>
            </a:r>
            <a:endParaRPr sz="800"/>
          </a:p>
          <a:p>
            <a:pPr marL="0" lvl="0" indent="0" algn="l" rtl="0">
              <a:spcBef>
                <a:spcPts val="0"/>
              </a:spcBef>
              <a:spcAft>
                <a:spcPts val="0"/>
              </a:spcAft>
              <a:buNone/>
            </a:pPr>
            <a:r>
              <a:rPr lang="en" sz="800"/>
              <a:t>  </a:t>
            </a:r>
            <a:r>
              <a:rPr lang="en" sz="800">
                <a:solidFill>
                  <a:schemeClr val="dk2"/>
                </a:solidFill>
              </a:rPr>
              <a:t>bool</a:t>
            </a:r>
            <a:r>
              <a:rPr lang="en" sz="800"/>
              <a:t> </a:t>
            </a:r>
            <a:r>
              <a:rPr lang="en" sz="800">
                <a:solidFill>
                  <a:srgbClr val="4A86E8"/>
                </a:solidFill>
              </a:rPr>
              <a:t>lessThan</a:t>
            </a:r>
            <a:r>
              <a:rPr lang="en" sz="800"/>
              <a:t>(</a:t>
            </a:r>
            <a:r>
              <a:rPr lang="en" sz="800">
                <a:solidFill>
                  <a:schemeClr val="accent1"/>
                </a:solidFill>
              </a:rPr>
              <a:t>const</a:t>
            </a:r>
            <a:r>
              <a:rPr lang="en" sz="800"/>
              <a:t> </a:t>
            </a:r>
            <a:r>
              <a:rPr lang="en" sz="800">
                <a:solidFill>
                  <a:schemeClr val="dk2"/>
                </a:solidFill>
              </a:rPr>
              <a:t>Student</a:t>
            </a:r>
            <a:r>
              <a:rPr lang="en" sz="800">
                <a:solidFill>
                  <a:schemeClr val="accent1"/>
                </a:solidFill>
              </a:rPr>
              <a:t>*</a:t>
            </a:r>
            <a:r>
              <a:rPr lang="en" sz="800"/>
              <a:t>); // function to compare students</a:t>
            </a:r>
            <a:endParaRPr sz="800"/>
          </a:p>
          <a:p>
            <a:pPr marL="0" lvl="0" indent="0" algn="l" rtl="0">
              <a:spcBef>
                <a:spcPts val="0"/>
              </a:spcBef>
              <a:spcAft>
                <a:spcPts val="0"/>
              </a:spcAft>
              <a:buNone/>
            </a:pPr>
            <a:r>
              <a:rPr lang="en" sz="800"/>
              <a:t>  </a:t>
            </a:r>
            <a:r>
              <a:rPr lang="en" sz="800">
                <a:solidFill>
                  <a:schemeClr val="dk2"/>
                </a:solidFill>
              </a:rPr>
              <a:t>void</a:t>
            </a:r>
            <a:r>
              <a:rPr lang="en" sz="800"/>
              <a:t> </a:t>
            </a:r>
            <a:r>
              <a:rPr lang="en" sz="800">
                <a:solidFill>
                  <a:srgbClr val="4A86E8"/>
                </a:solidFill>
              </a:rPr>
              <a:t>print</a:t>
            </a:r>
            <a:r>
              <a:rPr lang="en" sz="800"/>
              <a:t>() </a:t>
            </a:r>
            <a:r>
              <a:rPr lang="en" sz="800">
                <a:solidFill>
                  <a:schemeClr val="accent1"/>
                </a:solidFill>
              </a:rPr>
              <a:t>const</a:t>
            </a:r>
            <a:r>
              <a:rPr lang="en" sz="800"/>
              <a:t>;// function to print the students</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  //  the attributes</a:t>
            </a:r>
            <a:endParaRPr sz="800"/>
          </a:p>
          <a:p>
            <a:pPr marL="0" lvl="0" indent="0" algn="l" rtl="0">
              <a:spcBef>
                <a:spcPts val="0"/>
              </a:spcBef>
              <a:spcAft>
                <a:spcPts val="0"/>
              </a:spcAft>
              <a:buNone/>
            </a:pPr>
            <a:r>
              <a:rPr lang="en" sz="800">
                <a:solidFill>
                  <a:schemeClr val="accent1"/>
                </a:solidFill>
              </a:rPr>
              <a:t>  private:</a:t>
            </a:r>
            <a:endParaRPr sz="800">
              <a:solidFill>
                <a:schemeClr val="accent1"/>
              </a:solidFill>
            </a:endParaRPr>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id</a:t>
            </a:r>
            <a:r>
              <a:rPr lang="en" sz="800"/>
              <a:t>; //student id</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name</a:t>
            </a:r>
            <a:r>
              <a:rPr lang="en" sz="800"/>
              <a:t>; //student name</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major</a:t>
            </a:r>
            <a:r>
              <a:rPr lang="en" sz="800"/>
              <a:t>; //student major</a:t>
            </a:r>
            <a:endParaRPr sz="800"/>
          </a:p>
          <a:p>
            <a:pPr marL="0" lvl="0" indent="0" algn="l" rtl="0">
              <a:spcBef>
                <a:spcPts val="0"/>
              </a:spcBef>
              <a:spcAft>
                <a:spcPts val="0"/>
              </a:spcAft>
              <a:buNone/>
            </a:pPr>
            <a:r>
              <a:rPr lang="en" sz="800"/>
              <a:t>  </a:t>
            </a:r>
            <a:r>
              <a:rPr lang="en" sz="800">
                <a:solidFill>
                  <a:schemeClr val="dk2"/>
                </a:solidFill>
              </a:rPr>
              <a:t>float</a:t>
            </a:r>
            <a:r>
              <a:rPr lang="en" sz="800"/>
              <a:t> </a:t>
            </a:r>
            <a:r>
              <a:rPr lang="en" sz="800">
                <a:solidFill>
                  <a:schemeClr val="lt1"/>
                </a:solidFill>
              </a:rPr>
              <a:t>gpa</a:t>
            </a:r>
            <a:r>
              <a:rPr lang="en" sz="800"/>
              <a:t>; //student gpa</a:t>
            </a:r>
            <a:endParaRPr sz="800"/>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solidFill>
                  <a:schemeClr val="accent1"/>
                </a:solidFill>
              </a:rPr>
              <a:t>#endif</a:t>
            </a:r>
            <a:endParaRPr sz="800">
              <a:solidFill>
                <a:schemeClr val="accent1"/>
              </a:solidFill>
            </a:endParaRPr>
          </a:p>
          <a:p>
            <a:pPr marL="0" lvl="0" indent="0" algn="l" rtl="0">
              <a:spcBef>
                <a:spcPts val="0"/>
              </a:spcBef>
              <a:spcAft>
                <a:spcPts val="0"/>
              </a:spcAft>
              <a:buNone/>
            </a:pP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05" name="Google Shape;505;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Implement Course Class</a:t>
            </a:r>
            <a:r>
              <a:rPr lang="en">
                <a:solidFill>
                  <a:schemeClr val="accent6"/>
                </a:solidFill>
              </a:rPr>
              <a:t>]</a:t>
            </a:r>
            <a:r>
              <a:rPr lang="en">
                <a:solidFill>
                  <a:schemeClr val="accent1"/>
                </a:solidFill>
              </a:rPr>
              <a:t> </a:t>
            </a:r>
            <a:endParaRPr>
              <a:solidFill>
                <a:schemeClr val="accent3"/>
              </a:solidFill>
            </a:endParaRPr>
          </a:p>
        </p:txBody>
      </p:sp>
      <p:sp>
        <p:nvSpPr>
          <p:cNvPr id="506" name="Google Shape;506;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7" name="Google Shape;507;p30"/>
          <p:cNvCxnSpPr>
            <a:endCxn id="506"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8" name="Google Shape;508;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9" name="Google Shape;509;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Course</a:t>
            </a:r>
            <a:r>
              <a:rPr lang="en" sz="1400">
                <a:solidFill>
                  <a:schemeClr val="accent3"/>
                </a:solidFill>
              </a:rPr>
              <a:t>.h</a:t>
            </a:r>
            <a:endParaRPr sz="1400">
              <a:solidFill>
                <a:schemeClr val="accent3"/>
              </a:solidFill>
            </a:endParaRPr>
          </a:p>
        </p:txBody>
      </p:sp>
      <p:sp>
        <p:nvSpPr>
          <p:cNvPr id="510" name="Google Shape;510;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Course</a:t>
            </a:r>
            <a:r>
              <a:rPr lang="en" sz="1400">
                <a:solidFill>
                  <a:schemeClr val="accent3"/>
                </a:solidFill>
              </a:rPr>
              <a:t>.c</a:t>
            </a:r>
            <a:r>
              <a:rPr lang="en">
                <a:solidFill>
                  <a:schemeClr val="accent3"/>
                </a:solidFill>
              </a:rPr>
              <a:t>c</a:t>
            </a:r>
            <a:endParaRPr sz="1400">
              <a:solidFill>
                <a:schemeClr val="accent3"/>
              </a:solidFill>
            </a:endParaRPr>
          </a:p>
        </p:txBody>
      </p:sp>
      <p:sp>
        <p:nvSpPr>
          <p:cNvPr id="511" name="Google Shape;511;p30"/>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Course class contains all the constructs of all courses. It has a constructor, destructor, print, getter and setter function, And comparing function that organizes the courses according to their subject, then code, then section. &gt;</a:t>
            </a:r>
            <a:endParaRPr sz="9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1"/>
          <p:cNvSpPr txBox="1">
            <a:spLocks noGrp="1"/>
          </p:cNvSpPr>
          <p:nvPr>
            <p:ph type="subTitle" idx="1"/>
          </p:nvPr>
        </p:nvSpPr>
        <p:spPr>
          <a:xfrm>
            <a:off x="1548575" y="1045350"/>
            <a:ext cx="6492900" cy="305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accent1"/>
              </a:solidFill>
            </a:endParaRPr>
          </a:p>
          <a:p>
            <a:pPr marL="0" lvl="0" indent="0" algn="l" rtl="0">
              <a:spcBef>
                <a:spcPts val="0"/>
              </a:spcBef>
              <a:spcAft>
                <a:spcPts val="0"/>
              </a:spcAft>
              <a:buNone/>
            </a:pPr>
            <a:endParaRPr sz="800">
              <a:solidFill>
                <a:schemeClr val="accent1"/>
              </a:solidFill>
            </a:endParaRPr>
          </a:p>
          <a:p>
            <a:pPr marL="0" lvl="0" indent="0" algn="l" rtl="0">
              <a:spcBef>
                <a:spcPts val="0"/>
              </a:spcBef>
              <a:spcAft>
                <a:spcPts val="0"/>
              </a:spcAft>
              <a:buNone/>
            </a:pPr>
            <a:r>
              <a:rPr lang="en" sz="800"/>
              <a:t>/*header file for course class that has the functions needed to manage </a:t>
            </a:r>
            <a:endParaRPr sz="800"/>
          </a:p>
          <a:p>
            <a:pPr marL="0" lvl="0" indent="0" algn="l" rtl="0">
              <a:spcBef>
                <a:spcPts val="0"/>
              </a:spcBef>
              <a:spcAft>
                <a:spcPts val="0"/>
              </a:spcAft>
              <a:buNone/>
            </a:pPr>
            <a:r>
              <a:rPr lang="en" sz="800"/>
              <a:t>all courses*/</a:t>
            </a:r>
            <a:endParaRPr sz="800"/>
          </a:p>
          <a:p>
            <a:pPr marL="0" lvl="0" indent="0" algn="l" rtl="0">
              <a:spcBef>
                <a:spcPts val="0"/>
              </a:spcBef>
              <a:spcAft>
                <a:spcPts val="0"/>
              </a:spcAft>
              <a:buNone/>
            </a:pPr>
            <a:r>
              <a:rPr lang="en" sz="800">
                <a:solidFill>
                  <a:schemeClr val="accent1"/>
                </a:solidFill>
              </a:rPr>
              <a:t>#ifndef</a:t>
            </a:r>
            <a:r>
              <a:rPr lang="en" sz="800"/>
              <a:t> </a:t>
            </a:r>
            <a:r>
              <a:rPr lang="en" sz="800">
                <a:solidFill>
                  <a:schemeClr val="lt2"/>
                </a:solidFill>
              </a:rPr>
              <a:t>COURSE_H</a:t>
            </a:r>
            <a:endParaRPr sz="800">
              <a:solidFill>
                <a:schemeClr val="lt2"/>
              </a:solidFill>
            </a:endParaRPr>
          </a:p>
          <a:p>
            <a:pPr marL="0" lvl="0" indent="0" algn="l" rtl="0">
              <a:spcBef>
                <a:spcPts val="0"/>
              </a:spcBef>
              <a:spcAft>
                <a:spcPts val="0"/>
              </a:spcAft>
              <a:buNone/>
            </a:pPr>
            <a:r>
              <a:rPr lang="en" sz="800">
                <a:solidFill>
                  <a:schemeClr val="accent1"/>
                </a:solidFill>
              </a:rPr>
              <a:t>#define</a:t>
            </a:r>
            <a:r>
              <a:rPr lang="en" sz="800"/>
              <a:t> </a:t>
            </a:r>
            <a:r>
              <a:rPr lang="en" sz="800">
                <a:solidFill>
                  <a:schemeClr val="dk2"/>
                </a:solidFill>
              </a:rPr>
              <a:t>COURSE_H</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class</a:t>
            </a:r>
            <a:r>
              <a:rPr lang="en" sz="800"/>
              <a:t> </a:t>
            </a:r>
            <a:r>
              <a:rPr lang="en" sz="800">
                <a:solidFill>
                  <a:schemeClr val="dk2"/>
                </a:solidFill>
              </a:rPr>
              <a:t>Course</a:t>
            </a:r>
            <a:endParaRPr sz="800">
              <a:solidFill>
                <a:schemeClr val="dk2"/>
              </a:solidFill>
            </a:endParaRPr>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t>   // methods</a:t>
            </a:r>
            <a:endParaRPr sz="800"/>
          </a:p>
          <a:p>
            <a:pPr marL="0" lvl="0" indent="0" algn="l" rtl="0">
              <a:spcBef>
                <a:spcPts val="0"/>
              </a:spcBef>
              <a:spcAft>
                <a:spcPts val="0"/>
              </a:spcAft>
              <a:buNone/>
            </a:pPr>
            <a:r>
              <a:rPr lang="en" sz="800"/>
              <a:t>  </a:t>
            </a:r>
            <a:r>
              <a:rPr lang="en" sz="800">
                <a:solidFill>
                  <a:schemeClr val="accent1"/>
                </a:solidFill>
              </a:rPr>
              <a:t>public</a:t>
            </a:r>
            <a:r>
              <a:rPr lang="en" sz="800"/>
              <a:t>:</a:t>
            </a:r>
            <a:endParaRPr sz="800"/>
          </a:p>
          <a:p>
            <a:pPr marL="0" lvl="0" indent="0" algn="l" rtl="0">
              <a:spcBef>
                <a:spcPts val="0"/>
              </a:spcBef>
              <a:spcAft>
                <a:spcPts val="0"/>
              </a:spcAft>
              <a:buNone/>
            </a:pPr>
            <a:r>
              <a:rPr lang="en" sz="800"/>
              <a:t>    </a:t>
            </a:r>
            <a:r>
              <a:rPr lang="en" sz="800">
                <a:solidFill>
                  <a:srgbClr val="4A86E8"/>
                </a:solidFill>
              </a:rPr>
              <a:t>Course</a:t>
            </a:r>
            <a:r>
              <a:rPr lang="en" sz="800"/>
              <a:t>(</a:t>
            </a:r>
            <a:r>
              <a:rPr lang="en" sz="800">
                <a:solidFill>
                  <a:schemeClr val="dk2"/>
                </a:solidFill>
              </a:rPr>
              <a:t>int</a:t>
            </a:r>
            <a:r>
              <a:rPr lang="en" sz="800">
                <a:solidFill>
                  <a:schemeClr val="accent1"/>
                </a:solidFill>
              </a:rPr>
              <a:t>=</a:t>
            </a:r>
            <a:r>
              <a:rPr lang="en" sz="800">
                <a:solidFill>
                  <a:schemeClr val="lt2"/>
                </a:solidFill>
              </a:rPr>
              <a:t>0</a:t>
            </a:r>
            <a:r>
              <a:rPr lang="en" sz="800"/>
              <a:t>, </a:t>
            </a:r>
            <a:r>
              <a:rPr lang="en" sz="800">
                <a:solidFill>
                  <a:schemeClr val="dk2"/>
                </a:solidFill>
              </a:rPr>
              <a:t>string</a:t>
            </a:r>
            <a:r>
              <a:rPr lang="en" sz="800">
                <a:solidFill>
                  <a:schemeClr val="accent1"/>
                </a:solidFill>
              </a:rPr>
              <a:t>=</a:t>
            </a:r>
            <a:r>
              <a:rPr lang="en" sz="800">
                <a:solidFill>
                  <a:schemeClr val="accent2"/>
                </a:solidFill>
              </a:rPr>
              <a:t>""</a:t>
            </a:r>
            <a:r>
              <a:rPr lang="en" sz="800"/>
              <a:t>, </a:t>
            </a:r>
            <a:r>
              <a:rPr lang="en" sz="800">
                <a:solidFill>
                  <a:schemeClr val="dk2"/>
                </a:solidFill>
              </a:rPr>
              <a:t>int</a:t>
            </a:r>
            <a:r>
              <a:rPr lang="en" sz="800">
                <a:solidFill>
                  <a:schemeClr val="accent1"/>
                </a:solidFill>
              </a:rPr>
              <a:t>=</a:t>
            </a:r>
            <a:r>
              <a:rPr lang="en" sz="800">
                <a:solidFill>
                  <a:schemeClr val="lt2"/>
                </a:solidFill>
              </a:rPr>
              <a:t>0</a:t>
            </a:r>
            <a:r>
              <a:rPr lang="en" sz="800"/>
              <a:t>, </a:t>
            </a:r>
            <a:r>
              <a:rPr lang="en" sz="800">
                <a:solidFill>
                  <a:schemeClr val="dk2"/>
                </a:solidFill>
              </a:rPr>
              <a:t>char</a:t>
            </a:r>
            <a:r>
              <a:rPr lang="en" sz="800">
                <a:solidFill>
                  <a:schemeClr val="accent1"/>
                </a:solidFill>
              </a:rPr>
              <a:t>=</a:t>
            </a:r>
            <a:r>
              <a:rPr lang="en" sz="800">
                <a:solidFill>
                  <a:schemeClr val="accent2"/>
                </a:solidFill>
              </a:rPr>
              <a:t>'\0'</a:t>
            </a:r>
            <a:r>
              <a:rPr lang="en" sz="800"/>
              <a:t>, </a:t>
            </a:r>
            <a:r>
              <a:rPr lang="en" sz="800">
                <a:solidFill>
                  <a:schemeClr val="dk2"/>
                </a:solidFill>
              </a:rPr>
              <a:t>string</a:t>
            </a:r>
            <a:r>
              <a:rPr lang="en" sz="800">
                <a:solidFill>
                  <a:schemeClr val="accent1"/>
                </a:solidFill>
              </a:rPr>
              <a:t>=</a:t>
            </a:r>
            <a:r>
              <a:rPr lang="en" sz="800">
                <a:solidFill>
                  <a:schemeClr val="accent2"/>
                </a:solidFill>
              </a:rPr>
              <a:t>""</a:t>
            </a:r>
            <a:r>
              <a:rPr lang="en" sz="800"/>
              <a:t>,</a:t>
            </a:r>
            <a:r>
              <a:rPr lang="en" sz="800">
                <a:solidFill>
                  <a:schemeClr val="dk2"/>
                </a:solidFill>
              </a:rPr>
              <a:t>string</a:t>
            </a:r>
            <a:r>
              <a:rPr lang="en" sz="800">
                <a:solidFill>
                  <a:schemeClr val="accent1"/>
                </a:solidFill>
              </a:rPr>
              <a:t>=</a:t>
            </a:r>
            <a:r>
              <a:rPr lang="en" sz="800">
                <a:solidFill>
                  <a:schemeClr val="accent2"/>
                </a:solidFill>
              </a:rPr>
              <a:t>""</a:t>
            </a:r>
            <a:r>
              <a:rPr lang="en" sz="800"/>
              <a:t>); //overloaded constructor</a:t>
            </a:r>
            <a:endParaRPr sz="800"/>
          </a:p>
          <a:p>
            <a:pPr marL="0" lvl="0" indent="0" algn="l" rtl="0">
              <a:spcBef>
                <a:spcPts val="0"/>
              </a:spcBef>
              <a:spcAft>
                <a:spcPts val="0"/>
              </a:spcAft>
              <a:buNone/>
            </a:pPr>
            <a:r>
              <a:rPr lang="en" sz="800"/>
              <a:t>    </a:t>
            </a:r>
            <a:r>
              <a:rPr lang="en" sz="800">
                <a:solidFill>
                  <a:schemeClr val="accent1"/>
                </a:solidFill>
              </a:rPr>
              <a:t>~</a:t>
            </a:r>
            <a:r>
              <a:rPr lang="en" sz="800">
                <a:solidFill>
                  <a:srgbClr val="4A86E8"/>
                </a:solidFill>
              </a:rPr>
              <a:t>Course</a:t>
            </a:r>
            <a:r>
              <a:rPr lang="en" sz="800"/>
              <a:t>(); // destructor</a:t>
            </a:r>
            <a:endParaRPr sz="800"/>
          </a:p>
          <a:p>
            <a:pPr marL="0" lvl="0" indent="0" algn="l" rtl="0">
              <a:spcBef>
                <a:spcPts val="0"/>
              </a:spcBef>
              <a:spcAft>
                <a:spcPts val="0"/>
              </a:spcAft>
              <a:buNone/>
            </a:pPr>
            <a:r>
              <a:rPr lang="en" sz="800"/>
              <a:t>    </a:t>
            </a:r>
            <a:r>
              <a:rPr lang="en" sz="800">
                <a:solidFill>
                  <a:schemeClr val="dk2"/>
                </a:solidFill>
              </a:rPr>
              <a:t>bool</a:t>
            </a:r>
            <a:r>
              <a:rPr lang="en" sz="800"/>
              <a:t> </a:t>
            </a:r>
            <a:r>
              <a:rPr lang="en" sz="800">
                <a:solidFill>
                  <a:srgbClr val="4A86E8"/>
                </a:solidFill>
              </a:rPr>
              <a:t>lessThan</a:t>
            </a:r>
            <a:r>
              <a:rPr lang="en" sz="800"/>
              <a:t>(</a:t>
            </a:r>
            <a:r>
              <a:rPr lang="en" sz="800">
                <a:solidFill>
                  <a:schemeClr val="dk2"/>
                </a:solidFill>
              </a:rPr>
              <a:t>Course</a:t>
            </a:r>
            <a:r>
              <a:rPr lang="en" sz="800">
                <a:solidFill>
                  <a:schemeClr val="accent2"/>
                </a:solidFill>
              </a:rPr>
              <a:t>*</a:t>
            </a:r>
            <a:r>
              <a:rPr lang="en" sz="800"/>
              <a:t>); // comparing function</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rgbClr val="4A86E8"/>
                </a:solidFill>
              </a:rPr>
              <a:t>getCourseCode</a:t>
            </a:r>
            <a:r>
              <a:rPr lang="en" sz="800"/>
              <a:t>(); // couse code getter function</a:t>
            </a:r>
            <a:endParaRPr sz="800"/>
          </a:p>
          <a:p>
            <a:pPr marL="0" lvl="0" indent="0" algn="l" rtl="0">
              <a:spcBef>
                <a:spcPts val="0"/>
              </a:spcBef>
              <a:spcAft>
                <a:spcPts val="0"/>
              </a:spcAft>
              <a:buNone/>
            </a:pPr>
            <a:r>
              <a:rPr lang="en" sz="800"/>
              <a:t>    </a:t>
            </a:r>
            <a:r>
              <a:rPr lang="en" sz="800">
                <a:solidFill>
                  <a:schemeClr val="dk2"/>
                </a:solidFill>
              </a:rPr>
              <a:t>int</a:t>
            </a:r>
            <a:r>
              <a:rPr lang="en" sz="800"/>
              <a:t> </a:t>
            </a:r>
            <a:r>
              <a:rPr lang="en" sz="800">
                <a:solidFill>
                  <a:srgbClr val="4A86E8"/>
                </a:solidFill>
              </a:rPr>
              <a:t>getId</a:t>
            </a:r>
            <a:r>
              <a:rPr lang="en" sz="800"/>
              <a:t>(); // id getter function</a:t>
            </a:r>
            <a:endParaRPr sz="800"/>
          </a:p>
          <a:p>
            <a:pPr marL="0" lvl="0" indent="0" algn="l" rtl="0">
              <a:spcBef>
                <a:spcPts val="0"/>
              </a:spcBef>
              <a:spcAft>
                <a:spcPts val="0"/>
              </a:spcAft>
              <a:buNone/>
            </a:pPr>
            <a:r>
              <a:rPr lang="en" sz="800"/>
              <a:t>    </a:t>
            </a:r>
            <a:r>
              <a:rPr lang="en" sz="800">
                <a:solidFill>
                  <a:schemeClr val="dk2"/>
                </a:solidFill>
              </a:rPr>
              <a:t>void</a:t>
            </a:r>
            <a:r>
              <a:rPr lang="en" sz="800"/>
              <a:t> </a:t>
            </a:r>
            <a:r>
              <a:rPr lang="en" sz="800">
                <a:solidFill>
                  <a:srgbClr val="4A86E8"/>
                </a:solidFill>
              </a:rPr>
              <a:t>print</a:t>
            </a:r>
            <a:r>
              <a:rPr lang="en" sz="800"/>
              <a:t>(); // print function</a:t>
            </a:r>
            <a:endParaRPr sz="800"/>
          </a:p>
          <a:p>
            <a:pPr marL="0" lvl="0" indent="0" algn="l" rtl="0">
              <a:spcBef>
                <a:spcPts val="0"/>
              </a:spcBef>
              <a:spcAft>
                <a:spcPts val="0"/>
              </a:spcAft>
              <a:buNone/>
            </a:pPr>
            <a:r>
              <a:rPr lang="en" sz="800"/>
              <a:t>    </a:t>
            </a:r>
            <a:endParaRPr sz="800"/>
          </a:p>
          <a:p>
            <a:pPr marL="0" lvl="0" indent="0" algn="l" rtl="0">
              <a:spcBef>
                <a:spcPts val="0"/>
              </a:spcBef>
              <a:spcAft>
                <a:spcPts val="0"/>
              </a:spcAft>
              <a:buNone/>
            </a:pPr>
            <a:r>
              <a:rPr lang="en" sz="800"/>
              <a:t>//  attributes</a:t>
            </a:r>
            <a:endParaRPr sz="800"/>
          </a:p>
          <a:p>
            <a:pPr marL="0" lvl="0" indent="0" algn="l" rtl="0">
              <a:spcBef>
                <a:spcPts val="0"/>
              </a:spcBef>
              <a:spcAft>
                <a:spcPts val="0"/>
              </a:spcAft>
              <a:buNone/>
            </a:pPr>
            <a:r>
              <a:rPr lang="en" sz="800"/>
              <a:t>  </a:t>
            </a:r>
            <a:r>
              <a:rPr lang="en" sz="800">
                <a:solidFill>
                  <a:schemeClr val="accent1"/>
                </a:solidFill>
              </a:rPr>
              <a:t>private</a:t>
            </a:r>
            <a:r>
              <a:rPr lang="en" sz="800"/>
              <a:t>:</a:t>
            </a:r>
            <a:endParaRPr sz="800"/>
          </a:p>
          <a:p>
            <a:pPr marL="0" lvl="0" indent="0" algn="l" rtl="0">
              <a:spcBef>
                <a:spcPts val="0"/>
              </a:spcBef>
              <a:spcAft>
                <a:spcPts val="0"/>
              </a:spcAft>
              <a:buNone/>
            </a:pPr>
            <a:r>
              <a:rPr lang="en" sz="800"/>
              <a:t>    </a:t>
            </a:r>
            <a:r>
              <a:rPr lang="en" sz="800">
                <a:solidFill>
                  <a:schemeClr val="dk2"/>
                </a:solidFill>
              </a:rPr>
              <a:t>int</a:t>
            </a:r>
            <a:r>
              <a:rPr lang="en" sz="800"/>
              <a:t> </a:t>
            </a:r>
            <a:r>
              <a:rPr lang="en" sz="800">
                <a:solidFill>
                  <a:schemeClr val="lt1"/>
                </a:solidFill>
              </a:rPr>
              <a:t>id</a:t>
            </a:r>
            <a:r>
              <a:rPr lang="en" sz="800"/>
              <a:t>; //  course id</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subject</a:t>
            </a:r>
            <a:r>
              <a:rPr lang="en" sz="800"/>
              <a:t>; //  course subject</a:t>
            </a:r>
            <a:endParaRPr sz="800"/>
          </a:p>
          <a:p>
            <a:pPr marL="0" lvl="0" indent="0" algn="l" rtl="0">
              <a:spcBef>
                <a:spcPts val="0"/>
              </a:spcBef>
              <a:spcAft>
                <a:spcPts val="0"/>
              </a:spcAft>
              <a:buNone/>
            </a:pPr>
            <a:r>
              <a:rPr lang="en" sz="800"/>
              <a:t>    </a:t>
            </a:r>
            <a:r>
              <a:rPr lang="en" sz="800">
                <a:solidFill>
                  <a:schemeClr val="dk2"/>
                </a:solidFill>
              </a:rPr>
              <a:t>int</a:t>
            </a:r>
            <a:r>
              <a:rPr lang="en" sz="800"/>
              <a:t> </a:t>
            </a:r>
            <a:r>
              <a:rPr lang="en" sz="800">
                <a:solidFill>
                  <a:schemeClr val="lt1"/>
                </a:solidFill>
              </a:rPr>
              <a:t>code</a:t>
            </a:r>
            <a:r>
              <a:rPr lang="en" sz="800"/>
              <a:t>; //    course code</a:t>
            </a:r>
            <a:endParaRPr sz="800"/>
          </a:p>
          <a:p>
            <a:pPr marL="0" lvl="0" indent="0" algn="l" rtl="0">
              <a:spcBef>
                <a:spcPts val="0"/>
              </a:spcBef>
              <a:spcAft>
                <a:spcPts val="0"/>
              </a:spcAft>
              <a:buNone/>
            </a:pPr>
            <a:r>
              <a:rPr lang="en" sz="800"/>
              <a:t>    </a:t>
            </a:r>
            <a:r>
              <a:rPr lang="en" sz="800">
                <a:solidFill>
                  <a:schemeClr val="dk2"/>
                </a:solidFill>
              </a:rPr>
              <a:t>char</a:t>
            </a:r>
            <a:r>
              <a:rPr lang="en" sz="800"/>
              <a:t> </a:t>
            </a:r>
            <a:r>
              <a:rPr lang="en" sz="800">
                <a:solidFill>
                  <a:schemeClr val="lt1"/>
                </a:solidFill>
              </a:rPr>
              <a:t>section</a:t>
            </a:r>
            <a:r>
              <a:rPr lang="en" sz="800"/>
              <a:t>; //    course section</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term</a:t>
            </a:r>
            <a:r>
              <a:rPr lang="en" sz="800"/>
              <a:t>; // course term</a:t>
            </a:r>
            <a:endParaRPr sz="800"/>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instructor</a:t>
            </a:r>
            <a:r>
              <a:rPr lang="en" sz="800"/>
              <a:t>; //   course instructor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solidFill>
                  <a:schemeClr val="accent1"/>
                </a:solidFill>
              </a:rPr>
              <a:t>#endif</a:t>
            </a:r>
            <a:endParaRPr sz="800">
              <a:solidFill>
                <a:schemeClr val="accent1"/>
              </a:solidFill>
            </a:endParaRPr>
          </a:p>
          <a:p>
            <a:pPr marL="0" lvl="0" indent="0" algn="l" rtl="0">
              <a:spcBef>
                <a:spcPts val="0"/>
              </a:spcBef>
              <a:spcAft>
                <a:spcPts val="0"/>
              </a:spcAft>
              <a:buNone/>
            </a:pP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2"/>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522" name="Google Shape;522;p32"/>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accent6"/>
                </a:solidFill>
              </a:rPr>
              <a:t>[</a:t>
            </a:r>
            <a:r>
              <a:rPr lang="en" sz="3300">
                <a:solidFill>
                  <a:schemeClr val="accent1"/>
                </a:solidFill>
              </a:rPr>
              <a:t>Implement Taken Class</a:t>
            </a:r>
            <a:r>
              <a:rPr lang="en" sz="3300">
                <a:solidFill>
                  <a:schemeClr val="accent6"/>
                </a:solidFill>
              </a:rPr>
              <a:t>]</a:t>
            </a:r>
            <a:r>
              <a:rPr lang="en" sz="3300">
                <a:solidFill>
                  <a:schemeClr val="accent1"/>
                </a:solidFill>
              </a:rPr>
              <a:t> </a:t>
            </a:r>
            <a:endParaRPr sz="3300">
              <a:solidFill>
                <a:schemeClr val="accent3"/>
              </a:solidFill>
            </a:endParaRPr>
          </a:p>
        </p:txBody>
      </p:sp>
      <p:sp>
        <p:nvSpPr>
          <p:cNvPr id="523" name="Google Shape;523;p32"/>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4" name="Google Shape;524;p32"/>
          <p:cNvCxnSpPr>
            <a:endCxn id="52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25" name="Google Shape;525;p3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26" name="Google Shape;526;p3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Taken</a:t>
            </a:r>
            <a:r>
              <a:rPr lang="en" sz="1400">
                <a:solidFill>
                  <a:schemeClr val="accent3"/>
                </a:solidFill>
              </a:rPr>
              <a:t>.h</a:t>
            </a:r>
            <a:endParaRPr sz="1400">
              <a:solidFill>
                <a:schemeClr val="accent3"/>
              </a:solidFill>
            </a:endParaRPr>
          </a:p>
        </p:txBody>
      </p:sp>
      <p:sp>
        <p:nvSpPr>
          <p:cNvPr id="527" name="Google Shape;527;p3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Taken</a:t>
            </a:r>
            <a:r>
              <a:rPr lang="en" sz="1400">
                <a:solidFill>
                  <a:schemeClr val="accent3"/>
                </a:solidFill>
              </a:rPr>
              <a:t>.c</a:t>
            </a:r>
            <a:r>
              <a:rPr lang="en">
                <a:solidFill>
                  <a:schemeClr val="accent3"/>
                </a:solidFill>
              </a:rPr>
              <a:t>c</a:t>
            </a:r>
            <a:endParaRPr sz="1400">
              <a:solidFill>
                <a:schemeClr val="accent3"/>
              </a:solidFill>
            </a:endParaRPr>
          </a:p>
        </p:txBody>
      </p:sp>
      <p:sp>
        <p:nvSpPr>
          <p:cNvPr id="528" name="Google Shape;528;p32"/>
          <p:cNvSpPr txBox="1">
            <a:spLocks noGrp="1"/>
          </p:cNvSpPr>
          <p:nvPr>
            <p:ph type="subTitle" idx="4294967295"/>
          </p:nvPr>
        </p:nvSpPr>
        <p:spPr>
          <a:xfrm>
            <a:off x="2633475" y="281565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900">
                <a:solidFill>
                  <a:schemeClr val="accent3"/>
                </a:solidFill>
              </a:rPr>
              <a:t>&lt; The taken class that refers to both course and student class. It groups up both of them by using getter functions, and constructing them into a structure of its own for the taken class.&gt;</a:t>
            </a:r>
            <a:endParaRPr sz="9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3"/>
          <p:cNvSpPr txBox="1">
            <a:spLocks noGrp="1"/>
          </p:cNvSpPr>
          <p:nvPr>
            <p:ph type="subTitle" idx="1"/>
          </p:nvPr>
        </p:nvSpPr>
        <p:spPr>
          <a:xfrm>
            <a:off x="1548575" y="1045350"/>
            <a:ext cx="6492900" cy="305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 header file for the taken class. this class combines student and course class*/</a:t>
            </a:r>
            <a:endParaRPr sz="800"/>
          </a:p>
          <a:p>
            <a:pPr marL="0" lvl="0" indent="0" algn="l" rtl="0">
              <a:spcBef>
                <a:spcPts val="0"/>
              </a:spcBef>
              <a:spcAft>
                <a:spcPts val="0"/>
              </a:spcAft>
              <a:buNone/>
            </a:pPr>
            <a:r>
              <a:rPr lang="en" sz="800">
                <a:solidFill>
                  <a:schemeClr val="accent1"/>
                </a:solidFill>
              </a:rPr>
              <a:t>#ifndef </a:t>
            </a:r>
            <a:r>
              <a:rPr lang="en" sz="800">
                <a:solidFill>
                  <a:schemeClr val="lt2"/>
                </a:solidFill>
              </a:rPr>
              <a:t>TAKEN_H</a:t>
            </a:r>
            <a:endParaRPr sz="800">
              <a:solidFill>
                <a:schemeClr val="lt2"/>
              </a:solidFill>
            </a:endParaRPr>
          </a:p>
          <a:p>
            <a:pPr marL="0" lvl="0" indent="0" algn="l" rtl="0">
              <a:spcBef>
                <a:spcPts val="0"/>
              </a:spcBef>
              <a:spcAft>
                <a:spcPts val="0"/>
              </a:spcAft>
              <a:buNone/>
            </a:pPr>
            <a:r>
              <a:rPr lang="en" sz="800">
                <a:solidFill>
                  <a:schemeClr val="accent1"/>
                </a:solidFill>
              </a:rPr>
              <a:t>#define </a:t>
            </a:r>
            <a:r>
              <a:rPr lang="en" sz="800">
                <a:solidFill>
                  <a:schemeClr val="dk2"/>
                </a:solidFill>
              </a:rPr>
              <a:t>TAKEN_H</a:t>
            </a:r>
            <a:endParaRPr sz="800">
              <a:solidFill>
                <a:schemeClr val="dk2"/>
              </a:solidFill>
            </a:endParaRPr>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#include</a:t>
            </a:r>
            <a:r>
              <a:rPr lang="en" sz="800"/>
              <a:t> </a:t>
            </a:r>
            <a:r>
              <a:rPr lang="en" sz="800">
                <a:solidFill>
                  <a:schemeClr val="accent2"/>
                </a:solidFill>
              </a:rPr>
              <a:t>"Course.h"</a:t>
            </a:r>
            <a:endParaRPr sz="800">
              <a:solidFill>
                <a:schemeClr val="accent2"/>
              </a:solidFill>
            </a:endParaRPr>
          </a:p>
          <a:p>
            <a:pPr marL="0" lvl="0" indent="0" algn="l" rtl="0">
              <a:spcBef>
                <a:spcPts val="0"/>
              </a:spcBef>
              <a:spcAft>
                <a:spcPts val="0"/>
              </a:spcAft>
              <a:buNone/>
            </a:pPr>
            <a:r>
              <a:rPr lang="en" sz="800">
                <a:solidFill>
                  <a:schemeClr val="accent1"/>
                </a:solidFill>
              </a:rPr>
              <a:t>#include </a:t>
            </a:r>
            <a:r>
              <a:rPr lang="en" sz="800">
                <a:solidFill>
                  <a:schemeClr val="accent2"/>
                </a:solidFill>
              </a:rPr>
              <a:t>"Student.h"</a:t>
            </a:r>
            <a:endParaRPr sz="800">
              <a:solidFill>
                <a:schemeClr val="accent2"/>
              </a:solidFill>
            </a:endParaRPr>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class</a:t>
            </a:r>
            <a:r>
              <a:rPr lang="en" sz="800"/>
              <a:t> </a:t>
            </a:r>
            <a:r>
              <a:rPr lang="en" sz="800">
                <a:solidFill>
                  <a:schemeClr val="dk2"/>
                </a:solidFill>
              </a:rPr>
              <a:t>Taken</a:t>
            </a:r>
            <a:endParaRPr sz="800">
              <a:solidFill>
                <a:schemeClr val="dk2"/>
              </a:solidFill>
            </a:endParaRPr>
          </a:p>
          <a:p>
            <a:pPr marL="0" lvl="0" indent="0" algn="l" rtl="0">
              <a:spcBef>
                <a:spcPts val="0"/>
              </a:spcBef>
              <a:spcAft>
                <a:spcPts val="0"/>
              </a:spcAft>
              <a:buNone/>
            </a:pPr>
            <a:r>
              <a:rPr lang="en" sz="800"/>
              <a:t>{</a:t>
            </a:r>
            <a:endParaRPr sz="800"/>
          </a:p>
          <a:p>
            <a:pPr marL="0" lvl="0" indent="0" algn="l" rtl="0">
              <a:spcBef>
                <a:spcPts val="0"/>
              </a:spcBef>
              <a:spcAft>
                <a:spcPts val="0"/>
              </a:spcAft>
              <a:buNone/>
            </a:pPr>
            <a:r>
              <a:rPr lang="en" sz="800"/>
              <a:t>    //  methods</a:t>
            </a:r>
            <a:endParaRPr sz="800"/>
          </a:p>
          <a:p>
            <a:pPr marL="0" lvl="0" indent="0" algn="l" rtl="0">
              <a:spcBef>
                <a:spcPts val="0"/>
              </a:spcBef>
              <a:spcAft>
                <a:spcPts val="0"/>
              </a:spcAft>
              <a:buNone/>
            </a:pPr>
            <a:r>
              <a:rPr lang="en" sz="800"/>
              <a:t>  </a:t>
            </a:r>
            <a:r>
              <a:rPr lang="en" sz="800">
                <a:solidFill>
                  <a:schemeClr val="accent1"/>
                </a:solidFill>
              </a:rPr>
              <a:t>public</a:t>
            </a:r>
            <a:r>
              <a:rPr lang="en" sz="800"/>
              <a:t>:</a:t>
            </a:r>
            <a:endParaRPr sz="800"/>
          </a:p>
          <a:p>
            <a:pPr marL="0" lvl="0" indent="0" algn="l" rtl="0">
              <a:spcBef>
                <a:spcPts val="0"/>
              </a:spcBef>
              <a:spcAft>
                <a:spcPts val="0"/>
              </a:spcAft>
              <a:buNone/>
            </a:pPr>
            <a:r>
              <a:rPr lang="en" sz="800"/>
              <a:t>    </a:t>
            </a:r>
            <a:r>
              <a:rPr lang="en" sz="800">
                <a:solidFill>
                  <a:srgbClr val="4A86E8"/>
                </a:solidFill>
              </a:rPr>
              <a:t>Taken</a:t>
            </a:r>
            <a:r>
              <a:rPr lang="en" sz="800"/>
              <a:t>(</a:t>
            </a:r>
            <a:r>
              <a:rPr lang="en" sz="800">
                <a:solidFill>
                  <a:schemeClr val="dk2"/>
                </a:solidFill>
              </a:rPr>
              <a:t>Student</a:t>
            </a:r>
            <a:r>
              <a:rPr lang="en" sz="800">
                <a:solidFill>
                  <a:schemeClr val="accent1"/>
                </a:solidFill>
              </a:rPr>
              <a:t>*</a:t>
            </a:r>
            <a:r>
              <a:rPr lang="en" sz="800"/>
              <a:t>, </a:t>
            </a:r>
            <a:r>
              <a:rPr lang="en" sz="800">
                <a:solidFill>
                  <a:schemeClr val="dk2"/>
                </a:solidFill>
              </a:rPr>
              <a:t>Course</a:t>
            </a:r>
            <a:r>
              <a:rPr lang="en" sz="800">
                <a:solidFill>
                  <a:schemeClr val="accent1"/>
                </a:solidFill>
              </a:rPr>
              <a:t>*</a:t>
            </a:r>
            <a:r>
              <a:rPr lang="en" sz="800"/>
              <a:t>, </a:t>
            </a:r>
            <a:r>
              <a:rPr lang="en" sz="800">
                <a:solidFill>
                  <a:schemeClr val="dk2"/>
                </a:solidFill>
              </a:rPr>
              <a:t>string</a:t>
            </a:r>
            <a:r>
              <a:rPr lang="en" sz="800">
                <a:solidFill>
                  <a:schemeClr val="accent1"/>
                </a:solidFill>
              </a:rPr>
              <a:t>=</a:t>
            </a:r>
            <a:r>
              <a:rPr lang="en" sz="800">
                <a:solidFill>
                  <a:schemeClr val="accent2"/>
                </a:solidFill>
              </a:rPr>
              <a:t>""</a:t>
            </a:r>
            <a:r>
              <a:rPr lang="en" sz="800"/>
              <a:t>); // overloaded constructor</a:t>
            </a:r>
            <a:endParaRPr sz="800"/>
          </a:p>
          <a:p>
            <a:pPr marL="0" lvl="0" indent="0" algn="l" rtl="0">
              <a:spcBef>
                <a:spcPts val="0"/>
              </a:spcBef>
              <a:spcAft>
                <a:spcPts val="0"/>
              </a:spcAft>
              <a:buNone/>
            </a:pPr>
            <a:r>
              <a:rPr lang="en" sz="800"/>
              <a:t>    </a:t>
            </a:r>
            <a:r>
              <a:rPr lang="en" sz="800">
                <a:solidFill>
                  <a:schemeClr val="dk2"/>
                </a:solidFill>
              </a:rPr>
              <a:t>Student</a:t>
            </a:r>
            <a:r>
              <a:rPr lang="en" sz="800">
                <a:solidFill>
                  <a:schemeClr val="accent1"/>
                </a:solidFill>
              </a:rPr>
              <a:t>*</a:t>
            </a:r>
            <a:r>
              <a:rPr lang="en" sz="800"/>
              <a:t> </a:t>
            </a:r>
            <a:r>
              <a:rPr lang="en" sz="800">
                <a:solidFill>
                  <a:srgbClr val="4A86E8"/>
                </a:solidFill>
              </a:rPr>
              <a:t>getStudent</a:t>
            </a:r>
            <a:r>
              <a:rPr lang="en" sz="800"/>
              <a:t>(); // getter student function</a:t>
            </a:r>
            <a:endParaRPr sz="800"/>
          </a:p>
          <a:p>
            <a:pPr marL="0" lvl="0" indent="0" algn="l" rtl="0">
              <a:spcBef>
                <a:spcPts val="0"/>
              </a:spcBef>
              <a:spcAft>
                <a:spcPts val="0"/>
              </a:spcAft>
              <a:buNone/>
            </a:pPr>
            <a:r>
              <a:rPr lang="en" sz="800"/>
              <a:t>    </a:t>
            </a:r>
            <a:r>
              <a:rPr lang="en" sz="800">
                <a:solidFill>
                  <a:schemeClr val="dk2"/>
                </a:solidFill>
              </a:rPr>
              <a:t>Course</a:t>
            </a:r>
            <a:r>
              <a:rPr lang="en" sz="800">
                <a:solidFill>
                  <a:schemeClr val="accent1"/>
                </a:solidFill>
              </a:rPr>
              <a:t>*</a:t>
            </a:r>
            <a:r>
              <a:rPr lang="en" sz="800"/>
              <a:t> </a:t>
            </a:r>
            <a:r>
              <a:rPr lang="en" sz="800">
                <a:solidFill>
                  <a:srgbClr val="4A86E8"/>
                </a:solidFill>
              </a:rPr>
              <a:t>getCourse</a:t>
            </a:r>
            <a:r>
              <a:rPr lang="en" sz="800"/>
              <a:t>(); // getter course function</a:t>
            </a:r>
            <a:endParaRPr sz="800"/>
          </a:p>
          <a:p>
            <a:pPr marL="0" lvl="0" indent="0" algn="l" rtl="0">
              <a:spcBef>
                <a:spcPts val="0"/>
              </a:spcBef>
              <a:spcAft>
                <a:spcPts val="0"/>
              </a:spcAft>
              <a:buNone/>
            </a:pPr>
            <a:r>
              <a:rPr lang="en" sz="800"/>
              <a:t>    </a:t>
            </a:r>
            <a:r>
              <a:rPr lang="en" sz="800">
                <a:solidFill>
                  <a:schemeClr val="dk2"/>
                </a:solidFill>
              </a:rPr>
              <a:t>void</a:t>
            </a:r>
            <a:r>
              <a:rPr lang="en" sz="800"/>
              <a:t> </a:t>
            </a:r>
            <a:r>
              <a:rPr lang="en" sz="800">
                <a:solidFill>
                  <a:srgbClr val="4A86E8"/>
                </a:solidFill>
              </a:rPr>
              <a:t>print</a:t>
            </a:r>
            <a:r>
              <a:rPr lang="en" sz="800"/>
              <a:t>(); // print taken</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  attributes</a:t>
            </a:r>
            <a:endParaRPr sz="800"/>
          </a:p>
          <a:p>
            <a:pPr marL="0" lvl="0" indent="0" algn="l" rtl="0">
              <a:spcBef>
                <a:spcPts val="0"/>
              </a:spcBef>
              <a:spcAft>
                <a:spcPts val="0"/>
              </a:spcAft>
              <a:buNone/>
            </a:pPr>
            <a:r>
              <a:rPr lang="en" sz="800">
                <a:solidFill>
                  <a:schemeClr val="accent1"/>
                </a:solidFill>
              </a:rPr>
              <a:t>  private:</a:t>
            </a:r>
            <a:endParaRPr sz="800">
              <a:solidFill>
                <a:schemeClr val="accent1"/>
              </a:solidFill>
            </a:endParaRPr>
          </a:p>
          <a:p>
            <a:pPr marL="0" lvl="0" indent="0" algn="l" rtl="0">
              <a:spcBef>
                <a:spcPts val="0"/>
              </a:spcBef>
              <a:spcAft>
                <a:spcPts val="0"/>
              </a:spcAft>
              <a:buNone/>
            </a:pPr>
            <a:r>
              <a:rPr lang="en" sz="800"/>
              <a:t>    </a:t>
            </a:r>
            <a:r>
              <a:rPr lang="en" sz="800">
                <a:solidFill>
                  <a:schemeClr val="dk2"/>
                </a:solidFill>
              </a:rPr>
              <a:t>string</a:t>
            </a:r>
            <a:r>
              <a:rPr lang="en" sz="800"/>
              <a:t> </a:t>
            </a:r>
            <a:r>
              <a:rPr lang="en" sz="800">
                <a:solidFill>
                  <a:schemeClr val="lt1"/>
                </a:solidFill>
              </a:rPr>
              <a:t>grade</a:t>
            </a:r>
            <a:r>
              <a:rPr lang="en" sz="800"/>
              <a:t>; // grade</a:t>
            </a:r>
            <a:endParaRPr sz="800"/>
          </a:p>
          <a:p>
            <a:pPr marL="0" lvl="0" indent="0" algn="l" rtl="0">
              <a:spcBef>
                <a:spcPts val="0"/>
              </a:spcBef>
              <a:spcAft>
                <a:spcPts val="0"/>
              </a:spcAft>
              <a:buNone/>
            </a:pPr>
            <a:r>
              <a:rPr lang="en" sz="800"/>
              <a:t>    </a:t>
            </a:r>
            <a:r>
              <a:rPr lang="en" sz="800">
                <a:solidFill>
                  <a:schemeClr val="dk2"/>
                </a:solidFill>
              </a:rPr>
              <a:t>Student</a:t>
            </a:r>
            <a:r>
              <a:rPr lang="en" sz="800">
                <a:solidFill>
                  <a:schemeClr val="accent1"/>
                </a:solidFill>
              </a:rPr>
              <a:t>*</a:t>
            </a:r>
            <a:r>
              <a:rPr lang="en" sz="800"/>
              <a:t> </a:t>
            </a:r>
            <a:r>
              <a:rPr lang="en" sz="800">
                <a:solidFill>
                  <a:schemeClr val="lt1"/>
                </a:solidFill>
              </a:rPr>
              <a:t>stu</a:t>
            </a:r>
            <a:r>
              <a:rPr lang="en" sz="800"/>
              <a:t>; // student object</a:t>
            </a:r>
            <a:endParaRPr sz="800"/>
          </a:p>
          <a:p>
            <a:pPr marL="0" lvl="0" indent="0" algn="l" rtl="0">
              <a:spcBef>
                <a:spcPts val="0"/>
              </a:spcBef>
              <a:spcAft>
                <a:spcPts val="0"/>
              </a:spcAft>
              <a:buNone/>
            </a:pPr>
            <a:r>
              <a:rPr lang="en" sz="800"/>
              <a:t>    </a:t>
            </a:r>
            <a:r>
              <a:rPr lang="en" sz="800">
                <a:solidFill>
                  <a:schemeClr val="dk2"/>
                </a:solidFill>
              </a:rPr>
              <a:t>Course</a:t>
            </a:r>
            <a:r>
              <a:rPr lang="en" sz="800">
                <a:solidFill>
                  <a:schemeClr val="accent1"/>
                </a:solidFill>
              </a:rPr>
              <a:t>*</a:t>
            </a:r>
            <a:r>
              <a:rPr lang="en" sz="800"/>
              <a:t> </a:t>
            </a:r>
            <a:r>
              <a:rPr lang="en" sz="800">
                <a:solidFill>
                  <a:schemeClr val="lt1"/>
                </a:solidFill>
              </a:rPr>
              <a:t>course</a:t>
            </a:r>
            <a:r>
              <a:rPr lang="en" sz="800"/>
              <a:t>; // course object</a:t>
            </a: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solidFill>
                  <a:schemeClr val="accent1"/>
                </a:solidFill>
              </a:rPr>
              <a:t>#endif</a:t>
            </a:r>
            <a:endParaRPr sz="800">
              <a:solidFill>
                <a:schemeClr val="accent1"/>
              </a:solidFill>
            </a:endParaRPr>
          </a:p>
          <a:p>
            <a:pPr marL="0" lvl="0" indent="0" algn="l" rtl="0">
              <a:spcBef>
                <a:spcPts val="0"/>
              </a:spcBef>
              <a:spcAft>
                <a:spcPts val="0"/>
              </a:spcAft>
              <a:buNone/>
            </a:pPr>
            <a:endParaRPr sz="800"/>
          </a:p>
          <a:p>
            <a:pPr marL="0" lvl="0" indent="0" algn="l" rtl="0">
              <a:spcBef>
                <a:spcPts val="0"/>
              </a:spcBef>
              <a:spcAft>
                <a:spcPts val="0"/>
              </a:spcAft>
              <a:buNone/>
            </a:pPr>
            <a:endParaRPr sz="800"/>
          </a:p>
          <a:p>
            <a:pPr marL="0" lvl="0" indent="0" algn="l" rtl="0">
              <a:spcBef>
                <a:spcPts val="0"/>
              </a:spcBef>
              <a:spcAft>
                <a:spcPts val="0"/>
              </a:spcAft>
              <a:buNone/>
            </a:pPr>
            <a:endParaRPr sz="800"/>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1703</Words>
  <Application>Microsoft Office PowerPoint</Application>
  <PresentationFormat>On-screen Show (16:9)</PresentationFormat>
  <Paragraphs>292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Fira Code</vt:lpstr>
      <vt:lpstr>Arial</vt:lpstr>
      <vt:lpstr>Montserrat</vt:lpstr>
      <vt:lpstr>Programming Language Workshop for Beginners by Slidesgo</vt:lpstr>
      <vt:lpstr>Advanced Programming  ‘C++’ {</vt:lpstr>
      <vt:lpstr>Introduction; {</vt:lpstr>
      <vt:lpstr>PowerPoint Presentation</vt:lpstr>
      <vt:lpstr>01 {</vt:lpstr>
      <vt:lpstr>PowerPoint Presentation</vt:lpstr>
      <vt:lpstr>02 {</vt:lpstr>
      <vt:lpstr>PowerPoint Presentation</vt:lpstr>
      <vt:lpstr>03 {</vt:lpstr>
      <vt:lpstr>PowerPoint Presentation</vt:lpstr>
      <vt:lpstr>04 {</vt:lpstr>
      <vt:lpstr>PowerPoint Presentation</vt:lpstr>
      <vt:lpstr>05 {</vt:lpstr>
      <vt:lpstr>PowerPoint Presentation</vt:lpstr>
      <vt:lpstr>06 {</vt:lpstr>
      <vt:lpstr>PowerPoint Presentation</vt:lpstr>
      <vt:lpstr>07 {</vt:lpstr>
      <vt:lpstr>PowerPoint Presentation</vt:lpstr>
      <vt:lpstr>08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‘C++’ {</dc:title>
  <cp:lastModifiedBy>DELL</cp:lastModifiedBy>
  <cp:revision>2</cp:revision>
  <dcterms:modified xsi:type="dcterms:W3CDTF">2021-12-20T21:19:55Z</dcterms:modified>
</cp:coreProperties>
</file>