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6"/>
  </p:notes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224" autoAdjust="0"/>
  </p:normalViewPr>
  <p:slideViewPr>
    <p:cSldViewPr snapToGrid="0" snapToObjects="1">
      <p:cViewPr varScale="1">
        <p:scale>
          <a:sx n="110" d="100"/>
          <a:sy n="110" d="100"/>
        </p:scale>
        <p:origin x="326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6BC5A0-B1F3-4806-9523-5148AF5829EF}"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96FD74FE-04A1-47BD-99F2-9B77B60CE66C}">
      <dgm:prSet/>
      <dgm:spPr/>
      <dgm:t>
        <a:bodyPr/>
        <a:lstStyle/>
        <a:p>
          <a:r>
            <a:rPr lang="en-US"/>
            <a:t>Data Acquisition</a:t>
          </a:r>
        </a:p>
      </dgm:t>
    </dgm:pt>
    <dgm:pt modelId="{51512608-7134-45E7-90CE-C00A0260D8FE}" type="parTrans" cxnId="{7225AC57-092A-4A3D-B0DE-64EBA85BCC3C}">
      <dgm:prSet/>
      <dgm:spPr/>
      <dgm:t>
        <a:bodyPr/>
        <a:lstStyle/>
        <a:p>
          <a:endParaRPr lang="en-US"/>
        </a:p>
      </dgm:t>
    </dgm:pt>
    <dgm:pt modelId="{A4C081EF-3249-4188-9777-C4639D029E7B}" type="sibTrans" cxnId="{7225AC57-092A-4A3D-B0DE-64EBA85BCC3C}">
      <dgm:prSet/>
      <dgm:spPr/>
      <dgm:t>
        <a:bodyPr/>
        <a:lstStyle/>
        <a:p>
          <a:endParaRPr lang="en-US"/>
        </a:p>
      </dgm:t>
    </dgm:pt>
    <dgm:pt modelId="{9C00C819-3A8D-4D85-9000-BA5DB905A685}">
      <dgm:prSet/>
      <dgm:spPr/>
      <dgm:t>
        <a:bodyPr/>
        <a:lstStyle/>
        <a:p>
          <a:r>
            <a:rPr lang="en-US"/>
            <a:t>Data Cleaning &amp; Preprocessing</a:t>
          </a:r>
        </a:p>
      </dgm:t>
    </dgm:pt>
    <dgm:pt modelId="{B1C42380-8248-4260-A4BB-1D7C1F904283}" type="parTrans" cxnId="{D1968829-AE0F-4AAA-8E54-B7C78F38E650}">
      <dgm:prSet/>
      <dgm:spPr/>
      <dgm:t>
        <a:bodyPr/>
        <a:lstStyle/>
        <a:p>
          <a:endParaRPr lang="en-US"/>
        </a:p>
      </dgm:t>
    </dgm:pt>
    <dgm:pt modelId="{F070FD0E-2150-4DB7-A3E4-0DC8118576F4}" type="sibTrans" cxnId="{D1968829-AE0F-4AAA-8E54-B7C78F38E650}">
      <dgm:prSet/>
      <dgm:spPr/>
      <dgm:t>
        <a:bodyPr/>
        <a:lstStyle/>
        <a:p>
          <a:endParaRPr lang="en-US"/>
        </a:p>
      </dgm:t>
    </dgm:pt>
    <dgm:pt modelId="{DEFFCEF8-4663-4C74-BDED-850D25DA509C}">
      <dgm:prSet/>
      <dgm:spPr/>
      <dgm:t>
        <a:bodyPr/>
        <a:lstStyle/>
        <a:p>
          <a:r>
            <a:rPr lang="en-US"/>
            <a:t>Exploratory Data Analysis (EDA)</a:t>
          </a:r>
        </a:p>
      </dgm:t>
    </dgm:pt>
    <dgm:pt modelId="{FE0EC6C1-9A86-418A-A86D-7A472BBC9DC3}" type="parTrans" cxnId="{EA2C4668-CDEC-4B95-B631-C13A01D85991}">
      <dgm:prSet/>
      <dgm:spPr/>
      <dgm:t>
        <a:bodyPr/>
        <a:lstStyle/>
        <a:p>
          <a:endParaRPr lang="en-US"/>
        </a:p>
      </dgm:t>
    </dgm:pt>
    <dgm:pt modelId="{9DC3166E-4A05-4380-90AA-623FA55A5C42}" type="sibTrans" cxnId="{EA2C4668-CDEC-4B95-B631-C13A01D85991}">
      <dgm:prSet/>
      <dgm:spPr/>
      <dgm:t>
        <a:bodyPr/>
        <a:lstStyle/>
        <a:p>
          <a:endParaRPr lang="en-US"/>
        </a:p>
      </dgm:t>
    </dgm:pt>
    <dgm:pt modelId="{DD8EAA2C-7289-45A8-A34E-B4857E67A344}">
      <dgm:prSet/>
      <dgm:spPr/>
      <dgm:t>
        <a:bodyPr/>
        <a:lstStyle/>
        <a:p>
          <a:r>
            <a:rPr lang="en-US"/>
            <a:t>Feature Engineering</a:t>
          </a:r>
        </a:p>
      </dgm:t>
    </dgm:pt>
    <dgm:pt modelId="{B9CE8155-D050-433D-96BC-8B9CE48C8CD0}" type="parTrans" cxnId="{B826C624-EB1D-4FCB-A934-680229F433F1}">
      <dgm:prSet/>
      <dgm:spPr/>
      <dgm:t>
        <a:bodyPr/>
        <a:lstStyle/>
        <a:p>
          <a:endParaRPr lang="en-US"/>
        </a:p>
      </dgm:t>
    </dgm:pt>
    <dgm:pt modelId="{DAC2080F-19B0-4DD6-AF7D-0F78A81FA0E6}" type="sibTrans" cxnId="{B826C624-EB1D-4FCB-A934-680229F433F1}">
      <dgm:prSet/>
      <dgm:spPr/>
      <dgm:t>
        <a:bodyPr/>
        <a:lstStyle/>
        <a:p>
          <a:endParaRPr lang="en-US"/>
        </a:p>
      </dgm:t>
    </dgm:pt>
    <dgm:pt modelId="{1491A327-A29A-402B-B162-0634726C9A86}">
      <dgm:prSet/>
      <dgm:spPr/>
      <dgm:t>
        <a:bodyPr/>
        <a:lstStyle/>
        <a:p>
          <a:r>
            <a:rPr lang="en-US"/>
            <a:t>Modeling</a:t>
          </a:r>
        </a:p>
      </dgm:t>
    </dgm:pt>
    <dgm:pt modelId="{E40C4CF5-35EE-41E7-8827-1AFAF0DED6FC}" type="parTrans" cxnId="{CEAFF8AF-B559-447A-8BA9-EA015D4CB493}">
      <dgm:prSet/>
      <dgm:spPr/>
      <dgm:t>
        <a:bodyPr/>
        <a:lstStyle/>
        <a:p>
          <a:endParaRPr lang="en-US"/>
        </a:p>
      </dgm:t>
    </dgm:pt>
    <dgm:pt modelId="{B9A2FFF9-9DE8-481A-AE61-2892B918CE67}" type="sibTrans" cxnId="{CEAFF8AF-B559-447A-8BA9-EA015D4CB493}">
      <dgm:prSet/>
      <dgm:spPr/>
      <dgm:t>
        <a:bodyPr/>
        <a:lstStyle/>
        <a:p>
          <a:endParaRPr lang="en-US"/>
        </a:p>
      </dgm:t>
    </dgm:pt>
    <dgm:pt modelId="{74601D1C-8B1E-4770-B6B4-7820319D7FE6}">
      <dgm:prSet/>
      <dgm:spPr/>
      <dgm:t>
        <a:bodyPr/>
        <a:lstStyle/>
        <a:p>
          <a:r>
            <a:rPr lang="en-US"/>
            <a:t>Hyperparameter Tuning</a:t>
          </a:r>
        </a:p>
      </dgm:t>
    </dgm:pt>
    <dgm:pt modelId="{F8F8F1B2-FF09-4616-A326-37AFAEAABC5A}" type="parTrans" cxnId="{02CB9737-347E-42F2-A9FF-D07A0E2C1B83}">
      <dgm:prSet/>
      <dgm:spPr/>
      <dgm:t>
        <a:bodyPr/>
        <a:lstStyle/>
        <a:p>
          <a:endParaRPr lang="en-US"/>
        </a:p>
      </dgm:t>
    </dgm:pt>
    <dgm:pt modelId="{8E23D3FF-9DF3-4E7B-952B-32953BA8616B}" type="sibTrans" cxnId="{02CB9737-347E-42F2-A9FF-D07A0E2C1B83}">
      <dgm:prSet/>
      <dgm:spPr/>
      <dgm:t>
        <a:bodyPr/>
        <a:lstStyle/>
        <a:p>
          <a:endParaRPr lang="en-US"/>
        </a:p>
      </dgm:t>
    </dgm:pt>
    <dgm:pt modelId="{952488B5-BEEF-405A-98C9-4E3C029E37E4}">
      <dgm:prSet/>
      <dgm:spPr/>
      <dgm:t>
        <a:bodyPr/>
        <a:lstStyle/>
        <a:p>
          <a:r>
            <a:rPr lang="en-US"/>
            <a:t>Model Evaluation</a:t>
          </a:r>
        </a:p>
      </dgm:t>
    </dgm:pt>
    <dgm:pt modelId="{466EA079-0953-451C-828A-7753DC8C3A2F}" type="parTrans" cxnId="{119C01A3-7F97-417D-B98D-9CDF5E8C4386}">
      <dgm:prSet/>
      <dgm:spPr/>
      <dgm:t>
        <a:bodyPr/>
        <a:lstStyle/>
        <a:p>
          <a:endParaRPr lang="en-US"/>
        </a:p>
      </dgm:t>
    </dgm:pt>
    <dgm:pt modelId="{E5F985A4-BEC4-47C6-B0E6-C064520AF0B5}" type="sibTrans" cxnId="{119C01A3-7F97-417D-B98D-9CDF5E8C4386}">
      <dgm:prSet/>
      <dgm:spPr/>
      <dgm:t>
        <a:bodyPr/>
        <a:lstStyle/>
        <a:p>
          <a:endParaRPr lang="en-US"/>
        </a:p>
      </dgm:t>
    </dgm:pt>
    <dgm:pt modelId="{08324D8A-A916-4710-B5BA-CC50ED40877E}" type="pres">
      <dgm:prSet presAssocID="{766BC5A0-B1F3-4806-9523-5148AF5829EF}" presName="diagram" presStyleCnt="0">
        <dgm:presLayoutVars>
          <dgm:dir/>
          <dgm:resizeHandles val="exact"/>
        </dgm:presLayoutVars>
      </dgm:prSet>
      <dgm:spPr/>
    </dgm:pt>
    <dgm:pt modelId="{EAD934EF-B933-40B9-9E99-18BD6C227005}" type="pres">
      <dgm:prSet presAssocID="{96FD74FE-04A1-47BD-99F2-9B77B60CE66C}" presName="node" presStyleLbl="node1" presStyleIdx="0" presStyleCnt="7">
        <dgm:presLayoutVars>
          <dgm:bulletEnabled val="1"/>
        </dgm:presLayoutVars>
      </dgm:prSet>
      <dgm:spPr/>
    </dgm:pt>
    <dgm:pt modelId="{BAAB2F12-7164-4A87-8BE1-E73B04189BBC}" type="pres">
      <dgm:prSet presAssocID="{A4C081EF-3249-4188-9777-C4639D029E7B}" presName="sibTrans" presStyleCnt="0"/>
      <dgm:spPr/>
    </dgm:pt>
    <dgm:pt modelId="{9D0F0981-38D2-45B0-9063-E253F512791D}" type="pres">
      <dgm:prSet presAssocID="{9C00C819-3A8D-4D85-9000-BA5DB905A685}" presName="node" presStyleLbl="node1" presStyleIdx="1" presStyleCnt="7">
        <dgm:presLayoutVars>
          <dgm:bulletEnabled val="1"/>
        </dgm:presLayoutVars>
      </dgm:prSet>
      <dgm:spPr/>
    </dgm:pt>
    <dgm:pt modelId="{F6117A63-9E7B-4BCD-96DF-18A7CBC5D356}" type="pres">
      <dgm:prSet presAssocID="{F070FD0E-2150-4DB7-A3E4-0DC8118576F4}" presName="sibTrans" presStyleCnt="0"/>
      <dgm:spPr/>
    </dgm:pt>
    <dgm:pt modelId="{DE5C9724-431D-458A-812B-8EDAB86C40C0}" type="pres">
      <dgm:prSet presAssocID="{DEFFCEF8-4663-4C74-BDED-850D25DA509C}" presName="node" presStyleLbl="node1" presStyleIdx="2" presStyleCnt="7">
        <dgm:presLayoutVars>
          <dgm:bulletEnabled val="1"/>
        </dgm:presLayoutVars>
      </dgm:prSet>
      <dgm:spPr/>
    </dgm:pt>
    <dgm:pt modelId="{CC587278-9089-4BDE-AF47-7FA7403A541D}" type="pres">
      <dgm:prSet presAssocID="{9DC3166E-4A05-4380-90AA-623FA55A5C42}" presName="sibTrans" presStyleCnt="0"/>
      <dgm:spPr/>
    </dgm:pt>
    <dgm:pt modelId="{85FBDA84-4BCB-4EEE-8BD2-09AE46C5A2FF}" type="pres">
      <dgm:prSet presAssocID="{DD8EAA2C-7289-45A8-A34E-B4857E67A344}" presName="node" presStyleLbl="node1" presStyleIdx="3" presStyleCnt="7">
        <dgm:presLayoutVars>
          <dgm:bulletEnabled val="1"/>
        </dgm:presLayoutVars>
      </dgm:prSet>
      <dgm:spPr/>
    </dgm:pt>
    <dgm:pt modelId="{ABADF6BC-BB2A-4F5A-9567-4DDDF8CC6D2E}" type="pres">
      <dgm:prSet presAssocID="{DAC2080F-19B0-4DD6-AF7D-0F78A81FA0E6}" presName="sibTrans" presStyleCnt="0"/>
      <dgm:spPr/>
    </dgm:pt>
    <dgm:pt modelId="{F071BF43-2305-4E46-BB18-F9D6F841950D}" type="pres">
      <dgm:prSet presAssocID="{1491A327-A29A-402B-B162-0634726C9A86}" presName="node" presStyleLbl="node1" presStyleIdx="4" presStyleCnt="7">
        <dgm:presLayoutVars>
          <dgm:bulletEnabled val="1"/>
        </dgm:presLayoutVars>
      </dgm:prSet>
      <dgm:spPr/>
    </dgm:pt>
    <dgm:pt modelId="{12872089-5301-42CD-9B70-34D45AC7AF2C}" type="pres">
      <dgm:prSet presAssocID="{B9A2FFF9-9DE8-481A-AE61-2892B918CE67}" presName="sibTrans" presStyleCnt="0"/>
      <dgm:spPr/>
    </dgm:pt>
    <dgm:pt modelId="{08CB86F8-9E3D-4772-8CCC-7010DD35147D}" type="pres">
      <dgm:prSet presAssocID="{74601D1C-8B1E-4770-B6B4-7820319D7FE6}" presName="node" presStyleLbl="node1" presStyleIdx="5" presStyleCnt="7">
        <dgm:presLayoutVars>
          <dgm:bulletEnabled val="1"/>
        </dgm:presLayoutVars>
      </dgm:prSet>
      <dgm:spPr/>
    </dgm:pt>
    <dgm:pt modelId="{300337FA-2836-4176-8107-3965B36994F3}" type="pres">
      <dgm:prSet presAssocID="{8E23D3FF-9DF3-4E7B-952B-32953BA8616B}" presName="sibTrans" presStyleCnt="0"/>
      <dgm:spPr/>
    </dgm:pt>
    <dgm:pt modelId="{408807EF-2F10-437E-9A73-3407B8732F54}" type="pres">
      <dgm:prSet presAssocID="{952488B5-BEEF-405A-98C9-4E3C029E37E4}" presName="node" presStyleLbl="node1" presStyleIdx="6" presStyleCnt="7">
        <dgm:presLayoutVars>
          <dgm:bulletEnabled val="1"/>
        </dgm:presLayoutVars>
      </dgm:prSet>
      <dgm:spPr/>
    </dgm:pt>
  </dgm:ptLst>
  <dgm:cxnLst>
    <dgm:cxn modelId="{65C1E219-E3C2-49D8-B906-CACF0FF98A4F}" type="presOf" srcId="{96FD74FE-04A1-47BD-99F2-9B77B60CE66C}" destId="{EAD934EF-B933-40B9-9E99-18BD6C227005}" srcOrd="0" destOrd="0" presId="urn:microsoft.com/office/officeart/2005/8/layout/default"/>
    <dgm:cxn modelId="{224D5C24-3F1B-413A-85AB-3F8BA7BA1EF4}" type="presOf" srcId="{1491A327-A29A-402B-B162-0634726C9A86}" destId="{F071BF43-2305-4E46-BB18-F9D6F841950D}" srcOrd="0" destOrd="0" presId="urn:microsoft.com/office/officeart/2005/8/layout/default"/>
    <dgm:cxn modelId="{B826C624-EB1D-4FCB-A934-680229F433F1}" srcId="{766BC5A0-B1F3-4806-9523-5148AF5829EF}" destId="{DD8EAA2C-7289-45A8-A34E-B4857E67A344}" srcOrd="3" destOrd="0" parTransId="{B9CE8155-D050-433D-96BC-8B9CE48C8CD0}" sibTransId="{DAC2080F-19B0-4DD6-AF7D-0F78A81FA0E6}"/>
    <dgm:cxn modelId="{D1968829-AE0F-4AAA-8E54-B7C78F38E650}" srcId="{766BC5A0-B1F3-4806-9523-5148AF5829EF}" destId="{9C00C819-3A8D-4D85-9000-BA5DB905A685}" srcOrd="1" destOrd="0" parTransId="{B1C42380-8248-4260-A4BB-1D7C1F904283}" sibTransId="{F070FD0E-2150-4DB7-A3E4-0DC8118576F4}"/>
    <dgm:cxn modelId="{02CB9737-347E-42F2-A9FF-D07A0E2C1B83}" srcId="{766BC5A0-B1F3-4806-9523-5148AF5829EF}" destId="{74601D1C-8B1E-4770-B6B4-7820319D7FE6}" srcOrd="5" destOrd="0" parTransId="{F8F8F1B2-FF09-4616-A326-37AFAEAABC5A}" sibTransId="{8E23D3FF-9DF3-4E7B-952B-32953BA8616B}"/>
    <dgm:cxn modelId="{BBE2083C-ACCD-4F49-BC5F-D90F31EFCF25}" type="presOf" srcId="{74601D1C-8B1E-4770-B6B4-7820319D7FE6}" destId="{08CB86F8-9E3D-4772-8CCC-7010DD35147D}" srcOrd="0" destOrd="0" presId="urn:microsoft.com/office/officeart/2005/8/layout/default"/>
    <dgm:cxn modelId="{EA2C4668-CDEC-4B95-B631-C13A01D85991}" srcId="{766BC5A0-B1F3-4806-9523-5148AF5829EF}" destId="{DEFFCEF8-4663-4C74-BDED-850D25DA509C}" srcOrd="2" destOrd="0" parTransId="{FE0EC6C1-9A86-418A-A86D-7A472BBC9DC3}" sibTransId="{9DC3166E-4A05-4380-90AA-623FA55A5C42}"/>
    <dgm:cxn modelId="{E94C6776-144E-479C-82A1-AB34632B41DD}" type="presOf" srcId="{9C00C819-3A8D-4D85-9000-BA5DB905A685}" destId="{9D0F0981-38D2-45B0-9063-E253F512791D}" srcOrd="0" destOrd="0" presId="urn:microsoft.com/office/officeart/2005/8/layout/default"/>
    <dgm:cxn modelId="{32F38D77-BE9D-4F6D-AE3A-39266A781BD0}" type="presOf" srcId="{952488B5-BEEF-405A-98C9-4E3C029E37E4}" destId="{408807EF-2F10-437E-9A73-3407B8732F54}" srcOrd="0" destOrd="0" presId="urn:microsoft.com/office/officeart/2005/8/layout/default"/>
    <dgm:cxn modelId="{7225AC57-092A-4A3D-B0DE-64EBA85BCC3C}" srcId="{766BC5A0-B1F3-4806-9523-5148AF5829EF}" destId="{96FD74FE-04A1-47BD-99F2-9B77B60CE66C}" srcOrd="0" destOrd="0" parTransId="{51512608-7134-45E7-90CE-C00A0260D8FE}" sibTransId="{A4C081EF-3249-4188-9777-C4639D029E7B}"/>
    <dgm:cxn modelId="{119C01A3-7F97-417D-B98D-9CDF5E8C4386}" srcId="{766BC5A0-B1F3-4806-9523-5148AF5829EF}" destId="{952488B5-BEEF-405A-98C9-4E3C029E37E4}" srcOrd="6" destOrd="0" parTransId="{466EA079-0953-451C-828A-7753DC8C3A2F}" sibTransId="{E5F985A4-BEC4-47C6-B0E6-C064520AF0B5}"/>
    <dgm:cxn modelId="{CEAFF8AF-B559-447A-8BA9-EA015D4CB493}" srcId="{766BC5A0-B1F3-4806-9523-5148AF5829EF}" destId="{1491A327-A29A-402B-B162-0634726C9A86}" srcOrd="4" destOrd="0" parTransId="{E40C4CF5-35EE-41E7-8827-1AFAF0DED6FC}" sibTransId="{B9A2FFF9-9DE8-481A-AE61-2892B918CE67}"/>
    <dgm:cxn modelId="{801F6ADC-36AC-4E9F-829B-08768068A518}" type="presOf" srcId="{DD8EAA2C-7289-45A8-A34E-B4857E67A344}" destId="{85FBDA84-4BCB-4EEE-8BD2-09AE46C5A2FF}" srcOrd="0" destOrd="0" presId="urn:microsoft.com/office/officeart/2005/8/layout/default"/>
    <dgm:cxn modelId="{FF42A2F1-C7A2-4162-B47F-FDA438F007D0}" type="presOf" srcId="{766BC5A0-B1F3-4806-9523-5148AF5829EF}" destId="{08324D8A-A916-4710-B5BA-CC50ED40877E}" srcOrd="0" destOrd="0" presId="urn:microsoft.com/office/officeart/2005/8/layout/default"/>
    <dgm:cxn modelId="{7789D3FC-7273-4A94-A15D-FE595A4329FD}" type="presOf" srcId="{DEFFCEF8-4663-4C74-BDED-850D25DA509C}" destId="{DE5C9724-431D-458A-812B-8EDAB86C40C0}" srcOrd="0" destOrd="0" presId="urn:microsoft.com/office/officeart/2005/8/layout/default"/>
    <dgm:cxn modelId="{1707EB40-758C-42FE-89DF-32AC252C8FF4}" type="presParOf" srcId="{08324D8A-A916-4710-B5BA-CC50ED40877E}" destId="{EAD934EF-B933-40B9-9E99-18BD6C227005}" srcOrd="0" destOrd="0" presId="urn:microsoft.com/office/officeart/2005/8/layout/default"/>
    <dgm:cxn modelId="{AE569671-CE6C-40AB-963A-E5D614DC5F2B}" type="presParOf" srcId="{08324D8A-A916-4710-B5BA-CC50ED40877E}" destId="{BAAB2F12-7164-4A87-8BE1-E73B04189BBC}" srcOrd="1" destOrd="0" presId="urn:microsoft.com/office/officeart/2005/8/layout/default"/>
    <dgm:cxn modelId="{FB6F6EF5-4505-439C-8C61-9E76F5BD4C80}" type="presParOf" srcId="{08324D8A-A916-4710-B5BA-CC50ED40877E}" destId="{9D0F0981-38D2-45B0-9063-E253F512791D}" srcOrd="2" destOrd="0" presId="urn:microsoft.com/office/officeart/2005/8/layout/default"/>
    <dgm:cxn modelId="{09381572-45DB-4ACD-BD3C-B41BFF690472}" type="presParOf" srcId="{08324D8A-A916-4710-B5BA-CC50ED40877E}" destId="{F6117A63-9E7B-4BCD-96DF-18A7CBC5D356}" srcOrd="3" destOrd="0" presId="urn:microsoft.com/office/officeart/2005/8/layout/default"/>
    <dgm:cxn modelId="{058E6675-9EBE-49DE-8A19-01589B8E1C8A}" type="presParOf" srcId="{08324D8A-A916-4710-B5BA-CC50ED40877E}" destId="{DE5C9724-431D-458A-812B-8EDAB86C40C0}" srcOrd="4" destOrd="0" presId="urn:microsoft.com/office/officeart/2005/8/layout/default"/>
    <dgm:cxn modelId="{EA9F6FA3-0104-40C6-8C69-8A5668A855B4}" type="presParOf" srcId="{08324D8A-A916-4710-B5BA-CC50ED40877E}" destId="{CC587278-9089-4BDE-AF47-7FA7403A541D}" srcOrd="5" destOrd="0" presId="urn:microsoft.com/office/officeart/2005/8/layout/default"/>
    <dgm:cxn modelId="{08FED79D-BFB8-4978-B747-3A32E7FAF62D}" type="presParOf" srcId="{08324D8A-A916-4710-B5BA-CC50ED40877E}" destId="{85FBDA84-4BCB-4EEE-8BD2-09AE46C5A2FF}" srcOrd="6" destOrd="0" presId="urn:microsoft.com/office/officeart/2005/8/layout/default"/>
    <dgm:cxn modelId="{873B1FCF-F5A8-44CC-A7C1-E28ECC861D67}" type="presParOf" srcId="{08324D8A-A916-4710-B5BA-CC50ED40877E}" destId="{ABADF6BC-BB2A-4F5A-9567-4DDDF8CC6D2E}" srcOrd="7" destOrd="0" presId="urn:microsoft.com/office/officeart/2005/8/layout/default"/>
    <dgm:cxn modelId="{A2CC49C2-BDCF-4F33-BECC-0C17C346BB17}" type="presParOf" srcId="{08324D8A-A916-4710-B5BA-CC50ED40877E}" destId="{F071BF43-2305-4E46-BB18-F9D6F841950D}" srcOrd="8" destOrd="0" presId="urn:microsoft.com/office/officeart/2005/8/layout/default"/>
    <dgm:cxn modelId="{79C4FFBD-EF10-45A3-B62F-53869F2D951E}" type="presParOf" srcId="{08324D8A-A916-4710-B5BA-CC50ED40877E}" destId="{12872089-5301-42CD-9B70-34D45AC7AF2C}" srcOrd="9" destOrd="0" presId="urn:microsoft.com/office/officeart/2005/8/layout/default"/>
    <dgm:cxn modelId="{36CD236C-82AD-4136-9F06-2E51C842533D}" type="presParOf" srcId="{08324D8A-A916-4710-B5BA-CC50ED40877E}" destId="{08CB86F8-9E3D-4772-8CCC-7010DD35147D}" srcOrd="10" destOrd="0" presId="urn:microsoft.com/office/officeart/2005/8/layout/default"/>
    <dgm:cxn modelId="{C22025E0-1DA5-43C3-B852-89C96113F09E}" type="presParOf" srcId="{08324D8A-A916-4710-B5BA-CC50ED40877E}" destId="{300337FA-2836-4176-8107-3965B36994F3}" srcOrd="11" destOrd="0" presId="urn:microsoft.com/office/officeart/2005/8/layout/default"/>
    <dgm:cxn modelId="{482AB950-925C-496F-ACF9-701F3A7E1ABB}" type="presParOf" srcId="{08324D8A-A916-4710-B5BA-CC50ED40877E}" destId="{408807EF-2F10-437E-9A73-3407B8732F54}"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EBD928-15BB-4F9B-8279-4FE23B50952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AAFE7BC-9F15-4F05-8F7A-D616FD2AE9E8}">
      <dgm:prSet/>
      <dgm:spPr/>
      <dgm:t>
        <a:bodyPr/>
        <a:lstStyle/>
        <a:p>
          <a:r>
            <a:rPr lang="en-US" dirty="0"/>
            <a:t>Checked and handled missing values.</a:t>
          </a:r>
        </a:p>
      </dgm:t>
    </dgm:pt>
    <dgm:pt modelId="{76C4A40C-C1F2-42EA-80BB-0E775AF385E3}" type="parTrans" cxnId="{19210EE0-D710-4156-B153-2F767E66971A}">
      <dgm:prSet/>
      <dgm:spPr/>
      <dgm:t>
        <a:bodyPr/>
        <a:lstStyle/>
        <a:p>
          <a:endParaRPr lang="en-US"/>
        </a:p>
      </dgm:t>
    </dgm:pt>
    <dgm:pt modelId="{5D290151-CAD6-4F94-9E77-BCFB02FC8126}" type="sibTrans" cxnId="{19210EE0-D710-4156-B153-2F767E66971A}">
      <dgm:prSet/>
      <dgm:spPr/>
      <dgm:t>
        <a:bodyPr/>
        <a:lstStyle/>
        <a:p>
          <a:endParaRPr lang="en-US"/>
        </a:p>
      </dgm:t>
    </dgm:pt>
    <dgm:pt modelId="{042A382D-EC8A-403C-95C0-E5FE9D14DA99}">
      <dgm:prSet/>
      <dgm:spPr/>
      <dgm:t>
        <a:bodyPr/>
        <a:lstStyle/>
        <a:p>
          <a:r>
            <a:rPr lang="en-US" dirty="0"/>
            <a:t>Corrected data types for numerical and categorical features.</a:t>
          </a:r>
        </a:p>
      </dgm:t>
    </dgm:pt>
    <dgm:pt modelId="{3E818720-D19B-48D3-85AC-D3BD4ECC46CB}" type="parTrans" cxnId="{912CAF01-BAA2-49A3-A0C5-4FAE9EA19CC0}">
      <dgm:prSet/>
      <dgm:spPr/>
      <dgm:t>
        <a:bodyPr/>
        <a:lstStyle/>
        <a:p>
          <a:endParaRPr lang="en-US"/>
        </a:p>
      </dgm:t>
    </dgm:pt>
    <dgm:pt modelId="{2310087B-21EE-4D3A-AF55-14E572333CB8}" type="sibTrans" cxnId="{912CAF01-BAA2-49A3-A0C5-4FAE9EA19CC0}">
      <dgm:prSet/>
      <dgm:spPr/>
      <dgm:t>
        <a:bodyPr/>
        <a:lstStyle/>
        <a:p>
          <a:endParaRPr lang="en-US"/>
        </a:p>
      </dgm:t>
    </dgm:pt>
    <dgm:pt modelId="{A90190C0-A396-47BC-B003-1BFD1868DEC0}">
      <dgm:prSet/>
      <dgm:spPr/>
      <dgm:t>
        <a:bodyPr/>
        <a:lstStyle/>
        <a:p>
          <a:r>
            <a:rPr lang="en-US" dirty="0"/>
            <a:t>Removed duplicates and irrelevant columns.</a:t>
          </a:r>
        </a:p>
      </dgm:t>
    </dgm:pt>
    <dgm:pt modelId="{0A6FB44D-5337-48E6-BC8B-A85C4B4BA917}" type="parTrans" cxnId="{77F59E6F-5C5E-4BC9-A1A7-76DFF56E0A11}">
      <dgm:prSet/>
      <dgm:spPr/>
      <dgm:t>
        <a:bodyPr/>
        <a:lstStyle/>
        <a:p>
          <a:endParaRPr lang="en-US"/>
        </a:p>
      </dgm:t>
    </dgm:pt>
    <dgm:pt modelId="{85A90ADD-0282-4EA3-B4E2-111B5D7A1608}" type="sibTrans" cxnId="{77F59E6F-5C5E-4BC9-A1A7-76DFF56E0A11}">
      <dgm:prSet/>
      <dgm:spPr/>
      <dgm:t>
        <a:bodyPr/>
        <a:lstStyle/>
        <a:p>
          <a:endParaRPr lang="en-US"/>
        </a:p>
      </dgm:t>
    </dgm:pt>
    <dgm:pt modelId="{A93731B0-89D1-4DFB-BD00-2917DCD08361}" type="pres">
      <dgm:prSet presAssocID="{75EBD928-15BB-4F9B-8279-4FE23B509529}" presName="linear" presStyleCnt="0">
        <dgm:presLayoutVars>
          <dgm:animLvl val="lvl"/>
          <dgm:resizeHandles val="exact"/>
        </dgm:presLayoutVars>
      </dgm:prSet>
      <dgm:spPr/>
    </dgm:pt>
    <dgm:pt modelId="{C5D32198-15CA-425C-AB70-E92B241D1A8E}" type="pres">
      <dgm:prSet presAssocID="{FAAFE7BC-9F15-4F05-8F7A-D616FD2AE9E8}" presName="parentText" presStyleLbl="node1" presStyleIdx="0" presStyleCnt="3">
        <dgm:presLayoutVars>
          <dgm:chMax val="0"/>
          <dgm:bulletEnabled val="1"/>
        </dgm:presLayoutVars>
      </dgm:prSet>
      <dgm:spPr/>
    </dgm:pt>
    <dgm:pt modelId="{EE25B78E-1360-4B34-931B-411F10B36B40}" type="pres">
      <dgm:prSet presAssocID="{5D290151-CAD6-4F94-9E77-BCFB02FC8126}" presName="spacer" presStyleCnt="0"/>
      <dgm:spPr/>
    </dgm:pt>
    <dgm:pt modelId="{AC555C7E-01B9-4452-9682-0807157AD8EC}" type="pres">
      <dgm:prSet presAssocID="{042A382D-EC8A-403C-95C0-E5FE9D14DA99}" presName="parentText" presStyleLbl="node1" presStyleIdx="1" presStyleCnt="3">
        <dgm:presLayoutVars>
          <dgm:chMax val="0"/>
          <dgm:bulletEnabled val="1"/>
        </dgm:presLayoutVars>
      </dgm:prSet>
      <dgm:spPr/>
    </dgm:pt>
    <dgm:pt modelId="{401711B1-255A-4A70-8C83-298E3C16CEB9}" type="pres">
      <dgm:prSet presAssocID="{2310087B-21EE-4D3A-AF55-14E572333CB8}" presName="spacer" presStyleCnt="0"/>
      <dgm:spPr/>
    </dgm:pt>
    <dgm:pt modelId="{2AAE6CE1-D4E5-4BB7-B0CF-EB2E96EA4AED}" type="pres">
      <dgm:prSet presAssocID="{A90190C0-A396-47BC-B003-1BFD1868DEC0}" presName="parentText" presStyleLbl="node1" presStyleIdx="2" presStyleCnt="3">
        <dgm:presLayoutVars>
          <dgm:chMax val="0"/>
          <dgm:bulletEnabled val="1"/>
        </dgm:presLayoutVars>
      </dgm:prSet>
      <dgm:spPr/>
    </dgm:pt>
  </dgm:ptLst>
  <dgm:cxnLst>
    <dgm:cxn modelId="{912CAF01-BAA2-49A3-A0C5-4FAE9EA19CC0}" srcId="{75EBD928-15BB-4F9B-8279-4FE23B509529}" destId="{042A382D-EC8A-403C-95C0-E5FE9D14DA99}" srcOrd="1" destOrd="0" parTransId="{3E818720-D19B-48D3-85AC-D3BD4ECC46CB}" sibTransId="{2310087B-21EE-4D3A-AF55-14E572333CB8}"/>
    <dgm:cxn modelId="{58A0194F-2A07-4F11-9840-B8E48DAF4855}" type="presOf" srcId="{75EBD928-15BB-4F9B-8279-4FE23B509529}" destId="{A93731B0-89D1-4DFB-BD00-2917DCD08361}" srcOrd="0" destOrd="0" presId="urn:microsoft.com/office/officeart/2005/8/layout/vList2"/>
    <dgm:cxn modelId="{77F59E6F-5C5E-4BC9-A1A7-76DFF56E0A11}" srcId="{75EBD928-15BB-4F9B-8279-4FE23B509529}" destId="{A90190C0-A396-47BC-B003-1BFD1868DEC0}" srcOrd="2" destOrd="0" parTransId="{0A6FB44D-5337-48E6-BC8B-A85C4B4BA917}" sibTransId="{85A90ADD-0282-4EA3-B4E2-111B5D7A1608}"/>
    <dgm:cxn modelId="{FE54C67D-6CFC-4BE8-9508-8BAB5FE50FC6}" type="presOf" srcId="{042A382D-EC8A-403C-95C0-E5FE9D14DA99}" destId="{AC555C7E-01B9-4452-9682-0807157AD8EC}" srcOrd="0" destOrd="0" presId="urn:microsoft.com/office/officeart/2005/8/layout/vList2"/>
    <dgm:cxn modelId="{CDE8E9AA-8332-4F29-8503-9A4A26B07901}" type="presOf" srcId="{FAAFE7BC-9F15-4F05-8F7A-D616FD2AE9E8}" destId="{C5D32198-15CA-425C-AB70-E92B241D1A8E}" srcOrd="0" destOrd="0" presId="urn:microsoft.com/office/officeart/2005/8/layout/vList2"/>
    <dgm:cxn modelId="{D17B70D1-530E-47E4-91A9-EB8669CDE885}" type="presOf" srcId="{A90190C0-A396-47BC-B003-1BFD1868DEC0}" destId="{2AAE6CE1-D4E5-4BB7-B0CF-EB2E96EA4AED}" srcOrd="0" destOrd="0" presId="urn:microsoft.com/office/officeart/2005/8/layout/vList2"/>
    <dgm:cxn modelId="{19210EE0-D710-4156-B153-2F767E66971A}" srcId="{75EBD928-15BB-4F9B-8279-4FE23B509529}" destId="{FAAFE7BC-9F15-4F05-8F7A-D616FD2AE9E8}" srcOrd="0" destOrd="0" parTransId="{76C4A40C-C1F2-42EA-80BB-0E775AF385E3}" sibTransId="{5D290151-CAD6-4F94-9E77-BCFB02FC8126}"/>
    <dgm:cxn modelId="{F3EA4C94-4C9D-4AD9-BCB5-56B9B1206E28}" type="presParOf" srcId="{A93731B0-89D1-4DFB-BD00-2917DCD08361}" destId="{C5D32198-15CA-425C-AB70-E92B241D1A8E}" srcOrd="0" destOrd="0" presId="urn:microsoft.com/office/officeart/2005/8/layout/vList2"/>
    <dgm:cxn modelId="{0D83CEC4-FCFF-4E63-8953-C23D80702DC5}" type="presParOf" srcId="{A93731B0-89D1-4DFB-BD00-2917DCD08361}" destId="{EE25B78E-1360-4B34-931B-411F10B36B40}" srcOrd="1" destOrd="0" presId="urn:microsoft.com/office/officeart/2005/8/layout/vList2"/>
    <dgm:cxn modelId="{656E06A0-7DFC-40B2-8C28-C57AC22B1020}" type="presParOf" srcId="{A93731B0-89D1-4DFB-BD00-2917DCD08361}" destId="{AC555C7E-01B9-4452-9682-0807157AD8EC}" srcOrd="2" destOrd="0" presId="urn:microsoft.com/office/officeart/2005/8/layout/vList2"/>
    <dgm:cxn modelId="{FA99B6D7-D781-4D62-ABC7-3C2AC3D85386}" type="presParOf" srcId="{A93731B0-89D1-4DFB-BD00-2917DCD08361}" destId="{401711B1-255A-4A70-8C83-298E3C16CEB9}" srcOrd="3" destOrd="0" presId="urn:microsoft.com/office/officeart/2005/8/layout/vList2"/>
    <dgm:cxn modelId="{A368D997-7CB7-4503-ACE0-C3B73817AC89}" type="presParOf" srcId="{A93731B0-89D1-4DFB-BD00-2917DCD08361}" destId="{2AAE6CE1-D4E5-4BB7-B0CF-EB2E96EA4AED}"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B9B88B-A425-4863-B7E7-4422A74761FC}" type="doc">
      <dgm:prSet loTypeId="urn:microsoft.com/office/officeart/2005/8/layout/vList5" loCatId="list" qsTypeId="urn:microsoft.com/office/officeart/2005/8/quickstyle/simple4" qsCatId="simple" csTypeId="urn:microsoft.com/office/officeart/2005/8/colors/colorful5" csCatId="colorful" phldr="1"/>
      <dgm:spPr/>
      <dgm:t>
        <a:bodyPr/>
        <a:lstStyle/>
        <a:p>
          <a:endParaRPr lang="en-US"/>
        </a:p>
      </dgm:t>
    </dgm:pt>
    <dgm:pt modelId="{1BC92E26-99A3-405A-81F9-7E7E1EAF4341}">
      <dgm:prSet/>
      <dgm:spPr/>
      <dgm:t>
        <a:bodyPr/>
        <a:lstStyle/>
        <a:p>
          <a:r>
            <a:rPr lang="en-US" dirty="0"/>
            <a:t>Tenure: Shorter tenure customers are more likely to churn.</a:t>
          </a:r>
        </a:p>
      </dgm:t>
    </dgm:pt>
    <dgm:pt modelId="{8B1BDAE9-B6E2-4533-8039-58BC513D324A}" type="parTrans" cxnId="{2682C5CC-D28D-4EA0-A5BE-5C03282D43BA}">
      <dgm:prSet/>
      <dgm:spPr/>
      <dgm:t>
        <a:bodyPr/>
        <a:lstStyle/>
        <a:p>
          <a:endParaRPr lang="en-US"/>
        </a:p>
      </dgm:t>
    </dgm:pt>
    <dgm:pt modelId="{58FD95EE-E1E2-47F7-B3DE-87388342D13E}" type="sibTrans" cxnId="{2682C5CC-D28D-4EA0-A5BE-5C03282D43BA}">
      <dgm:prSet/>
      <dgm:spPr/>
      <dgm:t>
        <a:bodyPr/>
        <a:lstStyle/>
        <a:p>
          <a:endParaRPr lang="en-US"/>
        </a:p>
      </dgm:t>
    </dgm:pt>
    <dgm:pt modelId="{CE439173-6367-4E3A-A08F-08CCB5EB37C2}">
      <dgm:prSet/>
      <dgm:spPr/>
      <dgm:t>
        <a:bodyPr/>
        <a:lstStyle/>
        <a:p>
          <a:r>
            <a:rPr lang="en-US" dirty="0"/>
            <a:t>Monthly Charges: Higher charges correlate with increased churn.</a:t>
          </a:r>
        </a:p>
      </dgm:t>
    </dgm:pt>
    <dgm:pt modelId="{8E8EC3C6-E06D-40C4-B03E-F08EB6B6CB2C}" type="parTrans" cxnId="{B48D43D7-3FDC-40F0-A477-EC4E4469781E}">
      <dgm:prSet/>
      <dgm:spPr/>
      <dgm:t>
        <a:bodyPr/>
        <a:lstStyle/>
        <a:p>
          <a:endParaRPr lang="en-US"/>
        </a:p>
      </dgm:t>
    </dgm:pt>
    <dgm:pt modelId="{65A2CEEA-D813-40C7-9A91-AB7492C7FA7A}" type="sibTrans" cxnId="{B48D43D7-3FDC-40F0-A477-EC4E4469781E}">
      <dgm:prSet/>
      <dgm:spPr/>
      <dgm:t>
        <a:bodyPr/>
        <a:lstStyle/>
        <a:p>
          <a:endParaRPr lang="en-US"/>
        </a:p>
      </dgm:t>
    </dgm:pt>
    <dgm:pt modelId="{3913C74F-15B7-4D81-9379-1E8C2CDFE174}">
      <dgm:prSet/>
      <dgm:spPr/>
      <dgm:t>
        <a:bodyPr/>
        <a:lstStyle/>
        <a:p>
          <a:r>
            <a:rPr lang="en-US" dirty="0"/>
            <a:t>Senior Citizen: Small proportion, but with distinct churn patterns.</a:t>
          </a:r>
        </a:p>
      </dgm:t>
    </dgm:pt>
    <dgm:pt modelId="{3844EB55-1864-4287-A399-964A6247C49C}" type="parTrans" cxnId="{D311FD61-86D3-4AF3-A23C-498B8B7C0303}">
      <dgm:prSet/>
      <dgm:spPr/>
      <dgm:t>
        <a:bodyPr/>
        <a:lstStyle/>
        <a:p>
          <a:endParaRPr lang="en-US"/>
        </a:p>
      </dgm:t>
    </dgm:pt>
    <dgm:pt modelId="{8C075E3E-C5B7-464D-80F2-7F990A47EEBA}" type="sibTrans" cxnId="{D311FD61-86D3-4AF3-A23C-498B8B7C0303}">
      <dgm:prSet/>
      <dgm:spPr/>
      <dgm:t>
        <a:bodyPr/>
        <a:lstStyle/>
        <a:p>
          <a:endParaRPr lang="en-US"/>
        </a:p>
      </dgm:t>
    </dgm:pt>
    <dgm:pt modelId="{BCD43015-37DE-456B-BDD0-54E53B508233}">
      <dgm:prSet/>
      <dgm:spPr/>
      <dgm:t>
        <a:bodyPr/>
        <a:lstStyle/>
        <a:p>
          <a:r>
            <a:rPr lang="en-US"/>
            <a:t>Churn Distribution: Imbalanced dataset with fewer churn cases.</a:t>
          </a:r>
        </a:p>
      </dgm:t>
    </dgm:pt>
    <dgm:pt modelId="{6796689F-2AF7-4BA0-A8C7-86F882A9FE30}" type="parTrans" cxnId="{F63D12F0-51C9-4E35-B7DB-E31CAE4BBFA8}">
      <dgm:prSet/>
      <dgm:spPr/>
      <dgm:t>
        <a:bodyPr/>
        <a:lstStyle/>
        <a:p>
          <a:endParaRPr lang="en-US"/>
        </a:p>
      </dgm:t>
    </dgm:pt>
    <dgm:pt modelId="{ACF03806-BA81-4EAD-AE99-5AB1F15CFACB}" type="sibTrans" cxnId="{F63D12F0-51C9-4E35-B7DB-E31CAE4BBFA8}">
      <dgm:prSet/>
      <dgm:spPr/>
      <dgm:t>
        <a:bodyPr/>
        <a:lstStyle/>
        <a:p>
          <a:endParaRPr lang="en-US"/>
        </a:p>
      </dgm:t>
    </dgm:pt>
    <dgm:pt modelId="{763F383B-EC4E-473F-939A-D5EBA57BADEE}" type="pres">
      <dgm:prSet presAssocID="{D0B9B88B-A425-4863-B7E7-4422A74761FC}" presName="Name0" presStyleCnt="0">
        <dgm:presLayoutVars>
          <dgm:dir/>
          <dgm:animLvl val="lvl"/>
          <dgm:resizeHandles val="exact"/>
        </dgm:presLayoutVars>
      </dgm:prSet>
      <dgm:spPr/>
    </dgm:pt>
    <dgm:pt modelId="{647914E7-E6C9-481F-B5FD-C3206B1B699F}" type="pres">
      <dgm:prSet presAssocID="{1BC92E26-99A3-405A-81F9-7E7E1EAF4341}" presName="linNode" presStyleCnt="0"/>
      <dgm:spPr/>
    </dgm:pt>
    <dgm:pt modelId="{A55EC3EC-CCC6-4612-B59C-954F2AEB7CA7}" type="pres">
      <dgm:prSet presAssocID="{1BC92E26-99A3-405A-81F9-7E7E1EAF4341}" presName="parentText" presStyleLbl="node1" presStyleIdx="0" presStyleCnt="4" custScaleX="205860">
        <dgm:presLayoutVars>
          <dgm:chMax val="1"/>
          <dgm:bulletEnabled val="1"/>
        </dgm:presLayoutVars>
      </dgm:prSet>
      <dgm:spPr/>
    </dgm:pt>
    <dgm:pt modelId="{53884743-BC48-4CD6-8449-4A426D5754B0}" type="pres">
      <dgm:prSet presAssocID="{58FD95EE-E1E2-47F7-B3DE-87388342D13E}" presName="sp" presStyleCnt="0"/>
      <dgm:spPr/>
    </dgm:pt>
    <dgm:pt modelId="{BE1CE3EB-2C95-4EF4-8075-B2EC87418713}" type="pres">
      <dgm:prSet presAssocID="{CE439173-6367-4E3A-A08F-08CCB5EB37C2}" presName="linNode" presStyleCnt="0"/>
      <dgm:spPr/>
    </dgm:pt>
    <dgm:pt modelId="{7B7D0EFA-4BB8-483E-9B27-4E252698D5C5}" type="pres">
      <dgm:prSet presAssocID="{CE439173-6367-4E3A-A08F-08CCB5EB37C2}" presName="parentText" presStyleLbl="node1" presStyleIdx="1" presStyleCnt="4" custScaleX="205860">
        <dgm:presLayoutVars>
          <dgm:chMax val="1"/>
          <dgm:bulletEnabled val="1"/>
        </dgm:presLayoutVars>
      </dgm:prSet>
      <dgm:spPr/>
    </dgm:pt>
    <dgm:pt modelId="{9005A424-903F-429B-BD98-A95BABB35ABA}" type="pres">
      <dgm:prSet presAssocID="{65A2CEEA-D813-40C7-9A91-AB7492C7FA7A}" presName="sp" presStyleCnt="0"/>
      <dgm:spPr/>
    </dgm:pt>
    <dgm:pt modelId="{E0389583-A626-4C62-A00A-D785D4D940D2}" type="pres">
      <dgm:prSet presAssocID="{3913C74F-15B7-4D81-9379-1E8C2CDFE174}" presName="linNode" presStyleCnt="0"/>
      <dgm:spPr/>
    </dgm:pt>
    <dgm:pt modelId="{DB8007AA-0900-4DE0-8E21-E1724DB4C9C3}" type="pres">
      <dgm:prSet presAssocID="{3913C74F-15B7-4D81-9379-1E8C2CDFE174}" presName="parentText" presStyleLbl="node1" presStyleIdx="2" presStyleCnt="4" custScaleX="205860">
        <dgm:presLayoutVars>
          <dgm:chMax val="1"/>
          <dgm:bulletEnabled val="1"/>
        </dgm:presLayoutVars>
      </dgm:prSet>
      <dgm:spPr/>
    </dgm:pt>
    <dgm:pt modelId="{EA182A65-E6D3-4604-AA18-891C98DC3342}" type="pres">
      <dgm:prSet presAssocID="{8C075E3E-C5B7-464D-80F2-7F990A47EEBA}" presName="sp" presStyleCnt="0"/>
      <dgm:spPr/>
    </dgm:pt>
    <dgm:pt modelId="{59271DE7-8C7A-4297-ABAD-DF418249FC84}" type="pres">
      <dgm:prSet presAssocID="{BCD43015-37DE-456B-BDD0-54E53B508233}" presName="linNode" presStyleCnt="0"/>
      <dgm:spPr/>
    </dgm:pt>
    <dgm:pt modelId="{74F29EE9-9172-429F-8538-7866CF01620B}" type="pres">
      <dgm:prSet presAssocID="{BCD43015-37DE-456B-BDD0-54E53B508233}" presName="parentText" presStyleLbl="node1" presStyleIdx="3" presStyleCnt="4" custScaleX="205860">
        <dgm:presLayoutVars>
          <dgm:chMax val="1"/>
          <dgm:bulletEnabled val="1"/>
        </dgm:presLayoutVars>
      </dgm:prSet>
      <dgm:spPr/>
    </dgm:pt>
  </dgm:ptLst>
  <dgm:cxnLst>
    <dgm:cxn modelId="{3A4AF917-C748-4C58-918A-46A559708931}" type="presOf" srcId="{1BC92E26-99A3-405A-81F9-7E7E1EAF4341}" destId="{A55EC3EC-CCC6-4612-B59C-954F2AEB7CA7}" srcOrd="0" destOrd="0" presId="urn:microsoft.com/office/officeart/2005/8/layout/vList5"/>
    <dgm:cxn modelId="{894A8A1E-2DF0-4CAE-9876-A4E2C2D9E1F7}" type="presOf" srcId="{CE439173-6367-4E3A-A08F-08CCB5EB37C2}" destId="{7B7D0EFA-4BB8-483E-9B27-4E252698D5C5}" srcOrd="0" destOrd="0" presId="urn:microsoft.com/office/officeart/2005/8/layout/vList5"/>
    <dgm:cxn modelId="{C3EA7726-1C3C-4DA4-8884-C3F819D51DB9}" type="presOf" srcId="{BCD43015-37DE-456B-BDD0-54E53B508233}" destId="{74F29EE9-9172-429F-8538-7866CF01620B}" srcOrd="0" destOrd="0" presId="urn:microsoft.com/office/officeart/2005/8/layout/vList5"/>
    <dgm:cxn modelId="{D311FD61-86D3-4AF3-A23C-498B8B7C0303}" srcId="{D0B9B88B-A425-4863-B7E7-4422A74761FC}" destId="{3913C74F-15B7-4D81-9379-1E8C2CDFE174}" srcOrd="2" destOrd="0" parTransId="{3844EB55-1864-4287-A399-964A6247C49C}" sibTransId="{8C075E3E-C5B7-464D-80F2-7F990A47EEBA}"/>
    <dgm:cxn modelId="{595DF355-7063-4167-ABFA-A4953EEB3A62}" type="presOf" srcId="{D0B9B88B-A425-4863-B7E7-4422A74761FC}" destId="{763F383B-EC4E-473F-939A-D5EBA57BADEE}" srcOrd="0" destOrd="0" presId="urn:microsoft.com/office/officeart/2005/8/layout/vList5"/>
    <dgm:cxn modelId="{2682C5CC-D28D-4EA0-A5BE-5C03282D43BA}" srcId="{D0B9B88B-A425-4863-B7E7-4422A74761FC}" destId="{1BC92E26-99A3-405A-81F9-7E7E1EAF4341}" srcOrd="0" destOrd="0" parTransId="{8B1BDAE9-B6E2-4533-8039-58BC513D324A}" sibTransId="{58FD95EE-E1E2-47F7-B3DE-87388342D13E}"/>
    <dgm:cxn modelId="{B48D43D7-3FDC-40F0-A477-EC4E4469781E}" srcId="{D0B9B88B-A425-4863-B7E7-4422A74761FC}" destId="{CE439173-6367-4E3A-A08F-08CCB5EB37C2}" srcOrd="1" destOrd="0" parTransId="{8E8EC3C6-E06D-40C4-B03E-F08EB6B6CB2C}" sibTransId="{65A2CEEA-D813-40C7-9A91-AB7492C7FA7A}"/>
    <dgm:cxn modelId="{52903AE2-AB31-4A52-9B57-75BD29151D4C}" type="presOf" srcId="{3913C74F-15B7-4D81-9379-1E8C2CDFE174}" destId="{DB8007AA-0900-4DE0-8E21-E1724DB4C9C3}" srcOrd="0" destOrd="0" presId="urn:microsoft.com/office/officeart/2005/8/layout/vList5"/>
    <dgm:cxn modelId="{F63D12F0-51C9-4E35-B7DB-E31CAE4BBFA8}" srcId="{D0B9B88B-A425-4863-B7E7-4422A74761FC}" destId="{BCD43015-37DE-456B-BDD0-54E53B508233}" srcOrd="3" destOrd="0" parTransId="{6796689F-2AF7-4BA0-A8C7-86F882A9FE30}" sibTransId="{ACF03806-BA81-4EAD-AE99-5AB1F15CFACB}"/>
    <dgm:cxn modelId="{319A9A7E-DE7D-4CA1-B3F6-39F761173F65}" type="presParOf" srcId="{763F383B-EC4E-473F-939A-D5EBA57BADEE}" destId="{647914E7-E6C9-481F-B5FD-C3206B1B699F}" srcOrd="0" destOrd="0" presId="urn:microsoft.com/office/officeart/2005/8/layout/vList5"/>
    <dgm:cxn modelId="{970A61F5-E2E0-43B4-9AB4-55E23917FB8C}" type="presParOf" srcId="{647914E7-E6C9-481F-B5FD-C3206B1B699F}" destId="{A55EC3EC-CCC6-4612-B59C-954F2AEB7CA7}" srcOrd="0" destOrd="0" presId="urn:microsoft.com/office/officeart/2005/8/layout/vList5"/>
    <dgm:cxn modelId="{FEDF36CD-3F09-42B0-9B30-EDE797630FE2}" type="presParOf" srcId="{763F383B-EC4E-473F-939A-D5EBA57BADEE}" destId="{53884743-BC48-4CD6-8449-4A426D5754B0}" srcOrd="1" destOrd="0" presId="urn:microsoft.com/office/officeart/2005/8/layout/vList5"/>
    <dgm:cxn modelId="{F80D91A8-D117-4E7F-8A31-B99205E02A3B}" type="presParOf" srcId="{763F383B-EC4E-473F-939A-D5EBA57BADEE}" destId="{BE1CE3EB-2C95-4EF4-8075-B2EC87418713}" srcOrd="2" destOrd="0" presId="urn:microsoft.com/office/officeart/2005/8/layout/vList5"/>
    <dgm:cxn modelId="{0CF97A6E-A845-4F94-B1CA-09222594A916}" type="presParOf" srcId="{BE1CE3EB-2C95-4EF4-8075-B2EC87418713}" destId="{7B7D0EFA-4BB8-483E-9B27-4E252698D5C5}" srcOrd="0" destOrd="0" presId="urn:microsoft.com/office/officeart/2005/8/layout/vList5"/>
    <dgm:cxn modelId="{DFDF6E5E-1430-4C6E-ACD4-64CC64AA46F3}" type="presParOf" srcId="{763F383B-EC4E-473F-939A-D5EBA57BADEE}" destId="{9005A424-903F-429B-BD98-A95BABB35ABA}" srcOrd="3" destOrd="0" presId="urn:microsoft.com/office/officeart/2005/8/layout/vList5"/>
    <dgm:cxn modelId="{70198DAD-66A4-4532-8071-4267B10ECC64}" type="presParOf" srcId="{763F383B-EC4E-473F-939A-D5EBA57BADEE}" destId="{E0389583-A626-4C62-A00A-D785D4D940D2}" srcOrd="4" destOrd="0" presId="urn:microsoft.com/office/officeart/2005/8/layout/vList5"/>
    <dgm:cxn modelId="{ACF6F55B-8F38-4708-80AE-BB91CE5882A1}" type="presParOf" srcId="{E0389583-A626-4C62-A00A-D785D4D940D2}" destId="{DB8007AA-0900-4DE0-8E21-E1724DB4C9C3}" srcOrd="0" destOrd="0" presId="urn:microsoft.com/office/officeart/2005/8/layout/vList5"/>
    <dgm:cxn modelId="{CEA93F0B-D8AE-4DFA-9CDE-5738DC2761D5}" type="presParOf" srcId="{763F383B-EC4E-473F-939A-D5EBA57BADEE}" destId="{EA182A65-E6D3-4604-AA18-891C98DC3342}" srcOrd="5" destOrd="0" presId="urn:microsoft.com/office/officeart/2005/8/layout/vList5"/>
    <dgm:cxn modelId="{A0D4E292-57E3-4B0B-B29F-42D657A72CA8}" type="presParOf" srcId="{763F383B-EC4E-473F-939A-D5EBA57BADEE}" destId="{59271DE7-8C7A-4297-ABAD-DF418249FC84}" srcOrd="6" destOrd="0" presId="urn:microsoft.com/office/officeart/2005/8/layout/vList5"/>
    <dgm:cxn modelId="{0255FE2E-78B9-42E5-9982-0C9F3F5FA037}" type="presParOf" srcId="{59271DE7-8C7A-4297-ABAD-DF418249FC84}" destId="{74F29EE9-9172-429F-8538-7866CF01620B}"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807A7F-9F29-4EA0-AEA1-0560A0B3B25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FE6AE8A-DBEC-4F40-BEDA-9A67F525E841}">
      <dgm:prSet/>
      <dgm:spPr/>
      <dgm:t>
        <a:bodyPr/>
        <a:lstStyle/>
        <a:p>
          <a:pPr>
            <a:defRPr cap="all"/>
          </a:pPr>
          <a:r>
            <a:rPr lang="en-US"/>
            <a:t>Encoded categorical variables using One-Hot Encoding.</a:t>
          </a:r>
        </a:p>
      </dgm:t>
    </dgm:pt>
    <dgm:pt modelId="{84E400F9-80DF-4C1E-870A-47E2E3C419D7}" type="parTrans" cxnId="{E1DC56C2-DB9C-47CA-B00A-BA0D8F1D76D0}">
      <dgm:prSet/>
      <dgm:spPr/>
      <dgm:t>
        <a:bodyPr/>
        <a:lstStyle/>
        <a:p>
          <a:endParaRPr lang="en-US"/>
        </a:p>
      </dgm:t>
    </dgm:pt>
    <dgm:pt modelId="{084868F3-9ED7-4473-AEC8-EA996ED627F6}" type="sibTrans" cxnId="{E1DC56C2-DB9C-47CA-B00A-BA0D8F1D76D0}">
      <dgm:prSet/>
      <dgm:spPr/>
      <dgm:t>
        <a:bodyPr/>
        <a:lstStyle/>
        <a:p>
          <a:endParaRPr lang="en-US"/>
        </a:p>
      </dgm:t>
    </dgm:pt>
    <dgm:pt modelId="{744D9E96-797F-4256-981E-03CDA344E6EC}">
      <dgm:prSet/>
      <dgm:spPr/>
      <dgm:t>
        <a:bodyPr/>
        <a:lstStyle/>
        <a:p>
          <a:pPr>
            <a:defRPr cap="all"/>
          </a:pPr>
          <a:r>
            <a:rPr lang="en-US"/>
            <a:t>Scaled numerical features for algorithms sensitive to scale.</a:t>
          </a:r>
        </a:p>
      </dgm:t>
    </dgm:pt>
    <dgm:pt modelId="{DD7D00CD-CFBD-4BBA-9458-5BF4DEEC0C84}" type="parTrans" cxnId="{E9EF8215-9268-45E7-8BA1-08FB3F9CAB4A}">
      <dgm:prSet/>
      <dgm:spPr/>
      <dgm:t>
        <a:bodyPr/>
        <a:lstStyle/>
        <a:p>
          <a:endParaRPr lang="en-US"/>
        </a:p>
      </dgm:t>
    </dgm:pt>
    <dgm:pt modelId="{42DC7B2A-E807-4A91-B639-4440DF1C5ABE}" type="sibTrans" cxnId="{E9EF8215-9268-45E7-8BA1-08FB3F9CAB4A}">
      <dgm:prSet/>
      <dgm:spPr/>
      <dgm:t>
        <a:bodyPr/>
        <a:lstStyle/>
        <a:p>
          <a:endParaRPr lang="en-US"/>
        </a:p>
      </dgm:t>
    </dgm:pt>
    <dgm:pt modelId="{36DDCA51-B8FC-4EA9-A396-7F025542CB30}">
      <dgm:prSet/>
      <dgm:spPr/>
      <dgm:t>
        <a:bodyPr/>
        <a:lstStyle/>
        <a:p>
          <a:pPr>
            <a:defRPr cap="all"/>
          </a:pPr>
          <a:r>
            <a:rPr lang="en-US"/>
            <a:t>Created derived features for tenure groups and contract types.</a:t>
          </a:r>
        </a:p>
      </dgm:t>
    </dgm:pt>
    <dgm:pt modelId="{1F87BC4F-31D0-42E3-9988-3F9D7F07B5D2}" type="parTrans" cxnId="{9749DF86-ED7A-4950-8B9F-E7560C93425B}">
      <dgm:prSet/>
      <dgm:spPr/>
      <dgm:t>
        <a:bodyPr/>
        <a:lstStyle/>
        <a:p>
          <a:endParaRPr lang="en-US"/>
        </a:p>
      </dgm:t>
    </dgm:pt>
    <dgm:pt modelId="{CEFBA2BB-FD83-456F-A567-66378A1D45FE}" type="sibTrans" cxnId="{9749DF86-ED7A-4950-8B9F-E7560C93425B}">
      <dgm:prSet/>
      <dgm:spPr/>
      <dgm:t>
        <a:bodyPr/>
        <a:lstStyle/>
        <a:p>
          <a:endParaRPr lang="en-US"/>
        </a:p>
      </dgm:t>
    </dgm:pt>
    <dgm:pt modelId="{E8F2E024-51C0-43ED-ACD1-D7C3618C8DFF}" type="pres">
      <dgm:prSet presAssocID="{AE807A7F-9F29-4EA0-AEA1-0560A0B3B253}" presName="root" presStyleCnt="0">
        <dgm:presLayoutVars>
          <dgm:dir/>
          <dgm:resizeHandles val="exact"/>
        </dgm:presLayoutVars>
      </dgm:prSet>
      <dgm:spPr/>
    </dgm:pt>
    <dgm:pt modelId="{0D33341B-B855-4CB5-84A0-DDFAD8920697}" type="pres">
      <dgm:prSet presAssocID="{2FE6AE8A-DBEC-4F40-BEDA-9A67F525E841}" presName="compNode" presStyleCnt="0"/>
      <dgm:spPr/>
    </dgm:pt>
    <dgm:pt modelId="{6EDB3071-2B5A-42CA-A300-80FC0F3A483D}" type="pres">
      <dgm:prSet presAssocID="{2FE6AE8A-DBEC-4F40-BEDA-9A67F525E841}" presName="iconBgRect" presStyleLbl="bgShp" presStyleIdx="0" presStyleCnt="3"/>
      <dgm:spPr>
        <a:prstGeom prst="round2DiagRect">
          <a:avLst>
            <a:gd name="adj1" fmla="val 29727"/>
            <a:gd name="adj2" fmla="val 0"/>
          </a:avLst>
        </a:prstGeom>
      </dgm:spPr>
    </dgm:pt>
    <dgm:pt modelId="{8D18273C-0370-44F4-89FF-2C74101439B4}" type="pres">
      <dgm:prSet presAssocID="{2FE6AE8A-DBEC-4F40-BEDA-9A67F525E8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A7F1B35-D236-4086-9CB6-68DC17D284D5}" type="pres">
      <dgm:prSet presAssocID="{2FE6AE8A-DBEC-4F40-BEDA-9A67F525E841}" presName="spaceRect" presStyleCnt="0"/>
      <dgm:spPr/>
    </dgm:pt>
    <dgm:pt modelId="{E906FF02-068D-48CC-BA35-33460F936DBD}" type="pres">
      <dgm:prSet presAssocID="{2FE6AE8A-DBEC-4F40-BEDA-9A67F525E841}" presName="textRect" presStyleLbl="revTx" presStyleIdx="0" presStyleCnt="3">
        <dgm:presLayoutVars>
          <dgm:chMax val="1"/>
          <dgm:chPref val="1"/>
        </dgm:presLayoutVars>
      </dgm:prSet>
      <dgm:spPr/>
    </dgm:pt>
    <dgm:pt modelId="{EA6C6995-F29A-4D50-A95D-9CA04E453C08}" type="pres">
      <dgm:prSet presAssocID="{084868F3-9ED7-4473-AEC8-EA996ED627F6}" presName="sibTrans" presStyleCnt="0"/>
      <dgm:spPr/>
    </dgm:pt>
    <dgm:pt modelId="{D120DB39-B058-4033-A40C-DEE8F074C80E}" type="pres">
      <dgm:prSet presAssocID="{744D9E96-797F-4256-981E-03CDA344E6EC}" presName="compNode" presStyleCnt="0"/>
      <dgm:spPr/>
    </dgm:pt>
    <dgm:pt modelId="{B2AE0AB5-75BE-4CEB-A056-EB7059C087D6}" type="pres">
      <dgm:prSet presAssocID="{744D9E96-797F-4256-981E-03CDA344E6EC}" presName="iconBgRect" presStyleLbl="bgShp" presStyleIdx="1" presStyleCnt="3"/>
      <dgm:spPr>
        <a:prstGeom prst="round2DiagRect">
          <a:avLst>
            <a:gd name="adj1" fmla="val 29727"/>
            <a:gd name="adj2" fmla="val 0"/>
          </a:avLst>
        </a:prstGeom>
      </dgm:spPr>
    </dgm:pt>
    <dgm:pt modelId="{892F96F2-670E-46EC-818E-57951FC2B8E4}" type="pres">
      <dgm:prSet presAssocID="{744D9E96-797F-4256-981E-03CDA344E6E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1969D8FC-3E37-4D50-A27C-5D599B4CBF07}" type="pres">
      <dgm:prSet presAssocID="{744D9E96-797F-4256-981E-03CDA344E6EC}" presName="spaceRect" presStyleCnt="0"/>
      <dgm:spPr/>
    </dgm:pt>
    <dgm:pt modelId="{8505D288-C185-4FE2-95C1-E1F635FF38E8}" type="pres">
      <dgm:prSet presAssocID="{744D9E96-797F-4256-981E-03CDA344E6EC}" presName="textRect" presStyleLbl="revTx" presStyleIdx="1" presStyleCnt="3">
        <dgm:presLayoutVars>
          <dgm:chMax val="1"/>
          <dgm:chPref val="1"/>
        </dgm:presLayoutVars>
      </dgm:prSet>
      <dgm:spPr/>
    </dgm:pt>
    <dgm:pt modelId="{919AD189-93DA-4443-8D34-463EE0932D10}" type="pres">
      <dgm:prSet presAssocID="{42DC7B2A-E807-4A91-B639-4440DF1C5ABE}" presName="sibTrans" presStyleCnt="0"/>
      <dgm:spPr/>
    </dgm:pt>
    <dgm:pt modelId="{90D6DFEF-BD49-4761-875A-20ED574FB800}" type="pres">
      <dgm:prSet presAssocID="{36DDCA51-B8FC-4EA9-A396-7F025542CB30}" presName="compNode" presStyleCnt="0"/>
      <dgm:spPr/>
    </dgm:pt>
    <dgm:pt modelId="{BFC720AF-947C-403C-8489-9C7A4900E545}" type="pres">
      <dgm:prSet presAssocID="{36DDCA51-B8FC-4EA9-A396-7F025542CB30}" presName="iconBgRect" presStyleLbl="bgShp" presStyleIdx="2" presStyleCnt="3"/>
      <dgm:spPr>
        <a:prstGeom prst="round2DiagRect">
          <a:avLst>
            <a:gd name="adj1" fmla="val 29727"/>
            <a:gd name="adj2" fmla="val 0"/>
          </a:avLst>
        </a:prstGeom>
      </dgm:spPr>
    </dgm:pt>
    <dgm:pt modelId="{456C92FE-C684-4FC1-A685-B38614CC621D}" type="pres">
      <dgm:prSet presAssocID="{36DDCA51-B8FC-4EA9-A396-7F025542CB3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AAEBC124-FAE9-4A36-BC8A-6A41C6C7B8F6}" type="pres">
      <dgm:prSet presAssocID="{36DDCA51-B8FC-4EA9-A396-7F025542CB30}" presName="spaceRect" presStyleCnt="0"/>
      <dgm:spPr/>
    </dgm:pt>
    <dgm:pt modelId="{FE811DAC-5AA0-4112-A5C8-B5560CCC284D}" type="pres">
      <dgm:prSet presAssocID="{36DDCA51-B8FC-4EA9-A396-7F025542CB30}" presName="textRect" presStyleLbl="revTx" presStyleIdx="2" presStyleCnt="3">
        <dgm:presLayoutVars>
          <dgm:chMax val="1"/>
          <dgm:chPref val="1"/>
        </dgm:presLayoutVars>
      </dgm:prSet>
      <dgm:spPr/>
    </dgm:pt>
  </dgm:ptLst>
  <dgm:cxnLst>
    <dgm:cxn modelId="{E9EF8215-9268-45E7-8BA1-08FB3F9CAB4A}" srcId="{AE807A7F-9F29-4EA0-AEA1-0560A0B3B253}" destId="{744D9E96-797F-4256-981E-03CDA344E6EC}" srcOrd="1" destOrd="0" parTransId="{DD7D00CD-CFBD-4BBA-9458-5BF4DEEC0C84}" sibTransId="{42DC7B2A-E807-4A91-B639-4440DF1C5ABE}"/>
    <dgm:cxn modelId="{6693BC40-6FA4-4F15-8DD9-05F878E2B7E6}" type="presOf" srcId="{2FE6AE8A-DBEC-4F40-BEDA-9A67F525E841}" destId="{E906FF02-068D-48CC-BA35-33460F936DBD}" srcOrd="0" destOrd="0" presId="urn:microsoft.com/office/officeart/2018/5/layout/IconLeafLabelList"/>
    <dgm:cxn modelId="{FF0CB268-0F16-4F6C-9BCA-AB5A66E3FB05}" type="presOf" srcId="{AE807A7F-9F29-4EA0-AEA1-0560A0B3B253}" destId="{E8F2E024-51C0-43ED-ACD1-D7C3618C8DFF}" srcOrd="0" destOrd="0" presId="urn:microsoft.com/office/officeart/2018/5/layout/IconLeafLabelList"/>
    <dgm:cxn modelId="{9749DF86-ED7A-4950-8B9F-E7560C93425B}" srcId="{AE807A7F-9F29-4EA0-AEA1-0560A0B3B253}" destId="{36DDCA51-B8FC-4EA9-A396-7F025542CB30}" srcOrd="2" destOrd="0" parTransId="{1F87BC4F-31D0-42E3-9988-3F9D7F07B5D2}" sibTransId="{CEFBA2BB-FD83-456F-A567-66378A1D45FE}"/>
    <dgm:cxn modelId="{41EAF89A-2579-4E86-A604-30E12F2D8B27}" type="presOf" srcId="{36DDCA51-B8FC-4EA9-A396-7F025542CB30}" destId="{FE811DAC-5AA0-4112-A5C8-B5560CCC284D}" srcOrd="0" destOrd="0" presId="urn:microsoft.com/office/officeart/2018/5/layout/IconLeafLabelList"/>
    <dgm:cxn modelId="{E1DC56C2-DB9C-47CA-B00A-BA0D8F1D76D0}" srcId="{AE807A7F-9F29-4EA0-AEA1-0560A0B3B253}" destId="{2FE6AE8A-DBEC-4F40-BEDA-9A67F525E841}" srcOrd="0" destOrd="0" parTransId="{84E400F9-80DF-4C1E-870A-47E2E3C419D7}" sibTransId="{084868F3-9ED7-4473-AEC8-EA996ED627F6}"/>
    <dgm:cxn modelId="{683515E4-D9C8-4449-9DA7-442EAB4136AD}" type="presOf" srcId="{744D9E96-797F-4256-981E-03CDA344E6EC}" destId="{8505D288-C185-4FE2-95C1-E1F635FF38E8}" srcOrd="0" destOrd="0" presId="urn:microsoft.com/office/officeart/2018/5/layout/IconLeafLabelList"/>
    <dgm:cxn modelId="{D7C87CB4-69E4-43F1-8693-F106D6E7BAC0}" type="presParOf" srcId="{E8F2E024-51C0-43ED-ACD1-D7C3618C8DFF}" destId="{0D33341B-B855-4CB5-84A0-DDFAD8920697}" srcOrd="0" destOrd="0" presId="urn:microsoft.com/office/officeart/2018/5/layout/IconLeafLabelList"/>
    <dgm:cxn modelId="{5B94341E-614A-448C-952E-571F2FD00982}" type="presParOf" srcId="{0D33341B-B855-4CB5-84A0-DDFAD8920697}" destId="{6EDB3071-2B5A-42CA-A300-80FC0F3A483D}" srcOrd="0" destOrd="0" presId="urn:microsoft.com/office/officeart/2018/5/layout/IconLeafLabelList"/>
    <dgm:cxn modelId="{3FEC5936-93D9-4CF4-A826-665813EB6198}" type="presParOf" srcId="{0D33341B-B855-4CB5-84A0-DDFAD8920697}" destId="{8D18273C-0370-44F4-89FF-2C74101439B4}" srcOrd="1" destOrd="0" presId="urn:microsoft.com/office/officeart/2018/5/layout/IconLeafLabelList"/>
    <dgm:cxn modelId="{F881DA4D-C6C7-4C36-A66C-FC96258579B1}" type="presParOf" srcId="{0D33341B-B855-4CB5-84A0-DDFAD8920697}" destId="{FA7F1B35-D236-4086-9CB6-68DC17D284D5}" srcOrd="2" destOrd="0" presId="urn:microsoft.com/office/officeart/2018/5/layout/IconLeafLabelList"/>
    <dgm:cxn modelId="{942B2A0A-919E-41E7-A85B-73CA26B77552}" type="presParOf" srcId="{0D33341B-B855-4CB5-84A0-DDFAD8920697}" destId="{E906FF02-068D-48CC-BA35-33460F936DBD}" srcOrd="3" destOrd="0" presId="urn:microsoft.com/office/officeart/2018/5/layout/IconLeafLabelList"/>
    <dgm:cxn modelId="{5C7BB195-A7B0-411B-AB2C-40B8BFD3C059}" type="presParOf" srcId="{E8F2E024-51C0-43ED-ACD1-D7C3618C8DFF}" destId="{EA6C6995-F29A-4D50-A95D-9CA04E453C08}" srcOrd="1" destOrd="0" presId="urn:microsoft.com/office/officeart/2018/5/layout/IconLeafLabelList"/>
    <dgm:cxn modelId="{69E82F20-1A8F-4362-8184-5F38E6EFA229}" type="presParOf" srcId="{E8F2E024-51C0-43ED-ACD1-D7C3618C8DFF}" destId="{D120DB39-B058-4033-A40C-DEE8F074C80E}" srcOrd="2" destOrd="0" presId="urn:microsoft.com/office/officeart/2018/5/layout/IconLeafLabelList"/>
    <dgm:cxn modelId="{241CD306-686E-4545-938F-A5CE0D1D81B7}" type="presParOf" srcId="{D120DB39-B058-4033-A40C-DEE8F074C80E}" destId="{B2AE0AB5-75BE-4CEB-A056-EB7059C087D6}" srcOrd="0" destOrd="0" presId="urn:microsoft.com/office/officeart/2018/5/layout/IconLeafLabelList"/>
    <dgm:cxn modelId="{C884E889-FF60-4A97-826F-F0D74B0E28C5}" type="presParOf" srcId="{D120DB39-B058-4033-A40C-DEE8F074C80E}" destId="{892F96F2-670E-46EC-818E-57951FC2B8E4}" srcOrd="1" destOrd="0" presId="urn:microsoft.com/office/officeart/2018/5/layout/IconLeafLabelList"/>
    <dgm:cxn modelId="{262371D7-C596-4DF8-9994-F6F767F2353E}" type="presParOf" srcId="{D120DB39-B058-4033-A40C-DEE8F074C80E}" destId="{1969D8FC-3E37-4D50-A27C-5D599B4CBF07}" srcOrd="2" destOrd="0" presId="urn:microsoft.com/office/officeart/2018/5/layout/IconLeafLabelList"/>
    <dgm:cxn modelId="{4B6049D9-8530-4EC6-9CE9-230108227C00}" type="presParOf" srcId="{D120DB39-B058-4033-A40C-DEE8F074C80E}" destId="{8505D288-C185-4FE2-95C1-E1F635FF38E8}" srcOrd="3" destOrd="0" presId="urn:microsoft.com/office/officeart/2018/5/layout/IconLeafLabelList"/>
    <dgm:cxn modelId="{E60D5D8C-9503-4818-97B2-4F0649119D06}" type="presParOf" srcId="{E8F2E024-51C0-43ED-ACD1-D7C3618C8DFF}" destId="{919AD189-93DA-4443-8D34-463EE0932D10}" srcOrd="3" destOrd="0" presId="urn:microsoft.com/office/officeart/2018/5/layout/IconLeafLabelList"/>
    <dgm:cxn modelId="{D8352284-CD17-4709-8933-82B354F483C2}" type="presParOf" srcId="{E8F2E024-51C0-43ED-ACD1-D7C3618C8DFF}" destId="{90D6DFEF-BD49-4761-875A-20ED574FB800}" srcOrd="4" destOrd="0" presId="urn:microsoft.com/office/officeart/2018/5/layout/IconLeafLabelList"/>
    <dgm:cxn modelId="{5B36BFE7-A8D0-4CA0-9815-6CF63FCD4925}" type="presParOf" srcId="{90D6DFEF-BD49-4761-875A-20ED574FB800}" destId="{BFC720AF-947C-403C-8489-9C7A4900E545}" srcOrd="0" destOrd="0" presId="urn:microsoft.com/office/officeart/2018/5/layout/IconLeafLabelList"/>
    <dgm:cxn modelId="{64B31959-C791-4C06-AA5D-B54BCF0FAF17}" type="presParOf" srcId="{90D6DFEF-BD49-4761-875A-20ED574FB800}" destId="{456C92FE-C684-4FC1-A685-B38614CC621D}" srcOrd="1" destOrd="0" presId="urn:microsoft.com/office/officeart/2018/5/layout/IconLeafLabelList"/>
    <dgm:cxn modelId="{A340779E-0365-4416-B456-F6FC980BC013}" type="presParOf" srcId="{90D6DFEF-BD49-4761-875A-20ED574FB800}" destId="{AAEBC124-FAE9-4A36-BC8A-6A41C6C7B8F6}" srcOrd="2" destOrd="0" presId="urn:microsoft.com/office/officeart/2018/5/layout/IconLeafLabelList"/>
    <dgm:cxn modelId="{6DD5C66D-2431-44FC-8932-C4821318283C}" type="presParOf" srcId="{90D6DFEF-BD49-4761-875A-20ED574FB800}" destId="{FE811DAC-5AA0-4112-A5C8-B5560CCC284D}"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FE41D2-3842-4977-AB67-BC4EEB8E73F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4156740-4B54-4722-91CE-E227E07CDCB9}">
      <dgm:prSet/>
      <dgm:spPr/>
      <dgm:t>
        <a:bodyPr/>
        <a:lstStyle/>
        <a:p>
          <a:r>
            <a:rPr lang="en-US"/>
            <a:t>Tested multiple models: Logistic Regression, Decision Tree, Random Forest, XGBoost.</a:t>
          </a:r>
        </a:p>
      </dgm:t>
    </dgm:pt>
    <dgm:pt modelId="{667B2FCF-7FDA-4B8D-9958-C0C484DEC36D}" type="parTrans" cxnId="{977D016C-19F3-40B7-9B24-55C258CDBE52}">
      <dgm:prSet/>
      <dgm:spPr/>
      <dgm:t>
        <a:bodyPr/>
        <a:lstStyle/>
        <a:p>
          <a:endParaRPr lang="en-US"/>
        </a:p>
      </dgm:t>
    </dgm:pt>
    <dgm:pt modelId="{4749009A-9C91-4EAE-9BAB-1F3AE9E541BF}" type="sibTrans" cxnId="{977D016C-19F3-40B7-9B24-55C258CDBE52}">
      <dgm:prSet/>
      <dgm:spPr/>
      <dgm:t>
        <a:bodyPr/>
        <a:lstStyle/>
        <a:p>
          <a:endParaRPr lang="en-US"/>
        </a:p>
      </dgm:t>
    </dgm:pt>
    <dgm:pt modelId="{0A8AA32E-770B-4B29-B8E8-DB4E7D4D5308}">
      <dgm:prSet/>
      <dgm:spPr/>
      <dgm:t>
        <a:bodyPr/>
        <a:lstStyle/>
        <a:p>
          <a:r>
            <a:rPr lang="en-US"/>
            <a:t>Baseline model: Logistic Regression for interpretability.</a:t>
          </a:r>
        </a:p>
      </dgm:t>
    </dgm:pt>
    <dgm:pt modelId="{DC1487CF-9650-4C79-B308-EAE44AAC6314}" type="parTrans" cxnId="{F95231B2-70EB-4E73-A63D-79AD504485D9}">
      <dgm:prSet/>
      <dgm:spPr/>
      <dgm:t>
        <a:bodyPr/>
        <a:lstStyle/>
        <a:p>
          <a:endParaRPr lang="en-US"/>
        </a:p>
      </dgm:t>
    </dgm:pt>
    <dgm:pt modelId="{AFA5E353-FCA0-4C59-BF1B-CFCD88CF7BA3}" type="sibTrans" cxnId="{F95231B2-70EB-4E73-A63D-79AD504485D9}">
      <dgm:prSet/>
      <dgm:spPr/>
      <dgm:t>
        <a:bodyPr/>
        <a:lstStyle/>
        <a:p>
          <a:endParaRPr lang="en-US"/>
        </a:p>
      </dgm:t>
    </dgm:pt>
    <dgm:pt modelId="{45B7432C-FE6E-4314-B55C-BFED9767C437}">
      <dgm:prSet/>
      <dgm:spPr/>
      <dgm:t>
        <a:bodyPr/>
        <a:lstStyle/>
        <a:p>
          <a:r>
            <a:rPr lang="en-US"/>
            <a:t>Advanced models used for higher accuracy and non-linear relationships.</a:t>
          </a:r>
        </a:p>
      </dgm:t>
    </dgm:pt>
    <dgm:pt modelId="{6085F139-C1D1-4CF5-B0E4-E1A4CD516A05}" type="parTrans" cxnId="{CCB44FC1-E629-4313-B621-32F9D14308AB}">
      <dgm:prSet/>
      <dgm:spPr/>
      <dgm:t>
        <a:bodyPr/>
        <a:lstStyle/>
        <a:p>
          <a:endParaRPr lang="en-US"/>
        </a:p>
      </dgm:t>
    </dgm:pt>
    <dgm:pt modelId="{BF9EACF9-693B-4A50-95D4-F5ACECAEF656}" type="sibTrans" cxnId="{CCB44FC1-E629-4313-B621-32F9D14308AB}">
      <dgm:prSet/>
      <dgm:spPr/>
      <dgm:t>
        <a:bodyPr/>
        <a:lstStyle/>
        <a:p>
          <a:endParaRPr lang="en-US"/>
        </a:p>
      </dgm:t>
    </dgm:pt>
    <dgm:pt modelId="{5AD2B740-1FD1-4DFE-B535-3F1B87D1BD48}" type="pres">
      <dgm:prSet presAssocID="{0BFE41D2-3842-4977-AB67-BC4EEB8E73FC}" presName="root" presStyleCnt="0">
        <dgm:presLayoutVars>
          <dgm:dir/>
          <dgm:resizeHandles val="exact"/>
        </dgm:presLayoutVars>
      </dgm:prSet>
      <dgm:spPr/>
    </dgm:pt>
    <dgm:pt modelId="{41386F06-60CF-4945-B9B8-D667F8453E4F}" type="pres">
      <dgm:prSet presAssocID="{C4156740-4B54-4722-91CE-E227E07CDCB9}" presName="compNode" presStyleCnt="0"/>
      <dgm:spPr/>
    </dgm:pt>
    <dgm:pt modelId="{FACB405A-AFDF-4C82-99A2-677C387B787A}" type="pres">
      <dgm:prSet presAssocID="{C4156740-4B54-4722-91CE-E227E07CDC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8FA244F7-1E9E-4475-8976-3FCC81FFA69E}" type="pres">
      <dgm:prSet presAssocID="{C4156740-4B54-4722-91CE-E227E07CDCB9}" presName="spaceRect" presStyleCnt="0"/>
      <dgm:spPr/>
    </dgm:pt>
    <dgm:pt modelId="{563B2709-E62F-4E85-ACC9-657752EA744B}" type="pres">
      <dgm:prSet presAssocID="{C4156740-4B54-4722-91CE-E227E07CDCB9}" presName="textRect" presStyleLbl="revTx" presStyleIdx="0" presStyleCnt="3">
        <dgm:presLayoutVars>
          <dgm:chMax val="1"/>
          <dgm:chPref val="1"/>
        </dgm:presLayoutVars>
      </dgm:prSet>
      <dgm:spPr/>
    </dgm:pt>
    <dgm:pt modelId="{003E4109-24A6-4A95-9D6C-72FB9F2F4EC6}" type="pres">
      <dgm:prSet presAssocID="{4749009A-9C91-4EAE-9BAB-1F3AE9E541BF}" presName="sibTrans" presStyleCnt="0"/>
      <dgm:spPr/>
    </dgm:pt>
    <dgm:pt modelId="{B7AFD4C7-3C62-4CA6-A09B-7AABEF51CCAA}" type="pres">
      <dgm:prSet presAssocID="{0A8AA32E-770B-4B29-B8E8-DB4E7D4D5308}" presName="compNode" presStyleCnt="0"/>
      <dgm:spPr/>
    </dgm:pt>
    <dgm:pt modelId="{B2491D7A-4F10-4AAC-AFA4-8CCB7B695DFB}" type="pres">
      <dgm:prSet presAssocID="{0A8AA32E-770B-4B29-B8E8-DB4E7D4D53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AFF30E45-D6AE-4D4B-BC78-7EAFAECF5F69}" type="pres">
      <dgm:prSet presAssocID="{0A8AA32E-770B-4B29-B8E8-DB4E7D4D5308}" presName="spaceRect" presStyleCnt="0"/>
      <dgm:spPr/>
    </dgm:pt>
    <dgm:pt modelId="{A6776396-A234-4A42-9547-5AC23057FE77}" type="pres">
      <dgm:prSet presAssocID="{0A8AA32E-770B-4B29-B8E8-DB4E7D4D5308}" presName="textRect" presStyleLbl="revTx" presStyleIdx="1" presStyleCnt="3">
        <dgm:presLayoutVars>
          <dgm:chMax val="1"/>
          <dgm:chPref val="1"/>
        </dgm:presLayoutVars>
      </dgm:prSet>
      <dgm:spPr/>
    </dgm:pt>
    <dgm:pt modelId="{5ED7860E-FBAA-480B-85DC-64179E410197}" type="pres">
      <dgm:prSet presAssocID="{AFA5E353-FCA0-4C59-BF1B-CFCD88CF7BA3}" presName="sibTrans" presStyleCnt="0"/>
      <dgm:spPr/>
    </dgm:pt>
    <dgm:pt modelId="{8D2FEDFC-BED5-4DD7-8301-BDAC3AC0C28E}" type="pres">
      <dgm:prSet presAssocID="{45B7432C-FE6E-4314-B55C-BFED9767C437}" presName="compNode" presStyleCnt="0"/>
      <dgm:spPr/>
    </dgm:pt>
    <dgm:pt modelId="{F565DA31-2999-4527-8B08-A17B6FF6BBFB}" type="pres">
      <dgm:prSet presAssocID="{45B7432C-FE6E-4314-B55C-BFED9767C4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0F173DC0-0007-4311-84D8-4F0B7947FFB9}" type="pres">
      <dgm:prSet presAssocID="{45B7432C-FE6E-4314-B55C-BFED9767C437}" presName="spaceRect" presStyleCnt="0"/>
      <dgm:spPr/>
    </dgm:pt>
    <dgm:pt modelId="{B79CE89F-1BBA-49F3-ADF6-F4E108DA8374}" type="pres">
      <dgm:prSet presAssocID="{45B7432C-FE6E-4314-B55C-BFED9767C437}" presName="textRect" presStyleLbl="revTx" presStyleIdx="2" presStyleCnt="3">
        <dgm:presLayoutVars>
          <dgm:chMax val="1"/>
          <dgm:chPref val="1"/>
        </dgm:presLayoutVars>
      </dgm:prSet>
      <dgm:spPr/>
    </dgm:pt>
  </dgm:ptLst>
  <dgm:cxnLst>
    <dgm:cxn modelId="{4742065E-80F9-4A2C-94A9-26565F576C66}" type="presOf" srcId="{45B7432C-FE6E-4314-B55C-BFED9767C437}" destId="{B79CE89F-1BBA-49F3-ADF6-F4E108DA8374}" srcOrd="0" destOrd="0" presId="urn:microsoft.com/office/officeart/2018/2/layout/IconLabelList"/>
    <dgm:cxn modelId="{977D016C-19F3-40B7-9B24-55C258CDBE52}" srcId="{0BFE41D2-3842-4977-AB67-BC4EEB8E73FC}" destId="{C4156740-4B54-4722-91CE-E227E07CDCB9}" srcOrd="0" destOrd="0" parTransId="{667B2FCF-7FDA-4B8D-9958-C0C484DEC36D}" sibTransId="{4749009A-9C91-4EAE-9BAB-1F3AE9E541BF}"/>
    <dgm:cxn modelId="{D061F86C-3747-4746-A3B2-4EFBB41478A1}" type="presOf" srcId="{0BFE41D2-3842-4977-AB67-BC4EEB8E73FC}" destId="{5AD2B740-1FD1-4DFE-B535-3F1B87D1BD48}" srcOrd="0" destOrd="0" presId="urn:microsoft.com/office/officeart/2018/2/layout/IconLabelList"/>
    <dgm:cxn modelId="{F95231B2-70EB-4E73-A63D-79AD504485D9}" srcId="{0BFE41D2-3842-4977-AB67-BC4EEB8E73FC}" destId="{0A8AA32E-770B-4B29-B8E8-DB4E7D4D5308}" srcOrd="1" destOrd="0" parTransId="{DC1487CF-9650-4C79-B308-EAE44AAC6314}" sibTransId="{AFA5E353-FCA0-4C59-BF1B-CFCD88CF7BA3}"/>
    <dgm:cxn modelId="{80715DBB-D48C-498E-9EBA-58FB1ECECF9C}" type="presOf" srcId="{C4156740-4B54-4722-91CE-E227E07CDCB9}" destId="{563B2709-E62F-4E85-ACC9-657752EA744B}" srcOrd="0" destOrd="0" presId="urn:microsoft.com/office/officeart/2018/2/layout/IconLabelList"/>
    <dgm:cxn modelId="{CCB44FC1-E629-4313-B621-32F9D14308AB}" srcId="{0BFE41D2-3842-4977-AB67-BC4EEB8E73FC}" destId="{45B7432C-FE6E-4314-B55C-BFED9767C437}" srcOrd="2" destOrd="0" parTransId="{6085F139-C1D1-4CF5-B0E4-E1A4CD516A05}" sibTransId="{BF9EACF9-693B-4A50-95D4-F5ACECAEF656}"/>
    <dgm:cxn modelId="{6B0491E9-94B4-4736-AAA0-4BA384F909CC}" type="presOf" srcId="{0A8AA32E-770B-4B29-B8E8-DB4E7D4D5308}" destId="{A6776396-A234-4A42-9547-5AC23057FE77}" srcOrd="0" destOrd="0" presId="urn:microsoft.com/office/officeart/2018/2/layout/IconLabelList"/>
    <dgm:cxn modelId="{FD439928-B28B-4ECC-A04F-61FAD2D771DB}" type="presParOf" srcId="{5AD2B740-1FD1-4DFE-B535-3F1B87D1BD48}" destId="{41386F06-60CF-4945-B9B8-D667F8453E4F}" srcOrd="0" destOrd="0" presId="urn:microsoft.com/office/officeart/2018/2/layout/IconLabelList"/>
    <dgm:cxn modelId="{2F5419F0-EEE1-44AA-80A9-1BFB7142AF39}" type="presParOf" srcId="{41386F06-60CF-4945-B9B8-D667F8453E4F}" destId="{FACB405A-AFDF-4C82-99A2-677C387B787A}" srcOrd="0" destOrd="0" presId="urn:microsoft.com/office/officeart/2018/2/layout/IconLabelList"/>
    <dgm:cxn modelId="{768D2E61-2A34-4935-8F0D-58A97DB481B3}" type="presParOf" srcId="{41386F06-60CF-4945-B9B8-D667F8453E4F}" destId="{8FA244F7-1E9E-4475-8976-3FCC81FFA69E}" srcOrd="1" destOrd="0" presId="urn:microsoft.com/office/officeart/2018/2/layout/IconLabelList"/>
    <dgm:cxn modelId="{8EE03979-32FE-4356-88A1-350F31C761FB}" type="presParOf" srcId="{41386F06-60CF-4945-B9B8-D667F8453E4F}" destId="{563B2709-E62F-4E85-ACC9-657752EA744B}" srcOrd="2" destOrd="0" presId="urn:microsoft.com/office/officeart/2018/2/layout/IconLabelList"/>
    <dgm:cxn modelId="{C40CB9FD-8756-4A13-AEDF-FC5F5F2C5E26}" type="presParOf" srcId="{5AD2B740-1FD1-4DFE-B535-3F1B87D1BD48}" destId="{003E4109-24A6-4A95-9D6C-72FB9F2F4EC6}" srcOrd="1" destOrd="0" presId="urn:microsoft.com/office/officeart/2018/2/layout/IconLabelList"/>
    <dgm:cxn modelId="{18C4DF64-BA13-44E3-ACFE-64C42DAEABEE}" type="presParOf" srcId="{5AD2B740-1FD1-4DFE-B535-3F1B87D1BD48}" destId="{B7AFD4C7-3C62-4CA6-A09B-7AABEF51CCAA}" srcOrd="2" destOrd="0" presId="urn:microsoft.com/office/officeart/2018/2/layout/IconLabelList"/>
    <dgm:cxn modelId="{396D7C92-557A-4BA1-8C9A-741D04618FDF}" type="presParOf" srcId="{B7AFD4C7-3C62-4CA6-A09B-7AABEF51CCAA}" destId="{B2491D7A-4F10-4AAC-AFA4-8CCB7B695DFB}" srcOrd="0" destOrd="0" presId="urn:microsoft.com/office/officeart/2018/2/layout/IconLabelList"/>
    <dgm:cxn modelId="{18905E42-6D3B-417C-980D-F0CFEA9B1343}" type="presParOf" srcId="{B7AFD4C7-3C62-4CA6-A09B-7AABEF51CCAA}" destId="{AFF30E45-D6AE-4D4B-BC78-7EAFAECF5F69}" srcOrd="1" destOrd="0" presId="urn:microsoft.com/office/officeart/2018/2/layout/IconLabelList"/>
    <dgm:cxn modelId="{3EBFCE7D-6C3E-42DE-A78D-5A77AE539924}" type="presParOf" srcId="{B7AFD4C7-3C62-4CA6-A09B-7AABEF51CCAA}" destId="{A6776396-A234-4A42-9547-5AC23057FE77}" srcOrd="2" destOrd="0" presId="urn:microsoft.com/office/officeart/2018/2/layout/IconLabelList"/>
    <dgm:cxn modelId="{F139C089-D8F5-40A0-8811-9ED2A323A94A}" type="presParOf" srcId="{5AD2B740-1FD1-4DFE-B535-3F1B87D1BD48}" destId="{5ED7860E-FBAA-480B-85DC-64179E410197}" srcOrd="3" destOrd="0" presId="urn:microsoft.com/office/officeart/2018/2/layout/IconLabelList"/>
    <dgm:cxn modelId="{DF5DB947-E29D-4E9C-87E2-24F302A5F795}" type="presParOf" srcId="{5AD2B740-1FD1-4DFE-B535-3F1B87D1BD48}" destId="{8D2FEDFC-BED5-4DD7-8301-BDAC3AC0C28E}" srcOrd="4" destOrd="0" presId="urn:microsoft.com/office/officeart/2018/2/layout/IconLabelList"/>
    <dgm:cxn modelId="{96D32D33-D3A3-4D96-A5B6-6189B3A57232}" type="presParOf" srcId="{8D2FEDFC-BED5-4DD7-8301-BDAC3AC0C28E}" destId="{F565DA31-2999-4527-8B08-A17B6FF6BBFB}" srcOrd="0" destOrd="0" presId="urn:microsoft.com/office/officeart/2018/2/layout/IconLabelList"/>
    <dgm:cxn modelId="{24D4F882-D401-4835-A40A-F70FDE3D0FBF}" type="presParOf" srcId="{8D2FEDFC-BED5-4DD7-8301-BDAC3AC0C28E}" destId="{0F173DC0-0007-4311-84D8-4F0B7947FFB9}" srcOrd="1" destOrd="0" presId="urn:microsoft.com/office/officeart/2018/2/layout/IconLabelList"/>
    <dgm:cxn modelId="{07D6910F-C65D-4D4E-B4E6-2CC5CCC7A4D1}" type="presParOf" srcId="{8D2FEDFC-BED5-4DD7-8301-BDAC3AC0C28E}" destId="{B79CE89F-1BBA-49F3-ADF6-F4E108DA8374}"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934EF-B933-40B9-9E99-18BD6C227005}">
      <dsp:nvSpPr>
        <dsp:cNvPr id="0" name=""/>
        <dsp:cNvSpPr/>
      </dsp:nvSpPr>
      <dsp:spPr>
        <a:xfrm>
          <a:off x="2274" y="478814"/>
          <a:ext cx="1804815" cy="1082889"/>
        </a:xfrm>
        <a:prstGeom prst="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Data Acquisition</a:t>
          </a:r>
        </a:p>
      </dsp:txBody>
      <dsp:txXfrm>
        <a:off x="2274" y="478814"/>
        <a:ext cx="1804815" cy="1082889"/>
      </dsp:txXfrm>
    </dsp:sp>
    <dsp:sp modelId="{9D0F0981-38D2-45B0-9063-E253F512791D}">
      <dsp:nvSpPr>
        <dsp:cNvPr id="0" name=""/>
        <dsp:cNvSpPr/>
      </dsp:nvSpPr>
      <dsp:spPr>
        <a:xfrm>
          <a:off x="1987571" y="478814"/>
          <a:ext cx="1804815" cy="1082889"/>
        </a:xfrm>
        <a:prstGeom prst="rect">
          <a:avLst/>
        </a:prstGeom>
        <a:gradFill rotWithShape="0">
          <a:gsLst>
            <a:gs pos="0">
              <a:schemeClr val="accent5">
                <a:hueOff val="-3071576"/>
                <a:satOff val="3438"/>
                <a:lumOff val="196"/>
                <a:alphaOff val="0"/>
                <a:tint val="94000"/>
                <a:satMod val="100000"/>
                <a:lumMod val="104000"/>
              </a:schemeClr>
            </a:gs>
            <a:gs pos="69000">
              <a:schemeClr val="accent5">
                <a:hueOff val="-3071576"/>
                <a:satOff val="3438"/>
                <a:lumOff val="196"/>
                <a:alphaOff val="0"/>
                <a:shade val="86000"/>
                <a:satMod val="130000"/>
                <a:lumMod val="102000"/>
              </a:schemeClr>
            </a:gs>
            <a:gs pos="100000">
              <a:schemeClr val="accent5">
                <a:hueOff val="-3071576"/>
                <a:satOff val="3438"/>
                <a:lumOff val="196"/>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Data Cleaning &amp; Preprocessing</a:t>
          </a:r>
        </a:p>
      </dsp:txBody>
      <dsp:txXfrm>
        <a:off x="1987571" y="478814"/>
        <a:ext cx="1804815" cy="1082889"/>
      </dsp:txXfrm>
    </dsp:sp>
    <dsp:sp modelId="{DE5C9724-431D-458A-812B-8EDAB86C40C0}">
      <dsp:nvSpPr>
        <dsp:cNvPr id="0" name=""/>
        <dsp:cNvSpPr/>
      </dsp:nvSpPr>
      <dsp:spPr>
        <a:xfrm>
          <a:off x="3972868" y="478814"/>
          <a:ext cx="1804815" cy="1082889"/>
        </a:xfrm>
        <a:prstGeom prst="rect">
          <a:avLst/>
        </a:prstGeom>
        <a:gradFill rotWithShape="0">
          <a:gsLst>
            <a:gs pos="0">
              <a:schemeClr val="accent5">
                <a:hueOff val="-6143153"/>
                <a:satOff val="6875"/>
                <a:lumOff val="392"/>
                <a:alphaOff val="0"/>
                <a:tint val="94000"/>
                <a:satMod val="100000"/>
                <a:lumMod val="104000"/>
              </a:schemeClr>
            </a:gs>
            <a:gs pos="69000">
              <a:schemeClr val="accent5">
                <a:hueOff val="-6143153"/>
                <a:satOff val="6875"/>
                <a:lumOff val="392"/>
                <a:alphaOff val="0"/>
                <a:shade val="86000"/>
                <a:satMod val="130000"/>
                <a:lumMod val="102000"/>
              </a:schemeClr>
            </a:gs>
            <a:gs pos="100000">
              <a:schemeClr val="accent5">
                <a:hueOff val="-6143153"/>
                <a:satOff val="6875"/>
                <a:lumOff val="392"/>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Exploratory Data Analysis (EDA)</a:t>
          </a:r>
        </a:p>
      </dsp:txBody>
      <dsp:txXfrm>
        <a:off x="3972868" y="478814"/>
        <a:ext cx="1804815" cy="1082889"/>
      </dsp:txXfrm>
    </dsp:sp>
    <dsp:sp modelId="{85FBDA84-4BCB-4EEE-8BD2-09AE46C5A2FF}">
      <dsp:nvSpPr>
        <dsp:cNvPr id="0" name=""/>
        <dsp:cNvSpPr/>
      </dsp:nvSpPr>
      <dsp:spPr>
        <a:xfrm>
          <a:off x="5958165" y="478814"/>
          <a:ext cx="1804815" cy="1082889"/>
        </a:xfrm>
        <a:prstGeom prst="rect">
          <a:avLst/>
        </a:prstGeom>
        <a:gradFill rotWithShape="0">
          <a:gsLst>
            <a:gs pos="0">
              <a:schemeClr val="accent5">
                <a:hueOff val="-9214729"/>
                <a:satOff val="10313"/>
                <a:lumOff val="589"/>
                <a:alphaOff val="0"/>
                <a:tint val="94000"/>
                <a:satMod val="100000"/>
                <a:lumMod val="104000"/>
              </a:schemeClr>
            </a:gs>
            <a:gs pos="69000">
              <a:schemeClr val="accent5">
                <a:hueOff val="-9214729"/>
                <a:satOff val="10313"/>
                <a:lumOff val="589"/>
                <a:alphaOff val="0"/>
                <a:shade val="86000"/>
                <a:satMod val="130000"/>
                <a:lumMod val="102000"/>
              </a:schemeClr>
            </a:gs>
            <a:gs pos="100000">
              <a:schemeClr val="accent5">
                <a:hueOff val="-9214729"/>
                <a:satOff val="10313"/>
                <a:lumOff val="58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Feature Engineering</a:t>
          </a:r>
        </a:p>
      </dsp:txBody>
      <dsp:txXfrm>
        <a:off x="5958165" y="478814"/>
        <a:ext cx="1804815" cy="1082889"/>
      </dsp:txXfrm>
    </dsp:sp>
    <dsp:sp modelId="{F071BF43-2305-4E46-BB18-F9D6F841950D}">
      <dsp:nvSpPr>
        <dsp:cNvPr id="0" name=""/>
        <dsp:cNvSpPr/>
      </dsp:nvSpPr>
      <dsp:spPr>
        <a:xfrm>
          <a:off x="994923" y="1742184"/>
          <a:ext cx="1804815" cy="1082889"/>
        </a:xfrm>
        <a:prstGeom prst="rect">
          <a:avLst/>
        </a:prstGeom>
        <a:gradFill rotWithShape="0">
          <a:gsLst>
            <a:gs pos="0">
              <a:schemeClr val="accent5">
                <a:hueOff val="-12286306"/>
                <a:satOff val="13750"/>
                <a:lumOff val="785"/>
                <a:alphaOff val="0"/>
                <a:tint val="94000"/>
                <a:satMod val="100000"/>
                <a:lumMod val="104000"/>
              </a:schemeClr>
            </a:gs>
            <a:gs pos="69000">
              <a:schemeClr val="accent5">
                <a:hueOff val="-12286306"/>
                <a:satOff val="13750"/>
                <a:lumOff val="785"/>
                <a:alphaOff val="0"/>
                <a:shade val="86000"/>
                <a:satMod val="130000"/>
                <a:lumMod val="102000"/>
              </a:schemeClr>
            </a:gs>
            <a:gs pos="100000">
              <a:schemeClr val="accent5">
                <a:hueOff val="-12286306"/>
                <a:satOff val="13750"/>
                <a:lumOff val="785"/>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Modeling</a:t>
          </a:r>
        </a:p>
      </dsp:txBody>
      <dsp:txXfrm>
        <a:off x="994923" y="1742184"/>
        <a:ext cx="1804815" cy="1082889"/>
      </dsp:txXfrm>
    </dsp:sp>
    <dsp:sp modelId="{08CB86F8-9E3D-4772-8CCC-7010DD35147D}">
      <dsp:nvSpPr>
        <dsp:cNvPr id="0" name=""/>
        <dsp:cNvSpPr/>
      </dsp:nvSpPr>
      <dsp:spPr>
        <a:xfrm>
          <a:off x="2980220" y="1742184"/>
          <a:ext cx="1804815" cy="1082889"/>
        </a:xfrm>
        <a:prstGeom prst="rect">
          <a:avLst/>
        </a:prstGeom>
        <a:gradFill rotWithShape="0">
          <a:gsLst>
            <a:gs pos="0">
              <a:schemeClr val="accent5">
                <a:hueOff val="-15357881"/>
                <a:satOff val="17188"/>
                <a:lumOff val="981"/>
                <a:alphaOff val="0"/>
                <a:tint val="94000"/>
                <a:satMod val="100000"/>
                <a:lumMod val="104000"/>
              </a:schemeClr>
            </a:gs>
            <a:gs pos="69000">
              <a:schemeClr val="accent5">
                <a:hueOff val="-15357881"/>
                <a:satOff val="17188"/>
                <a:lumOff val="981"/>
                <a:alphaOff val="0"/>
                <a:shade val="86000"/>
                <a:satMod val="130000"/>
                <a:lumMod val="102000"/>
              </a:schemeClr>
            </a:gs>
            <a:gs pos="100000">
              <a:schemeClr val="accent5">
                <a:hueOff val="-15357881"/>
                <a:satOff val="17188"/>
                <a:lumOff val="981"/>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Hyperparameter Tuning</a:t>
          </a:r>
        </a:p>
      </dsp:txBody>
      <dsp:txXfrm>
        <a:off x="2980220" y="1742184"/>
        <a:ext cx="1804815" cy="1082889"/>
      </dsp:txXfrm>
    </dsp:sp>
    <dsp:sp modelId="{408807EF-2F10-437E-9A73-3407B8732F54}">
      <dsp:nvSpPr>
        <dsp:cNvPr id="0" name=""/>
        <dsp:cNvSpPr/>
      </dsp:nvSpPr>
      <dsp:spPr>
        <a:xfrm>
          <a:off x="4965517" y="1742184"/>
          <a:ext cx="1804815" cy="1082889"/>
        </a:xfrm>
        <a:prstGeom prst="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Model Evaluation</a:t>
          </a:r>
        </a:p>
      </dsp:txBody>
      <dsp:txXfrm>
        <a:off x="4965517" y="1742184"/>
        <a:ext cx="1804815" cy="1082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32198-15CA-425C-AB70-E92B241D1A8E}">
      <dsp:nvSpPr>
        <dsp:cNvPr id="0" name=""/>
        <dsp:cNvSpPr/>
      </dsp:nvSpPr>
      <dsp:spPr>
        <a:xfrm>
          <a:off x="0" y="4207"/>
          <a:ext cx="4443413" cy="1486484"/>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Checked and handled missing values.</a:t>
          </a:r>
        </a:p>
      </dsp:txBody>
      <dsp:txXfrm>
        <a:off x="72564" y="76771"/>
        <a:ext cx="4298285" cy="1341356"/>
      </dsp:txXfrm>
    </dsp:sp>
    <dsp:sp modelId="{AC555C7E-01B9-4452-9682-0807157AD8EC}">
      <dsp:nvSpPr>
        <dsp:cNvPr id="0" name=""/>
        <dsp:cNvSpPr/>
      </dsp:nvSpPr>
      <dsp:spPr>
        <a:xfrm>
          <a:off x="0" y="1571332"/>
          <a:ext cx="4443413" cy="1486484"/>
        </a:xfrm>
        <a:prstGeom prst="roundRect">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Corrected data types for numerical and categorical features.</a:t>
          </a:r>
        </a:p>
      </dsp:txBody>
      <dsp:txXfrm>
        <a:off x="72564" y="1643896"/>
        <a:ext cx="4298285" cy="1341356"/>
      </dsp:txXfrm>
    </dsp:sp>
    <dsp:sp modelId="{2AAE6CE1-D4E5-4BB7-B0CF-EB2E96EA4AED}">
      <dsp:nvSpPr>
        <dsp:cNvPr id="0" name=""/>
        <dsp:cNvSpPr/>
      </dsp:nvSpPr>
      <dsp:spPr>
        <a:xfrm>
          <a:off x="0" y="3138457"/>
          <a:ext cx="4443413" cy="1486484"/>
        </a:xfrm>
        <a:prstGeom prst="roundRect">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Removed duplicates and irrelevant columns.</a:t>
          </a:r>
        </a:p>
      </dsp:txBody>
      <dsp:txXfrm>
        <a:off x="72564" y="3211021"/>
        <a:ext cx="4298285" cy="13413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EC3EC-CCC6-4612-B59C-954F2AEB7CA7}">
      <dsp:nvSpPr>
        <dsp:cNvPr id="0" name=""/>
        <dsp:cNvSpPr/>
      </dsp:nvSpPr>
      <dsp:spPr>
        <a:xfrm>
          <a:off x="1005227" y="1653"/>
          <a:ext cx="5754800" cy="795320"/>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Tenure: Shorter tenure customers are more likely to churn.</a:t>
          </a:r>
        </a:p>
      </dsp:txBody>
      <dsp:txXfrm>
        <a:off x="1044051" y="40477"/>
        <a:ext cx="5677152" cy="717672"/>
      </dsp:txXfrm>
    </dsp:sp>
    <dsp:sp modelId="{7B7D0EFA-4BB8-483E-9B27-4E252698D5C5}">
      <dsp:nvSpPr>
        <dsp:cNvPr id="0" name=""/>
        <dsp:cNvSpPr/>
      </dsp:nvSpPr>
      <dsp:spPr>
        <a:xfrm>
          <a:off x="1005227" y="836740"/>
          <a:ext cx="5754800" cy="795320"/>
        </a:xfrm>
        <a:prstGeom prst="roundRect">
          <a:avLst/>
        </a:prstGeom>
        <a:gradFill rotWithShape="0">
          <a:gsLst>
            <a:gs pos="0">
              <a:schemeClr val="accent5">
                <a:hueOff val="-6143153"/>
                <a:satOff val="6875"/>
                <a:lumOff val="392"/>
                <a:alphaOff val="0"/>
                <a:tint val="94000"/>
                <a:satMod val="100000"/>
                <a:lumMod val="104000"/>
              </a:schemeClr>
            </a:gs>
            <a:gs pos="69000">
              <a:schemeClr val="accent5">
                <a:hueOff val="-6143153"/>
                <a:satOff val="6875"/>
                <a:lumOff val="392"/>
                <a:alphaOff val="0"/>
                <a:shade val="86000"/>
                <a:satMod val="130000"/>
                <a:lumMod val="102000"/>
              </a:schemeClr>
            </a:gs>
            <a:gs pos="100000">
              <a:schemeClr val="accent5">
                <a:hueOff val="-6143153"/>
                <a:satOff val="6875"/>
                <a:lumOff val="392"/>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Monthly Charges: Higher charges correlate with increased churn.</a:t>
          </a:r>
        </a:p>
      </dsp:txBody>
      <dsp:txXfrm>
        <a:off x="1044051" y="875564"/>
        <a:ext cx="5677152" cy="717672"/>
      </dsp:txXfrm>
    </dsp:sp>
    <dsp:sp modelId="{DB8007AA-0900-4DE0-8E21-E1724DB4C9C3}">
      <dsp:nvSpPr>
        <dsp:cNvPr id="0" name=""/>
        <dsp:cNvSpPr/>
      </dsp:nvSpPr>
      <dsp:spPr>
        <a:xfrm>
          <a:off x="1005227" y="1671827"/>
          <a:ext cx="5754800" cy="795320"/>
        </a:xfrm>
        <a:prstGeom prst="roundRect">
          <a:avLst/>
        </a:prstGeom>
        <a:gradFill rotWithShape="0">
          <a:gsLst>
            <a:gs pos="0">
              <a:schemeClr val="accent5">
                <a:hueOff val="-12286306"/>
                <a:satOff val="13750"/>
                <a:lumOff val="785"/>
                <a:alphaOff val="0"/>
                <a:tint val="94000"/>
                <a:satMod val="100000"/>
                <a:lumMod val="104000"/>
              </a:schemeClr>
            </a:gs>
            <a:gs pos="69000">
              <a:schemeClr val="accent5">
                <a:hueOff val="-12286306"/>
                <a:satOff val="13750"/>
                <a:lumOff val="785"/>
                <a:alphaOff val="0"/>
                <a:shade val="86000"/>
                <a:satMod val="130000"/>
                <a:lumMod val="102000"/>
              </a:schemeClr>
            </a:gs>
            <a:gs pos="100000">
              <a:schemeClr val="accent5">
                <a:hueOff val="-12286306"/>
                <a:satOff val="13750"/>
                <a:lumOff val="785"/>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Senior Citizen: Small proportion, but with distinct churn patterns.</a:t>
          </a:r>
        </a:p>
      </dsp:txBody>
      <dsp:txXfrm>
        <a:off x="1044051" y="1710651"/>
        <a:ext cx="5677152" cy="717672"/>
      </dsp:txXfrm>
    </dsp:sp>
    <dsp:sp modelId="{74F29EE9-9172-429F-8538-7866CF01620B}">
      <dsp:nvSpPr>
        <dsp:cNvPr id="0" name=""/>
        <dsp:cNvSpPr/>
      </dsp:nvSpPr>
      <dsp:spPr>
        <a:xfrm>
          <a:off x="1005227" y="2506913"/>
          <a:ext cx="5754800" cy="795320"/>
        </a:xfrm>
        <a:prstGeom prst="round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Churn Distribution: Imbalanced dataset with fewer churn cases.</a:t>
          </a:r>
        </a:p>
      </dsp:txBody>
      <dsp:txXfrm>
        <a:off x="1044051" y="2545737"/>
        <a:ext cx="5677152" cy="7176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B3071-2B5A-42CA-A300-80FC0F3A483D}">
      <dsp:nvSpPr>
        <dsp:cNvPr id="0" name=""/>
        <dsp:cNvSpPr/>
      </dsp:nvSpPr>
      <dsp:spPr>
        <a:xfrm>
          <a:off x="469377" y="369443"/>
          <a:ext cx="1406812" cy="1406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18273C-0370-44F4-89FF-2C74101439B4}">
      <dsp:nvSpPr>
        <dsp:cNvPr id="0" name=""/>
        <dsp:cNvSpPr/>
      </dsp:nvSpPr>
      <dsp:spPr>
        <a:xfrm>
          <a:off x="769190" y="669256"/>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06FF02-068D-48CC-BA35-33460F936DBD}">
      <dsp:nvSpPr>
        <dsp:cNvPr id="0" name=""/>
        <dsp:cNvSpPr/>
      </dsp:nvSpPr>
      <dsp:spPr>
        <a:xfrm>
          <a:off x="19659" y="2214444"/>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Encoded categorical variables using One-Hot Encoding.</a:t>
          </a:r>
        </a:p>
      </dsp:txBody>
      <dsp:txXfrm>
        <a:off x="19659" y="2214444"/>
        <a:ext cx="2306250" cy="720000"/>
      </dsp:txXfrm>
    </dsp:sp>
    <dsp:sp modelId="{B2AE0AB5-75BE-4CEB-A056-EB7059C087D6}">
      <dsp:nvSpPr>
        <dsp:cNvPr id="0" name=""/>
        <dsp:cNvSpPr/>
      </dsp:nvSpPr>
      <dsp:spPr>
        <a:xfrm>
          <a:off x="3179221" y="369443"/>
          <a:ext cx="1406812" cy="1406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2F96F2-670E-46EC-818E-57951FC2B8E4}">
      <dsp:nvSpPr>
        <dsp:cNvPr id="0" name=""/>
        <dsp:cNvSpPr/>
      </dsp:nvSpPr>
      <dsp:spPr>
        <a:xfrm>
          <a:off x="3479034" y="669256"/>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05D288-C185-4FE2-95C1-E1F635FF38E8}">
      <dsp:nvSpPr>
        <dsp:cNvPr id="0" name=""/>
        <dsp:cNvSpPr/>
      </dsp:nvSpPr>
      <dsp:spPr>
        <a:xfrm>
          <a:off x="2729503" y="2214444"/>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Scaled numerical features for algorithms sensitive to scale.</a:t>
          </a:r>
        </a:p>
      </dsp:txBody>
      <dsp:txXfrm>
        <a:off x="2729503" y="2214444"/>
        <a:ext cx="2306250" cy="720000"/>
      </dsp:txXfrm>
    </dsp:sp>
    <dsp:sp modelId="{BFC720AF-947C-403C-8489-9C7A4900E545}">
      <dsp:nvSpPr>
        <dsp:cNvPr id="0" name=""/>
        <dsp:cNvSpPr/>
      </dsp:nvSpPr>
      <dsp:spPr>
        <a:xfrm>
          <a:off x="5889065" y="369443"/>
          <a:ext cx="1406812" cy="1406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6C92FE-C684-4FC1-A685-B38614CC621D}">
      <dsp:nvSpPr>
        <dsp:cNvPr id="0" name=""/>
        <dsp:cNvSpPr/>
      </dsp:nvSpPr>
      <dsp:spPr>
        <a:xfrm>
          <a:off x="6188878" y="669256"/>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811DAC-5AA0-4112-A5C8-B5560CCC284D}">
      <dsp:nvSpPr>
        <dsp:cNvPr id="0" name=""/>
        <dsp:cNvSpPr/>
      </dsp:nvSpPr>
      <dsp:spPr>
        <a:xfrm>
          <a:off x="5439346" y="2214444"/>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Created derived features for tenure groups and contract types.</a:t>
          </a:r>
        </a:p>
      </dsp:txBody>
      <dsp:txXfrm>
        <a:off x="5439346" y="2214444"/>
        <a:ext cx="230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B405A-AFDF-4C82-99A2-677C387B787A}">
      <dsp:nvSpPr>
        <dsp:cNvPr id="0" name=""/>
        <dsp:cNvSpPr/>
      </dsp:nvSpPr>
      <dsp:spPr>
        <a:xfrm>
          <a:off x="840668" y="653221"/>
          <a:ext cx="977772" cy="9777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3B2709-E62F-4E85-ACC9-657752EA744B}">
      <dsp:nvSpPr>
        <dsp:cNvPr id="0" name=""/>
        <dsp:cNvSpPr/>
      </dsp:nvSpPr>
      <dsp:spPr>
        <a:xfrm>
          <a:off x="243140" y="1930666"/>
          <a:ext cx="21728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Tested multiple models: Logistic Regression, Decision Tree, Random Forest, XGBoost.</a:t>
          </a:r>
        </a:p>
      </dsp:txBody>
      <dsp:txXfrm>
        <a:off x="243140" y="1930666"/>
        <a:ext cx="2172828" cy="720000"/>
      </dsp:txXfrm>
    </dsp:sp>
    <dsp:sp modelId="{B2491D7A-4F10-4AAC-AFA4-8CCB7B695DFB}">
      <dsp:nvSpPr>
        <dsp:cNvPr id="0" name=""/>
        <dsp:cNvSpPr/>
      </dsp:nvSpPr>
      <dsp:spPr>
        <a:xfrm>
          <a:off x="3393741" y="653221"/>
          <a:ext cx="977772" cy="9777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776396-A234-4A42-9547-5AC23057FE77}">
      <dsp:nvSpPr>
        <dsp:cNvPr id="0" name=""/>
        <dsp:cNvSpPr/>
      </dsp:nvSpPr>
      <dsp:spPr>
        <a:xfrm>
          <a:off x="2796213" y="1930666"/>
          <a:ext cx="21728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Baseline model: Logistic Regression for interpretability.</a:t>
          </a:r>
        </a:p>
      </dsp:txBody>
      <dsp:txXfrm>
        <a:off x="2796213" y="1930666"/>
        <a:ext cx="2172828" cy="720000"/>
      </dsp:txXfrm>
    </dsp:sp>
    <dsp:sp modelId="{F565DA31-2999-4527-8B08-A17B6FF6BBFB}">
      <dsp:nvSpPr>
        <dsp:cNvPr id="0" name=""/>
        <dsp:cNvSpPr/>
      </dsp:nvSpPr>
      <dsp:spPr>
        <a:xfrm>
          <a:off x="5946815" y="653221"/>
          <a:ext cx="977772" cy="9777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9CE89F-1BBA-49F3-ADF6-F4E108DA8374}">
      <dsp:nvSpPr>
        <dsp:cNvPr id="0" name=""/>
        <dsp:cNvSpPr/>
      </dsp:nvSpPr>
      <dsp:spPr>
        <a:xfrm>
          <a:off x="5349287" y="1930666"/>
          <a:ext cx="21728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Advanced models used for higher accuracy and non-linear relationships.</a:t>
          </a:r>
        </a:p>
      </dsp:txBody>
      <dsp:txXfrm>
        <a:off x="5349287" y="1930666"/>
        <a:ext cx="2172828"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A06103-BFAF-462B-9950-F1EDA9845C16}" type="datetimeFigureOut">
              <a:rPr lang="en-US" smtClean="0"/>
              <a:t>8/15/2025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F834C-239B-4500-9A4D-E1F39E85BD28}" type="slidenum">
              <a:rPr lang="en-US" smtClean="0"/>
              <a:t>‹#›</a:t>
            </a:fld>
            <a:endParaRPr lang="en-US"/>
          </a:p>
        </p:txBody>
      </p:sp>
    </p:spTree>
    <p:extLst>
      <p:ext uri="{BB962C8B-B14F-4D97-AF65-F5344CB8AC3E}">
        <p14:creationId xmlns:p14="http://schemas.microsoft.com/office/powerpoint/2010/main" val="396964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churn is one of the biggest challenges in the telecom industry.</a:t>
            </a:r>
            <a:br>
              <a:rPr lang="en-US" dirty="0"/>
            </a:br>
            <a:r>
              <a:rPr lang="en-US" dirty="0"/>
              <a:t>Every customer who leaves means a direct loss of recurring revenue, and studies show that acquiring a new customer can cost five to seven times more than keeping an existing one.</a:t>
            </a:r>
            <a:br>
              <a:rPr lang="en-US" dirty="0"/>
            </a:br>
            <a:r>
              <a:rPr lang="en-US" dirty="0"/>
              <a:t>For T-Mobile, reducing churn is not just about saving revenue but also about maintaining customer loyalty and long-term growth.</a:t>
            </a:r>
            <a:br>
              <a:rPr lang="en-US" dirty="0"/>
            </a:br>
            <a:r>
              <a:rPr lang="en-US" dirty="0"/>
              <a:t>Our goal in this project is to build a predictive model that can identify customers at risk of churning before they actually leave.</a:t>
            </a:r>
            <a:br>
              <a:rPr lang="en-US" dirty="0"/>
            </a:br>
            <a:r>
              <a:rPr lang="en-US" dirty="0"/>
              <a:t>By doing so, the company can take proactive steps such as offering personalized discounts, improving support, or tailoring retention campaigns.</a:t>
            </a:r>
            <a:br>
              <a:rPr lang="en-US" dirty="0"/>
            </a:br>
            <a:r>
              <a:rPr lang="en-US" dirty="0"/>
              <a:t>This ensures resources are directed to the right customers, making retention strategies more effective and efficient.”</a:t>
            </a:r>
          </a:p>
        </p:txBody>
      </p:sp>
      <p:sp>
        <p:nvSpPr>
          <p:cNvPr id="4" name="Slide Number Placeholder 3"/>
          <p:cNvSpPr>
            <a:spLocks noGrp="1"/>
          </p:cNvSpPr>
          <p:nvPr>
            <p:ph type="sldNum" sz="quarter" idx="5"/>
          </p:nvPr>
        </p:nvSpPr>
        <p:spPr/>
        <p:txBody>
          <a:bodyPr/>
          <a:lstStyle/>
          <a:p>
            <a:fld id="{6FFF834C-239B-4500-9A4D-E1F39E85BD28}" type="slidenum">
              <a:rPr lang="en-US" smtClean="0"/>
              <a:t>3</a:t>
            </a:fld>
            <a:endParaRPr lang="en-US"/>
          </a:p>
        </p:txBody>
      </p:sp>
    </p:spTree>
    <p:extLst>
      <p:ext uri="{BB962C8B-B14F-4D97-AF65-F5344CB8AC3E}">
        <p14:creationId xmlns:p14="http://schemas.microsoft.com/office/powerpoint/2010/main" val="1726191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final chosen model is </a:t>
            </a:r>
            <a:r>
              <a:rPr lang="en-US" b="1" dirty="0"/>
              <a:t>Logistic Regression</a:t>
            </a:r>
            <a:r>
              <a:rPr lang="en-US" dirty="0"/>
              <a:t>, optimized with SMOTE for class imbalance and hyperparameter tuning.</a:t>
            </a:r>
          </a:p>
          <a:p>
            <a:r>
              <a:rPr lang="en-US" dirty="0"/>
              <a:t>At the best threshold of </a:t>
            </a:r>
            <a:r>
              <a:rPr lang="en-US" b="1" dirty="0"/>
              <a:t>0.48</a:t>
            </a:r>
            <a:r>
              <a:rPr lang="en-US" dirty="0"/>
              <a:t>, the model achieves a </a:t>
            </a:r>
            <a:r>
              <a:rPr lang="en-US" b="1" dirty="0"/>
              <a:t>recall of 81%</a:t>
            </a:r>
            <a:r>
              <a:rPr lang="en-US" dirty="0"/>
              <a:t> for churners, which means we are able to successfully identify 8 out of every 10 customers who are likely to leave. This is critical in a churn problem, where missing a potential churner directly translates to lost revenue.</a:t>
            </a:r>
          </a:p>
          <a:p>
            <a:r>
              <a:rPr lang="en-US" dirty="0"/>
              <a:t>The </a:t>
            </a:r>
            <a:r>
              <a:rPr lang="en-US" b="1" dirty="0"/>
              <a:t>precision is 51%</a:t>
            </a:r>
            <a:r>
              <a:rPr lang="en-US" dirty="0"/>
              <a:t>, which shows that about half of the customers we predict as churners actually do churn. While not perfect, in business terms this is still valuable because the cost of wrongly targeting a few loyal customers with retention offers is far lower than the cost of losing real churners.</a:t>
            </a:r>
          </a:p>
          <a:p>
            <a:r>
              <a:rPr lang="en-US" dirty="0"/>
              <a:t>The </a:t>
            </a:r>
            <a:r>
              <a:rPr lang="en-US" b="1" dirty="0"/>
              <a:t>F1-score for churners is 0.62</a:t>
            </a:r>
            <a:r>
              <a:rPr lang="en-US" dirty="0"/>
              <a:t>, reflecting a good balance between precision and recall. Overall accuracy stands at </a:t>
            </a:r>
            <a:r>
              <a:rPr lang="en-US" b="1" dirty="0"/>
              <a:t>74%</a:t>
            </a:r>
            <a:r>
              <a:rPr lang="en-US" dirty="0"/>
              <a:t>, but we place more emphasis on recall because catching churners is the priority.</a:t>
            </a:r>
          </a:p>
          <a:p>
            <a:r>
              <a:rPr lang="en-US" dirty="0"/>
              <a:t>The </a:t>
            </a:r>
            <a:r>
              <a:rPr lang="en-US" b="1" dirty="0"/>
              <a:t>ROC-AUC score of 0.84</a:t>
            </a:r>
            <a:r>
              <a:rPr lang="en-US" dirty="0"/>
              <a:t> confirms that the model has strong discriminatory power across thresholds — it separates churners from non-churners much better than random guessing.</a:t>
            </a:r>
          </a:p>
          <a:p>
            <a:r>
              <a:rPr lang="en-US" dirty="0"/>
              <a:t>Looking at the </a:t>
            </a:r>
            <a:r>
              <a:rPr lang="en-US" b="1" dirty="0"/>
              <a:t>confusion matrix</a:t>
            </a:r>
            <a:r>
              <a:rPr lang="en-US" dirty="0"/>
              <a:t>, we see that out of 374 actual churners, the model correctly identifies 302, while only missing 72. This balance shows that our final model is reliable and business-ready for deployment.</a:t>
            </a:r>
          </a:p>
          <a:p>
            <a:endParaRPr lang="en-US" dirty="0"/>
          </a:p>
        </p:txBody>
      </p:sp>
      <p:sp>
        <p:nvSpPr>
          <p:cNvPr id="4" name="Slide Number Placeholder 3"/>
          <p:cNvSpPr>
            <a:spLocks noGrp="1"/>
          </p:cNvSpPr>
          <p:nvPr>
            <p:ph type="sldNum" sz="quarter" idx="5"/>
          </p:nvPr>
        </p:nvSpPr>
        <p:spPr/>
        <p:txBody>
          <a:bodyPr/>
          <a:lstStyle/>
          <a:p>
            <a:fld id="{6FFF834C-239B-4500-9A4D-E1F39E85BD28}" type="slidenum">
              <a:rPr lang="en-US" smtClean="0"/>
              <a:t>12</a:t>
            </a:fld>
            <a:endParaRPr lang="en-US"/>
          </a:p>
        </p:txBody>
      </p:sp>
    </p:spTree>
    <p:extLst>
      <p:ext uri="{BB962C8B-B14F-4D97-AF65-F5344CB8AC3E}">
        <p14:creationId xmlns:p14="http://schemas.microsoft.com/office/powerpoint/2010/main" val="3507608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a business standpoint, this churn prediction model is not just an academic exercise — it’s a tool for </a:t>
            </a:r>
            <a:r>
              <a:rPr lang="en-US" b="1" dirty="0"/>
              <a:t>proactive customer retention</a:t>
            </a:r>
            <a:r>
              <a:rPr lang="en-US" dirty="0"/>
              <a:t>. We recommend integrating it directly into T-Mobile’s CRM so at-risk customers are automatically flagged.</a:t>
            </a:r>
          </a:p>
          <a:p>
            <a:r>
              <a:rPr lang="en-US" dirty="0"/>
              <a:t>For these customers, the company can launch </a:t>
            </a:r>
            <a:r>
              <a:rPr lang="en-US" b="1" dirty="0"/>
              <a:t>personalized retention strategies</a:t>
            </a:r>
            <a:r>
              <a:rPr lang="en-US" dirty="0"/>
              <a:t> such as targeted discounts, loyalty bonuses, or improved service plans. Our analysis showed that churn is more common among </a:t>
            </a:r>
            <a:r>
              <a:rPr lang="en-US" b="1" dirty="0"/>
              <a:t>short-tenure customers with higher monthly charges</a:t>
            </a:r>
            <a:r>
              <a:rPr lang="en-US" dirty="0"/>
              <a:t>, so these should be prioritized.</a:t>
            </a:r>
          </a:p>
          <a:p>
            <a:r>
              <a:rPr lang="en-US" dirty="0"/>
              <a:t>Importantly, the model should be </a:t>
            </a:r>
            <a:r>
              <a:rPr lang="en-US" b="1" dirty="0"/>
              <a:t>monitored and retrained</a:t>
            </a:r>
            <a:r>
              <a:rPr lang="en-US" dirty="0"/>
              <a:t> with fresh data, ensuring its accuracy over time. Even with some false positives, the cost of offering incentives is much smaller than the cost of losing a long-term customer.</a:t>
            </a:r>
          </a:p>
          <a:p>
            <a:r>
              <a:rPr lang="en-US" dirty="0"/>
              <a:t>Finally, effective adoption requires </a:t>
            </a:r>
            <a:r>
              <a:rPr lang="en-US" b="1" dirty="0"/>
              <a:t>cross-team collaboration</a:t>
            </a:r>
            <a:r>
              <a:rPr lang="en-US" dirty="0"/>
              <a:t>: marketing can design customer campaigns, while customer service ensures timely outreach. As a next step, the model could be expanded with more data sources or advanced algorithms to further boost performance.</a:t>
            </a:r>
          </a:p>
          <a:p>
            <a:endParaRPr lang="en-US" dirty="0"/>
          </a:p>
        </p:txBody>
      </p:sp>
      <p:sp>
        <p:nvSpPr>
          <p:cNvPr id="4" name="Slide Number Placeholder 3"/>
          <p:cNvSpPr>
            <a:spLocks noGrp="1"/>
          </p:cNvSpPr>
          <p:nvPr>
            <p:ph type="sldNum" sz="quarter" idx="5"/>
          </p:nvPr>
        </p:nvSpPr>
        <p:spPr/>
        <p:txBody>
          <a:bodyPr/>
          <a:lstStyle/>
          <a:p>
            <a:fld id="{6FFF834C-239B-4500-9A4D-E1F39E85BD28}" type="slidenum">
              <a:rPr lang="en-US" smtClean="0"/>
              <a:t>13</a:t>
            </a:fld>
            <a:endParaRPr lang="en-US"/>
          </a:p>
        </p:txBody>
      </p:sp>
    </p:spTree>
    <p:extLst>
      <p:ext uri="{BB962C8B-B14F-4D97-AF65-F5344CB8AC3E}">
        <p14:creationId xmlns:p14="http://schemas.microsoft.com/office/powerpoint/2010/main" val="3768552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scope of this project is not just to build a model, but to understand churn as a business problem.</a:t>
            </a:r>
            <a:br>
              <a:rPr lang="en-US" dirty="0"/>
            </a:br>
            <a:r>
              <a:rPr lang="en-US" dirty="0"/>
              <a:t>First, we want to know </a:t>
            </a:r>
            <a:r>
              <a:rPr lang="en-US" i="1" dirty="0"/>
              <a:t>why customers leave</a:t>
            </a:r>
            <a:r>
              <a:rPr lang="en-US" dirty="0"/>
              <a:t> and be able to predict churn before it happens.</a:t>
            </a:r>
            <a:br>
              <a:rPr lang="en-US" dirty="0"/>
            </a:br>
            <a:r>
              <a:rPr lang="en-US" dirty="0"/>
              <a:t>To do that, we leverage historical customer data — demographics, tenure, monthly charges, contract type, and services — and train a predictive model.</a:t>
            </a:r>
            <a:br>
              <a:rPr lang="en-US" dirty="0"/>
            </a:br>
            <a:r>
              <a:rPr lang="en-US" dirty="0"/>
              <a:t>The output is a churn probability score that indicates the likelihood of a customer leaving.</a:t>
            </a:r>
            <a:br>
              <a:rPr lang="en-US" dirty="0"/>
            </a:br>
            <a:r>
              <a:rPr lang="en-US" dirty="0"/>
              <a:t>Most importantly, this prediction is not just technical but tied to business value — by integrating churn prediction into T-Mobile’s retention strategy, we can focus on high-risk customers and take proactive steps to retain them.”</a:t>
            </a:r>
          </a:p>
        </p:txBody>
      </p:sp>
      <p:sp>
        <p:nvSpPr>
          <p:cNvPr id="4" name="Slide Number Placeholder 3"/>
          <p:cNvSpPr>
            <a:spLocks noGrp="1"/>
          </p:cNvSpPr>
          <p:nvPr>
            <p:ph type="sldNum" sz="quarter" idx="5"/>
          </p:nvPr>
        </p:nvSpPr>
        <p:spPr/>
        <p:txBody>
          <a:bodyPr/>
          <a:lstStyle/>
          <a:p>
            <a:fld id="{6FFF834C-239B-4500-9A4D-E1F39E85BD28}" type="slidenum">
              <a:rPr lang="en-US" smtClean="0"/>
              <a:t>4</a:t>
            </a:fld>
            <a:endParaRPr lang="en-US"/>
          </a:p>
        </p:txBody>
      </p:sp>
    </p:spTree>
    <p:extLst>
      <p:ext uri="{BB962C8B-B14F-4D97-AF65-F5344CB8AC3E}">
        <p14:creationId xmlns:p14="http://schemas.microsoft.com/office/powerpoint/2010/main" val="2544232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FF834C-239B-4500-9A4D-E1F39E85BD28}" type="slidenum">
              <a:rPr lang="en-US" smtClean="0"/>
              <a:t>5</a:t>
            </a:fld>
            <a:endParaRPr lang="en-US"/>
          </a:p>
        </p:txBody>
      </p:sp>
    </p:spTree>
    <p:extLst>
      <p:ext uri="{BB962C8B-B14F-4D97-AF65-F5344CB8AC3E}">
        <p14:creationId xmlns:p14="http://schemas.microsoft.com/office/powerpoint/2010/main" val="238911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dataset comes from Kaggle’s T-Mobile Churn dataset. It contains customer demographics, service details, and whether a customer stayed or left. The data includes a mix of numerical, categorical, and binary features, giving us a complete view to build a reliable churn prediction model.”</a:t>
            </a:r>
          </a:p>
        </p:txBody>
      </p:sp>
      <p:sp>
        <p:nvSpPr>
          <p:cNvPr id="4" name="Slide Number Placeholder 3"/>
          <p:cNvSpPr>
            <a:spLocks noGrp="1"/>
          </p:cNvSpPr>
          <p:nvPr>
            <p:ph type="sldNum" sz="quarter" idx="5"/>
          </p:nvPr>
        </p:nvSpPr>
        <p:spPr/>
        <p:txBody>
          <a:bodyPr/>
          <a:lstStyle/>
          <a:p>
            <a:fld id="{6FFF834C-239B-4500-9A4D-E1F39E85BD28}" type="slidenum">
              <a:rPr lang="en-US" smtClean="0"/>
              <a:t>6</a:t>
            </a:fld>
            <a:endParaRPr lang="en-US"/>
          </a:p>
        </p:txBody>
      </p:sp>
    </p:spTree>
    <p:extLst>
      <p:ext uri="{BB962C8B-B14F-4D97-AF65-F5344CB8AC3E}">
        <p14:creationId xmlns:p14="http://schemas.microsoft.com/office/powerpoint/2010/main" val="1357853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step, we made sure the data was accurate and consistent. First, we checked and handled any missing values. Next, we corrected data types for both numerical and categorical features. Finally, we removed duplicates and dropped irrelevant columns to ensure the dataset was clean and ready for analysis.”</a:t>
            </a:r>
          </a:p>
        </p:txBody>
      </p:sp>
      <p:sp>
        <p:nvSpPr>
          <p:cNvPr id="4" name="Slide Number Placeholder 3"/>
          <p:cNvSpPr>
            <a:spLocks noGrp="1"/>
          </p:cNvSpPr>
          <p:nvPr>
            <p:ph type="sldNum" sz="quarter" idx="5"/>
          </p:nvPr>
        </p:nvSpPr>
        <p:spPr/>
        <p:txBody>
          <a:bodyPr/>
          <a:lstStyle/>
          <a:p>
            <a:fld id="{6FFF834C-239B-4500-9A4D-E1F39E85BD28}" type="slidenum">
              <a:rPr lang="en-US" smtClean="0"/>
              <a:t>7</a:t>
            </a:fld>
            <a:endParaRPr lang="en-US"/>
          </a:p>
        </p:txBody>
      </p:sp>
    </p:spTree>
    <p:extLst>
      <p:ext uri="{BB962C8B-B14F-4D97-AF65-F5344CB8AC3E}">
        <p14:creationId xmlns:p14="http://schemas.microsoft.com/office/powerpoint/2010/main" val="441610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exploratory data analysis, we found some clear churn patterns. Customers with shorter tenure were more likely to leave, which highlights the importance of early engagement. Monthly charges showed a strong correlation with churn — customers paying higher amounts tended to leave more often. We also noticed that senior citizens, although a smaller group, displayed unique churn behaviors. “We found that senior citizens make up a small proportion of the dataset, but their churn rate is noticeably higher than younger customers. This indicates that they represent a vulnerable customer group, possibly due to price sensitivity or limited service adoption. Even though small in number, it’s crucial for our model to capture this behavior, otherwise their churn risk could be underestimated.”</a:t>
            </a:r>
          </a:p>
          <a:p>
            <a:r>
              <a:rPr lang="en-US" dirty="0"/>
              <a:t> Finally, the dataset was imbalanced, with far fewer churn cases compared to non-churn, which we kept in mind for model training.” </a:t>
            </a:r>
          </a:p>
        </p:txBody>
      </p:sp>
      <p:sp>
        <p:nvSpPr>
          <p:cNvPr id="4" name="Slide Number Placeholder 3"/>
          <p:cNvSpPr>
            <a:spLocks noGrp="1"/>
          </p:cNvSpPr>
          <p:nvPr>
            <p:ph type="sldNum" sz="quarter" idx="5"/>
          </p:nvPr>
        </p:nvSpPr>
        <p:spPr/>
        <p:txBody>
          <a:bodyPr/>
          <a:lstStyle/>
          <a:p>
            <a:fld id="{6FFF834C-239B-4500-9A4D-E1F39E85BD28}" type="slidenum">
              <a:rPr lang="en-US" smtClean="0"/>
              <a:t>8</a:t>
            </a:fld>
            <a:endParaRPr lang="en-US"/>
          </a:p>
        </p:txBody>
      </p:sp>
    </p:spTree>
    <p:extLst>
      <p:ext uri="{BB962C8B-B14F-4D97-AF65-F5344CB8AC3E}">
        <p14:creationId xmlns:p14="http://schemas.microsoft.com/office/powerpoint/2010/main" val="4069694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step, we focused on transforming the raw dataset into a form that’s more suitable for machine learning models. First, we encoded categorical variables using One-Hot Encoding so the algorithms could understand them numerically. Next, we scaled numerical features, especially since some models like Logistic Regression and SVM are sensitive to feature scales. Finally, we engineered new features, such as grouping tenure into ranges and differentiating contract types, which added more predictive power to our model.”</a:t>
            </a:r>
          </a:p>
          <a:p>
            <a:endParaRPr lang="en-US" dirty="0"/>
          </a:p>
        </p:txBody>
      </p:sp>
      <p:sp>
        <p:nvSpPr>
          <p:cNvPr id="4" name="Slide Number Placeholder 3"/>
          <p:cNvSpPr>
            <a:spLocks noGrp="1"/>
          </p:cNvSpPr>
          <p:nvPr>
            <p:ph type="sldNum" sz="quarter" idx="5"/>
          </p:nvPr>
        </p:nvSpPr>
        <p:spPr/>
        <p:txBody>
          <a:bodyPr/>
          <a:lstStyle/>
          <a:p>
            <a:fld id="{6FFF834C-239B-4500-9A4D-E1F39E85BD28}" type="slidenum">
              <a:rPr lang="en-US" smtClean="0"/>
              <a:t>9</a:t>
            </a:fld>
            <a:endParaRPr lang="en-US"/>
          </a:p>
        </p:txBody>
      </p:sp>
    </p:spTree>
    <p:extLst>
      <p:ext uri="{BB962C8B-B14F-4D97-AF65-F5344CB8AC3E}">
        <p14:creationId xmlns:p14="http://schemas.microsoft.com/office/powerpoint/2010/main" val="3953170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tested three models: Logistic Regression, Random Forest, and </a:t>
            </a:r>
            <a:r>
              <a:rPr lang="en-US" dirty="0" err="1"/>
              <a:t>XGBoost</a:t>
            </a:r>
            <a:r>
              <a:rPr lang="en-US" dirty="0"/>
              <a:t>.</a:t>
            </a:r>
          </a:p>
          <a:p>
            <a:r>
              <a:rPr lang="en-US" b="1" dirty="0"/>
              <a:t>Logistic Regression</a:t>
            </a:r>
            <a:r>
              <a:rPr lang="en-US" dirty="0"/>
              <a:t> gave us an </a:t>
            </a:r>
            <a:r>
              <a:rPr lang="en-US" b="1" dirty="0"/>
              <a:t>accuracy of 74%</a:t>
            </a:r>
            <a:r>
              <a:rPr lang="en-US" dirty="0"/>
              <a:t>, the </a:t>
            </a:r>
            <a:r>
              <a:rPr lang="en-US" b="1" dirty="0"/>
              <a:t>highest ROC-AUC score at 0.84</a:t>
            </a:r>
            <a:r>
              <a:rPr lang="en-US" dirty="0"/>
              <a:t>, and most importantly, a </a:t>
            </a:r>
            <a:r>
              <a:rPr lang="en-US" b="1" dirty="0"/>
              <a:t>recall of 79% for churners</a:t>
            </a:r>
            <a:r>
              <a:rPr lang="en-US" dirty="0"/>
              <a:t>. This means it successfully identified almost 8 out of 10 customers at risk of leaving. Precision for churners was </a:t>
            </a:r>
            <a:r>
              <a:rPr lang="en-US" b="1" dirty="0"/>
              <a:t>50%</a:t>
            </a:r>
            <a:r>
              <a:rPr lang="en-US" dirty="0"/>
              <a:t>, which shows some false positives, but for this problem, recall is more important because missing actual churners is costlier than a few false alarms.</a:t>
            </a:r>
          </a:p>
          <a:p>
            <a:r>
              <a:rPr lang="en-US" b="1" dirty="0"/>
              <a:t>Random Forest</a:t>
            </a:r>
            <a:r>
              <a:rPr lang="en-US" dirty="0"/>
              <a:t> performed with a slightly higher accuracy of </a:t>
            </a:r>
            <a:r>
              <a:rPr lang="en-US" b="1" dirty="0"/>
              <a:t>78%</a:t>
            </a:r>
            <a:r>
              <a:rPr lang="en-US" dirty="0"/>
              <a:t>, but its recall for churners dropped to only </a:t>
            </a:r>
            <a:r>
              <a:rPr lang="en-US" b="1" dirty="0"/>
              <a:t>47%</a:t>
            </a:r>
            <a:r>
              <a:rPr lang="en-US" dirty="0"/>
              <a:t>, meaning it missed more than half of the customers who actually churned.</a:t>
            </a:r>
          </a:p>
          <a:p>
            <a:r>
              <a:rPr lang="en-US" b="1" dirty="0" err="1"/>
              <a:t>XGBoost</a:t>
            </a:r>
            <a:r>
              <a:rPr lang="en-US" dirty="0"/>
              <a:t> achieved an accuracy of </a:t>
            </a:r>
            <a:r>
              <a:rPr lang="en-US" b="1" dirty="0"/>
              <a:t>76%</a:t>
            </a:r>
            <a:r>
              <a:rPr lang="en-US" dirty="0"/>
              <a:t>, with </a:t>
            </a:r>
            <a:r>
              <a:rPr lang="en-US" b="1" dirty="0"/>
              <a:t>70% recall for churners</a:t>
            </a:r>
            <a:r>
              <a:rPr lang="en-US" dirty="0"/>
              <a:t> and a ROC-AUC of </a:t>
            </a:r>
            <a:r>
              <a:rPr lang="en-US" b="1" dirty="0"/>
              <a:t>0.82</a:t>
            </a:r>
            <a:r>
              <a:rPr lang="en-US" dirty="0"/>
              <a:t>. While it struck a balance, it still didn’t surpass Logistic Regression.</a:t>
            </a:r>
          </a:p>
          <a:p>
            <a:r>
              <a:rPr lang="en-US" dirty="0"/>
              <a:t>Overall, Logistic Regression provided the best combination of performance and interpretability. It gave us strong results with the highest ROC-AUC and recall, while also allowing us to explain which features influence churn. For that reason, Logistic Regression was chosen as our final model.”</a:t>
            </a:r>
          </a:p>
          <a:p>
            <a:endParaRPr lang="en-US" dirty="0"/>
          </a:p>
          <a:p>
            <a:r>
              <a:rPr lang="en-US" b="1" dirty="0"/>
              <a:t>🔹 Accuracy</a:t>
            </a:r>
          </a:p>
          <a:p>
            <a:r>
              <a:rPr lang="en-US" b="1" dirty="0"/>
              <a:t>What it is:</a:t>
            </a:r>
            <a:r>
              <a:rPr lang="en-US" dirty="0"/>
              <a:t> The percentage of all predictions that were correct.</a:t>
            </a:r>
          </a:p>
          <a:p>
            <a:r>
              <a:rPr lang="en-US" b="1" dirty="0"/>
              <a:t>In churn:</a:t>
            </a:r>
            <a:r>
              <a:rPr lang="en-US" dirty="0"/>
              <a:t> It tells us overall correctness, but it can be misleading on imbalanced data (like churn, where most customers don’t churn).</a:t>
            </a:r>
          </a:p>
          <a:p>
            <a:r>
              <a:rPr lang="en-US" b="1" dirty="0"/>
              <a:t>Example here:</a:t>
            </a:r>
            <a:r>
              <a:rPr lang="en-US" dirty="0"/>
              <a:t> Logistic Regression gave </a:t>
            </a:r>
            <a:r>
              <a:rPr lang="en-US" b="1" dirty="0"/>
              <a:t>74% accuracy</a:t>
            </a:r>
            <a:r>
              <a:rPr lang="en-US" dirty="0"/>
              <a:t> → but accuracy alone isn’t enough because predicting “no churn” most of the time would also look good.</a:t>
            </a:r>
          </a:p>
          <a:p>
            <a:r>
              <a:rPr lang="en-US" b="1" dirty="0"/>
              <a:t>🔹 Recall</a:t>
            </a:r>
          </a:p>
          <a:p>
            <a:r>
              <a:rPr lang="en-US" b="1" dirty="0"/>
              <a:t>What it is:</a:t>
            </a:r>
            <a:r>
              <a:rPr lang="en-US" dirty="0"/>
              <a:t> Out of the customers who actually churned, how many we correctly identified. (Sensitivity or True Positive Rate).</a:t>
            </a:r>
          </a:p>
          <a:p>
            <a:r>
              <a:rPr lang="en-US" b="1" dirty="0"/>
              <a:t>In churn:</a:t>
            </a:r>
            <a:r>
              <a:rPr lang="en-US" dirty="0"/>
              <a:t> This is very important because missing churners is costly — if we don’t detect them, the company can’t take retention action.</a:t>
            </a:r>
          </a:p>
          <a:p>
            <a:r>
              <a:rPr lang="en-US" b="1" dirty="0"/>
              <a:t>Example here:</a:t>
            </a:r>
            <a:r>
              <a:rPr lang="en-US" dirty="0"/>
              <a:t> Logistic Regression got a </a:t>
            </a:r>
            <a:r>
              <a:rPr lang="en-US" b="1" dirty="0"/>
              <a:t>79% recall</a:t>
            </a:r>
            <a:r>
              <a:rPr lang="en-US" dirty="0"/>
              <a:t>, meaning it caught nearly 8 out of 10 churners. That’s why it’s key.</a:t>
            </a:r>
          </a:p>
          <a:p>
            <a:r>
              <a:rPr lang="en-US" b="1" dirty="0"/>
              <a:t>🔹 Precision</a:t>
            </a:r>
          </a:p>
          <a:p>
            <a:r>
              <a:rPr lang="en-US" b="1" dirty="0"/>
              <a:t>What it is:</a:t>
            </a:r>
            <a:r>
              <a:rPr lang="en-US" dirty="0"/>
              <a:t> Out of the customers we predicted as churners, how many truly churned.</a:t>
            </a:r>
          </a:p>
          <a:p>
            <a:r>
              <a:rPr lang="en-US" b="1" dirty="0"/>
              <a:t>In churn:</a:t>
            </a:r>
            <a:r>
              <a:rPr lang="en-US" dirty="0"/>
              <a:t> High precision means fewer false alarms. Lower precision means we might waste some effort targeting non-churners.</a:t>
            </a:r>
          </a:p>
          <a:p>
            <a:r>
              <a:rPr lang="en-US" b="1" dirty="0"/>
              <a:t>Example here:</a:t>
            </a:r>
            <a:r>
              <a:rPr lang="en-US" dirty="0"/>
              <a:t> Logistic Regression had </a:t>
            </a:r>
            <a:r>
              <a:rPr lang="en-US" b="1" dirty="0"/>
              <a:t>50% precision</a:t>
            </a:r>
            <a:r>
              <a:rPr lang="en-US" dirty="0"/>
              <a:t> → so half of the predicted churners didn’t actually churn. Still acceptable, because recall is more valuable here.</a:t>
            </a:r>
          </a:p>
          <a:p>
            <a:r>
              <a:rPr lang="en-US" b="1" dirty="0"/>
              <a:t>🔹 F1-Score</a:t>
            </a:r>
          </a:p>
          <a:p>
            <a:r>
              <a:rPr lang="en-US" b="1" dirty="0"/>
              <a:t>What it is:</a:t>
            </a:r>
            <a:r>
              <a:rPr lang="en-US" dirty="0"/>
              <a:t> The balance between precision and recall.</a:t>
            </a:r>
          </a:p>
          <a:p>
            <a:r>
              <a:rPr lang="en-US" b="1" dirty="0"/>
              <a:t>In churn:</a:t>
            </a:r>
            <a:r>
              <a:rPr lang="en-US" dirty="0"/>
              <a:t> It gives a single number to compare models when both false positives and false negatives matter.</a:t>
            </a:r>
          </a:p>
          <a:p>
            <a:r>
              <a:rPr lang="en-US" b="1" dirty="0"/>
              <a:t>Example here:</a:t>
            </a:r>
            <a:r>
              <a:rPr lang="en-US" dirty="0"/>
              <a:t> Logistic Regression had an </a:t>
            </a:r>
            <a:r>
              <a:rPr lang="en-US" b="1" dirty="0"/>
              <a:t>F1 of 0.62 for churners</a:t>
            </a:r>
            <a:r>
              <a:rPr lang="en-US" dirty="0"/>
              <a:t> → showing a reasonable balance, but leaning more towards recall.</a:t>
            </a:r>
          </a:p>
          <a:p>
            <a:r>
              <a:rPr lang="en-US" b="1" dirty="0"/>
              <a:t>🔹 ROC-AUC</a:t>
            </a:r>
          </a:p>
          <a:p>
            <a:r>
              <a:rPr lang="en-US" b="1" dirty="0"/>
              <a:t>What it is:</a:t>
            </a:r>
            <a:r>
              <a:rPr lang="en-US" dirty="0"/>
              <a:t> Measures how well the model separates churners from non-churners, across thresholds. 1.0 is perfect, 0.5 is random.</a:t>
            </a:r>
          </a:p>
          <a:p>
            <a:r>
              <a:rPr lang="en-US" b="1" dirty="0"/>
              <a:t>In churn:</a:t>
            </a:r>
            <a:r>
              <a:rPr lang="en-US" dirty="0"/>
              <a:t> Higher AUC means the model is more reliable at ranking customers by churn risk.</a:t>
            </a:r>
          </a:p>
          <a:p>
            <a:r>
              <a:rPr lang="en-US" b="1" dirty="0"/>
              <a:t>Example here:</a:t>
            </a:r>
            <a:r>
              <a:rPr lang="en-US" dirty="0"/>
              <a:t> Logistic Regression had the </a:t>
            </a:r>
            <a:r>
              <a:rPr lang="en-US" b="1" dirty="0"/>
              <a:t>highest AUC of 0.84</a:t>
            </a:r>
            <a:r>
              <a:rPr lang="en-US" dirty="0"/>
              <a:t> → making it the strongest overall model.</a:t>
            </a:r>
          </a:p>
          <a:p>
            <a:endParaRPr lang="en-US" dirty="0"/>
          </a:p>
        </p:txBody>
      </p:sp>
      <p:sp>
        <p:nvSpPr>
          <p:cNvPr id="4" name="Slide Number Placeholder 3"/>
          <p:cNvSpPr>
            <a:spLocks noGrp="1"/>
          </p:cNvSpPr>
          <p:nvPr>
            <p:ph type="sldNum" sz="quarter" idx="5"/>
          </p:nvPr>
        </p:nvSpPr>
        <p:spPr/>
        <p:txBody>
          <a:bodyPr/>
          <a:lstStyle/>
          <a:p>
            <a:fld id="{6FFF834C-239B-4500-9A4D-E1F39E85BD28}" type="slidenum">
              <a:rPr lang="en-US" smtClean="0"/>
              <a:t>10</a:t>
            </a:fld>
            <a:endParaRPr lang="en-US"/>
          </a:p>
        </p:txBody>
      </p:sp>
    </p:spTree>
    <p:extLst>
      <p:ext uri="{BB962C8B-B14F-4D97-AF65-F5344CB8AC3E}">
        <p14:creationId xmlns:p14="http://schemas.microsoft.com/office/powerpoint/2010/main" val="4218742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_"For model selection, we used a robust pipeline combining preprocessing, SMOTE for handling class imbalance, and Logistic Regression as the classifier. To optimize the model, we performed hyperparameter tuning with </a:t>
            </a:r>
            <a:r>
              <a:rPr lang="en-US" dirty="0" err="1"/>
              <a:t>GridSearchCV</a:t>
            </a:r>
            <a:r>
              <a:rPr lang="en-US" dirty="0"/>
              <a:t>, using ROC-AUC as the scoring metric. The best parameters we found were C=10 with L2 regularization, the </a:t>
            </a:r>
            <a:r>
              <a:rPr lang="en-US" dirty="0" err="1"/>
              <a:t>lbfgs</a:t>
            </a:r>
            <a:r>
              <a:rPr lang="en-US" dirty="0"/>
              <a:t> solver, and no class weights applied.</a:t>
            </a:r>
          </a:p>
          <a:p>
            <a:r>
              <a:rPr lang="en-US" dirty="0"/>
              <a:t>The model showed consistent performance across cross-validation with an average ROC-AUC of around 0.846. On the test set with a standard 0.5 threshold, Logistic Regression achieved 74% accuracy, 79% recall, 51% precision, and an F1 score of 0.62. Importantly, the ROC-AUC score was 0.84, confirming strong discriminatory power.</a:t>
            </a:r>
          </a:p>
          <a:p>
            <a:r>
              <a:rPr lang="en-US" dirty="0"/>
              <a:t>We also experimented with adjusting the decision threshold 0.1 to prioritize recall above 80%, but this came at the cost of excessive false positives, which would not be practical in a real-world business setting. Therefore, we selected the default threshold of 0.5 as the final model configuration, as it provides the best trade-off between detecting churners and maintaining precision."</a:t>
            </a:r>
          </a:p>
          <a:p>
            <a:endParaRPr lang="en-US" dirty="0"/>
          </a:p>
          <a:p>
            <a:endParaRPr lang="en-US" dirty="0"/>
          </a:p>
          <a:p>
            <a:r>
              <a:rPr lang="en-US" dirty="0"/>
              <a:t>*** Smote</a:t>
            </a:r>
          </a:p>
          <a:p>
            <a:r>
              <a:rPr lang="en-US" dirty="0"/>
              <a:t>“In our dataset, the churn cases were much fewer compared to non-churn cases, which created a class imbalance problem. Without addressing this, the model would mostly predict non-churn and ignore churners, which is not useful for the business.</a:t>
            </a:r>
          </a:p>
          <a:p>
            <a:r>
              <a:rPr lang="en-US" dirty="0"/>
              <a:t>To solve this, we used </a:t>
            </a:r>
            <a:r>
              <a:rPr lang="en-US" b="1" dirty="0"/>
              <a:t>SMOTE – Synthetic Minority Oversampling Technique</a:t>
            </a:r>
            <a:r>
              <a:rPr lang="en-US" dirty="0"/>
              <a:t>. SMOTE creates new synthetic churn examples by interpolating between existing churn cases, instead of just duplicating them. This makes the dataset more balanced, ensuring the model learns patterns from both classes effectively.</a:t>
            </a:r>
          </a:p>
          <a:p>
            <a:r>
              <a:rPr lang="en-US" dirty="0"/>
              <a:t>As a result, the recall for churners improved significantly, meaning the model was able to identify more customers at risk of leaving, which is crucial for proactive retention strategies.”</a:t>
            </a:r>
          </a:p>
          <a:p>
            <a:endParaRPr lang="en-US" dirty="0"/>
          </a:p>
          <a:p>
            <a:endParaRPr lang="en-US" dirty="0"/>
          </a:p>
          <a:p>
            <a:r>
              <a:rPr lang="en-US" dirty="0"/>
              <a:t>Note ***</a:t>
            </a:r>
          </a:p>
          <a:p>
            <a:r>
              <a:rPr lang="en-US" b="1" dirty="0"/>
              <a:t>Threshold in ROC-AUC</a:t>
            </a:r>
          </a:p>
          <a:p>
            <a:r>
              <a:rPr lang="en-US" dirty="0"/>
              <a:t>The </a:t>
            </a:r>
            <a:r>
              <a:rPr lang="en-US" b="1" dirty="0"/>
              <a:t>ROC curve</a:t>
            </a:r>
            <a:r>
              <a:rPr lang="en-US" dirty="0"/>
              <a:t> (Receiver Operating Characteristic) is created by changing this threshold from </a:t>
            </a:r>
            <a:r>
              <a:rPr lang="en-US" b="1" dirty="0"/>
              <a:t>0 → 1</a:t>
            </a:r>
            <a:r>
              <a:rPr lang="en-US" dirty="0"/>
              <a:t>.</a:t>
            </a:r>
          </a:p>
          <a:p>
            <a:r>
              <a:rPr lang="en-US" dirty="0"/>
              <a:t>At each threshold:</a:t>
            </a:r>
          </a:p>
          <a:p>
            <a:pPr lvl="1"/>
            <a:r>
              <a:rPr lang="en-US" dirty="0"/>
              <a:t>True Positive Rate (Recall/Sensitivity) and</a:t>
            </a:r>
          </a:p>
          <a:p>
            <a:pPr lvl="1"/>
            <a:r>
              <a:rPr lang="en-US" dirty="0"/>
              <a:t>False Positive Rate</a:t>
            </a:r>
            <a:br>
              <a:rPr lang="en-US" dirty="0"/>
            </a:br>
            <a:r>
              <a:rPr lang="en-US" dirty="0"/>
              <a:t>are calculated.</a:t>
            </a:r>
          </a:p>
          <a:p>
            <a:r>
              <a:rPr lang="en-US" dirty="0"/>
              <a:t>The ROC curve shows how the trade-off between catching churners (recall) and mistakenly flagging non-churners (false positives) changes as the threshold moves.</a:t>
            </a:r>
          </a:p>
          <a:p>
            <a:r>
              <a:rPr lang="en-US" b="1" dirty="0"/>
              <a:t>AUC (Area Under Curve)</a:t>
            </a:r>
            <a:r>
              <a:rPr lang="en-US" dirty="0"/>
              <a:t> summarizes how well the model separates churn vs non-churn </a:t>
            </a:r>
            <a:r>
              <a:rPr lang="en-US" b="1" dirty="0"/>
              <a:t>across all thresholds</a:t>
            </a:r>
            <a:r>
              <a:rPr lang="en-US" dirty="0"/>
              <a:t>, not just at 0.5.</a:t>
            </a:r>
          </a:p>
          <a:p>
            <a:endParaRPr lang="en-US" dirty="0"/>
          </a:p>
        </p:txBody>
      </p:sp>
      <p:sp>
        <p:nvSpPr>
          <p:cNvPr id="4" name="Slide Number Placeholder 3"/>
          <p:cNvSpPr>
            <a:spLocks noGrp="1"/>
          </p:cNvSpPr>
          <p:nvPr>
            <p:ph type="sldNum" sz="quarter" idx="5"/>
          </p:nvPr>
        </p:nvSpPr>
        <p:spPr/>
        <p:txBody>
          <a:bodyPr/>
          <a:lstStyle/>
          <a:p>
            <a:fld id="{6FFF834C-239B-4500-9A4D-E1F39E85BD28}" type="slidenum">
              <a:rPr lang="en-US" smtClean="0"/>
              <a:t>11</a:t>
            </a:fld>
            <a:endParaRPr lang="en-US"/>
          </a:p>
        </p:txBody>
      </p:sp>
    </p:spTree>
    <p:extLst>
      <p:ext uri="{BB962C8B-B14F-4D97-AF65-F5344CB8AC3E}">
        <p14:creationId xmlns:p14="http://schemas.microsoft.com/office/powerpoint/2010/main" val="239341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1223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29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3891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7726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3278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32505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8/15/2025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0248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51316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326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7709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3950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8892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46898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022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968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6480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03284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8/15/2025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7452977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7.svg"/><Relationship Id="rId4" Type="http://schemas.openxmlformats.org/officeDocument/2006/relationships/diagramData" Target="../diagrams/data2.xml"/><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Person watching empty phone">
            <a:extLst>
              <a:ext uri="{FF2B5EF4-FFF2-40B4-BE49-F238E27FC236}">
                <a16:creationId xmlns:a16="http://schemas.microsoft.com/office/drawing/2014/main" id="{DE14ECB2-4008-0E19-6521-6091D809D6F8}"/>
              </a:ext>
            </a:extLst>
          </p:cNvPr>
          <p:cNvPicPr>
            <a:picLocks noChangeAspect="1"/>
          </p:cNvPicPr>
          <p:nvPr/>
        </p:nvPicPr>
        <p:blipFill>
          <a:blip r:embed="rId3">
            <a:alphaModFix amt="35000"/>
            <a:grayscl/>
          </a:blip>
          <a:srcRect l="11000" r="-1" b="-1"/>
          <a:stretch>
            <a:fillRect/>
          </a:stretch>
        </p:blipFill>
        <p:spPr>
          <a:xfrm>
            <a:off x="20" y="10"/>
            <a:ext cx="9143980" cy="6857990"/>
          </a:xfrm>
          <a:prstGeom prst="rect">
            <a:avLst/>
          </a:prstGeom>
        </p:spPr>
      </p:pic>
      <p:sp>
        <p:nvSpPr>
          <p:cNvPr id="2" name="Title 1"/>
          <p:cNvSpPr>
            <a:spLocks noGrp="1"/>
          </p:cNvSpPr>
          <p:nvPr>
            <p:ph type="ctrTitle"/>
          </p:nvPr>
        </p:nvSpPr>
        <p:spPr>
          <a:xfrm>
            <a:off x="1196451" y="1122363"/>
            <a:ext cx="6751097" cy="2387600"/>
          </a:xfrm>
        </p:spPr>
        <p:txBody>
          <a:bodyPr>
            <a:normAutofit/>
          </a:bodyPr>
          <a:lstStyle/>
          <a:p>
            <a:r>
              <a:rPr lang="en-US"/>
              <a:t>T-Mobile Customer Churn Prediction</a:t>
            </a:r>
          </a:p>
        </p:txBody>
      </p:sp>
      <p:sp>
        <p:nvSpPr>
          <p:cNvPr id="3" name="Subtitle 2"/>
          <p:cNvSpPr>
            <a:spLocks noGrp="1"/>
          </p:cNvSpPr>
          <p:nvPr>
            <p:ph type="subTitle" idx="1"/>
          </p:nvPr>
        </p:nvSpPr>
        <p:spPr>
          <a:xfrm>
            <a:off x="1196451" y="3602038"/>
            <a:ext cx="6751097" cy="1655762"/>
          </a:xfrm>
        </p:spPr>
        <p:txBody>
          <a:bodyPr>
            <a:normAutofit/>
          </a:bodyPr>
          <a:lstStyle/>
          <a:p>
            <a:r>
              <a:rPr lang="en-US"/>
              <a:t>“Predicting Customer Churn for Proactive Retention Strategies”</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Modeling</a:t>
            </a:r>
          </a:p>
        </p:txBody>
      </p:sp>
      <p:graphicFrame>
        <p:nvGraphicFramePr>
          <p:cNvPr id="5" name="Content Placeholder 2">
            <a:extLst>
              <a:ext uri="{FF2B5EF4-FFF2-40B4-BE49-F238E27FC236}">
                <a16:creationId xmlns:a16="http://schemas.microsoft.com/office/drawing/2014/main" id="{09CDE036-621B-6B74-06F1-8A6224EF4BFC}"/>
              </a:ext>
            </a:extLst>
          </p:cNvPr>
          <p:cNvGraphicFramePr>
            <a:graphicFrameLocks noGrp="1"/>
          </p:cNvGraphicFramePr>
          <p:nvPr>
            <p:ph idx="1"/>
            <p:extLst>
              <p:ext uri="{D42A27DB-BD31-4B8C-83A1-F6EECF244321}">
                <p14:modId xmlns:p14="http://schemas.microsoft.com/office/powerpoint/2010/main" val="3654079354"/>
              </p:ext>
            </p:extLst>
          </p:nvPr>
        </p:nvGraphicFramePr>
        <p:xfrm>
          <a:off x="685800" y="2257654"/>
          <a:ext cx="7765256" cy="3303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Colorful rulers and protractors">
            <a:extLst>
              <a:ext uri="{FF2B5EF4-FFF2-40B4-BE49-F238E27FC236}">
                <a16:creationId xmlns:a16="http://schemas.microsoft.com/office/drawing/2014/main" id="{5D7F5BCD-3231-6250-AC04-79F8A1C40B8C}"/>
              </a:ext>
            </a:extLst>
          </p:cNvPr>
          <p:cNvPicPr>
            <a:picLocks noChangeAspect="1"/>
          </p:cNvPicPr>
          <p:nvPr/>
        </p:nvPicPr>
        <p:blipFill>
          <a:blip r:embed="rId4">
            <a:alphaModFix amt="35000"/>
          </a:blip>
          <a:srcRect l="5774" r="5532" b="-1"/>
          <a:stretch>
            <a:fillRect/>
          </a:stretch>
        </p:blipFill>
        <p:spPr>
          <a:xfrm>
            <a:off x="20" y="2030"/>
            <a:ext cx="9143980" cy="6855970"/>
          </a:xfrm>
          <a:prstGeom prst="rect">
            <a:avLst/>
          </a:prstGeom>
        </p:spPr>
      </p:pic>
      <p:sp>
        <p:nvSpPr>
          <p:cNvPr id="2" name="Title 1"/>
          <p:cNvSpPr>
            <a:spLocks noGrp="1"/>
          </p:cNvSpPr>
          <p:nvPr>
            <p:ph type="title"/>
          </p:nvPr>
        </p:nvSpPr>
        <p:spPr/>
        <p:txBody>
          <a:bodyPr>
            <a:normAutofit/>
          </a:bodyPr>
          <a:lstStyle/>
          <a:p>
            <a:r>
              <a:t>Hyperparameter Tuning</a:t>
            </a:r>
          </a:p>
        </p:txBody>
      </p:sp>
      <p:sp>
        <p:nvSpPr>
          <p:cNvPr id="3" name="Content Placeholder 2"/>
          <p:cNvSpPr>
            <a:spLocks noGrp="1"/>
          </p:cNvSpPr>
          <p:nvPr>
            <p:ph idx="1"/>
          </p:nvPr>
        </p:nvSpPr>
        <p:spPr>
          <a:xfrm>
            <a:off x="685346" y="2096064"/>
            <a:ext cx="7765321" cy="4152336"/>
          </a:xfrm>
        </p:spPr>
        <p:txBody>
          <a:bodyPr>
            <a:normAutofit fontScale="92500" lnSpcReduction="20000"/>
          </a:bodyPr>
          <a:lstStyle/>
          <a:p>
            <a:pPr>
              <a:lnSpc>
                <a:spcPct val="110000"/>
              </a:lnSpc>
            </a:pPr>
            <a:r>
              <a:rPr lang="en-US" sz="1800" dirty="0"/>
              <a:t>Used </a:t>
            </a:r>
            <a:r>
              <a:rPr lang="en-US" sz="1800" b="1" dirty="0"/>
              <a:t>Pipeline</a:t>
            </a:r>
            <a:r>
              <a:rPr lang="en-US" sz="1800" dirty="0"/>
              <a:t> with preprocessing → SMOTE → Logistic Regression</a:t>
            </a:r>
          </a:p>
          <a:p>
            <a:pPr>
              <a:lnSpc>
                <a:spcPct val="110000"/>
              </a:lnSpc>
            </a:pPr>
            <a:r>
              <a:rPr lang="en-US" sz="1800" dirty="0"/>
              <a:t>Hyperparameter tuning via </a:t>
            </a:r>
            <a:r>
              <a:rPr lang="en-US" sz="1800" b="1" dirty="0" err="1"/>
              <a:t>GridSearchCV</a:t>
            </a:r>
            <a:r>
              <a:rPr lang="en-US" sz="1800" dirty="0"/>
              <a:t> with ROC-AUC scoring</a:t>
            </a:r>
          </a:p>
          <a:p>
            <a:pPr>
              <a:lnSpc>
                <a:spcPct val="110000"/>
              </a:lnSpc>
            </a:pPr>
            <a:r>
              <a:rPr lang="en-US" sz="1800" dirty="0"/>
              <a:t>Best parameters:</a:t>
            </a:r>
          </a:p>
          <a:p>
            <a:pPr lvl="1">
              <a:lnSpc>
                <a:spcPct val="110000"/>
              </a:lnSpc>
            </a:pPr>
            <a:r>
              <a:rPr lang="en-US" b="1" dirty="0"/>
              <a:t>C = 10, Penalty = L2, Solver = </a:t>
            </a:r>
            <a:r>
              <a:rPr lang="en-US" b="1" dirty="0" err="1"/>
              <a:t>lbfgs</a:t>
            </a:r>
            <a:r>
              <a:rPr lang="en-US" b="1" dirty="0"/>
              <a:t>, Class Weight = None</a:t>
            </a:r>
            <a:endParaRPr lang="en-US" dirty="0"/>
          </a:p>
          <a:p>
            <a:pPr>
              <a:lnSpc>
                <a:spcPct val="110000"/>
              </a:lnSpc>
            </a:pPr>
            <a:r>
              <a:rPr lang="en-US" sz="1800" dirty="0"/>
              <a:t>Cross-validation results:</a:t>
            </a:r>
          </a:p>
          <a:p>
            <a:pPr lvl="1">
              <a:lnSpc>
                <a:spcPct val="110000"/>
              </a:lnSpc>
            </a:pPr>
            <a:r>
              <a:rPr lang="en-US" dirty="0"/>
              <a:t>Mean ROC-AUC: </a:t>
            </a:r>
            <a:r>
              <a:rPr lang="en-US" b="1" dirty="0"/>
              <a:t>0.846</a:t>
            </a:r>
            <a:r>
              <a:rPr lang="en-US" dirty="0"/>
              <a:t> (±0.016)</a:t>
            </a:r>
          </a:p>
          <a:p>
            <a:pPr>
              <a:lnSpc>
                <a:spcPct val="110000"/>
              </a:lnSpc>
            </a:pPr>
            <a:r>
              <a:rPr lang="en-US" sz="1800" dirty="0"/>
              <a:t>Default threshold (0.5):</a:t>
            </a:r>
          </a:p>
          <a:p>
            <a:pPr lvl="1">
              <a:lnSpc>
                <a:spcPct val="110000"/>
              </a:lnSpc>
            </a:pPr>
            <a:r>
              <a:rPr lang="en-US" b="1" dirty="0"/>
              <a:t>Recall = 79%, Precision = 51%, Accuracy = 74%, F1 = 0.62, AUC = 0.84</a:t>
            </a:r>
            <a:endParaRPr lang="en-US" dirty="0"/>
          </a:p>
          <a:p>
            <a:pPr>
              <a:lnSpc>
                <a:spcPct val="110000"/>
              </a:lnSpc>
            </a:pPr>
            <a:r>
              <a:rPr lang="en-US" sz="1800" dirty="0"/>
              <a:t>Threshold tuning attempted for Recall ≥ 80%</a:t>
            </a:r>
          </a:p>
          <a:p>
            <a:pPr lvl="1">
              <a:lnSpc>
                <a:spcPct val="110000"/>
              </a:lnSpc>
            </a:pPr>
            <a:r>
              <a:rPr lang="en-US" dirty="0"/>
              <a:t>Result: </a:t>
            </a:r>
            <a:r>
              <a:rPr lang="en-US" b="1" dirty="0"/>
              <a:t>Too many false positives</a:t>
            </a:r>
            <a:r>
              <a:rPr lang="en-US" dirty="0"/>
              <a:t> → poor overall performance</a:t>
            </a:r>
          </a:p>
          <a:p>
            <a:pPr>
              <a:lnSpc>
                <a:spcPct val="110000"/>
              </a:lnSpc>
            </a:pPr>
            <a:r>
              <a:rPr lang="en-US" sz="1800" dirty="0"/>
              <a:t>Final Decision: </a:t>
            </a:r>
            <a:r>
              <a:rPr lang="en-US" sz="1800" b="1" dirty="0"/>
              <a:t>Default threshold (0.5) chosen for best balance</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5150" y="243840"/>
            <a:ext cx="3565517" cy="1326321"/>
          </a:xfrm>
        </p:spPr>
        <p:txBody>
          <a:bodyPr>
            <a:normAutofit/>
          </a:bodyPr>
          <a:lstStyle/>
          <a:p>
            <a:r>
              <a:rPr dirty="0"/>
              <a:t>Evaluation Metrics</a:t>
            </a:r>
          </a:p>
        </p:txBody>
      </p:sp>
      <p:sp>
        <p:nvSpPr>
          <p:cNvPr id="5" name="Rectangle 2">
            <a:extLst>
              <a:ext uri="{FF2B5EF4-FFF2-40B4-BE49-F238E27FC236}">
                <a16:creationId xmlns:a16="http://schemas.microsoft.com/office/drawing/2014/main" id="{80BB701C-5DA1-C0ED-36CE-0721EDC672F1}"/>
              </a:ext>
            </a:extLst>
          </p:cNvPr>
          <p:cNvSpPr>
            <a:spLocks noGrp="1" noChangeArrowheads="1"/>
          </p:cNvSpPr>
          <p:nvPr>
            <p:ph idx="1"/>
          </p:nvPr>
        </p:nvSpPr>
        <p:spPr bwMode="auto">
          <a:xfrm>
            <a:off x="4885150" y="1489082"/>
            <a:ext cx="3565517" cy="36951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a:lnSpc>
                <a:spcPct val="110000"/>
              </a:lnSpc>
            </a:pPr>
            <a:r>
              <a:rPr lang="en-US" sz="1400" b="1" dirty="0"/>
              <a:t>Best Threshold:</a:t>
            </a:r>
            <a:r>
              <a:rPr lang="en-US" sz="1400" dirty="0"/>
              <a:t> 0.48</a:t>
            </a:r>
          </a:p>
          <a:p>
            <a:pPr>
              <a:lnSpc>
                <a:spcPct val="110000"/>
              </a:lnSpc>
            </a:pPr>
            <a:r>
              <a:rPr lang="en-US" sz="1400" b="1" dirty="0"/>
              <a:t>Precision (Churn class):</a:t>
            </a:r>
            <a:r>
              <a:rPr lang="en-US" sz="1400" dirty="0"/>
              <a:t> 0.51</a:t>
            </a:r>
          </a:p>
          <a:p>
            <a:pPr>
              <a:lnSpc>
                <a:spcPct val="110000"/>
              </a:lnSpc>
            </a:pPr>
            <a:r>
              <a:rPr lang="en-US" sz="1400" b="1" dirty="0"/>
              <a:t>Recall (Churn class):</a:t>
            </a:r>
            <a:r>
              <a:rPr lang="en-US" sz="1400" dirty="0"/>
              <a:t> 0.81</a:t>
            </a:r>
          </a:p>
          <a:p>
            <a:pPr>
              <a:lnSpc>
                <a:spcPct val="110000"/>
              </a:lnSpc>
            </a:pPr>
            <a:r>
              <a:rPr lang="en-US" sz="1400" b="1" dirty="0"/>
              <a:t>F1-Score (</a:t>
            </a:r>
            <a:r>
              <a:rPr lang="en-US" sz="1600" b="1" dirty="0"/>
              <a:t>Churn</a:t>
            </a:r>
            <a:r>
              <a:rPr lang="en-US" sz="1400" b="1" dirty="0"/>
              <a:t> class):</a:t>
            </a:r>
            <a:r>
              <a:rPr lang="en-US" sz="1400" dirty="0"/>
              <a:t> 0.62</a:t>
            </a:r>
          </a:p>
          <a:p>
            <a:pPr>
              <a:lnSpc>
                <a:spcPct val="110000"/>
              </a:lnSpc>
            </a:pPr>
            <a:r>
              <a:rPr lang="en-US" sz="1400" b="1" dirty="0"/>
              <a:t>Accuracy:</a:t>
            </a:r>
            <a:r>
              <a:rPr lang="en-US" sz="1400" dirty="0"/>
              <a:t> 74%</a:t>
            </a:r>
          </a:p>
          <a:p>
            <a:pPr>
              <a:lnSpc>
                <a:spcPct val="110000"/>
              </a:lnSpc>
            </a:pPr>
            <a:r>
              <a:rPr lang="en-US" sz="1400" b="1" dirty="0"/>
              <a:t>ROC-AUC:</a:t>
            </a:r>
            <a:r>
              <a:rPr lang="en-US" sz="1400" dirty="0"/>
              <a:t> 0.84</a:t>
            </a:r>
          </a:p>
          <a:p>
            <a:pPr>
              <a:lnSpc>
                <a:spcPct val="110000"/>
              </a:lnSpc>
            </a:pPr>
            <a:r>
              <a:rPr lang="en-US" sz="1400" b="1" dirty="0"/>
              <a:t>Confusion Matrix:</a:t>
            </a:r>
            <a:endParaRPr lang="en-US" sz="1400" dirty="0"/>
          </a:p>
          <a:p>
            <a:pPr>
              <a:lnSpc>
                <a:spcPct val="110000"/>
              </a:lnSpc>
            </a:pPr>
            <a:r>
              <a:rPr lang="en-US" sz="1400" dirty="0"/>
              <a:t>True Negatives (Correctly predicted non-churn): 740</a:t>
            </a:r>
          </a:p>
          <a:p>
            <a:pPr>
              <a:lnSpc>
                <a:spcPct val="110000"/>
              </a:lnSpc>
            </a:pPr>
            <a:r>
              <a:rPr lang="en-US" sz="1400" dirty="0"/>
              <a:t>False Positives (Wrongly flagged non-churn as churn): 295</a:t>
            </a:r>
          </a:p>
          <a:p>
            <a:pPr>
              <a:lnSpc>
                <a:spcPct val="110000"/>
              </a:lnSpc>
            </a:pPr>
            <a:r>
              <a:rPr lang="en-US" sz="1400" dirty="0"/>
              <a:t>False Negatives (Missed churners): 72</a:t>
            </a:r>
          </a:p>
          <a:p>
            <a:pPr>
              <a:lnSpc>
                <a:spcPct val="110000"/>
              </a:lnSpc>
            </a:pPr>
            <a:r>
              <a:rPr lang="en-US" sz="1400" dirty="0"/>
              <a:t>True Positives (Correctly predicted churners): 302</a:t>
            </a:r>
          </a:p>
        </p:txBody>
      </p:sp>
      <p:pic>
        <p:nvPicPr>
          <p:cNvPr id="7" name="Picture 6" descr="Periodic table of elements">
            <a:extLst>
              <a:ext uri="{FF2B5EF4-FFF2-40B4-BE49-F238E27FC236}">
                <a16:creationId xmlns:a16="http://schemas.microsoft.com/office/drawing/2014/main" id="{AC3D07A5-BA22-7C13-89EB-5D1269F881C4}"/>
              </a:ext>
            </a:extLst>
          </p:cNvPr>
          <p:cNvPicPr>
            <a:picLocks noChangeAspect="1"/>
          </p:cNvPicPr>
          <p:nvPr/>
        </p:nvPicPr>
        <p:blipFill>
          <a:blip r:embed="rId4"/>
          <a:srcRect l="28923" r="26744"/>
          <a:stretch>
            <a:fillRect/>
          </a:stretch>
        </p:blipFill>
        <p:spPr>
          <a:xfrm>
            <a:off x="20" y="10"/>
            <a:ext cx="4571980" cy="68579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3" name="Picture 12" descr="Desk with productivity items">
            <a:extLst>
              <a:ext uri="{FF2B5EF4-FFF2-40B4-BE49-F238E27FC236}">
                <a16:creationId xmlns:a16="http://schemas.microsoft.com/office/drawing/2014/main" id="{292F8A39-A218-B066-2FE8-31E7DA87C6C8}"/>
              </a:ext>
            </a:extLst>
          </p:cNvPr>
          <p:cNvPicPr>
            <a:picLocks noChangeAspect="1"/>
          </p:cNvPicPr>
          <p:nvPr/>
        </p:nvPicPr>
        <p:blipFill>
          <a:blip r:embed="rId4">
            <a:alphaModFix amt="35000"/>
          </a:blip>
          <a:srcRect l="10974" r="1" b="1"/>
          <a:stretch>
            <a:fillRect/>
          </a:stretch>
        </p:blipFill>
        <p:spPr>
          <a:xfrm>
            <a:off x="20" y="2030"/>
            <a:ext cx="9143980" cy="6855970"/>
          </a:xfrm>
          <a:prstGeom prst="rect">
            <a:avLst/>
          </a:prstGeom>
        </p:spPr>
      </p:pic>
      <p:sp>
        <p:nvSpPr>
          <p:cNvPr id="2" name="Title 1"/>
          <p:cNvSpPr>
            <a:spLocks noGrp="1"/>
          </p:cNvSpPr>
          <p:nvPr>
            <p:ph type="title"/>
          </p:nvPr>
        </p:nvSpPr>
        <p:spPr>
          <a:xfrm>
            <a:off x="693333" y="388253"/>
            <a:ext cx="7765321" cy="1326321"/>
          </a:xfrm>
        </p:spPr>
        <p:txBody>
          <a:bodyPr>
            <a:normAutofit/>
          </a:bodyPr>
          <a:lstStyle/>
          <a:p>
            <a:r>
              <a:rPr lang="en-US" dirty="0"/>
              <a:t>Business Recommendations</a:t>
            </a:r>
          </a:p>
        </p:txBody>
      </p:sp>
      <p:sp>
        <p:nvSpPr>
          <p:cNvPr id="5" name="Rectangle 2">
            <a:extLst>
              <a:ext uri="{FF2B5EF4-FFF2-40B4-BE49-F238E27FC236}">
                <a16:creationId xmlns:a16="http://schemas.microsoft.com/office/drawing/2014/main" id="{E9A3FC11-3F8F-846A-E55F-EC6CE727BC92}"/>
              </a:ext>
            </a:extLst>
          </p:cNvPr>
          <p:cNvSpPr>
            <a:spLocks noGrp="1" noChangeArrowheads="1"/>
          </p:cNvSpPr>
          <p:nvPr>
            <p:ph idx="1"/>
          </p:nvPr>
        </p:nvSpPr>
        <p:spPr bwMode="auto">
          <a:xfrm>
            <a:off x="685346" y="1715589"/>
            <a:ext cx="7765321" cy="466779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600" b="1" i="0" u="none" strike="noStrike" cap="none" normalizeH="0" baseline="0" dirty="0">
                <a:ln>
                  <a:noFill/>
                </a:ln>
                <a:effectLst/>
                <a:latin typeface="Arial" panose="020B0604020202020204" pitchFamily="34" charset="0"/>
              </a:rPr>
              <a:t>Integrate churn model into CRM system</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Flag at-risk customers in real time.</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600" b="1" i="0" u="none" strike="noStrike" cap="none" normalizeH="0" baseline="0" dirty="0">
                <a:ln>
                  <a:noFill/>
                </a:ln>
                <a:effectLst/>
                <a:latin typeface="Arial" panose="020B0604020202020204" pitchFamily="34" charset="0"/>
              </a:rPr>
              <a:t>Retention strategies:</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Offer personalized discounts or loyalty rewards.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Target high-value churn-prone segments (e.g., short tenure, high monthly charges).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600" b="1" i="0" u="none" strike="noStrike" cap="none" normalizeH="0" baseline="0" dirty="0">
                <a:ln>
                  <a:noFill/>
                </a:ln>
                <a:effectLst/>
                <a:latin typeface="Arial" panose="020B0604020202020204" pitchFamily="34" charset="0"/>
              </a:rPr>
              <a:t>Continuous monitoring:</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Regularly retrain the model with new data.</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Track false positives vs. retention cost savings.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600" b="1" i="0" u="none" strike="noStrike" cap="none" normalizeH="0" baseline="0" dirty="0">
                <a:ln>
                  <a:noFill/>
                </a:ln>
                <a:effectLst/>
                <a:latin typeface="Arial" panose="020B0604020202020204" pitchFamily="34" charset="0"/>
              </a:rPr>
              <a:t>Cross-team collaboration:</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Marketing: design campaigns for flagged customers.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Customer Service: prioritize proactive outreach.</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600" b="1" i="0" u="none" strike="noStrike" cap="none" normalizeH="0" baseline="0" dirty="0">
                <a:ln>
                  <a:noFill/>
                </a:ln>
                <a:effectLst/>
                <a:latin typeface="Arial" panose="020B0604020202020204" pitchFamily="34" charset="0"/>
              </a:rPr>
              <a:t>Future enhancements:</a:t>
            </a: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Explore ensemble models, deep learning, or additional external data sources.</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5" y="4819137"/>
            <a:ext cx="7765321" cy="940354"/>
          </a:xfrm>
        </p:spPr>
        <p:txBody>
          <a:bodyPr vert="horz" lIns="91440" tIns="45720" rIns="91440" bIns="45720" rtlCol="0" anchor="b">
            <a:normAutofit/>
          </a:bodyPr>
          <a:lstStyle/>
          <a:p>
            <a:r>
              <a:rPr lang="en-US" sz="3100"/>
              <a:t>Thank You </a:t>
            </a:r>
          </a:p>
        </p:txBody>
      </p:sp>
      <p:pic>
        <p:nvPicPr>
          <p:cNvPr id="9" name="Graphic 8" descr="Smiling Face with No Fill">
            <a:extLst>
              <a:ext uri="{FF2B5EF4-FFF2-40B4-BE49-F238E27FC236}">
                <a16:creationId xmlns:a16="http://schemas.microsoft.com/office/drawing/2014/main" id="{462578B9-3C37-7002-366A-3571762DEF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04601" y="643466"/>
            <a:ext cx="3928534" cy="39285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91559-689F-C4CA-839B-DD5244B4142B}"/>
              </a:ext>
            </a:extLst>
          </p:cNvPr>
          <p:cNvSpPr>
            <a:spLocks noGrp="1"/>
          </p:cNvSpPr>
          <p:nvPr>
            <p:ph type="title"/>
          </p:nvPr>
        </p:nvSpPr>
        <p:spPr/>
        <p:txBody>
          <a:bodyPr/>
          <a:lstStyle/>
          <a:p>
            <a:r>
              <a:rPr lang="en-US" dirty="0"/>
              <a:t>Team Member</a:t>
            </a:r>
          </a:p>
        </p:txBody>
      </p:sp>
      <p:sp>
        <p:nvSpPr>
          <p:cNvPr id="3" name="Content Placeholder 2">
            <a:extLst>
              <a:ext uri="{FF2B5EF4-FFF2-40B4-BE49-F238E27FC236}">
                <a16:creationId xmlns:a16="http://schemas.microsoft.com/office/drawing/2014/main" id="{5FA2F12D-9717-F347-215B-5EF227D63408}"/>
              </a:ext>
            </a:extLst>
          </p:cNvPr>
          <p:cNvSpPr>
            <a:spLocks noGrp="1"/>
          </p:cNvSpPr>
          <p:nvPr>
            <p:ph idx="1"/>
          </p:nvPr>
        </p:nvSpPr>
        <p:spPr/>
        <p:txBody>
          <a:bodyPr/>
          <a:lstStyle/>
          <a:p>
            <a:r>
              <a:rPr lang="en-US" dirty="0"/>
              <a:t>Rajan -&gt; Team Lead </a:t>
            </a:r>
          </a:p>
          <a:p>
            <a:r>
              <a:rPr lang="en-US" dirty="0"/>
              <a:t>Prakash -&gt; Data Engineer</a:t>
            </a:r>
          </a:p>
          <a:p>
            <a:r>
              <a:rPr lang="en-US" dirty="0"/>
              <a:t>Bishal – Business Analyst</a:t>
            </a:r>
          </a:p>
          <a:p>
            <a:r>
              <a:rPr lang="en-US" dirty="0" err="1"/>
              <a:t>Pukar</a:t>
            </a:r>
            <a:r>
              <a:rPr lang="en-US" dirty="0"/>
              <a:t> -&gt; ML Engineer </a:t>
            </a:r>
          </a:p>
        </p:txBody>
      </p:sp>
    </p:spTree>
    <p:extLst>
      <p:ext uri="{BB962C8B-B14F-4D97-AF65-F5344CB8AC3E}">
        <p14:creationId xmlns:p14="http://schemas.microsoft.com/office/powerpoint/2010/main" val="1687854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normAutofit/>
          </a:bodyPr>
          <a:lstStyle/>
          <a:p>
            <a:r>
              <a:rPr dirty="0"/>
              <a:t>Customer churn is a major challenge for telecom companies.</a:t>
            </a:r>
          </a:p>
          <a:p>
            <a:r>
              <a:rPr dirty="0"/>
              <a:t>Retaining existing customers is more cost-effective than acquiring new ones.</a:t>
            </a:r>
          </a:p>
          <a:p>
            <a:r>
              <a:rPr dirty="0"/>
              <a:t>Our goal is to build a predictive model to identify customers likely to churn.</a:t>
            </a:r>
            <a:endParaRPr lang="en-US" dirty="0"/>
          </a:p>
          <a:p>
            <a:r>
              <a:rPr lang="en-US" dirty="0"/>
              <a:t>Enable targeted retention campaigns to reduce revenue loss.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Problem Scoping</a:t>
            </a:r>
          </a:p>
        </p:txBody>
      </p:sp>
      <p:sp>
        <p:nvSpPr>
          <p:cNvPr id="3" name="Content Placeholder 2"/>
          <p:cNvSpPr>
            <a:spLocks noGrp="1"/>
          </p:cNvSpPr>
          <p:nvPr>
            <p:ph idx="1"/>
          </p:nvPr>
        </p:nvSpPr>
        <p:spPr/>
        <p:txBody>
          <a:bodyPr>
            <a:normAutofit/>
          </a:bodyPr>
          <a:lstStyle/>
          <a:p>
            <a:r>
              <a:rPr dirty="0"/>
              <a:t>Understand why customers leave and predict churn before it happens.</a:t>
            </a:r>
          </a:p>
          <a:p>
            <a:r>
              <a:rPr dirty="0"/>
              <a:t>Leverage historical customer data to train a predictive model.</a:t>
            </a:r>
          </a:p>
          <a:p>
            <a:r>
              <a:rPr dirty="0"/>
              <a:t>Integrate churn prediction into business strategy for proactive retention.</a:t>
            </a:r>
            <a:endParaRPr lang="en-US" dirty="0"/>
          </a:p>
          <a:p>
            <a:r>
              <a:rPr lang="fr-FR" dirty="0"/>
              <a:t>Inputs: </a:t>
            </a:r>
            <a:r>
              <a:rPr lang="fr-FR" dirty="0" err="1"/>
              <a:t>Demographics</a:t>
            </a:r>
            <a:r>
              <a:rPr lang="fr-FR" dirty="0"/>
              <a:t>, tenure, </a:t>
            </a:r>
            <a:r>
              <a:rPr lang="fr-FR" dirty="0" err="1"/>
              <a:t>contract</a:t>
            </a:r>
            <a:r>
              <a:rPr lang="fr-FR" dirty="0"/>
              <a:t>, charges, services.</a:t>
            </a:r>
          </a:p>
          <a:p>
            <a:r>
              <a:rPr lang="en-US" dirty="0"/>
              <a:t>Output: churn probability score (Yes/No).</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Methodology</a:t>
            </a:r>
          </a:p>
        </p:txBody>
      </p:sp>
      <p:graphicFrame>
        <p:nvGraphicFramePr>
          <p:cNvPr id="7" name="Content Placeholder 2">
            <a:extLst>
              <a:ext uri="{FF2B5EF4-FFF2-40B4-BE49-F238E27FC236}">
                <a16:creationId xmlns:a16="http://schemas.microsoft.com/office/drawing/2014/main" id="{70FB3B18-46D1-5D82-0BF6-CB7A82BA03DB}"/>
              </a:ext>
            </a:extLst>
          </p:cNvPr>
          <p:cNvGraphicFramePr>
            <a:graphicFrameLocks noGrp="1"/>
          </p:cNvGraphicFramePr>
          <p:nvPr>
            <p:ph idx="1"/>
            <p:extLst>
              <p:ext uri="{D42A27DB-BD31-4B8C-83A1-F6EECF244321}">
                <p14:modId xmlns:p14="http://schemas.microsoft.com/office/powerpoint/2010/main" val="3853403912"/>
              </p:ext>
            </p:extLst>
          </p:nvPr>
        </p:nvGraphicFramePr>
        <p:xfrm>
          <a:off x="685800" y="2257654"/>
          <a:ext cx="7765256" cy="3303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7" y="927099"/>
            <a:ext cx="2564074" cy="5151483"/>
          </a:xfrm>
        </p:spPr>
        <p:txBody>
          <a:bodyPr>
            <a:normAutofit/>
          </a:bodyPr>
          <a:lstStyle/>
          <a:p>
            <a:r>
              <a:rPr lang="en-US" sz="2600" dirty="0"/>
              <a:t>Data Acquisition</a:t>
            </a:r>
          </a:p>
        </p:txBody>
      </p:sp>
      <p:sp>
        <p:nvSpPr>
          <p:cNvPr id="3" name="Content Placeholder 2"/>
          <p:cNvSpPr>
            <a:spLocks noGrp="1"/>
          </p:cNvSpPr>
          <p:nvPr>
            <p:ph idx="1"/>
          </p:nvPr>
        </p:nvSpPr>
        <p:spPr>
          <a:xfrm>
            <a:off x="3732021" y="971549"/>
            <a:ext cx="4718646" cy="4616450"/>
          </a:xfrm>
        </p:spPr>
        <p:txBody>
          <a:bodyPr anchor="ctr">
            <a:normAutofit/>
          </a:bodyPr>
          <a:lstStyle/>
          <a:p>
            <a:r>
              <a:rPr lang="en-US" dirty="0"/>
              <a:t>Dataset sourced from Kaggle: T-Mobile Customer Churn Dataset.</a:t>
            </a:r>
          </a:p>
          <a:p>
            <a:r>
              <a:rPr lang="en-US" dirty="0"/>
              <a:t>Contains customer demographics, service details, and churn label.</a:t>
            </a:r>
          </a:p>
          <a:p>
            <a:r>
              <a:rPr lang="en-US" dirty="0"/>
              <a:t>Includes numerical, categorical, and binary features.</a:t>
            </a:r>
          </a:p>
        </p:txBody>
      </p:sp>
      <p:sp>
        <p:nvSpPr>
          <p:cNvPr id="4" name="Oval 3">
            <a:extLst>
              <a:ext uri="{FF2B5EF4-FFF2-40B4-BE49-F238E27FC236}">
                <a16:creationId xmlns:a16="http://schemas.microsoft.com/office/drawing/2014/main" id="{3828E1AF-61C3-7094-5642-9F067B6F1A49}"/>
              </a:ext>
            </a:extLst>
          </p:cNvPr>
          <p:cNvSpPr/>
          <p:nvPr/>
        </p:nvSpPr>
        <p:spPr>
          <a:xfrm>
            <a:off x="1355395" y="1795056"/>
            <a:ext cx="1021232" cy="1012604"/>
          </a:xfrm>
          <a:prstGeom prst="ellipse">
            <a:avLst/>
          </a:prstGeom>
        </p:spPr>
        <p:style>
          <a:lnRef idx="0">
            <a:schemeClr val="accent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5" name="Rectangle 4" descr="Bar chart">
            <a:extLst>
              <a:ext uri="{FF2B5EF4-FFF2-40B4-BE49-F238E27FC236}">
                <a16:creationId xmlns:a16="http://schemas.microsoft.com/office/drawing/2014/main" id="{1F45566B-40C4-CAAA-1A29-073B6353912C}"/>
              </a:ext>
            </a:extLst>
          </p:cNvPr>
          <p:cNvSpPr/>
          <p:nvPr/>
        </p:nvSpPr>
        <p:spPr>
          <a:xfrm>
            <a:off x="1485617" y="1994263"/>
            <a:ext cx="835210" cy="58697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4356" y="609600"/>
            <a:ext cx="2732362" cy="5603310"/>
          </a:xfrm>
        </p:spPr>
        <p:txBody>
          <a:bodyPr>
            <a:normAutofit/>
          </a:bodyPr>
          <a:lstStyle/>
          <a:p>
            <a:r>
              <a:t>Data Cleaning</a:t>
            </a:r>
          </a:p>
        </p:txBody>
      </p:sp>
      <p:graphicFrame>
        <p:nvGraphicFramePr>
          <p:cNvPr id="5" name="Content Placeholder 2">
            <a:extLst>
              <a:ext uri="{FF2B5EF4-FFF2-40B4-BE49-F238E27FC236}">
                <a16:creationId xmlns:a16="http://schemas.microsoft.com/office/drawing/2014/main" id="{403F4586-7B38-D81F-3EF6-B934B60F1D90}"/>
              </a:ext>
            </a:extLst>
          </p:cNvPr>
          <p:cNvGraphicFramePr>
            <a:graphicFrameLocks noGrp="1"/>
          </p:cNvGraphicFramePr>
          <p:nvPr>
            <p:ph idx="1"/>
            <p:extLst>
              <p:ext uri="{D42A27DB-BD31-4B8C-83A1-F6EECF244321}">
                <p14:modId xmlns:p14="http://schemas.microsoft.com/office/powerpoint/2010/main" val="3950618584"/>
              </p:ext>
            </p:extLst>
          </p:nvPr>
        </p:nvGraphicFramePr>
        <p:xfrm>
          <a:off x="3845718" y="1114425"/>
          <a:ext cx="4443413" cy="4629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Oval 3">
            <a:extLst>
              <a:ext uri="{FF2B5EF4-FFF2-40B4-BE49-F238E27FC236}">
                <a16:creationId xmlns:a16="http://schemas.microsoft.com/office/drawing/2014/main" id="{4D09EDB0-216D-3F99-9A4D-21C2F95281B7}"/>
              </a:ext>
            </a:extLst>
          </p:cNvPr>
          <p:cNvSpPr/>
          <p:nvPr/>
        </p:nvSpPr>
        <p:spPr>
          <a:xfrm>
            <a:off x="1412966" y="1881052"/>
            <a:ext cx="1030140" cy="1030140"/>
          </a:xfrm>
          <a:prstGeom prst="ellipse">
            <a:avLst/>
          </a:prstGeom>
        </p:spPr>
        <p:style>
          <a:lnRef idx="0">
            <a:schemeClr val="accent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6" name="Rectangle 5" descr="Mop and bucket">
            <a:extLst>
              <a:ext uri="{FF2B5EF4-FFF2-40B4-BE49-F238E27FC236}">
                <a16:creationId xmlns:a16="http://schemas.microsoft.com/office/drawing/2014/main" id="{17C5E31E-F326-283F-AB8A-E36BCC37C902}"/>
              </a:ext>
            </a:extLst>
          </p:cNvPr>
          <p:cNvSpPr/>
          <p:nvPr/>
        </p:nvSpPr>
        <p:spPr>
          <a:xfrm>
            <a:off x="1629295" y="2097381"/>
            <a:ext cx="597481" cy="597481"/>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Exploratory Data Analysis (EDA)</a:t>
            </a:r>
          </a:p>
        </p:txBody>
      </p:sp>
      <p:graphicFrame>
        <p:nvGraphicFramePr>
          <p:cNvPr id="5" name="Content Placeholder 2">
            <a:extLst>
              <a:ext uri="{FF2B5EF4-FFF2-40B4-BE49-F238E27FC236}">
                <a16:creationId xmlns:a16="http://schemas.microsoft.com/office/drawing/2014/main" id="{B1BE5591-31CC-204E-2DF0-28421012B2F3}"/>
              </a:ext>
            </a:extLst>
          </p:cNvPr>
          <p:cNvGraphicFramePr>
            <a:graphicFrameLocks noGrp="1"/>
          </p:cNvGraphicFramePr>
          <p:nvPr>
            <p:ph idx="1"/>
            <p:extLst>
              <p:ext uri="{D42A27DB-BD31-4B8C-83A1-F6EECF244321}">
                <p14:modId xmlns:p14="http://schemas.microsoft.com/office/powerpoint/2010/main" val="783645158"/>
              </p:ext>
            </p:extLst>
          </p:nvPr>
        </p:nvGraphicFramePr>
        <p:xfrm>
          <a:off x="685800" y="2257654"/>
          <a:ext cx="7765256" cy="3303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Feature Engineering</a:t>
            </a:r>
          </a:p>
        </p:txBody>
      </p:sp>
      <p:graphicFrame>
        <p:nvGraphicFramePr>
          <p:cNvPr id="5" name="Content Placeholder 2">
            <a:extLst>
              <a:ext uri="{FF2B5EF4-FFF2-40B4-BE49-F238E27FC236}">
                <a16:creationId xmlns:a16="http://schemas.microsoft.com/office/drawing/2014/main" id="{5610771A-74F4-5EB6-0628-45E2D6D4DD75}"/>
              </a:ext>
            </a:extLst>
          </p:cNvPr>
          <p:cNvGraphicFramePr>
            <a:graphicFrameLocks noGrp="1"/>
          </p:cNvGraphicFramePr>
          <p:nvPr>
            <p:ph idx="1"/>
            <p:extLst>
              <p:ext uri="{D42A27DB-BD31-4B8C-83A1-F6EECF244321}">
                <p14:modId xmlns:p14="http://schemas.microsoft.com/office/powerpoint/2010/main" val="3065661928"/>
              </p:ext>
            </p:extLst>
          </p:nvPr>
        </p:nvGraphicFramePr>
        <p:xfrm>
          <a:off x="685800" y="2257654"/>
          <a:ext cx="7765256" cy="3303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77</TotalTime>
  <Words>2598</Words>
  <Application>Microsoft Office PowerPoint</Application>
  <PresentationFormat>On-screen Show (4:3)</PresentationFormat>
  <Paragraphs>159</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Bookman Old Style</vt:lpstr>
      <vt:lpstr>Rockwell</vt:lpstr>
      <vt:lpstr>Damask</vt:lpstr>
      <vt:lpstr>T-Mobile Customer Churn Prediction</vt:lpstr>
      <vt:lpstr>Team Member</vt:lpstr>
      <vt:lpstr>Problem Statement</vt:lpstr>
      <vt:lpstr>Problem Scoping</vt:lpstr>
      <vt:lpstr>Methodology</vt:lpstr>
      <vt:lpstr>Data Acquisition</vt:lpstr>
      <vt:lpstr>Data Cleaning</vt:lpstr>
      <vt:lpstr>Exploratory Data Analysis (EDA)</vt:lpstr>
      <vt:lpstr>Feature Engineering</vt:lpstr>
      <vt:lpstr>Modeling</vt:lpstr>
      <vt:lpstr>Hyperparameter Tuning</vt:lpstr>
      <vt:lpstr>Evaluation Metrics</vt:lpstr>
      <vt:lpstr>Business Recommendations</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Razan Gurung</dc:creator>
  <cp:keywords/>
  <dc:description>generated using python-pptx</dc:description>
  <cp:lastModifiedBy>Rajan  Gurung</cp:lastModifiedBy>
  <cp:revision>4</cp:revision>
  <dcterms:created xsi:type="dcterms:W3CDTF">2013-01-27T09:14:16Z</dcterms:created>
  <dcterms:modified xsi:type="dcterms:W3CDTF">2025-08-16T00:06:03Z</dcterms:modified>
  <cp:category/>
</cp:coreProperties>
</file>