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3"/>
  </p:notesMasterIdLst>
  <p:sldIdLst>
    <p:sldId id="256" r:id="rId2"/>
    <p:sldId id="257" r:id="rId3"/>
    <p:sldId id="319" r:id="rId4"/>
    <p:sldId id="353" r:id="rId5"/>
    <p:sldId id="306" r:id="rId6"/>
    <p:sldId id="320" r:id="rId7"/>
    <p:sldId id="260" r:id="rId8"/>
    <p:sldId id="355" r:id="rId9"/>
    <p:sldId id="354" r:id="rId10"/>
    <p:sldId id="349" r:id="rId11"/>
    <p:sldId id="269" r:id="rId12"/>
    <p:sldId id="356" r:id="rId13"/>
    <p:sldId id="358" r:id="rId14"/>
    <p:sldId id="359" r:id="rId15"/>
    <p:sldId id="407" r:id="rId16"/>
    <p:sldId id="264" r:id="rId17"/>
    <p:sldId id="265" r:id="rId18"/>
    <p:sldId id="266" r:id="rId19"/>
    <p:sldId id="267" r:id="rId20"/>
    <p:sldId id="268" r:id="rId21"/>
    <p:sldId id="321" r:id="rId22"/>
    <p:sldId id="365" r:id="rId23"/>
    <p:sldId id="366" r:id="rId24"/>
    <p:sldId id="323" r:id="rId25"/>
    <p:sldId id="368" r:id="rId26"/>
    <p:sldId id="369" r:id="rId27"/>
    <p:sldId id="322" r:id="rId28"/>
    <p:sldId id="324" r:id="rId29"/>
    <p:sldId id="270" r:id="rId30"/>
    <p:sldId id="350" r:id="rId31"/>
    <p:sldId id="373" r:id="rId32"/>
    <p:sldId id="374" r:id="rId33"/>
    <p:sldId id="352" r:id="rId34"/>
    <p:sldId id="360" r:id="rId35"/>
    <p:sldId id="375" r:id="rId36"/>
    <p:sldId id="418" r:id="rId37"/>
    <p:sldId id="389" r:id="rId38"/>
    <p:sldId id="395" r:id="rId39"/>
    <p:sldId id="396" r:id="rId40"/>
    <p:sldId id="391" r:id="rId41"/>
    <p:sldId id="392" r:id="rId42"/>
    <p:sldId id="399" r:id="rId43"/>
    <p:sldId id="400" r:id="rId44"/>
    <p:sldId id="398" r:id="rId45"/>
    <p:sldId id="411" r:id="rId46"/>
    <p:sldId id="403" r:id="rId47"/>
    <p:sldId id="404" r:id="rId48"/>
    <p:sldId id="405" r:id="rId49"/>
    <p:sldId id="406" r:id="rId50"/>
    <p:sldId id="370" r:id="rId51"/>
    <p:sldId id="361" r:id="rId52"/>
    <p:sldId id="261" r:id="rId53"/>
    <p:sldId id="307" r:id="rId54"/>
    <p:sldId id="308" r:id="rId55"/>
    <p:sldId id="309" r:id="rId56"/>
    <p:sldId id="310" r:id="rId57"/>
    <p:sldId id="311" r:id="rId58"/>
    <p:sldId id="312" r:id="rId59"/>
    <p:sldId id="262" r:id="rId60"/>
    <p:sldId id="314" r:id="rId61"/>
    <p:sldId id="331" r:id="rId62"/>
    <p:sldId id="332" r:id="rId63"/>
    <p:sldId id="333" r:id="rId64"/>
    <p:sldId id="334" r:id="rId65"/>
    <p:sldId id="336" r:id="rId66"/>
    <p:sldId id="335" r:id="rId67"/>
    <p:sldId id="337" r:id="rId68"/>
    <p:sldId id="339" r:id="rId69"/>
    <p:sldId id="340" r:id="rId70"/>
    <p:sldId id="341" r:id="rId71"/>
    <p:sldId id="342" r:id="rId72"/>
    <p:sldId id="318" r:id="rId73"/>
    <p:sldId id="327" r:id="rId74"/>
    <p:sldId id="408" r:id="rId75"/>
    <p:sldId id="409" r:id="rId76"/>
    <p:sldId id="414" r:id="rId77"/>
    <p:sldId id="415" r:id="rId78"/>
    <p:sldId id="416" r:id="rId79"/>
    <p:sldId id="417" r:id="rId80"/>
    <p:sldId id="413" r:id="rId81"/>
    <p:sldId id="419" r:id="rId82"/>
    <p:sldId id="420" r:id="rId83"/>
    <p:sldId id="421" r:id="rId84"/>
    <p:sldId id="422" r:id="rId85"/>
    <p:sldId id="423" r:id="rId86"/>
    <p:sldId id="424" r:id="rId87"/>
    <p:sldId id="425" r:id="rId88"/>
    <p:sldId id="426" r:id="rId89"/>
    <p:sldId id="427" r:id="rId90"/>
    <p:sldId id="428" r:id="rId91"/>
    <p:sldId id="348" r:id="rId92"/>
  </p:sldIdLst>
  <p:sldSz cx="9144000" cy="6858000" type="screen4x3"/>
  <p:notesSz cx="6858000" cy="9144000"/>
  <p:defaultTextStyle>
    <a:defPPr>
      <a:defRPr lang="en-US"/>
    </a:defPPr>
    <a:lvl1pPr algn="l" rtl="0" fontAlgn="base">
      <a:spcBef>
        <a:spcPct val="0"/>
      </a:spcBef>
      <a:spcAft>
        <a:spcPct val="0"/>
      </a:spcAft>
      <a:defRPr sz="1000" kern="1200">
        <a:solidFill>
          <a:schemeClr val="tx1"/>
        </a:solidFill>
        <a:latin typeface="Tahoma" pitchFamily="34" charset="0"/>
        <a:ea typeface="+mn-ea"/>
        <a:cs typeface="Arial" charset="0"/>
      </a:defRPr>
    </a:lvl1pPr>
    <a:lvl2pPr marL="457200" algn="l" rtl="0" fontAlgn="base">
      <a:spcBef>
        <a:spcPct val="0"/>
      </a:spcBef>
      <a:spcAft>
        <a:spcPct val="0"/>
      </a:spcAft>
      <a:defRPr sz="1000" kern="1200">
        <a:solidFill>
          <a:schemeClr val="tx1"/>
        </a:solidFill>
        <a:latin typeface="Tahoma" pitchFamily="34" charset="0"/>
        <a:ea typeface="+mn-ea"/>
        <a:cs typeface="Arial" charset="0"/>
      </a:defRPr>
    </a:lvl2pPr>
    <a:lvl3pPr marL="914400" algn="l" rtl="0" fontAlgn="base">
      <a:spcBef>
        <a:spcPct val="0"/>
      </a:spcBef>
      <a:spcAft>
        <a:spcPct val="0"/>
      </a:spcAft>
      <a:defRPr sz="1000" kern="1200">
        <a:solidFill>
          <a:schemeClr val="tx1"/>
        </a:solidFill>
        <a:latin typeface="Tahoma" pitchFamily="34" charset="0"/>
        <a:ea typeface="+mn-ea"/>
        <a:cs typeface="Arial" charset="0"/>
      </a:defRPr>
    </a:lvl3pPr>
    <a:lvl4pPr marL="1371600" algn="l" rtl="0" fontAlgn="base">
      <a:spcBef>
        <a:spcPct val="0"/>
      </a:spcBef>
      <a:spcAft>
        <a:spcPct val="0"/>
      </a:spcAft>
      <a:defRPr sz="1000" kern="1200">
        <a:solidFill>
          <a:schemeClr val="tx1"/>
        </a:solidFill>
        <a:latin typeface="Tahoma" pitchFamily="34" charset="0"/>
        <a:ea typeface="+mn-ea"/>
        <a:cs typeface="Arial" charset="0"/>
      </a:defRPr>
    </a:lvl4pPr>
    <a:lvl5pPr marL="1828800" algn="l" rtl="0" fontAlgn="base">
      <a:spcBef>
        <a:spcPct val="0"/>
      </a:spcBef>
      <a:spcAft>
        <a:spcPct val="0"/>
      </a:spcAft>
      <a:defRPr sz="1000" kern="1200">
        <a:solidFill>
          <a:schemeClr val="tx1"/>
        </a:solidFill>
        <a:latin typeface="Tahoma" pitchFamily="34" charset="0"/>
        <a:ea typeface="+mn-ea"/>
        <a:cs typeface="Arial" charset="0"/>
      </a:defRPr>
    </a:lvl5pPr>
    <a:lvl6pPr marL="2286000" algn="l" defTabSz="914400" rtl="0" eaLnBrk="1" latinLnBrk="0" hangingPunct="1">
      <a:defRPr sz="1000" kern="1200">
        <a:solidFill>
          <a:schemeClr val="tx1"/>
        </a:solidFill>
        <a:latin typeface="Tahoma" pitchFamily="34" charset="0"/>
        <a:ea typeface="+mn-ea"/>
        <a:cs typeface="Arial" charset="0"/>
      </a:defRPr>
    </a:lvl6pPr>
    <a:lvl7pPr marL="2743200" algn="l" defTabSz="914400" rtl="0" eaLnBrk="1" latinLnBrk="0" hangingPunct="1">
      <a:defRPr sz="1000" kern="1200">
        <a:solidFill>
          <a:schemeClr val="tx1"/>
        </a:solidFill>
        <a:latin typeface="Tahoma" pitchFamily="34" charset="0"/>
        <a:ea typeface="+mn-ea"/>
        <a:cs typeface="Arial" charset="0"/>
      </a:defRPr>
    </a:lvl7pPr>
    <a:lvl8pPr marL="3200400" algn="l" defTabSz="914400" rtl="0" eaLnBrk="1" latinLnBrk="0" hangingPunct="1">
      <a:defRPr sz="1000" kern="1200">
        <a:solidFill>
          <a:schemeClr val="tx1"/>
        </a:solidFill>
        <a:latin typeface="Tahoma" pitchFamily="34" charset="0"/>
        <a:ea typeface="+mn-ea"/>
        <a:cs typeface="Arial" charset="0"/>
      </a:defRPr>
    </a:lvl8pPr>
    <a:lvl9pPr marL="3657600" algn="l" defTabSz="914400" rtl="0" eaLnBrk="1" latinLnBrk="0" hangingPunct="1">
      <a:defRPr sz="1000"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9" d="100"/>
          <a:sy n="69" d="100"/>
        </p:scale>
        <p:origin x="259" y="91"/>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8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slide" Target="slides/slide14.xml"/><Relationship Id="rId1"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New Roman" pitchFamily="-80" charset="0"/>
                <a:cs typeface="+mn-cs"/>
              </a:defRPr>
            </a:lvl1pPr>
          </a:lstStyle>
          <a:p>
            <a:pPr>
              <a:defRPr/>
            </a:pPr>
            <a:endParaRPr lang="en-US"/>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80" charset="0"/>
                <a:cs typeface="+mn-cs"/>
              </a:defRPr>
            </a:lvl1pPr>
          </a:lstStyle>
          <a:p>
            <a:pPr>
              <a:defRPr/>
            </a:pPr>
            <a:endParaRPr lang="en-US"/>
          </a:p>
        </p:txBody>
      </p:sp>
      <p:sp>
        <p:nvSpPr>
          <p:cNvPr id="1065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New Roman" pitchFamily="-80" charset="0"/>
                <a:cs typeface="+mn-cs"/>
              </a:defRPr>
            </a:lvl1pPr>
          </a:lstStyle>
          <a:p>
            <a:pPr>
              <a:defRPr/>
            </a:pPr>
            <a:endParaRPr lang="en-US"/>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cs typeface="+mn-cs"/>
              </a:defRPr>
            </a:lvl1pPr>
          </a:lstStyle>
          <a:p>
            <a:pPr>
              <a:defRPr/>
            </a:pPr>
            <a:fld id="{297A6A60-5CC5-4655-8352-FF5E5DFDBBA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0"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80"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80"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8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p:txBody>
          <a:bodyPr/>
          <a:lstStyle/>
          <a:p>
            <a:pPr>
              <a:defRPr/>
            </a:pPr>
            <a:fld id="{C0C3E5CF-EA8C-4751-8A5F-1ADF33E86DB1}" type="slidenum">
              <a:rPr lang="en-US" altLang="en-US" smtClean="0"/>
              <a:pPr>
                <a:defRPr/>
              </a:pPr>
              <a:t>4</a:t>
            </a:fld>
            <a:endParaRPr lang="en-US" alt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p>
            <a:pPr>
              <a:defRPr/>
            </a:pPr>
            <a:fld id="{1E7F0227-DA2F-413E-8BBC-0DEE3DD8CD88}" type="slidenum">
              <a:rPr lang="en-US" altLang="en-US" smtClean="0"/>
              <a:pPr>
                <a:defRPr/>
              </a:pPr>
              <a:t>22</a:t>
            </a:fld>
            <a:endParaRPr lang="en-US" alt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p:txBody>
          <a:bodyPr/>
          <a:lstStyle/>
          <a:p>
            <a:pPr>
              <a:defRPr/>
            </a:pPr>
            <a:fld id="{CFEFAB59-67C8-4D84-BC16-5383089F496D}" type="slidenum">
              <a:rPr lang="en-US" altLang="en-US" smtClean="0"/>
              <a:pPr>
                <a:defRPr/>
              </a:pPr>
              <a:t>23</a:t>
            </a:fld>
            <a:endParaRPr lang="en-US" alt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p:txBody>
          <a:bodyPr/>
          <a:lstStyle/>
          <a:p>
            <a:pPr>
              <a:defRPr/>
            </a:pPr>
            <a:fld id="{1F645263-05C4-4971-8EA9-AB37F2FABB00}" type="slidenum">
              <a:rPr lang="en-US" altLang="en-US" smtClean="0"/>
              <a:pPr>
                <a:defRPr/>
              </a:pPr>
              <a:t>25</a:t>
            </a:fld>
            <a:endParaRPr lang="en-US" alt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p:txBody>
          <a:bodyPr/>
          <a:lstStyle/>
          <a:p>
            <a:pPr>
              <a:defRPr/>
            </a:pPr>
            <a:fld id="{B61DF0F6-EEB7-4C16-96A6-0A8FEE6AA51B}" type="slidenum">
              <a:rPr lang="en-US" altLang="en-US" smtClean="0"/>
              <a:pPr>
                <a:defRPr/>
              </a:pPr>
              <a:t>26</a:t>
            </a:fld>
            <a:endParaRPr lang="en-US" alt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p>
            <a:pPr>
              <a:defRPr/>
            </a:pPr>
            <a:fld id="{4E997A8E-14DB-430C-BC07-010D006D956A}" type="slidenum">
              <a:rPr lang="en-US" altLang="en-US" smtClean="0"/>
              <a:pPr>
                <a:defRPr/>
              </a:pPr>
              <a:t>31</a:t>
            </a:fld>
            <a:endParaRPr lang="en-US" altLang="en-US" smtClean="0"/>
          </a:p>
        </p:txBody>
      </p:sp>
      <p:sp>
        <p:nvSpPr>
          <p:cNvPr id="120835" name="Rectangle 2"/>
          <p:cNvSpPr>
            <a:spLocks noGrp="1" noRot="1" noChangeAspect="1" noChangeArrowheads="1" noTextEdit="1"/>
          </p:cNvSpPr>
          <p:nvPr>
            <p:ph type="sldImg"/>
          </p:nvPr>
        </p:nvSpPr>
        <p:spPr>
          <a:xfrm>
            <a:off x="1144588" y="687388"/>
            <a:ext cx="4570412" cy="3427412"/>
          </a:xfrm>
          <a:ln/>
        </p:spPr>
      </p:sp>
      <p:sp>
        <p:nvSpPr>
          <p:cNvPr id="120836" name="Rectangle 3"/>
          <p:cNvSpPr>
            <a:spLocks noGrp="1" noChangeArrowheads="1"/>
          </p:cNvSpPr>
          <p:nvPr>
            <p:ph type="body" idx="1"/>
          </p:nvPr>
        </p:nvSpPr>
        <p:spPr>
          <a:xfrm>
            <a:off x="914400" y="4341813"/>
            <a:ext cx="5029200" cy="4114800"/>
          </a:xfrm>
          <a:noFill/>
          <a:ln/>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p:txBody>
          <a:bodyPr/>
          <a:lstStyle/>
          <a:p>
            <a:pPr>
              <a:defRPr/>
            </a:pPr>
            <a:fld id="{4B57B28A-B3DB-4E83-9B5A-527C2F13521E}" type="slidenum">
              <a:rPr lang="en-US" altLang="en-US" smtClean="0"/>
              <a:pPr>
                <a:defRPr/>
              </a:pPr>
              <a:t>32</a:t>
            </a:fld>
            <a:endParaRPr lang="en-US" altLang="en-US" smtClean="0"/>
          </a:p>
        </p:txBody>
      </p:sp>
      <p:sp>
        <p:nvSpPr>
          <p:cNvPr id="121859" name="Rectangle 2"/>
          <p:cNvSpPr>
            <a:spLocks noGrp="1" noRot="1" noChangeAspect="1" noChangeArrowheads="1" noTextEdit="1"/>
          </p:cNvSpPr>
          <p:nvPr>
            <p:ph type="sldImg"/>
          </p:nvPr>
        </p:nvSpPr>
        <p:spPr>
          <a:xfrm>
            <a:off x="1144588" y="687388"/>
            <a:ext cx="4570412" cy="3427412"/>
          </a:xfrm>
          <a:ln/>
        </p:spPr>
      </p:sp>
      <p:sp>
        <p:nvSpPr>
          <p:cNvPr id="121860" name="Rectangle 3"/>
          <p:cNvSpPr>
            <a:spLocks noGrp="1" noChangeArrowheads="1"/>
          </p:cNvSpPr>
          <p:nvPr>
            <p:ph type="body" idx="1"/>
          </p:nvPr>
        </p:nvSpPr>
        <p:spPr>
          <a:xfrm>
            <a:off x="914400" y="4341813"/>
            <a:ext cx="5029200" cy="4114800"/>
          </a:xfrm>
          <a:noFill/>
          <a:ln/>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p>
            <a:pPr>
              <a:defRPr/>
            </a:pPr>
            <a:fld id="{B93A4C8A-0053-4D28-9518-449EEEFE29BC}" type="slidenum">
              <a:rPr lang="en-US" altLang="en-US" smtClean="0"/>
              <a:pPr>
                <a:defRPr/>
              </a:pPr>
              <a:t>33</a:t>
            </a:fld>
            <a:endParaRPr lang="en-US" alt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p:txBody>
          <a:bodyPr/>
          <a:lstStyle/>
          <a:p>
            <a:pPr>
              <a:defRPr/>
            </a:pPr>
            <a:fld id="{6261A563-A42C-4C4E-8F78-FA6C321D6F5C}" type="slidenum">
              <a:rPr lang="en-US" altLang="en-US" smtClean="0"/>
              <a:pPr>
                <a:defRPr/>
              </a:pPr>
              <a:t>34</a:t>
            </a:fld>
            <a:endParaRPr lang="en-US" alt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p:txBody>
          <a:bodyPr/>
          <a:lstStyle/>
          <a:p>
            <a:pPr>
              <a:defRPr/>
            </a:pPr>
            <a:fld id="{B5FE326D-9AFD-4ABE-8606-F4C478F8D7A7}" type="slidenum">
              <a:rPr lang="en-US" altLang="en-US" smtClean="0"/>
              <a:pPr>
                <a:defRPr/>
              </a:pPr>
              <a:t>35</a:t>
            </a:fld>
            <a:endParaRPr lang="en-US" alt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p:txBody>
          <a:bodyPr/>
          <a:lstStyle/>
          <a:p>
            <a:pPr>
              <a:defRPr/>
            </a:pPr>
            <a:fld id="{B5FE326D-9AFD-4ABE-8606-F4C478F8D7A7}" type="slidenum">
              <a:rPr lang="en-US" altLang="en-US" smtClean="0"/>
              <a:pPr>
                <a:defRPr/>
              </a:pPr>
              <a:t>36</a:t>
            </a:fld>
            <a:endParaRPr lang="en-US" alt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pPr>
              <a:defRPr/>
            </a:pPr>
            <a:fld id="{FB29D658-6836-46B6-993B-F30761E129A3}" type="slidenum">
              <a:rPr lang="en-US" altLang="en-US" smtClean="0"/>
              <a:pPr>
                <a:defRPr/>
              </a:pPr>
              <a:t>8</a:t>
            </a:fld>
            <a:endParaRPr lang="en-US" alt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F3127808-278B-4F20-A231-4483387049F0}" type="slidenum">
              <a:rPr lang="en-US" altLang="en-US" smtClean="0"/>
              <a:pPr>
                <a:defRPr/>
              </a:pPr>
              <a:t>37</a:t>
            </a:fld>
            <a:endParaRPr lang="en-US" alt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p:txBody>
          <a:bodyPr/>
          <a:lstStyle/>
          <a:p>
            <a:pPr>
              <a:defRPr/>
            </a:pPr>
            <a:fld id="{55455C96-E118-453C-A9C5-0EDAFBA81FF8}" type="slidenum">
              <a:rPr lang="en-US" altLang="en-US" smtClean="0"/>
              <a:pPr>
                <a:defRPr/>
              </a:pPr>
              <a:t>38</a:t>
            </a:fld>
            <a:endParaRPr lang="en-US" alt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p>
            <a:pPr>
              <a:defRPr/>
            </a:pPr>
            <a:fld id="{02487683-546E-4C1F-A9B0-6A0EB69B535A}" type="slidenum">
              <a:rPr lang="en-US" altLang="en-US" smtClean="0"/>
              <a:pPr>
                <a:defRPr/>
              </a:pPr>
              <a:t>39</a:t>
            </a:fld>
            <a:endParaRPr lang="en-US" alt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p:txBody>
          <a:bodyPr/>
          <a:lstStyle/>
          <a:p>
            <a:pPr>
              <a:defRPr/>
            </a:pPr>
            <a:fld id="{D3EBBB2E-1F48-4649-A62A-37382746725C}" type="slidenum">
              <a:rPr lang="en-US" altLang="en-US" smtClean="0"/>
              <a:pPr>
                <a:defRPr/>
              </a:pPr>
              <a:t>40</a:t>
            </a:fld>
            <a:endParaRPr lang="en-US" alt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p:txBody>
          <a:bodyPr/>
          <a:lstStyle/>
          <a:p>
            <a:pPr>
              <a:defRPr/>
            </a:pPr>
            <a:fld id="{304BF838-2269-4007-975E-19BFDC98735A}" type="slidenum">
              <a:rPr lang="en-US" altLang="en-US" smtClean="0"/>
              <a:pPr>
                <a:defRPr/>
              </a:pPr>
              <a:t>41</a:t>
            </a:fld>
            <a:endParaRPr lang="en-US" alt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p:txBody>
          <a:bodyPr/>
          <a:lstStyle/>
          <a:p>
            <a:pPr>
              <a:defRPr/>
            </a:pPr>
            <a:fld id="{E7927A98-9825-4EF2-B5CF-9BB332726ECC}" type="slidenum">
              <a:rPr lang="en-US" altLang="en-US" smtClean="0"/>
              <a:pPr>
                <a:defRPr/>
              </a:pPr>
              <a:t>42</a:t>
            </a:fld>
            <a:endParaRPr lang="en-US" alt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p:txBody>
          <a:bodyPr/>
          <a:lstStyle/>
          <a:p>
            <a:pPr>
              <a:defRPr/>
            </a:pPr>
            <a:fld id="{C81496B1-0D99-453F-93BC-8F11060650D4}" type="slidenum">
              <a:rPr lang="en-US" altLang="en-US" smtClean="0"/>
              <a:pPr>
                <a:defRPr/>
              </a:pPr>
              <a:t>43</a:t>
            </a:fld>
            <a:endParaRPr lang="en-US" alt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p:txBody>
          <a:bodyPr/>
          <a:lstStyle/>
          <a:p>
            <a:pPr>
              <a:defRPr/>
            </a:pPr>
            <a:fld id="{19367B9E-78CF-433D-8028-F84A43EA183F}" type="slidenum">
              <a:rPr lang="en-US" altLang="en-US" smtClean="0"/>
              <a:pPr>
                <a:defRPr/>
              </a:pPr>
              <a:t>44</a:t>
            </a:fld>
            <a:endParaRPr lang="en-US" alt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p:txBody>
          <a:bodyPr/>
          <a:lstStyle/>
          <a:p>
            <a:pPr defTabSz="965200" eaLnBrk="1" hangingPunct="1">
              <a:defRPr/>
            </a:pPr>
            <a:fld id="{D8DC0637-9908-4BC2-B183-205802450E33}" type="slidenum">
              <a:rPr lang="en-US" altLang="en-US" sz="1400" smtClean="0">
                <a:ea typeface="ＭＳ Ｐゴシック" pitchFamily="34" charset="-128"/>
              </a:rPr>
              <a:pPr defTabSz="965200" eaLnBrk="1" hangingPunct="1">
                <a:defRPr/>
              </a:pPr>
              <a:t>45</a:t>
            </a:fld>
            <a:endParaRPr lang="en-US" altLang="en-US" sz="1400" smtClean="0">
              <a:ea typeface="ＭＳ Ｐゴシック" pitchFamily="34" charset="-128"/>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altLang="en-US" smtClean="0">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p>
            <a:pPr>
              <a:defRPr/>
            </a:pPr>
            <a:fld id="{B1641ACB-830B-45EE-8B2C-FFA149C62281}" type="slidenum">
              <a:rPr lang="en-US" altLang="en-US" smtClean="0"/>
              <a:pPr>
                <a:defRPr/>
              </a:pPr>
              <a:t>46</a:t>
            </a:fld>
            <a:endParaRPr lang="en-US" alt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pPr>
              <a:defRPr/>
            </a:pPr>
            <a:fld id="{2B8E0DB1-D21A-4F6D-9D8A-634A7FB9D7DB}" type="slidenum">
              <a:rPr lang="en-US" altLang="en-US" smtClean="0"/>
              <a:pPr>
                <a:defRPr/>
              </a:pPr>
              <a:t>9</a:t>
            </a:fld>
            <a:endParaRPr lang="en-US" alt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p:txBody>
          <a:bodyPr/>
          <a:lstStyle/>
          <a:p>
            <a:pPr>
              <a:defRPr/>
            </a:pPr>
            <a:fld id="{BD161410-9888-4177-8C0E-B713879CA861}" type="slidenum">
              <a:rPr lang="en-US" altLang="en-US" smtClean="0"/>
              <a:pPr>
                <a:defRPr/>
              </a:pPr>
              <a:t>47</a:t>
            </a:fld>
            <a:endParaRPr lang="en-US" alt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p:txBody>
          <a:bodyPr/>
          <a:lstStyle/>
          <a:p>
            <a:pPr>
              <a:defRPr/>
            </a:pPr>
            <a:fld id="{E8B61577-9349-4645-AED3-E768BCFEC7DC}" type="slidenum">
              <a:rPr lang="en-US" altLang="en-US" smtClean="0"/>
              <a:pPr>
                <a:defRPr/>
              </a:pPr>
              <a:t>48</a:t>
            </a:fld>
            <a:endParaRPr lang="en-US" alt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p:txBody>
          <a:bodyPr/>
          <a:lstStyle/>
          <a:p>
            <a:pPr>
              <a:defRPr/>
            </a:pPr>
            <a:fld id="{C13BF0AD-9CE8-45AA-912B-02CD5C5CD1FB}" type="slidenum">
              <a:rPr lang="en-US" altLang="en-US" smtClean="0"/>
              <a:pPr>
                <a:defRPr/>
              </a:pPr>
              <a:t>49</a:t>
            </a:fld>
            <a:endParaRPr lang="en-US" alt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A80BD5B4-4006-4102-A519-004212F99BCE}" type="slidenum">
              <a:rPr lang="en-US" altLang="en-US" smtClean="0"/>
              <a:pPr>
                <a:defRPr/>
              </a:pPr>
              <a:t>50</a:t>
            </a:fld>
            <a:endParaRPr lang="en-US" alt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p:txBody>
          <a:bodyPr/>
          <a:lstStyle/>
          <a:p>
            <a:pPr>
              <a:defRPr/>
            </a:pPr>
            <a:fld id="{561DFCA9-1762-4670-99FE-6467C7CD0981}" type="slidenum">
              <a:rPr lang="en-US" altLang="en-US" smtClean="0"/>
              <a:pPr>
                <a:defRPr/>
              </a:pPr>
              <a:t>51</a:t>
            </a:fld>
            <a:endParaRPr lang="en-US" altLang="en-US"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p:txBody>
          <a:bodyPr/>
          <a:lstStyle/>
          <a:p>
            <a:pPr>
              <a:defRPr/>
            </a:pPr>
            <a:fld id="{C642B671-9AA6-4F0C-A8A7-C75DE5A3B29F}" type="slidenum">
              <a:rPr lang="en-US" altLang="en-US" smtClean="0"/>
              <a:pPr>
                <a:defRPr/>
              </a:pPr>
              <a:t>68</a:t>
            </a:fld>
            <a:endParaRPr lang="en-US" altLang="en-US" smtClean="0"/>
          </a:p>
        </p:txBody>
      </p:sp>
      <p:sp>
        <p:nvSpPr>
          <p:cNvPr id="150531" name="Rectangle 2"/>
          <p:cNvSpPr>
            <a:spLocks noGrp="1" noRot="1" noChangeAspect="1" noChangeArrowheads="1" noTextEdit="1"/>
          </p:cNvSpPr>
          <p:nvPr>
            <p:ph type="sldImg"/>
          </p:nvPr>
        </p:nvSpPr>
        <p:spPr>
          <a:xfrm>
            <a:off x="1171575" y="706438"/>
            <a:ext cx="4514850" cy="3387725"/>
          </a:xfrm>
          <a:ln/>
        </p:spPr>
      </p:sp>
      <p:sp>
        <p:nvSpPr>
          <p:cNvPr id="150532" name="Rectangle 3"/>
          <p:cNvSpPr>
            <a:spLocks noGrp="1" noChangeArrowheads="1"/>
          </p:cNvSpPr>
          <p:nvPr>
            <p:ph type="body" idx="1"/>
          </p:nvPr>
        </p:nvSpPr>
        <p:spPr>
          <a:noFill/>
          <a:ln/>
        </p:spPr>
        <p:txBody>
          <a:bodyPr/>
          <a:lstStyle/>
          <a:p>
            <a:pPr defTabSz="923925"/>
            <a:r>
              <a:rPr lang="en-US" altLang="en-US" smtClean="0">
                <a:latin typeface="Times New Roman" pitchFamily="18" charset="0"/>
              </a:rPr>
              <a:t>Note the current Internet study.</a:t>
            </a:r>
          </a:p>
          <a:p>
            <a:pPr defTabSz="923925"/>
            <a:endParaRPr lang="en-US" altLang="en-US" smtClean="0">
              <a:latin typeface="Times New Roman" pitchFamily="18" charset="0"/>
            </a:endParaRPr>
          </a:p>
          <a:p>
            <a:pPr defTabSz="923925"/>
            <a:r>
              <a:rPr lang="en-US" altLang="en-US" smtClean="0">
                <a:latin typeface="Times New Roman" pitchFamily="18" charset="0"/>
              </a:rPr>
              <a:t>Peering. Open interfaces.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ChangeArrowheads="1" noTextEdit="1"/>
          </p:cNvSpPr>
          <p:nvPr>
            <p:ph type="sldImg"/>
          </p:nvPr>
        </p:nvSpPr>
        <p:spPr>
          <a:ln/>
        </p:spPr>
      </p:sp>
      <p:sp>
        <p:nvSpPr>
          <p:cNvPr id="65538" name="Notes Placeholder 2"/>
          <p:cNvSpPr>
            <a:spLocks noGrp="1"/>
          </p:cNvSpPr>
          <p:nvPr>
            <p:ph type="body" idx="1"/>
          </p:nvPr>
        </p:nvSpPr>
        <p:spPr>
          <a:noFill/>
          <a:ln/>
        </p:spPr>
        <p:txBody>
          <a:bodyPr/>
          <a:lstStyle/>
          <a:p>
            <a:endParaRPr lang="en-US" altLang="en-US" smtClean="0">
              <a:latin typeface="Arial" pitchFamily="34" charset="0"/>
              <a:ea typeface="ＭＳ Ｐゴシック" pitchFamily="34" charset="-128"/>
            </a:endParaRPr>
          </a:p>
        </p:txBody>
      </p:sp>
      <p:sp>
        <p:nvSpPr>
          <p:cNvPr id="65539" name="Slide Number Placeholder 3"/>
          <p:cNvSpPr>
            <a:spLocks noGrp="1"/>
          </p:cNvSpPr>
          <p:nvPr>
            <p:ph type="sldNum" sz="quarter" idx="5"/>
          </p:nvPr>
        </p:nvSpPr>
        <p:spPr>
          <a:noFill/>
        </p:spPr>
        <p:txBody>
          <a:bodyPr/>
          <a:lstStyle/>
          <a:p>
            <a:fld id="{914924EB-5235-44F9-A5D0-E466AFC41996}" type="slidenum">
              <a:rPr lang="en-US" altLang="en-US"/>
              <a:pPr/>
              <a:t>81</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D2B1D67B-67E3-194C-A163-B5AD55745559}"/>
              </a:ext>
            </a:extLst>
          </p:cNvPr>
          <p:cNvSpPr>
            <a:spLocks noGrp="1"/>
          </p:cNvSpPr>
          <p:nvPr>
            <p:ph type="body" idx="1"/>
          </p:nvPr>
        </p:nvSpPr>
        <p:spPr/>
        <p:txBody>
          <a:bodyPr/>
          <a:lstStyle/>
          <a:p>
            <a:pPr>
              <a:defRPr/>
            </a:pPr>
            <a:r>
              <a:rPr lang="en-US" i="1" dirty="0"/>
              <a:t>The list from 1988 does not mention the word “security”. The first 1988 requirement, that the network continue operation despite loss of networks or gateways, could be seen as a specific sub-case of security, but the text in the next section of the original paper (see below) does not even hint that the failures might be due to malicious actions. In retrospect, it is difficult to reconstruct what our mind-set was when this paper was written (which is in the years immediately prior to 1988). By the early 1990s, security was an important if unresolved objective. It seems somewhat odd that the word did not even come up in this paper. </a:t>
            </a:r>
            <a:endParaRPr lang="en-US" dirty="0"/>
          </a:p>
          <a:p>
            <a:pPr>
              <a:defRPr/>
            </a:pPr>
            <a:r>
              <a:rPr lang="en-US" i="1" dirty="0"/>
              <a:t>The modern list calls out availability and resilience as distinct from the general category of “security”, a distinction that was motivated by my sense that this set of goals in particular were important enough that they should not be buried inside the broader category. So there is some correspondence between goal 1 in the 1988 list and 2 in the 2008 list. </a:t>
            </a:r>
            <a:endParaRPr lang="en-US" dirty="0"/>
          </a:p>
          <a:p>
            <a:pPr>
              <a:defRPr/>
            </a:pPr>
            <a:r>
              <a:rPr lang="en-US" i="1" dirty="0"/>
              <a:t>The 2008 list has economic viability as its third objective. As I noted above, the 1988 paper discussed “the problem of integrating a number of separately administrated entities into a common utility”, which seems like a specific manifestation of the recognition that the net is built out of parts. But the focus on economic viability seems to have been poorly understood, if at all. </a:t>
            </a:r>
            <a:endParaRPr lang="en-US" dirty="0"/>
          </a:p>
          <a:p>
            <a:pPr>
              <a:defRPr/>
            </a:pPr>
            <a:endParaRPr lang="en-US" dirty="0"/>
          </a:p>
          <a:p>
            <a:pPr marL="228600" indent="-228600">
              <a:buFontTx/>
              <a:buAutoNum type="arabicPeriod"/>
              <a:defRPr/>
            </a:pPr>
            <a:r>
              <a:rPr lang="en-US" dirty="0"/>
              <a:t>integrity/confidentiality</a:t>
            </a:r>
          </a:p>
          <a:p>
            <a:pPr marL="228600" indent="-228600">
              <a:buFontTx/>
              <a:buAutoNum type="arabicPeriod"/>
              <a:defRPr/>
            </a:pPr>
            <a:r>
              <a:rPr lang="en-US" dirty="0"/>
              <a:t>Avail/resilience</a:t>
            </a:r>
          </a:p>
          <a:p>
            <a:pPr marL="228600" indent="-228600">
              <a:buFontTx/>
              <a:buAutoNum type="arabicPeriod"/>
              <a:defRPr/>
            </a:pPr>
            <a:r>
              <a:rPr lang="en-US" dirty="0"/>
              <a:t>Can everyone make money</a:t>
            </a:r>
          </a:p>
          <a:p>
            <a:pPr marL="228600" indent="-228600">
              <a:buFontTx/>
              <a:buAutoNum type="arabicPeriod"/>
              <a:defRPr/>
            </a:pPr>
            <a:r>
              <a:rPr lang="en-US" dirty="0"/>
              <a:t>Management </a:t>
            </a:r>
            <a:r>
              <a:rPr lang="mr-IN" dirty="0"/>
              <a:t>–</a:t>
            </a:r>
            <a:r>
              <a:rPr lang="en-US" dirty="0"/>
              <a:t> fault detection/isolation</a:t>
            </a:r>
          </a:p>
          <a:p>
            <a:pPr marL="228600" indent="-228600">
              <a:buFontTx/>
              <a:buAutoNum type="arabicPeriod"/>
              <a:defRPr/>
            </a:pPr>
            <a:r>
              <a:rPr lang="en-US" dirty="0"/>
              <a:t>E.g. privacy, lawful intercept, control of illegal behavior</a:t>
            </a:r>
          </a:p>
          <a:p>
            <a:pPr marL="228600" indent="-228600">
              <a:buFontTx/>
              <a:buAutoNum type="arabicPeriod"/>
              <a:defRPr/>
            </a:pPr>
            <a:r>
              <a:rPr lang="en-US" dirty="0"/>
              <a:t>Is evolution easy?</a:t>
            </a:r>
          </a:p>
          <a:p>
            <a:pPr marL="228600" indent="-228600">
              <a:buFontTx/>
              <a:buAutoNum type="arabicPeriod"/>
              <a:defRPr/>
            </a:pPr>
            <a:r>
              <a:rPr lang="en-US" dirty="0"/>
              <a:t>E.g. 9bit bytes, sensors, etc.</a:t>
            </a:r>
          </a:p>
          <a:p>
            <a:pPr marL="228600" indent="-228600">
              <a:buFontTx/>
              <a:buAutoNum type="arabicPeriod"/>
              <a:defRPr/>
            </a:pPr>
            <a:r>
              <a:rPr lang="en-US" dirty="0"/>
              <a:t>E.g. mobile links, optical links, etc. </a:t>
            </a:r>
          </a:p>
          <a:p>
            <a:pPr marL="228600" indent="-228600">
              <a:buFontTx/>
              <a:buAutoNum type="arabicPeriod"/>
              <a:defRPr/>
            </a:pPr>
            <a:r>
              <a:rPr lang="en-US" dirty="0"/>
              <a:t>Tomorrow’s apps</a:t>
            </a:r>
          </a:p>
          <a:p>
            <a:pPr marL="228600" indent="-228600">
              <a:buFontTx/>
              <a:buAutoNum type="arabicPeriod"/>
              <a:defRPr/>
            </a:pPr>
            <a:r>
              <a:rPr lang="en-US" dirty="0"/>
              <a:t>Perhaps it doesn’t need to do everything</a:t>
            </a:r>
            <a:r>
              <a:rPr lang="mr-IN" dirty="0"/>
              <a:t>…</a:t>
            </a:r>
            <a:endParaRPr lang="en-US" dirty="0"/>
          </a:p>
        </p:txBody>
      </p:sp>
      <p:sp>
        <p:nvSpPr>
          <p:cNvPr id="67587" name="Slide Number Placeholder 3"/>
          <p:cNvSpPr>
            <a:spLocks noGrp="1"/>
          </p:cNvSpPr>
          <p:nvPr>
            <p:ph type="sldNum" sz="quarter" idx="5"/>
          </p:nvPr>
        </p:nvSpPr>
        <p:spPr>
          <a:noFill/>
        </p:spPr>
        <p:txBody>
          <a:bodyPr/>
          <a:lstStyle/>
          <a:p>
            <a:fld id="{B96913FD-1F10-488B-9E3D-CC8144DCD387}" type="slidenum">
              <a:rPr lang="en-US" altLang="en-US"/>
              <a:pPr/>
              <a:t>82</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ChangeArrowheads="1" noTextEdit="1"/>
          </p:cNvSpPr>
          <p:nvPr>
            <p:ph type="sldImg"/>
          </p:nvPr>
        </p:nvSpPr>
        <p:spPr>
          <a:ln/>
        </p:spPr>
      </p:sp>
      <p:sp>
        <p:nvSpPr>
          <p:cNvPr id="69634" name="Notes Placeholder 2"/>
          <p:cNvSpPr>
            <a:spLocks noGrp="1"/>
          </p:cNvSpPr>
          <p:nvPr>
            <p:ph type="body" idx="1"/>
          </p:nvPr>
        </p:nvSpPr>
        <p:spPr>
          <a:noFill/>
          <a:ln/>
        </p:spPr>
        <p:txBody>
          <a:bodyPr/>
          <a:lstStyle/>
          <a:p>
            <a:endParaRPr lang="en-US" altLang="en-US" smtClean="0">
              <a:latin typeface="Arial" pitchFamily="34" charset="0"/>
              <a:ea typeface="ＭＳ Ｐゴシック" pitchFamily="34" charset="-128"/>
            </a:endParaRPr>
          </a:p>
        </p:txBody>
      </p:sp>
      <p:sp>
        <p:nvSpPr>
          <p:cNvPr id="69635" name="Slide Number Placeholder 3"/>
          <p:cNvSpPr>
            <a:spLocks noGrp="1"/>
          </p:cNvSpPr>
          <p:nvPr>
            <p:ph type="sldNum" sz="quarter" idx="5"/>
          </p:nvPr>
        </p:nvSpPr>
        <p:spPr>
          <a:noFill/>
        </p:spPr>
        <p:txBody>
          <a:bodyPr/>
          <a:lstStyle/>
          <a:p>
            <a:fld id="{8A6A9196-7749-47DE-9331-AC7DE4E26180}" type="slidenum">
              <a:rPr lang="en-US" altLang="en-US"/>
              <a:pPr/>
              <a:t>83</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ChangeArrowheads="1" noTextEdit="1"/>
          </p:cNvSpPr>
          <p:nvPr>
            <p:ph type="sldImg"/>
          </p:nvPr>
        </p:nvSpPr>
        <p:spPr>
          <a:ln/>
        </p:spPr>
      </p:sp>
      <p:sp>
        <p:nvSpPr>
          <p:cNvPr id="75778" name="Notes Placeholder 2"/>
          <p:cNvSpPr>
            <a:spLocks noGrp="1"/>
          </p:cNvSpPr>
          <p:nvPr>
            <p:ph type="body" idx="1"/>
          </p:nvPr>
        </p:nvSpPr>
        <p:spPr>
          <a:noFill/>
          <a:ln/>
        </p:spPr>
        <p:txBody>
          <a:bodyPr/>
          <a:lstStyle/>
          <a:p>
            <a:endParaRPr lang="en-US" altLang="en-US" smtClean="0">
              <a:latin typeface="Arial" pitchFamily="34" charset="0"/>
              <a:ea typeface="ＭＳ Ｐゴシック" pitchFamily="34" charset="-128"/>
            </a:endParaRPr>
          </a:p>
        </p:txBody>
      </p:sp>
      <p:sp>
        <p:nvSpPr>
          <p:cNvPr id="75779" name="Slide Number Placeholder 3"/>
          <p:cNvSpPr>
            <a:spLocks noGrp="1"/>
          </p:cNvSpPr>
          <p:nvPr>
            <p:ph type="sldNum" sz="quarter" idx="5"/>
          </p:nvPr>
        </p:nvSpPr>
        <p:spPr>
          <a:noFill/>
        </p:spPr>
        <p:txBody>
          <a:bodyPr/>
          <a:lstStyle/>
          <a:p>
            <a:fld id="{94C014C0-C833-401E-8FD2-AE31D4C147BF}" type="slidenum">
              <a:rPr lang="en-US" altLang="en-US"/>
              <a:pPr/>
              <a:t>88</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p>
            <a:pPr>
              <a:defRPr/>
            </a:pPr>
            <a:fld id="{3BD05802-F93E-488C-9627-5CB83FD7C3AE}" type="slidenum">
              <a:rPr lang="en-US" altLang="en-US" smtClean="0"/>
              <a:pPr>
                <a:defRPr/>
              </a:pPr>
              <a:t>10</a:t>
            </a:fld>
            <a:endParaRPr lang="en-US" alt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685800" y="4343400"/>
            <a:ext cx="5486400" cy="4114800"/>
          </a:xfrm>
          <a:noFill/>
          <a:ln/>
        </p:spPr>
        <p:txBody>
          <a:bodyPr/>
          <a:lstStyle/>
          <a:p>
            <a:endParaRPr lang="en-US" alt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ChangeArrowheads="1" noTextEdit="1"/>
          </p:cNvSpPr>
          <p:nvPr>
            <p:ph type="sldImg"/>
          </p:nvPr>
        </p:nvSpPr>
        <p:spPr>
          <a:ln/>
        </p:spPr>
      </p:sp>
      <p:sp>
        <p:nvSpPr>
          <p:cNvPr id="77826" name="Notes Placeholder 2"/>
          <p:cNvSpPr>
            <a:spLocks noGrp="1"/>
          </p:cNvSpPr>
          <p:nvPr>
            <p:ph type="body" idx="1"/>
          </p:nvPr>
        </p:nvSpPr>
        <p:spPr>
          <a:noFill/>
          <a:ln/>
        </p:spPr>
        <p:txBody>
          <a:bodyPr/>
          <a:lstStyle/>
          <a:p>
            <a:endParaRPr lang="en-US" altLang="en-US" smtClean="0">
              <a:latin typeface="Arial" pitchFamily="34" charset="0"/>
              <a:ea typeface="ＭＳ Ｐゴシック" pitchFamily="34" charset="-128"/>
            </a:endParaRPr>
          </a:p>
        </p:txBody>
      </p:sp>
      <p:sp>
        <p:nvSpPr>
          <p:cNvPr id="77827" name="Slide Number Placeholder 3"/>
          <p:cNvSpPr>
            <a:spLocks noGrp="1"/>
          </p:cNvSpPr>
          <p:nvPr>
            <p:ph type="sldNum" sz="quarter" idx="5"/>
          </p:nvPr>
        </p:nvSpPr>
        <p:spPr>
          <a:noFill/>
        </p:spPr>
        <p:txBody>
          <a:bodyPr/>
          <a:lstStyle/>
          <a:p>
            <a:fld id="{8370B3EF-9BE9-4759-B18A-84A729D4774E}" type="slidenum">
              <a:rPr lang="en-US" altLang="en-US"/>
              <a:pPr/>
              <a:t>89</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p:cNvSpPr>
          <p:nvPr>
            <p:ph type="body" idx="1"/>
          </p:nvPr>
        </p:nvSpPr>
        <p:spPr>
          <a:noFill/>
          <a:ln/>
        </p:spPr>
        <p:txBody>
          <a:bodyPr/>
          <a:lstStyle/>
          <a:p>
            <a:endParaRPr lang="en-US" altLang="en-US" smtClean="0">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p>
            <a:pPr>
              <a:defRPr/>
            </a:pPr>
            <a:fld id="{DE34ACEF-F3BB-4188-AC42-6FA165F21C38}" type="slidenum">
              <a:rPr lang="en-US" altLang="en-US" smtClean="0"/>
              <a:pPr>
                <a:defRPr/>
              </a:pPr>
              <a:t>12</a:t>
            </a:fld>
            <a:endParaRPr lang="en-US" alt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p>
            <a:pPr>
              <a:defRPr/>
            </a:pPr>
            <a:fld id="{60893CCA-BC6B-4014-9E93-8884856C47CC}" type="slidenum">
              <a:rPr lang="en-US" altLang="en-US" smtClean="0"/>
              <a:pPr>
                <a:defRPr/>
              </a:pPr>
              <a:t>13</a:t>
            </a:fld>
            <a:endParaRPr lang="en-US" alt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p>
            <a:pPr>
              <a:defRPr/>
            </a:pPr>
            <a:fld id="{FBB4535C-388F-447D-B6A0-988354D8B0EC}" type="slidenum">
              <a:rPr lang="en-US" altLang="en-US" smtClean="0"/>
              <a:pPr>
                <a:defRPr/>
              </a:pPr>
              <a:t>14</a:t>
            </a:fld>
            <a:endParaRPr lang="en-US" alt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p>
            <a:pPr>
              <a:defRPr/>
            </a:pPr>
            <a:fld id="{CB25F5CC-8C4D-4AA9-8A18-E72AB8D8B73E}" type="slidenum">
              <a:rPr lang="en-US" altLang="en-US" smtClean="0"/>
              <a:pPr>
                <a:defRPr/>
              </a:pPr>
              <a:t>15</a:t>
            </a:fld>
            <a:endParaRPr lang="en-US" alt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p>
            <a:pPr>
              <a:defRPr/>
            </a:pPr>
            <a:fld id="{51266364-ABF0-4228-A7F3-9D254A5E2E4D}" type="slidenum">
              <a:rPr lang="en-US" altLang="en-US" smtClean="0"/>
              <a:pPr>
                <a:defRPr/>
              </a:pPr>
              <a:t>16</a:t>
            </a:fld>
            <a:endParaRPr lang="en-US" alt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50"/>
          <p:cNvGrpSpPr>
            <a:grpSpLocks/>
          </p:cNvGrpSpPr>
          <p:nvPr/>
        </p:nvGrpSpPr>
        <p:grpSpPr bwMode="auto">
          <a:xfrm>
            <a:off x="0" y="2438400"/>
            <a:ext cx="9009063" cy="1052513"/>
            <a:chOff x="0" y="1536"/>
            <a:chExt cx="5675" cy="663"/>
          </a:xfrm>
        </p:grpSpPr>
        <p:grpSp>
          <p:nvGrpSpPr>
            <p:cNvPr id="5" name="Group 2051"/>
            <p:cNvGrpSpPr>
              <a:grpSpLocks/>
            </p:cNvGrpSpPr>
            <p:nvPr/>
          </p:nvGrpSpPr>
          <p:grpSpPr bwMode="auto">
            <a:xfrm>
              <a:off x="185" y="1604"/>
              <a:ext cx="449" cy="299"/>
              <a:chOff x="720" y="336"/>
              <a:chExt cx="624" cy="432"/>
            </a:xfrm>
          </p:grpSpPr>
          <p:sp>
            <p:nvSpPr>
              <p:cNvPr id="12" name="Rectangle 2052"/>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lgn="ctr">
                  <a:defRPr/>
                </a:pPr>
                <a:endParaRPr lang="en-US">
                  <a:cs typeface="+mn-cs"/>
                </a:endParaRPr>
              </a:p>
            </p:txBody>
          </p:sp>
          <p:sp>
            <p:nvSpPr>
              <p:cNvPr id="13" name="Rectangle 2053"/>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en-US">
                  <a:cs typeface="+mn-cs"/>
                </a:endParaRPr>
              </a:p>
            </p:txBody>
          </p:sp>
        </p:grpSp>
        <p:grpSp>
          <p:nvGrpSpPr>
            <p:cNvPr id="6" name="Group 2054"/>
            <p:cNvGrpSpPr>
              <a:grpSpLocks/>
            </p:cNvGrpSpPr>
            <p:nvPr/>
          </p:nvGrpSpPr>
          <p:grpSpPr bwMode="auto">
            <a:xfrm>
              <a:off x="263" y="1870"/>
              <a:ext cx="466" cy="299"/>
              <a:chOff x="912" y="2640"/>
              <a:chExt cx="672" cy="432"/>
            </a:xfrm>
          </p:grpSpPr>
          <p:sp>
            <p:nvSpPr>
              <p:cNvPr id="10" name="Rectangle 2055"/>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lgn="ctr">
                  <a:defRPr/>
                </a:pPr>
                <a:endParaRPr lang="en-US">
                  <a:cs typeface="+mn-cs"/>
                </a:endParaRPr>
              </a:p>
            </p:txBody>
          </p:sp>
          <p:sp>
            <p:nvSpPr>
              <p:cNvPr id="11" name="Rectangle 2056"/>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defRPr/>
                </a:pPr>
                <a:endParaRPr lang="en-US">
                  <a:cs typeface="+mn-cs"/>
                </a:endParaRPr>
              </a:p>
            </p:txBody>
          </p:sp>
        </p:grpSp>
        <p:sp>
          <p:nvSpPr>
            <p:cNvPr id="7" name="Rectangle 6"/>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defRPr/>
              </a:pPr>
              <a:endParaRPr lang="en-US">
                <a:cs typeface="+mn-cs"/>
              </a:endParaRPr>
            </a:p>
          </p:txBody>
        </p:sp>
        <p:sp>
          <p:nvSpPr>
            <p:cNvPr id="8" name="Rectangle 7"/>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lgn="ctr">
                <a:defRPr/>
              </a:pPr>
              <a:endParaRPr lang="en-US">
                <a:cs typeface="+mn-cs"/>
              </a:endParaRPr>
            </a:p>
          </p:txBody>
        </p:sp>
        <p:sp>
          <p:nvSpPr>
            <p:cNvPr id="9" name="Rectangle 8"/>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defRPr/>
              </a:pPr>
              <a:endParaRPr lang="en-US">
                <a:cs typeface="+mn-cs"/>
              </a:endParaRPr>
            </a:p>
          </p:txBody>
        </p:sp>
      </p:grpSp>
      <p:sp>
        <p:nvSpPr>
          <p:cNvPr id="48140" name="Rectangle 2060"/>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8141" name="Rectangle 2061"/>
          <p:cNvSpPr>
            <a:spLocks noGrp="1" noChangeArrowheads="1"/>
          </p:cNvSpPr>
          <p:nvPr>
            <p:ph type="subTitle" idx="1"/>
          </p:nvPr>
        </p:nvSpPr>
        <p:spPr>
          <a:xfrm>
            <a:off x="1371600" y="3886200"/>
            <a:ext cx="6400800" cy="1752600"/>
          </a:xfrm>
        </p:spPr>
        <p:txBody>
          <a:bodyPr/>
          <a:lstStyle>
            <a:lvl1pPr marL="0" indent="0" algn="ctr">
              <a:buFont typeface="Wingdings" pitchFamily="-80" charset="2"/>
              <a:buNone/>
              <a:defRPr/>
            </a:lvl1pPr>
          </a:lstStyle>
          <a:p>
            <a:r>
              <a:rPr lang="en-US"/>
              <a:t>Click to edit Master subtitle style</a:t>
            </a:r>
          </a:p>
        </p:txBody>
      </p:sp>
      <p:sp>
        <p:nvSpPr>
          <p:cNvPr id="14" name="Rectangle 2062"/>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en-US"/>
              <a:t>Univ. of Tehran</a:t>
            </a:r>
          </a:p>
        </p:txBody>
      </p:sp>
      <p:sp>
        <p:nvSpPr>
          <p:cNvPr id="15" name="Rectangle 2063"/>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Computer Network</a:t>
            </a:r>
          </a:p>
        </p:txBody>
      </p:sp>
      <p:sp>
        <p:nvSpPr>
          <p:cNvPr id="16" name="Rectangle 2064"/>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D0B56476-80D0-40E6-B3F8-C2E9074DD94C}"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Univ. of Tehran</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Computer Network</a:t>
            </a:r>
          </a:p>
        </p:txBody>
      </p:sp>
      <p:sp>
        <p:nvSpPr>
          <p:cNvPr id="6" name="Rectangle 13"/>
          <p:cNvSpPr>
            <a:spLocks noGrp="1" noChangeArrowheads="1"/>
          </p:cNvSpPr>
          <p:nvPr>
            <p:ph type="sldNum" sz="quarter" idx="12"/>
          </p:nvPr>
        </p:nvSpPr>
        <p:spPr>
          <a:ln/>
        </p:spPr>
        <p:txBody>
          <a:bodyPr/>
          <a:lstStyle>
            <a:lvl1pPr>
              <a:defRPr/>
            </a:lvl1pPr>
          </a:lstStyle>
          <a:p>
            <a:pPr>
              <a:defRPr/>
            </a:pPr>
            <a:fld id="{918F905C-7782-4379-BA19-F64A71B490AC}"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1025" y="204788"/>
            <a:ext cx="2022475"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8838" y="204788"/>
            <a:ext cx="5919787"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Univ. of Tehran</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Computer Network</a:t>
            </a:r>
          </a:p>
        </p:txBody>
      </p:sp>
      <p:sp>
        <p:nvSpPr>
          <p:cNvPr id="6" name="Rectangle 13"/>
          <p:cNvSpPr>
            <a:spLocks noGrp="1" noChangeArrowheads="1"/>
          </p:cNvSpPr>
          <p:nvPr>
            <p:ph type="sldNum" sz="quarter" idx="12"/>
          </p:nvPr>
        </p:nvSpPr>
        <p:spPr>
          <a:ln/>
        </p:spPr>
        <p:txBody>
          <a:bodyPr/>
          <a:lstStyle>
            <a:lvl1pPr>
              <a:defRPr/>
            </a:lvl1pPr>
          </a:lstStyle>
          <a:p>
            <a:pPr>
              <a:defRPr/>
            </a:pPr>
            <a:fld id="{CD65479C-85B1-4A79-9816-39162127AAB5}"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06488" y="204788"/>
            <a:ext cx="7748587" cy="10255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58838" y="1311275"/>
            <a:ext cx="3970337" cy="474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81575" y="1311275"/>
            <a:ext cx="3971925" cy="474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Univ. of Tehran</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Computer Network</a:t>
            </a:r>
          </a:p>
        </p:txBody>
      </p:sp>
      <p:sp>
        <p:nvSpPr>
          <p:cNvPr id="7" name="Rectangle 13"/>
          <p:cNvSpPr>
            <a:spLocks noGrp="1" noChangeArrowheads="1"/>
          </p:cNvSpPr>
          <p:nvPr>
            <p:ph type="sldNum" sz="quarter" idx="12"/>
          </p:nvPr>
        </p:nvSpPr>
        <p:spPr>
          <a:ln/>
        </p:spPr>
        <p:txBody>
          <a:bodyPr/>
          <a:lstStyle>
            <a:lvl1pPr>
              <a:defRPr/>
            </a:lvl1pPr>
          </a:lstStyle>
          <a:p>
            <a:pPr>
              <a:defRPr/>
            </a:pPr>
            <a:fld id="{D8EA08DD-B170-4BC1-8EA8-39E74029CC5C}"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06488" y="204788"/>
            <a:ext cx="7748587" cy="10255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58838" y="1311275"/>
            <a:ext cx="8094662" cy="229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58838" y="3760788"/>
            <a:ext cx="8094662" cy="2297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Univ. of Tehran</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Computer Network</a:t>
            </a:r>
          </a:p>
        </p:txBody>
      </p:sp>
      <p:sp>
        <p:nvSpPr>
          <p:cNvPr id="7" name="Rectangle 13"/>
          <p:cNvSpPr>
            <a:spLocks noGrp="1" noChangeArrowheads="1"/>
          </p:cNvSpPr>
          <p:nvPr>
            <p:ph type="sldNum" sz="quarter" idx="12"/>
          </p:nvPr>
        </p:nvSpPr>
        <p:spPr>
          <a:ln/>
        </p:spPr>
        <p:txBody>
          <a:bodyPr/>
          <a:lstStyle>
            <a:lvl1pPr>
              <a:defRPr/>
            </a:lvl1pPr>
          </a:lstStyle>
          <a:p>
            <a:pPr>
              <a:defRPr/>
            </a:pPr>
            <a:fld id="{129EABE9-9C47-41A5-8508-CAB02732D13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Univ. of Tehran</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Computer Network</a:t>
            </a:r>
          </a:p>
        </p:txBody>
      </p:sp>
      <p:sp>
        <p:nvSpPr>
          <p:cNvPr id="6" name="Rectangle 13"/>
          <p:cNvSpPr>
            <a:spLocks noGrp="1" noChangeArrowheads="1"/>
          </p:cNvSpPr>
          <p:nvPr>
            <p:ph type="sldNum" sz="quarter" idx="12"/>
          </p:nvPr>
        </p:nvSpPr>
        <p:spPr>
          <a:ln/>
        </p:spPr>
        <p:txBody>
          <a:bodyPr/>
          <a:lstStyle>
            <a:lvl1pPr>
              <a:defRPr/>
            </a:lvl1pPr>
          </a:lstStyle>
          <a:p>
            <a:pPr>
              <a:defRPr/>
            </a:pPr>
            <a:fld id="{C798873B-5AEA-4F6A-B484-73F9F18942CA}"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a:t>Univ. of Tehran</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Computer Network</a:t>
            </a:r>
          </a:p>
        </p:txBody>
      </p:sp>
      <p:sp>
        <p:nvSpPr>
          <p:cNvPr id="6" name="Rectangle 13"/>
          <p:cNvSpPr>
            <a:spLocks noGrp="1" noChangeArrowheads="1"/>
          </p:cNvSpPr>
          <p:nvPr>
            <p:ph type="sldNum" sz="quarter" idx="12"/>
          </p:nvPr>
        </p:nvSpPr>
        <p:spPr>
          <a:ln/>
        </p:spPr>
        <p:txBody>
          <a:bodyPr/>
          <a:lstStyle>
            <a:lvl1pPr>
              <a:defRPr/>
            </a:lvl1pPr>
          </a:lstStyle>
          <a:p>
            <a:pPr>
              <a:defRPr/>
            </a:pPr>
            <a:fld id="{F0D446A7-D5A2-46A8-8E0F-8868265347AF}"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58838" y="1311275"/>
            <a:ext cx="3970337" cy="4746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81575" y="1311275"/>
            <a:ext cx="3971925" cy="4746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Univ. of Tehran</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Computer Network</a:t>
            </a:r>
          </a:p>
        </p:txBody>
      </p:sp>
      <p:sp>
        <p:nvSpPr>
          <p:cNvPr id="7" name="Rectangle 13"/>
          <p:cNvSpPr>
            <a:spLocks noGrp="1" noChangeArrowheads="1"/>
          </p:cNvSpPr>
          <p:nvPr>
            <p:ph type="sldNum" sz="quarter" idx="12"/>
          </p:nvPr>
        </p:nvSpPr>
        <p:spPr>
          <a:ln/>
        </p:spPr>
        <p:txBody>
          <a:bodyPr/>
          <a:lstStyle>
            <a:lvl1pPr>
              <a:defRPr/>
            </a:lvl1pPr>
          </a:lstStyle>
          <a:p>
            <a:pPr>
              <a:defRPr/>
            </a:pPr>
            <a:fld id="{CA57EF3E-4461-49D9-B27E-E0EA2897F361}"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r>
              <a:rPr lang="en-US"/>
              <a:t>Univ. of Tehran</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t>Computer Network</a:t>
            </a:r>
          </a:p>
        </p:txBody>
      </p:sp>
      <p:sp>
        <p:nvSpPr>
          <p:cNvPr id="9" name="Rectangle 13"/>
          <p:cNvSpPr>
            <a:spLocks noGrp="1" noChangeArrowheads="1"/>
          </p:cNvSpPr>
          <p:nvPr>
            <p:ph type="sldNum" sz="quarter" idx="12"/>
          </p:nvPr>
        </p:nvSpPr>
        <p:spPr>
          <a:ln/>
        </p:spPr>
        <p:txBody>
          <a:bodyPr/>
          <a:lstStyle>
            <a:lvl1pPr>
              <a:defRPr/>
            </a:lvl1pPr>
          </a:lstStyle>
          <a:p>
            <a:pPr>
              <a:defRPr/>
            </a:pPr>
            <a:fld id="{75E81D18-63B8-4EEF-9EA3-67CDF244CBAD}"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r>
              <a:rPr lang="en-US"/>
              <a:t>Univ. of Tehran</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t>Computer Network</a:t>
            </a:r>
          </a:p>
        </p:txBody>
      </p:sp>
      <p:sp>
        <p:nvSpPr>
          <p:cNvPr id="5" name="Rectangle 13"/>
          <p:cNvSpPr>
            <a:spLocks noGrp="1" noChangeArrowheads="1"/>
          </p:cNvSpPr>
          <p:nvPr>
            <p:ph type="sldNum" sz="quarter" idx="12"/>
          </p:nvPr>
        </p:nvSpPr>
        <p:spPr>
          <a:ln/>
        </p:spPr>
        <p:txBody>
          <a:bodyPr/>
          <a:lstStyle>
            <a:lvl1pPr>
              <a:defRPr/>
            </a:lvl1pPr>
          </a:lstStyle>
          <a:p>
            <a:pPr>
              <a:defRPr/>
            </a:pPr>
            <a:fld id="{1E6006E7-DCEB-4934-917B-4AD5EACAE9A1}"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t>Univ. of Tehran</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t>Computer Network</a:t>
            </a:r>
          </a:p>
        </p:txBody>
      </p:sp>
      <p:sp>
        <p:nvSpPr>
          <p:cNvPr id="4" name="Rectangle 13"/>
          <p:cNvSpPr>
            <a:spLocks noGrp="1" noChangeArrowheads="1"/>
          </p:cNvSpPr>
          <p:nvPr>
            <p:ph type="sldNum" sz="quarter" idx="12"/>
          </p:nvPr>
        </p:nvSpPr>
        <p:spPr>
          <a:ln/>
        </p:spPr>
        <p:txBody>
          <a:bodyPr/>
          <a:lstStyle>
            <a:lvl1pPr>
              <a:defRPr/>
            </a:lvl1pPr>
          </a:lstStyle>
          <a:p>
            <a:pPr>
              <a:defRPr/>
            </a:pPr>
            <a:fld id="{4DA87227-B168-4E8B-A9F2-F8FE7192E562}"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Univ. of Tehran</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Computer Network</a:t>
            </a:r>
          </a:p>
        </p:txBody>
      </p:sp>
      <p:sp>
        <p:nvSpPr>
          <p:cNvPr id="7" name="Rectangle 13"/>
          <p:cNvSpPr>
            <a:spLocks noGrp="1" noChangeArrowheads="1"/>
          </p:cNvSpPr>
          <p:nvPr>
            <p:ph type="sldNum" sz="quarter" idx="12"/>
          </p:nvPr>
        </p:nvSpPr>
        <p:spPr>
          <a:ln/>
        </p:spPr>
        <p:txBody>
          <a:bodyPr/>
          <a:lstStyle>
            <a:lvl1pPr>
              <a:defRPr/>
            </a:lvl1pPr>
          </a:lstStyle>
          <a:p>
            <a:pPr>
              <a:defRPr/>
            </a:pPr>
            <a:fld id="{823A2B9D-9F11-4BA9-839E-57A5E8F91E71}"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Univ. of Tehran</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Computer Network</a:t>
            </a:r>
          </a:p>
        </p:txBody>
      </p:sp>
      <p:sp>
        <p:nvSpPr>
          <p:cNvPr id="7" name="Rectangle 13"/>
          <p:cNvSpPr>
            <a:spLocks noGrp="1" noChangeArrowheads="1"/>
          </p:cNvSpPr>
          <p:nvPr>
            <p:ph type="sldNum" sz="quarter" idx="12"/>
          </p:nvPr>
        </p:nvSpPr>
        <p:spPr>
          <a:ln/>
        </p:spPr>
        <p:txBody>
          <a:bodyPr/>
          <a:lstStyle>
            <a:lvl1pPr>
              <a:defRPr/>
            </a:lvl1pPr>
          </a:lstStyle>
          <a:p>
            <a:pPr>
              <a:defRPr/>
            </a:pPr>
            <a:fld id="{8EDA3236-0E31-4DDC-86F6-9A90A7FD086A}"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47675" y="714375"/>
            <a:ext cx="438150" cy="474663"/>
          </a:xfrm>
          <a:prstGeom prst="rect">
            <a:avLst/>
          </a:prstGeom>
          <a:solidFill>
            <a:schemeClr val="accent2"/>
          </a:solidFill>
          <a:ln w="9525">
            <a:noFill/>
            <a:miter lim="800000"/>
            <a:headEnd/>
            <a:tailEnd/>
          </a:ln>
        </p:spPr>
        <p:txBody>
          <a:bodyPr wrap="none" anchor="ctr"/>
          <a:lstStyle/>
          <a:p>
            <a:pPr algn="ctr">
              <a:defRPr/>
            </a:pPr>
            <a:endParaRPr kumimoji="1" lang="en-US" sz="2400">
              <a:cs typeface="+mn-cs"/>
            </a:endParaRPr>
          </a:p>
        </p:txBody>
      </p:sp>
      <p:sp>
        <p:nvSpPr>
          <p:cNvPr id="1027" name="Rectangle 3"/>
          <p:cNvSpPr>
            <a:spLocks noChangeArrowheads="1"/>
          </p:cNvSpPr>
          <p:nvPr/>
        </p:nvSpPr>
        <p:spPr bwMode="ltGray">
          <a:xfrm>
            <a:off x="874713" y="641350"/>
            <a:ext cx="328612"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defRPr/>
            </a:pPr>
            <a:endParaRPr kumimoji="1" lang="en-US" sz="2400">
              <a:cs typeface="+mn-cs"/>
            </a:endParaRPr>
          </a:p>
        </p:txBody>
      </p:sp>
      <p:sp>
        <p:nvSpPr>
          <p:cNvPr id="1028" name="Rectangle 4"/>
          <p:cNvSpPr>
            <a:spLocks noChangeArrowheads="1"/>
          </p:cNvSpPr>
          <p:nvPr/>
        </p:nvSpPr>
        <p:spPr bwMode="ltGray">
          <a:xfrm>
            <a:off x="436563" y="1077913"/>
            <a:ext cx="422275" cy="474662"/>
          </a:xfrm>
          <a:prstGeom prst="rect">
            <a:avLst/>
          </a:prstGeom>
          <a:solidFill>
            <a:schemeClr val="folHlink"/>
          </a:solidFill>
          <a:ln w="9525">
            <a:noFill/>
            <a:miter lim="800000"/>
            <a:headEnd/>
            <a:tailEnd/>
          </a:ln>
        </p:spPr>
        <p:txBody>
          <a:bodyPr wrap="none" anchor="ctr"/>
          <a:lstStyle/>
          <a:p>
            <a:pPr algn="ctr">
              <a:defRPr/>
            </a:pPr>
            <a:endParaRPr kumimoji="1" lang="en-US" sz="2400">
              <a:cs typeface="+mn-cs"/>
            </a:endParaRPr>
          </a:p>
        </p:txBody>
      </p:sp>
      <p:sp>
        <p:nvSpPr>
          <p:cNvPr id="1029" name="Rectangle 5"/>
          <p:cNvSpPr>
            <a:spLocks noChangeArrowheads="1"/>
          </p:cNvSpPr>
          <p:nvPr/>
        </p:nvSpPr>
        <p:spPr bwMode="ltGray">
          <a:xfrm>
            <a:off x="836613" y="8858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kumimoji="1" lang="en-US" sz="2400">
              <a:cs typeface="+mn-cs"/>
            </a:endParaRPr>
          </a:p>
        </p:txBody>
      </p:sp>
      <p:sp>
        <p:nvSpPr>
          <p:cNvPr id="1030" name="Rectangle 6"/>
          <p:cNvSpPr>
            <a:spLocks noChangeArrowheads="1"/>
          </p:cNvSpPr>
          <p:nvPr/>
        </p:nvSpPr>
        <p:spPr bwMode="ltGray">
          <a:xfrm>
            <a:off x="201613" y="1063625"/>
            <a:ext cx="560387"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defRPr/>
            </a:pPr>
            <a:endParaRPr kumimoji="1" lang="en-US" sz="2400">
              <a:cs typeface="+mn-cs"/>
            </a:endParaRPr>
          </a:p>
        </p:txBody>
      </p:sp>
      <p:sp>
        <p:nvSpPr>
          <p:cNvPr id="1031" name="Rectangle 7"/>
          <p:cNvSpPr>
            <a:spLocks noChangeArrowheads="1"/>
          </p:cNvSpPr>
          <p:nvPr/>
        </p:nvSpPr>
        <p:spPr bwMode="gray">
          <a:xfrm>
            <a:off x="733425" y="298450"/>
            <a:ext cx="31750" cy="1052513"/>
          </a:xfrm>
          <a:prstGeom prst="rect">
            <a:avLst/>
          </a:prstGeom>
          <a:solidFill>
            <a:schemeClr val="bg2"/>
          </a:solidFill>
          <a:ln w="9525">
            <a:noFill/>
            <a:miter lim="800000"/>
            <a:headEnd/>
            <a:tailEnd/>
          </a:ln>
        </p:spPr>
        <p:txBody>
          <a:bodyPr wrap="none" anchor="ctr"/>
          <a:lstStyle/>
          <a:p>
            <a:pPr algn="ctr">
              <a:defRPr/>
            </a:pPr>
            <a:endParaRPr kumimoji="1" lang="en-US" sz="2400">
              <a:cs typeface="+mn-cs"/>
            </a:endParaRPr>
          </a:p>
        </p:txBody>
      </p:sp>
      <p:sp>
        <p:nvSpPr>
          <p:cNvPr id="1032" name="Rectangle 8"/>
          <p:cNvSpPr>
            <a:spLocks noChangeArrowheads="1"/>
          </p:cNvSpPr>
          <p:nvPr/>
        </p:nvSpPr>
        <p:spPr bwMode="gray">
          <a:xfrm>
            <a:off x="442913" y="126682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defRPr/>
            </a:pPr>
            <a:endParaRPr kumimoji="1" lang="en-US" sz="2400">
              <a:cs typeface="+mn-cs"/>
            </a:endParaRPr>
          </a:p>
        </p:txBody>
      </p:sp>
      <p:sp>
        <p:nvSpPr>
          <p:cNvPr id="1033" name="Rectangle 9"/>
          <p:cNvSpPr>
            <a:spLocks noGrp="1" noChangeArrowheads="1"/>
          </p:cNvSpPr>
          <p:nvPr>
            <p:ph type="title"/>
          </p:nvPr>
        </p:nvSpPr>
        <p:spPr bwMode="auto">
          <a:xfrm>
            <a:off x="1106488" y="204788"/>
            <a:ext cx="7748587" cy="10255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858838" y="1311275"/>
            <a:ext cx="8094662" cy="4746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711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a:cs typeface="+mn-cs"/>
              </a:defRPr>
            </a:lvl1pPr>
          </a:lstStyle>
          <a:p>
            <a:pPr>
              <a:defRPr/>
            </a:pPr>
            <a:r>
              <a:rPr lang="en-US"/>
              <a:t>Univ. of Tehran</a:t>
            </a:r>
          </a:p>
        </p:txBody>
      </p:sp>
      <p:sp>
        <p:nvSpPr>
          <p:cNvPr id="47116"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cs typeface="+mn-cs"/>
              </a:defRPr>
            </a:lvl1pPr>
          </a:lstStyle>
          <a:p>
            <a:pPr>
              <a:defRPr/>
            </a:pPr>
            <a:r>
              <a:rPr lang="en-US"/>
              <a:t>Computer Network</a:t>
            </a:r>
          </a:p>
        </p:txBody>
      </p:sp>
      <p:sp>
        <p:nvSpPr>
          <p:cNvPr id="4711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cs typeface="+mn-cs"/>
              </a:defRPr>
            </a:lvl1pPr>
          </a:lstStyle>
          <a:p>
            <a:pPr>
              <a:defRPr/>
            </a:pPr>
            <a:fld id="{C6763A38-74A8-457F-BE0B-A7E35CD8B421}" type="slidenum">
              <a:rPr lang="en-US" altLang="en-US"/>
              <a:pPr>
                <a:defRPr/>
              </a:pPr>
              <a:t>‹#›</a:t>
            </a:fld>
            <a:endParaRPr lang="en-US" altLang="en-US"/>
          </a:p>
        </p:txBody>
      </p:sp>
      <p:grpSp>
        <p:nvGrpSpPr>
          <p:cNvPr id="1038" name="Group 14"/>
          <p:cNvGrpSpPr>
            <a:grpSpLocks/>
          </p:cNvGrpSpPr>
          <p:nvPr/>
        </p:nvGrpSpPr>
        <p:grpSpPr bwMode="auto">
          <a:xfrm>
            <a:off x="7845425" y="296863"/>
            <a:ext cx="855663" cy="831850"/>
            <a:chOff x="3216" y="2448"/>
            <a:chExt cx="1979" cy="1729"/>
          </a:xfrm>
        </p:grpSpPr>
        <p:sp>
          <p:nvSpPr>
            <p:cNvPr id="1039" name="Line 15"/>
            <p:cNvSpPr>
              <a:spLocks noChangeShapeType="1"/>
            </p:cNvSpPr>
            <p:nvPr/>
          </p:nvSpPr>
          <p:spPr bwMode="auto">
            <a:xfrm flipV="1">
              <a:off x="3888" y="3359"/>
              <a:ext cx="143" cy="145"/>
            </a:xfrm>
            <a:prstGeom prst="line">
              <a:avLst/>
            </a:prstGeom>
            <a:noFill/>
            <a:ln w="9525">
              <a:solidFill>
                <a:schemeClr val="tx1"/>
              </a:solidFill>
              <a:round/>
              <a:headEnd/>
              <a:tailEnd/>
            </a:ln>
          </p:spPr>
          <p:txBody>
            <a:bodyPr wrap="none" anchor="ctr"/>
            <a:lstStyle/>
            <a:p>
              <a:pPr eaLnBrk="0" hangingPunct="0">
                <a:defRPr/>
              </a:pPr>
              <a:endParaRPr lang="en-US">
                <a:cs typeface="+mn-cs"/>
              </a:endParaRPr>
            </a:p>
          </p:txBody>
        </p:sp>
        <p:sp>
          <p:nvSpPr>
            <p:cNvPr id="1040" name="Freeform 16"/>
            <p:cNvSpPr>
              <a:spLocks/>
            </p:cNvSpPr>
            <p:nvPr/>
          </p:nvSpPr>
          <p:spPr bwMode="auto">
            <a:xfrm>
              <a:off x="3289" y="4065"/>
              <a:ext cx="114" cy="112"/>
            </a:xfrm>
            <a:custGeom>
              <a:avLst/>
              <a:gdLst>
                <a:gd name="T0" fmla="*/ 111 w 115"/>
                <a:gd name="T1" fmla="*/ 112 h 112"/>
                <a:gd name="T2" fmla="*/ 114 w 115"/>
                <a:gd name="T3" fmla="*/ 0 h 112"/>
                <a:gd name="T4" fmla="*/ 0 w 115"/>
                <a:gd name="T5" fmla="*/ 0 h 112"/>
                <a:gd name="T6" fmla="*/ 0 w 115"/>
                <a:gd name="T7" fmla="*/ 112 h 112"/>
                <a:gd name="T8" fmla="*/ 114 w 115"/>
                <a:gd name="T9" fmla="*/ 112 h 112"/>
                <a:gd name="T10" fmla="*/ 114 w 115"/>
                <a:gd name="T11" fmla="*/ 112 h 1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112">
                  <a:moveTo>
                    <a:pt x="112" y="112"/>
                  </a:moveTo>
                  <a:lnTo>
                    <a:pt x="115" y="0"/>
                  </a:lnTo>
                  <a:lnTo>
                    <a:pt x="0" y="0"/>
                  </a:lnTo>
                  <a:lnTo>
                    <a:pt x="0" y="112"/>
                  </a:lnTo>
                  <a:lnTo>
                    <a:pt x="115" y="112"/>
                  </a:lnTo>
                </a:path>
              </a:pathLst>
            </a:custGeom>
            <a:solidFill>
              <a:srgbClr val="FF0066">
                <a:alpha val="50195"/>
              </a:srgbClr>
            </a:solidFill>
            <a:ln w="7938">
              <a:solidFill>
                <a:schemeClr val="tx1"/>
              </a:solidFill>
              <a:prstDash val="solid"/>
              <a:round/>
              <a:headEnd/>
              <a:tailEnd/>
            </a:ln>
          </p:spPr>
          <p:txBody>
            <a:bodyPr/>
            <a:lstStyle/>
            <a:p>
              <a:pPr eaLnBrk="0" hangingPunct="0">
                <a:defRPr/>
              </a:pPr>
              <a:endParaRPr lang="en-US">
                <a:cs typeface="+mn-cs"/>
              </a:endParaRPr>
            </a:p>
          </p:txBody>
        </p:sp>
        <p:sp>
          <p:nvSpPr>
            <p:cNvPr id="1041" name="Freeform 17"/>
            <p:cNvSpPr>
              <a:spLocks/>
            </p:cNvSpPr>
            <p:nvPr/>
          </p:nvSpPr>
          <p:spPr bwMode="auto">
            <a:xfrm>
              <a:off x="3947" y="4065"/>
              <a:ext cx="117" cy="112"/>
            </a:xfrm>
            <a:custGeom>
              <a:avLst/>
              <a:gdLst>
                <a:gd name="T0" fmla="*/ 114 w 115"/>
                <a:gd name="T1" fmla="*/ 112 h 112"/>
                <a:gd name="T2" fmla="*/ 117 w 115"/>
                <a:gd name="T3" fmla="*/ 0 h 112"/>
                <a:gd name="T4" fmla="*/ 0 w 115"/>
                <a:gd name="T5" fmla="*/ 0 h 112"/>
                <a:gd name="T6" fmla="*/ 0 w 115"/>
                <a:gd name="T7" fmla="*/ 112 h 112"/>
                <a:gd name="T8" fmla="*/ 117 w 115"/>
                <a:gd name="T9" fmla="*/ 112 h 112"/>
                <a:gd name="T10" fmla="*/ 117 w 115"/>
                <a:gd name="T11" fmla="*/ 112 h 1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112">
                  <a:moveTo>
                    <a:pt x="112" y="112"/>
                  </a:moveTo>
                  <a:lnTo>
                    <a:pt x="115" y="0"/>
                  </a:lnTo>
                  <a:lnTo>
                    <a:pt x="0" y="0"/>
                  </a:lnTo>
                  <a:lnTo>
                    <a:pt x="0" y="112"/>
                  </a:lnTo>
                  <a:lnTo>
                    <a:pt x="115" y="112"/>
                  </a:lnTo>
                </a:path>
              </a:pathLst>
            </a:custGeom>
            <a:solidFill>
              <a:schemeClr val="accent1">
                <a:alpha val="50195"/>
              </a:schemeClr>
            </a:solidFill>
            <a:ln w="7938">
              <a:solidFill>
                <a:schemeClr val="tx1"/>
              </a:solidFill>
              <a:prstDash val="solid"/>
              <a:round/>
              <a:headEnd/>
              <a:tailEnd/>
            </a:ln>
          </p:spPr>
          <p:txBody>
            <a:bodyPr/>
            <a:lstStyle/>
            <a:p>
              <a:pPr eaLnBrk="0" hangingPunct="0">
                <a:defRPr/>
              </a:pPr>
              <a:endParaRPr lang="en-US">
                <a:cs typeface="+mn-cs"/>
              </a:endParaRPr>
            </a:p>
          </p:txBody>
        </p:sp>
        <p:sp>
          <p:nvSpPr>
            <p:cNvPr id="1042" name="Freeform 18"/>
            <p:cNvSpPr>
              <a:spLocks/>
            </p:cNvSpPr>
            <p:nvPr/>
          </p:nvSpPr>
          <p:spPr bwMode="auto">
            <a:xfrm>
              <a:off x="4152" y="2448"/>
              <a:ext cx="110" cy="112"/>
            </a:xfrm>
            <a:custGeom>
              <a:avLst/>
              <a:gdLst>
                <a:gd name="T0" fmla="*/ 110 w 112"/>
                <a:gd name="T1" fmla="*/ 112 h 112"/>
                <a:gd name="T2" fmla="*/ 110 w 112"/>
                <a:gd name="T3" fmla="*/ 0 h 112"/>
                <a:gd name="T4" fmla="*/ 0 w 112"/>
                <a:gd name="T5" fmla="*/ 0 h 112"/>
                <a:gd name="T6" fmla="*/ 0 w 112"/>
                <a:gd name="T7" fmla="*/ 112 h 112"/>
                <a:gd name="T8" fmla="*/ 110 w 112"/>
                <a:gd name="T9" fmla="*/ 112 h 112"/>
                <a:gd name="T10" fmla="*/ 110 w 112"/>
                <a:gd name="T11" fmla="*/ 112 h 1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112">
                  <a:moveTo>
                    <a:pt x="112" y="112"/>
                  </a:moveTo>
                  <a:lnTo>
                    <a:pt x="112" y="0"/>
                  </a:lnTo>
                  <a:lnTo>
                    <a:pt x="0" y="0"/>
                  </a:lnTo>
                  <a:lnTo>
                    <a:pt x="0" y="112"/>
                  </a:lnTo>
                  <a:lnTo>
                    <a:pt x="112" y="112"/>
                  </a:lnTo>
                </a:path>
              </a:pathLst>
            </a:custGeom>
            <a:solidFill>
              <a:schemeClr val="accent1">
                <a:alpha val="50195"/>
              </a:schemeClr>
            </a:solidFill>
            <a:ln w="7938">
              <a:solidFill>
                <a:srgbClr val="000000"/>
              </a:solidFill>
              <a:prstDash val="solid"/>
              <a:round/>
              <a:headEnd/>
              <a:tailEnd/>
            </a:ln>
          </p:spPr>
          <p:txBody>
            <a:bodyPr/>
            <a:lstStyle/>
            <a:p>
              <a:pPr eaLnBrk="0" hangingPunct="0">
                <a:defRPr/>
              </a:pPr>
              <a:endParaRPr lang="en-US">
                <a:cs typeface="+mn-cs"/>
              </a:endParaRPr>
            </a:p>
          </p:txBody>
        </p:sp>
        <p:sp>
          <p:nvSpPr>
            <p:cNvPr id="1043" name="Freeform 19"/>
            <p:cNvSpPr>
              <a:spLocks/>
            </p:cNvSpPr>
            <p:nvPr/>
          </p:nvSpPr>
          <p:spPr bwMode="auto">
            <a:xfrm>
              <a:off x="3605" y="2755"/>
              <a:ext cx="114" cy="112"/>
            </a:xfrm>
            <a:custGeom>
              <a:avLst/>
              <a:gdLst>
                <a:gd name="T0" fmla="*/ 112 w 114"/>
                <a:gd name="T1" fmla="*/ 112 h 112"/>
                <a:gd name="T2" fmla="*/ 114 w 114"/>
                <a:gd name="T3" fmla="*/ 0 h 112"/>
                <a:gd name="T4" fmla="*/ 0 w 114"/>
                <a:gd name="T5" fmla="*/ 0 h 112"/>
                <a:gd name="T6" fmla="*/ 0 w 114"/>
                <a:gd name="T7" fmla="*/ 112 h 112"/>
                <a:gd name="T8" fmla="*/ 114 w 114"/>
                <a:gd name="T9" fmla="*/ 112 h 112"/>
                <a:gd name="T10" fmla="*/ 114 w 114"/>
                <a:gd name="T11" fmla="*/ 112 h 1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2">
                  <a:moveTo>
                    <a:pt x="112" y="112"/>
                  </a:moveTo>
                  <a:lnTo>
                    <a:pt x="114" y="0"/>
                  </a:lnTo>
                  <a:lnTo>
                    <a:pt x="0" y="0"/>
                  </a:lnTo>
                  <a:lnTo>
                    <a:pt x="0" y="112"/>
                  </a:lnTo>
                  <a:lnTo>
                    <a:pt x="114" y="112"/>
                  </a:lnTo>
                </a:path>
              </a:pathLst>
            </a:custGeom>
            <a:solidFill>
              <a:schemeClr val="accent2">
                <a:alpha val="50195"/>
              </a:schemeClr>
            </a:solidFill>
            <a:ln w="7938">
              <a:solidFill>
                <a:srgbClr val="000000"/>
              </a:solidFill>
              <a:prstDash val="solid"/>
              <a:round/>
              <a:headEnd/>
              <a:tailEnd/>
            </a:ln>
          </p:spPr>
          <p:txBody>
            <a:bodyPr/>
            <a:lstStyle/>
            <a:p>
              <a:pPr eaLnBrk="0" hangingPunct="0">
                <a:defRPr/>
              </a:pPr>
              <a:endParaRPr lang="en-US">
                <a:cs typeface="+mn-cs"/>
              </a:endParaRPr>
            </a:p>
          </p:txBody>
        </p:sp>
        <p:sp>
          <p:nvSpPr>
            <p:cNvPr id="1044" name="Freeform 20"/>
            <p:cNvSpPr>
              <a:spLocks/>
            </p:cNvSpPr>
            <p:nvPr/>
          </p:nvSpPr>
          <p:spPr bwMode="auto">
            <a:xfrm>
              <a:off x="4703" y="2752"/>
              <a:ext cx="114" cy="115"/>
            </a:xfrm>
            <a:custGeom>
              <a:avLst/>
              <a:gdLst>
                <a:gd name="T0" fmla="*/ 0 w 114"/>
                <a:gd name="T1" fmla="*/ 112 h 115"/>
                <a:gd name="T2" fmla="*/ 114 w 114"/>
                <a:gd name="T3" fmla="*/ 115 h 115"/>
                <a:gd name="T4" fmla="*/ 114 w 114"/>
                <a:gd name="T5" fmla="*/ 0 h 115"/>
                <a:gd name="T6" fmla="*/ 2 w 114"/>
                <a:gd name="T7" fmla="*/ 0 h 115"/>
                <a:gd name="T8" fmla="*/ 2 w 114"/>
                <a:gd name="T9" fmla="*/ 115 h 115"/>
                <a:gd name="T10" fmla="*/ 2 w 114"/>
                <a:gd name="T11" fmla="*/ 115 h 1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5">
                  <a:moveTo>
                    <a:pt x="0" y="112"/>
                  </a:moveTo>
                  <a:lnTo>
                    <a:pt x="114" y="115"/>
                  </a:lnTo>
                  <a:lnTo>
                    <a:pt x="114" y="0"/>
                  </a:lnTo>
                  <a:lnTo>
                    <a:pt x="2" y="0"/>
                  </a:lnTo>
                  <a:lnTo>
                    <a:pt x="2" y="115"/>
                  </a:lnTo>
                </a:path>
              </a:pathLst>
            </a:custGeom>
            <a:solidFill>
              <a:srgbClr val="996633">
                <a:alpha val="50195"/>
              </a:srgbClr>
            </a:solidFill>
            <a:ln w="7938">
              <a:solidFill>
                <a:srgbClr val="000000"/>
              </a:solidFill>
              <a:prstDash val="solid"/>
              <a:round/>
              <a:headEnd/>
              <a:tailEnd/>
            </a:ln>
          </p:spPr>
          <p:txBody>
            <a:bodyPr/>
            <a:lstStyle/>
            <a:p>
              <a:pPr eaLnBrk="0" hangingPunct="0">
                <a:defRPr/>
              </a:pPr>
              <a:endParaRPr lang="en-US">
                <a:cs typeface="+mn-cs"/>
              </a:endParaRPr>
            </a:p>
          </p:txBody>
        </p:sp>
        <p:sp>
          <p:nvSpPr>
            <p:cNvPr id="1045" name="Freeform 21"/>
            <p:cNvSpPr>
              <a:spLocks/>
            </p:cNvSpPr>
            <p:nvPr/>
          </p:nvSpPr>
          <p:spPr bwMode="auto">
            <a:xfrm>
              <a:off x="5081" y="3332"/>
              <a:ext cx="114" cy="115"/>
            </a:xfrm>
            <a:custGeom>
              <a:avLst/>
              <a:gdLst>
                <a:gd name="T0" fmla="*/ 0 w 112"/>
                <a:gd name="T1" fmla="*/ 113 h 114"/>
                <a:gd name="T2" fmla="*/ 114 w 112"/>
                <a:gd name="T3" fmla="*/ 115 h 114"/>
                <a:gd name="T4" fmla="*/ 114 w 112"/>
                <a:gd name="T5" fmla="*/ 0 h 114"/>
                <a:gd name="T6" fmla="*/ 0 w 112"/>
                <a:gd name="T7" fmla="*/ 0 h 114"/>
                <a:gd name="T8" fmla="*/ 0 w 112"/>
                <a:gd name="T9" fmla="*/ 115 h 114"/>
                <a:gd name="T10" fmla="*/ 0 w 112"/>
                <a:gd name="T11" fmla="*/ 115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114">
                  <a:moveTo>
                    <a:pt x="0" y="112"/>
                  </a:moveTo>
                  <a:lnTo>
                    <a:pt x="112" y="114"/>
                  </a:lnTo>
                  <a:lnTo>
                    <a:pt x="112" y="0"/>
                  </a:lnTo>
                  <a:lnTo>
                    <a:pt x="0" y="0"/>
                  </a:lnTo>
                  <a:lnTo>
                    <a:pt x="0" y="114"/>
                  </a:lnTo>
                </a:path>
              </a:pathLst>
            </a:custGeom>
            <a:solidFill>
              <a:srgbClr val="FF0066">
                <a:alpha val="50195"/>
              </a:srgbClr>
            </a:solidFill>
            <a:ln w="7938">
              <a:solidFill>
                <a:srgbClr val="000000"/>
              </a:solidFill>
              <a:prstDash val="solid"/>
              <a:round/>
              <a:headEnd/>
              <a:tailEnd/>
            </a:ln>
          </p:spPr>
          <p:txBody>
            <a:bodyPr/>
            <a:lstStyle/>
            <a:p>
              <a:pPr eaLnBrk="0" hangingPunct="0">
                <a:defRPr/>
              </a:pPr>
              <a:endParaRPr lang="en-US">
                <a:cs typeface="+mn-cs"/>
              </a:endParaRPr>
            </a:p>
          </p:txBody>
        </p:sp>
        <p:sp>
          <p:nvSpPr>
            <p:cNvPr id="1046" name="Freeform 22"/>
            <p:cNvSpPr>
              <a:spLocks/>
            </p:cNvSpPr>
            <p:nvPr/>
          </p:nvSpPr>
          <p:spPr bwMode="auto">
            <a:xfrm>
              <a:off x="3216" y="3336"/>
              <a:ext cx="114" cy="112"/>
            </a:xfrm>
            <a:custGeom>
              <a:avLst/>
              <a:gdLst>
                <a:gd name="T0" fmla="*/ 114 w 115"/>
                <a:gd name="T1" fmla="*/ 112 h 112"/>
                <a:gd name="T2" fmla="*/ 114 w 115"/>
                <a:gd name="T3" fmla="*/ 0 h 112"/>
                <a:gd name="T4" fmla="*/ 0 w 115"/>
                <a:gd name="T5" fmla="*/ 0 h 112"/>
                <a:gd name="T6" fmla="*/ 0 w 115"/>
                <a:gd name="T7" fmla="*/ 112 h 112"/>
                <a:gd name="T8" fmla="*/ 114 w 115"/>
                <a:gd name="T9" fmla="*/ 112 h 112"/>
                <a:gd name="T10" fmla="*/ 114 w 115"/>
                <a:gd name="T11" fmla="*/ 112 h 1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112">
                  <a:moveTo>
                    <a:pt x="115" y="112"/>
                  </a:moveTo>
                  <a:lnTo>
                    <a:pt x="115" y="0"/>
                  </a:lnTo>
                  <a:lnTo>
                    <a:pt x="0" y="0"/>
                  </a:lnTo>
                  <a:lnTo>
                    <a:pt x="0" y="112"/>
                  </a:lnTo>
                  <a:lnTo>
                    <a:pt x="115" y="112"/>
                  </a:lnTo>
                </a:path>
              </a:pathLst>
            </a:custGeom>
            <a:solidFill>
              <a:srgbClr val="996633">
                <a:alpha val="50195"/>
              </a:srgbClr>
            </a:solidFill>
            <a:ln w="7938">
              <a:solidFill>
                <a:srgbClr val="000000"/>
              </a:solidFill>
              <a:prstDash val="solid"/>
              <a:round/>
              <a:headEnd/>
              <a:tailEnd/>
            </a:ln>
          </p:spPr>
          <p:txBody>
            <a:bodyPr/>
            <a:lstStyle/>
            <a:p>
              <a:pPr eaLnBrk="0" hangingPunct="0">
                <a:defRPr/>
              </a:pPr>
              <a:endParaRPr lang="en-US">
                <a:cs typeface="+mn-cs"/>
              </a:endParaRPr>
            </a:p>
          </p:txBody>
        </p:sp>
        <p:grpSp>
          <p:nvGrpSpPr>
            <p:cNvPr id="1047" name="Group 23"/>
            <p:cNvGrpSpPr>
              <a:grpSpLocks/>
            </p:cNvGrpSpPr>
            <p:nvPr/>
          </p:nvGrpSpPr>
          <p:grpSpPr bwMode="auto">
            <a:xfrm>
              <a:off x="3891" y="2677"/>
              <a:ext cx="632" cy="470"/>
              <a:chOff x="3891" y="2677"/>
              <a:chExt cx="632" cy="470"/>
            </a:xfrm>
          </p:grpSpPr>
          <p:sp>
            <p:nvSpPr>
              <p:cNvPr id="1079" name="Freeform 24"/>
              <p:cNvSpPr>
                <a:spLocks/>
              </p:cNvSpPr>
              <p:nvPr/>
            </p:nvSpPr>
            <p:spPr bwMode="auto">
              <a:xfrm>
                <a:off x="4248" y="2686"/>
                <a:ext cx="275" cy="228"/>
              </a:xfrm>
              <a:custGeom>
                <a:avLst/>
                <a:gdLst>
                  <a:gd name="T0" fmla="*/ 0 w 277"/>
                  <a:gd name="T1" fmla="*/ 23 h 228"/>
                  <a:gd name="T2" fmla="*/ 5 w 277"/>
                  <a:gd name="T3" fmla="*/ 23 h 228"/>
                  <a:gd name="T4" fmla="*/ 10 w 277"/>
                  <a:gd name="T5" fmla="*/ 19 h 228"/>
                  <a:gd name="T6" fmla="*/ 17 w 277"/>
                  <a:gd name="T7" fmla="*/ 14 h 228"/>
                  <a:gd name="T8" fmla="*/ 26 w 277"/>
                  <a:gd name="T9" fmla="*/ 9 h 228"/>
                  <a:gd name="T10" fmla="*/ 36 w 277"/>
                  <a:gd name="T11" fmla="*/ 4 h 228"/>
                  <a:gd name="T12" fmla="*/ 50 w 277"/>
                  <a:gd name="T13" fmla="*/ 2 h 228"/>
                  <a:gd name="T14" fmla="*/ 65 w 277"/>
                  <a:gd name="T15" fmla="*/ 0 h 228"/>
                  <a:gd name="T16" fmla="*/ 78 w 277"/>
                  <a:gd name="T17" fmla="*/ 0 h 228"/>
                  <a:gd name="T18" fmla="*/ 95 w 277"/>
                  <a:gd name="T19" fmla="*/ 4 h 228"/>
                  <a:gd name="T20" fmla="*/ 109 w 277"/>
                  <a:gd name="T21" fmla="*/ 11 h 228"/>
                  <a:gd name="T22" fmla="*/ 123 w 277"/>
                  <a:gd name="T23" fmla="*/ 23 h 228"/>
                  <a:gd name="T24" fmla="*/ 133 w 277"/>
                  <a:gd name="T25" fmla="*/ 33 h 228"/>
                  <a:gd name="T26" fmla="*/ 142 w 277"/>
                  <a:gd name="T27" fmla="*/ 42 h 228"/>
                  <a:gd name="T28" fmla="*/ 147 w 277"/>
                  <a:gd name="T29" fmla="*/ 52 h 228"/>
                  <a:gd name="T30" fmla="*/ 149 w 277"/>
                  <a:gd name="T31" fmla="*/ 59 h 228"/>
                  <a:gd name="T32" fmla="*/ 152 w 277"/>
                  <a:gd name="T33" fmla="*/ 66 h 228"/>
                  <a:gd name="T34" fmla="*/ 152 w 277"/>
                  <a:gd name="T35" fmla="*/ 73 h 228"/>
                  <a:gd name="T36" fmla="*/ 152 w 277"/>
                  <a:gd name="T37" fmla="*/ 78 h 228"/>
                  <a:gd name="T38" fmla="*/ 152 w 277"/>
                  <a:gd name="T39" fmla="*/ 81 h 228"/>
                  <a:gd name="T40" fmla="*/ 152 w 277"/>
                  <a:gd name="T41" fmla="*/ 81 h 228"/>
                  <a:gd name="T42" fmla="*/ 152 w 277"/>
                  <a:gd name="T43" fmla="*/ 81 h 228"/>
                  <a:gd name="T44" fmla="*/ 154 w 277"/>
                  <a:gd name="T45" fmla="*/ 78 h 228"/>
                  <a:gd name="T46" fmla="*/ 159 w 277"/>
                  <a:gd name="T47" fmla="*/ 76 h 228"/>
                  <a:gd name="T48" fmla="*/ 166 w 277"/>
                  <a:gd name="T49" fmla="*/ 73 h 228"/>
                  <a:gd name="T50" fmla="*/ 173 w 277"/>
                  <a:gd name="T51" fmla="*/ 71 h 228"/>
                  <a:gd name="T52" fmla="*/ 180 w 277"/>
                  <a:gd name="T53" fmla="*/ 69 h 228"/>
                  <a:gd name="T54" fmla="*/ 190 w 277"/>
                  <a:gd name="T55" fmla="*/ 69 h 228"/>
                  <a:gd name="T56" fmla="*/ 199 w 277"/>
                  <a:gd name="T57" fmla="*/ 71 h 228"/>
                  <a:gd name="T58" fmla="*/ 208 w 277"/>
                  <a:gd name="T59" fmla="*/ 73 h 228"/>
                  <a:gd name="T60" fmla="*/ 217 w 277"/>
                  <a:gd name="T61" fmla="*/ 81 h 228"/>
                  <a:gd name="T62" fmla="*/ 227 w 277"/>
                  <a:gd name="T63" fmla="*/ 90 h 228"/>
                  <a:gd name="T64" fmla="*/ 232 w 277"/>
                  <a:gd name="T65" fmla="*/ 97 h 228"/>
                  <a:gd name="T66" fmla="*/ 234 w 277"/>
                  <a:gd name="T67" fmla="*/ 107 h 228"/>
                  <a:gd name="T68" fmla="*/ 237 w 277"/>
                  <a:gd name="T69" fmla="*/ 116 h 228"/>
                  <a:gd name="T70" fmla="*/ 237 w 277"/>
                  <a:gd name="T71" fmla="*/ 124 h 228"/>
                  <a:gd name="T72" fmla="*/ 234 w 277"/>
                  <a:gd name="T73" fmla="*/ 131 h 228"/>
                  <a:gd name="T74" fmla="*/ 234 w 277"/>
                  <a:gd name="T75" fmla="*/ 138 h 228"/>
                  <a:gd name="T76" fmla="*/ 232 w 277"/>
                  <a:gd name="T77" fmla="*/ 143 h 228"/>
                  <a:gd name="T78" fmla="*/ 232 w 277"/>
                  <a:gd name="T79" fmla="*/ 145 h 228"/>
                  <a:gd name="T80" fmla="*/ 229 w 277"/>
                  <a:gd name="T81" fmla="*/ 145 h 228"/>
                  <a:gd name="T82" fmla="*/ 232 w 277"/>
                  <a:gd name="T83" fmla="*/ 147 h 228"/>
                  <a:gd name="T84" fmla="*/ 234 w 277"/>
                  <a:gd name="T85" fmla="*/ 147 h 228"/>
                  <a:gd name="T86" fmla="*/ 239 w 277"/>
                  <a:gd name="T87" fmla="*/ 152 h 228"/>
                  <a:gd name="T88" fmla="*/ 246 w 277"/>
                  <a:gd name="T89" fmla="*/ 157 h 228"/>
                  <a:gd name="T90" fmla="*/ 251 w 277"/>
                  <a:gd name="T91" fmla="*/ 164 h 228"/>
                  <a:gd name="T92" fmla="*/ 258 w 277"/>
                  <a:gd name="T93" fmla="*/ 174 h 228"/>
                  <a:gd name="T94" fmla="*/ 265 w 277"/>
                  <a:gd name="T95" fmla="*/ 183 h 228"/>
                  <a:gd name="T96" fmla="*/ 270 w 277"/>
                  <a:gd name="T97" fmla="*/ 195 h 228"/>
                  <a:gd name="T98" fmla="*/ 272 w 277"/>
                  <a:gd name="T99" fmla="*/ 212 h 228"/>
                  <a:gd name="T100" fmla="*/ 275 w 277"/>
                  <a:gd name="T101" fmla="*/ 228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7" h="228">
                    <a:moveTo>
                      <a:pt x="0" y="23"/>
                    </a:moveTo>
                    <a:lnTo>
                      <a:pt x="5" y="23"/>
                    </a:lnTo>
                    <a:lnTo>
                      <a:pt x="10" y="19"/>
                    </a:lnTo>
                    <a:lnTo>
                      <a:pt x="17" y="14"/>
                    </a:lnTo>
                    <a:lnTo>
                      <a:pt x="26" y="9"/>
                    </a:lnTo>
                    <a:lnTo>
                      <a:pt x="36" y="4"/>
                    </a:lnTo>
                    <a:lnTo>
                      <a:pt x="50" y="2"/>
                    </a:lnTo>
                    <a:lnTo>
                      <a:pt x="65" y="0"/>
                    </a:lnTo>
                    <a:lnTo>
                      <a:pt x="79" y="0"/>
                    </a:lnTo>
                    <a:lnTo>
                      <a:pt x="96" y="4"/>
                    </a:lnTo>
                    <a:lnTo>
                      <a:pt x="110" y="11"/>
                    </a:lnTo>
                    <a:lnTo>
                      <a:pt x="124" y="23"/>
                    </a:lnTo>
                    <a:lnTo>
                      <a:pt x="134" y="33"/>
                    </a:lnTo>
                    <a:lnTo>
                      <a:pt x="143" y="42"/>
                    </a:lnTo>
                    <a:lnTo>
                      <a:pt x="148" y="52"/>
                    </a:lnTo>
                    <a:lnTo>
                      <a:pt x="150" y="59"/>
                    </a:lnTo>
                    <a:lnTo>
                      <a:pt x="153" y="66"/>
                    </a:lnTo>
                    <a:lnTo>
                      <a:pt x="153" y="73"/>
                    </a:lnTo>
                    <a:lnTo>
                      <a:pt x="153" y="78"/>
                    </a:lnTo>
                    <a:lnTo>
                      <a:pt x="153" y="81"/>
                    </a:lnTo>
                    <a:lnTo>
                      <a:pt x="155" y="78"/>
                    </a:lnTo>
                    <a:lnTo>
                      <a:pt x="160" y="76"/>
                    </a:lnTo>
                    <a:lnTo>
                      <a:pt x="167" y="73"/>
                    </a:lnTo>
                    <a:lnTo>
                      <a:pt x="174" y="71"/>
                    </a:lnTo>
                    <a:lnTo>
                      <a:pt x="181" y="69"/>
                    </a:lnTo>
                    <a:lnTo>
                      <a:pt x="191" y="69"/>
                    </a:lnTo>
                    <a:lnTo>
                      <a:pt x="200" y="71"/>
                    </a:lnTo>
                    <a:lnTo>
                      <a:pt x="210" y="73"/>
                    </a:lnTo>
                    <a:lnTo>
                      <a:pt x="219" y="81"/>
                    </a:lnTo>
                    <a:lnTo>
                      <a:pt x="229" y="90"/>
                    </a:lnTo>
                    <a:lnTo>
                      <a:pt x="234" y="97"/>
                    </a:lnTo>
                    <a:lnTo>
                      <a:pt x="236" y="107"/>
                    </a:lnTo>
                    <a:lnTo>
                      <a:pt x="239" y="116"/>
                    </a:lnTo>
                    <a:lnTo>
                      <a:pt x="239" y="124"/>
                    </a:lnTo>
                    <a:lnTo>
                      <a:pt x="236" y="131"/>
                    </a:lnTo>
                    <a:lnTo>
                      <a:pt x="236" y="138"/>
                    </a:lnTo>
                    <a:lnTo>
                      <a:pt x="234" y="143"/>
                    </a:lnTo>
                    <a:lnTo>
                      <a:pt x="234" y="145"/>
                    </a:lnTo>
                    <a:lnTo>
                      <a:pt x="231" y="145"/>
                    </a:lnTo>
                    <a:lnTo>
                      <a:pt x="234" y="147"/>
                    </a:lnTo>
                    <a:lnTo>
                      <a:pt x="236" y="147"/>
                    </a:lnTo>
                    <a:lnTo>
                      <a:pt x="241" y="152"/>
                    </a:lnTo>
                    <a:lnTo>
                      <a:pt x="248" y="157"/>
                    </a:lnTo>
                    <a:lnTo>
                      <a:pt x="253" y="164"/>
                    </a:lnTo>
                    <a:lnTo>
                      <a:pt x="260" y="174"/>
                    </a:lnTo>
                    <a:lnTo>
                      <a:pt x="267" y="183"/>
                    </a:lnTo>
                    <a:lnTo>
                      <a:pt x="272" y="195"/>
                    </a:lnTo>
                    <a:lnTo>
                      <a:pt x="274" y="212"/>
                    </a:lnTo>
                    <a:lnTo>
                      <a:pt x="277" y="228"/>
                    </a:lnTo>
                  </a:path>
                </a:pathLst>
              </a:custGeom>
              <a:noFill/>
              <a:ln w="12700" cmpd="sng">
                <a:solidFill>
                  <a:srgbClr val="FF9900"/>
                </a:solidFill>
                <a:prstDash val="solid"/>
                <a:round/>
                <a:headEnd/>
                <a:tailEnd/>
              </a:ln>
            </p:spPr>
            <p:txBody>
              <a:bodyPr/>
              <a:lstStyle/>
              <a:p>
                <a:pPr eaLnBrk="0" hangingPunct="0">
                  <a:defRPr/>
                </a:pPr>
                <a:endParaRPr lang="en-US">
                  <a:cs typeface="+mn-cs"/>
                </a:endParaRPr>
              </a:p>
            </p:txBody>
          </p:sp>
          <p:sp>
            <p:nvSpPr>
              <p:cNvPr id="1080" name="Freeform 25"/>
              <p:cNvSpPr>
                <a:spLocks/>
              </p:cNvSpPr>
              <p:nvPr/>
            </p:nvSpPr>
            <p:spPr bwMode="auto">
              <a:xfrm>
                <a:off x="3892" y="2676"/>
                <a:ext cx="356" cy="238"/>
              </a:xfrm>
              <a:custGeom>
                <a:avLst/>
                <a:gdLst>
                  <a:gd name="T0" fmla="*/ 2 w 358"/>
                  <a:gd name="T1" fmla="*/ 221 h 236"/>
                  <a:gd name="T2" fmla="*/ 9 w 358"/>
                  <a:gd name="T3" fmla="*/ 195 h 236"/>
                  <a:gd name="T4" fmla="*/ 21 w 358"/>
                  <a:gd name="T5" fmla="*/ 175 h 236"/>
                  <a:gd name="T6" fmla="*/ 33 w 358"/>
                  <a:gd name="T7" fmla="*/ 163 h 236"/>
                  <a:gd name="T8" fmla="*/ 43 w 358"/>
                  <a:gd name="T9" fmla="*/ 156 h 236"/>
                  <a:gd name="T10" fmla="*/ 43 w 358"/>
                  <a:gd name="T11" fmla="*/ 156 h 236"/>
                  <a:gd name="T12" fmla="*/ 40 w 358"/>
                  <a:gd name="T13" fmla="*/ 146 h 236"/>
                  <a:gd name="T14" fmla="*/ 38 w 358"/>
                  <a:gd name="T15" fmla="*/ 135 h 236"/>
                  <a:gd name="T16" fmla="*/ 38 w 358"/>
                  <a:gd name="T17" fmla="*/ 118 h 236"/>
                  <a:gd name="T18" fmla="*/ 48 w 358"/>
                  <a:gd name="T19" fmla="*/ 99 h 236"/>
                  <a:gd name="T20" fmla="*/ 67 w 358"/>
                  <a:gd name="T21" fmla="*/ 84 h 236"/>
                  <a:gd name="T22" fmla="*/ 83 w 358"/>
                  <a:gd name="T23" fmla="*/ 80 h 236"/>
                  <a:gd name="T24" fmla="*/ 101 w 358"/>
                  <a:gd name="T25" fmla="*/ 82 h 236"/>
                  <a:gd name="T26" fmla="*/ 113 w 358"/>
                  <a:gd name="T27" fmla="*/ 87 h 236"/>
                  <a:gd name="T28" fmla="*/ 120 w 358"/>
                  <a:gd name="T29" fmla="*/ 92 h 236"/>
                  <a:gd name="T30" fmla="*/ 123 w 358"/>
                  <a:gd name="T31" fmla="*/ 89 h 236"/>
                  <a:gd name="T32" fmla="*/ 120 w 358"/>
                  <a:gd name="T33" fmla="*/ 82 h 236"/>
                  <a:gd name="T34" fmla="*/ 123 w 358"/>
                  <a:gd name="T35" fmla="*/ 70 h 236"/>
                  <a:gd name="T36" fmla="*/ 132 w 358"/>
                  <a:gd name="T37" fmla="*/ 52 h 236"/>
                  <a:gd name="T38" fmla="*/ 151 w 358"/>
                  <a:gd name="T39" fmla="*/ 31 h 236"/>
                  <a:gd name="T40" fmla="*/ 180 w 358"/>
                  <a:gd name="T41" fmla="*/ 14 h 236"/>
                  <a:gd name="T42" fmla="*/ 211 w 358"/>
                  <a:gd name="T43" fmla="*/ 10 h 236"/>
                  <a:gd name="T44" fmla="*/ 237 w 358"/>
                  <a:gd name="T45" fmla="*/ 14 h 236"/>
                  <a:gd name="T46" fmla="*/ 259 w 358"/>
                  <a:gd name="T47" fmla="*/ 24 h 236"/>
                  <a:gd name="T48" fmla="*/ 270 w 358"/>
                  <a:gd name="T49" fmla="*/ 31 h 236"/>
                  <a:gd name="T50" fmla="*/ 272 w 358"/>
                  <a:gd name="T51" fmla="*/ 31 h 236"/>
                  <a:gd name="T52" fmla="*/ 272 w 358"/>
                  <a:gd name="T53" fmla="*/ 26 h 236"/>
                  <a:gd name="T54" fmla="*/ 277 w 358"/>
                  <a:gd name="T55" fmla="*/ 17 h 236"/>
                  <a:gd name="T56" fmla="*/ 286 w 358"/>
                  <a:gd name="T57" fmla="*/ 7 h 236"/>
                  <a:gd name="T58" fmla="*/ 303 w 358"/>
                  <a:gd name="T59" fmla="*/ 2 h 236"/>
                  <a:gd name="T60" fmla="*/ 325 w 358"/>
                  <a:gd name="T61" fmla="*/ 2 h 236"/>
                  <a:gd name="T62" fmla="*/ 341 w 358"/>
                  <a:gd name="T63" fmla="*/ 7 h 236"/>
                  <a:gd name="T64" fmla="*/ 348 w 358"/>
                  <a:gd name="T65" fmla="*/ 17 h 236"/>
                  <a:gd name="T66" fmla="*/ 353 w 358"/>
                  <a:gd name="T67" fmla="*/ 26 h 236"/>
                  <a:gd name="T68" fmla="*/ 356 w 358"/>
                  <a:gd name="T69" fmla="*/ 31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8" h="236">
                    <a:moveTo>
                      <a:pt x="0" y="236"/>
                    </a:moveTo>
                    <a:lnTo>
                      <a:pt x="2" y="219"/>
                    </a:lnTo>
                    <a:lnTo>
                      <a:pt x="5" y="205"/>
                    </a:lnTo>
                    <a:lnTo>
                      <a:pt x="9" y="193"/>
                    </a:lnTo>
                    <a:lnTo>
                      <a:pt x="14" y="181"/>
                    </a:lnTo>
                    <a:lnTo>
                      <a:pt x="21" y="174"/>
                    </a:lnTo>
                    <a:lnTo>
                      <a:pt x="29" y="167"/>
                    </a:lnTo>
                    <a:lnTo>
                      <a:pt x="33" y="162"/>
                    </a:lnTo>
                    <a:lnTo>
                      <a:pt x="38" y="157"/>
                    </a:lnTo>
                    <a:lnTo>
                      <a:pt x="43" y="155"/>
                    </a:lnTo>
                    <a:lnTo>
                      <a:pt x="40" y="150"/>
                    </a:lnTo>
                    <a:lnTo>
                      <a:pt x="40" y="145"/>
                    </a:lnTo>
                    <a:lnTo>
                      <a:pt x="38" y="141"/>
                    </a:lnTo>
                    <a:lnTo>
                      <a:pt x="38" y="134"/>
                    </a:lnTo>
                    <a:lnTo>
                      <a:pt x="38" y="124"/>
                    </a:lnTo>
                    <a:lnTo>
                      <a:pt x="38" y="117"/>
                    </a:lnTo>
                    <a:lnTo>
                      <a:pt x="43" y="107"/>
                    </a:lnTo>
                    <a:lnTo>
                      <a:pt x="48" y="98"/>
                    </a:lnTo>
                    <a:lnTo>
                      <a:pt x="55" y="91"/>
                    </a:lnTo>
                    <a:lnTo>
                      <a:pt x="67" y="83"/>
                    </a:lnTo>
                    <a:lnTo>
                      <a:pt x="76" y="81"/>
                    </a:lnTo>
                    <a:lnTo>
                      <a:pt x="83" y="79"/>
                    </a:lnTo>
                    <a:lnTo>
                      <a:pt x="93" y="79"/>
                    </a:lnTo>
                    <a:lnTo>
                      <a:pt x="102" y="81"/>
                    </a:lnTo>
                    <a:lnTo>
                      <a:pt x="110" y="83"/>
                    </a:lnTo>
                    <a:lnTo>
                      <a:pt x="114" y="86"/>
                    </a:lnTo>
                    <a:lnTo>
                      <a:pt x="119" y="88"/>
                    </a:lnTo>
                    <a:lnTo>
                      <a:pt x="121" y="91"/>
                    </a:lnTo>
                    <a:lnTo>
                      <a:pt x="124" y="91"/>
                    </a:lnTo>
                    <a:lnTo>
                      <a:pt x="124" y="88"/>
                    </a:lnTo>
                    <a:lnTo>
                      <a:pt x="121" y="86"/>
                    </a:lnTo>
                    <a:lnTo>
                      <a:pt x="121" y="81"/>
                    </a:lnTo>
                    <a:lnTo>
                      <a:pt x="124" y="76"/>
                    </a:lnTo>
                    <a:lnTo>
                      <a:pt x="124" y="69"/>
                    </a:lnTo>
                    <a:lnTo>
                      <a:pt x="129" y="60"/>
                    </a:lnTo>
                    <a:lnTo>
                      <a:pt x="133" y="52"/>
                    </a:lnTo>
                    <a:lnTo>
                      <a:pt x="141" y="43"/>
                    </a:lnTo>
                    <a:lnTo>
                      <a:pt x="152" y="31"/>
                    </a:lnTo>
                    <a:lnTo>
                      <a:pt x="164" y="21"/>
                    </a:lnTo>
                    <a:lnTo>
                      <a:pt x="181" y="14"/>
                    </a:lnTo>
                    <a:lnTo>
                      <a:pt x="195" y="10"/>
                    </a:lnTo>
                    <a:lnTo>
                      <a:pt x="212" y="10"/>
                    </a:lnTo>
                    <a:lnTo>
                      <a:pt x="226" y="10"/>
                    </a:lnTo>
                    <a:lnTo>
                      <a:pt x="238" y="14"/>
                    </a:lnTo>
                    <a:lnTo>
                      <a:pt x="250" y="19"/>
                    </a:lnTo>
                    <a:lnTo>
                      <a:pt x="260" y="24"/>
                    </a:lnTo>
                    <a:lnTo>
                      <a:pt x="267" y="29"/>
                    </a:lnTo>
                    <a:lnTo>
                      <a:pt x="272" y="31"/>
                    </a:lnTo>
                    <a:lnTo>
                      <a:pt x="274" y="33"/>
                    </a:lnTo>
                    <a:lnTo>
                      <a:pt x="274" y="31"/>
                    </a:lnTo>
                    <a:lnTo>
                      <a:pt x="274" y="29"/>
                    </a:lnTo>
                    <a:lnTo>
                      <a:pt x="274" y="26"/>
                    </a:lnTo>
                    <a:lnTo>
                      <a:pt x="276" y="21"/>
                    </a:lnTo>
                    <a:lnTo>
                      <a:pt x="279" y="17"/>
                    </a:lnTo>
                    <a:lnTo>
                      <a:pt x="284" y="12"/>
                    </a:lnTo>
                    <a:lnTo>
                      <a:pt x="288" y="7"/>
                    </a:lnTo>
                    <a:lnTo>
                      <a:pt x="296" y="5"/>
                    </a:lnTo>
                    <a:lnTo>
                      <a:pt x="305" y="2"/>
                    </a:lnTo>
                    <a:lnTo>
                      <a:pt x="315" y="0"/>
                    </a:lnTo>
                    <a:lnTo>
                      <a:pt x="327" y="2"/>
                    </a:lnTo>
                    <a:lnTo>
                      <a:pt x="336" y="5"/>
                    </a:lnTo>
                    <a:lnTo>
                      <a:pt x="343" y="7"/>
                    </a:lnTo>
                    <a:lnTo>
                      <a:pt x="348" y="12"/>
                    </a:lnTo>
                    <a:lnTo>
                      <a:pt x="350" y="17"/>
                    </a:lnTo>
                    <a:lnTo>
                      <a:pt x="355" y="21"/>
                    </a:lnTo>
                    <a:lnTo>
                      <a:pt x="355" y="26"/>
                    </a:lnTo>
                    <a:lnTo>
                      <a:pt x="358" y="29"/>
                    </a:lnTo>
                    <a:lnTo>
                      <a:pt x="358" y="31"/>
                    </a:lnTo>
                    <a:lnTo>
                      <a:pt x="358" y="33"/>
                    </a:lnTo>
                  </a:path>
                </a:pathLst>
              </a:custGeom>
              <a:noFill/>
              <a:ln w="12700" cmpd="sng">
                <a:solidFill>
                  <a:srgbClr val="FF9900"/>
                </a:solidFill>
                <a:prstDash val="solid"/>
                <a:round/>
                <a:headEnd/>
                <a:tailEnd/>
              </a:ln>
            </p:spPr>
            <p:txBody>
              <a:bodyPr/>
              <a:lstStyle/>
              <a:p>
                <a:pPr eaLnBrk="0" hangingPunct="0">
                  <a:defRPr/>
                </a:pPr>
                <a:endParaRPr lang="en-US">
                  <a:cs typeface="+mn-cs"/>
                </a:endParaRPr>
              </a:p>
            </p:txBody>
          </p:sp>
          <p:sp>
            <p:nvSpPr>
              <p:cNvPr id="1081" name="Freeform 26"/>
              <p:cNvSpPr>
                <a:spLocks/>
              </p:cNvSpPr>
              <p:nvPr/>
            </p:nvSpPr>
            <p:spPr bwMode="auto">
              <a:xfrm>
                <a:off x="3892" y="2910"/>
                <a:ext cx="272" cy="231"/>
              </a:xfrm>
              <a:custGeom>
                <a:avLst/>
                <a:gdLst>
                  <a:gd name="T0" fmla="*/ 272 w 272"/>
                  <a:gd name="T1" fmla="*/ 204 h 229"/>
                  <a:gd name="T2" fmla="*/ 272 w 272"/>
                  <a:gd name="T3" fmla="*/ 207 h 229"/>
                  <a:gd name="T4" fmla="*/ 267 w 272"/>
                  <a:gd name="T5" fmla="*/ 209 h 229"/>
                  <a:gd name="T6" fmla="*/ 260 w 272"/>
                  <a:gd name="T7" fmla="*/ 214 h 229"/>
                  <a:gd name="T8" fmla="*/ 250 w 272"/>
                  <a:gd name="T9" fmla="*/ 219 h 229"/>
                  <a:gd name="T10" fmla="*/ 238 w 272"/>
                  <a:gd name="T11" fmla="*/ 223 h 229"/>
                  <a:gd name="T12" fmla="*/ 226 w 272"/>
                  <a:gd name="T13" fmla="*/ 228 h 229"/>
                  <a:gd name="T14" fmla="*/ 212 w 272"/>
                  <a:gd name="T15" fmla="*/ 231 h 229"/>
                  <a:gd name="T16" fmla="*/ 195 w 272"/>
                  <a:gd name="T17" fmla="*/ 228 h 229"/>
                  <a:gd name="T18" fmla="*/ 181 w 272"/>
                  <a:gd name="T19" fmla="*/ 226 h 229"/>
                  <a:gd name="T20" fmla="*/ 164 w 272"/>
                  <a:gd name="T21" fmla="*/ 216 h 229"/>
                  <a:gd name="T22" fmla="*/ 152 w 272"/>
                  <a:gd name="T23" fmla="*/ 207 h 229"/>
                  <a:gd name="T24" fmla="*/ 141 w 272"/>
                  <a:gd name="T25" fmla="*/ 197 h 229"/>
                  <a:gd name="T26" fmla="*/ 133 w 272"/>
                  <a:gd name="T27" fmla="*/ 188 h 229"/>
                  <a:gd name="T28" fmla="*/ 129 w 272"/>
                  <a:gd name="T29" fmla="*/ 178 h 229"/>
                  <a:gd name="T30" fmla="*/ 124 w 272"/>
                  <a:gd name="T31" fmla="*/ 168 h 229"/>
                  <a:gd name="T32" fmla="*/ 124 w 272"/>
                  <a:gd name="T33" fmla="*/ 160 h 229"/>
                  <a:gd name="T34" fmla="*/ 121 w 272"/>
                  <a:gd name="T35" fmla="*/ 156 h 229"/>
                  <a:gd name="T36" fmla="*/ 121 w 272"/>
                  <a:gd name="T37" fmla="*/ 151 h 229"/>
                  <a:gd name="T38" fmla="*/ 124 w 272"/>
                  <a:gd name="T39" fmla="*/ 149 h 229"/>
                  <a:gd name="T40" fmla="*/ 124 w 272"/>
                  <a:gd name="T41" fmla="*/ 146 h 229"/>
                  <a:gd name="T42" fmla="*/ 121 w 272"/>
                  <a:gd name="T43" fmla="*/ 149 h 229"/>
                  <a:gd name="T44" fmla="*/ 119 w 272"/>
                  <a:gd name="T45" fmla="*/ 151 h 229"/>
                  <a:gd name="T46" fmla="*/ 114 w 272"/>
                  <a:gd name="T47" fmla="*/ 153 h 229"/>
                  <a:gd name="T48" fmla="*/ 110 w 272"/>
                  <a:gd name="T49" fmla="*/ 156 h 229"/>
                  <a:gd name="T50" fmla="*/ 102 w 272"/>
                  <a:gd name="T51" fmla="*/ 158 h 229"/>
                  <a:gd name="T52" fmla="*/ 93 w 272"/>
                  <a:gd name="T53" fmla="*/ 158 h 229"/>
                  <a:gd name="T54" fmla="*/ 83 w 272"/>
                  <a:gd name="T55" fmla="*/ 158 h 229"/>
                  <a:gd name="T56" fmla="*/ 76 w 272"/>
                  <a:gd name="T57" fmla="*/ 158 h 229"/>
                  <a:gd name="T58" fmla="*/ 67 w 272"/>
                  <a:gd name="T59" fmla="*/ 153 h 229"/>
                  <a:gd name="T60" fmla="*/ 55 w 272"/>
                  <a:gd name="T61" fmla="*/ 146 h 229"/>
                  <a:gd name="T62" fmla="*/ 48 w 272"/>
                  <a:gd name="T63" fmla="*/ 139 h 229"/>
                  <a:gd name="T64" fmla="*/ 43 w 272"/>
                  <a:gd name="T65" fmla="*/ 129 h 229"/>
                  <a:gd name="T66" fmla="*/ 38 w 272"/>
                  <a:gd name="T67" fmla="*/ 122 h 229"/>
                  <a:gd name="T68" fmla="*/ 38 w 272"/>
                  <a:gd name="T69" fmla="*/ 113 h 229"/>
                  <a:gd name="T70" fmla="*/ 38 w 272"/>
                  <a:gd name="T71" fmla="*/ 106 h 229"/>
                  <a:gd name="T72" fmla="*/ 38 w 272"/>
                  <a:gd name="T73" fmla="*/ 98 h 229"/>
                  <a:gd name="T74" fmla="*/ 40 w 272"/>
                  <a:gd name="T75" fmla="*/ 91 h 229"/>
                  <a:gd name="T76" fmla="*/ 40 w 272"/>
                  <a:gd name="T77" fmla="*/ 87 h 229"/>
                  <a:gd name="T78" fmla="*/ 43 w 272"/>
                  <a:gd name="T79" fmla="*/ 84 h 229"/>
                  <a:gd name="T80" fmla="*/ 43 w 272"/>
                  <a:gd name="T81" fmla="*/ 82 h 229"/>
                  <a:gd name="T82" fmla="*/ 43 w 272"/>
                  <a:gd name="T83" fmla="*/ 82 h 229"/>
                  <a:gd name="T84" fmla="*/ 38 w 272"/>
                  <a:gd name="T85" fmla="*/ 79 h 229"/>
                  <a:gd name="T86" fmla="*/ 33 w 272"/>
                  <a:gd name="T87" fmla="*/ 77 h 229"/>
                  <a:gd name="T88" fmla="*/ 29 w 272"/>
                  <a:gd name="T89" fmla="*/ 72 h 229"/>
                  <a:gd name="T90" fmla="*/ 21 w 272"/>
                  <a:gd name="T91" fmla="*/ 65 h 229"/>
                  <a:gd name="T92" fmla="*/ 14 w 272"/>
                  <a:gd name="T93" fmla="*/ 55 h 229"/>
                  <a:gd name="T94" fmla="*/ 9 w 272"/>
                  <a:gd name="T95" fmla="*/ 45 h 229"/>
                  <a:gd name="T96" fmla="*/ 5 w 272"/>
                  <a:gd name="T97" fmla="*/ 31 h 229"/>
                  <a:gd name="T98" fmla="*/ 2 w 272"/>
                  <a:gd name="T99" fmla="*/ 16 h 229"/>
                  <a:gd name="T100" fmla="*/ 0 w 272"/>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2" h="229">
                    <a:moveTo>
                      <a:pt x="272" y="202"/>
                    </a:moveTo>
                    <a:lnTo>
                      <a:pt x="272" y="205"/>
                    </a:lnTo>
                    <a:lnTo>
                      <a:pt x="267" y="207"/>
                    </a:lnTo>
                    <a:lnTo>
                      <a:pt x="260" y="212"/>
                    </a:lnTo>
                    <a:lnTo>
                      <a:pt x="250" y="217"/>
                    </a:lnTo>
                    <a:lnTo>
                      <a:pt x="238" y="221"/>
                    </a:lnTo>
                    <a:lnTo>
                      <a:pt x="226" y="226"/>
                    </a:lnTo>
                    <a:lnTo>
                      <a:pt x="212" y="229"/>
                    </a:lnTo>
                    <a:lnTo>
                      <a:pt x="195" y="226"/>
                    </a:lnTo>
                    <a:lnTo>
                      <a:pt x="181" y="224"/>
                    </a:lnTo>
                    <a:lnTo>
                      <a:pt x="164" y="214"/>
                    </a:lnTo>
                    <a:lnTo>
                      <a:pt x="152" y="205"/>
                    </a:lnTo>
                    <a:lnTo>
                      <a:pt x="141" y="195"/>
                    </a:lnTo>
                    <a:lnTo>
                      <a:pt x="133" y="186"/>
                    </a:lnTo>
                    <a:lnTo>
                      <a:pt x="129" y="176"/>
                    </a:lnTo>
                    <a:lnTo>
                      <a:pt x="124" y="167"/>
                    </a:lnTo>
                    <a:lnTo>
                      <a:pt x="124" y="159"/>
                    </a:lnTo>
                    <a:lnTo>
                      <a:pt x="121" y="155"/>
                    </a:lnTo>
                    <a:lnTo>
                      <a:pt x="121" y="150"/>
                    </a:lnTo>
                    <a:lnTo>
                      <a:pt x="124" y="148"/>
                    </a:lnTo>
                    <a:lnTo>
                      <a:pt x="124" y="145"/>
                    </a:lnTo>
                    <a:lnTo>
                      <a:pt x="121" y="148"/>
                    </a:lnTo>
                    <a:lnTo>
                      <a:pt x="119" y="150"/>
                    </a:lnTo>
                    <a:lnTo>
                      <a:pt x="114" y="152"/>
                    </a:lnTo>
                    <a:lnTo>
                      <a:pt x="110" y="155"/>
                    </a:lnTo>
                    <a:lnTo>
                      <a:pt x="102" y="157"/>
                    </a:lnTo>
                    <a:lnTo>
                      <a:pt x="93" y="157"/>
                    </a:lnTo>
                    <a:lnTo>
                      <a:pt x="83" y="157"/>
                    </a:lnTo>
                    <a:lnTo>
                      <a:pt x="76" y="157"/>
                    </a:lnTo>
                    <a:lnTo>
                      <a:pt x="67" y="152"/>
                    </a:lnTo>
                    <a:lnTo>
                      <a:pt x="55" y="145"/>
                    </a:lnTo>
                    <a:lnTo>
                      <a:pt x="48" y="138"/>
                    </a:lnTo>
                    <a:lnTo>
                      <a:pt x="43" y="128"/>
                    </a:lnTo>
                    <a:lnTo>
                      <a:pt x="38" y="121"/>
                    </a:lnTo>
                    <a:lnTo>
                      <a:pt x="38" y="112"/>
                    </a:lnTo>
                    <a:lnTo>
                      <a:pt x="38" y="105"/>
                    </a:lnTo>
                    <a:lnTo>
                      <a:pt x="38" y="97"/>
                    </a:lnTo>
                    <a:lnTo>
                      <a:pt x="40" y="90"/>
                    </a:lnTo>
                    <a:lnTo>
                      <a:pt x="40" y="86"/>
                    </a:lnTo>
                    <a:lnTo>
                      <a:pt x="43" y="83"/>
                    </a:lnTo>
                    <a:lnTo>
                      <a:pt x="43" y="81"/>
                    </a:lnTo>
                    <a:lnTo>
                      <a:pt x="38" y="78"/>
                    </a:lnTo>
                    <a:lnTo>
                      <a:pt x="33" y="76"/>
                    </a:lnTo>
                    <a:lnTo>
                      <a:pt x="29" y="71"/>
                    </a:lnTo>
                    <a:lnTo>
                      <a:pt x="21" y="64"/>
                    </a:lnTo>
                    <a:lnTo>
                      <a:pt x="14" y="55"/>
                    </a:lnTo>
                    <a:lnTo>
                      <a:pt x="9" y="45"/>
                    </a:lnTo>
                    <a:lnTo>
                      <a:pt x="5" y="31"/>
                    </a:lnTo>
                    <a:lnTo>
                      <a:pt x="2" y="16"/>
                    </a:lnTo>
                    <a:lnTo>
                      <a:pt x="0" y="0"/>
                    </a:lnTo>
                  </a:path>
                </a:pathLst>
              </a:custGeom>
              <a:noFill/>
              <a:ln w="12700" cmpd="sng">
                <a:solidFill>
                  <a:srgbClr val="FF9900"/>
                </a:solidFill>
                <a:prstDash val="solid"/>
                <a:round/>
                <a:headEnd/>
                <a:tailEnd/>
              </a:ln>
            </p:spPr>
            <p:txBody>
              <a:bodyPr/>
              <a:lstStyle/>
              <a:p>
                <a:pPr eaLnBrk="0" hangingPunct="0">
                  <a:defRPr/>
                </a:pPr>
                <a:endParaRPr lang="en-US">
                  <a:cs typeface="+mn-cs"/>
                </a:endParaRPr>
              </a:p>
            </p:txBody>
          </p:sp>
          <p:sp>
            <p:nvSpPr>
              <p:cNvPr id="1082" name="Freeform 27"/>
              <p:cNvSpPr>
                <a:spLocks/>
              </p:cNvSpPr>
              <p:nvPr/>
            </p:nvSpPr>
            <p:spPr bwMode="auto">
              <a:xfrm>
                <a:off x="4167" y="2910"/>
                <a:ext cx="352" cy="238"/>
              </a:xfrm>
              <a:custGeom>
                <a:avLst/>
                <a:gdLst>
                  <a:gd name="T0" fmla="*/ 352 w 355"/>
                  <a:gd name="T1" fmla="*/ 16 h 236"/>
                  <a:gd name="T2" fmla="*/ 345 w 355"/>
                  <a:gd name="T3" fmla="*/ 45 h 236"/>
                  <a:gd name="T4" fmla="*/ 331 w 355"/>
                  <a:gd name="T5" fmla="*/ 65 h 236"/>
                  <a:gd name="T6" fmla="*/ 319 w 355"/>
                  <a:gd name="T7" fmla="*/ 77 h 236"/>
                  <a:gd name="T8" fmla="*/ 312 w 355"/>
                  <a:gd name="T9" fmla="*/ 82 h 236"/>
                  <a:gd name="T10" fmla="*/ 312 w 355"/>
                  <a:gd name="T11" fmla="*/ 84 h 236"/>
                  <a:gd name="T12" fmla="*/ 314 w 355"/>
                  <a:gd name="T13" fmla="*/ 91 h 236"/>
                  <a:gd name="T14" fmla="*/ 317 w 355"/>
                  <a:gd name="T15" fmla="*/ 106 h 236"/>
                  <a:gd name="T16" fmla="*/ 314 w 355"/>
                  <a:gd name="T17" fmla="*/ 122 h 236"/>
                  <a:gd name="T18" fmla="*/ 307 w 355"/>
                  <a:gd name="T19" fmla="*/ 139 h 236"/>
                  <a:gd name="T20" fmla="*/ 289 w 355"/>
                  <a:gd name="T21" fmla="*/ 153 h 236"/>
                  <a:gd name="T22" fmla="*/ 270 w 355"/>
                  <a:gd name="T23" fmla="*/ 160 h 236"/>
                  <a:gd name="T24" fmla="*/ 253 w 355"/>
                  <a:gd name="T25" fmla="*/ 158 h 236"/>
                  <a:gd name="T26" fmla="*/ 239 w 355"/>
                  <a:gd name="T27" fmla="*/ 153 h 236"/>
                  <a:gd name="T28" fmla="*/ 232 w 355"/>
                  <a:gd name="T29" fmla="*/ 149 h 236"/>
                  <a:gd name="T30" fmla="*/ 232 w 355"/>
                  <a:gd name="T31" fmla="*/ 149 h 236"/>
                  <a:gd name="T32" fmla="*/ 232 w 355"/>
                  <a:gd name="T33" fmla="*/ 156 h 236"/>
                  <a:gd name="T34" fmla="*/ 229 w 355"/>
                  <a:gd name="T35" fmla="*/ 170 h 236"/>
                  <a:gd name="T36" fmla="*/ 222 w 355"/>
                  <a:gd name="T37" fmla="*/ 188 h 236"/>
                  <a:gd name="T38" fmla="*/ 203 w 355"/>
                  <a:gd name="T39" fmla="*/ 207 h 236"/>
                  <a:gd name="T40" fmla="*/ 176 w 355"/>
                  <a:gd name="T41" fmla="*/ 226 h 236"/>
                  <a:gd name="T42" fmla="*/ 145 w 355"/>
                  <a:gd name="T43" fmla="*/ 231 h 236"/>
                  <a:gd name="T44" fmla="*/ 116 w 355"/>
                  <a:gd name="T45" fmla="*/ 226 h 236"/>
                  <a:gd name="T46" fmla="*/ 97 w 355"/>
                  <a:gd name="T47" fmla="*/ 216 h 236"/>
                  <a:gd name="T48" fmla="*/ 85 w 355"/>
                  <a:gd name="T49" fmla="*/ 207 h 236"/>
                  <a:gd name="T50" fmla="*/ 83 w 355"/>
                  <a:gd name="T51" fmla="*/ 207 h 236"/>
                  <a:gd name="T52" fmla="*/ 80 w 355"/>
                  <a:gd name="T53" fmla="*/ 214 h 236"/>
                  <a:gd name="T54" fmla="*/ 75 w 355"/>
                  <a:gd name="T55" fmla="*/ 221 h 236"/>
                  <a:gd name="T56" fmla="*/ 68 w 355"/>
                  <a:gd name="T57" fmla="*/ 231 h 236"/>
                  <a:gd name="T58" fmla="*/ 53 w 355"/>
                  <a:gd name="T59" fmla="*/ 238 h 236"/>
                  <a:gd name="T60" fmla="*/ 31 w 355"/>
                  <a:gd name="T61" fmla="*/ 238 h 236"/>
                  <a:gd name="T62" fmla="*/ 14 w 355"/>
                  <a:gd name="T63" fmla="*/ 231 h 236"/>
                  <a:gd name="T64" fmla="*/ 5 w 355"/>
                  <a:gd name="T65" fmla="*/ 221 h 236"/>
                  <a:gd name="T66" fmla="*/ 0 w 355"/>
                  <a:gd name="T67" fmla="*/ 214 h 236"/>
                  <a:gd name="T68" fmla="*/ 0 w 355"/>
                  <a:gd name="T69" fmla="*/ 207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5" h="236">
                    <a:moveTo>
                      <a:pt x="355" y="0"/>
                    </a:moveTo>
                    <a:lnTo>
                      <a:pt x="355" y="16"/>
                    </a:lnTo>
                    <a:lnTo>
                      <a:pt x="353" y="33"/>
                    </a:lnTo>
                    <a:lnTo>
                      <a:pt x="348" y="45"/>
                    </a:lnTo>
                    <a:lnTo>
                      <a:pt x="341" y="55"/>
                    </a:lnTo>
                    <a:lnTo>
                      <a:pt x="334" y="64"/>
                    </a:lnTo>
                    <a:lnTo>
                      <a:pt x="329" y="71"/>
                    </a:lnTo>
                    <a:lnTo>
                      <a:pt x="322" y="76"/>
                    </a:lnTo>
                    <a:lnTo>
                      <a:pt x="317" y="78"/>
                    </a:lnTo>
                    <a:lnTo>
                      <a:pt x="315" y="81"/>
                    </a:lnTo>
                    <a:lnTo>
                      <a:pt x="312" y="83"/>
                    </a:lnTo>
                    <a:lnTo>
                      <a:pt x="315" y="83"/>
                    </a:lnTo>
                    <a:lnTo>
                      <a:pt x="315" y="86"/>
                    </a:lnTo>
                    <a:lnTo>
                      <a:pt x="317" y="90"/>
                    </a:lnTo>
                    <a:lnTo>
                      <a:pt x="317" y="97"/>
                    </a:lnTo>
                    <a:lnTo>
                      <a:pt x="320" y="105"/>
                    </a:lnTo>
                    <a:lnTo>
                      <a:pt x="320" y="112"/>
                    </a:lnTo>
                    <a:lnTo>
                      <a:pt x="317" y="121"/>
                    </a:lnTo>
                    <a:lnTo>
                      <a:pt x="315" y="131"/>
                    </a:lnTo>
                    <a:lnTo>
                      <a:pt x="310" y="138"/>
                    </a:lnTo>
                    <a:lnTo>
                      <a:pt x="300" y="148"/>
                    </a:lnTo>
                    <a:lnTo>
                      <a:pt x="291" y="152"/>
                    </a:lnTo>
                    <a:lnTo>
                      <a:pt x="281" y="157"/>
                    </a:lnTo>
                    <a:lnTo>
                      <a:pt x="272" y="159"/>
                    </a:lnTo>
                    <a:lnTo>
                      <a:pt x="262" y="159"/>
                    </a:lnTo>
                    <a:lnTo>
                      <a:pt x="255" y="157"/>
                    </a:lnTo>
                    <a:lnTo>
                      <a:pt x="248" y="155"/>
                    </a:lnTo>
                    <a:lnTo>
                      <a:pt x="241" y="152"/>
                    </a:lnTo>
                    <a:lnTo>
                      <a:pt x="236" y="150"/>
                    </a:lnTo>
                    <a:lnTo>
                      <a:pt x="234" y="148"/>
                    </a:lnTo>
                    <a:lnTo>
                      <a:pt x="234" y="150"/>
                    </a:lnTo>
                    <a:lnTo>
                      <a:pt x="234" y="155"/>
                    </a:lnTo>
                    <a:lnTo>
                      <a:pt x="234" y="162"/>
                    </a:lnTo>
                    <a:lnTo>
                      <a:pt x="231" y="169"/>
                    </a:lnTo>
                    <a:lnTo>
                      <a:pt x="229" y="176"/>
                    </a:lnTo>
                    <a:lnTo>
                      <a:pt x="224" y="186"/>
                    </a:lnTo>
                    <a:lnTo>
                      <a:pt x="215" y="195"/>
                    </a:lnTo>
                    <a:lnTo>
                      <a:pt x="205" y="205"/>
                    </a:lnTo>
                    <a:lnTo>
                      <a:pt x="191" y="217"/>
                    </a:lnTo>
                    <a:lnTo>
                      <a:pt x="177" y="224"/>
                    </a:lnTo>
                    <a:lnTo>
                      <a:pt x="160" y="229"/>
                    </a:lnTo>
                    <a:lnTo>
                      <a:pt x="146" y="229"/>
                    </a:lnTo>
                    <a:lnTo>
                      <a:pt x="131" y="226"/>
                    </a:lnTo>
                    <a:lnTo>
                      <a:pt x="117" y="224"/>
                    </a:lnTo>
                    <a:lnTo>
                      <a:pt x="107" y="219"/>
                    </a:lnTo>
                    <a:lnTo>
                      <a:pt x="98" y="214"/>
                    </a:lnTo>
                    <a:lnTo>
                      <a:pt x="91" y="209"/>
                    </a:lnTo>
                    <a:lnTo>
                      <a:pt x="86" y="205"/>
                    </a:lnTo>
                    <a:lnTo>
                      <a:pt x="84" y="205"/>
                    </a:lnTo>
                    <a:lnTo>
                      <a:pt x="84" y="207"/>
                    </a:lnTo>
                    <a:lnTo>
                      <a:pt x="81" y="212"/>
                    </a:lnTo>
                    <a:lnTo>
                      <a:pt x="81" y="214"/>
                    </a:lnTo>
                    <a:lnTo>
                      <a:pt x="76" y="219"/>
                    </a:lnTo>
                    <a:lnTo>
                      <a:pt x="74" y="224"/>
                    </a:lnTo>
                    <a:lnTo>
                      <a:pt x="69" y="229"/>
                    </a:lnTo>
                    <a:lnTo>
                      <a:pt x="62" y="233"/>
                    </a:lnTo>
                    <a:lnTo>
                      <a:pt x="53" y="236"/>
                    </a:lnTo>
                    <a:lnTo>
                      <a:pt x="41" y="236"/>
                    </a:lnTo>
                    <a:lnTo>
                      <a:pt x="31" y="236"/>
                    </a:lnTo>
                    <a:lnTo>
                      <a:pt x="22" y="233"/>
                    </a:lnTo>
                    <a:lnTo>
                      <a:pt x="14" y="229"/>
                    </a:lnTo>
                    <a:lnTo>
                      <a:pt x="10" y="224"/>
                    </a:lnTo>
                    <a:lnTo>
                      <a:pt x="5" y="219"/>
                    </a:lnTo>
                    <a:lnTo>
                      <a:pt x="2" y="214"/>
                    </a:lnTo>
                    <a:lnTo>
                      <a:pt x="0" y="212"/>
                    </a:lnTo>
                    <a:lnTo>
                      <a:pt x="0" y="207"/>
                    </a:lnTo>
                    <a:lnTo>
                      <a:pt x="0" y="205"/>
                    </a:lnTo>
                  </a:path>
                </a:pathLst>
              </a:custGeom>
              <a:noFill/>
              <a:ln w="12700" cmpd="sng">
                <a:solidFill>
                  <a:srgbClr val="FF9900"/>
                </a:solidFill>
                <a:prstDash val="solid"/>
                <a:round/>
                <a:headEnd/>
                <a:tailEnd/>
              </a:ln>
            </p:spPr>
            <p:txBody>
              <a:bodyPr/>
              <a:lstStyle/>
              <a:p>
                <a:pPr eaLnBrk="0" hangingPunct="0">
                  <a:defRPr/>
                </a:pPr>
                <a:endParaRPr lang="en-US">
                  <a:cs typeface="+mn-cs"/>
                </a:endParaRPr>
              </a:p>
            </p:txBody>
          </p:sp>
        </p:grpSp>
        <p:grpSp>
          <p:nvGrpSpPr>
            <p:cNvPr id="1048" name="Group 28"/>
            <p:cNvGrpSpPr>
              <a:grpSpLocks/>
            </p:cNvGrpSpPr>
            <p:nvPr/>
          </p:nvGrpSpPr>
          <p:grpSpPr bwMode="auto">
            <a:xfrm>
              <a:off x="4411" y="3428"/>
              <a:ext cx="631" cy="470"/>
              <a:chOff x="4411" y="3428"/>
              <a:chExt cx="631" cy="470"/>
            </a:xfrm>
          </p:grpSpPr>
          <p:sp>
            <p:nvSpPr>
              <p:cNvPr id="1075" name="Freeform 29"/>
              <p:cNvSpPr>
                <a:spLocks/>
              </p:cNvSpPr>
              <p:nvPr/>
            </p:nvSpPr>
            <p:spPr bwMode="auto">
              <a:xfrm>
                <a:off x="4762" y="3438"/>
                <a:ext cx="275" cy="228"/>
              </a:xfrm>
              <a:custGeom>
                <a:avLst/>
                <a:gdLst>
                  <a:gd name="T0" fmla="*/ 0 w 274"/>
                  <a:gd name="T1" fmla="*/ 23 h 228"/>
                  <a:gd name="T2" fmla="*/ 3 w 274"/>
                  <a:gd name="T3" fmla="*/ 21 h 228"/>
                  <a:gd name="T4" fmla="*/ 7 w 274"/>
                  <a:gd name="T5" fmla="*/ 19 h 228"/>
                  <a:gd name="T6" fmla="*/ 15 w 274"/>
                  <a:gd name="T7" fmla="*/ 14 h 228"/>
                  <a:gd name="T8" fmla="*/ 24 w 274"/>
                  <a:gd name="T9" fmla="*/ 9 h 228"/>
                  <a:gd name="T10" fmla="*/ 36 w 274"/>
                  <a:gd name="T11" fmla="*/ 4 h 228"/>
                  <a:gd name="T12" fmla="*/ 48 w 274"/>
                  <a:gd name="T13" fmla="*/ 0 h 228"/>
                  <a:gd name="T14" fmla="*/ 62 w 274"/>
                  <a:gd name="T15" fmla="*/ 0 h 228"/>
                  <a:gd name="T16" fmla="*/ 77 w 274"/>
                  <a:gd name="T17" fmla="*/ 0 h 228"/>
                  <a:gd name="T18" fmla="*/ 93 w 274"/>
                  <a:gd name="T19" fmla="*/ 4 h 228"/>
                  <a:gd name="T20" fmla="*/ 108 w 274"/>
                  <a:gd name="T21" fmla="*/ 12 h 228"/>
                  <a:gd name="T22" fmla="*/ 122 w 274"/>
                  <a:gd name="T23" fmla="*/ 21 h 228"/>
                  <a:gd name="T24" fmla="*/ 134 w 274"/>
                  <a:gd name="T25" fmla="*/ 33 h 228"/>
                  <a:gd name="T26" fmla="*/ 142 w 274"/>
                  <a:gd name="T27" fmla="*/ 43 h 228"/>
                  <a:gd name="T28" fmla="*/ 147 w 274"/>
                  <a:gd name="T29" fmla="*/ 52 h 228"/>
                  <a:gd name="T30" fmla="*/ 149 w 274"/>
                  <a:gd name="T31" fmla="*/ 59 h 228"/>
                  <a:gd name="T32" fmla="*/ 152 w 274"/>
                  <a:gd name="T33" fmla="*/ 66 h 228"/>
                  <a:gd name="T34" fmla="*/ 152 w 274"/>
                  <a:gd name="T35" fmla="*/ 71 h 228"/>
                  <a:gd name="T36" fmla="*/ 152 w 274"/>
                  <a:gd name="T37" fmla="*/ 76 h 228"/>
                  <a:gd name="T38" fmla="*/ 152 w 274"/>
                  <a:gd name="T39" fmla="*/ 78 h 228"/>
                  <a:gd name="T40" fmla="*/ 152 w 274"/>
                  <a:gd name="T41" fmla="*/ 81 h 228"/>
                  <a:gd name="T42" fmla="*/ 152 w 274"/>
                  <a:gd name="T43" fmla="*/ 81 h 228"/>
                  <a:gd name="T44" fmla="*/ 156 w 274"/>
                  <a:gd name="T45" fmla="*/ 78 h 228"/>
                  <a:gd name="T46" fmla="*/ 161 w 274"/>
                  <a:gd name="T47" fmla="*/ 76 h 228"/>
                  <a:gd name="T48" fmla="*/ 166 w 274"/>
                  <a:gd name="T49" fmla="*/ 74 h 228"/>
                  <a:gd name="T50" fmla="*/ 173 w 274"/>
                  <a:gd name="T51" fmla="*/ 71 h 228"/>
                  <a:gd name="T52" fmla="*/ 183 w 274"/>
                  <a:gd name="T53" fmla="*/ 69 h 228"/>
                  <a:gd name="T54" fmla="*/ 190 w 274"/>
                  <a:gd name="T55" fmla="*/ 69 h 228"/>
                  <a:gd name="T56" fmla="*/ 199 w 274"/>
                  <a:gd name="T57" fmla="*/ 71 h 228"/>
                  <a:gd name="T58" fmla="*/ 209 w 274"/>
                  <a:gd name="T59" fmla="*/ 74 h 228"/>
                  <a:gd name="T60" fmla="*/ 218 w 274"/>
                  <a:gd name="T61" fmla="*/ 81 h 228"/>
                  <a:gd name="T62" fmla="*/ 228 w 274"/>
                  <a:gd name="T63" fmla="*/ 88 h 228"/>
                  <a:gd name="T64" fmla="*/ 233 w 274"/>
                  <a:gd name="T65" fmla="*/ 97 h 228"/>
                  <a:gd name="T66" fmla="*/ 235 w 274"/>
                  <a:gd name="T67" fmla="*/ 107 h 228"/>
                  <a:gd name="T68" fmla="*/ 237 w 274"/>
                  <a:gd name="T69" fmla="*/ 114 h 228"/>
                  <a:gd name="T70" fmla="*/ 237 w 274"/>
                  <a:gd name="T71" fmla="*/ 124 h 228"/>
                  <a:gd name="T72" fmla="*/ 237 w 274"/>
                  <a:gd name="T73" fmla="*/ 131 h 228"/>
                  <a:gd name="T74" fmla="*/ 235 w 274"/>
                  <a:gd name="T75" fmla="*/ 135 h 228"/>
                  <a:gd name="T76" fmla="*/ 233 w 274"/>
                  <a:gd name="T77" fmla="*/ 140 h 228"/>
                  <a:gd name="T78" fmla="*/ 233 w 274"/>
                  <a:gd name="T79" fmla="*/ 145 h 228"/>
                  <a:gd name="T80" fmla="*/ 233 w 274"/>
                  <a:gd name="T81" fmla="*/ 145 h 228"/>
                  <a:gd name="T82" fmla="*/ 233 w 274"/>
                  <a:gd name="T83" fmla="*/ 145 h 228"/>
                  <a:gd name="T84" fmla="*/ 237 w 274"/>
                  <a:gd name="T85" fmla="*/ 147 h 228"/>
                  <a:gd name="T86" fmla="*/ 242 w 274"/>
                  <a:gd name="T87" fmla="*/ 152 h 228"/>
                  <a:gd name="T88" fmla="*/ 247 w 274"/>
                  <a:gd name="T89" fmla="*/ 157 h 228"/>
                  <a:gd name="T90" fmla="*/ 254 w 274"/>
                  <a:gd name="T91" fmla="*/ 164 h 228"/>
                  <a:gd name="T92" fmla="*/ 259 w 274"/>
                  <a:gd name="T93" fmla="*/ 171 h 228"/>
                  <a:gd name="T94" fmla="*/ 266 w 274"/>
                  <a:gd name="T95" fmla="*/ 183 h 228"/>
                  <a:gd name="T96" fmla="*/ 271 w 274"/>
                  <a:gd name="T97" fmla="*/ 195 h 228"/>
                  <a:gd name="T98" fmla="*/ 273 w 274"/>
                  <a:gd name="T99" fmla="*/ 209 h 228"/>
                  <a:gd name="T100" fmla="*/ 275 w 274"/>
                  <a:gd name="T101" fmla="*/ 228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4" h="228">
                    <a:moveTo>
                      <a:pt x="0" y="23"/>
                    </a:moveTo>
                    <a:lnTo>
                      <a:pt x="3" y="21"/>
                    </a:lnTo>
                    <a:lnTo>
                      <a:pt x="7" y="19"/>
                    </a:lnTo>
                    <a:lnTo>
                      <a:pt x="15" y="14"/>
                    </a:lnTo>
                    <a:lnTo>
                      <a:pt x="24" y="9"/>
                    </a:lnTo>
                    <a:lnTo>
                      <a:pt x="36" y="4"/>
                    </a:lnTo>
                    <a:lnTo>
                      <a:pt x="48" y="0"/>
                    </a:lnTo>
                    <a:lnTo>
                      <a:pt x="62" y="0"/>
                    </a:lnTo>
                    <a:lnTo>
                      <a:pt x="77" y="0"/>
                    </a:lnTo>
                    <a:lnTo>
                      <a:pt x="93" y="4"/>
                    </a:lnTo>
                    <a:lnTo>
                      <a:pt x="108" y="12"/>
                    </a:lnTo>
                    <a:lnTo>
                      <a:pt x="122" y="21"/>
                    </a:lnTo>
                    <a:lnTo>
                      <a:pt x="134" y="33"/>
                    </a:lnTo>
                    <a:lnTo>
                      <a:pt x="141" y="43"/>
                    </a:lnTo>
                    <a:lnTo>
                      <a:pt x="146" y="52"/>
                    </a:lnTo>
                    <a:lnTo>
                      <a:pt x="148" y="59"/>
                    </a:lnTo>
                    <a:lnTo>
                      <a:pt x="151" y="66"/>
                    </a:lnTo>
                    <a:lnTo>
                      <a:pt x="151" y="71"/>
                    </a:lnTo>
                    <a:lnTo>
                      <a:pt x="151" y="76"/>
                    </a:lnTo>
                    <a:lnTo>
                      <a:pt x="151" y="78"/>
                    </a:lnTo>
                    <a:lnTo>
                      <a:pt x="151" y="81"/>
                    </a:lnTo>
                    <a:lnTo>
                      <a:pt x="155" y="78"/>
                    </a:lnTo>
                    <a:lnTo>
                      <a:pt x="160" y="76"/>
                    </a:lnTo>
                    <a:lnTo>
                      <a:pt x="165" y="74"/>
                    </a:lnTo>
                    <a:lnTo>
                      <a:pt x="172" y="71"/>
                    </a:lnTo>
                    <a:lnTo>
                      <a:pt x="182" y="69"/>
                    </a:lnTo>
                    <a:lnTo>
                      <a:pt x="189" y="69"/>
                    </a:lnTo>
                    <a:lnTo>
                      <a:pt x="198" y="71"/>
                    </a:lnTo>
                    <a:lnTo>
                      <a:pt x="208" y="74"/>
                    </a:lnTo>
                    <a:lnTo>
                      <a:pt x="217" y="81"/>
                    </a:lnTo>
                    <a:lnTo>
                      <a:pt x="227" y="88"/>
                    </a:lnTo>
                    <a:lnTo>
                      <a:pt x="232" y="97"/>
                    </a:lnTo>
                    <a:lnTo>
                      <a:pt x="234" y="107"/>
                    </a:lnTo>
                    <a:lnTo>
                      <a:pt x="236" y="114"/>
                    </a:lnTo>
                    <a:lnTo>
                      <a:pt x="236" y="124"/>
                    </a:lnTo>
                    <a:lnTo>
                      <a:pt x="236" y="131"/>
                    </a:lnTo>
                    <a:lnTo>
                      <a:pt x="234" y="135"/>
                    </a:lnTo>
                    <a:lnTo>
                      <a:pt x="232" y="140"/>
                    </a:lnTo>
                    <a:lnTo>
                      <a:pt x="232" y="145"/>
                    </a:lnTo>
                    <a:lnTo>
                      <a:pt x="236" y="147"/>
                    </a:lnTo>
                    <a:lnTo>
                      <a:pt x="241" y="152"/>
                    </a:lnTo>
                    <a:lnTo>
                      <a:pt x="246" y="157"/>
                    </a:lnTo>
                    <a:lnTo>
                      <a:pt x="253" y="164"/>
                    </a:lnTo>
                    <a:lnTo>
                      <a:pt x="258" y="171"/>
                    </a:lnTo>
                    <a:lnTo>
                      <a:pt x="265" y="183"/>
                    </a:lnTo>
                    <a:lnTo>
                      <a:pt x="270" y="195"/>
                    </a:lnTo>
                    <a:lnTo>
                      <a:pt x="272" y="209"/>
                    </a:lnTo>
                    <a:lnTo>
                      <a:pt x="274" y="228"/>
                    </a:lnTo>
                  </a:path>
                </a:pathLst>
              </a:custGeom>
              <a:noFill/>
              <a:ln w="12700" cmpd="sng">
                <a:solidFill>
                  <a:srgbClr val="FF9900"/>
                </a:solidFill>
                <a:prstDash val="solid"/>
                <a:round/>
                <a:headEnd/>
                <a:tailEnd/>
              </a:ln>
            </p:spPr>
            <p:txBody>
              <a:bodyPr/>
              <a:lstStyle/>
              <a:p>
                <a:pPr eaLnBrk="0" hangingPunct="0">
                  <a:defRPr/>
                </a:pPr>
                <a:endParaRPr lang="en-US">
                  <a:cs typeface="+mn-cs"/>
                </a:endParaRPr>
              </a:p>
            </p:txBody>
          </p:sp>
          <p:sp>
            <p:nvSpPr>
              <p:cNvPr id="1076" name="Freeform 30"/>
              <p:cNvSpPr>
                <a:spLocks/>
              </p:cNvSpPr>
              <p:nvPr/>
            </p:nvSpPr>
            <p:spPr bwMode="auto">
              <a:xfrm>
                <a:off x="4406" y="3428"/>
                <a:ext cx="356" cy="234"/>
              </a:xfrm>
              <a:custGeom>
                <a:avLst/>
                <a:gdLst>
                  <a:gd name="T0" fmla="*/ 2 w 357"/>
                  <a:gd name="T1" fmla="*/ 217 h 236"/>
                  <a:gd name="T2" fmla="*/ 9 w 357"/>
                  <a:gd name="T3" fmla="*/ 189 h 236"/>
                  <a:gd name="T4" fmla="*/ 21 w 357"/>
                  <a:gd name="T5" fmla="*/ 171 h 236"/>
                  <a:gd name="T6" fmla="*/ 33 w 357"/>
                  <a:gd name="T7" fmla="*/ 159 h 236"/>
                  <a:gd name="T8" fmla="*/ 43 w 357"/>
                  <a:gd name="T9" fmla="*/ 154 h 236"/>
                  <a:gd name="T10" fmla="*/ 43 w 357"/>
                  <a:gd name="T11" fmla="*/ 152 h 236"/>
                  <a:gd name="T12" fmla="*/ 40 w 357"/>
                  <a:gd name="T13" fmla="*/ 144 h 236"/>
                  <a:gd name="T14" fmla="*/ 38 w 357"/>
                  <a:gd name="T15" fmla="*/ 130 h 236"/>
                  <a:gd name="T16" fmla="*/ 40 w 357"/>
                  <a:gd name="T17" fmla="*/ 113 h 236"/>
                  <a:gd name="T18" fmla="*/ 47 w 357"/>
                  <a:gd name="T19" fmla="*/ 97 h 236"/>
                  <a:gd name="T20" fmla="*/ 66 w 357"/>
                  <a:gd name="T21" fmla="*/ 83 h 236"/>
                  <a:gd name="T22" fmla="*/ 85 w 357"/>
                  <a:gd name="T23" fmla="*/ 78 h 236"/>
                  <a:gd name="T24" fmla="*/ 102 w 357"/>
                  <a:gd name="T25" fmla="*/ 78 h 236"/>
                  <a:gd name="T26" fmla="*/ 114 w 357"/>
                  <a:gd name="T27" fmla="*/ 83 h 236"/>
                  <a:gd name="T28" fmla="*/ 124 w 357"/>
                  <a:gd name="T29" fmla="*/ 87 h 236"/>
                  <a:gd name="T30" fmla="*/ 124 w 357"/>
                  <a:gd name="T31" fmla="*/ 87 h 236"/>
                  <a:gd name="T32" fmla="*/ 124 w 357"/>
                  <a:gd name="T33" fmla="*/ 80 h 236"/>
                  <a:gd name="T34" fmla="*/ 126 w 357"/>
                  <a:gd name="T35" fmla="*/ 68 h 236"/>
                  <a:gd name="T36" fmla="*/ 133 w 357"/>
                  <a:gd name="T37" fmla="*/ 50 h 236"/>
                  <a:gd name="T38" fmla="*/ 152 w 357"/>
                  <a:gd name="T39" fmla="*/ 31 h 236"/>
                  <a:gd name="T40" fmla="*/ 180 w 357"/>
                  <a:gd name="T41" fmla="*/ 12 h 236"/>
                  <a:gd name="T42" fmla="*/ 211 w 357"/>
                  <a:gd name="T43" fmla="*/ 7 h 236"/>
                  <a:gd name="T44" fmla="*/ 237 w 357"/>
                  <a:gd name="T45" fmla="*/ 14 h 236"/>
                  <a:gd name="T46" fmla="*/ 259 w 357"/>
                  <a:gd name="T47" fmla="*/ 24 h 236"/>
                  <a:gd name="T48" fmla="*/ 270 w 357"/>
                  <a:gd name="T49" fmla="*/ 31 h 236"/>
                  <a:gd name="T50" fmla="*/ 273 w 357"/>
                  <a:gd name="T51" fmla="*/ 31 h 236"/>
                  <a:gd name="T52" fmla="*/ 273 w 357"/>
                  <a:gd name="T53" fmla="*/ 26 h 236"/>
                  <a:gd name="T54" fmla="*/ 278 w 357"/>
                  <a:gd name="T55" fmla="*/ 17 h 236"/>
                  <a:gd name="T56" fmla="*/ 287 w 357"/>
                  <a:gd name="T57" fmla="*/ 7 h 236"/>
                  <a:gd name="T58" fmla="*/ 304 w 357"/>
                  <a:gd name="T59" fmla="*/ 2 h 236"/>
                  <a:gd name="T60" fmla="*/ 325 w 357"/>
                  <a:gd name="T61" fmla="*/ 2 h 236"/>
                  <a:gd name="T62" fmla="*/ 342 w 357"/>
                  <a:gd name="T63" fmla="*/ 7 h 236"/>
                  <a:gd name="T64" fmla="*/ 352 w 357"/>
                  <a:gd name="T65" fmla="*/ 17 h 236"/>
                  <a:gd name="T66" fmla="*/ 356 w 357"/>
                  <a:gd name="T67" fmla="*/ 26 h 236"/>
                  <a:gd name="T68" fmla="*/ 356 w 357"/>
                  <a:gd name="T69" fmla="*/ 31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7" h="236">
                    <a:moveTo>
                      <a:pt x="0" y="236"/>
                    </a:moveTo>
                    <a:lnTo>
                      <a:pt x="2" y="219"/>
                    </a:lnTo>
                    <a:lnTo>
                      <a:pt x="4" y="205"/>
                    </a:lnTo>
                    <a:lnTo>
                      <a:pt x="9" y="191"/>
                    </a:lnTo>
                    <a:lnTo>
                      <a:pt x="16" y="181"/>
                    </a:lnTo>
                    <a:lnTo>
                      <a:pt x="21" y="172"/>
                    </a:lnTo>
                    <a:lnTo>
                      <a:pt x="28" y="165"/>
                    </a:lnTo>
                    <a:lnTo>
                      <a:pt x="33" y="160"/>
                    </a:lnTo>
                    <a:lnTo>
                      <a:pt x="38" y="157"/>
                    </a:lnTo>
                    <a:lnTo>
                      <a:pt x="43" y="155"/>
                    </a:lnTo>
                    <a:lnTo>
                      <a:pt x="43" y="153"/>
                    </a:lnTo>
                    <a:lnTo>
                      <a:pt x="43" y="150"/>
                    </a:lnTo>
                    <a:lnTo>
                      <a:pt x="40" y="145"/>
                    </a:lnTo>
                    <a:lnTo>
                      <a:pt x="38" y="138"/>
                    </a:lnTo>
                    <a:lnTo>
                      <a:pt x="38" y="131"/>
                    </a:lnTo>
                    <a:lnTo>
                      <a:pt x="38" y="124"/>
                    </a:lnTo>
                    <a:lnTo>
                      <a:pt x="40" y="114"/>
                    </a:lnTo>
                    <a:lnTo>
                      <a:pt x="43" y="107"/>
                    </a:lnTo>
                    <a:lnTo>
                      <a:pt x="47" y="98"/>
                    </a:lnTo>
                    <a:lnTo>
                      <a:pt x="57" y="91"/>
                    </a:lnTo>
                    <a:lnTo>
                      <a:pt x="66" y="84"/>
                    </a:lnTo>
                    <a:lnTo>
                      <a:pt x="76" y="79"/>
                    </a:lnTo>
                    <a:lnTo>
                      <a:pt x="85" y="79"/>
                    </a:lnTo>
                    <a:lnTo>
                      <a:pt x="93" y="79"/>
                    </a:lnTo>
                    <a:lnTo>
                      <a:pt x="102" y="79"/>
                    </a:lnTo>
                    <a:lnTo>
                      <a:pt x="109" y="81"/>
                    </a:lnTo>
                    <a:lnTo>
                      <a:pt x="114" y="84"/>
                    </a:lnTo>
                    <a:lnTo>
                      <a:pt x="119" y="86"/>
                    </a:lnTo>
                    <a:lnTo>
                      <a:pt x="124" y="88"/>
                    </a:lnTo>
                    <a:lnTo>
                      <a:pt x="124" y="91"/>
                    </a:lnTo>
                    <a:lnTo>
                      <a:pt x="124" y="88"/>
                    </a:lnTo>
                    <a:lnTo>
                      <a:pt x="124" y="86"/>
                    </a:lnTo>
                    <a:lnTo>
                      <a:pt x="124" y="81"/>
                    </a:lnTo>
                    <a:lnTo>
                      <a:pt x="124" y="76"/>
                    </a:lnTo>
                    <a:lnTo>
                      <a:pt x="126" y="69"/>
                    </a:lnTo>
                    <a:lnTo>
                      <a:pt x="128" y="60"/>
                    </a:lnTo>
                    <a:lnTo>
                      <a:pt x="133" y="50"/>
                    </a:lnTo>
                    <a:lnTo>
                      <a:pt x="140" y="41"/>
                    </a:lnTo>
                    <a:lnTo>
                      <a:pt x="152" y="31"/>
                    </a:lnTo>
                    <a:lnTo>
                      <a:pt x="167" y="22"/>
                    </a:lnTo>
                    <a:lnTo>
                      <a:pt x="181" y="12"/>
                    </a:lnTo>
                    <a:lnTo>
                      <a:pt x="198" y="10"/>
                    </a:lnTo>
                    <a:lnTo>
                      <a:pt x="212" y="7"/>
                    </a:lnTo>
                    <a:lnTo>
                      <a:pt x="226" y="10"/>
                    </a:lnTo>
                    <a:lnTo>
                      <a:pt x="238" y="14"/>
                    </a:lnTo>
                    <a:lnTo>
                      <a:pt x="250" y="19"/>
                    </a:lnTo>
                    <a:lnTo>
                      <a:pt x="260" y="24"/>
                    </a:lnTo>
                    <a:lnTo>
                      <a:pt x="267" y="29"/>
                    </a:lnTo>
                    <a:lnTo>
                      <a:pt x="271" y="31"/>
                    </a:lnTo>
                    <a:lnTo>
                      <a:pt x="274" y="33"/>
                    </a:lnTo>
                    <a:lnTo>
                      <a:pt x="274" y="31"/>
                    </a:lnTo>
                    <a:lnTo>
                      <a:pt x="274" y="29"/>
                    </a:lnTo>
                    <a:lnTo>
                      <a:pt x="274" y="26"/>
                    </a:lnTo>
                    <a:lnTo>
                      <a:pt x="276" y="22"/>
                    </a:lnTo>
                    <a:lnTo>
                      <a:pt x="279" y="17"/>
                    </a:lnTo>
                    <a:lnTo>
                      <a:pt x="283" y="12"/>
                    </a:lnTo>
                    <a:lnTo>
                      <a:pt x="288" y="7"/>
                    </a:lnTo>
                    <a:lnTo>
                      <a:pt x="295" y="5"/>
                    </a:lnTo>
                    <a:lnTo>
                      <a:pt x="305" y="2"/>
                    </a:lnTo>
                    <a:lnTo>
                      <a:pt x="317" y="0"/>
                    </a:lnTo>
                    <a:lnTo>
                      <a:pt x="326" y="2"/>
                    </a:lnTo>
                    <a:lnTo>
                      <a:pt x="336" y="5"/>
                    </a:lnTo>
                    <a:lnTo>
                      <a:pt x="343" y="7"/>
                    </a:lnTo>
                    <a:lnTo>
                      <a:pt x="348" y="12"/>
                    </a:lnTo>
                    <a:lnTo>
                      <a:pt x="353" y="17"/>
                    </a:lnTo>
                    <a:lnTo>
                      <a:pt x="355" y="22"/>
                    </a:lnTo>
                    <a:lnTo>
                      <a:pt x="357" y="26"/>
                    </a:lnTo>
                    <a:lnTo>
                      <a:pt x="357" y="29"/>
                    </a:lnTo>
                    <a:lnTo>
                      <a:pt x="357" y="31"/>
                    </a:lnTo>
                    <a:lnTo>
                      <a:pt x="357" y="33"/>
                    </a:lnTo>
                  </a:path>
                </a:pathLst>
              </a:custGeom>
              <a:noFill/>
              <a:ln w="12700" cmpd="sng">
                <a:solidFill>
                  <a:srgbClr val="FF9900"/>
                </a:solidFill>
                <a:prstDash val="solid"/>
                <a:round/>
                <a:headEnd/>
                <a:tailEnd/>
              </a:ln>
            </p:spPr>
            <p:txBody>
              <a:bodyPr/>
              <a:lstStyle/>
              <a:p>
                <a:pPr eaLnBrk="0" hangingPunct="0">
                  <a:defRPr/>
                </a:pPr>
                <a:endParaRPr lang="en-US">
                  <a:cs typeface="+mn-cs"/>
                </a:endParaRPr>
              </a:p>
            </p:txBody>
          </p:sp>
          <p:sp>
            <p:nvSpPr>
              <p:cNvPr id="1077" name="Freeform 31"/>
              <p:cNvSpPr>
                <a:spLocks/>
              </p:cNvSpPr>
              <p:nvPr/>
            </p:nvSpPr>
            <p:spPr bwMode="auto">
              <a:xfrm>
                <a:off x="4406" y="3659"/>
                <a:ext cx="275" cy="228"/>
              </a:xfrm>
              <a:custGeom>
                <a:avLst/>
                <a:gdLst>
                  <a:gd name="T0" fmla="*/ 275 w 274"/>
                  <a:gd name="T1" fmla="*/ 204 h 229"/>
                  <a:gd name="T2" fmla="*/ 272 w 274"/>
                  <a:gd name="T3" fmla="*/ 207 h 229"/>
                  <a:gd name="T4" fmla="*/ 268 w 274"/>
                  <a:gd name="T5" fmla="*/ 209 h 229"/>
                  <a:gd name="T6" fmla="*/ 261 w 274"/>
                  <a:gd name="T7" fmla="*/ 214 h 229"/>
                  <a:gd name="T8" fmla="*/ 251 w 274"/>
                  <a:gd name="T9" fmla="*/ 219 h 229"/>
                  <a:gd name="T10" fmla="*/ 239 w 274"/>
                  <a:gd name="T11" fmla="*/ 223 h 229"/>
                  <a:gd name="T12" fmla="*/ 227 w 274"/>
                  <a:gd name="T13" fmla="*/ 228 h 229"/>
                  <a:gd name="T14" fmla="*/ 213 w 274"/>
                  <a:gd name="T15" fmla="*/ 228 h 229"/>
                  <a:gd name="T16" fmla="*/ 199 w 274"/>
                  <a:gd name="T17" fmla="*/ 228 h 229"/>
                  <a:gd name="T18" fmla="*/ 182 w 274"/>
                  <a:gd name="T19" fmla="*/ 223 h 229"/>
                  <a:gd name="T20" fmla="*/ 168 w 274"/>
                  <a:gd name="T21" fmla="*/ 216 h 229"/>
                  <a:gd name="T22" fmla="*/ 153 w 274"/>
                  <a:gd name="T23" fmla="*/ 207 h 229"/>
                  <a:gd name="T24" fmla="*/ 141 w 274"/>
                  <a:gd name="T25" fmla="*/ 195 h 229"/>
                  <a:gd name="T26" fmla="*/ 133 w 274"/>
                  <a:gd name="T27" fmla="*/ 185 h 229"/>
                  <a:gd name="T28" fmla="*/ 128 w 274"/>
                  <a:gd name="T29" fmla="*/ 178 h 229"/>
                  <a:gd name="T30" fmla="*/ 126 w 274"/>
                  <a:gd name="T31" fmla="*/ 169 h 229"/>
                  <a:gd name="T32" fmla="*/ 124 w 274"/>
                  <a:gd name="T33" fmla="*/ 161 h 229"/>
                  <a:gd name="T34" fmla="*/ 124 w 274"/>
                  <a:gd name="T35" fmla="*/ 157 h 229"/>
                  <a:gd name="T36" fmla="*/ 124 w 274"/>
                  <a:gd name="T37" fmla="*/ 152 h 229"/>
                  <a:gd name="T38" fmla="*/ 124 w 274"/>
                  <a:gd name="T39" fmla="*/ 150 h 229"/>
                  <a:gd name="T40" fmla="*/ 124 w 274"/>
                  <a:gd name="T41" fmla="*/ 147 h 229"/>
                  <a:gd name="T42" fmla="*/ 124 w 274"/>
                  <a:gd name="T43" fmla="*/ 147 h 229"/>
                  <a:gd name="T44" fmla="*/ 119 w 274"/>
                  <a:gd name="T45" fmla="*/ 150 h 229"/>
                  <a:gd name="T46" fmla="*/ 114 w 274"/>
                  <a:gd name="T47" fmla="*/ 152 h 229"/>
                  <a:gd name="T48" fmla="*/ 109 w 274"/>
                  <a:gd name="T49" fmla="*/ 154 h 229"/>
                  <a:gd name="T50" fmla="*/ 102 w 274"/>
                  <a:gd name="T51" fmla="*/ 157 h 229"/>
                  <a:gd name="T52" fmla="*/ 93 w 274"/>
                  <a:gd name="T53" fmla="*/ 159 h 229"/>
                  <a:gd name="T54" fmla="*/ 85 w 274"/>
                  <a:gd name="T55" fmla="*/ 159 h 229"/>
                  <a:gd name="T56" fmla="*/ 76 w 274"/>
                  <a:gd name="T57" fmla="*/ 157 h 229"/>
                  <a:gd name="T58" fmla="*/ 66 w 274"/>
                  <a:gd name="T59" fmla="*/ 154 h 229"/>
                  <a:gd name="T60" fmla="*/ 57 w 274"/>
                  <a:gd name="T61" fmla="*/ 147 h 229"/>
                  <a:gd name="T62" fmla="*/ 47 w 274"/>
                  <a:gd name="T63" fmla="*/ 140 h 229"/>
                  <a:gd name="T64" fmla="*/ 43 w 274"/>
                  <a:gd name="T65" fmla="*/ 130 h 229"/>
                  <a:gd name="T66" fmla="*/ 40 w 274"/>
                  <a:gd name="T67" fmla="*/ 121 h 229"/>
                  <a:gd name="T68" fmla="*/ 38 w 274"/>
                  <a:gd name="T69" fmla="*/ 114 h 229"/>
                  <a:gd name="T70" fmla="*/ 38 w 274"/>
                  <a:gd name="T71" fmla="*/ 105 h 229"/>
                  <a:gd name="T72" fmla="*/ 38 w 274"/>
                  <a:gd name="T73" fmla="*/ 98 h 229"/>
                  <a:gd name="T74" fmla="*/ 40 w 274"/>
                  <a:gd name="T75" fmla="*/ 93 h 229"/>
                  <a:gd name="T76" fmla="*/ 43 w 274"/>
                  <a:gd name="T77" fmla="*/ 89 h 229"/>
                  <a:gd name="T78" fmla="*/ 43 w 274"/>
                  <a:gd name="T79" fmla="*/ 84 h 229"/>
                  <a:gd name="T80" fmla="*/ 43 w 274"/>
                  <a:gd name="T81" fmla="*/ 84 h 229"/>
                  <a:gd name="T82" fmla="*/ 43 w 274"/>
                  <a:gd name="T83" fmla="*/ 84 h 229"/>
                  <a:gd name="T84" fmla="*/ 38 w 274"/>
                  <a:gd name="T85" fmla="*/ 81 h 229"/>
                  <a:gd name="T86" fmla="*/ 33 w 274"/>
                  <a:gd name="T87" fmla="*/ 77 h 229"/>
                  <a:gd name="T88" fmla="*/ 28 w 274"/>
                  <a:gd name="T89" fmla="*/ 72 h 229"/>
                  <a:gd name="T90" fmla="*/ 21 w 274"/>
                  <a:gd name="T91" fmla="*/ 65 h 229"/>
                  <a:gd name="T92" fmla="*/ 16 w 274"/>
                  <a:gd name="T93" fmla="*/ 58 h 229"/>
                  <a:gd name="T94" fmla="*/ 9 w 274"/>
                  <a:gd name="T95" fmla="*/ 46 h 229"/>
                  <a:gd name="T96" fmla="*/ 4 w 274"/>
                  <a:gd name="T97" fmla="*/ 34 h 229"/>
                  <a:gd name="T98" fmla="*/ 2 w 274"/>
                  <a:gd name="T99" fmla="*/ 19 h 229"/>
                  <a:gd name="T100" fmla="*/ 0 w 274"/>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4" h="229">
                    <a:moveTo>
                      <a:pt x="274" y="205"/>
                    </a:moveTo>
                    <a:lnTo>
                      <a:pt x="271" y="208"/>
                    </a:lnTo>
                    <a:lnTo>
                      <a:pt x="267" y="210"/>
                    </a:lnTo>
                    <a:lnTo>
                      <a:pt x="260" y="215"/>
                    </a:lnTo>
                    <a:lnTo>
                      <a:pt x="250" y="220"/>
                    </a:lnTo>
                    <a:lnTo>
                      <a:pt x="238" y="224"/>
                    </a:lnTo>
                    <a:lnTo>
                      <a:pt x="226" y="229"/>
                    </a:lnTo>
                    <a:lnTo>
                      <a:pt x="212" y="229"/>
                    </a:lnTo>
                    <a:lnTo>
                      <a:pt x="198" y="229"/>
                    </a:lnTo>
                    <a:lnTo>
                      <a:pt x="181" y="224"/>
                    </a:lnTo>
                    <a:lnTo>
                      <a:pt x="167" y="217"/>
                    </a:lnTo>
                    <a:lnTo>
                      <a:pt x="152" y="208"/>
                    </a:lnTo>
                    <a:lnTo>
                      <a:pt x="140" y="196"/>
                    </a:lnTo>
                    <a:lnTo>
                      <a:pt x="133" y="186"/>
                    </a:lnTo>
                    <a:lnTo>
                      <a:pt x="128" y="179"/>
                    </a:lnTo>
                    <a:lnTo>
                      <a:pt x="126" y="170"/>
                    </a:lnTo>
                    <a:lnTo>
                      <a:pt x="124" y="162"/>
                    </a:lnTo>
                    <a:lnTo>
                      <a:pt x="124" y="158"/>
                    </a:lnTo>
                    <a:lnTo>
                      <a:pt x="124" y="153"/>
                    </a:lnTo>
                    <a:lnTo>
                      <a:pt x="124" y="151"/>
                    </a:lnTo>
                    <a:lnTo>
                      <a:pt x="124" y="148"/>
                    </a:lnTo>
                    <a:lnTo>
                      <a:pt x="119" y="151"/>
                    </a:lnTo>
                    <a:lnTo>
                      <a:pt x="114" y="153"/>
                    </a:lnTo>
                    <a:lnTo>
                      <a:pt x="109" y="155"/>
                    </a:lnTo>
                    <a:lnTo>
                      <a:pt x="102" y="158"/>
                    </a:lnTo>
                    <a:lnTo>
                      <a:pt x="93" y="160"/>
                    </a:lnTo>
                    <a:lnTo>
                      <a:pt x="85" y="160"/>
                    </a:lnTo>
                    <a:lnTo>
                      <a:pt x="76" y="158"/>
                    </a:lnTo>
                    <a:lnTo>
                      <a:pt x="66" y="155"/>
                    </a:lnTo>
                    <a:lnTo>
                      <a:pt x="57" y="148"/>
                    </a:lnTo>
                    <a:lnTo>
                      <a:pt x="47" y="141"/>
                    </a:lnTo>
                    <a:lnTo>
                      <a:pt x="43" y="131"/>
                    </a:lnTo>
                    <a:lnTo>
                      <a:pt x="40" y="122"/>
                    </a:lnTo>
                    <a:lnTo>
                      <a:pt x="38" y="115"/>
                    </a:lnTo>
                    <a:lnTo>
                      <a:pt x="38" y="105"/>
                    </a:lnTo>
                    <a:lnTo>
                      <a:pt x="38" y="98"/>
                    </a:lnTo>
                    <a:lnTo>
                      <a:pt x="40" y="93"/>
                    </a:lnTo>
                    <a:lnTo>
                      <a:pt x="43" y="89"/>
                    </a:lnTo>
                    <a:lnTo>
                      <a:pt x="43" y="84"/>
                    </a:lnTo>
                    <a:lnTo>
                      <a:pt x="38" y="81"/>
                    </a:lnTo>
                    <a:lnTo>
                      <a:pt x="33" y="77"/>
                    </a:lnTo>
                    <a:lnTo>
                      <a:pt x="28" y="72"/>
                    </a:lnTo>
                    <a:lnTo>
                      <a:pt x="21" y="65"/>
                    </a:lnTo>
                    <a:lnTo>
                      <a:pt x="16" y="58"/>
                    </a:lnTo>
                    <a:lnTo>
                      <a:pt x="9" y="46"/>
                    </a:lnTo>
                    <a:lnTo>
                      <a:pt x="4" y="34"/>
                    </a:lnTo>
                    <a:lnTo>
                      <a:pt x="2" y="19"/>
                    </a:lnTo>
                    <a:lnTo>
                      <a:pt x="0" y="0"/>
                    </a:lnTo>
                  </a:path>
                </a:pathLst>
              </a:custGeom>
              <a:noFill/>
              <a:ln w="12700" cmpd="sng">
                <a:solidFill>
                  <a:srgbClr val="FF9900"/>
                </a:solidFill>
                <a:prstDash val="solid"/>
                <a:round/>
                <a:headEnd/>
                <a:tailEnd/>
              </a:ln>
            </p:spPr>
            <p:txBody>
              <a:bodyPr/>
              <a:lstStyle/>
              <a:p>
                <a:pPr eaLnBrk="0" hangingPunct="0">
                  <a:defRPr/>
                </a:pPr>
                <a:endParaRPr lang="en-US">
                  <a:cs typeface="+mn-cs"/>
                </a:endParaRPr>
              </a:p>
            </p:txBody>
          </p:sp>
          <p:sp>
            <p:nvSpPr>
              <p:cNvPr id="1078" name="Freeform 32"/>
              <p:cNvSpPr>
                <a:spLocks/>
              </p:cNvSpPr>
              <p:nvPr/>
            </p:nvSpPr>
            <p:spPr bwMode="auto">
              <a:xfrm>
                <a:off x="4685" y="3659"/>
                <a:ext cx="352" cy="238"/>
              </a:xfrm>
              <a:custGeom>
                <a:avLst/>
                <a:gdLst>
                  <a:gd name="T0" fmla="*/ 352 w 355"/>
                  <a:gd name="T1" fmla="*/ 19 h 239"/>
                  <a:gd name="T2" fmla="*/ 345 w 355"/>
                  <a:gd name="T3" fmla="*/ 48 h 239"/>
                  <a:gd name="T4" fmla="*/ 333 w 355"/>
                  <a:gd name="T5" fmla="*/ 67 h 239"/>
                  <a:gd name="T6" fmla="*/ 321 w 355"/>
                  <a:gd name="T7" fmla="*/ 79 h 239"/>
                  <a:gd name="T8" fmla="*/ 312 w 355"/>
                  <a:gd name="T9" fmla="*/ 84 h 239"/>
                  <a:gd name="T10" fmla="*/ 312 w 355"/>
                  <a:gd name="T11" fmla="*/ 86 h 239"/>
                  <a:gd name="T12" fmla="*/ 314 w 355"/>
                  <a:gd name="T13" fmla="*/ 93 h 239"/>
                  <a:gd name="T14" fmla="*/ 316 w 355"/>
                  <a:gd name="T15" fmla="*/ 108 h 239"/>
                  <a:gd name="T16" fmla="*/ 314 w 355"/>
                  <a:gd name="T17" fmla="*/ 123 h 239"/>
                  <a:gd name="T18" fmla="*/ 307 w 355"/>
                  <a:gd name="T19" fmla="*/ 140 h 239"/>
                  <a:gd name="T20" fmla="*/ 289 w 355"/>
                  <a:gd name="T21" fmla="*/ 154 h 239"/>
                  <a:gd name="T22" fmla="*/ 270 w 355"/>
                  <a:gd name="T23" fmla="*/ 159 h 239"/>
                  <a:gd name="T24" fmla="*/ 253 w 355"/>
                  <a:gd name="T25" fmla="*/ 159 h 239"/>
                  <a:gd name="T26" fmla="*/ 241 w 355"/>
                  <a:gd name="T27" fmla="*/ 154 h 239"/>
                  <a:gd name="T28" fmla="*/ 232 w 355"/>
                  <a:gd name="T29" fmla="*/ 150 h 239"/>
                  <a:gd name="T30" fmla="*/ 232 w 355"/>
                  <a:gd name="T31" fmla="*/ 150 h 239"/>
                  <a:gd name="T32" fmla="*/ 232 w 355"/>
                  <a:gd name="T33" fmla="*/ 157 h 239"/>
                  <a:gd name="T34" fmla="*/ 229 w 355"/>
                  <a:gd name="T35" fmla="*/ 169 h 239"/>
                  <a:gd name="T36" fmla="*/ 222 w 355"/>
                  <a:gd name="T37" fmla="*/ 188 h 239"/>
                  <a:gd name="T38" fmla="*/ 203 w 355"/>
                  <a:gd name="T39" fmla="*/ 207 h 239"/>
                  <a:gd name="T40" fmla="*/ 175 w 355"/>
                  <a:gd name="T41" fmla="*/ 226 h 239"/>
                  <a:gd name="T42" fmla="*/ 144 w 355"/>
                  <a:gd name="T43" fmla="*/ 231 h 239"/>
                  <a:gd name="T44" fmla="*/ 118 w 355"/>
                  <a:gd name="T45" fmla="*/ 223 h 239"/>
                  <a:gd name="T46" fmla="*/ 97 w 355"/>
                  <a:gd name="T47" fmla="*/ 214 h 239"/>
                  <a:gd name="T48" fmla="*/ 85 w 355"/>
                  <a:gd name="T49" fmla="*/ 207 h 239"/>
                  <a:gd name="T50" fmla="*/ 82 w 355"/>
                  <a:gd name="T51" fmla="*/ 207 h 239"/>
                  <a:gd name="T52" fmla="*/ 82 w 355"/>
                  <a:gd name="T53" fmla="*/ 212 h 239"/>
                  <a:gd name="T54" fmla="*/ 78 w 355"/>
                  <a:gd name="T55" fmla="*/ 221 h 239"/>
                  <a:gd name="T56" fmla="*/ 68 w 355"/>
                  <a:gd name="T57" fmla="*/ 231 h 239"/>
                  <a:gd name="T58" fmla="*/ 52 w 355"/>
                  <a:gd name="T59" fmla="*/ 235 h 239"/>
                  <a:gd name="T60" fmla="*/ 31 w 355"/>
                  <a:gd name="T61" fmla="*/ 235 h 239"/>
                  <a:gd name="T62" fmla="*/ 14 w 355"/>
                  <a:gd name="T63" fmla="*/ 231 h 239"/>
                  <a:gd name="T64" fmla="*/ 5 w 355"/>
                  <a:gd name="T65" fmla="*/ 221 h 239"/>
                  <a:gd name="T66" fmla="*/ 0 w 355"/>
                  <a:gd name="T67" fmla="*/ 212 h 239"/>
                  <a:gd name="T68" fmla="*/ 0 w 355"/>
                  <a:gd name="T69" fmla="*/ 207 h 2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5" h="239">
                    <a:moveTo>
                      <a:pt x="355" y="0"/>
                    </a:moveTo>
                    <a:lnTo>
                      <a:pt x="355" y="19"/>
                    </a:lnTo>
                    <a:lnTo>
                      <a:pt x="353" y="34"/>
                    </a:lnTo>
                    <a:lnTo>
                      <a:pt x="348" y="48"/>
                    </a:lnTo>
                    <a:lnTo>
                      <a:pt x="341" y="58"/>
                    </a:lnTo>
                    <a:lnTo>
                      <a:pt x="336" y="67"/>
                    </a:lnTo>
                    <a:lnTo>
                      <a:pt x="329" y="74"/>
                    </a:lnTo>
                    <a:lnTo>
                      <a:pt x="324" y="79"/>
                    </a:lnTo>
                    <a:lnTo>
                      <a:pt x="319" y="81"/>
                    </a:lnTo>
                    <a:lnTo>
                      <a:pt x="315" y="84"/>
                    </a:lnTo>
                    <a:lnTo>
                      <a:pt x="315" y="86"/>
                    </a:lnTo>
                    <a:lnTo>
                      <a:pt x="315" y="89"/>
                    </a:lnTo>
                    <a:lnTo>
                      <a:pt x="317" y="93"/>
                    </a:lnTo>
                    <a:lnTo>
                      <a:pt x="319" y="100"/>
                    </a:lnTo>
                    <a:lnTo>
                      <a:pt x="319" y="108"/>
                    </a:lnTo>
                    <a:lnTo>
                      <a:pt x="319" y="115"/>
                    </a:lnTo>
                    <a:lnTo>
                      <a:pt x="317" y="124"/>
                    </a:lnTo>
                    <a:lnTo>
                      <a:pt x="315" y="131"/>
                    </a:lnTo>
                    <a:lnTo>
                      <a:pt x="310" y="141"/>
                    </a:lnTo>
                    <a:lnTo>
                      <a:pt x="300" y="151"/>
                    </a:lnTo>
                    <a:lnTo>
                      <a:pt x="291" y="155"/>
                    </a:lnTo>
                    <a:lnTo>
                      <a:pt x="281" y="160"/>
                    </a:lnTo>
                    <a:lnTo>
                      <a:pt x="272" y="160"/>
                    </a:lnTo>
                    <a:lnTo>
                      <a:pt x="265" y="160"/>
                    </a:lnTo>
                    <a:lnTo>
                      <a:pt x="255" y="160"/>
                    </a:lnTo>
                    <a:lnTo>
                      <a:pt x="248" y="158"/>
                    </a:lnTo>
                    <a:lnTo>
                      <a:pt x="243" y="155"/>
                    </a:lnTo>
                    <a:lnTo>
                      <a:pt x="238" y="153"/>
                    </a:lnTo>
                    <a:lnTo>
                      <a:pt x="234" y="151"/>
                    </a:lnTo>
                    <a:lnTo>
                      <a:pt x="234" y="153"/>
                    </a:lnTo>
                    <a:lnTo>
                      <a:pt x="234" y="158"/>
                    </a:lnTo>
                    <a:lnTo>
                      <a:pt x="234" y="162"/>
                    </a:lnTo>
                    <a:lnTo>
                      <a:pt x="231" y="170"/>
                    </a:lnTo>
                    <a:lnTo>
                      <a:pt x="229" y="179"/>
                    </a:lnTo>
                    <a:lnTo>
                      <a:pt x="224" y="189"/>
                    </a:lnTo>
                    <a:lnTo>
                      <a:pt x="217" y="198"/>
                    </a:lnTo>
                    <a:lnTo>
                      <a:pt x="205" y="208"/>
                    </a:lnTo>
                    <a:lnTo>
                      <a:pt x="191" y="217"/>
                    </a:lnTo>
                    <a:lnTo>
                      <a:pt x="176" y="227"/>
                    </a:lnTo>
                    <a:lnTo>
                      <a:pt x="160" y="229"/>
                    </a:lnTo>
                    <a:lnTo>
                      <a:pt x="145" y="232"/>
                    </a:lnTo>
                    <a:lnTo>
                      <a:pt x="131" y="229"/>
                    </a:lnTo>
                    <a:lnTo>
                      <a:pt x="119" y="224"/>
                    </a:lnTo>
                    <a:lnTo>
                      <a:pt x="107" y="220"/>
                    </a:lnTo>
                    <a:lnTo>
                      <a:pt x="98" y="215"/>
                    </a:lnTo>
                    <a:lnTo>
                      <a:pt x="90" y="210"/>
                    </a:lnTo>
                    <a:lnTo>
                      <a:pt x="86" y="208"/>
                    </a:lnTo>
                    <a:lnTo>
                      <a:pt x="83" y="208"/>
                    </a:lnTo>
                    <a:lnTo>
                      <a:pt x="83" y="210"/>
                    </a:lnTo>
                    <a:lnTo>
                      <a:pt x="83" y="213"/>
                    </a:lnTo>
                    <a:lnTo>
                      <a:pt x="81" y="217"/>
                    </a:lnTo>
                    <a:lnTo>
                      <a:pt x="79" y="222"/>
                    </a:lnTo>
                    <a:lnTo>
                      <a:pt x="74" y="227"/>
                    </a:lnTo>
                    <a:lnTo>
                      <a:pt x="69" y="232"/>
                    </a:lnTo>
                    <a:lnTo>
                      <a:pt x="62" y="234"/>
                    </a:lnTo>
                    <a:lnTo>
                      <a:pt x="52" y="236"/>
                    </a:lnTo>
                    <a:lnTo>
                      <a:pt x="43" y="239"/>
                    </a:lnTo>
                    <a:lnTo>
                      <a:pt x="31" y="236"/>
                    </a:lnTo>
                    <a:lnTo>
                      <a:pt x="21" y="234"/>
                    </a:lnTo>
                    <a:lnTo>
                      <a:pt x="14" y="232"/>
                    </a:lnTo>
                    <a:lnTo>
                      <a:pt x="9" y="227"/>
                    </a:lnTo>
                    <a:lnTo>
                      <a:pt x="5" y="222"/>
                    </a:lnTo>
                    <a:lnTo>
                      <a:pt x="2" y="217"/>
                    </a:lnTo>
                    <a:lnTo>
                      <a:pt x="0" y="213"/>
                    </a:lnTo>
                    <a:lnTo>
                      <a:pt x="0" y="210"/>
                    </a:lnTo>
                    <a:lnTo>
                      <a:pt x="0" y="208"/>
                    </a:lnTo>
                  </a:path>
                </a:pathLst>
              </a:custGeom>
              <a:noFill/>
              <a:ln w="12700" cmpd="sng">
                <a:solidFill>
                  <a:srgbClr val="FF9900"/>
                </a:solidFill>
                <a:prstDash val="solid"/>
                <a:round/>
                <a:headEnd/>
                <a:tailEnd/>
              </a:ln>
            </p:spPr>
            <p:txBody>
              <a:bodyPr/>
              <a:lstStyle/>
              <a:p>
                <a:pPr eaLnBrk="0" hangingPunct="0">
                  <a:defRPr/>
                </a:pPr>
                <a:endParaRPr lang="en-US">
                  <a:cs typeface="+mn-cs"/>
                </a:endParaRPr>
              </a:p>
            </p:txBody>
          </p:sp>
        </p:grpSp>
        <p:grpSp>
          <p:nvGrpSpPr>
            <p:cNvPr id="1049" name="Group 33"/>
            <p:cNvGrpSpPr>
              <a:grpSpLocks/>
            </p:cNvGrpSpPr>
            <p:nvPr/>
          </p:nvGrpSpPr>
          <p:grpSpPr bwMode="auto">
            <a:xfrm>
              <a:off x="3366" y="3430"/>
              <a:ext cx="632" cy="470"/>
              <a:chOff x="3366" y="3430"/>
              <a:chExt cx="632" cy="470"/>
            </a:xfrm>
          </p:grpSpPr>
          <p:sp>
            <p:nvSpPr>
              <p:cNvPr id="1071" name="Freeform 34"/>
              <p:cNvSpPr>
                <a:spLocks/>
              </p:cNvSpPr>
              <p:nvPr/>
            </p:nvSpPr>
            <p:spPr bwMode="auto">
              <a:xfrm>
                <a:off x="3723" y="3441"/>
                <a:ext cx="275" cy="228"/>
              </a:xfrm>
              <a:custGeom>
                <a:avLst/>
                <a:gdLst>
                  <a:gd name="T0" fmla="*/ 0 w 276"/>
                  <a:gd name="T1" fmla="*/ 24 h 229"/>
                  <a:gd name="T2" fmla="*/ 4 w 276"/>
                  <a:gd name="T3" fmla="*/ 24 h 229"/>
                  <a:gd name="T4" fmla="*/ 7 w 276"/>
                  <a:gd name="T5" fmla="*/ 19 h 229"/>
                  <a:gd name="T6" fmla="*/ 16 w 276"/>
                  <a:gd name="T7" fmla="*/ 14 h 229"/>
                  <a:gd name="T8" fmla="*/ 26 w 276"/>
                  <a:gd name="T9" fmla="*/ 10 h 229"/>
                  <a:gd name="T10" fmla="*/ 35 w 276"/>
                  <a:gd name="T11" fmla="*/ 5 h 229"/>
                  <a:gd name="T12" fmla="*/ 50 w 276"/>
                  <a:gd name="T13" fmla="*/ 2 h 229"/>
                  <a:gd name="T14" fmla="*/ 64 w 276"/>
                  <a:gd name="T15" fmla="*/ 0 h 229"/>
                  <a:gd name="T16" fmla="*/ 78 w 276"/>
                  <a:gd name="T17" fmla="*/ 0 h 229"/>
                  <a:gd name="T18" fmla="*/ 95 w 276"/>
                  <a:gd name="T19" fmla="*/ 5 h 229"/>
                  <a:gd name="T20" fmla="*/ 109 w 276"/>
                  <a:gd name="T21" fmla="*/ 12 h 229"/>
                  <a:gd name="T22" fmla="*/ 124 w 276"/>
                  <a:gd name="T23" fmla="*/ 24 h 229"/>
                  <a:gd name="T24" fmla="*/ 133 w 276"/>
                  <a:gd name="T25" fmla="*/ 33 h 229"/>
                  <a:gd name="T26" fmla="*/ 142 w 276"/>
                  <a:gd name="T27" fmla="*/ 43 h 229"/>
                  <a:gd name="T28" fmla="*/ 146 w 276"/>
                  <a:gd name="T29" fmla="*/ 52 h 229"/>
                  <a:gd name="T30" fmla="*/ 149 w 276"/>
                  <a:gd name="T31" fmla="*/ 60 h 229"/>
                  <a:gd name="T32" fmla="*/ 151 w 276"/>
                  <a:gd name="T33" fmla="*/ 67 h 229"/>
                  <a:gd name="T34" fmla="*/ 151 w 276"/>
                  <a:gd name="T35" fmla="*/ 74 h 229"/>
                  <a:gd name="T36" fmla="*/ 151 w 276"/>
                  <a:gd name="T37" fmla="*/ 79 h 229"/>
                  <a:gd name="T38" fmla="*/ 151 w 276"/>
                  <a:gd name="T39" fmla="*/ 81 h 229"/>
                  <a:gd name="T40" fmla="*/ 151 w 276"/>
                  <a:gd name="T41" fmla="*/ 81 h 229"/>
                  <a:gd name="T42" fmla="*/ 151 w 276"/>
                  <a:gd name="T43" fmla="*/ 81 h 229"/>
                  <a:gd name="T44" fmla="*/ 154 w 276"/>
                  <a:gd name="T45" fmla="*/ 79 h 229"/>
                  <a:gd name="T46" fmla="*/ 158 w 276"/>
                  <a:gd name="T47" fmla="*/ 76 h 229"/>
                  <a:gd name="T48" fmla="*/ 166 w 276"/>
                  <a:gd name="T49" fmla="*/ 74 h 229"/>
                  <a:gd name="T50" fmla="*/ 173 w 276"/>
                  <a:gd name="T51" fmla="*/ 72 h 229"/>
                  <a:gd name="T52" fmla="*/ 180 w 276"/>
                  <a:gd name="T53" fmla="*/ 69 h 229"/>
                  <a:gd name="T54" fmla="*/ 189 w 276"/>
                  <a:gd name="T55" fmla="*/ 69 h 229"/>
                  <a:gd name="T56" fmla="*/ 199 w 276"/>
                  <a:gd name="T57" fmla="*/ 72 h 229"/>
                  <a:gd name="T58" fmla="*/ 208 w 276"/>
                  <a:gd name="T59" fmla="*/ 74 h 229"/>
                  <a:gd name="T60" fmla="*/ 218 w 276"/>
                  <a:gd name="T61" fmla="*/ 81 h 229"/>
                  <a:gd name="T62" fmla="*/ 228 w 276"/>
                  <a:gd name="T63" fmla="*/ 91 h 229"/>
                  <a:gd name="T64" fmla="*/ 232 w 276"/>
                  <a:gd name="T65" fmla="*/ 98 h 229"/>
                  <a:gd name="T66" fmla="*/ 235 w 276"/>
                  <a:gd name="T67" fmla="*/ 107 h 229"/>
                  <a:gd name="T68" fmla="*/ 237 w 276"/>
                  <a:gd name="T69" fmla="*/ 116 h 229"/>
                  <a:gd name="T70" fmla="*/ 237 w 276"/>
                  <a:gd name="T71" fmla="*/ 123 h 229"/>
                  <a:gd name="T72" fmla="*/ 235 w 276"/>
                  <a:gd name="T73" fmla="*/ 130 h 229"/>
                  <a:gd name="T74" fmla="*/ 235 w 276"/>
                  <a:gd name="T75" fmla="*/ 137 h 229"/>
                  <a:gd name="T76" fmla="*/ 232 w 276"/>
                  <a:gd name="T77" fmla="*/ 142 h 229"/>
                  <a:gd name="T78" fmla="*/ 232 w 276"/>
                  <a:gd name="T79" fmla="*/ 144 h 229"/>
                  <a:gd name="T80" fmla="*/ 230 w 276"/>
                  <a:gd name="T81" fmla="*/ 144 h 229"/>
                  <a:gd name="T82" fmla="*/ 232 w 276"/>
                  <a:gd name="T83" fmla="*/ 147 h 229"/>
                  <a:gd name="T84" fmla="*/ 235 w 276"/>
                  <a:gd name="T85" fmla="*/ 147 h 229"/>
                  <a:gd name="T86" fmla="*/ 239 w 276"/>
                  <a:gd name="T87" fmla="*/ 152 h 229"/>
                  <a:gd name="T88" fmla="*/ 247 w 276"/>
                  <a:gd name="T89" fmla="*/ 156 h 229"/>
                  <a:gd name="T90" fmla="*/ 251 w 276"/>
                  <a:gd name="T91" fmla="*/ 163 h 229"/>
                  <a:gd name="T92" fmla="*/ 258 w 276"/>
                  <a:gd name="T93" fmla="*/ 173 h 229"/>
                  <a:gd name="T94" fmla="*/ 266 w 276"/>
                  <a:gd name="T95" fmla="*/ 183 h 229"/>
                  <a:gd name="T96" fmla="*/ 270 w 276"/>
                  <a:gd name="T97" fmla="*/ 194 h 229"/>
                  <a:gd name="T98" fmla="*/ 273 w 276"/>
                  <a:gd name="T99" fmla="*/ 211 h 229"/>
                  <a:gd name="T100" fmla="*/ 275 w 276"/>
                  <a:gd name="T101" fmla="*/ 228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6" h="229">
                    <a:moveTo>
                      <a:pt x="0" y="24"/>
                    </a:moveTo>
                    <a:lnTo>
                      <a:pt x="4" y="24"/>
                    </a:lnTo>
                    <a:lnTo>
                      <a:pt x="7" y="19"/>
                    </a:lnTo>
                    <a:lnTo>
                      <a:pt x="16" y="14"/>
                    </a:lnTo>
                    <a:lnTo>
                      <a:pt x="26" y="10"/>
                    </a:lnTo>
                    <a:lnTo>
                      <a:pt x="35" y="5"/>
                    </a:lnTo>
                    <a:lnTo>
                      <a:pt x="50" y="2"/>
                    </a:lnTo>
                    <a:lnTo>
                      <a:pt x="64" y="0"/>
                    </a:lnTo>
                    <a:lnTo>
                      <a:pt x="78" y="0"/>
                    </a:lnTo>
                    <a:lnTo>
                      <a:pt x="95" y="5"/>
                    </a:lnTo>
                    <a:lnTo>
                      <a:pt x="109" y="12"/>
                    </a:lnTo>
                    <a:lnTo>
                      <a:pt x="124" y="24"/>
                    </a:lnTo>
                    <a:lnTo>
                      <a:pt x="133" y="33"/>
                    </a:lnTo>
                    <a:lnTo>
                      <a:pt x="143" y="43"/>
                    </a:lnTo>
                    <a:lnTo>
                      <a:pt x="147" y="52"/>
                    </a:lnTo>
                    <a:lnTo>
                      <a:pt x="150" y="60"/>
                    </a:lnTo>
                    <a:lnTo>
                      <a:pt x="152" y="67"/>
                    </a:lnTo>
                    <a:lnTo>
                      <a:pt x="152" y="74"/>
                    </a:lnTo>
                    <a:lnTo>
                      <a:pt x="152" y="79"/>
                    </a:lnTo>
                    <a:lnTo>
                      <a:pt x="152" y="81"/>
                    </a:lnTo>
                    <a:lnTo>
                      <a:pt x="155" y="79"/>
                    </a:lnTo>
                    <a:lnTo>
                      <a:pt x="159" y="76"/>
                    </a:lnTo>
                    <a:lnTo>
                      <a:pt x="167" y="74"/>
                    </a:lnTo>
                    <a:lnTo>
                      <a:pt x="174" y="72"/>
                    </a:lnTo>
                    <a:lnTo>
                      <a:pt x="181" y="69"/>
                    </a:lnTo>
                    <a:lnTo>
                      <a:pt x="190" y="69"/>
                    </a:lnTo>
                    <a:lnTo>
                      <a:pt x="200" y="72"/>
                    </a:lnTo>
                    <a:lnTo>
                      <a:pt x="209" y="74"/>
                    </a:lnTo>
                    <a:lnTo>
                      <a:pt x="219" y="81"/>
                    </a:lnTo>
                    <a:lnTo>
                      <a:pt x="229" y="91"/>
                    </a:lnTo>
                    <a:lnTo>
                      <a:pt x="233" y="98"/>
                    </a:lnTo>
                    <a:lnTo>
                      <a:pt x="236" y="107"/>
                    </a:lnTo>
                    <a:lnTo>
                      <a:pt x="238" y="117"/>
                    </a:lnTo>
                    <a:lnTo>
                      <a:pt x="238" y="124"/>
                    </a:lnTo>
                    <a:lnTo>
                      <a:pt x="236" y="131"/>
                    </a:lnTo>
                    <a:lnTo>
                      <a:pt x="236" y="138"/>
                    </a:lnTo>
                    <a:lnTo>
                      <a:pt x="233" y="143"/>
                    </a:lnTo>
                    <a:lnTo>
                      <a:pt x="233" y="145"/>
                    </a:lnTo>
                    <a:lnTo>
                      <a:pt x="231" y="145"/>
                    </a:lnTo>
                    <a:lnTo>
                      <a:pt x="233" y="148"/>
                    </a:lnTo>
                    <a:lnTo>
                      <a:pt x="236" y="148"/>
                    </a:lnTo>
                    <a:lnTo>
                      <a:pt x="240" y="153"/>
                    </a:lnTo>
                    <a:lnTo>
                      <a:pt x="248" y="157"/>
                    </a:lnTo>
                    <a:lnTo>
                      <a:pt x="252" y="164"/>
                    </a:lnTo>
                    <a:lnTo>
                      <a:pt x="259" y="174"/>
                    </a:lnTo>
                    <a:lnTo>
                      <a:pt x="267" y="184"/>
                    </a:lnTo>
                    <a:lnTo>
                      <a:pt x="271" y="195"/>
                    </a:lnTo>
                    <a:lnTo>
                      <a:pt x="274" y="212"/>
                    </a:lnTo>
                    <a:lnTo>
                      <a:pt x="276" y="229"/>
                    </a:lnTo>
                  </a:path>
                </a:pathLst>
              </a:custGeom>
              <a:noFill/>
              <a:ln w="12700" cmpd="sng">
                <a:solidFill>
                  <a:srgbClr val="FF9900"/>
                </a:solidFill>
                <a:prstDash val="solid"/>
                <a:round/>
                <a:headEnd/>
                <a:tailEnd/>
              </a:ln>
            </p:spPr>
            <p:txBody>
              <a:bodyPr/>
              <a:lstStyle/>
              <a:p>
                <a:pPr eaLnBrk="0" hangingPunct="0">
                  <a:defRPr/>
                </a:pPr>
                <a:endParaRPr lang="en-US">
                  <a:cs typeface="+mn-cs"/>
                </a:endParaRPr>
              </a:p>
            </p:txBody>
          </p:sp>
          <p:sp>
            <p:nvSpPr>
              <p:cNvPr id="1072" name="Freeform 35"/>
              <p:cNvSpPr>
                <a:spLocks/>
              </p:cNvSpPr>
              <p:nvPr/>
            </p:nvSpPr>
            <p:spPr bwMode="auto">
              <a:xfrm>
                <a:off x="3367" y="3431"/>
                <a:ext cx="356" cy="234"/>
              </a:xfrm>
              <a:custGeom>
                <a:avLst/>
                <a:gdLst>
                  <a:gd name="T0" fmla="*/ 3 w 358"/>
                  <a:gd name="T1" fmla="*/ 218 h 236"/>
                  <a:gd name="T2" fmla="*/ 10 w 358"/>
                  <a:gd name="T3" fmla="*/ 192 h 236"/>
                  <a:gd name="T4" fmla="*/ 22 w 358"/>
                  <a:gd name="T5" fmla="*/ 173 h 236"/>
                  <a:gd name="T6" fmla="*/ 34 w 358"/>
                  <a:gd name="T7" fmla="*/ 162 h 236"/>
                  <a:gd name="T8" fmla="*/ 43 w 358"/>
                  <a:gd name="T9" fmla="*/ 154 h 236"/>
                  <a:gd name="T10" fmla="*/ 43 w 358"/>
                  <a:gd name="T11" fmla="*/ 154 h 236"/>
                  <a:gd name="T12" fmla="*/ 41 w 358"/>
                  <a:gd name="T13" fmla="*/ 145 h 236"/>
                  <a:gd name="T14" fmla="*/ 39 w 358"/>
                  <a:gd name="T15" fmla="*/ 133 h 236"/>
                  <a:gd name="T16" fmla="*/ 39 w 358"/>
                  <a:gd name="T17" fmla="*/ 116 h 236"/>
                  <a:gd name="T18" fmla="*/ 48 w 358"/>
                  <a:gd name="T19" fmla="*/ 97 h 236"/>
                  <a:gd name="T20" fmla="*/ 65 w 358"/>
                  <a:gd name="T21" fmla="*/ 83 h 236"/>
                  <a:gd name="T22" fmla="*/ 84 w 358"/>
                  <a:gd name="T23" fmla="*/ 78 h 236"/>
                  <a:gd name="T24" fmla="*/ 102 w 358"/>
                  <a:gd name="T25" fmla="*/ 81 h 236"/>
                  <a:gd name="T26" fmla="*/ 114 w 358"/>
                  <a:gd name="T27" fmla="*/ 85 h 236"/>
                  <a:gd name="T28" fmla="*/ 121 w 358"/>
                  <a:gd name="T29" fmla="*/ 90 h 236"/>
                  <a:gd name="T30" fmla="*/ 123 w 358"/>
                  <a:gd name="T31" fmla="*/ 88 h 236"/>
                  <a:gd name="T32" fmla="*/ 121 w 358"/>
                  <a:gd name="T33" fmla="*/ 81 h 236"/>
                  <a:gd name="T34" fmla="*/ 123 w 358"/>
                  <a:gd name="T35" fmla="*/ 69 h 236"/>
                  <a:gd name="T36" fmla="*/ 133 w 358"/>
                  <a:gd name="T37" fmla="*/ 53 h 236"/>
                  <a:gd name="T38" fmla="*/ 152 w 358"/>
                  <a:gd name="T39" fmla="*/ 31 h 236"/>
                  <a:gd name="T40" fmla="*/ 181 w 358"/>
                  <a:gd name="T41" fmla="*/ 15 h 236"/>
                  <a:gd name="T42" fmla="*/ 212 w 358"/>
                  <a:gd name="T43" fmla="*/ 10 h 236"/>
                  <a:gd name="T44" fmla="*/ 238 w 358"/>
                  <a:gd name="T45" fmla="*/ 15 h 236"/>
                  <a:gd name="T46" fmla="*/ 259 w 358"/>
                  <a:gd name="T47" fmla="*/ 24 h 236"/>
                  <a:gd name="T48" fmla="*/ 270 w 358"/>
                  <a:gd name="T49" fmla="*/ 31 h 236"/>
                  <a:gd name="T50" fmla="*/ 273 w 358"/>
                  <a:gd name="T51" fmla="*/ 31 h 236"/>
                  <a:gd name="T52" fmla="*/ 273 w 358"/>
                  <a:gd name="T53" fmla="*/ 27 h 236"/>
                  <a:gd name="T54" fmla="*/ 277 w 358"/>
                  <a:gd name="T55" fmla="*/ 17 h 236"/>
                  <a:gd name="T56" fmla="*/ 287 w 358"/>
                  <a:gd name="T57" fmla="*/ 8 h 236"/>
                  <a:gd name="T58" fmla="*/ 304 w 358"/>
                  <a:gd name="T59" fmla="*/ 3 h 236"/>
                  <a:gd name="T60" fmla="*/ 325 w 358"/>
                  <a:gd name="T61" fmla="*/ 3 h 236"/>
                  <a:gd name="T62" fmla="*/ 342 w 358"/>
                  <a:gd name="T63" fmla="*/ 8 h 236"/>
                  <a:gd name="T64" fmla="*/ 349 w 358"/>
                  <a:gd name="T65" fmla="*/ 17 h 236"/>
                  <a:gd name="T66" fmla="*/ 354 w 358"/>
                  <a:gd name="T67" fmla="*/ 27 h 236"/>
                  <a:gd name="T68" fmla="*/ 356 w 358"/>
                  <a:gd name="T69" fmla="*/ 31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8" h="236">
                    <a:moveTo>
                      <a:pt x="0" y="236"/>
                    </a:moveTo>
                    <a:lnTo>
                      <a:pt x="3" y="220"/>
                    </a:lnTo>
                    <a:lnTo>
                      <a:pt x="5" y="205"/>
                    </a:lnTo>
                    <a:lnTo>
                      <a:pt x="10" y="194"/>
                    </a:lnTo>
                    <a:lnTo>
                      <a:pt x="15" y="182"/>
                    </a:lnTo>
                    <a:lnTo>
                      <a:pt x="22" y="174"/>
                    </a:lnTo>
                    <a:lnTo>
                      <a:pt x="29" y="167"/>
                    </a:lnTo>
                    <a:lnTo>
                      <a:pt x="34" y="163"/>
                    </a:lnTo>
                    <a:lnTo>
                      <a:pt x="39" y="158"/>
                    </a:lnTo>
                    <a:lnTo>
                      <a:pt x="43" y="155"/>
                    </a:lnTo>
                    <a:lnTo>
                      <a:pt x="41" y="151"/>
                    </a:lnTo>
                    <a:lnTo>
                      <a:pt x="41" y="146"/>
                    </a:lnTo>
                    <a:lnTo>
                      <a:pt x="39" y="141"/>
                    </a:lnTo>
                    <a:lnTo>
                      <a:pt x="39" y="134"/>
                    </a:lnTo>
                    <a:lnTo>
                      <a:pt x="39" y="124"/>
                    </a:lnTo>
                    <a:lnTo>
                      <a:pt x="39" y="117"/>
                    </a:lnTo>
                    <a:lnTo>
                      <a:pt x="43" y="108"/>
                    </a:lnTo>
                    <a:lnTo>
                      <a:pt x="48" y="98"/>
                    </a:lnTo>
                    <a:lnTo>
                      <a:pt x="55" y="91"/>
                    </a:lnTo>
                    <a:lnTo>
                      <a:pt x="65" y="84"/>
                    </a:lnTo>
                    <a:lnTo>
                      <a:pt x="77" y="82"/>
                    </a:lnTo>
                    <a:lnTo>
                      <a:pt x="84" y="79"/>
                    </a:lnTo>
                    <a:lnTo>
                      <a:pt x="93" y="79"/>
                    </a:lnTo>
                    <a:lnTo>
                      <a:pt x="103" y="82"/>
                    </a:lnTo>
                    <a:lnTo>
                      <a:pt x="110" y="84"/>
                    </a:lnTo>
                    <a:lnTo>
                      <a:pt x="115" y="86"/>
                    </a:lnTo>
                    <a:lnTo>
                      <a:pt x="120" y="89"/>
                    </a:lnTo>
                    <a:lnTo>
                      <a:pt x="122" y="91"/>
                    </a:lnTo>
                    <a:lnTo>
                      <a:pt x="124" y="91"/>
                    </a:lnTo>
                    <a:lnTo>
                      <a:pt x="124" y="89"/>
                    </a:lnTo>
                    <a:lnTo>
                      <a:pt x="122" y="86"/>
                    </a:lnTo>
                    <a:lnTo>
                      <a:pt x="122" y="82"/>
                    </a:lnTo>
                    <a:lnTo>
                      <a:pt x="124" y="77"/>
                    </a:lnTo>
                    <a:lnTo>
                      <a:pt x="124" y="70"/>
                    </a:lnTo>
                    <a:lnTo>
                      <a:pt x="129" y="60"/>
                    </a:lnTo>
                    <a:lnTo>
                      <a:pt x="134" y="53"/>
                    </a:lnTo>
                    <a:lnTo>
                      <a:pt x="141" y="43"/>
                    </a:lnTo>
                    <a:lnTo>
                      <a:pt x="153" y="31"/>
                    </a:lnTo>
                    <a:lnTo>
                      <a:pt x="165" y="22"/>
                    </a:lnTo>
                    <a:lnTo>
                      <a:pt x="182" y="15"/>
                    </a:lnTo>
                    <a:lnTo>
                      <a:pt x="196" y="10"/>
                    </a:lnTo>
                    <a:lnTo>
                      <a:pt x="213" y="10"/>
                    </a:lnTo>
                    <a:lnTo>
                      <a:pt x="227" y="10"/>
                    </a:lnTo>
                    <a:lnTo>
                      <a:pt x="239" y="15"/>
                    </a:lnTo>
                    <a:lnTo>
                      <a:pt x="251" y="20"/>
                    </a:lnTo>
                    <a:lnTo>
                      <a:pt x="260" y="24"/>
                    </a:lnTo>
                    <a:lnTo>
                      <a:pt x="267" y="29"/>
                    </a:lnTo>
                    <a:lnTo>
                      <a:pt x="272" y="31"/>
                    </a:lnTo>
                    <a:lnTo>
                      <a:pt x="275" y="34"/>
                    </a:lnTo>
                    <a:lnTo>
                      <a:pt x="275" y="31"/>
                    </a:lnTo>
                    <a:lnTo>
                      <a:pt x="275" y="29"/>
                    </a:lnTo>
                    <a:lnTo>
                      <a:pt x="275" y="27"/>
                    </a:lnTo>
                    <a:lnTo>
                      <a:pt x="277" y="22"/>
                    </a:lnTo>
                    <a:lnTo>
                      <a:pt x="279" y="17"/>
                    </a:lnTo>
                    <a:lnTo>
                      <a:pt x="284" y="12"/>
                    </a:lnTo>
                    <a:lnTo>
                      <a:pt x="289" y="8"/>
                    </a:lnTo>
                    <a:lnTo>
                      <a:pt x="296" y="5"/>
                    </a:lnTo>
                    <a:lnTo>
                      <a:pt x="306" y="3"/>
                    </a:lnTo>
                    <a:lnTo>
                      <a:pt x="315" y="0"/>
                    </a:lnTo>
                    <a:lnTo>
                      <a:pt x="327" y="3"/>
                    </a:lnTo>
                    <a:lnTo>
                      <a:pt x="337" y="5"/>
                    </a:lnTo>
                    <a:lnTo>
                      <a:pt x="344" y="8"/>
                    </a:lnTo>
                    <a:lnTo>
                      <a:pt x="348" y="12"/>
                    </a:lnTo>
                    <a:lnTo>
                      <a:pt x="351" y="17"/>
                    </a:lnTo>
                    <a:lnTo>
                      <a:pt x="356" y="22"/>
                    </a:lnTo>
                    <a:lnTo>
                      <a:pt x="356" y="27"/>
                    </a:lnTo>
                    <a:lnTo>
                      <a:pt x="358" y="29"/>
                    </a:lnTo>
                    <a:lnTo>
                      <a:pt x="358" y="31"/>
                    </a:lnTo>
                    <a:lnTo>
                      <a:pt x="358" y="34"/>
                    </a:lnTo>
                  </a:path>
                </a:pathLst>
              </a:custGeom>
              <a:noFill/>
              <a:ln w="12700" cmpd="sng">
                <a:solidFill>
                  <a:srgbClr val="FF9900"/>
                </a:solidFill>
                <a:prstDash val="solid"/>
                <a:round/>
                <a:headEnd/>
                <a:tailEnd/>
              </a:ln>
            </p:spPr>
            <p:txBody>
              <a:bodyPr/>
              <a:lstStyle/>
              <a:p>
                <a:pPr eaLnBrk="0" hangingPunct="0">
                  <a:defRPr/>
                </a:pPr>
                <a:endParaRPr lang="en-US">
                  <a:cs typeface="+mn-cs"/>
                </a:endParaRPr>
              </a:p>
            </p:txBody>
          </p:sp>
          <p:sp>
            <p:nvSpPr>
              <p:cNvPr id="1073" name="Freeform 36"/>
              <p:cNvSpPr>
                <a:spLocks/>
              </p:cNvSpPr>
              <p:nvPr/>
            </p:nvSpPr>
            <p:spPr bwMode="auto">
              <a:xfrm>
                <a:off x="3367" y="3666"/>
                <a:ext cx="272" cy="228"/>
              </a:xfrm>
              <a:custGeom>
                <a:avLst/>
                <a:gdLst>
                  <a:gd name="T0" fmla="*/ 272 w 272"/>
                  <a:gd name="T1" fmla="*/ 202 h 229"/>
                  <a:gd name="T2" fmla="*/ 272 w 272"/>
                  <a:gd name="T3" fmla="*/ 204 h 229"/>
                  <a:gd name="T4" fmla="*/ 267 w 272"/>
                  <a:gd name="T5" fmla="*/ 207 h 229"/>
                  <a:gd name="T6" fmla="*/ 260 w 272"/>
                  <a:gd name="T7" fmla="*/ 211 h 229"/>
                  <a:gd name="T8" fmla="*/ 251 w 272"/>
                  <a:gd name="T9" fmla="*/ 216 h 229"/>
                  <a:gd name="T10" fmla="*/ 239 w 272"/>
                  <a:gd name="T11" fmla="*/ 221 h 229"/>
                  <a:gd name="T12" fmla="*/ 227 w 272"/>
                  <a:gd name="T13" fmla="*/ 226 h 229"/>
                  <a:gd name="T14" fmla="*/ 213 w 272"/>
                  <a:gd name="T15" fmla="*/ 228 h 229"/>
                  <a:gd name="T16" fmla="*/ 196 w 272"/>
                  <a:gd name="T17" fmla="*/ 226 h 229"/>
                  <a:gd name="T18" fmla="*/ 182 w 272"/>
                  <a:gd name="T19" fmla="*/ 223 h 229"/>
                  <a:gd name="T20" fmla="*/ 165 w 272"/>
                  <a:gd name="T21" fmla="*/ 214 h 229"/>
                  <a:gd name="T22" fmla="*/ 153 w 272"/>
                  <a:gd name="T23" fmla="*/ 204 h 229"/>
                  <a:gd name="T24" fmla="*/ 141 w 272"/>
                  <a:gd name="T25" fmla="*/ 195 h 229"/>
                  <a:gd name="T26" fmla="*/ 134 w 272"/>
                  <a:gd name="T27" fmla="*/ 185 h 229"/>
                  <a:gd name="T28" fmla="*/ 129 w 272"/>
                  <a:gd name="T29" fmla="*/ 176 h 229"/>
                  <a:gd name="T30" fmla="*/ 124 w 272"/>
                  <a:gd name="T31" fmla="*/ 166 h 229"/>
                  <a:gd name="T32" fmla="*/ 124 w 272"/>
                  <a:gd name="T33" fmla="*/ 159 h 229"/>
                  <a:gd name="T34" fmla="*/ 122 w 272"/>
                  <a:gd name="T35" fmla="*/ 154 h 229"/>
                  <a:gd name="T36" fmla="*/ 122 w 272"/>
                  <a:gd name="T37" fmla="*/ 149 h 229"/>
                  <a:gd name="T38" fmla="*/ 124 w 272"/>
                  <a:gd name="T39" fmla="*/ 147 h 229"/>
                  <a:gd name="T40" fmla="*/ 124 w 272"/>
                  <a:gd name="T41" fmla="*/ 145 h 229"/>
                  <a:gd name="T42" fmla="*/ 122 w 272"/>
                  <a:gd name="T43" fmla="*/ 147 h 229"/>
                  <a:gd name="T44" fmla="*/ 120 w 272"/>
                  <a:gd name="T45" fmla="*/ 149 h 229"/>
                  <a:gd name="T46" fmla="*/ 115 w 272"/>
                  <a:gd name="T47" fmla="*/ 152 h 229"/>
                  <a:gd name="T48" fmla="*/ 110 w 272"/>
                  <a:gd name="T49" fmla="*/ 154 h 229"/>
                  <a:gd name="T50" fmla="*/ 103 w 272"/>
                  <a:gd name="T51" fmla="*/ 156 h 229"/>
                  <a:gd name="T52" fmla="*/ 93 w 272"/>
                  <a:gd name="T53" fmla="*/ 156 h 229"/>
                  <a:gd name="T54" fmla="*/ 84 w 272"/>
                  <a:gd name="T55" fmla="*/ 156 h 229"/>
                  <a:gd name="T56" fmla="*/ 77 w 272"/>
                  <a:gd name="T57" fmla="*/ 156 h 229"/>
                  <a:gd name="T58" fmla="*/ 65 w 272"/>
                  <a:gd name="T59" fmla="*/ 152 h 229"/>
                  <a:gd name="T60" fmla="*/ 55 w 272"/>
                  <a:gd name="T61" fmla="*/ 145 h 229"/>
                  <a:gd name="T62" fmla="*/ 48 w 272"/>
                  <a:gd name="T63" fmla="*/ 137 h 229"/>
                  <a:gd name="T64" fmla="*/ 43 w 272"/>
                  <a:gd name="T65" fmla="*/ 128 h 229"/>
                  <a:gd name="T66" fmla="*/ 39 w 272"/>
                  <a:gd name="T67" fmla="*/ 121 h 229"/>
                  <a:gd name="T68" fmla="*/ 39 w 272"/>
                  <a:gd name="T69" fmla="*/ 112 h 229"/>
                  <a:gd name="T70" fmla="*/ 39 w 272"/>
                  <a:gd name="T71" fmla="*/ 105 h 229"/>
                  <a:gd name="T72" fmla="*/ 39 w 272"/>
                  <a:gd name="T73" fmla="*/ 98 h 229"/>
                  <a:gd name="T74" fmla="*/ 41 w 272"/>
                  <a:gd name="T75" fmla="*/ 91 h 229"/>
                  <a:gd name="T76" fmla="*/ 41 w 272"/>
                  <a:gd name="T77" fmla="*/ 86 h 229"/>
                  <a:gd name="T78" fmla="*/ 43 w 272"/>
                  <a:gd name="T79" fmla="*/ 84 h 229"/>
                  <a:gd name="T80" fmla="*/ 43 w 272"/>
                  <a:gd name="T81" fmla="*/ 81 h 229"/>
                  <a:gd name="T82" fmla="*/ 43 w 272"/>
                  <a:gd name="T83" fmla="*/ 81 h 229"/>
                  <a:gd name="T84" fmla="*/ 39 w 272"/>
                  <a:gd name="T85" fmla="*/ 79 h 229"/>
                  <a:gd name="T86" fmla="*/ 34 w 272"/>
                  <a:gd name="T87" fmla="*/ 76 h 229"/>
                  <a:gd name="T88" fmla="*/ 29 w 272"/>
                  <a:gd name="T89" fmla="*/ 72 h 229"/>
                  <a:gd name="T90" fmla="*/ 22 w 272"/>
                  <a:gd name="T91" fmla="*/ 64 h 229"/>
                  <a:gd name="T92" fmla="*/ 15 w 272"/>
                  <a:gd name="T93" fmla="*/ 55 h 229"/>
                  <a:gd name="T94" fmla="*/ 10 w 272"/>
                  <a:gd name="T95" fmla="*/ 45 h 229"/>
                  <a:gd name="T96" fmla="*/ 5 w 272"/>
                  <a:gd name="T97" fmla="*/ 31 h 229"/>
                  <a:gd name="T98" fmla="*/ 3 w 272"/>
                  <a:gd name="T99" fmla="*/ 17 h 229"/>
                  <a:gd name="T100" fmla="*/ 0 w 272"/>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2" h="229">
                    <a:moveTo>
                      <a:pt x="272" y="203"/>
                    </a:moveTo>
                    <a:lnTo>
                      <a:pt x="272" y="205"/>
                    </a:lnTo>
                    <a:lnTo>
                      <a:pt x="267" y="208"/>
                    </a:lnTo>
                    <a:lnTo>
                      <a:pt x="260" y="212"/>
                    </a:lnTo>
                    <a:lnTo>
                      <a:pt x="251" y="217"/>
                    </a:lnTo>
                    <a:lnTo>
                      <a:pt x="239" y="222"/>
                    </a:lnTo>
                    <a:lnTo>
                      <a:pt x="227" y="227"/>
                    </a:lnTo>
                    <a:lnTo>
                      <a:pt x="213" y="229"/>
                    </a:lnTo>
                    <a:lnTo>
                      <a:pt x="196" y="227"/>
                    </a:lnTo>
                    <a:lnTo>
                      <a:pt x="182" y="224"/>
                    </a:lnTo>
                    <a:lnTo>
                      <a:pt x="165" y="215"/>
                    </a:lnTo>
                    <a:lnTo>
                      <a:pt x="153" y="205"/>
                    </a:lnTo>
                    <a:lnTo>
                      <a:pt x="141" y="196"/>
                    </a:lnTo>
                    <a:lnTo>
                      <a:pt x="134" y="186"/>
                    </a:lnTo>
                    <a:lnTo>
                      <a:pt x="129" y="177"/>
                    </a:lnTo>
                    <a:lnTo>
                      <a:pt x="124" y="167"/>
                    </a:lnTo>
                    <a:lnTo>
                      <a:pt x="124" y="160"/>
                    </a:lnTo>
                    <a:lnTo>
                      <a:pt x="122" y="155"/>
                    </a:lnTo>
                    <a:lnTo>
                      <a:pt x="122" y="150"/>
                    </a:lnTo>
                    <a:lnTo>
                      <a:pt x="124" y="148"/>
                    </a:lnTo>
                    <a:lnTo>
                      <a:pt x="124" y="146"/>
                    </a:lnTo>
                    <a:lnTo>
                      <a:pt x="122" y="148"/>
                    </a:lnTo>
                    <a:lnTo>
                      <a:pt x="120" y="150"/>
                    </a:lnTo>
                    <a:lnTo>
                      <a:pt x="115" y="153"/>
                    </a:lnTo>
                    <a:lnTo>
                      <a:pt x="110" y="155"/>
                    </a:lnTo>
                    <a:lnTo>
                      <a:pt x="103" y="157"/>
                    </a:lnTo>
                    <a:lnTo>
                      <a:pt x="93" y="157"/>
                    </a:lnTo>
                    <a:lnTo>
                      <a:pt x="84" y="157"/>
                    </a:lnTo>
                    <a:lnTo>
                      <a:pt x="77" y="157"/>
                    </a:lnTo>
                    <a:lnTo>
                      <a:pt x="65" y="153"/>
                    </a:lnTo>
                    <a:lnTo>
                      <a:pt x="55" y="146"/>
                    </a:lnTo>
                    <a:lnTo>
                      <a:pt x="48" y="138"/>
                    </a:lnTo>
                    <a:lnTo>
                      <a:pt x="43" y="129"/>
                    </a:lnTo>
                    <a:lnTo>
                      <a:pt x="39" y="122"/>
                    </a:lnTo>
                    <a:lnTo>
                      <a:pt x="39" y="112"/>
                    </a:lnTo>
                    <a:lnTo>
                      <a:pt x="39" y="105"/>
                    </a:lnTo>
                    <a:lnTo>
                      <a:pt x="39" y="98"/>
                    </a:lnTo>
                    <a:lnTo>
                      <a:pt x="41" y="91"/>
                    </a:lnTo>
                    <a:lnTo>
                      <a:pt x="41" y="86"/>
                    </a:lnTo>
                    <a:lnTo>
                      <a:pt x="43" y="84"/>
                    </a:lnTo>
                    <a:lnTo>
                      <a:pt x="43" y="81"/>
                    </a:lnTo>
                    <a:lnTo>
                      <a:pt x="39" y="79"/>
                    </a:lnTo>
                    <a:lnTo>
                      <a:pt x="34" y="76"/>
                    </a:lnTo>
                    <a:lnTo>
                      <a:pt x="29" y="72"/>
                    </a:lnTo>
                    <a:lnTo>
                      <a:pt x="22" y="64"/>
                    </a:lnTo>
                    <a:lnTo>
                      <a:pt x="15" y="55"/>
                    </a:lnTo>
                    <a:lnTo>
                      <a:pt x="10" y="45"/>
                    </a:lnTo>
                    <a:lnTo>
                      <a:pt x="5" y="31"/>
                    </a:lnTo>
                    <a:lnTo>
                      <a:pt x="3" y="17"/>
                    </a:lnTo>
                    <a:lnTo>
                      <a:pt x="0" y="0"/>
                    </a:lnTo>
                  </a:path>
                </a:pathLst>
              </a:custGeom>
              <a:noFill/>
              <a:ln w="12700" cmpd="sng">
                <a:solidFill>
                  <a:srgbClr val="FF9900"/>
                </a:solidFill>
                <a:prstDash val="solid"/>
                <a:round/>
                <a:headEnd/>
                <a:tailEnd/>
              </a:ln>
            </p:spPr>
            <p:txBody>
              <a:bodyPr/>
              <a:lstStyle/>
              <a:p>
                <a:pPr eaLnBrk="0" hangingPunct="0">
                  <a:defRPr/>
                </a:pPr>
                <a:endParaRPr lang="en-US">
                  <a:cs typeface="+mn-cs"/>
                </a:endParaRPr>
              </a:p>
            </p:txBody>
          </p:sp>
          <p:sp>
            <p:nvSpPr>
              <p:cNvPr id="1074" name="Freeform 37"/>
              <p:cNvSpPr>
                <a:spLocks/>
              </p:cNvSpPr>
              <p:nvPr/>
            </p:nvSpPr>
            <p:spPr bwMode="auto">
              <a:xfrm>
                <a:off x="3638" y="3666"/>
                <a:ext cx="360" cy="234"/>
              </a:xfrm>
              <a:custGeom>
                <a:avLst/>
                <a:gdLst>
                  <a:gd name="T0" fmla="*/ 3 w 360"/>
                  <a:gd name="T1" fmla="*/ 203 h 236"/>
                  <a:gd name="T2" fmla="*/ 3 w 360"/>
                  <a:gd name="T3" fmla="*/ 210 h 236"/>
                  <a:gd name="T4" fmla="*/ 7 w 360"/>
                  <a:gd name="T5" fmla="*/ 217 h 236"/>
                  <a:gd name="T6" fmla="*/ 17 w 360"/>
                  <a:gd name="T7" fmla="*/ 227 h 236"/>
                  <a:gd name="T8" fmla="*/ 34 w 360"/>
                  <a:gd name="T9" fmla="*/ 234 h 236"/>
                  <a:gd name="T10" fmla="*/ 55 w 360"/>
                  <a:gd name="T11" fmla="*/ 234 h 236"/>
                  <a:gd name="T12" fmla="*/ 72 w 360"/>
                  <a:gd name="T13" fmla="*/ 227 h 236"/>
                  <a:gd name="T14" fmla="*/ 79 w 360"/>
                  <a:gd name="T15" fmla="*/ 217 h 236"/>
                  <a:gd name="T16" fmla="*/ 84 w 360"/>
                  <a:gd name="T17" fmla="*/ 210 h 236"/>
                  <a:gd name="T18" fmla="*/ 86 w 360"/>
                  <a:gd name="T19" fmla="*/ 203 h 236"/>
                  <a:gd name="T20" fmla="*/ 88 w 360"/>
                  <a:gd name="T21" fmla="*/ 203 h 236"/>
                  <a:gd name="T22" fmla="*/ 100 w 360"/>
                  <a:gd name="T23" fmla="*/ 213 h 236"/>
                  <a:gd name="T24" fmla="*/ 119 w 360"/>
                  <a:gd name="T25" fmla="*/ 222 h 236"/>
                  <a:gd name="T26" fmla="*/ 148 w 360"/>
                  <a:gd name="T27" fmla="*/ 227 h 236"/>
                  <a:gd name="T28" fmla="*/ 179 w 360"/>
                  <a:gd name="T29" fmla="*/ 222 h 236"/>
                  <a:gd name="T30" fmla="*/ 208 w 360"/>
                  <a:gd name="T31" fmla="*/ 203 h 236"/>
                  <a:gd name="T32" fmla="*/ 227 w 360"/>
                  <a:gd name="T33" fmla="*/ 184 h 236"/>
                  <a:gd name="T34" fmla="*/ 234 w 360"/>
                  <a:gd name="T35" fmla="*/ 168 h 236"/>
                  <a:gd name="T36" fmla="*/ 236 w 360"/>
                  <a:gd name="T37" fmla="*/ 154 h 236"/>
                  <a:gd name="T38" fmla="*/ 236 w 360"/>
                  <a:gd name="T39" fmla="*/ 147 h 236"/>
                  <a:gd name="T40" fmla="*/ 236 w 360"/>
                  <a:gd name="T41" fmla="*/ 147 h 236"/>
                  <a:gd name="T42" fmla="*/ 243 w 360"/>
                  <a:gd name="T43" fmla="*/ 152 h 236"/>
                  <a:gd name="T44" fmla="*/ 258 w 360"/>
                  <a:gd name="T45" fmla="*/ 156 h 236"/>
                  <a:gd name="T46" fmla="*/ 274 w 360"/>
                  <a:gd name="T47" fmla="*/ 159 h 236"/>
                  <a:gd name="T48" fmla="*/ 293 w 360"/>
                  <a:gd name="T49" fmla="*/ 152 h 236"/>
                  <a:gd name="T50" fmla="*/ 313 w 360"/>
                  <a:gd name="T51" fmla="*/ 137 h 236"/>
                  <a:gd name="T52" fmla="*/ 320 w 360"/>
                  <a:gd name="T53" fmla="*/ 121 h 236"/>
                  <a:gd name="T54" fmla="*/ 322 w 360"/>
                  <a:gd name="T55" fmla="*/ 104 h 236"/>
                  <a:gd name="T56" fmla="*/ 320 w 360"/>
                  <a:gd name="T57" fmla="*/ 90 h 236"/>
                  <a:gd name="T58" fmla="*/ 317 w 360"/>
                  <a:gd name="T59" fmla="*/ 83 h 236"/>
                  <a:gd name="T60" fmla="*/ 317 w 360"/>
                  <a:gd name="T61" fmla="*/ 80 h 236"/>
                  <a:gd name="T62" fmla="*/ 324 w 360"/>
                  <a:gd name="T63" fmla="*/ 75 h 236"/>
                  <a:gd name="T64" fmla="*/ 336 w 360"/>
                  <a:gd name="T65" fmla="*/ 63 h 236"/>
                  <a:gd name="T66" fmla="*/ 351 w 360"/>
                  <a:gd name="T67" fmla="*/ 45 h 236"/>
                  <a:gd name="T68" fmla="*/ 358 w 360"/>
                  <a:gd name="T69" fmla="*/ 17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0" h="236">
                    <a:moveTo>
                      <a:pt x="0" y="203"/>
                    </a:moveTo>
                    <a:lnTo>
                      <a:pt x="3" y="205"/>
                    </a:lnTo>
                    <a:lnTo>
                      <a:pt x="3" y="208"/>
                    </a:lnTo>
                    <a:lnTo>
                      <a:pt x="3" y="212"/>
                    </a:lnTo>
                    <a:lnTo>
                      <a:pt x="5" y="215"/>
                    </a:lnTo>
                    <a:lnTo>
                      <a:pt x="7" y="219"/>
                    </a:lnTo>
                    <a:lnTo>
                      <a:pt x="12" y="224"/>
                    </a:lnTo>
                    <a:lnTo>
                      <a:pt x="17" y="229"/>
                    </a:lnTo>
                    <a:lnTo>
                      <a:pt x="24" y="234"/>
                    </a:lnTo>
                    <a:lnTo>
                      <a:pt x="34" y="236"/>
                    </a:lnTo>
                    <a:lnTo>
                      <a:pt x="43" y="236"/>
                    </a:lnTo>
                    <a:lnTo>
                      <a:pt x="55" y="236"/>
                    </a:lnTo>
                    <a:lnTo>
                      <a:pt x="65" y="234"/>
                    </a:lnTo>
                    <a:lnTo>
                      <a:pt x="72" y="229"/>
                    </a:lnTo>
                    <a:lnTo>
                      <a:pt x="76" y="224"/>
                    </a:lnTo>
                    <a:lnTo>
                      <a:pt x="79" y="219"/>
                    </a:lnTo>
                    <a:lnTo>
                      <a:pt x="84" y="215"/>
                    </a:lnTo>
                    <a:lnTo>
                      <a:pt x="84" y="212"/>
                    </a:lnTo>
                    <a:lnTo>
                      <a:pt x="86" y="208"/>
                    </a:lnTo>
                    <a:lnTo>
                      <a:pt x="86" y="205"/>
                    </a:lnTo>
                    <a:lnTo>
                      <a:pt x="88" y="205"/>
                    </a:lnTo>
                    <a:lnTo>
                      <a:pt x="91" y="210"/>
                    </a:lnTo>
                    <a:lnTo>
                      <a:pt x="100" y="215"/>
                    </a:lnTo>
                    <a:lnTo>
                      <a:pt x="110" y="219"/>
                    </a:lnTo>
                    <a:lnTo>
                      <a:pt x="119" y="224"/>
                    </a:lnTo>
                    <a:lnTo>
                      <a:pt x="134" y="227"/>
                    </a:lnTo>
                    <a:lnTo>
                      <a:pt x="148" y="229"/>
                    </a:lnTo>
                    <a:lnTo>
                      <a:pt x="162" y="229"/>
                    </a:lnTo>
                    <a:lnTo>
                      <a:pt x="179" y="224"/>
                    </a:lnTo>
                    <a:lnTo>
                      <a:pt x="193" y="217"/>
                    </a:lnTo>
                    <a:lnTo>
                      <a:pt x="208" y="205"/>
                    </a:lnTo>
                    <a:lnTo>
                      <a:pt x="217" y="196"/>
                    </a:lnTo>
                    <a:lnTo>
                      <a:pt x="227" y="186"/>
                    </a:lnTo>
                    <a:lnTo>
                      <a:pt x="231" y="177"/>
                    </a:lnTo>
                    <a:lnTo>
                      <a:pt x="234" y="169"/>
                    </a:lnTo>
                    <a:lnTo>
                      <a:pt x="236" y="162"/>
                    </a:lnTo>
                    <a:lnTo>
                      <a:pt x="236" y="155"/>
                    </a:lnTo>
                    <a:lnTo>
                      <a:pt x="236" y="150"/>
                    </a:lnTo>
                    <a:lnTo>
                      <a:pt x="236" y="148"/>
                    </a:lnTo>
                    <a:lnTo>
                      <a:pt x="239" y="150"/>
                    </a:lnTo>
                    <a:lnTo>
                      <a:pt x="243" y="153"/>
                    </a:lnTo>
                    <a:lnTo>
                      <a:pt x="251" y="155"/>
                    </a:lnTo>
                    <a:lnTo>
                      <a:pt x="258" y="157"/>
                    </a:lnTo>
                    <a:lnTo>
                      <a:pt x="265" y="160"/>
                    </a:lnTo>
                    <a:lnTo>
                      <a:pt x="274" y="160"/>
                    </a:lnTo>
                    <a:lnTo>
                      <a:pt x="284" y="157"/>
                    </a:lnTo>
                    <a:lnTo>
                      <a:pt x="293" y="153"/>
                    </a:lnTo>
                    <a:lnTo>
                      <a:pt x="303" y="148"/>
                    </a:lnTo>
                    <a:lnTo>
                      <a:pt x="313" y="138"/>
                    </a:lnTo>
                    <a:lnTo>
                      <a:pt x="317" y="131"/>
                    </a:lnTo>
                    <a:lnTo>
                      <a:pt x="320" y="122"/>
                    </a:lnTo>
                    <a:lnTo>
                      <a:pt x="322" y="112"/>
                    </a:lnTo>
                    <a:lnTo>
                      <a:pt x="322" y="105"/>
                    </a:lnTo>
                    <a:lnTo>
                      <a:pt x="320" y="98"/>
                    </a:lnTo>
                    <a:lnTo>
                      <a:pt x="320" y="91"/>
                    </a:lnTo>
                    <a:lnTo>
                      <a:pt x="317" y="86"/>
                    </a:lnTo>
                    <a:lnTo>
                      <a:pt x="317" y="84"/>
                    </a:lnTo>
                    <a:lnTo>
                      <a:pt x="315" y="84"/>
                    </a:lnTo>
                    <a:lnTo>
                      <a:pt x="317" y="81"/>
                    </a:lnTo>
                    <a:lnTo>
                      <a:pt x="320" y="79"/>
                    </a:lnTo>
                    <a:lnTo>
                      <a:pt x="324" y="76"/>
                    </a:lnTo>
                    <a:lnTo>
                      <a:pt x="332" y="72"/>
                    </a:lnTo>
                    <a:lnTo>
                      <a:pt x="336" y="64"/>
                    </a:lnTo>
                    <a:lnTo>
                      <a:pt x="343" y="55"/>
                    </a:lnTo>
                    <a:lnTo>
                      <a:pt x="351" y="45"/>
                    </a:lnTo>
                    <a:lnTo>
                      <a:pt x="355" y="33"/>
                    </a:lnTo>
                    <a:lnTo>
                      <a:pt x="358" y="17"/>
                    </a:lnTo>
                    <a:lnTo>
                      <a:pt x="360" y="0"/>
                    </a:lnTo>
                  </a:path>
                </a:pathLst>
              </a:custGeom>
              <a:noFill/>
              <a:ln w="12700" cmpd="sng">
                <a:solidFill>
                  <a:srgbClr val="FF9900"/>
                </a:solidFill>
                <a:prstDash val="solid"/>
                <a:round/>
                <a:headEnd/>
                <a:tailEnd/>
              </a:ln>
            </p:spPr>
            <p:txBody>
              <a:bodyPr/>
              <a:lstStyle/>
              <a:p>
                <a:pPr eaLnBrk="0" hangingPunct="0">
                  <a:defRPr/>
                </a:pPr>
                <a:endParaRPr lang="en-US">
                  <a:cs typeface="+mn-cs"/>
                </a:endParaRPr>
              </a:p>
            </p:txBody>
          </p:sp>
        </p:grpSp>
        <p:sp>
          <p:nvSpPr>
            <p:cNvPr id="1050" name="Freeform 38"/>
            <p:cNvSpPr>
              <a:spLocks/>
            </p:cNvSpPr>
            <p:nvPr/>
          </p:nvSpPr>
          <p:spPr bwMode="auto">
            <a:xfrm>
              <a:off x="4347" y="4062"/>
              <a:ext cx="114" cy="115"/>
            </a:xfrm>
            <a:custGeom>
              <a:avLst/>
              <a:gdLst>
                <a:gd name="T0" fmla="*/ 111 w 115"/>
                <a:gd name="T1" fmla="*/ 112 h 115"/>
                <a:gd name="T2" fmla="*/ 114 w 115"/>
                <a:gd name="T3" fmla="*/ 0 h 115"/>
                <a:gd name="T4" fmla="*/ 0 w 115"/>
                <a:gd name="T5" fmla="*/ 0 h 115"/>
                <a:gd name="T6" fmla="*/ 0 w 115"/>
                <a:gd name="T7" fmla="*/ 115 h 115"/>
                <a:gd name="T8" fmla="*/ 114 w 115"/>
                <a:gd name="T9" fmla="*/ 115 h 115"/>
                <a:gd name="T10" fmla="*/ 114 w 115"/>
                <a:gd name="T11" fmla="*/ 115 h 1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115">
                  <a:moveTo>
                    <a:pt x="112" y="112"/>
                  </a:moveTo>
                  <a:lnTo>
                    <a:pt x="115" y="0"/>
                  </a:lnTo>
                  <a:lnTo>
                    <a:pt x="0" y="0"/>
                  </a:lnTo>
                  <a:lnTo>
                    <a:pt x="0" y="115"/>
                  </a:lnTo>
                  <a:lnTo>
                    <a:pt x="115" y="115"/>
                  </a:lnTo>
                </a:path>
              </a:pathLst>
            </a:custGeom>
            <a:solidFill>
              <a:schemeClr val="accent2">
                <a:alpha val="50195"/>
              </a:schemeClr>
            </a:solidFill>
            <a:ln w="7938">
              <a:solidFill>
                <a:srgbClr val="000000"/>
              </a:solidFill>
              <a:prstDash val="solid"/>
              <a:round/>
              <a:headEnd/>
              <a:tailEnd/>
            </a:ln>
          </p:spPr>
          <p:txBody>
            <a:bodyPr/>
            <a:lstStyle/>
            <a:p>
              <a:pPr eaLnBrk="0" hangingPunct="0">
                <a:defRPr/>
              </a:pPr>
              <a:endParaRPr lang="en-US">
                <a:cs typeface="+mn-cs"/>
              </a:endParaRPr>
            </a:p>
          </p:txBody>
        </p:sp>
        <p:sp>
          <p:nvSpPr>
            <p:cNvPr id="1051" name="Freeform 39"/>
            <p:cNvSpPr>
              <a:spLocks/>
            </p:cNvSpPr>
            <p:nvPr/>
          </p:nvSpPr>
          <p:spPr bwMode="auto">
            <a:xfrm>
              <a:off x="4986" y="4062"/>
              <a:ext cx="110" cy="115"/>
            </a:xfrm>
            <a:custGeom>
              <a:avLst/>
              <a:gdLst>
                <a:gd name="T0" fmla="*/ 110 w 112"/>
                <a:gd name="T1" fmla="*/ 112 h 115"/>
                <a:gd name="T2" fmla="*/ 110 w 112"/>
                <a:gd name="T3" fmla="*/ 0 h 115"/>
                <a:gd name="T4" fmla="*/ 0 w 112"/>
                <a:gd name="T5" fmla="*/ 0 h 115"/>
                <a:gd name="T6" fmla="*/ 0 w 112"/>
                <a:gd name="T7" fmla="*/ 115 h 115"/>
                <a:gd name="T8" fmla="*/ 110 w 112"/>
                <a:gd name="T9" fmla="*/ 115 h 115"/>
                <a:gd name="T10" fmla="*/ 110 w 112"/>
                <a:gd name="T11" fmla="*/ 115 h 1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115">
                  <a:moveTo>
                    <a:pt x="112" y="112"/>
                  </a:moveTo>
                  <a:lnTo>
                    <a:pt x="112" y="0"/>
                  </a:lnTo>
                  <a:lnTo>
                    <a:pt x="0" y="0"/>
                  </a:lnTo>
                  <a:lnTo>
                    <a:pt x="0" y="115"/>
                  </a:lnTo>
                  <a:lnTo>
                    <a:pt x="112" y="115"/>
                  </a:lnTo>
                </a:path>
              </a:pathLst>
            </a:custGeom>
            <a:solidFill>
              <a:schemeClr val="accent1">
                <a:alpha val="50195"/>
              </a:schemeClr>
            </a:solidFill>
            <a:ln w="7938">
              <a:solidFill>
                <a:srgbClr val="000000"/>
              </a:solidFill>
              <a:prstDash val="solid"/>
              <a:round/>
              <a:headEnd/>
              <a:tailEnd/>
            </a:ln>
          </p:spPr>
          <p:txBody>
            <a:bodyPr/>
            <a:lstStyle/>
            <a:p>
              <a:pPr eaLnBrk="0" hangingPunct="0">
                <a:defRPr/>
              </a:pPr>
              <a:endParaRPr lang="en-US">
                <a:cs typeface="+mn-cs"/>
              </a:endParaRPr>
            </a:p>
          </p:txBody>
        </p:sp>
        <p:sp>
          <p:nvSpPr>
            <p:cNvPr id="1052" name="Line 40"/>
            <p:cNvSpPr>
              <a:spLocks noChangeShapeType="1"/>
            </p:cNvSpPr>
            <p:nvPr/>
          </p:nvSpPr>
          <p:spPr bwMode="auto">
            <a:xfrm>
              <a:off x="4207" y="2557"/>
              <a:ext cx="0" cy="119"/>
            </a:xfrm>
            <a:prstGeom prst="line">
              <a:avLst/>
            </a:prstGeom>
            <a:noFill/>
            <a:ln w="7938">
              <a:solidFill>
                <a:srgbClr val="000000"/>
              </a:solidFill>
              <a:round/>
              <a:headEnd/>
              <a:tailEnd/>
            </a:ln>
          </p:spPr>
          <p:txBody>
            <a:bodyPr/>
            <a:lstStyle/>
            <a:p>
              <a:pPr eaLnBrk="0" hangingPunct="0">
                <a:defRPr/>
              </a:pPr>
              <a:endParaRPr lang="en-US">
                <a:cs typeface="+mn-cs"/>
              </a:endParaRPr>
            </a:p>
          </p:txBody>
        </p:sp>
        <p:sp>
          <p:nvSpPr>
            <p:cNvPr id="1053" name="Line 41"/>
            <p:cNvSpPr>
              <a:spLocks noChangeShapeType="1"/>
            </p:cNvSpPr>
            <p:nvPr/>
          </p:nvSpPr>
          <p:spPr bwMode="auto">
            <a:xfrm flipH="1" flipV="1">
              <a:off x="3719" y="2814"/>
              <a:ext cx="173" cy="92"/>
            </a:xfrm>
            <a:prstGeom prst="line">
              <a:avLst/>
            </a:prstGeom>
            <a:noFill/>
            <a:ln w="7938">
              <a:solidFill>
                <a:srgbClr val="000000"/>
              </a:solidFill>
              <a:round/>
              <a:headEnd/>
              <a:tailEnd/>
            </a:ln>
          </p:spPr>
          <p:txBody>
            <a:bodyPr/>
            <a:lstStyle/>
            <a:p>
              <a:pPr eaLnBrk="0" hangingPunct="0">
                <a:defRPr/>
              </a:pPr>
              <a:endParaRPr lang="en-US">
                <a:cs typeface="+mn-cs"/>
              </a:endParaRPr>
            </a:p>
          </p:txBody>
        </p:sp>
        <p:sp>
          <p:nvSpPr>
            <p:cNvPr id="1054" name="Line 42"/>
            <p:cNvSpPr>
              <a:spLocks noChangeShapeType="1"/>
            </p:cNvSpPr>
            <p:nvPr/>
          </p:nvSpPr>
          <p:spPr bwMode="auto">
            <a:xfrm flipV="1">
              <a:off x="4519" y="2811"/>
              <a:ext cx="184" cy="102"/>
            </a:xfrm>
            <a:prstGeom prst="line">
              <a:avLst/>
            </a:prstGeom>
            <a:noFill/>
            <a:ln w="7938">
              <a:solidFill>
                <a:srgbClr val="000000"/>
              </a:solidFill>
              <a:round/>
              <a:headEnd/>
              <a:tailEnd/>
            </a:ln>
          </p:spPr>
          <p:txBody>
            <a:bodyPr/>
            <a:lstStyle/>
            <a:p>
              <a:pPr eaLnBrk="0" hangingPunct="0">
                <a:defRPr/>
              </a:pPr>
              <a:endParaRPr lang="en-US">
                <a:cs typeface="+mn-cs"/>
              </a:endParaRPr>
            </a:p>
          </p:txBody>
        </p:sp>
        <p:sp>
          <p:nvSpPr>
            <p:cNvPr id="1055" name="Line 43"/>
            <p:cNvSpPr>
              <a:spLocks noChangeShapeType="1"/>
            </p:cNvSpPr>
            <p:nvPr/>
          </p:nvSpPr>
          <p:spPr bwMode="auto">
            <a:xfrm flipH="1">
              <a:off x="3682" y="3049"/>
              <a:ext cx="253" cy="379"/>
            </a:xfrm>
            <a:prstGeom prst="line">
              <a:avLst/>
            </a:prstGeom>
            <a:noFill/>
            <a:ln w="7938">
              <a:solidFill>
                <a:srgbClr val="000000"/>
              </a:solidFill>
              <a:round/>
              <a:headEnd/>
              <a:tailEnd/>
            </a:ln>
          </p:spPr>
          <p:txBody>
            <a:bodyPr/>
            <a:lstStyle/>
            <a:p>
              <a:pPr eaLnBrk="0" hangingPunct="0">
                <a:defRPr/>
              </a:pPr>
              <a:endParaRPr lang="en-US">
                <a:cs typeface="+mn-cs"/>
              </a:endParaRPr>
            </a:p>
          </p:txBody>
        </p:sp>
        <p:sp>
          <p:nvSpPr>
            <p:cNvPr id="1056" name="Freeform 44"/>
            <p:cNvSpPr>
              <a:spLocks/>
            </p:cNvSpPr>
            <p:nvPr/>
          </p:nvSpPr>
          <p:spPr bwMode="auto">
            <a:xfrm>
              <a:off x="3745" y="3200"/>
              <a:ext cx="114" cy="112"/>
            </a:xfrm>
            <a:custGeom>
              <a:avLst/>
              <a:gdLst>
                <a:gd name="T0" fmla="*/ 114 w 113"/>
                <a:gd name="T1" fmla="*/ 109 h 115"/>
                <a:gd name="T2" fmla="*/ 114 w 113"/>
                <a:gd name="T3" fmla="*/ 0 h 115"/>
                <a:gd name="T4" fmla="*/ 0 w 113"/>
                <a:gd name="T5" fmla="*/ 0 h 115"/>
                <a:gd name="T6" fmla="*/ 0 w 113"/>
                <a:gd name="T7" fmla="*/ 112 h 115"/>
                <a:gd name="T8" fmla="*/ 114 w 113"/>
                <a:gd name="T9" fmla="*/ 112 h 115"/>
                <a:gd name="T10" fmla="*/ 114 w 113"/>
                <a:gd name="T11" fmla="*/ 112 h 115"/>
                <a:gd name="T12" fmla="*/ 114 w 113"/>
                <a:gd name="T13" fmla="*/ 109 h 1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 h="115">
                  <a:moveTo>
                    <a:pt x="113" y="112"/>
                  </a:moveTo>
                  <a:lnTo>
                    <a:pt x="113" y="0"/>
                  </a:lnTo>
                  <a:lnTo>
                    <a:pt x="0" y="0"/>
                  </a:lnTo>
                  <a:lnTo>
                    <a:pt x="0" y="115"/>
                  </a:lnTo>
                  <a:lnTo>
                    <a:pt x="113" y="115"/>
                  </a:lnTo>
                  <a:lnTo>
                    <a:pt x="113" y="112"/>
                  </a:lnTo>
                  <a:close/>
                </a:path>
              </a:pathLst>
            </a:custGeom>
            <a:solidFill>
              <a:srgbClr val="FFFF66">
                <a:alpha val="50195"/>
              </a:srgbClr>
            </a:solidFill>
            <a:ln w="9525">
              <a:solidFill>
                <a:schemeClr val="tx1"/>
              </a:solidFill>
              <a:round/>
              <a:headEnd/>
              <a:tailEnd/>
            </a:ln>
          </p:spPr>
          <p:txBody>
            <a:bodyPr/>
            <a:lstStyle/>
            <a:p>
              <a:pPr eaLnBrk="0" hangingPunct="0">
                <a:defRPr/>
              </a:pPr>
              <a:endParaRPr lang="en-US">
                <a:cs typeface="+mn-cs"/>
              </a:endParaRPr>
            </a:p>
          </p:txBody>
        </p:sp>
        <p:sp>
          <p:nvSpPr>
            <p:cNvPr id="1057" name="Freeform 45"/>
            <p:cNvSpPr>
              <a:spLocks/>
            </p:cNvSpPr>
            <p:nvPr/>
          </p:nvSpPr>
          <p:spPr bwMode="auto">
            <a:xfrm>
              <a:off x="3983" y="3263"/>
              <a:ext cx="114" cy="115"/>
            </a:xfrm>
            <a:custGeom>
              <a:avLst/>
              <a:gdLst>
                <a:gd name="T0" fmla="*/ 114 w 113"/>
                <a:gd name="T1" fmla="*/ 112 h 115"/>
                <a:gd name="T2" fmla="*/ 114 w 113"/>
                <a:gd name="T3" fmla="*/ 0 h 115"/>
                <a:gd name="T4" fmla="*/ 0 w 113"/>
                <a:gd name="T5" fmla="*/ 0 h 115"/>
                <a:gd name="T6" fmla="*/ 0 w 113"/>
                <a:gd name="T7" fmla="*/ 115 h 115"/>
                <a:gd name="T8" fmla="*/ 114 w 113"/>
                <a:gd name="T9" fmla="*/ 115 h 115"/>
                <a:gd name="T10" fmla="*/ 114 w 113"/>
                <a:gd name="T11" fmla="*/ 115 h 1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 h="115">
                  <a:moveTo>
                    <a:pt x="113" y="112"/>
                  </a:moveTo>
                  <a:lnTo>
                    <a:pt x="113" y="0"/>
                  </a:lnTo>
                  <a:lnTo>
                    <a:pt x="0" y="0"/>
                  </a:lnTo>
                  <a:lnTo>
                    <a:pt x="0" y="115"/>
                  </a:lnTo>
                  <a:lnTo>
                    <a:pt x="113" y="115"/>
                  </a:lnTo>
                </a:path>
              </a:pathLst>
            </a:custGeom>
            <a:solidFill>
              <a:srgbClr val="FF0066">
                <a:alpha val="50195"/>
              </a:srgbClr>
            </a:solidFill>
            <a:ln w="7938">
              <a:solidFill>
                <a:srgbClr val="000000"/>
              </a:solidFill>
              <a:prstDash val="solid"/>
              <a:round/>
              <a:headEnd/>
              <a:tailEnd/>
            </a:ln>
          </p:spPr>
          <p:txBody>
            <a:bodyPr/>
            <a:lstStyle/>
            <a:p>
              <a:pPr eaLnBrk="0" hangingPunct="0">
                <a:defRPr/>
              </a:pPr>
              <a:endParaRPr lang="en-US">
                <a:cs typeface="+mn-cs"/>
              </a:endParaRPr>
            </a:p>
          </p:txBody>
        </p:sp>
        <p:sp>
          <p:nvSpPr>
            <p:cNvPr id="1058" name="Line 46"/>
            <p:cNvSpPr>
              <a:spLocks noChangeShapeType="1"/>
            </p:cNvSpPr>
            <p:nvPr/>
          </p:nvSpPr>
          <p:spPr bwMode="auto">
            <a:xfrm>
              <a:off x="4468" y="3055"/>
              <a:ext cx="261" cy="373"/>
            </a:xfrm>
            <a:prstGeom prst="line">
              <a:avLst/>
            </a:prstGeom>
            <a:noFill/>
            <a:ln w="7938">
              <a:solidFill>
                <a:srgbClr val="000000"/>
              </a:solidFill>
              <a:round/>
              <a:headEnd/>
              <a:tailEnd/>
            </a:ln>
          </p:spPr>
          <p:txBody>
            <a:bodyPr/>
            <a:lstStyle/>
            <a:p>
              <a:pPr eaLnBrk="0" hangingPunct="0">
                <a:defRPr/>
              </a:pPr>
              <a:endParaRPr lang="en-US">
                <a:cs typeface="+mn-cs"/>
              </a:endParaRPr>
            </a:p>
          </p:txBody>
        </p:sp>
        <p:sp>
          <p:nvSpPr>
            <p:cNvPr id="1059" name="Freeform 47"/>
            <p:cNvSpPr>
              <a:spLocks/>
            </p:cNvSpPr>
            <p:nvPr/>
          </p:nvSpPr>
          <p:spPr bwMode="auto">
            <a:xfrm>
              <a:off x="4552" y="3204"/>
              <a:ext cx="114" cy="109"/>
            </a:xfrm>
            <a:custGeom>
              <a:avLst/>
              <a:gdLst>
                <a:gd name="T0" fmla="*/ 114 w 112"/>
                <a:gd name="T1" fmla="*/ 109 h 112"/>
                <a:gd name="T2" fmla="*/ 114 w 112"/>
                <a:gd name="T3" fmla="*/ 0 h 112"/>
                <a:gd name="T4" fmla="*/ 0 w 112"/>
                <a:gd name="T5" fmla="*/ 0 h 112"/>
                <a:gd name="T6" fmla="*/ 0 w 112"/>
                <a:gd name="T7" fmla="*/ 109 h 112"/>
                <a:gd name="T8" fmla="*/ 114 w 112"/>
                <a:gd name="T9" fmla="*/ 109 h 112"/>
                <a:gd name="T10" fmla="*/ 114 w 112"/>
                <a:gd name="T11" fmla="*/ 109 h 1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112">
                  <a:moveTo>
                    <a:pt x="112" y="112"/>
                  </a:moveTo>
                  <a:lnTo>
                    <a:pt x="112" y="0"/>
                  </a:lnTo>
                  <a:lnTo>
                    <a:pt x="0" y="0"/>
                  </a:lnTo>
                  <a:lnTo>
                    <a:pt x="0" y="112"/>
                  </a:lnTo>
                  <a:lnTo>
                    <a:pt x="112" y="112"/>
                  </a:lnTo>
                  <a:close/>
                </a:path>
              </a:pathLst>
            </a:custGeom>
            <a:solidFill>
              <a:schemeClr val="accent1">
                <a:alpha val="50195"/>
              </a:schemeClr>
            </a:solidFill>
            <a:ln w="9525">
              <a:noFill/>
              <a:round/>
              <a:headEnd/>
              <a:tailEnd/>
            </a:ln>
          </p:spPr>
          <p:txBody>
            <a:bodyPr/>
            <a:lstStyle/>
            <a:p>
              <a:pPr eaLnBrk="0" hangingPunct="0">
                <a:defRPr/>
              </a:pPr>
              <a:endParaRPr lang="en-US">
                <a:cs typeface="+mn-cs"/>
              </a:endParaRPr>
            </a:p>
          </p:txBody>
        </p:sp>
        <p:sp>
          <p:nvSpPr>
            <p:cNvPr id="1060" name="Freeform 48"/>
            <p:cNvSpPr>
              <a:spLocks/>
            </p:cNvSpPr>
            <p:nvPr/>
          </p:nvSpPr>
          <p:spPr bwMode="auto">
            <a:xfrm>
              <a:off x="4552" y="3204"/>
              <a:ext cx="114" cy="109"/>
            </a:xfrm>
            <a:custGeom>
              <a:avLst/>
              <a:gdLst>
                <a:gd name="T0" fmla="*/ 114 w 112"/>
                <a:gd name="T1" fmla="*/ 109 h 112"/>
                <a:gd name="T2" fmla="*/ 114 w 112"/>
                <a:gd name="T3" fmla="*/ 0 h 112"/>
                <a:gd name="T4" fmla="*/ 0 w 112"/>
                <a:gd name="T5" fmla="*/ 0 h 112"/>
                <a:gd name="T6" fmla="*/ 0 w 112"/>
                <a:gd name="T7" fmla="*/ 109 h 112"/>
                <a:gd name="T8" fmla="*/ 114 w 112"/>
                <a:gd name="T9" fmla="*/ 109 h 112"/>
                <a:gd name="T10" fmla="*/ 114 w 112"/>
                <a:gd name="T11" fmla="*/ 109 h 1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112">
                  <a:moveTo>
                    <a:pt x="112" y="112"/>
                  </a:moveTo>
                  <a:lnTo>
                    <a:pt x="112" y="0"/>
                  </a:lnTo>
                  <a:lnTo>
                    <a:pt x="0" y="0"/>
                  </a:lnTo>
                  <a:lnTo>
                    <a:pt x="0" y="112"/>
                  </a:lnTo>
                  <a:lnTo>
                    <a:pt x="112" y="112"/>
                  </a:lnTo>
                </a:path>
              </a:pathLst>
            </a:custGeom>
            <a:solidFill>
              <a:schemeClr val="accent1">
                <a:alpha val="50195"/>
              </a:schemeClr>
            </a:solidFill>
            <a:ln w="7938">
              <a:solidFill>
                <a:srgbClr val="000000"/>
              </a:solidFill>
              <a:prstDash val="solid"/>
              <a:round/>
              <a:headEnd/>
              <a:tailEnd/>
            </a:ln>
          </p:spPr>
          <p:txBody>
            <a:bodyPr/>
            <a:lstStyle/>
            <a:p>
              <a:pPr eaLnBrk="0" hangingPunct="0">
                <a:defRPr/>
              </a:pPr>
              <a:endParaRPr lang="en-US">
                <a:cs typeface="+mn-cs"/>
              </a:endParaRPr>
            </a:p>
          </p:txBody>
        </p:sp>
        <p:sp>
          <p:nvSpPr>
            <p:cNvPr id="1061" name="Line 49"/>
            <p:cNvSpPr>
              <a:spLocks noChangeShapeType="1"/>
            </p:cNvSpPr>
            <p:nvPr/>
          </p:nvSpPr>
          <p:spPr bwMode="auto">
            <a:xfrm flipH="1" flipV="1">
              <a:off x="3275" y="3448"/>
              <a:ext cx="140" cy="79"/>
            </a:xfrm>
            <a:prstGeom prst="line">
              <a:avLst/>
            </a:prstGeom>
            <a:noFill/>
            <a:ln w="7938">
              <a:solidFill>
                <a:srgbClr val="000000"/>
              </a:solidFill>
              <a:round/>
              <a:headEnd/>
              <a:tailEnd/>
            </a:ln>
          </p:spPr>
          <p:txBody>
            <a:bodyPr/>
            <a:lstStyle/>
            <a:p>
              <a:pPr eaLnBrk="0" hangingPunct="0">
                <a:defRPr/>
              </a:pPr>
              <a:endParaRPr lang="en-US">
                <a:cs typeface="+mn-cs"/>
              </a:endParaRPr>
            </a:p>
          </p:txBody>
        </p:sp>
        <p:sp>
          <p:nvSpPr>
            <p:cNvPr id="1062" name="Line 50"/>
            <p:cNvSpPr>
              <a:spLocks noChangeShapeType="1"/>
            </p:cNvSpPr>
            <p:nvPr/>
          </p:nvSpPr>
          <p:spPr bwMode="auto">
            <a:xfrm flipV="1">
              <a:off x="4989" y="3448"/>
              <a:ext cx="147" cy="73"/>
            </a:xfrm>
            <a:prstGeom prst="line">
              <a:avLst/>
            </a:prstGeom>
            <a:noFill/>
            <a:ln w="7938">
              <a:solidFill>
                <a:srgbClr val="000000"/>
              </a:solidFill>
              <a:round/>
              <a:headEnd/>
              <a:tailEnd/>
            </a:ln>
          </p:spPr>
          <p:txBody>
            <a:bodyPr/>
            <a:lstStyle/>
            <a:p>
              <a:pPr eaLnBrk="0" hangingPunct="0">
                <a:defRPr/>
              </a:pPr>
              <a:endParaRPr lang="en-US">
                <a:cs typeface="+mn-cs"/>
              </a:endParaRPr>
            </a:p>
          </p:txBody>
        </p:sp>
        <p:sp>
          <p:nvSpPr>
            <p:cNvPr id="1063" name="Line 51"/>
            <p:cNvSpPr>
              <a:spLocks noChangeShapeType="1"/>
            </p:cNvSpPr>
            <p:nvPr/>
          </p:nvSpPr>
          <p:spPr bwMode="auto">
            <a:xfrm flipH="1">
              <a:off x="3348" y="3877"/>
              <a:ext cx="180" cy="185"/>
            </a:xfrm>
            <a:prstGeom prst="line">
              <a:avLst/>
            </a:prstGeom>
            <a:noFill/>
            <a:ln w="7938">
              <a:solidFill>
                <a:srgbClr val="000000"/>
              </a:solidFill>
              <a:round/>
              <a:headEnd/>
              <a:tailEnd/>
            </a:ln>
          </p:spPr>
          <p:txBody>
            <a:bodyPr/>
            <a:lstStyle/>
            <a:p>
              <a:pPr eaLnBrk="0" hangingPunct="0">
                <a:defRPr/>
              </a:pPr>
              <a:endParaRPr lang="en-US">
                <a:cs typeface="+mn-cs"/>
              </a:endParaRPr>
            </a:p>
          </p:txBody>
        </p:sp>
        <p:sp>
          <p:nvSpPr>
            <p:cNvPr id="1064" name="Line 52"/>
            <p:cNvSpPr>
              <a:spLocks noChangeShapeType="1"/>
            </p:cNvSpPr>
            <p:nvPr/>
          </p:nvSpPr>
          <p:spPr bwMode="auto">
            <a:xfrm>
              <a:off x="3822" y="3883"/>
              <a:ext cx="184" cy="181"/>
            </a:xfrm>
            <a:prstGeom prst="line">
              <a:avLst/>
            </a:prstGeom>
            <a:noFill/>
            <a:ln w="7938">
              <a:solidFill>
                <a:srgbClr val="000000"/>
              </a:solidFill>
              <a:round/>
              <a:headEnd/>
              <a:tailEnd/>
            </a:ln>
          </p:spPr>
          <p:txBody>
            <a:bodyPr/>
            <a:lstStyle/>
            <a:p>
              <a:pPr eaLnBrk="0" hangingPunct="0">
                <a:defRPr/>
              </a:pPr>
              <a:endParaRPr lang="en-US">
                <a:cs typeface="+mn-cs"/>
              </a:endParaRPr>
            </a:p>
          </p:txBody>
        </p:sp>
        <p:sp>
          <p:nvSpPr>
            <p:cNvPr id="1065" name="Line 53"/>
            <p:cNvSpPr>
              <a:spLocks noChangeShapeType="1"/>
            </p:cNvSpPr>
            <p:nvPr/>
          </p:nvSpPr>
          <p:spPr bwMode="auto">
            <a:xfrm flipH="1">
              <a:off x="4406" y="3880"/>
              <a:ext cx="176" cy="181"/>
            </a:xfrm>
            <a:prstGeom prst="line">
              <a:avLst/>
            </a:prstGeom>
            <a:noFill/>
            <a:ln w="7938">
              <a:solidFill>
                <a:srgbClr val="000000"/>
              </a:solidFill>
              <a:round/>
              <a:headEnd/>
              <a:tailEnd/>
            </a:ln>
          </p:spPr>
          <p:txBody>
            <a:bodyPr/>
            <a:lstStyle/>
            <a:p>
              <a:pPr eaLnBrk="0" hangingPunct="0">
                <a:defRPr/>
              </a:pPr>
              <a:endParaRPr lang="en-US">
                <a:cs typeface="+mn-cs"/>
              </a:endParaRPr>
            </a:p>
          </p:txBody>
        </p:sp>
        <p:sp>
          <p:nvSpPr>
            <p:cNvPr id="1066" name="Line 54"/>
            <p:cNvSpPr>
              <a:spLocks noChangeShapeType="1"/>
            </p:cNvSpPr>
            <p:nvPr/>
          </p:nvSpPr>
          <p:spPr bwMode="auto">
            <a:xfrm>
              <a:off x="4883" y="3873"/>
              <a:ext cx="158" cy="188"/>
            </a:xfrm>
            <a:prstGeom prst="line">
              <a:avLst/>
            </a:prstGeom>
            <a:noFill/>
            <a:ln w="7938">
              <a:solidFill>
                <a:srgbClr val="000000"/>
              </a:solidFill>
              <a:round/>
              <a:headEnd/>
              <a:tailEnd/>
            </a:ln>
          </p:spPr>
          <p:txBody>
            <a:bodyPr/>
            <a:lstStyle/>
            <a:p>
              <a:pPr eaLnBrk="0" hangingPunct="0">
                <a:defRPr/>
              </a:pPr>
              <a:endParaRPr lang="en-US">
                <a:cs typeface="+mn-cs"/>
              </a:endParaRPr>
            </a:p>
          </p:txBody>
        </p:sp>
        <p:sp>
          <p:nvSpPr>
            <p:cNvPr id="1067" name="Line 55"/>
            <p:cNvSpPr>
              <a:spLocks noChangeShapeType="1"/>
            </p:cNvSpPr>
            <p:nvPr/>
          </p:nvSpPr>
          <p:spPr bwMode="auto">
            <a:xfrm>
              <a:off x="3994" y="3666"/>
              <a:ext cx="415" cy="0"/>
            </a:xfrm>
            <a:prstGeom prst="line">
              <a:avLst/>
            </a:prstGeom>
            <a:noFill/>
            <a:ln w="7938">
              <a:solidFill>
                <a:srgbClr val="000000"/>
              </a:solidFill>
              <a:round/>
              <a:headEnd/>
              <a:tailEnd/>
            </a:ln>
          </p:spPr>
          <p:txBody>
            <a:bodyPr/>
            <a:lstStyle/>
            <a:p>
              <a:pPr eaLnBrk="0" hangingPunct="0">
                <a:defRPr/>
              </a:pPr>
              <a:endParaRPr lang="en-US">
                <a:cs typeface="+mn-cs"/>
              </a:endParaRPr>
            </a:p>
          </p:txBody>
        </p:sp>
        <p:sp>
          <p:nvSpPr>
            <p:cNvPr id="1068" name="Freeform 56"/>
            <p:cNvSpPr>
              <a:spLocks/>
            </p:cNvSpPr>
            <p:nvPr/>
          </p:nvSpPr>
          <p:spPr bwMode="auto">
            <a:xfrm>
              <a:off x="4160" y="3613"/>
              <a:ext cx="114" cy="112"/>
            </a:xfrm>
            <a:custGeom>
              <a:avLst/>
              <a:gdLst>
                <a:gd name="T0" fmla="*/ 114 w 112"/>
                <a:gd name="T1" fmla="*/ 112 h 112"/>
                <a:gd name="T2" fmla="*/ 114 w 112"/>
                <a:gd name="T3" fmla="*/ 0 h 112"/>
                <a:gd name="T4" fmla="*/ 0 w 112"/>
                <a:gd name="T5" fmla="*/ 0 h 112"/>
                <a:gd name="T6" fmla="*/ 0 w 112"/>
                <a:gd name="T7" fmla="*/ 112 h 112"/>
                <a:gd name="T8" fmla="*/ 114 w 112"/>
                <a:gd name="T9" fmla="*/ 112 h 112"/>
                <a:gd name="T10" fmla="*/ 114 w 112"/>
                <a:gd name="T11" fmla="*/ 112 h 1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112">
                  <a:moveTo>
                    <a:pt x="112" y="112"/>
                  </a:moveTo>
                  <a:lnTo>
                    <a:pt x="112" y="0"/>
                  </a:lnTo>
                  <a:lnTo>
                    <a:pt x="0" y="0"/>
                  </a:lnTo>
                  <a:lnTo>
                    <a:pt x="0" y="112"/>
                  </a:lnTo>
                  <a:lnTo>
                    <a:pt x="112" y="112"/>
                  </a:lnTo>
                  <a:close/>
                </a:path>
              </a:pathLst>
            </a:custGeom>
            <a:solidFill>
              <a:schemeClr val="accent1">
                <a:alpha val="50195"/>
              </a:schemeClr>
            </a:solidFill>
            <a:ln w="9525">
              <a:noFill/>
              <a:round/>
              <a:headEnd/>
              <a:tailEnd/>
            </a:ln>
          </p:spPr>
          <p:txBody>
            <a:bodyPr/>
            <a:lstStyle/>
            <a:p>
              <a:pPr eaLnBrk="0" hangingPunct="0">
                <a:defRPr/>
              </a:pPr>
              <a:endParaRPr lang="en-US">
                <a:cs typeface="+mn-cs"/>
              </a:endParaRPr>
            </a:p>
          </p:txBody>
        </p:sp>
        <p:sp>
          <p:nvSpPr>
            <p:cNvPr id="1069" name="Freeform 57"/>
            <p:cNvSpPr>
              <a:spLocks/>
            </p:cNvSpPr>
            <p:nvPr/>
          </p:nvSpPr>
          <p:spPr bwMode="auto">
            <a:xfrm>
              <a:off x="4160" y="3613"/>
              <a:ext cx="114" cy="112"/>
            </a:xfrm>
            <a:custGeom>
              <a:avLst/>
              <a:gdLst>
                <a:gd name="T0" fmla="*/ 114 w 112"/>
                <a:gd name="T1" fmla="*/ 112 h 112"/>
                <a:gd name="T2" fmla="*/ 114 w 112"/>
                <a:gd name="T3" fmla="*/ 0 h 112"/>
                <a:gd name="T4" fmla="*/ 0 w 112"/>
                <a:gd name="T5" fmla="*/ 0 h 112"/>
                <a:gd name="T6" fmla="*/ 0 w 112"/>
                <a:gd name="T7" fmla="*/ 112 h 112"/>
                <a:gd name="T8" fmla="*/ 114 w 112"/>
                <a:gd name="T9" fmla="*/ 112 h 112"/>
                <a:gd name="T10" fmla="*/ 114 w 112"/>
                <a:gd name="T11" fmla="*/ 112 h 1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112">
                  <a:moveTo>
                    <a:pt x="112" y="112"/>
                  </a:moveTo>
                  <a:lnTo>
                    <a:pt x="112" y="0"/>
                  </a:lnTo>
                  <a:lnTo>
                    <a:pt x="0" y="0"/>
                  </a:lnTo>
                  <a:lnTo>
                    <a:pt x="0" y="112"/>
                  </a:lnTo>
                  <a:lnTo>
                    <a:pt x="112" y="112"/>
                  </a:lnTo>
                </a:path>
              </a:pathLst>
            </a:custGeom>
            <a:solidFill>
              <a:schemeClr val="accent2">
                <a:alpha val="50195"/>
              </a:schemeClr>
            </a:solidFill>
            <a:ln w="7938">
              <a:solidFill>
                <a:srgbClr val="000000"/>
              </a:solidFill>
              <a:prstDash val="solid"/>
              <a:round/>
              <a:headEnd/>
              <a:tailEnd/>
            </a:ln>
          </p:spPr>
          <p:txBody>
            <a:bodyPr/>
            <a:lstStyle/>
            <a:p>
              <a:pPr eaLnBrk="0" hangingPunct="0">
                <a:defRPr/>
              </a:pPr>
              <a:endParaRPr lang="en-US">
                <a:cs typeface="+mn-cs"/>
              </a:endParaRPr>
            </a:p>
          </p:txBody>
        </p:sp>
        <p:sp>
          <p:nvSpPr>
            <p:cNvPr id="1070" name="Line 58"/>
            <p:cNvSpPr>
              <a:spLocks noChangeShapeType="1"/>
            </p:cNvSpPr>
            <p:nvPr/>
          </p:nvSpPr>
          <p:spPr bwMode="auto">
            <a:xfrm flipH="1" flipV="1">
              <a:off x="3983" y="3072"/>
              <a:ext cx="48" cy="191"/>
            </a:xfrm>
            <a:prstGeom prst="line">
              <a:avLst/>
            </a:prstGeom>
            <a:noFill/>
            <a:ln w="9525">
              <a:solidFill>
                <a:schemeClr val="tx1"/>
              </a:solidFill>
              <a:round/>
              <a:headEnd/>
              <a:tailEnd/>
            </a:ln>
          </p:spPr>
          <p:txBody>
            <a:bodyPr wrap="none" anchor="ctr"/>
            <a:lstStyle/>
            <a:p>
              <a:pPr eaLnBrk="0" hangingPunct="0">
                <a:defRPr/>
              </a:pPr>
              <a:endParaRPr lang="en-US">
                <a:cs typeface="+mn-cs"/>
              </a:endParaRPr>
            </a:p>
          </p:txBody>
        </p:sp>
      </p:grpSp>
    </p:spTree>
  </p:cSld>
  <p:clrMap bg1="lt1" tx1="dk1" bg2="lt2" tx2="dk2" accent1="accent1" accent2="accent2" accent3="accent3" accent4="accent4" accent5="accent5" accent6="accent6" hlink="hlink" folHlink="folHlink"/>
  <p:sldLayoutIdLst>
    <p:sldLayoutId id="2147483886"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80"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80"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80"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80"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hyperlink" Target="http://www.bank.com/"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10.png"/></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wmf"/></Relationships>
</file>

<file path=ppt/slides/_rels/slide91.xml.rels><?xml version="1.0" encoding="UTF-8" standalone="yes"?>
<Relationships xmlns="http://schemas.openxmlformats.org/package/2006/relationships"><Relationship Id="rId2" Type="http://schemas.openxmlformats.org/officeDocument/2006/relationships/hyperlink" Target="http://www.sciencedirect.com/science?_ob=ArticleURL&amp;_udi=B6V25-4SY5WVP-1&amp;_user=1400009&amp;_coverDate=07/09/2008&amp;_alid=1027779244&amp;_rdoc=4&amp;_fmt=high&amp;_orig=search&amp;_cdi=5693&amp;_sort=r&amp;_docanchor=&amp;view=c&amp;_ct=191&amp;_acct=C000052577&amp;_version=1&amp;_urlVersion=0&amp;_userid=1400009&amp;md5=15f0e596b2bbca45da899b783c6fbd3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62"/>
          <p:cNvSpPr>
            <a:spLocks noGrp="1" noChangeArrowheads="1"/>
          </p:cNvSpPr>
          <p:nvPr>
            <p:ph type="dt" sz="quarter" idx="10"/>
          </p:nvPr>
        </p:nvSpPr>
        <p:spPr/>
        <p:txBody>
          <a:bodyPr/>
          <a:lstStyle/>
          <a:p>
            <a:pPr>
              <a:defRPr/>
            </a:pPr>
            <a:r>
              <a:rPr lang="en-US" altLang="en-US" smtClean="0"/>
              <a:t>Univ. of Tehran</a:t>
            </a:r>
          </a:p>
        </p:txBody>
      </p:sp>
      <p:sp>
        <p:nvSpPr>
          <p:cNvPr id="3075" name="Rectangle 2063"/>
          <p:cNvSpPr>
            <a:spLocks noGrp="1" noChangeArrowheads="1"/>
          </p:cNvSpPr>
          <p:nvPr>
            <p:ph type="ftr" sz="quarter" idx="11"/>
          </p:nvPr>
        </p:nvSpPr>
        <p:spPr/>
        <p:txBody>
          <a:bodyPr/>
          <a:lstStyle/>
          <a:p>
            <a:pPr>
              <a:defRPr/>
            </a:pPr>
            <a:r>
              <a:rPr lang="en-US" altLang="en-US" smtClean="0"/>
              <a:t>Computer Network</a:t>
            </a:r>
          </a:p>
        </p:txBody>
      </p:sp>
      <p:sp>
        <p:nvSpPr>
          <p:cNvPr id="3076" name="Rectangle 2064"/>
          <p:cNvSpPr>
            <a:spLocks noGrp="1" noChangeArrowheads="1"/>
          </p:cNvSpPr>
          <p:nvPr>
            <p:ph type="sldNum" sz="quarter" idx="12"/>
          </p:nvPr>
        </p:nvSpPr>
        <p:spPr/>
        <p:txBody>
          <a:bodyPr/>
          <a:lstStyle/>
          <a:p>
            <a:pPr>
              <a:defRPr/>
            </a:pPr>
            <a:fld id="{41285010-F03B-4186-A321-000CF5920DDC}" type="slidenum">
              <a:rPr lang="en-US" altLang="en-US" smtClean="0"/>
              <a:pPr>
                <a:defRPr/>
              </a:pPr>
              <a:t>1</a:t>
            </a:fld>
            <a:endParaRPr lang="en-US" altLang="en-US" smtClean="0"/>
          </a:p>
        </p:txBody>
      </p:sp>
      <p:sp>
        <p:nvSpPr>
          <p:cNvPr id="2050" name="Rectangle 2"/>
          <p:cNvSpPr>
            <a:spLocks noGrp="1" noChangeArrowheads="1"/>
          </p:cNvSpPr>
          <p:nvPr>
            <p:ph type="ctrTitle"/>
          </p:nvPr>
        </p:nvSpPr>
        <p:spPr>
          <a:xfrm>
            <a:off x="795338" y="931863"/>
            <a:ext cx="7835900" cy="2154237"/>
          </a:xfrm>
        </p:spPr>
        <p:txBody>
          <a:bodyPr/>
          <a:lstStyle/>
          <a:p>
            <a:pPr algn="ctr" eaLnBrk="1" hangingPunct="1">
              <a:defRPr/>
            </a:pPr>
            <a:r>
              <a:rPr lang="en-US" sz="5400" b="1" smtClean="0">
                <a:effectLst>
                  <a:outerShdw blurRad="38100" dist="38100" dir="2700000" algn="tl">
                    <a:srgbClr val="C0C0C0"/>
                  </a:outerShdw>
                </a:effectLst>
              </a:rPr>
              <a:t>Computer Networks</a:t>
            </a:r>
            <a:br>
              <a:rPr lang="en-US" sz="5400" b="1" smtClean="0">
                <a:effectLst>
                  <a:outerShdw blurRad="38100" dist="38100" dir="2700000" algn="tl">
                    <a:srgbClr val="C0C0C0"/>
                  </a:outerShdw>
                </a:effectLst>
              </a:rPr>
            </a:br>
            <a:r>
              <a:rPr lang="en-US" sz="2000" smtClean="0"/>
              <a:t/>
            </a:r>
            <a:br>
              <a:rPr lang="en-US" sz="2000" smtClean="0"/>
            </a:br>
            <a:r>
              <a:rPr lang="en-US" sz="4000" smtClean="0">
                <a:solidFill>
                  <a:srgbClr val="339933"/>
                </a:solidFill>
              </a:rPr>
              <a:t>(Graduate level)</a:t>
            </a:r>
            <a:endParaRPr lang="en-US" smtClean="0"/>
          </a:p>
        </p:txBody>
      </p:sp>
      <p:sp>
        <p:nvSpPr>
          <p:cNvPr id="3078" name="Rectangle 3"/>
          <p:cNvSpPr>
            <a:spLocks noGrp="1" noChangeArrowheads="1"/>
          </p:cNvSpPr>
          <p:nvPr>
            <p:ph type="subTitle" idx="1"/>
          </p:nvPr>
        </p:nvSpPr>
        <p:spPr>
          <a:xfrm>
            <a:off x="1354138" y="4094163"/>
            <a:ext cx="6307137" cy="2143125"/>
          </a:xfrm>
        </p:spPr>
        <p:txBody>
          <a:bodyPr/>
          <a:lstStyle/>
          <a:p>
            <a:pPr algn="l" eaLnBrk="1" hangingPunct="1">
              <a:buFont typeface="Wingdings" pitchFamily="2" charset="2"/>
              <a:buNone/>
            </a:pPr>
            <a:endParaRPr lang="en-US" altLang="en-US" smtClean="0"/>
          </a:p>
          <a:p>
            <a:pPr eaLnBrk="1" hangingPunct="1">
              <a:buFont typeface="Wingdings" pitchFamily="2" charset="2"/>
              <a:buNone/>
            </a:pPr>
            <a:r>
              <a:rPr lang="en-US" altLang="en-US" sz="2400" smtClean="0"/>
              <a:t>University of Tehran</a:t>
            </a:r>
          </a:p>
          <a:p>
            <a:pPr eaLnBrk="1" hangingPunct="1">
              <a:buFont typeface="Wingdings" pitchFamily="2" charset="2"/>
              <a:buNone/>
            </a:pPr>
            <a:r>
              <a:rPr lang="en-US" altLang="en-US" sz="2400" smtClean="0"/>
              <a:t>Dept. of EE and Computer Engineering</a:t>
            </a:r>
          </a:p>
          <a:p>
            <a:pPr eaLnBrk="1" hangingPunct="1">
              <a:buFont typeface="Wingdings" pitchFamily="2" charset="2"/>
              <a:buNone/>
            </a:pPr>
            <a:r>
              <a:rPr lang="en-US" altLang="en-US" sz="2400" i="1" u="sng" smtClean="0"/>
              <a:t>By:</a:t>
            </a:r>
          </a:p>
          <a:p>
            <a:pPr eaLnBrk="1" hangingPunct="1">
              <a:buFont typeface="Wingdings" pitchFamily="2" charset="2"/>
              <a:buNone/>
            </a:pPr>
            <a:r>
              <a:rPr lang="en-US" altLang="en-US" sz="2400" smtClean="0"/>
              <a:t>Dr. Nasser Yazdani</a:t>
            </a:r>
          </a:p>
        </p:txBody>
      </p:sp>
      <p:sp>
        <p:nvSpPr>
          <p:cNvPr id="3079" name="Text Box 5"/>
          <p:cNvSpPr txBox="1">
            <a:spLocks noChangeArrowheads="1"/>
          </p:cNvSpPr>
          <p:nvPr/>
        </p:nvSpPr>
        <p:spPr bwMode="auto">
          <a:xfrm>
            <a:off x="1657350" y="3408363"/>
            <a:ext cx="6291263" cy="1076325"/>
          </a:xfrm>
          <a:prstGeom prst="rect">
            <a:avLst/>
          </a:prstGeom>
          <a:noFill/>
          <a:ln w="9525">
            <a:solidFill>
              <a:schemeClr val="hlink"/>
            </a:solidFill>
            <a:miter lim="800000"/>
            <a:headEnd/>
            <a:tailEnd/>
          </a:ln>
        </p:spPr>
        <p:txBody>
          <a:bodyPr>
            <a:spAutoFit/>
          </a:bodyPr>
          <a:lstStyle/>
          <a:p>
            <a:pPr algn="ctr">
              <a:defRPr/>
            </a:pPr>
            <a:r>
              <a:rPr lang="en-US" altLang="en-US" sz="3200" dirty="0">
                <a:cs typeface="+mn-cs"/>
              </a:rPr>
              <a:t>Lecture 5:</a:t>
            </a:r>
            <a:r>
              <a:rPr lang="en-US" altLang="en-US" sz="3200" u="sng" dirty="0">
                <a:solidFill>
                  <a:srgbClr val="990000"/>
                </a:solidFill>
                <a:cs typeface="+mn-cs"/>
              </a:rPr>
              <a:t> </a:t>
            </a:r>
            <a:r>
              <a:rPr lang="en-US" altLang="en-US" sz="3200" b="1" u="sng" dirty="0">
                <a:solidFill>
                  <a:srgbClr val="990000"/>
                </a:solidFill>
                <a:effectLst>
                  <a:outerShdw blurRad="38100" dist="38100" dir="2700000" algn="tl">
                    <a:srgbClr val="000000">
                      <a:alpha val="43137"/>
                    </a:srgbClr>
                  </a:outerShdw>
                </a:effectLst>
                <a:cs typeface="+mn-cs"/>
              </a:rPr>
              <a:t>Internetworking Design Principles</a:t>
            </a:r>
            <a:endParaRPr lang="en-US" altLang="en-US" sz="2400" b="1" dirty="0">
              <a:solidFill>
                <a:srgbClr val="990000"/>
              </a:solidFill>
              <a:effectLst>
                <a:outerShdw blurRad="38100" dist="38100" dir="2700000" algn="tl">
                  <a:srgbClr val="000000">
                    <a:alpha val="43137"/>
                  </a:srgbClr>
                </a:outerShdw>
              </a:effectLst>
              <a:cs typeface="+mn-cs"/>
            </a:endParaRPr>
          </a:p>
        </p:txBody>
      </p:sp>
      <p:grpSp>
        <p:nvGrpSpPr>
          <p:cNvPr id="3080" name="Group 6"/>
          <p:cNvGrpSpPr>
            <a:grpSpLocks/>
          </p:cNvGrpSpPr>
          <p:nvPr/>
        </p:nvGrpSpPr>
        <p:grpSpPr bwMode="auto">
          <a:xfrm>
            <a:off x="3987800" y="392113"/>
            <a:ext cx="855663" cy="831850"/>
            <a:chOff x="3216" y="2448"/>
            <a:chExt cx="1979" cy="1729"/>
          </a:xfrm>
        </p:grpSpPr>
        <p:sp>
          <p:nvSpPr>
            <p:cNvPr id="3081" name="Line 7"/>
            <p:cNvSpPr>
              <a:spLocks noChangeShapeType="1"/>
            </p:cNvSpPr>
            <p:nvPr/>
          </p:nvSpPr>
          <p:spPr bwMode="auto">
            <a:xfrm flipV="1">
              <a:off x="3888" y="3360"/>
              <a:ext cx="144" cy="144"/>
            </a:xfrm>
            <a:prstGeom prst="line">
              <a:avLst/>
            </a:prstGeom>
            <a:noFill/>
            <a:ln w="9525">
              <a:solidFill>
                <a:schemeClr val="tx1"/>
              </a:solidFill>
              <a:round/>
              <a:headEnd/>
              <a:tailEnd/>
            </a:ln>
          </p:spPr>
          <p:txBody>
            <a:bodyPr wrap="none" anchor="ctr"/>
            <a:lstStyle/>
            <a:p>
              <a:endParaRPr lang="en-US"/>
            </a:p>
          </p:txBody>
        </p:sp>
        <p:sp>
          <p:nvSpPr>
            <p:cNvPr id="3082" name="Freeform 8"/>
            <p:cNvSpPr>
              <a:spLocks/>
            </p:cNvSpPr>
            <p:nvPr/>
          </p:nvSpPr>
          <p:spPr bwMode="auto">
            <a:xfrm>
              <a:off x="3290" y="4065"/>
              <a:ext cx="115" cy="112"/>
            </a:xfrm>
            <a:custGeom>
              <a:avLst/>
              <a:gdLst>
                <a:gd name="T0" fmla="*/ 112 w 115"/>
                <a:gd name="T1" fmla="*/ 112 h 112"/>
                <a:gd name="T2" fmla="*/ 115 w 115"/>
                <a:gd name="T3" fmla="*/ 0 h 112"/>
                <a:gd name="T4" fmla="*/ 0 w 115"/>
                <a:gd name="T5" fmla="*/ 0 h 112"/>
                <a:gd name="T6" fmla="*/ 0 w 115"/>
                <a:gd name="T7" fmla="*/ 112 h 112"/>
                <a:gd name="T8" fmla="*/ 115 w 115"/>
                <a:gd name="T9" fmla="*/ 112 h 112"/>
                <a:gd name="T10" fmla="*/ 115 w 115"/>
                <a:gd name="T11" fmla="*/ 112 h 112"/>
                <a:gd name="T12" fmla="*/ 0 60000 65536"/>
                <a:gd name="T13" fmla="*/ 0 60000 65536"/>
                <a:gd name="T14" fmla="*/ 0 60000 65536"/>
                <a:gd name="T15" fmla="*/ 0 60000 65536"/>
                <a:gd name="T16" fmla="*/ 0 60000 65536"/>
                <a:gd name="T17" fmla="*/ 0 60000 65536"/>
                <a:gd name="T18" fmla="*/ 0 w 115"/>
                <a:gd name="T19" fmla="*/ 0 h 112"/>
                <a:gd name="T20" fmla="*/ 115 w 11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5" h="112">
                  <a:moveTo>
                    <a:pt x="112" y="112"/>
                  </a:moveTo>
                  <a:lnTo>
                    <a:pt x="115" y="0"/>
                  </a:lnTo>
                  <a:lnTo>
                    <a:pt x="0" y="0"/>
                  </a:lnTo>
                  <a:lnTo>
                    <a:pt x="0" y="112"/>
                  </a:lnTo>
                  <a:lnTo>
                    <a:pt x="115" y="112"/>
                  </a:lnTo>
                </a:path>
              </a:pathLst>
            </a:custGeom>
            <a:solidFill>
              <a:srgbClr val="FF0066">
                <a:alpha val="50195"/>
              </a:srgbClr>
            </a:solidFill>
            <a:ln w="7938">
              <a:solidFill>
                <a:schemeClr val="tx1"/>
              </a:solidFill>
              <a:round/>
              <a:headEnd/>
              <a:tailEnd/>
            </a:ln>
          </p:spPr>
          <p:txBody>
            <a:bodyPr/>
            <a:lstStyle/>
            <a:p>
              <a:endParaRPr lang="en-US"/>
            </a:p>
          </p:txBody>
        </p:sp>
        <p:sp>
          <p:nvSpPr>
            <p:cNvPr id="3083" name="Freeform 9"/>
            <p:cNvSpPr>
              <a:spLocks/>
            </p:cNvSpPr>
            <p:nvPr/>
          </p:nvSpPr>
          <p:spPr bwMode="auto">
            <a:xfrm>
              <a:off x="3948" y="4065"/>
              <a:ext cx="115" cy="112"/>
            </a:xfrm>
            <a:custGeom>
              <a:avLst/>
              <a:gdLst>
                <a:gd name="T0" fmla="*/ 112 w 115"/>
                <a:gd name="T1" fmla="*/ 112 h 112"/>
                <a:gd name="T2" fmla="*/ 115 w 115"/>
                <a:gd name="T3" fmla="*/ 0 h 112"/>
                <a:gd name="T4" fmla="*/ 0 w 115"/>
                <a:gd name="T5" fmla="*/ 0 h 112"/>
                <a:gd name="T6" fmla="*/ 0 w 115"/>
                <a:gd name="T7" fmla="*/ 112 h 112"/>
                <a:gd name="T8" fmla="*/ 115 w 115"/>
                <a:gd name="T9" fmla="*/ 112 h 112"/>
                <a:gd name="T10" fmla="*/ 115 w 115"/>
                <a:gd name="T11" fmla="*/ 112 h 112"/>
                <a:gd name="T12" fmla="*/ 0 60000 65536"/>
                <a:gd name="T13" fmla="*/ 0 60000 65536"/>
                <a:gd name="T14" fmla="*/ 0 60000 65536"/>
                <a:gd name="T15" fmla="*/ 0 60000 65536"/>
                <a:gd name="T16" fmla="*/ 0 60000 65536"/>
                <a:gd name="T17" fmla="*/ 0 60000 65536"/>
                <a:gd name="T18" fmla="*/ 0 w 115"/>
                <a:gd name="T19" fmla="*/ 0 h 112"/>
                <a:gd name="T20" fmla="*/ 115 w 11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5" h="112">
                  <a:moveTo>
                    <a:pt x="112" y="112"/>
                  </a:moveTo>
                  <a:lnTo>
                    <a:pt x="115" y="0"/>
                  </a:lnTo>
                  <a:lnTo>
                    <a:pt x="0" y="0"/>
                  </a:lnTo>
                  <a:lnTo>
                    <a:pt x="0" y="112"/>
                  </a:lnTo>
                  <a:lnTo>
                    <a:pt x="115" y="112"/>
                  </a:lnTo>
                </a:path>
              </a:pathLst>
            </a:custGeom>
            <a:solidFill>
              <a:schemeClr val="accent1">
                <a:alpha val="50195"/>
              </a:schemeClr>
            </a:solidFill>
            <a:ln w="7938">
              <a:solidFill>
                <a:schemeClr val="tx1"/>
              </a:solidFill>
              <a:round/>
              <a:headEnd/>
              <a:tailEnd/>
            </a:ln>
          </p:spPr>
          <p:txBody>
            <a:bodyPr/>
            <a:lstStyle/>
            <a:p>
              <a:endParaRPr lang="en-US"/>
            </a:p>
          </p:txBody>
        </p:sp>
        <p:sp>
          <p:nvSpPr>
            <p:cNvPr id="3084" name="Freeform 10"/>
            <p:cNvSpPr>
              <a:spLocks/>
            </p:cNvSpPr>
            <p:nvPr/>
          </p:nvSpPr>
          <p:spPr bwMode="auto">
            <a:xfrm>
              <a:off x="4151" y="2448"/>
              <a:ext cx="112" cy="112"/>
            </a:xfrm>
            <a:custGeom>
              <a:avLst/>
              <a:gdLst>
                <a:gd name="T0" fmla="*/ 112 w 112"/>
                <a:gd name="T1" fmla="*/ 112 h 112"/>
                <a:gd name="T2" fmla="*/ 112 w 112"/>
                <a:gd name="T3" fmla="*/ 0 h 112"/>
                <a:gd name="T4" fmla="*/ 0 w 112"/>
                <a:gd name="T5" fmla="*/ 0 h 112"/>
                <a:gd name="T6" fmla="*/ 0 w 112"/>
                <a:gd name="T7" fmla="*/ 112 h 112"/>
                <a:gd name="T8" fmla="*/ 112 w 112"/>
                <a:gd name="T9" fmla="*/ 112 h 112"/>
                <a:gd name="T10" fmla="*/ 112 w 112"/>
                <a:gd name="T11" fmla="*/ 112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path>
              </a:pathLst>
            </a:custGeom>
            <a:solidFill>
              <a:schemeClr val="accent1">
                <a:alpha val="50195"/>
              </a:schemeClr>
            </a:solidFill>
            <a:ln w="7938">
              <a:solidFill>
                <a:srgbClr val="000000"/>
              </a:solidFill>
              <a:round/>
              <a:headEnd/>
              <a:tailEnd/>
            </a:ln>
          </p:spPr>
          <p:txBody>
            <a:bodyPr/>
            <a:lstStyle/>
            <a:p>
              <a:endParaRPr lang="en-US"/>
            </a:p>
          </p:txBody>
        </p:sp>
        <p:sp>
          <p:nvSpPr>
            <p:cNvPr id="3085" name="Freeform 11"/>
            <p:cNvSpPr>
              <a:spLocks/>
            </p:cNvSpPr>
            <p:nvPr/>
          </p:nvSpPr>
          <p:spPr bwMode="auto">
            <a:xfrm>
              <a:off x="3605" y="2756"/>
              <a:ext cx="114" cy="112"/>
            </a:xfrm>
            <a:custGeom>
              <a:avLst/>
              <a:gdLst>
                <a:gd name="T0" fmla="*/ 112 w 114"/>
                <a:gd name="T1" fmla="*/ 112 h 112"/>
                <a:gd name="T2" fmla="*/ 114 w 114"/>
                <a:gd name="T3" fmla="*/ 0 h 112"/>
                <a:gd name="T4" fmla="*/ 0 w 114"/>
                <a:gd name="T5" fmla="*/ 0 h 112"/>
                <a:gd name="T6" fmla="*/ 0 w 114"/>
                <a:gd name="T7" fmla="*/ 112 h 112"/>
                <a:gd name="T8" fmla="*/ 114 w 114"/>
                <a:gd name="T9" fmla="*/ 112 h 112"/>
                <a:gd name="T10" fmla="*/ 114 w 114"/>
                <a:gd name="T11" fmla="*/ 112 h 112"/>
                <a:gd name="T12" fmla="*/ 0 60000 65536"/>
                <a:gd name="T13" fmla="*/ 0 60000 65536"/>
                <a:gd name="T14" fmla="*/ 0 60000 65536"/>
                <a:gd name="T15" fmla="*/ 0 60000 65536"/>
                <a:gd name="T16" fmla="*/ 0 60000 65536"/>
                <a:gd name="T17" fmla="*/ 0 60000 65536"/>
                <a:gd name="T18" fmla="*/ 0 w 114"/>
                <a:gd name="T19" fmla="*/ 0 h 112"/>
                <a:gd name="T20" fmla="*/ 114 w 114"/>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4" h="112">
                  <a:moveTo>
                    <a:pt x="112" y="112"/>
                  </a:moveTo>
                  <a:lnTo>
                    <a:pt x="114" y="0"/>
                  </a:lnTo>
                  <a:lnTo>
                    <a:pt x="0" y="0"/>
                  </a:lnTo>
                  <a:lnTo>
                    <a:pt x="0" y="112"/>
                  </a:lnTo>
                  <a:lnTo>
                    <a:pt x="114" y="112"/>
                  </a:lnTo>
                </a:path>
              </a:pathLst>
            </a:custGeom>
            <a:solidFill>
              <a:schemeClr val="accent2">
                <a:alpha val="50195"/>
              </a:schemeClr>
            </a:solidFill>
            <a:ln w="7938">
              <a:solidFill>
                <a:srgbClr val="000000"/>
              </a:solidFill>
              <a:round/>
              <a:headEnd/>
              <a:tailEnd/>
            </a:ln>
          </p:spPr>
          <p:txBody>
            <a:bodyPr/>
            <a:lstStyle/>
            <a:p>
              <a:endParaRPr lang="en-US"/>
            </a:p>
          </p:txBody>
        </p:sp>
        <p:sp>
          <p:nvSpPr>
            <p:cNvPr id="3086" name="Freeform 12"/>
            <p:cNvSpPr>
              <a:spLocks/>
            </p:cNvSpPr>
            <p:nvPr/>
          </p:nvSpPr>
          <p:spPr bwMode="auto">
            <a:xfrm>
              <a:off x="4704" y="2753"/>
              <a:ext cx="114" cy="115"/>
            </a:xfrm>
            <a:custGeom>
              <a:avLst/>
              <a:gdLst>
                <a:gd name="T0" fmla="*/ 0 w 114"/>
                <a:gd name="T1" fmla="*/ 112 h 115"/>
                <a:gd name="T2" fmla="*/ 114 w 114"/>
                <a:gd name="T3" fmla="*/ 115 h 115"/>
                <a:gd name="T4" fmla="*/ 114 w 114"/>
                <a:gd name="T5" fmla="*/ 0 h 115"/>
                <a:gd name="T6" fmla="*/ 2 w 114"/>
                <a:gd name="T7" fmla="*/ 0 h 115"/>
                <a:gd name="T8" fmla="*/ 2 w 114"/>
                <a:gd name="T9" fmla="*/ 115 h 115"/>
                <a:gd name="T10" fmla="*/ 2 w 114"/>
                <a:gd name="T11" fmla="*/ 115 h 115"/>
                <a:gd name="T12" fmla="*/ 0 60000 65536"/>
                <a:gd name="T13" fmla="*/ 0 60000 65536"/>
                <a:gd name="T14" fmla="*/ 0 60000 65536"/>
                <a:gd name="T15" fmla="*/ 0 60000 65536"/>
                <a:gd name="T16" fmla="*/ 0 60000 65536"/>
                <a:gd name="T17" fmla="*/ 0 60000 65536"/>
                <a:gd name="T18" fmla="*/ 0 w 114"/>
                <a:gd name="T19" fmla="*/ 0 h 115"/>
                <a:gd name="T20" fmla="*/ 114 w 114"/>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4" h="115">
                  <a:moveTo>
                    <a:pt x="0" y="112"/>
                  </a:moveTo>
                  <a:lnTo>
                    <a:pt x="114" y="115"/>
                  </a:lnTo>
                  <a:lnTo>
                    <a:pt x="114" y="0"/>
                  </a:lnTo>
                  <a:lnTo>
                    <a:pt x="2" y="0"/>
                  </a:lnTo>
                  <a:lnTo>
                    <a:pt x="2" y="115"/>
                  </a:lnTo>
                </a:path>
              </a:pathLst>
            </a:custGeom>
            <a:solidFill>
              <a:srgbClr val="996633">
                <a:alpha val="50195"/>
              </a:srgbClr>
            </a:solidFill>
            <a:ln w="7938">
              <a:solidFill>
                <a:srgbClr val="000000"/>
              </a:solidFill>
              <a:round/>
              <a:headEnd/>
              <a:tailEnd/>
            </a:ln>
          </p:spPr>
          <p:txBody>
            <a:bodyPr/>
            <a:lstStyle/>
            <a:p>
              <a:endParaRPr lang="en-US"/>
            </a:p>
          </p:txBody>
        </p:sp>
        <p:sp>
          <p:nvSpPr>
            <p:cNvPr id="3087" name="Freeform 13"/>
            <p:cNvSpPr>
              <a:spLocks/>
            </p:cNvSpPr>
            <p:nvPr/>
          </p:nvSpPr>
          <p:spPr bwMode="auto">
            <a:xfrm>
              <a:off x="5083" y="3333"/>
              <a:ext cx="112" cy="114"/>
            </a:xfrm>
            <a:custGeom>
              <a:avLst/>
              <a:gdLst>
                <a:gd name="T0" fmla="*/ 0 w 112"/>
                <a:gd name="T1" fmla="*/ 112 h 114"/>
                <a:gd name="T2" fmla="*/ 112 w 112"/>
                <a:gd name="T3" fmla="*/ 114 h 114"/>
                <a:gd name="T4" fmla="*/ 112 w 112"/>
                <a:gd name="T5" fmla="*/ 0 h 114"/>
                <a:gd name="T6" fmla="*/ 0 w 112"/>
                <a:gd name="T7" fmla="*/ 0 h 114"/>
                <a:gd name="T8" fmla="*/ 0 w 112"/>
                <a:gd name="T9" fmla="*/ 114 h 114"/>
                <a:gd name="T10" fmla="*/ 0 w 112"/>
                <a:gd name="T11" fmla="*/ 114 h 114"/>
                <a:gd name="T12" fmla="*/ 0 60000 65536"/>
                <a:gd name="T13" fmla="*/ 0 60000 65536"/>
                <a:gd name="T14" fmla="*/ 0 60000 65536"/>
                <a:gd name="T15" fmla="*/ 0 60000 65536"/>
                <a:gd name="T16" fmla="*/ 0 60000 65536"/>
                <a:gd name="T17" fmla="*/ 0 60000 65536"/>
                <a:gd name="T18" fmla="*/ 0 w 112"/>
                <a:gd name="T19" fmla="*/ 0 h 114"/>
                <a:gd name="T20" fmla="*/ 112 w 112"/>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2" h="114">
                  <a:moveTo>
                    <a:pt x="0" y="112"/>
                  </a:moveTo>
                  <a:lnTo>
                    <a:pt x="112" y="114"/>
                  </a:lnTo>
                  <a:lnTo>
                    <a:pt x="112" y="0"/>
                  </a:lnTo>
                  <a:lnTo>
                    <a:pt x="0" y="0"/>
                  </a:lnTo>
                  <a:lnTo>
                    <a:pt x="0" y="114"/>
                  </a:lnTo>
                </a:path>
              </a:pathLst>
            </a:custGeom>
            <a:solidFill>
              <a:srgbClr val="FF0066">
                <a:alpha val="50195"/>
              </a:srgbClr>
            </a:solidFill>
            <a:ln w="7938">
              <a:solidFill>
                <a:srgbClr val="000000"/>
              </a:solidFill>
              <a:round/>
              <a:headEnd/>
              <a:tailEnd/>
            </a:ln>
          </p:spPr>
          <p:txBody>
            <a:bodyPr/>
            <a:lstStyle/>
            <a:p>
              <a:endParaRPr lang="en-US"/>
            </a:p>
          </p:txBody>
        </p:sp>
        <p:sp>
          <p:nvSpPr>
            <p:cNvPr id="3088" name="Freeform 14"/>
            <p:cNvSpPr>
              <a:spLocks/>
            </p:cNvSpPr>
            <p:nvPr/>
          </p:nvSpPr>
          <p:spPr bwMode="auto">
            <a:xfrm>
              <a:off x="3216" y="3335"/>
              <a:ext cx="115" cy="112"/>
            </a:xfrm>
            <a:custGeom>
              <a:avLst/>
              <a:gdLst>
                <a:gd name="T0" fmla="*/ 115 w 115"/>
                <a:gd name="T1" fmla="*/ 112 h 112"/>
                <a:gd name="T2" fmla="*/ 115 w 115"/>
                <a:gd name="T3" fmla="*/ 0 h 112"/>
                <a:gd name="T4" fmla="*/ 0 w 115"/>
                <a:gd name="T5" fmla="*/ 0 h 112"/>
                <a:gd name="T6" fmla="*/ 0 w 115"/>
                <a:gd name="T7" fmla="*/ 112 h 112"/>
                <a:gd name="T8" fmla="*/ 115 w 115"/>
                <a:gd name="T9" fmla="*/ 112 h 112"/>
                <a:gd name="T10" fmla="*/ 115 w 115"/>
                <a:gd name="T11" fmla="*/ 112 h 112"/>
                <a:gd name="T12" fmla="*/ 0 60000 65536"/>
                <a:gd name="T13" fmla="*/ 0 60000 65536"/>
                <a:gd name="T14" fmla="*/ 0 60000 65536"/>
                <a:gd name="T15" fmla="*/ 0 60000 65536"/>
                <a:gd name="T16" fmla="*/ 0 60000 65536"/>
                <a:gd name="T17" fmla="*/ 0 60000 65536"/>
                <a:gd name="T18" fmla="*/ 0 w 115"/>
                <a:gd name="T19" fmla="*/ 0 h 112"/>
                <a:gd name="T20" fmla="*/ 115 w 11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5" h="112">
                  <a:moveTo>
                    <a:pt x="115" y="112"/>
                  </a:moveTo>
                  <a:lnTo>
                    <a:pt x="115" y="0"/>
                  </a:lnTo>
                  <a:lnTo>
                    <a:pt x="0" y="0"/>
                  </a:lnTo>
                  <a:lnTo>
                    <a:pt x="0" y="112"/>
                  </a:lnTo>
                  <a:lnTo>
                    <a:pt x="115" y="112"/>
                  </a:lnTo>
                </a:path>
              </a:pathLst>
            </a:custGeom>
            <a:solidFill>
              <a:srgbClr val="996633">
                <a:alpha val="50195"/>
              </a:srgbClr>
            </a:solidFill>
            <a:ln w="7938">
              <a:solidFill>
                <a:srgbClr val="000000"/>
              </a:solidFill>
              <a:round/>
              <a:headEnd/>
              <a:tailEnd/>
            </a:ln>
          </p:spPr>
          <p:txBody>
            <a:bodyPr/>
            <a:lstStyle/>
            <a:p>
              <a:endParaRPr lang="en-US"/>
            </a:p>
          </p:txBody>
        </p:sp>
        <p:grpSp>
          <p:nvGrpSpPr>
            <p:cNvPr id="3089" name="Group 15"/>
            <p:cNvGrpSpPr>
              <a:grpSpLocks/>
            </p:cNvGrpSpPr>
            <p:nvPr/>
          </p:nvGrpSpPr>
          <p:grpSpPr bwMode="auto">
            <a:xfrm>
              <a:off x="3891" y="2677"/>
              <a:ext cx="632" cy="470"/>
              <a:chOff x="3891" y="2677"/>
              <a:chExt cx="632" cy="470"/>
            </a:xfrm>
          </p:grpSpPr>
          <p:sp>
            <p:nvSpPr>
              <p:cNvPr id="3121" name="Freeform 16"/>
              <p:cNvSpPr>
                <a:spLocks/>
              </p:cNvSpPr>
              <p:nvPr/>
            </p:nvSpPr>
            <p:spPr bwMode="auto">
              <a:xfrm>
                <a:off x="4246" y="2687"/>
                <a:ext cx="277" cy="228"/>
              </a:xfrm>
              <a:custGeom>
                <a:avLst/>
                <a:gdLst>
                  <a:gd name="T0" fmla="*/ 0 w 277"/>
                  <a:gd name="T1" fmla="*/ 23 h 228"/>
                  <a:gd name="T2" fmla="*/ 5 w 277"/>
                  <a:gd name="T3" fmla="*/ 23 h 228"/>
                  <a:gd name="T4" fmla="*/ 10 w 277"/>
                  <a:gd name="T5" fmla="*/ 19 h 228"/>
                  <a:gd name="T6" fmla="*/ 17 w 277"/>
                  <a:gd name="T7" fmla="*/ 14 h 228"/>
                  <a:gd name="T8" fmla="*/ 26 w 277"/>
                  <a:gd name="T9" fmla="*/ 9 h 228"/>
                  <a:gd name="T10" fmla="*/ 36 w 277"/>
                  <a:gd name="T11" fmla="*/ 4 h 228"/>
                  <a:gd name="T12" fmla="*/ 50 w 277"/>
                  <a:gd name="T13" fmla="*/ 2 h 228"/>
                  <a:gd name="T14" fmla="*/ 65 w 277"/>
                  <a:gd name="T15" fmla="*/ 0 h 228"/>
                  <a:gd name="T16" fmla="*/ 79 w 277"/>
                  <a:gd name="T17" fmla="*/ 0 h 228"/>
                  <a:gd name="T18" fmla="*/ 96 w 277"/>
                  <a:gd name="T19" fmla="*/ 4 h 228"/>
                  <a:gd name="T20" fmla="*/ 110 w 277"/>
                  <a:gd name="T21" fmla="*/ 11 h 228"/>
                  <a:gd name="T22" fmla="*/ 124 w 277"/>
                  <a:gd name="T23" fmla="*/ 23 h 228"/>
                  <a:gd name="T24" fmla="*/ 134 w 277"/>
                  <a:gd name="T25" fmla="*/ 33 h 228"/>
                  <a:gd name="T26" fmla="*/ 143 w 277"/>
                  <a:gd name="T27" fmla="*/ 42 h 228"/>
                  <a:gd name="T28" fmla="*/ 148 w 277"/>
                  <a:gd name="T29" fmla="*/ 52 h 228"/>
                  <a:gd name="T30" fmla="*/ 150 w 277"/>
                  <a:gd name="T31" fmla="*/ 59 h 228"/>
                  <a:gd name="T32" fmla="*/ 153 w 277"/>
                  <a:gd name="T33" fmla="*/ 66 h 228"/>
                  <a:gd name="T34" fmla="*/ 153 w 277"/>
                  <a:gd name="T35" fmla="*/ 73 h 228"/>
                  <a:gd name="T36" fmla="*/ 153 w 277"/>
                  <a:gd name="T37" fmla="*/ 78 h 228"/>
                  <a:gd name="T38" fmla="*/ 153 w 277"/>
                  <a:gd name="T39" fmla="*/ 81 h 228"/>
                  <a:gd name="T40" fmla="*/ 153 w 277"/>
                  <a:gd name="T41" fmla="*/ 81 h 228"/>
                  <a:gd name="T42" fmla="*/ 153 w 277"/>
                  <a:gd name="T43" fmla="*/ 81 h 228"/>
                  <a:gd name="T44" fmla="*/ 155 w 277"/>
                  <a:gd name="T45" fmla="*/ 78 h 228"/>
                  <a:gd name="T46" fmla="*/ 160 w 277"/>
                  <a:gd name="T47" fmla="*/ 76 h 228"/>
                  <a:gd name="T48" fmla="*/ 167 w 277"/>
                  <a:gd name="T49" fmla="*/ 73 h 228"/>
                  <a:gd name="T50" fmla="*/ 174 w 277"/>
                  <a:gd name="T51" fmla="*/ 71 h 228"/>
                  <a:gd name="T52" fmla="*/ 181 w 277"/>
                  <a:gd name="T53" fmla="*/ 69 h 228"/>
                  <a:gd name="T54" fmla="*/ 191 w 277"/>
                  <a:gd name="T55" fmla="*/ 69 h 228"/>
                  <a:gd name="T56" fmla="*/ 200 w 277"/>
                  <a:gd name="T57" fmla="*/ 71 h 228"/>
                  <a:gd name="T58" fmla="*/ 210 w 277"/>
                  <a:gd name="T59" fmla="*/ 73 h 228"/>
                  <a:gd name="T60" fmla="*/ 219 w 277"/>
                  <a:gd name="T61" fmla="*/ 81 h 228"/>
                  <a:gd name="T62" fmla="*/ 229 w 277"/>
                  <a:gd name="T63" fmla="*/ 90 h 228"/>
                  <a:gd name="T64" fmla="*/ 234 w 277"/>
                  <a:gd name="T65" fmla="*/ 97 h 228"/>
                  <a:gd name="T66" fmla="*/ 236 w 277"/>
                  <a:gd name="T67" fmla="*/ 107 h 228"/>
                  <a:gd name="T68" fmla="*/ 239 w 277"/>
                  <a:gd name="T69" fmla="*/ 116 h 228"/>
                  <a:gd name="T70" fmla="*/ 239 w 277"/>
                  <a:gd name="T71" fmla="*/ 124 h 228"/>
                  <a:gd name="T72" fmla="*/ 236 w 277"/>
                  <a:gd name="T73" fmla="*/ 131 h 228"/>
                  <a:gd name="T74" fmla="*/ 236 w 277"/>
                  <a:gd name="T75" fmla="*/ 138 h 228"/>
                  <a:gd name="T76" fmla="*/ 234 w 277"/>
                  <a:gd name="T77" fmla="*/ 143 h 228"/>
                  <a:gd name="T78" fmla="*/ 234 w 277"/>
                  <a:gd name="T79" fmla="*/ 145 h 228"/>
                  <a:gd name="T80" fmla="*/ 231 w 277"/>
                  <a:gd name="T81" fmla="*/ 145 h 228"/>
                  <a:gd name="T82" fmla="*/ 234 w 277"/>
                  <a:gd name="T83" fmla="*/ 147 h 228"/>
                  <a:gd name="T84" fmla="*/ 236 w 277"/>
                  <a:gd name="T85" fmla="*/ 147 h 228"/>
                  <a:gd name="T86" fmla="*/ 241 w 277"/>
                  <a:gd name="T87" fmla="*/ 152 h 228"/>
                  <a:gd name="T88" fmla="*/ 248 w 277"/>
                  <a:gd name="T89" fmla="*/ 157 h 228"/>
                  <a:gd name="T90" fmla="*/ 253 w 277"/>
                  <a:gd name="T91" fmla="*/ 164 h 228"/>
                  <a:gd name="T92" fmla="*/ 260 w 277"/>
                  <a:gd name="T93" fmla="*/ 174 h 228"/>
                  <a:gd name="T94" fmla="*/ 267 w 277"/>
                  <a:gd name="T95" fmla="*/ 183 h 228"/>
                  <a:gd name="T96" fmla="*/ 272 w 277"/>
                  <a:gd name="T97" fmla="*/ 195 h 228"/>
                  <a:gd name="T98" fmla="*/ 274 w 277"/>
                  <a:gd name="T99" fmla="*/ 212 h 228"/>
                  <a:gd name="T100" fmla="*/ 277 w 277"/>
                  <a:gd name="T101" fmla="*/ 228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7"/>
                  <a:gd name="T154" fmla="*/ 0 h 228"/>
                  <a:gd name="T155" fmla="*/ 277 w 277"/>
                  <a:gd name="T156" fmla="*/ 228 h 2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7" h="228">
                    <a:moveTo>
                      <a:pt x="0" y="23"/>
                    </a:moveTo>
                    <a:lnTo>
                      <a:pt x="5" y="23"/>
                    </a:lnTo>
                    <a:lnTo>
                      <a:pt x="10" y="19"/>
                    </a:lnTo>
                    <a:lnTo>
                      <a:pt x="17" y="14"/>
                    </a:lnTo>
                    <a:lnTo>
                      <a:pt x="26" y="9"/>
                    </a:lnTo>
                    <a:lnTo>
                      <a:pt x="36" y="4"/>
                    </a:lnTo>
                    <a:lnTo>
                      <a:pt x="50" y="2"/>
                    </a:lnTo>
                    <a:lnTo>
                      <a:pt x="65" y="0"/>
                    </a:lnTo>
                    <a:lnTo>
                      <a:pt x="79" y="0"/>
                    </a:lnTo>
                    <a:lnTo>
                      <a:pt x="96" y="4"/>
                    </a:lnTo>
                    <a:lnTo>
                      <a:pt x="110" y="11"/>
                    </a:lnTo>
                    <a:lnTo>
                      <a:pt x="124" y="23"/>
                    </a:lnTo>
                    <a:lnTo>
                      <a:pt x="134" y="33"/>
                    </a:lnTo>
                    <a:lnTo>
                      <a:pt x="143" y="42"/>
                    </a:lnTo>
                    <a:lnTo>
                      <a:pt x="148" y="52"/>
                    </a:lnTo>
                    <a:lnTo>
                      <a:pt x="150" y="59"/>
                    </a:lnTo>
                    <a:lnTo>
                      <a:pt x="153" y="66"/>
                    </a:lnTo>
                    <a:lnTo>
                      <a:pt x="153" y="73"/>
                    </a:lnTo>
                    <a:lnTo>
                      <a:pt x="153" y="78"/>
                    </a:lnTo>
                    <a:lnTo>
                      <a:pt x="153" y="81"/>
                    </a:lnTo>
                    <a:lnTo>
                      <a:pt x="155" y="78"/>
                    </a:lnTo>
                    <a:lnTo>
                      <a:pt x="160" y="76"/>
                    </a:lnTo>
                    <a:lnTo>
                      <a:pt x="167" y="73"/>
                    </a:lnTo>
                    <a:lnTo>
                      <a:pt x="174" y="71"/>
                    </a:lnTo>
                    <a:lnTo>
                      <a:pt x="181" y="69"/>
                    </a:lnTo>
                    <a:lnTo>
                      <a:pt x="191" y="69"/>
                    </a:lnTo>
                    <a:lnTo>
                      <a:pt x="200" y="71"/>
                    </a:lnTo>
                    <a:lnTo>
                      <a:pt x="210" y="73"/>
                    </a:lnTo>
                    <a:lnTo>
                      <a:pt x="219" y="81"/>
                    </a:lnTo>
                    <a:lnTo>
                      <a:pt x="229" y="90"/>
                    </a:lnTo>
                    <a:lnTo>
                      <a:pt x="234" y="97"/>
                    </a:lnTo>
                    <a:lnTo>
                      <a:pt x="236" y="107"/>
                    </a:lnTo>
                    <a:lnTo>
                      <a:pt x="239" y="116"/>
                    </a:lnTo>
                    <a:lnTo>
                      <a:pt x="239" y="124"/>
                    </a:lnTo>
                    <a:lnTo>
                      <a:pt x="236" y="131"/>
                    </a:lnTo>
                    <a:lnTo>
                      <a:pt x="236" y="138"/>
                    </a:lnTo>
                    <a:lnTo>
                      <a:pt x="234" y="143"/>
                    </a:lnTo>
                    <a:lnTo>
                      <a:pt x="234" y="145"/>
                    </a:lnTo>
                    <a:lnTo>
                      <a:pt x="231" y="145"/>
                    </a:lnTo>
                    <a:lnTo>
                      <a:pt x="234" y="147"/>
                    </a:lnTo>
                    <a:lnTo>
                      <a:pt x="236" y="147"/>
                    </a:lnTo>
                    <a:lnTo>
                      <a:pt x="241" y="152"/>
                    </a:lnTo>
                    <a:lnTo>
                      <a:pt x="248" y="157"/>
                    </a:lnTo>
                    <a:lnTo>
                      <a:pt x="253" y="164"/>
                    </a:lnTo>
                    <a:lnTo>
                      <a:pt x="260" y="174"/>
                    </a:lnTo>
                    <a:lnTo>
                      <a:pt x="267" y="183"/>
                    </a:lnTo>
                    <a:lnTo>
                      <a:pt x="272" y="195"/>
                    </a:lnTo>
                    <a:lnTo>
                      <a:pt x="274" y="212"/>
                    </a:lnTo>
                    <a:lnTo>
                      <a:pt x="277" y="228"/>
                    </a:lnTo>
                  </a:path>
                </a:pathLst>
              </a:custGeom>
              <a:noFill/>
              <a:ln w="12700">
                <a:solidFill>
                  <a:srgbClr val="FF9900"/>
                </a:solidFill>
                <a:round/>
                <a:headEnd/>
                <a:tailEnd/>
              </a:ln>
            </p:spPr>
            <p:txBody>
              <a:bodyPr/>
              <a:lstStyle/>
              <a:p>
                <a:endParaRPr lang="en-US"/>
              </a:p>
            </p:txBody>
          </p:sp>
          <p:sp>
            <p:nvSpPr>
              <p:cNvPr id="3122" name="Freeform 17"/>
              <p:cNvSpPr>
                <a:spLocks/>
              </p:cNvSpPr>
              <p:nvPr/>
            </p:nvSpPr>
            <p:spPr bwMode="auto">
              <a:xfrm>
                <a:off x="3891" y="2677"/>
                <a:ext cx="358" cy="236"/>
              </a:xfrm>
              <a:custGeom>
                <a:avLst/>
                <a:gdLst>
                  <a:gd name="T0" fmla="*/ 2 w 358"/>
                  <a:gd name="T1" fmla="*/ 219 h 236"/>
                  <a:gd name="T2" fmla="*/ 9 w 358"/>
                  <a:gd name="T3" fmla="*/ 193 h 236"/>
                  <a:gd name="T4" fmla="*/ 21 w 358"/>
                  <a:gd name="T5" fmla="*/ 174 h 236"/>
                  <a:gd name="T6" fmla="*/ 33 w 358"/>
                  <a:gd name="T7" fmla="*/ 162 h 236"/>
                  <a:gd name="T8" fmla="*/ 43 w 358"/>
                  <a:gd name="T9" fmla="*/ 155 h 236"/>
                  <a:gd name="T10" fmla="*/ 43 w 358"/>
                  <a:gd name="T11" fmla="*/ 155 h 236"/>
                  <a:gd name="T12" fmla="*/ 40 w 358"/>
                  <a:gd name="T13" fmla="*/ 145 h 236"/>
                  <a:gd name="T14" fmla="*/ 38 w 358"/>
                  <a:gd name="T15" fmla="*/ 134 h 236"/>
                  <a:gd name="T16" fmla="*/ 38 w 358"/>
                  <a:gd name="T17" fmla="*/ 117 h 236"/>
                  <a:gd name="T18" fmla="*/ 48 w 358"/>
                  <a:gd name="T19" fmla="*/ 98 h 236"/>
                  <a:gd name="T20" fmla="*/ 67 w 358"/>
                  <a:gd name="T21" fmla="*/ 83 h 236"/>
                  <a:gd name="T22" fmla="*/ 83 w 358"/>
                  <a:gd name="T23" fmla="*/ 79 h 236"/>
                  <a:gd name="T24" fmla="*/ 102 w 358"/>
                  <a:gd name="T25" fmla="*/ 81 h 236"/>
                  <a:gd name="T26" fmla="*/ 114 w 358"/>
                  <a:gd name="T27" fmla="*/ 86 h 236"/>
                  <a:gd name="T28" fmla="*/ 121 w 358"/>
                  <a:gd name="T29" fmla="*/ 91 h 236"/>
                  <a:gd name="T30" fmla="*/ 124 w 358"/>
                  <a:gd name="T31" fmla="*/ 88 h 236"/>
                  <a:gd name="T32" fmla="*/ 121 w 358"/>
                  <a:gd name="T33" fmla="*/ 81 h 236"/>
                  <a:gd name="T34" fmla="*/ 124 w 358"/>
                  <a:gd name="T35" fmla="*/ 69 h 236"/>
                  <a:gd name="T36" fmla="*/ 133 w 358"/>
                  <a:gd name="T37" fmla="*/ 52 h 236"/>
                  <a:gd name="T38" fmla="*/ 152 w 358"/>
                  <a:gd name="T39" fmla="*/ 31 h 236"/>
                  <a:gd name="T40" fmla="*/ 181 w 358"/>
                  <a:gd name="T41" fmla="*/ 14 h 236"/>
                  <a:gd name="T42" fmla="*/ 212 w 358"/>
                  <a:gd name="T43" fmla="*/ 10 h 236"/>
                  <a:gd name="T44" fmla="*/ 238 w 358"/>
                  <a:gd name="T45" fmla="*/ 14 h 236"/>
                  <a:gd name="T46" fmla="*/ 260 w 358"/>
                  <a:gd name="T47" fmla="*/ 24 h 236"/>
                  <a:gd name="T48" fmla="*/ 272 w 358"/>
                  <a:gd name="T49" fmla="*/ 31 h 236"/>
                  <a:gd name="T50" fmla="*/ 274 w 358"/>
                  <a:gd name="T51" fmla="*/ 31 h 236"/>
                  <a:gd name="T52" fmla="*/ 274 w 358"/>
                  <a:gd name="T53" fmla="*/ 26 h 236"/>
                  <a:gd name="T54" fmla="*/ 279 w 358"/>
                  <a:gd name="T55" fmla="*/ 17 h 236"/>
                  <a:gd name="T56" fmla="*/ 288 w 358"/>
                  <a:gd name="T57" fmla="*/ 7 h 236"/>
                  <a:gd name="T58" fmla="*/ 305 w 358"/>
                  <a:gd name="T59" fmla="*/ 2 h 236"/>
                  <a:gd name="T60" fmla="*/ 327 w 358"/>
                  <a:gd name="T61" fmla="*/ 2 h 236"/>
                  <a:gd name="T62" fmla="*/ 343 w 358"/>
                  <a:gd name="T63" fmla="*/ 7 h 236"/>
                  <a:gd name="T64" fmla="*/ 350 w 358"/>
                  <a:gd name="T65" fmla="*/ 17 h 236"/>
                  <a:gd name="T66" fmla="*/ 355 w 358"/>
                  <a:gd name="T67" fmla="*/ 26 h 236"/>
                  <a:gd name="T68" fmla="*/ 358 w 358"/>
                  <a:gd name="T69" fmla="*/ 31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8"/>
                  <a:gd name="T106" fmla="*/ 0 h 236"/>
                  <a:gd name="T107" fmla="*/ 358 w 358"/>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8" h="236">
                    <a:moveTo>
                      <a:pt x="0" y="236"/>
                    </a:moveTo>
                    <a:lnTo>
                      <a:pt x="2" y="219"/>
                    </a:lnTo>
                    <a:lnTo>
                      <a:pt x="5" y="205"/>
                    </a:lnTo>
                    <a:lnTo>
                      <a:pt x="9" y="193"/>
                    </a:lnTo>
                    <a:lnTo>
                      <a:pt x="14" y="181"/>
                    </a:lnTo>
                    <a:lnTo>
                      <a:pt x="21" y="174"/>
                    </a:lnTo>
                    <a:lnTo>
                      <a:pt x="29" y="167"/>
                    </a:lnTo>
                    <a:lnTo>
                      <a:pt x="33" y="162"/>
                    </a:lnTo>
                    <a:lnTo>
                      <a:pt x="38" y="157"/>
                    </a:lnTo>
                    <a:lnTo>
                      <a:pt x="43" y="155"/>
                    </a:lnTo>
                    <a:lnTo>
                      <a:pt x="40" y="150"/>
                    </a:lnTo>
                    <a:lnTo>
                      <a:pt x="40" y="145"/>
                    </a:lnTo>
                    <a:lnTo>
                      <a:pt x="38" y="141"/>
                    </a:lnTo>
                    <a:lnTo>
                      <a:pt x="38" y="134"/>
                    </a:lnTo>
                    <a:lnTo>
                      <a:pt x="38" y="124"/>
                    </a:lnTo>
                    <a:lnTo>
                      <a:pt x="38" y="117"/>
                    </a:lnTo>
                    <a:lnTo>
                      <a:pt x="43" y="107"/>
                    </a:lnTo>
                    <a:lnTo>
                      <a:pt x="48" y="98"/>
                    </a:lnTo>
                    <a:lnTo>
                      <a:pt x="55" y="91"/>
                    </a:lnTo>
                    <a:lnTo>
                      <a:pt x="67" y="83"/>
                    </a:lnTo>
                    <a:lnTo>
                      <a:pt x="76" y="81"/>
                    </a:lnTo>
                    <a:lnTo>
                      <a:pt x="83" y="79"/>
                    </a:lnTo>
                    <a:lnTo>
                      <a:pt x="93" y="79"/>
                    </a:lnTo>
                    <a:lnTo>
                      <a:pt x="102" y="81"/>
                    </a:lnTo>
                    <a:lnTo>
                      <a:pt x="110" y="83"/>
                    </a:lnTo>
                    <a:lnTo>
                      <a:pt x="114" y="86"/>
                    </a:lnTo>
                    <a:lnTo>
                      <a:pt x="119" y="88"/>
                    </a:lnTo>
                    <a:lnTo>
                      <a:pt x="121" y="91"/>
                    </a:lnTo>
                    <a:lnTo>
                      <a:pt x="124" y="91"/>
                    </a:lnTo>
                    <a:lnTo>
                      <a:pt x="124" y="88"/>
                    </a:lnTo>
                    <a:lnTo>
                      <a:pt x="121" y="86"/>
                    </a:lnTo>
                    <a:lnTo>
                      <a:pt x="121" y="81"/>
                    </a:lnTo>
                    <a:lnTo>
                      <a:pt x="124" y="76"/>
                    </a:lnTo>
                    <a:lnTo>
                      <a:pt x="124" y="69"/>
                    </a:lnTo>
                    <a:lnTo>
                      <a:pt x="129" y="60"/>
                    </a:lnTo>
                    <a:lnTo>
                      <a:pt x="133" y="52"/>
                    </a:lnTo>
                    <a:lnTo>
                      <a:pt x="141" y="43"/>
                    </a:lnTo>
                    <a:lnTo>
                      <a:pt x="152" y="31"/>
                    </a:lnTo>
                    <a:lnTo>
                      <a:pt x="164" y="21"/>
                    </a:lnTo>
                    <a:lnTo>
                      <a:pt x="181" y="14"/>
                    </a:lnTo>
                    <a:lnTo>
                      <a:pt x="195" y="10"/>
                    </a:lnTo>
                    <a:lnTo>
                      <a:pt x="212" y="10"/>
                    </a:lnTo>
                    <a:lnTo>
                      <a:pt x="226" y="10"/>
                    </a:lnTo>
                    <a:lnTo>
                      <a:pt x="238" y="14"/>
                    </a:lnTo>
                    <a:lnTo>
                      <a:pt x="250" y="19"/>
                    </a:lnTo>
                    <a:lnTo>
                      <a:pt x="260" y="24"/>
                    </a:lnTo>
                    <a:lnTo>
                      <a:pt x="267" y="29"/>
                    </a:lnTo>
                    <a:lnTo>
                      <a:pt x="272" y="31"/>
                    </a:lnTo>
                    <a:lnTo>
                      <a:pt x="274" y="33"/>
                    </a:lnTo>
                    <a:lnTo>
                      <a:pt x="274" y="31"/>
                    </a:lnTo>
                    <a:lnTo>
                      <a:pt x="274" y="29"/>
                    </a:lnTo>
                    <a:lnTo>
                      <a:pt x="274" y="26"/>
                    </a:lnTo>
                    <a:lnTo>
                      <a:pt x="276" y="21"/>
                    </a:lnTo>
                    <a:lnTo>
                      <a:pt x="279" y="17"/>
                    </a:lnTo>
                    <a:lnTo>
                      <a:pt x="284" y="12"/>
                    </a:lnTo>
                    <a:lnTo>
                      <a:pt x="288" y="7"/>
                    </a:lnTo>
                    <a:lnTo>
                      <a:pt x="296" y="5"/>
                    </a:lnTo>
                    <a:lnTo>
                      <a:pt x="305" y="2"/>
                    </a:lnTo>
                    <a:lnTo>
                      <a:pt x="315" y="0"/>
                    </a:lnTo>
                    <a:lnTo>
                      <a:pt x="327" y="2"/>
                    </a:lnTo>
                    <a:lnTo>
                      <a:pt x="336" y="5"/>
                    </a:lnTo>
                    <a:lnTo>
                      <a:pt x="343" y="7"/>
                    </a:lnTo>
                    <a:lnTo>
                      <a:pt x="348" y="12"/>
                    </a:lnTo>
                    <a:lnTo>
                      <a:pt x="350" y="17"/>
                    </a:lnTo>
                    <a:lnTo>
                      <a:pt x="355" y="21"/>
                    </a:lnTo>
                    <a:lnTo>
                      <a:pt x="355" y="26"/>
                    </a:lnTo>
                    <a:lnTo>
                      <a:pt x="358" y="29"/>
                    </a:lnTo>
                    <a:lnTo>
                      <a:pt x="358" y="31"/>
                    </a:lnTo>
                    <a:lnTo>
                      <a:pt x="358" y="33"/>
                    </a:lnTo>
                  </a:path>
                </a:pathLst>
              </a:custGeom>
              <a:noFill/>
              <a:ln w="12700">
                <a:solidFill>
                  <a:srgbClr val="FF9900"/>
                </a:solidFill>
                <a:round/>
                <a:headEnd/>
                <a:tailEnd/>
              </a:ln>
            </p:spPr>
            <p:txBody>
              <a:bodyPr/>
              <a:lstStyle/>
              <a:p>
                <a:endParaRPr lang="en-US"/>
              </a:p>
            </p:txBody>
          </p:sp>
          <p:sp>
            <p:nvSpPr>
              <p:cNvPr id="3123" name="Freeform 18"/>
              <p:cNvSpPr>
                <a:spLocks/>
              </p:cNvSpPr>
              <p:nvPr/>
            </p:nvSpPr>
            <p:spPr bwMode="auto">
              <a:xfrm>
                <a:off x="3891" y="2911"/>
                <a:ext cx="272" cy="229"/>
              </a:xfrm>
              <a:custGeom>
                <a:avLst/>
                <a:gdLst>
                  <a:gd name="T0" fmla="*/ 272 w 272"/>
                  <a:gd name="T1" fmla="*/ 202 h 229"/>
                  <a:gd name="T2" fmla="*/ 272 w 272"/>
                  <a:gd name="T3" fmla="*/ 205 h 229"/>
                  <a:gd name="T4" fmla="*/ 267 w 272"/>
                  <a:gd name="T5" fmla="*/ 207 h 229"/>
                  <a:gd name="T6" fmla="*/ 260 w 272"/>
                  <a:gd name="T7" fmla="*/ 212 h 229"/>
                  <a:gd name="T8" fmla="*/ 250 w 272"/>
                  <a:gd name="T9" fmla="*/ 217 h 229"/>
                  <a:gd name="T10" fmla="*/ 238 w 272"/>
                  <a:gd name="T11" fmla="*/ 221 h 229"/>
                  <a:gd name="T12" fmla="*/ 226 w 272"/>
                  <a:gd name="T13" fmla="*/ 226 h 229"/>
                  <a:gd name="T14" fmla="*/ 212 w 272"/>
                  <a:gd name="T15" fmla="*/ 229 h 229"/>
                  <a:gd name="T16" fmla="*/ 195 w 272"/>
                  <a:gd name="T17" fmla="*/ 226 h 229"/>
                  <a:gd name="T18" fmla="*/ 181 w 272"/>
                  <a:gd name="T19" fmla="*/ 224 h 229"/>
                  <a:gd name="T20" fmla="*/ 164 w 272"/>
                  <a:gd name="T21" fmla="*/ 214 h 229"/>
                  <a:gd name="T22" fmla="*/ 152 w 272"/>
                  <a:gd name="T23" fmla="*/ 205 h 229"/>
                  <a:gd name="T24" fmla="*/ 141 w 272"/>
                  <a:gd name="T25" fmla="*/ 195 h 229"/>
                  <a:gd name="T26" fmla="*/ 133 w 272"/>
                  <a:gd name="T27" fmla="*/ 186 h 229"/>
                  <a:gd name="T28" fmla="*/ 129 w 272"/>
                  <a:gd name="T29" fmla="*/ 176 h 229"/>
                  <a:gd name="T30" fmla="*/ 124 w 272"/>
                  <a:gd name="T31" fmla="*/ 167 h 229"/>
                  <a:gd name="T32" fmla="*/ 124 w 272"/>
                  <a:gd name="T33" fmla="*/ 159 h 229"/>
                  <a:gd name="T34" fmla="*/ 121 w 272"/>
                  <a:gd name="T35" fmla="*/ 155 h 229"/>
                  <a:gd name="T36" fmla="*/ 121 w 272"/>
                  <a:gd name="T37" fmla="*/ 150 h 229"/>
                  <a:gd name="T38" fmla="*/ 124 w 272"/>
                  <a:gd name="T39" fmla="*/ 148 h 229"/>
                  <a:gd name="T40" fmla="*/ 124 w 272"/>
                  <a:gd name="T41" fmla="*/ 145 h 229"/>
                  <a:gd name="T42" fmla="*/ 121 w 272"/>
                  <a:gd name="T43" fmla="*/ 148 h 229"/>
                  <a:gd name="T44" fmla="*/ 119 w 272"/>
                  <a:gd name="T45" fmla="*/ 150 h 229"/>
                  <a:gd name="T46" fmla="*/ 114 w 272"/>
                  <a:gd name="T47" fmla="*/ 152 h 229"/>
                  <a:gd name="T48" fmla="*/ 110 w 272"/>
                  <a:gd name="T49" fmla="*/ 155 h 229"/>
                  <a:gd name="T50" fmla="*/ 102 w 272"/>
                  <a:gd name="T51" fmla="*/ 157 h 229"/>
                  <a:gd name="T52" fmla="*/ 93 w 272"/>
                  <a:gd name="T53" fmla="*/ 157 h 229"/>
                  <a:gd name="T54" fmla="*/ 83 w 272"/>
                  <a:gd name="T55" fmla="*/ 157 h 229"/>
                  <a:gd name="T56" fmla="*/ 76 w 272"/>
                  <a:gd name="T57" fmla="*/ 157 h 229"/>
                  <a:gd name="T58" fmla="*/ 67 w 272"/>
                  <a:gd name="T59" fmla="*/ 152 h 229"/>
                  <a:gd name="T60" fmla="*/ 55 w 272"/>
                  <a:gd name="T61" fmla="*/ 145 h 229"/>
                  <a:gd name="T62" fmla="*/ 48 w 272"/>
                  <a:gd name="T63" fmla="*/ 138 h 229"/>
                  <a:gd name="T64" fmla="*/ 43 w 272"/>
                  <a:gd name="T65" fmla="*/ 128 h 229"/>
                  <a:gd name="T66" fmla="*/ 38 w 272"/>
                  <a:gd name="T67" fmla="*/ 121 h 229"/>
                  <a:gd name="T68" fmla="*/ 38 w 272"/>
                  <a:gd name="T69" fmla="*/ 112 h 229"/>
                  <a:gd name="T70" fmla="*/ 38 w 272"/>
                  <a:gd name="T71" fmla="*/ 105 h 229"/>
                  <a:gd name="T72" fmla="*/ 38 w 272"/>
                  <a:gd name="T73" fmla="*/ 97 h 229"/>
                  <a:gd name="T74" fmla="*/ 40 w 272"/>
                  <a:gd name="T75" fmla="*/ 90 h 229"/>
                  <a:gd name="T76" fmla="*/ 40 w 272"/>
                  <a:gd name="T77" fmla="*/ 86 h 229"/>
                  <a:gd name="T78" fmla="*/ 43 w 272"/>
                  <a:gd name="T79" fmla="*/ 83 h 229"/>
                  <a:gd name="T80" fmla="*/ 43 w 272"/>
                  <a:gd name="T81" fmla="*/ 81 h 229"/>
                  <a:gd name="T82" fmla="*/ 43 w 272"/>
                  <a:gd name="T83" fmla="*/ 81 h 229"/>
                  <a:gd name="T84" fmla="*/ 38 w 272"/>
                  <a:gd name="T85" fmla="*/ 78 h 229"/>
                  <a:gd name="T86" fmla="*/ 33 w 272"/>
                  <a:gd name="T87" fmla="*/ 76 h 229"/>
                  <a:gd name="T88" fmla="*/ 29 w 272"/>
                  <a:gd name="T89" fmla="*/ 71 h 229"/>
                  <a:gd name="T90" fmla="*/ 21 w 272"/>
                  <a:gd name="T91" fmla="*/ 64 h 229"/>
                  <a:gd name="T92" fmla="*/ 14 w 272"/>
                  <a:gd name="T93" fmla="*/ 55 h 229"/>
                  <a:gd name="T94" fmla="*/ 9 w 272"/>
                  <a:gd name="T95" fmla="*/ 45 h 229"/>
                  <a:gd name="T96" fmla="*/ 5 w 272"/>
                  <a:gd name="T97" fmla="*/ 31 h 229"/>
                  <a:gd name="T98" fmla="*/ 2 w 272"/>
                  <a:gd name="T99" fmla="*/ 16 h 229"/>
                  <a:gd name="T100" fmla="*/ 0 w 272"/>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2"/>
                  <a:gd name="T154" fmla="*/ 0 h 229"/>
                  <a:gd name="T155" fmla="*/ 272 w 272"/>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2" h="229">
                    <a:moveTo>
                      <a:pt x="272" y="202"/>
                    </a:moveTo>
                    <a:lnTo>
                      <a:pt x="272" y="205"/>
                    </a:lnTo>
                    <a:lnTo>
                      <a:pt x="267" y="207"/>
                    </a:lnTo>
                    <a:lnTo>
                      <a:pt x="260" y="212"/>
                    </a:lnTo>
                    <a:lnTo>
                      <a:pt x="250" y="217"/>
                    </a:lnTo>
                    <a:lnTo>
                      <a:pt x="238" y="221"/>
                    </a:lnTo>
                    <a:lnTo>
                      <a:pt x="226" y="226"/>
                    </a:lnTo>
                    <a:lnTo>
                      <a:pt x="212" y="229"/>
                    </a:lnTo>
                    <a:lnTo>
                      <a:pt x="195" y="226"/>
                    </a:lnTo>
                    <a:lnTo>
                      <a:pt x="181" y="224"/>
                    </a:lnTo>
                    <a:lnTo>
                      <a:pt x="164" y="214"/>
                    </a:lnTo>
                    <a:lnTo>
                      <a:pt x="152" y="205"/>
                    </a:lnTo>
                    <a:lnTo>
                      <a:pt x="141" y="195"/>
                    </a:lnTo>
                    <a:lnTo>
                      <a:pt x="133" y="186"/>
                    </a:lnTo>
                    <a:lnTo>
                      <a:pt x="129" y="176"/>
                    </a:lnTo>
                    <a:lnTo>
                      <a:pt x="124" y="167"/>
                    </a:lnTo>
                    <a:lnTo>
                      <a:pt x="124" y="159"/>
                    </a:lnTo>
                    <a:lnTo>
                      <a:pt x="121" y="155"/>
                    </a:lnTo>
                    <a:lnTo>
                      <a:pt x="121" y="150"/>
                    </a:lnTo>
                    <a:lnTo>
                      <a:pt x="124" y="148"/>
                    </a:lnTo>
                    <a:lnTo>
                      <a:pt x="124" y="145"/>
                    </a:lnTo>
                    <a:lnTo>
                      <a:pt x="121" y="148"/>
                    </a:lnTo>
                    <a:lnTo>
                      <a:pt x="119" y="150"/>
                    </a:lnTo>
                    <a:lnTo>
                      <a:pt x="114" y="152"/>
                    </a:lnTo>
                    <a:lnTo>
                      <a:pt x="110" y="155"/>
                    </a:lnTo>
                    <a:lnTo>
                      <a:pt x="102" y="157"/>
                    </a:lnTo>
                    <a:lnTo>
                      <a:pt x="93" y="157"/>
                    </a:lnTo>
                    <a:lnTo>
                      <a:pt x="83" y="157"/>
                    </a:lnTo>
                    <a:lnTo>
                      <a:pt x="76" y="157"/>
                    </a:lnTo>
                    <a:lnTo>
                      <a:pt x="67" y="152"/>
                    </a:lnTo>
                    <a:lnTo>
                      <a:pt x="55" y="145"/>
                    </a:lnTo>
                    <a:lnTo>
                      <a:pt x="48" y="138"/>
                    </a:lnTo>
                    <a:lnTo>
                      <a:pt x="43" y="128"/>
                    </a:lnTo>
                    <a:lnTo>
                      <a:pt x="38" y="121"/>
                    </a:lnTo>
                    <a:lnTo>
                      <a:pt x="38" y="112"/>
                    </a:lnTo>
                    <a:lnTo>
                      <a:pt x="38" y="105"/>
                    </a:lnTo>
                    <a:lnTo>
                      <a:pt x="38" y="97"/>
                    </a:lnTo>
                    <a:lnTo>
                      <a:pt x="40" y="90"/>
                    </a:lnTo>
                    <a:lnTo>
                      <a:pt x="40" y="86"/>
                    </a:lnTo>
                    <a:lnTo>
                      <a:pt x="43" y="83"/>
                    </a:lnTo>
                    <a:lnTo>
                      <a:pt x="43" y="81"/>
                    </a:lnTo>
                    <a:lnTo>
                      <a:pt x="38" y="78"/>
                    </a:lnTo>
                    <a:lnTo>
                      <a:pt x="33" y="76"/>
                    </a:lnTo>
                    <a:lnTo>
                      <a:pt x="29" y="71"/>
                    </a:lnTo>
                    <a:lnTo>
                      <a:pt x="21" y="64"/>
                    </a:lnTo>
                    <a:lnTo>
                      <a:pt x="14" y="55"/>
                    </a:lnTo>
                    <a:lnTo>
                      <a:pt x="9" y="45"/>
                    </a:lnTo>
                    <a:lnTo>
                      <a:pt x="5" y="31"/>
                    </a:lnTo>
                    <a:lnTo>
                      <a:pt x="2" y="16"/>
                    </a:lnTo>
                    <a:lnTo>
                      <a:pt x="0" y="0"/>
                    </a:lnTo>
                  </a:path>
                </a:pathLst>
              </a:custGeom>
              <a:noFill/>
              <a:ln w="12700">
                <a:solidFill>
                  <a:srgbClr val="FF9900"/>
                </a:solidFill>
                <a:round/>
                <a:headEnd/>
                <a:tailEnd/>
              </a:ln>
            </p:spPr>
            <p:txBody>
              <a:bodyPr/>
              <a:lstStyle/>
              <a:p>
                <a:endParaRPr lang="en-US"/>
              </a:p>
            </p:txBody>
          </p:sp>
          <p:sp>
            <p:nvSpPr>
              <p:cNvPr id="3124" name="Freeform 19"/>
              <p:cNvSpPr>
                <a:spLocks/>
              </p:cNvSpPr>
              <p:nvPr/>
            </p:nvSpPr>
            <p:spPr bwMode="auto">
              <a:xfrm>
                <a:off x="4165" y="2911"/>
                <a:ext cx="355" cy="236"/>
              </a:xfrm>
              <a:custGeom>
                <a:avLst/>
                <a:gdLst>
                  <a:gd name="T0" fmla="*/ 355 w 355"/>
                  <a:gd name="T1" fmla="*/ 16 h 236"/>
                  <a:gd name="T2" fmla="*/ 348 w 355"/>
                  <a:gd name="T3" fmla="*/ 45 h 236"/>
                  <a:gd name="T4" fmla="*/ 334 w 355"/>
                  <a:gd name="T5" fmla="*/ 64 h 236"/>
                  <a:gd name="T6" fmla="*/ 322 w 355"/>
                  <a:gd name="T7" fmla="*/ 76 h 236"/>
                  <a:gd name="T8" fmla="*/ 315 w 355"/>
                  <a:gd name="T9" fmla="*/ 81 h 236"/>
                  <a:gd name="T10" fmla="*/ 315 w 355"/>
                  <a:gd name="T11" fmla="*/ 83 h 236"/>
                  <a:gd name="T12" fmla="*/ 317 w 355"/>
                  <a:gd name="T13" fmla="*/ 90 h 236"/>
                  <a:gd name="T14" fmla="*/ 320 w 355"/>
                  <a:gd name="T15" fmla="*/ 105 h 236"/>
                  <a:gd name="T16" fmla="*/ 317 w 355"/>
                  <a:gd name="T17" fmla="*/ 121 h 236"/>
                  <a:gd name="T18" fmla="*/ 310 w 355"/>
                  <a:gd name="T19" fmla="*/ 138 h 236"/>
                  <a:gd name="T20" fmla="*/ 291 w 355"/>
                  <a:gd name="T21" fmla="*/ 152 h 236"/>
                  <a:gd name="T22" fmla="*/ 272 w 355"/>
                  <a:gd name="T23" fmla="*/ 159 h 236"/>
                  <a:gd name="T24" fmla="*/ 255 w 355"/>
                  <a:gd name="T25" fmla="*/ 157 h 236"/>
                  <a:gd name="T26" fmla="*/ 241 w 355"/>
                  <a:gd name="T27" fmla="*/ 152 h 236"/>
                  <a:gd name="T28" fmla="*/ 234 w 355"/>
                  <a:gd name="T29" fmla="*/ 148 h 236"/>
                  <a:gd name="T30" fmla="*/ 234 w 355"/>
                  <a:gd name="T31" fmla="*/ 148 h 236"/>
                  <a:gd name="T32" fmla="*/ 234 w 355"/>
                  <a:gd name="T33" fmla="*/ 155 h 236"/>
                  <a:gd name="T34" fmla="*/ 231 w 355"/>
                  <a:gd name="T35" fmla="*/ 169 h 236"/>
                  <a:gd name="T36" fmla="*/ 224 w 355"/>
                  <a:gd name="T37" fmla="*/ 186 h 236"/>
                  <a:gd name="T38" fmla="*/ 205 w 355"/>
                  <a:gd name="T39" fmla="*/ 205 h 236"/>
                  <a:gd name="T40" fmla="*/ 177 w 355"/>
                  <a:gd name="T41" fmla="*/ 224 h 236"/>
                  <a:gd name="T42" fmla="*/ 146 w 355"/>
                  <a:gd name="T43" fmla="*/ 229 h 236"/>
                  <a:gd name="T44" fmla="*/ 117 w 355"/>
                  <a:gd name="T45" fmla="*/ 224 h 236"/>
                  <a:gd name="T46" fmla="*/ 98 w 355"/>
                  <a:gd name="T47" fmla="*/ 214 h 236"/>
                  <a:gd name="T48" fmla="*/ 86 w 355"/>
                  <a:gd name="T49" fmla="*/ 205 h 236"/>
                  <a:gd name="T50" fmla="*/ 84 w 355"/>
                  <a:gd name="T51" fmla="*/ 205 h 236"/>
                  <a:gd name="T52" fmla="*/ 81 w 355"/>
                  <a:gd name="T53" fmla="*/ 212 h 236"/>
                  <a:gd name="T54" fmla="*/ 76 w 355"/>
                  <a:gd name="T55" fmla="*/ 219 h 236"/>
                  <a:gd name="T56" fmla="*/ 69 w 355"/>
                  <a:gd name="T57" fmla="*/ 229 h 236"/>
                  <a:gd name="T58" fmla="*/ 53 w 355"/>
                  <a:gd name="T59" fmla="*/ 236 h 236"/>
                  <a:gd name="T60" fmla="*/ 31 w 355"/>
                  <a:gd name="T61" fmla="*/ 236 h 236"/>
                  <a:gd name="T62" fmla="*/ 14 w 355"/>
                  <a:gd name="T63" fmla="*/ 229 h 236"/>
                  <a:gd name="T64" fmla="*/ 5 w 355"/>
                  <a:gd name="T65" fmla="*/ 219 h 236"/>
                  <a:gd name="T66" fmla="*/ 0 w 355"/>
                  <a:gd name="T67" fmla="*/ 212 h 236"/>
                  <a:gd name="T68" fmla="*/ 0 w 355"/>
                  <a:gd name="T69" fmla="*/ 205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5"/>
                  <a:gd name="T106" fmla="*/ 0 h 236"/>
                  <a:gd name="T107" fmla="*/ 355 w 355"/>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5" h="236">
                    <a:moveTo>
                      <a:pt x="355" y="0"/>
                    </a:moveTo>
                    <a:lnTo>
                      <a:pt x="355" y="16"/>
                    </a:lnTo>
                    <a:lnTo>
                      <a:pt x="353" y="33"/>
                    </a:lnTo>
                    <a:lnTo>
                      <a:pt x="348" y="45"/>
                    </a:lnTo>
                    <a:lnTo>
                      <a:pt x="341" y="55"/>
                    </a:lnTo>
                    <a:lnTo>
                      <a:pt x="334" y="64"/>
                    </a:lnTo>
                    <a:lnTo>
                      <a:pt x="329" y="71"/>
                    </a:lnTo>
                    <a:lnTo>
                      <a:pt x="322" y="76"/>
                    </a:lnTo>
                    <a:lnTo>
                      <a:pt x="317" y="78"/>
                    </a:lnTo>
                    <a:lnTo>
                      <a:pt x="315" y="81"/>
                    </a:lnTo>
                    <a:lnTo>
                      <a:pt x="312" y="83"/>
                    </a:lnTo>
                    <a:lnTo>
                      <a:pt x="315" y="83"/>
                    </a:lnTo>
                    <a:lnTo>
                      <a:pt x="315" y="86"/>
                    </a:lnTo>
                    <a:lnTo>
                      <a:pt x="317" y="90"/>
                    </a:lnTo>
                    <a:lnTo>
                      <a:pt x="317" y="97"/>
                    </a:lnTo>
                    <a:lnTo>
                      <a:pt x="320" y="105"/>
                    </a:lnTo>
                    <a:lnTo>
                      <a:pt x="320" y="112"/>
                    </a:lnTo>
                    <a:lnTo>
                      <a:pt x="317" y="121"/>
                    </a:lnTo>
                    <a:lnTo>
                      <a:pt x="315" y="131"/>
                    </a:lnTo>
                    <a:lnTo>
                      <a:pt x="310" y="138"/>
                    </a:lnTo>
                    <a:lnTo>
                      <a:pt x="300" y="148"/>
                    </a:lnTo>
                    <a:lnTo>
                      <a:pt x="291" y="152"/>
                    </a:lnTo>
                    <a:lnTo>
                      <a:pt x="281" y="157"/>
                    </a:lnTo>
                    <a:lnTo>
                      <a:pt x="272" y="159"/>
                    </a:lnTo>
                    <a:lnTo>
                      <a:pt x="262" y="159"/>
                    </a:lnTo>
                    <a:lnTo>
                      <a:pt x="255" y="157"/>
                    </a:lnTo>
                    <a:lnTo>
                      <a:pt x="248" y="155"/>
                    </a:lnTo>
                    <a:lnTo>
                      <a:pt x="241" y="152"/>
                    </a:lnTo>
                    <a:lnTo>
                      <a:pt x="236" y="150"/>
                    </a:lnTo>
                    <a:lnTo>
                      <a:pt x="234" y="148"/>
                    </a:lnTo>
                    <a:lnTo>
                      <a:pt x="234" y="150"/>
                    </a:lnTo>
                    <a:lnTo>
                      <a:pt x="234" y="155"/>
                    </a:lnTo>
                    <a:lnTo>
                      <a:pt x="234" y="162"/>
                    </a:lnTo>
                    <a:lnTo>
                      <a:pt x="231" y="169"/>
                    </a:lnTo>
                    <a:lnTo>
                      <a:pt x="229" y="176"/>
                    </a:lnTo>
                    <a:lnTo>
                      <a:pt x="224" y="186"/>
                    </a:lnTo>
                    <a:lnTo>
                      <a:pt x="215" y="195"/>
                    </a:lnTo>
                    <a:lnTo>
                      <a:pt x="205" y="205"/>
                    </a:lnTo>
                    <a:lnTo>
                      <a:pt x="191" y="217"/>
                    </a:lnTo>
                    <a:lnTo>
                      <a:pt x="177" y="224"/>
                    </a:lnTo>
                    <a:lnTo>
                      <a:pt x="160" y="229"/>
                    </a:lnTo>
                    <a:lnTo>
                      <a:pt x="146" y="229"/>
                    </a:lnTo>
                    <a:lnTo>
                      <a:pt x="131" y="226"/>
                    </a:lnTo>
                    <a:lnTo>
                      <a:pt x="117" y="224"/>
                    </a:lnTo>
                    <a:lnTo>
                      <a:pt x="107" y="219"/>
                    </a:lnTo>
                    <a:lnTo>
                      <a:pt x="98" y="214"/>
                    </a:lnTo>
                    <a:lnTo>
                      <a:pt x="91" y="209"/>
                    </a:lnTo>
                    <a:lnTo>
                      <a:pt x="86" y="205"/>
                    </a:lnTo>
                    <a:lnTo>
                      <a:pt x="84" y="205"/>
                    </a:lnTo>
                    <a:lnTo>
                      <a:pt x="84" y="207"/>
                    </a:lnTo>
                    <a:lnTo>
                      <a:pt x="81" y="212"/>
                    </a:lnTo>
                    <a:lnTo>
                      <a:pt x="81" y="214"/>
                    </a:lnTo>
                    <a:lnTo>
                      <a:pt x="76" y="219"/>
                    </a:lnTo>
                    <a:lnTo>
                      <a:pt x="74" y="224"/>
                    </a:lnTo>
                    <a:lnTo>
                      <a:pt x="69" y="229"/>
                    </a:lnTo>
                    <a:lnTo>
                      <a:pt x="62" y="233"/>
                    </a:lnTo>
                    <a:lnTo>
                      <a:pt x="53" y="236"/>
                    </a:lnTo>
                    <a:lnTo>
                      <a:pt x="41" y="236"/>
                    </a:lnTo>
                    <a:lnTo>
                      <a:pt x="31" y="236"/>
                    </a:lnTo>
                    <a:lnTo>
                      <a:pt x="22" y="233"/>
                    </a:lnTo>
                    <a:lnTo>
                      <a:pt x="14" y="229"/>
                    </a:lnTo>
                    <a:lnTo>
                      <a:pt x="10" y="224"/>
                    </a:lnTo>
                    <a:lnTo>
                      <a:pt x="5" y="219"/>
                    </a:lnTo>
                    <a:lnTo>
                      <a:pt x="2" y="214"/>
                    </a:lnTo>
                    <a:lnTo>
                      <a:pt x="0" y="212"/>
                    </a:lnTo>
                    <a:lnTo>
                      <a:pt x="0" y="207"/>
                    </a:lnTo>
                    <a:lnTo>
                      <a:pt x="0" y="205"/>
                    </a:lnTo>
                  </a:path>
                </a:pathLst>
              </a:custGeom>
              <a:noFill/>
              <a:ln w="12700">
                <a:solidFill>
                  <a:srgbClr val="FF9900"/>
                </a:solidFill>
                <a:round/>
                <a:headEnd/>
                <a:tailEnd/>
              </a:ln>
            </p:spPr>
            <p:txBody>
              <a:bodyPr/>
              <a:lstStyle/>
              <a:p>
                <a:endParaRPr lang="en-US"/>
              </a:p>
            </p:txBody>
          </p:sp>
        </p:grpSp>
        <p:grpSp>
          <p:nvGrpSpPr>
            <p:cNvPr id="3090" name="Group 20"/>
            <p:cNvGrpSpPr>
              <a:grpSpLocks/>
            </p:cNvGrpSpPr>
            <p:nvPr/>
          </p:nvGrpSpPr>
          <p:grpSpPr bwMode="auto">
            <a:xfrm>
              <a:off x="4411" y="3428"/>
              <a:ext cx="631" cy="470"/>
              <a:chOff x="4411" y="3428"/>
              <a:chExt cx="631" cy="470"/>
            </a:xfrm>
          </p:grpSpPr>
          <p:sp>
            <p:nvSpPr>
              <p:cNvPr id="3117" name="Freeform 21"/>
              <p:cNvSpPr>
                <a:spLocks/>
              </p:cNvSpPr>
              <p:nvPr/>
            </p:nvSpPr>
            <p:spPr bwMode="auto">
              <a:xfrm>
                <a:off x="4768" y="3438"/>
                <a:ext cx="274" cy="228"/>
              </a:xfrm>
              <a:custGeom>
                <a:avLst/>
                <a:gdLst>
                  <a:gd name="T0" fmla="*/ 0 w 274"/>
                  <a:gd name="T1" fmla="*/ 23 h 228"/>
                  <a:gd name="T2" fmla="*/ 3 w 274"/>
                  <a:gd name="T3" fmla="*/ 21 h 228"/>
                  <a:gd name="T4" fmla="*/ 7 w 274"/>
                  <a:gd name="T5" fmla="*/ 19 h 228"/>
                  <a:gd name="T6" fmla="*/ 15 w 274"/>
                  <a:gd name="T7" fmla="*/ 14 h 228"/>
                  <a:gd name="T8" fmla="*/ 24 w 274"/>
                  <a:gd name="T9" fmla="*/ 9 h 228"/>
                  <a:gd name="T10" fmla="*/ 36 w 274"/>
                  <a:gd name="T11" fmla="*/ 4 h 228"/>
                  <a:gd name="T12" fmla="*/ 48 w 274"/>
                  <a:gd name="T13" fmla="*/ 0 h 228"/>
                  <a:gd name="T14" fmla="*/ 62 w 274"/>
                  <a:gd name="T15" fmla="*/ 0 h 228"/>
                  <a:gd name="T16" fmla="*/ 77 w 274"/>
                  <a:gd name="T17" fmla="*/ 0 h 228"/>
                  <a:gd name="T18" fmla="*/ 93 w 274"/>
                  <a:gd name="T19" fmla="*/ 4 h 228"/>
                  <a:gd name="T20" fmla="*/ 108 w 274"/>
                  <a:gd name="T21" fmla="*/ 12 h 228"/>
                  <a:gd name="T22" fmla="*/ 122 w 274"/>
                  <a:gd name="T23" fmla="*/ 21 h 228"/>
                  <a:gd name="T24" fmla="*/ 134 w 274"/>
                  <a:gd name="T25" fmla="*/ 33 h 228"/>
                  <a:gd name="T26" fmla="*/ 141 w 274"/>
                  <a:gd name="T27" fmla="*/ 43 h 228"/>
                  <a:gd name="T28" fmla="*/ 146 w 274"/>
                  <a:gd name="T29" fmla="*/ 52 h 228"/>
                  <a:gd name="T30" fmla="*/ 148 w 274"/>
                  <a:gd name="T31" fmla="*/ 59 h 228"/>
                  <a:gd name="T32" fmla="*/ 151 w 274"/>
                  <a:gd name="T33" fmla="*/ 66 h 228"/>
                  <a:gd name="T34" fmla="*/ 151 w 274"/>
                  <a:gd name="T35" fmla="*/ 71 h 228"/>
                  <a:gd name="T36" fmla="*/ 151 w 274"/>
                  <a:gd name="T37" fmla="*/ 76 h 228"/>
                  <a:gd name="T38" fmla="*/ 151 w 274"/>
                  <a:gd name="T39" fmla="*/ 78 h 228"/>
                  <a:gd name="T40" fmla="*/ 151 w 274"/>
                  <a:gd name="T41" fmla="*/ 81 h 228"/>
                  <a:gd name="T42" fmla="*/ 151 w 274"/>
                  <a:gd name="T43" fmla="*/ 81 h 228"/>
                  <a:gd name="T44" fmla="*/ 155 w 274"/>
                  <a:gd name="T45" fmla="*/ 78 h 228"/>
                  <a:gd name="T46" fmla="*/ 160 w 274"/>
                  <a:gd name="T47" fmla="*/ 76 h 228"/>
                  <a:gd name="T48" fmla="*/ 165 w 274"/>
                  <a:gd name="T49" fmla="*/ 74 h 228"/>
                  <a:gd name="T50" fmla="*/ 172 w 274"/>
                  <a:gd name="T51" fmla="*/ 71 h 228"/>
                  <a:gd name="T52" fmla="*/ 182 w 274"/>
                  <a:gd name="T53" fmla="*/ 69 h 228"/>
                  <a:gd name="T54" fmla="*/ 189 w 274"/>
                  <a:gd name="T55" fmla="*/ 69 h 228"/>
                  <a:gd name="T56" fmla="*/ 198 w 274"/>
                  <a:gd name="T57" fmla="*/ 71 h 228"/>
                  <a:gd name="T58" fmla="*/ 208 w 274"/>
                  <a:gd name="T59" fmla="*/ 74 h 228"/>
                  <a:gd name="T60" fmla="*/ 217 w 274"/>
                  <a:gd name="T61" fmla="*/ 81 h 228"/>
                  <a:gd name="T62" fmla="*/ 227 w 274"/>
                  <a:gd name="T63" fmla="*/ 88 h 228"/>
                  <a:gd name="T64" fmla="*/ 232 w 274"/>
                  <a:gd name="T65" fmla="*/ 97 h 228"/>
                  <a:gd name="T66" fmla="*/ 234 w 274"/>
                  <a:gd name="T67" fmla="*/ 107 h 228"/>
                  <a:gd name="T68" fmla="*/ 236 w 274"/>
                  <a:gd name="T69" fmla="*/ 114 h 228"/>
                  <a:gd name="T70" fmla="*/ 236 w 274"/>
                  <a:gd name="T71" fmla="*/ 124 h 228"/>
                  <a:gd name="T72" fmla="*/ 236 w 274"/>
                  <a:gd name="T73" fmla="*/ 131 h 228"/>
                  <a:gd name="T74" fmla="*/ 234 w 274"/>
                  <a:gd name="T75" fmla="*/ 135 h 228"/>
                  <a:gd name="T76" fmla="*/ 232 w 274"/>
                  <a:gd name="T77" fmla="*/ 140 h 228"/>
                  <a:gd name="T78" fmla="*/ 232 w 274"/>
                  <a:gd name="T79" fmla="*/ 145 h 228"/>
                  <a:gd name="T80" fmla="*/ 232 w 274"/>
                  <a:gd name="T81" fmla="*/ 145 h 228"/>
                  <a:gd name="T82" fmla="*/ 232 w 274"/>
                  <a:gd name="T83" fmla="*/ 145 h 228"/>
                  <a:gd name="T84" fmla="*/ 236 w 274"/>
                  <a:gd name="T85" fmla="*/ 147 h 228"/>
                  <a:gd name="T86" fmla="*/ 241 w 274"/>
                  <a:gd name="T87" fmla="*/ 152 h 228"/>
                  <a:gd name="T88" fmla="*/ 246 w 274"/>
                  <a:gd name="T89" fmla="*/ 157 h 228"/>
                  <a:gd name="T90" fmla="*/ 253 w 274"/>
                  <a:gd name="T91" fmla="*/ 164 h 228"/>
                  <a:gd name="T92" fmla="*/ 258 w 274"/>
                  <a:gd name="T93" fmla="*/ 171 h 228"/>
                  <a:gd name="T94" fmla="*/ 265 w 274"/>
                  <a:gd name="T95" fmla="*/ 183 h 228"/>
                  <a:gd name="T96" fmla="*/ 270 w 274"/>
                  <a:gd name="T97" fmla="*/ 195 h 228"/>
                  <a:gd name="T98" fmla="*/ 272 w 274"/>
                  <a:gd name="T99" fmla="*/ 209 h 228"/>
                  <a:gd name="T100" fmla="*/ 274 w 274"/>
                  <a:gd name="T101" fmla="*/ 228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4"/>
                  <a:gd name="T154" fmla="*/ 0 h 228"/>
                  <a:gd name="T155" fmla="*/ 274 w 274"/>
                  <a:gd name="T156" fmla="*/ 228 h 2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4" h="228">
                    <a:moveTo>
                      <a:pt x="0" y="23"/>
                    </a:moveTo>
                    <a:lnTo>
                      <a:pt x="3" y="21"/>
                    </a:lnTo>
                    <a:lnTo>
                      <a:pt x="7" y="19"/>
                    </a:lnTo>
                    <a:lnTo>
                      <a:pt x="15" y="14"/>
                    </a:lnTo>
                    <a:lnTo>
                      <a:pt x="24" y="9"/>
                    </a:lnTo>
                    <a:lnTo>
                      <a:pt x="36" y="4"/>
                    </a:lnTo>
                    <a:lnTo>
                      <a:pt x="48" y="0"/>
                    </a:lnTo>
                    <a:lnTo>
                      <a:pt x="62" y="0"/>
                    </a:lnTo>
                    <a:lnTo>
                      <a:pt x="77" y="0"/>
                    </a:lnTo>
                    <a:lnTo>
                      <a:pt x="93" y="4"/>
                    </a:lnTo>
                    <a:lnTo>
                      <a:pt x="108" y="12"/>
                    </a:lnTo>
                    <a:lnTo>
                      <a:pt x="122" y="21"/>
                    </a:lnTo>
                    <a:lnTo>
                      <a:pt x="134" y="33"/>
                    </a:lnTo>
                    <a:lnTo>
                      <a:pt x="141" y="43"/>
                    </a:lnTo>
                    <a:lnTo>
                      <a:pt x="146" y="52"/>
                    </a:lnTo>
                    <a:lnTo>
                      <a:pt x="148" y="59"/>
                    </a:lnTo>
                    <a:lnTo>
                      <a:pt x="151" y="66"/>
                    </a:lnTo>
                    <a:lnTo>
                      <a:pt x="151" y="71"/>
                    </a:lnTo>
                    <a:lnTo>
                      <a:pt x="151" y="76"/>
                    </a:lnTo>
                    <a:lnTo>
                      <a:pt x="151" y="78"/>
                    </a:lnTo>
                    <a:lnTo>
                      <a:pt x="151" y="81"/>
                    </a:lnTo>
                    <a:lnTo>
                      <a:pt x="155" y="78"/>
                    </a:lnTo>
                    <a:lnTo>
                      <a:pt x="160" y="76"/>
                    </a:lnTo>
                    <a:lnTo>
                      <a:pt x="165" y="74"/>
                    </a:lnTo>
                    <a:lnTo>
                      <a:pt x="172" y="71"/>
                    </a:lnTo>
                    <a:lnTo>
                      <a:pt x="182" y="69"/>
                    </a:lnTo>
                    <a:lnTo>
                      <a:pt x="189" y="69"/>
                    </a:lnTo>
                    <a:lnTo>
                      <a:pt x="198" y="71"/>
                    </a:lnTo>
                    <a:lnTo>
                      <a:pt x="208" y="74"/>
                    </a:lnTo>
                    <a:lnTo>
                      <a:pt x="217" y="81"/>
                    </a:lnTo>
                    <a:lnTo>
                      <a:pt x="227" y="88"/>
                    </a:lnTo>
                    <a:lnTo>
                      <a:pt x="232" y="97"/>
                    </a:lnTo>
                    <a:lnTo>
                      <a:pt x="234" y="107"/>
                    </a:lnTo>
                    <a:lnTo>
                      <a:pt x="236" y="114"/>
                    </a:lnTo>
                    <a:lnTo>
                      <a:pt x="236" y="124"/>
                    </a:lnTo>
                    <a:lnTo>
                      <a:pt x="236" y="131"/>
                    </a:lnTo>
                    <a:lnTo>
                      <a:pt x="234" y="135"/>
                    </a:lnTo>
                    <a:lnTo>
                      <a:pt x="232" y="140"/>
                    </a:lnTo>
                    <a:lnTo>
                      <a:pt x="232" y="145"/>
                    </a:lnTo>
                    <a:lnTo>
                      <a:pt x="236" y="147"/>
                    </a:lnTo>
                    <a:lnTo>
                      <a:pt x="241" y="152"/>
                    </a:lnTo>
                    <a:lnTo>
                      <a:pt x="246" y="157"/>
                    </a:lnTo>
                    <a:lnTo>
                      <a:pt x="253" y="164"/>
                    </a:lnTo>
                    <a:lnTo>
                      <a:pt x="258" y="171"/>
                    </a:lnTo>
                    <a:lnTo>
                      <a:pt x="265" y="183"/>
                    </a:lnTo>
                    <a:lnTo>
                      <a:pt x="270" y="195"/>
                    </a:lnTo>
                    <a:lnTo>
                      <a:pt x="272" y="209"/>
                    </a:lnTo>
                    <a:lnTo>
                      <a:pt x="274" y="228"/>
                    </a:lnTo>
                  </a:path>
                </a:pathLst>
              </a:custGeom>
              <a:noFill/>
              <a:ln w="12700">
                <a:solidFill>
                  <a:srgbClr val="FF9900"/>
                </a:solidFill>
                <a:round/>
                <a:headEnd/>
                <a:tailEnd/>
              </a:ln>
            </p:spPr>
            <p:txBody>
              <a:bodyPr/>
              <a:lstStyle/>
              <a:p>
                <a:endParaRPr lang="en-US"/>
              </a:p>
            </p:txBody>
          </p:sp>
          <p:sp>
            <p:nvSpPr>
              <p:cNvPr id="3118" name="Freeform 22"/>
              <p:cNvSpPr>
                <a:spLocks/>
              </p:cNvSpPr>
              <p:nvPr/>
            </p:nvSpPr>
            <p:spPr bwMode="auto">
              <a:xfrm>
                <a:off x="4411" y="3428"/>
                <a:ext cx="357" cy="236"/>
              </a:xfrm>
              <a:custGeom>
                <a:avLst/>
                <a:gdLst>
                  <a:gd name="T0" fmla="*/ 2 w 357"/>
                  <a:gd name="T1" fmla="*/ 219 h 236"/>
                  <a:gd name="T2" fmla="*/ 9 w 357"/>
                  <a:gd name="T3" fmla="*/ 191 h 236"/>
                  <a:gd name="T4" fmla="*/ 21 w 357"/>
                  <a:gd name="T5" fmla="*/ 172 h 236"/>
                  <a:gd name="T6" fmla="*/ 33 w 357"/>
                  <a:gd name="T7" fmla="*/ 160 h 236"/>
                  <a:gd name="T8" fmla="*/ 43 w 357"/>
                  <a:gd name="T9" fmla="*/ 155 h 236"/>
                  <a:gd name="T10" fmla="*/ 43 w 357"/>
                  <a:gd name="T11" fmla="*/ 153 h 236"/>
                  <a:gd name="T12" fmla="*/ 40 w 357"/>
                  <a:gd name="T13" fmla="*/ 145 h 236"/>
                  <a:gd name="T14" fmla="*/ 38 w 357"/>
                  <a:gd name="T15" fmla="*/ 131 h 236"/>
                  <a:gd name="T16" fmla="*/ 40 w 357"/>
                  <a:gd name="T17" fmla="*/ 114 h 236"/>
                  <a:gd name="T18" fmla="*/ 47 w 357"/>
                  <a:gd name="T19" fmla="*/ 98 h 236"/>
                  <a:gd name="T20" fmla="*/ 66 w 357"/>
                  <a:gd name="T21" fmla="*/ 84 h 236"/>
                  <a:gd name="T22" fmla="*/ 85 w 357"/>
                  <a:gd name="T23" fmla="*/ 79 h 236"/>
                  <a:gd name="T24" fmla="*/ 102 w 357"/>
                  <a:gd name="T25" fmla="*/ 79 h 236"/>
                  <a:gd name="T26" fmla="*/ 114 w 357"/>
                  <a:gd name="T27" fmla="*/ 84 h 236"/>
                  <a:gd name="T28" fmla="*/ 124 w 357"/>
                  <a:gd name="T29" fmla="*/ 88 h 236"/>
                  <a:gd name="T30" fmla="*/ 124 w 357"/>
                  <a:gd name="T31" fmla="*/ 88 h 236"/>
                  <a:gd name="T32" fmla="*/ 124 w 357"/>
                  <a:gd name="T33" fmla="*/ 81 h 236"/>
                  <a:gd name="T34" fmla="*/ 126 w 357"/>
                  <a:gd name="T35" fmla="*/ 69 h 236"/>
                  <a:gd name="T36" fmla="*/ 133 w 357"/>
                  <a:gd name="T37" fmla="*/ 50 h 236"/>
                  <a:gd name="T38" fmla="*/ 152 w 357"/>
                  <a:gd name="T39" fmla="*/ 31 h 236"/>
                  <a:gd name="T40" fmla="*/ 181 w 357"/>
                  <a:gd name="T41" fmla="*/ 12 h 236"/>
                  <a:gd name="T42" fmla="*/ 212 w 357"/>
                  <a:gd name="T43" fmla="*/ 7 h 236"/>
                  <a:gd name="T44" fmla="*/ 238 w 357"/>
                  <a:gd name="T45" fmla="*/ 14 h 236"/>
                  <a:gd name="T46" fmla="*/ 260 w 357"/>
                  <a:gd name="T47" fmla="*/ 24 h 236"/>
                  <a:gd name="T48" fmla="*/ 271 w 357"/>
                  <a:gd name="T49" fmla="*/ 31 h 236"/>
                  <a:gd name="T50" fmla="*/ 274 w 357"/>
                  <a:gd name="T51" fmla="*/ 31 h 236"/>
                  <a:gd name="T52" fmla="*/ 274 w 357"/>
                  <a:gd name="T53" fmla="*/ 26 h 236"/>
                  <a:gd name="T54" fmla="*/ 279 w 357"/>
                  <a:gd name="T55" fmla="*/ 17 h 236"/>
                  <a:gd name="T56" fmla="*/ 288 w 357"/>
                  <a:gd name="T57" fmla="*/ 7 h 236"/>
                  <a:gd name="T58" fmla="*/ 305 w 357"/>
                  <a:gd name="T59" fmla="*/ 2 h 236"/>
                  <a:gd name="T60" fmla="*/ 326 w 357"/>
                  <a:gd name="T61" fmla="*/ 2 h 236"/>
                  <a:gd name="T62" fmla="*/ 343 w 357"/>
                  <a:gd name="T63" fmla="*/ 7 h 236"/>
                  <a:gd name="T64" fmla="*/ 353 w 357"/>
                  <a:gd name="T65" fmla="*/ 17 h 236"/>
                  <a:gd name="T66" fmla="*/ 357 w 357"/>
                  <a:gd name="T67" fmla="*/ 26 h 236"/>
                  <a:gd name="T68" fmla="*/ 357 w 357"/>
                  <a:gd name="T69" fmla="*/ 31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7"/>
                  <a:gd name="T106" fmla="*/ 0 h 236"/>
                  <a:gd name="T107" fmla="*/ 357 w 357"/>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7" h="236">
                    <a:moveTo>
                      <a:pt x="0" y="236"/>
                    </a:moveTo>
                    <a:lnTo>
                      <a:pt x="2" y="219"/>
                    </a:lnTo>
                    <a:lnTo>
                      <a:pt x="4" y="205"/>
                    </a:lnTo>
                    <a:lnTo>
                      <a:pt x="9" y="191"/>
                    </a:lnTo>
                    <a:lnTo>
                      <a:pt x="16" y="181"/>
                    </a:lnTo>
                    <a:lnTo>
                      <a:pt x="21" y="172"/>
                    </a:lnTo>
                    <a:lnTo>
                      <a:pt x="28" y="165"/>
                    </a:lnTo>
                    <a:lnTo>
                      <a:pt x="33" y="160"/>
                    </a:lnTo>
                    <a:lnTo>
                      <a:pt x="38" y="157"/>
                    </a:lnTo>
                    <a:lnTo>
                      <a:pt x="43" y="155"/>
                    </a:lnTo>
                    <a:lnTo>
                      <a:pt x="43" y="153"/>
                    </a:lnTo>
                    <a:lnTo>
                      <a:pt x="43" y="150"/>
                    </a:lnTo>
                    <a:lnTo>
                      <a:pt x="40" y="145"/>
                    </a:lnTo>
                    <a:lnTo>
                      <a:pt x="38" y="138"/>
                    </a:lnTo>
                    <a:lnTo>
                      <a:pt x="38" y="131"/>
                    </a:lnTo>
                    <a:lnTo>
                      <a:pt x="38" y="124"/>
                    </a:lnTo>
                    <a:lnTo>
                      <a:pt x="40" y="114"/>
                    </a:lnTo>
                    <a:lnTo>
                      <a:pt x="43" y="107"/>
                    </a:lnTo>
                    <a:lnTo>
                      <a:pt x="47" y="98"/>
                    </a:lnTo>
                    <a:lnTo>
                      <a:pt x="57" y="91"/>
                    </a:lnTo>
                    <a:lnTo>
                      <a:pt x="66" y="84"/>
                    </a:lnTo>
                    <a:lnTo>
                      <a:pt x="76" y="79"/>
                    </a:lnTo>
                    <a:lnTo>
                      <a:pt x="85" y="79"/>
                    </a:lnTo>
                    <a:lnTo>
                      <a:pt x="93" y="79"/>
                    </a:lnTo>
                    <a:lnTo>
                      <a:pt x="102" y="79"/>
                    </a:lnTo>
                    <a:lnTo>
                      <a:pt x="109" y="81"/>
                    </a:lnTo>
                    <a:lnTo>
                      <a:pt x="114" y="84"/>
                    </a:lnTo>
                    <a:lnTo>
                      <a:pt x="119" y="86"/>
                    </a:lnTo>
                    <a:lnTo>
                      <a:pt x="124" y="88"/>
                    </a:lnTo>
                    <a:lnTo>
                      <a:pt x="124" y="91"/>
                    </a:lnTo>
                    <a:lnTo>
                      <a:pt x="124" y="88"/>
                    </a:lnTo>
                    <a:lnTo>
                      <a:pt x="124" y="86"/>
                    </a:lnTo>
                    <a:lnTo>
                      <a:pt x="124" y="81"/>
                    </a:lnTo>
                    <a:lnTo>
                      <a:pt x="124" y="76"/>
                    </a:lnTo>
                    <a:lnTo>
                      <a:pt x="126" y="69"/>
                    </a:lnTo>
                    <a:lnTo>
                      <a:pt x="128" y="60"/>
                    </a:lnTo>
                    <a:lnTo>
                      <a:pt x="133" y="50"/>
                    </a:lnTo>
                    <a:lnTo>
                      <a:pt x="140" y="41"/>
                    </a:lnTo>
                    <a:lnTo>
                      <a:pt x="152" y="31"/>
                    </a:lnTo>
                    <a:lnTo>
                      <a:pt x="167" y="22"/>
                    </a:lnTo>
                    <a:lnTo>
                      <a:pt x="181" y="12"/>
                    </a:lnTo>
                    <a:lnTo>
                      <a:pt x="198" y="10"/>
                    </a:lnTo>
                    <a:lnTo>
                      <a:pt x="212" y="7"/>
                    </a:lnTo>
                    <a:lnTo>
                      <a:pt x="226" y="10"/>
                    </a:lnTo>
                    <a:lnTo>
                      <a:pt x="238" y="14"/>
                    </a:lnTo>
                    <a:lnTo>
                      <a:pt x="250" y="19"/>
                    </a:lnTo>
                    <a:lnTo>
                      <a:pt x="260" y="24"/>
                    </a:lnTo>
                    <a:lnTo>
                      <a:pt x="267" y="29"/>
                    </a:lnTo>
                    <a:lnTo>
                      <a:pt x="271" y="31"/>
                    </a:lnTo>
                    <a:lnTo>
                      <a:pt x="274" y="33"/>
                    </a:lnTo>
                    <a:lnTo>
                      <a:pt x="274" y="31"/>
                    </a:lnTo>
                    <a:lnTo>
                      <a:pt x="274" y="29"/>
                    </a:lnTo>
                    <a:lnTo>
                      <a:pt x="274" y="26"/>
                    </a:lnTo>
                    <a:lnTo>
                      <a:pt x="276" y="22"/>
                    </a:lnTo>
                    <a:lnTo>
                      <a:pt x="279" y="17"/>
                    </a:lnTo>
                    <a:lnTo>
                      <a:pt x="283" y="12"/>
                    </a:lnTo>
                    <a:lnTo>
                      <a:pt x="288" y="7"/>
                    </a:lnTo>
                    <a:lnTo>
                      <a:pt x="295" y="5"/>
                    </a:lnTo>
                    <a:lnTo>
                      <a:pt x="305" y="2"/>
                    </a:lnTo>
                    <a:lnTo>
                      <a:pt x="317" y="0"/>
                    </a:lnTo>
                    <a:lnTo>
                      <a:pt x="326" y="2"/>
                    </a:lnTo>
                    <a:lnTo>
                      <a:pt x="336" y="5"/>
                    </a:lnTo>
                    <a:lnTo>
                      <a:pt x="343" y="7"/>
                    </a:lnTo>
                    <a:lnTo>
                      <a:pt x="348" y="12"/>
                    </a:lnTo>
                    <a:lnTo>
                      <a:pt x="353" y="17"/>
                    </a:lnTo>
                    <a:lnTo>
                      <a:pt x="355" y="22"/>
                    </a:lnTo>
                    <a:lnTo>
                      <a:pt x="357" y="26"/>
                    </a:lnTo>
                    <a:lnTo>
                      <a:pt x="357" y="29"/>
                    </a:lnTo>
                    <a:lnTo>
                      <a:pt x="357" y="31"/>
                    </a:lnTo>
                    <a:lnTo>
                      <a:pt x="357" y="33"/>
                    </a:lnTo>
                  </a:path>
                </a:pathLst>
              </a:custGeom>
              <a:noFill/>
              <a:ln w="12700">
                <a:solidFill>
                  <a:srgbClr val="FF9900"/>
                </a:solidFill>
                <a:round/>
                <a:headEnd/>
                <a:tailEnd/>
              </a:ln>
            </p:spPr>
            <p:txBody>
              <a:bodyPr/>
              <a:lstStyle/>
              <a:p>
                <a:endParaRPr lang="en-US"/>
              </a:p>
            </p:txBody>
          </p:sp>
          <p:sp>
            <p:nvSpPr>
              <p:cNvPr id="3119" name="Freeform 23"/>
              <p:cNvSpPr>
                <a:spLocks/>
              </p:cNvSpPr>
              <p:nvPr/>
            </p:nvSpPr>
            <p:spPr bwMode="auto">
              <a:xfrm>
                <a:off x="4411" y="3659"/>
                <a:ext cx="274" cy="229"/>
              </a:xfrm>
              <a:custGeom>
                <a:avLst/>
                <a:gdLst>
                  <a:gd name="T0" fmla="*/ 274 w 274"/>
                  <a:gd name="T1" fmla="*/ 205 h 229"/>
                  <a:gd name="T2" fmla="*/ 271 w 274"/>
                  <a:gd name="T3" fmla="*/ 208 h 229"/>
                  <a:gd name="T4" fmla="*/ 267 w 274"/>
                  <a:gd name="T5" fmla="*/ 210 h 229"/>
                  <a:gd name="T6" fmla="*/ 260 w 274"/>
                  <a:gd name="T7" fmla="*/ 215 h 229"/>
                  <a:gd name="T8" fmla="*/ 250 w 274"/>
                  <a:gd name="T9" fmla="*/ 220 h 229"/>
                  <a:gd name="T10" fmla="*/ 238 w 274"/>
                  <a:gd name="T11" fmla="*/ 224 h 229"/>
                  <a:gd name="T12" fmla="*/ 226 w 274"/>
                  <a:gd name="T13" fmla="*/ 229 h 229"/>
                  <a:gd name="T14" fmla="*/ 212 w 274"/>
                  <a:gd name="T15" fmla="*/ 229 h 229"/>
                  <a:gd name="T16" fmla="*/ 198 w 274"/>
                  <a:gd name="T17" fmla="*/ 229 h 229"/>
                  <a:gd name="T18" fmla="*/ 181 w 274"/>
                  <a:gd name="T19" fmla="*/ 224 h 229"/>
                  <a:gd name="T20" fmla="*/ 167 w 274"/>
                  <a:gd name="T21" fmla="*/ 217 h 229"/>
                  <a:gd name="T22" fmla="*/ 152 w 274"/>
                  <a:gd name="T23" fmla="*/ 208 h 229"/>
                  <a:gd name="T24" fmla="*/ 140 w 274"/>
                  <a:gd name="T25" fmla="*/ 196 h 229"/>
                  <a:gd name="T26" fmla="*/ 133 w 274"/>
                  <a:gd name="T27" fmla="*/ 186 h 229"/>
                  <a:gd name="T28" fmla="*/ 128 w 274"/>
                  <a:gd name="T29" fmla="*/ 179 h 229"/>
                  <a:gd name="T30" fmla="*/ 126 w 274"/>
                  <a:gd name="T31" fmla="*/ 170 h 229"/>
                  <a:gd name="T32" fmla="*/ 124 w 274"/>
                  <a:gd name="T33" fmla="*/ 162 h 229"/>
                  <a:gd name="T34" fmla="*/ 124 w 274"/>
                  <a:gd name="T35" fmla="*/ 158 h 229"/>
                  <a:gd name="T36" fmla="*/ 124 w 274"/>
                  <a:gd name="T37" fmla="*/ 153 h 229"/>
                  <a:gd name="T38" fmla="*/ 124 w 274"/>
                  <a:gd name="T39" fmla="*/ 151 h 229"/>
                  <a:gd name="T40" fmla="*/ 124 w 274"/>
                  <a:gd name="T41" fmla="*/ 148 h 229"/>
                  <a:gd name="T42" fmla="*/ 124 w 274"/>
                  <a:gd name="T43" fmla="*/ 148 h 229"/>
                  <a:gd name="T44" fmla="*/ 119 w 274"/>
                  <a:gd name="T45" fmla="*/ 151 h 229"/>
                  <a:gd name="T46" fmla="*/ 114 w 274"/>
                  <a:gd name="T47" fmla="*/ 153 h 229"/>
                  <a:gd name="T48" fmla="*/ 109 w 274"/>
                  <a:gd name="T49" fmla="*/ 155 h 229"/>
                  <a:gd name="T50" fmla="*/ 102 w 274"/>
                  <a:gd name="T51" fmla="*/ 158 h 229"/>
                  <a:gd name="T52" fmla="*/ 93 w 274"/>
                  <a:gd name="T53" fmla="*/ 160 h 229"/>
                  <a:gd name="T54" fmla="*/ 85 w 274"/>
                  <a:gd name="T55" fmla="*/ 160 h 229"/>
                  <a:gd name="T56" fmla="*/ 76 w 274"/>
                  <a:gd name="T57" fmla="*/ 158 h 229"/>
                  <a:gd name="T58" fmla="*/ 66 w 274"/>
                  <a:gd name="T59" fmla="*/ 155 h 229"/>
                  <a:gd name="T60" fmla="*/ 57 w 274"/>
                  <a:gd name="T61" fmla="*/ 148 h 229"/>
                  <a:gd name="T62" fmla="*/ 47 w 274"/>
                  <a:gd name="T63" fmla="*/ 141 h 229"/>
                  <a:gd name="T64" fmla="*/ 43 w 274"/>
                  <a:gd name="T65" fmla="*/ 131 h 229"/>
                  <a:gd name="T66" fmla="*/ 40 w 274"/>
                  <a:gd name="T67" fmla="*/ 122 h 229"/>
                  <a:gd name="T68" fmla="*/ 38 w 274"/>
                  <a:gd name="T69" fmla="*/ 115 h 229"/>
                  <a:gd name="T70" fmla="*/ 38 w 274"/>
                  <a:gd name="T71" fmla="*/ 105 h 229"/>
                  <a:gd name="T72" fmla="*/ 38 w 274"/>
                  <a:gd name="T73" fmla="*/ 98 h 229"/>
                  <a:gd name="T74" fmla="*/ 40 w 274"/>
                  <a:gd name="T75" fmla="*/ 93 h 229"/>
                  <a:gd name="T76" fmla="*/ 43 w 274"/>
                  <a:gd name="T77" fmla="*/ 89 h 229"/>
                  <a:gd name="T78" fmla="*/ 43 w 274"/>
                  <a:gd name="T79" fmla="*/ 84 h 229"/>
                  <a:gd name="T80" fmla="*/ 43 w 274"/>
                  <a:gd name="T81" fmla="*/ 84 h 229"/>
                  <a:gd name="T82" fmla="*/ 43 w 274"/>
                  <a:gd name="T83" fmla="*/ 84 h 229"/>
                  <a:gd name="T84" fmla="*/ 38 w 274"/>
                  <a:gd name="T85" fmla="*/ 81 h 229"/>
                  <a:gd name="T86" fmla="*/ 33 w 274"/>
                  <a:gd name="T87" fmla="*/ 77 h 229"/>
                  <a:gd name="T88" fmla="*/ 28 w 274"/>
                  <a:gd name="T89" fmla="*/ 72 h 229"/>
                  <a:gd name="T90" fmla="*/ 21 w 274"/>
                  <a:gd name="T91" fmla="*/ 65 h 229"/>
                  <a:gd name="T92" fmla="*/ 16 w 274"/>
                  <a:gd name="T93" fmla="*/ 58 h 229"/>
                  <a:gd name="T94" fmla="*/ 9 w 274"/>
                  <a:gd name="T95" fmla="*/ 46 h 229"/>
                  <a:gd name="T96" fmla="*/ 4 w 274"/>
                  <a:gd name="T97" fmla="*/ 34 h 229"/>
                  <a:gd name="T98" fmla="*/ 2 w 274"/>
                  <a:gd name="T99" fmla="*/ 19 h 229"/>
                  <a:gd name="T100" fmla="*/ 0 w 274"/>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4"/>
                  <a:gd name="T154" fmla="*/ 0 h 229"/>
                  <a:gd name="T155" fmla="*/ 274 w 274"/>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4" h="229">
                    <a:moveTo>
                      <a:pt x="274" y="205"/>
                    </a:moveTo>
                    <a:lnTo>
                      <a:pt x="271" y="208"/>
                    </a:lnTo>
                    <a:lnTo>
                      <a:pt x="267" y="210"/>
                    </a:lnTo>
                    <a:lnTo>
                      <a:pt x="260" y="215"/>
                    </a:lnTo>
                    <a:lnTo>
                      <a:pt x="250" y="220"/>
                    </a:lnTo>
                    <a:lnTo>
                      <a:pt x="238" y="224"/>
                    </a:lnTo>
                    <a:lnTo>
                      <a:pt x="226" y="229"/>
                    </a:lnTo>
                    <a:lnTo>
                      <a:pt x="212" y="229"/>
                    </a:lnTo>
                    <a:lnTo>
                      <a:pt x="198" y="229"/>
                    </a:lnTo>
                    <a:lnTo>
                      <a:pt x="181" y="224"/>
                    </a:lnTo>
                    <a:lnTo>
                      <a:pt x="167" y="217"/>
                    </a:lnTo>
                    <a:lnTo>
                      <a:pt x="152" y="208"/>
                    </a:lnTo>
                    <a:lnTo>
                      <a:pt x="140" y="196"/>
                    </a:lnTo>
                    <a:lnTo>
                      <a:pt x="133" y="186"/>
                    </a:lnTo>
                    <a:lnTo>
                      <a:pt x="128" y="179"/>
                    </a:lnTo>
                    <a:lnTo>
                      <a:pt x="126" y="170"/>
                    </a:lnTo>
                    <a:lnTo>
                      <a:pt x="124" y="162"/>
                    </a:lnTo>
                    <a:lnTo>
                      <a:pt x="124" y="158"/>
                    </a:lnTo>
                    <a:lnTo>
                      <a:pt x="124" y="153"/>
                    </a:lnTo>
                    <a:lnTo>
                      <a:pt x="124" y="151"/>
                    </a:lnTo>
                    <a:lnTo>
                      <a:pt x="124" y="148"/>
                    </a:lnTo>
                    <a:lnTo>
                      <a:pt x="119" y="151"/>
                    </a:lnTo>
                    <a:lnTo>
                      <a:pt x="114" y="153"/>
                    </a:lnTo>
                    <a:lnTo>
                      <a:pt x="109" y="155"/>
                    </a:lnTo>
                    <a:lnTo>
                      <a:pt x="102" y="158"/>
                    </a:lnTo>
                    <a:lnTo>
                      <a:pt x="93" y="160"/>
                    </a:lnTo>
                    <a:lnTo>
                      <a:pt x="85" y="160"/>
                    </a:lnTo>
                    <a:lnTo>
                      <a:pt x="76" y="158"/>
                    </a:lnTo>
                    <a:lnTo>
                      <a:pt x="66" y="155"/>
                    </a:lnTo>
                    <a:lnTo>
                      <a:pt x="57" y="148"/>
                    </a:lnTo>
                    <a:lnTo>
                      <a:pt x="47" y="141"/>
                    </a:lnTo>
                    <a:lnTo>
                      <a:pt x="43" y="131"/>
                    </a:lnTo>
                    <a:lnTo>
                      <a:pt x="40" y="122"/>
                    </a:lnTo>
                    <a:lnTo>
                      <a:pt x="38" y="115"/>
                    </a:lnTo>
                    <a:lnTo>
                      <a:pt x="38" y="105"/>
                    </a:lnTo>
                    <a:lnTo>
                      <a:pt x="38" y="98"/>
                    </a:lnTo>
                    <a:lnTo>
                      <a:pt x="40" y="93"/>
                    </a:lnTo>
                    <a:lnTo>
                      <a:pt x="43" y="89"/>
                    </a:lnTo>
                    <a:lnTo>
                      <a:pt x="43" y="84"/>
                    </a:lnTo>
                    <a:lnTo>
                      <a:pt x="38" y="81"/>
                    </a:lnTo>
                    <a:lnTo>
                      <a:pt x="33" y="77"/>
                    </a:lnTo>
                    <a:lnTo>
                      <a:pt x="28" y="72"/>
                    </a:lnTo>
                    <a:lnTo>
                      <a:pt x="21" y="65"/>
                    </a:lnTo>
                    <a:lnTo>
                      <a:pt x="16" y="58"/>
                    </a:lnTo>
                    <a:lnTo>
                      <a:pt x="9" y="46"/>
                    </a:lnTo>
                    <a:lnTo>
                      <a:pt x="4" y="34"/>
                    </a:lnTo>
                    <a:lnTo>
                      <a:pt x="2" y="19"/>
                    </a:lnTo>
                    <a:lnTo>
                      <a:pt x="0" y="0"/>
                    </a:lnTo>
                  </a:path>
                </a:pathLst>
              </a:custGeom>
              <a:noFill/>
              <a:ln w="12700">
                <a:solidFill>
                  <a:srgbClr val="FF9900"/>
                </a:solidFill>
                <a:round/>
                <a:headEnd/>
                <a:tailEnd/>
              </a:ln>
            </p:spPr>
            <p:txBody>
              <a:bodyPr/>
              <a:lstStyle/>
              <a:p>
                <a:endParaRPr lang="en-US"/>
              </a:p>
            </p:txBody>
          </p:sp>
          <p:sp>
            <p:nvSpPr>
              <p:cNvPr id="3120" name="Freeform 24"/>
              <p:cNvSpPr>
                <a:spLocks/>
              </p:cNvSpPr>
              <p:nvPr/>
            </p:nvSpPr>
            <p:spPr bwMode="auto">
              <a:xfrm>
                <a:off x="4685" y="3659"/>
                <a:ext cx="355" cy="239"/>
              </a:xfrm>
              <a:custGeom>
                <a:avLst/>
                <a:gdLst>
                  <a:gd name="T0" fmla="*/ 355 w 355"/>
                  <a:gd name="T1" fmla="*/ 19 h 239"/>
                  <a:gd name="T2" fmla="*/ 348 w 355"/>
                  <a:gd name="T3" fmla="*/ 48 h 239"/>
                  <a:gd name="T4" fmla="*/ 336 w 355"/>
                  <a:gd name="T5" fmla="*/ 67 h 239"/>
                  <a:gd name="T6" fmla="*/ 324 w 355"/>
                  <a:gd name="T7" fmla="*/ 79 h 239"/>
                  <a:gd name="T8" fmla="*/ 315 w 355"/>
                  <a:gd name="T9" fmla="*/ 84 h 239"/>
                  <a:gd name="T10" fmla="*/ 315 w 355"/>
                  <a:gd name="T11" fmla="*/ 86 h 239"/>
                  <a:gd name="T12" fmla="*/ 317 w 355"/>
                  <a:gd name="T13" fmla="*/ 93 h 239"/>
                  <a:gd name="T14" fmla="*/ 319 w 355"/>
                  <a:gd name="T15" fmla="*/ 108 h 239"/>
                  <a:gd name="T16" fmla="*/ 317 w 355"/>
                  <a:gd name="T17" fmla="*/ 124 h 239"/>
                  <a:gd name="T18" fmla="*/ 310 w 355"/>
                  <a:gd name="T19" fmla="*/ 141 h 239"/>
                  <a:gd name="T20" fmla="*/ 291 w 355"/>
                  <a:gd name="T21" fmla="*/ 155 h 239"/>
                  <a:gd name="T22" fmla="*/ 272 w 355"/>
                  <a:gd name="T23" fmla="*/ 160 h 239"/>
                  <a:gd name="T24" fmla="*/ 255 w 355"/>
                  <a:gd name="T25" fmla="*/ 160 h 239"/>
                  <a:gd name="T26" fmla="*/ 243 w 355"/>
                  <a:gd name="T27" fmla="*/ 155 h 239"/>
                  <a:gd name="T28" fmla="*/ 234 w 355"/>
                  <a:gd name="T29" fmla="*/ 151 h 239"/>
                  <a:gd name="T30" fmla="*/ 234 w 355"/>
                  <a:gd name="T31" fmla="*/ 151 h 239"/>
                  <a:gd name="T32" fmla="*/ 234 w 355"/>
                  <a:gd name="T33" fmla="*/ 158 h 239"/>
                  <a:gd name="T34" fmla="*/ 231 w 355"/>
                  <a:gd name="T35" fmla="*/ 170 h 239"/>
                  <a:gd name="T36" fmla="*/ 224 w 355"/>
                  <a:gd name="T37" fmla="*/ 189 h 239"/>
                  <a:gd name="T38" fmla="*/ 205 w 355"/>
                  <a:gd name="T39" fmla="*/ 208 h 239"/>
                  <a:gd name="T40" fmla="*/ 176 w 355"/>
                  <a:gd name="T41" fmla="*/ 227 h 239"/>
                  <a:gd name="T42" fmla="*/ 145 w 355"/>
                  <a:gd name="T43" fmla="*/ 232 h 239"/>
                  <a:gd name="T44" fmla="*/ 119 w 355"/>
                  <a:gd name="T45" fmla="*/ 224 h 239"/>
                  <a:gd name="T46" fmla="*/ 98 w 355"/>
                  <a:gd name="T47" fmla="*/ 215 h 239"/>
                  <a:gd name="T48" fmla="*/ 86 w 355"/>
                  <a:gd name="T49" fmla="*/ 208 h 239"/>
                  <a:gd name="T50" fmla="*/ 83 w 355"/>
                  <a:gd name="T51" fmla="*/ 208 h 239"/>
                  <a:gd name="T52" fmla="*/ 83 w 355"/>
                  <a:gd name="T53" fmla="*/ 213 h 239"/>
                  <a:gd name="T54" fmla="*/ 79 w 355"/>
                  <a:gd name="T55" fmla="*/ 222 h 239"/>
                  <a:gd name="T56" fmla="*/ 69 w 355"/>
                  <a:gd name="T57" fmla="*/ 232 h 239"/>
                  <a:gd name="T58" fmla="*/ 52 w 355"/>
                  <a:gd name="T59" fmla="*/ 236 h 239"/>
                  <a:gd name="T60" fmla="*/ 31 w 355"/>
                  <a:gd name="T61" fmla="*/ 236 h 239"/>
                  <a:gd name="T62" fmla="*/ 14 w 355"/>
                  <a:gd name="T63" fmla="*/ 232 h 239"/>
                  <a:gd name="T64" fmla="*/ 5 w 355"/>
                  <a:gd name="T65" fmla="*/ 222 h 239"/>
                  <a:gd name="T66" fmla="*/ 0 w 355"/>
                  <a:gd name="T67" fmla="*/ 213 h 239"/>
                  <a:gd name="T68" fmla="*/ 0 w 355"/>
                  <a:gd name="T69" fmla="*/ 208 h 2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5"/>
                  <a:gd name="T106" fmla="*/ 0 h 239"/>
                  <a:gd name="T107" fmla="*/ 355 w 355"/>
                  <a:gd name="T108" fmla="*/ 239 h 2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5" h="239">
                    <a:moveTo>
                      <a:pt x="355" y="0"/>
                    </a:moveTo>
                    <a:lnTo>
                      <a:pt x="355" y="19"/>
                    </a:lnTo>
                    <a:lnTo>
                      <a:pt x="353" y="34"/>
                    </a:lnTo>
                    <a:lnTo>
                      <a:pt x="348" y="48"/>
                    </a:lnTo>
                    <a:lnTo>
                      <a:pt x="341" y="58"/>
                    </a:lnTo>
                    <a:lnTo>
                      <a:pt x="336" y="67"/>
                    </a:lnTo>
                    <a:lnTo>
                      <a:pt x="329" y="74"/>
                    </a:lnTo>
                    <a:lnTo>
                      <a:pt x="324" y="79"/>
                    </a:lnTo>
                    <a:lnTo>
                      <a:pt x="319" y="81"/>
                    </a:lnTo>
                    <a:lnTo>
                      <a:pt x="315" y="84"/>
                    </a:lnTo>
                    <a:lnTo>
                      <a:pt x="315" y="86"/>
                    </a:lnTo>
                    <a:lnTo>
                      <a:pt x="315" y="89"/>
                    </a:lnTo>
                    <a:lnTo>
                      <a:pt x="317" y="93"/>
                    </a:lnTo>
                    <a:lnTo>
                      <a:pt x="319" y="100"/>
                    </a:lnTo>
                    <a:lnTo>
                      <a:pt x="319" y="108"/>
                    </a:lnTo>
                    <a:lnTo>
                      <a:pt x="319" y="115"/>
                    </a:lnTo>
                    <a:lnTo>
                      <a:pt x="317" y="124"/>
                    </a:lnTo>
                    <a:lnTo>
                      <a:pt x="315" y="131"/>
                    </a:lnTo>
                    <a:lnTo>
                      <a:pt x="310" y="141"/>
                    </a:lnTo>
                    <a:lnTo>
                      <a:pt x="300" y="151"/>
                    </a:lnTo>
                    <a:lnTo>
                      <a:pt x="291" y="155"/>
                    </a:lnTo>
                    <a:lnTo>
                      <a:pt x="281" y="160"/>
                    </a:lnTo>
                    <a:lnTo>
                      <a:pt x="272" y="160"/>
                    </a:lnTo>
                    <a:lnTo>
                      <a:pt x="265" y="160"/>
                    </a:lnTo>
                    <a:lnTo>
                      <a:pt x="255" y="160"/>
                    </a:lnTo>
                    <a:lnTo>
                      <a:pt x="248" y="158"/>
                    </a:lnTo>
                    <a:lnTo>
                      <a:pt x="243" y="155"/>
                    </a:lnTo>
                    <a:lnTo>
                      <a:pt x="238" y="153"/>
                    </a:lnTo>
                    <a:lnTo>
                      <a:pt x="234" y="151"/>
                    </a:lnTo>
                    <a:lnTo>
                      <a:pt x="234" y="153"/>
                    </a:lnTo>
                    <a:lnTo>
                      <a:pt x="234" y="158"/>
                    </a:lnTo>
                    <a:lnTo>
                      <a:pt x="234" y="162"/>
                    </a:lnTo>
                    <a:lnTo>
                      <a:pt x="231" y="170"/>
                    </a:lnTo>
                    <a:lnTo>
                      <a:pt x="229" y="179"/>
                    </a:lnTo>
                    <a:lnTo>
                      <a:pt x="224" y="189"/>
                    </a:lnTo>
                    <a:lnTo>
                      <a:pt x="217" y="198"/>
                    </a:lnTo>
                    <a:lnTo>
                      <a:pt x="205" y="208"/>
                    </a:lnTo>
                    <a:lnTo>
                      <a:pt x="191" y="217"/>
                    </a:lnTo>
                    <a:lnTo>
                      <a:pt x="176" y="227"/>
                    </a:lnTo>
                    <a:lnTo>
                      <a:pt x="160" y="229"/>
                    </a:lnTo>
                    <a:lnTo>
                      <a:pt x="145" y="232"/>
                    </a:lnTo>
                    <a:lnTo>
                      <a:pt x="131" y="229"/>
                    </a:lnTo>
                    <a:lnTo>
                      <a:pt x="119" y="224"/>
                    </a:lnTo>
                    <a:lnTo>
                      <a:pt x="107" y="220"/>
                    </a:lnTo>
                    <a:lnTo>
                      <a:pt x="98" y="215"/>
                    </a:lnTo>
                    <a:lnTo>
                      <a:pt x="90" y="210"/>
                    </a:lnTo>
                    <a:lnTo>
                      <a:pt x="86" y="208"/>
                    </a:lnTo>
                    <a:lnTo>
                      <a:pt x="83" y="208"/>
                    </a:lnTo>
                    <a:lnTo>
                      <a:pt x="83" y="210"/>
                    </a:lnTo>
                    <a:lnTo>
                      <a:pt x="83" y="213"/>
                    </a:lnTo>
                    <a:lnTo>
                      <a:pt x="81" y="217"/>
                    </a:lnTo>
                    <a:lnTo>
                      <a:pt x="79" y="222"/>
                    </a:lnTo>
                    <a:lnTo>
                      <a:pt x="74" y="227"/>
                    </a:lnTo>
                    <a:lnTo>
                      <a:pt x="69" y="232"/>
                    </a:lnTo>
                    <a:lnTo>
                      <a:pt x="62" y="234"/>
                    </a:lnTo>
                    <a:lnTo>
                      <a:pt x="52" y="236"/>
                    </a:lnTo>
                    <a:lnTo>
                      <a:pt x="43" y="239"/>
                    </a:lnTo>
                    <a:lnTo>
                      <a:pt x="31" y="236"/>
                    </a:lnTo>
                    <a:lnTo>
                      <a:pt x="21" y="234"/>
                    </a:lnTo>
                    <a:lnTo>
                      <a:pt x="14" y="232"/>
                    </a:lnTo>
                    <a:lnTo>
                      <a:pt x="9" y="227"/>
                    </a:lnTo>
                    <a:lnTo>
                      <a:pt x="5" y="222"/>
                    </a:lnTo>
                    <a:lnTo>
                      <a:pt x="2" y="217"/>
                    </a:lnTo>
                    <a:lnTo>
                      <a:pt x="0" y="213"/>
                    </a:lnTo>
                    <a:lnTo>
                      <a:pt x="0" y="210"/>
                    </a:lnTo>
                    <a:lnTo>
                      <a:pt x="0" y="208"/>
                    </a:lnTo>
                  </a:path>
                </a:pathLst>
              </a:custGeom>
              <a:noFill/>
              <a:ln w="12700">
                <a:solidFill>
                  <a:srgbClr val="FF9900"/>
                </a:solidFill>
                <a:round/>
                <a:headEnd/>
                <a:tailEnd/>
              </a:ln>
            </p:spPr>
            <p:txBody>
              <a:bodyPr/>
              <a:lstStyle/>
              <a:p>
                <a:endParaRPr lang="en-US"/>
              </a:p>
            </p:txBody>
          </p:sp>
        </p:grpSp>
        <p:grpSp>
          <p:nvGrpSpPr>
            <p:cNvPr id="3091" name="Group 25"/>
            <p:cNvGrpSpPr>
              <a:grpSpLocks/>
            </p:cNvGrpSpPr>
            <p:nvPr/>
          </p:nvGrpSpPr>
          <p:grpSpPr bwMode="auto">
            <a:xfrm>
              <a:off x="3366" y="3430"/>
              <a:ext cx="632" cy="470"/>
              <a:chOff x="3366" y="3430"/>
              <a:chExt cx="632" cy="470"/>
            </a:xfrm>
          </p:grpSpPr>
          <p:sp>
            <p:nvSpPr>
              <p:cNvPr id="3113" name="Freeform 26"/>
              <p:cNvSpPr>
                <a:spLocks/>
              </p:cNvSpPr>
              <p:nvPr/>
            </p:nvSpPr>
            <p:spPr bwMode="auto">
              <a:xfrm>
                <a:off x="3722" y="3440"/>
                <a:ext cx="276" cy="229"/>
              </a:xfrm>
              <a:custGeom>
                <a:avLst/>
                <a:gdLst>
                  <a:gd name="T0" fmla="*/ 0 w 276"/>
                  <a:gd name="T1" fmla="*/ 24 h 229"/>
                  <a:gd name="T2" fmla="*/ 4 w 276"/>
                  <a:gd name="T3" fmla="*/ 24 h 229"/>
                  <a:gd name="T4" fmla="*/ 7 w 276"/>
                  <a:gd name="T5" fmla="*/ 19 h 229"/>
                  <a:gd name="T6" fmla="*/ 16 w 276"/>
                  <a:gd name="T7" fmla="*/ 14 h 229"/>
                  <a:gd name="T8" fmla="*/ 26 w 276"/>
                  <a:gd name="T9" fmla="*/ 10 h 229"/>
                  <a:gd name="T10" fmla="*/ 35 w 276"/>
                  <a:gd name="T11" fmla="*/ 5 h 229"/>
                  <a:gd name="T12" fmla="*/ 50 w 276"/>
                  <a:gd name="T13" fmla="*/ 2 h 229"/>
                  <a:gd name="T14" fmla="*/ 64 w 276"/>
                  <a:gd name="T15" fmla="*/ 0 h 229"/>
                  <a:gd name="T16" fmla="*/ 78 w 276"/>
                  <a:gd name="T17" fmla="*/ 0 h 229"/>
                  <a:gd name="T18" fmla="*/ 95 w 276"/>
                  <a:gd name="T19" fmla="*/ 5 h 229"/>
                  <a:gd name="T20" fmla="*/ 109 w 276"/>
                  <a:gd name="T21" fmla="*/ 12 h 229"/>
                  <a:gd name="T22" fmla="*/ 124 w 276"/>
                  <a:gd name="T23" fmla="*/ 24 h 229"/>
                  <a:gd name="T24" fmla="*/ 133 w 276"/>
                  <a:gd name="T25" fmla="*/ 33 h 229"/>
                  <a:gd name="T26" fmla="*/ 143 w 276"/>
                  <a:gd name="T27" fmla="*/ 43 h 229"/>
                  <a:gd name="T28" fmla="*/ 147 w 276"/>
                  <a:gd name="T29" fmla="*/ 52 h 229"/>
                  <a:gd name="T30" fmla="*/ 150 w 276"/>
                  <a:gd name="T31" fmla="*/ 60 h 229"/>
                  <a:gd name="T32" fmla="*/ 152 w 276"/>
                  <a:gd name="T33" fmla="*/ 67 h 229"/>
                  <a:gd name="T34" fmla="*/ 152 w 276"/>
                  <a:gd name="T35" fmla="*/ 74 h 229"/>
                  <a:gd name="T36" fmla="*/ 152 w 276"/>
                  <a:gd name="T37" fmla="*/ 79 h 229"/>
                  <a:gd name="T38" fmla="*/ 152 w 276"/>
                  <a:gd name="T39" fmla="*/ 81 h 229"/>
                  <a:gd name="T40" fmla="*/ 152 w 276"/>
                  <a:gd name="T41" fmla="*/ 81 h 229"/>
                  <a:gd name="T42" fmla="*/ 152 w 276"/>
                  <a:gd name="T43" fmla="*/ 81 h 229"/>
                  <a:gd name="T44" fmla="*/ 155 w 276"/>
                  <a:gd name="T45" fmla="*/ 79 h 229"/>
                  <a:gd name="T46" fmla="*/ 159 w 276"/>
                  <a:gd name="T47" fmla="*/ 76 h 229"/>
                  <a:gd name="T48" fmla="*/ 167 w 276"/>
                  <a:gd name="T49" fmla="*/ 74 h 229"/>
                  <a:gd name="T50" fmla="*/ 174 w 276"/>
                  <a:gd name="T51" fmla="*/ 72 h 229"/>
                  <a:gd name="T52" fmla="*/ 181 w 276"/>
                  <a:gd name="T53" fmla="*/ 69 h 229"/>
                  <a:gd name="T54" fmla="*/ 190 w 276"/>
                  <a:gd name="T55" fmla="*/ 69 h 229"/>
                  <a:gd name="T56" fmla="*/ 200 w 276"/>
                  <a:gd name="T57" fmla="*/ 72 h 229"/>
                  <a:gd name="T58" fmla="*/ 209 w 276"/>
                  <a:gd name="T59" fmla="*/ 74 h 229"/>
                  <a:gd name="T60" fmla="*/ 219 w 276"/>
                  <a:gd name="T61" fmla="*/ 81 h 229"/>
                  <a:gd name="T62" fmla="*/ 229 w 276"/>
                  <a:gd name="T63" fmla="*/ 91 h 229"/>
                  <a:gd name="T64" fmla="*/ 233 w 276"/>
                  <a:gd name="T65" fmla="*/ 98 h 229"/>
                  <a:gd name="T66" fmla="*/ 236 w 276"/>
                  <a:gd name="T67" fmla="*/ 107 h 229"/>
                  <a:gd name="T68" fmla="*/ 238 w 276"/>
                  <a:gd name="T69" fmla="*/ 117 h 229"/>
                  <a:gd name="T70" fmla="*/ 238 w 276"/>
                  <a:gd name="T71" fmla="*/ 124 h 229"/>
                  <a:gd name="T72" fmla="*/ 236 w 276"/>
                  <a:gd name="T73" fmla="*/ 131 h 229"/>
                  <a:gd name="T74" fmla="*/ 236 w 276"/>
                  <a:gd name="T75" fmla="*/ 138 h 229"/>
                  <a:gd name="T76" fmla="*/ 233 w 276"/>
                  <a:gd name="T77" fmla="*/ 143 h 229"/>
                  <a:gd name="T78" fmla="*/ 233 w 276"/>
                  <a:gd name="T79" fmla="*/ 145 h 229"/>
                  <a:gd name="T80" fmla="*/ 231 w 276"/>
                  <a:gd name="T81" fmla="*/ 145 h 229"/>
                  <a:gd name="T82" fmla="*/ 233 w 276"/>
                  <a:gd name="T83" fmla="*/ 148 h 229"/>
                  <a:gd name="T84" fmla="*/ 236 w 276"/>
                  <a:gd name="T85" fmla="*/ 148 h 229"/>
                  <a:gd name="T86" fmla="*/ 240 w 276"/>
                  <a:gd name="T87" fmla="*/ 153 h 229"/>
                  <a:gd name="T88" fmla="*/ 248 w 276"/>
                  <a:gd name="T89" fmla="*/ 157 h 229"/>
                  <a:gd name="T90" fmla="*/ 252 w 276"/>
                  <a:gd name="T91" fmla="*/ 164 h 229"/>
                  <a:gd name="T92" fmla="*/ 259 w 276"/>
                  <a:gd name="T93" fmla="*/ 174 h 229"/>
                  <a:gd name="T94" fmla="*/ 267 w 276"/>
                  <a:gd name="T95" fmla="*/ 184 h 229"/>
                  <a:gd name="T96" fmla="*/ 271 w 276"/>
                  <a:gd name="T97" fmla="*/ 195 h 229"/>
                  <a:gd name="T98" fmla="*/ 274 w 276"/>
                  <a:gd name="T99" fmla="*/ 212 h 229"/>
                  <a:gd name="T100" fmla="*/ 276 w 276"/>
                  <a:gd name="T101" fmla="*/ 229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6"/>
                  <a:gd name="T154" fmla="*/ 0 h 229"/>
                  <a:gd name="T155" fmla="*/ 276 w 276"/>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6" h="229">
                    <a:moveTo>
                      <a:pt x="0" y="24"/>
                    </a:moveTo>
                    <a:lnTo>
                      <a:pt x="4" y="24"/>
                    </a:lnTo>
                    <a:lnTo>
                      <a:pt x="7" y="19"/>
                    </a:lnTo>
                    <a:lnTo>
                      <a:pt x="16" y="14"/>
                    </a:lnTo>
                    <a:lnTo>
                      <a:pt x="26" y="10"/>
                    </a:lnTo>
                    <a:lnTo>
                      <a:pt x="35" y="5"/>
                    </a:lnTo>
                    <a:lnTo>
                      <a:pt x="50" y="2"/>
                    </a:lnTo>
                    <a:lnTo>
                      <a:pt x="64" y="0"/>
                    </a:lnTo>
                    <a:lnTo>
                      <a:pt x="78" y="0"/>
                    </a:lnTo>
                    <a:lnTo>
                      <a:pt x="95" y="5"/>
                    </a:lnTo>
                    <a:lnTo>
                      <a:pt x="109" y="12"/>
                    </a:lnTo>
                    <a:lnTo>
                      <a:pt x="124" y="24"/>
                    </a:lnTo>
                    <a:lnTo>
                      <a:pt x="133" y="33"/>
                    </a:lnTo>
                    <a:lnTo>
                      <a:pt x="143" y="43"/>
                    </a:lnTo>
                    <a:lnTo>
                      <a:pt x="147" y="52"/>
                    </a:lnTo>
                    <a:lnTo>
                      <a:pt x="150" y="60"/>
                    </a:lnTo>
                    <a:lnTo>
                      <a:pt x="152" y="67"/>
                    </a:lnTo>
                    <a:lnTo>
                      <a:pt x="152" y="74"/>
                    </a:lnTo>
                    <a:lnTo>
                      <a:pt x="152" y="79"/>
                    </a:lnTo>
                    <a:lnTo>
                      <a:pt x="152" y="81"/>
                    </a:lnTo>
                    <a:lnTo>
                      <a:pt x="155" y="79"/>
                    </a:lnTo>
                    <a:lnTo>
                      <a:pt x="159" y="76"/>
                    </a:lnTo>
                    <a:lnTo>
                      <a:pt x="167" y="74"/>
                    </a:lnTo>
                    <a:lnTo>
                      <a:pt x="174" y="72"/>
                    </a:lnTo>
                    <a:lnTo>
                      <a:pt x="181" y="69"/>
                    </a:lnTo>
                    <a:lnTo>
                      <a:pt x="190" y="69"/>
                    </a:lnTo>
                    <a:lnTo>
                      <a:pt x="200" y="72"/>
                    </a:lnTo>
                    <a:lnTo>
                      <a:pt x="209" y="74"/>
                    </a:lnTo>
                    <a:lnTo>
                      <a:pt x="219" y="81"/>
                    </a:lnTo>
                    <a:lnTo>
                      <a:pt x="229" y="91"/>
                    </a:lnTo>
                    <a:lnTo>
                      <a:pt x="233" y="98"/>
                    </a:lnTo>
                    <a:lnTo>
                      <a:pt x="236" y="107"/>
                    </a:lnTo>
                    <a:lnTo>
                      <a:pt x="238" y="117"/>
                    </a:lnTo>
                    <a:lnTo>
                      <a:pt x="238" y="124"/>
                    </a:lnTo>
                    <a:lnTo>
                      <a:pt x="236" y="131"/>
                    </a:lnTo>
                    <a:lnTo>
                      <a:pt x="236" y="138"/>
                    </a:lnTo>
                    <a:lnTo>
                      <a:pt x="233" y="143"/>
                    </a:lnTo>
                    <a:lnTo>
                      <a:pt x="233" y="145"/>
                    </a:lnTo>
                    <a:lnTo>
                      <a:pt x="231" y="145"/>
                    </a:lnTo>
                    <a:lnTo>
                      <a:pt x="233" y="148"/>
                    </a:lnTo>
                    <a:lnTo>
                      <a:pt x="236" y="148"/>
                    </a:lnTo>
                    <a:lnTo>
                      <a:pt x="240" y="153"/>
                    </a:lnTo>
                    <a:lnTo>
                      <a:pt x="248" y="157"/>
                    </a:lnTo>
                    <a:lnTo>
                      <a:pt x="252" y="164"/>
                    </a:lnTo>
                    <a:lnTo>
                      <a:pt x="259" y="174"/>
                    </a:lnTo>
                    <a:lnTo>
                      <a:pt x="267" y="184"/>
                    </a:lnTo>
                    <a:lnTo>
                      <a:pt x="271" y="195"/>
                    </a:lnTo>
                    <a:lnTo>
                      <a:pt x="274" y="212"/>
                    </a:lnTo>
                    <a:lnTo>
                      <a:pt x="276" y="229"/>
                    </a:lnTo>
                  </a:path>
                </a:pathLst>
              </a:custGeom>
              <a:noFill/>
              <a:ln w="12700">
                <a:solidFill>
                  <a:srgbClr val="FF9900"/>
                </a:solidFill>
                <a:round/>
                <a:headEnd/>
                <a:tailEnd/>
              </a:ln>
            </p:spPr>
            <p:txBody>
              <a:bodyPr/>
              <a:lstStyle/>
              <a:p>
                <a:endParaRPr lang="en-US"/>
              </a:p>
            </p:txBody>
          </p:sp>
          <p:sp>
            <p:nvSpPr>
              <p:cNvPr id="3114" name="Freeform 27"/>
              <p:cNvSpPr>
                <a:spLocks/>
              </p:cNvSpPr>
              <p:nvPr/>
            </p:nvSpPr>
            <p:spPr bwMode="auto">
              <a:xfrm>
                <a:off x="3366" y="3430"/>
                <a:ext cx="358" cy="236"/>
              </a:xfrm>
              <a:custGeom>
                <a:avLst/>
                <a:gdLst>
                  <a:gd name="T0" fmla="*/ 3 w 358"/>
                  <a:gd name="T1" fmla="*/ 220 h 236"/>
                  <a:gd name="T2" fmla="*/ 10 w 358"/>
                  <a:gd name="T3" fmla="*/ 194 h 236"/>
                  <a:gd name="T4" fmla="*/ 22 w 358"/>
                  <a:gd name="T5" fmla="*/ 174 h 236"/>
                  <a:gd name="T6" fmla="*/ 34 w 358"/>
                  <a:gd name="T7" fmla="*/ 163 h 236"/>
                  <a:gd name="T8" fmla="*/ 43 w 358"/>
                  <a:gd name="T9" fmla="*/ 155 h 236"/>
                  <a:gd name="T10" fmla="*/ 43 w 358"/>
                  <a:gd name="T11" fmla="*/ 155 h 236"/>
                  <a:gd name="T12" fmla="*/ 41 w 358"/>
                  <a:gd name="T13" fmla="*/ 146 h 236"/>
                  <a:gd name="T14" fmla="*/ 39 w 358"/>
                  <a:gd name="T15" fmla="*/ 134 h 236"/>
                  <a:gd name="T16" fmla="*/ 39 w 358"/>
                  <a:gd name="T17" fmla="*/ 117 h 236"/>
                  <a:gd name="T18" fmla="*/ 48 w 358"/>
                  <a:gd name="T19" fmla="*/ 98 h 236"/>
                  <a:gd name="T20" fmla="*/ 65 w 358"/>
                  <a:gd name="T21" fmla="*/ 84 h 236"/>
                  <a:gd name="T22" fmla="*/ 84 w 358"/>
                  <a:gd name="T23" fmla="*/ 79 h 236"/>
                  <a:gd name="T24" fmla="*/ 103 w 358"/>
                  <a:gd name="T25" fmla="*/ 82 h 236"/>
                  <a:gd name="T26" fmla="*/ 115 w 358"/>
                  <a:gd name="T27" fmla="*/ 86 h 236"/>
                  <a:gd name="T28" fmla="*/ 122 w 358"/>
                  <a:gd name="T29" fmla="*/ 91 h 236"/>
                  <a:gd name="T30" fmla="*/ 124 w 358"/>
                  <a:gd name="T31" fmla="*/ 89 h 236"/>
                  <a:gd name="T32" fmla="*/ 122 w 358"/>
                  <a:gd name="T33" fmla="*/ 82 h 236"/>
                  <a:gd name="T34" fmla="*/ 124 w 358"/>
                  <a:gd name="T35" fmla="*/ 70 h 236"/>
                  <a:gd name="T36" fmla="*/ 134 w 358"/>
                  <a:gd name="T37" fmla="*/ 53 h 236"/>
                  <a:gd name="T38" fmla="*/ 153 w 358"/>
                  <a:gd name="T39" fmla="*/ 31 h 236"/>
                  <a:gd name="T40" fmla="*/ 182 w 358"/>
                  <a:gd name="T41" fmla="*/ 15 h 236"/>
                  <a:gd name="T42" fmla="*/ 213 w 358"/>
                  <a:gd name="T43" fmla="*/ 10 h 236"/>
                  <a:gd name="T44" fmla="*/ 239 w 358"/>
                  <a:gd name="T45" fmla="*/ 15 h 236"/>
                  <a:gd name="T46" fmla="*/ 260 w 358"/>
                  <a:gd name="T47" fmla="*/ 24 h 236"/>
                  <a:gd name="T48" fmla="*/ 272 w 358"/>
                  <a:gd name="T49" fmla="*/ 31 h 236"/>
                  <a:gd name="T50" fmla="*/ 275 w 358"/>
                  <a:gd name="T51" fmla="*/ 31 h 236"/>
                  <a:gd name="T52" fmla="*/ 275 w 358"/>
                  <a:gd name="T53" fmla="*/ 27 h 236"/>
                  <a:gd name="T54" fmla="*/ 279 w 358"/>
                  <a:gd name="T55" fmla="*/ 17 h 236"/>
                  <a:gd name="T56" fmla="*/ 289 w 358"/>
                  <a:gd name="T57" fmla="*/ 8 h 236"/>
                  <a:gd name="T58" fmla="*/ 306 w 358"/>
                  <a:gd name="T59" fmla="*/ 3 h 236"/>
                  <a:gd name="T60" fmla="*/ 327 w 358"/>
                  <a:gd name="T61" fmla="*/ 3 h 236"/>
                  <a:gd name="T62" fmla="*/ 344 w 358"/>
                  <a:gd name="T63" fmla="*/ 8 h 236"/>
                  <a:gd name="T64" fmla="*/ 351 w 358"/>
                  <a:gd name="T65" fmla="*/ 17 h 236"/>
                  <a:gd name="T66" fmla="*/ 356 w 358"/>
                  <a:gd name="T67" fmla="*/ 27 h 236"/>
                  <a:gd name="T68" fmla="*/ 358 w 358"/>
                  <a:gd name="T69" fmla="*/ 31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8"/>
                  <a:gd name="T106" fmla="*/ 0 h 236"/>
                  <a:gd name="T107" fmla="*/ 358 w 358"/>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8" h="236">
                    <a:moveTo>
                      <a:pt x="0" y="236"/>
                    </a:moveTo>
                    <a:lnTo>
                      <a:pt x="3" y="220"/>
                    </a:lnTo>
                    <a:lnTo>
                      <a:pt x="5" y="205"/>
                    </a:lnTo>
                    <a:lnTo>
                      <a:pt x="10" y="194"/>
                    </a:lnTo>
                    <a:lnTo>
                      <a:pt x="15" y="182"/>
                    </a:lnTo>
                    <a:lnTo>
                      <a:pt x="22" y="174"/>
                    </a:lnTo>
                    <a:lnTo>
                      <a:pt x="29" y="167"/>
                    </a:lnTo>
                    <a:lnTo>
                      <a:pt x="34" y="163"/>
                    </a:lnTo>
                    <a:lnTo>
                      <a:pt x="39" y="158"/>
                    </a:lnTo>
                    <a:lnTo>
                      <a:pt x="43" y="155"/>
                    </a:lnTo>
                    <a:lnTo>
                      <a:pt x="41" y="151"/>
                    </a:lnTo>
                    <a:lnTo>
                      <a:pt x="41" y="146"/>
                    </a:lnTo>
                    <a:lnTo>
                      <a:pt x="39" y="141"/>
                    </a:lnTo>
                    <a:lnTo>
                      <a:pt x="39" y="134"/>
                    </a:lnTo>
                    <a:lnTo>
                      <a:pt x="39" y="124"/>
                    </a:lnTo>
                    <a:lnTo>
                      <a:pt x="39" y="117"/>
                    </a:lnTo>
                    <a:lnTo>
                      <a:pt x="43" y="108"/>
                    </a:lnTo>
                    <a:lnTo>
                      <a:pt x="48" y="98"/>
                    </a:lnTo>
                    <a:lnTo>
                      <a:pt x="55" y="91"/>
                    </a:lnTo>
                    <a:lnTo>
                      <a:pt x="65" y="84"/>
                    </a:lnTo>
                    <a:lnTo>
                      <a:pt x="77" y="82"/>
                    </a:lnTo>
                    <a:lnTo>
                      <a:pt x="84" y="79"/>
                    </a:lnTo>
                    <a:lnTo>
                      <a:pt x="93" y="79"/>
                    </a:lnTo>
                    <a:lnTo>
                      <a:pt x="103" y="82"/>
                    </a:lnTo>
                    <a:lnTo>
                      <a:pt x="110" y="84"/>
                    </a:lnTo>
                    <a:lnTo>
                      <a:pt x="115" y="86"/>
                    </a:lnTo>
                    <a:lnTo>
                      <a:pt x="120" y="89"/>
                    </a:lnTo>
                    <a:lnTo>
                      <a:pt x="122" y="91"/>
                    </a:lnTo>
                    <a:lnTo>
                      <a:pt x="124" y="91"/>
                    </a:lnTo>
                    <a:lnTo>
                      <a:pt x="124" y="89"/>
                    </a:lnTo>
                    <a:lnTo>
                      <a:pt x="122" y="86"/>
                    </a:lnTo>
                    <a:lnTo>
                      <a:pt x="122" y="82"/>
                    </a:lnTo>
                    <a:lnTo>
                      <a:pt x="124" y="77"/>
                    </a:lnTo>
                    <a:lnTo>
                      <a:pt x="124" y="70"/>
                    </a:lnTo>
                    <a:lnTo>
                      <a:pt x="129" y="60"/>
                    </a:lnTo>
                    <a:lnTo>
                      <a:pt x="134" y="53"/>
                    </a:lnTo>
                    <a:lnTo>
                      <a:pt x="141" y="43"/>
                    </a:lnTo>
                    <a:lnTo>
                      <a:pt x="153" y="31"/>
                    </a:lnTo>
                    <a:lnTo>
                      <a:pt x="165" y="22"/>
                    </a:lnTo>
                    <a:lnTo>
                      <a:pt x="182" y="15"/>
                    </a:lnTo>
                    <a:lnTo>
                      <a:pt x="196" y="10"/>
                    </a:lnTo>
                    <a:lnTo>
                      <a:pt x="213" y="10"/>
                    </a:lnTo>
                    <a:lnTo>
                      <a:pt x="227" y="10"/>
                    </a:lnTo>
                    <a:lnTo>
                      <a:pt x="239" y="15"/>
                    </a:lnTo>
                    <a:lnTo>
                      <a:pt x="251" y="20"/>
                    </a:lnTo>
                    <a:lnTo>
                      <a:pt x="260" y="24"/>
                    </a:lnTo>
                    <a:lnTo>
                      <a:pt x="267" y="29"/>
                    </a:lnTo>
                    <a:lnTo>
                      <a:pt x="272" y="31"/>
                    </a:lnTo>
                    <a:lnTo>
                      <a:pt x="275" y="34"/>
                    </a:lnTo>
                    <a:lnTo>
                      <a:pt x="275" y="31"/>
                    </a:lnTo>
                    <a:lnTo>
                      <a:pt x="275" y="29"/>
                    </a:lnTo>
                    <a:lnTo>
                      <a:pt x="275" y="27"/>
                    </a:lnTo>
                    <a:lnTo>
                      <a:pt x="277" y="22"/>
                    </a:lnTo>
                    <a:lnTo>
                      <a:pt x="279" y="17"/>
                    </a:lnTo>
                    <a:lnTo>
                      <a:pt x="284" y="12"/>
                    </a:lnTo>
                    <a:lnTo>
                      <a:pt x="289" y="8"/>
                    </a:lnTo>
                    <a:lnTo>
                      <a:pt x="296" y="5"/>
                    </a:lnTo>
                    <a:lnTo>
                      <a:pt x="306" y="3"/>
                    </a:lnTo>
                    <a:lnTo>
                      <a:pt x="315" y="0"/>
                    </a:lnTo>
                    <a:lnTo>
                      <a:pt x="327" y="3"/>
                    </a:lnTo>
                    <a:lnTo>
                      <a:pt x="337" y="5"/>
                    </a:lnTo>
                    <a:lnTo>
                      <a:pt x="344" y="8"/>
                    </a:lnTo>
                    <a:lnTo>
                      <a:pt x="348" y="12"/>
                    </a:lnTo>
                    <a:lnTo>
                      <a:pt x="351" y="17"/>
                    </a:lnTo>
                    <a:lnTo>
                      <a:pt x="356" y="22"/>
                    </a:lnTo>
                    <a:lnTo>
                      <a:pt x="356" y="27"/>
                    </a:lnTo>
                    <a:lnTo>
                      <a:pt x="358" y="29"/>
                    </a:lnTo>
                    <a:lnTo>
                      <a:pt x="358" y="31"/>
                    </a:lnTo>
                    <a:lnTo>
                      <a:pt x="358" y="34"/>
                    </a:lnTo>
                  </a:path>
                </a:pathLst>
              </a:custGeom>
              <a:noFill/>
              <a:ln w="12700">
                <a:solidFill>
                  <a:srgbClr val="FF9900"/>
                </a:solidFill>
                <a:round/>
                <a:headEnd/>
                <a:tailEnd/>
              </a:ln>
            </p:spPr>
            <p:txBody>
              <a:bodyPr/>
              <a:lstStyle/>
              <a:p>
                <a:endParaRPr lang="en-US"/>
              </a:p>
            </p:txBody>
          </p:sp>
          <p:sp>
            <p:nvSpPr>
              <p:cNvPr id="3115" name="Freeform 28"/>
              <p:cNvSpPr>
                <a:spLocks/>
              </p:cNvSpPr>
              <p:nvPr/>
            </p:nvSpPr>
            <p:spPr bwMode="auto">
              <a:xfrm>
                <a:off x="3366" y="3664"/>
                <a:ext cx="272" cy="229"/>
              </a:xfrm>
              <a:custGeom>
                <a:avLst/>
                <a:gdLst>
                  <a:gd name="T0" fmla="*/ 272 w 272"/>
                  <a:gd name="T1" fmla="*/ 203 h 229"/>
                  <a:gd name="T2" fmla="*/ 272 w 272"/>
                  <a:gd name="T3" fmla="*/ 205 h 229"/>
                  <a:gd name="T4" fmla="*/ 267 w 272"/>
                  <a:gd name="T5" fmla="*/ 208 h 229"/>
                  <a:gd name="T6" fmla="*/ 260 w 272"/>
                  <a:gd name="T7" fmla="*/ 212 h 229"/>
                  <a:gd name="T8" fmla="*/ 251 w 272"/>
                  <a:gd name="T9" fmla="*/ 217 h 229"/>
                  <a:gd name="T10" fmla="*/ 239 w 272"/>
                  <a:gd name="T11" fmla="*/ 222 h 229"/>
                  <a:gd name="T12" fmla="*/ 227 w 272"/>
                  <a:gd name="T13" fmla="*/ 227 h 229"/>
                  <a:gd name="T14" fmla="*/ 213 w 272"/>
                  <a:gd name="T15" fmla="*/ 229 h 229"/>
                  <a:gd name="T16" fmla="*/ 196 w 272"/>
                  <a:gd name="T17" fmla="*/ 227 h 229"/>
                  <a:gd name="T18" fmla="*/ 182 w 272"/>
                  <a:gd name="T19" fmla="*/ 224 h 229"/>
                  <a:gd name="T20" fmla="*/ 165 w 272"/>
                  <a:gd name="T21" fmla="*/ 215 h 229"/>
                  <a:gd name="T22" fmla="*/ 153 w 272"/>
                  <a:gd name="T23" fmla="*/ 205 h 229"/>
                  <a:gd name="T24" fmla="*/ 141 w 272"/>
                  <a:gd name="T25" fmla="*/ 196 h 229"/>
                  <a:gd name="T26" fmla="*/ 134 w 272"/>
                  <a:gd name="T27" fmla="*/ 186 h 229"/>
                  <a:gd name="T28" fmla="*/ 129 w 272"/>
                  <a:gd name="T29" fmla="*/ 177 h 229"/>
                  <a:gd name="T30" fmla="*/ 124 w 272"/>
                  <a:gd name="T31" fmla="*/ 167 h 229"/>
                  <a:gd name="T32" fmla="*/ 124 w 272"/>
                  <a:gd name="T33" fmla="*/ 160 h 229"/>
                  <a:gd name="T34" fmla="*/ 122 w 272"/>
                  <a:gd name="T35" fmla="*/ 155 h 229"/>
                  <a:gd name="T36" fmla="*/ 122 w 272"/>
                  <a:gd name="T37" fmla="*/ 150 h 229"/>
                  <a:gd name="T38" fmla="*/ 124 w 272"/>
                  <a:gd name="T39" fmla="*/ 148 h 229"/>
                  <a:gd name="T40" fmla="*/ 124 w 272"/>
                  <a:gd name="T41" fmla="*/ 146 h 229"/>
                  <a:gd name="T42" fmla="*/ 122 w 272"/>
                  <a:gd name="T43" fmla="*/ 148 h 229"/>
                  <a:gd name="T44" fmla="*/ 120 w 272"/>
                  <a:gd name="T45" fmla="*/ 150 h 229"/>
                  <a:gd name="T46" fmla="*/ 115 w 272"/>
                  <a:gd name="T47" fmla="*/ 153 h 229"/>
                  <a:gd name="T48" fmla="*/ 110 w 272"/>
                  <a:gd name="T49" fmla="*/ 155 h 229"/>
                  <a:gd name="T50" fmla="*/ 103 w 272"/>
                  <a:gd name="T51" fmla="*/ 157 h 229"/>
                  <a:gd name="T52" fmla="*/ 93 w 272"/>
                  <a:gd name="T53" fmla="*/ 157 h 229"/>
                  <a:gd name="T54" fmla="*/ 84 w 272"/>
                  <a:gd name="T55" fmla="*/ 157 h 229"/>
                  <a:gd name="T56" fmla="*/ 77 w 272"/>
                  <a:gd name="T57" fmla="*/ 157 h 229"/>
                  <a:gd name="T58" fmla="*/ 65 w 272"/>
                  <a:gd name="T59" fmla="*/ 153 h 229"/>
                  <a:gd name="T60" fmla="*/ 55 w 272"/>
                  <a:gd name="T61" fmla="*/ 146 h 229"/>
                  <a:gd name="T62" fmla="*/ 48 w 272"/>
                  <a:gd name="T63" fmla="*/ 138 h 229"/>
                  <a:gd name="T64" fmla="*/ 43 w 272"/>
                  <a:gd name="T65" fmla="*/ 129 h 229"/>
                  <a:gd name="T66" fmla="*/ 39 w 272"/>
                  <a:gd name="T67" fmla="*/ 122 h 229"/>
                  <a:gd name="T68" fmla="*/ 39 w 272"/>
                  <a:gd name="T69" fmla="*/ 112 h 229"/>
                  <a:gd name="T70" fmla="*/ 39 w 272"/>
                  <a:gd name="T71" fmla="*/ 105 h 229"/>
                  <a:gd name="T72" fmla="*/ 39 w 272"/>
                  <a:gd name="T73" fmla="*/ 98 h 229"/>
                  <a:gd name="T74" fmla="*/ 41 w 272"/>
                  <a:gd name="T75" fmla="*/ 91 h 229"/>
                  <a:gd name="T76" fmla="*/ 41 w 272"/>
                  <a:gd name="T77" fmla="*/ 86 h 229"/>
                  <a:gd name="T78" fmla="*/ 43 w 272"/>
                  <a:gd name="T79" fmla="*/ 84 h 229"/>
                  <a:gd name="T80" fmla="*/ 43 w 272"/>
                  <a:gd name="T81" fmla="*/ 81 h 229"/>
                  <a:gd name="T82" fmla="*/ 43 w 272"/>
                  <a:gd name="T83" fmla="*/ 81 h 229"/>
                  <a:gd name="T84" fmla="*/ 39 w 272"/>
                  <a:gd name="T85" fmla="*/ 79 h 229"/>
                  <a:gd name="T86" fmla="*/ 34 w 272"/>
                  <a:gd name="T87" fmla="*/ 76 h 229"/>
                  <a:gd name="T88" fmla="*/ 29 w 272"/>
                  <a:gd name="T89" fmla="*/ 72 h 229"/>
                  <a:gd name="T90" fmla="*/ 22 w 272"/>
                  <a:gd name="T91" fmla="*/ 64 h 229"/>
                  <a:gd name="T92" fmla="*/ 15 w 272"/>
                  <a:gd name="T93" fmla="*/ 55 h 229"/>
                  <a:gd name="T94" fmla="*/ 10 w 272"/>
                  <a:gd name="T95" fmla="*/ 45 h 229"/>
                  <a:gd name="T96" fmla="*/ 5 w 272"/>
                  <a:gd name="T97" fmla="*/ 31 h 229"/>
                  <a:gd name="T98" fmla="*/ 3 w 272"/>
                  <a:gd name="T99" fmla="*/ 17 h 229"/>
                  <a:gd name="T100" fmla="*/ 0 w 272"/>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2"/>
                  <a:gd name="T154" fmla="*/ 0 h 229"/>
                  <a:gd name="T155" fmla="*/ 272 w 272"/>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2" h="229">
                    <a:moveTo>
                      <a:pt x="272" y="203"/>
                    </a:moveTo>
                    <a:lnTo>
                      <a:pt x="272" y="205"/>
                    </a:lnTo>
                    <a:lnTo>
                      <a:pt x="267" y="208"/>
                    </a:lnTo>
                    <a:lnTo>
                      <a:pt x="260" y="212"/>
                    </a:lnTo>
                    <a:lnTo>
                      <a:pt x="251" y="217"/>
                    </a:lnTo>
                    <a:lnTo>
                      <a:pt x="239" y="222"/>
                    </a:lnTo>
                    <a:lnTo>
                      <a:pt x="227" y="227"/>
                    </a:lnTo>
                    <a:lnTo>
                      <a:pt x="213" y="229"/>
                    </a:lnTo>
                    <a:lnTo>
                      <a:pt x="196" y="227"/>
                    </a:lnTo>
                    <a:lnTo>
                      <a:pt x="182" y="224"/>
                    </a:lnTo>
                    <a:lnTo>
                      <a:pt x="165" y="215"/>
                    </a:lnTo>
                    <a:lnTo>
                      <a:pt x="153" y="205"/>
                    </a:lnTo>
                    <a:lnTo>
                      <a:pt x="141" y="196"/>
                    </a:lnTo>
                    <a:lnTo>
                      <a:pt x="134" y="186"/>
                    </a:lnTo>
                    <a:lnTo>
                      <a:pt x="129" y="177"/>
                    </a:lnTo>
                    <a:lnTo>
                      <a:pt x="124" y="167"/>
                    </a:lnTo>
                    <a:lnTo>
                      <a:pt x="124" y="160"/>
                    </a:lnTo>
                    <a:lnTo>
                      <a:pt x="122" y="155"/>
                    </a:lnTo>
                    <a:lnTo>
                      <a:pt x="122" y="150"/>
                    </a:lnTo>
                    <a:lnTo>
                      <a:pt x="124" y="148"/>
                    </a:lnTo>
                    <a:lnTo>
                      <a:pt x="124" y="146"/>
                    </a:lnTo>
                    <a:lnTo>
                      <a:pt x="122" y="148"/>
                    </a:lnTo>
                    <a:lnTo>
                      <a:pt x="120" y="150"/>
                    </a:lnTo>
                    <a:lnTo>
                      <a:pt x="115" y="153"/>
                    </a:lnTo>
                    <a:lnTo>
                      <a:pt x="110" y="155"/>
                    </a:lnTo>
                    <a:lnTo>
                      <a:pt x="103" y="157"/>
                    </a:lnTo>
                    <a:lnTo>
                      <a:pt x="93" y="157"/>
                    </a:lnTo>
                    <a:lnTo>
                      <a:pt x="84" y="157"/>
                    </a:lnTo>
                    <a:lnTo>
                      <a:pt x="77" y="157"/>
                    </a:lnTo>
                    <a:lnTo>
                      <a:pt x="65" y="153"/>
                    </a:lnTo>
                    <a:lnTo>
                      <a:pt x="55" y="146"/>
                    </a:lnTo>
                    <a:lnTo>
                      <a:pt x="48" y="138"/>
                    </a:lnTo>
                    <a:lnTo>
                      <a:pt x="43" y="129"/>
                    </a:lnTo>
                    <a:lnTo>
                      <a:pt x="39" y="122"/>
                    </a:lnTo>
                    <a:lnTo>
                      <a:pt x="39" y="112"/>
                    </a:lnTo>
                    <a:lnTo>
                      <a:pt x="39" y="105"/>
                    </a:lnTo>
                    <a:lnTo>
                      <a:pt x="39" y="98"/>
                    </a:lnTo>
                    <a:lnTo>
                      <a:pt x="41" y="91"/>
                    </a:lnTo>
                    <a:lnTo>
                      <a:pt x="41" y="86"/>
                    </a:lnTo>
                    <a:lnTo>
                      <a:pt x="43" y="84"/>
                    </a:lnTo>
                    <a:lnTo>
                      <a:pt x="43" y="81"/>
                    </a:lnTo>
                    <a:lnTo>
                      <a:pt x="39" y="79"/>
                    </a:lnTo>
                    <a:lnTo>
                      <a:pt x="34" y="76"/>
                    </a:lnTo>
                    <a:lnTo>
                      <a:pt x="29" y="72"/>
                    </a:lnTo>
                    <a:lnTo>
                      <a:pt x="22" y="64"/>
                    </a:lnTo>
                    <a:lnTo>
                      <a:pt x="15" y="55"/>
                    </a:lnTo>
                    <a:lnTo>
                      <a:pt x="10" y="45"/>
                    </a:lnTo>
                    <a:lnTo>
                      <a:pt x="5" y="31"/>
                    </a:lnTo>
                    <a:lnTo>
                      <a:pt x="3" y="17"/>
                    </a:lnTo>
                    <a:lnTo>
                      <a:pt x="0" y="0"/>
                    </a:lnTo>
                  </a:path>
                </a:pathLst>
              </a:custGeom>
              <a:noFill/>
              <a:ln w="12700">
                <a:solidFill>
                  <a:srgbClr val="FF9900"/>
                </a:solidFill>
                <a:round/>
                <a:headEnd/>
                <a:tailEnd/>
              </a:ln>
            </p:spPr>
            <p:txBody>
              <a:bodyPr/>
              <a:lstStyle/>
              <a:p>
                <a:endParaRPr lang="en-US"/>
              </a:p>
            </p:txBody>
          </p:sp>
          <p:sp>
            <p:nvSpPr>
              <p:cNvPr id="3116" name="Freeform 29"/>
              <p:cNvSpPr>
                <a:spLocks/>
              </p:cNvSpPr>
              <p:nvPr/>
            </p:nvSpPr>
            <p:spPr bwMode="auto">
              <a:xfrm>
                <a:off x="3638" y="3664"/>
                <a:ext cx="360" cy="236"/>
              </a:xfrm>
              <a:custGeom>
                <a:avLst/>
                <a:gdLst>
                  <a:gd name="T0" fmla="*/ 3 w 360"/>
                  <a:gd name="T1" fmla="*/ 205 h 236"/>
                  <a:gd name="T2" fmla="*/ 3 w 360"/>
                  <a:gd name="T3" fmla="*/ 212 h 236"/>
                  <a:gd name="T4" fmla="*/ 7 w 360"/>
                  <a:gd name="T5" fmla="*/ 219 h 236"/>
                  <a:gd name="T6" fmla="*/ 17 w 360"/>
                  <a:gd name="T7" fmla="*/ 229 h 236"/>
                  <a:gd name="T8" fmla="*/ 34 w 360"/>
                  <a:gd name="T9" fmla="*/ 236 h 236"/>
                  <a:gd name="T10" fmla="*/ 55 w 360"/>
                  <a:gd name="T11" fmla="*/ 236 h 236"/>
                  <a:gd name="T12" fmla="*/ 72 w 360"/>
                  <a:gd name="T13" fmla="*/ 229 h 236"/>
                  <a:gd name="T14" fmla="*/ 79 w 360"/>
                  <a:gd name="T15" fmla="*/ 219 h 236"/>
                  <a:gd name="T16" fmla="*/ 84 w 360"/>
                  <a:gd name="T17" fmla="*/ 212 h 236"/>
                  <a:gd name="T18" fmla="*/ 86 w 360"/>
                  <a:gd name="T19" fmla="*/ 205 h 236"/>
                  <a:gd name="T20" fmla="*/ 88 w 360"/>
                  <a:gd name="T21" fmla="*/ 205 h 236"/>
                  <a:gd name="T22" fmla="*/ 100 w 360"/>
                  <a:gd name="T23" fmla="*/ 215 h 236"/>
                  <a:gd name="T24" fmla="*/ 119 w 360"/>
                  <a:gd name="T25" fmla="*/ 224 h 236"/>
                  <a:gd name="T26" fmla="*/ 148 w 360"/>
                  <a:gd name="T27" fmla="*/ 229 h 236"/>
                  <a:gd name="T28" fmla="*/ 179 w 360"/>
                  <a:gd name="T29" fmla="*/ 224 h 236"/>
                  <a:gd name="T30" fmla="*/ 208 w 360"/>
                  <a:gd name="T31" fmla="*/ 205 h 236"/>
                  <a:gd name="T32" fmla="*/ 227 w 360"/>
                  <a:gd name="T33" fmla="*/ 186 h 236"/>
                  <a:gd name="T34" fmla="*/ 234 w 360"/>
                  <a:gd name="T35" fmla="*/ 169 h 236"/>
                  <a:gd name="T36" fmla="*/ 236 w 360"/>
                  <a:gd name="T37" fmla="*/ 155 h 236"/>
                  <a:gd name="T38" fmla="*/ 236 w 360"/>
                  <a:gd name="T39" fmla="*/ 148 h 236"/>
                  <a:gd name="T40" fmla="*/ 236 w 360"/>
                  <a:gd name="T41" fmla="*/ 148 h 236"/>
                  <a:gd name="T42" fmla="*/ 243 w 360"/>
                  <a:gd name="T43" fmla="*/ 153 h 236"/>
                  <a:gd name="T44" fmla="*/ 258 w 360"/>
                  <a:gd name="T45" fmla="*/ 157 h 236"/>
                  <a:gd name="T46" fmla="*/ 274 w 360"/>
                  <a:gd name="T47" fmla="*/ 160 h 236"/>
                  <a:gd name="T48" fmla="*/ 293 w 360"/>
                  <a:gd name="T49" fmla="*/ 153 h 236"/>
                  <a:gd name="T50" fmla="*/ 313 w 360"/>
                  <a:gd name="T51" fmla="*/ 138 h 236"/>
                  <a:gd name="T52" fmla="*/ 320 w 360"/>
                  <a:gd name="T53" fmla="*/ 122 h 236"/>
                  <a:gd name="T54" fmla="*/ 322 w 360"/>
                  <a:gd name="T55" fmla="*/ 105 h 236"/>
                  <a:gd name="T56" fmla="*/ 320 w 360"/>
                  <a:gd name="T57" fmla="*/ 91 h 236"/>
                  <a:gd name="T58" fmla="*/ 317 w 360"/>
                  <a:gd name="T59" fmla="*/ 84 h 236"/>
                  <a:gd name="T60" fmla="*/ 317 w 360"/>
                  <a:gd name="T61" fmla="*/ 81 h 236"/>
                  <a:gd name="T62" fmla="*/ 324 w 360"/>
                  <a:gd name="T63" fmla="*/ 76 h 236"/>
                  <a:gd name="T64" fmla="*/ 336 w 360"/>
                  <a:gd name="T65" fmla="*/ 64 h 236"/>
                  <a:gd name="T66" fmla="*/ 351 w 360"/>
                  <a:gd name="T67" fmla="*/ 45 h 236"/>
                  <a:gd name="T68" fmla="*/ 358 w 360"/>
                  <a:gd name="T69" fmla="*/ 17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0"/>
                  <a:gd name="T106" fmla="*/ 0 h 236"/>
                  <a:gd name="T107" fmla="*/ 360 w 360"/>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0" h="236">
                    <a:moveTo>
                      <a:pt x="0" y="203"/>
                    </a:moveTo>
                    <a:lnTo>
                      <a:pt x="3" y="205"/>
                    </a:lnTo>
                    <a:lnTo>
                      <a:pt x="3" y="208"/>
                    </a:lnTo>
                    <a:lnTo>
                      <a:pt x="3" y="212"/>
                    </a:lnTo>
                    <a:lnTo>
                      <a:pt x="5" y="215"/>
                    </a:lnTo>
                    <a:lnTo>
                      <a:pt x="7" y="219"/>
                    </a:lnTo>
                    <a:lnTo>
                      <a:pt x="12" y="224"/>
                    </a:lnTo>
                    <a:lnTo>
                      <a:pt x="17" y="229"/>
                    </a:lnTo>
                    <a:lnTo>
                      <a:pt x="24" y="234"/>
                    </a:lnTo>
                    <a:lnTo>
                      <a:pt x="34" y="236"/>
                    </a:lnTo>
                    <a:lnTo>
                      <a:pt x="43" y="236"/>
                    </a:lnTo>
                    <a:lnTo>
                      <a:pt x="55" y="236"/>
                    </a:lnTo>
                    <a:lnTo>
                      <a:pt x="65" y="234"/>
                    </a:lnTo>
                    <a:lnTo>
                      <a:pt x="72" y="229"/>
                    </a:lnTo>
                    <a:lnTo>
                      <a:pt x="76" y="224"/>
                    </a:lnTo>
                    <a:lnTo>
                      <a:pt x="79" y="219"/>
                    </a:lnTo>
                    <a:lnTo>
                      <a:pt x="84" y="215"/>
                    </a:lnTo>
                    <a:lnTo>
                      <a:pt x="84" y="212"/>
                    </a:lnTo>
                    <a:lnTo>
                      <a:pt x="86" y="208"/>
                    </a:lnTo>
                    <a:lnTo>
                      <a:pt x="86" y="205"/>
                    </a:lnTo>
                    <a:lnTo>
                      <a:pt x="88" y="205"/>
                    </a:lnTo>
                    <a:lnTo>
                      <a:pt x="91" y="210"/>
                    </a:lnTo>
                    <a:lnTo>
                      <a:pt x="100" y="215"/>
                    </a:lnTo>
                    <a:lnTo>
                      <a:pt x="110" y="219"/>
                    </a:lnTo>
                    <a:lnTo>
                      <a:pt x="119" y="224"/>
                    </a:lnTo>
                    <a:lnTo>
                      <a:pt x="134" y="227"/>
                    </a:lnTo>
                    <a:lnTo>
                      <a:pt x="148" y="229"/>
                    </a:lnTo>
                    <a:lnTo>
                      <a:pt x="162" y="229"/>
                    </a:lnTo>
                    <a:lnTo>
                      <a:pt x="179" y="224"/>
                    </a:lnTo>
                    <a:lnTo>
                      <a:pt x="193" y="217"/>
                    </a:lnTo>
                    <a:lnTo>
                      <a:pt x="208" y="205"/>
                    </a:lnTo>
                    <a:lnTo>
                      <a:pt x="217" y="196"/>
                    </a:lnTo>
                    <a:lnTo>
                      <a:pt x="227" y="186"/>
                    </a:lnTo>
                    <a:lnTo>
                      <a:pt x="231" y="177"/>
                    </a:lnTo>
                    <a:lnTo>
                      <a:pt x="234" y="169"/>
                    </a:lnTo>
                    <a:lnTo>
                      <a:pt x="236" y="162"/>
                    </a:lnTo>
                    <a:lnTo>
                      <a:pt x="236" y="155"/>
                    </a:lnTo>
                    <a:lnTo>
                      <a:pt x="236" y="150"/>
                    </a:lnTo>
                    <a:lnTo>
                      <a:pt x="236" y="148"/>
                    </a:lnTo>
                    <a:lnTo>
                      <a:pt x="239" y="150"/>
                    </a:lnTo>
                    <a:lnTo>
                      <a:pt x="243" y="153"/>
                    </a:lnTo>
                    <a:lnTo>
                      <a:pt x="251" y="155"/>
                    </a:lnTo>
                    <a:lnTo>
                      <a:pt x="258" y="157"/>
                    </a:lnTo>
                    <a:lnTo>
                      <a:pt x="265" y="160"/>
                    </a:lnTo>
                    <a:lnTo>
                      <a:pt x="274" y="160"/>
                    </a:lnTo>
                    <a:lnTo>
                      <a:pt x="284" y="157"/>
                    </a:lnTo>
                    <a:lnTo>
                      <a:pt x="293" y="153"/>
                    </a:lnTo>
                    <a:lnTo>
                      <a:pt x="303" y="148"/>
                    </a:lnTo>
                    <a:lnTo>
                      <a:pt x="313" y="138"/>
                    </a:lnTo>
                    <a:lnTo>
                      <a:pt x="317" y="131"/>
                    </a:lnTo>
                    <a:lnTo>
                      <a:pt x="320" y="122"/>
                    </a:lnTo>
                    <a:lnTo>
                      <a:pt x="322" y="112"/>
                    </a:lnTo>
                    <a:lnTo>
                      <a:pt x="322" y="105"/>
                    </a:lnTo>
                    <a:lnTo>
                      <a:pt x="320" y="98"/>
                    </a:lnTo>
                    <a:lnTo>
                      <a:pt x="320" y="91"/>
                    </a:lnTo>
                    <a:lnTo>
                      <a:pt x="317" y="86"/>
                    </a:lnTo>
                    <a:lnTo>
                      <a:pt x="317" y="84"/>
                    </a:lnTo>
                    <a:lnTo>
                      <a:pt x="315" y="84"/>
                    </a:lnTo>
                    <a:lnTo>
                      <a:pt x="317" y="81"/>
                    </a:lnTo>
                    <a:lnTo>
                      <a:pt x="320" y="79"/>
                    </a:lnTo>
                    <a:lnTo>
                      <a:pt x="324" y="76"/>
                    </a:lnTo>
                    <a:lnTo>
                      <a:pt x="332" y="72"/>
                    </a:lnTo>
                    <a:lnTo>
                      <a:pt x="336" y="64"/>
                    </a:lnTo>
                    <a:lnTo>
                      <a:pt x="343" y="55"/>
                    </a:lnTo>
                    <a:lnTo>
                      <a:pt x="351" y="45"/>
                    </a:lnTo>
                    <a:lnTo>
                      <a:pt x="355" y="33"/>
                    </a:lnTo>
                    <a:lnTo>
                      <a:pt x="358" y="17"/>
                    </a:lnTo>
                    <a:lnTo>
                      <a:pt x="360" y="0"/>
                    </a:lnTo>
                  </a:path>
                </a:pathLst>
              </a:custGeom>
              <a:noFill/>
              <a:ln w="12700">
                <a:solidFill>
                  <a:srgbClr val="FF9900"/>
                </a:solidFill>
                <a:round/>
                <a:headEnd/>
                <a:tailEnd/>
              </a:ln>
            </p:spPr>
            <p:txBody>
              <a:bodyPr/>
              <a:lstStyle/>
              <a:p>
                <a:endParaRPr lang="en-US"/>
              </a:p>
            </p:txBody>
          </p:sp>
        </p:grpSp>
        <p:sp>
          <p:nvSpPr>
            <p:cNvPr id="3092" name="Freeform 30"/>
            <p:cNvSpPr>
              <a:spLocks/>
            </p:cNvSpPr>
            <p:nvPr/>
          </p:nvSpPr>
          <p:spPr bwMode="auto">
            <a:xfrm>
              <a:off x="4346" y="4062"/>
              <a:ext cx="115" cy="115"/>
            </a:xfrm>
            <a:custGeom>
              <a:avLst/>
              <a:gdLst>
                <a:gd name="T0" fmla="*/ 112 w 115"/>
                <a:gd name="T1" fmla="*/ 112 h 115"/>
                <a:gd name="T2" fmla="*/ 115 w 115"/>
                <a:gd name="T3" fmla="*/ 0 h 115"/>
                <a:gd name="T4" fmla="*/ 0 w 115"/>
                <a:gd name="T5" fmla="*/ 0 h 115"/>
                <a:gd name="T6" fmla="*/ 0 w 115"/>
                <a:gd name="T7" fmla="*/ 115 h 115"/>
                <a:gd name="T8" fmla="*/ 115 w 115"/>
                <a:gd name="T9" fmla="*/ 115 h 115"/>
                <a:gd name="T10" fmla="*/ 115 w 115"/>
                <a:gd name="T11" fmla="*/ 115 h 115"/>
                <a:gd name="T12" fmla="*/ 0 60000 65536"/>
                <a:gd name="T13" fmla="*/ 0 60000 65536"/>
                <a:gd name="T14" fmla="*/ 0 60000 65536"/>
                <a:gd name="T15" fmla="*/ 0 60000 65536"/>
                <a:gd name="T16" fmla="*/ 0 60000 65536"/>
                <a:gd name="T17" fmla="*/ 0 60000 65536"/>
                <a:gd name="T18" fmla="*/ 0 w 115"/>
                <a:gd name="T19" fmla="*/ 0 h 115"/>
                <a:gd name="T20" fmla="*/ 115 w 115"/>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5" h="115">
                  <a:moveTo>
                    <a:pt x="112" y="112"/>
                  </a:moveTo>
                  <a:lnTo>
                    <a:pt x="115" y="0"/>
                  </a:lnTo>
                  <a:lnTo>
                    <a:pt x="0" y="0"/>
                  </a:lnTo>
                  <a:lnTo>
                    <a:pt x="0" y="115"/>
                  </a:lnTo>
                  <a:lnTo>
                    <a:pt x="115" y="115"/>
                  </a:lnTo>
                </a:path>
              </a:pathLst>
            </a:custGeom>
            <a:solidFill>
              <a:schemeClr val="accent2">
                <a:alpha val="50195"/>
              </a:schemeClr>
            </a:solidFill>
            <a:ln w="7938">
              <a:solidFill>
                <a:srgbClr val="000000"/>
              </a:solidFill>
              <a:round/>
              <a:headEnd/>
              <a:tailEnd/>
            </a:ln>
          </p:spPr>
          <p:txBody>
            <a:bodyPr/>
            <a:lstStyle/>
            <a:p>
              <a:endParaRPr lang="en-US"/>
            </a:p>
          </p:txBody>
        </p:sp>
        <p:sp>
          <p:nvSpPr>
            <p:cNvPr id="3093" name="Freeform 31"/>
            <p:cNvSpPr>
              <a:spLocks/>
            </p:cNvSpPr>
            <p:nvPr/>
          </p:nvSpPr>
          <p:spPr bwMode="auto">
            <a:xfrm>
              <a:off x="4985" y="4062"/>
              <a:ext cx="112" cy="115"/>
            </a:xfrm>
            <a:custGeom>
              <a:avLst/>
              <a:gdLst>
                <a:gd name="T0" fmla="*/ 112 w 112"/>
                <a:gd name="T1" fmla="*/ 112 h 115"/>
                <a:gd name="T2" fmla="*/ 112 w 112"/>
                <a:gd name="T3" fmla="*/ 0 h 115"/>
                <a:gd name="T4" fmla="*/ 0 w 112"/>
                <a:gd name="T5" fmla="*/ 0 h 115"/>
                <a:gd name="T6" fmla="*/ 0 w 112"/>
                <a:gd name="T7" fmla="*/ 115 h 115"/>
                <a:gd name="T8" fmla="*/ 112 w 112"/>
                <a:gd name="T9" fmla="*/ 115 h 115"/>
                <a:gd name="T10" fmla="*/ 112 w 112"/>
                <a:gd name="T11" fmla="*/ 115 h 115"/>
                <a:gd name="T12" fmla="*/ 0 60000 65536"/>
                <a:gd name="T13" fmla="*/ 0 60000 65536"/>
                <a:gd name="T14" fmla="*/ 0 60000 65536"/>
                <a:gd name="T15" fmla="*/ 0 60000 65536"/>
                <a:gd name="T16" fmla="*/ 0 60000 65536"/>
                <a:gd name="T17" fmla="*/ 0 60000 65536"/>
                <a:gd name="T18" fmla="*/ 0 w 112"/>
                <a:gd name="T19" fmla="*/ 0 h 115"/>
                <a:gd name="T20" fmla="*/ 112 w 112"/>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2" h="115">
                  <a:moveTo>
                    <a:pt x="112" y="112"/>
                  </a:moveTo>
                  <a:lnTo>
                    <a:pt x="112" y="0"/>
                  </a:lnTo>
                  <a:lnTo>
                    <a:pt x="0" y="0"/>
                  </a:lnTo>
                  <a:lnTo>
                    <a:pt x="0" y="115"/>
                  </a:lnTo>
                  <a:lnTo>
                    <a:pt x="112" y="115"/>
                  </a:lnTo>
                </a:path>
              </a:pathLst>
            </a:custGeom>
            <a:solidFill>
              <a:schemeClr val="accent1">
                <a:alpha val="50195"/>
              </a:schemeClr>
            </a:solidFill>
            <a:ln w="7938">
              <a:solidFill>
                <a:srgbClr val="000000"/>
              </a:solidFill>
              <a:round/>
              <a:headEnd/>
              <a:tailEnd/>
            </a:ln>
          </p:spPr>
          <p:txBody>
            <a:bodyPr/>
            <a:lstStyle/>
            <a:p>
              <a:endParaRPr lang="en-US"/>
            </a:p>
          </p:txBody>
        </p:sp>
        <p:sp>
          <p:nvSpPr>
            <p:cNvPr id="3094" name="Line 32"/>
            <p:cNvSpPr>
              <a:spLocks noChangeShapeType="1"/>
            </p:cNvSpPr>
            <p:nvPr/>
          </p:nvSpPr>
          <p:spPr bwMode="auto">
            <a:xfrm>
              <a:off x="4206" y="2558"/>
              <a:ext cx="1" cy="119"/>
            </a:xfrm>
            <a:prstGeom prst="line">
              <a:avLst/>
            </a:prstGeom>
            <a:noFill/>
            <a:ln w="7938">
              <a:solidFill>
                <a:srgbClr val="000000"/>
              </a:solidFill>
              <a:round/>
              <a:headEnd/>
              <a:tailEnd/>
            </a:ln>
          </p:spPr>
          <p:txBody>
            <a:bodyPr/>
            <a:lstStyle/>
            <a:p>
              <a:endParaRPr lang="en-US"/>
            </a:p>
          </p:txBody>
        </p:sp>
        <p:sp>
          <p:nvSpPr>
            <p:cNvPr id="3095" name="Line 33"/>
            <p:cNvSpPr>
              <a:spLocks noChangeShapeType="1"/>
            </p:cNvSpPr>
            <p:nvPr/>
          </p:nvSpPr>
          <p:spPr bwMode="auto">
            <a:xfrm flipH="1" flipV="1">
              <a:off x="3719" y="2813"/>
              <a:ext cx="172" cy="95"/>
            </a:xfrm>
            <a:prstGeom prst="line">
              <a:avLst/>
            </a:prstGeom>
            <a:noFill/>
            <a:ln w="7938">
              <a:solidFill>
                <a:srgbClr val="000000"/>
              </a:solidFill>
              <a:round/>
              <a:headEnd/>
              <a:tailEnd/>
            </a:ln>
          </p:spPr>
          <p:txBody>
            <a:bodyPr/>
            <a:lstStyle/>
            <a:p>
              <a:endParaRPr lang="en-US"/>
            </a:p>
          </p:txBody>
        </p:sp>
        <p:sp>
          <p:nvSpPr>
            <p:cNvPr id="3096" name="Line 34"/>
            <p:cNvSpPr>
              <a:spLocks noChangeShapeType="1"/>
            </p:cNvSpPr>
            <p:nvPr/>
          </p:nvSpPr>
          <p:spPr bwMode="auto">
            <a:xfrm flipV="1">
              <a:off x="4520" y="2811"/>
              <a:ext cx="184" cy="102"/>
            </a:xfrm>
            <a:prstGeom prst="line">
              <a:avLst/>
            </a:prstGeom>
            <a:noFill/>
            <a:ln w="7938">
              <a:solidFill>
                <a:srgbClr val="000000"/>
              </a:solidFill>
              <a:round/>
              <a:headEnd/>
              <a:tailEnd/>
            </a:ln>
          </p:spPr>
          <p:txBody>
            <a:bodyPr/>
            <a:lstStyle/>
            <a:p>
              <a:endParaRPr lang="en-US"/>
            </a:p>
          </p:txBody>
        </p:sp>
        <p:sp>
          <p:nvSpPr>
            <p:cNvPr id="3097" name="Line 35"/>
            <p:cNvSpPr>
              <a:spLocks noChangeShapeType="1"/>
            </p:cNvSpPr>
            <p:nvPr/>
          </p:nvSpPr>
          <p:spPr bwMode="auto">
            <a:xfrm flipH="1">
              <a:off x="3683" y="3049"/>
              <a:ext cx="253" cy="379"/>
            </a:xfrm>
            <a:prstGeom prst="line">
              <a:avLst/>
            </a:prstGeom>
            <a:noFill/>
            <a:ln w="7938">
              <a:solidFill>
                <a:srgbClr val="000000"/>
              </a:solidFill>
              <a:round/>
              <a:headEnd/>
              <a:tailEnd/>
            </a:ln>
          </p:spPr>
          <p:txBody>
            <a:bodyPr/>
            <a:lstStyle/>
            <a:p>
              <a:endParaRPr lang="en-US"/>
            </a:p>
          </p:txBody>
        </p:sp>
        <p:sp>
          <p:nvSpPr>
            <p:cNvPr id="3098" name="Freeform 36"/>
            <p:cNvSpPr>
              <a:spLocks/>
            </p:cNvSpPr>
            <p:nvPr/>
          </p:nvSpPr>
          <p:spPr bwMode="auto">
            <a:xfrm>
              <a:off x="3745" y="3199"/>
              <a:ext cx="113" cy="115"/>
            </a:xfrm>
            <a:custGeom>
              <a:avLst/>
              <a:gdLst>
                <a:gd name="T0" fmla="*/ 113 w 113"/>
                <a:gd name="T1" fmla="*/ 112 h 115"/>
                <a:gd name="T2" fmla="*/ 113 w 113"/>
                <a:gd name="T3" fmla="*/ 0 h 115"/>
                <a:gd name="T4" fmla="*/ 0 w 113"/>
                <a:gd name="T5" fmla="*/ 0 h 115"/>
                <a:gd name="T6" fmla="*/ 0 w 113"/>
                <a:gd name="T7" fmla="*/ 115 h 115"/>
                <a:gd name="T8" fmla="*/ 113 w 113"/>
                <a:gd name="T9" fmla="*/ 115 h 115"/>
                <a:gd name="T10" fmla="*/ 113 w 113"/>
                <a:gd name="T11" fmla="*/ 115 h 115"/>
                <a:gd name="T12" fmla="*/ 113 w 113"/>
                <a:gd name="T13" fmla="*/ 112 h 115"/>
                <a:gd name="T14" fmla="*/ 0 60000 65536"/>
                <a:gd name="T15" fmla="*/ 0 60000 65536"/>
                <a:gd name="T16" fmla="*/ 0 60000 65536"/>
                <a:gd name="T17" fmla="*/ 0 60000 65536"/>
                <a:gd name="T18" fmla="*/ 0 60000 65536"/>
                <a:gd name="T19" fmla="*/ 0 60000 65536"/>
                <a:gd name="T20" fmla="*/ 0 60000 65536"/>
                <a:gd name="T21" fmla="*/ 0 w 113"/>
                <a:gd name="T22" fmla="*/ 0 h 115"/>
                <a:gd name="T23" fmla="*/ 113 w 113"/>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15">
                  <a:moveTo>
                    <a:pt x="113" y="112"/>
                  </a:moveTo>
                  <a:lnTo>
                    <a:pt x="113" y="0"/>
                  </a:lnTo>
                  <a:lnTo>
                    <a:pt x="0" y="0"/>
                  </a:lnTo>
                  <a:lnTo>
                    <a:pt x="0" y="115"/>
                  </a:lnTo>
                  <a:lnTo>
                    <a:pt x="113" y="115"/>
                  </a:lnTo>
                  <a:lnTo>
                    <a:pt x="113" y="112"/>
                  </a:lnTo>
                  <a:close/>
                </a:path>
              </a:pathLst>
            </a:custGeom>
            <a:solidFill>
              <a:srgbClr val="FFFF66">
                <a:alpha val="50195"/>
              </a:srgbClr>
            </a:solidFill>
            <a:ln w="9525">
              <a:solidFill>
                <a:schemeClr val="tx1"/>
              </a:solidFill>
              <a:round/>
              <a:headEnd/>
              <a:tailEnd/>
            </a:ln>
          </p:spPr>
          <p:txBody>
            <a:bodyPr/>
            <a:lstStyle/>
            <a:p>
              <a:endParaRPr lang="en-US"/>
            </a:p>
          </p:txBody>
        </p:sp>
        <p:sp>
          <p:nvSpPr>
            <p:cNvPr id="3099" name="Freeform 37"/>
            <p:cNvSpPr>
              <a:spLocks/>
            </p:cNvSpPr>
            <p:nvPr/>
          </p:nvSpPr>
          <p:spPr bwMode="auto">
            <a:xfrm>
              <a:off x="3984" y="3264"/>
              <a:ext cx="113" cy="115"/>
            </a:xfrm>
            <a:custGeom>
              <a:avLst/>
              <a:gdLst>
                <a:gd name="T0" fmla="*/ 113 w 113"/>
                <a:gd name="T1" fmla="*/ 112 h 115"/>
                <a:gd name="T2" fmla="*/ 113 w 113"/>
                <a:gd name="T3" fmla="*/ 0 h 115"/>
                <a:gd name="T4" fmla="*/ 0 w 113"/>
                <a:gd name="T5" fmla="*/ 0 h 115"/>
                <a:gd name="T6" fmla="*/ 0 w 113"/>
                <a:gd name="T7" fmla="*/ 115 h 115"/>
                <a:gd name="T8" fmla="*/ 113 w 113"/>
                <a:gd name="T9" fmla="*/ 115 h 115"/>
                <a:gd name="T10" fmla="*/ 113 w 113"/>
                <a:gd name="T11" fmla="*/ 115 h 115"/>
                <a:gd name="T12" fmla="*/ 0 60000 65536"/>
                <a:gd name="T13" fmla="*/ 0 60000 65536"/>
                <a:gd name="T14" fmla="*/ 0 60000 65536"/>
                <a:gd name="T15" fmla="*/ 0 60000 65536"/>
                <a:gd name="T16" fmla="*/ 0 60000 65536"/>
                <a:gd name="T17" fmla="*/ 0 60000 65536"/>
                <a:gd name="T18" fmla="*/ 0 w 113"/>
                <a:gd name="T19" fmla="*/ 0 h 115"/>
                <a:gd name="T20" fmla="*/ 113 w 113"/>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3" h="115">
                  <a:moveTo>
                    <a:pt x="113" y="112"/>
                  </a:moveTo>
                  <a:lnTo>
                    <a:pt x="113" y="0"/>
                  </a:lnTo>
                  <a:lnTo>
                    <a:pt x="0" y="0"/>
                  </a:lnTo>
                  <a:lnTo>
                    <a:pt x="0" y="115"/>
                  </a:lnTo>
                  <a:lnTo>
                    <a:pt x="113" y="115"/>
                  </a:lnTo>
                </a:path>
              </a:pathLst>
            </a:custGeom>
            <a:solidFill>
              <a:srgbClr val="FF0066">
                <a:alpha val="50195"/>
              </a:srgbClr>
            </a:solidFill>
            <a:ln w="7938">
              <a:solidFill>
                <a:srgbClr val="000000"/>
              </a:solidFill>
              <a:round/>
              <a:headEnd/>
              <a:tailEnd/>
            </a:ln>
          </p:spPr>
          <p:txBody>
            <a:bodyPr/>
            <a:lstStyle/>
            <a:p>
              <a:endParaRPr lang="en-US"/>
            </a:p>
          </p:txBody>
        </p:sp>
        <p:sp>
          <p:nvSpPr>
            <p:cNvPr id="3100" name="Line 38"/>
            <p:cNvSpPr>
              <a:spLocks noChangeShapeType="1"/>
            </p:cNvSpPr>
            <p:nvPr/>
          </p:nvSpPr>
          <p:spPr bwMode="auto">
            <a:xfrm>
              <a:off x="4468" y="3054"/>
              <a:ext cx="260" cy="374"/>
            </a:xfrm>
            <a:prstGeom prst="line">
              <a:avLst/>
            </a:prstGeom>
            <a:noFill/>
            <a:ln w="7938">
              <a:solidFill>
                <a:srgbClr val="000000"/>
              </a:solidFill>
              <a:round/>
              <a:headEnd/>
              <a:tailEnd/>
            </a:ln>
          </p:spPr>
          <p:txBody>
            <a:bodyPr/>
            <a:lstStyle/>
            <a:p>
              <a:endParaRPr lang="en-US"/>
            </a:p>
          </p:txBody>
        </p:sp>
        <p:sp>
          <p:nvSpPr>
            <p:cNvPr id="3101" name="Freeform 39"/>
            <p:cNvSpPr>
              <a:spLocks/>
            </p:cNvSpPr>
            <p:nvPr/>
          </p:nvSpPr>
          <p:spPr bwMode="auto">
            <a:xfrm>
              <a:off x="4554" y="3202"/>
              <a:ext cx="112" cy="112"/>
            </a:xfrm>
            <a:custGeom>
              <a:avLst/>
              <a:gdLst>
                <a:gd name="T0" fmla="*/ 112 w 112"/>
                <a:gd name="T1" fmla="*/ 112 h 112"/>
                <a:gd name="T2" fmla="*/ 112 w 112"/>
                <a:gd name="T3" fmla="*/ 0 h 112"/>
                <a:gd name="T4" fmla="*/ 0 w 112"/>
                <a:gd name="T5" fmla="*/ 0 h 112"/>
                <a:gd name="T6" fmla="*/ 0 w 112"/>
                <a:gd name="T7" fmla="*/ 112 h 112"/>
                <a:gd name="T8" fmla="*/ 112 w 112"/>
                <a:gd name="T9" fmla="*/ 112 h 112"/>
                <a:gd name="T10" fmla="*/ 112 w 112"/>
                <a:gd name="T11" fmla="*/ 112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close/>
                </a:path>
              </a:pathLst>
            </a:custGeom>
            <a:solidFill>
              <a:schemeClr val="accent1">
                <a:alpha val="50195"/>
              </a:schemeClr>
            </a:solidFill>
            <a:ln w="9525">
              <a:noFill/>
              <a:round/>
              <a:headEnd/>
              <a:tailEnd/>
            </a:ln>
          </p:spPr>
          <p:txBody>
            <a:bodyPr/>
            <a:lstStyle/>
            <a:p>
              <a:endParaRPr lang="en-US"/>
            </a:p>
          </p:txBody>
        </p:sp>
        <p:sp>
          <p:nvSpPr>
            <p:cNvPr id="3102" name="Freeform 40"/>
            <p:cNvSpPr>
              <a:spLocks/>
            </p:cNvSpPr>
            <p:nvPr/>
          </p:nvSpPr>
          <p:spPr bwMode="auto">
            <a:xfrm>
              <a:off x="4554" y="3202"/>
              <a:ext cx="112" cy="112"/>
            </a:xfrm>
            <a:custGeom>
              <a:avLst/>
              <a:gdLst>
                <a:gd name="T0" fmla="*/ 112 w 112"/>
                <a:gd name="T1" fmla="*/ 112 h 112"/>
                <a:gd name="T2" fmla="*/ 112 w 112"/>
                <a:gd name="T3" fmla="*/ 0 h 112"/>
                <a:gd name="T4" fmla="*/ 0 w 112"/>
                <a:gd name="T5" fmla="*/ 0 h 112"/>
                <a:gd name="T6" fmla="*/ 0 w 112"/>
                <a:gd name="T7" fmla="*/ 112 h 112"/>
                <a:gd name="T8" fmla="*/ 112 w 112"/>
                <a:gd name="T9" fmla="*/ 112 h 112"/>
                <a:gd name="T10" fmla="*/ 112 w 112"/>
                <a:gd name="T11" fmla="*/ 112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path>
              </a:pathLst>
            </a:custGeom>
            <a:solidFill>
              <a:schemeClr val="accent1">
                <a:alpha val="50195"/>
              </a:schemeClr>
            </a:solidFill>
            <a:ln w="7938">
              <a:solidFill>
                <a:srgbClr val="000000"/>
              </a:solidFill>
              <a:round/>
              <a:headEnd/>
              <a:tailEnd/>
            </a:ln>
          </p:spPr>
          <p:txBody>
            <a:bodyPr/>
            <a:lstStyle/>
            <a:p>
              <a:endParaRPr lang="en-US"/>
            </a:p>
          </p:txBody>
        </p:sp>
        <p:sp>
          <p:nvSpPr>
            <p:cNvPr id="3103" name="Line 41"/>
            <p:cNvSpPr>
              <a:spLocks noChangeShapeType="1"/>
            </p:cNvSpPr>
            <p:nvPr/>
          </p:nvSpPr>
          <p:spPr bwMode="auto">
            <a:xfrm flipH="1" flipV="1">
              <a:off x="3273" y="3447"/>
              <a:ext cx="141" cy="79"/>
            </a:xfrm>
            <a:prstGeom prst="line">
              <a:avLst/>
            </a:prstGeom>
            <a:noFill/>
            <a:ln w="7938">
              <a:solidFill>
                <a:srgbClr val="000000"/>
              </a:solidFill>
              <a:round/>
              <a:headEnd/>
              <a:tailEnd/>
            </a:ln>
          </p:spPr>
          <p:txBody>
            <a:bodyPr/>
            <a:lstStyle/>
            <a:p>
              <a:endParaRPr lang="en-US"/>
            </a:p>
          </p:txBody>
        </p:sp>
        <p:sp>
          <p:nvSpPr>
            <p:cNvPr id="3104" name="Line 42"/>
            <p:cNvSpPr>
              <a:spLocks noChangeShapeType="1"/>
            </p:cNvSpPr>
            <p:nvPr/>
          </p:nvSpPr>
          <p:spPr bwMode="auto">
            <a:xfrm flipV="1">
              <a:off x="4990" y="3447"/>
              <a:ext cx="148" cy="74"/>
            </a:xfrm>
            <a:prstGeom prst="line">
              <a:avLst/>
            </a:prstGeom>
            <a:noFill/>
            <a:ln w="7938">
              <a:solidFill>
                <a:srgbClr val="000000"/>
              </a:solidFill>
              <a:round/>
              <a:headEnd/>
              <a:tailEnd/>
            </a:ln>
          </p:spPr>
          <p:txBody>
            <a:bodyPr/>
            <a:lstStyle/>
            <a:p>
              <a:endParaRPr lang="en-US"/>
            </a:p>
          </p:txBody>
        </p:sp>
        <p:sp>
          <p:nvSpPr>
            <p:cNvPr id="3105" name="Line 43"/>
            <p:cNvSpPr>
              <a:spLocks noChangeShapeType="1"/>
            </p:cNvSpPr>
            <p:nvPr/>
          </p:nvSpPr>
          <p:spPr bwMode="auto">
            <a:xfrm flipH="1">
              <a:off x="3347" y="3876"/>
              <a:ext cx="181" cy="186"/>
            </a:xfrm>
            <a:prstGeom prst="line">
              <a:avLst/>
            </a:prstGeom>
            <a:noFill/>
            <a:ln w="7938">
              <a:solidFill>
                <a:srgbClr val="000000"/>
              </a:solidFill>
              <a:round/>
              <a:headEnd/>
              <a:tailEnd/>
            </a:ln>
          </p:spPr>
          <p:txBody>
            <a:bodyPr/>
            <a:lstStyle/>
            <a:p>
              <a:endParaRPr lang="en-US"/>
            </a:p>
          </p:txBody>
        </p:sp>
        <p:sp>
          <p:nvSpPr>
            <p:cNvPr id="3106" name="Line 44"/>
            <p:cNvSpPr>
              <a:spLocks noChangeShapeType="1"/>
            </p:cNvSpPr>
            <p:nvPr/>
          </p:nvSpPr>
          <p:spPr bwMode="auto">
            <a:xfrm>
              <a:off x="3822" y="3883"/>
              <a:ext cx="183" cy="182"/>
            </a:xfrm>
            <a:prstGeom prst="line">
              <a:avLst/>
            </a:prstGeom>
            <a:noFill/>
            <a:ln w="7938">
              <a:solidFill>
                <a:srgbClr val="000000"/>
              </a:solidFill>
              <a:round/>
              <a:headEnd/>
              <a:tailEnd/>
            </a:ln>
          </p:spPr>
          <p:txBody>
            <a:bodyPr/>
            <a:lstStyle/>
            <a:p>
              <a:endParaRPr lang="en-US"/>
            </a:p>
          </p:txBody>
        </p:sp>
        <p:sp>
          <p:nvSpPr>
            <p:cNvPr id="3107" name="Line 45"/>
            <p:cNvSpPr>
              <a:spLocks noChangeShapeType="1"/>
            </p:cNvSpPr>
            <p:nvPr/>
          </p:nvSpPr>
          <p:spPr bwMode="auto">
            <a:xfrm flipH="1">
              <a:off x="4404" y="3881"/>
              <a:ext cx="178" cy="181"/>
            </a:xfrm>
            <a:prstGeom prst="line">
              <a:avLst/>
            </a:prstGeom>
            <a:noFill/>
            <a:ln w="7938">
              <a:solidFill>
                <a:srgbClr val="000000"/>
              </a:solidFill>
              <a:round/>
              <a:headEnd/>
              <a:tailEnd/>
            </a:ln>
          </p:spPr>
          <p:txBody>
            <a:bodyPr/>
            <a:lstStyle/>
            <a:p>
              <a:endParaRPr lang="en-US"/>
            </a:p>
          </p:txBody>
        </p:sp>
        <p:sp>
          <p:nvSpPr>
            <p:cNvPr id="3108" name="Line 46"/>
            <p:cNvSpPr>
              <a:spLocks noChangeShapeType="1"/>
            </p:cNvSpPr>
            <p:nvPr/>
          </p:nvSpPr>
          <p:spPr bwMode="auto">
            <a:xfrm>
              <a:off x="4883" y="3872"/>
              <a:ext cx="157" cy="190"/>
            </a:xfrm>
            <a:prstGeom prst="line">
              <a:avLst/>
            </a:prstGeom>
            <a:noFill/>
            <a:ln w="7938">
              <a:solidFill>
                <a:srgbClr val="000000"/>
              </a:solidFill>
              <a:round/>
              <a:headEnd/>
              <a:tailEnd/>
            </a:ln>
          </p:spPr>
          <p:txBody>
            <a:bodyPr/>
            <a:lstStyle/>
            <a:p>
              <a:endParaRPr lang="en-US"/>
            </a:p>
          </p:txBody>
        </p:sp>
        <p:sp>
          <p:nvSpPr>
            <p:cNvPr id="3109" name="Line 47"/>
            <p:cNvSpPr>
              <a:spLocks noChangeShapeType="1"/>
            </p:cNvSpPr>
            <p:nvPr/>
          </p:nvSpPr>
          <p:spPr bwMode="auto">
            <a:xfrm>
              <a:off x="3996" y="3666"/>
              <a:ext cx="415" cy="1"/>
            </a:xfrm>
            <a:prstGeom prst="line">
              <a:avLst/>
            </a:prstGeom>
            <a:noFill/>
            <a:ln w="7938">
              <a:solidFill>
                <a:srgbClr val="000000"/>
              </a:solidFill>
              <a:round/>
              <a:headEnd/>
              <a:tailEnd/>
            </a:ln>
          </p:spPr>
          <p:txBody>
            <a:bodyPr/>
            <a:lstStyle/>
            <a:p>
              <a:endParaRPr lang="en-US"/>
            </a:p>
          </p:txBody>
        </p:sp>
        <p:sp>
          <p:nvSpPr>
            <p:cNvPr id="3110" name="Freeform 48"/>
            <p:cNvSpPr>
              <a:spLocks/>
            </p:cNvSpPr>
            <p:nvPr/>
          </p:nvSpPr>
          <p:spPr bwMode="auto">
            <a:xfrm>
              <a:off x="4160" y="3612"/>
              <a:ext cx="112" cy="112"/>
            </a:xfrm>
            <a:custGeom>
              <a:avLst/>
              <a:gdLst>
                <a:gd name="T0" fmla="*/ 112 w 112"/>
                <a:gd name="T1" fmla="*/ 112 h 112"/>
                <a:gd name="T2" fmla="*/ 112 w 112"/>
                <a:gd name="T3" fmla="*/ 0 h 112"/>
                <a:gd name="T4" fmla="*/ 0 w 112"/>
                <a:gd name="T5" fmla="*/ 0 h 112"/>
                <a:gd name="T6" fmla="*/ 0 w 112"/>
                <a:gd name="T7" fmla="*/ 112 h 112"/>
                <a:gd name="T8" fmla="*/ 112 w 112"/>
                <a:gd name="T9" fmla="*/ 112 h 112"/>
                <a:gd name="T10" fmla="*/ 112 w 112"/>
                <a:gd name="T11" fmla="*/ 112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close/>
                </a:path>
              </a:pathLst>
            </a:custGeom>
            <a:solidFill>
              <a:schemeClr val="accent1">
                <a:alpha val="50195"/>
              </a:schemeClr>
            </a:solidFill>
            <a:ln w="9525">
              <a:noFill/>
              <a:round/>
              <a:headEnd/>
              <a:tailEnd/>
            </a:ln>
          </p:spPr>
          <p:txBody>
            <a:bodyPr/>
            <a:lstStyle/>
            <a:p>
              <a:endParaRPr lang="en-US"/>
            </a:p>
          </p:txBody>
        </p:sp>
        <p:sp>
          <p:nvSpPr>
            <p:cNvPr id="3111" name="Freeform 49"/>
            <p:cNvSpPr>
              <a:spLocks/>
            </p:cNvSpPr>
            <p:nvPr/>
          </p:nvSpPr>
          <p:spPr bwMode="auto">
            <a:xfrm>
              <a:off x="4160" y="3612"/>
              <a:ext cx="112" cy="112"/>
            </a:xfrm>
            <a:custGeom>
              <a:avLst/>
              <a:gdLst>
                <a:gd name="T0" fmla="*/ 112 w 112"/>
                <a:gd name="T1" fmla="*/ 112 h 112"/>
                <a:gd name="T2" fmla="*/ 112 w 112"/>
                <a:gd name="T3" fmla="*/ 0 h 112"/>
                <a:gd name="T4" fmla="*/ 0 w 112"/>
                <a:gd name="T5" fmla="*/ 0 h 112"/>
                <a:gd name="T6" fmla="*/ 0 w 112"/>
                <a:gd name="T7" fmla="*/ 112 h 112"/>
                <a:gd name="T8" fmla="*/ 112 w 112"/>
                <a:gd name="T9" fmla="*/ 112 h 112"/>
                <a:gd name="T10" fmla="*/ 112 w 112"/>
                <a:gd name="T11" fmla="*/ 112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path>
              </a:pathLst>
            </a:custGeom>
            <a:solidFill>
              <a:schemeClr val="accent2">
                <a:alpha val="50195"/>
              </a:schemeClr>
            </a:solidFill>
            <a:ln w="7938">
              <a:solidFill>
                <a:srgbClr val="000000"/>
              </a:solidFill>
              <a:round/>
              <a:headEnd/>
              <a:tailEnd/>
            </a:ln>
          </p:spPr>
          <p:txBody>
            <a:bodyPr/>
            <a:lstStyle/>
            <a:p>
              <a:endParaRPr lang="en-US"/>
            </a:p>
          </p:txBody>
        </p:sp>
        <p:sp>
          <p:nvSpPr>
            <p:cNvPr id="3112" name="Line 50"/>
            <p:cNvSpPr>
              <a:spLocks noChangeShapeType="1"/>
            </p:cNvSpPr>
            <p:nvPr/>
          </p:nvSpPr>
          <p:spPr bwMode="auto">
            <a:xfrm flipH="1" flipV="1">
              <a:off x="3984" y="3072"/>
              <a:ext cx="48" cy="192"/>
            </a:xfrm>
            <a:prstGeom prst="line">
              <a:avLst/>
            </a:prstGeom>
            <a:no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ltLang="en-US" smtClean="0"/>
              <a:t>IP Hourglass</a:t>
            </a:r>
          </a:p>
        </p:txBody>
      </p:sp>
      <p:sp>
        <p:nvSpPr>
          <p:cNvPr id="12291" name="Rectangle 3"/>
          <p:cNvSpPr>
            <a:spLocks noGrp="1" noChangeArrowheads="1"/>
          </p:cNvSpPr>
          <p:nvPr>
            <p:ph type="body" idx="1"/>
          </p:nvPr>
        </p:nvSpPr>
        <p:spPr>
          <a:xfrm>
            <a:off x="304800" y="1295400"/>
            <a:ext cx="5562600" cy="4572000"/>
          </a:xfrm>
        </p:spPr>
        <p:txBody>
          <a:bodyPr/>
          <a:lstStyle/>
          <a:p>
            <a:pPr eaLnBrk="1" hangingPunct="1"/>
            <a:r>
              <a:rPr lang="en-US" altLang="en-US" smtClean="0"/>
              <a:t>Need to interconnect many existing networks</a:t>
            </a:r>
          </a:p>
          <a:p>
            <a:pPr eaLnBrk="1" hangingPunct="1"/>
            <a:r>
              <a:rPr lang="en-US" altLang="en-US" smtClean="0"/>
              <a:t>Hide underlying technology from applications</a:t>
            </a:r>
          </a:p>
          <a:p>
            <a:pPr eaLnBrk="1" hangingPunct="1"/>
            <a:r>
              <a:rPr lang="en-US" altLang="en-US" smtClean="0"/>
              <a:t>Decisions:</a:t>
            </a:r>
          </a:p>
          <a:p>
            <a:pPr lvl="1" eaLnBrk="1" hangingPunct="1"/>
            <a:r>
              <a:rPr lang="en-US" altLang="en-US" smtClean="0"/>
              <a:t>Network provides minimal functionality</a:t>
            </a:r>
          </a:p>
          <a:p>
            <a:pPr lvl="1" eaLnBrk="1" hangingPunct="1"/>
            <a:r>
              <a:rPr lang="en-US" altLang="en-US" smtClean="0"/>
              <a:t>“Narrow waist”</a:t>
            </a:r>
          </a:p>
        </p:txBody>
      </p:sp>
      <p:sp>
        <p:nvSpPr>
          <p:cNvPr id="12292" name="Text Box 4"/>
          <p:cNvSpPr txBox="1">
            <a:spLocks noChangeArrowheads="1"/>
          </p:cNvSpPr>
          <p:nvPr/>
        </p:nvSpPr>
        <p:spPr bwMode="auto">
          <a:xfrm>
            <a:off x="381000" y="6034088"/>
            <a:ext cx="8305800" cy="519112"/>
          </a:xfrm>
          <a:prstGeom prst="rect">
            <a:avLst/>
          </a:prstGeom>
          <a:solidFill>
            <a:schemeClr val="accent1"/>
          </a:solidFill>
          <a:ln w="9525">
            <a:noFill/>
            <a:miter lim="800000"/>
            <a:headEnd/>
            <a:tailEnd/>
          </a:ln>
        </p:spPr>
        <p:txBody>
          <a:bodyPr>
            <a:spAutoFit/>
          </a:bodyPr>
          <a:lstStyle/>
          <a:p>
            <a:pPr algn="ctr">
              <a:spcBef>
                <a:spcPct val="50000"/>
              </a:spcBef>
            </a:pPr>
            <a:r>
              <a:rPr lang="en-US" altLang="en-US" sz="2800" b="1" i="1">
                <a:solidFill>
                  <a:srgbClr val="FF3300"/>
                </a:solidFill>
              </a:rPr>
              <a:t>Tradeoff:</a:t>
            </a:r>
            <a:r>
              <a:rPr lang="en-US" altLang="en-US" sz="2800" b="1"/>
              <a:t> </a:t>
            </a:r>
            <a:r>
              <a:rPr lang="en-US" altLang="en-US" sz="2800" b="1">
                <a:solidFill>
                  <a:srgbClr val="2E2E01"/>
                </a:solidFill>
              </a:rPr>
              <a:t>No assumptions, no guarantees</a:t>
            </a:r>
            <a:r>
              <a:rPr lang="en-US" altLang="en-US" sz="2800" b="1"/>
              <a:t>.</a:t>
            </a:r>
          </a:p>
        </p:txBody>
      </p:sp>
      <p:sp>
        <p:nvSpPr>
          <p:cNvPr id="12293" name="Text Box 5"/>
          <p:cNvSpPr txBox="1">
            <a:spLocks noChangeArrowheads="1"/>
          </p:cNvSpPr>
          <p:nvPr/>
        </p:nvSpPr>
        <p:spPr bwMode="auto">
          <a:xfrm>
            <a:off x="7513638" y="3962400"/>
            <a:ext cx="1323975" cy="336550"/>
          </a:xfrm>
          <a:prstGeom prst="rect">
            <a:avLst/>
          </a:prstGeom>
          <a:noFill/>
          <a:ln w="12700">
            <a:noFill/>
            <a:miter lim="800000"/>
            <a:headEnd/>
            <a:tailEnd/>
          </a:ln>
        </p:spPr>
        <p:txBody>
          <a:bodyPr wrap="none">
            <a:spAutoFit/>
          </a:bodyPr>
          <a:lstStyle/>
          <a:p>
            <a:pPr algn="ctr" eaLnBrk="0" hangingPunct="0"/>
            <a:r>
              <a:rPr lang="en-US" altLang="en-US" sz="1600" b="1">
                <a:latin typeface="Helvetica" pitchFamily="34" charset="0"/>
              </a:rPr>
              <a:t>Technology</a:t>
            </a:r>
          </a:p>
        </p:txBody>
      </p:sp>
      <p:sp>
        <p:nvSpPr>
          <p:cNvPr id="12294" name="Text Box 6"/>
          <p:cNvSpPr txBox="1">
            <a:spLocks noChangeArrowheads="1"/>
          </p:cNvSpPr>
          <p:nvPr/>
        </p:nvSpPr>
        <p:spPr bwMode="auto">
          <a:xfrm>
            <a:off x="7740650" y="1968500"/>
            <a:ext cx="1403350" cy="336550"/>
          </a:xfrm>
          <a:prstGeom prst="rect">
            <a:avLst/>
          </a:prstGeom>
          <a:noFill/>
          <a:ln w="12700">
            <a:noFill/>
            <a:miter lim="800000"/>
            <a:headEnd/>
            <a:tailEnd/>
          </a:ln>
        </p:spPr>
        <p:txBody>
          <a:bodyPr wrap="none">
            <a:spAutoFit/>
          </a:bodyPr>
          <a:lstStyle/>
          <a:p>
            <a:pPr algn="ctr" eaLnBrk="0" hangingPunct="0"/>
            <a:r>
              <a:rPr lang="en-US" altLang="en-US" sz="1600" b="1">
                <a:latin typeface="Helvetica" pitchFamily="34" charset="0"/>
              </a:rPr>
              <a:t>Applications</a:t>
            </a:r>
          </a:p>
        </p:txBody>
      </p:sp>
      <p:grpSp>
        <p:nvGrpSpPr>
          <p:cNvPr id="12295" name="Group 7"/>
          <p:cNvGrpSpPr>
            <a:grpSpLocks/>
          </p:cNvGrpSpPr>
          <p:nvPr/>
        </p:nvGrpSpPr>
        <p:grpSpPr bwMode="auto">
          <a:xfrm>
            <a:off x="5686425" y="1682750"/>
            <a:ext cx="2030413" cy="3041650"/>
            <a:chOff x="4128" y="576"/>
            <a:chExt cx="1008" cy="1622"/>
          </a:xfrm>
        </p:grpSpPr>
        <p:grpSp>
          <p:nvGrpSpPr>
            <p:cNvPr id="12296" name="Group 8"/>
            <p:cNvGrpSpPr>
              <a:grpSpLocks/>
            </p:cNvGrpSpPr>
            <p:nvPr/>
          </p:nvGrpSpPr>
          <p:grpSpPr bwMode="auto">
            <a:xfrm>
              <a:off x="4176" y="672"/>
              <a:ext cx="912" cy="1440"/>
              <a:chOff x="4176" y="672"/>
              <a:chExt cx="912" cy="1440"/>
            </a:xfrm>
          </p:grpSpPr>
          <p:sp>
            <p:nvSpPr>
              <p:cNvPr id="12308" name="Rectangle 9"/>
              <p:cNvSpPr>
                <a:spLocks noChangeAspect="1" noChangeArrowheads="1"/>
              </p:cNvSpPr>
              <p:nvPr/>
            </p:nvSpPr>
            <p:spPr bwMode="auto">
              <a:xfrm>
                <a:off x="4176" y="1560"/>
                <a:ext cx="912" cy="168"/>
              </a:xfrm>
              <a:prstGeom prst="rect">
                <a:avLst/>
              </a:prstGeom>
              <a:solidFill>
                <a:srgbClr val="66FFCC"/>
              </a:solidFill>
              <a:ln w="9525">
                <a:solidFill>
                  <a:schemeClr val="tx1"/>
                </a:solidFill>
                <a:miter lim="800000"/>
                <a:headEnd/>
                <a:tailEnd/>
              </a:ln>
            </p:spPr>
            <p:txBody>
              <a:bodyPr wrap="none" anchor="ctr"/>
              <a:lstStyle/>
              <a:p>
                <a:pPr algn="ctr" eaLnBrk="0" hangingPunct="0"/>
                <a:endParaRPr lang="en-US" altLang="en-US"/>
              </a:p>
            </p:txBody>
          </p:sp>
          <p:sp>
            <p:nvSpPr>
              <p:cNvPr id="12309" name="Rectangle 10"/>
              <p:cNvSpPr>
                <a:spLocks noChangeAspect="1" noChangeArrowheads="1"/>
              </p:cNvSpPr>
              <p:nvPr/>
            </p:nvSpPr>
            <p:spPr bwMode="auto">
              <a:xfrm>
                <a:off x="4176" y="1728"/>
                <a:ext cx="912" cy="168"/>
              </a:xfrm>
              <a:prstGeom prst="rect">
                <a:avLst/>
              </a:prstGeom>
              <a:solidFill>
                <a:srgbClr val="FFFF66"/>
              </a:solidFill>
              <a:ln w="9525">
                <a:solidFill>
                  <a:schemeClr val="tx1"/>
                </a:solidFill>
                <a:miter lim="800000"/>
                <a:headEnd/>
                <a:tailEnd/>
              </a:ln>
            </p:spPr>
            <p:txBody>
              <a:bodyPr wrap="none" anchor="ctr"/>
              <a:lstStyle/>
              <a:p>
                <a:pPr algn="ctr" eaLnBrk="0" hangingPunct="0"/>
                <a:endParaRPr lang="en-US" altLang="en-US"/>
              </a:p>
            </p:txBody>
          </p:sp>
          <p:sp>
            <p:nvSpPr>
              <p:cNvPr id="12310" name="Rectangle 11"/>
              <p:cNvSpPr>
                <a:spLocks noChangeAspect="1" noChangeArrowheads="1"/>
              </p:cNvSpPr>
              <p:nvPr/>
            </p:nvSpPr>
            <p:spPr bwMode="auto">
              <a:xfrm>
                <a:off x="4176" y="1896"/>
                <a:ext cx="912" cy="216"/>
              </a:xfrm>
              <a:prstGeom prst="rect">
                <a:avLst/>
              </a:prstGeom>
              <a:solidFill>
                <a:srgbClr val="FFFFCC"/>
              </a:solidFill>
              <a:ln w="9525">
                <a:solidFill>
                  <a:schemeClr val="tx1"/>
                </a:solidFill>
                <a:miter lim="800000"/>
                <a:headEnd/>
                <a:tailEnd/>
              </a:ln>
            </p:spPr>
            <p:txBody>
              <a:bodyPr wrap="none" anchor="ctr"/>
              <a:lstStyle/>
              <a:p>
                <a:pPr algn="ctr" eaLnBrk="0" hangingPunct="0"/>
                <a:endParaRPr lang="en-US" altLang="en-US"/>
              </a:p>
            </p:txBody>
          </p:sp>
          <p:sp>
            <p:nvSpPr>
              <p:cNvPr id="12311" name="Rectangle 12"/>
              <p:cNvSpPr>
                <a:spLocks noChangeAspect="1" noChangeArrowheads="1"/>
              </p:cNvSpPr>
              <p:nvPr/>
            </p:nvSpPr>
            <p:spPr bwMode="auto">
              <a:xfrm>
                <a:off x="4176" y="672"/>
                <a:ext cx="912" cy="192"/>
              </a:xfrm>
              <a:prstGeom prst="rect">
                <a:avLst/>
              </a:prstGeom>
              <a:solidFill>
                <a:srgbClr val="FFFFCC"/>
              </a:solidFill>
              <a:ln w="9525">
                <a:solidFill>
                  <a:schemeClr val="tx1"/>
                </a:solidFill>
                <a:miter lim="800000"/>
                <a:headEnd/>
                <a:tailEnd/>
              </a:ln>
            </p:spPr>
            <p:txBody>
              <a:bodyPr wrap="none" anchor="ctr"/>
              <a:lstStyle/>
              <a:p>
                <a:pPr algn="ctr" eaLnBrk="0" hangingPunct="0"/>
                <a:endParaRPr lang="en-US" altLang="en-US"/>
              </a:p>
            </p:txBody>
          </p:sp>
          <p:sp>
            <p:nvSpPr>
              <p:cNvPr id="12312" name="Rectangle 13"/>
              <p:cNvSpPr>
                <a:spLocks noChangeAspect="1" noChangeArrowheads="1"/>
              </p:cNvSpPr>
              <p:nvPr/>
            </p:nvSpPr>
            <p:spPr bwMode="auto">
              <a:xfrm>
                <a:off x="4176" y="1056"/>
                <a:ext cx="912" cy="168"/>
              </a:xfrm>
              <a:prstGeom prst="rect">
                <a:avLst/>
              </a:prstGeom>
              <a:solidFill>
                <a:srgbClr val="66FFCC"/>
              </a:solidFill>
              <a:ln w="9525">
                <a:solidFill>
                  <a:schemeClr val="tx1"/>
                </a:solidFill>
                <a:miter lim="800000"/>
                <a:headEnd/>
                <a:tailEnd/>
              </a:ln>
            </p:spPr>
            <p:txBody>
              <a:bodyPr wrap="none" anchor="ctr"/>
              <a:lstStyle/>
              <a:p>
                <a:pPr algn="ctr" eaLnBrk="0" hangingPunct="0"/>
                <a:endParaRPr lang="en-US" altLang="en-US"/>
              </a:p>
            </p:txBody>
          </p:sp>
          <p:sp>
            <p:nvSpPr>
              <p:cNvPr id="12313" name="Rectangle 14"/>
              <p:cNvSpPr>
                <a:spLocks noChangeAspect="1" noChangeArrowheads="1"/>
              </p:cNvSpPr>
              <p:nvPr/>
            </p:nvSpPr>
            <p:spPr bwMode="auto">
              <a:xfrm>
                <a:off x="4176" y="1224"/>
                <a:ext cx="912" cy="336"/>
              </a:xfrm>
              <a:prstGeom prst="rect">
                <a:avLst/>
              </a:prstGeom>
              <a:solidFill>
                <a:srgbClr val="FFCCFF"/>
              </a:solidFill>
              <a:ln w="9525">
                <a:solidFill>
                  <a:schemeClr val="tx1"/>
                </a:solidFill>
                <a:miter lim="800000"/>
                <a:headEnd/>
                <a:tailEnd/>
              </a:ln>
            </p:spPr>
            <p:txBody>
              <a:bodyPr wrap="none" anchor="ctr"/>
              <a:lstStyle/>
              <a:p>
                <a:pPr algn="ctr" eaLnBrk="0" hangingPunct="0"/>
                <a:endParaRPr lang="en-US" altLang="en-US"/>
              </a:p>
            </p:txBody>
          </p:sp>
          <p:sp>
            <p:nvSpPr>
              <p:cNvPr id="12314" name="Rectangle 15"/>
              <p:cNvSpPr>
                <a:spLocks noChangeAspect="1" noChangeArrowheads="1"/>
              </p:cNvSpPr>
              <p:nvPr/>
            </p:nvSpPr>
            <p:spPr bwMode="auto">
              <a:xfrm>
                <a:off x="4176" y="864"/>
                <a:ext cx="912" cy="192"/>
              </a:xfrm>
              <a:prstGeom prst="rect">
                <a:avLst/>
              </a:prstGeom>
              <a:solidFill>
                <a:srgbClr val="FFFF66"/>
              </a:solidFill>
              <a:ln w="9525">
                <a:solidFill>
                  <a:schemeClr val="tx1"/>
                </a:solidFill>
                <a:miter lim="800000"/>
                <a:headEnd/>
                <a:tailEnd/>
              </a:ln>
            </p:spPr>
            <p:txBody>
              <a:bodyPr wrap="none" anchor="ctr"/>
              <a:lstStyle/>
              <a:p>
                <a:pPr algn="ctr" eaLnBrk="0" hangingPunct="0"/>
                <a:endParaRPr lang="en-US" altLang="en-US" sz="1600" b="1">
                  <a:solidFill>
                    <a:srgbClr val="FF99CC"/>
                  </a:solidFill>
                  <a:latin typeface="Helvetica" pitchFamily="34" charset="0"/>
                </a:endParaRPr>
              </a:p>
            </p:txBody>
          </p:sp>
        </p:grpSp>
        <p:sp>
          <p:nvSpPr>
            <p:cNvPr id="12297" name="Freeform 16"/>
            <p:cNvSpPr>
              <a:spLocks noChangeAspect="1"/>
            </p:cNvSpPr>
            <p:nvPr/>
          </p:nvSpPr>
          <p:spPr bwMode="auto">
            <a:xfrm>
              <a:off x="4176" y="667"/>
              <a:ext cx="399" cy="720"/>
            </a:xfrm>
            <a:custGeom>
              <a:avLst/>
              <a:gdLst>
                <a:gd name="T0" fmla="*/ 0 w 799"/>
                <a:gd name="T1" fmla="*/ 0 h 1440"/>
                <a:gd name="T2" fmla="*/ 0 w 799"/>
                <a:gd name="T3" fmla="*/ 1 h 1440"/>
                <a:gd name="T4" fmla="*/ 0 w 799"/>
                <a:gd name="T5" fmla="*/ 1 h 1440"/>
                <a:gd name="T6" fmla="*/ 0 w 799"/>
                <a:gd name="T7" fmla="*/ 1 h 1440"/>
                <a:gd name="T8" fmla="*/ 0 w 799"/>
                <a:gd name="T9" fmla="*/ 1 h 1440"/>
                <a:gd name="T10" fmla="*/ 0 w 799"/>
                <a:gd name="T11" fmla="*/ 0 h 1440"/>
                <a:gd name="T12" fmla="*/ 0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endParaRPr lang="en-US"/>
            </a:p>
          </p:txBody>
        </p:sp>
        <p:sp>
          <p:nvSpPr>
            <p:cNvPr id="12298" name="Freeform 17"/>
            <p:cNvSpPr>
              <a:spLocks noChangeAspect="1"/>
            </p:cNvSpPr>
            <p:nvPr/>
          </p:nvSpPr>
          <p:spPr bwMode="auto">
            <a:xfrm flipV="1">
              <a:off x="4176" y="1387"/>
              <a:ext cx="399" cy="720"/>
            </a:xfrm>
            <a:custGeom>
              <a:avLst/>
              <a:gdLst>
                <a:gd name="T0" fmla="*/ 0 w 799"/>
                <a:gd name="T1" fmla="*/ 0 h 1440"/>
                <a:gd name="T2" fmla="*/ 0 w 799"/>
                <a:gd name="T3" fmla="*/ 1 h 1440"/>
                <a:gd name="T4" fmla="*/ 0 w 799"/>
                <a:gd name="T5" fmla="*/ 1 h 1440"/>
                <a:gd name="T6" fmla="*/ 0 w 799"/>
                <a:gd name="T7" fmla="*/ 1 h 1440"/>
                <a:gd name="T8" fmla="*/ 0 w 799"/>
                <a:gd name="T9" fmla="*/ 1 h 1440"/>
                <a:gd name="T10" fmla="*/ 0 w 799"/>
                <a:gd name="T11" fmla="*/ 0 h 1440"/>
                <a:gd name="T12" fmla="*/ 0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endParaRPr lang="en-US"/>
            </a:p>
          </p:txBody>
        </p:sp>
        <p:sp>
          <p:nvSpPr>
            <p:cNvPr id="12299" name="Freeform 18"/>
            <p:cNvSpPr>
              <a:spLocks noChangeAspect="1"/>
            </p:cNvSpPr>
            <p:nvPr/>
          </p:nvSpPr>
          <p:spPr bwMode="auto">
            <a:xfrm flipH="1">
              <a:off x="4689" y="667"/>
              <a:ext cx="399" cy="720"/>
            </a:xfrm>
            <a:custGeom>
              <a:avLst/>
              <a:gdLst>
                <a:gd name="T0" fmla="*/ 0 w 799"/>
                <a:gd name="T1" fmla="*/ 0 h 1440"/>
                <a:gd name="T2" fmla="*/ 0 w 799"/>
                <a:gd name="T3" fmla="*/ 1 h 1440"/>
                <a:gd name="T4" fmla="*/ 0 w 799"/>
                <a:gd name="T5" fmla="*/ 1 h 1440"/>
                <a:gd name="T6" fmla="*/ 0 w 799"/>
                <a:gd name="T7" fmla="*/ 1 h 1440"/>
                <a:gd name="T8" fmla="*/ 0 w 799"/>
                <a:gd name="T9" fmla="*/ 1 h 1440"/>
                <a:gd name="T10" fmla="*/ 0 w 799"/>
                <a:gd name="T11" fmla="*/ 0 h 1440"/>
                <a:gd name="T12" fmla="*/ 0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endParaRPr lang="en-US"/>
            </a:p>
          </p:txBody>
        </p:sp>
        <p:sp>
          <p:nvSpPr>
            <p:cNvPr id="12300" name="Freeform 19"/>
            <p:cNvSpPr>
              <a:spLocks noChangeAspect="1"/>
            </p:cNvSpPr>
            <p:nvPr/>
          </p:nvSpPr>
          <p:spPr bwMode="auto">
            <a:xfrm flipH="1" flipV="1">
              <a:off x="4689" y="1387"/>
              <a:ext cx="399" cy="720"/>
            </a:xfrm>
            <a:custGeom>
              <a:avLst/>
              <a:gdLst>
                <a:gd name="T0" fmla="*/ 0 w 799"/>
                <a:gd name="T1" fmla="*/ 0 h 1440"/>
                <a:gd name="T2" fmla="*/ 0 w 799"/>
                <a:gd name="T3" fmla="*/ 1 h 1440"/>
                <a:gd name="T4" fmla="*/ 0 w 799"/>
                <a:gd name="T5" fmla="*/ 1 h 1440"/>
                <a:gd name="T6" fmla="*/ 0 w 799"/>
                <a:gd name="T7" fmla="*/ 1 h 1440"/>
                <a:gd name="T8" fmla="*/ 0 w 799"/>
                <a:gd name="T9" fmla="*/ 1 h 1440"/>
                <a:gd name="T10" fmla="*/ 0 w 799"/>
                <a:gd name="T11" fmla="*/ 0 h 1440"/>
                <a:gd name="T12" fmla="*/ 0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endParaRPr lang="en-US"/>
            </a:p>
          </p:txBody>
        </p:sp>
        <p:sp>
          <p:nvSpPr>
            <p:cNvPr id="12301" name="Rectangle 20"/>
            <p:cNvSpPr>
              <a:spLocks noChangeAspect="1" noChangeArrowheads="1"/>
            </p:cNvSpPr>
            <p:nvPr/>
          </p:nvSpPr>
          <p:spPr bwMode="auto">
            <a:xfrm>
              <a:off x="4128" y="643"/>
              <a:ext cx="72" cy="1488"/>
            </a:xfrm>
            <a:prstGeom prst="rect">
              <a:avLst/>
            </a:prstGeom>
            <a:solidFill>
              <a:schemeClr val="bg1"/>
            </a:solidFill>
            <a:ln w="9525">
              <a:noFill/>
              <a:miter lim="800000"/>
              <a:headEnd/>
              <a:tailEnd/>
            </a:ln>
          </p:spPr>
          <p:txBody>
            <a:bodyPr wrap="none" anchor="ctr"/>
            <a:lstStyle/>
            <a:p>
              <a:pPr algn="ctr" eaLnBrk="0" hangingPunct="0"/>
              <a:endParaRPr lang="en-US" altLang="en-US"/>
            </a:p>
          </p:txBody>
        </p:sp>
        <p:sp>
          <p:nvSpPr>
            <p:cNvPr id="12302" name="Rectangle 21"/>
            <p:cNvSpPr>
              <a:spLocks noChangeAspect="1" noChangeArrowheads="1"/>
            </p:cNvSpPr>
            <p:nvPr/>
          </p:nvSpPr>
          <p:spPr bwMode="auto">
            <a:xfrm>
              <a:off x="5074" y="643"/>
              <a:ext cx="24" cy="1488"/>
            </a:xfrm>
            <a:prstGeom prst="rect">
              <a:avLst/>
            </a:prstGeom>
            <a:solidFill>
              <a:schemeClr val="bg1"/>
            </a:solidFill>
            <a:ln w="9525">
              <a:noFill/>
              <a:miter lim="800000"/>
              <a:headEnd/>
              <a:tailEnd/>
            </a:ln>
          </p:spPr>
          <p:txBody>
            <a:bodyPr wrap="none" anchor="ctr"/>
            <a:lstStyle/>
            <a:p>
              <a:pPr algn="ctr" eaLnBrk="0" hangingPunct="0"/>
              <a:endParaRPr lang="en-US" altLang="en-US"/>
            </a:p>
          </p:txBody>
        </p:sp>
        <p:sp>
          <p:nvSpPr>
            <p:cNvPr id="12303" name="AutoShape 22" descr="Oak"/>
            <p:cNvSpPr>
              <a:spLocks noChangeAspect="1" noChangeArrowheads="1"/>
            </p:cNvSpPr>
            <p:nvPr/>
          </p:nvSpPr>
          <p:spPr bwMode="auto">
            <a:xfrm>
              <a:off x="4128" y="576"/>
              <a:ext cx="1008" cy="96"/>
            </a:xfrm>
            <a:prstGeom prst="roundRect">
              <a:avLst>
                <a:gd name="adj" fmla="val 50000"/>
              </a:avLst>
            </a:prstGeom>
            <a:blipFill dpi="0" rotWithShape="0">
              <a:blip r:embed="rId3" cstate="print"/>
              <a:srcRect/>
              <a:tile tx="0" ty="0" sx="100000" sy="100000" flip="none" algn="tl"/>
            </a:blipFill>
            <a:ln w="9525">
              <a:noFill/>
              <a:round/>
              <a:headEnd/>
              <a:tailEnd/>
            </a:ln>
          </p:spPr>
          <p:txBody>
            <a:bodyPr wrap="none" anchor="ctr"/>
            <a:lstStyle/>
            <a:p>
              <a:pPr algn="ctr" eaLnBrk="0" hangingPunct="0"/>
              <a:endParaRPr lang="en-US" altLang="en-US"/>
            </a:p>
          </p:txBody>
        </p:sp>
        <p:sp>
          <p:nvSpPr>
            <p:cNvPr id="12304" name="AutoShape 23" descr="Oak"/>
            <p:cNvSpPr>
              <a:spLocks noChangeAspect="1" noChangeArrowheads="1"/>
            </p:cNvSpPr>
            <p:nvPr/>
          </p:nvSpPr>
          <p:spPr bwMode="auto">
            <a:xfrm>
              <a:off x="4128" y="2102"/>
              <a:ext cx="1008" cy="96"/>
            </a:xfrm>
            <a:prstGeom prst="roundRect">
              <a:avLst>
                <a:gd name="adj" fmla="val 50000"/>
              </a:avLst>
            </a:prstGeom>
            <a:blipFill dpi="0" rotWithShape="0">
              <a:blip r:embed="rId3" cstate="print"/>
              <a:srcRect/>
              <a:tile tx="0" ty="0" sx="100000" sy="100000" flip="none" algn="tl"/>
            </a:blipFill>
            <a:ln w="9525">
              <a:noFill/>
              <a:round/>
              <a:headEnd/>
              <a:tailEnd/>
            </a:ln>
          </p:spPr>
          <p:txBody>
            <a:bodyPr wrap="none" anchor="ctr"/>
            <a:lstStyle/>
            <a:p>
              <a:pPr algn="ctr" eaLnBrk="0" hangingPunct="0"/>
              <a:endParaRPr lang="en-US" altLang="en-US"/>
            </a:p>
          </p:txBody>
        </p:sp>
        <p:sp>
          <p:nvSpPr>
            <p:cNvPr id="12305" name="Rectangle 24"/>
            <p:cNvSpPr>
              <a:spLocks noChangeAspect="1" noChangeArrowheads="1"/>
            </p:cNvSpPr>
            <p:nvPr/>
          </p:nvSpPr>
          <p:spPr bwMode="auto">
            <a:xfrm>
              <a:off x="4154" y="1363"/>
              <a:ext cx="408" cy="48"/>
            </a:xfrm>
            <a:prstGeom prst="rect">
              <a:avLst/>
            </a:prstGeom>
            <a:solidFill>
              <a:schemeClr val="bg1"/>
            </a:solidFill>
            <a:ln w="9525">
              <a:noFill/>
              <a:miter lim="800000"/>
              <a:headEnd/>
              <a:tailEnd/>
            </a:ln>
          </p:spPr>
          <p:txBody>
            <a:bodyPr wrap="none" anchor="ctr"/>
            <a:lstStyle/>
            <a:p>
              <a:pPr algn="ctr" eaLnBrk="0" hangingPunct="0"/>
              <a:endParaRPr lang="en-US" altLang="en-US"/>
            </a:p>
          </p:txBody>
        </p:sp>
        <p:sp>
          <p:nvSpPr>
            <p:cNvPr id="12306" name="Rectangle 25"/>
            <p:cNvSpPr>
              <a:spLocks noChangeAspect="1" noChangeArrowheads="1"/>
            </p:cNvSpPr>
            <p:nvPr/>
          </p:nvSpPr>
          <p:spPr bwMode="auto">
            <a:xfrm>
              <a:off x="4704" y="1363"/>
              <a:ext cx="408" cy="48"/>
            </a:xfrm>
            <a:prstGeom prst="rect">
              <a:avLst/>
            </a:prstGeom>
            <a:solidFill>
              <a:schemeClr val="bg1"/>
            </a:solidFill>
            <a:ln w="9525">
              <a:noFill/>
              <a:miter lim="800000"/>
              <a:headEnd/>
              <a:tailEnd/>
            </a:ln>
          </p:spPr>
          <p:txBody>
            <a:bodyPr wrap="none" anchor="ctr"/>
            <a:lstStyle/>
            <a:p>
              <a:pPr algn="ctr" eaLnBrk="0" hangingPunct="0"/>
              <a:endParaRPr lang="en-US" altLang="en-US"/>
            </a:p>
          </p:txBody>
        </p:sp>
        <p:sp>
          <p:nvSpPr>
            <p:cNvPr id="12307" name="Text Box 26"/>
            <p:cNvSpPr txBox="1">
              <a:spLocks noChangeAspect="1" noChangeArrowheads="1"/>
            </p:cNvSpPr>
            <p:nvPr/>
          </p:nvSpPr>
          <p:spPr bwMode="auto">
            <a:xfrm>
              <a:off x="4156" y="720"/>
              <a:ext cx="960" cy="1186"/>
            </a:xfrm>
            <a:prstGeom prst="rect">
              <a:avLst/>
            </a:prstGeom>
            <a:noFill/>
            <a:ln w="9525">
              <a:noFill/>
              <a:miter lim="800000"/>
              <a:headEnd/>
              <a:tailEnd/>
            </a:ln>
          </p:spPr>
          <p:txBody>
            <a:bodyPr>
              <a:spAutoFit/>
            </a:bodyPr>
            <a:lstStyle/>
            <a:p>
              <a:pPr algn="ctr" eaLnBrk="0" hangingPunct="0">
                <a:lnSpc>
                  <a:spcPct val="125000"/>
                </a:lnSpc>
                <a:spcBef>
                  <a:spcPct val="50000"/>
                </a:spcBef>
              </a:pPr>
              <a:r>
                <a:rPr lang="en-US" altLang="en-US">
                  <a:latin typeface="Helvetica" pitchFamily="34" charset="0"/>
                </a:rPr>
                <a:t> email  WWW  phone...</a:t>
              </a:r>
            </a:p>
            <a:p>
              <a:pPr algn="ctr" eaLnBrk="0" hangingPunct="0">
                <a:lnSpc>
                  <a:spcPct val="125000"/>
                </a:lnSpc>
                <a:spcBef>
                  <a:spcPct val="50000"/>
                </a:spcBef>
              </a:pPr>
              <a:r>
                <a:rPr lang="en-US" altLang="en-US">
                  <a:latin typeface="Helvetica" pitchFamily="34" charset="0"/>
                </a:rPr>
                <a:t>SMTP  HTTP  RTP...</a:t>
              </a:r>
            </a:p>
            <a:p>
              <a:pPr algn="ctr" eaLnBrk="0" hangingPunct="0">
                <a:lnSpc>
                  <a:spcPct val="125000"/>
                </a:lnSpc>
                <a:spcBef>
                  <a:spcPct val="50000"/>
                </a:spcBef>
              </a:pPr>
              <a:r>
                <a:rPr lang="en-US" altLang="en-US">
                  <a:latin typeface="Helvetica" pitchFamily="34" charset="0"/>
                </a:rPr>
                <a:t>TCP  UDP…</a:t>
              </a:r>
            </a:p>
            <a:p>
              <a:pPr algn="ctr" eaLnBrk="0" hangingPunct="0">
                <a:lnSpc>
                  <a:spcPct val="125000"/>
                </a:lnSpc>
                <a:spcBef>
                  <a:spcPct val="50000"/>
                </a:spcBef>
              </a:pPr>
              <a:endParaRPr lang="en-US" altLang="en-US" sz="500">
                <a:latin typeface="Helvetica" pitchFamily="34" charset="0"/>
              </a:endParaRPr>
            </a:p>
            <a:p>
              <a:pPr algn="ctr" eaLnBrk="0" hangingPunct="0">
                <a:lnSpc>
                  <a:spcPct val="125000"/>
                </a:lnSpc>
                <a:spcBef>
                  <a:spcPct val="50000"/>
                </a:spcBef>
              </a:pPr>
              <a:r>
                <a:rPr lang="en-US" altLang="en-US" sz="1200" b="1">
                  <a:latin typeface="Helvetica" pitchFamily="34" charset="0"/>
                </a:rPr>
                <a:t>IP</a:t>
              </a:r>
              <a:endParaRPr lang="en-US" altLang="en-US" sz="1200">
                <a:latin typeface="Helvetica" pitchFamily="34" charset="0"/>
              </a:endParaRPr>
            </a:p>
            <a:p>
              <a:pPr algn="ctr" eaLnBrk="0" hangingPunct="0">
                <a:lnSpc>
                  <a:spcPct val="125000"/>
                </a:lnSpc>
                <a:spcBef>
                  <a:spcPct val="50000"/>
                </a:spcBef>
              </a:pPr>
              <a:endParaRPr lang="en-US" altLang="en-US" sz="500">
                <a:latin typeface="Helvetica" pitchFamily="34" charset="0"/>
              </a:endParaRPr>
            </a:p>
            <a:p>
              <a:pPr algn="ctr" eaLnBrk="0" hangingPunct="0">
                <a:lnSpc>
                  <a:spcPct val="125000"/>
                </a:lnSpc>
                <a:spcBef>
                  <a:spcPct val="50000"/>
                </a:spcBef>
              </a:pPr>
              <a:r>
                <a:rPr lang="en-US" altLang="en-US">
                  <a:latin typeface="Helvetica" pitchFamily="34" charset="0"/>
                </a:rPr>
                <a:t>  ethernet   PPP…</a:t>
              </a:r>
            </a:p>
            <a:p>
              <a:pPr algn="ctr" eaLnBrk="0" hangingPunct="0">
                <a:lnSpc>
                  <a:spcPct val="125000"/>
                </a:lnSpc>
                <a:spcBef>
                  <a:spcPct val="50000"/>
                </a:spcBef>
              </a:pPr>
              <a:r>
                <a:rPr lang="en-US" altLang="en-US">
                  <a:latin typeface="Helvetica" pitchFamily="34" charset="0"/>
                </a:rPr>
                <a:t>CSMA  async  sonet...</a:t>
              </a:r>
            </a:p>
            <a:p>
              <a:pPr algn="ctr" eaLnBrk="0" hangingPunct="0">
                <a:lnSpc>
                  <a:spcPct val="125000"/>
                </a:lnSpc>
                <a:spcBef>
                  <a:spcPct val="50000"/>
                </a:spcBef>
              </a:pPr>
              <a:r>
                <a:rPr lang="en-US" altLang="en-US">
                  <a:latin typeface="Helvetica" pitchFamily="34" charset="0"/>
                </a:rPr>
                <a:t> copper  fiber  radio...</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p:txBody>
          <a:bodyPr/>
          <a:lstStyle/>
          <a:p>
            <a:pPr>
              <a:defRPr/>
            </a:pPr>
            <a:r>
              <a:rPr lang="en-US" altLang="en-US" smtClean="0"/>
              <a:t>Univ. of Tehran</a:t>
            </a:r>
          </a:p>
        </p:txBody>
      </p:sp>
      <p:sp>
        <p:nvSpPr>
          <p:cNvPr id="13315" name="Footer Placeholder 4"/>
          <p:cNvSpPr>
            <a:spLocks noGrp="1"/>
          </p:cNvSpPr>
          <p:nvPr>
            <p:ph type="ftr" sz="quarter" idx="11"/>
          </p:nvPr>
        </p:nvSpPr>
        <p:spPr/>
        <p:txBody>
          <a:bodyPr/>
          <a:lstStyle/>
          <a:p>
            <a:pPr>
              <a:defRPr/>
            </a:pPr>
            <a:r>
              <a:rPr lang="en-US" altLang="en-US" smtClean="0"/>
              <a:t>Computer Network</a:t>
            </a:r>
          </a:p>
        </p:txBody>
      </p:sp>
      <p:sp>
        <p:nvSpPr>
          <p:cNvPr id="13316" name="Slide Number Placeholder 5"/>
          <p:cNvSpPr>
            <a:spLocks noGrp="1"/>
          </p:cNvSpPr>
          <p:nvPr>
            <p:ph type="sldNum" sz="quarter" idx="12"/>
          </p:nvPr>
        </p:nvSpPr>
        <p:spPr/>
        <p:txBody>
          <a:bodyPr/>
          <a:lstStyle/>
          <a:p>
            <a:pPr>
              <a:defRPr/>
            </a:pPr>
            <a:fld id="{CFA8AF01-C153-43FB-8D06-F6964A135EB1}" type="slidenum">
              <a:rPr lang="en-US" altLang="en-US" smtClean="0"/>
              <a:pPr>
                <a:defRPr/>
              </a:pPr>
              <a:t>11</a:t>
            </a:fld>
            <a:endParaRPr lang="en-US" altLang="en-US" smtClean="0"/>
          </a:p>
        </p:txBody>
      </p:sp>
      <p:sp>
        <p:nvSpPr>
          <p:cNvPr id="18437" name="Rectangle 2"/>
          <p:cNvSpPr>
            <a:spLocks noChangeArrowheads="1"/>
          </p:cNvSpPr>
          <p:nvPr/>
        </p:nvSpPr>
        <p:spPr bwMode="auto">
          <a:xfrm>
            <a:off x="457200" y="2590800"/>
            <a:ext cx="8305800" cy="35052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cs typeface="+mn-cs"/>
            </a:endParaRPr>
          </a:p>
        </p:txBody>
      </p:sp>
      <p:sp>
        <p:nvSpPr>
          <p:cNvPr id="10246" name="Rectangle 3"/>
          <p:cNvSpPr>
            <a:spLocks noGrp="1" noChangeArrowheads="1"/>
          </p:cNvSpPr>
          <p:nvPr>
            <p:ph type="title"/>
          </p:nvPr>
        </p:nvSpPr>
        <p:spPr/>
        <p:txBody>
          <a:bodyPr/>
          <a:lstStyle/>
          <a:p>
            <a:pPr eaLnBrk="1" hangingPunct="1">
              <a:defRPr/>
            </a:pPr>
            <a:r>
              <a:rPr lang="en-US" altLang="en-US" smtClean="0"/>
              <a:t>IP Layering (Principle 2)</a:t>
            </a:r>
          </a:p>
        </p:txBody>
      </p:sp>
      <p:sp>
        <p:nvSpPr>
          <p:cNvPr id="13319" name="Rectangle 4"/>
          <p:cNvSpPr>
            <a:spLocks noGrp="1" noChangeArrowheads="1"/>
          </p:cNvSpPr>
          <p:nvPr>
            <p:ph type="body" idx="1"/>
          </p:nvPr>
        </p:nvSpPr>
        <p:spPr/>
        <p:txBody>
          <a:bodyPr/>
          <a:lstStyle/>
          <a:p>
            <a:pPr eaLnBrk="1" hangingPunct="1"/>
            <a:r>
              <a:rPr lang="en-US" altLang="en-US" smtClean="0"/>
              <a:t>Relatively simple modle</a:t>
            </a:r>
          </a:p>
        </p:txBody>
      </p:sp>
      <p:sp>
        <p:nvSpPr>
          <p:cNvPr id="13320" name="Rectangle 5"/>
          <p:cNvSpPr>
            <a:spLocks noChangeArrowheads="1"/>
          </p:cNvSpPr>
          <p:nvPr/>
        </p:nvSpPr>
        <p:spPr bwMode="auto">
          <a:xfrm>
            <a:off x="1981200" y="4572000"/>
            <a:ext cx="14478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p>
        </p:txBody>
      </p:sp>
      <p:sp>
        <p:nvSpPr>
          <p:cNvPr id="13321" name="Rectangle 6"/>
          <p:cNvSpPr>
            <a:spLocks noChangeArrowheads="1"/>
          </p:cNvSpPr>
          <p:nvPr/>
        </p:nvSpPr>
        <p:spPr bwMode="auto">
          <a:xfrm>
            <a:off x="1981200" y="5029200"/>
            <a:ext cx="1447800" cy="457200"/>
          </a:xfrm>
          <a:prstGeom prst="rect">
            <a:avLst/>
          </a:prstGeom>
          <a:solidFill>
            <a:schemeClr val="folHlink"/>
          </a:solidFill>
          <a:ln w="9525">
            <a:solidFill>
              <a:schemeClr val="tx1"/>
            </a:solidFill>
            <a:miter lim="800000"/>
            <a:headEnd/>
            <a:tailEnd/>
          </a:ln>
        </p:spPr>
        <p:txBody>
          <a:bodyPr wrap="none" anchor="ctr"/>
          <a:lstStyle/>
          <a:p>
            <a:pPr algn="ctr"/>
            <a:endParaRPr lang="en-US" altLang="en-US"/>
          </a:p>
        </p:txBody>
      </p:sp>
      <p:sp>
        <p:nvSpPr>
          <p:cNvPr id="13322" name="Rectangle 7"/>
          <p:cNvSpPr>
            <a:spLocks noChangeArrowheads="1"/>
          </p:cNvSpPr>
          <p:nvPr/>
        </p:nvSpPr>
        <p:spPr bwMode="auto">
          <a:xfrm>
            <a:off x="3733800" y="4572000"/>
            <a:ext cx="14478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p>
        </p:txBody>
      </p:sp>
      <p:sp>
        <p:nvSpPr>
          <p:cNvPr id="13323" name="Rectangle 8"/>
          <p:cNvSpPr>
            <a:spLocks noChangeArrowheads="1"/>
          </p:cNvSpPr>
          <p:nvPr/>
        </p:nvSpPr>
        <p:spPr bwMode="auto">
          <a:xfrm>
            <a:off x="3733800" y="5029200"/>
            <a:ext cx="1447800" cy="457200"/>
          </a:xfrm>
          <a:prstGeom prst="rect">
            <a:avLst/>
          </a:prstGeom>
          <a:solidFill>
            <a:schemeClr val="folHlink"/>
          </a:solidFill>
          <a:ln w="9525">
            <a:solidFill>
              <a:schemeClr val="tx1"/>
            </a:solidFill>
            <a:miter lim="800000"/>
            <a:headEnd/>
            <a:tailEnd/>
          </a:ln>
        </p:spPr>
        <p:txBody>
          <a:bodyPr wrap="none" anchor="ctr"/>
          <a:lstStyle/>
          <a:p>
            <a:pPr algn="ctr"/>
            <a:endParaRPr lang="en-US" altLang="en-US"/>
          </a:p>
        </p:txBody>
      </p:sp>
      <p:sp>
        <p:nvSpPr>
          <p:cNvPr id="13324" name="Rectangle 9"/>
          <p:cNvSpPr>
            <a:spLocks noChangeArrowheads="1"/>
          </p:cNvSpPr>
          <p:nvPr/>
        </p:nvSpPr>
        <p:spPr bwMode="auto">
          <a:xfrm>
            <a:off x="5486400" y="4572000"/>
            <a:ext cx="14478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p>
        </p:txBody>
      </p:sp>
      <p:sp>
        <p:nvSpPr>
          <p:cNvPr id="13325" name="Rectangle 10"/>
          <p:cNvSpPr>
            <a:spLocks noChangeArrowheads="1"/>
          </p:cNvSpPr>
          <p:nvPr/>
        </p:nvSpPr>
        <p:spPr bwMode="auto">
          <a:xfrm>
            <a:off x="5486400" y="5029200"/>
            <a:ext cx="1447800" cy="457200"/>
          </a:xfrm>
          <a:prstGeom prst="rect">
            <a:avLst/>
          </a:prstGeom>
          <a:solidFill>
            <a:schemeClr val="folHlink"/>
          </a:solidFill>
          <a:ln w="9525">
            <a:solidFill>
              <a:schemeClr val="tx1"/>
            </a:solidFill>
            <a:miter lim="800000"/>
            <a:headEnd/>
            <a:tailEnd/>
          </a:ln>
        </p:spPr>
        <p:txBody>
          <a:bodyPr wrap="none" anchor="ctr"/>
          <a:lstStyle/>
          <a:p>
            <a:pPr algn="ctr"/>
            <a:endParaRPr lang="en-US" altLang="en-US"/>
          </a:p>
        </p:txBody>
      </p:sp>
      <p:sp>
        <p:nvSpPr>
          <p:cNvPr id="13326" name="Rectangle 11"/>
          <p:cNvSpPr>
            <a:spLocks noChangeArrowheads="1"/>
          </p:cNvSpPr>
          <p:nvPr/>
        </p:nvSpPr>
        <p:spPr bwMode="auto">
          <a:xfrm>
            <a:off x="7162800" y="4572000"/>
            <a:ext cx="14478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p>
        </p:txBody>
      </p:sp>
      <p:sp>
        <p:nvSpPr>
          <p:cNvPr id="13327" name="Rectangle 12"/>
          <p:cNvSpPr>
            <a:spLocks noChangeArrowheads="1"/>
          </p:cNvSpPr>
          <p:nvPr/>
        </p:nvSpPr>
        <p:spPr bwMode="auto">
          <a:xfrm>
            <a:off x="7162800" y="5029200"/>
            <a:ext cx="1447800" cy="457200"/>
          </a:xfrm>
          <a:prstGeom prst="rect">
            <a:avLst/>
          </a:prstGeom>
          <a:solidFill>
            <a:schemeClr val="folHlink"/>
          </a:solidFill>
          <a:ln w="9525">
            <a:solidFill>
              <a:schemeClr val="tx1"/>
            </a:solidFill>
            <a:miter lim="800000"/>
            <a:headEnd/>
            <a:tailEnd/>
          </a:ln>
        </p:spPr>
        <p:txBody>
          <a:bodyPr wrap="none" anchor="ctr"/>
          <a:lstStyle/>
          <a:p>
            <a:pPr algn="ctr"/>
            <a:endParaRPr lang="en-US" altLang="en-US"/>
          </a:p>
        </p:txBody>
      </p:sp>
      <p:grpSp>
        <p:nvGrpSpPr>
          <p:cNvPr id="13328" name="Group 13"/>
          <p:cNvGrpSpPr>
            <a:grpSpLocks/>
          </p:cNvGrpSpPr>
          <p:nvPr/>
        </p:nvGrpSpPr>
        <p:grpSpPr bwMode="auto">
          <a:xfrm>
            <a:off x="1981200" y="3048000"/>
            <a:ext cx="1447800" cy="1524000"/>
            <a:chOff x="576" y="1728"/>
            <a:chExt cx="912" cy="960"/>
          </a:xfrm>
        </p:grpSpPr>
        <p:sp>
          <p:nvSpPr>
            <p:cNvPr id="13351" name="Rectangle 14"/>
            <p:cNvSpPr>
              <a:spLocks noChangeArrowheads="1"/>
            </p:cNvSpPr>
            <p:nvPr/>
          </p:nvSpPr>
          <p:spPr bwMode="auto">
            <a:xfrm>
              <a:off x="576" y="2160"/>
              <a:ext cx="912" cy="528"/>
            </a:xfrm>
            <a:prstGeom prst="rect">
              <a:avLst/>
            </a:prstGeom>
            <a:solidFill>
              <a:schemeClr val="accent2"/>
            </a:solidFill>
            <a:ln w="9525">
              <a:solidFill>
                <a:schemeClr val="tx1"/>
              </a:solidFill>
              <a:miter lim="800000"/>
              <a:headEnd/>
              <a:tailEnd/>
            </a:ln>
          </p:spPr>
          <p:txBody>
            <a:bodyPr wrap="none" anchor="ctr"/>
            <a:lstStyle/>
            <a:p>
              <a:pPr algn="ctr"/>
              <a:endParaRPr lang="en-US" altLang="en-US"/>
            </a:p>
          </p:txBody>
        </p:sp>
        <p:sp>
          <p:nvSpPr>
            <p:cNvPr id="13352" name="Rectangle 15"/>
            <p:cNvSpPr>
              <a:spLocks noChangeArrowheads="1"/>
            </p:cNvSpPr>
            <p:nvPr/>
          </p:nvSpPr>
          <p:spPr bwMode="auto">
            <a:xfrm>
              <a:off x="576" y="1728"/>
              <a:ext cx="912" cy="432"/>
            </a:xfrm>
            <a:prstGeom prst="rect">
              <a:avLst/>
            </a:prstGeom>
            <a:solidFill>
              <a:schemeClr val="hlink"/>
            </a:solidFill>
            <a:ln w="9525">
              <a:solidFill>
                <a:schemeClr val="tx1"/>
              </a:solidFill>
              <a:miter lim="800000"/>
              <a:headEnd/>
              <a:tailEnd/>
            </a:ln>
          </p:spPr>
          <p:txBody>
            <a:bodyPr wrap="none" anchor="ctr"/>
            <a:lstStyle/>
            <a:p>
              <a:pPr algn="ctr"/>
              <a:endParaRPr lang="en-US" altLang="en-US"/>
            </a:p>
          </p:txBody>
        </p:sp>
      </p:grpSp>
      <p:grpSp>
        <p:nvGrpSpPr>
          <p:cNvPr id="13329" name="Group 16"/>
          <p:cNvGrpSpPr>
            <a:grpSpLocks/>
          </p:cNvGrpSpPr>
          <p:nvPr/>
        </p:nvGrpSpPr>
        <p:grpSpPr bwMode="auto">
          <a:xfrm>
            <a:off x="7162800" y="3048000"/>
            <a:ext cx="1447800" cy="1524000"/>
            <a:chOff x="576" y="1728"/>
            <a:chExt cx="912" cy="960"/>
          </a:xfrm>
        </p:grpSpPr>
        <p:sp>
          <p:nvSpPr>
            <p:cNvPr id="13349" name="Rectangle 17"/>
            <p:cNvSpPr>
              <a:spLocks noChangeArrowheads="1"/>
            </p:cNvSpPr>
            <p:nvPr/>
          </p:nvSpPr>
          <p:spPr bwMode="auto">
            <a:xfrm>
              <a:off x="576" y="2160"/>
              <a:ext cx="912" cy="528"/>
            </a:xfrm>
            <a:prstGeom prst="rect">
              <a:avLst/>
            </a:prstGeom>
            <a:solidFill>
              <a:schemeClr val="accent2"/>
            </a:solidFill>
            <a:ln w="9525">
              <a:solidFill>
                <a:schemeClr val="tx1"/>
              </a:solidFill>
              <a:miter lim="800000"/>
              <a:headEnd/>
              <a:tailEnd/>
            </a:ln>
          </p:spPr>
          <p:txBody>
            <a:bodyPr wrap="none" anchor="ctr"/>
            <a:lstStyle/>
            <a:p>
              <a:pPr algn="ctr"/>
              <a:endParaRPr lang="en-US" altLang="en-US"/>
            </a:p>
          </p:txBody>
        </p:sp>
        <p:sp>
          <p:nvSpPr>
            <p:cNvPr id="13350" name="Rectangle 18"/>
            <p:cNvSpPr>
              <a:spLocks noChangeArrowheads="1"/>
            </p:cNvSpPr>
            <p:nvPr/>
          </p:nvSpPr>
          <p:spPr bwMode="auto">
            <a:xfrm>
              <a:off x="576" y="1728"/>
              <a:ext cx="912" cy="432"/>
            </a:xfrm>
            <a:prstGeom prst="rect">
              <a:avLst/>
            </a:prstGeom>
            <a:solidFill>
              <a:schemeClr val="hlink"/>
            </a:solidFill>
            <a:ln w="9525">
              <a:solidFill>
                <a:schemeClr val="tx1"/>
              </a:solidFill>
              <a:miter lim="800000"/>
              <a:headEnd/>
              <a:tailEnd/>
            </a:ln>
          </p:spPr>
          <p:txBody>
            <a:bodyPr wrap="none" anchor="ctr"/>
            <a:lstStyle/>
            <a:p>
              <a:pPr algn="ctr"/>
              <a:endParaRPr lang="en-US" altLang="en-US"/>
            </a:p>
          </p:txBody>
        </p:sp>
      </p:grpSp>
      <p:sp>
        <p:nvSpPr>
          <p:cNvPr id="13330" name="Text Box 19"/>
          <p:cNvSpPr txBox="1">
            <a:spLocks noChangeArrowheads="1"/>
          </p:cNvSpPr>
          <p:nvPr/>
        </p:nvSpPr>
        <p:spPr bwMode="auto">
          <a:xfrm>
            <a:off x="4038600" y="5546725"/>
            <a:ext cx="838200" cy="336550"/>
          </a:xfrm>
          <a:prstGeom prst="rect">
            <a:avLst/>
          </a:prstGeom>
          <a:noFill/>
          <a:ln w="9525">
            <a:noFill/>
            <a:miter lim="800000"/>
            <a:headEnd/>
            <a:tailEnd/>
          </a:ln>
        </p:spPr>
        <p:txBody>
          <a:bodyPr wrap="none">
            <a:spAutoFit/>
          </a:bodyPr>
          <a:lstStyle/>
          <a:p>
            <a:pPr algn="ctr" eaLnBrk="0" hangingPunct="0"/>
            <a:r>
              <a:rPr lang="en-US" altLang="en-US" sz="1600" b="1">
                <a:solidFill>
                  <a:srgbClr val="000000"/>
                </a:solidFill>
                <a:latin typeface="Times New Roman" pitchFamily="18" charset="0"/>
              </a:rPr>
              <a:t>Router</a:t>
            </a:r>
          </a:p>
        </p:txBody>
      </p:sp>
      <p:sp>
        <p:nvSpPr>
          <p:cNvPr id="13331" name="Text Box 20"/>
          <p:cNvSpPr txBox="1">
            <a:spLocks noChangeArrowheads="1"/>
          </p:cNvSpPr>
          <p:nvPr/>
        </p:nvSpPr>
        <p:spPr bwMode="auto">
          <a:xfrm>
            <a:off x="5768975" y="5561013"/>
            <a:ext cx="838200" cy="336550"/>
          </a:xfrm>
          <a:prstGeom prst="rect">
            <a:avLst/>
          </a:prstGeom>
          <a:noFill/>
          <a:ln w="9525">
            <a:noFill/>
            <a:miter lim="800000"/>
            <a:headEnd/>
            <a:tailEnd/>
          </a:ln>
        </p:spPr>
        <p:txBody>
          <a:bodyPr wrap="none">
            <a:spAutoFit/>
          </a:bodyPr>
          <a:lstStyle/>
          <a:p>
            <a:pPr algn="ctr" eaLnBrk="0" hangingPunct="0"/>
            <a:r>
              <a:rPr lang="en-US" altLang="en-US" sz="1600" b="1">
                <a:solidFill>
                  <a:srgbClr val="000000"/>
                </a:solidFill>
                <a:latin typeface="Times New Roman" pitchFamily="18" charset="0"/>
              </a:rPr>
              <a:t>Router</a:t>
            </a:r>
          </a:p>
        </p:txBody>
      </p:sp>
      <p:sp>
        <p:nvSpPr>
          <p:cNvPr id="13332" name="Text Box 21"/>
          <p:cNvSpPr txBox="1">
            <a:spLocks noChangeArrowheads="1"/>
          </p:cNvSpPr>
          <p:nvPr/>
        </p:nvSpPr>
        <p:spPr bwMode="auto">
          <a:xfrm>
            <a:off x="2351088" y="5546725"/>
            <a:ext cx="635000" cy="336550"/>
          </a:xfrm>
          <a:prstGeom prst="rect">
            <a:avLst/>
          </a:prstGeom>
          <a:noFill/>
          <a:ln w="9525">
            <a:noFill/>
            <a:miter lim="800000"/>
            <a:headEnd/>
            <a:tailEnd/>
          </a:ln>
        </p:spPr>
        <p:txBody>
          <a:bodyPr wrap="none">
            <a:spAutoFit/>
          </a:bodyPr>
          <a:lstStyle/>
          <a:p>
            <a:pPr algn="ctr" eaLnBrk="0" hangingPunct="0"/>
            <a:r>
              <a:rPr lang="en-US" altLang="en-US" sz="1600" b="1">
                <a:solidFill>
                  <a:srgbClr val="000000"/>
                </a:solidFill>
                <a:latin typeface="Times New Roman" pitchFamily="18" charset="0"/>
              </a:rPr>
              <a:t>Host</a:t>
            </a:r>
          </a:p>
        </p:txBody>
      </p:sp>
      <p:sp>
        <p:nvSpPr>
          <p:cNvPr id="13333" name="Text Box 22"/>
          <p:cNvSpPr txBox="1">
            <a:spLocks noChangeArrowheads="1"/>
          </p:cNvSpPr>
          <p:nvPr/>
        </p:nvSpPr>
        <p:spPr bwMode="auto">
          <a:xfrm>
            <a:off x="7599363" y="5561013"/>
            <a:ext cx="635000" cy="336550"/>
          </a:xfrm>
          <a:prstGeom prst="rect">
            <a:avLst/>
          </a:prstGeom>
          <a:noFill/>
          <a:ln w="9525">
            <a:noFill/>
            <a:miter lim="800000"/>
            <a:headEnd/>
            <a:tailEnd/>
          </a:ln>
        </p:spPr>
        <p:txBody>
          <a:bodyPr wrap="none">
            <a:spAutoFit/>
          </a:bodyPr>
          <a:lstStyle/>
          <a:p>
            <a:pPr algn="ctr" eaLnBrk="0" hangingPunct="0"/>
            <a:r>
              <a:rPr lang="en-US" altLang="en-US" sz="1600" b="1">
                <a:solidFill>
                  <a:srgbClr val="000000"/>
                </a:solidFill>
                <a:latin typeface="Times New Roman" pitchFamily="18" charset="0"/>
              </a:rPr>
              <a:t>Host</a:t>
            </a:r>
          </a:p>
        </p:txBody>
      </p:sp>
      <p:sp>
        <p:nvSpPr>
          <p:cNvPr id="13334" name="Line 23"/>
          <p:cNvSpPr>
            <a:spLocks noChangeShapeType="1"/>
          </p:cNvSpPr>
          <p:nvPr/>
        </p:nvSpPr>
        <p:spPr bwMode="auto">
          <a:xfrm>
            <a:off x="2667000" y="2743200"/>
            <a:ext cx="0" cy="2514600"/>
          </a:xfrm>
          <a:prstGeom prst="line">
            <a:avLst/>
          </a:prstGeom>
          <a:noFill/>
          <a:ln w="19050">
            <a:solidFill>
              <a:srgbClr val="FF0000"/>
            </a:solidFill>
            <a:round/>
            <a:headEnd/>
            <a:tailEnd type="triangle" w="med" len="med"/>
          </a:ln>
        </p:spPr>
        <p:txBody>
          <a:bodyPr wrap="none" anchor="ctr"/>
          <a:lstStyle/>
          <a:p>
            <a:endParaRPr lang="en-US"/>
          </a:p>
        </p:txBody>
      </p:sp>
      <p:sp>
        <p:nvSpPr>
          <p:cNvPr id="13335" name="Line 24"/>
          <p:cNvSpPr>
            <a:spLocks noChangeShapeType="1"/>
          </p:cNvSpPr>
          <p:nvPr/>
        </p:nvSpPr>
        <p:spPr bwMode="auto">
          <a:xfrm>
            <a:off x="2667000" y="5257800"/>
            <a:ext cx="1371600" cy="0"/>
          </a:xfrm>
          <a:prstGeom prst="line">
            <a:avLst/>
          </a:prstGeom>
          <a:noFill/>
          <a:ln w="19050">
            <a:solidFill>
              <a:srgbClr val="FF0000"/>
            </a:solidFill>
            <a:round/>
            <a:headEnd/>
            <a:tailEnd type="triangle" w="med" len="med"/>
          </a:ln>
        </p:spPr>
        <p:txBody>
          <a:bodyPr wrap="none" anchor="ctr"/>
          <a:lstStyle/>
          <a:p>
            <a:endParaRPr lang="en-US"/>
          </a:p>
        </p:txBody>
      </p:sp>
      <p:sp>
        <p:nvSpPr>
          <p:cNvPr id="13336" name="Line 25"/>
          <p:cNvSpPr>
            <a:spLocks noChangeShapeType="1"/>
          </p:cNvSpPr>
          <p:nvPr/>
        </p:nvSpPr>
        <p:spPr bwMode="auto">
          <a:xfrm flipV="1">
            <a:off x="4073525" y="4800600"/>
            <a:ext cx="0" cy="457200"/>
          </a:xfrm>
          <a:prstGeom prst="line">
            <a:avLst/>
          </a:prstGeom>
          <a:noFill/>
          <a:ln w="19050">
            <a:solidFill>
              <a:srgbClr val="FF0000"/>
            </a:solidFill>
            <a:round/>
            <a:headEnd/>
            <a:tailEnd type="triangle" w="med" len="med"/>
          </a:ln>
        </p:spPr>
        <p:txBody>
          <a:bodyPr wrap="none" anchor="ctr"/>
          <a:lstStyle/>
          <a:p>
            <a:endParaRPr lang="en-US"/>
          </a:p>
        </p:txBody>
      </p:sp>
      <p:sp>
        <p:nvSpPr>
          <p:cNvPr id="13337" name="Line 26"/>
          <p:cNvSpPr>
            <a:spLocks noChangeShapeType="1"/>
          </p:cNvSpPr>
          <p:nvPr/>
        </p:nvSpPr>
        <p:spPr bwMode="auto">
          <a:xfrm>
            <a:off x="4073525" y="4800600"/>
            <a:ext cx="838200" cy="0"/>
          </a:xfrm>
          <a:prstGeom prst="line">
            <a:avLst/>
          </a:prstGeom>
          <a:noFill/>
          <a:ln w="19050">
            <a:solidFill>
              <a:srgbClr val="FF0000"/>
            </a:solidFill>
            <a:round/>
            <a:headEnd/>
            <a:tailEnd type="triangle" w="med" len="med"/>
          </a:ln>
        </p:spPr>
        <p:txBody>
          <a:bodyPr wrap="none" anchor="ctr"/>
          <a:lstStyle/>
          <a:p>
            <a:endParaRPr lang="en-US"/>
          </a:p>
        </p:txBody>
      </p:sp>
      <p:sp>
        <p:nvSpPr>
          <p:cNvPr id="13338" name="Line 27"/>
          <p:cNvSpPr>
            <a:spLocks noChangeShapeType="1"/>
          </p:cNvSpPr>
          <p:nvPr/>
        </p:nvSpPr>
        <p:spPr bwMode="auto">
          <a:xfrm>
            <a:off x="4911725" y="4800600"/>
            <a:ext cx="0" cy="457200"/>
          </a:xfrm>
          <a:prstGeom prst="line">
            <a:avLst/>
          </a:prstGeom>
          <a:noFill/>
          <a:ln w="19050">
            <a:solidFill>
              <a:srgbClr val="FF0000"/>
            </a:solidFill>
            <a:round/>
            <a:headEnd/>
            <a:tailEnd type="triangle" w="med" len="med"/>
          </a:ln>
        </p:spPr>
        <p:txBody>
          <a:bodyPr wrap="none" anchor="ctr"/>
          <a:lstStyle/>
          <a:p>
            <a:endParaRPr lang="en-US"/>
          </a:p>
        </p:txBody>
      </p:sp>
      <p:sp>
        <p:nvSpPr>
          <p:cNvPr id="13339" name="Line 28"/>
          <p:cNvSpPr>
            <a:spLocks noChangeShapeType="1"/>
          </p:cNvSpPr>
          <p:nvPr/>
        </p:nvSpPr>
        <p:spPr bwMode="auto">
          <a:xfrm>
            <a:off x="4953000" y="5257800"/>
            <a:ext cx="914400" cy="0"/>
          </a:xfrm>
          <a:prstGeom prst="line">
            <a:avLst/>
          </a:prstGeom>
          <a:noFill/>
          <a:ln w="19050">
            <a:solidFill>
              <a:srgbClr val="FF0000"/>
            </a:solidFill>
            <a:round/>
            <a:headEnd/>
            <a:tailEnd type="triangle" w="med" len="med"/>
          </a:ln>
        </p:spPr>
        <p:txBody>
          <a:bodyPr wrap="none" anchor="ctr"/>
          <a:lstStyle/>
          <a:p>
            <a:endParaRPr lang="en-US"/>
          </a:p>
        </p:txBody>
      </p:sp>
      <p:sp>
        <p:nvSpPr>
          <p:cNvPr id="13340" name="Line 29"/>
          <p:cNvSpPr>
            <a:spLocks noChangeShapeType="1"/>
          </p:cNvSpPr>
          <p:nvPr/>
        </p:nvSpPr>
        <p:spPr bwMode="auto">
          <a:xfrm flipV="1">
            <a:off x="5867400" y="4800600"/>
            <a:ext cx="0" cy="457200"/>
          </a:xfrm>
          <a:prstGeom prst="line">
            <a:avLst/>
          </a:prstGeom>
          <a:noFill/>
          <a:ln w="19050">
            <a:solidFill>
              <a:srgbClr val="FF0000"/>
            </a:solidFill>
            <a:round/>
            <a:headEnd/>
            <a:tailEnd type="triangle" w="med" len="med"/>
          </a:ln>
        </p:spPr>
        <p:txBody>
          <a:bodyPr wrap="none" anchor="ctr"/>
          <a:lstStyle/>
          <a:p>
            <a:endParaRPr lang="en-US"/>
          </a:p>
        </p:txBody>
      </p:sp>
      <p:sp>
        <p:nvSpPr>
          <p:cNvPr id="13341" name="Line 30"/>
          <p:cNvSpPr>
            <a:spLocks noChangeShapeType="1"/>
          </p:cNvSpPr>
          <p:nvPr/>
        </p:nvSpPr>
        <p:spPr bwMode="auto">
          <a:xfrm>
            <a:off x="5867400" y="4800600"/>
            <a:ext cx="762000" cy="0"/>
          </a:xfrm>
          <a:prstGeom prst="line">
            <a:avLst/>
          </a:prstGeom>
          <a:noFill/>
          <a:ln w="19050">
            <a:solidFill>
              <a:srgbClr val="FF0000"/>
            </a:solidFill>
            <a:round/>
            <a:headEnd/>
            <a:tailEnd type="triangle" w="med" len="med"/>
          </a:ln>
        </p:spPr>
        <p:txBody>
          <a:bodyPr wrap="none" anchor="ctr"/>
          <a:lstStyle/>
          <a:p>
            <a:endParaRPr lang="en-US"/>
          </a:p>
        </p:txBody>
      </p:sp>
      <p:sp>
        <p:nvSpPr>
          <p:cNvPr id="13342" name="Line 31"/>
          <p:cNvSpPr>
            <a:spLocks noChangeShapeType="1"/>
          </p:cNvSpPr>
          <p:nvPr/>
        </p:nvSpPr>
        <p:spPr bwMode="auto">
          <a:xfrm>
            <a:off x="6629400" y="4800600"/>
            <a:ext cx="0" cy="457200"/>
          </a:xfrm>
          <a:prstGeom prst="line">
            <a:avLst/>
          </a:prstGeom>
          <a:noFill/>
          <a:ln w="19050">
            <a:solidFill>
              <a:srgbClr val="FF0000"/>
            </a:solidFill>
            <a:round/>
            <a:headEnd/>
            <a:tailEnd type="triangle" w="med" len="med"/>
          </a:ln>
        </p:spPr>
        <p:txBody>
          <a:bodyPr wrap="none" anchor="ctr"/>
          <a:lstStyle/>
          <a:p>
            <a:endParaRPr lang="en-US"/>
          </a:p>
        </p:txBody>
      </p:sp>
      <p:sp>
        <p:nvSpPr>
          <p:cNvPr id="13343" name="Line 32"/>
          <p:cNvSpPr>
            <a:spLocks noChangeShapeType="1"/>
          </p:cNvSpPr>
          <p:nvPr/>
        </p:nvSpPr>
        <p:spPr bwMode="auto">
          <a:xfrm>
            <a:off x="6629400" y="5257800"/>
            <a:ext cx="1295400" cy="0"/>
          </a:xfrm>
          <a:prstGeom prst="line">
            <a:avLst/>
          </a:prstGeom>
          <a:noFill/>
          <a:ln w="19050">
            <a:solidFill>
              <a:srgbClr val="FF0000"/>
            </a:solidFill>
            <a:round/>
            <a:headEnd/>
            <a:tailEnd type="triangle" w="med" len="med"/>
          </a:ln>
        </p:spPr>
        <p:txBody>
          <a:bodyPr wrap="none" anchor="ctr"/>
          <a:lstStyle/>
          <a:p>
            <a:endParaRPr lang="en-US"/>
          </a:p>
        </p:txBody>
      </p:sp>
      <p:sp>
        <p:nvSpPr>
          <p:cNvPr id="13344" name="Line 33"/>
          <p:cNvSpPr>
            <a:spLocks noChangeShapeType="1"/>
          </p:cNvSpPr>
          <p:nvPr/>
        </p:nvSpPr>
        <p:spPr bwMode="auto">
          <a:xfrm flipV="1">
            <a:off x="7924800" y="2743200"/>
            <a:ext cx="0" cy="2514600"/>
          </a:xfrm>
          <a:prstGeom prst="line">
            <a:avLst/>
          </a:prstGeom>
          <a:noFill/>
          <a:ln w="19050">
            <a:solidFill>
              <a:srgbClr val="FF0000"/>
            </a:solidFill>
            <a:round/>
            <a:headEnd/>
            <a:tailEnd type="triangle" w="med" len="med"/>
          </a:ln>
        </p:spPr>
        <p:txBody>
          <a:bodyPr wrap="none" anchor="ctr"/>
          <a:lstStyle/>
          <a:p>
            <a:endParaRPr lang="en-US"/>
          </a:p>
        </p:txBody>
      </p:sp>
      <p:sp>
        <p:nvSpPr>
          <p:cNvPr id="13345" name="Text Box 34"/>
          <p:cNvSpPr txBox="1">
            <a:spLocks noChangeArrowheads="1"/>
          </p:cNvSpPr>
          <p:nvPr/>
        </p:nvSpPr>
        <p:spPr bwMode="auto">
          <a:xfrm>
            <a:off x="609600" y="3260725"/>
            <a:ext cx="1290638" cy="336550"/>
          </a:xfrm>
          <a:prstGeom prst="rect">
            <a:avLst/>
          </a:prstGeom>
          <a:noFill/>
          <a:ln w="9525">
            <a:noFill/>
            <a:miter lim="800000"/>
            <a:headEnd/>
            <a:tailEnd/>
          </a:ln>
        </p:spPr>
        <p:txBody>
          <a:bodyPr wrap="none">
            <a:spAutoFit/>
          </a:bodyPr>
          <a:lstStyle/>
          <a:p>
            <a:pPr eaLnBrk="0" hangingPunct="0"/>
            <a:r>
              <a:rPr lang="en-US" altLang="en-US" sz="1600" b="1">
                <a:solidFill>
                  <a:srgbClr val="000000"/>
                </a:solidFill>
                <a:latin typeface="Times New Roman" pitchFamily="18" charset="0"/>
              </a:rPr>
              <a:t>Application</a:t>
            </a:r>
          </a:p>
        </p:txBody>
      </p:sp>
      <p:sp>
        <p:nvSpPr>
          <p:cNvPr id="13346" name="Text Box 35"/>
          <p:cNvSpPr txBox="1">
            <a:spLocks noChangeArrowheads="1"/>
          </p:cNvSpPr>
          <p:nvPr/>
        </p:nvSpPr>
        <p:spPr bwMode="auto">
          <a:xfrm>
            <a:off x="620713" y="3962400"/>
            <a:ext cx="1131887" cy="336550"/>
          </a:xfrm>
          <a:prstGeom prst="rect">
            <a:avLst/>
          </a:prstGeom>
          <a:noFill/>
          <a:ln w="9525">
            <a:noFill/>
            <a:miter lim="800000"/>
            <a:headEnd/>
            <a:tailEnd/>
          </a:ln>
        </p:spPr>
        <p:txBody>
          <a:bodyPr wrap="none">
            <a:spAutoFit/>
          </a:bodyPr>
          <a:lstStyle/>
          <a:p>
            <a:pPr eaLnBrk="0" hangingPunct="0"/>
            <a:r>
              <a:rPr lang="en-US" altLang="en-US" sz="1600" b="1">
                <a:solidFill>
                  <a:srgbClr val="000000"/>
                </a:solidFill>
                <a:latin typeface="Times New Roman" pitchFamily="18" charset="0"/>
              </a:rPr>
              <a:t>Transport</a:t>
            </a:r>
          </a:p>
        </p:txBody>
      </p:sp>
      <p:sp>
        <p:nvSpPr>
          <p:cNvPr id="13347" name="Text Box 36"/>
          <p:cNvSpPr txBox="1">
            <a:spLocks noChangeArrowheads="1"/>
          </p:cNvSpPr>
          <p:nvPr/>
        </p:nvSpPr>
        <p:spPr bwMode="auto">
          <a:xfrm>
            <a:off x="614363" y="4648200"/>
            <a:ext cx="985837" cy="336550"/>
          </a:xfrm>
          <a:prstGeom prst="rect">
            <a:avLst/>
          </a:prstGeom>
          <a:noFill/>
          <a:ln w="9525">
            <a:noFill/>
            <a:miter lim="800000"/>
            <a:headEnd/>
            <a:tailEnd/>
          </a:ln>
        </p:spPr>
        <p:txBody>
          <a:bodyPr wrap="none">
            <a:spAutoFit/>
          </a:bodyPr>
          <a:lstStyle/>
          <a:p>
            <a:pPr algn="ctr" eaLnBrk="0" hangingPunct="0"/>
            <a:r>
              <a:rPr lang="en-US" altLang="en-US" sz="1600" b="1">
                <a:solidFill>
                  <a:srgbClr val="000000"/>
                </a:solidFill>
                <a:latin typeface="Times New Roman" pitchFamily="18" charset="0"/>
              </a:rPr>
              <a:t>Network</a:t>
            </a:r>
          </a:p>
        </p:txBody>
      </p:sp>
      <p:sp>
        <p:nvSpPr>
          <p:cNvPr id="13348" name="Text Box 37"/>
          <p:cNvSpPr txBox="1">
            <a:spLocks noChangeArrowheads="1"/>
          </p:cNvSpPr>
          <p:nvPr/>
        </p:nvSpPr>
        <p:spPr bwMode="auto">
          <a:xfrm>
            <a:off x="617538" y="5105400"/>
            <a:ext cx="601662" cy="336550"/>
          </a:xfrm>
          <a:prstGeom prst="rect">
            <a:avLst/>
          </a:prstGeom>
          <a:noFill/>
          <a:ln w="9525">
            <a:noFill/>
            <a:miter lim="800000"/>
            <a:headEnd/>
            <a:tailEnd/>
          </a:ln>
        </p:spPr>
        <p:txBody>
          <a:bodyPr wrap="none">
            <a:spAutoFit/>
          </a:bodyPr>
          <a:lstStyle/>
          <a:p>
            <a:pPr eaLnBrk="0" hangingPunct="0"/>
            <a:r>
              <a:rPr lang="en-US" altLang="en-US" sz="1600" b="1">
                <a:solidFill>
                  <a:srgbClr val="000000"/>
                </a:solidFill>
                <a:latin typeface="Times New Roman" pitchFamily="18" charset="0"/>
              </a:rPr>
              <a:t>Link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p:txBody>
          <a:bodyPr/>
          <a:lstStyle/>
          <a:p>
            <a:pPr>
              <a:defRPr/>
            </a:pPr>
            <a:r>
              <a:rPr lang="en-US" altLang="en-US" smtClean="0"/>
              <a:t>Univ. of Tehran</a:t>
            </a:r>
          </a:p>
        </p:txBody>
      </p:sp>
      <p:sp>
        <p:nvSpPr>
          <p:cNvPr id="14339" name="Footer Placeholder 4"/>
          <p:cNvSpPr>
            <a:spLocks noGrp="1"/>
          </p:cNvSpPr>
          <p:nvPr>
            <p:ph type="ftr" sz="quarter" idx="11"/>
          </p:nvPr>
        </p:nvSpPr>
        <p:spPr/>
        <p:txBody>
          <a:bodyPr/>
          <a:lstStyle/>
          <a:p>
            <a:pPr>
              <a:defRPr/>
            </a:pPr>
            <a:r>
              <a:rPr lang="en-US" altLang="en-US" smtClean="0"/>
              <a:t>Computer Network</a:t>
            </a:r>
          </a:p>
        </p:txBody>
      </p:sp>
      <p:sp>
        <p:nvSpPr>
          <p:cNvPr id="14340" name="Slide Number Placeholder 5"/>
          <p:cNvSpPr>
            <a:spLocks noGrp="1"/>
          </p:cNvSpPr>
          <p:nvPr>
            <p:ph type="sldNum" sz="quarter" idx="12"/>
          </p:nvPr>
        </p:nvSpPr>
        <p:spPr/>
        <p:txBody>
          <a:bodyPr/>
          <a:lstStyle/>
          <a:p>
            <a:pPr>
              <a:defRPr/>
            </a:pPr>
            <a:fld id="{03C560AF-0B90-42E6-B35D-3A93CDBD3CA4}" type="slidenum">
              <a:rPr lang="en-US" altLang="en-US" smtClean="0"/>
              <a:pPr>
                <a:defRPr/>
              </a:pPr>
              <a:t>12</a:t>
            </a:fld>
            <a:endParaRPr lang="en-US" altLang="en-US" smtClean="0"/>
          </a:p>
        </p:txBody>
      </p:sp>
      <p:sp>
        <p:nvSpPr>
          <p:cNvPr id="29701" name="Rectangle 2"/>
          <p:cNvSpPr>
            <a:spLocks noGrp="1" noChangeArrowheads="1"/>
          </p:cNvSpPr>
          <p:nvPr>
            <p:ph type="title"/>
          </p:nvPr>
        </p:nvSpPr>
        <p:spPr/>
        <p:txBody>
          <a:bodyPr/>
          <a:lstStyle/>
          <a:p>
            <a:pPr eaLnBrk="1" hangingPunct="1">
              <a:defRPr/>
            </a:pPr>
            <a:r>
              <a:rPr lang="en-US" altLang="en-US" smtClean="0"/>
              <a:t>Different Address Formats</a:t>
            </a:r>
          </a:p>
        </p:txBody>
      </p:sp>
      <p:sp>
        <p:nvSpPr>
          <p:cNvPr id="14342" name="Rectangle 3"/>
          <p:cNvSpPr>
            <a:spLocks noGrp="1" noChangeArrowheads="1"/>
          </p:cNvSpPr>
          <p:nvPr>
            <p:ph type="body" idx="1"/>
          </p:nvPr>
        </p:nvSpPr>
        <p:spPr>
          <a:xfrm>
            <a:off x="0" y="1311275"/>
            <a:ext cx="8953500" cy="4746625"/>
          </a:xfrm>
        </p:spPr>
        <p:txBody>
          <a:bodyPr/>
          <a:lstStyle/>
          <a:p>
            <a:pPr marL="285750" indent="-285750" eaLnBrk="1" hangingPunct="1"/>
            <a:r>
              <a:rPr lang="en-US" altLang="en-US" smtClean="0"/>
              <a:t>Options:</a:t>
            </a:r>
          </a:p>
          <a:p>
            <a:pPr marL="685800" lvl="1" indent="-228600" eaLnBrk="1" hangingPunct="1"/>
            <a:r>
              <a:rPr lang="en-US" altLang="en-US" smtClean="0"/>
              <a:t>Map one address format to another. Why not?</a:t>
            </a:r>
          </a:p>
          <a:p>
            <a:pPr marL="685800" lvl="1" indent="-228600" eaLnBrk="1" hangingPunct="1"/>
            <a:r>
              <a:rPr lang="en-US" altLang="en-US" smtClean="0"/>
              <a:t>Provide one common format</a:t>
            </a:r>
          </a:p>
          <a:p>
            <a:pPr lvl="2" eaLnBrk="1" hangingPunct="1"/>
            <a:r>
              <a:rPr lang="en-US" altLang="en-US" smtClean="0"/>
              <a:t>map lower level addresses to common format </a:t>
            </a:r>
          </a:p>
          <a:p>
            <a:pPr marL="285750" indent="-285750" eaLnBrk="1" hangingPunct="1"/>
            <a:r>
              <a:rPr lang="en-US" altLang="en-US" smtClean="0"/>
              <a:t>Common Address Format: </a:t>
            </a:r>
          </a:p>
          <a:p>
            <a:pPr marL="685800" lvl="1" indent="-228600" eaLnBrk="1" hangingPunct="1"/>
            <a:r>
              <a:rPr lang="en-US" altLang="en-US" smtClean="0"/>
              <a:t>Initially: 8b network 16b host 24b total</a:t>
            </a:r>
          </a:p>
          <a:p>
            <a:pPr marL="685800" lvl="1" indent="-228600" eaLnBrk="1" hangingPunct="1"/>
            <a:r>
              <a:rPr lang="en-US" altLang="en-US" smtClean="0"/>
              <a:t>Before Classless InterDomain Routing (CIDR): </a:t>
            </a:r>
          </a:p>
          <a:p>
            <a:pPr lvl="2" eaLnBrk="1" hangingPunct="1"/>
            <a:r>
              <a:rPr lang="en-US" altLang="en-US" smtClean="0"/>
              <a:t>7b/24b, 14b/16b, or 21b/8b 32b total</a:t>
            </a:r>
          </a:p>
          <a:p>
            <a:pPr marL="685800" lvl="1" indent="-228600" eaLnBrk="1" hangingPunct="1"/>
            <a:r>
              <a:rPr lang="en-US" altLang="en-US" smtClean="0"/>
              <a:t>After CIDR: Arbitrary division 32b total</a:t>
            </a:r>
          </a:p>
          <a:p>
            <a:pPr marL="685800" lvl="1" indent="-228600" eaLnBrk="1" hangingPunct="1"/>
            <a:r>
              <a:rPr lang="en-US" altLang="en-US" smtClean="0"/>
              <a:t>NAT: 32b + 16b simultaneously active</a:t>
            </a:r>
          </a:p>
          <a:p>
            <a:pPr marL="685800" lvl="1" indent="-228600" eaLnBrk="1" hangingPunct="1"/>
            <a:r>
              <a:rPr lang="en-US" altLang="en-US" smtClean="0"/>
              <a:t>IPv6: 128b total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p:txBody>
          <a:bodyPr/>
          <a:lstStyle/>
          <a:p>
            <a:pPr>
              <a:defRPr/>
            </a:pPr>
            <a:r>
              <a:rPr lang="en-US" altLang="en-US" smtClean="0"/>
              <a:t>Univ. of Tehran</a:t>
            </a:r>
          </a:p>
        </p:txBody>
      </p:sp>
      <p:sp>
        <p:nvSpPr>
          <p:cNvPr id="15363" name="Footer Placeholder 4"/>
          <p:cNvSpPr>
            <a:spLocks noGrp="1"/>
          </p:cNvSpPr>
          <p:nvPr>
            <p:ph type="ftr" sz="quarter" idx="11"/>
          </p:nvPr>
        </p:nvSpPr>
        <p:spPr/>
        <p:txBody>
          <a:bodyPr/>
          <a:lstStyle/>
          <a:p>
            <a:pPr>
              <a:defRPr/>
            </a:pPr>
            <a:r>
              <a:rPr lang="en-US" altLang="en-US" smtClean="0"/>
              <a:t>Computer Network</a:t>
            </a:r>
          </a:p>
        </p:txBody>
      </p:sp>
      <p:sp>
        <p:nvSpPr>
          <p:cNvPr id="15364" name="Slide Number Placeholder 5"/>
          <p:cNvSpPr>
            <a:spLocks noGrp="1"/>
          </p:cNvSpPr>
          <p:nvPr>
            <p:ph type="sldNum" sz="quarter" idx="12"/>
          </p:nvPr>
        </p:nvSpPr>
        <p:spPr/>
        <p:txBody>
          <a:bodyPr/>
          <a:lstStyle/>
          <a:p>
            <a:pPr>
              <a:defRPr/>
            </a:pPr>
            <a:fld id="{51EFB285-B34F-4988-84CE-FA18BE1ACC52}" type="slidenum">
              <a:rPr lang="en-US" altLang="en-US" smtClean="0"/>
              <a:pPr>
                <a:defRPr/>
              </a:pPr>
              <a:t>13</a:t>
            </a:fld>
            <a:endParaRPr lang="en-US" altLang="en-US" smtClean="0"/>
          </a:p>
        </p:txBody>
      </p:sp>
      <p:sp>
        <p:nvSpPr>
          <p:cNvPr id="30725" name="Rectangle 2"/>
          <p:cNvSpPr>
            <a:spLocks noGrp="1" noChangeArrowheads="1"/>
          </p:cNvSpPr>
          <p:nvPr>
            <p:ph type="title"/>
          </p:nvPr>
        </p:nvSpPr>
        <p:spPr/>
        <p:txBody>
          <a:bodyPr/>
          <a:lstStyle/>
          <a:p>
            <a:pPr eaLnBrk="1" hangingPunct="1">
              <a:defRPr/>
            </a:pPr>
            <a:r>
              <a:rPr lang="en-US" altLang="en-US" smtClean="0"/>
              <a:t>Different Packet Sizes</a:t>
            </a:r>
          </a:p>
        </p:txBody>
      </p:sp>
      <p:sp>
        <p:nvSpPr>
          <p:cNvPr id="257027" name="Rectangle 3"/>
          <p:cNvSpPr>
            <a:spLocks noGrp="1" noChangeArrowheads="1"/>
          </p:cNvSpPr>
          <p:nvPr>
            <p:ph type="body" idx="1"/>
          </p:nvPr>
        </p:nvSpPr>
        <p:spPr>
          <a:xfrm>
            <a:off x="376238" y="1474788"/>
            <a:ext cx="8577262" cy="4746625"/>
          </a:xfrm>
        </p:spPr>
        <p:txBody>
          <a:bodyPr/>
          <a:lstStyle/>
          <a:p>
            <a:pPr marL="285750" indent="-285750" eaLnBrk="1" hangingPunct="1"/>
            <a:r>
              <a:rPr lang="en-US" altLang="en-US" smtClean="0"/>
              <a:t>Need to define maximum packet size</a:t>
            </a:r>
          </a:p>
          <a:p>
            <a:pPr marL="285750" indent="-285750" eaLnBrk="1" hangingPunct="1"/>
            <a:r>
              <a:rPr lang="en-US" altLang="en-US" smtClean="0"/>
              <a:t>Options:</a:t>
            </a:r>
          </a:p>
          <a:p>
            <a:pPr marL="685800" lvl="1" indent="-228600" eaLnBrk="1" hangingPunct="1"/>
            <a:r>
              <a:rPr lang="en-US" altLang="en-US" smtClean="0"/>
              <a:t>Take the minimum of the maximum packets sizes over all networks</a:t>
            </a:r>
          </a:p>
          <a:p>
            <a:pPr marL="685800" lvl="1" indent="-228600" eaLnBrk="1" hangingPunct="1"/>
            <a:r>
              <a:rPr lang="en-US" altLang="en-US" smtClean="0"/>
              <a:t>Implement fragmentation/reassembly</a:t>
            </a:r>
          </a:p>
          <a:p>
            <a:pPr lvl="2" eaLnBrk="1" hangingPunct="1"/>
            <a:r>
              <a:rPr lang="en-US" altLang="en-US" smtClean="0"/>
              <a:t>Flexibility to adjust packet sizes as new technologies arrive</a:t>
            </a:r>
          </a:p>
          <a:p>
            <a:pPr lvl="2" eaLnBrk="1" hangingPunct="1"/>
            <a:r>
              <a:rPr lang="en-US" altLang="en-US" smtClean="0"/>
              <a:t>IP: fragment at routers, reassemble at host</a:t>
            </a:r>
          </a:p>
          <a:p>
            <a:pPr lvl="2" eaLnBrk="1" hangingPunct="1"/>
            <a:r>
              <a:rPr lang="en-US" altLang="en-US" smtClean="0"/>
              <a:t>Why not reassemble at routers?</a:t>
            </a:r>
          </a:p>
          <a:p>
            <a:pPr marL="685800" lvl="1" indent="-228600" eaLnBrk="1" hangingPunct="1"/>
            <a:r>
              <a:rPr lang="en-US" altLang="en-US" smtClean="0"/>
              <a:t>Still stuck with 1500B as de facto maximum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7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702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570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570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57027">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570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p:txBody>
          <a:bodyPr/>
          <a:lstStyle/>
          <a:p>
            <a:pPr>
              <a:defRPr/>
            </a:pPr>
            <a:r>
              <a:rPr lang="en-US" altLang="en-US" smtClean="0"/>
              <a:t>Univ. of Tehran</a:t>
            </a:r>
          </a:p>
        </p:txBody>
      </p:sp>
      <p:sp>
        <p:nvSpPr>
          <p:cNvPr id="16387" name="Footer Placeholder 4"/>
          <p:cNvSpPr>
            <a:spLocks noGrp="1"/>
          </p:cNvSpPr>
          <p:nvPr>
            <p:ph type="ftr" sz="quarter" idx="11"/>
          </p:nvPr>
        </p:nvSpPr>
        <p:spPr/>
        <p:txBody>
          <a:bodyPr/>
          <a:lstStyle/>
          <a:p>
            <a:pPr>
              <a:defRPr/>
            </a:pPr>
            <a:r>
              <a:rPr lang="en-US" altLang="en-US" smtClean="0"/>
              <a:t>Computer Network</a:t>
            </a:r>
          </a:p>
        </p:txBody>
      </p:sp>
      <p:sp>
        <p:nvSpPr>
          <p:cNvPr id="16388" name="Slide Number Placeholder 5"/>
          <p:cNvSpPr>
            <a:spLocks noGrp="1"/>
          </p:cNvSpPr>
          <p:nvPr>
            <p:ph type="sldNum" sz="quarter" idx="12"/>
          </p:nvPr>
        </p:nvSpPr>
        <p:spPr/>
        <p:txBody>
          <a:bodyPr/>
          <a:lstStyle/>
          <a:p>
            <a:pPr>
              <a:defRPr/>
            </a:pPr>
            <a:fld id="{783E52FF-FDC6-4889-9FF1-58B774A7B9FF}" type="slidenum">
              <a:rPr lang="en-US" altLang="en-US" smtClean="0"/>
              <a:pPr>
                <a:defRPr/>
              </a:pPr>
              <a:t>14</a:t>
            </a:fld>
            <a:endParaRPr lang="en-US" altLang="en-US" smtClean="0"/>
          </a:p>
        </p:txBody>
      </p:sp>
      <p:sp>
        <p:nvSpPr>
          <p:cNvPr id="31749" name="Rectangle 2"/>
          <p:cNvSpPr>
            <a:spLocks noGrp="1" noChangeArrowheads="1"/>
          </p:cNvSpPr>
          <p:nvPr>
            <p:ph type="title"/>
          </p:nvPr>
        </p:nvSpPr>
        <p:spPr/>
        <p:txBody>
          <a:bodyPr/>
          <a:lstStyle/>
          <a:p>
            <a:pPr eaLnBrk="1" hangingPunct="1">
              <a:defRPr/>
            </a:pPr>
            <a:r>
              <a:rPr lang="en-US" altLang="en-US" smtClean="0"/>
              <a:t>Other Challenges</a:t>
            </a:r>
          </a:p>
        </p:txBody>
      </p:sp>
      <p:sp>
        <p:nvSpPr>
          <p:cNvPr id="258051" name="Rectangle 3"/>
          <p:cNvSpPr>
            <a:spLocks noGrp="1" noChangeArrowheads="1"/>
          </p:cNvSpPr>
          <p:nvPr>
            <p:ph type="body" idx="1"/>
          </p:nvPr>
        </p:nvSpPr>
        <p:spPr>
          <a:xfrm>
            <a:off x="533400" y="1676400"/>
            <a:ext cx="8229600" cy="4343400"/>
          </a:xfrm>
        </p:spPr>
        <p:txBody>
          <a:bodyPr/>
          <a:lstStyle/>
          <a:p>
            <a:pPr marL="285750" indent="-285750" eaLnBrk="1" hangingPunct="1"/>
            <a:r>
              <a:rPr lang="en-US" altLang="en-US" smtClean="0"/>
              <a:t>Errors </a:t>
            </a:r>
            <a:r>
              <a:rPr lang="en-US" altLang="en-US" smtClean="0">
                <a:sym typeface="Wingdings" pitchFamily="2" charset="2"/>
              </a:rPr>
              <a:t> require </a:t>
            </a:r>
            <a:r>
              <a:rPr lang="en-US" altLang="en-US" smtClean="0">
                <a:solidFill>
                  <a:schemeClr val="accent1"/>
                </a:solidFill>
                <a:sym typeface="Wingdings" pitchFamily="2" charset="2"/>
              </a:rPr>
              <a:t>end-to-end</a:t>
            </a:r>
            <a:r>
              <a:rPr lang="en-US" altLang="en-US" smtClean="0">
                <a:sym typeface="Wingdings" pitchFamily="2" charset="2"/>
              </a:rPr>
              <a:t> reliability</a:t>
            </a:r>
          </a:p>
          <a:p>
            <a:pPr marL="685800" lvl="1" indent="-228600" eaLnBrk="1" hangingPunct="1"/>
            <a:r>
              <a:rPr lang="en-US" altLang="en-US" smtClean="0">
                <a:sym typeface="Wingdings" pitchFamily="2" charset="2"/>
              </a:rPr>
              <a:t>Thought to be rarely invoked, but necessary</a:t>
            </a:r>
          </a:p>
          <a:p>
            <a:pPr marL="285750" indent="-285750" eaLnBrk="1" hangingPunct="1"/>
            <a:r>
              <a:rPr lang="en-US" altLang="en-US" smtClean="0">
                <a:sym typeface="Wingdings" pitchFamily="2" charset="2"/>
              </a:rPr>
              <a:t>Different (routing) protocols  coordinate these protocols</a:t>
            </a:r>
          </a:p>
          <a:p>
            <a:pPr marL="285750" indent="-285750" eaLnBrk="1" hangingPunct="1"/>
            <a:r>
              <a:rPr lang="en-US" altLang="en-US" smtClean="0">
                <a:sym typeface="Wingdings" pitchFamily="2" charset="2"/>
              </a:rPr>
              <a:t>Accounting</a:t>
            </a:r>
          </a:p>
          <a:p>
            <a:pPr marL="685800" lvl="1" indent="-228600" eaLnBrk="1" hangingPunct="1"/>
            <a:r>
              <a:rPr lang="en-US" altLang="en-US" smtClean="0"/>
              <a:t>Did not envision script kiddies</a:t>
            </a:r>
          </a:p>
          <a:p>
            <a:pPr marL="285750" indent="-285750" eaLnBrk="1" hangingPunct="1"/>
            <a:r>
              <a:rPr lang="en-US" altLang="en-US" smtClean="0"/>
              <a:t>Quality of Service</a:t>
            </a:r>
          </a:p>
          <a:p>
            <a:pPr marL="685800" lvl="1" indent="-228600" eaLnBrk="1" hangingPunct="1"/>
            <a:r>
              <a:rPr lang="en-US" altLang="en-US" smtClean="0"/>
              <a:t>Not addressed</a:t>
            </a:r>
          </a:p>
          <a:p>
            <a:pPr marL="685800" lvl="1" indent="-228600" eaLnBrk="1" hangingPunct="1"/>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80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5805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580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5805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805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58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p:txBody>
          <a:bodyPr/>
          <a:lstStyle/>
          <a:p>
            <a:pPr>
              <a:defRPr/>
            </a:pPr>
            <a:r>
              <a:rPr lang="en-US" altLang="en-US" smtClean="0"/>
              <a:t>Univ. of Tehran</a:t>
            </a:r>
          </a:p>
        </p:txBody>
      </p:sp>
      <p:sp>
        <p:nvSpPr>
          <p:cNvPr id="17411" name="Footer Placeholder 4"/>
          <p:cNvSpPr>
            <a:spLocks noGrp="1"/>
          </p:cNvSpPr>
          <p:nvPr>
            <p:ph type="ftr" sz="quarter" idx="11"/>
          </p:nvPr>
        </p:nvSpPr>
        <p:spPr/>
        <p:txBody>
          <a:bodyPr/>
          <a:lstStyle/>
          <a:p>
            <a:pPr>
              <a:defRPr/>
            </a:pPr>
            <a:r>
              <a:rPr lang="en-US" altLang="en-US" smtClean="0"/>
              <a:t>Computer Network</a:t>
            </a:r>
          </a:p>
        </p:txBody>
      </p:sp>
      <p:sp>
        <p:nvSpPr>
          <p:cNvPr id="17412" name="Slide Number Placeholder 5"/>
          <p:cNvSpPr>
            <a:spLocks noGrp="1"/>
          </p:cNvSpPr>
          <p:nvPr>
            <p:ph type="sldNum" sz="quarter" idx="12"/>
          </p:nvPr>
        </p:nvSpPr>
        <p:spPr/>
        <p:txBody>
          <a:bodyPr/>
          <a:lstStyle/>
          <a:p>
            <a:pPr>
              <a:defRPr/>
            </a:pPr>
            <a:fld id="{938C7FCA-8BA0-48AE-A250-664B887328E3}" type="slidenum">
              <a:rPr lang="en-US" altLang="en-US" smtClean="0"/>
              <a:pPr>
                <a:defRPr/>
              </a:pPr>
              <a:t>15</a:t>
            </a:fld>
            <a:endParaRPr lang="en-US" altLang="en-US" smtClean="0"/>
          </a:p>
        </p:txBody>
      </p:sp>
      <p:sp>
        <p:nvSpPr>
          <p:cNvPr id="25605" name="Rectangle 2"/>
          <p:cNvSpPr>
            <a:spLocks noGrp="1" noChangeArrowheads="1"/>
          </p:cNvSpPr>
          <p:nvPr>
            <p:ph type="title"/>
          </p:nvPr>
        </p:nvSpPr>
        <p:spPr/>
        <p:txBody>
          <a:bodyPr/>
          <a:lstStyle/>
          <a:p>
            <a:pPr eaLnBrk="1" hangingPunct="1">
              <a:defRPr/>
            </a:pPr>
            <a:r>
              <a:rPr lang="en-US" altLang="en-US" sz="4800" smtClean="0"/>
              <a:t>Key problem: Heterogeneity</a:t>
            </a:r>
            <a:endParaRPr lang="en-US" altLang="en-US" smtClean="0"/>
          </a:p>
        </p:txBody>
      </p:sp>
      <p:sp>
        <p:nvSpPr>
          <p:cNvPr id="17414" name="Rectangle 3"/>
          <p:cNvSpPr>
            <a:spLocks noGrp="1" noChangeArrowheads="1"/>
          </p:cNvSpPr>
          <p:nvPr>
            <p:ph type="body" idx="1"/>
          </p:nvPr>
        </p:nvSpPr>
        <p:spPr>
          <a:xfrm>
            <a:off x="409575" y="1524000"/>
            <a:ext cx="8440738" cy="4572000"/>
          </a:xfrm>
          <a:ln>
            <a:solidFill>
              <a:schemeClr val="tx1"/>
            </a:solidFill>
          </a:ln>
        </p:spPr>
        <p:txBody>
          <a:bodyPr/>
          <a:lstStyle/>
          <a:p>
            <a:pPr marL="285750" indent="-285750" eaLnBrk="1" hangingPunct="1"/>
            <a:r>
              <a:rPr lang="en-US" altLang="en-US" sz="2800" smtClean="0"/>
              <a:t>Not described as such in paper</a:t>
            </a:r>
          </a:p>
          <a:p>
            <a:pPr marL="285750" indent="-285750" eaLnBrk="1" hangingPunct="1"/>
            <a:r>
              <a:rPr lang="en-US" altLang="en-US" sz="2800" smtClean="0"/>
              <a:t>Heterogeneous addressing conventions =&gt; </a:t>
            </a:r>
            <a:r>
              <a:rPr lang="en-US" altLang="en-US" sz="2800" smtClean="0">
                <a:solidFill>
                  <a:srgbClr val="0070C0"/>
                </a:solidFill>
              </a:rPr>
              <a:t>common addressing scheme</a:t>
            </a:r>
          </a:p>
          <a:p>
            <a:pPr marL="285750" indent="-285750" eaLnBrk="1" hangingPunct="1"/>
            <a:r>
              <a:rPr lang="en-US" altLang="en-US" sz="2800" smtClean="0"/>
              <a:t>Heterogeneous MTU =&gt; </a:t>
            </a:r>
            <a:r>
              <a:rPr lang="en-US" altLang="en-US" sz="2800" smtClean="0">
                <a:solidFill>
                  <a:srgbClr val="0070C0"/>
                </a:solidFill>
              </a:rPr>
              <a:t>fragmentation</a:t>
            </a:r>
          </a:p>
          <a:p>
            <a:pPr marL="285750" indent="-285750" eaLnBrk="1" hangingPunct="1"/>
            <a:r>
              <a:rPr lang="en-US" altLang="en-US" sz="2800" smtClean="0"/>
              <a:t>Heterogeneous queuing/transit delays =&gt;</a:t>
            </a:r>
            <a:r>
              <a:rPr lang="en-US" altLang="en-US" sz="2800" smtClean="0">
                <a:solidFill>
                  <a:srgbClr val="0070C0"/>
                </a:solidFill>
              </a:rPr>
              <a:t>adaptive “timing procedures”</a:t>
            </a:r>
          </a:p>
          <a:p>
            <a:pPr marL="285750" indent="-285750" eaLnBrk="1" hangingPunct="1"/>
            <a:r>
              <a:rPr lang="en-US" altLang="en-US" sz="2800" smtClean="0"/>
              <a:t>Heterogeneous reliability =&gt; </a:t>
            </a:r>
            <a:r>
              <a:rPr lang="en-US" altLang="en-US" sz="2800" smtClean="0">
                <a:solidFill>
                  <a:srgbClr val="0070C0"/>
                </a:solidFill>
              </a:rPr>
              <a:t>end-to-end recovery mechanisms</a:t>
            </a:r>
          </a:p>
          <a:p>
            <a:pPr marL="285750" indent="-285750" eaLnBrk="1" hangingPunct="1"/>
            <a:r>
              <a:rPr lang="en-US" altLang="en-US" sz="2800" smtClean="0"/>
              <a:t>Heterogeneous control/status info =&gt; </a:t>
            </a:r>
            <a:r>
              <a:rPr lang="en-US" altLang="en-US" sz="2800" smtClean="0">
                <a:solidFill>
                  <a:srgbClr val="0070C0"/>
                </a:solidFill>
              </a:rPr>
              <a:t>common error/coordination mechanism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p:txBody>
          <a:bodyPr/>
          <a:lstStyle/>
          <a:p>
            <a:pPr>
              <a:defRPr/>
            </a:pPr>
            <a:r>
              <a:rPr lang="en-US" altLang="en-US" smtClean="0"/>
              <a:t>Univ. of Tehran</a:t>
            </a:r>
          </a:p>
        </p:txBody>
      </p:sp>
      <p:sp>
        <p:nvSpPr>
          <p:cNvPr id="18435" name="Footer Placeholder 4"/>
          <p:cNvSpPr>
            <a:spLocks noGrp="1"/>
          </p:cNvSpPr>
          <p:nvPr>
            <p:ph type="ftr" sz="quarter" idx="11"/>
          </p:nvPr>
        </p:nvSpPr>
        <p:spPr/>
        <p:txBody>
          <a:bodyPr/>
          <a:lstStyle/>
          <a:p>
            <a:pPr>
              <a:defRPr/>
            </a:pPr>
            <a:r>
              <a:rPr lang="en-US" altLang="en-US" smtClean="0"/>
              <a:t>Computer Network</a:t>
            </a:r>
          </a:p>
        </p:txBody>
      </p:sp>
      <p:sp>
        <p:nvSpPr>
          <p:cNvPr id="18436" name="Slide Number Placeholder 5"/>
          <p:cNvSpPr>
            <a:spLocks noGrp="1"/>
          </p:cNvSpPr>
          <p:nvPr>
            <p:ph type="sldNum" sz="quarter" idx="12"/>
          </p:nvPr>
        </p:nvSpPr>
        <p:spPr/>
        <p:txBody>
          <a:bodyPr/>
          <a:lstStyle/>
          <a:p>
            <a:pPr>
              <a:defRPr/>
            </a:pPr>
            <a:fld id="{DD0D43D9-A508-4341-8953-618C535DEAB2}" type="slidenum">
              <a:rPr lang="en-US" altLang="en-US" smtClean="0"/>
              <a:pPr>
                <a:defRPr/>
              </a:pPr>
              <a:t>16</a:t>
            </a:fld>
            <a:endParaRPr lang="en-US" altLang="en-US" smtClean="0"/>
          </a:p>
        </p:txBody>
      </p:sp>
      <p:sp>
        <p:nvSpPr>
          <p:cNvPr id="15365" name="Rectangle 2"/>
          <p:cNvSpPr>
            <a:spLocks noGrp="1" noChangeArrowheads="1"/>
          </p:cNvSpPr>
          <p:nvPr>
            <p:ph type="title"/>
          </p:nvPr>
        </p:nvSpPr>
        <p:spPr/>
        <p:txBody>
          <a:bodyPr/>
          <a:lstStyle/>
          <a:p>
            <a:pPr eaLnBrk="1" hangingPunct="1">
              <a:defRPr/>
            </a:pPr>
            <a:r>
              <a:rPr lang="en-US" altLang="en-US" smtClean="0"/>
              <a:t>Principle 3</a:t>
            </a:r>
          </a:p>
        </p:txBody>
      </p:sp>
      <p:sp>
        <p:nvSpPr>
          <p:cNvPr id="15366" name="Rectangle 3"/>
          <p:cNvSpPr>
            <a:spLocks noGrp="1" noChangeArrowheads="1"/>
          </p:cNvSpPr>
          <p:nvPr>
            <p:ph type="body" idx="1"/>
          </p:nvPr>
        </p:nvSpPr>
        <p:spPr/>
        <p:txBody>
          <a:bodyPr/>
          <a:lstStyle/>
          <a:p>
            <a:pPr eaLnBrk="1" hangingPunct="1">
              <a:defRPr/>
            </a:pPr>
            <a:r>
              <a:rPr lang="en-US" altLang="en-US" b="1" dirty="0" smtClean="0">
                <a:solidFill>
                  <a:schemeClr val="accent1">
                    <a:lumMod val="50000"/>
                  </a:schemeClr>
                </a:solidFill>
                <a:effectLst>
                  <a:outerShdw blurRad="38100" dist="38100" dir="2700000" algn="tl">
                    <a:srgbClr val="000000">
                      <a:alpha val="43137"/>
                    </a:srgbClr>
                  </a:outerShdw>
                </a:effectLst>
              </a:rPr>
              <a:t>Best effort delivery</a:t>
            </a:r>
          </a:p>
          <a:p>
            <a:pPr eaLnBrk="1" hangingPunct="1">
              <a:defRPr/>
            </a:pPr>
            <a:r>
              <a:rPr lang="en-US" altLang="en-US" dirty="0" smtClean="0"/>
              <a:t>All packets are treated the same</a:t>
            </a:r>
          </a:p>
          <a:p>
            <a:pPr eaLnBrk="1" hangingPunct="1">
              <a:defRPr/>
            </a:pPr>
            <a:r>
              <a:rPr lang="en-US" altLang="en-US" dirty="0" smtClean="0"/>
              <a:t>Relatively simple core network elements</a:t>
            </a:r>
          </a:p>
          <a:p>
            <a:pPr eaLnBrk="1" hangingPunct="1">
              <a:defRPr/>
            </a:pPr>
            <a:r>
              <a:rPr lang="en-US" altLang="en-US" dirty="0" smtClean="0"/>
              <a:t>Building block from which other services (such as reliable data stream) can be built</a:t>
            </a:r>
          </a:p>
          <a:p>
            <a:pPr eaLnBrk="1" hangingPunct="1">
              <a:defRPr/>
            </a:pPr>
            <a:r>
              <a:rPr lang="en-US" altLang="en-US" dirty="0" smtClean="0"/>
              <a:t>Contributes to scalability of network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p:txBody>
          <a:bodyPr/>
          <a:lstStyle/>
          <a:p>
            <a:pPr>
              <a:defRPr/>
            </a:pPr>
            <a:r>
              <a:rPr lang="en-US" altLang="en-US" smtClean="0"/>
              <a:t>Univ. of Tehran</a:t>
            </a:r>
          </a:p>
        </p:txBody>
      </p:sp>
      <p:sp>
        <p:nvSpPr>
          <p:cNvPr id="19459" name="Footer Placeholder 4"/>
          <p:cNvSpPr>
            <a:spLocks noGrp="1"/>
          </p:cNvSpPr>
          <p:nvPr>
            <p:ph type="ftr" sz="quarter" idx="11"/>
          </p:nvPr>
        </p:nvSpPr>
        <p:spPr/>
        <p:txBody>
          <a:bodyPr/>
          <a:lstStyle/>
          <a:p>
            <a:pPr>
              <a:defRPr/>
            </a:pPr>
            <a:r>
              <a:rPr lang="en-US" altLang="en-US" smtClean="0"/>
              <a:t>Computer Network</a:t>
            </a:r>
          </a:p>
        </p:txBody>
      </p:sp>
      <p:sp>
        <p:nvSpPr>
          <p:cNvPr id="19460" name="Slide Number Placeholder 5"/>
          <p:cNvSpPr>
            <a:spLocks noGrp="1"/>
          </p:cNvSpPr>
          <p:nvPr>
            <p:ph type="sldNum" sz="quarter" idx="12"/>
          </p:nvPr>
        </p:nvSpPr>
        <p:spPr/>
        <p:txBody>
          <a:bodyPr/>
          <a:lstStyle/>
          <a:p>
            <a:pPr>
              <a:defRPr/>
            </a:pPr>
            <a:fld id="{4C77C884-5A4A-470C-B7BF-22237C736BE5}" type="slidenum">
              <a:rPr lang="en-US" altLang="en-US" smtClean="0"/>
              <a:pPr>
                <a:defRPr/>
              </a:pPr>
              <a:t>17</a:t>
            </a:fld>
            <a:endParaRPr lang="en-US" altLang="en-US" smtClean="0"/>
          </a:p>
        </p:txBody>
      </p:sp>
      <p:sp>
        <p:nvSpPr>
          <p:cNvPr id="16389" name="Rectangle 2"/>
          <p:cNvSpPr>
            <a:spLocks noGrp="1" noChangeArrowheads="1"/>
          </p:cNvSpPr>
          <p:nvPr>
            <p:ph type="title"/>
          </p:nvPr>
        </p:nvSpPr>
        <p:spPr/>
        <p:txBody>
          <a:bodyPr/>
          <a:lstStyle/>
          <a:p>
            <a:pPr eaLnBrk="1" hangingPunct="1">
              <a:defRPr/>
            </a:pPr>
            <a:r>
              <a:rPr lang="en-US" altLang="en-US" smtClean="0"/>
              <a:t>Principle 4</a:t>
            </a:r>
          </a:p>
        </p:txBody>
      </p:sp>
      <p:sp>
        <p:nvSpPr>
          <p:cNvPr id="16390" name="Rectangle 3"/>
          <p:cNvSpPr>
            <a:spLocks noGrp="1" noChangeArrowheads="1"/>
          </p:cNvSpPr>
          <p:nvPr>
            <p:ph type="body" idx="1"/>
          </p:nvPr>
        </p:nvSpPr>
        <p:spPr/>
        <p:txBody>
          <a:bodyPr/>
          <a:lstStyle/>
          <a:p>
            <a:pPr eaLnBrk="1" hangingPunct="1">
              <a:defRPr/>
            </a:pPr>
            <a:r>
              <a:rPr lang="en-US" altLang="en-US" b="1" dirty="0" smtClean="0">
                <a:solidFill>
                  <a:schemeClr val="accent1">
                    <a:lumMod val="50000"/>
                  </a:schemeClr>
                </a:solidFill>
                <a:effectLst>
                  <a:outerShdw blurRad="38100" dist="38100" dir="2700000" algn="tl">
                    <a:srgbClr val="000000">
                      <a:alpha val="43137"/>
                    </a:srgbClr>
                  </a:outerShdw>
                </a:effectLst>
              </a:rPr>
              <a:t>Fate sharing</a:t>
            </a:r>
          </a:p>
          <a:p>
            <a:pPr eaLnBrk="1" hangingPunct="1">
              <a:defRPr/>
            </a:pPr>
            <a:r>
              <a:rPr lang="en-US" altLang="en-US" dirty="0" smtClean="0"/>
              <a:t>Critical state only at endpoints</a:t>
            </a:r>
          </a:p>
          <a:p>
            <a:pPr eaLnBrk="1" hangingPunct="1">
              <a:defRPr/>
            </a:pPr>
            <a:r>
              <a:rPr lang="en-US" altLang="en-US" dirty="0" smtClean="0"/>
              <a:t>Only endpoint failure disrupts communication</a:t>
            </a:r>
          </a:p>
          <a:p>
            <a:pPr eaLnBrk="1" hangingPunct="1">
              <a:defRPr/>
            </a:pPr>
            <a:r>
              <a:rPr lang="en-US" altLang="en-US" dirty="0" smtClean="0"/>
              <a:t>Helps survivability</a:t>
            </a:r>
          </a:p>
        </p:txBody>
      </p:sp>
      <p:sp>
        <p:nvSpPr>
          <p:cNvPr id="19463" name="Rectangle 4"/>
          <p:cNvSpPr>
            <a:spLocks noChangeArrowheads="1"/>
          </p:cNvSpPr>
          <p:nvPr/>
        </p:nvSpPr>
        <p:spPr bwMode="auto">
          <a:xfrm>
            <a:off x="1990725" y="5157788"/>
            <a:ext cx="304800" cy="304800"/>
          </a:xfrm>
          <a:prstGeom prst="rect">
            <a:avLst/>
          </a:prstGeom>
          <a:solidFill>
            <a:schemeClr val="bg2"/>
          </a:solidFill>
          <a:ln w="50800">
            <a:solidFill>
              <a:schemeClr val="tx2"/>
            </a:solidFill>
            <a:miter lim="800000"/>
            <a:headEnd/>
            <a:tailEnd/>
          </a:ln>
        </p:spPr>
        <p:txBody>
          <a:bodyPr wrap="none" anchor="ctr"/>
          <a:lstStyle/>
          <a:p>
            <a:pPr algn="ctr" eaLnBrk="0" hangingPunct="0"/>
            <a:endParaRPr lang="en-US" altLang="en-US"/>
          </a:p>
        </p:txBody>
      </p:sp>
      <p:sp>
        <p:nvSpPr>
          <p:cNvPr id="19464" name="Rectangle 5"/>
          <p:cNvSpPr>
            <a:spLocks noChangeArrowheads="1"/>
          </p:cNvSpPr>
          <p:nvPr/>
        </p:nvSpPr>
        <p:spPr bwMode="auto">
          <a:xfrm>
            <a:off x="6708775" y="5157788"/>
            <a:ext cx="303213" cy="304800"/>
          </a:xfrm>
          <a:prstGeom prst="rect">
            <a:avLst/>
          </a:prstGeom>
          <a:solidFill>
            <a:schemeClr val="bg2"/>
          </a:solidFill>
          <a:ln w="50800">
            <a:solidFill>
              <a:schemeClr val="tx2"/>
            </a:solidFill>
            <a:miter lim="800000"/>
            <a:headEnd/>
            <a:tailEnd/>
          </a:ln>
        </p:spPr>
        <p:txBody>
          <a:bodyPr wrap="none" anchor="ctr"/>
          <a:lstStyle/>
          <a:p>
            <a:pPr algn="ctr" eaLnBrk="0" hangingPunct="0"/>
            <a:endParaRPr lang="en-US" altLang="en-US"/>
          </a:p>
        </p:txBody>
      </p:sp>
      <p:sp>
        <p:nvSpPr>
          <p:cNvPr id="19465" name="AutoShape 6"/>
          <p:cNvSpPr>
            <a:spLocks noChangeArrowheads="1"/>
          </p:cNvSpPr>
          <p:nvPr/>
        </p:nvSpPr>
        <p:spPr bwMode="auto">
          <a:xfrm>
            <a:off x="2979738" y="5233988"/>
            <a:ext cx="152400" cy="152400"/>
          </a:xfrm>
          <a:prstGeom prst="roundRect">
            <a:avLst>
              <a:gd name="adj" fmla="val 16667"/>
            </a:avLst>
          </a:prstGeom>
          <a:solidFill>
            <a:schemeClr val="bg2"/>
          </a:solidFill>
          <a:ln w="50800">
            <a:solidFill>
              <a:schemeClr val="accent1"/>
            </a:solidFill>
            <a:round/>
            <a:headEnd/>
            <a:tailEnd/>
          </a:ln>
        </p:spPr>
        <p:txBody>
          <a:bodyPr wrap="none" anchor="ctr"/>
          <a:lstStyle/>
          <a:p>
            <a:pPr algn="ctr" eaLnBrk="0" hangingPunct="0"/>
            <a:endParaRPr lang="en-US" altLang="en-US"/>
          </a:p>
        </p:txBody>
      </p:sp>
      <p:sp>
        <p:nvSpPr>
          <p:cNvPr id="19466" name="AutoShape 7"/>
          <p:cNvSpPr>
            <a:spLocks noChangeArrowheads="1"/>
          </p:cNvSpPr>
          <p:nvPr/>
        </p:nvSpPr>
        <p:spPr bwMode="auto">
          <a:xfrm>
            <a:off x="3511550" y="5157788"/>
            <a:ext cx="152400" cy="152400"/>
          </a:xfrm>
          <a:prstGeom prst="roundRect">
            <a:avLst>
              <a:gd name="adj" fmla="val 16667"/>
            </a:avLst>
          </a:prstGeom>
          <a:solidFill>
            <a:schemeClr val="bg2"/>
          </a:solidFill>
          <a:ln w="50800">
            <a:solidFill>
              <a:schemeClr val="accent1"/>
            </a:solidFill>
            <a:round/>
            <a:headEnd/>
            <a:tailEnd/>
          </a:ln>
        </p:spPr>
        <p:txBody>
          <a:bodyPr wrap="none" anchor="ctr"/>
          <a:lstStyle/>
          <a:p>
            <a:pPr algn="ctr" eaLnBrk="0" hangingPunct="0"/>
            <a:endParaRPr lang="en-US" altLang="en-US"/>
          </a:p>
        </p:txBody>
      </p:sp>
      <p:sp>
        <p:nvSpPr>
          <p:cNvPr id="19467" name="AutoShape 9"/>
          <p:cNvSpPr>
            <a:spLocks noChangeArrowheads="1"/>
          </p:cNvSpPr>
          <p:nvPr/>
        </p:nvSpPr>
        <p:spPr bwMode="auto">
          <a:xfrm>
            <a:off x="4652963" y="5081588"/>
            <a:ext cx="152400" cy="152400"/>
          </a:xfrm>
          <a:prstGeom prst="roundRect">
            <a:avLst>
              <a:gd name="adj" fmla="val 16667"/>
            </a:avLst>
          </a:prstGeom>
          <a:solidFill>
            <a:schemeClr val="bg2"/>
          </a:solidFill>
          <a:ln w="50800">
            <a:solidFill>
              <a:schemeClr val="accent1"/>
            </a:solidFill>
            <a:round/>
            <a:headEnd/>
            <a:tailEnd/>
          </a:ln>
        </p:spPr>
        <p:txBody>
          <a:bodyPr wrap="none" anchor="ctr"/>
          <a:lstStyle/>
          <a:p>
            <a:pPr algn="ctr" eaLnBrk="0" hangingPunct="0"/>
            <a:endParaRPr lang="en-US" altLang="en-US"/>
          </a:p>
        </p:txBody>
      </p:sp>
      <p:sp>
        <p:nvSpPr>
          <p:cNvPr id="19468" name="AutoShape 10"/>
          <p:cNvSpPr>
            <a:spLocks noChangeArrowheads="1"/>
          </p:cNvSpPr>
          <p:nvPr/>
        </p:nvSpPr>
        <p:spPr bwMode="auto">
          <a:xfrm>
            <a:off x="5033963" y="5462588"/>
            <a:ext cx="152400" cy="150812"/>
          </a:xfrm>
          <a:prstGeom prst="roundRect">
            <a:avLst>
              <a:gd name="adj" fmla="val 16667"/>
            </a:avLst>
          </a:prstGeom>
          <a:solidFill>
            <a:schemeClr val="bg2"/>
          </a:solidFill>
          <a:ln w="50800">
            <a:solidFill>
              <a:schemeClr val="accent1"/>
            </a:solidFill>
            <a:round/>
            <a:headEnd/>
            <a:tailEnd/>
          </a:ln>
        </p:spPr>
        <p:txBody>
          <a:bodyPr wrap="none" anchor="ctr"/>
          <a:lstStyle/>
          <a:p>
            <a:pPr algn="ctr" eaLnBrk="0" hangingPunct="0"/>
            <a:endParaRPr lang="en-US" altLang="en-US"/>
          </a:p>
        </p:txBody>
      </p:sp>
      <p:sp>
        <p:nvSpPr>
          <p:cNvPr id="19469" name="AutoShape 11"/>
          <p:cNvSpPr>
            <a:spLocks noChangeArrowheads="1"/>
          </p:cNvSpPr>
          <p:nvPr/>
        </p:nvSpPr>
        <p:spPr bwMode="auto">
          <a:xfrm>
            <a:off x="5946775" y="5310188"/>
            <a:ext cx="152400" cy="152400"/>
          </a:xfrm>
          <a:prstGeom prst="roundRect">
            <a:avLst>
              <a:gd name="adj" fmla="val 16667"/>
            </a:avLst>
          </a:prstGeom>
          <a:solidFill>
            <a:schemeClr val="bg2"/>
          </a:solidFill>
          <a:ln w="50800">
            <a:solidFill>
              <a:schemeClr val="accent1"/>
            </a:solidFill>
            <a:round/>
            <a:headEnd/>
            <a:tailEnd/>
          </a:ln>
        </p:spPr>
        <p:txBody>
          <a:bodyPr wrap="none" anchor="ctr"/>
          <a:lstStyle/>
          <a:p>
            <a:pPr algn="ctr" eaLnBrk="0" hangingPunct="0"/>
            <a:endParaRPr lang="en-US" altLang="en-US"/>
          </a:p>
        </p:txBody>
      </p:sp>
      <p:cxnSp>
        <p:nvCxnSpPr>
          <p:cNvPr id="19470" name="AutoShape 12"/>
          <p:cNvCxnSpPr>
            <a:cxnSpLocks noChangeShapeType="1"/>
            <a:stCxn id="19463" idx="3"/>
            <a:endCxn id="19465" idx="1"/>
          </p:cNvCxnSpPr>
          <p:nvPr/>
        </p:nvCxnSpPr>
        <p:spPr bwMode="auto">
          <a:xfrm>
            <a:off x="2320925" y="5310188"/>
            <a:ext cx="633413" cy="0"/>
          </a:xfrm>
          <a:prstGeom prst="straightConnector1">
            <a:avLst/>
          </a:prstGeom>
          <a:noFill/>
          <a:ln w="50800">
            <a:solidFill>
              <a:schemeClr val="tx2"/>
            </a:solidFill>
            <a:round/>
            <a:headEnd/>
            <a:tailEnd/>
          </a:ln>
        </p:spPr>
      </p:cxnSp>
      <p:cxnSp>
        <p:nvCxnSpPr>
          <p:cNvPr id="19471" name="AutoShape 13"/>
          <p:cNvCxnSpPr>
            <a:cxnSpLocks noChangeShapeType="1"/>
            <a:stCxn id="19465" idx="3"/>
            <a:endCxn id="19466" idx="1"/>
          </p:cNvCxnSpPr>
          <p:nvPr/>
        </p:nvCxnSpPr>
        <p:spPr bwMode="auto">
          <a:xfrm flipV="1">
            <a:off x="3157538" y="5233988"/>
            <a:ext cx="328612" cy="76200"/>
          </a:xfrm>
          <a:prstGeom prst="straightConnector1">
            <a:avLst/>
          </a:prstGeom>
          <a:noFill/>
          <a:ln w="50800">
            <a:solidFill>
              <a:schemeClr val="tx2"/>
            </a:solidFill>
            <a:round/>
            <a:headEnd/>
            <a:tailEnd/>
          </a:ln>
        </p:spPr>
      </p:cxnSp>
      <p:cxnSp>
        <p:nvCxnSpPr>
          <p:cNvPr id="19472" name="AutoShape 14"/>
          <p:cNvCxnSpPr>
            <a:cxnSpLocks noChangeShapeType="1"/>
            <a:stCxn id="19465" idx="3"/>
          </p:cNvCxnSpPr>
          <p:nvPr/>
        </p:nvCxnSpPr>
        <p:spPr bwMode="auto">
          <a:xfrm>
            <a:off x="3157538" y="5310188"/>
            <a:ext cx="633412" cy="303212"/>
          </a:xfrm>
          <a:prstGeom prst="straightConnector1">
            <a:avLst/>
          </a:prstGeom>
          <a:noFill/>
          <a:ln w="50800">
            <a:solidFill>
              <a:schemeClr val="tx2"/>
            </a:solidFill>
            <a:round/>
            <a:headEnd/>
            <a:tailEnd/>
          </a:ln>
        </p:spPr>
      </p:cxnSp>
      <p:cxnSp>
        <p:nvCxnSpPr>
          <p:cNvPr id="19473" name="AutoShape 15"/>
          <p:cNvCxnSpPr>
            <a:cxnSpLocks noChangeShapeType="1"/>
            <a:stCxn id="19466" idx="3"/>
            <a:endCxn id="19467" idx="1"/>
          </p:cNvCxnSpPr>
          <p:nvPr/>
        </p:nvCxnSpPr>
        <p:spPr bwMode="auto">
          <a:xfrm flipV="1">
            <a:off x="3689350" y="5157788"/>
            <a:ext cx="938213" cy="76200"/>
          </a:xfrm>
          <a:prstGeom prst="straightConnector1">
            <a:avLst/>
          </a:prstGeom>
          <a:noFill/>
          <a:ln w="50800">
            <a:solidFill>
              <a:schemeClr val="tx2"/>
            </a:solidFill>
            <a:round/>
            <a:headEnd/>
            <a:tailEnd/>
          </a:ln>
        </p:spPr>
      </p:cxnSp>
      <p:cxnSp>
        <p:nvCxnSpPr>
          <p:cNvPr id="19474" name="AutoShape 16"/>
          <p:cNvCxnSpPr>
            <a:cxnSpLocks noChangeShapeType="1"/>
            <a:endCxn id="19468" idx="1"/>
          </p:cNvCxnSpPr>
          <p:nvPr/>
        </p:nvCxnSpPr>
        <p:spPr bwMode="auto">
          <a:xfrm flipV="1">
            <a:off x="3994150" y="5538788"/>
            <a:ext cx="1014413" cy="74612"/>
          </a:xfrm>
          <a:prstGeom prst="straightConnector1">
            <a:avLst/>
          </a:prstGeom>
          <a:noFill/>
          <a:ln w="50800">
            <a:solidFill>
              <a:schemeClr val="tx2"/>
            </a:solidFill>
            <a:round/>
            <a:headEnd/>
            <a:tailEnd/>
          </a:ln>
        </p:spPr>
      </p:cxnSp>
      <p:cxnSp>
        <p:nvCxnSpPr>
          <p:cNvPr id="19475" name="AutoShape 17"/>
          <p:cNvCxnSpPr>
            <a:cxnSpLocks noChangeShapeType="1"/>
            <a:stCxn id="19467" idx="3"/>
            <a:endCxn id="19469" idx="1"/>
          </p:cNvCxnSpPr>
          <p:nvPr/>
        </p:nvCxnSpPr>
        <p:spPr bwMode="auto">
          <a:xfrm>
            <a:off x="4830763" y="5157788"/>
            <a:ext cx="1090612" cy="228600"/>
          </a:xfrm>
          <a:prstGeom prst="straightConnector1">
            <a:avLst/>
          </a:prstGeom>
          <a:noFill/>
          <a:ln w="50800">
            <a:solidFill>
              <a:schemeClr val="tx2"/>
            </a:solidFill>
            <a:round/>
            <a:headEnd/>
            <a:tailEnd/>
          </a:ln>
        </p:spPr>
      </p:cxnSp>
      <p:cxnSp>
        <p:nvCxnSpPr>
          <p:cNvPr id="19476" name="AutoShape 18"/>
          <p:cNvCxnSpPr>
            <a:cxnSpLocks noChangeShapeType="1"/>
            <a:stCxn id="19468" idx="3"/>
            <a:endCxn id="19469" idx="1"/>
          </p:cNvCxnSpPr>
          <p:nvPr/>
        </p:nvCxnSpPr>
        <p:spPr bwMode="auto">
          <a:xfrm flipV="1">
            <a:off x="5211763" y="5386388"/>
            <a:ext cx="709612" cy="152400"/>
          </a:xfrm>
          <a:prstGeom prst="straightConnector1">
            <a:avLst/>
          </a:prstGeom>
          <a:noFill/>
          <a:ln w="50800">
            <a:solidFill>
              <a:schemeClr val="tx2"/>
            </a:solidFill>
            <a:round/>
            <a:headEnd/>
            <a:tailEnd/>
          </a:ln>
        </p:spPr>
      </p:cxnSp>
      <p:cxnSp>
        <p:nvCxnSpPr>
          <p:cNvPr id="19477" name="AutoShape 19"/>
          <p:cNvCxnSpPr>
            <a:cxnSpLocks noChangeShapeType="1"/>
            <a:stCxn id="19469" idx="3"/>
            <a:endCxn id="19464" idx="1"/>
          </p:cNvCxnSpPr>
          <p:nvPr/>
        </p:nvCxnSpPr>
        <p:spPr bwMode="auto">
          <a:xfrm flipV="1">
            <a:off x="6124575" y="5310188"/>
            <a:ext cx="558800" cy="76200"/>
          </a:xfrm>
          <a:prstGeom prst="straightConnector1">
            <a:avLst/>
          </a:prstGeom>
          <a:noFill/>
          <a:ln w="50800">
            <a:solidFill>
              <a:schemeClr val="tx2"/>
            </a:solidFill>
            <a:round/>
            <a:headEnd/>
            <a:tailEnd/>
          </a:ln>
        </p:spPr>
      </p:cxnSp>
      <p:sp>
        <p:nvSpPr>
          <p:cNvPr id="19478" name="Text Box 20"/>
          <p:cNvSpPr txBox="1">
            <a:spLocks noChangeArrowheads="1"/>
          </p:cNvSpPr>
          <p:nvPr/>
        </p:nvSpPr>
        <p:spPr bwMode="auto">
          <a:xfrm>
            <a:off x="925513" y="4779963"/>
            <a:ext cx="1370012" cy="701675"/>
          </a:xfrm>
          <a:prstGeom prst="rect">
            <a:avLst/>
          </a:prstGeom>
          <a:noFill/>
          <a:ln w="50800">
            <a:noFill/>
            <a:miter lim="800000"/>
            <a:headEnd/>
            <a:tailEnd/>
          </a:ln>
        </p:spPr>
        <p:txBody>
          <a:bodyPr lIns="91294" tIns="45647" rIns="91294" bIns="45647">
            <a:spAutoFit/>
          </a:bodyPr>
          <a:lstStyle/>
          <a:p>
            <a:pPr algn="ctr" defTabSz="912813" eaLnBrk="0" hangingPunct="0">
              <a:spcBef>
                <a:spcPct val="50000"/>
              </a:spcBef>
            </a:pPr>
            <a:r>
              <a:rPr lang="en-US" altLang="en-US" sz="2000">
                <a:latin typeface="Times New Roman" pitchFamily="18" charset="0"/>
              </a:rPr>
              <a:t>Connection State</a:t>
            </a:r>
          </a:p>
        </p:txBody>
      </p:sp>
      <p:sp>
        <p:nvSpPr>
          <p:cNvPr id="19479" name="Text Box 21"/>
          <p:cNvSpPr txBox="1">
            <a:spLocks noChangeArrowheads="1"/>
          </p:cNvSpPr>
          <p:nvPr/>
        </p:nvSpPr>
        <p:spPr bwMode="auto">
          <a:xfrm>
            <a:off x="7240588" y="5081588"/>
            <a:ext cx="836612" cy="396875"/>
          </a:xfrm>
          <a:prstGeom prst="rect">
            <a:avLst/>
          </a:prstGeom>
          <a:noFill/>
          <a:ln w="50800">
            <a:noFill/>
            <a:miter lim="800000"/>
            <a:headEnd/>
            <a:tailEnd/>
          </a:ln>
        </p:spPr>
        <p:txBody>
          <a:bodyPr lIns="91294" tIns="45647" rIns="91294" bIns="45647">
            <a:spAutoFit/>
          </a:bodyPr>
          <a:lstStyle/>
          <a:p>
            <a:pPr algn="ctr" defTabSz="912813" eaLnBrk="0" hangingPunct="0">
              <a:spcBef>
                <a:spcPct val="50000"/>
              </a:spcBef>
            </a:pPr>
            <a:r>
              <a:rPr lang="en-US" altLang="en-US" sz="2000">
                <a:latin typeface="Times New Roman" pitchFamily="18" charset="0"/>
              </a:rPr>
              <a:t>State</a:t>
            </a:r>
          </a:p>
        </p:txBody>
      </p:sp>
      <p:sp>
        <p:nvSpPr>
          <p:cNvPr id="19480" name="Text Box 22"/>
          <p:cNvSpPr txBox="1">
            <a:spLocks noChangeArrowheads="1"/>
          </p:cNvSpPr>
          <p:nvPr/>
        </p:nvSpPr>
        <p:spPr bwMode="auto">
          <a:xfrm>
            <a:off x="3968750" y="5157788"/>
            <a:ext cx="1141413" cy="396875"/>
          </a:xfrm>
          <a:prstGeom prst="rect">
            <a:avLst/>
          </a:prstGeom>
          <a:noFill/>
          <a:ln w="50800">
            <a:noFill/>
            <a:miter lim="800000"/>
            <a:headEnd/>
            <a:tailEnd/>
          </a:ln>
        </p:spPr>
        <p:txBody>
          <a:bodyPr lIns="91294" tIns="45647" rIns="91294" bIns="45647">
            <a:spAutoFit/>
          </a:bodyPr>
          <a:lstStyle/>
          <a:p>
            <a:pPr algn="ctr" defTabSz="912813" eaLnBrk="0" hangingPunct="0">
              <a:spcBef>
                <a:spcPct val="50000"/>
              </a:spcBef>
            </a:pPr>
            <a:r>
              <a:rPr lang="en-US" altLang="en-US" sz="2000">
                <a:latin typeface="Times New Roman" pitchFamily="18" charset="0"/>
              </a:rPr>
              <a:t>No State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p:txBody>
          <a:bodyPr/>
          <a:lstStyle/>
          <a:p>
            <a:pPr>
              <a:defRPr/>
            </a:pPr>
            <a:r>
              <a:rPr lang="en-US" altLang="en-US" smtClean="0"/>
              <a:t>Univ. of Tehran</a:t>
            </a:r>
          </a:p>
        </p:txBody>
      </p:sp>
      <p:sp>
        <p:nvSpPr>
          <p:cNvPr id="20483" name="Footer Placeholder 4"/>
          <p:cNvSpPr>
            <a:spLocks noGrp="1"/>
          </p:cNvSpPr>
          <p:nvPr>
            <p:ph type="ftr" sz="quarter" idx="11"/>
          </p:nvPr>
        </p:nvSpPr>
        <p:spPr/>
        <p:txBody>
          <a:bodyPr/>
          <a:lstStyle/>
          <a:p>
            <a:pPr>
              <a:defRPr/>
            </a:pPr>
            <a:r>
              <a:rPr lang="en-US" altLang="en-US" smtClean="0"/>
              <a:t>Computer Network</a:t>
            </a:r>
          </a:p>
        </p:txBody>
      </p:sp>
      <p:sp>
        <p:nvSpPr>
          <p:cNvPr id="20484" name="Slide Number Placeholder 5"/>
          <p:cNvSpPr>
            <a:spLocks noGrp="1"/>
          </p:cNvSpPr>
          <p:nvPr>
            <p:ph type="sldNum" sz="quarter" idx="12"/>
          </p:nvPr>
        </p:nvSpPr>
        <p:spPr/>
        <p:txBody>
          <a:bodyPr/>
          <a:lstStyle/>
          <a:p>
            <a:pPr>
              <a:defRPr/>
            </a:pPr>
            <a:fld id="{F8013D53-2A40-44E2-896A-1AA13A6552E4}" type="slidenum">
              <a:rPr lang="en-US" altLang="en-US" smtClean="0"/>
              <a:pPr>
                <a:defRPr/>
              </a:pPr>
              <a:t>18</a:t>
            </a:fld>
            <a:endParaRPr lang="en-US" altLang="en-US" smtClean="0"/>
          </a:p>
        </p:txBody>
      </p:sp>
      <p:sp>
        <p:nvSpPr>
          <p:cNvPr id="17413" name="Rectangle 2"/>
          <p:cNvSpPr>
            <a:spLocks noGrp="1" noChangeArrowheads="1"/>
          </p:cNvSpPr>
          <p:nvPr>
            <p:ph type="title"/>
          </p:nvPr>
        </p:nvSpPr>
        <p:spPr/>
        <p:txBody>
          <a:bodyPr/>
          <a:lstStyle/>
          <a:p>
            <a:pPr eaLnBrk="1" hangingPunct="1">
              <a:defRPr/>
            </a:pPr>
            <a:r>
              <a:rPr lang="en-US" altLang="en-US" smtClean="0"/>
              <a:t>Principle 5</a:t>
            </a:r>
          </a:p>
        </p:txBody>
      </p:sp>
      <p:sp>
        <p:nvSpPr>
          <p:cNvPr id="17414" name="Rectangle 3"/>
          <p:cNvSpPr>
            <a:spLocks noGrp="1" noChangeArrowheads="1"/>
          </p:cNvSpPr>
          <p:nvPr>
            <p:ph type="body" idx="1"/>
          </p:nvPr>
        </p:nvSpPr>
        <p:spPr/>
        <p:txBody>
          <a:bodyPr/>
          <a:lstStyle/>
          <a:p>
            <a:pPr eaLnBrk="1" hangingPunct="1">
              <a:defRPr/>
            </a:pPr>
            <a:r>
              <a:rPr lang="en-US" altLang="en-US" b="1" dirty="0" smtClean="0">
                <a:solidFill>
                  <a:schemeClr val="accent1">
                    <a:lumMod val="50000"/>
                  </a:schemeClr>
                </a:solidFill>
                <a:effectLst>
                  <a:outerShdw blurRad="38100" dist="38100" dir="2700000" algn="tl">
                    <a:srgbClr val="000000">
                      <a:alpha val="43137"/>
                    </a:srgbClr>
                  </a:outerShdw>
                </a:effectLst>
              </a:rPr>
              <a:t>Soft-state</a:t>
            </a:r>
          </a:p>
          <a:p>
            <a:pPr lvl="1" eaLnBrk="1" hangingPunct="1">
              <a:defRPr/>
            </a:pPr>
            <a:r>
              <a:rPr lang="en-US" altLang="en-US" dirty="0" smtClean="0"/>
              <a:t>Announce state</a:t>
            </a:r>
          </a:p>
          <a:p>
            <a:pPr lvl="1" eaLnBrk="1" hangingPunct="1">
              <a:defRPr/>
            </a:pPr>
            <a:r>
              <a:rPr lang="en-US" altLang="en-US" dirty="0" smtClean="0"/>
              <a:t>Refresh state</a:t>
            </a:r>
          </a:p>
          <a:p>
            <a:pPr lvl="1" eaLnBrk="1" hangingPunct="1">
              <a:defRPr/>
            </a:pPr>
            <a:r>
              <a:rPr lang="en-US" altLang="en-US" dirty="0" smtClean="0"/>
              <a:t>Timeout state</a:t>
            </a:r>
          </a:p>
          <a:p>
            <a:pPr eaLnBrk="1" hangingPunct="1">
              <a:defRPr/>
            </a:pPr>
            <a:r>
              <a:rPr lang="en-US" altLang="en-US" dirty="0" smtClean="0"/>
              <a:t>Penalty for timeout – poor performance</a:t>
            </a:r>
          </a:p>
          <a:p>
            <a:pPr eaLnBrk="1" hangingPunct="1">
              <a:defRPr/>
            </a:pPr>
            <a:r>
              <a:rPr lang="en-US" altLang="en-US" dirty="0" smtClean="0"/>
              <a:t>Robust way to identify communication flows</a:t>
            </a:r>
          </a:p>
          <a:p>
            <a:pPr lvl="1" eaLnBrk="1" hangingPunct="1">
              <a:defRPr/>
            </a:pPr>
            <a:r>
              <a:rPr lang="en-US" altLang="en-US" dirty="0" smtClean="0"/>
              <a:t>Possible mechanism to provide non-best effort service</a:t>
            </a:r>
          </a:p>
          <a:p>
            <a:pPr eaLnBrk="1" hangingPunct="1">
              <a:defRPr/>
            </a:pPr>
            <a:r>
              <a:rPr lang="en-US" altLang="en-US" dirty="0" smtClean="0"/>
              <a:t>Helps survivability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p:txBody>
          <a:bodyPr/>
          <a:lstStyle/>
          <a:p>
            <a:pPr>
              <a:defRPr/>
            </a:pPr>
            <a:r>
              <a:rPr lang="en-US" altLang="en-US" smtClean="0"/>
              <a:t>Univ. of Tehran</a:t>
            </a:r>
          </a:p>
        </p:txBody>
      </p:sp>
      <p:sp>
        <p:nvSpPr>
          <p:cNvPr id="21507" name="Footer Placeholder 4"/>
          <p:cNvSpPr>
            <a:spLocks noGrp="1"/>
          </p:cNvSpPr>
          <p:nvPr>
            <p:ph type="ftr" sz="quarter" idx="11"/>
          </p:nvPr>
        </p:nvSpPr>
        <p:spPr/>
        <p:txBody>
          <a:bodyPr/>
          <a:lstStyle/>
          <a:p>
            <a:pPr>
              <a:defRPr/>
            </a:pPr>
            <a:r>
              <a:rPr lang="en-US" altLang="en-US" smtClean="0"/>
              <a:t>Computer Network</a:t>
            </a:r>
          </a:p>
        </p:txBody>
      </p:sp>
      <p:sp>
        <p:nvSpPr>
          <p:cNvPr id="21508" name="Slide Number Placeholder 5"/>
          <p:cNvSpPr>
            <a:spLocks noGrp="1"/>
          </p:cNvSpPr>
          <p:nvPr>
            <p:ph type="sldNum" sz="quarter" idx="12"/>
          </p:nvPr>
        </p:nvSpPr>
        <p:spPr/>
        <p:txBody>
          <a:bodyPr/>
          <a:lstStyle/>
          <a:p>
            <a:pPr>
              <a:defRPr/>
            </a:pPr>
            <a:fld id="{1DBBC375-1441-49CB-91E6-C0D74D6D9B4F}" type="slidenum">
              <a:rPr lang="en-US" altLang="en-US" smtClean="0"/>
              <a:pPr>
                <a:defRPr/>
              </a:pPr>
              <a:t>19</a:t>
            </a:fld>
            <a:endParaRPr lang="en-US" altLang="en-US" smtClean="0"/>
          </a:p>
        </p:txBody>
      </p:sp>
      <p:sp>
        <p:nvSpPr>
          <p:cNvPr id="18437" name="Rectangle 2"/>
          <p:cNvSpPr>
            <a:spLocks noGrp="1" noChangeArrowheads="1"/>
          </p:cNvSpPr>
          <p:nvPr>
            <p:ph type="title"/>
          </p:nvPr>
        </p:nvSpPr>
        <p:spPr/>
        <p:txBody>
          <a:bodyPr/>
          <a:lstStyle/>
          <a:p>
            <a:pPr eaLnBrk="1" hangingPunct="1">
              <a:defRPr/>
            </a:pPr>
            <a:r>
              <a:rPr lang="en-US" altLang="en-US" smtClean="0"/>
              <a:t>Principle 6</a:t>
            </a:r>
          </a:p>
        </p:txBody>
      </p:sp>
      <p:sp>
        <p:nvSpPr>
          <p:cNvPr id="18438" name="Rectangle 3"/>
          <p:cNvSpPr>
            <a:spLocks noGrp="1" noChangeArrowheads="1"/>
          </p:cNvSpPr>
          <p:nvPr>
            <p:ph type="body" idx="1"/>
          </p:nvPr>
        </p:nvSpPr>
        <p:spPr/>
        <p:txBody>
          <a:bodyPr/>
          <a:lstStyle/>
          <a:p>
            <a:pPr eaLnBrk="1" hangingPunct="1">
              <a:defRPr/>
            </a:pPr>
            <a:r>
              <a:rPr lang="en-US" altLang="en-US" b="1" dirty="0" smtClean="0">
                <a:solidFill>
                  <a:schemeClr val="accent1">
                    <a:lumMod val="50000"/>
                  </a:schemeClr>
                </a:solidFill>
                <a:effectLst>
                  <a:outerShdw blurRad="38100" dist="38100" dir="2700000" algn="tl">
                    <a:srgbClr val="000000">
                      <a:alpha val="43137"/>
                    </a:srgbClr>
                  </a:outerShdw>
                </a:effectLst>
              </a:rPr>
              <a:t>Decentralization</a:t>
            </a:r>
          </a:p>
          <a:p>
            <a:pPr eaLnBrk="1" hangingPunct="1">
              <a:defRPr/>
            </a:pPr>
            <a:r>
              <a:rPr lang="en-US" altLang="en-US" dirty="0" smtClean="0"/>
              <a:t>Each network owned and managed separately</a:t>
            </a:r>
          </a:p>
          <a:p>
            <a:pPr eaLnBrk="1" hangingPunct="1">
              <a:defRPr/>
            </a:pPr>
            <a:r>
              <a:rPr lang="en-US" altLang="en-US" dirty="0" smtClean="0"/>
              <a:t>Will see this in BGP routing especially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p:txBody>
          <a:bodyPr/>
          <a:lstStyle/>
          <a:p>
            <a:pPr>
              <a:defRPr/>
            </a:pPr>
            <a:r>
              <a:rPr lang="en-US" altLang="en-US" smtClean="0"/>
              <a:t>Univ. of Tehran</a:t>
            </a:r>
          </a:p>
        </p:txBody>
      </p:sp>
      <p:sp>
        <p:nvSpPr>
          <p:cNvPr id="4099" name="Footer Placeholder 4"/>
          <p:cNvSpPr>
            <a:spLocks noGrp="1"/>
          </p:cNvSpPr>
          <p:nvPr>
            <p:ph type="ftr" sz="quarter" idx="11"/>
          </p:nvPr>
        </p:nvSpPr>
        <p:spPr/>
        <p:txBody>
          <a:bodyPr/>
          <a:lstStyle/>
          <a:p>
            <a:pPr>
              <a:defRPr/>
            </a:pPr>
            <a:r>
              <a:rPr lang="en-US" altLang="en-US" smtClean="0"/>
              <a:t>Computer Network</a:t>
            </a:r>
          </a:p>
        </p:txBody>
      </p:sp>
      <p:sp>
        <p:nvSpPr>
          <p:cNvPr id="4100" name="Slide Number Placeholder 5"/>
          <p:cNvSpPr>
            <a:spLocks noGrp="1"/>
          </p:cNvSpPr>
          <p:nvPr>
            <p:ph type="sldNum" sz="quarter" idx="12"/>
          </p:nvPr>
        </p:nvSpPr>
        <p:spPr/>
        <p:txBody>
          <a:bodyPr/>
          <a:lstStyle/>
          <a:p>
            <a:pPr>
              <a:defRPr/>
            </a:pPr>
            <a:fld id="{F56E787D-8558-4D32-B4DB-659A4BD80786}" type="slidenum">
              <a:rPr lang="en-US" altLang="en-US" smtClean="0"/>
              <a:pPr>
                <a:defRPr/>
              </a:pPr>
              <a:t>2</a:t>
            </a:fld>
            <a:endParaRPr lang="en-US" altLang="en-US" smtClean="0"/>
          </a:p>
        </p:txBody>
      </p:sp>
      <p:sp>
        <p:nvSpPr>
          <p:cNvPr id="4101" name="Rectangle 2"/>
          <p:cNvSpPr>
            <a:spLocks noGrp="1" noChangeArrowheads="1"/>
          </p:cNvSpPr>
          <p:nvPr>
            <p:ph type="title"/>
          </p:nvPr>
        </p:nvSpPr>
        <p:spPr>
          <a:xfrm>
            <a:off x="990600" y="519113"/>
            <a:ext cx="8153400" cy="609600"/>
          </a:xfrm>
        </p:spPr>
        <p:txBody>
          <a:bodyPr/>
          <a:lstStyle/>
          <a:p>
            <a:pPr eaLnBrk="1" hangingPunct="1">
              <a:defRPr/>
            </a:pPr>
            <a:r>
              <a:rPr lang="en-US" altLang="en-US" dirty="0" smtClean="0"/>
              <a:t>Network Design</a:t>
            </a:r>
          </a:p>
        </p:txBody>
      </p:sp>
      <p:sp>
        <p:nvSpPr>
          <p:cNvPr id="4102" name="Rectangle 3"/>
          <p:cNvSpPr>
            <a:spLocks noGrp="1" noChangeArrowheads="1"/>
          </p:cNvSpPr>
          <p:nvPr>
            <p:ph type="body" idx="1"/>
          </p:nvPr>
        </p:nvSpPr>
        <p:spPr>
          <a:xfrm>
            <a:off x="0" y="1311275"/>
            <a:ext cx="9144000" cy="5089525"/>
          </a:xfrm>
        </p:spPr>
        <p:txBody>
          <a:bodyPr/>
          <a:lstStyle/>
          <a:p>
            <a:pPr eaLnBrk="1" hangingPunct="1">
              <a:lnSpc>
                <a:spcPct val="90000"/>
              </a:lnSpc>
              <a:defRPr/>
            </a:pPr>
            <a:r>
              <a:rPr lang="en-US" altLang="en-US" sz="2800" dirty="0" smtClean="0">
                <a:solidFill>
                  <a:srgbClr val="990000"/>
                </a:solidFill>
              </a:rPr>
              <a:t>Network Design principle</a:t>
            </a:r>
          </a:p>
          <a:p>
            <a:pPr eaLnBrk="1" hangingPunct="1">
              <a:lnSpc>
                <a:spcPct val="90000"/>
              </a:lnSpc>
              <a:defRPr/>
            </a:pPr>
            <a:r>
              <a:rPr lang="en-US" altLang="en-US" sz="2800" dirty="0" smtClean="0"/>
              <a:t>How to determine split of functionality</a:t>
            </a:r>
          </a:p>
          <a:p>
            <a:pPr lvl="1" eaLnBrk="1" hangingPunct="1">
              <a:lnSpc>
                <a:spcPct val="90000"/>
              </a:lnSpc>
              <a:defRPr/>
            </a:pPr>
            <a:r>
              <a:rPr lang="en-US" altLang="en-US" sz="2400" dirty="0" smtClean="0"/>
              <a:t>Across protocol layers</a:t>
            </a:r>
          </a:p>
          <a:p>
            <a:pPr lvl="1" eaLnBrk="1" hangingPunct="1">
              <a:lnSpc>
                <a:spcPct val="90000"/>
              </a:lnSpc>
              <a:defRPr/>
            </a:pPr>
            <a:r>
              <a:rPr lang="en-US" altLang="en-US" sz="2400" dirty="0" smtClean="0"/>
              <a:t>Across network nodes</a:t>
            </a:r>
          </a:p>
          <a:p>
            <a:pPr eaLnBrk="1" hangingPunct="1">
              <a:lnSpc>
                <a:spcPct val="90000"/>
              </a:lnSpc>
              <a:defRPr/>
            </a:pPr>
            <a:r>
              <a:rPr lang="en-US" altLang="en-US" sz="2800" dirty="0" smtClean="0">
                <a:solidFill>
                  <a:srgbClr val="0070C0"/>
                </a:solidFill>
              </a:rPr>
              <a:t>Assigned Reading</a:t>
            </a:r>
          </a:p>
          <a:p>
            <a:pPr lvl="1" eaLnBrk="1" hangingPunct="1">
              <a:lnSpc>
                <a:spcPct val="90000"/>
              </a:lnSpc>
              <a:defRPr/>
            </a:pPr>
            <a:r>
              <a:rPr lang="en-US" altLang="en-US" sz="2000" dirty="0" smtClean="0"/>
              <a:t>End-to-end Arguments in System Design</a:t>
            </a:r>
          </a:p>
          <a:p>
            <a:pPr lvl="1" eaLnBrk="1" hangingPunct="1">
              <a:lnSpc>
                <a:spcPct val="90000"/>
              </a:lnSpc>
              <a:defRPr/>
            </a:pPr>
            <a:r>
              <a:rPr lang="en-US" altLang="en-US" sz="2000" dirty="0" smtClean="0"/>
              <a:t>Design Philosophy of the DARPA Internet Protocols</a:t>
            </a:r>
          </a:p>
          <a:p>
            <a:pPr lvl="1" eaLnBrk="1" hangingPunct="1">
              <a:lnSpc>
                <a:spcPct val="90000"/>
              </a:lnSpc>
              <a:defRPr/>
            </a:pPr>
            <a:r>
              <a:rPr lang="en-US" altLang="en-US" sz="2000" dirty="0" smtClean="0"/>
              <a:t>Architectural Consideration for a New Generation of Protocols</a:t>
            </a:r>
          </a:p>
          <a:p>
            <a:pPr lvl="1" eaLnBrk="1" hangingPunct="1">
              <a:lnSpc>
                <a:spcPct val="90000"/>
              </a:lnSpc>
              <a:defRPr/>
            </a:pPr>
            <a:r>
              <a:rPr lang="en-US" altLang="en-US" sz="2000" dirty="0" smtClean="0"/>
              <a:t>Tussle in Cyberspace</a:t>
            </a:r>
          </a:p>
          <a:p>
            <a:pPr lvl="1">
              <a:defRPr/>
            </a:pPr>
            <a:r>
              <a:rPr lang="en-US" sz="2000" dirty="0" smtClean="0">
                <a:ea typeface="+mn-ea"/>
                <a:cs typeface="+mn-cs"/>
              </a:rPr>
              <a:t>Rethinking the Design of the Internet: The End-to-End Arguments vs. the Brave New World</a:t>
            </a:r>
          </a:p>
          <a:p>
            <a:pPr lvl="1">
              <a:defRPr/>
            </a:pPr>
            <a:r>
              <a:rPr lang="en-US" sz="2000" dirty="0" smtClean="0">
                <a:ea typeface="+mn-ea"/>
                <a:cs typeface="+mn-cs"/>
              </a:rPr>
              <a:t>The End-to-End Argument and Application Design: The Role of Trust</a:t>
            </a:r>
          </a:p>
          <a:p>
            <a:pPr marL="685800" lvl="1" eaLnBrk="1" hangingPunct="1">
              <a:defRPr/>
            </a:pPr>
            <a:r>
              <a:rPr lang="en-US" altLang="en-US" sz="2000" dirty="0" smtClean="0">
                <a:solidFill>
                  <a:srgbClr val="990000"/>
                </a:solidFill>
              </a:rPr>
              <a:t>A Protocol for Packet Network Intercommunication</a:t>
            </a:r>
            <a:endParaRPr lang="en-US" altLang="en-US" sz="2000" dirty="0" smtClean="0"/>
          </a:p>
          <a:p>
            <a:pPr marL="685800" lvl="1" eaLnBrk="1" hangingPunct="1">
              <a:defRPr/>
            </a:pPr>
            <a:r>
              <a:rPr lang="en-US" altLang="en-US" sz="2000" dirty="0" smtClean="0">
                <a:solidFill>
                  <a:schemeClr val="bg2"/>
                </a:solidFill>
              </a:rPr>
              <a:t>IP Next Generation Overview</a:t>
            </a:r>
            <a:endParaRPr lang="en-US" altLang="en-US" sz="1200" dirty="0" smtClean="0">
              <a:solidFill>
                <a:schemeClr val="bg2"/>
              </a:solidFill>
            </a:endParaRPr>
          </a:p>
          <a:p>
            <a:pPr lvl="1" eaLnBrk="1" hangingPunct="1">
              <a:lnSpc>
                <a:spcPct val="90000"/>
              </a:lnSpc>
              <a:defRPr/>
            </a:pPr>
            <a:r>
              <a:rPr lang="en-US" altLang="en-US" sz="2000" dirty="0" err="1" smtClean="0"/>
              <a:t>Chapt</a:t>
            </a:r>
            <a:r>
              <a:rPr lang="en-US" altLang="en-US" sz="2000" dirty="0" smtClean="0"/>
              <a:t>. 4 of the book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p:txBody>
          <a:bodyPr/>
          <a:lstStyle/>
          <a:p>
            <a:pPr>
              <a:defRPr/>
            </a:pPr>
            <a:r>
              <a:rPr lang="en-US" altLang="en-US" smtClean="0"/>
              <a:t>Univ. of Tehran</a:t>
            </a:r>
          </a:p>
        </p:txBody>
      </p:sp>
      <p:sp>
        <p:nvSpPr>
          <p:cNvPr id="22531" name="Footer Placeholder 4"/>
          <p:cNvSpPr>
            <a:spLocks noGrp="1"/>
          </p:cNvSpPr>
          <p:nvPr>
            <p:ph type="ftr" sz="quarter" idx="11"/>
          </p:nvPr>
        </p:nvSpPr>
        <p:spPr/>
        <p:txBody>
          <a:bodyPr/>
          <a:lstStyle/>
          <a:p>
            <a:pPr>
              <a:defRPr/>
            </a:pPr>
            <a:r>
              <a:rPr lang="en-US" altLang="en-US" smtClean="0"/>
              <a:t>Computer Network</a:t>
            </a:r>
          </a:p>
        </p:txBody>
      </p:sp>
      <p:sp>
        <p:nvSpPr>
          <p:cNvPr id="22532" name="Slide Number Placeholder 5"/>
          <p:cNvSpPr>
            <a:spLocks noGrp="1"/>
          </p:cNvSpPr>
          <p:nvPr>
            <p:ph type="sldNum" sz="quarter" idx="12"/>
          </p:nvPr>
        </p:nvSpPr>
        <p:spPr/>
        <p:txBody>
          <a:bodyPr/>
          <a:lstStyle/>
          <a:p>
            <a:pPr>
              <a:defRPr/>
            </a:pPr>
            <a:fld id="{60736193-4022-4B3C-8794-5F628CFE19BA}" type="slidenum">
              <a:rPr lang="en-US" altLang="en-US" smtClean="0"/>
              <a:pPr>
                <a:defRPr/>
              </a:pPr>
              <a:t>20</a:t>
            </a:fld>
            <a:endParaRPr lang="en-US" altLang="en-US" smtClean="0"/>
          </a:p>
        </p:txBody>
      </p:sp>
      <p:sp>
        <p:nvSpPr>
          <p:cNvPr id="19461" name="Rectangle 2"/>
          <p:cNvSpPr>
            <a:spLocks noGrp="1" noChangeArrowheads="1"/>
          </p:cNvSpPr>
          <p:nvPr>
            <p:ph type="title"/>
          </p:nvPr>
        </p:nvSpPr>
        <p:spPr/>
        <p:txBody>
          <a:bodyPr/>
          <a:lstStyle/>
          <a:p>
            <a:pPr eaLnBrk="1" hangingPunct="1">
              <a:defRPr/>
            </a:pPr>
            <a:r>
              <a:rPr lang="en-US" altLang="en-US" smtClean="0"/>
              <a:t>Principle 7</a:t>
            </a:r>
          </a:p>
        </p:txBody>
      </p:sp>
      <p:sp>
        <p:nvSpPr>
          <p:cNvPr id="195587" name="Rectangle 3"/>
          <p:cNvSpPr>
            <a:spLocks noGrp="1" noChangeArrowheads="1"/>
          </p:cNvSpPr>
          <p:nvPr>
            <p:ph type="body" idx="1"/>
          </p:nvPr>
        </p:nvSpPr>
        <p:spPr/>
        <p:txBody>
          <a:bodyPr/>
          <a:lstStyle/>
          <a:p>
            <a:pPr eaLnBrk="1" hangingPunct="1">
              <a:defRPr/>
            </a:pPr>
            <a:r>
              <a:rPr lang="en-US" altLang="en-US" dirty="0" smtClean="0">
                <a:solidFill>
                  <a:schemeClr val="accent1">
                    <a:lumMod val="50000"/>
                  </a:schemeClr>
                </a:solidFill>
              </a:rPr>
              <a:t>Be conservative in what you send and liberal in what you accept</a:t>
            </a:r>
          </a:p>
          <a:p>
            <a:pPr lvl="1" eaLnBrk="1" hangingPunct="1">
              <a:defRPr/>
            </a:pPr>
            <a:r>
              <a:rPr lang="en-US" altLang="en-US" dirty="0" smtClean="0">
                <a:solidFill>
                  <a:srgbClr val="0070C0"/>
                </a:solidFill>
              </a:rPr>
              <a:t>Unwritten rule</a:t>
            </a:r>
          </a:p>
          <a:p>
            <a:pPr eaLnBrk="1" hangingPunct="1">
              <a:defRPr/>
            </a:pPr>
            <a:r>
              <a:rPr lang="en-US" altLang="en-US" dirty="0" smtClean="0"/>
              <a:t>Especially useful since many protocol specifications are ambiguous</a:t>
            </a:r>
          </a:p>
          <a:p>
            <a:pPr eaLnBrk="1" hangingPunct="1">
              <a:defRPr/>
            </a:pPr>
            <a:r>
              <a:rPr lang="en-US" altLang="en-US" dirty="0" smtClean="0"/>
              <a:t>E.g. TCP will accept and ignore bogus acknowledgements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55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9558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95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p:txBody>
          <a:bodyPr/>
          <a:lstStyle/>
          <a:p>
            <a:pPr>
              <a:defRPr/>
            </a:pPr>
            <a:r>
              <a:rPr lang="en-US" altLang="en-US" smtClean="0"/>
              <a:t>Univ. of Tehran</a:t>
            </a:r>
          </a:p>
        </p:txBody>
      </p:sp>
      <p:sp>
        <p:nvSpPr>
          <p:cNvPr id="23555" name="Footer Placeholder 4"/>
          <p:cNvSpPr>
            <a:spLocks noGrp="1"/>
          </p:cNvSpPr>
          <p:nvPr>
            <p:ph type="ftr" sz="quarter" idx="11"/>
          </p:nvPr>
        </p:nvSpPr>
        <p:spPr/>
        <p:txBody>
          <a:bodyPr/>
          <a:lstStyle/>
          <a:p>
            <a:pPr>
              <a:defRPr/>
            </a:pPr>
            <a:r>
              <a:rPr lang="en-US" altLang="en-US" smtClean="0"/>
              <a:t>Computer Network</a:t>
            </a:r>
          </a:p>
        </p:txBody>
      </p:sp>
      <p:sp>
        <p:nvSpPr>
          <p:cNvPr id="23556" name="Slide Number Placeholder 5"/>
          <p:cNvSpPr>
            <a:spLocks noGrp="1"/>
          </p:cNvSpPr>
          <p:nvPr>
            <p:ph type="sldNum" sz="quarter" idx="12"/>
          </p:nvPr>
        </p:nvSpPr>
        <p:spPr/>
        <p:txBody>
          <a:bodyPr/>
          <a:lstStyle/>
          <a:p>
            <a:pPr>
              <a:defRPr/>
            </a:pPr>
            <a:fld id="{5D152360-446F-41B1-8F16-EBF06A761CDE}" type="slidenum">
              <a:rPr lang="en-US" altLang="en-US" smtClean="0"/>
              <a:pPr>
                <a:defRPr/>
              </a:pPr>
              <a:t>21</a:t>
            </a:fld>
            <a:endParaRPr lang="en-US" altLang="en-US" smtClean="0"/>
          </a:p>
        </p:txBody>
      </p:sp>
      <p:sp>
        <p:nvSpPr>
          <p:cNvPr id="11269" name="Rectangle 2"/>
          <p:cNvSpPr>
            <a:spLocks noGrp="1" noChangeArrowheads="1"/>
          </p:cNvSpPr>
          <p:nvPr>
            <p:ph type="title"/>
          </p:nvPr>
        </p:nvSpPr>
        <p:spPr/>
        <p:txBody>
          <a:bodyPr/>
          <a:lstStyle/>
          <a:p>
            <a:pPr eaLnBrk="1" hangingPunct="1">
              <a:defRPr/>
            </a:pPr>
            <a:r>
              <a:rPr lang="en-US" altLang="en-US" smtClean="0"/>
              <a:t>Survivability</a:t>
            </a:r>
          </a:p>
        </p:txBody>
      </p:sp>
      <p:sp>
        <p:nvSpPr>
          <p:cNvPr id="23558" name="Rectangle 3"/>
          <p:cNvSpPr>
            <a:spLocks noGrp="1" noChangeArrowheads="1"/>
          </p:cNvSpPr>
          <p:nvPr>
            <p:ph type="body" idx="1"/>
          </p:nvPr>
        </p:nvSpPr>
        <p:spPr>
          <a:xfrm>
            <a:off x="274638" y="1325563"/>
            <a:ext cx="8869362" cy="4618037"/>
          </a:xfrm>
        </p:spPr>
        <p:txBody>
          <a:bodyPr/>
          <a:lstStyle/>
          <a:p>
            <a:pPr marL="285750" indent="-285750" eaLnBrk="1" hangingPunct="1"/>
            <a:r>
              <a:rPr lang="en-US" altLang="en-US" sz="2800" smtClean="0"/>
              <a:t>Continue to operate even in the presence of network failures (e.g., link and router failures)</a:t>
            </a:r>
          </a:p>
          <a:p>
            <a:pPr marL="685800" lvl="1" indent="-228600" eaLnBrk="1" hangingPunct="1"/>
            <a:r>
              <a:rPr lang="en-US" altLang="en-US" sz="2400" smtClean="0"/>
              <a:t>As long as the network is not partitioned, two endpoint should be able to communicate, moreover, any other failure (excepting network partition) should be </a:t>
            </a:r>
            <a:r>
              <a:rPr lang="en-US" altLang="en-US" sz="2400" smtClean="0">
                <a:solidFill>
                  <a:schemeClr val="accent1"/>
                </a:solidFill>
              </a:rPr>
              <a:t>transparent</a:t>
            </a:r>
            <a:r>
              <a:rPr lang="en-US" altLang="en-US" sz="2400" smtClean="0"/>
              <a:t> to endpoints</a:t>
            </a:r>
            <a:r>
              <a:rPr lang="en-US" altLang="en-US" smtClean="0"/>
              <a:t> </a:t>
            </a:r>
          </a:p>
          <a:p>
            <a:pPr marL="285750" indent="-285750" eaLnBrk="1" hangingPunct="1"/>
            <a:r>
              <a:rPr lang="en-US" altLang="en-US" sz="2800" smtClean="0"/>
              <a:t>Decision: maintain state only at end-points (</a:t>
            </a:r>
            <a:r>
              <a:rPr lang="en-US" altLang="en-US" sz="2800" smtClean="0">
                <a:solidFill>
                  <a:srgbClr val="990000"/>
                </a:solidFill>
              </a:rPr>
              <a:t>fate-sharing</a:t>
            </a:r>
            <a:r>
              <a:rPr lang="en-US" altLang="en-US" sz="2800" smtClean="0"/>
              <a:t>)</a:t>
            </a:r>
          </a:p>
          <a:p>
            <a:pPr marL="685800" lvl="1" indent="-228600" eaLnBrk="1" hangingPunct="1"/>
            <a:r>
              <a:rPr lang="en-US" altLang="en-US" sz="2400" smtClean="0"/>
              <a:t>Eliminate the problem of handling state inconsistency and performing state restoration when router fails</a:t>
            </a:r>
          </a:p>
          <a:p>
            <a:pPr marL="285750" indent="-285750" eaLnBrk="1" hangingPunct="1"/>
            <a:r>
              <a:rPr lang="en-US" altLang="en-US" sz="2800" smtClean="0"/>
              <a:t>Internet: </a:t>
            </a:r>
            <a:r>
              <a:rPr lang="en-US" altLang="en-US" sz="2800" smtClean="0">
                <a:solidFill>
                  <a:schemeClr val="accent1"/>
                </a:solidFill>
              </a:rPr>
              <a:t>stateless</a:t>
            </a:r>
            <a:r>
              <a:rPr lang="en-US" altLang="en-US" sz="2800" smtClean="0"/>
              <a:t> network architecture</a:t>
            </a:r>
            <a:r>
              <a:rPr lang="en-US" altLang="en-US"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p:txBody>
          <a:bodyPr/>
          <a:lstStyle/>
          <a:p>
            <a:pPr>
              <a:defRPr/>
            </a:pPr>
            <a:r>
              <a:rPr lang="en-US" altLang="en-US" smtClean="0"/>
              <a:t>Univ. of Tehran</a:t>
            </a:r>
          </a:p>
        </p:txBody>
      </p:sp>
      <p:sp>
        <p:nvSpPr>
          <p:cNvPr id="24579" name="Footer Placeholder 4"/>
          <p:cNvSpPr>
            <a:spLocks noGrp="1"/>
          </p:cNvSpPr>
          <p:nvPr>
            <p:ph type="ftr" sz="quarter" idx="11"/>
          </p:nvPr>
        </p:nvSpPr>
        <p:spPr/>
        <p:txBody>
          <a:bodyPr/>
          <a:lstStyle/>
          <a:p>
            <a:pPr>
              <a:defRPr/>
            </a:pPr>
            <a:r>
              <a:rPr lang="en-US" altLang="en-US" smtClean="0"/>
              <a:t>Computer Network</a:t>
            </a:r>
          </a:p>
        </p:txBody>
      </p:sp>
      <p:sp>
        <p:nvSpPr>
          <p:cNvPr id="24580" name="Slide Number Placeholder 5"/>
          <p:cNvSpPr>
            <a:spLocks noGrp="1"/>
          </p:cNvSpPr>
          <p:nvPr>
            <p:ph type="sldNum" sz="quarter" idx="12"/>
          </p:nvPr>
        </p:nvSpPr>
        <p:spPr/>
        <p:txBody>
          <a:bodyPr/>
          <a:lstStyle/>
          <a:p>
            <a:pPr>
              <a:defRPr/>
            </a:pPr>
            <a:fld id="{786954DF-ED42-4B23-94DD-E6A1712E4B0A}" type="slidenum">
              <a:rPr lang="en-US" altLang="en-US" smtClean="0"/>
              <a:pPr>
                <a:defRPr/>
              </a:pPr>
              <a:t>22</a:t>
            </a:fld>
            <a:endParaRPr lang="en-US" altLang="en-US" smtClean="0"/>
          </a:p>
        </p:txBody>
      </p:sp>
      <p:sp>
        <p:nvSpPr>
          <p:cNvPr id="35845" name="Rectangle 2"/>
          <p:cNvSpPr>
            <a:spLocks noGrp="1" noChangeArrowheads="1"/>
          </p:cNvSpPr>
          <p:nvPr>
            <p:ph type="title"/>
          </p:nvPr>
        </p:nvSpPr>
        <p:spPr/>
        <p:txBody>
          <a:bodyPr/>
          <a:lstStyle/>
          <a:p>
            <a:pPr eaLnBrk="1" hangingPunct="1">
              <a:defRPr/>
            </a:pPr>
            <a:r>
              <a:rPr lang="en-US" altLang="en-US" smtClean="0"/>
              <a:t>2. Types of Services</a:t>
            </a:r>
          </a:p>
        </p:txBody>
      </p:sp>
      <p:sp>
        <p:nvSpPr>
          <p:cNvPr id="24582" name="Rectangle 3"/>
          <p:cNvSpPr>
            <a:spLocks noGrp="1" noChangeArrowheads="1"/>
          </p:cNvSpPr>
          <p:nvPr>
            <p:ph type="body" idx="1"/>
          </p:nvPr>
        </p:nvSpPr>
        <p:spPr>
          <a:xfrm>
            <a:off x="0" y="1270000"/>
            <a:ext cx="9144000" cy="4746625"/>
          </a:xfrm>
        </p:spPr>
        <p:txBody>
          <a:bodyPr/>
          <a:lstStyle/>
          <a:p>
            <a:pPr marL="285750" indent="-285750" eaLnBrk="1" hangingPunct="1"/>
            <a:r>
              <a:rPr lang="en-US" altLang="en-US" smtClean="0"/>
              <a:t>Add UDP to TCP to better support other types of applications </a:t>
            </a:r>
          </a:p>
          <a:p>
            <a:pPr marL="685800" lvl="1" indent="-228600" eaLnBrk="1" hangingPunct="1"/>
            <a:r>
              <a:rPr lang="en-US" altLang="en-US" smtClean="0"/>
              <a:t>e.g.,  “real-time” applications</a:t>
            </a:r>
          </a:p>
          <a:p>
            <a:pPr marL="285750" indent="-285750" eaLnBrk="1" hangingPunct="1"/>
            <a:r>
              <a:rPr lang="en-US" altLang="en-US" smtClean="0"/>
              <a:t>Probably main reason for separating TCP and IP</a:t>
            </a:r>
          </a:p>
          <a:p>
            <a:pPr marL="285750" indent="-285750" eaLnBrk="1" hangingPunct="1"/>
            <a:r>
              <a:rPr lang="en-US" altLang="en-US" smtClean="0"/>
              <a:t>Provide datagram abstraction: lower common denominator on which other services can be built </a:t>
            </a:r>
          </a:p>
          <a:p>
            <a:pPr marL="685800" lvl="1" indent="-228600" eaLnBrk="1" hangingPunct="1"/>
            <a:r>
              <a:rPr lang="en-US" altLang="en-US" smtClean="0"/>
              <a:t>service differentiation considered (ToS header bits)</a:t>
            </a:r>
          </a:p>
          <a:p>
            <a:pPr marL="685800" lvl="1" indent="-228600" eaLnBrk="1" hangingPunct="1"/>
            <a:r>
              <a:rPr lang="en-US" altLang="en-US" smtClean="0"/>
              <a:t>was not widely deployed (why?)</a:t>
            </a:r>
          </a:p>
          <a:p>
            <a:pPr marL="685800" lvl="1" indent="-228600" eaLnBrk="1" hangingPunct="1"/>
            <a:endParaRPr lang="en-US"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p:txBody>
          <a:bodyPr/>
          <a:lstStyle/>
          <a:p>
            <a:pPr>
              <a:defRPr/>
            </a:pPr>
            <a:r>
              <a:rPr lang="en-US" altLang="en-US" smtClean="0"/>
              <a:t>Univ. of Tehran</a:t>
            </a:r>
          </a:p>
        </p:txBody>
      </p:sp>
      <p:sp>
        <p:nvSpPr>
          <p:cNvPr id="25603" name="Footer Placeholder 4"/>
          <p:cNvSpPr>
            <a:spLocks noGrp="1"/>
          </p:cNvSpPr>
          <p:nvPr>
            <p:ph type="ftr" sz="quarter" idx="11"/>
          </p:nvPr>
        </p:nvSpPr>
        <p:spPr/>
        <p:txBody>
          <a:bodyPr/>
          <a:lstStyle/>
          <a:p>
            <a:pPr>
              <a:defRPr/>
            </a:pPr>
            <a:r>
              <a:rPr lang="en-US" altLang="en-US" smtClean="0"/>
              <a:t>Computer Network</a:t>
            </a:r>
          </a:p>
        </p:txBody>
      </p:sp>
      <p:sp>
        <p:nvSpPr>
          <p:cNvPr id="25604" name="Slide Number Placeholder 5"/>
          <p:cNvSpPr>
            <a:spLocks noGrp="1"/>
          </p:cNvSpPr>
          <p:nvPr>
            <p:ph type="sldNum" sz="quarter" idx="12"/>
          </p:nvPr>
        </p:nvSpPr>
        <p:spPr/>
        <p:txBody>
          <a:bodyPr/>
          <a:lstStyle/>
          <a:p>
            <a:pPr>
              <a:defRPr/>
            </a:pPr>
            <a:fld id="{3DA8B597-9699-4F36-9B88-7B2C28A6435E}" type="slidenum">
              <a:rPr lang="en-US" altLang="en-US" smtClean="0"/>
              <a:pPr>
                <a:defRPr/>
              </a:pPr>
              <a:t>23</a:t>
            </a:fld>
            <a:endParaRPr lang="en-US" altLang="en-US" smtClean="0"/>
          </a:p>
        </p:txBody>
      </p:sp>
      <p:sp>
        <p:nvSpPr>
          <p:cNvPr id="36869" name="Rectangle 2"/>
          <p:cNvSpPr>
            <a:spLocks noGrp="1" noChangeArrowheads="1"/>
          </p:cNvSpPr>
          <p:nvPr>
            <p:ph type="title"/>
          </p:nvPr>
        </p:nvSpPr>
        <p:spPr/>
        <p:txBody>
          <a:bodyPr/>
          <a:lstStyle/>
          <a:p>
            <a:pPr eaLnBrk="1" hangingPunct="1">
              <a:defRPr/>
            </a:pPr>
            <a:r>
              <a:rPr lang="en-US" altLang="en-US" smtClean="0"/>
              <a:t>3. Variety of Networks</a:t>
            </a:r>
          </a:p>
        </p:txBody>
      </p:sp>
      <p:sp>
        <p:nvSpPr>
          <p:cNvPr id="266243" name="Rectangle 3"/>
          <p:cNvSpPr>
            <a:spLocks noGrp="1" noChangeArrowheads="1"/>
          </p:cNvSpPr>
          <p:nvPr>
            <p:ph type="body" idx="1"/>
          </p:nvPr>
        </p:nvSpPr>
        <p:spPr>
          <a:xfrm>
            <a:off x="422275" y="1311275"/>
            <a:ext cx="8531225" cy="4746625"/>
          </a:xfrm>
        </p:spPr>
        <p:txBody>
          <a:bodyPr/>
          <a:lstStyle/>
          <a:p>
            <a:pPr marL="285750" indent="-285750" eaLnBrk="1" hangingPunct="1">
              <a:defRPr/>
            </a:pPr>
            <a:r>
              <a:rPr lang="en-US" altLang="en-US" sz="2800" dirty="0" smtClean="0"/>
              <a:t>Very successful</a:t>
            </a:r>
          </a:p>
          <a:p>
            <a:pPr marL="685800" lvl="1" indent="-228600" eaLnBrk="1" hangingPunct="1">
              <a:defRPr/>
            </a:pPr>
            <a:r>
              <a:rPr lang="en-US" altLang="en-US" sz="2400" dirty="0" smtClean="0"/>
              <a:t>because the minimalist service; it requires from underlying network only to deliver a packet with a “reasonable” probability of success</a:t>
            </a:r>
          </a:p>
          <a:p>
            <a:pPr marL="285750" indent="-285750" eaLnBrk="1" hangingPunct="1">
              <a:defRPr/>
            </a:pPr>
            <a:r>
              <a:rPr lang="en-US" altLang="en-US" sz="2800" dirty="0" smtClean="0"/>
              <a:t>…does not require:</a:t>
            </a:r>
          </a:p>
          <a:p>
            <a:pPr marL="685800" lvl="1" indent="-228600" eaLnBrk="1" hangingPunct="1">
              <a:defRPr/>
            </a:pPr>
            <a:r>
              <a:rPr lang="en-US" altLang="en-US" sz="2400" dirty="0" smtClean="0"/>
              <a:t>reliability, in-order delivery, single delivery, </a:t>
            </a:r>
            <a:r>
              <a:rPr lang="en-US" altLang="en-US" sz="2400" dirty="0" err="1" smtClean="0"/>
              <a:t>QoS</a:t>
            </a:r>
            <a:r>
              <a:rPr lang="en-US" altLang="en-US" sz="2400" dirty="0" smtClean="0"/>
              <a:t> guarantees</a:t>
            </a:r>
          </a:p>
          <a:p>
            <a:pPr marL="285750" indent="-285750" eaLnBrk="1" hangingPunct="1">
              <a:defRPr/>
            </a:pPr>
            <a:r>
              <a:rPr lang="en-US" altLang="en-US" sz="2800" b="1" dirty="0" smtClean="0">
                <a:solidFill>
                  <a:schemeClr val="accent1">
                    <a:lumMod val="50000"/>
                  </a:schemeClr>
                </a:solidFill>
                <a:effectLst>
                  <a:outerShdw blurRad="38100" dist="38100" dir="2700000" algn="tl">
                    <a:srgbClr val="000000">
                      <a:alpha val="43137"/>
                    </a:srgbClr>
                  </a:outerShdw>
                </a:effectLst>
              </a:rPr>
              <a:t>IP over everything</a:t>
            </a:r>
          </a:p>
          <a:p>
            <a:pPr marL="685800" lvl="1" indent="-228600" eaLnBrk="1" hangingPunct="1">
              <a:defRPr/>
            </a:pPr>
            <a:r>
              <a:rPr lang="en-US" altLang="en-US" sz="2400" dirty="0" smtClean="0"/>
              <a:t>Then: ARPANET, X.25, DARPA satellite network..</a:t>
            </a:r>
          </a:p>
          <a:p>
            <a:pPr marL="685800" lvl="1" indent="-228600" eaLnBrk="1" hangingPunct="1">
              <a:defRPr/>
            </a:pPr>
            <a:r>
              <a:rPr lang="en-US" altLang="en-US" sz="2400" dirty="0" smtClean="0"/>
              <a:t>Now: ATM, SONET, WDM, PPP, USB, 802.11b, GSM, GPRS, DSL, cable modems, power lines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6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6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662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2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6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66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p:txBody>
          <a:bodyPr/>
          <a:lstStyle/>
          <a:p>
            <a:pPr>
              <a:defRPr/>
            </a:pPr>
            <a:r>
              <a:rPr lang="en-US" altLang="en-US" smtClean="0"/>
              <a:t>Univ. of Tehran</a:t>
            </a:r>
          </a:p>
        </p:txBody>
      </p:sp>
      <p:sp>
        <p:nvSpPr>
          <p:cNvPr id="26627" name="Footer Placeholder 4"/>
          <p:cNvSpPr>
            <a:spLocks noGrp="1"/>
          </p:cNvSpPr>
          <p:nvPr>
            <p:ph type="ftr" sz="quarter" idx="11"/>
          </p:nvPr>
        </p:nvSpPr>
        <p:spPr/>
        <p:txBody>
          <a:bodyPr/>
          <a:lstStyle/>
          <a:p>
            <a:pPr>
              <a:defRPr/>
            </a:pPr>
            <a:r>
              <a:rPr lang="en-US" altLang="en-US" smtClean="0"/>
              <a:t>Computer Network</a:t>
            </a:r>
          </a:p>
        </p:txBody>
      </p:sp>
      <p:sp>
        <p:nvSpPr>
          <p:cNvPr id="26628" name="Slide Number Placeholder 5"/>
          <p:cNvSpPr>
            <a:spLocks noGrp="1"/>
          </p:cNvSpPr>
          <p:nvPr>
            <p:ph type="sldNum" sz="quarter" idx="12"/>
          </p:nvPr>
        </p:nvSpPr>
        <p:spPr/>
        <p:txBody>
          <a:bodyPr/>
          <a:lstStyle/>
          <a:p>
            <a:pPr>
              <a:defRPr/>
            </a:pPr>
            <a:fld id="{8F8BF0FE-DF5D-483E-82CB-C92A5C78223A}" type="slidenum">
              <a:rPr lang="en-US" altLang="en-US" smtClean="0"/>
              <a:pPr>
                <a:defRPr/>
              </a:pPr>
              <a:t>24</a:t>
            </a:fld>
            <a:endParaRPr lang="en-US" altLang="en-US" smtClean="0"/>
          </a:p>
        </p:txBody>
      </p:sp>
      <p:sp>
        <p:nvSpPr>
          <p:cNvPr id="13317" name="Rectangle 2"/>
          <p:cNvSpPr>
            <a:spLocks noGrp="1" noChangeArrowheads="1"/>
          </p:cNvSpPr>
          <p:nvPr>
            <p:ph type="title"/>
          </p:nvPr>
        </p:nvSpPr>
        <p:spPr/>
        <p:txBody>
          <a:bodyPr/>
          <a:lstStyle/>
          <a:p>
            <a:pPr eaLnBrk="1" hangingPunct="1">
              <a:defRPr/>
            </a:pPr>
            <a:r>
              <a:rPr lang="en-US" altLang="en-US" smtClean="0"/>
              <a:t>Key Advantages</a:t>
            </a:r>
          </a:p>
        </p:txBody>
      </p:sp>
      <p:sp>
        <p:nvSpPr>
          <p:cNvPr id="265219" name="Rectangle 3"/>
          <p:cNvSpPr>
            <a:spLocks noGrp="1" noChangeArrowheads="1"/>
          </p:cNvSpPr>
          <p:nvPr>
            <p:ph type="body" idx="1"/>
          </p:nvPr>
        </p:nvSpPr>
        <p:spPr/>
        <p:txBody>
          <a:bodyPr/>
          <a:lstStyle/>
          <a:p>
            <a:pPr marL="285750" indent="-285750" eaLnBrk="1" hangingPunct="1">
              <a:defRPr/>
            </a:pPr>
            <a:r>
              <a:rPr lang="en-US" altLang="en-US" dirty="0" smtClean="0"/>
              <a:t>The service can be implemented by a large variety of network technologies</a:t>
            </a:r>
          </a:p>
          <a:p>
            <a:pPr marL="285750" indent="-285750" eaLnBrk="1" hangingPunct="1">
              <a:defRPr/>
            </a:pPr>
            <a:r>
              <a:rPr lang="en-US" altLang="en-US" dirty="0" smtClean="0"/>
              <a:t>Does not require routers to maintain any fined grained state about traffic. Thus, network architecture is </a:t>
            </a:r>
          </a:p>
          <a:p>
            <a:pPr marL="685800" lvl="1" indent="-228600" eaLnBrk="1" hangingPunct="1">
              <a:defRPr/>
            </a:pPr>
            <a:r>
              <a:rPr lang="en-US" altLang="en-US" b="1" dirty="0" smtClean="0">
                <a:solidFill>
                  <a:srgbClr val="0070C0"/>
                </a:solidFill>
                <a:effectLst>
                  <a:outerShdw blurRad="38100" dist="38100" dir="2700000" algn="tl">
                    <a:srgbClr val="000000">
                      <a:alpha val="43137"/>
                    </a:srgbClr>
                  </a:outerShdw>
                </a:effectLst>
              </a:rPr>
              <a:t>Robust</a:t>
            </a:r>
          </a:p>
          <a:p>
            <a:pPr marL="685800" lvl="1" indent="-228600" eaLnBrk="1" hangingPunct="1">
              <a:defRPr/>
            </a:pPr>
            <a:r>
              <a:rPr lang="en-US" altLang="en-US" b="1" dirty="0" smtClean="0">
                <a:solidFill>
                  <a:schemeClr val="accent1">
                    <a:lumMod val="50000"/>
                  </a:schemeClr>
                </a:solidFill>
                <a:effectLst>
                  <a:outerShdw blurRad="38100" dist="38100" dir="2700000" algn="tl">
                    <a:srgbClr val="000000">
                      <a:alpha val="43137"/>
                    </a:srgbClr>
                  </a:outerShdw>
                </a:effectLst>
              </a:rPr>
              <a:t>Scalable</a:t>
            </a:r>
            <a:r>
              <a:rPr lang="en-US" alt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5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5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5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5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p:txBody>
          <a:bodyPr/>
          <a:lstStyle/>
          <a:p>
            <a:pPr>
              <a:defRPr/>
            </a:pPr>
            <a:r>
              <a:rPr lang="en-US" altLang="en-US" smtClean="0"/>
              <a:t>Univ. of Tehran</a:t>
            </a:r>
          </a:p>
        </p:txBody>
      </p:sp>
      <p:sp>
        <p:nvSpPr>
          <p:cNvPr id="27651" name="Footer Placeholder 4"/>
          <p:cNvSpPr>
            <a:spLocks noGrp="1"/>
          </p:cNvSpPr>
          <p:nvPr>
            <p:ph type="ftr" sz="quarter" idx="11"/>
          </p:nvPr>
        </p:nvSpPr>
        <p:spPr/>
        <p:txBody>
          <a:bodyPr/>
          <a:lstStyle/>
          <a:p>
            <a:pPr>
              <a:defRPr/>
            </a:pPr>
            <a:r>
              <a:rPr lang="en-US" altLang="en-US" smtClean="0"/>
              <a:t>Computer Network</a:t>
            </a:r>
          </a:p>
        </p:txBody>
      </p:sp>
      <p:sp>
        <p:nvSpPr>
          <p:cNvPr id="27652" name="Slide Number Placeholder 5"/>
          <p:cNvSpPr>
            <a:spLocks noGrp="1"/>
          </p:cNvSpPr>
          <p:nvPr>
            <p:ph type="sldNum" sz="quarter" idx="12"/>
          </p:nvPr>
        </p:nvSpPr>
        <p:spPr/>
        <p:txBody>
          <a:bodyPr/>
          <a:lstStyle/>
          <a:p>
            <a:pPr>
              <a:defRPr/>
            </a:pPr>
            <a:fld id="{0711C131-0E01-4E71-8B0E-BE6EDA5A7CC1}" type="slidenum">
              <a:rPr lang="en-US" altLang="en-US" smtClean="0"/>
              <a:pPr>
                <a:defRPr/>
              </a:pPr>
              <a:t>25</a:t>
            </a:fld>
            <a:endParaRPr lang="en-US" altLang="en-US" smtClean="0"/>
          </a:p>
        </p:txBody>
      </p:sp>
      <p:sp>
        <p:nvSpPr>
          <p:cNvPr id="37893" name="Rectangle 2"/>
          <p:cNvSpPr>
            <a:spLocks noGrp="1" noChangeArrowheads="1"/>
          </p:cNvSpPr>
          <p:nvPr>
            <p:ph type="title"/>
          </p:nvPr>
        </p:nvSpPr>
        <p:spPr/>
        <p:txBody>
          <a:bodyPr/>
          <a:lstStyle/>
          <a:p>
            <a:pPr eaLnBrk="1" hangingPunct="1">
              <a:defRPr/>
            </a:pPr>
            <a:r>
              <a:rPr lang="en-US" altLang="en-US" smtClean="0"/>
              <a:t>Other Goals</a:t>
            </a:r>
          </a:p>
        </p:txBody>
      </p:sp>
      <p:sp>
        <p:nvSpPr>
          <p:cNvPr id="268291" name="Rectangle 3"/>
          <p:cNvSpPr>
            <a:spLocks noGrp="1" noChangeArrowheads="1"/>
          </p:cNvSpPr>
          <p:nvPr>
            <p:ph type="body" idx="1"/>
          </p:nvPr>
        </p:nvSpPr>
        <p:spPr>
          <a:xfrm>
            <a:off x="176213" y="1425575"/>
            <a:ext cx="8805862" cy="4495800"/>
          </a:xfrm>
        </p:spPr>
        <p:txBody>
          <a:bodyPr/>
          <a:lstStyle/>
          <a:p>
            <a:pPr marL="457200" indent="-457200" eaLnBrk="1" hangingPunct="1">
              <a:lnSpc>
                <a:spcPct val="80000"/>
              </a:lnSpc>
            </a:pPr>
            <a:r>
              <a:rPr lang="en-US" altLang="en-US" smtClean="0"/>
              <a:t>Allow distributed management</a:t>
            </a:r>
          </a:p>
          <a:p>
            <a:pPr marL="838200" lvl="1" indent="-381000" eaLnBrk="1" hangingPunct="1">
              <a:lnSpc>
                <a:spcPct val="80000"/>
              </a:lnSpc>
            </a:pPr>
            <a:r>
              <a:rPr lang="en-US" altLang="en-US" smtClean="0"/>
              <a:t>each network can be managed by a different organization</a:t>
            </a:r>
          </a:p>
          <a:p>
            <a:pPr marL="838200" lvl="1" indent="-381000" eaLnBrk="1" hangingPunct="1">
              <a:lnSpc>
                <a:spcPct val="80000"/>
              </a:lnSpc>
            </a:pPr>
            <a:r>
              <a:rPr lang="en-US" altLang="en-US" smtClean="0"/>
              <a:t>different organizations need to interact only at the boundaries</a:t>
            </a:r>
          </a:p>
          <a:p>
            <a:pPr marL="838200" lvl="1" indent="-381000" eaLnBrk="1" hangingPunct="1">
              <a:lnSpc>
                <a:spcPct val="80000"/>
              </a:lnSpc>
            </a:pPr>
            <a:r>
              <a:rPr lang="en-US" altLang="en-US" smtClean="0"/>
              <a:t>doesn’t work so well for routing, accounting</a:t>
            </a:r>
          </a:p>
          <a:p>
            <a:pPr marL="457200" indent="-457200" eaLnBrk="1" hangingPunct="1">
              <a:lnSpc>
                <a:spcPct val="80000"/>
              </a:lnSpc>
            </a:pPr>
            <a:r>
              <a:rPr lang="en-US" altLang="en-US" smtClean="0">
                <a:solidFill>
                  <a:srgbClr val="990000"/>
                </a:solidFill>
              </a:rPr>
              <a:t>Cost effective</a:t>
            </a:r>
            <a:r>
              <a:rPr lang="en-US" altLang="en-US" smtClean="0"/>
              <a:t> </a:t>
            </a:r>
          </a:p>
          <a:p>
            <a:pPr marL="838200" lvl="1" indent="-381000" eaLnBrk="1" hangingPunct="1">
              <a:lnSpc>
                <a:spcPct val="80000"/>
              </a:lnSpc>
            </a:pPr>
            <a:r>
              <a:rPr lang="en-US" altLang="en-US" smtClean="0"/>
              <a:t>sources of inefficiency</a:t>
            </a:r>
          </a:p>
          <a:p>
            <a:pPr marL="1295400" lvl="2" indent="-381000" eaLnBrk="1" hangingPunct="1">
              <a:lnSpc>
                <a:spcPct val="80000"/>
              </a:lnSpc>
            </a:pPr>
            <a:r>
              <a:rPr lang="en-US" altLang="en-US" smtClean="0"/>
              <a:t>header overhead</a:t>
            </a:r>
          </a:p>
          <a:p>
            <a:pPr marL="1295400" lvl="2" indent="-381000" eaLnBrk="1" hangingPunct="1">
              <a:lnSpc>
                <a:spcPct val="80000"/>
              </a:lnSpc>
            </a:pPr>
            <a:r>
              <a:rPr lang="en-US" altLang="en-US" smtClean="0"/>
              <a:t>retransmissions</a:t>
            </a:r>
          </a:p>
          <a:p>
            <a:pPr marL="1295400" lvl="2" indent="-381000" eaLnBrk="1" hangingPunct="1">
              <a:lnSpc>
                <a:spcPct val="80000"/>
              </a:lnSpc>
            </a:pPr>
            <a:r>
              <a:rPr lang="en-US" altLang="en-US" smtClean="0"/>
              <a:t>Routing</a:t>
            </a:r>
          </a:p>
          <a:p>
            <a:pPr marL="1295400" lvl="2" indent="-381000" eaLnBrk="1" hangingPunct="1">
              <a:lnSpc>
                <a:spcPct val="80000"/>
              </a:lnSpc>
            </a:pPr>
            <a:r>
              <a:rPr lang="en-US" altLang="en-US" smtClean="0"/>
              <a:t>Congestion control</a:t>
            </a:r>
          </a:p>
          <a:p>
            <a:pPr marL="1295400" lvl="2" indent="-381000" eaLnBrk="1" hangingPunct="1">
              <a:lnSpc>
                <a:spcPct val="80000"/>
              </a:lnSpc>
            </a:pPr>
            <a:r>
              <a:rPr lang="en-US" altLang="en-US" smtClean="0"/>
              <a:t>…..</a:t>
            </a:r>
          </a:p>
          <a:p>
            <a:pPr marL="838200" lvl="1" indent="-381000" eaLnBrk="1" hangingPunct="1">
              <a:lnSpc>
                <a:spcPct val="80000"/>
              </a:lnSpc>
              <a:buFont typeface="Wingdings" pitchFamily="2" charset="2"/>
              <a:buNone/>
            </a:pPr>
            <a:endParaRPr lang="en-US" altLang="en-US" smtClean="0"/>
          </a:p>
          <a:p>
            <a:pPr marL="457200" indent="-457200" eaLnBrk="1" hangingPunct="1">
              <a:lnSpc>
                <a:spcPct val="80000"/>
              </a:lnSpc>
            </a:pP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8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8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68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682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68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68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82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682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6829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6829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68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p:txBody>
          <a:bodyPr/>
          <a:lstStyle/>
          <a:p>
            <a:pPr>
              <a:defRPr/>
            </a:pPr>
            <a:r>
              <a:rPr lang="en-US" altLang="en-US" smtClean="0"/>
              <a:t>Univ. of Tehran</a:t>
            </a:r>
          </a:p>
        </p:txBody>
      </p:sp>
      <p:sp>
        <p:nvSpPr>
          <p:cNvPr id="28675" name="Footer Placeholder 4"/>
          <p:cNvSpPr>
            <a:spLocks noGrp="1"/>
          </p:cNvSpPr>
          <p:nvPr>
            <p:ph type="ftr" sz="quarter" idx="11"/>
          </p:nvPr>
        </p:nvSpPr>
        <p:spPr/>
        <p:txBody>
          <a:bodyPr/>
          <a:lstStyle/>
          <a:p>
            <a:pPr>
              <a:defRPr/>
            </a:pPr>
            <a:r>
              <a:rPr lang="en-US" altLang="en-US" smtClean="0"/>
              <a:t>Computer Network</a:t>
            </a:r>
          </a:p>
        </p:txBody>
      </p:sp>
      <p:sp>
        <p:nvSpPr>
          <p:cNvPr id="28676" name="Slide Number Placeholder 5"/>
          <p:cNvSpPr>
            <a:spLocks noGrp="1"/>
          </p:cNvSpPr>
          <p:nvPr>
            <p:ph type="sldNum" sz="quarter" idx="12"/>
          </p:nvPr>
        </p:nvSpPr>
        <p:spPr/>
        <p:txBody>
          <a:bodyPr/>
          <a:lstStyle/>
          <a:p>
            <a:pPr>
              <a:defRPr/>
            </a:pPr>
            <a:fld id="{19D87DBD-CCDF-495D-A3D4-0C9F859C9637}" type="slidenum">
              <a:rPr lang="en-US" altLang="en-US" smtClean="0"/>
              <a:pPr>
                <a:defRPr/>
              </a:pPr>
              <a:t>26</a:t>
            </a:fld>
            <a:endParaRPr lang="en-US" altLang="en-US" smtClean="0"/>
          </a:p>
        </p:txBody>
      </p:sp>
      <p:sp>
        <p:nvSpPr>
          <p:cNvPr id="38917" name="Rectangle 2"/>
          <p:cNvSpPr>
            <a:spLocks noGrp="1" noChangeArrowheads="1"/>
          </p:cNvSpPr>
          <p:nvPr>
            <p:ph type="title"/>
          </p:nvPr>
        </p:nvSpPr>
        <p:spPr/>
        <p:txBody>
          <a:bodyPr/>
          <a:lstStyle/>
          <a:p>
            <a:pPr eaLnBrk="1" hangingPunct="1">
              <a:defRPr/>
            </a:pPr>
            <a:r>
              <a:rPr lang="en-US" altLang="en-US" smtClean="0"/>
              <a:t>Other Goals (Cont)</a:t>
            </a:r>
          </a:p>
        </p:txBody>
      </p:sp>
      <p:sp>
        <p:nvSpPr>
          <p:cNvPr id="269315" name="Rectangle 3"/>
          <p:cNvSpPr>
            <a:spLocks noGrp="1" noChangeArrowheads="1"/>
          </p:cNvSpPr>
          <p:nvPr>
            <p:ph type="body" idx="1"/>
          </p:nvPr>
        </p:nvSpPr>
        <p:spPr>
          <a:xfrm>
            <a:off x="312738" y="1311275"/>
            <a:ext cx="8640762" cy="4746625"/>
          </a:xfrm>
        </p:spPr>
        <p:txBody>
          <a:bodyPr/>
          <a:lstStyle/>
          <a:p>
            <a:pPr marL="285750" indent="-285750" eaLnBrk="1" hangingPunct="1"/>
            <a:r>
              <a:rPr lang="en-US" altLang="en-US" smtClean="0"/>
              <a:t>Low cost of attaching a new host</a:t>
            </a:r>
          </a:p>
          <a:p>
            <a:pPr marL="685800" lvl="1" indent="-228600" eaLnBrk="1" hangingPunct="1"/>
            <a:r>
              <a:rPr lang="en-US" altLang="en-US" smtClean="0"/>
              <a:t>not a strong point </a:t>
            </a:r>
            <a:r>
              <a:rPr lang="en-US" altLang="en-US" smtClean="0">
                <a:sym typeface="Wingdings" pitchFamily="2" charset="2"/>
              </a:rPr>
              <a:t> </a:t>
            </a:r>
            <a:r>
              <a:rPr lang="en-US" altLang="en-US" smtClean="0"/>
              <a:t>higher than other architecture because the intelligence is in hosts (e.g., telephone vs. computer)</a:t>
            </a:r>
          </a:p>
          <a:p>
            <a:pPr lvl="2" eaLnBrk="1" hangingPunct="1"/>
            <a:r>
              <a:rPr lang="en-US" altLang="en-US" smtClean="0"/>
              <a:t>Moore’s law made this moot point, both &lt;$100</a:t>
            </a:r>
          </a:p>
          <a:p>
            <a:pPr marL="685800" lvl="1" indent="-228600" eaLnBrk="1" hangingPunct="1"/>
            <a:r>
              <a:rPr lang="en-US" altLang="en-US" smtClean="0"/>
              <a:t>bad implementations or malicious users can produce considerably harm (remember fate-sharing?)</a:t>
            </a:r>
          </a:p>
          <a:p>
            <a:pPr lvl="2" eaLnBrk="1" hangingPunct="1"/>
            <a:r>
              <a:rPr lang="en-US" altLang="en-US" smtClean="0"/>
              <a:t>DDoS possibly biggest threat to Internet</a:t>
            </a:r>
          </a:p>
          <a:p>
            <a:pPr marL="285750" indent="-285750" eaLnBrk="1" hangingPunct="1"/>
            <a:r>
              <a:rPr lang="en-US" altLang="en-US" smtClean="0"/>
              <a:t>Accountability</a:t>
            </a:r>
          </a:p>
          <a:p>
            <a:pPr marL="685800" lvl="1" indent="-228600" eaLnBrk="1" hangingPunct="1"/>
            <a:r>
              <a:rPr lang="en-US" altLang="en-US" smtClean="0"/>
              <a:t>very little so far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9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9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69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69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693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93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9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p:txBody>
          <a:bodyPr/>
          <a:lstStyle/>
          <a:p>
            <a:pPr>
              <a:defRPr/>
            </a:pPr>
            <a:r>
              <a:rPr lang="en-US" altLang="en-US" smtClean="0"/>
              <a:t>Univ. of Tehran</a:t>
            </a:r>
          </a:p>
        </p:txBody>
      </p:sp>
      <p:sp>
        <p:nvSpPr>
          <p:cNvPr id="29699" name="Footer Placeholder 4"/>
          <p:cNvSpPr>
            <a:spLocks noGrp="1"/>
          </p:cNvSpPr>
          <p:nvPr>
            <p:ph type="ftr" sz="quarter" idx="11"/>
          </p:nvPr>
        </p:nvSpPr>
        <p:spPr/>
        <p:txBody>
          <a:bodyPr/>
          <a:lstStyle/>
          <a:p>
            <a:pPr>
              <a:defRPr/>
            </a:pPr>
            <a:r>
              <a:rPr lang="en-US" altLang="en-US" smtClean="0"/>
              <a:t>Computer Network</a:t>
            </a:r>
          </a:p>
        </p:txBody>
      </p:sp>
      <p:sp>
        <p:nvSpPr>
          <p:cNvPr id="29700" name="Slide Number Placeholder 5"/>
          <p:cNvSpPr>
            <a:spLocks noGrp="1"/>
          </p:cNvSpPr>
          <p:nvPr>
            <p:ph type="sldNum" sz="quarter" idx="12"/>
          </p:nvPr>
        </p:nvSpPr>
        <p:spPr/>
        <p:txBody>
          <a:bodyPr/>
          <a:lstStyle/>
          <a:p>
            <a:pPr>
              <a:defRPr/>
            </a:pPr>
            <a:fld id="{C7CCF742-143E-4049-95B1-959049F53B0F}" type="slidenum">
              <a:rPr lang="en-US" altLang="en-US" smtClean="0"/>
              <a:pPr>
                <a:defRPr/>
              </a:pPr>
              <a:t>27</a:t>
            </a:fld>
            <a:endParaRPr lang="en-US" altLang="en-US" smtClean="0"/>
          </a:p>
        </p:txBody>
      </p:sp>
      <p:sp>
        <p:nvSpPr>
          <p:cNvPr id="12293" name="Rectangle 2"/>
          <p:cNvSpPr>
            <a:spLocks noGrp="1" noChangeArrowheads="1"/>
          </p:cNvSpPr>
          <p:nvPr>
            <p:ph type="title"/>
          </p:nvPr>
        </p:nvSpPr>
        <p:spPr/>
        <p:txBody>
          <a:bodyPr/>
          <a:lstStyle/>
          <a:p>
            <a:pPr eaLnBrk="1" hangingPunct="1">
              <a:defRPr/>
            </a:pPr>
            <a:r>
              <a:rPr lang="en-US" altLang="en-US" smtClean="0"/>
              <a:t>Services</a:t>
            </a:r>
          </a:p>
        </p:txBody>
      </p:sp>
      <p:sp>
        <p:nvSpPr>
          <p:cNvPr id="29702" name="Rectangle 3"/>
          <p:cNvSpPr>
            <a:spLocks noGrp="1" noChangeArrowheads="1"/>
          </p:cNvSpPr>
          <p:nvPr>
            <p:ph type="body" idx="1"/>
          </p:nvPr>
        </p:nvSpPr>
        <p:spPr>
          <a:xfrm>
            <a:off x="203200" y="1311275"/>
            <a:ext cx="8750300" cy="4746625"/>
          </a:xfrm>
        </p:spPr>
        <p:txBody>
          <a:bodyPr/>
          <a:lstStyle/>
          <a:p>
            <a:pPr marL="285750" indent="-285750" eaLnBrk="1" hangingPunct="1"/>
            <a:r>
              <a:rPr lang="en-US" altLang="en-US" smtClean="0"/>
              <a:t>At network layer provides one simple service: </a:t>
            </a:r>
            <a:r>
              <a:rPr lang="en-US" altLang="en-US" smtClean="0">
                <a:solidFill>
                  <a:srgbClr val="0070C0"/>
                </a:solidFill>
              </a:rPr>
              <a:t>best effort datagram (packet) delivery</a:t>
            </a:r>
          </a:p>
          <a:p>
            <a:pPr marL="285750" indent="-285750" eaLnBrk="1" hangingPunct="1"/>
            <a:r>
              <a:rPr lang="en-US" altLang="en-US" smtClean="0"/>
              <a:t>Only one higher level service implemented at transport layer: reliable data delivery (TCP)</a:t>
            </a:r>
          </a:p>
          <a:p>
            <a:pPr marL="685800" lvl="1" indent="-228600" eaLnBrk="1" hangingPunct="1"/>
            <a:r>
              <a:rPr lang="en-US" altLang="en-US" smtClean="0"/>
              <a:t>performance enhancement; used by a large variety of applications (Telnet, FTP, HTTP)</a:t>
            </a:r>
          </a:p>
          <a:p>
            <a:pPr marL="685800" lvl="1" indent="-228600" eaLnBrk="1" hangingPunct="1"/>
            <a:r>
              <a:rPr lang="en-US" altLang="en-US" smtClean="0"/>
              <a:t>does not impact other applications (can use UDP) </a:t>
            </a:r>
          </a:p>
          <a:p>
            <a:pPr marL="285750" indent="-285750" eaLnBrk="1" hangingPunct="1"/>
            <a:r>
              <a:rPr lang="en-US" altLang="en-US" smtClean="0"/>
              <a:t>Everything else implemented at application level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p:txBody>
          <a:bodyPr/>
          <a:lstStyle/>
          <a:p>
            <a:pPr>
              <a:defRPr/>
            </a:pPr>
            <a:r>
              <a:rPr lang="en-US" altLang="en-US" smtClean="0"/>
              <a:t>Univ. of Tehran</a:t>
            </a:r>
          </a:p>
        </p:txBody>
      </p:sp>
      <p:sp>
        <p:nvSpPr>
          <p:cNvPr id="30723" name="Footer Placeholder 4"/>
          <p:cNvSpPr>
            <a:spLocks noGrp="1"/>
          </p:cNvSpPr>
          <p:nvPr>
            <p:ph type="ftr" sz="quarter" idx="11"/>
          </p:nvPr>
        </p:nvSpPr>
        <p:spPr/>
        <p:txBody>
          <a:bodyPr/>
          <a:lstStyle/>
          <a:p>
            <a:pPr>
              <a:defRPr/>
            </a:pPr>
            <a:r>
              <a:rPr lang="en-US" altLang="en-US" smtClean="0"/>
              <a:t>Computer Network</a:t>
            </a:r>
          </a:p>
        </p:txBody>
      </p:sp>
      <p:sp>
        <p:nvSpPr>
          <p:cNvPr id="30724" name="Slide Number Placeholder 5"/>
          <p:cNvSpPr>
            <a:spLocks noGrp="1"/>
          </p:cNvSpPr>
          <p:nvPr>
            <p:ph type="sldNum" sz="quarter" idx="12"/>
          </p:nvPr>
        </p:nvSpPr>
        <p:spPr/>
        <p:txBody>
          <a:bodyPr/>
          <a:lstStyle/>
          <a:p>
            <a:pPr>
              <a:defRPr/>
            </a:pPr>
            <a:fld id="{C66F6FC6-FF9D-4814-ACD9-1171785502DF}" type="slidenum">
              <a:rPr lang="en-US" altLang="en-US" smtClean="0"/>
              <a:pPr>
                <a:defRPr/>
              </a:pPr>
              <a:t>28</a:t>
            </a:fld>
            <a:endParaRPr lang="en-US" altLang="en-US" smtClean="0"/>
          </a:p>
        </p:txBody>
      </p:sp>
      <p:sp>
        <p:nvSpPr>
          <p:cNvPr id="14341" name="Rectangle 2"/>
          <p:cNvSpPr>
            <a:spLocks noGrp="1" noChangeArrowheads="1"/>
          </p:cNvSpPr>
          <p:nvPr>
            <p:ph type="title"/>
          </p:nvPr>
        </p:nvSpPr>
        <p:spPr/>
        <p:txBody>
          <a:bodyPr/>
          <a:lstStyle/>
          <a:p>
            <a:pPr eaLnBrk="1" hangingPunct="1">
              <a:defRPr/>
            </a:pPr>
            <a:r>
              <a:rPr lang="en-US" altLang="en-US" smtClean="0"/>
              <a:t>What About Other Services?</a:t>
            </a:r>
          </a:p>
        </p:txBody>
      </p:sp>
      <p:sp>
        <p:nvSpPr>
          <p:cNvPr id="266243" name="Rectangle 3"/>
          <p:cNvSpPr>
            <a:spLocks noGrp="1" noChangeArrowheads="1"/>
          </p:cNvSpPr>
          <p:nvPr>
            <p:ph type="body" idx="1"/>
          </p:nvPr>
        </p:nvSpPr>
        <p:spPr/>
        <p:txBody>
          <a:bodyPr/>
          <a:lstStyle/>
          <a:p>
            <a:pPr marL="285750" indent="-285750" eaLnBrk="1" hangingPunct="1"/>
            <a:r>
              <a:rPr lang="en-US" altLang="en-US" smtClean="0"/>
              <a:t>Multicast?</a:t>
            </a:r>
          </a:p>
          <a:p>
            <a:pPr marL="285750" indent="-285750" eaLnBrk="1" hangingPunct="1"/>
            <a:r>
              <a:rPr lang="en-US" altLang="en-US" smtClean="0"/>
              <a:t>Quality of Service (QoS)?</a:t>
            </a:r>
          </a:p>
          <a:p>
            <a:pPr marL="285750" indent="-285750" eaLnBrk="1" hangingPunct="1"/>
            <a:r>
              <a:rPr lang="en-US" altLang="en-US" smtClean="0"/>
              <a:t>Security, virus?</a:t>
            </a:r>
          </a:p>
          <a:p>
            <a:pPr marL="285750" indent="-285750" eaLnBrk="1" hangingPunct="1"/>
            <a:r>
              <a:rPr lang="en-US" altLang="en-US" smtClean="0"/>
              <a:t>Trust?</a:t>
            </a:r>
          </a:p>
          <a:p>
            <a:pPr marL="285750" indent="-285750" eaLnBrk="1" hangingPunct="1"/>
            <a:r>
              <a:rPr lang="en-US"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6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p:txBody>
          <a:bodyPr/>
          <a:lstStyle/>
          <a:p>
            <a:pPr>
              <a:defRPr/>
            </a:pPr>
            <a:r>
              <a:rPr lang="en-US" altLang="en-US" smtClean="0"/>
              <a:t>Univ. of Tehran</a:t>
            </a:r>
          </a:p>
        </p:txBody>
      </p:sp>
      <p:sp>
        <p:nvSpPr>
          <p:cNvPr id="31747" name="Footer Placeholder 4"/>
          <p:cNvSpPr>
            <a:spLocks noGrp="1"/>
          </p:cNvSpPr>
          <p:nvPr>
            <p:ph type="ftr" sz="quarter" idx="11"/>
          </p:nvPr>
        </p:nvSpPr>
        <p:spPr/>
        <p:txBody>
          <a:bodyPr/>
          <a:lstStyle/>
          <a:p>
            <a:pPr>
              <a:defRPr/>
            </a:pPr>
            <a:r>
              <a:rPr lang="en-US" altLang="en-US" smtClean="0"/>
              <a:t>Computer Network</a:t>
            </a:r>
          </a:p>
        </p:txBody>
      </p:sp>
      <p:sp>
        <p:nvSpPr>
          <p:cNvPr id="31748" name="Slide Number Placeholder 5"/>
          <p:cNvSpPr>
            <a:spLocks noGrp="1"/>
          </p:cNvSpPr>
          <p:nvPr>
            <p:ph type="sldNum" sz="quarter" idx="12"/>
          </p:nvPr>
        </p:nvSpPr>
        <p:spPr/>
        <p:txBody>
          <a:bodyPr/>
          <a:lstStyle/>
          <a:p>
            <a:pPr>
              <a:defRPr/>
            </a:pPr>
            <a:fld id="{DCF4E1EA-F4B6-493D-AC49-163FD770815C}" type="slidenum">
              <a:rPr lang="en-US" altLang="en-US" smtClean="0"/>
              <a:pPr>
                <a:defRPr/>
              </a:pPr>
              <a:t>29</a:t>
            </a:fld>
            <a:endParaRPr lang="en-US" altLang="en-US" smtClean="0"/>
          </a:p>
        </p:txBody>
      </p:sp>
      <p:sp>
        <p:nvSpPr>
          <p:cNvPr id="20485" name="Rectangle 2"/>
          <p:cNvSpPr>
            <a:spLocks noGrp="1" noChangeArrowheads="1"/>
          </p:cNvSpPr>
          <p:nvPr>
            <p:ph type="title"/>
          </p:nvPr>
        </p:nvSpPr>
        <p:spPr/>
        <p:txBody>
          <a:bodyPr/>
          <a:lstStyle/>
          <a:p>
            <a:pPr eaLnBrk="1" hangingPunct="1">
              <a:defRPr/>
            </a:pPr>
            <a:r>
              <a:rPr lang="en-US" altLang="en-US" smtClean="0"/>
              <a:t>IP Design Weaknesses</a:t>
            </a:r>
          </a:p>
        </p:txBody>
      </p:sp>
      <p:sp>
        <p:nvSpPr>
          <p:cNvPr id="31750" name="Rectangle 3"/>
          <p:cNvSpPr>
            <a:spLocks noGrp="1" noChangeArrowheads="1"/>
          </p:cNvSpPr>
          <p:nvPr>
            <p:ph type="body" idx="1"/>
          </p:nvPr>
        </p:nvSpPr>
        <p:spPr>
          <a:xfrm>
            <a:off x="403225" y="1311275"/>
            <a:ext cx="8550275" cy="4746625"/>
          </a:xfrm>
        </p:spPr>
        <p:txBody>
          <a:bodyPr/>
          <a:lstStyle/>
          <a:p>
            <a:pPr eaLnBrk="1" hangingPunct="1">
              <a:defRPr/>
            </a:pPr>
            <a:r>
              <a:rPr lang="en-US" altLang="en-US" dirty="0" smtClean="0"/>
              <a:t>Greedy sources aren’t handled well</a:t>
            </a:r>
          </a:p>
          <a:p>
            <a:pPr eaLnBrk="1" hangingPunct="1">
              <a:defRPr/>
            </a:pPr>
            <a:r>
              <a:rPr lang="en-US" altLang="en-US" dirty="0" smtClean="0"/>
              <a:t>Weak accounting and pricing tools</a:t>
            </a:r>
          </a:p>
          <a:p>
            <a:pPr eaLnBrk="1" hangingPunct="1">
              <a:defRPr/>
            </a:pPr>
            <a:r>
              <a:rPr lang="en-US" altLang="en-US" dirty="0" smtClean="0"/>
              <a:t>Weak administration and management tools</a:t>
            </a:r>
          </a:p>
          <a:p>
            <a:pPr eaLnBrk="1" hangingPunct="1">
              <a:defRPr/>
            </a:pPr>
            <a:r>
              <a:rPr lang="en-US" altLang="en-US" dirty="0" smtClean="0"/>
              <a:t>Trust is problem now</a:t>
            </a:r>
          </a:p>
          <a:p>
            <a:pPr eaLnBrk="1" hangingPunct="1">
              <a:defRPr/>
            </a:pPr>
            <a:r>
              <a:rPr lang="en-US" altLang="en-US" dirty="0" smtClean="0"/>
              <a:t>Incremental deployment difficult at times</a:t>
            </a:r>
          </a:p>
          <a:p>
            <a:pPr lvl="1" eaLnBrk="1" hangingPunct="1">
              <a:defRPr/>
            </a:pPr>
            <a:r>
              <a:rPr lang="en-US" altLang="en-US" dirty="0" smtClean="0"/>
              <a:t>Result of no centralized control</a:t>
            </a:r>
          </a:p>
          <a:p>
            <a:pPr lvl="1" eaLnBrk="1" hangingPunct="1">
              <a:defRPr/>
            </a:pPr>
            <a:r>
              <a:rPr lang="en-US" altLang="en-US" dirty="0" smtClean="0"/>
              <a:t>No more “flag” days</a:t>
            </a:r>
          </a:p>
          <a:p>
            <a:pPr lvl="1" eaLnBrk="1" hangingPunct="1">
              <a:defRPr/>
            </a:pPr>
            <a:r>
              <a:rPr lang="en-US" altLang="en-US" dirty="0" smtClean="0">
                <a:solidFill>
                  <a:schemeClr val="accent1">
                    <a:lumMod val="50000"/>
                  </a:schemeClr>
                </a:solidFill>
              </a:rPr>
              <a:t>Are active networks the solution?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p:txBody>
          <a:bodyPr/>
          <a:lstStyle/>
          <a:p>
            <a:pPr>
              <a:defRPr/>
            </a:pPr>
            <a:r>
              <a:rPr lang="en-US" altLang="en-US" smtClean="0"/>
              <a:t>Univ. of Tehran</a:t>
            </a:r>
          </a:p>
        </p:txBody>
      </p:sp>
      <p:sp>
        <p:nvSpPr>
          <p:cNvPr id="5123" name="Footer Placeholder 4"/>
          <p:cNvSpPr>
            <a:spLocks noGrp="1"/>
          </p:cNvSpPr>
          <p:nvPr>
            <p:ph type="ftr" sz="quarter" idx="11"/>
          </p:nvPr>
        </p:nvSpPr>
        <p:spPr/>
        <p:txBody>
          <a:bodyPr/>
          <a:lstStyle/>
          <a:p>
            <a:pPr>
              <a:defRPr/>
            </a:pPr>
            <a:r>
              <a:rPr lang="en-US" altLang="en-US" smtClean="0"/>
              <a:t>Computer Network</a:t>
            </a:r>
          </a:p>
        </p:txBody>
      </p:sp>
      <p:sp>
        <p:nvSpPr>
          <p:cNvPr id="5124" name="Slide Number Placeholder 5"/>
          <p:cNvSpPr>
            <a:spLocks noGrp="1"/>
          </p:cNvSpPr>
          <p:nvPr>
            <p:ph type="sldNum" sz="quarter" idx="12"/>
          </p:nvPr>
        </p:nvSpPr>
        <p:spPr/>
        <p:txBody>
          <a:bodyPr/>
          <a:lstStyle/>
          <a:p>
            <a:pPr>
              <a:defRPr/>
            </a:pPr>
            <a:fld id="{9EDABB40-13BB-407A-A49F-B6F1B808AAA8}" type="slidenum">
              <a:rPr lang="en-US" altLang="en-US" smtClean="0"/>
              <a:pPr>
                <a:defRPr/>
              </a:pPr>
              <a:t>3</a:t>
            </a:fld>
            <a:endParaRPr lang="en-US" altLang="en-US" smtClean="0"/>
          </a:p>
        </p:txBody>
      </p:sp>
      <p:sp>
        <p:nvSpPr>
          <p:cNvPr id="6149" name="Rectangle 2"/>
          <p:cNvSpPr>
            <a:spLocks noGrp="1" noChangeArrowheads="1"/>
          </p:cNvSpPr>
          <p:nvPr>
            <p:ph type="title"/>
          </p:nvPr>
        </p:nvSpPr>
        <p:spPr/>
        <p:txBody>
          <a:bodyPr/>
          <a:lstStyle/>
          <a:p>
            <a:pPr eaLnBrk="1" hangingPunct="1">
              <a:defRPr/>
            </a:pPr>
            <a:r>
              <a:rPr lang="en-US" altLang="en-US" smtClean="0"/>
              <a:t>Goals</a:t>
            </a:r>
          </a:p>
        </p:txBody>
      </p:sp>
      <p:sp>
        <p:nvSpPr>
          <p:cNvPr id="5126" name="Rectangle 3"/>
          <p:cNvSpPr>
            <a:spLocks noGrp="1" noChangeArrowheads="1"/>
          </p:cNvSpPr>
          <p:nvPr>
            <p:ph type="body" idx="1"/>
          </p:nvPr>
        </p:nvSpPr>
        <p:spPr>
          <a:xfrm>
            <a:off x="0" y="1230313"/>
            <a:ext cx="9144000" cy="5410200"/>
          </a:xfrm>
        </p:spPr>
        <p:txBody>
          <a:bodyPr/>
          <a:lstStyle/>
          <a:p>
            <a:pPr marL="457200" indent="-457200" eaLnBrk="1" hangingPunct="1">
              <a:buFont typeface="Arial" charset="0"/>
              <a:buChar char="0"/>
              <a:defRPr/>
            </a:pPr>
            <a:r>
              <a:rPr lang="en-US" altLang="en-US" sz="4000" dirty="0" smtClean="0">
                <a:solidFill>
                  <a:schemeClr val="accent6">
                    <a:lumMod val="50000"/>
                  </a:schemeClr>
                </a:solidFill>
              </a:rPr>
              <a:t>Connect existing networks</a:t>
            </a:r>
          </a:p>
          <a:p>
            <a:pPr marL="838200" lvl="1" indent="-381000" eaLnBrk="1" hangingPunct="1">
              <a:defRPr/>
            </a:pPr>
            <a:r>
              <a:rPr lang="en-US" altLang="en-US" dirty="0" smtClean="0"/>
              <a:t>initially ARPANET and ARPA packet radio network</a:t>
            </a:r>
          </a:p>
          <a:p>
            <a:pPr marL="457200" indent="-457200" eaLnBrk="1" hangingPunct="1">
              <a:buFont typeface="Arial" charset="0"/>
              <a:buAutoNum type="arabicPeriod"/>
              <a:defRPr/>
            </a:pPr>
            <a:r>
              <a:rPr lang="en-US" altLang="en-US" sz="3600" dirty="0" smtClean="0">
                <a:solidFill>
                  <a:schemeClr val="accent1">
                    <a:lumMod val="50000"/>
                  </a:schemeClr>
                </a:solidFill>
              </a:rPr>
              <a:t>Survivability</a:t>
            </a:r>
          </a:p>
          <a:p>
            <a:pPr marL="838200" lvl="1" indent="-381000" eaLnBrk="1" hangingPunct="1">
              <a:buFont typeface="Arial" charset="0"/>
              <a:buChar char="-"/>
              <a:defRPr/>
            </a:pPr>
            <a:r>
              <a:rPr lang="en-US" altLang="en-US" dirty="0" smtClean="0"/>
              <a:t>ensure communication service even in the presence of network and router failures  </a:t>
            </a:r>
          </a:p>
          <a:p>
            <a:pPr marL="457200" indent="-457200" eaLnBrk="1" hangingPunct="1">
              <a:buFont typeface="Wingdings" pitchFamily="2" charset="2"/>
              <a:buAutoNum type="arabicPeriod"/>
              <a:defRPr/>
            </a:pPr>
            <a:r>
              <a:rPr lang="en-US" altLang="en-US" dirty="0" smtClean="0">
                <a:solidFill>
                  <a:srgbClr val="0070C0"/>
                </a:solidFill>
              </a:rPr>
              <a:t>Support multiple types of services</a:t>
            </a:r>
          </a:p>
          <a:p>
            <a:pPr marL="457200" indent="-457200" eaLnBrk="1" hangingPunct="1">
              <a:buFont typeface="Wingdings" pitchFamily="2" charset="2"/>
              <a:buAutoNum type="arabicPeriod"/>
              <a:defRPr/>
            </a:pPr>
            <a:r>
              <a:rPr lang="en-US" altLang="en-US" sz="2800" dirty="0" smtClean="0"/>
              <a:t>Must accommodate a variety of networks</a:t>
            </a:r>
          </a:p>
          <a:p>
            <a:pPr marL="457200" indent="-457200" eaLnBrk="1" hangingPunct="1">
              <a:buFont typeface="Wingdings" pitchFamily="2" charset="2"/>
              <a:buAutoNum type="arabicPeriod"/>
              <a:defRPr/>
            </a:pPr>
            <a:r>
              <a:rPr lang="en-US" altLang="en-US" sz="2400" dirty="0" smtClean="0"/>
              <a:t>Allow distributed management</a:t>
            </a:r>
          </a:p>
          <a:p>
            <a:pPr marL="457200" indent="-457200" eaLnBrk="1" hangingPunct="1">
              <a:buFont typeface="Wingdings" pitchFamily="2" charset="2"/>
              <a:buAutoNum type="arabicPeriod"/>
              <a:defRPr/>
            </a:pPr>
            <a:r>
              <a:rPr lang="en-US" altLang="en-US" sz="2200" dirty="0" smtClean="0"/>
              <a:t>Cost effective</a:t>
            </a:r>
          </a:p>
          <a:p>
            <a:pPr marL="457200" indent="-457200" eaLnBrk="1" hangingPunct="1">
              <a:buFont typeface="Wingdings" pitchFamily="2" charset="2"/>
              <a:buAutoNum type="arabicPeriod"/>
              <a:defRPr/>
            </a:pPr>
            <a:r>
              <a:rPr lang="en-US" altLang="en-US" sz="2000" dirty="0" smtClean="0"/>
              <a:t>Allow host attachment with a low level of effort</a:t>
            </a:r>
            <a:endParaRPr lang="en-US" altLang="en-US" sz="2800" dirty="0" smtClean="0"/>
          </a:p>
          <a:p>
            <a:pPr marL="457200" indent="-457200" eaLnBrk="1" hangingPunct="1">
              <a:buFont typeface="Wingdings" pitchFamily="2" charset="2"/>
              <a:buAutoNum type="arabicPeriod"/>
              <a:defRPr/>
            </a:pPr>
            <a:r>
              <a:rPr lang="en-US" altLang="en-US" sz="1800" dirty="0" smtClean="0"/>
              <a:t>Allow resource accountability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p:txBody>
          <a:bodyPr/>
          <a:lstStyle/>
          <a:p>
            <a:pPr>
              <a:defRPr/>
            </a:pPr>
            <a:fld id="{68E3A6F6-F28C-4318-B1C1-BC759534EB22}" type="slidenum">
              <a:rPr lang="en-US" altLang="en-US" smtClean="0"/>
              <a:pPr>
                <a:defRPr/>
              </a:pPr>
              <a:t>30</a:t>
            </a:fld>
            <a:endParaRPr lang="en-US" altLang="en-US" smtClean="0"/>
          </a:p>
        </p:txBody>
      </p:sp>
      <p:sp>
        <p:nvSpPr>
          <p:cNvPr id="21507" name="Rectangle 2"/>
          <p:cNvSpPr>
            <a:spLocks noGrp="1" noChangeArrowheads="1"/>
          </p:cNvSpPr>
          <p:nvPr>
            <p:ph type="title"/>
          </p:nvPr>
        </p:nvSpPr>
        <p:spPr/>
        <p:txBody>
          <a:bodyPr/>
          <a:lstStyle/>
          <a:p>
            <a:pPr eaLnBrk="1" hangingPunct="1">
              <a:defRPr/>
            </a:pPr>
            <a:r>
              <a:rPr lang="en-US" altLang="en-US" smtClean="0"/>
              <a:t>Summary: Minimalist Approach</a:t>
            </a:r>
          </a:p>
        </p:txBody>
      </p:sp>
      <p:sp>
        <p:nvSpPr>
          <p:cNvPr id="21508" name="Rectangle 3"/>
          <p:cNvSpPr>
            <a:spLocks noGrp="1" noChangeArrowheads="1"/>
          </p:cNvSpPr>
          <p:nvPr>
            <p:ph type="body" idx="1"/>
          </p:nvPr>
        </p:nvSpPr>
        <p:spPr>
          <a:xfrm>
            <a:off x="185738" y="1311275"/>
            <a:ext cx="8767762" cy="4746625"/>
          </a:xfrm>
        </p:spPr>
        <p:txBody>
          <a:bodyPr/>
          <a:lstStyle/>
          <a:p>
            <a:pPr eaLnBrk="1" hangingPunct="1">
              <a:lnSpc>
                <a:spcPct val="90000"/>
              </a:lnSpc>
              <a:defRPr/>
            </a:pPr>
            <a:r>
              <a:rPr lang="en-US" altLang="en-US" sz="2600" dirty="0" smtClean="0">
                <a:solidFill>
                  <a:srgbClr val="990000"/>
                </a:solidFill>
              </a:rPr>
              <a:t>Dumb network</a:t>
            </a:r>
          </a:p>
          <a:p>
            <a:pPr lvl="1" eaLnBrk="1" hangingPunct="1">
              <a:lnSpc>
                <a:spcPct val="90000"/>
              </a:lnSpc>
              <a:defRPr/>
            </a:pPr>
            <a:r>
              <a:rPr lang="en-US" altLang="en-US" sz="2200" dirty="0" smtClean="0"/>
              <a:t>IP provide minimal functionalities to support connectivity</a:t>
            </a:r>
          </a:p>
          <a:p>
            <a:pPr lvl="2" eaLnBrk="1" hangingPunct="1">
              <a:lnSpc>
                <a:spcPct val="90000"/>
              </a:lnSpc>
              <a:defRPr/>
            </a:pPr>
            <a:r>
              <a:rPr lang="en-US" altLang="en-US" sz="1900" dirty="0" smtClean="0"/>
              <a:t>Addressing, forwarding, routing</a:t>
            </a:r>
          </a:p>
          <a:p>
            <a:pPr eaLnBrk="1" hangingPunct="1">
              <a:lnSpc>
                <a:spcPct val="90000"/>
              </a:lnSpc>
              <a:defRPr/>
            </a:pPr>
            <a:r>
              <a:rPr lang="en-US" altLang="en-US" sz="2600" dirty="0" smtClean="0">
                <a:solidFill>
                  <a:schemeClr val="accent1">
                    <a:lumMod val="50000"/>
                  </a:schemeClr>
                </a:solidFill>
              </a:rPr>
              <a:t>Smart end system</a:t>
            </a:r>
          </a:p>
          <a:p>
            <a:pPr lvl="1" eaLnBrk="1" hangingPunct="1">
              <a:lnSpc>
                <a:spcPct val="90000"/>
              </a:lnSpc>
              <a:defRPr/>
            </a:pPr>
            <a:r>
              <a:rPr lang="en-US" altLang="en-US" sz="2200" dirty="0" smtClean="0"/>
              <a:t>Transport layer or application performs more sophisticated functionalities</a:t>
            </a:r>
          </a:p>
          <a:p>
            <a:pPr lvl="2" eaLnBrk="1" hangingPunct="1">
              <a:lnSpc>
                <a:spcPct val="90000"/>
              </a:lnSpc>
              <a:defRPr/>
            </a:pPr>
            <a:r>
              <a:rPr lang="en-US" altLang="en-US" sz="1900" dirty="0" smtClean="0"/>
              <a:t>Flow control, error control, congestion control</a:t>
            </a:r>
          </a:p>
          <a:p>
            <a:pPr eaLnBrk="1" hangingPunct="1">
              <a:lnSpc>
                <a:spcPct val="90000"/>
              </a:lnSpc>
              <a:defRPr/>
            </a:pPr>
            <a:r>
              <a:rPr lang="en-US" altLang="en-US" sz="2600" dirty="0" smtClean="0"/>
              <a:t>Advantages</a:t>
            </a:r>
          </a:p>
          <a:p>
            <a:pPr lvl="1" eaLnBrk="1" hangingPunct="1">
              <a:lnSpc>
                <a:spcPct val="90000"/>
              </a:lnSpc>
              <a:defRPr/>
            </a:pPr>
            <a:r>
              <a:rPr lang="en-US" altLang="en-US" sz="2200" dirty="0" smtClean="0"/>
              <a:t>Accommodate heterogeneous technologies (Ethernet, modem, satellite, wireless)</a:t>
            </a:r>
          </a:p>
          <a:p>
            <a:pPr lvl="1" eaLnBrk="1" hangingPunct="1">
              <a:lnSpc>
                <a:spcPct val="90000"/>
              </a:lnSpc>
              <a:defRPr/>
            </a:pPr>
            <a:r>
              <a:rPr lang="en-US" altLang="en-US" sz="2200" dirty="0" smtClean="0"/>
              <a:t>Support diverse applications (telnet, ftp, Web, X windows)</a:t>
            </a:r>
          </a:p>
          <a:p>
            <a:pPr lvl="1" eaLnBrk="1" hangingPunct="1">
              <a:lnSpc>
                <a:spcPct val="90000"/>
              </a:lnSpc>
              <a:defRPr/>
            </a:pPr>
            <a:r>
              <a:rPr lang="en-US" altLang="en-US" sz="2200" dirty="0" smtClean="0"/>
              <a:t>Decentralized network administration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2"/>
          <p:cNvSpPr>
            <a:spLocks noGrp="1"/>
          </p:cNvSpPr>
          <p:nvPr>
            <p:ph type="dt" sz="quarter" idx="10"/>
          </p:nvPr>
        </p:nvSpPr>
        <p:spPr/>
        <p:txBody>
          <a:bodyPr/>
          <a:lstStyle/>
          <a:p>
            <a:pPr>
              <a:defRPr/>
            </a:pPr>
            <a:r>
              <a:rPr lang="en-US" altLang="en-US" smtClean="0"/>
              <a:t>Univ. of Tehran</a:t>
            </a:r>
          </a:p>
        </p:txBody>
      </p:sp>
      <p:sp>
        <p:nvSpPr>
          <p:cNvPr id="33795" name="Footer Placeholder 3"/>
          <p:cNvSpPr>
            <a:spLocks noGrp="1"/>
          </p:cNvSpPr>
          <p:nvPr>
            <p:ph type="ftr" sz="quarter" idx="11"/>
          </p:nvPr>
        </p:nvSpPr>
        <p:spPr/>
        <p:txBody>
          <a:bodyPr/>
          <a:lstStyle/>
          <a:p>
            <a:pPr>
              <a:defRPr/>
            </a:pPr>
            <a:r>
              <a:rPr lang="en-US" altLang="en-US" smtClean="0"/>
              <a:t>Computer Network</a:t>
            </a:r>
          </a:p>
        </p:txBody>
      </p:sp>
      <p:sp>
        <p:nvSpPr>
          <p:cNvPr id="33796" name="Slide Number Placeholder 4"/>
          <p:cNvSpPr>
            <a:spLocks noGrp="1"/>
          </p:cNvSpPr>
          <p:nvPr>
            <p:ph type="sldNum" sz="quarter" idx="12"/>
          </p:nvPr>
        </p:nvSpPr>
        <p:spPr/>
        <p:txBody>
          <a:bodyPr/>
          <a:lstStyle/>
          <a:p>
            <a:pPr>
              <a:defRPr/>
            </a:pPr>
            <a:fld id="{7D16CDC3-24FD-4A80-841C-7CBDCCE01894}" type="slidenum">
              <a:rPr lang="en-US" altLang="en-US" smtClean="0"/>
              <a:pPr>
                <a:defRPr/>
              </a:pPr>
              <a:t>31</a:t>
            </a:fld>
            <a:endParaRPr lang="en-US" altLang="en-US" smtClean="0"/>
          </a:p>
        </p:txBody>
      </p:sp>
      <p:sp>
        <p:nvSpPr>
          <p:cNvPr id="33797" name="Line 2"/>
          <p:cNvSpPr>
            <a:spLocks noChangeShapeType="1"/>
          </p:cNvSpPr>
          <p:nvPr/>
        </p:nvSpPr>
        <p:spPr bwMode="auto">
          <a:xfrm flipH="1" flipV="1">
            <a:off x="4665663" y="2597150"/>
            <a:ext cx="0" cy="1066800"/>
          </a:xfrm>
          <a:prstGeom prst="line">
            <a:avLst/>
          </a:prstGeom>
          <a:noFill/>
          <a:ln w="50800">
            <a:solidFill>
              <a:srgbClr val="FF0033"/>
            </a:solidFill>
            <a:round/>
            <a:headEnd type="none" w="sm" len="sm"/>
            <a:tailEnd type="none" w="sm" len="sm"/>
          </a:ln>
        </p:spPr>
        <p:txBody>
          <a:bodyPr wrap="none" anchor="ctr"/>
          <a:lstStyle/>
          <a:p>
            <a:endParaRPr lang="en-US"/>
          </a:p>
        </p:txBody>
      </p:sp>
      <p:sp>
        <p:nvSpPr>
          <p:cNvPr id="33798" name="Line 3"/>
          <p:cNvSpPr>
            <a:spLocks noChangeShapeType="1"/>
          </p:cNvSpPr>
          <p:nvPr/>
        </p:nvSpPr>
        <p:spPr bwMode="auto">
          <a:xfrm flipV="1">
            <a:off x="5808663" y="3054350"/>
            <a:ext cx="2006600" cy="584200"/>
          </a:xfrm>
          <a:prstGeom prst="line">
            <a:avLst/>
          </a:prstGeom>
          <a:noFill/>
          <a:ln w="50800">
            <a:solidFill>
              <a:srgbClr val="FF0033"/>
            </a:solidFill>
            <a:round/>
            <a:headEnd type="none" w="sm" len="sm"/>
            <a:tailEnd type="none" w="sm" len="sm"/>
          </a:ln>
        </p:spPr>
        <p:txBody>
          <a:bodyPr wrap="none" anchor="ctr"/>
          <a:lstStyle/>
          <a:p>
            <a:endParaRPr lang="en-US"/>
          </a:p>
        </p:txBody>
      </p:sp>
      <p:sp>
        <p:nvSpPr>
          <p:cNvPr id="33799" name="Line 4"/>
          <p:cNvSpPr>
            <a:spLocks noChangeShapeType="1"/>
          </p:cNvSpPr>
          <p:nvPr/>
        </p:nvSpPr>
        <p:spPr bwMode="auto">
          <a:xfrm flipH="1" flipV="1">
            <a:off x="6342063" y="4578350"/>
            <a:ext cx="1371600" cy="889000"/>
          </a:xfrm>
          <a:prstGeom prst="line">
            <a:avLst/>
          </a:prstGeom>
          <a:noFill/>
          <a:ln w="50800">
            <a:solidFill>
              <a:srgbClr val="FF0033"/>
            </a:solidFill>
            <a:round/>
            <a:headEnd type="none" w="sm" len="sm"/>
            <a:tailEnd type="none" w="sm" len="sm"/>
          </a:ln>
        </p:spPr>
        <p:txBody>
          <a:bodyPr wrap="none" anchor="ctr"/>
          <a:lstStyle/>
          <a:p>
            <a:endParaRPr lang="en-US"/>
          </a:p>
        </p:txBody>
      </p:sp>
      <p:sp>
        <p:nvSpPr>
          <p:cNvPr id="33800" name="Line 5"/>
          <p:cNvSpPr>
            <a:spLocks noChangeShapeType="1"/>
          </p:cNvSpPr>
          <p:nvPr/>
        </p:nvSpPr>
        <p:spPr bwMode="auto">
          <a:xfrm flipV="1">
            <a:off x="1236663" y="4502150"/>
            <a:ext cx="1752600" cy="1041400"/>
          </a:xfrm>
          <a:prstGeom prst="line">
            <a:avLst/>
          </a:prstGeom>
          <a:noFill/>
          <a:ln w="50800">
            <a:solidFill>
              <a:srgbClr val="FF0033"/>
            </a:solidFill>
            <a:round/>
            <a:headEnd type="none" w="sm" len="sm"/>
            <a:tailEnd type="none" w="sm" len="sm"/>
          </a:ln>
        </p:spPr>
        <p:txBody>
          <a:bodyPr wrap="none" anchor="ctr"/>
          <a:lstStyle/>
          <a:p>
            <a:endParaRPr lang="en-US"/>
          </a:p>
        </p:txBody>
      </p:sp>
      <p:sp>
        <p:nvSpPr>
          <p:cNvPr id="33801" name="Line 6"/>
          <p:cNvSpPr>
            <a:spLocks noChangeShapeType="1"/>
          </p:cNvSpPr>
          <p:nvPr/>
        </p:nvSpPr>
        <p:spPr bwMode="auto">
          <a:xfrm>
            <a:off x="1160463" y="3028950"/>
            <a:ext cx="1447800" cy="863600"/>
          </a:xfrm>
          <a:prstGeom prst="line">
            <a:avLst/>
          </a:prstGeom>
          <a:noFill/>
          <a:ln w="50800">
            <a:solidFill>
              <a:srgbClr val="FF0033"/>
            </a:solidFill>
            <a:round/>
            <a:headEnd type="none" w="sm" len="sm"/>
            <a:tailEnd type="none" w="sm" len="sm"/>
          </a:ln>
        </p:spPr>
        <p:txBody>
          <a:bodyPr wrap="none" anchor="ctr"/>
          <a:lstStyle/>
          <a:p>
            <a:endParaRPr lang="en-US"/>
          </a:p>
        </p:txBody>
      </p:sp>
      <p:sp>
        <p:nvSpPr>
          <p:cNvPr id="33802" name="Rectangle 7"/>
          <p:cNvSpPr>
            <a:spLocks noGrp="1" noChangeArrowheads="1"/>
          </p:cNvSpPr>
          <p:nvPr>
            <p:ph type="title"/>
          </p:nvPr>
        </p:nvSpPr>
        <p:spPr>
          <a:xfrm>
            <a:off x="1012825" y="274638"/>
            <a:ext cx="7786688" cy="1047750"/>
          </a:xfrm>
        </p:spPr>
        <p:txBody>
          <a:bodyPr/>
          <a:lstStyle/>
          <a:p>
            <a:pPr eaLnBrk="1" hangingPunct="1"/>
            <a:r>
              <a:rPr lang="en-US" altLang="en-US" sz="4000" b="1" smtClean="0"/>
              <a:t>Common View of the IP Network</a:t>
            </a:r>
          </a:p>
        </p:txBody>
      </p:sp>
      <p:pic>
        <p:nvPicPr>
          <p:cNvPr id="33803" name="Picture 8"/>
          <p:cNvPicPr>
            <a:picLocks noChangeArrowheads="1"/>
          </p:cNvPicPr>
          <p:nvPr/>
        </p:nvPicPr>
        <p:blipFill>
          <a:blip r:embed="rId3" cstate="print"/>
          <a:srcRect/>
          <a:stretch>
            <a:fillRect/>
          </a:stretch>
        </p:blipFill>
        <p:spPr bwMode="auto">
          <a:xfrm>
            <a:off x="1008063" y="3130550"/>
            <a:ext cx="6810375" cy="2209800"/>
          </a:xfrm>
          <a:prstGeom prst="rect">
            <a:avLst/>
          </a:prstGeom>
          <a:noFill/>
          <a:ln w="9525">
            <a:noFill/>
            <a:miter lim="800000"/>
            <a:headEnd/>
            <a:tailEnd/>
          </a:ln>
        </p:spPr>
      </p:pic>
      <p:sp>
        <p:nvSpPr>
          <p:cNvPr id="33804" name="AutoShape 9"/>
          <p:cNvSpPr>
            <a:spLocks noChangeArrowheads="1"/>
          </p:cNvSpPr>
          <p:nvPr/>
        </p:nvSpPr>
        <p:spPr bwMode="auto">
          <a:xfrm>
            <a:off x="3370263" y="3663950"/>
            <a:ext cx="2133600" cy="762000"/>
          </a:xfrm>
          <a:prstGeom prst="cube">
            <a:avLst>
              <a:gd name="adj" fmla="val 25000"/>
            </a:avLst>
          </a:prstGeom>
          <a:solidFill>
            <a:srgbClr val="990033"/>
          </a:solidFill>
          <a:ln w="12700">
            <a:solidFill>
              <a:schemeClr val="tx1"/>
            </a:solidFill>
            <a:miter lim="800000"/>
            <a:headEnd type="none" w="sm" len="sm"/>
            <a:tailEnd type="none" w="sm" len="sm"/>
          </a:ln>
        </p:spPr>
        <p:txBody>
          <a:bodyPr wrap="none" anchor="ctr"/>
          <a:lstStyle/>
          <a:p>
            <a:pPr algn="ctr"/>
            <a:endParaRPr lang="en-US" altLang="en-US"/>
          </a:p>
        </p:txBody>
      </p:sp>
      <p:pic>
        <p:nvPicPr>
          <p:cNvPr id="33805" name="Picture 10" descr="Brain3"/>
          <p:cNvPicPr>
            <a:picLocks noChangeAspect="1" noChangeArrowheads="1"/>
          </p:cNvPicPr>
          <p:nvPr/>
        </p:nvPicPr>
        <p:blipFill>
          <a:blip r:embed="rId4" cstate="print"/>
          <a:srcRect/>
          <a:stretch>
            <a:fillRect/>
          </a:stretch>
        </p:blipFill>
        <p:spPr bwMode="auto">
          <a:xfrm>
            <a:off x="398463" y="5187950"/>
            <a:ext cx="1036637" cy="1036638"/>
          </a:xfrm>
          <a:prstGeom prst="rect">
            <a:avLst/>
          </a:prstGeom>
          <a:solidFill>
            <a:schemeClr val="hlink"/>
          </a:solidFill>
          <a:ln w="9525">
            <a:noFill/>
            <a:miter lim="800000"/>
            <a:headEnd/>
            <a:tailEnd/>
          </a:ln>
        </p:spPr>
      </p:pic>
      <p:pic>
        <p:nvPicPr>
          <p:cNvPr id="33806" name="Picture 11" descr="Brain3"/>
          <p:cNvPicPr>
            <a:picLocks noChangeAspect="1" noChangeArrowheads="1"/>
          </p:cNvPicPr>
          <p:nvPr/>
        </p:nvPicPr>
        <p:blipFill>
          <a:blip r:embed="rId4" cstate="print"/>
          <a:srcRect/>
          <a:stretch>
            <a:fillRect/>
          </a:stretch>
        </p:blipFill>
        <p:spPr bwMode="auto">
          <a:xfrm>
            <a:off x="246063" y="2444750"/>
            <a:ext cx="1036637" cy="1036638"/>
          </a:xfrm>
          <a:prstGeom prst="rect">
            <a:avLst/>
          </a:prstGeom>
          <a:solidFill>
            <a:schemeClr val="hlink"/>
          </a:solidFill>
          <a:ln w="9525">
            <a:noFill/>
            <a:miter lim="800000"/>
            <a:headEnd/>
            <a:tailEnd/>
          </a:ln>
        </p:spPr>
      </p:pic>
      <p:pic>
        <p:nvPicPr>
          <p:cNvPr id="33807" name="Picture 12" descr="Brain3"/>
          <p:cNvPicPr>
            <a:picLocks noChangeAspect="1" noChangeArrowheads="1"/>
          </p:cNvPicPr>
          <p:nvPr/>
        </p:nvPicPr>
        <p:blipFill>
          <a:blip r:embed="rId4" cstate="print"/>
          <a:srcRect/>
          <a:stretch>
            <a:fillRect/>
          </a:stretch>
        </p:blipFill>
        <p:spPr bwMode="auto">
          <a:xfrm>
            <a:off x="3979863" y="1835150"/>
            <a:ext cx="1036637" cy="1036638"/>
          </a:xfrm>
          <a:prstGeom prst="rect">
            <a:avLst/>
          </a:prstGeom>
          <a:solidFill>
            <a:schemeClr val="hlink"/>
          </a:solidFill>
          <a:ln w="9525">
            <a:noFill/>
            <a:miter lim="800000"/>
            <a:headEnd/>
            <a:tailEnd/>
          </a:ln>
        </p:spPr>
      </p:pic>
      <p:pic>
        <p:nvPicPr>
          <p:cNvPr id="33808" name="Picture 13" descr="Brain3"/>
          <p:cNvPicPr>
            <a:picLocks noChangeAspect="1" noChangeArrowheads="1"/>
          </p:cNvPicPr>
          <p:nvPr/>
        </p:nvPicPr>
        <p:blipFill>
          <a:blip r:embed="rId4" cstate="print"/>
          <a:srcRect/>
          <a:stretch>
            <a:fillRect/>
          </a:stretch>
        </p:blipFill>
        <p:spPr bwMode="auto">
          <a:xfrm>
            <a:off x="7561263" y="2520950"/>
            <a:ext cx="1036637" cy="1036638"/>
          </a:xfrm>
          <a:prstGeom prst="rect">
            <a:avLst/>
          </a:prstGeom>
          <a:solidFill>
            <a:schemeClr val="hlink"/>
          </a:solidFill>
          <a:ln w="9525">
            <a:noFill/>
            <a:miter lim="800000"/>
            <a:headEnd/>
            <a:tailEnd/>
          </a:ln>
        </p:spPr>
      </p:pic>
      <p:pic>
        <p:nvPicPr>
          <p:cNvPr id="33809" name="Picture 14" descr="Brain3"/>
          <p:cNvPicPr>
            <a:picLocks noChangeAspect="1" noChangeArrowheads="1"/>
          </p:cNvPicPr>
          <p:nvPr/>
        </p:nvPicPr>
        <p:blipFill>
          <a:blip r:embed="rId4" cstate="print"/>
          <a:srcRect/>
          <a:stretch>
            <a:fillRect/>
          </a:stretch>
        </p:blipFill>
        <p:spPr bwMode="auto">
          <a:xfrm>
            <a:off x="7180263" y="5111750"/>
            <a:ext cx="1036637" cy="1036638"/>
          </a:xfrm>
          <a:prstGeom prst="rect">
            <a:avLst/>
          </a:prstGeom>
          <a:solidFill>
            <a:schemeClr val="hlink"/>
          </a:solid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2"/>
          <p:cNvSpPr>
            <a:spLocks noGrp="1"/>
          </p:cNvSpPr>
          <p:nvPr>
            <p:ph type="dt" sz="quarter" idx="10"/>
          </p:nvPr>
        </p:nvSpPr>
        <p:spPr/>
        <p:txBody>
          <a:bodyPr/>
          <a:lstStyle/>
          <a:p>
            <a:pPr>
              <a:defRPr/>
            </a:pPr>
            <a:r>
              <a:rPr lang="en-US" altLang="en-US" smtClean="0"/>
              <a:t>Univ. of Tehran</a:t>
            </a:r>
          </a:p>
        </p:txBody>
      </p:sp>
      <p:sp>
        <p:nvSpPr>
          <p:cNvPr id="34819" name="Footer Placeholder 3"/>
          <p:cNvSpPr>
            <a:spLocks noGrp="1"/>
          </p:cNvSpPr>
          <p:nvPr>
            <p:ph type="ftr" sz="quarter" idx="11"/>
          </p:nvPr>
        </p:nvSpPr>
        <p:spPr/>
        <p:txBody>
          <a:bodyPr/>
          <a:lstStyle/>
          <a:p>
            <a:pPr>
              <a:defRPr/>
            </a:pPr>
            <a:r>
              <a:rPr lang="en-US" altLang="en-US" smtClean="0"/>
              <a:t>Computer Network</a:t>
            </a:r>
          </a:p>
        </p:txBody>
      </p:sp>
      <p:sp>
        <p:nvSpPr>
          <p:cNvPr id="34820" name="Slide Number Placeholder 4"/>
          <p:cNvSpPr>
            <a:spLocks noGrp="1"/>
          </p:cNvSpPr>
          <p:nvPr>
            <p:ph type="sldNum" sz="quarter" idx="12"/>
          </p:nvPr>
        </p:nvSpPr>
        <p:spPr/>
        <p:txBody>
          <a:bodyPr/>
          <a:lstStyle/>
          <a:p>
            <a:pPr>
              <a:defRPr/>
            </a:pPr>
            <a:fld id="{351186FD-96A0-4439-83A3-BCBA93138F51}" type="slidenum">
              <a:rPr lang="en-US" altLang="en-US" smtClean="0"/>
              <a:pPr>
                <a:defRPr/>
              </a:pPr>
              <a:t>32</a:t>
            </a:fld>
            <a:endParaRPr lang="en-US" altLang="en-US" smtClean="0"/>
          </a:p>
        </p:txBody>
      </p:sp>
      <p:sp>
        <p:nvSpPr>
          <p:cNvPr id="34821" name="Line 2"/>
          <p:cNvSpPr>
            <a:spLocks noChangeShapeType="1"/>
          </p:cNvSpPr>
          <p:nvPr/>
        </p:nvSpPr>
        <p:spPr bwMode="auto">
          <a:xfrm flipH="1" flipV="1">
            <a:off x="4710113" y="2482850"/>
            <a:ext cx="0" cy="1066800"/>
          </a:xfrm>
          <a:prstGeom prst="line">
            <a:avLst/>
          </a:prstGeom>
          <a:noFill/>
          <a:ln w="50800">
            <a:solidFill>
              <a:srgbClr val="FF0033"/>
            </a:solidFill>
            <a:round/>
            <a:headEnd type="none" w="sm" len="sm"/>
            <a:tailEnd type="none" w="sm" len="sm"/>
          </a:ln>
        </p:spPr>
        <p:txBody>
          <a:bodyPr wrap="none" anchor="ctr"/>
          <a:lstStyle/>
          <a:p>
            <a:endParaRPr lang="en-US"/>
          </a:p>
        </p:txBody>
      </p:sp>
      <p:sp>
        <p:nvSpPr>
          <p:cNvPr id="34822" name="Line 3"/>
          <p:cNvSpPr>
            <a:spLocks noChangeShapeType="1"/>
          </p:cNvSpPr>
          <p:nvPr/>
        </p:nvSpPr>
        <p:spPr bwMode="auto">
          <a:xfrm flipV="1">
            <a:off x="5853113" y="2940050"/>
            <a:ext cx="2006600" cy="584200"/>
          </a:xfrm>
          <a:prstGeom prst="line">
            <a:avLst/>
          </a:prstGeom>
          <a:noFill/>
          <a:ln w="50800">
            <a:solidFill>
              <a:srgbClr val="FF0033"/>
            </a:solidFill>
            <a:round/>
            <a:headEnd type="none" w="sm" len="sm"/>
            <a:tailEnd type="none" w="sm" len="sm"/>
          </a:ln>
        </p:spPr>
        <p:txBody>
          <a:bodyPr wrap="none" anchor="ctr"/>
          <a:lstStyle/>
          <a:p>
            <a:endParaRPr lang="en-US"/>
          </a:p>
        </p:txBody>
      </p:sp>
      <p:sp>
        <p:nvSpPr>
          <p:cNvPr id="34823" name="Line 4"/>
          <p:cNvSpPr>
            <a:spLocks noChangeShapeType="1"/>
          </p:cNvSpPr>
          <p:nvPr/>
        </p:nvSpPr>
        <p:spPr bwMode="auto">
          <a:xfrm flipH="1" flipV="1">
            <a:off x="6386513" y="4464050"/>
            <a:ext cx="1371600" cy="889000"/>
          </a:xfrm>
          <a:prstGeom prst="line">
            <a:avLst/>
          </a:prstGeom>
          <a:noFill/>
          <a:ln w="50800">
            <a:solidFill>
              <a:srgbClr val="FF0033"/>
            </a:solidFill>
            <a:round/>
            <a:headEnd type="none" w="sm" len="sm"/>
            <a:tailEnd type="none" w="sm" len="sm"/>
          </a:ln>
        </p:spPr>
        <p:txBody>
          <a:bodyPr wrap="none" anchor="ctr"/>
          <a:lstStyle/>
          <a:p>
            <a:endParaRPr lang="en-US"/>
          </a:p>
        </p:txBody>
      </p:sp>
      <p:sp>
        <p:nvSpPr>
          <p:cNvPr id="34824" name="Line 5"/>
          <p:cNvSpPr>
            <a:spLocks noChangeShapeType="1"/>
          </p:cNvSpPr>
          <p:nvPr/>
        </p:nvSpPr>
        <p:spPr bwMode="auto">
          <a:xfrm flipV="1">
            <a:off x="1281113" y="4387850"/>
            <a:ext cx="1752600" cy="1041400"/>
          </a:xfrm>
          <a:prstGeom prst="line">
            <a:avLst/>
          </a:prstGeom>
          <a:noFill/>
          <a:ln w="50800">
            <a:solidFill>
              <a:srgbClr val="FF0033"/>
            </a:solidFill>
            <a:round/>
            <a:headEnd type="none" w="sm" len="sm"/>
            <a:tailEnd type="none" w="sm" len="sm"/>
          </a:ln>
        </p:spPr>
        <p:txBody>
          <a:bodyPr wrap="none" anchor="ctr"/>
          <a:lstStyle/>
          <a:p>
            <a:endParaRPr lang="en-US"/>
          </a:p>
        </p:txBody>
      </p:sp>
      <p:sp>
        <p:nvSpPr>
          <p:cNvPr id="34825" name="Line 6"/>
          <p:cNvSpPr>
            <a:spLocks noChangeShapeType="1"/>
          </p:cNvSpPr>
          <p:nvPr/>
        </p:nvSpPr>
        <p:spPr bwMode="auto">
          <a:xfrm>
            <a:off x="1204913" y="2914650"/>
            <a:ext cx="1447800" cy="863600"/>
          </a:xfrm>
          <a:prstGeom prst="line">
            <a:avLst/>
          </a:prstGeom>
          <a:noFill/>
          <a:ln w="50800">
            <a:solidFill>
              <a:srgbClr val="FF0033"/>
            </a:solidFill>
            <a:round/>
            <a:headEnd type="none" w="sm" len="sm"/>
            <a:tailEnd type="none" w="sm" len="sm"/>
          </a:ln>
        </p:spPr>
        <p:txBody>
          <a:bodyPr wrap="none" anchor="ctr"/>
          <a:lstStyle/>
          <a:p>
            <a:endParaRPr lang="en-US"/>
          </a:p>
        </p:txBody>
      </p:sp>
      <p:sp>
        <p:nvSpPr>
          <p:cNvPr id="34826" name="Rectangle 7"/>
          <p:cNvSpPr>
            <a:spLocks noGrp="1" noChangeArrowheads="1"/>
          </p:cNvSpPr>
          <p:nvPr>
            <p:ph type="title"/>
          </p:nvPr>
        </p:nvSpPr>
        <p:spPr>
          <a:xfrm>
            <a:off x="925513" y="304800"/>
            <a:ext cx="7772400" cy="685800"/>
          </a:xfrm>
        </p:spPr>
        <p:txBody>
          <a:bodyPr/>
          <a:lstStyle/>
          <a:p>
            <a:pPr eaLnBrk="1" hangingPunct="1"/>
            <a:r>
              <a:rPr lang="en-US" altLang="en-US" sz="4000" b="1" smtClean="0"/>
              <a:t>Needs some intelligence!</a:t>
            </a:r>
          </a:p>
        </p:txBody>
      </p:sp>
      <p:pic>
        <p:nvPicPr>
          <p:cNvPr id="34827" name="Picture 8"/>
          <p:cNvPicPr>
            <a:picLocks noChangeArrowheads="1"/>
          </p:cNvPicPr>
          <p:nvPr/>
        </p:nvPicPr>
        <p:blipFill>
          <a:blip r:embed="rId3" cstate="print"/>
          <a:srcRect/>
          <a:stretch>
            <a:fillRect/>
          </a:stretch>
        </p:blipFill>
        <p:spPr bwMode="auto">
          <a:xfrm>
            <a:off x="976313" y="3016250"/>
            <a:ext cx="6810375" cy="2209800"/>
          </a:xfrm>
          <a:prstGeom prst="rect">
            <a:avLst/>
          </a:prstGeom>
          <a:noFill/>
          <a:ln w="9525">
            <a:noFill/>
            <a:miter lim="800000"/>
            <a:headEnd/>
            <a:tailEnd/>
          </a:ln>
        </p:spPr>
      </p:pic>
      <p:sp>
        <p:nvSpPr>
          <p:cNvPr id="34828" name="AutoShape 9"/>
          <p:cNvSpPr>
            <a:spLocks noChangeArrowheads="1"/>
          </p:cNvSpPr>
          <p:nvPr/>
        </p:nvSpPr>
        <p:spPr bwMode="auto">
          <a:xfrm>
            <a:off x="3414713" y="3549650"/>
            <a:ext cx="2133600" cy="762000"/>
          </a:xfrm>
          <a:prstGeom prst="cube">
            <a:avLst>
              <a:gd name="adj" fmla="val 25000"/>
            </a:avLst>
          </a:prstGeom>
          <a:solidFill>
            <a:srgbClr val="990033"/>
          </a:solidFill>
          <a:ln w="12700">
            <a:solidFill>
              <a:schemeClr val="tx1"/>
            </a:solidFill>
            <a:miter lim="800000"/>
            <a:headEnd type="none" w="sm" len="sm"/>
            <a:tailEnd type="none" w="sm" len="sm"/>
          </a:ln>
        </p:spPr>
        <p:txBody>
          <a:bodyPr wrap="none" anchor="ctr"/>
          <a:lstStyle/>
          <a:p>
            <a:pPr algn="ctr"/>
            <a:endParaRPr lang="en-US" altLang="en-US"/>
          </a:p>
        </p:txBody>
      </p:sp>
      <p:grpSp>
        <p:nvGrpSpPr>
          <p:cNvPr id="34829" name="Group 10"/>
          <p:cNvGrpSpPr>
            <a:grpSpLocks/>
          </p:cNvGrpSpPr>
          <p:nvPr/>
        </p:nvGrpSpPr>
        <p:grpSpPr bwMode="auto">
          <a:xfrm>
            <a:off x="3948113" y="3397250"/>
            <a:ext cx="1173162" cy="1238250"/>
            <a:chOff x="3312" y="3120"/>
            <a:chExt cx="739" cy="780"/>
          </a:xfrm>
        </p:grpSpPr>
        <p:pic>
          <p:nvPicPr>
            <p:cNvPr id="34835" name="Picture 11" descr="Brain3"/>
            <p:cNvPicPr>
              <a:picLocks noChangeAspect="1" noChangeArrowheads="1"/>
            </p:cNvPicPr>
            <p:nvPr/>
          </p:nvPicPr>
          <p:blipFill>
            <a:blip r:embed="rId4" cstate="print"/>
            <a:srcRect/>
            <a:stretch>
              <a:fillRect/>
            </a:stretch>
          </p:blipFill>
          <p:spPr bwMode="auto">
            <a:xfrm>
              <a:off x="3312" y="3120"/>
              <a:ext cx="720" cy="521"/>
            </a:xfrm>
            <a:prstGeom prst="rect">
              <a:avLst/>
            </a:prstGeom>
            <a:solidFill>
              <a:schemeClr val="hlink"/>
            </a:solidFill>
            <a:ln w="9525">
              <a:solidFill>
                <a:schemeClr val="tx2"/>
              </a:solidFill>
              <a:miter lim="800000"/>
              <a:headEnd/>
              <a:tailEnd/>
            </a:ln>
          </p:spPr>
        </p:pic>
        <p:sp>
          <p:nvSpPr>
            <p:cNvPr id="34836" name="Text Box 12"/>
            <p:cNvSpPr txBox="1">
              <a:spLocks noChangeArrowheads="1"/>
            </p:cNvSpPr>
            <p:nvPr/>
          </p:nvSpPr>
          <p:spPr bwMode="auto">
            <a:xfrm>
              <a:off x="3312" y="3650"/>
              <a:ext cx="739" cy="250"/>
            </a:xfrm>
            <a:prstGeom prst="rect">
              <a:avLst/>
            </a:prstGeom>
            <a:solidFill>
              <a:schemeClr val="tx2"/>
            </a:solidFill>
            <a:ln w="9525">
              <a:noFill/>
              <a:miter lim="800000"/>
              <a:headEnd/>
              <a:tailEnd/>
            </a:ln>
          </p:spPr>
          <p:txBody>
            <a:bodyPr wrap="none">
              <a:spAutoFit/>
            </a:bodyPr>
            <a:lstStyle/>
            <a:p>
              <a:r>
                <a:rPr lang="en-US" altLang="en-US" sz="2000">
                  <a:solidFill>
                    <a:schemeClr val="bg1"/>
                  </a:solidFill>
                  <a:latin typeface="Arial Black" pitchFamily="34" charset="0"/>
                </a:rPr>
                <a:t>r</a:t>
              </a:r>
              <a:r>
                <a:rPr lang="en-US" altLang="en-US" sz="2000" b="1">
                  <a:solidFill>
                    <a:schemeClr val="bg1"/>
                  </a:solidFill>
                  <a:latin typeface="Arial Black" pitchFamily="34" charset="0"/>
                </a:rPr>
                <a:t>outing</a:t>
              </a:r>
            </a:p>
          </p:txBody>
        </p:sp>
      </p:grpSp>
      <p:pic>
        <p:nvPicPr>
          <p:cNvPr id="34830" name="Picture 13" descr="Brain3"/>
          <p:cNvPicPr>
            <a:picLocks noChangeAspect="1" noChangeArrowheads="1"/>
          </p:cNvPicPr>
          <p:nvPr/>
        </p:nvPicPr>
        <p:blipFill>
          <a:blip r:embed="rId4" cstate="print"/>
          <a:srcRect/>
          <a:stretch>
            <a:fillRect/>
          </a:stretch>
        </p:blipFill>
        <p:spPr bwMode="auto">
          <a:xfrm>
            <a:off x="7605713" y="2406650"/>
            <a:ext cx="1036637" cy="1036638"/>
          </a:xfrm>
          <a:prstGeom prst="rect">
            <a:avLst/>
          </a:prstGeom>
          <a:solidFill>
            <a:schemeClr val="hlink"/>
          </a:solidFill>
          <a:ln w="9525">
            <a:noFill/>
            <a:miter lim="800000"/>
            <a:headEnd/>
            <a:tailEnd/>
          </a:ln>
        </p:spPr>
      </p:pic>
      <p:pic>
        <p:nvPicPr>
          <p:cNvPr id="34831" name="Picture 14" descr="Brain3"/>
          <p:cNvPicPr>
            <a:picLocks noChangeAspect="1" noChangeArrowheads="1"/>
          </p:cNvPicPr>
          <p:nvPr/>
        </p:nvPicPr>
        <p:blipFill>
          <a:blip r:embed="rId4" cstate="print"/>
          <a:srcRect/>
          <a:stretch>
            <a:fillRect/>
          </a:stretch>
        </p:blipFill>
        <p:spPr bwMode="auto">
          <a:xfrm>
            <a:off x="7224713" y="4997450"/>
            <a:ext cx="1036637" cy="1036638"/>
          </a:xfrm>
          <a:prstGeom prst="rect">
            <a:avLst/>
          </a:prstGeom>
          <a:solidFill>
            <a:schemeClr val="hlink"/>
          </a:solidFill>
          <a:ln w="9525">
            <a:noFill/>
            <a:miter lim="800000"/>
            <a:headEnd/>
            <a:tailEnd/>
          </a:ln>
        </p:spPr>
      </p:pic>
      <p:pic>
        <p:nvPicPr>
          <p:cNvPr id="34832" name="Picture 15" descr="Brain3"/>
          <p:cNvPicPr>
            <a:picLocks noChangeAspect="1" noChangeArrowheads="1"/>
          </p:cNvPicPr>
          <p:nvPr/>
        </p:nvPicPr>
        <p:blipFill>
          <a:blip r:embed="rId4" cstate="print"/>
          <a:srcRect/>
          <a:stretch>
            <a:fillRect/>
          </a:stretch>
        </p:blipFill>
        <p:spPr bwMode="auto">
          <a:xfrm>
            <a:off x="442913" y="5073650"/>
            <a:ext cx="1036637" cy="1036638"/>
          </a:xfrm>
          <a:prstGeom prst="rect">
            <a:avLst/>
          </a:prstGeom>
          <a:solidFill>
            <a:schemeClr val="hlink"/>
          </a:solidFill>
          <a:ln w="9525">
            <a:noFill/>
            <a:miter lim="800000"/>
            <a:headEnd/>
            <a:tailEnd/>
          </a:ln>
        </p:spPr>
      </p:pic>
      <p:pic>
        <p:nvPicPr>
          <p:cNvPr id="34833" name="Picture 16" descr="Brain3"/>
          <p:cNvPicPr>
            <a:picLocks noChangeAspect="1" noChangeArrowheads="1"/>
          </p:cNvPicPr>
          <p:nvPr/>
        </p:nvPicPr>
        <p:blipFill>
          <a:blip r:embed="rId4" cstate="print"/>
          <a:srcRect/>
          <a:stretch>
            <a:fillRect/>
          </a:stretch>
        </p:blipFill>
        <p:spPr bwMode="auto">
          <a:xfrm>
            <a:off x="290513" y="2330450"/>
            <a:ext cx="1036637" cy="1036638"/>
          </a:xfrm>
          <a:prstGeom prst="rect">
            <a:avLst/>
          </a:prstGeom>
          <a:solidFill>
            <a:schemeClr val="hlink"/>
          </a:solidFill>
          <a:ln w="9525">
            <a:noFill/>
            <a:miter lim="800000"/>
            <a:headEnd/>
            <a:tailEnd/>
          </a:ln>
        </p:spPr>
      </p:pic>
      <p:pic>
        <p:nvPicPr>
          <p:cNvPr id="34834" name="Picture 17" descr="Brain3"/>
          <p:cNvPicPr>
            <a:picLocks noChangeAspect="1" noChangeArrowheads="1"/>
          </p:cNvPicPr>
          <p:nvPr/>
        </p:nvPicPr>
        <p:blipFill>
          <a:blip r:embed="rId4" cstate="print"/>
          <a:srcRect/>
          <a:stretch>
            <a:fillRect/>
          </a:stretch>
        </p:blipFill>
        <p:spPr bwMode="auto">
          <a:xfrm>
            <a:off x="4024313" y="1720850"/>
            <a:ext cx="1036637" cy="1036638"/>
          </a:xfrm>
          <a:prstGeom prst="rect">
            <a:avLst/>
          </a:prstGeom>
          <a:solidFill>
            <a:schemeClr val="hlink"/>
          </a:solid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p:txBody>
          <a:bodyPr/>
          <a:lstStyle/>
          <a:p>
            <a:pPr>
              <a:defRPr/>
            </a:pPr>
            <a:r>
              <a:rPr lang="en-US" altLang="en-US" smtClean="0"/>
              <a:t>Univ. of Tehran</a:t>
            </a:r>
          </a:p>
        </p:txBody>
      </p:sp>
      <p:sp>
        <p:nvSpPr>
          <p:cNvPr id="35843" name="Footer Placeholder 4"/>
          <p:cNvSpPr>
            <a:spLocks noGrp="1"/>
          </p:cNvSpPr>
          <p:nvPr>
            <p:ph type="ftr" sz="quarter" idx="11"/>
          </p:nvPr>
        </p:nvSpPr>
        <p:spPr/>
        <p:txBody>
          <a:bodyPr/>
          <a:lstStyle/>
          <a:p>
            <a:pPr>
              <a:defRPr/>
            </a:pPr>
            <a:r>
              <a:rPr lang="en-US" altLang="en-US" smtClean="0"/>
              <a:t>Computer Network</a:t>
            </a:r>
          </a:p>
        </p:txBody>
      </p:sp>
      <p:sp>
        <p:nvSpPr>
          <p:cNvPr id="35844" name="Slide Number Placeholder 5"/>
          <p:cNvSpPr>
            <a:spLocks noGrp="1"/>
          </p:cNvSpPr>
          <p:nvPr>
            <p:ph type="sldNum" sz="quarter" idx="12"/>
          </p:nvPr>
        </p:nvSpPr>
        <p:spPr/>
        <p:txBody>
          <a:bodyPr/>
          <a:lstStyle/>
          <a:p>
            <a:pPr>
              <a:defRPr/>
            </a:pPr>
            <a:fld id="{D44A39EA-9AA7-4E1C-8BBF-E84071C84EA6}" type="slidenum">
              <a:rPr lang="en-US" altLang="en-US" smtClean="0"/>
              <a:pPr>
                <a:defRPr/>
              </a:pPr>
              <a:t>33</a:t>
            </a:fld>
            <a:endParaRPr lang="en-US" altLang="en-US" smtClean="0"/>
          </a:p>
        </p:txBody>
      </p:sp>
      <p:sp>
        <p:nvSpPr>
          <p:cNvPr id="24581" name="Rectangle 2"/>
          <p:cNvSpPr>
            <a:spLocks noGrp="1" noChangeArrowheads="1"/>
          </p:cNvSpPr>
          <p:nvPr>
            <p:ph type="title"/>
          </p:nvPr>
        </p:nvSpPr>
        <p:spPr/>
        <p:txBody>
          <a:bodyPr/>
          <a:lstStyle/>
          <a:p>
            <a:pPr eaLnBrk="1" hangingPunct="1">
              <a:defRPr/>
            </a:pPr>
            <a:r>
              <a:rPr lang="en-US" altLang="en-US" sz="4800" smtClean="0"/>
              <a:t>How IP was implemented?</a:t>
            </a:r>
            <a:endParaRPr lang="en-US" altLang="en-US" smtClean="0"/>
          </a:p>
        </p:txBody>
      </p:sp>
      <p:sp>
        <p:nvSpPr>
          <p:cNvPr id="35846" name="Rectangle 3"/>
          <p:cNvSpPr>
            <a:spLocks noGrp="1" noChangeArrowheads="1"/>
          </p:cNvSpPr>
          <p:nvPr>
            <p:ph type="body" idx="1"/>
          </p:nvPr>
        </p:nvSpPr>
        <p:spPr>
          <a:xfrm>
            <a:off x="409575" y="1524000"/>
            <a:ext cx="8440738" cy="4572000"/>
          </a:xfrm>
          <a:ln>
            <a:solidFill>
              <a:schemeClr val="tx1"/>
            </a:solidFill>
          </a:ln>
        </p:spPr>
        <p:txBody>
          <a:bodyPr/>
          <a:lstStyle/>
          <a:p>
            <a:pPr marL="285750" indent="-285750" eaLnBrk="1" hangingPunct="1"/>
            <a:r>
              <a:rPr lang="en-US" altLang="en-US" smtClean="0"/>
              <a:t>IP addressed facing problems in different ways?</a:t>
            </a:r>
          </a:p>
          <a:p>
            <a:pPr marL="285750" indent="-285750" eaLnBrk="1" hangingPunct="1"/>
            <a:r>
              <a:rPr lang="en-US" altLang="en-US" smtClean="0"/>
              <a:t>For details read Paper: “</a:t>
            </a:r>
            <a:r>
              <a:rPr lang="en-US" altLang="en-US" smtClean="0">
                <a:solidFill>
                  <a:srgbClr val="990000"/>
                </a:solidFill>
              </a:rPr>
              <a:t>A Protocol for Packet Network Intercommunication</a:t>
            </a:r>
            <a:r>
              <a:rPr lang="en-US" altLang="en-US" smtClean="0"/>
              <a:t>”.</a:t>
            </a:r>
          </a:p>
          <a:p>
            <a:pPr marL="285750" indent="-285750" eaLnBrk="1" hangingPunct="1"/>
            <a:r>
              <a:rPr lang="en-US" altLang="en-US" smtClean="0"/>
              <a:t>Also see “</a:t>
            </a:r>
            <a:r>
              <a:rPr lang="en-US" altLang="en-US" smtClean="0">
                <a:solidFill>
                  <a:srgbClr val="990000"/>
                </a:solidFill>
              </a:rPr>
              <a:t>IP Next Generation Overview </a:t>
            </a:r>
            <a:r>
              <a:rPr lang="en-US" altLang="en-US"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p:txBody>
          <a:bodyPr/>
          <a:lstStyle/>
          <a:p>
            <a:pPr>
              <a:defRPr/>
            </a:pPr>
            <a:r>
              <a:rPr lang="en-US" altLang="en-US" smtClean="0"/>
              <a:t>Univ. of Tehran</a:t>
            </a:r>
          </a:p>
        </p:txBody>
      </p:sp>
      <p:sp>
        <p:nvSpPr>
          <p:cNvPr id="36867" name="Footer Placeholder 4"/>
          <p:cNvSpPr>
            <a:spLocks noGrp="1"/>
          </p:cNvSpPr>
          <p:nvPr>
            <p:ph type="ftr" sz="quarter" idx="11"/>
          </p:nvPr>
        </p:nvSpPr>
        <p:spPr/>
        <p:txBody>
          <a:bodyPr/>
          <a:lstStyle/>
          <a:p>
            <a:pPr>
              <a:defRPr/>
            </a:pPr>
            <a:r>
              <a:rPr lang="en-US" altLang="en-US" smtClean="0"/>
              <a:t>Computer Network</a:t>
            </a:r>
          </a:p>
        </p:txBody>
      </p:sp>
      <p:sp>
        <p:nvSpPr>
          <p:cNvPr id="36868" name="Slide Number Placeholder 5"/>
          <p:cNvSpPr>
            <a:spLocks noGrp="1"/>
          </p:cNvSpPr>
          <p:nvPr>
            <p:ph type="sldNum" sz="quarter" idx="12"/>
          </p:nvPr>
        </p:nvSpPr>
        <p:spPr/>
        <p:txBody>
          <a:bodyPr/>
          <a:lstStyle/>
          <a:p>
            <a:pPr>
              <a:defRPr/>
            </a:pPr>
            <a:fld id="{500B6D64-15FA-4F4B-B459-D1D763FF2376}" type="slidenum">
              <a:rPr lang="en-US" altLang="en-US" smtClean="0"/>
              <a:pPr>
                <a:defRPr/>
              </a:pPr>
              <a:t>34</a:t>
            </a:fld>
            <a:endParaRPr lang="en-US" altLang="en-US" smtClean="0"/>
          </a:p>
        </p:txBody>
      </p:sp>
      <p:sp>
        <p:nvSpPr>
          <p:cNvPr id="32773" name="Rectangle 2"/>
          <p:cNvSpPr>
            <a:spLocks noGrp="1" noChangeArrowheads="1"/>
          </p:cNvSpPr>
          <p:nvPr>
            <p:ph type="title"/>
          </p:nvPr>
        </p:nvSpPr>
        <p:spPr/>
        <p:txBody>
          <a:bodyPr/>
          <a:lstStyle/>
          <a:p>
            <a:pPr eaLnBrk="1" hangingPunct="1">
              <a:defRPr/>
            </a:pPr>
            <a:r>
              <a:rPr lang="en-US" altLang="en-US" smtClean="0"/>
              <a:t>Transmission Control </a:t>
            </a:r>
            <a:r>
              <a:rPr lang="en-US" altLang="en-US" smtClean="0">
                <a:solidFill>
                  <a:srgbClr val="FF0000"/>
                </a:solidFill>
              </a:rPr>
              <a:t>Program</a:t>
            </a:r>
          </a:p>
        </p:txBody>
      </p:sp>
      <p:sp>
        <p:nvSpPr>
          <p:cNvPr id="259075" name="Rectangle 3"/>
          <p:cNvSpPr>
            <a:spLocks noGrp="1" noChangeArrowheads="1"/>
          </p:cNvSpPr>
          <p:nvPr>
            <p:ph type="body" idx="1"/>
          </p:nvPr>
        </p:nvSpPr>
        <p:spPr>
          <a:xfrm>
            <a:off x="0" y="1311275"/>
            <a:ext cx="9144000" cy="4746625"/>
          </a:xfrm>
        </p:spPr>
        <p:txBody>
          <a:bodyPr/>
          <a:lstStyle/>
          <a:p>
            <a:pPr marL="285750" indent="-285750" eaLnBrk="1" hangingPunct="1"/>
            <a:r>
              <a:rPr lang="en-US" altLang="en-US" sz="2800" smtClean="0"/>
              <a:t>Original TCP/IP (Cerf &amp; Kahn) </a:t>
            </a:r>
          </a:p>
          <a:p>
            <a:pPr marL="685800" lvl="1" indent="-228600" eaLnBrk="1" hangingPunct="1"/>
            <a:r>
              <a:rPr lang="en-US" altLang="en-US" sz="2400" smtClean="0"/>
              <a:t>no separation between transport (TCP) and network (IP) layers</a:t>
            </a:r>
          </a:p>
          <a:p>
            <a:pPr marL="685800" lvl="1" indent="-228600" eaLnBrk="1" hangingPunct="1"/>
            <a:r>
              <a:rPr lang="en-US" altLang="en-US" sz="2400" smtClean="0"/>
              <a:t>one common header flow control, but not congestion control (why not?)</a:t>
            </a:r>
          </a:p>
          <a:p>
            <a:pPr marL="685800" lvl="1" indent="-228600" eaLnBrk="1" hangingPunct="1"/>
            <a:r>
              <a:rPr lang="en-US" altLang="en-US" sz="2400" smtClean="0"/>
              <a:t>fragmentation handled by TCP</a:t>
            </a:r>
          </a:p>
          <a:p>
            <a:pPr marL="285750" indent="-285750" eaLnBrk="1" hangingPunct="1"/>
            <a:r>
              <a:rPr lang="en-US" altLang="en-US" sz="2800" smtClean="0"/>
              <a:t>Today’s TCP/IP </a:t>
            </a:r>
          </a:p>
          <a:p>
            <a:pPr marL="685800" lvl="1" indent="-228600" eaLnBrk="1" hangingPunct="1"/>
            <a:r>
              <a:rPr lang="en-US" altLang="en-US" sz="2400" smtClean="0"/>
              <a:t>separate transport (TCP) and network (IP) layer (why?)</a:t>
            </a:r>
          </a:p>
          <a:p>
            <a:pPr marL="685800" lvl="1" indent="-228600" eaLnBrk="1" hangingPunct="1"/>
            <a:r>
              <a:rPr lang="en-US" altLang="en-US" sz="2400" smtClean="0"/>
              <a:t>split the common header in: TCP and UDP headers</a:t>
            </a:r>
          </a:p>
          <a:p>
            <a:pPr marL="685800" lvl="1" indent="-228600" eaLnBrk="1" hangingPunct="1"/>
            <a:r>
              <a:rPr lang="en-US" altLang="en-US" sz="2400" smtClean="0"/>
              <a:t>fragmentation reassembly done by IP </a:t>
            </a:r>
          </a:p>
          <a:p>
            <a:pPr marL="685800" lvl="1" indent="-228600" eaLnBrk="1" hangingPunct="1"/>
            <a:r>
              <a:rPr lang="en-US" altLang="en-US" sz="2400" smtClean="0"/>
              <a:t>congestion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9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590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5907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590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590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590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590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59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p:txBody>
          <a:bodyPr/>
          <a:lstStyle/>
          <a:p>
            <a:pPr>
              <a:defRPr/>
            </a:pPr>
            <a:r>
              <a:rPr lang="en-US" altLang="en-US" smtClean="0"/>
              <a:t>Univ. of Tehran</a:t>
            </a:r>
          </a:p>
        </p:txBody>
      </p:sp>
      <p:sp>
        <p:nvSpPr>
          <p:cNvPr id="37891" name="Footer Placeholder 4"/>
          <p:cNvSpPr>
            <a:spLocks noGrp="1"/>
          </p:cNvSpPr>
          <p:nvPr>
            <p:ph type="ftr" sz="quarter" idx="11"/>
          </p:nvPr>
        </p:nvSpPr>
        <p:spPr/>
        <p:txBody>
          <a:bodyPr/>
          <a:lstStyle/>
          <a:p>
            <a:pPr>
              <a:defRPr/>
            </a:pPr>
            <a:r>
              <a:rPr lang="en-US" altLang="en-US" smtClean="0"/>
              <a:t>Computer Network</a:t>
            </a:r>
          </a:p>
        </p:txBody>
      </p:sp>
      <p:sp>
        <p:nvSpPr>
          <p:cNvPr id="37892" name="Slide Number Placeholder 5"/>
          <p:cNvSpPr>
            <a:spLocks noGrp="1"/>
          </p:cNvSpPr>
          <p:nvPr>
            <p:ph type="sldNum" sz="quarter" idx="12"/>
          </p:nvPr>
        </p:nvSpPr>
        <p:spPr/>
        <p:txBody>
          <a:bodyPr/>
          <a:lstStyle/>
          <a:p>
            <a:pPr>
              <a:defRPr/>
            </a:pPr>
            <a:fld id="{1265427A-EC69-4B17-B653-8DD58707A92D}" type="slidenum">
              <a:rPr lang="en-US" altLang="en-US" smtClean="0"/>
              <a:pPr>
                <a:defRPr/>
              </a:pPr>
              <a:t>35</a:t>
            </a:fld>
            <a:endParaRPr lang="en-US" altLang="en-US" smtClean="0"/>
          </a:p>
        </p:txBody>
      </p:sp>
      <p:sp>
        <p:nvSpPr>
          <p:cNvPr id="40965" name="Rectangle 2"/>
          <p:cNvSpPr>
            <a:spLocks noGrp="1" noChangeArrowheads="1"/>
          </p:cNvSpPr>
          <p:nvPr>
            <p:ph type="title"/>
          </p:nvPr>
        </p:nvSpPr>
        <p:spPr>
          <a:xfrm>
            <a:off x="598488" y="0"/>
            <a:ext cx="8256587" cy="1025525"/>
          </a:xfrm>
        </p:spPr>
        <p:txBody>
          <a:bodyPr/>
          <a:lstStyle/>
          <a:p>
            <a:pPr eaLnBrk="1" hangingPunct="1">
              <a:defRPr/>
            </a:pPr>
            <a:r>
              <a:rPr lang="en-US" altLang="en-US" smtClean="0"/>
              <a:t>How is IP Design Standardized?</a:t>
            </a:r>
          </a:p>
        </p:txBody>
      </p:sp>
      <p:sp>
        <p:nvSpPr>
          <p:cNvPr id="37894" name="Rectangle 3"/>
          <p:cNvSpPr>
            <a:spLocks noGrp="1" noChangeArrowheads="1"/>
          </p:cNvSpPr>
          <p:nvPr>
            <p:ph type="body" idx="1"/>
          </p:nvPr>
        </p:nvSpPr>
        <p:spPr>
          <a:xfrm>
            <a:off x="652463" y="1311275"/>
            <a:ext cx="8301037" cy="5068888"/>
          </a:xfrm>
        </p:spPr>
        <p:txBody>
          <a:bodyPr/>
          <a:lstStyle/>
          <a:p>
            <a:pPr eaLnBrk="1" hangingPunct="1">
              <a:defRPr/>
            </a:pPr>
            <a:r>
              <a:rPr lang="en-US" altLang="en-US" dirty="0" smtClean="0"/>
              <a:t>IETF</a:t>
            </a:r>
          </a:p>
          <a:p>
            <a:pPr lvl="1" eaLnBrk="1" hangingPunct="1">
              <a:defRPr/>
            </a:pPr>
            <a:r>
              <a:rPr lang="en-US" altLang="en-US" dirty="0" smtClean="0"/>
              <a:t>Voluntary organization</a:t>
            </a:r>
          </a:p>
          <a:p>
            <a:pPr lvl="1" eaLnBrk="1" hangingPunct="1">
              <a:defRPr/>
            </a:pPr>
            <a:r>
              <a:rPr lang="en-US" altLang="en-US" dirty="0" smtClean="0"/>
              <a:t>Meeting every 4 months</a:t>
            </a:r>
          </a:p>
          <a:p>
            <a:pPr lvl="1" eaLnBrk="1" hangingPunct="1">
              <a:defRPr/>
            </a:pPr>
            <a:r>
              <a:rPr lang="en-US" altLang="en-US" dirty="0" smtClean="0"/>
              <a:t>Working groups and email discussions</a:t>
            </a:r>
          </a:p>
          <a:p>
            <a:pPr eaLnBrk="1" hangingPunct="1">
              <a:defRPr/>
            </a:pPr>
            <a:r>
              <a:rPr lang="en-US" altLang="en-US" dirty="0" smtClean="0">
                <a:solidFill>
                  <a:schemeClr val="accent6">
                    <a:lumMod val="50000"/>
                  </a:schemeClr>
                </a:solidFill>
                <a:latin typeface="Times New Roman" pitchFamily="18" charset="0"/>
                <a:cs typeface="Times New Roman" pitchFamily="18" charset="0"/>
              </a:rPr>
              <a:t>“We reject kings, presidents, and voting; we believe in rough consensus and running code” (Dave Clark 1992)</a:t>
            </a:r>
          </a:p>
          <a:p>
            <a:pPr lvl="1" eaLnBrk="1" hangingPunct="1">
              <a:defRPr/>
            </a:pPr>
            <a:r>
              <a:rPr lang="en-US" altLang="en-US" dirty="0" smtClean="0"/>
              <a:t>Need 2 independent, interoperable implementations for standard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p:txBody>
          <a:bodyPr/>
          <a:lstStyle/>
          <a:p>
            <a:pPr>
              <a:defRPr/>
            </a:pPr>
            <a:r>
              <a:rPr lang="en-US" altLang="en-US" smtClean="0"/>
              <a:t>Univ. of Tehran</a:t>
            </a:r>
          </a:p>
        </p:txBody>
      </p:sp>
      <p:sp>
        <p:nvSpPr>
          <p:cNvPr id="37891" name="Footer Placeholder 4"/>
          <p:cNvSpPr>
            <a:spLocks noGrp="1"/>
          </p:cNvSpPr>
          <p:nvPr>
            <p:ph type="ftr" sz="quarter" idx="11"/>
          </p:nvPr>
        </p:nvSpPr>
        <p:spPr/>
        <p:txBody>
          <a:bodyPr/>
          <a:lstStyle/>
          <a:p>
            <a:pPr>
              <a:defRPr/>
            </a:pPr>
            <a:r>
              <a:rPr lang="en-US" altLang="en-US" smtClean="0"/>
              <a:t>Computer Network</a:t>
            </a:r>
          </a:p>
        </p:txBody>
      </p:sp>
      <p:sp>
        <p:nvSpPr>
          <p:cNvPr id="37892" name="Slide Number Placeholder 5"/>
          <p:cNvSpPr>
            <a:spLocks noGrp="1"/>
          </p:cNvSpPr>
          <p:nvPr>
            <p:ph type="sldNum" sz="quarter" idx="12"/>
          </p:nvPr>
        </p:nvSpPr>
        <p:spPr/>
        <p:txBody>
          <a:bodyPr/>
          <a:lstStyle/>
          <a:p>
            <a:pPr>
              <a:defRPr/>
            </a:pPr>
            <a:fld id="{1265427A-EC69-4B17-B653-8DD58707A92D}" type="slidenum">
              <a:rPr lang="en-US" altLang="en-US" smtClean="0"/>
              <a:pPr>
                <a:defRPr/>
              </a:pPr>
              <a:t>36</a:t>
            </a:fld>
            <a:endParaRPr lang="en-US" altLang="en-US" smtClean="0"/>
          </a:p>
        </p:txBody>
      </p:sp>
      <p:sp>
        <p:nvSpPr>
          <p:cNvPr id="40965" name="Rectangle 2"/>
          <p:cNvSpPr>
            <a:spLocks noGrp="1" noChangeArrowheads="1"/>
          </p:cNvSpPr>
          <p:nvPr>
            <p:ph type="title"/>
          </p:nvPr>
        </p:nvSpPr>
        <p:spPr>
          <a:xfrm>
            <a:off x="598488" y="0"/>
            <a:ext cx="8256587" cy="1025525"/>
          </a:xfrm>
        </p:spPr>
        <p:txBody>
          <a:bodyPr/>
          <a:lstStyle/>
          <a:p>
            <a:pPr eaLnBrk="1" hangingPunct="1">
              <a:defRPr/>
            </a:pPr>
            <a:r>
              <a:rPr lang="en-US" altLang="en-US" dirty="0" smtClean="0"/>
              <a:t>Problems in reality</a:t>
            </a:r>
          </a:p>
        </p:txBody>
      </p:sp>
      <p:sp>
        <p:nvSpPr>
          <p:cNvPr id="37894" name="Rectangle 3"/>
          <p:cNvSpPr>
            <a:spLocks noGrp="1" noChangeArrowheads="1"/>
          </p:cNvSpPr>
          <p:nvPr>
            <p:ph type="body" idx="1"/>
          </p:nvPr>
        </p:nvSpPr>
        <p:spPr>
          <a:xfrm>
            <a:off x="652463" y="1311275"/>
            <a:ext cx="8301037" cy="5068888"/>
          </a:xfrm>
        </p:spPr>
        <p:txBody>
          <a:bodyPr/>
          <a:lstStyle/>
          <a:p>
            <a:pPr eaLnBrk="1" hangingPunct="1">
              <a:defRPr/>
            </a:pPr>
            <a:r>
              <a:rPr lang="en-US" altLang="en-US" dirty="0" smtClean="0"/>
              <a:t>IP address problem</a:t>
            </a:r>
          </a:p>
          <a:p>
            <a:pPr eaLnBrk="1" hangingPunct="1">
              <a:defRPr/>
            </a:pPr>
            <a:r>
              <a:rPr lang="en-US" altLang="en-US" dirty="0" smtClean="0"/>
              <a:t>New requirements for services</a:t>
            </a:r>
          </a:p>
          <a:p>
            <a:pPr lvl="1" eaLnBrk="1" hangingPunct="1">
              <a:defRPr/>
            </a:pPr>
            <a:r>
              <a:rPr lang="en-US" altLang="en-US" dirty="0" err="1" smtClean="0"/>
              <a:t>QoS</a:t>
            </a:r>
            <a:endParaRPr lang="en-US" altLang="en-US" dirty="0" smtClean="0"/>
          </a:p>
          <a:p>
            <a:pPr lvl="1" eaLnBrk="1" hangingPunct="1">
              <a:defRPr/>
            </a:pPr>
            <a:r>
              <a:rPr lang="en-US" altLang="en-US" dirty="0" smtClean="0"/>
              <a:t>Security, trust</a:t>
            </a:r>
          </a:p>
          <a:p>
            <a:pPr eaLnBrk="1" hangingPunct="1">
              <a:defRPr/>
            </a:pPr>
            <a:r>
              <a:rPr lang="en-US" altLang="en-US" dirty="0" smtClean="0"/>
              <a:t>So many protocols, fast changing environments, …</a:t>
            </a:r>
          </a:p>
          <a:p>
            <a:pPr lvl="1" eaLnBrk="1" hangingPunct="1">
              <a:defRPr/>
            </a:pPr>
            <a:r>
              <a:rPr lang="en-US" altLang="en-US" dirty="0" smtClean="0"/>
              <a:t>SDN is a solution?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2"/>
          <p:cNvSpPr>
            <a:spLocks noGrp="1"/>
          </p:cNvSpPr>
          <p:nvPr>
            <p:ph type="dt" sz="quarter" idx="10"/>
          </p:nvPr>
        </p:nvSpPr>
        <p:spPr/>
        <p:txBody>
          <a:bodyPr/>
          <a:lstStyle/>
          <a:p>
            <a:pPr>
              <a:defRPr/>
            </a:pPr>
            <a:r>
              <a:rPr lang="en-US" altLang="en-US" smtClean="0"/>
              <a:t>Univ. of Tehran</a:t>
            </a:r>
          </a:p>
        </p:txBody>
      </p:sp>
      <p:sp>
        <p:nvSpPr>
          <p:cNvPr id="41987" name="Footer Placeholder 3"/>
          <p:cNvSpPr>
            <a:spLocks noGrp="1"/>
          </p:cNvSpPr>
          <p:nvPr>
            <p:ph type="ftr" sz="quarter" idx="11"/>
          </p:nvPr>
        </p:nvSpPr>
        <p:spPr/>
        <p:txBody>
          <a:bodyPr/>
          <a:lstStyle/>
          <a:p>
            <a:pPr>
              <a:defRPr/>
            </a:pPr>
            <a:r>
              <a:rPr lang="en-US" altLang="en-US" smtClean="0"/>
              <a:t>Computer Network</a:t>
            </a:r>
          </a:p>
        </p:txBody>
      </p:sp>
      <p:sp>
        <p:nvSpPr>
          <p:cNvPr id="41988" name="Slide Number Placeholder 4"/>
          <p:cNvSpPr>
            <a:spLocks noGrp="1"/>
          </p:cNvSpPr>
          <p:nvPr>
            <p:ph type="sldNum" sz="quarter" idx="12"/>
          </p:nvPr>
        </p:nvSpPr>
        <p:spPr/>
        <p:txBody>
          <a:bodyPr/>
          <a:lstStyle/>
          <a:p>
            <a:pPr>
              <a:defRPr/>
            </a:pPr>
            <a:fld id="{A0C099AA-2131-4026-9713-6415CFDB7FFC}" type="slidenum">
              <a:rPr lang="en-US" altLang="en-US" smtClean="0"/>
              <a:pPr>
                <a:defRPr/>
              </a:pPr>
              <a:t>37</a:t>
            </a:fld>
            <a:endParaRPr lang="en-US" altLang="en-US" smtClean="0"/>
          </a:p>
        </p:txBody>
      </p:sp>
      <p:sp>
        <p:nvSpPr>
          <p:cNvPr id="64517" name="Rectangle 2"/>
          <p:cNvSpPr>
            <a:spLocks noChangeArrowheads="1"/>
          </p:cNvSpPr>
          <p:nvPr/>
        </p:nvSpPr>
        <p:spPr bwMode="auto">
          <a:xfrm>
            <a:off x="457200" y="1676400"/>
            <a:ext cx="8305800" cy="44958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cs typeface="+mn-cs"/>
            </a:endParaRPr>
          </a:p>
        </p:txBody>
      </p:sp>
      <p:sp>
        <p:nvSpPr>
          <p:cNvPr id="41990" name="Rectangle 3"/>
          <p:cNvSpPr>
            <a:spLocks noGrp="1" noChangeArrowheads="1"/>
          </p:cNvSpPr>
          <p:nvPr>
            <p:ph type="title"/>
          </p:nvPr>
        </p:nvSpPr>
        <p:spPr/>
        <p:txBody>
          <a:bodyPr/>
          <a:lstStyle/>
          <a:p>
            <a:pPr eaLnBrk="1" hangingPunct="1"/>
            <a:r>
              <a:rPr lang="en-US" altLang="en-US" smtClean="0"/>
              <a:t>IP Address Classes </a:t>
            </a:r>
            <a:r>
              <a:rPr lang="en-US" altLang="en-US" sz="3600" smtClean="0"/>
              <a:t>(Some are Obsolete)</a:t>
            </a:r>
            <a:endParaRPr lang="en-US" altLang="en-US" smtClean="0"/>
          </a:p>
        </p:txBody>
      </p:sp>
      <p:sp>
        <p:nvSpPr>
          <p:cNvPr id="41991" name="Rectangle 4"/>
          <p:cNvSpPr>
            <a:spLocks noChangeArrowheads="1"/>
          </p:cNvSpPr>
          <p:nvPr/>
        </p:nvSpPr>
        <p:spPr bwMode="auto">
          <a:xfrm>
            <a:off x="2117725" y="2514600"/>
            <a:ext cx="18288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en-US" sz="2000">
                <a:solidFill>
                  <a:srgbClr val="000000"/>
                </a:solidFill>
                <a:latin typeface="Times New Roman" pitchFamily="18" charset="0"/>
              </a:rPr>
              <a:t>Network ID</a:t>
            </a:r>
          </a:p>
        </p:txBody>
      </p:sp>
      <p:sp>
        <p:nvSpPr>
          <p:cNvPr id="41992" name="Rectangle 5"/>
          <p:cNvSpPr>
            <a:spLocks noChangeArrowheads="1"/>
          </p:cNvSpPr>
          <p:nvPr/>
        </p:nvSpPr>
        <p:spPr bwMode="auto">
          <a:xfrm>
            <a:off x="3946525" y="2514600"/>
            <a:ext cx="4191000" cy="381000"/>
          </a:xfrm>
          <a:prstGeom prst="rect">
            <a:avLst/>
          </a:prstGeom>
          <a:solidFill>
            <a:schemeClr val="accent2"/>
          </a:solidFill>
          <a:ln w="9525">
            <a:solidFill>
              <a:schemeClr val="tx1"/>
            </a:solidFill>
            <a:miter lim="800000"/>
            <a:headEnd/>
            <a:tailEnd/>
          </a:ln>
        </p:spPr>
        <p:txBody>
          <a:bodyPr wrap="none" anchor="ctr"/>
          <a:lstStyle/>
          <a:p>
            <a:pPr algn="ctr" eaLnBrk="0" hangingPunct="0"/>
            <a:r>
              <a:rPr lang="en-US" altLang="en-US" sz="2000">
                <a:solidFill>
                  <a:srgbClr val="000000"/>
                </a:solidFill>
                <a:latin typeface="Times New Roman" pitchFamily="18" charset="0"/>
              </a:rPr>
              <a:t>Host ID</a:t>
            </a:r>
          </a:p>
        </p:txBody>
      </p:sp>
      <p:sp>
        <p:nvSpPr>
          <p:cNvPr id="41993" name="Text Box 6"/>
          <p:cNvSpPr txBox="1">
            <a:spLocks noChangeArrowheads="1"/>
          </p:cNvSpPr>
          <p:nvPr/>
        </p:nvSpPr>
        <p:spPr bwMode="auto">
          <a:xfrm>
            <a:off x="2498725" y="1930400"/>
            <a:ext cx="1111250" cy="304800"/>
          </a:xfrm>
          <a:prstGeom prst="rect">
            <a:avLst/>
          </a:prstGeom>
          <a:noFill/>
          <a:ln w="9525">
            <a:noFill/>
            <a:miter lim="800000"/>
            <a:headEnd/>
            <a:tailEnd/>
          </a:ln>
        </p:spPr>
        <p:txBody>
          <a:bodyPr wrap="none">
            <a:spAutoFit/>
          </a:bodyPr>
          <a:lstStyle/>
          <a:p>
            <a:pPr eaLnBrk="0" hangingPunct="0"/>
            <a:r>
              <a:rPr lang="en-US" altLang="en-US" sz="1400" b="1">
                <a:solidFill>
                  <a:srgbClr val="000000"/>
                </a:solidFill>
                <a:latin typeface="Times New Roman" pitchFamily="18" charset="0"/>
              </a:rPr>
              <a:t>Network ID</a:t>
            </a:r>
          </a:p>
        </p:txBody>
      </p:sp>
      <p:sp>
        <p:nvSpPr>
          <p:cNvPr id="41994" name="Text Box 7"/>
          <p:cNvSpPr txBox="1">
            <a:spLocks noChangeArrowheads="1"/>
          </p:cNvSpPr>
          <p:nvPr/>
        </p:nvSpPr>
        <p:spPr bwMode="auto">
          <a:xfrm>
            <a:off x="5470525" y="1930400"/>
            <a:ext cx="804863" cy="304800"/>
          </a:xfrm>
          <a:prstGeom prst="rect">
            <a:avLst/>
          </a:prstGeom>
          <a:noFill/>
          <a:ln w="9525">
            <a:noFill/>
            <a:miter lim="800000"/>
            <a:headEnd/>
            <a:tailEnd/>
          </a:ln>
        </p:spPr>
        <p:txBody>
          <a:bodyPr wrap="none">
            <a:spAutoFit/>
          </a:bodyPr>
          <a:lstStyle/>
          <a:p>
            <a:pPr eaLnBrk="0" hangingPunct="0"/>
            <a:r>
              <a:rPr lang="en-US" altLang="en-US" sz="1400" b="1">
                <a:solidFill>
                  <a:srgbClr val="000000"/>
                </a:solidFill>
                <a:latin typeface="Times New Roman" pitchFamily="18" charset="0"/>
              </a:rPr>
              <a:t>Host ID</a:t>
            </a:r>
          </a:p>
        </p:txBody>
      </p:sp>
      <p:sp>
        <p:nvSpPr>
          <p:cNvPr id="41995" name="Text Box 8"/>
          <p:cNvSpPr txBox="1">
            <a:spLocks noChangeArrowheads="1"/>
          </p:cNvSpPr>
          <p:nvPr/>
        </p:nvSpPr>
        <p:spPr bwMode="auto">
          <a:xfrm>
            <a:off x="3778250" y="2209800"/>
            <a:ext cx="244475" cy="304800"/>
          </a:xfrm>
          <a:prstGeom prst="rect">
            <a:avLst/>
          </a:prstGeom>
          <a:noFill/>
          <a:ln w="9525">
            <a:noFill/>
            <a:miter lim="800000"/>
            <a:headEnd/>
            <a:tailEnd/>
          </a:ln>
        </p:spPr>
        <p:txBody>
          <a:bodyPr>
            <a:spAutoFit/>
          </a:bodyPr>
          <a:lstStyle/>
          <a:p>
            <a:pPr eaLnBrk="0" hangingPunct="0"/>
            <a:r>
              <a:rPr lang="en-US" altLang="en-US" sz="1400">
                <a:solidFill>
                  <a:srgbClr val="000000"/>
                </a:solidFill>
                <a:latin typeface="Times New Roman" pitchFamily="18" charset="0"/>
              </a:rPr>
              <a:t>8</a:t>
            </a:r>
            <a:endParaRPr lang="en-US" altLang="en-US" sz="2000">
              <a:solidFill>
                <a:srgbClr val="000000"/>
              </a:solidFill>
              <a:latin typeface="Times New Roman" pitchFamily="18" charset="0"/>
            </a:endParaRPr>
          </a:p>
        </p:txBody>
      </p:sp>
      <p:sp>
        <p:nvSpPr>
          <p:cNvPr id="41996" name="Text Box 9"/>
          <p:cNvSpPr txBox="1">
            <a:spLocks noChangeArrowheads="1"/>
          </p:cNvSpPr>
          <p:nvPr/>
        </p:nvSpPr>
        <p:spPr bwMode="auto">
          <a:xfrm>
            <a:off x="4937125" y="2209800"/>
            <a:ext cx="473075" cy="304800"/>
          </a:xfrm>
          <a:prstGeom prst="rect">
            <a:avLst/>
          </a:prstGeom>
          <a:noFill/>
          <a:ln w="9525">
            <a:noFill/>
            <a:miter lim="800000"/>
            <a:headEnd/>
            <a:tailEnd/>
          </a:ln>
        </p:spPr>
        <p:txBody>
          <a:bodyPr>
            <a:spAutoFit/>
          </a:bodyPr>
          <a:lstStyle/>
          <a:p>
            <a:pPr eaLnBrk="0" hangingPunct="0"/>
            <a:r>
              <a:rPr lang="en-US" altLang="en-US" sz="1400">
                <a:solidFill>
                  <a:srgbClr val="000000"/>
                </a:solidFill>
                <a:latin typeface="Times New Roman" pitchFamily="18" charset="0"/>
              </a:rPr>
              <a:t>16</a:t>
            </a:r>
            <a:endParaRPr lang="en-US" altLang="en-US" sz="2000">
              <a:solidFill>
                <a:srgbClr val="000000"/>
              </a:solidFill>
              <a:latin typeface="Times New Roman" pitchFamily="18" charset="0"/>
            </a:endParaRPr>
          </a:p>
        </p:txBody>
      </p:sp>
      <p:sp>
        <p:nvSpPr>
          <p:cNvPr id="41997" name="Text Box 10"/>
          <p:cNvSpPr txBox="1">
            <a:spLocks noChangeArrowheads="1"/>
          </p:cNvSpPr>
          <p:nvPr/>
        </p:nvSpPr>
        <p:spPr bwMode="auto">
          <a:xfrm>
            <a:off x="958850" y="2449513"/>
            <a:ext cx="1060450"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Class A</a:t>
            </a:r>
          </a:p>
        </p:txBody>
      </p:sp>
      <p:sp>
        <p:nvSpPr>
          <p:cNvPr id="41998" name="Text Box 11"/>
          <p:cNvSpPr txBox="1">
            <a:spLocks noChangeArrowheads="1"/>
          </p:cNvSpPr>
          <p:nvPr/>
        </p:nvSpPr>
        <p:spPr bwMode="auto">
          <a:xfrm>
            <a:off x="7908925" y="2209800"/>
            <a:ext cx="473075" cy="304800"/>
          </a:xfrm>
          <a:prstGeom prst="rect">
            <a:avLst/>
          </a:prstGeom>
          <a:noFill/>
          <a:ln w="9525">
            <a:noFill/>
            <a:miter lim="800000"/>
            <a:headEnd/>
            <a:tailEnd/>
          </a:ln>
        </p:spPr>
        <p:txBody>
          <a:bodyPr>
            <a:spAutoFit/>
          </a:bodyPr>
          <a:lstStyle/>
          <a:p>
            <a:pPr eaLnBrk="0" hangingPunct="0"/>
            <a:r>
              <a:rPr lang="en-US" altLang="en-US" sz="1400">
                <a:solidFill>
                  <a:srgbClr val="000000"/>
                </a:solidFill>
                <a:latin typeface="Times New Roman" pitchFamily="18" charset="0"/>
              </a:rPr>
              <a:t>32</a:t>
            </a:r>
            <a:endParaRPr lang="en-US" altLang="en-US" sz="2000">
              <a:solidFill>
                <a:srgbClr val="000000"/>
              </a:solidFill>
              <a:latin typeface="Times New Roman" pitchFamily="18" charset="0"/>
            </a:endParaRPr>
          </a:p>
        </p:txBody>
      </p:sp>
      <p:sp>
        <p:nvSpPr>
          <p:cNvPr id="41999" name="Rectangle 12"/>
          <p:cNvSpPr>
            <a:spLocks noChangeArrowheads="1"/>
          </p:cNvSpPr>
          <p:nvPr/>
        </p:nvSpPr>
        <p:spPr bwMode="auto">
          <a:xfrm>
            <a:off x="2117725" y="3200400"/>
            <a:ext cx="3067050" cy="381000"/>
          </a:xfrm>
          <a:prstGeom prst="rect">
            <a:avLst/>
          </a:prstGeom>
          <a:solidFill>
            <a:schemeClr val="accent1"/>
          </a:solidFill>
          <a:ln w="9525">
            <a:solidFill>
              <a:schemeClr val="tx1"/>
            </a:solidFill>
            <a:miter lim="800000"/>
            <a:headEnd/>
            <a:tailEnd/>
          </a:ln>
        </p:spPr>
        <p:txBody>
          <a:bodyPr wrap="none" anchor="ctr"/>
          <a:lstStyle/>
          <a:p>
            <a:pPr algn="ctr"/>
            <a:endParaRPr lang="en-US" altLang="en-US"/>
          </a:p>
        </p:txBody>
      </p:sp>
      <p:sp>
        <p:nvSpPr>
          <p:cNvPr id="42000" name="Rectangle 13"/>
          <p:cNvSpPr>
            <a:spLocks noChangeArrowheads="1"/>
          </p:cNvSpPr>
          <p:nvPr/>
        </p:nvSpPr>
        <p:spPr bwMode="auto">
          <a:xfrm>
            <a:off x="5165725" y="3200400"/>
            <a:ext cx="2971800" cy="381000"/>
          </a:xfrm>
          <a:prstGeom prst="rect">
            <a:avLst/>
          </a:prstGeom>
          <a:solidFill>
            <a:schemeClr val="accent2"/>
          </a:solidFill>
          <a:ln w="9525">
            <a:solidFill>
              <a:schemeClr val="tx1"/>
            </a:solidFill>
            <a:miter lim="800000"/>
            <a:headEnd/>
            <a:tailEnd/>
          </a:ln>
        </p:spPr>
        <p:txBody>
          <a:bodyPr wrap="none" anchor="ctr"/>
          <a:lstStyle/>
          <a:p>
            <a:pPr algn="ctr"/>
            <a:endParaRPr lang="en-US" altLang="en-US"/>
          </a:p>
        </p:txBody>
      </p:sp>
      <p:sp>
        <p:nvSpPr>
          <p:cNvPr id="42001" name="Rectangle 14"/>
          <p:cNvSpPr>
            <a:spLocks noChangeArrowheads="1"/>
          </p:cNvSpPr>
          <p:nvPr/>
        </p:nvSpPr>
        <p:spPr bwMode="auto">
          <a:xfrm>
            <a:off x="2117725" y="2514600"/>
            <a:ext cx="152400" cy="3810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altLang="en-US" sz="1800">
                <a:solidFill>
                  <a:srgbClr val="000000"/>
                </a:solidFill>
                <a:latin typeface="Times New Roman" pitchFamily="18" charset="0"/>
              </a:rPr>
              <a:t>0</a:t>
            </a:r>
            <a:endParaRPr lang="en-US" altLang="en-US" sz="2000">
              <a:solidFill>
                <a:srgbClr val="000000"/>
              </a:solidFill>
              <a:latin typeface="Times New Roman" pitchFamily="18" charset="0"/>
            </a:endParaRPr>
          </a:p>
        </p:txBody>
      </p:sp>
      <p:sp>
        <p:nvSpPr>
          <p:cNvPr id="42002" name="Text Box 15"/>
          <p:cNvSpPr txBox="1">
            <a:spLocks noChangeArrowheads="1"/>
          </p:cNvSpPr>
          <p:nvPr/>
        </p:nvSpPr>
        <p:spPr bwMode="auto">
          <a:xfrm>
            <a:off x="958850" y="3154363"/>
            <a:ext cx="1060450"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Class B</a:t>
            </a:r>
          </a:p>
        </p:txBody>
      </p:sp>
      <p:sp>
        <p:nvSpPr>
          <p:cNvPr id="42003" name="Rectangle 16"/>
          <p:cNvSpPr>
            <a:spLocks noChangeArrowheads="1"/>
          </p:cNvSpPr>
          <p:nvPr/>
        </p:nvSpPr>
        <p:spPr bwMode="auto">
          <a:xfrm>
            <a:off x="2117725" y="3200400"/>
            <a:ext cx="304800" cy="3810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altLang="en-US" sz="1800">
                <a:solidFill>
                  <a:srgbClr val="000000"/>
                </a:solidFill>
                <a:latin typeface="Times New Roman" pitchFamily="18" charset="0"/>
              </a:rPr>
              <a:t>10</a:t>
            </a:r>
            <a:endParaRPr lang="en-US" altLang="en-US" sz="2000">
              <a:solidFill>
                <a:srgbClr val="000000"/>
              </a:solidFill>
              <a:latin typeface="Times New Roman" pitchFamily="18" charset="0"/>
            </a:endParaRPr>
          </a:p>
        </p:txBody>
      </p:sp>
      <p:sp>
        <p:nvSpPr>
          <p:cNvPr id="42004" name="Rectangle 17"/>
          <p:cNvSpPr>
            <a:spLocks noChangeArrowheads="1"/>
          </p:cNvSpPr>
          <p:nvPr/>
        </p:nvSpPr>
        <p:spPr bwMode="auto">
          <a:xfrm>
            <a:off x="2117725" y="3886200"/>
            <a:ext cx="4495800" cy="381000"/>
          </a:xfrm>
          <a:prstGeom prst="rect">
            <a:avLst/>
          </a:prstGeom>
          <a:solidFill>
            <a:schemeClr val="accent1"/>
          </a:solidFill>
          <a:ln w="9525">
            <a:solidFill>
              <a:schemeClr val="tx1"/>
            </a:solidFill>
            <a:miter lim="800000"/>
            <a:headEnd/>
            <a:tailEnd/>
          </a:ln>
        </p:spPr>
        <p:txBody>
          <a:bodyPr wrap="none" anchor="ctr"/>
          <a:lstStyle/>
          <a:p>
            <a:pPr algn="ctr"/>
            <a:endParaRPr lang="en-US" altLang="en-US"/>
          </a:p>
        </p:txBody>
      </p:sp>
      <p:sp>
        <p:nvSpPr>
          <p:cNvPr id="42005" name="Rectangle 18"/>
          <p:cNvSpPr>
            <a:spLocks noChangeArrowheads="1"/>
          </p:cNvSpPr>
          <p:nvPr/>
        </p:nvSpPr>
        <p:spPr bwMode="auto">
          <a:xfrm>
            <a:off x="6613525" y="3886200"/>
            <a:ext cx="1524000" cy="381000"/>
          </a:xfrm>
          <a:prstGeom prst="rect">
            <a:avLst/>
          </a:prstGeom>
          <a:solidFill>
            <a:schemeClr val="accent2"/>
          </a:solidFill>
          <a:ln w="9525">
            <a:solidFill>
              <a:schemeClr val="tx1"/>
            </a:solidFill>
            <a:miter lim="800000"/>
            <a:headEnd/>
            <a:tailEnd/>
          </a:ln>
        </p:spPr>
        <p:txBody>
          <a:bodyPr wrap="none" anchor="ctr"/>
          <a:lstStyle/>
          <a:p>
            <a:pPr algn="ctr"/>
            <a:endParaRPr lang="en-US" altLang="en-US"/>
          </a:p>
        </p:txBody>
      </p:sp>
      <p:sp>
        <p:nvSpPr>
          <p:cNvPr id="42006" name="Text Box 19"/>
          <p:cNvSpPr txBox="1">
            <a:spLocks noChangeArrowheads="1"/>
          </p:cNvSpPr>
          <p:nvPr/>
        </p:nvSpPr>
        <p:spPr bwMode="auto">
          <a:xfrm>
            <a:off x="958850" y="3840163"/>
            <a:ext cx="1074738"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Class C</a:t>
            </a:r>
          </a:p>
        </p:txBody>
      </p:sp>
      <p:sp>
        <p:nvSpPr>
          <p:cNvPr id="42007" name="Rectangle 20"/>
          <p:cNvSpPr>
            <a:spLocks noChangeArrowheads="1"/>
          </p:cNvSpPr>
          <p:nvPr/>
        </p:nvSpPr>
        <p:spPr bwMode="auto">
          <a:xfrm>
            <a:off x="2117725" y="3886200"/>
            <a:ext cx="381000" cy="3810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altLang="en-US" sz="1800">
                <a:solidFill>
                  <a:srgbClr val="000000"/>
                </a:solidFill>
                <a:latin typeface="Times New Roman" pitchFamily="18" charset="0"/>
              </a:rPr>
              <a:t>110</a:t>
            </a:r>
            <a:endParaRPr lang="en-US" altLang="en-US" sz="2000">
              <a:solidFill>
                <a:srgbClr val="000000"/>
              </a:solidFill>
              <a:latin typeface="Times New Roman" pitchFamily="18" charset="0"/>
            </a:endParaRPr>
          </a:p>
        </p:txBody>
      </p:sp>
      <p:sp>
        <p:nvSpPr>
          <p:cNvPr id="42008" name="Rectangle 21"/>
          <p:cNvSpPr>
            <a:spLocks noChangeArrowheads="1"/>
          </p:cNvSpPr>
          <p:nvPr/>
        </p:nvSpPr>
        <p:spPr bwMode="auto">
          <a:xfrm>
            <a:off x="2117725" y="4572000"/>
            <a:ext cx="6019800" cy="381000"/>
          </a:xfrm>
          <a:prstGeom prst="rect">
            <a:avLst/>
          </a:prstGeom>
          <a:solidFill>
            <a:schemeClr val="folHlink"/>
          </a:solidFill>
          <a:ln w="9525">
            <a:solidFill>
              <a:schemeClr val="tx1"/>
            </a:solidFill>
            <a:miter lim="800000"/>
            <a:headEnd/>
            <a:tailEnd/>
          </a:ln>
        </p:spPr>
        <p:txBody>
          <a:bodyPr wrap="none" anchor="ctr"/>
          <a:lstStyle/>
          <a:p>
            <a:pPr algn="ctr" eaLnBrk="0" hangingPunct="0"/>
            <a:r>
              <a:rPr lang="en-US" altLang="en-US" sz="2000">
                <a:solidFill>
                  <a:srgbClr val="000000"/>
                </a:solidFill>
                <a:latin typeface="Times New Roman" pitchFamily="18" charset="0"/>
              </a:rPr>
              <a:t>Multicast Addresses</a:t>
            </a:r>
          </a:p>
        </p:txBody>
      </p:sp>
      <p:sp>
        <p:nvSpPr>
          <p:cNvPr id="42009" name="Text Box 22"/>
          <p:cNvSpPr txBox="1">
            <a:spLocks noChangeArrowheads="1"/>
          </p:cNvSpPr>
          <p:nvPr/>
        </p:nvSpPr>
        <p:spPr bwMode="auto">
          <a:xfrm>
            <a:off x="958850" y="4525963"/>
            <a:ext cx="1074738"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Class D</a:t>
            </a:r>
          </a:p>
        </p:txBody>
      </p:sp>
      <p:sp>
        <p:nvSpPr>
          <p:cNvPr id="42010" name="Rectangle 23"/>
          <p:cNvSpPr>
            <a:spLocks noChangeArrowheads="1"/>
          </p:cNvSpPr>
          <p:nvPr/>
        </p:nvSpPr>
        <p:spPr bwMode="auto">
          <a:xfrm>
            <a:off x="2117725" y="4572000"/>
            <a:ext cx="533400" cy="3810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altLang="en-US" sz="1800">
                <a:solidFill>
                  <a:srgbClr val="000000"/>
                </a:solidFill>
                <a:latin typeface="Times New Roman" pitchFamily="18" charset="0"/>
              </a:rPr>
              <a:t>1110</a:t>
            </a:r>
            <a:endParaRPr lang="en-US" altLang="en-US" sz="2000">
              <a:solidFill>
                <a:srgbClr val="000000"/>
              </a:solidFill>
              <a:latin typeface="Times New Roman" pitchFamily="18" charset="0"/>
            </a:endParaRPr>
          </a:p>
        </p:txBody>
      </p:sp>
      <p:sp>
        <p:nvSpPr>
          <p:cNvPr id="42011" name="Rectangle 24"/>
          <p:cNvSpPr>
            <a:spLocks noChangeArrowheads="1"/>
          </p:cNvSpPr>
          <p:nvPr/>
        </p:nvSpPr>
        <p:spPr bwMode="auto">
          <a:xfrm>
            <a:off x="2117725" y="5181600"/>
            <a:ext cx="6019800" cy="381000"/>
          </a:xfrm>
          <a:prstGeom prst="rect">
            <a:avLst/>
          </a:prstGeom>
          <a:solidFill>
            <a:schemeClr val="folHlink"/>
          </a:solidFill>
          <a:ln w="9525">
            <a:solidFill>
              <a:schemeClr val="tx1"/>
            </a:solidFill>
            <a:miter lim="800000"/>
            <a:headEnd/>
            <a:tailEnd/>
          </a:ln>
        </p:spPr>
        <p:txBody>
          <a:bodyPr wrap="none" anchor="ctr"/>
          <a:lstStyle/>
          <a:p>
            <a:pPr algn="ctr" eaLnBrk="0" hangingPunct="0"/>
            <a:r>
              <a:rPr lang="en-US" altLang="en-US" sz="2000">
                <a:solidFill>
                  <a:srgbClr val="000000"/>
                </a:solidFill>
                <a:latin typeface="Times New Roman" pitchFamily="18" charset="0"/>
              </a:rPr>
              <a:t>Reserved for experiments</a:t>
            </a:r>
          </a:p>
        </p:txBody>
      </p:sp>
      <p:sp>
        <p:nvSpPr>
          <p:cNvPr id="42012" name="Text Box 25"/>
          <p:cNvSpPr txBox="1">
            <a:spLocks noChangeArrowheads="1"/>
          </p:cNvSpPr>
          <p:nvPr/>
        </p:nvSpPr>
        <p:spPr bwMode="auto">
          <a:xfrm>
            <a:off x="958850" y="5135563"/>
            <a:ext cx="1060450"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Class E</a:t>
            </a:r>
          </a:p>
        </p:txBody>
      </p:sp>
      <p:sp>
        <p:nvSpPr>
          <p:cNvPr id="42013" name="Rectangle 26"/>
          <p:cNvSpPr>
            <a:spLocks noChangeArrowheads="1"/>
          </p:cNvSpPr>
          <p:nvPr/>
        </p:nvSpPr>
        <p:spPr bwMode="auto">
          <a:xfrm>
            <a:off x="2117725" y="5181600"/>
            <a:ext cx="533400" cy="3810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altLang="en-US" sz="1800">
                <a:solidFill>
                  <a:srgbClr val="000000"/>
                </a:solidFill>
                <a:latin typeface="Times New Roman" pitchFamily="18" charset="0"/>
              </a:rPr>
              <a:t>1111</a:t>
            </a:r>
            <a:endParaRPr lang="en-US" altLang="en-US" sz="2000">
              <a:solidFill>
                <a:srgbClr val="000000"/>
              </a:solidFill>
              <a:latin typeface="Times New Roman" pitchFamily="18" charset="0"/>
            </a:endParaRPr>
          </a:p>
        </p:txBody>
      </p:sp>
      <p:sp>
        <p:nvSpPr>
          <p:cNvPr id="42014" name="Text Box 27"/>
          <p:cNvSpPr txBox="1">
            <a:spLocks noChangeArrowheads="1"/>
          </p:cNvSpPr>
          <p:nvPr/>
        </p:nvSpPr>
        <p:spPr bwMode="auto">
          <a:xfrm>
            <a:off x="6308725" y="2209800"/>
            <a:ext cx="473075" cy="304800"/>
          </a:xfrm>
          <a:prstGeom prst="rect">
            <a:avLst/>
          </a:prstGeom>
          <a:noFill/>
          <a:ln w="9525">
            <a:noFill/>
            <a:miter lim="800000"/>
            <a:headEnd/>
            <a:tailEnd/>
          </a:ln>
        </p:spPr>
        <p:txBody>
          <a:bodyPr>
            <a:spAutoFit/>
          </a:bodyPr>
          <a:lstStyle/>
          <a:p>
            <a:pPr eaLnBrk="0" hangingPunct="0"/>
            <a:r>
              <a:rPr lang="en-US" altLang="en-US" sz="1400">
                <a:solidFill>
                  <a:srgbClr val="000000"/>
                </a:solidFill>
                <a:latin typeface="Times New Roman" pitchFamily="18" charset="0"/>
              </a:rPr>
              <a:t>24</a:t>
            </a:r>
            <a:endParaRPr lang="en-US" altLang="en-US" sz="200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p:txBody>
          <a:bodyPr/>
          <a:lstStyle/>
          <a:p>
            <a:pPr>
              <a:defRPr/>
            </a:pPr>
            <a:r>
              <a:rPr lang="en-US" altLang="en-US" smtClean="0"/>
              <a:t>Univ. of Tehran</a:t>
            </a:r>
          </a:p>
        </p:txBody>
      </p:sp>
      <p:sp>
        <p:nvSpPr>
          <p:cNvPr id="44035" name="Footer Placeholder 4"/>
          <p:cNvSpPr>
            <a:spLocks noGrp="1"/>
          </p:cNvSpPr>
          <p:nvPr>
            <p:ph type="ftr" sz="quarter" idx="11"/>
          </p:nvPr>
        </p:nvSpPr>
        <p:spPr/>
        <p:txBody>
          <a:bodyPr/>
          <a:lstStyle/>
          <a:p>
            <a:pPr>
              <a:defRPr/>
            </a:pPr>
            <a:r>
              <a:rPr lang="en-US" altLang="en-US" smtClean="0"/>
              <a:t>Computer Network</a:t>
            </a:r>
          </a:p>
        </p:txBody>
      </p:sp>
      <p:sp>
        <p:nvSpPr>
          <p:cNvPr id="44036" name="Slide Number Placeholder 5"/>
          <p:cNvSpPr>
            <a:spLocks noGrp="1"/>
          </p:cNvSpPr>
          <p:nvPr>
            <p:ph type="sldNum" sz="quarter" idx="12"/>
          </p:nvPr>
        </p:nvSpPr>
        <p:spPr/>
        <p:txBody>
          <a:bodyPr/>
          <a:lstStyle/>
          <a:p>
            <a:pPr>
              <a:defRPr/>
            </a:pPr>
            <a:fld id="{9A4BA22D-1771-4D8A-A925-A4B4DA5C6285}" type="slidenum">
              <a:rPr lang="en-US" altLang="en-US" smtClean="0"/>
              <a:pPr>
                <a:defRPr/>
              </a:pPr>
              <a:t>38</a:t>
            </a:fld>
            <a:endParaRPr lang="en-US" altLang="en-US" smtClean="0"/>
          </a:p>
        </p:txBody>
      </p:sp>
      <p:sp>
        <p:nvSpPr>
          <p:cNvPr id="51205" name="Rectangle 2"/>
          <p:cNvSpPr>
            <a:spLocks noGrp="1" noChangeArrowheads="1"/>
          </p:cNvSpPr>
          <p:nvPr>
            <p:ph type="title"/>
          </p:nvPr>
        </p:nvSpPr>
        <p:spPr/>
        <p:txBody>
          <a:bodyPr/>
          <a:lstStyle/>
          <a:p>
            <a:pPr eaLnBrk="1" hangingPunct="1">
              <a:defRPr/>
            </a:pPr>
            <a:r>
              <a:rPr lang="en-US" altLang="en-US" smtClean="0"/>
              <a:t>IP Address Problem (1991)</a:t>
            </a:r>
          </a:p>
        </p:txBody>
      </p:sp>
      <p:sp>
        <p:nvSpPr>
          <p:cNvPr id="44038" name="Rectangle 3"/>
          <p:cNvSpPr>
            <a:spLocks noGrp="1" noChangeArrowheads="1"/>
          </p:cNvSpPr>
          <p:nvPr>
            <p:ph type="body" idx="1"/>
          </p:nvPr>
        </p:nvSpPr>
        <p:spPr/>
        <p:txBody>
          <a:bodyPr/>
          <a:lstStyle/>
          <a:p>
            <a:pPr eaLnBrk="1" hangingPunct="1"/>
            <a:r>
              <a:rPr lang="en-US" altLang="en-US" smtClean="0"/>
              <a:t>Address space depletion</a:t>
            </a:r>
          </a:p>
          <a:p>
            <a:pPr lvl="1" eaLnBrk="1" hangingPunct="1"/>
            <a:r>
              <a:rPr lang="en-US" altLang="en-US" smtClean="0"/>
              <a:t>In danger of running out of classes A and B</a:t>
            </a:r>
          </a:p>
          <a:p>
            <a:pPr eaLnBrk="1" hangingPunct="1"/>
            <a:r>
              <a:rPr lang="en-US" altLang="en-US" smtClean="0"/>
              <a:t>Why?</a:t>
            </a:r>
          </a:p>
          <a:p>
            <a:pPr lvl="1" eaLnBrk="1" hangingPunct="1"/>
            <a:r>
              <a:rPr lang="en-US" altLang="en-US" smtClean="0"/>
              <a:t>Class C too small for most domains</a:t>
            </a:r>
          </a:p>
          <a:p>
            <a:pPr lvl="1" eaLnBrk="1" hangingPunct="1"/>
            <a:r>
              <a:rPr lang="en-US" altLang="en-US" smtClean="0"/>
              <a:t>Very few class A – IANA (Internet Assigned Numbers Authority) very careful about giving</a:t>
            </a:r>
          </a:p>
          <a:p>
            <a:pPr lvl="1" eaLnBrk="1" hangingPunct="1"/>
            <a:r>
              <a:rPr lang="en-US" altLang="en-US" smtClean="0"/>
              <a:t>Class B – greatest problem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2"/>
          <p:cNvSpPr>
            <a:spLocks noGrp="1"/>
          </p:cNvSpPr>
          <p:nvPr>
            <p:ph type="dt" sz="quarter" idx="10"/>
          </p:nvPr>
        </p:nvSpPr>
        <p:spPr/>
        <p:txBody>
          <a:bodyPr/>
          <a:lstStyle/>
          <a:p>
            <a:pPr>
              <a:defRPr/>
            </a:pPr>
            <a:r>
              <a:rPr lang="en-US" altLang="en-US" smtClean="0"/>
              <a:t>Univ. of Tehran</a:t>
            </a:r>
          </a:p>
        </p:txBody>
      </p:sp>
      <p:sp>
        <p:nvSpPr>
          <p:cNvPr id="45059" name="Footer Placeholder 3"/>
          <p:cNvSpPr>
            <a:spLocks noGrp="1"/>
          </p:cNvSpPr>
          <p:nvPr>
            <p:ph type="ftr" sz="quarter" idx="11"/>
          </p:nvPr>
        </p:nvSpPr>
        <p:spPr/>
        <p:txBody>
          <a:bodyPr/>
          <a:lstStyle/>
          <a:p>
            <a:pPr>
              <a:defRPr/>
            </a:pPr>
            <a:r>
              <a:rPr lang="en-US" altLang="en-US" smtClean="0"/>
              <a:t>Computer Network</a:t>
            </a:r>
          </a:p>
        </p:txBody>
      </p:sp>
      <p:sp>
        <p:nvSpPr>
          <p:cNvPr id="45060" name="Slide Number Placeholder 4"/>
          <p:cNvSpPr>
            <a:spLocks noGrp="1"/>
          </p:cNvSpPr>
          <p:nvPr>
            <p:ph type="sldNum" sz="quarter" idx="12"/>
          </p:nvPr>
        </p:nvSpPr>
        <p:spPr/>
        <p:txBody>
          <a:bodyPr/>
          <a:lstStyle/>
          <a:p>
            <a:pPr>
              <a:defRPr/>
            </a:pPr>
            <a:fld id="{6E1DEDA9-D16F-49F3-83F8-606736A89F1B}" type="slidenum">
              <a:rPr lang="en-US" altLang="en-US" smtClean="0"/>
              <a:pPr>
                <a:defRPr/>
              </a:pPr>
              <a:t>39</a:t>
            </a:fld>
            <a:endParaRPr lang="en-US" altLang="en-US" smtClean="0"/>
          </a:p>
        </p:txBody>
      </p:sp>
      <p:sp>
        <p:nvSpPr>
          <p:cNvPr id="70661" name="Rectangle 2"/>
          <p:cNvSpPr>
            <a:spLocks noChangeArrowheads="1"/>
          </p:cNvSpPr>
          <p:nvPr/>
        </p:nvSpPr>
        <p:spPr bwMode="auto">
          <a:xfrm>
            <a:off x="457200" y="1447800"/>
            <a:ext cx="8305800" cy="50292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cs typeface="+mn-cs"/>
            </a:endParaRPr>
          </a:p>
        </p:txBody>
      </p:sp>
      <p:sp>
        <p:nvSpPr>
          <p:cNvPr id="45062" name="Rectangle 3"/>
          <p:cNvSpPr>
            <a:spLocks noGrp="1" noChangeArrowheads="1"/>
          </p:cNvSpPr>
          <p:nvPr>
            <p:ph type="title"/>
          </p:nvPr>
        </p:nvSpPr>
        <p:spPr>
          <a:xfrm>
            <a:off x="1016000" y="0"/>
            <a:ext cx="7772400" cy="1143000"/>
          </a:xfrm>
        </p:spPr>
        <p:txBody>
          <a:bodyPr/>
          <a:lstStyle/>
          <a:p>
            <a:pPr eaLnBrk="1" hangingPunct="1"/>
            <a:r>
              <a:rPr lang="en-US" altLang="en-US" smtClean="0"/>
              <a:t>IP Address Utilization (‘98)</a:t>
            </a:r>
          </a:p>
        </p:txBody>
      </p:sp>
      <p:pic>
        <p:nvPicPr>
          <p:cNvPr id="45063" name="Picture 4" descr="map_small"/>
          <p:cNvPicPr>
            <a:picLocks noChangeAspect="1" noChangeArrowheads="1"/>
          </p:cNvPicPr>
          <p:nvPr/>
        </p:nvPicPr>
        <p:blipFill>
          <a:blip r:embed="rId3" cstate="print"/>
          <a:srcRect/>
          <a:stretch>
            <a:fillRect/>
          </a:stretch>
        </p:blipFill>
        <p:spPr bwMode="auto">
          <a:xfrm>
            <a:off x="2133600" y="1550988"/>
            <a:ext cx="5010150" cy="4468812"/>
          </a:xfrm>
          <a:prstGeom prst="rect">
            <a:avLst/>
          </a:prstGeom>
          <a:noFill/>
          <a:ln w="9525">
            <a:noFill/>
            <a:miter lim="800000"/>
            <a:headEnd/>
            <a:tailEnd/>
          </a:ln>
        </p:spPr>
      </p:pic>
      <p:sp>
        <p:nvSpPr>
          <p:cNvPr id="45064" name="Text Box 5"/>
          <p:cNvSpPr txBox="1">
            <a:spLocks noChangeArrowheads="1"/>
          </p:cNvSpPr>
          <p:nvPr/>
        </p:nvSpPr>
        <p:spPr bwMode="auto">
          <a:xfrm>
            <a:off x="1204913" y="6096000"/>
            <a:ext cx="6643687"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http://www.caida.org/outreach/resources/learn/ipv4space/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p:txBody>
          <a:bodyPr/>
          <a:lstStyle/>
          <a:p>
            <a:pPr>
              <a:defRPr/>
            </a:pPr>
            <a:r>
              <a:rPr lang="en-US" altLang="en-US" smtClean="0"/>
              <a:t>Univ. of Tehran</a:t>
            </a:r>
          </a:p>
        </p:txBody>
      </p:sp>
      <p:sp>
        <p:nvSpPr>
          <p:cNvPr id="8195" name="Footer Placeholder 4"/>
          <p:cNvSpPr>
            <a:spLocks noGrp="1"/>
          </p:cNvSpPr>
          <p:nvPr>
            <p:ph type="ftr" sz="quarter" idx="11"/>
          </p:nvPr>
        </p:nvSpPr>
        <p:spPr/>
        <p:txBody>
          <a:bodyPr/>
          <a:lstStyle/>
          <a:p>
            <a:pPr>
              <a:defRPr/>
            </a:pPr>
            <a:r>
              <a:rPr lang="en-US" altLang="en-US" smtClean="0"/>
              <a:t>Computer Network</a:t>
            </a:r>
          </a:p>
        </p:txBody>
      </p:sp>
      <p:sp>
        <p:nvSpPr>
          <p:cNvPr id="8196" name="Slide Number Placeholder 5"/>
          <p:cNvSpPr>
            <a:spLocks noGrp="1"/>
          </p:cNvSpPr>
          <p:nvPr>
            <p:ph type="sldNum" sz="quarter" idx="12"/>
          </p:nvPr>
        </p:nvSpPr>
        <p:spPr/>
        <p:txBody>
          <a:bodyPr/>
          <a:lstStyle/>
          <a:p>
            <a:pPr>
              <a:defRPr/>
            </a:pPr>
            <a:fld id="{BA946EAC-8029-41EA-92FC-37AA204BF096}" type="slidenum">
              <a:rPr lang="en-US" altLang="en-US" smtClean="0"/>
              <a:pPr>
                <a:defRPr/>
              </a:pPr>
              <a:t>4</a:t>
            </a:fld>
            <a:endParaRPr lang="en-US" altLang="en-US" smtClean="0"/>
          </a:p>
        </p:txBody>
      </p:sp>
      <p:sp>
        <p:nvSpPr>
          <p:cNvPr id="26629" name="Rectangle 2"/>
          <p:cNvSpPr>
            <a:spLocks noGrp="1" noChangeArrowheads="1"/>
          </p:cNvSpPr>
          <p:nvPr>
            <p:ph type="title"/>
          </p:nvPr>
        </p:nvSpPr>
        <p:spPr/>
        <p:txBody>
          <a:bodyPr/>
          <a:lstStyle/>
          <a:p>
            <a:pPr eaLnBrk="1" hangingPunct="1">
              <a:defRPr/>
            </a:pPr>
            <a:r>
              <a:rPr lang="en-US" altLang="en-US" smtClean="0"/>
              <a:t>Possible solutions</a:t>
            </a:r>
          </a:p>
        </p:txBody>
      </p:sp>
      <p:sp>
        <p:nvSpPr>
          <p:cNvPr id="250883" name="Rectangle 3"/>
          <p:cNvSpPr>
            <a:spLocks noGrp="1" noChangeArrowheads="1"/>
          </p:cNvSpPr>
          <p:nvPr>
            <p:ph type="body" idx="1"/>
          </p:nvPr>
        </p:nvSpPr>
        <p:spPr>
          <a:xfrm>
            <a:off x="1" y="1311275"/>
            <a:ext cx="8953500" cy="4746625"/>
          </a:xfrm>
        </p:spPr>
        <p:txBody>
          <a:bodyPr/>
          <a:lstStyle/>
          <a:p>
            <a:pPr marL="285750" indent="-285750" eaLnBrk="1" hangingPunct="1"/>
            <a:r>
              <a:rPr lang="en-US" altLang="en-US" dirty="0" smtClean="0"/>
              <a:t>Reengineer and develop one global packet switching network standard</a:t>
            </a:r>
          </a:p>
          <a:p>
            <a:pPr marL="685800" lvl="1" indent="-228600" eaLnBrk="1" hangingPunct="1"/>
            <a:r>
              <a:rPr lang="en-US" altLang="en-US" dirty="0" smtClean="0"/>
              <a:t>not economically feasible</a:t>
            </a:r>
          </a:p>
          <a:p>
            <a:pPr marL="685800" lvl="1" indent="-228600" eaLnBrk="1" hangingPunct="1"/>
            <a:r>
              <a:rPr lang="en-US" altLang="en-US" dirty="0" smtClean="0"/>
              <a:t>not deployable</a:t>
            </a:r>
          </a:p>
          <a:p>
            <a:pPr marL="285750" indent="-285750" eaLnBrk="1" hangingPunct="1">
              <a:lnSpc>
                <a:spcPct val="80000"/>
              </a:lnSpc>
              <a:buFont typeface="Wingdings" pitchFamily="-80" charset="2"/>
              <a:buChar char="n"/>
              <a:defRPr/>
            </a:pPr>
            <a:r>
              <a:rPr lang="en-US" dirty="0" smtClean="0">
                <a:solidFill>
                  <a:srgbClr val="339933"/>
                </a:solidFill>
              </a:rPr>
              <a:t>Decision</a:t>
            </a:r>
            <a:r>
              <a:rPr lang="en-US" dirty="0" smtClean="0"/>
              <a:t>: packet switching</a:t>
            </a:r>
          </a:p>
          <a:p>
            <a:pPr marL="685800" lvl="1" indent="-228600" eaLnBrk="1" hangingPunct="1">
              <a:lnSpc>
                <a:spcPct val="80000"/>
              </a:lnSpc>
              <a:buFont typeface="Wingdings" pitchFamily="-80" charset="2"/>
              <a:buChar char="n"/>
              <a:defRPr/>
            </a:pPr>
            <a:r>
              <a:rPr lang="en-US" dirty="0" smtClean="0"/>
              <a:t>Existing networks already were using this technology</a:t>
            </a:r>
            <a:endParaRPr lang="en-US" altLang="en-US" dirty="0" smtClean="0"/>
          </a:p>
          <a:p>
            <a:pPr marL="285750" indent="-285750" eaLnBrk="1" hangingPunct="1"/>
            <a:r>
              <a:rPr lang="en-US" altLang="en-US" dirty="0" smtClean="0"/>
              <a:t>Have every host implement the protocols of </a:t>
            </a:r>
            <a:r>
              <a:rPr lang="en-US" altLang="en-US" dirty="0" smtClean="0">
                <a:solidFill>
                  <a:srgbClr val="FF0000"/>
                </a:solidFill>
              </a:rPr>
              <a:t>any</a:t>
            </a:r>
            <a:r>
              <a:rPr lang="en-US" altLang="en-US" dirty="0" smtClean="0"/>
              <a:t> network it wants to communicate with</a:t>
            </a:r>
          </a:p>
          <a:p>
            <a:pPr marL="685800" lvl="1" indent="-228600" eaLnBrk="1" hangingPunct="1"/>
            <a:r>
              <a:rPr lang="en-US" altLang="en-US" dirty="0" smtClean="0"/>
              <a:t>Complexity/node = O(n)</a:t>
            </a:r>
          </a:p>
          <a:p>
            <a:pPr marL="685800" lvl="1" indent="-228600" eaLnBrk="1" hangingPunct="1"/>
            <a:r>
              <a:rPr lang="en-US" altLang="en-US" dirty="0" smtClean="0"/>
              <a:t>O(n</a:t>
            </a:r>
            <a:r>
              <a:rPr lang="en-US" altLang="en-US" baseline="30000" dirty="0" smtClean="0"/>
              <a:t>2</a:t>
            </a:r>
            <a:r>
              <a:rPr lang="en-US" altLang="en-US" dirty="0" smtClean="0"/>
              <a:t>) global complexity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0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0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08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08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088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508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4"/>
          <p:cNvSpPr>
            <a:spLocks noGrp="1"/>
          </p:cNvSpPr>
          <p:nvPr>
            <p:ph type="dt" sz="quarter" idx="10"/>
          </p:nvPr>
        </p:nvSpPr>
        <p:spPr/>
        <p:txBody>
          <a:bodyPr/>
          <a:lstStyle/>
          <a:p>
            <a:pPr>
              <a:defRPr/>
            </a:pPr>
            <a:r>
              <a:rPr lang="en-US" altLang="en-US" smtClean="0"/>
              <a:t>Univ. of Tehran</a:t>
            </a:r>
          </a:p>
        </p:txBody>
      </p:sp>
      <p:sp>
        <p:nvSpPr>
          <p:cNvPr id="47107" name="Footer Placeholder 5"/>
          <p:cNvSpPr>
            <a:spLocks noGrp="1"/>
          </p:cNvSpPr>
          <p:nvPr>
            <p:ph type="ftr" sz="quarter" idx="11"/>
          </p:nvPr>
        </p:nvSpPr>
        <p:spPr/>
        <p:txBody>
          <a:bodyPr/>
          <a:lstStyle/>
          <a:p>
            <a:pPr>
              <a:defRPr/>
            </a:pPr>
            <a:r>
              <a:rPr lang="en-US" altLang="en-US" smtClean="0"/>
              <a:t>Computer Network</a:t>
            </a:r>
          </a:p>
        </p:txBody>
      </p:sp>
      <p:sp>
        <p:nvSpPr>
          <p:cNvPr id="47108" name="Slide Number Placeholder 6"/>
          <p:cNvSpPr>
            <a:spLocks noGrp="1"/>
          </p:cNvSpPr>
          <p:nvPr>
            <p:ph type="sldNum" sz="quarter" idx="12"/>
          </p:nvPr>
        </p:nvSpPr>
        <p:spPr/>
        <p:txBody>
          <a:bodyPr/>
          <a:lstStyle/>
          <a:p>
            <a:pPr>
              <a:defRPr/>
            </a:pPr>
            <a:fld id="{4CB69CBF-09A1-48BC-94E3-717ACE1FE46E}" type="slidenum">
              <a:rPr lang="en-US" altLang="en-US" smtClean="0"/>
              <a:pPr>
                <a:defRPr/>
              </a:pPr>
              <a:t>40</a:t>
            </a:fld>
            <a:endParaRPr lang="en-US" altLang="en-US" smtClean="0"/>
          </a:p>
        </p:txBody>
      </p:sp>
      <p:sp>
        <p:nvSpPr>
          <p:cNvPr id="47109" name="Rectangle 2"/>
          <p:cNvSpPr>
            <a:spLocks noGrp="1" noChangeArrowheads="1"/>
          </p:cNvSpPr>
          <p:nvPr>
            <p:ph type="title"/>
          </p:nvPr>
        </p:nvSpPr>
        <p:spPr/>
        <p:txBody>
          <a:bodyPr/>
          <a:lstStyle/>
          <a:p>
            <a:pPr eaLnBrk="1" hangingPunct="1"/>
            <a:r>
              <a:rPr lang="en-US" altLang="en-US" smtClean="0"/>
              <a:t>Subnet Addressing – RFC917 (1984)</a:t>
            </a:r>
          </a:p>
        </p:txBody>
      </p:sp>
      <p:sp>
        <p:nvSpPr>
          <p:cNvPr id="47110" name="Rectangle 3"/>
          <p:cNvSpPr>
            <a:spLocks noGrp="1" noChangeArrowheads="1"/>
          </p:cNvSpPr>
          <p:nvPr>
            <p:ph type="body" sz="half" idx="1"/>
          </p:nvPr>
        </p:nvSpPr>
        <p:spPr>
          <a:xfrm>
            <a:off x="457200" y="1384300"/>
            <a:ext cx="8458200" cy="5029200"/>
          </a:xfrm>
        </p:spPr>
        <p:txBody>
          <a:bodyPr/>
          <a:lstStyle/>
          <a:p>
            <a:pPr eaLnBrk="1" hangingPunct="1"/>
            <a:r>
              <a:rPr lang="en-US" altLang="en-US" sz="2800" smtClean="0"/>
              <a:t>For class B &amp; C networks</a:t>
            </a:r>
          </a:p>
          <a:p>
            <a:pPr eaLnBrk="1" hangingPunct="1"/>
            <a:r>
              <a:rPr lang="en-US" altLang="en-US" sz="2800" smtClean="0"/>
              <a:t>Very few LANs have close to 64K hosts</a:t>
            </a:r>
          </a:p>
          <a:p>
            <a:pPr lvl="1" eaLnBrk="1" hangingPunct="1"/>
            <a:r>
              <a:rPr lang="en-US" altLang="en-US" sz="2400" smtClean="0"/>
              <a:t>For electrical/LAN limitations, performance or administrative reasons</a:t>
            </a:r>
          </a:p>
          <a:p>
            <a:pPr eaLnBrk="1" hangingPunct="1"/>
            <a:r>
              <a:rPr lang="en-US" altLang="en-US" sz="2800" smtClean="0"/>
              <a:t>Need simple way to get multiple “networks”</a:t>
            </a:r>
          </a:p>
          <a:p>
            <a:pPr lvl="1" eaLnBrk="1" hangingPunct="1"/>
            <a:r>
              <a:rPr lang="en-US" altLang="en-US" sz="2400" smtClean="0"/>
              <a:t>Use bridging,  multiple IP networks or split up single network address ranges (subnet)</a:t>
            </a:r>
          </a:p>
          <a:p>
            <a:pPr lvl="1" eaLnBrk="1" hangingPunct="1"/>
            <a:r>
              <a:rPr lang="en-US" altLang="en-US" sz="2400" smtClean="0"/>
              <a:t>Must reduce the total number of network addresses that are assigned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p:txBody>
          <a:bodyPr/>
          <a:lstStyle/>
          <a:p>
            <a:pPr>
              <a:defRPr/>
            </a:pPr>
            <a:r>
              <a:rPr lang="en-US" altLang="en-US" smtClean="0"/>
              <a:t>Univ. of Tehran</a:t>
            </a:r>
          </a:p>
        </p:txBody>
      </p:sp>
      <p:sp>
        <p:nvSpPr>
          <p:cNvPr id="48131" name="Footer Placeholder 4"/>
          <p:cNvSpPr>
            <a:spLocks noGrp="1"/>
          </p:cNvSpPr>
          <p:nvPr>
            <p:ph type="ftr" sz="quarter" idx="11"/>
          </p:nvPr>
        </p:nvSpPr>
        <p:spPr/>
        <p:txBody>
          <a:bodyPr/>
          <a:lstStyle/>
          <a:p>
            <a:pPr>
              <a:defRPr/>
            </a:pPr>
            <a:r>
              <a:rPr lang="en-US" altLang="en-US" smtClean="0"/>
              <a:t>Computer Network</a:t>
            </a:r>
          </a:p>
        </p:txBody>
      </p:sp>
      <p:sp>
        <p:nvSpPr>
          <p:cNvPr id="48132" name="Slide Number Placeholder 5"/>
          <p:cNvSpPr>
            <a:spLocks noGrp="1"/>
          </p:cNvSpPr>
          <p:nvPr>
            <p:ph type="sldNum" sz="quarter" idx="12"/>
          </p:nvPr>
        </p:nvSpPr>
        <p:spPr/>
        <p:txBody>
          <a:bodyPr/>
          <a:lstStyle/>
          <a:p>
            <a:pPr>
              <a:defRPr/>
            </a:pPr>
            <a:fld id="{80F99827-8582-4AD8-9507-F7FE5703C998}" type="slidenum">
              <a:rPr lang="en-US" altLang="en-US" smtClean="0"/>
              <a:pPr>
                <a:defRPr/>
              </a:pPr>
              <a:t>41</a:t>
            </a:fld>
            <a:endParaRPr lang="en-US" altLang="en-US" smtClean="0"/>
          </a:p>
        </p:txBody>
      </p:sp>
      <p:sp>
        <p:nvSpPr>
          <p:cNvPr id="76805" name="Rectangle 2"/>
          <p:cNvSpPr>
            <a:spLocks noChangeArrowheads="1"/>
          </p:cNvSpPr>
          <p:nvPr/>
        </p:nvSpPr>
        <p:spPr bwMode="auto">
          <a:xfrm>
            <a:off x="457200" y="3124200"/>
            <a:ext cx="8305800" cy="28194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cs typeface="+mn-cs"/>
            </a:endParaRPr>
          </a:p>
        </p:txBody>
      </p:sp>
      <p:sp>
        <p:nvSpPr>
          <p:cNvPr id="48134" name="Rectangle 3"/>
          <p:cNvSpPr>
            <a:spLocks noChangeArrowheads="1"/>
          </p:cNvSpPr>
          <p:nvPr/>
        </p:nvSpPr>
        <p:spPr bwMode="auto">
          <a:xfrm>
            <a:off x="4267200" y="3429000"/>
            <a:ext cx="3276600" cy="609600"/>
          </a:xfrm>
          <a:prstGeom prst="rect">
            <a:avLst/>
          </a:prstGeom>
          <a:solidFill>
            <a:schemeClr val="tx1"/>
          </a:solidFill>
          <a:ln w="9525">
            <a:solidFill>
              <a:schemeClr val="tx1"/>
            </a:solidFill>
            <a:miter lim="800000"/>
            <a:headEnd/>
            <a:tailEnd/>
          </a:ln>
        </p:spPr>
        <p:txBody>
          <a:bodyPr wrap="none" anchor="ctr"/>
          <a:lstStyle/>
          <a:p>
            <a:pPr algn="ctr"/>
            <a:endParaRPr lang="en-US" altLang="en-US"/>
          </a:p>
        </p:txBody>
      </p:sp>
      <p:sp>
        <p:nvSpPr>
          <p:cNvPr id="48135" name="Rectangle 4"/>
          <p:cNvSpPr>
            <a:spLocks noChangeArrowheads="1"/>
          </p:cNvSpPr>
          <p:nvPr/>
        </p:nvSpPr>
        <p:spPr bwMode="auto">
          <a:xfrm>
            <a:off x="4267200" y="4267200"/>
            <a:ext cx="1447800" cy="609600"/>
          </a:xfrm>
          <a:prstGeom prst="rect">
            <a:avLst/>
          </a:prstGeom>
          <a:solidFill>
            <a:schemeClr val="hlink"/>
          </a:solidFill>
          <a:ln w="9525">
            <a:solidFill>
              <a:schemeClr val="tx1"/>
            </a:solidFill>
            <a:miter lim="800000"/>
            <a:headEnd/>
            <a:tailEnd/>
          </a:ln>
        </p:spPr>
        <p:txBody>
          <a:bodyPr wrap="none" anchor="ctr"/>
          <a:lstStyle/>
          <a:p>
            <a:pPr algn="ctr"/>
            <a:endParaRPr lang="en-US" altLang="en-US"/>
          </a:p>
        </p:txBody>
      </p:sp>
      <p:sp>
        <p:nvSpPr>
          <p:cNvPr id="48136" name="Rectangle 5"/>
          <p:cNvSpPr>
            <a:spLocks noChangeArrowheads="1"/>
          </p:cNvSpPr>
          <p:nvPr/>
        </p:nvSpPr>
        <p:spPr bwMode="auto">
          <a:xfrm>
            <a:off x="990600" y="4267200"/>
            <a:ext cx="3276600" cy="609600"/>
          </a:xfrm>
          <a:prstGeom prst="rect">
            <a:avLst/>
          </a:prstGeom>
          <a:solidFill>
            <a:schemeClr val="accent1"/>
          </a:solidFill>
          <a:ln w="9525">
            <a:solidFill>
              <a:schemeClr val="tx1"/>
            </a:solidFill>
            <a:miter lim="800000"/>
            <a:headEnd/>
            <a:tailEnd/>
          </a:ln>
        </p:spPr>
        <p:txBody>
          <a:bodyPr wrap="none" anchor="ctr"/>
          <a:lstStyle/>
          <a:p>
            <a:pPr algn="ctr"/>
            <a:endParaRPr lang="en-US" altLang="en-US"/>
          </a:p>
        </p:txBody>
      </p:sp>
      <p:sp>
        <p:nvSpPr>
          <p:cNvPr id="48137" name="Rectangle 6"/>
          <p:cNvSpPr>
            <a:spLocks noGrp="1" noChangeArrowheads="1"/>
          </p:cNvSpPr>
          <p:nvPr>
            <p:ph type="title"/>
          </p:nvPr>
        </p:nvSpPr>
        <p:spPr/>
        <p:txBody>
          <a:bodyPr/>
          <a:lstStyle/>
          <a:p>
            <a:pPr eaLnBrk="1" hangingPunct="1">
              <a:defRPr/>
            </a:pPr>
            <a:r>
              <a:rPr lang="en-US" altLang="en-US" smtClean="0"/>
              <a:t>Subnetting</a:t>
            </a:r>
          </a:p>
        </p:txBody>
      </p:sp>
      <p:sp>
        <p:nvSpPr>
          <p:cNvPr id="48138" name="Rectangle 7"/>
          <p:cNvSpPr>
            <a:spLocks noGrp="1" noChangeArrowheads="1"/>
          </p:cNvSpPr>
          <p:nvPr>
            <p:ph type="body" idx="1"/>
          </p:nvPr>
        </p:nvSpPr>
        <p:spPr/>
        <p:txBody>
          <a:bodyPr/>
          <a:lstStyle/>
          <a:p>
            <a:pPr eaLnBrk="1" hangingPunct="1"/>
            <a:r>
              <a:rPr lang="en-US" altLang="en-US" smtClean="0"/>
              <a:t>Variable length subnet masks </a:t>
            </a:r>
          </a:p>
          <a:p>
            <a:pPr lvl="1" eaLnBrk="1" hangingPunct="1"/>
            <a:r>
              <a:rPr lang="en-US" altLang="en-US" smtClean="0"/>
              <a:t>Could subnet a class B into several chunks</a:t>
            </a:r>
          </a:p>
        </p:txBody>
      </p:sp>
      <p:sp>
        <p:nvSpPr>
          <p:cNvPr id="48139" name="Rectangle 8"/>
          <p:cNvSpPr>
            <a:spLocks noChangeArrowheads="1"/>
          </p:cNvSpPr>
          <p:nvPr/>
        </p:nvSpPr>
        <p:spPr bwMode="auto">
          <a:xfrm>
            <a:off x="990600" y="3429000"/>
            <a:ext cx="3276600" cy="609600"/>
          </a:xfrm>
          <a:prstGeom prst="rect">
            <a:avLst/>
          </a:prstGeom>
          <a:solidFill>
            <a:schemeClr val="accent1"/>
          </a:solidFill>
          <a:ln w="9525">
            <a:solidFill>
              <a:schemeClr val="tx1"/>
            </a:solidFill>
            <a:miter lim="800000"/>
            <a:headEnd/>
            <a:tailEnd/>
          </a:ln>
        </p:spPr>
        <p:txBody>
          <a:bodyPr wrap="none" anchor="ctr"/>
          <a:lstStyle/>
          <a:p>
            <a:pPr algn="ctr"/>
            <a:endParaRPr lang="en-US" altLang="en-US"/>
          </a:p>
        </p:txBody>
      </p:sp>
      <p:sp>
        <p:nvSpPr>
          <p:cNvPr id="48140" name="Line 9"/>
          <p:cNvSpPr>
            <a:spLocks noChangeShapeType="1"/>
          </p:cNvSpPr>
          <p:nvPr/>
        </p:nvSpPr>
        <p:spPr bwMode="auto">
          <a:xfrm>
            <a:off x="4267200" y="3429000"/>
            <a:ext cx="0" cy="609600"/>
          </a:xfrm>
          <a:prstGeom prst="line">
            <a:avLst/>
          </a:prstGeom>
          <a:noFill/>
          <a:ln w="9525">
            <a:solidFill>
              <a:schemeClr val="tx1"/>
            </a:solidFill>
            <a:round/>
            <a:headEnd/>
            <a:tailEnd/>
          </a:ln>
        </p:spPr>
        <p:txBody>
          <a:bodyPr wrap="none" anchor="ctr"/>
          <a:lstStyle/>
          <a:p>
            <a:endParaRPr lang="en-US"/>
          </a:p>
        </p:txBody>
      </p:sp>
      <p:sp>
        <p:nvSpPr>
          <p:cNvPr id="48141" name="Text Box 10"/>
          <p:cNvSpPr txBox="1">
            <a:spLocks noChangeArrowheads="1"/>
          </p:cNvSpPr>
          <p:nvPr/>
        </p:nvSpPr>
        <p:spPr bwMode="auto">
          <a:xfrm>
            <a:off x="1203325" y="3516313"/>
            <a:ext cx="1116013"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Network</a:t>
            </a:r>
          </a:p>
        </p:txBody>
      </p:sp>
      <p:sp>
        <p:nvSpPr>
          <p:cNvPr id="48142" name="Text Box 11"/>
          <p:cNvSpPr txBox="1">
            <a:spLocks noChangeArrowheads="1"/>
          </p:cNvSpPr>
          <p:nvPr/>
        </p:nvSpPr>
        <p:spPr bwMode="auto">
          <a:xfrm>
            <a:off x="5334000" y="3551238"/>
            <a:ext cx="706438"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Host</a:t>
            </a:r>
          </a:p>
        </p:txBody>
      </p:sp>
      <p:sp>
        <p:nvSpPr>
          <p:cNvPr id="48143" name="Rectangle 12"/>
          <p:cNvSpPr>
            <a:spLocks noChangeArrowheads="1"/>
          </p:cNvSpPr>
          <p:nvPr/>
        </p:nvSpPr>
        <p:spPr bwMode="auto">
          <a:xfrm>
            <a:off x="5715000" y="4267200"/>
            <a:ext cx="1828800" cy="609600"/>
          </a:xfrm>
          <a:prstGeom prst="rect">
            <a:avLst/>
          </a:prstGeom>
          <a:solidFill>
            <a:schemeClr val="tx1"/>
          </a:solidFill>
          <a:ln w="9525">
            <a:solidFill>
              <a:schemeClr val="tx1"/>
            </a:solidFill>
            <a:miter lim="800000"/>
            <a:headEnd/>
            <a:tailEnd/>
          </a:ln>
        </p:spPr>
        <p:txBody>
          <a:bodyPr wrap="none" anchor="ctr"/>
          <a:lstStyle/>
          <a:p>
            <a:pPr algn="ctr"/>
            <a:endParaRPr lang="en-US" altLang="en-US"/>
          </a:p>
        </p:txBody>
      </p:sp>
      <p:sp>
        <p:nvSpPr>
          <p:cNvPr id="48144" name="Text Box 13"/>
          <p:cNvSpPr txBox="1">
            <a:spLocks noChangeArrowheads="1"/>
          </p:cNvSpPr>
          <p:nvPr/>
        </p:nvSpPr>
        <p:spPr bwMode="auto">
          <a:xfrm>
            <a:off x="1203325" y="4354513"/>
            <a:ext cx="1116013"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Network</a:t>
            </a:r>
          </a:p>
        </p:txBody>
      </p:sp>
      <p:sp>
        <p:nvSpPr>
          <p:cNvPr id="48145" name="Text Box 14"/>
          <p:cNvSpPr txBox="1">
            <a:spLocks noChangeArrowheads="1"/>
          </p:cNvSpPr>
          <p:nvPr/>
        </p:nvSpPr>
        <p:spPr bwMode="auto">
          <a:xfrm>
            <a:off x="6477000" y="4389438"/>
            <a:ext cx="706438"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Host</a:t>
            </a:r>
          </a:p>
        </p:txBody>
      </p:sp>
      <p:sp>
        <p:nvSpPr>
          <p:cNvPr id="48146" name="Text Box 15"/>
          <p:cNvSpPr txBox="1">
            <a:spLocks noChangeArrowheads="1"/>
          </p:cNvSpPr>
          <p:nvPr/>
        </p:nvSpPr>
        <p:spPr bwMode="auto">
          <a:xfrm>
            <a:off x="4540250" y="4389438"/>
            <a:ext cx="989013"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Subnet</a:t>
            </a:r>
          </a:p>
        </p:txBody>
      </p:sp>
      <p:sp>
        <p:nvSpPr>
          <p:cNvPr id="48147" name="Line 16"/>
          <p:cNvSpPr>
            <a:spLocks noChangeShapeType="1"/>
          </p:cNvSpPr>
          <p:nvPr/>
        </p:nvSpPr>
        <p:spPr bwMode="auto">
          <a:xfrm>
            <a:off x="5715000" y="4267200"/>
            <a:ext cx="0" cy="609600"/>
          </a:xfrm>
          <a:prstGeom prst="line">
            <a:avLst/>
          </a:prstGeom>
          <a:noFill/>
          <a:ln w="9525">
            <a:solidFill>
              <a:schemeClr val="tx1"/>
            </a:solidFill>
            <a:round/>
            <a:headEnd/>
            <a:tailEnd/>
          </a:ln>
        </p:spPr>
        <p:txBody>
          <a:bodyPr wrap="none" anchor="ctr"/>
          <a:lstStyle/>
          <a:p>
            <a:endParaRPr lang="en-US"/>
          </a:p>
        </p:txBody>
      </p:sp>
      <p:sp>
        <p:nvSpPr>
          <p:cNvPr id="48148" name="Rectangle 17"/>
          <p:cNvSpPr>
            <a:spLocks noChangeArrowheads="1"/>
          </p:cNvSpPr>
          <p:nvPr/>
        </p:nvSpPr>
        <p:spPr bwMode="auto">
          <a:xfrm>
            <a:off x="990600" y="5105400"/>
            <a:ext cx="6553200" cy="609600"/>
          </a:xfrm>
          <a:prstGeom prst="rect">
            <a:avLst/>
          </a:prstGeom>
          <a:noFill/>
          <a:ln w="9525">
            <a:solidFill>
              <a:schemeClr val="tx1"/>
            </a:solidFill>
            <a:miter lim="800000"/>
            <a:headEnd/>
            <a:tailEnd/>
          </a:ln>
        </p:spPr>
        <p:txBody>
          <a:bodyPr wrap="none" anchor="ctr"/>
          <a:lstStyle/>
          <a:p>
            <a:pPr algn="ctr"/>
            <a:endParaRPr lang="en-US" altLang="en-US"/>
          </a:p>
        </p:txBody>
      </p:sp>
      <p:sp>
        <p:nvSpPr>
          <p:cNvPr id="48149" name="Text Box 18"/>
          <p:cNvSpPr txBox="1">
            <a:spLocks noChangeArrowheads="1"/>
          </p:cNvSpPr>
          <p:nvPr/>
        </p:nvSpPr>
        <p:spPr bwMode="auto">
          <a:xfrm>
            <a:off x="1203325" y="5192713"/>
            <a:ext cx="889000"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1111..</a:t>
            </a:r>
          </a:p>
        </p:txBody>
      </p:sp>
      <p:sp>
        <p:nvSpPr>
          <p:cNvPr id="48150" name="Text Box 19"/>
          <p:cNvSpPr txBox="1">
            <a:spLocks noChangeArrowheads="1"/>
          </p:cNvSpPr>
          <p:nvPr/>
        </p:nvSpPr>
        <p:spPr bwMode="auto">
          <a:xfrm>
            <a:off x="5943600" y="5227638"/>
            <a:ext cx="1314450"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00000000</a:t>
            </a:r>
          </a:p>
        </p:txBody>
      </p:sp>
      <p:sp>
        <p:nvSpPr>
          <p:cNvPr id="48151" name="Line 20"/>
          <p:cNvSpPr>
            <a:spLocks noChangeShapeType="1"/>
          </p:cNvSpPr>
          <p:nvPr/>
        </p:nvSpPr>
        <p:spPr bwMode="auto">
          <a:xfrm>
            <a:off x="5715000" y="5105400"/>
            <a:ext cx="0" cy="609600"/>
          </a:xfrm>
          <a:prstGeom prst="line">
            <a:avLst/>
          </a:prstGeom>
          <a:noFill/>
          <a:ln w="9525">
            <a:solidFill>
              <a:schemeClr val="tx1"/>
            </a:solidFill>
            <a:round/>
            <a:headEnd/>
            <a:tailEnd/>
          </a:ln>
        </p:spPr>
        <p:txBody>
          <a:bodyPr wrap="none" anchor="ctr"/>
          <a:lstStyle/>
          <a:p>
            <a:endParaRPr lang="en-US"/>
          </a:p>
        </p:txBody>
      </p:sp>
      <p:sp>
        <p:nvSpPr>
          <p:cNvPr id="48152" name="Text Box 21"/>
          <p:cNvSpPr txBox="1">
            <a:spLocks noChangeArrowheads="1"/>
          </p:cNvSpPr>
          <p:nvPr/>
        </p:nvSpPr>
        <p:spPr bwMode="auto">
          <a:xfrm>
            <a:off x="4495800" y="5227638"/>
            <a:ext cx="889000"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..1111</a:t>
            </a:r>
          </a:p>
        </p:txBody>
      </p:sp>
      <p:sp>
        <p:nvSpPr>
          <p:cNvPr id="48153" name="Text Box 22"/>
          <p:cNvSpPr txBox="1">
            <a:spLocks noChangeArrowheads="1"/>
          </p:cNvSpPr>
          <p:nvPr/>
        </p:nvSpPr>
        <p:spPr bwMode="auto">
          <a:xfrm>
            <a:off x="7772400" y="5227638"/>
            <a:ext cx="790575" cy="396875"/>
          </a:xfrm>
          <a:prstGeom prst="rect">
            <a:avLst/>
          </a:prstGeom>
          <a:noFill/>
          <a:ln w="9525">
            <a:noFill/>
            <a:miter lim="800000"/>
            <a:headEnd/>
            <a:tailEnd/>
          </a:ln>
        </p:spPr>
        <p:txBody>
          <a:bodyPr wrap="none">
            <a:spAutoFit/>
          </a:bodyPr>
          <a:lstStyle/>
          <a:p>
            <a:pPr eaLnBrk="0" hangingPunct="0"/>
            <a:r>
              <a:rPr lang="en-US" altLang="en-US" sz="2000">
                <a:solidFill>
                  <a:srgbClr val="000000"/>
                </a:solidFill>
                <a:latin typeface="Times New Roman" pitchFamily="18" charset="0"/>
              </a:rPr>
              <a:t>Mask</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p:txBody>
          <a:bodyPr/>
          <a:lstStyle/>
          <a:p>
            <a:pPr>
              <a:defRPr/>
            </a:pPr>
            <a:r>
              <a:rPr lang="en-US" altLang="en-US" smtClean="0"/>
              <a:t>Univ. of Tehran</a:t>
            </a:r>
          </a:p>
        </p:txBody>
      </p:sp>
      <p:sp>
        <p:nvSpPr>
          <p:cNvPr id="52227" name="Footer Placeholder 4"/>
          <p:cNvSpPr>
            <a:spLocks noGrp="1"/>
          </p:cNvSpPr>
          <p:nvPr>
            <p:ph type="ftr" sz="quarter" idx="11"/>
          </p:nvPr>
        </p:nvSpPr>
        <p:spPr/>
        <p:txBody>
          <a:bodyPr/>
          <a:lstStyle/>
          <a:p>
            <a:pPr>
              <a:defRPr/>
            </a:pPr>
            <a:r>
              <a:rPr lang="en-US" altLang="en-US" smtClean="0"/>
              <a:t>Computer Network</a:t>
            </a:r>
          </a:p>
        </p:txBody>
      </p:sp>
      <p:sp>
        <p:nvSpPr>
          <p:cNvPr id="52228" name="Slide Number Placeholder 5"/>
          <p:cNvSpPr>
            <a:spLocks noGrp="1"/>
          </p:cNvSpPr>
          <p:nvPr>
            <p:ph type="sldNum" sz="quarter" idx="12"/>
          </p:nvPr>
        </p:nvSpPr>
        <p:spPr/>
        <p:txBody>
          <a:bodyPr/>
          <a:lstStyle/>
          <a:p>
            <a:pPr>
              <a:defRPr/>
            </a:pPr>
            <a:fld id="{AD3FC0A4-A867-4999-9D64-D1F38D11F88B}" type="slidenum">
              <a:rPr lang="en-US" altLang="en-US" smtClean="0"/>
              <a:pPr>
                <a:defRPr/>
              </a:pPr>
              <a:t>42</a:t>
            </a:fld>
            <a:endParaRPr lang="en-US" altLang="en-US" smtClean="0"/>
          </a:p>
        </p:txBody>
      </p:sp>
      <p:sp>
        <p:nvSpPr>
          <p:cNvPr id="55301" name="Rectangle 2"/>
          <p:cNvSpPr>
            <a:spLocks noGrp="1" noChangeArrowheads="1"/>
          </p:cNvSpPr>
          <p:nvPr>
            <p:ph type="title"/>
          </p:nvPr>
        </p:nvSpPr>
        <p:spPr/>
        <p:txBody>
          <a:bodyPr/>
          <a:lstStyle/>
          <a:p>
            <a:pPr eaLnBrk="1" hangingPunct="1">
              <a:defRPr/>
            </a:pPr>
            <a:r>
              <a:rPr lang="en-US" altLang="en-US" smtClean="0"/>
              <a:t>Network Address Translation (NAT)</a:t>
            </a:r>
          </a:p>
        </p:txBody>
      </p:sp>
      <p:sp>
        <p:nvSpPr>
          <p:cNvPr id="52230" name="Rectangle 3"/>
          <p:cNvSpPr>
            <a:spLocks noGrp="1" noChangeArrowheads="1"/>
          </p:cNvSpPr>
          <p:nvPr>
            <p:ph type="body" idx="1"/>
          </p:nvPr>
        </p:nvSpPr>
        <p:spPr/>
        <p:txBody>
          <a:bodyPr/>
          <a:lstStyle/>
          <a:p>
            <a:pPr eaLnBrk="1" hangingPunct="1"/>
            <a:r>
              <a:rPr lang="en-US" altLang="en-US" smtClean="0"/>
              <a:t>Sits between your network and the Internet</a:t>
            </a:r>
          </a:p>
          <a:p>
            <a:pPr eaLnBrk="1" hangingPunct="1"/>
            <a:r>
              <a:rPr lang="en-US" altLang="en-US" smtClean="0"/>
              <a:t>Translates local network layer addresses to global IP addresses</a:t>
            </a:r>
          </a:p>
          <a:p>
            <a:pPr eaLnBrk="1" hangingPunct="1"/>
            <a:r>
              <a:rPr lang="en-US" altLang="en-US" smtClean="0"/>
              <a:t>Has a pool of global IP addresses (less than number of hosts on your network)</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2"/>
          <p:cNvSpPr>
            <a:spLocks noGrp="1"/>
          </p:cNvSpPr>
          <p:nvPr>
            <p:ph type="dt" sz="quarter" idx="10"/>
          </p:nvPr>
        </p:nvSpPr>
        <p:spPr/>
        <p:txBody>
          <a:bodyPr/>
          <a:lstStyle/>
          <a:p>
            <a:pPr>
              <a:defRPr/>
            </a:pPr>
            <a:r>
              <a:rPr lang="en-US" altLang="en-US" smtClean="0"/>
              <a:t>Univ. of Tehran</a:t>
            </a:r>
          </a:p>
        </p:txBody>
      </p:sp>
      <p:sp>
        <p:nvSpPr>
          <p:cNvPr id="54275" name="Footer Placeholder 3"/>
          <p:cNvSpPr>
            <a:spLocks noGrp="1"/>
          </p:cNvSpPr>
          <p:nvPr>
            <p:ph type="ftr" sz="quarter" idx="11"/>
          </p:nvPr>
        </p:nvSpPr>
        <p:spPr/>
        <p:txBody>
          <a:bodyPr/>
          <a:lstStyle/>
          <a:p>
            <a:pPr>
              <a:defRPr/>
            </a:pPr>
            <a:r>
              <a:rPr lang="en-US" altLang="en-US" smtClean="0"/>
              <a:t>Computer Network</a:t>
            </a:r>
          </a:p>
        </p:txBody>
      </p:sp>
      <p:sp>
        <p:nvSpPr>
          <p:cNvPr id="54276" name="Slide Number Placeholder 4"/>
          <p:cNvSpPr>
            <a:spLocks noGrp="1"/>
          </p:cNvSpPr>
          <p:nvPr>
            <p:ph type="sldNum" sz="quarter" idx="12"/>
          </p:nvPr>
        </p:nvSpPr>
        <p:spPr/>
        <p:txBody>
          <a:bodyPr/>
          <a:lstStyle/>
          <a:p>
            <a:pPr>
              <a:defRPr/>
            </a:pPr>
            <a:fld id="{8D175CB8-C32F-402E-8820-583C13769342}" type="slidenum">
              <a:rPr lang="en-US" altLang="en-US" smtClean="0"/>
              <a:pPr>
                <a:defRPr/>
              </a:pPr>
              <a:t>43</a:t>
            </a:fld>
            <a:endParaRPr lang="en-US" altLang="en-US" smtClean="0"/>
          </a:p>
        </p:txBody>
      </p:sp>
      <p:sp>
        <p:nvSpPr>
          <p:cNvPr id="89093" name="Rectangle 2"/>
          <p:cNvSpPr>
            <a:spLocks noChangeArrowheads="1"/>
          </p:cNvSpPr>
          <p:nvPr/>
        </p:nvSpPr>
        <p:spPr bwMode="auto">
          <a:xfrm>
            <a:off x="457200" y="1447800"/>
            <a:ext cx="8305800" cy="44958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cs typeface="+mn-cs"/>
            </a:endParaRPr>
          </a:p>
        </p:txBody>
      </p:sp>
      <p:sp>
        <p:nvSpPr>
          <p:cNvPr id="54278" name="Rectangle 3"/>
          <p:cNvSpPr>
            <a:spLocks noGrp="1" noChangeArrowheads="1"/>
          </p:cNvSpPr>
          <p:nvPr>
            <p:ph type="title"/>
          </p:nvPr>
        </p:nvSpPr>
        <p:spPr/>
        <p:txBody>
          <a:bodyPr/>
          <a:lstStyle/>
          <a:p>
            <a:pPr eaLnBrk="1" hangingPunct="1"/>
            <a:r>
              <a:rPr lang="en-US" altLang="en-US" smtClean="0"/>
              <a:t>NAT Illustration</a:t>
            </a:r>
          </a:p>
        </p:txBody>
      </p:sp>
      <p:sp>
        <p:nvSpPr>
          <p:cNvPr id="54279" name="Oval 4"/>
          <p:cNvSpPr>
            <a:spLocks noChangeArrowheads="1"/>
          </p:cNvSpPr>
          <p:nvPr/>
        </p:nvSpPr>
        <p:spPr bwMode="auto">
          <a:xfrm>
            <a:off x="1905000" y="2209800"/>
            <a:ext cx="1885950" cy="1066800"/>
          </a:xfrm>
          <a:prstGeom prst="ellipse">
            <a:avLst/>
          </a:prstGeom>
          <a:solidFill>
            <a:schemeClr val="accent2"/>
          </a:solidFill>
          <a:ln w="9525">
            <a:solidFill>
              <a:schemeClr val="tx1"/>
            </a:solidFill>
            <a:round/>
            <a:headEnd/>
            <a:tailEnd/>
          </a:ln>
        </p:spPr>
        <p:txBody>
          <a:bodyPr anchor="ctr"/>
          <a:lstStyle/>
          <a:p>
            <a:pPr algn="ctr" eaLnBrk="0" hangingPunct="0"/>
            <a:r>
              <a:rPr lang="en-US" altLang="en-US" sz="2000">
                <a:solidFill>
                  <a:srgbClr val="000000"/>
                </a:solidFill>
                <a:latin typeface="Times New Roman" pitchFamily="18" charset="0"/>
              </a:rPr>
              <a:t>Global Internet</a:t>
            </a:r>
          </a:p>
        </p:txBody>
      </p:sp>
      <p:sp>
        <p:nvSpPr>
          <p:cNvPr id="54280" name="Oval 5"/>
          <p:cNvSpPr>
            <a:spLocks noChangeArrowheads="1"/>
          </p:cNvSpPr>
          <p:nvPr/>
        </p:nvSpPr>
        <p:spPr bwMode="auto">
          <a:xfrm>
            <a:off x="5943600" y="2286000"/>
            <a:ext cx="1905000" cy="990600"/>
          </a:xfrm>
          <a:prstGeom prst="ellipse">
            <a:avLst/>
          </a:prstGeom>
          <a:solidFill>
            <a:schemeClr val="accent1"/>
          </a:solidFill>
          <a:ln w="9525">
            <a:solidFill>
              <a:schemeClr val="tx1"/>
            </a:solidFill>
            <a:round/>
            <a:headEnd/>
            <a:tailEnd/>
          </a:ln>
        </p:spPr>
        <p:txBody>
          <a:bodyPr anchor="ctr"/>
          <a:lstStyle/>
          <a:p>
            <a:pPr algn="ctr" eaLnBrk="0" hangingPunct="0"/>
            <a:r>
              <a:rPr lang="en-US" altLang="en-US" sz="2000">
                <a:solidFill>
                  <a:srgbClr val="000000"/>
                </a:solidFill>
                <a:latin typeface="Times New Roman" pitchFamily="18" charset="0"/>
              </a:rPr>
              <a:t>Private</a:t>
            </a:r>
          </a:p>
          <a:p>
            <a:pPr algn="ctr" eaLnBrk="0" hangingPunct="0"/>
            <a:r>
              <a:rPr lang="en-US" altLang="en-US" sz="2000">
                <a:solidFill>
                  <a:srgbClr val="000000"/>
                </a:solidFill>
                <a:latin typeface="Times New Roman" pitchFamily="18" charset="0"/>
              </a:rPr>
              <a:t>Network</a:t>
            </a:r>
          </a:p>
        </p:txBody>
      </p:sp>
      <p:grpSp>
        <p:nvGrpSpPr>
          <p:cNvPr id="54281" name="Group 6"/>
          <p:cNvGrpSpPr>
            <a:grpSpLocks/>
          </p:cNvGrpSpPr>
          <p:nvPr/>
        </p:nvGrpSpPr>
        <p:grpSpPr bwMode="auto">
          <a:xfrm>
            <a:off x="4629150" y="2087563"/>
            <a:ext cx="457200" cy="1143000"/>
            <a:chOff x="3456" y="1440"/>
            <a:chExt cx="288" cy="720"/>
          </a:xfrm>
        </p:grpSpPr>
        <p:sp>
          <p:nvSpPr>
            <p:cNvPr id="54302" name="Rectangle 7"/>
            <p:cNvSpPr>
              <a:spLocks noChangeArrowheads="1"/>
            </p:cNvSpPr>
            <p:nvPr/>
          </p:nvSpPr>
          <p:spPr bwMode="auto">
            <a:xfrm>
              <a:off x="3456" y="1440"/>
              <a:ext cx="288" cy="720"/>
            </a:xfrm>
            <a:prstGeom prst="rect">
              <a:avLst/>
            </a:prstGeom>
            <a:noFill/>
            <a:ln w="9525">
              <a:solidFill>
                <a:schemeClr val="tx1"/>
              </a:solidFill>
              <a:miter lim="800000"/>
              <a:headEnd/>
              <a:tailEnd/>
            </a:ln>
          </p:spPr>
          <p:txBody>
            <a:bodyPr wrap="none" anchor="ctr"/>
            <a:lstStyle/>
            <a:p>
              <a:pPr algn="ctr"/>
              <a:endParaRPr lang="en-US" altLang="en-US"/>
            </a:p>
          </p:txBody>
        </p:sp>
        <p:sp>
          <p:nvSpPr>
            <p:cNvPr id="54303" name="Line 8"/>
            <p:cNvSpPr>
              <a:spLocks noChangeShapeType="1"/>
            </p:cNvSpPr>
            <p:nvPr/>
          </p:nvSpPr>
          <p:spPr bwMode="auto">
            <a:xfrm>
              <a:off x="3456" y="2064"/>
              <a:ext cx="288" cy="0"/>
            </a:xfrm>
            <a:prstGeom prst="line">
              <a:avLst/>
            </a:prstGeom>
            <a:noFill/>
            <a:ln w="9525">
              <a:solidFill>
                <a:schemeClr val="tx1"/>
              </a:solidFill>
              <a:round/>
              <a:headEnd/>
              <a:tailEnd/>
            </a:ln>
          </p:spPr>
          <p:txBody>
            <a:bodyPr wrap="none" anchor="ctr"/>
            <a:lstStyle/>
            <a:p>
              <a:endParaRPr lang="en-US"/>
            </a:p>
          </p:txBody>
        </p:sp>
        <p:sp>
          <p:nvSpPr>
            <p:cNvPr id="54304" name="Line 9"/>
            <p:cNvSpPr>
              <a:spLocks noChangeShapeType="1"/>
            </p:cNvSpPr>
            <p:nvPr/>
          </p:nvSpPr>
          <p:spPr bwMode="auto">
            <a:xfrm>
              <a:off x="3456" y="1968"/>
              <a:ext cx="288" cy="0"/>
            </a:xfrm>
            <a:prstGeom prst="line">
              <a:avLst/>
            </a:prstGeom>
            <a:noFill/>
            <a:ln w="9525">
              <a:solidFill>
                <a:schemeClr val="tx1"/>
              </a:solidFill>
              <a:round/>
              <a:headEnd/>
              <a:tailEnd/>
            </a:ln>
          </p:spPr>
          <p:txBody>
            <a:bodyPr wrap="none" anchor="ctr"/>
            <a:lstStyle/>
            <a:p>
              <a:endParaRPr lang="en-US"/>
            </a:p>
          </p:txBody>
        </p:sp>
        <p:sp>
          <p:nvSpPr>
            <p:cNvPr id="54305" name="Line 10"/>
            <p:cNvSpPr>
              <a:spLocks noChangeShapeType="1"/>
            </p:cNvSpPr>
            <p:nvPr/>
          </p:nvSpPr>
          <p:spPr bwMode="auto">
            <a:xfrm>
              <a:off x="3456" y="1872"/>
              <a:ext cx="288" cy="0"/>
            </a:xfrm>
            <a:prstGeom prst="line">
              <a:avLst/>
            </a:prstGeom>
            <a:noFill/>
            <a:ln w="9525">
              <a:solidFill>
                <a:schemeClr val="tx1"/>
              </a:solidFill>
              <a:round/>
              <a:headEnd/>
              <a:tailEnd/>
            </a:ln>
          </p:spPr>
          <p:txBody>
            <a:bodyPr wrap="none" anchor="ctr"/>
            <a:lstStyle/>
            <a:p>
              <a:endParaRPr lang="en-US"/>
            </a:p>
          </p:txBody>
        </p:sp>
        <p:sp>
          <p:nvSpPr>
            <p:cNvPr id="54306" name="Line 11"/>
            <p:cNvSpPr>
              <a:spLocks noChangeShapeType="1"/>
            </p:cNvSpPr>
            <p:nvPr/>
          </p:nvSpPr>
          <p:spPr bwMode="auto">
            <a:xfrm>
              <a:off x="3456" y="1776"/>
              <a:ext cx="288" cy="0"/>
            </a:xfrm>
            <a:prstGeom prst="line">
              <a:avLst/>
            </a:prstGeom>
            <a:noFill/>
            <a:ln w="9525">
              <a:solidFill>
                <a:schemeClr val="tx1"/>
              </a:solidFill>
              <a:round/>
              <a:headEnd/>
              <a:tailEnd/>
            </a:ln>
          </p:spPr>
          <p:txBody>
            <a:bodyPr wrap="none" anchor="ctr"/>
            <a:lstStyle/>
            <a:p>
              <a:endParaRPr lang="en-US"/>
            </a:p>
          </p:txBody>
        </p:sp>
        <p:sp>
          <p:nvSpPr>
            <p:cNvPr id="54307" name="Line 12"/>
            <p:cNvSpPr>
              <a:spLocks noChangeShapeType="1"/>
            </p:cNvSpPr>
            <p:nvPr/>
          </p:nvSpPr>
          <p:spPr bwMode="auto">
            <a:xfrm>
              <a:off x="3456" y="1680"/>
              <a:ext cx="288" cy="0"/>
            </a:xfrm>
            <a:prstGeom prst="line">
              <a:avLst/>
            </a:prstGeom>
            <a:noFill/>
            <a:ln w="9525">
              <a:solidFill>
                <a:schemeClr val="tx1"/>
              </a:solidFill>
              <a:round/>
              <a:headEnd/>
              <a:tailEnd/>
            </a:ln>
          </p:spPr>
          <p:txBody>
            <a:bodyPr wrap="none" anchor="ctr"/>
            <a:lstStyle/>
            <a:p>
              <a:endParaRPr lang="en-US"/>
            </a:p>
          </p:txBody>
        </p:sp>
      </p:grpSp>
      <p:sp>
        <p:nvSpPr>
          <p:cNvPr id="54282" name="Text Box 13"/>
          <p:cNvSpPr txBox="1">
            <a:spLocks noChangeArrowheads="1"/>
          </p:cNvSpPr>
          <p:nvPr/>
        </p:nvSpPr>
        <p:spPr bwMode="auto">
          <a:xfrm>
            <a:off x="3581400" y="1524000"/>
            <a:ext cx="2533650" cy="581025"/>
          </a:xfrm>
          <a:prstGeom prst="rect">
            <a:avLst/>
          </a:prstGeom>
          <a:noFill/>
          <a:ln w="9525">
            <a:noFill/>
            <a:miter lim="800000"/>
            <a:headEnd/>
            <a:tailEnd/>
          </a:ln>
        </p:spPr>
        <p:txBody>
          <a:bodyPr>
            <a:spAutoFit/>
          </a:bodyPr>
          <a:lstStyle/>
          <a:p>
            <a:pPr algn="ctr" eaLnBrk="0" hangingPunct="0"/>
            <a:r>
              <a:rPr lang="en-US" altLang="en-US" sz="1600">
                <a:solidFill>
                  <a:srgbClr val="000000"/>
                </a:solidFill>
                <a:latin typeface="Times New Roman" pitchFamily="18" charset="0"/>
              </a:rPr>
              <a:t>Pool of global IP addresses</a:t>
            </a:r>
          </a:p>
        </p:txBody>
      </p:sp>
      <p:sp>
        <p:nvSpPr>
          <p:cNvPr id="54283" name="Line 14"/>
          <p:cNvSpPr>
            <a:spLocks noChangeShapeType="1"/>
          </p:cNvSpPr>
          <p:nvPr/>
        </p:nvSpPr>
        <p:spPr bwMode="auto">
          <a:xfrm>
            <a:off x="4857750" y="3230563"/>
            <a:ext cx="0" cy="152400"/>
          </a:xfrm>
          <a:prstGeom prst="line">
            <a:avLst/>
          </a:prstGeom>
          <a:noFill/>
          <a:ln w="9525">
            <a:solidFill>
              <a:schemeClr val="tx1"/>
            </a:solidFill>
            <a:round/>
            <a:headEnd/>
            <a:tailEnd type="triangle" w="med" len="med"/>
          </a:ln>
        </p:spPr>
        <p:txBody>
          <a:bodyPr wrap="none" anchor="ctr"/>
          <a:lstStyle/>
          <a:p>
            <a:endParaRPr lang="en-US"/>
          </a:p>
        </p:txBody>
      </p:sp>
      <p:sp>
        <p:nvSpPr>
          <p:cNvPr id="54284" name="Text Box 15"/>
          <p:cNvSpPr txBox="1">
            <a:spLocks noChangeArrowheads="1"/>
          </p:cNvSpPr>
          <p:nvPr/>
        </p:nvSpPr>
        <p:spPr bwMode="auto">
          <a:xfrm>
            <a:off x="611188" y="4495800"/>
            <a:ext cx="7466012" cy="1311275"/>
          </a:xfrm>
          <a:prstGeom prst="rect">
            <a:avLst/>
          </a:prstGeom>
          <a:noFill/>
          <a:ln w="9525">
            <a:noFill/>
            <a:miter lim="800000"/>
            <a:headEnd/>
            <a:tailEnd/>
          </a:ln>
        </p:spPr>
        <p:txBody>
          <a:bodyPr>
            <a:spAutoFit/>
          </a:bodyPr>
          <a:lstStyle/>
          <a:p>
            <a:pPr marL="107950" indent="-107950" eaLnBrk="0" hangingPunct="0">
              <a:buFontTx/>
              <a:buChar char="•"/>
            </a:pPr>
            <a:r>
              <a:rPr lang="en-US" altLang="en-US" sz="2000" b="1">
                <a:solidFill>
                  <a:srgbClr val="000000"/>
                </a:solidFill>
                <a:latin typeface="Times New Roman" pitchFamily="18" charset="0"/>
              </a:rPr>
              <a:t>Operation: Source (S)</a:t>
            </a:r>
            <a:r>
              <a:rPr lang="en-US" altLang="en-US" sz="2000" b="1" baseline="-25000">
                <a:solidFill>
                  <a:srgbClr val="000000"/>
                </a:solidFill>
                <a:latin typeface="Times New Roman" pitchFamily="18" charset="0"/>
              </a:rPr>
              <a:t> </a:t>
            </a:r>
            <a:r>
              <a:rPr lang="en-US" altLang="en-US" sz="2000" b="1">
                <a:solidFill>
                  <a:srgbClr val="000000"/>
                </a:solidFill>
                <a:latin typeface="Times New Roman" pitchFamily="18" charset="0"/>
              </a:rPr>
              <a:t>wants to talk to Destination (D):</a:t>
            </a:r>
            <a:endParaRPr lang="en-US" altLang="en-US" sz="2000">
              <a:solidFill>
                <a:srgbClr val="000000"/>
              </a:solidFill>
              <a:latin typeface="Times New Roman" pitchFamily="18" charset="0"/>
            </a:endParaRPr>
          </a:p>
          <a:p>
            <a:pPr lvl="1" indent="-168275" eaLnBrk="0" hangingPunct="0">
              <a:buFontTx/>
              <a:buChar char="•"/>
            </a:pPr>
            <a:r>
              <a:rPr lang="en-US" altLang="en-US" sz="2000">
                <a:solidFill>
                  <a:srgbClr val="000000"/>
                </a:solidFill>
                <a:latin typeface="Times New Roman" pitchFamily="18" charset="0"/>
              </a:rPr>
              <a:t>Create S</a:t>
            </a:r>
            <a:r>
              <a:rPr lang="en-US" altLang="en-US" sz="2000" baseline="-25000">
                <a:solidFill>
                  <a:srgbClr val="000000"/>
                </a:solidFill>
                <a:latin typeface="Times New Roman" pitchFamily="18" charset="0"/>
              </a:rPr>
              <a:t>g</a:t>
            </a:r>
            <a:r>
              <a:rPr lang="en-US" altLang="en-US" sz="2000">
                <a:solidFill>
                  <a:srgbClr val="000000"/>
                </a:solidFill>
                <a:latin typeface="Times New Roman" pitchFamily="18" charset="0"/>
              </a:rPr>
              <a:t>-S</a:t>
            </a:r>
            <a:r>
              <a:rPr lang="en-US" altLang="en-US" sz="2000" baseline="-25000">
                <a:solidFill>
                  <a:srgbClr val="000000"/>
                </a:solidFill>
                <a:latin typeface="Times New Roman" pitchFamily="18" charset="0"/>
              </a:rPr>
              <a:t>p</a:t>
            </a:r>
            <a:r>
              <a:rPr lang="en-US" altLang="en-US" sz="2000">
                <a:solidFill>
                  <a:srgbClr val="000000"/>
                </a:solidFill>
                <a:latin typeface="Times New Roman" pitchFamily="18" charset="0"/>
              </a:rPr>
              <a:t> mapping</a:t>
            </a:r>
          </a:p>
          <a:p>
            <a:pPr lvl="1" indent="-168275" eaLnBrk="0" hangingPunct="0">
              <a:buFontTx/>
              <a:buChar char="•"/>
            </a:pPr>
            <a:r>
              <a:rPr lang="en-US" altLang="en-US" sz="2000">
                <a:solidFill>
                  <a:srgbClr val="000000"/>
                </a:solidFill>
                <a:latin typeface="Times New Roman" pitchFamily="18" charset="0"/>
              </a:rPr>
              <a:t>Replace S</a:t>
            </a:r>
            <a:r>
              <a:rPr lang="en-US" altLang="en-US" sz="2000" baseline="-25000">
                <a:solidFill>
                  <a:srgbClr val="000000"/>
                </a:solidFill>
                <a:latin typeface="Times New Roman" pitchFamily="18" charset="0"/>
              </a:rPr>
              <a:t>p</a:t>
            </a:r>
            <a:r>
              <a:rPr lang="en-US" altLang="en-US" sz="2000">
                <a:solidFill>
                  <a:srgbClr val="000000"/>
                </a:solidFill>
                <a:latin typeface="Times New Roman" pitchFamily="18" charset="0"/>
              </a:rPr>
              <a:t> with S</a:t>
            </a:r>
            <a:r>
              <a:rPr lang="en-US" altLang="en-US" sz="2000" baseline="-25000">
                <a:solidFill>
                  <a:srgbClr val="000000"/>
                </a:solidFill>
                <a:latin typeface="Times New Roman" pitchFamily="18" charset="0"/>
              </a:rPr>
              <a:t>g</a:t>
            </a:r>
            <a:r>
              <a:rPr lang="en-US" altLang="en-US" sz="2000">
                <a:solidFill>
                  <a:srgbClr val="000000"/>
                </a:solidFill>
                <a:latin typeface="Times New Roman" pitchFamily="18" charset="0"/>
              </a:rPr>
              <a:t> for outgoing packets</a:t>
            </a:r>
          </a:p>
          <a:p>
            <a:pPr lvl="1" indent="-168275" eaLnBrk="0" hangingPunct="0">
              <a:buFontTx/>
              <a:buChar char="•"/>
            </a:pPr>
            <a:r>
              <a:rPr lang="en-US" altLang="en-US" sz="2000">
                <a:solidFill>
                  <a:srgbClr val="000000"/>
                </a:solidFill>
                <a:latin typeface="Times New Roman" pitchFamily="18" charset="0"/>
              </a:rPr>
              <a:t>Replace S</a:t>
            </a:r>
            <a:r>
              <a:rPr lang="en-US" altLang="en-US" sz="2000" baseline="-25000">
                <a:solidFill>
                  <a:srgbClr val="000000"/>
                </a:solidFill>
                <a:latin typeface="Times New Roman" pitchFamily="18" charset="0"/>
              </a:rPr>
              <a:t>g</a:t>
            </a:r>
            <a:r>
              <a:rPr lang="en-US" altLang="en-US" sz="2000">
                <a:solidFill>
                  <a:srgbClr val="000000"/>
                </a:solidFill>
                <a:latin typeface="Times New Roman" pitchFamily="18" charset="0"/>
              </a:rPr>
              <a:t> with S</a:t>
            </a:r>
            <a:r>
              <a:rPr lang="en-US" altLang="en-US" sz="2000" baseline="-25000">
                <a:solidFill>
                  <a:srgbClr val="000000"/>
                </a:solidFill>
                <a:latin typeface="Times New Roman" pitchFamily="18" charset="0"/>
              </a:rPr>
              <a:t>p</a:t>
            </a:r>
            <a:r>
              <a:rPr lang="en-US" altLang="en-US" sz="2000">
                <a:solidFill>
                  <a:srgbClr val="000000"/>
                </a:solidFill>
                <a:latin typeface="Times New Roman" pitchFamily="18" charset="0"/>
              </a:rPr>
              <a:t> for incoming packets</a:t>
            </a:r>
          </a:p>
        </p:txBody>
      </p:sp>
      <p:sp>
        <p:nvSpPr>
          <p:cNvPr id="54285" name="Line 16"/>
          <p:cNvSpPr>
            <a:spLocks noChangeShapeType="1"/>
          </p:cNvSpPr>
          <p:nvPr/>
        </p:nvSpPr>
        <p:spPr bwMode="auto">
          <a:xfrm flipH="1">
            <a:off x="1600200" y="3595688"/>
            <a:ext cx="457200" cy="0"/>
          </a:xfrm>
          <a:prstGeom prst="line">
            <a:avLst/>
          </a:prstGeom>
          <a:noFill/>
          <a:ln w="38100">
            <a:solidFill>
              <a:schemeClr val="tx1"/>
            </a:solidFill>
            <a:round/>
            <a:headEnd/>
            <a:tailEnd type="triangle" w="med" len="med"/>
          </a:ln>
        </p:spPr>
        <p:txBody>
          <a:bodyPr wrap="none" anchor="ctr"/>
          <a:lstStyle/>
          <a:p>
            <a:endParaRPr lang="en-US"/>
          </a:p>
        </p:txBody>
      </p:sp>
      <p:sp>
        <p:nvSpPr>
          <p:cNvPr id="54286" name="Freeform 17"/>
          <p:cNvSpPr>
            <a:spLocks/>
          </p:cNvSpPr>
          <p:nvPr/>
        </p:nvSpPr>
        <p:spPr bwMode="auto">
          <a:xfrm>
            <a:off x="3638550" y="2938463"/>
            <a:ext cx="990600" cy="414337"/>
          </a:xfrm>
          <a:custGeom>
            <a:avLst/>
            <a:gdLst>
              <a:gd name="T0" fmla="*/ 2147483647 w 720"/>
              <a:gd name="T1" fmla="*/ 2147483647 h 568"/>
              <a:gd name="T2" fmla="*/ 2147483647 w 720"/>
              <a:gd name="T3" fmla="*/ 2147483647 h 568"/>
              <a:gd name="T4" fmla="*/ 0 w 720"/>
              <a:gd name="T5" fmla="*/ 2147483647 h 568"/>
              <a:gd name="T6" fmla="*/ 0 60000 65536"/>
              <a:gd name="T7" fmla="*/ 0 60000 65536"/>
              <a:gd name="T8" fmla="*/ 0 60000 65536"/>
              <a:gd name="T9" fmla="*/ 0 w 720"/>
              <a:gd name="T10" fmla="*/ 0 h 568"/>
              <a:gd name="T11" fmla="*/ 720 w 720"/>
              <a:gd name="T12" fmla="*/ 568 h 568"/>
            </a:gdLst>
            <a:ahLst/>
            <a:cxnLst>
              <a:cxn ang="T6">
                <a:pos x="T0" y="T1"/>
              </a:cxn>
              <a:cxn ang="T7">
                <a:pos x="T2" y="T3"/>
              </a:cxn>
              <a:cxn ang="T8">
                <a:pos x="T4" y="T5"/>
              </a:cxn>
            </a:cxnLst>
            <a:rect l="T9" t="T10" r="T11" b="T12"/>
            <a:pathLst>
              <a:path w="720" h="568">
                <a:moveTo>
                  <a:pt x="720" y="40"/>
                </a:moveTo>
                <a:cubicBezTo>
                  <a:pt x="516" y="20"/>
                  <a:pt x="312" y="0"/>
                  <a:pt x="192" y="88"/>
                </a:cubicBezTo>
                <a:cubicBezTo>
                  <a:pt x="72" y="176"/>
                  <a:pt x="36" y="372"/>
                  <a:pt x="0" y="568"/>
                </a:cubicBezTo>
              </a:path>
            </a:pathLst>
          </a:custGeom>
          <a:noFill/>
          <a:ln w="9525">
            <a:solidFill>
              <a:schemeClr val="tx1"/>
            </a:solidFill>
            <a:round/>
            <a:headEnd/>
            <a:tailEnd type="triangle" w="med" len="med"/>
          </a:ln>
        </p:spPr>
        <p:txBody>
          <a:bodyPr wrap="none" anchor="ctr"/>
          <a:lstStyle/>
          <a:p>
            <a:endParaRPr lang="en-US"/>
          </a:p>
        </p:txBody>
      </p:sp>
      <p:sp>
        <p:nvSpPr>
          <p:cNvPr id="54287" name="Line 18"/>
          <p:cNvSpPr>
            <a:spLocks noChangeShapeType="1"/>
          </p:cNvSpPr>
          <p:nvPr/>
        </p:nvSpPr>
        <p:spPr bwMode="auto">
          <a:xfrm>
            <a:off x="4857750" y="2087563"/>
            <a:ext cx="0" cy="1143000"/>
          </a:xfrm>
          <a:prstGeom prst="line">
            <a:avLst/>
          </a:prstGeom>
          <a:noFill/>
          <a:ln w="9525">
            <a:solidFill>
              <a:schemeClr val="tx1"/>
            </a:solidFill>
            <a:round/>
            <a:headEnd/>
            <a:tailEnd/>
          </a:ln>
        </p:spPr>
        <p:txBody>
          <a:bodyPr wrap="none" anchor="ctr"/>
          <a:lstStyle/>
          <a:p>
            <a:endParaRPr lang="en-US"/>
          </a:p>
        </p:txBody>
      </p:sp>
      <p:sp>
        <p:nvSpPr>
          <p:cNvPr id="54288" name="Text Box 19"/>
          <p:cNvSpPr txBox="1">
            <a:spLocks noChangeArrowheads="1"/>
          </p:cNvSpPr>
          <p:nvPr/>
        </p:nvSpPr>
        <p:spPr bwMode="auto">
          <a:xfrm>
            <a:off x="4835525" y="2155825"/>
            <a:ext cx="303213" cy="304800"/>
          </a:xfrm>
          <a:prstGeom prst="rect">
            <a:avLst/>
          </a:prstGeom>
          <a:noFill/>
          <a:ln w="9525">
            <a:noFill/>
            <a:miter lim="800000"/>
            <a:headEnd/>
            <a:tailEnd/>
          </a:ln>
        </p:spPr>
        <p:txBody>
          <a:bodyPr wrap="none">
            <a:spAutoFit/>
          </a:bodyPr>
          <a:lstStyle/>
          <a:p>
            <a:pPr eaLnBrk="0" hangingPunct="0"/>
            <a:r>
              <a:rPr lang="en-US" altLang="en-US" sz="1400">
                <a:solidFill>
                  <a:srgbClr val="000000"/>
                </a:solidFill>
                <a:latin typeface="Times New Roman" pitchFamily="18" charset="0"/>
              </a:rPr>
              <a:t>P</a:t>
            </a:r>
            <a:endParaRPr lang="en-US" altLang="en-US" sz="2000">
              <a:solidFill>
                <a:srgbClr val="000000"/>
              </a:solidFill>
              <a:latin typeface="Times New Roman" pitchFamily="18" charset="0"/>
            </a:endParaRPr>
          </a:p>
        </p:txBody>
      </p:sp>
      <p:sp>
        <p:nvSpPr>
          <p:cNvPr id="54289" name="Text Box 20"/>
          <p:cNvSpPr txBox="1">
            <a:spLocks noChangeArrowheads="1"/>
          </p:cNvSpPr>
          <p:nvPr/>
        </p:nvSpPr>
        <p:spPr bwMode="auto">
          <a:xfrm>
            <a:off x="4584700" y="2155825"/>
            <a:ext cx="322263" cy="304800"/>
          </a:xfrm>
          <a:prstGeom prst="rect">
            <a:avLst/>
          </a:prstGeom>
          <a:noFill/>
          <a:ln w="9525">
            <a:noFill/>
            <a:miter lim="800000"/>
            <a:headEnd/>
            <a:tailEnd/>
          </a:ln>
        </p:spPr>
        <p:txBody>
          <a:bodyPr wrap="none">
            <a:spAutoFit/>
          </a:bodyPr>
          <a:lstStyle/>
          <a:p>
            <a:pPr eaLnBrk="0" hangingPunct="0"/>
            <a:r>
              <a:rPr lang="en-US" altLang="en-US" sz="1400">
                <a:solidFill>
                  <a:srgbClr val="000000"/>
                </a:solidFill>
                <a:latin typeface="Times New Roman" pitchFamily="18" charset="0"/>
              </a:rPr>
              <a:t>G</a:t>
            </a:r>
            <a:endParaRPr lang="en-US" altLang="en-US" sz="2000">
              <a:solidFill>
                <a:srgbClr val="000000"/>
              </a:solidFill>
              <a:latin typeface="Times New Roman" pitchFamily="18" charset="0"/>
            </a:endParaRPr>
          </a:p>
        </p:txBody>
      </p:sp>
      <p:sp>
        <p:nvSpPr>
          <p:cNvPr id="54290" name="Text Box 21"/>
          <p:cNvSpPr txBox="1">
            <a:spLocks noChangeArrowheads="1"/>
          </p:cNvSpPr>
          <p:nvPr/>
        </p:nvSpPr>
        <p:spPr bwMode="auto">
          <a:xfrm>
            <a:off x="6272213" y="3413125"/>
            <a:ext cx="433387" cy="366713"/>
          </a:xfrm>
          <a:prstGeom prst="rect">
            <a:avLst/>
          </a:prstGeom>
          <a:solidFill>
            <a:schemeClr val="accent1"/>
          </a:solidFill>
          <a:ln w="9525">
            <a:noFill/>
            <a:miter lim="800000"/>
            <a:headEnd/>
            <a:tailEnd/>
          </a:ln>
        </p:spPr>
        <p:txBody>
          <a:bodyPr wrap="none">
            <a:spAutoFit/>
          </a:bodyPr>
          <a:lstStyle/>
          <a:p>
            <a:pPr eaLnBrk="0" hangingPunct="0"/>
            <a:r>
              <a:rPr lang="en-US" altLang="en-US" sz="1800">
                <a:solidFill>
                  <a:srgbClr val="000000"/>
                </a:solidFill>
                <a:latin typeface="Times New Roman" pitchFamily="18" charset="0"/>
              </a:rPr>
              <a:t>D</a:t>
            </a:r>
            <a:r>
              <a:rPr lang="en-US" altLang="en-US" sz="1800" baseline="-25000">
                <a:solidFill>
                  <a:srgbClr val="000000"/>
                </a:solidFill>
                <a:latin typeface="Times New Roman" pitchFamily="18" charset="0"/>
              </a:rPr>
              <a:t>g</a:t>
            </a:r>
          </a:p>
        </p:txBody>
      </p:sp>
      <p:sp>
        <p:nvSpPr>
          <p:cNvPr id="54291" name="Text Box 22"/>
          <p:cNvSpPr txBox="1">
            <a:spLocks noChangeArrowheads="1"/>
          </p:cNvSpPr>
          <p:nvPr/>
        </p:nvSpPr>
        <p:spPr bwMode="auto">
          <a:xfrm>
            <a:off x="6665913" y="3413125"/>
            <a:ext cx="420687" cy="366713"/>
          </a:xfrm>
          <a:prstGeom prst="rect">
            <a:avLst/>
          </a:prstGeom>
          <a:solidFill>
            <a:schemeClr val="hlink"/>
          </a:solidFill>
          <a:ln w="9525">
            <a:noFill/>
            <a:miter lim="800000"/>
            <a:headEnd/>
            <a:tailEnd/>
          </a:ln>
        </p:spPr>
        <p:txBody>
          <a:bodyPr wrap="none">
            <a:spAutoFit/>
          </a:bodyPr>
          <a:lstStyle/>
          <a:p>
            <a:pPr eaLnBrk="0" hangingPunct="0"/>
            <a:r>
              <a:rPr lang="en-US" altLang="en-US" sz="1800">
                <a:solidFill>
                  <a:srgbClr val="000000"/>
                </a:solidFill>
                <a:latin typeface="Times New Roman" pitchFamily="18" charset="0"/>
              </a:rPr>
              <a:t>S</a:t>
            </a:r>
            <a:r>
              <a:rPr lang="en-US" altLang="en-US" sz="1800" baseline="-25000">
                <a:solidFill>
                  <a:srgbClr val="000000"/>
                </a:solidFill>
                <a:latin typeface="Times New Roman" pitchFamily="18" charset="0"/>
              </a:rPr>
              <a:t>p</a:t>
            </a:r>
          </a:p>
        </p:txBody>
      </p:sp>
      <p:sp>
        <p:nvSpPr>
          <p:cNvPr id="54292" name="Line 23"/>
          <p:cNvSpPr>
            <a:spLocks noChangeShapeType="1"/>
          </p:cNvSpPr>
          <p:nvPr/>
        </p:nvSpPr>
        <p:spPr bwMode="auto">
          <a:xfrm flipH="1">
            <a:off x="5715000" y="3579813"/>
            <a:ext cx="457200" cy="0"/>
          </a:xfrm>
          <a:prstGeom prst="line">
            <a:avLst/>
          </a:prstGeom>
          <a:noFill/>
          <a:ln w="38100">
            <a:solidFill>
              <a:schemeClr val="tx1"/>
            </a:solidFill>
            <a:round/>
            <a:headEnd/>
            <a:tailEnd type="triangle" w="med" len="med"/>
          </a:ln>
        </p:spPr>
        <p:txBody>
          <a:bodyPr wrap="none" anchor="ctr"/>
          <a:lstStyle/>
          <a:p>
            <a:endParaRPr lang="en-US"/>
          </a:p>
        </p:txBody>
      </p:sp>
      <p:sp>
        <p:nvSpPr>
          <p:cNvPr id="54293" name="Text Box 24"/>
          <p:cNvSpPr txBox="1">
            <a:spLocks noChangeArrowheads="1"/>
          </p:cNvSpPr>
          <p:nvPr/>
        </p:nvSpPr>
        <p:spPr bwMode="auto">
          <a:xfrm>
            <a:off x="7086600" y="3413125"/>
            <a:ext cx="666750" cy="366713"/>
          </a:xfrm>
          <a:prstGeom prst="rect">
            <a:avLst/>
          </a:prstGeom>
          <a:solidFill>
            <a:schemeClr val="folHlink"/>
          </a:solidFill>
          <a:ln w="9525">
            <a:noFill/>
            <a:miter lim="800000"/>
            <a:headEnd/>
            <a:tailEnd/>
          </a:ln>
        </p:spPr>
        <p:txBody>
          <a:bodyPr wrap="none">
            <a:spAutoFit/>
          </a:bodyPr>
          <a:lstStyle/>
          <a:p>
            <a:pPr eaLnBrk="0" hangingPunct="0"/>
            <a:r>
              <a:rPr lang="en-US" altLang="en-US" sz="1800">
                <a:solidFill>
                  <a:srgbClr val="000000"/>
                </a:solidFill>
                <a:latin typeface="Times New Roman" pitchFamily="18" charset="0"/>
              </a:rPr>
              <a:t>Data</a:t>
            </a:r>
            <a:endParaRPr lang="en-US" altLang="en-US" sz="2000">
              <a:solidFill>
                <a:srgbClr val="000000"/>
              </a:solidFill>
              <a:latin typeface="Times New Roman" pitchFamily="18" charset="0"/>
            </a:endParaRPr>
          </a:p>
        </p:txBody>
      </p:sp>
      <p:sp>
        <p:nvSpPr>
          <p:cNvPr id="54294" name="Line 25"/>
          <p:cNvSpPr>
            <a:spLocks noChangeShapeType="1"/>
          </p:cNvSpPr>
          <p:nvPr/>
        </p:nvSpPr>
        <p:spPr bwMode="auto">
          <a:xfrm>
            <a:off x="3790950" y="2743200"/>
            <a:ext cx="762000" cy="838200"/>
          </a:xfrm>
          <a:prstGeom prst="line">
            <a:avLst/>
          </a:prstGeom>
          <a:noFill/>
          <a:ln w="28575">
            <a:solidFill>
              <a:schemeClr val="tx1"/>
            </a:solidFill>
            <a:round/>
            <a:headEnd/>
            <a:tailEnd/>
          </a:ln>
        </p:spPr>
        <p:txBody>
          <a:bodyPr wrap="none"/>
          <a:lstStyle/>
          <a:p>
            <a:endParaRPr lang="en-US"/>
          </a:p>
        </p:txBody>
      </p:sp>
      <p:sp>
        <p:nvSpPr>
          <p:cNvPr id="54295" name="Rectangle 26"/>
          <p:cNvSpPr>
            <a:spLocks noChangeArrowheads="1"/>
          </p:cNvSpPr>
          <p:nvPr/>
        </p:nvSpPr>
        <p:spPr bwMode="auto">
          <a:xfrm>
            <a:off x="4552950" y="3382963"/>
            <a:ext cx="6858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en-US" sz="1800">
                <a:solidFill>
                  <a:srgbClr val="000000"/>
                </a:solidFill>
                <a:latin typeface="Times New Roman" pitchFamily="18" charset="0"/>
              </a:rPr>
              <a:t>NAT</a:t>
            </a:r>
            <a:endParaRPr lang="en-US" altLang="en-US" sz="2000">
              <a:solidFill>
                <a:srgbClr val="000000"/>
              </a:solidFill>
              <a:latin typeface="Times New Roman" pitchFamily="18" charset="0"/>
            </a:endParaRPr>
          </a:p>
        </p:txBody>
      </p:sp>
      <p:sp>
        <p:nvSpPr>
          <p:cNvPr id="54296" name="Line 27"/>
          <p:cNvSpPr>
            <a:spLocks noChangeShapeType="1"/>
          </p:cNvSpPr>
          <p:nvPr/>
        </p:nvSpPr>
        <p:spPr bwMode="auto">
          <a:xfrm flipV="1">
            <a:off x="5238750" y="2819400"/>
            <a:ext cx="704850" cy="762000"/>
          </a:xfrm>
          <a:prstGeom prst="line">
            <a:avLst/>
          </a:prstGeom>
          <a:noFill/>
          <a:ln w="28575">
            <a:solidFill>
              <a:schemeClr val="tx1"/>
            </a:solidFill>
            <a:round/>
            <a:headEnd/>
            <a:tailEnd/>
          </a:ln>
        </p:spPr>
        <p:txBody>
          <a:bodyPr wrap="none"/>
          <a:lstStyle/>
          <a:p>
            <a:endParaRPr lang="en-US"/>
          </a:p>
        </p:txBody>
      </p:sp>
      <p:sp>
        <p:nvSpPr>
          <p:cNvPr id="54297" name="Text Box 28"/>
          <p:cNvSpPr txBox="1">
            <a:spLocks noChangeArrowheads="1"/>
          </p:cNvSpPr>
          <p:nvPr/>
        </p:nvSpPr>
        <p:spPr bwMode="auto">
          <a:xfrm>
            <a:off x="1905000" y="1752600"/>
            <a:ext cx="1828800" cy="366713"/>
          </a:xfrm>
          <a:prstGeom prst="rect">
            <a:avLst/>
          </a:prstGeom>
          <a:noFill/>
          <a:ln w="9525">
            <a:noFill/>
            <a:miter lim="800000"/>
            <a:headEnd/>
            <a:tailEnd/>
          </a:ln>
        </p:spPr>
        <p:txBody>
          <a:bodyPr>
            <a:spAutoFit/>
          </a:bodyPr>
          <a:lstStyle/>
          <a:p>
            <a:pPr algn="ctr" eaLnBrk="0" hangingPunct="0"/>
            <a:r>
              <a:rPr lang="en-US" altLang="en-US" sz="1800" i="1">
                <a:solidFill>
                  <a:srgbClr val="FF0000"/>
                </a:solidFill>
                <a:latin typeface="Times New Roman" pitchFamily="18" charset="0"/>
              </a:rPr>
              <a:t>Destination</a:t>
            </a:r>
          </a:p>
        </p:txBody>
      </p:sp>
      <p:sp>
        <p:nvSpPr>
          <p:cNvPr id="54298" name="Text Box 29"/>
          <p:cNvSpPr txBox="1">
            <a:spLocks noChangeArrowheads="1"/>
          </p:cNvSpPr>
          <p:nvPr/>
        </p:nvSpPr>
        <p:spPr bwMode="auto">
          <a:xfrm>
            <a:off x="5943600" y="1752600"/>
            <a:ext cx="1828800" cy="366713"/>
          </a:xfrm>
          <a:prstGeom prst="rect">
            <a:avLst/>
          </a:prstGeom>
          <a:noFill/>
          <a:ln w="9525">
            <a:noFill/>
            <a:miter lim="800000"/>
            <a:headEnd/>
            <a:tailEnd/>
          </a:ln>
        </p:spPr>
        <p:txBody>
          <a:bodyPr>
            <a:spAutoFit/>
          </a:bodyPr>
          <a:lstStyle/>
          <a:p>
            <a:pPr algn="ctr" eaLnBrk="0" hangingPunct="0"/>
            <a:r>
              <a:rPr lang="en-US" altLang="en-US" sz="1800" i="1">
                <a:solidFill>
                  <a:srgbClr val="FF0000"/>
                </a:solidFill>
                <a:latin typeface="Times New Roman" pitchFamily="18" charset="0"/>
              </a:rPr>
              <a:t>Source</a:t>
            </a:r>
          </a:p>
        </p:txBody>
      </p:sp>
      <p:sp>
        <p:nvSpPr>
          <p:cNvPr id="54299" name="Text Box 30"/>
          <p:cNvSpPr txBox="1">
            <a:spLocks noChangeArrowheads="1"/>
          </p:cNvSpPr>
          <p:nvPr/>
        </p:nvSpPr>
        <p:spPr bwMode="auto">
          <a:xfrm>
            <a:off x="2176463" y="3413125"/>
            <a:ext cx="433387" cy="366713"/>
          </a:xfrm>
          <a:prstGeom prst="rect">
            <a:avLst/>
          </a:prstGeom>
          <a:solidFill>
            <a:schemeClr val="accent1"/>
          </a:solidFill>
          <a:ln w="9525">
            <a:noFill/>
            <a:miter lim="800000"/>
            <a:headEnd/>
            <a:tailEnd/>
          </a:ln>
        </p:spPr>
        <p:txBody>
          <a:bodyPr wrap="none">
            <a:spAutoFit/>
          </a:bodyPr>
          <a:lstStyle/>
          <a:p>
            <a:pPr eaLnBrk="0" hangingPunct="0"/>
            <a:r>
              <a:rPr lang="en-US" altLang="en-US" sz="1800">
                <a:solidFill>
                  <a:srgbClr val="000000"/>
                </a:solidFill>
                <a:latin typeface="Times New Roman" pitchFamily="18" charset="0"/>
              </a:rPr>
              <a:t>D</a:t>
            </a:r>
            <a:r>
              <a:rPr lang="en-US" altLang="en-US" sz="1800" baseline="-25000">
                <a:solidFill>
                  <a:srgbClr val="000000"/>
                </a:solidFill>
                <a:latin typeface="Times New Roman" pitchFamily="18" charset="0"/>
              </a:rPr>
              <a:t>g</a:t>
            </a:r>
          </a:p>
        </p:txBody>
      </p:sp>
      <p:sp>
        <p:nvSpPr>
          <p:cNvPr id="54300" name="Text Box 31"/>
          <p:cNvSpPr txBox="1">
            <a:spLocks noChangeArrowheads="1"/>
          </p:cNvSpPr>
          <p:nvPr/>
        </p:nvSpPr>
        <p:spPr bwMode="auto">
          <a:xfrm>
            <a:off x="2570163" y="3413125"/>
            <a:ext cx="858837" cy="366713"/>
          </a:xfrm>
          <a:prstGeom prst="rect">
            <a:avLst/>
          </a:prstGeom>
          <a:solidFill>
            <a:schemeClr val="hlink"/>
          </a:solidFill>
          <a:ln w="9525">
            <a:noFill/>
            <a:miter lim="800000"/>
            <a:headEnd/>
            <a:tailEnd/>
          </a:ln>
        </p:spPr>
        <p:txBody>
          <a:bodyPr>
            <a:spAutoFit/>
          </a:bodyPr>
          <a:lstStyle/>
          <a:p>
            <a:pPr eaLnBrk="0" hangingPunct="0"/>
            <a:r>
              <a:rPr lang="en-US" altLang="en-US" sz="1800">
                <a:solidFill>
                  <a:srgbClr val="000000"/>
                </a:solidFill>
                <a:latin typeface="Times New Roman" pitchFamily="18" charset="0"/>
              </a:rPr>
              <a:t>S</a:t>
            </a:r>
            <a:r>
              <a:rPr lang="en-US" altLang="en-US" sz="1800" baseline="-25000">
                <a:solidFill>
                  <a:srgbClr val="000000"/>
                </a:solidFill>
                <a:latin typeface="Times New Roman" pitchFamily="18" charset="0"/>
              </a:rPr>
              <a:t>g</a:t>
            </a:r>
          </a:p>
        </p:txBody>
      </p:sp>
      <p:sp>
        <p:nvSpPr>
          <p:cNvPr id="54301" name="Text Box 32"/>
          <p:cNvSpPr txBox="1">
            <a:spLocks noChangeArrowheads="1"/>
          </p:cNvSpPr>
          <p:nvPr/>
        </p:nvSpPr>
        <p:spPr bwMode="auto">
          <a:xfrm>
            <a:off x="2990850" y="3413125"/>
            <a:ext cx="666750" cy="366713"/>
          </a:xfrm>
          <a:prstGeom prst="rect">
            <a:avLst/>
          </a:prstGeom>
          <a:solidFill>
            <a:schemeClr val="folHlink"/>
          </a:solidFill>
          <a:ln w="9525">
            <a:noFill/>
            <a:miter lim="800000"/>
            <a:headEnd/>
            <a:tailEnd/>
          </a:ln>
        </p:spPr>
        <p:txBody>
          <a:bodyPr wrap="none">
            <a:spAutoFit/>
          </a:bodyPr>
          <a:lstStyle/>
          <a:p>
            <a:pPr eaLnBrk="0" hangingPunct="0"/>
            <a:r>
              <a:rPr lang="en-US" altLang="en-US" sz="1800">
                <a:solidFill>
                  <a:srgbClr val="000000"/>
                </a:solidFill>
                <a:latin typeface="Times New Roman" pitchFamily="18" charset="0"/>
              </a:rPr>
              <a:t>Data</a:t>
            </a:r>
            <a:endParaRPr lang="en-US" altLang="en-US" sz="200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p:txBody>
          <a:bodyPr/>
          <a:lstStyle/>
          <a:p>
            <a:pPr>
              <a:defRPr/>
            </a:pPr>
            <a:r>
              <a:rPr lang="en-US" altLang="en-US" smtClean="0"/>
              <a:t>Univ. of Tehran</a:t>
            </a:r>
          </a:p>
        </p:txBody>
      </p:sp>
      <p:sp>
        <p:nvSpPr>
          <p:cNvPr id="51203" name="Footer Placeholder 4"/>
          <p:cNvSpPr>
            <a:spLocks noGrp="1"/>
          </p:cNvSpPr>
          <p:nvPr>
            <p:ph type="ftr" sz="quarter" idx="11"/>
          </p:nvPr>
        </p:nvSpPr>
        <p:spPr/>
        <p:txBody>
          <a:bodyPr/>
          <a:lstStyle/>
          <a:p>
            <a:pPr>
              <a:defRPr/>
            </a:pPr>
            <a:r>
              <a:rPr lang="en-US" altLang="en-US" smtClean="0"/>
              <a:t>Computer Network</a:t>
            </a:r>
          </a:p>
        </p:txBody>
      </p:sp>
      <p:sp>
        <p:nvSpPr>
          <p:cNvPr id="51204" name="Slide Number Placeholder 5"/>
          <p:cNvSpPr>
            <a:spLocks noGrp="1"/>
          </p:cNvSpPr>
          <p:nvPr>
            <p:ph type="sldNum" sz="quarter" idx="12"/>
          </p:nvPr>
        </p:nvSpPr>
        <p:spPr/>
        <p:txBody>
          <a:bodyPr/>
          <a:lstStyle/>
          <a:p>
            <a:pPr>
              <a:defRPr/>
            </a:pPr>
            <a:fld id="{533B9873-8933-4C17-9508-302DBA7621FA}" type="slidenum">
              <a:rPr lang="en-US" altLang="en-US" smtClean="0"/>
              <a:pPr>
                <a:defRPr/>
              </a:pPr>
              <a:t>44</a:t>
            </a:fld>
            <a:endParaRPr lang="en-US" altLang="en-US" smtClean="0"/>
          </a:p>
        </p:txBody>
      </p:sp>
      <p:sp>
        <p:nvSpPr>
          <p:cNvPr id="54277" name="Rectangle 2"/>
          <p:cNvSpPr>
            <a:spLocks noGrp="1" noChangeArrowheads="1"/>
          </p:cNvSpPr>
          <p:nvPr>
            <p:ph type="title"/>
          </p:nvPr>
        </p:nvSpPr>
        <p:spPr/>
        <p:txBody>
          <a:bodyPr/>
          <a:lstStyle/>
          <a:p>
            <a:pPr eaLnBrk="1" hangingPunct="1">
              <a:defRPr/>
            </a:pPr>
            <a:r>
              <a:rPr lang="en-US" altLang="en-US" smtClean="0"/>
              <a:t>Classless Inter-Domain Routing</a:t>
            </a:r>
          </a:p>
        </p:txBody>
      </p:sp>
      <p:sp>
        <p:nvSpPr>
          <p:cNvPr id="51206" name="Rectangle 3"/>
          <p:cNvSpPr>
            <a:spLocks noGrp="1" noChangeArrowheads="1"/>
          </p:cNvSpPr>
          <p:nvPr>
            <p:ph type="body" idx="1"/>
          </p:nvPr>
        </p:nvSpPr>
        <p:spPr>
          <a:xfrm>
            <a:off x="304800" y="1219200"/>
            <a:ext cx="8458200" cy="5257800"/>
          </a:xfrm>
        </p:spPr>
        <p:txBody>
          <a:bodyPr/>
          <a:lstStyle/>
          <a:p>
            <a:pPr eaLnBrk="1" hangingPunct="1"/>
            <a:r>
              <a:rPr lang="en-US" altLang="en-US" smtClean="0"/>
              <a:t>Do not use classes to determine network ID</a:t>
            </a:r>
          </a:p>
          <a:p>
            <a:pPr eaLnBrk="1" hangingPunct="1"/>
            <a:r>
              <a:rPr lang="en-US" altLang="en-US" smtClean="0"/>
              <a:t>Assign any range of addresses to network</a:t>
            </a:r>
          </a:p>
          <a:p>
            <a:pPr lvl="1" eaLnBrk="1" hangingPunct="1"/>
            <a:r>
              <a:rPr lang="en-US" altLang="en-US" smtClean="0"/>
              <a:t>Use common part of address as network number</a:t>
            </a:r>
          </a:p>
          <a:p>
            <a:pPr lvl="1" eaLnBrk="1" hangingPunct="1"/>
            <a:r>
              <a:rPr lang="en-US" altLang="en-US" smtClean="0"/>
              <a:t>e.g., addresses 192.4.16 - 196.4.31 have the first 28 bits in common. Thus, we use this as the network number</a:t>
            </a:r>
          </a:p>
          <a:p>
            <a:pPr lvl="1" eaLnBrk="1" hangingPunct="1"/>
            <a:r>
              <a:rPr lang="en-US" altLang="en-US" smtClean="0"/>
              <a:t>netmask is /28, /xx is valid for almost any xx</a:t>
            </a:r>
          </a:p>
          <a:p>
            <a:pPr eaLnBrk="1" hangingPunct="1"/>
            <a:r>
              <a:rPr lang="en-US" altLang="en-US" smtClean="0"/>
              <a:t>Enables more efficient usage of address space (and router tables)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2"/>
          </p:nvPr>
        </p:nvSpPr>
        <p:spPr/>
        <p:txBody>
          <a:bodyPr/>
          <a:lstStyle/>
          <a:p>
            <a:pPr>
              <a:defRPr/>
            </a:pPr>
            <a:fld id="{1FE95C60-0253-4F2C-BF72-8A9BC1E72A49}" type="slidenum">
              <a:rPr lang="en-US" altLang="en-US" smtClean="0">
                <a:solidFill>
                  <a:schemeClr val="folHlink"/>
                </a:solidFill>
                <a:latin typeface="Arial" charset="0"/>
                <a:ea typeface="ＭＳ Ｐゴシック" pitchFamily="34" charset="-128"/>
              </a:rPr>
              <a:pPr>
                <a:defRPr/>
              </a:pPr>
              <a:t>45</a:t>
            </a:fld>
            <a:endParaRPr lang="en-US" altLang="en-US" smtClean="0">
              <a:solidFill>
                <a:schemeClr val="folHlink"/>
              </a:solidFill>
              <a:latin typeface="Arial" charset="0"/>
              <a:ea typeface="ＭＳ Ｐゴシック" pitchFamily="34" charset="-128"/>
            </a:endParaRPr>
          </a:p>
        </p:txBody>
      </p:sp>
      <p:sp>
        <p:nvSpPr>
          <p:cNvPr id="53251" name="Rectangle 3"/>
          <p:cNvSpPr>
            <a:spLocks noGrp="1" noChangeArrowheads="1"/>
          </p:cNvSpPr>
          <p:nvPr>
            <p:ph type="title"/>
          </p:nvPr>
        </p:nvSpPr>
        <p:spPr>
          <a:xfrm>
            <a:off x="914400" y="152400"/>
            <a:ext cx="7315200" cy="1143000"/>
          </a:xfrm>
        </p:spPr>
        <p:txBody>
          <a:bodyPr/>
          <a:lstStyle/>
          <a:p>
            <a:pPr eaLnBrk="1" hangingPunct="1"/>
            <a:r>
              <a:rPr lang="en-US" altLang="en-US" smtClean="0">
                <a:ea typeface="ＭＳ Ｐゴシック" pitchFamily="34" charset="-128"/>
              </a:rPr>
              <a:t>IP Address Utilization (</a:t>
            </a:r>
            <a:r>
              <a:rPr lang="ja-JP" altLang="en-US" smtClean="0">
                <a:ea typeface="ＭＳ Ｐゴシック" pitchFamily="34" charset="-128"/>
              </a:rPr>
              <a:t>‘</a:t>
            </a:r>
            <a:r>
              <a:rPr lang="en-US" altLang="ja-JP" smtClean="0">
                <a:ea typeface="ＭＳ Ｐゴシック" pitchFamily="34" charset="-128"/>
              </a:rPr>
              <a:t>06)</a:t>
            </a:r>
            <a:endParaRPr lang="en-US" altLang="en-US" smtClean="0">
              <a:ea typeface="ＭＳ Ｐゴシック" pitchFamily="34" charset="-128"/>
            </a:endParaRPr>
          </a:p>
        </p:txBody>
      </p:sp>
      <p:sp>
        <p:nvSpPr>
          <p:cNvPr id="53252" name="Text Box 5"/>
          <p:cNvSpPr txBox="1">
            <a:spLocks noChangeArrowheads="1"/>
          </p:cNvSpPr>
          <p:nvPr/>
        </p:nvSpPr>
        <p:spPr bwMode="auto">
          <a:xfrm>
            <a:off x="6477000" y="3886200"/>
            <a:ext cx="2479675" cy="400050"/>
          </a:xfrm>
          <a:prstGeom prst="rect">
            <a:avLst/>
          </a:prstGeom>
          <a:noFill/>
          <a:ln w="9525">
            <a:noFill/>
            <a:miter lim="800000"/>
            <a:headEnd/>
            <a:tailEnd/>
          </a:ln>
        </p:spPr>
        <p:txBody>
          <a:bodyPr wrap="none" lIns="91430" tIns="45716" rIns="91430" bIns="45716">
            <a:spAutoFit/>
          </a:bodyPr>
          <a:lstStyle/>
          <a:p>
            <a:pPr algn="ctr" eaLnBrk="0" hangingPunct="0"/>
            <a:r>
              <a:rPr lang="en-US" altLang="en-US" sz="2000">
                <a:solidFill>
                  <a:srgbClr val="000000"/>
                </a:solidFill>
                <a:latin typeface="Arial" charset="0"/>
                <a:ea typeface="ＭＳ Ｐゴシック" pitchFamily="34" charset="-128"/>
              </a:rPr>
              <a:t>http://xkcd.com/195/</a:t>
            </a:r>
          </a:p>
        </p:txBody>
      </p:sp>
      <p:pic>
        <p:nvPicPr>
          <p:cNvPr id="53253" name="Picture 8"/>
          <p:cNvPicPr>
            <a:picLocks noChangeAspect="1"/>
          </p:cNvPicPr>
          <p:nvPr/>
        </p:nvPicPr>
        <p:blipFill>
          <a:blip r:embed="rId3" cstate="print"/>
          <a:srcRect t="8630" b="26157"/>
          <a:stretch>
            <a:fillRect/>
          </a:stretch>
        </p:blipFill>
        <p:spPr bwMode="auto">
          <a:xfrm>
            <a:off x="914400" y="1295400"/>
            <a:ext cx="5464175"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p:txBody>
          <a:bodyPr/>
          <a:lstStyle/>
          <a:p>
            <a:pPr>
              <a:defRPr/>
            </a:pPr>
            <a:r>
              <a:rPr lang="en-US" altLang="en-US" smtClean="0"/>
              <a:t>Univ. of Tehran</a:t>
            </a:r>
          </a:p>
        </p:txBody>
      </p:sp>
      <p:sp>
        <p:nvSpPr>
          <p:cNvPr id="57347" name="Footer Placeholder 4"/>
          <p:cNvSpPr>
            <a:spLocks noGrp="1"/>
          </p:cNvSpPr>
          <p:nvPr>
            <p:ph type="ftr" sz="quarter" idx="11"/>
          </p:nvPr>
        </p:nvSpPr>
        <p:spPr/>
        <p:txBody>
          <a:bodyPr/>
          <a:lstStyle/>
          <a:p>
            <a:pPr>
              <a:defRPr/>
            </a:pPr>
            <a:r>
              <a:rPr lang="en-US" altLang="en-US" smtClean="0"/>
              <a:t>Computer Network</a:t>
            </a:r>
          </a:p>
        </p:txBody>
      </p:sp>
      <p:sp>
        <p:nvSpPr>
          <p:cNvPr id="57348" name="Slide Number Placeholder 5"/>
          <p:cNvSpPr>
            <a:spLocks noGrp="1"/>
          </p:cNvSpPr>
          <p:nvPr>
            <p:ph type="sldNum" sz="quarter" idx="12"/>
          </p:nvPr>
        </p:nvSpPr>
        <p:spPr/>
        <p:txBody>
          <a:bodyPr/>
          <a:lstStyle/>
          <a:p>
            <a:pPr>
              <a:defRPr/>
            </a:pPr>
            <a:fld id="{5CB39F8F-B5AE-4DC4-AD33-7EC0D13BEC7D}" type="slidenum">
              <a:rPr lang="en-US" altLang="en-US" smtClean="0"/>
              <a:pPr>
                <a:defRPr/>
              </a:pPr>
              <a:t>46</a:t>
            </a:fld>
            <a:endParaRPr lang="en-US" altLang="en-US" smtClean="0"/>
          </a:p>
        </p:txBody>
      </p:sp>
      <p:sp>
        <p:nvSpPr>
          <p:cNvPr id="60421" name="Rectangle 2"/>
          <p:cNvSpPr>
            <a:spLocks noGrp="1" noChangeArrowheads="1"/>
          </p:cNvSpPr>
          <p:nvPr>
            <p:ph type="title"/>
          </p:nvPr>
        </p:nvSpPr>
        <p:spPr/>
        <p:txBody>
          <a:bodyPr/>
          <a:lstStyle/>
          <a:p>
            <a:pPr eaLnBrk="1" hangingPunct="1">
              <a:defRPr/>
            </a:pPr>
            <a:r>
              <a:rPr lang="en-US" altLang="en-US" smtClean="0"/>
              <a:t>IPv6 Changes</a:t>
            </a:r>
          </a:p>
        </p:txBody>
      </p:sp>
      <p:sp>
        <p:nvSpPr>
          <p:cNvPr id="57350" name="Rectangle 3"/>
          <p:cNvSpPr>
            <a:spLocks noGrp="1" noChangeArrowheads="1"/>
          </p:cNvSpPr>
          <p:nvPr>
            <p:ph type="body" idx="1"/>
          </p:nvPr>
        </p:nvSpPr>
        <p:spPr/>
        <p:txBody>
          <a:bodyPr/>
          <a:lstStyle/>
          <a:p>
            <a:pPr eaLnBrk="1" hangingPunct="1"/>
            <a:r>
              <a:rPr lang="en-US" altLang="en-US" sz="2800" smtClean="0"/>
              <a:t>Scale – addresses are 128bit</a:t>
            </a:r>
          </a:p>
          <a:p>
            <a:pPr lvl="1" eaLnBrk="1" hangingPunct="1"/>
            <a:r>
              <a:rPr lang="en-US" altLang="en-US" sz="2400" smtClean="0"/>
              <a:t>Header size?</a:t>
            </a:r>
          </a:p>
          <a:p>
            <a:pPr eaLnBrk="1" hangingPunct="1"/>
            <a:r>
              <a:rPr lang="en-US" altLang="en-US" sz="2800" smtClean="0"/>
              <a:t>Simplification</a:t>
            </a:r>
          </a:p>
          <a:p>
            <a:pPr lvl="1" eaLnBrk="1" hangingPunct="1"/>
            <a:r>
              <a:rPr lang="en-US" altLang="en-US" sz="2400" smtClean="0"/>
              <a:t>Removes infrequently used parts of header</a:t>
            </a:r>
          </a:p>
          <a:p>
            <a:pPr lvl="1" eaLnBrk="1" hangingPunct="1"/>
            <a:r>
              <a:rPr lang="en-US" altLang="en-US" sz="2400" smtClean="0"/>
              <a:t>40byte fixed size vs. 20+ byte variable</a:t>
            </a:r>
          </a:p>
          <a:p>
            <a:pPr eaLnBrk="1" hangingPunct="1"/>
            <a:r>
              <a:rPr lang="en-US" altLang="en-US" sz="2800" smtClean="0"/>
              <a:t>IPv6 removes checksum</a:t>
            </a:r>
          </a:p>
          <a:p>
            <a:pPr lvl="1" eaLnBrk="1" hangingPunct="1"/>
            <a:r>
              <a:rPr lang="en-US" altLang="en-US" sz="2400" smtClean="0"/>
              <a:t>Relies on upper layer protocols to provide integrity</a:t>
            </a:r>
          </a:p>
          <a:p>
            <a:pPr eaLnBrk="1" hangingPunct="1"/>
            <a:r>
              <a:rPr lang="en-US" altLang="en-US" sz="2800" smtClean="0"/>
              <a:t>IPv6 eliminates fragmentation</a:t>
            </a:r>
          </a:p>
          <a:p>
            <a:pPr lvl="1" eaLnBrk="1" hangingPunct="1"/>
            <a:r>
              <a:rPr lang="en-US" altLang="en-US" sz="2400" smtClean="0"/>
              <a:t>Requires path MTU discovery</a:t>
            </a:r>
          </a:p>
          <a:p>
            <a:pPr lvl="1" eaLnBrk="1" hangingPunct="1"/>
            <a:r>
              <a:rPr lang="en-US" altLang="en-US" sz="2400" smtClean="0"/>
              <a:t>Requires 1280 byte MTU </a:t>
            </a:r>
          </a:p>
          <a:p>
            <a:pPr eaLnBrk="1" hangingPunct="1"/>
            <a:endParaRPr lang="en-US" altLang="en-US" sz="28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p:txBody>
          <a:bodyPr/>
          <a:lstStyle/>
          <a:p>
            <a:pPr>
              <a:defRPr/>
            </a:pPr>
            <a:r>
              <a:rPr lang="en-US" altLang="en-US" smtClean="0"/>
              <a:t>Univ. of Tehran</a:t>
            </a:r>
          </a:p>
        </p:txBody>
      </p:sp>
      <p:sp>
        <p:nvSpPr>
          <p:cNvPr id="58371" name="Footer Placeholder 4"/>
          <p:cNvSpPr>
            <a:spLocks noGrp="1"/>
          </p:cNvSpPr>
          <p:nvPr>
            <p:ph type="ftr" sz="quarter" idx="11"/>
          </p:nvPr>
        </p:nvSpPr>
        <p:spPr/>
        <p:txBody>
          <a:bodyPr/>
          <a:lstStyle/>
          <a:p>
            <a:pPr>
              <a:defRPr/>
            </a:pPr>
            <a:r>
              <a:rPr lang="en-US" altLang="en-US" smtClean="0"/>
              <a:t>Computer Network</a:t>
            </a:r>
          </a:p>
        </p:txBody>
      </p:sp>
      <p:sp>
        <p:nvSpPr>
          <p:cNvPr id="58372" name="Slide Number Placeholder 5"/>
          <p:cNvSpPr>
            <a:spLocks noGrp="1"/>
          </p:cNvSpPr>
          <p:nvPr>
            <p:ph type="sldNum" sz="quarter" idx="12"/>
          </p:nvPr>
        </p:nvSpPr>
        <p:spPr/>
        <p:txBody>
          <a:bodyPr/>
          <a:lstStyle/>
          <a:p>
            <a:pPr>
              <a:defRPr/>
            </a:pPr>
            <a:fld id="{4B7225A0-3659-4540-8B91-0B90647531C9}" type="slidenum">
              <a:rPr lang="en-US" altLang="en-US" smtClean="0"/>
              <a:pPr>
                <a:defRPr/>
              </a:pPr>
              <a:t>47</a:t>
            </a:fld>
            <a:endParaRPr lang="en-US" altLang="en-US" smtClean="0"/>
          </a:p>
        </p:txBody>
      </p:sp>
      <p:sp>
        <p:nvSpPr>
          <p:cNvPr id="61445" name="Rectangle 2"/>
          <p:cNvSpPr>
            <a:spLocks noGrp="1" noChangeArrowheads="1"/>
          </p:cNvSpPr>
          <p:nvPr>
            <p:ph type="title"/>
          </p:nvPr>
        </p:nvSpPr>
        <p:spPr/>
        <p:txBody>
          <a:bodyPr/>
          <a:lstStyle/>
          <a:p>
            <a:pPr eaLnBrk="1" hangingPunct="1">
              <a:defRPr/>
            </a:pPr>
            <a:r>
              <a:rPr lang="en-US" altLang="en-US" smtClean="0"/>
              <a:t>IPv6 Header</a:t>
            </a:r>
          </a:p>
        </p:txBody>
      </p:sp>
      <p:sp>
        <p:nvSpPr>
          <p:cNvPr id="58374" name="Rectangle 4"/>
          <p:cNvSpPr>
            <a:spLocks noChangeArrowheads="1"/>
          </p:cNvSpPr>
          <p:nvPr/>
        </p:nvSpPr>
        <p:spPr bwMode="auto">
          <a:xfrm>
            <a:off x="1168400" y="2474913"/>
            <a:ext cx="6777038" cy="388937"/>
          </a:xfrm>
          <a:prstGeom prst="rect">
            <a:avLst/>
          </a:prstGeom>
          <a:noFill/>
          <a:ln w="9525">
            <a:solidFill>
              <a:srgbClr val="000000"/>
            </a:solidFill>
            <a:miter lim="800000"/>
            <a:headEnd/>
            <a:tailEnd/>
          </a:ln>
        </p:spPr>
        <p:txBody>
          <a:bodyPr wrap="none" anchor="ctr"/>
          <a:lstStyle/>
          <a:p>
            <a:pPr algn="ctr"/>
            <a:endParaRPr lang="en-US" altLang="en-US"/>
          </a:p>
        </p:txBody>
      </p:sp>
      <p:sp>
        <p:nvSpPr>
          <p:cNvPr id="58375" name="Rectangle 5"/>
          <p:cNvSpPr>
            <a:spLocks noChangeArrowheads="1"/>
          </p:cNvSpPr>
          <p:nvPr/>
        </p:nvSpPr>
        <p:spPr bwMode="auto">
          <a:xfrm>
            <a:off x="1168400" y="2863850"/>
            <a:ext cx="6777038" cy="390525"/>
          </a:xfrm>
          <a:prstGeom prst="rect">
            <a:avLst/>
          </a:prstGeom>
          <a:noFill/>
          <a:ln w="9525">
            <a:solidFill>
              <a:srgbClr val="000000"/>
            </a:solidFill>
            <a:miter lim="800000"/>
            <a:headEnd/>
            <a:tailEnd/>
          </a:ln>
        </p:spPr>
        <p:txBody>
          <a:bodyPr wrap="none" anchor="ctr"/>
          <a:lstStyle/>
          <a:p>
            <a:pPr algn="ctr"/>
            <a:endParaRPr lang="en-US" altLang="en-US"/>
          </a:p>
        </p:txBody>
      </p:sp>
      <p:sp>
        <p:nvSpPr>
          <p:cNvPr id="58376" name="Rectangle 6"/>
          <p:cNvSpPr>
            <a:spLocks noChangeArrowheads="1"/>
          </p:cNvSpPr>
          <p:nvPr/>
        </p:nvSpPr>
        <p:spPr bwMode="auto">
          <a:xfrm>
            <a:off x="1168400" y="3254375"/>
            <a:ext cx="6777038" cy="1562100"/>
          </a:xfrm>
          <a:prstGeom prst="rect">
            <a:avLst/>
          </a:prstGeom>
          <a:noFill/>
          <a:ln w="9525">
            <a:solidFill>
              <a:srgbClr val="000000"/>
            </a:solidFill>
            <a:miter lim="800000"/>
            <a:headEnd/>
            <a:tailEnd/>
          </a:ln>
        </p:spPr>
        <p:txBody>
          <a:bodyPr wrap="none" anchor="ctr"/>
          <a:lstStyle/>
          <a:p>
            <a:pPr algn="ctr" eaLnBrk="0" hangingPunct="0"/>
            <a:r>
              <a:rPr lang="en-US" altLang="en-US" sz="1600" b="1">
                <a:solidFill>
                  <a:srgbClr val="000000"/>
                </a:solidFill>
                <a:latin typeface="Times New Roman" pitchFamily="18" charset="0"/>
              </a:rPr>
              <a:t>Source Address</a:t>
            </a:r>
          </a:p>
        </p:txBody>
      </p:sp>
      <p:sp>
        <p:nvSpPr>
          <p:cNvPr id="58377" name="Rectangle 7"/>
          <p:cNvSpPr>
            <a:spLocks noChangeArrowheads="1"/>
          </p:cNvSpPr>
          <p:nvPr/>
        </p:nvSpPr>
        <p:spPr bwMode="auto">
          <a:xfrm>
            <a:off x="1168400" y="4816475"/>
            <a:ext cx="6777038" cy="1560513"/>
          </a:xfrm>
          <a:prstGeom prst="rect">
            <a:avLst/>
          </a:prstGeom>
          <a:noFill/>
          <a:ln w="9525">
            <a:solidFill>
              <a:srgbClr val="000000"/>
            </a:solidFill>
            <a:miter lim="800000"/>
            <a:headEnd/>
            <a:tailEnd/>
          </a:ln>
        </p:spPr>
        <p:txBody>
          <a:bodyPr wrap="none" anchor="ctr"/>
          <a:lstStyle/>
          <a:p>
            <a:pPr algn="ctr" eaLnBrk="0" hangingPunct="0"/>
            <a:r>
              <a:rPr lang="en-US" altLang="en-US" sz="1600" b="1">
                <a:solidFill>
                  <a:srgbClr val="000000"/>
                </a:solidFill>
                <a:latin typeface="Times New Roman" pitchFamily="18" charset="0"/>
              </a:rPr>
              <a:t>Destination Address</a:t>
            </a:r>
          </a:p>
        </p:txBody>
      </p:sp>
      <p:sp>
        <p:nvSpPr>
          <p:cNvPr id="58378" name="Line 8"/>
          <p:cNvSpPr>
            <a:spLocks noChangeShapeType="1"/>
          </p:cNvSpPr>
          <p:nvPr/>
        </p:nvSpPr>
        <p:spPr bwMode="auto">
          <a:xfrm flipV="1">
            <a:off x="1168400" y="2279650"/>
            <a:ext cx="1588" cy="195263"/>
          </a:xfrm>
          <a:prstGeom prst="line">
            <a:avLst/>
          </a:prstGeom>
          <a:noFill/>
          <a:ln w="9525">
            <a:solidFill>
              <a:srgbClr val="FF0000"/>
            </a:solidFill>
            <a:round/>
            <a:headEnd/>
            <a:tailEnd/>
          </a:ln>
        </p:spPr>
        <p:txBody>
          <a:bodyPr wrap="none"/>
          <a:lstStyle/>
          <a:p>
            <a:endParaRPr lang="en-US"/>
          </a:p>
        </p:txBody>
      </p:sp>
      <p:sp>
        <p:nvSpPr>
          <p:cNvPr id="58379" name="Line 9"/>
          <p:cNvSpPr>
            <a:spLocks noChangeShapeType="1"/>
          </p:cNvSpPr>
          <p:nvPr/>
        </p:nvSpPr>
        <p:spPr bwMode="auto">
          <a:xfrm flipV="1">
            <a:off x="5310188" y="2279650"/>
            <a:ext cx="1587" cy="195263"/>
          </a:xfrm>
          <a:prstGeom prst="line">
            <a:avLst/>
          </a:prstGeom>
          <a:noFill/>
          <a:ln w="9525">
            <a:solidFill>
              <a:srgbClr val="FF0000"/>
            </a:solidFill>
            <a:round/>
            <a:headEnd/>
            <a:tailEnd/>
          </a:ln>
        </p:spPr>
        <p:txBody>
          <a:bodyPr wrap="none"/>
          <a:lstStyle/>
          <a:p>
            <a:endParaRPr lang="en-US"/>
          </a:p>
        </p:txBody>
      </p:sp>
      <p:sp>
        <p:nvSpPr>
          <p:cNvPr id="58380" name="Line 10"/>
          <p:cNvSpPr>
            <a:spLocks noChangeShapeType="1"/>
          </p:cNvSpPr>
          <p:nvPr/>
        </p:nvSpPr>
        <p:spPr bwMode="auto">
          <a:xfrm flipV="1">
            <a:off x="2014538" y="2279650"/>
            <a:ext cx="3175" cy="195263"/>
          </a:xfrm>
          <a:prstGeom prst="line">
            <a:avLst/>
          </a:prstGeom>
          <a:noFill/>
          <a:ln w="9525">
            <a:solidFill>
              <a:srgbClr val="FF0000"/>
            </a:solidFill>
            <a:round/>
            <a:headEnd/>
            <a:tailEnd/>
          </a:ln>
        </p:spPr>
        <p:txBody>
          <a:bodyPr wrap="none"/>
          <a:lstStyle/>
          <a:p>
            <a:endParaRPr lang="en-US"/>
          </a:p>
        </p:txBody>
      </p:sp>
      <p:sp>
        <p:nvSpPr>
          <p:cNvPr id="58381" name="Line 11"/>
          <p:cNvSpPr>
            <a:spLocks noChangeShapeType="1"/>
          </p:cNvSpPr>
          <p:nvPr/>
        </p:nvSpPr>
        <p:spPr bwMode="auto">
          <a:xfrm flipV="1">
            <a:off x="7945438" y="2279650"/>
            <a:ext cx="1587" cy="195263"/>
          </a:xfrm>
          <a:prstGeom prst="line">
            <a:avLst/>
          </a:prstGeom>
          <a:noFill/>
          <a:ln w="9525">
            <a:solidFill>
              <a:srgbClr val="FF0000"/>
            </a:solidFill>
            <a:round/>
            <a:headEnd/>
            <a:tailEnd/>
          </a:ln>
        </p:spPr>
        <p:txBody>
          <a:bodyPr wrap="none"/>
          <a:lstStyle/>
          <a:p>
            <a:endParaRPr lang="en-US"/>
          </a:p>
        </p:txBody>
      </p:sp>
      <p:sp>
        <p:nvSpPr>
          <p:cNvPr id="58382" name="Line 12"/>
          <p:cNvSpPr>
            <a:spLocks noChangeShapeType="1"/>
          </p:cNvSpPr>
          <p:nvPr/>
        </p:nvSpPr>
        <p:spPr bwMode="auto">
          <a:xfrm flipV="1">
            <a:off x="6251575" y="2279650"/>
            <a:ext cx="1588" cy="195263"/>
          </a:xfrm>
          <a:prstGeom prst="line">
            <a:avLst/>
          </a:prstGeom>
          <a:noFill/>
          <a:ln w="9525">
            <a:solidFill>
              <a:srgbClr val="FF0000"/>
            </a:solidFill>
            <a:round/>
            <a:headEnd/>
            <a:tailEnd/>
          </a:ln>
        </p:spPr>
        <p:txBody>
          <a:bodyPr wrap="none"/>
          <a:lstStyle/>
          <a:p>
            <a:endParaRPr lang="en-US"/>
          </a:p>
        </p:txBody>
      </p:sp>
      <p:sp>
        <p:nvSpPr>
          <p:cNvPr id="58383" name="Text Box 13"/>
          <p:cNvSpPr txBox="1">
            <a:spLocks noChangeArrowheads="1"/>
          </p:cNvSpPr>
          <p:nvPr/>
        </p:nvSpPr>
        <p:spPr bwMode="auto">
          <a:xfrm>
            <a:off x="1054100" y="1868488"/>
            <a:ext cx="285750" cy="338137"/>
          </a:xfrm>
          <a:prstGeom prst="rect">
            <a:avLst/>
          </a:prstGeom>
          <a:noFill/>
          <a:ln w="9525">
            <a:noFill/>
            <a:miter lim="800000"/>
            <a:headEnd/>
            <a:tailEnd/>
          </a:ln>
        </p:spPr>
        <p:txBody>
          <a:bodyPr wrap="none">
            <a:spAutoFit/>
          </a:bodyPr>
          <a:lstStyle/>
          <a:p>
            <a:pPr eaLnBrk="0" hangingPunct="0"/>
            <a:r>
              <a:rPr lang="en-US" altLang="en-US" sz="1600" b="1">
                <a:solidFill>
                  <a:srgbClr val="000000"/>
                </a:solidFill>
                <a:latin typeface="Times New Roman" pitchFamily="18" charset="0"/>
              </a:rPr>
              <a:t>0</a:t>
            </a:r>
          </a:p>
        </p:txBody>
      </p:sp>
      <p:sp>
        <p:nvSpPr>
          <p:cNvPr id="58384" name="Text Box 14"/>
          <p:cNvSpPr txBox="1">
            <a:spLocks noChangeArrowheads="1"/>
          </p:cNvSpPr>
          <p:nvPr/>
        </p:nvSpPr>
        <p:spPr bwMode="auto">
          <a:xfrm>
            <a:off x="1827213" y="1868488"/>
            <a:ext cx="285750" cy="338137"/>
          </a:xfrm>
          <a:prstGeom prst="rect">
            <a:avLst/>
          </a:prstGeom>
          <a:noFill/>
          <a:ln w="9525">
            <a:noFill/>
            <a:miter lim="800000"/>
            <a:headEnd/>
            <a:tailEnd/>
          </a:ln>
        </p:spPr>
        <p:txBody>
          <a:bodyPr wrap="none">
            <a:spAutoFit/>
          </a:bodyPr>
          <a:lstStyle/>
          <a:p>
            <a:pPr eaLnBrk="0" hangingPunct="0"/>
            <a:r>
              <a:rPr lang="en-US" altLang="en-US" sz="1600" b="1">
                <a:solidFill>
                  <a:srgbClr val="000000"/>
                </a:solidFill>
                <a:latin typeface="Times New Roman" pitchFamily="18" charset="0"/>
              </a:rPr>
              <a:t>4</a:t>
            </a:r>
          </a:p>
        </p:txBody>
      </p:sp>
      <p:sp>
        <p:nvSpPr>
          <p:cNvPr id="58385" name="Text Box 15"/>
          <p:cNvSpPr txBox="1">
            <a:spLocks noChangeArrowheads="1"/>
          </p:cNvSpPr>
          <p:nvPr/>
        </p:nvSpPr>
        <p:spPr bwMode="auto">
          <a:xfrm>
            <a:off x="4275138" y="1868488"/>
            <a:ext cx="387350" cy="338137"/>
          </a:xfrm>
          <a:prstGeom prst="rect">
            <a:avLst/>
          </a:prstGeom>
          <a:noFill/>
          <a:ln w="9525">
            <a:noFill/>
            <a:miter lim="800000"/>
            <a:headEnd/>
            <a:tailEnd/>
          </a:ln>
        </p:spPr>
        <p:txBody>
          <a:bodyPr wrap="none">
            <a:spAutoFit/>
          </a:bodyPr>
          <a:lstStyle/>
          <a:p>
            <a:pPr eaLnBrk="0" hangingPunct="0"/>
            <a:r>
              <a:rPr lang="en-US" altLang="en-US" sz="1600" b="1">
                <a:solidFill>
                  <a:srgbClr val="000000"/>
                </a:solidFill>
                <a:latin typeface="Times New Roman" pitchFamily="18" charset="0"/>
              </a:rPr>
              <a:t>16</a:t>
            </a:r>
          </a:p>
        </p:txBody>
      </p:sp>
      <p:sp>
        <p:nvSpPr>
          <p:cNvPr id="58386" name="Text Box 16"/>
          <p:cNvSpPr txBox="1">
            <a:spLocks noChangeArrowheads="1"/>
          </p:cNvSpPr>
          <p:nvPr/>
        </p:nvSpPr>
        <p:spPr bwMode="auto">
          <a:xfrm>
            <a:off x="6067425" y="1868488"/>
            <a:ext cx="387350" cy="338137"/>
          </a:xfrm>
          <a:prstGeom prst="rect">
            <a:avLst/>
          </a:prstGeom>
          <a:noFill/>
          <a:ln w="9525">
            <a:noFill/>
            <a:miter lim="800000"/>
            <a:headEnd/>
            <a:tailEnd/>
          </a:ln>
        </p:spPr>
        <p:txBody>
          <a:bodyPr wrap="none">
            <a:spAutoFit/>
          </a:bodyPr>
          <a:lstStyle/>
          <a:p>
            <a:pPr eaLnBrk="0" hangingPunct="0"/>
            <a:r>
              <a:rPr lang="en-US" altLang="en-US" sz="1600" b="1">
                <a:solidFill>
                  <a:srgbClr val="000000"/>
                </a:solidFill>
                <a:latin typeface="Times New Roman" pitchFamily="18" charset="0"/>
              </a:rPr>
              <a:t>24</a:t>
            </a:r>
          </a:p>
        </p:txBody>
      </p:sp>
      <p:sp>
        <p:nvSpPr>
          <p:cNvPr id="58387" name="Text Box 17"/>
          <p:cNvSpPr txBox="1">
            <a:spLocks noChangeArrowheads="1"/>
          </p:cNvSpPr>
          <p:nvPr/>
        </p:nvSpPr>
        <p:spPr bwMode="auto">
          <a:xfrm>
            <a:off x="7758113" y="1868488"/>
            <a:ext cx="385762" cy="338137"/>
          </a:xfrm>
          <a:prstGeom prst="rect">
            <a:avLst/>
          </a:prstGeom>
          <a:noFill/>
          <a:ln w="9525">
            <a:noFill/>
            <a:miter lim="800000"/>
            <a:headEnd/>
            <a:tailEnd/>
          </a:ln>
        </p:spPr>
        <p:txBody>
          <a:bodyPr wrap="none">
            <a:spAutoFit/>
          </a:bodyPr>
          <a:lstStyle/>
          <a:p>
            <a:pPr eaLnBrk="0" hangingPunct="0"/>
            <a:r>
              <a:rPr lang="en-US" altLang="en-US" sz="1600" b="1">
                <a:solidFill>
                  <a:srgbClr val="000000"/>
                </a:solidFill>
                <a:latin typeface="Times New Roman" pitchFamily="18" charset="0"/>
              </a:rPr>
              <a:t>32</a:t>
            </a:r>
          </a:p>
        </p:txBody>
      </p:sp>
      <p:sp>
        <p:nvSpPr>
          <p:cNvPr id="58388" name="Rectangle 18"/>
          <p:cNvSpPr>
            <a:spLocks noChangeArrowheads="1"/>
          </p:cNvSpPr>
          <p:nvPr/>
        </p:nvSpPr>
        <p:spPr bwMode="auto">
          <a:xfrm>
            <a:off x="1168400" y="2474913"/>
            <a:ext cx="846138" cy="388937"/>
          </a:xfrm>
          <a:prstGeom prst="rect">
            <a:avLst/>
          </a:prstGeom>
          <a:noFill/>
          <a:ln w="9525">
            <a:solidFill>
              <a:srgbClr val="000000"/>
            </a:solidFill>
            <a:miter lim="800000"/>
            <a:headEnd/>
            <a:tailEnd/>
          </a:ln>
        </p:spPr>
        <p:txBody>
          <a:bodyPr wrap="none" anchor="ctr"/>
          <a:lstStyle/>
          <a:p>
            <a:pPr algn="ctr" eaLnBrk="0" hangingPunct="0"/>
            <a:r>
              <a:rPr lang="en-US" altLang="en-US" sz="1400" b="1">
                <a:solidFill>
                  <a:srgbClr val="000000"/>
                </a:solidFill>
                <a:latin typeface="Times New Roman" pitchFamily="18" charset="0"/>
              </a:rPr>
              <a:t>Version</a:t>
            </a:r>
          </a:p>
        </p:txBody>
      </p:sp>
      <p:sp>
        <p:nvSpPr>
          <p:cNvPr id="58389" name="Rectangle 19"/>
          <p:cNvSpPr>
            <a:spLocks noChangeArrowheads="1"/>
          </p:cNvSpPr>
          <p:nvPr/>
        </p:nvSpPr>
        <p:spPr bwMode="auto">
          <a:xfrm>
            <a:off x="2014538" y="2474913"/>
            <a:ext cx="1600200" cy="388937"/>
          </a:xfrm>
          <a:prstGeom prst="rect">
            <a:avLst/>
          </a:prstGeom>
          <a:solidFill>
            <a:schemeClr val="accent2"/>
          </a:solidFill>
          <a:ln w="9525">
            <a:solidFill>
              <a:srgbClr val="000000"/>
            </a:solidFill>
            <a:miter lim="800000"/>
            <a:headEnd/>
            <a:tailEnd/>
          </a:ln>
        </p:spPr>
        <p:txBody>
          <a:bodyPr wrap="none" anchor="ctr"/>
          <a:lstStyle/>
          <a:p>
            <a:pPr algn="ctr" eaLnBrk="0" hangingPunct="0"/>
            <a:r>
              <a:rPr lang="en-US" altLang="en-US" sz="1800" b="1">
                <a:solidFill>
                  <a:schemeClr val="tx2"/>
                </a:solidFill>
                <a:latin typeface="Times New Roman" pitchFamily="18" charset="0"/>
              </a:rPr>
              <a:t>Class</a:t>
            </a:r>
          </a:p>
        </p:txBody>
      </p:sp>
      <p:sp>
        <p:nvSpPr>
          <p:cNvPr id="58390" name="Rectangle 20"/>
          <p:cNvSpPr>
            <a:spLocks noChangeArrowheads="1"/>
          </p:cNvSpPr>
          <p:nvPr/>
        </p:nvSpPr>
        <p:spPr bwMode="auto">
          <a:xfrm>
            <a:off x="3614738" y="2474913"/>
            <a:ext cx="4330700" cy="388937"/>
          </a:xfrm>
          <a:prstGeom prst="rect">
            <a:avLst/>
          </a:prstGeom>
          <a:solidFill>
            <a:schemeClr val="accent1"/>
          </a:solidFill>
          <a:ln w="9525">
            <a:solidFill>
              <a:srgbClr val="000000"/>
            </a:solidFill>
            <a:miter lim="800000"/>
            <a:headEnd/>
            <a:tailEnd/>
          </a:ln>
        </p:spPr>
        <p:txBody>
          <a:bodyPr wrap="none" anchor="ctr"/>
          <a:lstStyle/>
          <a:p>
            <a:pPr algn="ctr" eaLnBrk="0" hangingPunct="0"/>
            <a:r>
              <a:rPr lang="en-US" altLang="en-US" sz="1800" b="1">
                <a:solidFill>
                  <a:srgbClr val="990000"/>
                </a:solidFill>
                <a:latin typeface="Times New Roman" pitchFamily="18" charset="0"/>
              </a:rPr>
              <a:t>Flow Label</a:t>
            </a:r>
          </a:p>
        </p:txBody>
      </p:sp>
      <p:sp>
        <p:nvSpPr>
          <p:cNvPr id="58391" name="Rectangle 21"/>
          <p:cNvSpPr>
            <a:spLocks noChangeArrowheads="1"/>
          </p:cNvSpPr>
          <p:nvPr/>
        </p:nvSpPr>
        <p:spPr bwMode="auto">
          <a:xfrm>
            <a:off x="1168400" y="2863850"/>
            <a:ext cx="3387725" cy="390525"/>
          </a:xfrm>
          <a:prstGeom prst="rect">
            <a:avLst/>
          </a:prstGeom>
          <a:noFill/>
          <a:ln w="9525">
            <a:solidFill>
              <a:srgbClr val="000000"/>
            </a:solidFill>
            <a:miter lim="800000"/>
            <a:headEnd/>
            <a:tailEnd/>
          </a:ln>
        </p:spPr>
        <p:txBody>
          <a:bodyPr wrap="none" anchor="ctr"/>
          <a:lstStyle/>
          <a:p>
            <a:pPr algn="ctr" eaLnBrk="0" hangingPunct="0"/>
            <a:r>
              <a:rPr lang="en-US" altLang="en-US" sz="1400" b="1">
                <a:solidFill>
                  <a:srgbClr val="000000"/>
                </a:solidFill>
                <a:latin typeface="Times New Roman" pitchFamily="18" charset="0"/>
              </a:rPr>
              <a:t>Payload Length</a:t>
            </a:r>
          </a:p>
        </p:txBody>
      </p:sp>
      <p:sp>
        <p:nvSpPr>
          <p:cNvPr id="58392" name="Rectangle 22"/>
          <p:cNvSpPr>
            <a:spLocks noChangeArrowheads="1"/>
          </p:cNvSpPr>
          <p:nvPr/>
        </p:nvSpPr>
        <p:spPr bwMode="auto">
          <a:xfrm>
            <a:off x="4556125" y="2863850"/>
            <a:ext cx="1695450" cy="390525"/>
          </a:xfrm>
          <a:prstGeom prst="rect">
            <a:avLst/>
          </a:prstGeom>
          <a:noFill/>
          <a:ln w="9525">
            <a:solidFill>
              <a:srgbClr val="000000"/>
            </a:solidFill>
            <a:miter lim="800000"/>
            <a:headEnd/>
            <a:tailEnd/>
          </a:ln>
        </p:spPr>
        <p:txBody>
          <a:bodyPr wrap="none" anchor="ctr"/>
          <a:lstStyle/>
          <a:p>
            <a:pPr algn="ctr" eaLnBrk="0" hangingPunct="0"/>
            <a:r>
              <a:rPr lang="en-US" altLang="en-US" sz="1400" b="1">
                <a:solidFill>
                  <a:srgbClr val="000000"/>
                </a:solidFill>
                <a:latin typeface="Times New Roman" pitchFamily="18" charset="0"/>
              </a:rPr>
              <a:t>Next Header</a:t>
            </a:r>
          </a:p>
        </p:txBody>
      </p:sp>
      <p:sp>
        <p:nvSpPr>
          <p:cNvPr id="58393" name="Rectangle 23"/>
          <p:cNvSpPr>
            <a:spLocks noChangeArrowheads="1"/>
          </p:cNvSpPr>
          <p:nvPr/>
        </p:nvSpPr>
        <p:spPr bwMode="auto">
          <a:xfrm>
            <a:off x="6251575" y="2863850"/>
            <a:ext cx="1693863" cy="390525"/>
          </a:xfrm>
          <a:prstGeom prst="rect">
            <a:avLst/>
          </a:prstGeom>
          <a:solidFill>
            <a:srgbClr val="FF61FF"/>
          </a:solidFill>
          <a:ln w="9525">
            <a:solidFill>
              <a:srgbClr val="000000"/>
            </a:solidFill>
            <a:miter lim="800000"/>
            <a:headEnd/>
            <a:tailEnd/>
          </a:ln>
        </p:spPr>
        <p:txBody>
          <a:bodyPr wrap="none" anchor="ctr"/>
          <a:lstStyle/>
          <a:p>
            <a:pPr algn="ctr" eaLnBrk="0" hangingPunct="0"/>
            <a:r>
              <a:rPr lang="en-US" altLang="en-US" sz="1800" b="1">
                <a:solidFill>
                  <a:schemeClr val="bg2"/>
                </a:solidFill>
                <a:latin typeface="Times New Roman" pitchFamily="18" charset="0"/>
              </a:rPr>
              <a:t>Hop Limit</a:t>
            </a:r>
          </a:p>
        </p:txBody>
      </p:sp>
      <p:sp>
        <p:nvSpPr>
          <p:cNvPr id="58394" name="Line 24"/>
          <p:cNvSpPr>
            <a:spLocks noChangeShapeType="1"/>
          </p:cNvSpPr>
          <p:nvPr/>
        </p:nvSpPr>
        <p:spPr bwMode="auto">
          <a:xfrm flipV="1">
            <a:off x="3614738" y="2279650"/>
            <a:ext cx="3175" cy="195263"/>
          </a:xfrm>
          <a:prstGeom prst="line">
            <a:avLst/>
          </a:prstGeom>
          <a:noFill/>
          <a:ln w="9525">
            <a:solidFill>
              <a:srgbClr val="FF0000"/>
            </a:solidFill>
            <a:round/>
            <a:headEnd/>
            <a:tailEnd/>
          </a:ln>
        </p:spPr>
        <p:txBody>
          <a:bodyPr wrap="none"/>
          <a:lstStyle/>
          <a:p>
            <a:endParaRPr lang="en-US"/>
          </a:p>
        </p:txBody>
      </p:sp>
      <p:sp>
        <p:nvSpPr>
          <p:cNvPr id="58395" name="Text Box 25"/>
          <p:cNvSpPr txBox="1">
            <a:spLocks noChangeArrowheads="1"/>
          </p:cNvSpPr>
          <p:nvPr/>
        </p:nvSpPr>
        <p:spPr bwMode="auto">
          <a:xfrm>
            <a:off x="3333750" y="1868488"/>
            <a:ext cx="385763" cy="338137"/>
          </a:xfrm>
          <a:prstGeom prst="rect">
            <a:avLst/>
          </a:prstGeom>
          <a:noFill/>
          <a:ln w="9525">
            <a:noFill/>
            <a:miter lim="800000"/>
            <a:headEnd/>
            <a:tailEnd/>
          </a:ln>
        </p:spPr>
        <p:txBody>
          <a:bodyPr wrap="none">
            <a:spAutoFit/>
          </a:bodyPr>
          <a:lstStyle/>
          <a:p>
            <a:pPr eaLnBrk="0" hangingPunct="0"/>
            <a:r>
              <a:rPr lang="en-US" altLang="en-US" sz="1600" b="1">
                <a:solidFill>
                  <a:srgbClr val="000000"/>
                </a:solidFill>
                <a:latin typeface="Times New Roman" pitchFamily="18" charset="0"/>
              </a:rPr>
              <a:t>12</a:t>
            </a:r>
          </a:p>
        </p:txBody>
      </p:sp>
      <p:sp>
        <p:nvSpPr>
          <p:cNvPr id="58396" name="Text Box 26"/>
          <p:cNvSpPr txBox="1">
            <a:spLocks noChangeArrowheads="1"/>
          </p:cNvSpPr>
          <p:nvPr/>
        </p:nvSpPr>
        <p:spPr bwMode="auto">
          <a:xfrm>
            <a:off x="5027613" y="1868488"/>
            <a:ext cx="388937" cy="338137"/>
          </a:xfrm>
          <a:prstGeom prst="rect">
            <a:avLst/>
          </a:prstGeom>
          <a:noFill/>
          <a:ln w="9525">
            <a:noFill/>
            <a:miter lim="800000"/>
            <a:headEnd/>
            <a:tailEnd/>
          </a:ln>
        </p:spPr>
        <p:txBody>
          <a:bodyPr wrap="none">
            <a:spAutoFit/>
          </a:bodyPr>
          <a:lstStyle/>
          <a:p>
            <a:pPr eaLnBrk="0" hangingPunct="0"/>
            <a:r>
              <a:rPr lang="en-US" altLang="en-US" sz="1600" b="1">
                <a:solidFill>
                  <a:srgbClr val="000000"/>
                </a:solidFill>
                <a:latin typeface="Times New Roman" pitchFamily="18" charset="0"/>
              </a:rPr>
              <a:t>19</a:t>
            </a:r>
          </a:p>
        </p:txBody>
      </p:sp>
      <p:sp>
        <p:nvSpPr>
          <p:cNvPr id="58397" name="Line 27"/>
          <p:cNvSpPr>
            <a:spLocks noChangeShapeType="1"/>
          </p:cNvSpPr>
          <p:nvPr/>
        </p:nvSpPr>
        <p:spPr bwMode="auto">
          <a:xfrm flipV="1">
            <a:off x="4556125" y="2279650"/>
            <a:ext cx="3175" cy="195263"/>
          </a:xfrm>
          <a:prstGeom prst="line">
            <a:avLst/>
          </a:prstGeom>
          <a:noFill/>
          <a:ln w="9525">
            <a:solidFill>
              <a:srgbClr val="FF0000"/>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p:txBody>
          <a:bodyPr/>
          <a:lstStyle/>
          <a:p>
            <a:pPr>
              <a:defRPr/>
            </a:pPr>
            <a:r>
              <a:rPr lang="en-US" altLang="en-US" smtClean="0"/>
              <a:t>Univ. of Tehran</a:t>
            </a:r>
          </a:p>
        </p:txBody>
      </p:sp>
      <p:sp>
        <p:nvSpPr>
          <p:cNvPr id="59395" name="Footer Placeholder 4"/>
          <p:cNvSpPr>
            <a:spLocks noGrp="1"/>
          </p:cNvSpPr>
          <p:nvPr>
            <p:ph type="ftr" sz="quarter" idx="11"/>
          </p:nvPr>
        </p:nvSpPr>
        <p:spPr/>
        <p:txBody>
          <a:bodyPr/>
          <a:lstStyle/>
          <a:p>
            <a:pPr>
              <a:defRPr/>
            </a:pPr>
            <a:r>
              <a:rPr lang="en-US" altLang="en-US" smtClean="0"/>
              <a:t>Computer Network</a:t>
            </a:r>
          </a:p>
        </p:txBody>
      </p:sp>
      <p:sp>
        <p:nvSpPr>
          <p:cNvPr id="59396" name="Slide Number Placeholder 5"/>
          <p:cNvSpPr>
            <a:spLocks noGrp="1"/>
          </p:cNvSpPr>
          <p:nvPr>
            <p:ph type="sldNum" sz="quarter" idx="12"/>
          </p:nvPr>
        </p:nvSpPr>
        <p:spPr/>
        <p:txBody>
          <a:bodyPr/>
          <a:lstStyle/>
          <a:p>
            <a:pPr>
              <a:defRPr/>
            </a:pPr>
            <a:fld id="{6A35747E-3E0C-4CD3-B807-2B570C97FA46}" type="slidenum">
              <a:rPr lang="en-US" altLang="en-US" smtClean="0"/>
              <a:pPr>
                <a:defRPr/>
              </a:pPr>
              <a:t>48</a:t>
            </a:fld>
            <a:endParaRPr lang="en-US" altLang="en-US" smtClean="0"/>
          </a:p>
        </p:txBody>
      </p:sp>
      <p:sp>
        <p:nvSpPr>
          <p:cNvPr id="62469" name="Rectangle 2"/>
          <p:cNvSpPr>
            <a:spLocks noGrp="1" noChangeArrowheads="1"/>
          </p:cNvSpPr>
          <p:nvPr>
            <p:ph type="title"/>
          </p:nvPr>
        </p:nvSpPr>
        <p:spPr/>
        <p:txBody>
          <a:bodyPr/>
          <a:lstStyle/>
          <a:p>
            <a:pPr eaLnBrk="1" hangingPunct="1">
              <a:defRPr/>
            </a:pPr>
            <a:r>
              <a:rPr lang="en-US" altLang="en-US" smtClean="0"/>
              <a:t>IPv6 Changes</a:t>
            </a:r>
          </a:p>
        </p:txBody>
      </p:sp>
      <p:sp>
        <p:nvSpPr>
          <p:cNvPr id="59398" name="Rectangle 3"/>
          <p:cNvSpPr>
            <a:spLocks noGrp="1" noChangeArrowheads="1"/>
          </p:cNvSpPr>
          <p:nvPr>
            <p:ph type="body" idx="1"/>
          </p:nvPr>
        </p:nvSpPr>
        <p:spPr/>
        <p:txBody>
          <a:bodyPr/>
          <a:lstStyle/>
          <a:p>
            <a:pPr eaLnBrk="1" hangingPunct="1">
              <a:lnSpc>
                <a:spcPct val="90000"/>
              </a:lnSpc>
            </a:pPr>
            <a:r>
              <a:rPr lang="en-US" altLang="en-US" sz="2800" smtClean="0"/>
              <a:t>TOS replaced with traffic class octet</a:t>
            </a:r>
          </a:p>
          <a:p>
            <a:pPr eaLnBrk="1" hangingPunct="1">
              <a:lnSpc>
                <a:spcPct val="90000"/>
              </a:lnSpc>
            </a:pPr>
            <a:r>
              <a:rPr lang="en-US" altLang="en-US" sz="2800" smtClean="0"/>
              <a:t>Flow</a:t>
            </a:r>
          </a:p>
          <a:p>
            <a:pPr lvl="1" eaLnBrk="1" hangingPunct="1">
              <a:lnSpc>
                <a:spcPct val="90000"/>
              </a:lnSpc>
            </a:pPr>
            <a:r>
              <a:rPr lang="en-US" altLang="en-US" sz="2400" smtClean="0"/>
              <a:t>Help soft state systems</a:t>
            </a:r>
          </a:p>
          <a:p>
            <a:pPr lvl="1" eaLnBrk="1" hangingPunct="1">
              <a:lnSpc>
                <a:spcPct val="90000"/>
              </a:lnSpc>
            </a:pPr>
            <a:r>
              <a:rPr lang="en-US" altLang="en-US" sz="2400" smtClean="0"/>
              <a:t>Maps well onto TCP connection or stream of UDP packets on host-port pair</a:t>
            </a:r>
          </a:p>
          <a:p>
            <a:pPr eaLnBrk="1" hangingPunct="1">
              <a:lnSpc>
                <a:spcPct val="90000"/>
              </a:lnSpc>
            </a:pPr>
            <a:r>
              <a:rPr lang="en-US" altLang="en-US" sz="2800" smtClean="0"/>
              <a:t>Easy configuration</a:t>
            </a:r>
          </a:p>
          <a:p>
            <a:pPr lvl="1" eaLnBrk="1" hangingPunct="1">
              <a:lnSpc>
                <a:spcPct val="90000"/>
              </a:lnSpc>
            </a:pPr>
            <a:r>
              <a:rPr lang="en-US" altLang="en-US" sz="2400" smtClean="0"/>
              <a:t>Provides auto-configuration using hardware MAC address to provide unique base</a:t>
            </a:r>
          </a:p>
          <a:p>
            <a:pPr eaLnBrk="1" hangingPunct="1">
              <a:lnSpc>
                <a:spcPct val="90000"/>
              </a:lnSpc>
            </a:pPr>
            <a:r>
              <a:rPr lang="en-US" altLang="en-US" sz="2800" smtClean="0"/>
              <a:t>Additional requirements</a:t>
            </a:r>
          </a:p>
          <a:p>
            <a:pPr lvl="1" eaLnBrk="1" hangingPunct="1">
              <a:lnSpc>
                <a:spcPct val="90000"/>
              </a:lnSpc>
            </a:pPr>
            <a:r>
              <a:rPr lang="en-US" altLang="en-US" sz="2400" smtClean="0"/>
              <a:t>Support for security</a:t>
            </a:r>
          </a:p>
          <a:p>
            <a:pPr lvl="1" eaLnBrk="1" hangingPunct="1">
              <a:lnSpc>
                <a:spcPct val="90000"/>
              </a:lnSpc>
            </a:pPr>
            <a:r>
              <a:rPr lang="en-US" altLang="en-US" sz="2400" smtClean="0"/>
              <a:t>Support for mobility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p:txBody>
          <a:bodyPr/>
          <a:lstStyle/>
          <a:p>
            <a:pPr>
              <a:defRPr/>
            </a:pPr>
            <a:r>
              <a:rPr lang="en-US" altLang="en-US" smtClean="0"/>
              <a:t>Univ. of Tehran</a:t>
            </a:r>
          </a:p>
        </p:txBody>
      </p:sp>
      <p:sp>
        <p:nvSpPr>
          <p:cNvPr id="60419" name="Footer Placeholder 4"/>
          <p:cNvSpPr>
            <a:spLocks noGrp="1"/>
          </p:cNvSpPr>
          <p:nvPr>
            <p:ph type="ftr" sz="quarter" idx="11"/>
          </p:nvPr>
        </p:nvSpPr>
        <p:spPr/>
        <p:txBody>
          <a:bodyPr/>
          <a:lstStyle/>
          <a:p>
            <a:pPr>
              <a:defRPr/>
            </a:pPr>
            <a:r>
              <a:rPr lang="en-US" altLang="en-US" smtClean="0"/>
              <a:t>Computer Network</a:t>
            </a:r>
          </a:p>
        </p:txBody>
      </p:sp>
      <p:sp>
        <p:nvSpPr>
          <p:cNvPr id="60420" name="Slide Number Placeholder 5"/>
          <p:cNvSpPr>
            <a:spLocks noGrp="1"/>
          </p:cNvSpPr>
          <p:nvPr>
            <p:ph type="sldNum" sz="quarter" idx="12"/>
          </p:nvPr>
        </p:nvSpPr>
        <p:spPr/>
        <p:txBody>
          <a:bodyPr/>
          <a:lstStyle/>
          <a:p>
            <a:pPr>
              <a:defRPr/>
            </a:pPr>
            <a:fld id="{E159AD37-069C-4337-BBB7-A37B332CE605}" type="slidenum">
              <a:rPr lang="en-US" altLang="en-US" smtClean="0"/>
              <a:pPr>
                <a:defRPr/>
              </a:pPr>
              <a:t>49</a:t>
            </a:fld>
            <a:endParaRPr lang="en-US" altLang="en-US" smtClean="0"/>
          </a:p>
        </p:txBody>
      </p:sp>
      <p:sp>
        <p:nvSpPr>
          <p:cNvPr id="63493" name="Rectangle 2"/>
          <p:cNvSpPr>
            <a:spLocks noGrp="1" noChangeArrowheads="1"/>
          </p:cNvSpPr>
          <p:nvPr>
            <p:ph type="title"/>
          </p:nvPr>
        </p:nvSpPr>
        <p:spPr/>
        <p:txBody>
          <a:bodyPr/>
          <a:lstStyle/>
          <a:p>
            <a:pPr eaLnBrk="1" hangingPunct="1">
              <a:defRPr/>
            </a:pPr>
            <a:r>
              <a:rPr lang="en-US" altLang="en-US" smtClean="0"/>
              <a:t>IPv6 Changes</a:t>
            </a:r>
          </a:p>
        </p:txBody>
      </p:sp>
      <p:sp>
        <p:nvSpPr>
          <p:cNvPr id="60422" name="Rectangle 3"/>
          <p:cNvSpPr>
            <a:spLocks noGrp="1" noChangeArrowheads="1"/>
          </p:cNvSpPr>
          <p:nvPr>
            <p:ph type="body" idx="1"/>
          </p:nvPr>
        </p:nvSpPr>
        <p:spPr/>
        <p:txBody>
          <a:bodyPr/>
          <a:lstStyle/>
          <a:p>
            <a:pPr eaLnBrk="1" hangingPunct="1"/>
            <a:r>
              <a:rPr lang="en-US" altLang="en-US" smtClean="0"/>
              <a:t>Protocol field replaced by next header field</a:t>
            </a:r>
          </a:p>
          <a:p>
            <a:pPr lvl="1" eaLnBrk="1" hangingPunct="1"/>
            <a:r>
              <a:rPr lang="en-US" altLang="en-US" smtClean="0"/>
              <a:t>Support for protocol demultiplexing as well as option processing</a:t>
            </a:r>
          </a:p>
          <a:p>
            <a:pPr eaLnBrk="1" hangingPunct="1"/>
            <a:r>
              <a:rPr lang="en-US" altLang="en-US" smtClean="0"/>
              <a:t>Option processing</a:t>
            </a:r>
          </a:p>
          <a:p>
            <a:pPr lvl="1" eaLnBrk="1" hangingPunct="1"/>
            <a:r>
              <a:rPr lang="en-US" altLang="en-US" smtClean="0"/>
              <a:t>Options are added using next header field</a:t>
            </a:r>
          </a:p>
          <a:p>
            <a:pPr lvl="1" eaLnBrk="1" hangingPunct="1"/>
            <a:r>
              <a:rPr lang="en-US" altLang="en-US" smtClean="0"/>
              <a:t>Options header does not need to be processed by every router</a:t>
            </a:r>
          </a:p>
          <a:p>
            <a:pPr lvl="2" eaLnBrk="1" hangingPunct="1"/>
            <a:r>
              <a:rPr lang="en-US" altLang="en-US" smtClean="0"/>
              <a:t>Large performance improvement</a:t>
            </a:r>
          </a:p>
          <a:p>
            <a:pPr lvl="2" eaLnBrk="1" hangingPunct="1"/>
            <a:r>
              <a:rPr lang="en-US" altLang="en-US" smtClean="0"/>
              <a:t>Makes options practical/useful</a:t>
            </a:r>
          </a:p>
          <a:p>
            <a:pPr eaLnBrk="1" hangingPunct="1"/>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p:txBody>
          <a:bodyPr/>
          <a:lstStyle/>
          <a:p>
            <a:pPr>
              <a:defRPr/>
            </a:pPr>
            <a:r>
              <a:rPr lang="en-US" altLang="en-US" smtClean="0"/>
              <a:t>Univ. of Tehran</a:t>
            </a:r>
          </a:p>
        </p:txBody>
      </p:sp>
      <p:sp>
        <p:nvSpPr>
          <p:cNvPr id="6147" name="Footer Placeholder 4"/>
          <p:cNvSpPr>
            <a:spLocks noGrp="1"/>
          </p:cNvSpPr>
          <p:nvPr>
            <p:ph type="ftr" sz="quarter" idx="11"/>
          </p:nvPr>
        </p:nvSpPr>
        <p:spPr/>
        <p:txBody>
          <a:bodyPr/>
          <a:lstStyle/>
          <a:p>
            <a:pPr>
              <a:defRPr/>
            </a:pPr>
            <a:r>
              <a:rPr lang="en-US" altLang="en-US" smtClean="0"/>
              <a:t>Computer Network</a:t>
            </a:r>
          </a:p>
        </p:txBody>
      </p:sp>
      <p:sp>
        <p:nvSpPr>
          <p:cNvPr id="6148" name="Slide Number Placeholder 5"/>
          <p:cNvSpPr>
            <a:spLocks noGrp="1"/>
          </p:cNvSpPr>
          <p:nvPr>
            <p:ph type="sldNum" sz="quarter" idx="12"/>
          </p:nvPr>
        </p:nvSpPr>
        <p:spPr/>
        <p:txBody>
          <a:bodyPr/>
          <a:lstStyle/>
          <a:p>
            <a:pPr>
              <a:defRPr/>
            </a:pPr>
            <a:fld id="{8B9B3867-34FD-4760-8F95-AFDF2411EBB3}" type="slidenum">
              <a:rPr lang="en-US" altLang="en-US" smtClean="0"/>
              <a:pPr>
                <a:defRPr/>
              </a:pPr>
              <a:t>5</a:t>
            </a:fld>
            <a:endParaRPr lang="en-US" altLang="en-US" smtClean="0"/>
          </a:p>
        </p:txBody>
      </p:sp>
      <p:sp>
        <p:nvSpPr>
          <p:cNvPr id="5125" name="Rectangle 2"/>
          <p:cNvSpPr>
            <a:spLocks noGrp="1" noChangeArrowheads="1"/>
          </p:cNvSpPr>
          <p:nvPr>
            <p:ph type="title"/>
          </p:nvPr>
        </p:nvSpPr>
        <p:spPr>
          <a:xfrm>
            <a:off x="823913" y="0"/>
            <a:ext cx="7772400" cy="1143000"/>
          </a:xfrm>
        </p:spPr>
        <p:txBody>
          <a:bodyPr/>
          <a:lstStyle/>
          <a:p>
            <a:pPr eaLnBrk="1" hangingPunct="1">
              <a:defRPr/>
            </a:pPr>
            <a:r>
              <a:rPr lang="en-US" altLang="en-US" sz="4800" smtClean="0"/>
              <a:t> Internetworking</a:t>
            </a:r>
          </a:p>
        </p:txBody>
      </p:sp>
      <p:sp>
        <p:nvSpPr>
          <p:cNvPr id="6150" name="Rectangle 3"/>
          <p:cNvSpPr>
            <a:spLocks noGrp="1" noChangeArrowheads="1"/>
          </p:cNvSpPr>
          <p:nvPr>
            <p:ph type="body" idx="1"/>
          </p:nvPr>
        </p:nvSpPr>
        <p:spPr>
          <a:xfrm>
            <a:off x="0" y="1416050"/>
            <a:ext cx="9144000" cy="5238750"/>
          </a:xfrm>
        </p:spPr>
        <p:txBody>
          <a:bodyPr/>
          <a:lstStyle/>
          <a:p>
            <a:pPr eaLnBrk="1" hangingPunct="1">
              <a:lnSpc>
                <a:spcPct val="90000"/>
              </a:lnSpc>
            </a:pPr>
            <a:r>
              <a:rPr lang="en-US" altLang="en-US" smtClean="0"/>
              <a:t>Communication between networks.</a:t>
            </a:r>
          </a:p>
          <a:p>
            <a:pPr eaLnBrk="1" hangingPunct="1">
              <a:lnSpc>
                <a:spcPct val="90000"/>
              </a:lnSpc>
            </a:pPr>
            <a:r>
              <a:rPr lang="en-US" altLang="en-US" smtClean="0">
                <a:solidFill>
                  <a:srgbClr val="990000"/>
                </a:solidFill>
              </a:rPr>
              <a:t>Problems &amp; Challenges</a:t>
            </a:r>
          </a:p>
          <a:p>
            <a:pPr lvl="1" eaLnBrk="1" hangingPunct="1">
              <a:lnSpc>
                <a:spcPct val="90000"/>
              </a:lnSpc>
            </a:pPr>
            <a:r>
              <a:rPr lang="en-US" altLang="en-US" smtClean="0"/>
              <a:t>Different Networking technologies (</a:t>
            </a:r>
            <a:r>
              <a:rPr lang="en-US" altLang="en-US" smtClean="0">
                <a:solidFill>
                  <a:srgbClr val="008000"/>
                </a:solidFill>
              </a:rPr>
              <a:t>Heterogeneity</a:t>
            </a:r>
            <a:r>
              <a:rPr lang="en-US" altLang="en-US" smtClean="0"/>
              <a:t>).</a:t>
            </a:r>
          </a:p>
          <a:p>
            <a:pPr lvl="1" eaLnBrk="1" hangingPunct="1">
              <a:lnSpc>
                <a:spcPct val="90000"/>
              </a:lnSpc>
            </a:pPr>
            <a:r>
              <a:rPr lang="en-US" altLang="en-US" smtClean="0"/>
              <a:t>So many Networks (</a:t>
            </a:r>
            <a:r>
              <a:rPr lang="en-US" altLang="en-US" smtClean="0">
                <a:solidFill>
                  <a:srgbClr val="008000"/>
                </a:solidFill>
              </a:rPr>
              <a:t>Scaling</a:t>
            </a:r>
            <a:r>
              <a:rPr lang="en-US" altLang="en-US" smtClean="0"/>
              <a:t>).</a:t>
            </a:r>
          </a:p>
          <a:p>
            <a:pPr eaLnBrk="1" hangingPunct="1">
              <a:lnSpc>
                <a:spcPct val="90000"/>
              </a:lnSpc>
            </a:pPr>
            <a:r>
              <a:rPr lang="en-US" altLang="en-US" smtClean="0"/>
              <a:t>Some terminologies:</a:t>
            </a:r>
          </a:p>
          <a:p>
            <a:pPr lvl="1" eaLnBrk="1" hangingPunct="1">
              <a:lnSpc>
                <a:spcPct val="90000"/>
              </a:lnSpc>
            </a:pPr>
            <a:r>
              <a:rPr lang="en-US" altLang="en-US" smtClean="0"/>
              <a:t>“internetworking” refer to an arbitrary collection of connected networks.</a:t>
            </a:r>
          </a:p>
          <a:p>
            <a:pPr lvl="1" eaLnBrk="1" hangingPunct="1">
              <a:lnSpc>
                <a:spcPct val="90000"/>
              </a:lnSpc>
            </a:pPr>
            <a:r>
              <a:rPr lang="en-US" altLang="en-US" smtClean="0"/>
              <a:t>“Internet” the global internetwork.</a:t>
            </a:r>
          </a:p>
          <a:p>
            <a:pPr lvl="1" eaLnBrk="1" hangingPunct="1">
              <a:lnSpc>
                <a:spcPct val="90000"/>
              </a:lnSpc>
            </a:pPr>
            <a:r>
              <a:rPr lang="en-US" altLang="en-US" smtClean="0"/>
              <a:t>“Network” either directly connected or switched network using any LAN technology such as Ethernet, Token ring, ATM, etc.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p:txBody>
          <a:bodyPr/>
          <a:lstStyle/>
          <a:p>
            <a:pPr>
              <a:defRPr/>
            </a:pPr>
            <a:r>
              <a:rPr lang="en-US" altLang="en-US" smtClean="0"/>
              <a:t>Univ. of Tehran</a:t>
            </a:r>
          </a:p>
        </p:txBody>
      </p:sp>
      <p:sp>
        <p:nvSpPr>
          <p:cNvPr id="61443" name="Footer Placeholder 4"/>
          <p:cNvSpPr>
            <a:spLocks noGrp="1"/>
          </p:cNvSpPr>
          <p:nvPr>
            <p:ph type="ftr" sz="quarter" idx="11"/>
          </p:nvPr>
        </p:nvSpPr>
        <p:spPr/>
        <p:txBody>
          <a:bodyPr/>
          <a:lstStyle/>
          <a:p>
            <a:pPr>
              <a:defRPr/>
            </a:pPr>
            <a:r>
              <a:rPr lang="en-US" altLang="en-US" smtClean="0"/>
              <a:t>Computer Network</a:t>
            </a:r>
          </a:p>
        </p:txBody>
      </p:sp>
      <p:sp>
        <p:nvSpPr>
          <p:cNvPr id="61444" name="Slide Number Placeholder 5"/>
          <p:cNvSpPr>
            <a:spLocks noGrp="1"/>
          </p:cNvSpPr>
          <p:nvPr>
            <p:ph type="sldNum" sz="quarter" idx="12"/>
          </p:nvPr>
        </p:nvSpPr>
        <p:spPr/>
        <p:txBody>
          <a:bodyPr/>
          <a:lstStyle/>
          <a:p>
            <a:pPr>
              <a:defRPr/>
            </a:pPr>
            <a:fld id="{994E7145-AFCA-4D3E-A39F-60058EB843B2}" type="slidenum">
              <a:rPr lang="en-US" altLang="en-US" smtClean="0"/>
              <a:pPr>
                <a:defRPr/>
              </a:pPr>
              <a:t>50</a:t>
            </a:fld>
            <a:endParaRPr lang="en-US" altLang="en-US" smtClean="0"/>
          </a:p>
        </p:txBody>
      </p:sp>
      <p:sp>
        <p:nvSpPr>
          <p:cNvPr id="39941" name="Rectangle 2"/>
          <p:cNvSpPr>
            <a:spLocks noGrp="1" noChangeArrowheads="1"/>
          </p:cNvSpPr>
          <p:nvPr>
            <p:ph type="title"/>
          </p:nvPr>
        </p:nvSpPr>
        <p:spPr/>
        <p:txBody>
          <a:bodyPr/>
          <a:lstStyle/>
          <a:p>
            <a:pPr eaLnBrk="1" hangingPunct="1">
              <a:defRPr/>
            </a:pPr>
            <a:r>
              <a:rPr lang="en-US" altLang="en-US" smtClean="0"/>
              <a:t>What About the Future?</a:t>
            </a:r>
          </a:p>
        </p:txBody>
      </p:sp>
      <p:sp>
        <p:nvSpPr>
          <p:cNvPr id="270339" name="Rectangle 3"/>
          <p:cNvSpPr>
            <a:spLocks noGrp="1" noChangeArrowheads="1"/>
          </p:cNvSpPr>
          <p:nvPr>
            <p:ph type="body" idx="1"/>
          </p:nvPr>
        </p:nvSpPr>
        <p:spPr>
          <a:xfrm>
            <a:off x="263525" y="1311275"/>
            <a:ext cx="8689975" cy="4746625"/>
          </a:xfrm>
        </p:spPr>
        <p:txBody>
          <a:bodyPr/>
          <a:lstStyle/>
          <a:p>
            <a:pPr marL="285750" indent="-285750" eaLnBrk="1" hangingPunct="1"/>
            <a:r>
              <a:rPr lang="en-US" altLang="en-US" dirty="0" smtClean="0"/>
              <a:t>Datagram not the best abstraction for:</a:t>
            </a:r>
          </a:p>
          <a:p>
            <a:pPr marL="685800" lvl="1" indent="-228600" eaLnBrk="1" hangingPunct="1"/>
            <a:r>
              <a:rPr lang="en-US" altLang="en-US" dirty="0" smtClean="0"/>
              <a:t>resource </a:t>
            </a:r>
            <a:r>
              <a:rPr lang="en-US" altLang="en-US" dirty="0" err="1" smtClean="0"/>
              <a:t>management,accountability</a:t>
            </a:r>
            <a:r>
              <a:rPr lang="en-US" altLang="en-US" dirty="0" smtClean="0"/>
              <a:t>, </a:t>
            </a:r>
            <a:r>
              <a:rPr lang="en-US" altLang="en-US" dirty="0" err="1" smtClean="0"/>
              <a:t>QoS</a:t>
            </a:r>
            <a:r>
              <a:rPr lang="en-US" altLang="en-US" dirty="0" smtClean="0"/>
              <a:t> </a:t>
            </a:r>
          </a:p>
          <a:p>
            <a:pPr marL="285750" indent="-285750" eaLnBrk="1" hangingPunct="1"/>
            <a:r>
              <a:rPr lang="en-US" altLang="en-US" dirty="0" smtClean="0"/>
              <a:t>A new abstraction: </a:t>
            </a:r>
            <a:r>
              <a:rPr lang="en-US" altLang="en-US" dirty="0" smtClean="0">
                <a:solidFill>
                  <a:schemeClr val="accent1"/>
                </a:solidFill>
              </a:rPr>
              <a:t>flow</a:t>
            </a:r>
            <a:r>
              <a:rPr lang="en-US" altLang="en-US" dirty="0" smtClean="0"/>
              <a:t>?</a:t>
            </a:r>
          </a:p>
          <a:p>
            <a:pPr marL="285750" indent="-285750" eaLnBrk="1" hangingPunct="1"/>
            <a:r>
              <a:rPr lang="en-US" altLang="en-US" dirty="0" smtClean="0"/>
              <a:t>Routers require to maintain per-flow state (what is the main problem with this raised by Clark?)</a:t>
            </a:r>
          </a:p>
          <a:p>
            <a:pPr marL="685800" lvl="1" indent="-228600" eaLnBrk="1" hangingPunct="1"/>
            <a:r>
              <a:rPr lang="en-US" altLang="en-US" dirty="0" smtClean="0"/>
              <a:t>state management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03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7033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03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70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p:txBody>
          <a:bodyPr/>
          <a:lstStyle/>
          <a:p>
            <a:pPr>
              <a:defRPr/>
            </a:pPr>
            <a:r>
              <a:rPr lang="en-US" altLang="en-US" smtClean="0"/>
              <a:t>Univ. of Tehran</a:t>
            </a:r>
          </a:p>
        </p:txBody>
      </p:sp>
      <p:sp>
        <p:nvSpPr>
          <p:cNvPr id="62467" name="Footer Placeholder 4"/>
          <p:cNvSpPr>
            <a:spLocks noGrp="1"/>
          </p:cNvSpPr>
          <p:nvPr>
            <p:ph type="ftr" sz="quarter" idx="11"/>
          </p:nvPr>
        </p:nvSpPr>
        <p:spPr/>
        <p:txBody>
          <a:bodyPr/>
          <a:lstStyle/>
          <a:p>
            <a:pPr>
              <a:defRPr/>
            </a:pPr>
            <a:r>
              <a:rPr lang="en-US" altLang="en-US" smtClean="0"/>
              <a:t>Computer Network</a:t>
            </a:r>
          </a:p>
        </p:txBody>
      </p:sp>
      <p:sp>
        <p:nvSpPr>
          <p:cNvPr id="62468" name="Slide Number Placeholder 5"/>
          <p:cNvSpPr>
            <a:spLocks noGrp="1"/>
          </p:cNvSpPr>
          <p:nvPr>
            <p:ph type="sldNum" sz="quarter" idx="12"/>
          </p:nvPr>
        </p:nvSpPr>
        <p:spPr/>
        <p:txBody>
          <a:bodyPr/>
          <a:lstStyle/>
          <a:p>
            <a:pPr>
              <a:defRPr/>
            </a:pPr>
            <a:fld id="{E69BA04A-05CF-4189-9087-69F6B315CA7E}" type="slidenum">
              <a:rPr lang="en-US" altLang="en-US" smtClean="0"/>
              <a:pPr>
                <a:defRPr/>
              </a:pPr>
              <a:t>51</a:t>
            </a:fld>
            <a:endParaRPr lang="en-US" altLang="en-US" smtClean="0"/>
          </a:p>
        </p:txBody>
      </p:sp>
      <p:sp>
        <p:nvSpPr>
          <p:cNvPr id="33797" name="Rectangle 2"/>
          <p:cNvSpPr>
            <a:spLocks noGrp="1" noChangeArrowheads="1"/>
          </p:cNvSpPr>
          <p:nvPr>
            <p:ph type="title"/>
          </p:nvPr>
        </p:nvSpPr>
        <p:spPr/>
        <p:txBody>
          <a:bodyPr/>
          <a:lstStyle/>
          <a:p>
            <a:pPr eaLnBrk="1" hangingPunct="1">
              <a:defRPr/>
            </a:pPr>
            <a:r>
              <a:rPr lang="en-US" altLang="en-US" smtClean="0"/>
              <a:t>Devil’s Advocate</a:t>
            </a:r>
          </a:p>
        </p:txBody>
      </p:sp>
      <p:sp>
        <p:nvSpPr>
          <p:cNvPr id="62470" name="Rectangle 3"/>
          <p:cNvSpPr>
            <a:spLocks noGrp="1" noChangeArrowheads="1"/>
          </p:cNvSpPr>
          <p:nvPr>
            <p:ph type="body" idx="1"/>
          </p:nvPr>
        </p:nvSpPr>
        <p:spPr>
          <a:xfrm>
            <a:off x="0" y="1311275"/>
            <a:ext cx="8953500" cy="4746625"/>
          </a:xfrm>
        </p:spPr>
        <p:txBody>
          <a:bodyPr/>
          <a:lstStyle/>
          <a:p>
            <a:pPr marL="285750" indent="-285750" eaLnBrk="1" hangingPunct="1"/>
            <a:r>
              <a:rPr lang="en-US" altLang="en-US" smtClean="0">
                <a:solidFill>
                  <a:srgbClr val="990000"/>
                </a:solidFill>
              </a:rPr>
              <a:t>Who cares about resource sharing</a:t>
            </a:r>
            <a:r>
              <a:rPr lang="en-US" altLang="en-US" smtClean="0"/>
              <a:t>?</a:t>
            </a:r>
          </a:p>
          <a:p>
            <a:pPr marL="685800" lvl="1" indent="-228600" eaLnBrk="1" hangingPunct="1"/>
            <a:r>
              <a:rPr lang="en-US" altLang="en-US" smtClean="0"/>
              <a:t>1974: cycles, storage, bandwidth expensive, people cheap</a:t>
            </a:r>
          </a:p>
          <a:p>
            <a:pPr marL="685800" lvl="1" indent="-228600" eaLnBrk="1" hangingPunct="1"/>
            <a:r>
              <a:rPr lang="en-US" altLang="en-US" smtClean="0"/>
              <a:t>Today: resources cheap, people expensive</a:t>
            </a:r>
          </a:p>
          <a:p>
            <a:pPr marL="685800" lvl="1" indent="-228600" eaLnBrk="1" hangingPunct="1"/>
            <a:r>
              <a:rPr lang="en-US" altLang="en-US" smtClean="0"/>
              <a:t>1974: Share computer resources</a:t>
            </a:r>
          </a:p>
          <a:p>
            <a:pPr marL="685800" lvl="1" indent="-228600" eaLnBrk="1" hangingPunct="1"/>
            <a:r>
              <a:rPr lang="en-US" altLang="en-US" smtClean="0"/>
              <a:t>Today: Communicate with people, access documents, buy, sell</a:t>
            </a:r>
          </a:p>
          <a:p>
            <a:pPr marL="285750" indent="-285750" eaLnBrk="1" hangingPunct="1"/>
            <a:r>
              <a:rPr lang="en-US" altLang="en-US" smtClean="0">
                <a:solidFill>
                  <a:srgbClr val="990000"/>
                </a:solidFill>
              </a:rPr>
              <a:t>Does it still make sense to make processes the endpoint</a:t>
            </a:r>
            <a:r>
              <a:rPr lang="en-US" altLang="en-US" smtClean="0"/>
              <a:t>?</a:t>
            </a:r>
          </a:p>
          <a:p>
            <a:pPr marL="285750" indent="-285750" eaLnBrk="1" hangingPunct="1"/>
            <a:r>
              <a:rPr lang="en-US" altLang="en-US" smtClean="0">
                <a:solidFill>
                  <a:srgbClr val="990000"/>
                </a:solidFill>
              </a:rPr>
              <a:t>Where do people and organizations fit into the ISO layering model</a:t>
            </a:r>
            <a:r>
              <a:rPr lang="en-US" altLang="en-US"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p:txBody>
          <a:bodyPr/>
          <a:lstStyle/>
          <a:p>
            <a:pPr>
              <a:defRPr/>
            </a:pPr>
            <a:r>
              <a:rPr lang="en-US" altLang="en-US" smtClean="0"/>
              <a:t>Univ. of Tehran</a:t>
            </a:r>
          </a:p>
        </p:txBody>
      </p:sp>
      <p:sp>
        <p:nvSpPr>
          <p:cNvPr id="63491" name="Footer Placeholder 4"/>
          <p:cNvSpPr>
            <a:spLocks noGrp="1"/>
          </p:cNvSpPr>
          <p:nvPr>
            <p:ph type="ftr" sz="quarter" idx="11"/>
          </p:nvPr>
        </p:nvSpPr>
        <p:spPr/>
        <p:txBody>
          <a:bodyPr/>
          <a:lstStyle/>
          <a:p>
            <a:pPr>
              <a:defRPr/>
            </a:pPr>
            <a:r>
              <a:rPr lang="en-US" altLang="en-US" smtClean="0"/>
              <a:t>Computer Network</a:t>
            </a:r>
          </a:p>
        </p:txBody>
      </p:sp>
      <p:sp>
        <p:nvSpPr>
          <p:cNvPr id="63492" name="Slide Number Placeholder 5"/>
          <p:cNvSpPr>
            <a:spLocks noGrp="1"/>
          </p:cNvSpPr>
          <p:nvPr>
            <p:ph type="sldNum" sz="quarter" idx="12"/>
          </p:nvPr>
        </p:nvSpPr>
        <p:spPr/>
        <p:txBody>
          <a:bodyPr/>
          <a:lstStyle/>
          <a:p>
            <a:pPr>
              <a:defRPr/>
            </a:pPr>
            <a:fld id="{6798E2C4-E44D-4C10-9368-4058394ADE4E}" type="slidenum">
              <a:rPr lang="en-US" altLang="en-US" smtClean="0"/>
              <a:pPr>
                <a:defRPr/>
              </a:pPr>
              <a:t>52</a:t>
            </a:fld>
            <a:endParaRPr lang="en-US" altLang="en-US" smtClean="0"/>
          </a:p>
        </p:txBody>
      </p:sp>
      <p:sp>
        <p:nvSpPr>
          <p:cNvPr id="64517" name="Rectangle 2"/>
          <p:cNvSpPr>
            <a:spLocks noGrp="1" noChangeArrowheads="1"/>
          </p:cNvSpPr>
          <p:nvPr>
            <p:ph type="title"/>
          </p:nvPr>
        </p:nvSpPr>
        <p:spPr/>
        <p:txBody>
          <a:bodyPr/>
          <a:lstStyle/>
          <a:p>
            <a:pPr eaLnBrk="1" hangingPunct="1">
              <a:defRPr/>
            </a:pPr>
            <a:r>
              <a:rPr lang="en-US" altLang="en-US" smtClean="0"/>
              <a:t>End-to-End Argument (Principle 2)</a:t>
            </a:r>
          </a:p>
        </p:txBody>
      </p:sp>
      <p:sp>
        <p:nvSpPr>
          <p:cNvPr id="63494" name="Rectangle 3"/>
          <p:cNvSpPr>
            <a:spLocks noGrp="1" noChangeArrowheads="1"/>
          </p:cNvSpPr>
          <p:nvPr>
            <p:ph type="body" idx="1"/>
          </p:nvPr>
        </p:nvSpPr>
        <p:spPr/>
        <p:txBody>
          <a:bodyPr/>
          <a:lstStyle/>
          <a:p>
            <a:pPr eaLnBrk="1" hangingPunct="1"/>
            <a:r>
              <a:rPr lang="en-US" altLang="en-US" sz="2800" smtClean="0"/>
              <a:t>Deals with </a:t>
            </a:r>
            <a:r>
              <a:rPr lang="en-US" altLang="en-US" sz="2800" smtClean="0">
                <a:solidFill>
                  <a:srgbClr val="FF0066"/>
                </a:solidFill>
              </a:rPr>
              <a:t>where </a:t>
            </a:r>
            <a:r>
              <a:rPr lang="en-US" altLang="en-US" sz="2800" smtClean="0"/>
              <a:t>to place functionality</a:t>
            </a:r>
          </a:p>
          <a:p>
            <a:pPr lvl="1" eaLnBrk="1" hangingPunct="1"/>
            <a:r>
              <a:rPr lang="en-US" altLang="en-US" sz="2400" smtClean="0"/>
              <a:t>Inside</a:t>
            </a:r>
            <a:r>
              <a:rPr lang="en-US" altLang="en-US" sz="2400" smtClean="0">
                <a:solidFill>
                  <a:srgbClr val="FF0066"/>
                </a:solidFill>
              </a:rPr>
              <a:t> </a:t>
            </a:r>
            <a:r>
              <a:rPr lang="en-US" altLang="en-US" sz="2400" smtClean="0"/>
              <a:t>the network (in switching elements)</a:t>
            </a:r>
          </a:p>
          <a:p>
            <a:pPr lvl="1" eaLnBrk="1" hangingPunct="1"/>
            <a:r>
              <a:rPr lang="en-US" altLang="en-US" sz="2400" smtClean="0"/>
              <a:t>At the edges</a:t>
            </a:r>
          </a:p>
          <a:p>
            <a:pPr eaLnBrk="1" hangingPunct="1"/>
            <a:r>
              <a:rPr lang="en-US" altLang="en-US" sz="2800" smtClean="0"/>
              <a:t>Argument</a:t>
            </a:r>
          </a:p>
          <a:p>
            <a:pPr lvl="1" eaLnBrk="1" hangingPunct="1"/>
            <a:r>
              <a:rPr lang="en-US" altLang="en-US" sz="2400" smtClean="0"/>
              <a:t>There are functions that can only be correctly implemented by the endpoints do not try to completely implement these at them elsewhere</a:t>
            </a:r>
          </a:p>
          <a:p>
            <a:pPr lvl="1" eaLnBrk="1" hangingPunct="1"/>
            <a:r>
              <a:rPr lang="en-US" altLang="en-US" sz="2400" smtClean="0"/>
              <a:t>Can provide a partial form as performance enhancement</a:t>
            </a:r>
          </a:p>
          <a:p>
            <a:pPr lvl="1" eaLnBrk="1" hangingPunct="1"/>
            <a:r>
              <a:rPr lang="en-US" altLang="en-US" sz="2400" smtClean="0"/>
              <a:t>Guideline not a law</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p:txBody>
          <a:bodyPr/>
          <a:lstStyle/>
          <a:p>
            <a:pPr>
              <a:defRPr/>
            </a:pPr>
            <a:r>
              <a:rPr lang="en-US" altLang="en-US" smtClean="0"/>
              <a:t>Univ. of Tehran</a:t>
            </a:r>
          </a:p>
        </p:txBody>
      </p:sp>
      <p:sp>
        <p:nvSpPr>
          <p:cNvPr id="64515" name="Footer Placeholder 4"/>
          <p:cNvSpPr>
            <a:spLocks noGrp="1"/>
          </p:cNvSpPr>
          <p:nvPr>
            <p:ph type="ftr" sz="quarter" idx="11"/>
          </p:nvPr>
        </p:nvSpPr>
        <p:spPr/>
        <p:txBody>
          <a:bodyPr/>
          <a:lstStyle/>
          <a:p>
            <a:pPr>
              <a:defRPr/>
            </a:pPr>
            <a:r>
              <a:rPr lang="en-US" altLang="en-US" smtClean="0"/>
              <a:t>Computer Network</a:t>
            </a:r>
          </a:p>
        </p:txBody>
      </p:sp>
      <p:sp>
        <p:nvSpPr>
          <p:cNvPr id="64516" name="Slide Number Placeholder 5"/>
          <p:cNvSpPr>
            <a:spLocks noGrp="1"/>
          </p:cNvSpPr>
          <p:nvPr>
            <p:ph type="sldNum" sz="quarter" idx="12"/>
          </p:nvPr>
        </p:nvSpPr>
        <p:spPr/>
        <p:txBody>
          <a:bodyPr/>
          <a:lstStyle/>
          <a:p>
            <a:pPr>
              <a:defRPr/>
            </a:pPr>
            <a:fld id="{9FEC3951-04D4-4F6B-9DAF-B2DD27125EEC}" type="slidenum">
              <a:rPr lang="en-US" altLang="en-US" smtClean="0"/>
              <a:pPr>
                <a:defRPr/>
              </a:pPr>
              <a:t>53</a:t>
            </a:fld>
            <a:endParaRPr lang="en-US" altLang="en-US" smtClean="0"/>
          </a:p>
        </p:txBody>
      </p:sp>
      <p:sp>
        <p:nvSpPr>
          <p:cNvPr id="65541" name="Rectangle 1026"/>
          <p:cNvSpPr>
            <a:spLocks noGrp="1" noChangeArrowheads="1"/>
          </p:cNvSpPr>
          <p:nvPr>
            <p:ph type="title"/>
          </p:nvPr>
        </p:nvSpPr>
        <p:spPr/>
        <p:txBody>
          <a:bodyPr/>
          <a:lstStyle/>
          <a:p>
            <a:pPr eaLnBrk="1" hangingPunct="1">
              <a:defRPr/>
            </a:pPr>
            <a:r>
              <a:rPr lang="en-US" altLang="en-US" smtClean="0"/>
              <a:t>End-to-End Argument</a:t>
            </a:r>
          </a:p>
        </p:txBody>
      </p:sp>
      <p:sp>
        <p:nvSpPr>
          <p:cNvPr id="248835" name="Rectangle 1027"/>
          <p:cNvSpPr>
            <a:spLocks noGrp="1" noChangeArrowheads="1"/>
          </p:cNvSpPr>
          <p:nvPr>
            <p:ph type="body" idx="1"/>
          </p:nvPr>
        </p:nvSpPr>
        <p:spPr>
          <a:xfrm>
            <a:off x="685800" y="1600200"/>
            <a:ext cx="8001000" cy="4724400"/>
          </a:xfrm>
        </p:spPr>
        <p:txBody>
          <a:bodyPr/>
          <a:lstStyle/>
          <a:p>
            <a:pPr marL="285750" indent="-285750" eaLnBrk="1" hangingPunct="1"/>
            <a:r>
              <a:rPr lang="en-US" altLang="en-US" smtClean="0"/>
              <a:t>Think twice before implementing a functionality that you believe that is useful to an application at a lower layer </a:t>
            </a:r>
          </a:p>
          <a:p>
            <a:pPr marL="285750" indent="-285750" eaLnBrk="1" hangingPunct="1"/>
            <a:r>
              <a:rPr lang="en-US" altLang="en-US" smtClean="0"/>
              <a:t>If the application can implement a functionality correctly, implement it a lower layer only as a performance enhancement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p:txBody>
          <a:bodyPr/>
          <a:lstStyle/>
          <a:p>
            <a:pPr>
              <a:defRPr/>
            </a:pPr>
            <a:r>
              <a:rPr lang="en-US" altLang="en-US" smtClean="0"/>
              <a:t>Univ. of Tehran</a:t>
            </a:r>
          </a:p>
        </p:txBody>
      </p:sp>
      <p:sp>
        <p:nvSpPr>
          <p:cNvPr id="65539" name="Footer Placeholder 4"/>
          <p:cNvSpPr>
            <a:spLocks noGrp="1"/>
          </p:cNvSpPr>
          <p:nvPr>
            <p:ph type="ftr" sz="quarter" idx="11"/>
          </p:nvPr>
        </p:nvSpPr>
        <p:spPr/>
        <p:txBody>
          <a:bodyPr/>
          <a:lstStyle/>
          <a:p>
            <a:pPr>
              <a:defRPr/>
            </a:pPr>
            <a:r>
              <a:rPr lang="en-US" altLang="en-US" smtClean="0"/>
              <a:t>Computer Network</a:t>
            </a:r>
          </a:p>
        </p:txBody>
      </p:sp>
      <p:sp>
        <p:nvSpPr>
          <p:cNvPr id="65540" name="Slide Number Placeholder 5"/>
          <p:cNvSpPr>
            <a:spLocks noGrp="1"/>
          </p:cNvSpPr>
          <p:nvPr>
            <p:ph type="sldNum" sz="quarter" idx="12"/>
          </p:nvPr>
        </p:nvSpPr>
        <p:spPr/>
        <p:txBody>
          <a:bodyPr/>
          <a:lstStyle/>
          <a:p>
            <a:pPr>
              <a:defRPr/>
            </a:pPr>
            <a:fld id="{2086056C-0F67-4195-B6FC-39DBEB4B32F7}" type="slidenum">
              <a:rPr lang="en-US" altLang="en-US" smtClean="0"/>
              <a:pPr>
                <a:defRPr/>
              </a:pPr>
              <a:t>54</a:t>
            </a:fld>
            <a:endParaRPr lang="en-US" altLang="en-US" smtClean="0"/>
          </a:p>
        </p:txBody>
      </p:sp>
      <p:sp>
        <p:nvSpPr>
          <p:cNvPr id="65541" name="Oval 2"/>
          <p:cNvSpPr>
            <a:spLocks noChangeArrowheads="1"/>
          </p:cNvSpPr>
          <p:nvPr/>
        </p:nvSpPr>
        <p:spPr bwMode="auto">
          <a:xfrm>
            <a:off x="2362200" y="1981200"/>
            <a:ext cx="1066800" cy="685800"/>
          </a:xfrm>
          <a:prstGeom prst="ellipse">
            <a:avLst/>
          </a:prstGeom>
          <a:solidFill>
            <a:srgbClr val="FFCC99"/>
          </a:solidFill>
          <a:ln w="19050">
            <a:solidFill>
              <a:schemeClr val="tx1"/>
            </a:solidFill>
            <a:round/>
            <a:headEnd/>
            <a:tailEnd/>
          </a:ln>
        </p:spPr>
        <p:txBody>
          <a:bodyPr wrap="none" anchor="ctr"/>
          <a:lstStyle/>
          <a:p>
            <a:pPr algn="ctr"/>
            <a:endParaRPr lang="en-US" altLang="en-US"/>
          </a:p>
        </p:txBody>
      </p:sp>
      <p:sp>
        <p:nvSpPr>
          <p:cNvPr id="66566" name="Rectangle 3"/>
          <p:cNvSpPr>
            <a:spLocks noGrp="1" noChangeArrowheads="1"/>
          </p:cNvSpPr>
          <p:nvPr>
            <p:ph type="title"/>
          </p:nvPr>
        </p:nvSpPr>
        <p:spPr/>
        <p:txBody>
          <a:bodyPr/>
          <a:lstStyle/>
          <a:p>
            <a:pPr eaLnBrk="1" hangingPunct="1">
              <a:defRPr/>
            </a:pPr>
            <a:r>
              <a:rPr lang="en-US" altLang="en-US" smtClean="0"/>
              <a:t>Example: Reliable File Transfer</a:t>
            </a:r>
          </a:p>
        </p:txBody>
      </p:sp>
      <p:sp>
        <p:nvSpPr>
          <p:cNvPr id="249860" name="Rectangle 4"/>
          <p:cNvSpPr>
            <a:spLocks noGrp="1" noChangeArrowheads="1"/>
          </p:cNvSpPr>
          <p:nvPr>
            <p:ph type="body" idx="1"/>
          </p:nvPr>
        </p:nvSpPr>
        <p:spPr>
          <a:xfrm>
            <a:off x="914400" y="4114800"/>
            <a:ext cx="7772400" cy="2209800"/>
          </a:xfrm>
        </p:spPr>
        <p:txBody>
          <a:bodyPr/>
          <a:lstStyle/>
          <a:p>
            <a:pPr marL="285750" indent="-285750" eaLnBrk="1" hangingPunct="1"/>
            <a:r>
              <a:rPr lang="en-US" altLang="en-US" smtClean="0"/>
              <a:t>Solution 1: make each step reliable, and then concatenate them</a:t>
            </a:r>
          </a:p>
          <a:p>
            <a:pPr marL="285750" indent="-285750" eaLnBrk="1" hangingPunct="1"/>
            <a:r>
              <a:rPr lang="en-US" altLang="en-US" smtClean="0"/>
              <a:t>Solution 2: end-to-end check and retry</a:t>
            </a:r>
          </a:p>
        </p:txBody>
      </p:sp>
      <p:sp>
        <p:nvSpPr>
          <p:cNvPr id="65544" name="Oval 5"/>
          <p:cNvSpPr>
            <a:spLocks noChangeArrowheads="1"/>
          </p:cNvSpPr>
          <p:nvPr/>
        </p:nvSpPr>
        <p:spPr bwMode="auto">
          <a:xfrm>
            <a:off x="1524000" y="35814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p>
            <a:pPr algn="ctr"/>
            <a:endParaRPr lang="en-US" altLang="en-US"/>
          </a:p>
        </p:txBody>
      </p:sp>
      <p:sp>
        <p:nvSpPr>
          <p:cNvPr id="65545" name="Rectangle 6"/>
          <p:cNvSpPr>
            <a:spLocks noChangeArrowheads="1"/>
          </p:cNvSpPr>
          <p:nvPr/>
        </p:nvSpPr>
        <p:spPr bwMode="auto">
          <a:xfrm>
            <a:off x="1524000" y="3352800"/>
            <a:ext cx="609600" cy="304800"/>
          </a:xfrm>
          <a:prstGeom prst="rect">
            <a:avLst/>
          </a:prstGeom>
          <a:gradFill rotWithShape="0">
            <a:gsLst>
              <a:gs pos="0">
                <a:srgbClr val="765E00"/>
              </a:gs>
              <a:gs pos="50000">
                <a:srgbClr val="FFCC00"/>
              </a:gs>
              <a:gs pos="100000">
                <a:srgbClr val="765E00"/>
              </a:gs>
            </a:gsLst>
            <a:lin ang="0" scaled="1"/>
          </a:gradFill>
          <a:ln w="19050">
            <a:noFill/>
            <a:miter lim="800000"/>
            <a:headEnd/>
            <a:tailEnd/>
          </a:ln>
        </p:spPr>
        <p:txBody>
          <a:bodyPr wrap="none" anchor="ctr"/>
          <a:lstStyle/>
          <a:p>
            <a:pPr algn="ctr"/>
            <a:endParaRPr lang="en-US" altLang="en-US"/>
          </a:p>
        </p:txBody>
      </p:sp>
      <p:sp>
        <p:nvSpPr>
          <p:cNvPr id="65546" name="Oval 7"/>
          <p:cNvSpPr>
            <a:spLocks noChangeArrowheads="1"/>
          </p:cNvSpPr>
          <p:nvPr/>
        </p:nvSpPr>
        <p:spPr bwMode="auto">
          <a:xfrm>
            <a:off x="1524000" y="3276600"/>
            <a:ext cx="609600" cy="152400"/>
          </a:xfrm>
          <a:prstGeom prst="ellipse">
            <a:avLst/>
          </a:prstGeom>
          <a:solidFill>
            <a:srgbClr val="FFCC00"/>
          </a:solidFill>
          <a:ln w="19050">
            <a:solidFill>
              <a:schemeClr val="tx1"/>
            </a:solidFill>
            <a:round/>
            <a:headEnd/>
            <a:tailEnd/>
          </a:ln>
        </p:spPr>
        <p:txBody>
          <a:bodyPr wrap="none" anchor="ctr"/>
          <a:lstStyle/>
          <a:p>
            <a:pPr algn="ctr"/>
            <a:endParaRPr lang="en-US" altLang="en-US"/>
          </a:p>
        </p:txBody>
      </p:sp>
      <p:sp>
        <p:nvSpPr>
          <p:cNvPr id="65547" name="Oval 8"/>
          <p:cNvSpPr>
            <a:spLocks noChangeArrowheads="1"/>
          </p:cNvSpPr>
          <p:nvPr/>
        </p:nvSpPr>
        <p:spPr bwMode="auto">
          <a:xfrm>
            <a:off x="7086600" y="35814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p>
            <a:pPr algn="ctr"/>
            <a:endParaRPr lang="en-US" altLang="en-US"/>
          </a:p>
        </p:txBody>
      </p:sp>
      <p:sp>
        <p:nvSpPr>
          <p:cNvPr id="65548" name="Rectangle 9"/>
          <p:cNvSpPr>
            <a:spLocks noChangeArrowheads="1"/>
          </p:cNvSpPr>
          <p:nvPr/>
        </p:nvSpPr>
        <p:spPr bwMode="auto">
          <a:xfrm>
            <a:off x="7086600" y="3352800"/>
            <a:ext cx="609600" cy="304800"/>
          </a:xfrm>
          <a:prstGeom prst="rect">
            <a:avLst/>
          </a:prstGeom>
          <a:gradFill rotWithShape="0">
            <a:gsLst>
              <a:gs pos="0">
                <a:srgbClr val="765E00"/>
              </a:gs>
              <a:gs pos="50000">
                <a:srgbClr val="FFCC00"/>
              </a:gs>
              <a:gs pos="100000">
                <a:srgbClr val="765E00"/>
              </a:gs>
            </a:gsLst>
            <a:lin ang="0" scaled="1"/>
          </a:gradFill>
          <a:ln w="19050">
            <a:noFill/>
            <a:miter lim="800000"/>
            <a:headEnd/>
            <a:tailEnd/>
          </a:ln>
        </p:spPr>
        <p:txBody>
          <a:bodyPr wrap="none" anchor="ctr"/>
          <a:lstStyle/>
          <a:p>
            <a:pPr algn="ctr"/>
            <a:endParaRPr lang="en-US" altLang="en-US"/>
          </a:p>
        </p:txBody>
      </p:sp>
      <p:sp>
        <p:nvSpPr>
          <p:cNvPr id="65549" name="Oval 10"/>
          <p:cNvSpPr>
            <a:spLocks noChangeArrowheads="1"/>
          </p:cNvSpPr>
          <p:nvPr/>
        </p:nvSpPr>
        <p:spPr bwMode="auto">
          <a:xfrm>
            <a:off x="7086600" y="3276600"/>
            <a:ext cx="609600" cy="152400"/>
          </a:xfrm>
          <a:prstGeom prst="ellipse">
            <a:avLst/>
          </a:prstGeom>
          <a:solidFill>
            <a:srgbClr val="FFCC00"/>
          </a:solidFill>
          <a:ln w="19050">
            <a:solidFill>
              <a:schemeClr val="tx1"/>
            </a:solidFill>
            <a:round/>
            <a:headEnd/>
            <a:tailEnd/>
          </a:ln>
        </p:spPr>
        <p:txBody>
          <a:bodyPr wrap="none" anchor="ctr"/>
          <a:lstStyle/>
          <a:p>
            <a:pPr algn="ctr"/>
            <a:endParaRPr lang="en-US" altLang="en-US"/>
          </a:p>
        </p:txBody>
      </p:sp>
      <p:sp>
        <p:nvSpPr>
          <p:cNvPr id="65550" name="Rectangle 11"/>
          <p:cNvSpPr>
            <a:spLocks noChangeArrowheads="1"/>
          </p:cNvSpPr>
          <p:nvPr/>
        </p:nvSpPr>
        <p:spPr bwMode="auto">
          <a:xfrm>
            <a:off x="2286000" y="1905000"/>
            <a:ext cx="1219200" cy="1447800"/>
          </a:xfrm>
          <a:prstGeom prst="rect">
            <a:avLst/>
          </a:prstGeom>
          <a:noFill/>
          <a:ln w="19050">
            <a:solidFill>
              <a:schemeClr val="tx1"/>
            </a:solidFill>
            <a:miter lim="800000"/>
            <a:headEnd/>
            <a:tailEnd/>
          </a:ln>
        </p:spPr>
        <p:txBody>
          <a:bodyPr wrap="none" anchor="ctr"/>
          <a:lstStyle/>
          <a:p>
            <a:pPr algn="ctr"/>
            <a:endParaRPr lang="en-US" altLang="en-US"/>
          </a:p>
        </p:txBody>
      </p:sp>
      <p:sp>
        <p:nvSpPr>
          <p:cNvPr id="65551" name="Oval 12"/>
          <p:cNvSpPr>
            <a:spLocks noChangeArrowheads="1"/>
          </p:cNvSpPr>
          <p:nvPr/>
        </p:nvSpPr>
        <p:spPr bwMode="auto">
          <a:xfrm>
            <a:off x="2514600" y="2743200"/>
            <a:ext cx="914400" cy="533400"/>
          </a:xfrm>
          <a:prstGeom prst="ellipse">
            <a:avLst/>
          </a:prstGeom>
          <a:solidFill>
            <a:srgbClr val="CCFFFF"/>
          </a:solidFill>
          <a:ln w="19050">
            <a:solidFill>
              <a:schemeClr val="tx1"/>
            </a:solidFill>
            <a:round/>
            <a:headEnd/>
            <a:tailEnd/>
          </a:ln>
        </p:spPr>
        <p:txBody>
          <a:bodyPr wrap="none" anchor="ctr"/>
          <a:lstStyle/>
          <a:p>
            <a:pPr algn="ctr" eaLnBrk="0" hangingPunct="0"/>
            <a:r>
              <a:rPr lang="en-US" altLang="en-US" sz="2000" b="1">
                <a:latin typeface="Arial" charset="0"/>
              </a:rPr>
              <a:t>OS</a:t>
            </a:r>
          </a:p>
        </p:txBody>
      </p:sp>
      <p:sp>
        <p:nvSpPr>
          <p:cNvPr id="65552" name="Text Box 13"/>
          <p:cNvSpPr txBox="1">
            <a:spLocks noChangeArrowheads="1"/>
          </p:cNvSpPr>
          <p:nvPr/>
        </p:nvSpPr>
        <p:spPr bwMode="auto">
          <a:xfrm>
            <a:off x="2498725" y="2144713"/>
            <a:ext cx="819150" cy="396875"/>
          </a:xfrm>
          <a:prstGeom prst="rect">
            <a:avLst/>
          </a:prstGeom>
          <a:noFill/>
          <a:ln w="19050">
            <a:noFill/>
            <a:miter lim="800000"/>
            <a:headEnd/>
            <a:tailEnd/>
          </a:ln>
        </p:spPr>
        <p:txBody>
          <a:bodyPr wrap="none">
            <a:spAutoFit/>
          </a:bodyPr>
          <a:lstStyle/>
          <a:p>
            <a:pPr eaLnBrk="0" hangingPunct="0"/>
            <a:r>
              <a:rPr lang="en-US" altLang="en-US" sz="2000" b="1">
                <a:latin typeface="Arial" charset="0"/>
              </a:rPr>
              <a:t>Appl.</a:t>
            </a:r>
          </a:p>
        </p:txBody>
      </p:sp>
      <p:sp>
        <p:nvSpPr>
          <p:cNvPr id="65553" name="Oval 14"/>
          <p:cNvSpPr>
            <a:spLocks noChangeArrowheads="1"/>
          </p:cNvSpPr>
          <p:nvPr/>
        </p:nvSpPr>
        <p:spPr bwMode="auto">
          <a:xfrm>
            <a:off x="5715000" y="1981200"/>
            <a:ext cx="1066800" cy="685800"/>
          </a:xfrm>
          <a:prstGeom prst="ellipse">
            <a:avLst/>
          </a:prstGeom>
          <a:solidFill>
            <a:srgbClr val="FFCC99"/>
          </a:solidFill>
          <a:ln w="19050">
            <a:solidFill>
              <a:schemeClr val="tx1"/>
            </a:solidFill>
            <a:round/>
            <a:headEnd/>
            <a:tailEnd/>
          </a:ln>
        </p:spPr>
        <p:txBody>
          <a:bodyPr wrap="none" anchor="ctr"/>
          <a:lstStyle/>
          <a:p>
            <a:pPr algn="ctr"/>
            <a:endParaRPr lang="en-US" altLang="en-US"/>
          </a:p>
        </p:txBody>
      </p:sp>
      <p:sp>
        <p:nvSpPr>
          <p:cNvPr id="65554" name="Rectangle 15"/>
          <p:cNvSpPr>
            <a:spLocks noChangeArrowheads="1"/>
          </p:cNvSpPr>
          <p:nvPr/>
        </p:nvSpPr>
        <p:spPr bwMode="auto">
          <a:xfrm>
            <a:off x="5638800" y="1905000"/>
            <a:ext cx="1219200" cy="1447800"/>
          </a:xfrm>
          <a:prstGeom prst="rect">
            <a:avLst/>
          </a:prstGeom>
          <a:noFill/>
          <a:ln w="19050">
            <a:solidFill>
              <a:schemeClr val="tx1"/>
            </a:solidFill>
            <a:miter lim="800000"/>
            <a:headEnd/>
            <a:tailEnd/>
          </a:ln>
        </p:spPr>
        <p:txBody>
          <a:bodyPr wrap="none" anchor="ctr"/>
          <a:lstStyle/>
          <a:p>
            <a:pPr algn="ctr"/>
            <a:endParaRPr lang="en-US" altLang="en-US"/>
          </a:p>
        </p:txBody>
      </p:sp>
      <p:sp>
        <p:nvSpPr>
          <p:cNvPr id="65555" name="Oval 16"/>
          <p:cNvSpPr>
            <a:spLocks noChangeArrowheads="1"/>
          </p:cNvSpPr>
          <p:nvPr/>
        </p:nvSpPr>
        <p:spPr bwMode="auto">
          <a:xfrm>
            <a:off x="5791200" y="2743200"/>
            <a:ext cx="914400" cy="533400"/>
          </a:xfrm>
          <a:prstGeom prst="ellipse">
            <a:avLst/>
          </a:prstGeom>
          <a:solidFill>
            <a:srgbClr val="CCFFFF"/>
          </a:solidFill>
          <a:ln w="19050">
            <a:solidFill>
              <a:schemeClr val="tx1"/>
            </a:solidFill>
            <a:round/>
            <a:headEnd/>
            <a:tailEnd/>
          </a:ln>
        </p:spPr>
        <p:txBody>
          <a:bodyPr wrap="none" anchor="ctr"/>
          <a:lstStyle/>
          <a:p>
            <a:pPr algn="ctr" eaLnBrk="0" hangingPunct="0"/>
            <a:r>
              <a:rPr lang="en-US" altLang="en-US" sz="2000" b="1">
                <a:latin typeface="Arial" charset="0"/>
              </a:rPr>
              <a:t>OS</a:t>
            </a:r>
          </a:p>
        </p:txBody>
      </p:sp>
      <p:sp>
        <p:nvSpPr>
          <p:cNvPr id="65556" name="Text Box 17"/>
          <p:cNvSpPr txBox="1">
            <a:spLocks noChangeArrowheads="1"/>
          </p:cNvSpPr>
          <p:nvPr/>
        </p:nvSpPr>
        <p:spPr bwMode="auto">
          <a:xfrm>
            <a:off x="5851525" y="2144713"/>
            <a:ext cx="819150" cy="396875"/>
          </a:xfrm>
          <a:prstGeom prst="rect">
            <a:avLst/>
          </a:prstGeom>
          <a:noFill/>
          <a:ln w="19050">
            <a:noFill/>
            <a:miter lim="800000"/>
            <a:headEnd/>
            <a:tailEnd/>
          </a:ln>
        </p:spPr>
        <p:txBody>
          <a:bodyPr wrap="none">
            <a:spAutoFit/>
          </a:bodyPr>
          <a:lstStyle/>
          <a:p>
            <a:pPr eaLnBrk="0" hangingPunct="0"/>
            <a:r>
              <a:rPr lang="en-US" altLang="en-US" sz="2000" b="1">
                <a:latin typeface="Arial" charset="0"/>
              </a:rPr>
              <a:t>Appl.</a:t>
            </a:r>
          </a:p>
        </p:txBody>
      </p:sp>
      <p:sp>
        <p:nvSpPr>
          <p:cNvPr id="65557" name="Line 18"/>
          <p:cNvSpPr>
            <a:spLocks noChangeShapeType="1"/>
          </p:cNvSpPr>
          <p:nvPr/>
        </p:nvSpPr>
        <p:spPr bwMode="auto">
          <a:xfrm>
            <a:off x="2743200" y="3505200"/>
            <a:ext cx="3886200" cy="0"/>
          </a:xfrm>
          <a:prstGeom prst="line">
            <a:avLst/>
          </a:prstGeom>
          <a:noFill/>
          <a:ln w="50800">
            <a:solidFill>
              <a:schemeClr val="tx1"/>
            </a:solidFill>
            <a:round/>
            <a:headEnd/>
            <a:tailEnd/>
          </a:ln>
        </p:spPr>
        <p:txBody>
          <a:bodyPr wrap="none" anchor="ctr"/>
          <a:lstStyle/>
          <a:p>
            <a:endParaRPr lang="en-US"/>
          </a:p>
        </p:txBody>
      </p:sp>
      <p:sp>
        <p:nvSpPr>
          <p:cNvPr id="65558" name="Line 19"/>
          <p:cNvSpPr>
            <a:spLocks noChangeShapeType="1"/>
          </p:cNvSpPr>
          <p:nvPr/>
        </p:nvSpPr>
        <p:spPr bwMode="auto">
          <a:xfrm>
            <a:off x="2971800" y="3352800"/>
            <a:ext cx="0" cy="152400"/>
          </a:xfrm>
          <a:prstGeom prst="line">
            <a:avLst/>
          </a:prstGeom>
          <a:noFill/>
          <a:ln w="50800">
            <a:solidFill>
              <a:schemeClr val="tx1"/>
            </a:solidFill>
            <a:round/>
            <a:headEnd/>
            <a:tailEnd/>
          </a:ln>
        </p:spPr>
        <p:txBody>
          <a:bodyPr wrap="none" anchor="ctr"/>
          <a:lstStyle/>
          <a:p>
            <a:endParaRPr lang="en-US"/>
          </a:p>
        </p:txBody>
      </p:sp>
      <p:sp>
        <p:nvSpPr>
          <p:cNvPr id="65559" name="Line 20"/>
          <p:cNvSpPr>
            <a:spLocks noChangeShapeType="1"/>
          </p:cNvSpPr>
          <p:nvPr/>
        </p:nvSpPr>
        <p:spPr bwMode="auto">
          <a:xfrm>
            <a:off x="6248400" y="3352800"/>
            <a:ext cx="0" cy="152400"/>
          </a:xfrm>
          <a:prstGeom prst="line">
            <a:avLst/>
          </a:prstGeom>
          <a:noFill/>
          <a:ln w="50800">
            <a:solidFill>
              <a:schemeClr val="tx1"/>
            </a:solidFill>
            <a:round/>
            <a:headEnd/>
            <a:tailEnd/>
          </a:ln>
        </p:spPr>
        <p:txBody>
          <a:bodyPr wrap="none" anchor="ctr"/>
          <a:lstStyle/>
          <a:p>
            <a:endParaRPr lang="en-US"/>
          </a:p>
        </p:txBody>
      </p:sp>
      <p:sp>
        <p:nvSpPr>
          <p:cNvPr id="249877" name="Freeform 21"/>
          <p:cNvSpPr>
            <a:spLocks/>
          </p:cNvSpPr>
          <p:nvPr/>
        </p:nvSpPr>
        <p:spPr bwMode="auto">
          <a:xfrm>
            <a:off x="2132013" y="2513013"/>
            <a:ext cx="612775" cy="758825"/>
          </a:xfrm>
          <a:custGeom>
            <a:avLst/>
            <a:gdLst>
              <a:gd name="T0" fmla="*/ 0 w 384"/>
              <a:gd name="T1" fmla="*/ 2147483647 h 480"/>
              <a:gd name="T2" fmla="*/ 2147483647 w 384"/>
              <a:gd name="T3" fmla="*/ 2147483647 h 480"/>
              <a:gd name="T4" fmla="*/ 2147483647 w 384"/>
              <a:gd name="T5" fmla="*/ 2147483647 h 480"/>
              <a:gd name="T6" fmla="*/ 2147483647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lnTo>
                  <a:pt x="336" y="384"/>
                </a:lnTo>
                <a:lnTo>
                  <a:pt x="384" y="288"/>
                </a:lnTo>
                <a:lnTo>
                  <a:pt x="384" y="0"/>
                </a:lnTo>
              </a:path>
            </a:pathLst>
          </a:custGeom>
          <a:noFill/>
          <a:ln w="38100">
            <a:solidFill>
              <a:srgbClr val="FF0000"/>
            </a:solidFill>
            <a:round/>
            <a:headEnd/>
            <a:tailEnd type="triangle" w="med" len="med"/>
          </a:ln>
        </p:spPr>
        <p:txBody>
          <a:bodyPr wrap="none" anchor="ctr"/>
          <a:lstStyle/>
          <a:p>
            <a:endParaRPr lang="en-US"/>
          </a:p>
        </p:txBody>
      </p:sp>
      <p:sp>
        <p:nvSpPr>
          <p:cNvPr id="249878" name="Line 22"/>
          <p:cNvSpPr>
            <a:spLocks noChangeShapeType="1"/>
          </p:cNvSpPr>
          <p:nvPr/>
        </p:nvSpPr>
        <p:spPr bwMode="auto">
          <a:xfrm>
            <a:off x="3124200" y="2590800"/>
            <a:ext cx="76200" cy="457200"/>
          </a:xfrm>
          <a:prstGeom prst="line">
            <a:avLst/>
          </a:prstGeom>
          <a:noFill/>
          <a:ln w="38100">
            <a:solidFill>
              <a:srgbClr val="FF0000"/>
            </a:solidFill>
            <a:round/>
            <a:headEnd/>
            <a:tailEnd type="triangle" w="med" len="med"/>
          </a:ln>
        </p:spPr>
        <p:txBody>
          <a:bodyPr wrap="none" anchor="ctr"/>
          <a:lstStyle/>
          <a:p>
            <a:endParaRPr lang="en-US"/>
          </a:p>
        </p:txBody>
      </p:sp>
      <p:sp>
        <p:nvSpPr>
          <p:cNvPr id="249879" name="Freeform 23"/>
          <p:cNvSpPr>
            <a:spLocks/>
          </p:cNvSpPr>
          <p:nvPr/>
        </p:nvSpPr>
        <p:spPr bwMode="auto">
          <a:xfrm>
            <a:off x="3200400" y="2971800"/>
            <a:ext cx="2819400" cy="457200"/>
          </a:xfrm>
          <a:custGeom>
            <a:avLst/>
            <a:gdLst>
              <a:gd name="T0" fmla="*/ 0 w 1776"/>
              <a:gd name="T1" fmla="*/ 2147483647 h 288"/>
              <a:gd name="T2" fmla="*/ 0 w 1776"/>
              <a:gd name="T3" fmla="*/ 2147483647 h 288"/>
              <a:gd name="T4" fmla="*/ 2147483647 w 1776"/>
              <a:gd name="T5" fmla="*/ 2147483647 h 288"/>
              <a:gd name="T6" fmla="*/ 2147483647 w 1776"/>
              <a:gd name="T7" fmla="*/ 0 h 288"/>
              <a:gd name="T8" fmla="*/ 0 60000 65536"/>
              <a:gd name="T9" fmla="*/ 0 60000 65536"/>
              <a:gd name="T10" fmla="*/ 0 60000 65536"/>
              <a:gd name="T11" fmla="*/ 0 60000 65536"/>
              <a:gd name="T12" fmla="*/ 0 w 1776"/>
              <a:gd name="T13" fmla="*/ 0 h 288"/>
              <a:gd name="T14" fmla="*/ 1776 w 1776"/>
              <a:gd name="T15" fmla="*/ 288 h 288"/>
            </a:gdLst>
            <a:ahLst/>
            <a:cxnLst>
              <a:cxn ang="T8">
                <a:pos x="T0" y="T1"/>
              </a:cxn>
              <a:cxn ang="T9">
                <a:pos x="T2" y="T3"/>
              </a:cxn>
              <a:cxn ang="T10">
                <a:pos x="T4" y="T5"/>
              </a:cxn>
              <a:cxn ang="T11">
                <a:pos x="T6" y="T7"/>
              </a:cxn>
            </a:cxnLst>
            <a:rect l="T12" t="T13" r="T14" b="T15"/>
            <a:pathLst>
              <a:path w="1776" h="288">
                <a:moveTo>
                  <a:pt x="0" y="96"/>
                </a:moveTo>
                <a:lnTo>
                  <a:pt x="0" y="288"/>
                </a:lnTo>
                <a:lnTo>
                  <a:pt x="1776" y="288"/>
                </a:lnTo>
                <a:lnTo>
                  <a:pt x="1776" y="0"/>
                </a:lnTo>
              </a:path>
            </a:pathLst>
          </a:custGeom>
          <a:noFill/>
          <a:ln w="38100">
            <a:solidFill>
              <a:srgbClr val="FF0000"/>
            </a:solidFill>
            <a:round/>
            <a:headEnd/>
            <a:tailEnd type="triangle" w="med" len="med"/>
          </a:ln>
        </p:spPr>
        <p:txBody>
          <a:bodyPr wrap="none" anchor="ctr"/>
          <a:lstStyle/>
          <a:p>
            <a:endParaRPr lang="en-US"/>
          </a:p>
        </p:txBody>
      </p:sp>
      <p:sp>
        <p:nvSpPr>
          <p:cNvPr id="249880" name="Line 24"/>
          <p:cNvSpPr>
            <a:spLocks noChangeShapeType="1"/>
          </p:cNvSpPr>
          <p:nvPr/>
        </p:nvSpPr>
        <p:spPr bwMode="auto">
          <a:xfrm flipV="1">
            <a:off x="6019800" y="2514600"/>
            <a:ext cx="76200" cy="381000"/>
          </a:xfrm>
          <a:prstGeom prst="line">
            <a:avLst/>
          </a:prstGeom>
          <a:noFill/>
          <a:ln w="38100">
            <a:solidFill>
              <a:srgbClr val="FF0000"/>
            </a:solidFill>
            <a:round/>
            <a:headEnd/>
            <a:tailEnd type="triangle" w="med" len="med"/>
          </a:ln>
        </p:spPr>
        <p:txBody>
          <a:bodyPr wrap="none" anchor="ctr"/>
          <a:lstStyle/>
          <a:p>
            <a:endParaRPr lang="en-US"/>
          </a:p>
        </p:txBody>
      </p:sp>
      <p:sp>
        <p:nvSpPr>
          <p:cNvPr id="249881" name="Freeform 25"/>
          <p:cNvSpPr>
            <a:spLocks/>
          </p:cNvSpPr>
          <p:nvPr/>
        </p:nvSpPr>
        <p:spPr bwMode="auto">
          <a:xfrm>
            <a:off x="6400800" y="2590800"/>
            <a:ext cx="685800" cy="685800"/>
          </a:xfrm>
          <a:custGeom>
            <a:avLst/>
            <a:gdLst>
              <a:gd name="T0" fmla="*/ 0 w 432"/>
              <a:gd name="T1" fmla="*/ 0 h 432"/>
              <a:gd name="T2" fmla="*/ 2147483647 w 432"/>
              <a:gd name="T3" fmla="*/ 2147483647 h 432"/>
              <a:gd name="T4" fmla="*/ 2147483647 w 432"/>
              <a:gd name="T5" fmla="*/ 2147483647 h 432"/>
              <a:gd name="T6" fmla="*/ 2147483647 w 432"/>
              <a:gd name="T7" fmla="*/ 2147483647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0"/>
                </a:moveTo>
                <a:lnTo>
                  <a:pt x="48" y="288"/>
                </a:lnTo>
                <a:lnTo>
                  <a:pt x="240" y="384"/>
                </a:lnTo>
                <a:lnTo>
                  <a:pt x="432" y="432"/>
                </a:lnTo>
              </a:path>
            </a:pathLst>
          </a:custGeom>
          <a:noFill/>
          <a:ln w="38100">
            <a:solidFill>
              <a:srgbClr val="FF0000"/>
            </a:solidFill>
            <a:round/>
            <a:headEnd/>
            <a:tailEnd type="triangle" w="med" len="med"/>
          </a:ln>
        </p:spPr>
        <p:txBody>
          <a:bodyPr wrap="none" anchor="ctr"/>
          <a:lstStyle/>
          <a:p>
            <a:endParaRPr lang="en-US"/>
          </a:p>
        </p:txBody>
      </p:sp>
      <p:sp>
        <p:nvSpPr>
          <p:cNvPr id="65565" name="Text Box 26"/>
          <p:cNvSpPr txBox="1">
            <a:spLocks noChangeArrowheads="1"/>
          </p:cNvSpPr>
          <p:nvPr/>
        </p:nvSpPr>
        <p:spPr bwMode="auto">
          <a:xfrm>
            <a:off x="2193925" y="1508125"/>
            <a:ext cx="1003300" cy="396875"/>
          </a:xfrm>
          <a:prstGeom prst="rect">
            <a:avLst/>
          </a:prstGeom>
          <a:noFill/>
          <a:ln w="38100">
            <a:noFill/>
            <a:miter lim="800000"/>
            <a:headEnd/>
            <a:tailEnd/>
          </a:ln>
        </p:spPr>
        <p:txBody>
          <a:bodyPr wrap="none">
            <a:spAutoFit/>
          </a:bodyPr>
          <a:lstStyle/>
          <a:p>
            <a:pPr eaLnBrk="0" hangingPunct="0"/>
            <a:r>
              <a:rPr lang="en-US" altLang="en-US" sz="2000" b="1">
                <a:latin typeface="Arial" charset="0"/>
              </a:rPr>
              <a:t>Host A</a:t>
            </a:r>
          </a:p>
        </p:txBody>
      </p:sp>
      <p:sp>
        <p:nvSpPr>
          <p:cNvPr id="65566" name="Text Box 27"/>
          <p:cNvSpPr txBox="1">
            <a:spLocks noChangeArrowheads="1"/>
          </p:cNvSpPr>
          <p:nvPr/>
        </p:nvSpPr>
        <p:spPr bwMode="auto">
          <a:xfrm>
            <a:off x="5549900" y="1508125"/>
            <a:ext cx="1003300" cy="396875"/>
          </a:xfrm>
          <a:prstGeom prst="rect">
            <a:avLst/>
          </a:prstGeom>
          <a:noFill/>
          <a:ln w="38100">
            <a:noFill/>
            <a:miter lim="800000"/>
            <a:headEnd/>
            <a:tailEnd/>
          </a:ln>
        </p:spPr>
        <p:txBody>
          <a:bodyPr wrap="none">
            <a:spAutoFit/>
          </a:bodyPr>
          <a:lstStyle/>
          <a:p>
            <a:pPr eaLnBrk="0" hangingPunct="0"/>
            <a:r>
              <a:rPr lang="en-US" altLang="en-US" sz="2000" b="1">
                <a:latin typeface="Arial" charset="0"/>
              </a:rPr>
              <a:t>Host B</a:t>
            </a:r>
          </a:p>
        </p:txBody>
      </p:sp>
      <p:sp>
        <p:nvSpPr>
          <p:cNvPr id="249884" name="Freeform 28"/>
          <p:cNvSpPr>
            <a:spLocks/>
          </p:cNvSpPr>
          <p:nvPr/>
        </p:nvSpPr>
        <p:spPr bwMode="auto">
          <a:xfrm>
            <a:off x="3200400" y="2438400"/>
            <a:ext cx="2819400" cy="914400"/>
          </a:xfrm>
          <a:custGeom>
            <a:avLst/>
            <a:gdLst>
              <a:gd name="T0" fmla="*/ 2147483647 w 1776"/>
              <a:gd name="T1" fmla="*/ 2147483647 h 576"/>
              <a:gd name="T2" fmla="*/ 2147483647 w 1776"/>
              <a:gd name="T3" fmla="*/ 2147483647 h 576"/>
              <a:gd name="T4" fmla="*/ 2147483647 w 1776"/>
              <a:gd name="T5" fmla="*/ 2147483647 h 576"/>
              <a:gd name="T6" fmla="*/ 2147483647 w 1776"/>
              <a:gd name="T7" fmla="*/ 2147483647 h 576"/>
              <a:gd name="T8" fmla="*/ 2147483647 w 1776"/>
              <a:gd name="T9" fmla="*/ 2147483647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a:tailEnd type="triangle" w="med" len="med"/>
          </a:ln>
        </p:spPr>
        <p:txBody>
          <a:bodyPr wrap="none" anchor="ctr"/>
          <a:lstStyle/>
          <a:p>
            <a:endParaRPr lang="en-US"/>
          </a:p>
        </p:txBody>
      </p:sp>
      <p:grpSp>
        <p:nvGrpSpPr>
          <p:cNvPr id="2" name="Group 29"/>
          <p:cNvGrpSpPr>
            <a:grpSpLocks/>
          </p:cNvGrpSpPr>
          <p:nvPr/>
        </p:nvGrpSpPr>
        <p:grpSpPr bwMode="auto">
          <a:xfrm>
            <a:off x="3276600" y="2438400"/>
            <a:ext cx="2667000" cy="865188"/>
            <a:chOff x="2064" y="1392"/>
            <a:chExt cx="1680" cy="545"/>
          </a:xfrm>
        </p:grpSpPr>
        <p:sp>
          <p:nvSpPr>
            <p:cNvPr id="65569" name="Freeform 30"/>
            <p:cNvSpPr>
              <a:spLocks/>
            </p:cNvSpPr>
            <p:nvPr/>
          </p:nvSpPr>
          <p:spPr bwMode="auto">
            <a:xfrm>
              <a:off x="2064" y="1392"/>
              <a:ext cx="1680" cy="528"/>
            </a:xfrm>
            <a:custGeom>
              <a:avLst/>
              <a:gdLst>
                <a:gd name="T0" fmla="*/ 0 w 1680"/>
                <a:gd name="T1" fmla="*/ 0 h 528"/>
                <a:gd name="T2" fmla="*/ 48 w 1680"/>
                <a:gd name="T3" fmla="*/ 288 h 528"/>
                <a:gd name="T4" fmla="*/ 48 w 1680"/>
                <a:gd name="T5" fmla="*/ 528 h 528"/>
                <a:gd name="T6" fmla="*/ 1632 w 1680"/>
                <a:gd name="T7" fmla="*/ 528 h 528"/>
                <a:gd name="T8" fmla="*/ 1632 w 1680"/>
                <a:gd name="T9" fmla="*/ 336 h 528"/>
                <a:gd name="T10" fmla="*/ 1680 w 1680"/>
                <a:gd name="T11" fmla="*/ 0 h 528"/>
                <a:gd name="T12" fmla="*/ 0 60000 65536"/>
                <a:gd name="T13" fmla="*/ 0 60000 65536"/>
                <a:gd name="T14" fmla="*/ 0 60000 65536"/>
                <a:gd name="T15" fmla="*/ 0 60000 65536"/>
                <a:gd name="T16" fmla="*/ 0 60000 65536"/>
                <a:gd name="T17" fmla="*/ 0 60000 65536"/>
                <a:gd name="T18" fmla="*/ 0 w 1680"/>
                <a:gd name="T19" fmla="*/ 0 h 528"/>
                <a:gd name="T20" fmla="*/ 1680 w 1680"/>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1680" h="528">
                  <a:moveTo>
                    <a:pt x="0" y="0"/>
                  </a:moveTo>
                  <a:lnTo>
                    <a:pt x="48" y="288"/>
                  </a:lnTo>
                  <a:lnTo>
                    <a:pt x="48" y="528"/>
                  </a:lnTo>
                  <a:lnTo>
                    <a:pt x="1632" y="528"/>
                  </a:lnTo>
                  <a:lnTo>
                    <a:pt x="1632" y="336"/>
                  </a:lnTo>
                  <a:lnTo>
                    <a:pt x="1680" y="0"/>
                  </a:lnTo>
                </a:path>
              </a:pathLst>
            </a:custGeom>
            <a:noFill/>
            <a:ln w="38100">
              <a:solidFill>
                <a:schemeClr val="accent2"/>
              </a:solidFill>
              <a:round/>
              <a:headEnd/>
              <a:tailEnd type="triangle" w="med" len="med"/>
            </a:ln>
          </p:spPr>
          <p:txBody>
            <a:bodyPr wrap="none" anchor="ctr"/>
            <a:lstStyle/>
            <a:p>
              <a:endParaRPr lang="en-US"/>
            </a:p>
          </p:txBody>
        </p:sp>
        <p:sp>
          <p:nvSpPr>
            <p:cNvPr id="65570" name="Text Box 31"/>
            <p:cNvSpPr txBox="1">
              <a:spLocks noChangeArrowheads="1"/>
            </p:cNvSpPr>
            <p:nvPr/>
          </p:nvSpPr>
          <p:spPr bwMode="auto">
            <a:xfrm>
              <a:off x="2582" y="1687"/>
              <a:ext cx="356" cy="250"/>
            </a:xfrm>
            <a:prstGeom prst="rect">
              <a:avLst/>
            </a:prstGeom>
            <a:noFill/>
            <a:ln w="38100">
              <a:noFill/>
              <a:miter lim="800000"/>
              <a:headEnd/>
              <a:tailEnd/>
            </a:ln>
          </p:spPr>
          <p:txBody>
            <a:bodyPr wrap="none">
              <a:spAutoFit/>
            </a:bodyPr>
            <a:lstStyle/>
            <a:p>
              <a:pPr eaLnBrk="0" hangingPunct="0"/>
              <a:r>
                <a:rPr lang="en-US" altLang="en-US" sz="2000" b="1">
                  <a:latin typeface="Arial" charset="0"/>
                </a:rPr>
                <a:t>OK</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98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98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98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98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9860">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9860">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98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build="p" autoUpdateAnimBg="0"/>
      <p:bldP spid="249877" grpId="0" animBg="1"/>
      <p:bldP spid="249878" grpId="0" animBg="1"/>
      <p:bldP spid="249879" grpId="0" animBg="1"/>
      <p:bldP spid="249880" grpId="0" animBg="1"/>
      <p:bldP spid="249881" grpId="0" animBg="1"/>
      <p:bldP spid="24988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p:txBody>
          <a:bodyPr/>
          <a:lstStyle/>
          <a:p>
            <a:pPr>
              <a:defRPr/>
            </a:pPr>
            <a:r>
              <a:rPr lang="en-US" altLang="en-US" smtClean="0"/>
              <a:t>Univ. of Tehran</a:t>
            </a:r>
          </a:p>
        </p:txBody>
      </p:sp>
      <p:sp>
        <p:nvSpPr>
          <p:cNvPr id="66563" name="Footer Placeholder 4"/>
          <p:cNvSpPr>
            <a:spLocks noGrp="1"/>
          </p:cNvSpPr>
          <p:nvPr>
            <p:ph type="ftr" sz="quarter" idx="11"/>
          </p:nvPr>
        </p:nvSpPr>
        <p:spPr/>
        <p:txBody>
          <a:bodyPr/>
          <a:lstStyle/>
          <a:p>
            <a:pPr>
              <a:defRPr/>
            </a:pPr>
            <a:r>
              <a:rPr lang="en-US" altLang="en-US" smtClean="0"/>
              <a:t>Computer Network</a:t>
            </a:r>
          </a:p>
        </p:txBody>
      </p:sp>
      <p:sp>
        <p:nvSpPr>
          <p:cNvPr id="66564" name="Slide Number Placeholder 5"/>
          <p:cNvSpPr>
            <a:spLocks noGrp="1"/>
          </p:cNvSpPr>
          <p:nvPr>
            <p:ph type="sldNum" sz="quarter" idx="12"/>
          </p:nvPr>
        </p:nvSpPr>
        <p:spPr/>
        <p:txBody>
          <a:bodyPr/>
          <a:lstStyle/>
          <a:p>
            <a:pPr>
              <a:defRPr/>
            </a:pPr>
            <a:fld id="{27092A0E-497D-408A-B63D-F7F600F0267A}" type="slidenum">
              <a:rPr lang="en-US" altLang="en-US" smtClean="0"/>
              <a:pPr>
                <a:defRPr/>
              </a:pPr>
              <a:t>55</a:t>
            </a:fld>
            <a:endParaRPr lang="en-US" altLang="en-US" smtClean="0"/>
          </a:p>
        </p:txBody>
      </p:sp>
      <p:sp>
        <p:nvSpPr>
          <p:cNvPr id="67589" name="Rectangle 2"/>
          <p:cNvSpPr>
            <a:spLocks noGrp="1" noChangeArrowheads="1"/>
          </p:cNvSpPr>
          <p:nvPr>
            <p:ph type="title"/>
          </p:nvPr>
        </p:nvSpPr>
        <p:spPr/>
        <p:txBody>
          <a:bodyPr/>
          <a:lstStyle/>
          <a:p>
            <a:pPr eaLnBrk="1" hangingPunct="1">
              <a:defRPr/>
            </a:pPr>
            <a:r>
              <a:rPr lang="en-US" altLang="en-US" smtClean="0"/>
              <a:t>Discussion</a:t>
            </a:r>
          </a:p>
        </p:txBody>
      </p:sp>
      <p:sp>
        <p:nvSpPr>
          <p:cNvPr id="66566" name="Rectangle 3"/>
          <p:cNvSpPr>
            <a:spLocks noGrp="1" noChangeArrowheads="1"/>
          </p:cNvSpPr>
          <p:nvPr>
            <p:ph type="body" idx="1"/>
          </p:nvPr>
        </p:nvSpPr>
        <p:spPr>
          <a:xfrm>
            <a:off x="685800" y="1600200"/>
            <a:ext cx="8001000" cy="4724400"/>
          </a:xfrm>
        </p:spPr>
        <p:txBody>
          <a:bodyPr/>
          <a:lstStyle/>
          <a:p>
            <a:pPr marL="285750" indent="-285750" eaLnBrk="1" hangingPunct="1"/>
            <a:r>
              <a:rPr lang="en-US" altLang="en-US" smtClean="0"/>
              <a:t>Solution 1 not complete</a:t>
            </a:r>
          </a:p>
          <a:p>
            <a:pPr marL="685800" lvl="1" indent="-228600" eaLnBrk="1" hangingPunct="1"/>
            <a:r>
              <a:rPr lang="en-US" altLang="en-US" smtClean="0"/>
              <a:t>What happens if the sender or/and receiver misbehave?</a:t>
            </a:r>
          </a:p>
          <a:p>
            <a:pPr marL="285750" indent="-285750" eaLnBrk="1" hangingPunct="1"/>
            <a:r>
              <a:rPr lang="en-US" altLang="en-US" smtClean="0"/>
              <a:t>The receiver has to do the check anyway!</a:t>
            </a:r>
          </a:p>
          <a:p>
            <a:pPr marL="285750" indent="-285750" eaLnBrk="1" hangingPunct="1"/>
            <a:r>
              <a:rPr lang="en-US" altLang="en-US" smtClean="0"/>
              <a:t>Thus, full functionality can be entirely implemented at application layer; </a:t>
            </a:r>
            <a:r>
              <a:rPr lang="en-US" altLang="en-US" smtClean="0">
                <a:solidFill>
                  <a:srgbClr val="FF0000"/>
                </a:solidFill>
              </a:rPr>
              <a:t>no</a:t>
            </a:r>
            <a:r>
              <a:rPr lang="en-US" altLang="en-US" smtClean="0"/>
              <a:t> need for reliability from lower layers</a:t>
            </a:r>
          </a:p>
          <a:p>
            <a:pPr marL="285750" indent="-285750" eaLnBrk="1" hangingPunct="1"/>
            <a:endParaRPr lang="en-US" alt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p:txBody>
          <a:bodyPr/>
          <a:lstStyle/>
          <a:p>
            <a:pPr>
              <a:defRPr/>
            </a:pPr>
            <a:r>
              <a:rPr lang="en-US" altLang="en-US" smtClean="0"/>
              <a:t>Univ. of Tehran</a:t>
            </a:r>
          </a:p>
        </p:txBody>
      </p:sp>
      <p:sp>
        <p:nvSpPr>
          <p:cNvPr id="67587" name="Footer Placeholder 4"/>
          <p:cNvSpPr>
            <a:spLocks noGrp="1"/>
          </p:cNvSpPr>
          <p:nvPr>
            <p:ph type="ftr" sz="quarter" idx="11"/>
          </p:nvPr>
        </p:nvSpPr>
        <p:spPr/>
        <p:txBody>
          <a:bodyPr/>
          <a:lstStyle/>
          <a:p>
            <a:pPr>
              <a:defRPr/>
            </a:pPr>
            <a:r>
              <a:rPr lang="en-US" altLang="en-US" smtClean="0"/>
              <a:t>Computer Network</a:t>
            </a:r>
          </a:p>
        </p:txBody>
      </p:sp>
      <p:sp>
        <p:nvSpPr>
          <p:cNvPr id="67588" name="Slide Number Placeholder 5"/>
          <p:cNvSpPr>
            <a:spLocks noGrp="1"/>
          </p:cNvSpPr>
          <p:nvPr>
            <p:ph type="sldNum" sz="quarter" idx="12"/>
          </p:nvPr>
        </p:nvSpPr>
        <p:spPr/>
        <p:txBody>
          <a:bodyPr/>
          <a:lstStyle/>
          <a:p>
            <a:pPr>
              <a:defRPr/>
            </a:pPr>
            <a:fld id="{D9537133-F722-45CB-B3FF-CA0C9337C7C2}" type="slidenum">
              <a:rPr lang="en-US" altLang="en-US" smtClean="0"/>
              <a:pPr>
                <a:defRPr/>
              </a:pPr>
              <a:t>56</a:t>
            </a:fld>
            <a:endParaRPr lang="en-US" altLang="en-US" smtClean="0"/>
          </a:p>
        </p:txBody>
      </p:sp>
      <p:sp>
        <p:nvSpPr>
          <p:cNvPr id="68613" name="Rectangle 2"/>
          <p:cNvSpPr>
            <a:spLocks noGrp="1" noChangeArrowheads="1"/>
          </p:cNvSpPr>
          <p:nvPr>
            <p:ph type="title"/>
          </p:nvPr>
        </p:nvSpPr>
        <p:spPr/>
        <p:txBody>
          <a:bodyPr/>
          <a:lstStyle/>
          <a:p>
            <a:pPr eaLnBrk="1" hangingPunct="1">
              <a:defRPr/>
            </a:pPr>
            <a:r>
              <a:rPr lang="en-US" altLang="en-US" smtClean="0"/>
              <a:t>Discussion</a:t>
            </a:r>
          </a:p>
        </p:txBody>
      </p:sp>
      <p:sp>
        <p:nvSpPr>
          <p:cNvPr id="67590" name="Rectangle 3"/>
          <p:cNvSpPr>
            <a:spLocks noGrp="1" noChangeArrowheads="1"/>
          </p:cNvSpPr>
          <p:nvPr>
            <p:ph type="body" idx="1"/>
          </p:nvPr>
        </p:nvSpPr>
        <p:spPr/>
        <p:txBody>
          <a:bodyPr/>
          <a:lstStyle/>
          <a:p>
            <a:pPr marL="285750" indent="-285750" eaLnBrk="1" hangingPunct="1"/>
            <a:r>
              <a:rPr lang="en-US" altLang="en-US" smtClean="0"/>
              <a:t>Is there any need to implement reliability at lower layers?</a:t>
            </a:r>
          </a:p>
          <a:p>
            <a:pPr marL="285750" indent="-285750" eaLnBrk="1" hangingPunct="1"/>
            <a:r>
              <a:rPr lang="en-US" altLang="en-US" smtClean="0"/>
              <a:t>Yes, but only to improve performance</a:t>
            </a:r>
          </a:p>
          <a:p>
            <a:pPr marL="285750" indent="-285750" eaLnBrk="1" hangingPunct="1"/>
            <a:r>
              <a:rPr lang="en-US" altLang="en-US" smtClean="0"/>
              <a:t>Example: </a:t>
            </a:r>
          </a:p>
          <a:p>
            <a:pPr marL="685800" lvl="1" indent="-228600" eaLnBrk="1" hangingPunct="1"/>
            <a:r>
              <a:rPr lang="en-US" altLang="en-US" smtClean="0"/>
              <a:t>Assume a high error rate on communication network</a:t>
            </a:r>
          </a:p>
          <a:p>
            <a:pPr marL="685800" lvl="1" indent="-228600" eaLnBrk="1" hangingPunct="1"/>
            <a:r>
              <a:rPr lang="en-US" altLang="en-US" smtClean="0"/>
              <a:t>Then, a reliable communication service at data link layer might help  </a:t>
            </a:r>
          </a:p>
          <a:p>
            <a:pPr marL="285750" indent="-285750" eaLnBrk="1" hangingPunct="1"/>
            <a:endParaRPr lang="en-US" alt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p:txBody>
          <a:bodyPr/>
          <a:lstStyle/>
          <a:p>
            <a:pPr>
              <a:defRPr/>
            </a:pPr>
            <a:r>
              <a:rPr lang="en-US" altLang="en-US" smtClean="0"/>
              <a:t>Univ. of Tehran</a:t>
            </a:r>
          </a:p>
        </p:txBody>
      </p:sp>
      <p:sp>
        <p:nvSpPr>
          <p:cNvPr id="68611" name="Footer Placeholder 4"/>
          <p:cNvSpPr>
            <a:spLocks noGrp="1"/>
          </p:cNvSpPr>
          <p:nvPr>
            <p:ph type="ftr" sz="quarter" idx="11"/>
          </p:nvPr>
        </p:nvSpPr>
        <p:spPr/>
        <p:txBody>
          <a:bodyPr/>
          <a:lstStyle/>
          <a:p>
            <a:pPr>
              <a:defRPr/>
            </a:pPr>
            <a:r>
              <a:rPr lang="en-US" altLang="en-US" smtClean="0"/>
              <a:t>Computer Network</a:t>
            </a:r>
          </a:p>
        </p:txBody>
      </p:sp>
      <p:sp>
        <p:nvSpPr>
          <p:cNvPr id="68612" name="Slide Number Placeholder 5"/>
          <p:cNvSpPr>
            <a:spLocks noGrp="1"/>
          </p:cNvSpPr>
          <p:nvPr>
            <p:ph type="sldNum" sz="quarter" idx="12"/>
          </p:nvPr>
        </p:nvSpPr>
        <p:spPr/>
        <p:txBody>
          <a:bodyPr/>
          <a:lstStyle/>
          <a:p>
            <a:pPr>
              <a:defRPr/>
            </a:pPr>
            <a:fld id="{8C55CD73-DB73-4151-A623-BC9668BA4DB2}" type="slidenum">
              <a:rPr lang="en-US" altLang="en-US" smtClean="0"/>
              <a:pPr>
                <a:defRPr/>
              </a:pPr>
              <a:t>57</a:t>
            </a:fld>
            <a:endParaRPr lang="en-US" altLang="en-US" smtClean="0"/>
          </a:p>
        </p:txBody>
      </p:sp>
      <p:sp>
        <p:nvSpPr>
          <p:cNvPr id="69637" name="Rectangle 2"/>
          <p:cNvSpPr>
            <a:spLocks noGrp="1" noChangeArrowheads="1"/>
          </p:cNvSpPr>
          <p:nvPr>
            <p:ph type="title"/>
          </p:nvPr>
        </p:nvSpPr>
        <p:spPr/>
        <p:txBody>
          <a:bodyPr/>
          <a:lstStyle/>
          <a:p>
            <a:pPr eaLnBrk="1" hangingPunct="1">
              <a:defRPr/>
            </a:pPr>
            <a:r>
              <a:rPr lang="en-US" altLang="en-US" smtClean="0"/>
              <a:t>Trade-offs</a:t>
            </a:r>
          </a:p>
        </p:txBody>
      </p:sp>
      <p:sp>
        <p:nvSpPr>
          <p:cNvPr id="68614" name="Rectangle 3"/>
          <p:cNvSpPr>
            <a:spLocks noGrp="1" noChangeArrowheads="1"/>
          </p:cNvSpPr>
          <p:nvPr>
            <p:ph type="body" idx="1"/>
          </p:nvPr>
        </p:nvSpPr>
        <p:spPr>
          <a:xfrm>
            <a:off x="425450" y="1311275"/>
            <a:ext cx="8528050" cy="4746625"/>
          </a:xfrm>
        </p:spPr>
        <p:txBody>
          <a:bodyPr/>
          <a:lstStyle/>
          <a:p>
            <a:pPr marL="285750" indent="-285750" eaLnBrk="1" hangingPunct="1"/>
            <a:r>
              <a:rPr lang="en-US" altLang="en-US" smtClean="0"/>
              <a:t>Application has more information about the data and the semantic of the service it requires (e.g., can check only at the end of each data unit)</a:t>
            </a:r>
          </a:p>
          <a:p>
            <a:pPr marL="285750" indent="-285750" eaLnBrk="1" hangingPunct="1"/>
            <a:r>
              <a:rPr lang="en-US" altLang="en-US" smtClean="0"/>
              <a:t>A lower layer has more information about constraints in data transmission (e.g., packet size, error rate)</a:t>
            </a:r>
          </a:p>
          <a:p>
            <a:pPr marL="285750" indent="-285750" eaLnBrk="1" hangingPunct="1"/>
            <a:r>
              <a:rPr lang="en-US" altLang="en-US" smtClean="0"/>
              <a:t>Note: these trade-offs are a direct result of layering!</a:t>
            </a:r>
          </a:p>
          <a:p>
            <a:pPr marL="285750" indent="-285750" eaLnBrk="1" hangingPunct="1"/>
            <a:endParaRPr lang="en-US" alt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p:txBody>
          <a:bodyPr/>
          <a:lstStyle/>
          <a:p>
            <a:pPr>
              <a:defRPr/>
            </a:pPr>
            <a:r>
              <a:rPr lang="en-US" altLang="en-US" smtClean="0"/>
              <a:t>Univ. of Tehran</a:t>
            </a:r>
          </a:p>
        </p:txBody>
      </p:sp>
      <p:sp>
        <p:nvSpPr>
          <p:cNvPr id="69635" name="Footer Placeholder 4"/>
          <p:cNvSpPr>
            <a:spLocks noGrp="1"/>
          </p:cNvSpPr>
          <p:nvPr>
            <p:ph type="ftr" sz="quarter" idx="11"/>
          </p:nvPr>
        </p:nvSpPr>
        <p:spPr/>
        <p:txBody>
          <a:bodyPr/>
          <a:lstStyle/>
          <a:p>
            <a:pPr>
              <a:defRPr/>
            </a:pPr>
            <a:r>
              <a:rPr lang="en-US" altLang="en-US" smtClean="0"/>
              <a:t>Computer Network</a:t>
            </a:r>
          </a:p>
        </p:txBody>
      </p:sp>
      <p:sp>
        <p:nvSpPr>
          <p:cNvPr id="69636" name="Slide Number Placeholder 5"/>
          <p:cNvSpPr>
            <a:spLocks noGrp="1"/>
          </p:cNvSpPr>
          <p:nvPr>
            <p:ph type="sldNum" sz="quarter" idx="12"/>
          </p:nvPr>
        </p:nvSpPr>
        <p:spPr/>
        <p:txBody>
          <a:bodyPr/>
          <a:lstStyle/>
          <a:p>
            <a:pPr>
              <a:defRPr/>
            </a:pPr>
            <a:fld id="{8D29CE3C-5CBD-4081-AB9F-2A98A6B25E29}" type="slidenum">
              <a:rPr lang="en-US" altLang="en-US" smtClean="0"/>
              <a:pPr>
                <a:defRPr/>
              </a:pPr>
              <a:t>58</a:t>
            </a:fld>
            <a:endParaRPr lang="en-US" altLang="en-US" smtClean="0"/>
          </a:p>
        </p:txBody>
      </p:sp>
      <p:sp>
        <p:nvSpPr>
          <p:cNvPr id="70661" name="Rectangle 2"/>
          <p:cNvSpPr>
            <a:spLocks noGrp="1" noChangeArrowheads="1"/>
          </p:cNvSpPr>
          <p:nvPr>
            <p:ph type="title"/>
          </p:nvPr>
        </p:nvSpPr>
        <p:spPr/>
        <p:txBody>
          <a:bodyPr/>
          <a:lstStyle/>
          <a:p>
            <a:pPr eaLnBrk="1" hangingPunct="1">
              <a:defRPr/>
            </a:pPr>
            <a:r>
              <a:rPr lang="en-US" altLang="en-US" smtClean="0">
                <a:solidFill>
                  <a:srgbClr val="990000"/>
                </a:solidFill>
              </a:rPr>
              <a:t>Rule of Thumb</a:t>
            </a:r>
          </a:p>
        </p:txBody>
      </p:sp>
      <p:sp>
        <p:nvSpPr>
          <p:cNvPr id="69638" name="Rectangle 3"/>
          <p:cNvSpPr>
            <a:spLocks noGrp="1" noChangeArrowheads="1"/>
          </p:cNvSpPr>
          <p:nvPr>
            <p:ph type="body" idx="1"/>
          </p:nvPr>
        </p:nvSpPr>
        <p:spPr/>
        <p:txBody>
          <a:bodyPr/>
          <a:lstStyle/>
          <a:p>
            <a:pPr marL="285750" indent="-285750" eaLnBrk="1" hangingPunct="1"/>
            <a:r>
              <a:rPr lang="en-US" altLang="en-US" smtClean="0"/>
              <a:t>Implementing a functionality at a lower level should have minimum performance impact on the application that do not use the functionality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p:txBody>
          <a:bodyPr/>
          <a:lstStyle/>
          <a:p>
            <a:pPr>
              <a:defRPr/>
            </a:pPr>
            <a:r>
              <a:rPr lang="en-US" altLang="en-US" smtClean="0"/>
              <a:t>Univ. of Tehran</a:t>
            </a:r>
          </a:p>
        </p:txBody>
      </p:sp>
      <p:sp>
        <p:nvSpPr>
          <p:cNvPr id="70659" name="Footer Placeholder 4"/>
          <p:cNvSpPr>
            <a:spLocks noGrp="1"/>
          </p:cNvSpPr>
          <p:nvPr>
            <p:ph type="ftr" sz="quarter" idx="11"/>
          </p:nvPr>
        </p:nvSpPr>
        <p:spPr/>
        <p:txBody>
          <a:bodyPr/>
          <a:lstStyle/>
          <a:p>
            <a:pPr>
              <a:defRPr/>
            </a:pPr>
            <a:r>
              <a:rPr lang="en-US" altLang="en-US" smtClean="0"/>
              <a:t>Computer Network</a:t>
            </a:r>
          </a:p>
        </p:txBody>
      </p:sp>
      <p:sp>
        <p:nvSpPr>
          <p:cNvPr id="70660" name="Slide Number Placeholder 5"/>
          <p:cNvSpPr>
            <a:spLocks noGrp="1"/>
          </p:cNvSpPr>
          <p:nvPr>
            <p:ph type="sldNum" sz="quarter" idx="12"/>
          </p:nvPr>
        </p:nvSpPr>
        <p:spPr/>
        <p:txBody>
          <a:bodyPr/>
          <a:lstStyle/>
          <a:p>
            <a:pPr>
              <a:defRPr/>
            </a:pPr>
            <a:fld id="{E9B1841B-4C1D-4E31-80C1-E1D02080A649}" type="slidenum">
              <a:rPr lang="en-US" altLang="en-US" smtClean="0"/>
              <a:pPr>
                <a:defRPr/>
              </a:pPr>
              <a:t>59</a:t>
            </a:fld>
            <a:endParaRPr lang="en-US" altLang="en-US" smtClean="0"/>
          </a:p>
        </p:txBody>
      </p:sp>
      <p:sp>
        <p:nvSpPr>
          <p:cNvPr id="71685" name="Rectangle 2"/>
          <p:cNvSpPr>
            <a:spLocks noGrp="1" noChangeArrowheads="1"/>
          </p:cNvSpPr>
          <p:nvPr>
            <p:ph type="title"/>
          </p:nvPr>
        </p:nvSpPr>
        <p:spPr/>
        <p:txBody>
          <a:bodyPr/>
          <a:lstStyle/>
          <a:p>
            <a:pPr eaLnBrk="1" hangingPunct="1">
              <a:defRPr/>
            </a:pPr>
            <a:r>
              <a:rPr lang="en-US" altLang="en-US" dirty="0" smtClean="0"/>
              <a:t>Example: File Transfer</a:t>
            </a:r>
          </a:p>
        </p:txBody>
      </p:sp>
      <p:sp>
        <p:nvSpPr>
          <p:cNvPr id="70662" name="Rectangle 3"/>
          <p:cNvSpPr>
            <a:spLocks noGrp="1" noChangeArrowheads="1"/>
          </p:cNvSpPr>
          <p:nvPr>
            <p:ph type="body" idx="1"/>
          </p:nvPr>
        </p:nvSpPr>
        <p:spPr>
          <a:xfrm>
            <a:off x="388938" y="1311275"/>
            <a:ext cx="8564562" cy="4746625"/>
          </a:xfrm>
        </p:spPr>
        <p:txBody>
          <a:bodyPr/>
          <a:lstStyle/>
          <a:p>
            <a:pPr eaLnBrk="1" hangingPunct="1">
              <a:lnSpc>
                <a:spcPct val="90000"/>
              </a:lnSpc>
            </a:pPr>
            <a:r>
              <a:rPr lang="en-US" altLang="en-US" smtClean="0"/>
              <a:t>Even if network guaranteed reliable delivery</a:t>
            </a:r>
          </a:p>
          <a:p>
            <a:pPr lvl="1" eaLnBrk="1" hangingPunct="1">
              <a:lnSpc>
                <a:spcPct val="90000"/>
              </a:lnSpc>
            </a:pPr>
            <a:r>
              <a:rPr lang="en-US" altLang="en-US" smtClean="0"/>
              <a:t>Need to provide end-to-end checks</a:t>
            </a:r>
          </a:p>
          <a:p>
            <a:pPr lvl="1" eaLnBrk="1" hangingPunct="1">
              <a:lnSpc>
                <a:spcPct val="90000"/>
              </a:lnSpc>
            </a:pPr>
            <a:r>
              <a:rPr lang="en-US" altLang="en-US" smtClean="0"/>
              <a:t>E.g., network card may malfunction</a:t>
            </a:r>
          </a:p>
          <a:p>
            <a:pPr eaLnBrk="1" hangingPunct="1">
              <a:lnSpc>
                <a:spcPct val="90000"/>
              </a:lnSpc>
            </a:pPr>
            <a:r>
              <a:rPr lang="en-US" altLang="en-US" smtClean="0"/>
              <a:t>If network is highly unreliable</a:t>
            </a:r>
          </a:p>
          <a:p>
            <a:pPr lvl="1" eaLnBrk="1" hangingPunct="1">
              <a:lnSpc>
                <a:spcPct val="90000"/>
              </a:lnSpc>
            </a:pPr>
            <a:r>
              <a:rPr lang="en-US" altLang="en-US" smtClean="0"/>
              <a:t>Adding some level of reliability helps </a:t>
            </a:r>
            <a:r>
              <a:rPr lang="en-US" altLang="en-US" smtClean="0">
                <a:solidFill>
                  <a:srgbClr val="FF0066"/>
                </a:solidFill>
              </a:rPr>
              <a:t>performance</a:t>
            </a:r>
            <a:r>
              <a:rPr lang="en-US" altLang="en-US" smtClean="0"/>
              <a:t>, not </a:t>
            </a:r>
            <a:r>
              <a:rPr lang="en-US" altLang="en-US" smtClean="0">
                <a:solidFill>
                  <a:srgbClr val="FF0066"/>
                </a:solidFill>
              </a:rPr>
              <a:t>correctness</a:t>
            </a:r>
          </a:p>
          <a:p>
            <a:pPr lvl="1" eaLnBrk="1" hangingPunct="1">
              <a:lnSpc>
                <a:spcPct val="90000"/>
              </a:lnSpc>
            </a:pPr>
            <a:r>
              <a:rPr lang="en-US" altLang="en-US" smtClean="0"/>
              <a:t>Don’t try to achieve perfect reliability!</a:t>
            </a:r>
          </a:p>
          <a:p>
            <a:pPr eaLnBrk="1" hangingPunct="1">
              <a:lnSpc>
                <a:spcPct val="90000"/>
              </a:lnSpc>
            </a:pPr>
            <a:r>
              <a:rPr lang="en-US" altLang="en-US" smtClean="0"/>
              <a:t>Is FTP like this?</a:t>
            </a:r>
          </a:p>
          <a:p>
            <a:pPr lvl="1" eaLnBrk="1" hangingPunct="1">
              <a:lnSpc>
                <a:spcPct val="90000"/>
              </a:lnSpc>
            </a:pPr>
            <a:r>
              <a:rPr lang="en-US" altLang="en-US" smtClean="0"/>
              <a:t>TCP provides reliability between kernels not disks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p:txBody>
          <a:bodyPr/>
          <a:lstStyle/>
          <a:p>
            <a:pPr>
              <a:defRPr/>
            </a:pPr>
            <a:r>
              <a:rPr lang="en-US" altLang="en-US" smtClean="0"/>
              <a:t>Univ. of Tehran</a:t>
            </a:r>
          </a:p>
        </p:txBody>
      </p:sp>
      <p:sp>
        <p:nvSpPr>
          <p:cNvPr id="7171" name="Footer Placeholder 4"/>
          <p:cNvSpPr>
            <a:spLocks noGrp="1"/>
          </p:cNvSpPr>
          <p:nvPr>
            <p:ph type="ftr" sz="quarter" idx="11"/>
          </p:nvPr>
        </p:nvSpPr>
        <p:spPr/>
        <p:txBody>
          <a:bodyPr/>
          <a:lstStyle/>
          <a:p>
            <a:pPr>
              <a:defRPr/>
            </a:pPr>
            <a:r>
              <a:rPr lang="en-US" altLang="en-US" smtClean="0"/>
              <a:t>Computer Network</a:t>
            </a:r>
          </a:p>
        </p:txBody>
      </p:sp>
      <p:sp>
        <p:nvSpPr>
          <p:cNvPr id="7172" name="Slide Number Placeholder 5"/>
          <p:cNvSpPr>
            <a:spLocks noGrp="1"/>
          </p:cNvSpPr>
          <p:nvPr>
            <p:ph type="sldNum" sz="quarter" idx="12"/>
          </p:nvPr>
        </p:nvSpPr>
        <p:spPr/>
        <p:txBody>
          <a:bodyPr/>
          <a:lstStyle/>
          <a:p>
            <a:pPr>
              <a:defRPr/>
            </a:pPr>
            <a:fld id="{DCDA538F-B78A-4C3B-AC3D-C098E02F7D5D}" type="slidenum">
              <a:rPr lang="en-US" altLang="en-US" smtClean="0"/>
              <a:pPr>
                <a:defRPr/>
              </a:pPr>
              <a:t>6</a:t>
            </a:fld>
            <a:endParaRPr lang="en-US" altLang="en-US" smtClean="0"/>
          </a:p>
        </p:txBody>
      </p:sp>
      <p:sp>
        <p:nvSpPr>
          <p:cNvPr id="7173" name="Rectangle 2"/>
          <p:cNvSpPr>
            <a:spLocks noGrp="1" noChangeArrowheads="1"/>
          </p:cNvSpPr>
          <p:nvPr>
            <p:ph type="title"/>
          </p:nvPr>
        </p:nvSpPr>
        <p:spPr/>
        <p:txBody>
          <a:bodyPr/>
          <a:lstStyle/>
          <a:p>
            <a:pPr eaLnBrk="1" hangingPunct="1">
              <a:defRPr/>
            </a:pPr>
            <a:r>
              <a:rPr lang="en-US" altLang="en-US" dirty="0" smtClean="0"/>
              <a:t>Connect Existing Networks …..</a:t>
            </a:r>
          </a:p>
        </p:txBody>
      </p:sp>
      <p:sp>
        <p:nvSpPr>
          <p:cNvPr id="262147" name="Rectangle 3"/>
          <p:cNvSpPr>
            <a:spLocks noGrp="1" noChangeArrowheads="1"/>
          </p:cNvSpPr>
          <p:nvPr>
            <p:ph type="body" idx="1"/>
          </p:nvPr>
        </p:nvSpPr>
        <p:spPr>
          <a:xfrm>
            <a:off x="401638" y="1311275"/>
            <a:ext cx="8551862" cy="4746625"/>
          </a:xfrm>
        </p:spPr>
        <p:txBody>
          <a:bodyPr/>
          <a:lstStyle/>
          <a:p>
            <a:pPr marL="285750" indent="-285750" eaLnBrk="1" hangingPunct="1">
              <a:lnSpc>
                <a:spcPct val="80000"/>
              </a:lnSpc>
              <a:buFont typeface="Wingdings" pitchFamily="-80" charset="2"/>
              <a:buChar char="n"/>
              <a:defRPr/>
            </a:pPr>
            <a:r>
              <a:rPr lang="en-US" dirty="0" smtClean="0"/>
              <a:t>Existing networks: ARPANET and ARPA packet radio </a:t>
            </a:r>
          </a:p>
          <a:p>
            <a:pPr eaLnBrk="1" hangingPunct="1">
              <a:lnSpc>
                <a:spcPct val="90000"/>
              </a:lnSpc>
              <a:buFont typeface="Wingdings" pitchFamily="-80" charset="2"/>
              <a:buChar char="n"/>
              <a:defRPr/>
            </a:pPr>
            <a:r>
              <a:rPr lang="en-US" sz="3000" dirty="0" smtClean="0"/>
              <a:t>Many differences between networks</a:t>
            </a:r>
          </a:p>
          <a:p>
            <a:pPr lvl="1" eaLnBrk="1" hangingPunct="1">
              <a:lnSpc>
                <a:spcPct val="90000"/>
              </a:lnSpc>
              <a:buFont typeface="Wingdings" pitchFamily="-80" charset="2"/>
              <a:buChar char="n"/>
              <a:defRPr/>
            </a:pPr>
            <a:r>
              <a:rPr lang="en-US" sz="2600" dirty="0" smtClean="0"/>
              <a:t>Address formats</a:t>
            </a:r>
          </a:p>
          <a:p>
            <a:pPr lvl="1" eaLnBrk="1" hangingPunct="1">
              <a:lnSpc>
                <a:spcPct val="90000"/>
              </a:lnSpc>
              <a:buFont typeface="Wingdings" pitchFamily="-80" charset="2"/>
              <a:buChar char="n"/>
              <a:defRPr/>
            </a:pPr>
            <a:r>
              <a:rPr lang="en-US" sz="2600" dirty="0" smtClean="0"/>
              <a:t>Performance – bandwidth/latency</a:t>
            </a:r>
          </a:p>
          <a:p>
            <a:pPr lvl="1" eaLnBrk="1" hangingPunct="1">
              <a:lnSpc>
                <a:spcPct val="90000"/>
              </a:lnSpc>
              <a:buFont typeface="Wingdings" pitchFamily="-80" charset="2"/>
              <a:buChar char="n"/>
              <a:defRPr/>
            </a:pPr>
            <a:r>
              <a:rPr lang="en-US" sz="2600" dirty="0" smtClean="0"/>
              <a:t>Packet size</a:t>
            </a:r>
          </a:p>
          <a:p>
            <a:pPr lvl="1" eaLnBrk="1" hangingPunct="1">
              <a:lnSpc>
                <a:spcPct val="90000"/>
              </a:lnSpc>
              <a:buFont typeface="Wingdings" pitchFamily="-80" charset="2"/>
              <a:buChar char="n"/>
              <a:defRPr/>
            </a:pPr>
            <a:r>
              <a:rPr lang="en-US" sz="2600" dirty="0" smtClean="0"/>
              <a:t>Loss rate/pattern/handling</a:t>
            </a:r>
          </a:p>
          <a:p>
            <a:pPr lvl="1" eaLnBrk="1" hangingPunct="1">
              <a:lnSpc>
                <a:spcPct val="90000"/>
              </a:lnSpc>
              <a:buFont typeface="Wingdings" pitchFamily="-80" charset="2"/>
              <a:buChar char="n"/>
              <a:defRPr/>
            </a:pPr>
            <a:r>
              <a:rPr lang="en-US" sz="2600" dirty="0" smtClean="0"/>
              <a:t>Routing</a:t>
            </a:r>
          </a:p>
          <a:p>
            <a:pPr lvl="1" eaLnBrk="1" hangingPunct="1">
              <a:lnSpc>
                <a:spcPct val="90000"/>
              </a:lnSpc>
              <a:buFont typeface="Wingdings" pitchFamily="-80" charset="2"/>
              <a:buChar char="n"/>
              <a:defRPr/>
            </a:pPr>
            <a:r>
              <a:rPr lang="en-US" sz="2600" dirty="0" smtClean="0"/>
              <a:t>…….</a:t>
            </a: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p:txBody>
          <a:bodyPr/>
          <a:lstStyle/>
          <a:p>
            <a:pPr>
              <a:defRPr/>
            </a:pPr>
            <a:r>
              <a:rPr lang="en-US" altLang="en-US" smtClean="0"/>
              <a:t>Univ. of Tehran</a:t>
            </a:r>
          </a:p>
        </p:txBody>
      </p:sp>
      <p:sp>
        <p:nvSpPr>
          <p:cNvPr id="73731" name="Footer Placeholder 4"/>
          <p:cNvSpPr>
            <a:spLocks noGrp="1"/>
          </p:cNvSpPr>
          <p:nvPr>
            <p:ph type="ftr" sz="quarter" idx="11"/>
          </p:nvPr>
        </p:nvSpPr>
        <p:spPr/>
        <p:txBody>
          <a:bodyPr/>
          <a:lstStyle/>
          <a:p>
            <a:pPr>
              <a:defRPr/>
            </a:pPr>
            <a:r>
              <a:rPr lang="en-US" altLang="en-US" smtClean="0"/>
              <a:t>Computer Network</a:t>
            </a:r>
          </a:p>
        </p:txBody>
      </p:sp>
      <p:sp>
        <p:nvSpPr>
          <p:cNvPr id="73732" name="Slide Number Placeholder 5"/>
          <p:cNvSpPr>
            <a:spLocks noGrp="1"/>
          </p:cNvSpPr>
          <p:nvPr>
            <p:ph type="sldNum" sz="quarter" idx="12"/>
          </p:nvPr>
        </p:nvSpPr>
        <p:spPr/>
        <p:txBody>
          <a:bodyPr/>
          <a:lstStyle/>
          <a:p>
            <a:pPr>
              <a:defRPr/>
            </a:pPr>
            <a:fld id="{978ED9B7-B9D5-4F23-BD04-37C8A5704DE8}" type="slidenum">
              <a:rPr lang="en-US" altLang="en-US" smtClean="0"/>
              <a:pPr>
                <a:defRPr/>
              </a:pPr>
              <a:t>60</a:t>
            </a:fld>
            <a:endParaRPr lang="en-US" altLang="en-US" smtClean="0"/>
          </a:p>
        </p:txBody>
      </p:sp>
      <p:sp>
        <p:nvSpPr>
          <p:cNvPr id="74757" name="Rectangle 2"/>
          <p:cNvSpPr>
            <a:spLocks noGrp="1" noChangeArrowheads="1"/>
          </p:cNvSpPr>
          <p:nvPr>
            <p:ph type="title"/>
          </p:nvPr>
        </p:nvSpPr>
        <p:spPr/>
        <p:txBody>
          <a:bodyPr/>
          <a:lstStyle/>
          <a:p>
            <a:pPr eaLnBrk="1" hangingPunct="1">
              <a:defRPr/>
            </a:pPr>
            <a:r>
              <a:rPr lang="en-US" altLang="en-US" smtClean="0"/>
              <a:t>Internet &amp; End-to-End Argument</a:t>
            </a:r>
          </a:p>
        </p:txBody>
      </p:sp>
      <p:sp>
        <p:nvSpPr>
          <p:cNvPr id="73734" name="Rectangle 3"/>
          <p:cNvSpPr>
            <a:spLocks noGrp="1" noChangeArrowheads="1"/>
          </p:cNvSpPr>
          <p:nvPr>
            <p:ph type="body" idx="1"/>
          </p:nvPr>
        </p:nvSpPr>
        <p:spPr>
          <a:xfrm>
            <a:off x="219075" y="1311275"/>
            <a:ext cx="8734425" cy="5095875"/>
          </a:xfrm>
        </p:spPr>
        <p:txBody>
          <a:bodyPr/>
          <a:lstStyle/>
          <a:p>
            <a:pPr marL="285750" indent="-285750" eaLnBrk="1" hangingPunct="1"/>
            <a:r>
              <a:rPr lang="en-US" altLang="en-US" sz="2800" smtClean="0"/>
              <a:t>Provides one simple service: best effort datagram (packet) delivery</a:t>
            </a:r>
          </a:p>
          <a:p>
            <a:pPr marL="285750" indent="-285750" eaLnBrk="1" hangingPunct="1"/>
            <a:r>
              <a:rPr lang="en-US" altLang="en-US" sz="2800" smtClean="0"/>
              <a:t>Only one higher level service implemented at transport layer: reliable data delivery (TCP)</a:t>
            </a:r>
          </a:p>
          <a:p>
            <a:pPr marL="685800" lvl="1" indent="-228600" eaLnBrk="1" hangingPunct="1"/>
            <a:r>
              <a:rPr lang="en-US" altLang="en-US" sz="2400" smtClean="0"/>
              <a:t>Performance enhancement; used by a large variety of applications (Telnet, FTP, HTTP)</a:t>
            </a:r>
          </a:p>
          <a:p>
            <a:pPr marL="685800" lvl="1" indent="-228600" eaLnBrk="1" hangingPunct="1"/>
            <a:r>
              <a:rPr lang="en-US" altLang="en-US" sz="2400" smtClean="0"/>
              <a:t>Does not impact other applications (can use UDP) </a:t>
            </a:r>
          </a:p>
          <a:p>
            <a:pPr marL="285750" indent="-285750" eaLnBrk="1" hangingPunct="1"/>
            <a:r>
              <a:rPr lang="en-US" altLang="en-US" sz="2800" smtClean="0"/>
              <a:t>Everything else implemented at application level</a:t>
            </a:r>
          </a:p>
          <a:p>
            <a:pPr marL="285750" indent="-285750" eaLnBrk="1" hangingPunct="1"/>
            <a:r>
              <a:rPr lang="en-US" altLang="en-US" sz="2800" smtClean="0"/>
              <a:t>Move functions </a:t>
            </a:r>
            <a:r>
              <a:rPr lang="en-US" altLang="en-US" sz="2800" smtClean="0">
                <a:solidFill>
                  <a:srgbClr val="990000"/>
                </a:solidFill>
              </a:rPr>
              <a:t>“up and out”.</a:t>
            </a:r>
          </a:p>
          <a:p>
            <a:pPr marL="285750" indent="-285750" eaLnBrk="1" hangingPunct="1"/>
            <a:r>
              <a:rPr lang="en-US" altLang="en-US" sz="2800" smtClean="0"/>
              <a:t>The network should be “as transparent as technology permits”.</a:t>
            </a:r>
          </a:p>
          <a:p>
            <a:pPr marL="285750" indent="-285750" eaLnBrk="1" hangingPunct="1"/>
            <a:endParaRPr lang="en-US" altLang="en-US" sz="28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2"/>
          <p:cNvSpPr>
            <a:spLocks noGrp="1"/>
          </p:cNvSpPr>
          <p:nvPr>
            <p:ph type="dt" sz="quarter" idx="10"/>
          </p:nvPr>
        </p:nvSpPr>
        <p:spPr/>
        <p:txBody>
          <a:bodyPr/>
          <a:lstStyle/>
          <a:p>
            <a:pPr>
              <a:defRPr/>
            </a:pPr>
            <a:r>
              <a:rPr lang="en-US" altLang="en-US" smtClean="0"/>
              <a:t>Univ. of Tehran</a:t>
            </a:r>
          </a:p>
        </p:txBody>
      </p:sp>
      <p:sp>
        <p:nvSpPr>
          <p:cNvPr id="74755" name="Footer Placeholder 3"/>
          <p:cNvSpPr>
            <a:spLocks noGrp="1"/>
          </p:cNvSpPr>
          <p:nvPr>
            <p:ph type="ftr" sz="quarter" idx="11"/>
          </p:nvPr>
        </p:nvSpPr>
        <p:spPr/>
        <p:txBody>
          <a:bodyPr/>
          <a:lstStyle/>
          <a:p>
            <a:pPr>
              <a:defRPr/>
            </a:pPr>
            <a:r>
              <a:rPr lang="en-US" altLang="en-US" smtClean="0"/>
              <a:t>Computer Network</a:t>
            </a:r>
          </a:p>
        </p:txBody>
      </p:sp>
      <p:sp>
        <p:nvSpPr>
          <p:cNvPr id="74756" name="Slide Number Placeholder 4"/>
          <p:cNvSpPr>
            <a:spLocks noGrp="1"/>
          </p:cNvSpPr>
          <p:nvPr>
            <p:ph type="sldNum" sz="quarter" idx="12"/>
          </p:nvPr>
        </p:nvSpPr>
        <p:spPr/>
        <p:txBody>
          <a:bodyPr/>
          <a:lstStyle/>
          <a:p>
            <a:pPr>
              <a:defRPr/>
            </a:pPr>
            <a:fld id="{6C64D10C-A6D4-4F39-9756-EC20462EEC54}" type="slidenum">
              <a:rPr lang="en-US" altLang="en-US" smtClean="0"/>
              <a:pPr>
                <a:defRPr/>
              </a:pPr>
              <a:t>61</a:t>
            </a:fld>
            <a:endParaRPr lang="en-US" altLang="en-US" smtClean="0"/>
          </a:p>
        </p:txBody>
      </p:sp>
      <p:sp>
        <p:nvSpPr>
          <p:cNvPr id="74757" name="Rectangle 2"/>
          <p:cNvSpPr>
            <a:spLocks noGrp="1" noChangeArrowheads="1"/>
          </p:cNvSpPr>
          <p:nvPr>
            <p:ph type="title"/>
          </p:nvPr>
        </p:nvSpPr>
        <p:spPr/>
        <p:txBody>
          <a:bodyPr/>
          <a:lstStyle/>
          <a:p>
            <a:pPr eaLnBrk="1" hangingPunct="1">
              <a:defRPr/>
            </a:pPr>
            <a:r>
              <a:rPr lang="en-US" altLang="en-US" b="1" dirty="0" smtClean="0">
                <a:effectLst>
                  <a:outerShdw blurRad="38100" dist="38100" dir="2700000" algn="tl">
                    <a:srgbClr val="000000">
                      <a:alpha val="43137"/>
                    </a:srgbClr>
                  </a:outerShdw>
                </a:effectLst>
              </a:rPr>
              <a:t>A simple view of the Internet</a:t>
            </a:r>
          </a:p>
        </p:txBody>
      </p:sp>
      <p:sp>
        <p:nvSpPr>
          <p:cNvPr id="74758" name="Oval 3"/>
          <p:cNvSpPr>
            <a:spLocks noChangeArrowheads="1"/>
          </p:cNvSpPr>
          <p:nvPr/>
        </p:nvSpPr>
        <p:spPr bwMode="auto">
          <a:xfrm>
            <a:off x="450850" y="1768475"/>
            <a:ext cx="638175"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74759" name="Oval 4"/>
          <p:cNvSpPr>
            <a:spLocks noChangeArrowheads="1"/>
          </p:cNvSpPr>
          <p:nvPr/>
        </p:nvSpPr>
        <p:spPr bwMode="auto">
          <a:xfrm>
            <a:off x="485775" y="2636838"/>
            <a:ext cx="638175"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74760" name="Oval 5"/>
          <p:cNvSpPr>
            <a:spLocks noChangeArrowheads="1"/>
          </p:cNvSpPr>
          <p:nvPr/>
        </p:nvSpPr>
        <p:spPr bwMode="auto">
          <a:xfrm>
            <a:off x="585788" y="4422775"/>
            <a:ext cx="639762"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74761" name="Oval 6"/>
          <p:cNvSpPr>
            <a:spLocks noChangeArrowheads="1"/>
          </p:cNvSpPr>
          <p:nvPr/>
        </p:nvSpPr>
        <p:spPr bwMode="auto">
          <a:xfrm>
            <a:off x="801688" y="5307013"/>
            <a:ext cx="639762"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74762" name="Oval 7"/>
          <p:cNvSpPr>
            <a:spLocks noChangeArrowheads="1"/>
          </p:cNvSpPr>
          <p:nvPr/>
        </p:nvSpPr>
        <p:spPr bwMode="auto">
          <a:xfrm>
            <a:off x="7526338" y="987425"/>
            <a:ext cx="639762"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74763" name="Oval 8"/>
          <p:cNvSpPr>
            <a:spLocks noChangeArrowheads="1"/>
          </p:cNvSpPr>
          <p:nvPr/>
        </p:nvSpPr>
        <p:spPr bwMode="auto">
          <a:xfrm>
            <a:off x="7694613" y="2120900"/>
            <a:ext cx="639762"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74764" name="Oval 9"/>
          <p:cNvSpPr>
            <a:spLocks noChangeArrowheads="1"/>
          </p:cNvSpPr>
          <p:nvPr/>
        </p:nvSpPr>
        <p:spPr bwMode="auto">
          <a:xfrm>
            <a:off x="7947025" y="3824288"/>
            <a:ext cx="638175"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74765" name="Oval 10"/>
          <p:cNvSpPr>
            <a:spLocks noChangeArrowheads="1"/>
          </p:cNvSpPr>
          <p:nvPr/>
        </p:nvSpPr>
        <p:spPr bwMode="auto">
          <a:xfrm>
            <a:off x="7531100" y="5543550"/>
            <a:ext cx="639763" cy="638175"/>
          </a:xfrm>
          <a:prstGeom prst="ellipse">
            <a:avLst/>
          </a:prstGeom>
          <a:solidFill>
            <a:srgbClr val="00FF00"/>
          </a:solidFill>
          <a:ln w="28575">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74766" name="Line 11"/>
          <p:cNvSpPr>
            <a:spLocks noChangeShapeType="1"/>
          </p:cNvSpPr>
          <p:nvPr/>
        </p:nvSpPr>
        <p:spPr bwMode="auto">
          <a:xfrm>
            <a:off x="1116013" y="2084388"/>
            <a:ext cx="1044575" cy="579437"/>
          </a:xfrm>
          <a:prstGeom prst="line">
            <a:avLst/>
          </a:prstGeom>
          <a:noFill/>
          <a:ln w="38100">
            <a:solidFill>
              <a:schemeClr val="tx1"/>
            </a:solidFill>
            <a:round/>
            <a:headEnd/>
            <a:tailEnd/>
          </a:ln>
        </p:spPr>
        <p:txBody>
          <a:bodyPr wrap="none" anchor="ctr"/>
          <a:lstStyle/>
          <a:p>
            <a:endParaRPr lang="en-US"/>
          </a:p>
        </p:txBody>
      </p:sp>
      <p:sp>
        <p:nvSpPr>
          <p:cNvPr id="74767" name="Line 12"/>
          <p:cNvSpPr>
            <a:spLocks noChangeShapeType="1"/>
          </p:cNvSpPr>
          <p:nvPr/>
        </p:nvSpPr>
        <p:spPr bwMode="auto">
          <a:xfrm flipV="1">
            <a:off x="1150938" y="2825750"/>
            <a:ext cx="1047750" cy="122238"/>
          </a:xfrm>
          <a:prstGeom prst="line">
            <a:avLst/>
          </a:prstGeom>
          <a:noFill/>
          <a:ln w="28575">
            <a:solidFill>
              <a:schemeClr val="tx1"/>
            </a:solidFill>
            <a:round/>
            <a:headEnd/>
            <a:tailEnd/>
          </a:ln>
        </p:spPr>
        <p:txBody>
          <a:bodyPr wrap="none" anchor="ctr"/>
          <a:lstStyle/>
          <a:p>
            <a:endParaRPr lang="en-US"/>
          </a:p>
        </p:txBody>
      </p:sp>
      <p:sp>
        <p:nvSpPr>
          <p:cNvPr id="74768" name="Oval 13"/>
          <p:cNvSpPr>
            <a:spLocks noChangeArrowheads="1"/>
          </p:cNvSpPr>
          <p:nvPr/>
        </p:nvSpPr>
        <p:spPr bwMode="auto">
          <a:xfrm>
            <a:off x="420688" y="3473450"/>
            <a:ext cx="638175"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74769" name="Line 14"/>
          <p:cNvSpPr>
            <a:spLocks noChangeShapeType="1"/>
          </p:cNvSpPr>
          <p:nvPr/>
        </p:nvSpPr>
        <p:spPr bwMode="auto">
          <a:xfrm>
            <a:off x="1050925" y="3721100"/>
            <a:ext cx="960438" cy="268288"/>
          </a:xfrm>
          <a:prstGeom prst="line">
            <a:avLst/>
          </a:prstGeom>
          <a:noFill/>
          <a:ln w="28575">
            <a:solidFill>
              <a:schemeClr val="tx1"/>
            </a:solidFill>
            <a:round/>
            <a:headEnd/>
            <a:tailEnd/>
          </a:ln>
        </p:spPr>
        <p:txBody>
          <a:bodyPr wrap="none" anchor="ctr"/>
          <a:lstStyle/>
          <a:p>
            <a:endParaRPr lang="en-US"/>
          </a:p>
        </p:txBody>
      </p:sp>
      <p:sp>
        <p:nvSpPr>
          <p:cNvPr id="74770" name="Line 15"/>
          <p:cNvSpPr>
            <a:spLocks noChangeShapeType="1"/>
          </p:cNvSpPr>
          <p:nvPr/>
        </p:nvSpPr>
        <p:spPr bwMode="auto">
          <a:xfrm flipV="1">
            <a:off x="1235075" y="4162425"/>
            <a:ext cx="752475" cy="574675"/>
          </a:xfrm>
          <a:prstGeom prst="line">
            <a:avLst/>
          </a:prstGeom>
          <a:noFill/>
          <a:ln w="28575">
            <a:solidFill>
              <a:schemeClr val="tx1"/>
            </a:solidFill>
            <a:round/>
            <a:headEnd/>
            <a:tailEnd/>
          </a:ln>
        </p:spPr>
        <p:txBody>
          <a:bodyPr wrap="none" anchor="ctr"/>
          <a:lstStyle/>
          <a:p>
            <a:endParaRPr lang="en-US"/>
          </a:p>
        </p:txBody>
      </p:sp>
      <p:sp>
        <p:nvSpPr>
          <p:cNvPr id="74771" name="Line 16"/>
          <p:cNvSpPr>
            <a:spLocks noChangeShapeType="1"/>
          </p:cNvSpPr>
          <p:nvPr/>
        </p:nvSpPr>
        <p:spPr bwMode="auto">
          <a:xfrm flipV="1">
            <a:off x="1385888" y="5127625"/>
            <a:ext cx="901700" cy="327025"/>
          </a:xfrm>
          <a:prstGeom prst="line">
            <a:avLst/>
          </a:prstGeom>
          <a:noFill/>
          <a:ln w="28575">
            <a:solidFill>
              <a:schemeClr val="tx1"/>
            </a:solidFill>
            <a:round/>
            <a:headEnd/>
            <a:tailEnd/>
          </a:ln>
        </p:spPr>
        <p:txBody>
          <a:bodyPr wrap="none" anchor="ctr"/>
          <a:lstStyle/>
          <a:p>
            <a:endParaRPr lang="en-US"/>
          </a:p>
        </p:txBody>
      </p:sp>
      <p:sp>
        <p:nvSpPr>
          <p:cNvPr id="74772" name="Line 17"/>
          <p:cNvSpPr>
            <a:spLocks noChangeShapeType="1"/>
          </p:cNvSpPr>
          <p:nvPr/>
        </p:nvSpPr>
        <p:spPr bwMode="auto">
          <a:xfrm flipH="1" flipV="1">
            <a:off x="7154863" y="4846638"/>
            <a:ext cx="554037" cy="725487"/>
          </a:xfrm>
          <a:prstGeom prst="line">
            <a:avLst/>
          </a:prstGeom>
          <a:noFill/>
          <a:ln w="28575">
            <a:solidFill>
              <a:schemeClr val="tx1"/>
            </a:solidFill>
            <a:round/>
            <a:headEnd/>
            <a:tailEnd/>
          </a:ln>
        </p:spPr>
        <p:txBody>
          <a:bodyPr wrap="none" anchor="ctr"/>
          <a:lstStyle/>
          <a:p>
            <a:endParaRPr lang="en-US"/>
          </a:p>
        </p:txBody>
      </p:sp>
      <p:sp>
        <p:nvSpPr>
          <p:cNvPr id="74773" name="Line 18"/>
          <p:cNvSpPr>
            <a:spLocks noChangeShapeType="1"/>
          </p:cNvSpPr>
          <p:nvPr/>
        </p:nvSpPr>
        <p:spPr bwMode="auto">
          <a:xfrm flipH="1">
            <a:off x="7161213" y="4270375"/>
            <a:ext cx="798512" cy="377825"/>
          </a:xfrm>
          <a:prstGeom prst="line">
            <a:avLst/>
          </a:prstGeom>
          <a:noFill/>
          <a:ln w="28575">
            <a:solidFill>
              <a:schemeClr val="tx1"/>
            </a:solidFill>
            <a:round/>
            <a:headEnd/>
            <a:tailEnd/>
          </a:ln>
        </p:spPr>
        <p:txBody>
          <a:bodyPr wrap="none" anchor="ctr"/>
          <a:lstStyle/>
          <a:p>
            <a:endParaRPr lang="en-US"/>
          </a:p>
        </p:txBody>
      </p:sp>
      <p:sp>
        <p:nvSpPr>
          <p:cNvPr id="74774" name="Line 19"/>
          <p:cNvSpPr>
            <a:spLocks noChangeShapeType="1"/>
          </p:cNvSpPr>
          <p:nvPr/>
        </p:nvSpPr>
        <p:spPr bwMode="auto">
          <a:xfrm flipH="1" flipV="1">
            <a:off x="6697663" y="2201863"/>
            <a:ext cx="1011237" cy="149225"/>
          </a:xfrm>
          <a:prstGeom prst="line">
            <a:avLst/>
          </a:prstGeom>
          <a:noFill/>
          <a:ln w="28575">
            <a:solidFill>
              <a:schemeClr val="tx1"/>
            </a:solidFill>
            <a:round/>
            <a:headEnd/>
            <a:tailEnd/>
          </a:ln>
        </p:spPr>
        <p:txBody>
          <a:bodyPr wrap="none" anchor="ctr"/>
          <a:lstStyle/>
          <a:p>
            <a:endParaRPr lang="en-US"/>
          </a:p>
        </p:txBody>
      </p:sp>
      <p:sp>
        <p:nvSpPr>
          <p:cNvPr id="74775" name="Line 20"/>
          <p:cNvSpPr>
            <a:spLocks noChangeShapeType="1"/>
          </p:cNvSpPr>
          <p:nvPr/>
        </p:nvSpPr>
        <p:spPr bwMode="auto">
          <a:xfrm flipH="1">
            <a:off x="6692900" y="1500188"/>
            <a:ext cx="882650" cy="484187"/>
          </a:xfrm>
          <a:prstGeom prst="line">
            <a:avLst/>
          </a:prstGeom>
          <a:noFill/>
          <a:ln w="28575">
            <a:solidFill>
              <a:schemeClr val="tx1"/>
            </a:solidFill>
            <a:round/>
            <a:headEnd/>
            <a:tailEnd/>
          </a:ln>
        </p:spPr>
        <p:txBody>
          <a:bodyPr wrap="none" anchor="ctr"/>
          <a:lstStyle/>
          <a:p>
            <a:endParaRPr lang="en-US"/>
          </a:p>
        </p:txBody>
      </p:sp>
      <p:sp>
        <p:nvSpPr>
          <p:cNvPr id="74776" name="Oval 21"/>
          <p:cNvSpPr>
            <a:spLocks noChangeArrowheads="1"/>
          </p:cNvSpPr>
          <p:nvPr/>
        </p:nvSpPr>
        <p:spPr bwMode="auto">
          <a:xfrm>
            <a:off x="1552575" y="939800"/>
            <a:ext cx="6026150" cy="5553075"/>
          </a:xfrm>
          <a:prstGeom prst="ellipse">
            <a:avLst/>
          </a:prstGeom>
          <a:noFill/>
          <a:ln w="12700">
            <a:solidFill>
              <a:schemeClr val="tx1"/>
            </a:solidFill>
            <a:round/>
            <a:headEnd/>
            <a:tailEnd/>
          </a:ln>
        </p:spPr>
        <p:txBody>
          <a:bodyPr wrap="none" lIns="91294" tIns="45647" rIns="91294" bIns="45647" anchor="ctr"/>
          <a:lstStyle/>
          <a:p>
            <a:pPr algn="ctr" defTabSz="912813" eaLnBrk="0" hangingPunct="0"/>
            <a:endParaRPr lang="en-US" altLang="en-US" sz="2400">
              <a:latin typeface="Helvetica" pitchFamily="34" charset="0"/>
            </a:endParaRPr>
          </a:p>
        </p:txBody>
      </p:sp>
      <p:sp>
        <p:nvSpPr>
          <p:cNvPr id="74777" name="Rectangle 22"/>
          <p:cNvSpPr>
            <a:spLocks noChangeArrowheads="1"/>
          </p:cNvSpPr>
          <p:nvPr/>
        </p:nvSpPr>
        <p:spPr bwMode="auto">
          <a:xfrm>
            <a:off x="2160588" y="2581275"/>
            <a:ext cx="908050" cy="392113"/>
          </a:xfrm>
          <a:prstGeom prst="rect">
            <a:avLst/>
          </a:prstGeom>
          <a:solidFill>
            <a:srgbClr val="E7F129"/>
          </a:solidFill>
          <a:ln w="12700">
            <a:solidFill>
              <a:schemeClr val="tx1"/>
            </a:solidFill>
            <a:miter lim="800000"/>
            <a:headEnd/>
            <a:tailEnd/>
          </a:ln>
        </p:spPr>
        <p:txBody>
          <a:bodyPr wrap="none" lIns="91294" tIns="45647" rIns="91294" bIns="45647" anchor="ctr"/>
          <a:lstStyle/>
          <a:p>
            <a:pPr algn="ctr" defTabSz="912813" eaLnBrk="0" hangingPunct="0"/>
            <a:r>
              <a:rPr lang="en-US" altLang="en-US" sz="2400">
                <a:latin typeface="Helvetica" pitchFamily="34" charset="0"/>
              </a:rPr>
              <a:t>Router</a:t>
            </a:r>
          </a:p>
        </p:txBody>
      </p:sp>
      <p:sp>
        <p:nvSpPr>
          <p:cNvPr id="74778" name="Rectangle 23"/>
          <p:cNvSpPr>
            <a:spLocks noChangeArrowheads="1"/>
          </p:cNvSpPr>
          <p:nvPr/>
        </p:nvSpPr>
        <p:spPr bwMode="auto">
          <a:xfrm>
            <a:off x="2000250" y="3875088"/>
            <a:ext cx="908050" cy="392112"/>
          </a:xfrm>
          <a:prstGeom prst="rect">
            <a:avLst/>
          </a:prstGeom>
          <a:solidFill>
            <a:srgbClr val="E7F129"/>
          </a:solidFill>
          <a:ln w="12700">
            <a:solidFill>
              <a:schemeClr val="tx1"/>
            </a:solidFill>
            <a:miter lim="800000"/>
            <a:headEnd/>
            <a:tailEnd/>
          </a:ln>
        </p:spPr>
        <p:txBody>
          <a:bodyPr wrap="none" lIns="91294" tIns="45647" rIns="91294" bIns="45647" anchor="ctr"/>
          <a:lstStyle/>
          <a:p>
            <a:pPr algn="ctr" defTabSz="912813" eaLnBrk="0" hangingPunct="0"/>
            <a:r>
              <a:rPr lang="en-US" altLang="en-US" sz="2400">
                <a:latin typeface="Helvetica" pitchFamily="34" charset="0"/>
              </a:rPr>
              <a:t>Router</a:t>
            </a:r>
          </a:p>
        </p:txBody>
      </p:sp>
      <p:sp>
        <p:nvSpPr>
          <p:cNvPr id="74779" name="Rectangle 24"/>
          <p:cNvSpPr>
            <a:spLocks noChangeArrowheads="1"/>
          </p:cNvSpPr>
          <p:nvPr/>
        </p:nvSpPr>
        <p:spPr bwMode="auto">
          <a:xfrm>
            <a:off x="4097338" y="1795463"/>
            <a:ext cx="909637" cy="390525"/>
          </a:xfrm>
          <a:prstGeom prst="rect">
            <a:avLst/>
          </a:prstGeom>
          <a:solidFill>
            <a:srgbClr val="E7F129"/>
          </a:solidFill>
          <a:ln w="12700">
            <a:solidFill>
              <a:schemeClr val="tx1"/>
            </a:solidFill>
            <a:miter lim="800000"/>
            <a:headEnd/>
            <a:tailEnd/>
          </a:ln>
        </p:spPr>
        <p:txBody>
          <a:bodyPr wrap="none" lIns="91294" tIns="45647" rIns="91294" bIns="45647" anchor="ctr"/>
          <a:lstStyle/>
          <a:p>
            <a:pPr algn="ctr" defTabSz="912813" eaLnBrk="0" hangingPunct="0"/>
            <a:r>
              <a:rPr lang="en-US" altLang="en-US" sz="2400">
                <a:latin typeface="Helvetica" pitchFamily="34" charset="0"/>
              </a:rPr>
              <a:t>Router</a:t>
            </a:r>
          </a:p>
        </p:txBody>
      </p:sp>
      <p:sp>
        <p:nvSpPr>
          <p:cNvPr id="74780" name="Rectangle 25"/>
          <p:cNvSpPr>
            <a:spLocks noChangeArrowheads="1"/>
          </p:cNvSpPr>
          <p:nvPr/>
        </p:nvSpPr>
        <p:spPr bwMode="auto">
          <a:xfrm>
            <a:off x="4300538" y="3719513"/>
            <a:ext cx="908050" cy="390525"/>
          </a:xfrm>
          <a:prstGeom prst="rect">
            <a:avLst/>
          </a:prstGeom>
          <a:solidFill>
            <a:srgbClr val="E7F129"/>
          </a:solidFill>
          <a:ln w="12700">
            <a:solidFill>
              <a:schemeClr val="tx1"/>
            </a:solidFill>
            <a:miter lim="800000"/>
            <a:headEnd/>
            <a:tailEnd/>
          </a:ln>
        </p:spPr>
        <p:txBody>
          <a:bodyPr wrap="none" lIns="91294" tIns="45647" rIns="91294" bIns="45647" anchor="ctr"/>
          <a:lstStyle/>
          <a:p>
            <a:pPr algn="ctr" defTabSz="912813" eaLnBrk="0" hangingPunct="0"/>
            <a:r>
              <a:rPr lang="en-US" altLang="en-US" sz="2400">
                <a:latin typeface="Helvetica" pitchFamily="34" charset="0"/>
              </a:rPr>
              <a:t>Router</a:t>
            </a:r>
          </a:p>
        </p:txBody>
      </p:sp>
      <p:sp>
        <p:nvSpPr>
          <p:cNvPr id="74781" name="Rectangle 26"/>
          <p:cNvSpPr>
            <a:spLocks noChangeArrowheads="1"/>
          </p:cNvSpPr>
          <p:nvPr/>
        </p:nvSpPr>
        <p:spPr bwMode="auto">
          <a:xfrm>
            <a:off x="5803900" y="1966913"/>
            <a:ext cx="908050" cy="390525"/>
          </a:xfrm>
          <a:prstGeom prst="rect">
            <a:avLst/>
          </a:prstGeom>
          <a:solidFill>
            <a:srgbClr val="E7F129"/>
          </a:solidFill>
          <a:ln w="12700">
            <a:solidFill>
              <a:schemeClr val="tx1"/>
            </a:solidFill>
            <a:miter lim="800000"/>
            <a:headEnd/>
            <a:tailEnd/>
          </a:ln>
        </p:spPr>
        <p:txBody>
          <a:bodyPr wrap="none" lIns="91294" tIns="45647" rIns="91294" bIns="45647" anchor="ctr"/>
          <a:lstStyle/>
          <a:p>
            <a:pPr algn="ctr" defTabSz="912813" eaLnBrk="0" hangingPunct="0"/>
            <a:r>
              <a:rPr lang="en-US" altLang="en-US" sz="2400">
                <a:latin typeface="Helvetica" pitchFamily="34" charset="0"/>
              </a:rPr>
              <a:t>Router</a:t>
            </a:r>
          </a:p>
        </p:txBody>
      </p:sp>
      <p:sp>
        <p:nvSpPr>
          <p:cNvPr id="74782" name="Rectangle 27"/>
          <p:cNvSpPr>
            <a:spLocks noChangeArrowheads="1"/>
          </p:cNvSpPr>
          <p:nvPr/>
        </p:nvSpPr>
        <p:spPr bwMode="auto">
          <a:xfrm>
            <a:off x="6259513" y="4564063"/>
            <a:ext cx="908050" cy="390525"/>
          </a:xfrm>
          <a:prstGeom prst="rect">
            <a:avLst/>
          </a:prstGeom>
          <a:solidFill>
            <a:srgbClr val="E7F129"/>
          </a:solidFill>
          <a:ln w="12700">
            <a:solidFill>
              <a:schemeClr val="tx1"/>
            </a:solidFill>
            <a:miter lim="800000"/>
            <a:headEnd/>
            <a:tailEnd/>
          </a:ln>
        </p:spPr>
        <p:txBody>
          <a:bodyPr wrap="none" lIns="91294" tIns="45647" rIns="91294" bIns="45647" anchor="ctr"/>
          <a:lstStyle/>
          <a:p>
            <a:pPr algn="ctr" defTabSz="912813" eaLnBrk="0" hangingPunct="0"/>
            <a:r>
              <a:rPr lang="en-US" altLang="en-US" sz="2400">
                <a:latin typeface="Helvetica" pitchFamily="34" charset="0"/>
              </a:rPr>
              <a:t>Router</a:t>
            </a:r>
          </a:p>
        </p:txBody>
      </p:sp>
      <p:sp>
        <p:nvSpPr>
          <p:cNvPr id="74783" name="Rectangle 28"/>
          <p:cNvSpPr>
            <a:spLocks noChangeArrowheads="1"/>
          </p:cNvSpPr>
          <p:nvPr/>
        </p:nvSpPr>
        <p:spPr bwMode="auto">
          <a:xfrm>
            <a:off x="3957638" y="5299075"/>
            <a:ext cx="908050" cy="390525"/>
          </a:xfrm>
          <a:prstGeom prst="rect">
            <a:avLst/>
          </a:prstGeom>
          <a:solidFill>
            <a:srgbClr val="E7F129"/>
          </a:solidFill>
          <a:ln w="12700">
            <a:solidFill>
              <a:schemeClr val="tx1"/>
            </a:solidFill>
            <a:miter lim="800000"/>
            <a:headEnd/>
            <a:tailEnd/>
          </a:ln>
        </p:spPr>
        <p:txBody>
          <a:bodyPr wrap="none" lIns="91294" tIns="45647" rIns="91294" bIns="45647" anchor="ctr"/>
          <a:lstStyle/>
          <a:p>
            <a:pPr algn="ctr" defTabSz="912813" eaLnBrk="0" hangingPunct="0"/>
            <a:r>
              <a:rPr lang="en-US" altLang="en-US" sz="2400">
                <a:latin typeface="Helvetica" pitchFamily="34" charset="0"/>
              </a:rPr>
              <a:t>Router</a:t>
            </a:r>
          </a:p>
        </p:txBody>
      </p:sp>
      <p:sp>
        <p:nvSpPr>
          <p:cNvPr id="74784" name="Rectangle 29"/>
          <p:cNvSpPr>
            <a:spLocks noChangeArrowheads="1"/>
          </p:cNvSpPr>
          <p:nvPr/>
        </p:nvSpPr>
        <p:spPr bwMode="auto">
          <a:xfrm>
            <a:off x="2282825" y="4954588"/>
            <a:ext cx="908050" cy="392112"/>
          </a:xfrm>
          <a:prstGeom prst="rect">
            <a:avLst/>
          </a:prstGeom>
          <a:solidFill>
            <a:srgbClr val="E7F129"/>
          </a:solidFill>
          <a:ln w="12700">
            <a:solidFill>
              <a:schemeClr val="tx1"/>
            </a:solidFill>
            <a:miter lim="800000"/>
            <a:headEnd/>
            <a:tailEnd/>
          </a:ln>
        </p:spPr>
        <p:txBody>
          <a:bodyPr wrap="none" lIns="91294" tIns="45647" rIns="91294" bIns="45647" anchor="ctr"/>
          <a:lstStyle/>
          <a:p>
            <a:pPr algn="ctr" defTabSz="912813" eaLnBrk="0" hangingPunct="0"/>
            <a:r>
              <a:rPr lang="en-US" altLang="en-US" sz="2400">
                <a:latin typeface="Helvetica" pitchFamily="34" charset="0"/>
              </a:rPr>
              <a:t>Router</a:t>
            </a:r>
          </a:p>
        </p:txBody>
      </p:sp>
      <p:sp>
        <p:nvSpPr>
          <p:cNvPr id="74785" name="Line 30"/>
          <p:cNvSpPr>
            <a:spLocks noChangeShapeType="1"/>
          </p:cNvSpPr>
          <p:nvPr/>
        </p:nvSpPr>
        <p:spPr bwMode="auto">
          <a:xfrm flipV="1">
            <a:off x="3052763" y="1971675"/>
            <a:ext cx="1049337" cy="766763"/>
          </a:xfrm>
          <a:prstGeom prst="line">
            <a:avLst/>
          </a:prstGeom>
          <a:noFill/>
          <a:ln w="28575">
            <a:solidFill>
              <a:schemeClr val="tx1"/>
            </a:solidFill>
            <a:round/>
            <a:headEnd/>
            <a:tailEnd/>
          </a:ln>
        </p:spPr>
        <p:txBody>
          <a:bodyPr wrap="none" anchor="ctr"/>
          <a:lstStyle/>
          <a:p>
            <a:endParaRPr lang="en-US"/>
          </a:p>
        </p:txBody>
      </p:sp>
      <p:sp>
        <p:nvSpPr>
          <p:cNvPr id="74786" name="Line 31"/>
          <p:cNvSpPr>
            <a:spLocks noChangeShapeType="1"/>
          </p:cNvSpPr>
          <p:nvPr/>
        </p:nvSpPr>
        <p:spPr bwMode="auto">
          <a:xfrm>
            <a:off x="3068638" y="2879725"/>
            <a:ext cx="1252537" cy="1016000"/>
          </a:xfrm>
          <a:prstGeom prst="line">
            <a:avLst/>
          </a:prstGeom>
          <a:noFill/>
          <a:ln w="28575">
            <a:solidFill>
              <a:schemeClr val="tx1"/>
            </a:solidFill>
            <a:round/>
            <a:headEnd/>
            <a:tailEnd/>
          </a:ln>
        </p:spPr>
        <p:txBody>
          <a:bodyPr wrap="none" anchor="ctr"/>
          <a:lstStyle/>
          <a:p>
            <a:endParaRPr lang="en-US"/>
          </a:p>
        </p:txBody>
      </p:sp>
      <p:sp>
        <p:nvSpPr>
          <p:cNvPr id="74787" name="Line 32"/>
          <p:cNvSpPr>
            <a:spLocks noChangeShapeType="1"/>
          </p:cNvSpPr>
          <p:nvPr/>
        </p:nvSpPr>
        <p:spPr bwMode="auto">
          <a:xfrm>
            <a:off x="5026025" y="1987550"/>
            <a:ext cx="782638" cy="171450"/>
          </a:xfrm>
          <a:prstGeom prst="line">
            <a:avLst/>
          </a:prstGeom>
          <a:noFill/>
          <a:ln w="28575">
            <a:solidFill>
              <a:schemeClr val="tx1"/>
            </a:solidFill>
            <a:round/>
            <a:headEnd/>
            <a:tailEnd/>
          </a:ln>
        </p:spPr>
        <p:txBody>
          <a:bodyPr wrap="none" anchor="ctr"/>
          <a:lstStyle/>
          <a:p>
            <a:endParaRPr lang="en-US"/>
          </a:p>
        </p:txBody>
      </p:sp>
      <p:sp>
        <p:nvSpPr>
          <p:cNvPr id="74788" name="Line 33"/>
          <p:cNvSpPr>
            <a:spLocks noChangeShapeType="1"/>
          </p:cNvSpPr>
          <p:nvPr/>
        </p:nvSpPr>
        <p:spPr bwMode="auto">
          <a:xfrm>
            <a:off x="5229225" y="3973513"/>
            <a:ext cx="1019175" cy="690562"/>
          </a:xfrm>
          <a:prstGeom prst="line">
            <a:avLst/>
          </a:prstGeom>
          <a:noFill/>
          <a:ln w="28575">
            <a:solidFill>
              <a:schemeClr val="tx1"/>
            </a:solidFill>
            <a:round/>
            <a:headEnd/>
            <a:tailEnd/>
          </a:ln>
        </p:spPr>
        <p:txBody>
          <a:bodyPr wrap="none" anchor="ctr"/>
          <a:lstStyle/>
          <a:p>
            <a:endParaRPr lang="en-US"/>
          </a:p>
        </p:txBody>
      </p:sp>
      <p:sp>
        <p:nvSpPr>
          <p:cNvPr id="74789" name="Line 34"/>
          <p:cNvSpPr>
            <a:spLocks noChangeShapeType="1"/>
          </p:cNvSpPr>
          <p:nvPr/>
        </p:nvSpPr>
        <p:spPr bwMode="auto">
          <a:xfrm flipV="1">
            <a:off x="5229225" y="2393950"/>
            <a:ext cx="1035050" cy="1425575"/>
          </a:xfrm>
          <a:prstGeom prst="line">
            <a:avLst/>
          </a:prstGeom>
          <a:noFill/>
          <a:ln w="28575">
            <a:solidFill>
              <a:schemeClr val="tx1"/>
            </a:solidFill>
            <a:round/>
            <a:headEnd/>
            <a:tailEnd/>
          </a:ln>
        </p:spPr>
        <p:txBody>
          <a:bodyPr wrap="none" anchor="ctr"/>
          <a:lstStyle/>
          <a:p>
            <a:endParaRPr lang="en-US"/>
          </a:p>
        </p:txBody>
      </p:sp>
      <p:sp>
        <p:nvSpPr>
          <p:cNvPr id="74790" name="Line 35"/>
          <p:cNvSpPr>
            <a:spLocks noChangeShapeType="1"/>
          </p:cNvSpPr>
          <p:nvPr/>
        </p:nvSpPr>
        <p:spPr bwMode="auto">
          <a:xfrm flipV="1">
            <a:off x="2927350" y="3989388"/>
            <a:ext cx="1362075" cy="95250"/>
          </a:xfrm>
          <a:prstGeom prst="line">
            <a:avLst/>
          </a:prstGeom>
          <a:noFill/>
          <a:ln w="28575">
            <a:solidFill>
              <a:schemeClr val="tx1"/>
            </a:solidFill>
            <a:round/>
            <a:headEnd/>
            <a:tailEnd/>
          </a:ln>
        </p:spPr>
        <p:txBody>
          <a:bodyPr wrap="none" anchor="ctr"/>
          <a:lstStyle/>
          <a:p>
            <a:endParaRPr lang="en-US"/>
          </a:p>
        </p:txBody>
      </p:sp>
      <p:sp>
        <p:nvSpPr>
          <p:cNvPr id="74791" name="Line 36"/>
          <p:cNvSpPr>
            <a:spLocks noChangeShapeType="1"/>
          </p:cNvSpPr>
          <p:nvPr/>
        </p:nvSpPr>
        <p:spPr bwMode="auto">
          <a:xfrm>
            <a:off x="2630488" y="4271963"/>
            <a:ext cx="173037" cy="688975"/>
          </a:xfrm>
          <a:prstGeom prst="line">
            <a:avLst/>
          </a:prstGeom>
          <a:noFill/>
          <a:ln w="28575">
            <a:solidFill>
              <a:schemeClr val="tx1"/>
            </a:solidFill>
            <a:round/>
            <a:headEnd/>
            <a:tailEnd/>
          </a:ln>
        </p:spPr>
        <p:txBody>
          <a:bodyPr wrap="none" anchor="ctr"/>
          <a:lstStyle/>
          <a:p>
            <a:endParaRPr lang="en-US"/>
          </a:p>
        </p:txBody>
      </p:sp>
      <p:sp>
        <p:nvSpPr>
          <p:cNvPr id="74792" name="Line 37"/>
          <p:cNvSpPr>
            <a:spLocks noChangeShapeType="1"/>
          </p:cNvSpPr>
          <p:nvPr/>
        </p:nvSpPr>
        <p:spPr bwMode="auto">
          <a:xfrm>
            <a:off x="3209925" y="5180013"/>
            <a:ext cx="752475" cy="234950"/>
          </a:xfrm>
          <a:prstGeom prst="line">
            <a:avLst/>
          </a:prstGeom>
          <a:noFill/>
          <a:ln w="28575">
            <a:solidFill>
              <a:schemeClr val="tx1"/>
            </a:solidFill>
            <a:round/>
            <a:headEnd/>
            <a:tailEnd/>
          </a:ln>
        </p:spPr>
        <p:txBody>
          <a:bodyPr wrap="none" anchor="ctr"/>
          <a:lstStyle/>
          <a:p>
            <a:endParaRPr lang="en-US"/>
          </a:p>
        </p:txBody>
      </p:sp>
      <p:sp>
        <p:nvSpPr>
          <p:cNvPr id="74793" name="Line 38"/>
          <p:cNvSpPr>
            <a:spLocks noChangeShapeType="1"/>
          </p:cNvSpPr>
          <p:nvPr/>
        </p:nvSpPr>
        <p:spPr bwMode="auto">
          <a:xfrm flipV="1">
            <a:off x="4886325" y="4835525"/>
            <a:ext cx="1393825" cy="688975"/>
          </a:xfrm>
          <a:prstGeom prst="line">
            <a:avLst/>
          </a:prstGeom>
          <a:noFill/>
          <a:ln w="28575">
            <a:solidFill>
              <a:schemeClr val="tx1"/>
            </a:solidFill>
            <a:round/>
            <a:headEnd/>
            <a:tailEnd/>
          </a:ln>
        </p:spPr>
        <p:txBody>
          <a:bodyPr wrap="none" anchor="ctr"/>
          <a:lstStyle/>
          <a:p>
            <a:endParaRPr lang="en-US"/>
          </a:p>
        </p:txBody>
      </p:sp>
      <p:sp>
        <p:nvSpPr>
          <p:cNvPr id="74794" name="Rectangle 39"/>
          <p:cNvSpPr>
            <a:spLocks noChangeArrowheads="1"/>
          </p:cNvSpPr>
          <p:nvPr/>
        </p:nvSpPr>
        <p:spPr bwMode="auto">
          <a:xfrm>
            <a:off x="3209925" y="5851525"/>
            <a:ext cx="2724150" cy="579438"/>
          </a:xfrm>
          <a:prstGeom prst="rect">
            <a:avLst/>
          </a:prstGeom>
          <a:noFill/>
          <a:ln w="12700">
            <a:noFill/>
            <a:miter lim="800000"/>
            <a:headEnd/>
            <a:tailEnd/>
          </a:ln>
        </p:spPr>
        <p:txBody>
          <a:bodyPr wrap="none" lIns="91294" tIns="45647" rIns="91294" bIns="45647" anchor="ctr"/>
          <a:lstStyle/>
          <a:p>
            <a:pPr algn="ctr" defTabSz="912813" eaLnBrk="0" hangingPunct="0"/>
            <a:r>
              <a:rPr lang="en-US" altLang="en-US" sz="2400">
                <a:latin typeface="Helvetica" pitchFamily="34" charset="0"/>
              </a:rPr>
              <a:t>“The Internet”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p:txBody>
          <a:bodyPr/>
          <a:lstStyle/>
          <a:p>
            <a:pPr>
              <a:defRPr/>
            </a:pPr>
            <a:r>
              <a:rPr lang="en-US" altLang="en-US" smtClean="0"/>
              <a:t>Univ. of Tehran</a:t>
            </a:r>
          </a:p>
        </p:txBody>
      </p:sp>
      <p:sp>
        <p:nvSpPr>
          <p:cNvPr id="75779" name="Footer Placeholder 4"/>
          <p:cNvSpPr>
            <a:spLocks noGrp="1"/>
          </p:cNvSpPr>
          <p:nvPr>
            <p:ph type="ftr" sz="quarter" idx="11"/>
          </p:nvPr>
        </p:nvSpPr>
        <p:spPr/>
        <p:txBody>
          <a:bodyPr/>
          <a:lstStyle/>
          <a:p>
            <a:pPr>
              <a:defRPr/>
            </a:pPr>
            <a:r>
              <a:rPr lang="en-US" altLang="en-US" smtClean="0"/>
              <a:t>Computer Network</a:t>
            </a:r>
          </a:p>
        </p:txBody>
      </p:sp>
      <p:sp>
        <p:nvSpPr>
          <p:cNvPr id="75780" name="Slide Number Placeholder 5"/>
          <p:cNvSpPr>
            <a:spLocks noGrp="1"/>
          </p:cNvSpPr>
          <p:nvPr>
            <p:ph type="sldNum" sz="quarter" idx="12"/>
          </p:nvPr>
        </p:nvSpPr>
        <p:spPr/>
        <p:txBody>
          <a:bodyPr/>
          <a:lstStyle/>
          <a:p>
            <a:pPr>
              <a:defRPr/>
            </a:pPr>
            <a:fld id="{2084390F-646B-4A82-A54B-F7B3A2C2CB3F}" type="slidenum">
              <a:rPr lang="en-US" altLang="en-US" smtClean="0"/>
              <a:pPr>
                <a:defRPr/>
              </a:pPr>
              <a:t>62</a:t>
            </a:fld>
            <a:endParaRPr lang="en-US" altLang="en-US" smtClean="0"/>
          </a:p>
        </p:txBody>
      </p:sp>
      <p:sp>
        <p:nvSpPr>
          <p:cNvPr id="76805" name="Rectangle 2"/>
          <p:cNvSpPr>
            <a:spLocks noGrp="1" noChangeArrowheads="1"/>
          </p:cNvSpPr>
          <p:nvPr>
            <p:ph type="title"/>
          </p:nvPr>
        </p:nvSpPr>
        <p:spPr/>
        <p:txBody>
          <a:bodyPr/>
          <a:lstStyle/>
          <a:p>
            <a:pPr eaLnBrk="1" hangingPunct="1">
              <a:defRPr/>
            </a:pPr>
            <a:r>
              <a:rPr lang="en-US" altLang="en-US" smtClean="0"/>
              <a:t>Benefits of the end to end arguments</a:t>
            </a:r>
          </a:p>
        </p:txBody>
      </p:sp>
      <p:sp>
        <p:nvSpPr>
          <p:cNvPr id="75782" name="Rectangle 3"/>
          <p:cNvSpPr>
            <a:spLocks noGrp="1" noChangeArrowheads="1"/>
          </p:cNvSpPr>
          <p:nvPr>
            <p:ph type="body" idx="1"/>
          </p:nvPr>
        </p:nvSpPr>
        <p:spPr>
          <a:xfrm>
            <a:off x="200025" y="1311275"/>
            <a:ext cx="8753475" cy="4746625"/>
          </a:xfrm>
        </p:spPr>
        <p:txBody>
          <a:bodyPr/>
          <a:lstStyle/>
          <a:p>
            <a:pPr eaLnBrk="1" hangingPunct="1"/>
            <a:r>
              <a:rPr lang="en-US" altLang="en-US" sz="2800" smtClean="0"/>
              <a:t>User empowerment.</a:t>
            </a:r>
          </a:p>
          <a:p>
            <a:pPr lvl="1" eaLnBrk="1" hangingPunct="1"/>
            <a:r>
              <a:rPr lang="en-US" altLang="en-US" sz="2400" smtClean="0"/>
              <a:t>Run what you please.</a:t>
            </a:r>
          </a:p>
          <a:p>
            <a:pPr eaLnBrk="1" hangingPunct="1"/>
            <a:r>
              <a:rPr lang="en-US" altLang="en-US" sz="2800" smtClean="0"/>
              <a:t>Flexibility in the face of unknown applications.</a:t>
            </a:r>
          </a:p>
          <a:p>
            <a:pPr lvl="1" eaLnBrk="1" hangingPunct="1"/>
            <a:r>
              <a:rPr lang="en-US" altLang="en-US" sz="2400" smtClean="0"/>
              <a:t>A network to hook computers together.</a:t>
            </a:r>
          </a:p>
          <a:p>
            <a:pPr eaLnBrk="1" hangingPunct="1"/>
            <a:r>
              <a:rPr lang="en-US" altLang="en-US" sz="2800" smtClean="0"/>
              <a:t>Lower cost in core of network. </a:t>
            </a:r>
          </a:p>
          <a:p>
            <a:pPr lvl="1" eaLnBrk="1" hangingPunct="1"/>
            <a:r>
              <a:rPr lang="en-US" altLang="en-US" sz="2400" smtClean="0"/>
              <a:t>Eliminate special “features”. </a:t>
            </a:r>
          </a:p>
          <a:p>
            <a:pPr lvl="1" eaLnBrk="1" hangingPunct="1"/>
            <a:r>
              <a:rPr lang="en-US" altLang="en-US" sz="2400" smtClean="0"/>
              <a:t>Rely on edge-node equipment.</a:t>
            </a:r>
          </a:p>
          <a:p>
            <a:pPr eaLnBrk="1" hangingPunct="1"/>
            <a:r>
              <a:rPr lang="en-US" altLang="en-US" sz="2800" smtClean="0"/>
              <a:t>More robust applications.</a:t>
            </a:r>
          </a:p>
          <a:p>
            <a:pPr lvl="1" eaLnBrk="1" hangingPunct="1"/>
            <a:r>
              <a:rPr lang="en-US" altLang="en-US" sz="2400" smtClean="0"/>
              <a:t>No unexpected failures of third-party nodes.</a:t>
            </a:r>
          </a:p>
          <a:p>
            <a:pPr eaLnBrk="1" hangingPunct="1"/>
            <a:endParaRPr lang="en-US" alt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p:txBody>
          <a:bodyPr/>
          <a:lstStyle/>
          <a:p>
            <a:pPr>
              <a:defRPr/>
            </a:pPr>
            <a:r>
              <a:rPr lang="en-US" altLang="en-US" smtClean="0"/>
              <a:t>Univ. of Tehran</a:t>
            </a:r>
          </a:p>
        </p:txBody>
      </p:sp>
      <p:sp>
        <p:nvSpPr>
          <p:cNvPr id="76803" name="Footer Placeholder 4"/>
          <p:cNvSpPr>
            <a:spLocks noGrp="1"/>
          </p:cNvSpPr>
          <p:nvPr>
            <p:ph type="ftr" sz="quarter" idx="11"/>
          </p:nvPr>
        </p:nvSpPr>
        <p:spPr/>
        <p:txBody>
          <a:bodyPr/>
          <a:lstStyle/>
          <a:p>
            <a:pPr>
              <a:defRPr/>
            </a:pPr>
            <a:r>
              <a:rPr lang="en-US" altLang="en-US" smtClean="0"/>
              <a:t>Computer Network</a:t>
            </a:r>
          </a:p>
        </p:txBody>
      </p:sp>
      <p:sp>
        <p:nvSpPr>
          <p:cNvPr id="76804" name="Slide Number Placeholder 5"/>
          <p:cNvSpPr>
            <a:spLocks noGrp="1"/>
          </p:cNvSpPr>
          <p:nvPr>
            <p:ph type="sldNum" sz="quarter" idx="12"/>
          </p:nvPr>
        </p:nvSpPr>
        <p:spPr/>
        <p:txBody>
          <a:bodyPr/>
          <a:lstStyle/>
          <a:p>
            <a:pPr>
              <a:defRPr/>
            </a:pPr>
            <a:fld id="{EB1EE5E7-CCC1-4ACB-8BF1-6EA0E58E8F7B}" type="slidenum">
              <a:rPr lang="en-US" altLang="en-US" smtClean="0"/>
              <a:pPr>
                <a:defRPr/>
              </a:pPr>
              <a:t>63</a:t>
            </a:fld>
            <a:endParaRPr lang="en-US" altLang="en-US" smtClean="0"/>
          </a:p>
        </p:txBody>
      </p:sp>
      <p:sp>
        <p:nvSpPr>
          <p:cNvPr id="77829" name="Rectangle 2"/>
          <p:cNvSpPr>
            <a:spLocks noGrp="1" noChangeArrowheads="1"/>
          </p:cNvSpPr>
          <p:nvPr>
            <p:ph type="title"/>
          </p:nvPr>
        </p:nvSpPr>
        <p:spPr/>
        <p:txBody>
          <a:bodyPr/>
          <a:lstStyle/>
          <a:p>
            <a:pPr eaLnBrk="1" hangingPunct="1">
              <a:defRPr/>
            </a:pPr>
            <a:r>
              <a:rPr lang="en-US" altLang="en-US" smtClean="0"/>
              <a:t>But in today’s Internet...</a:t>
            </a:r>
          </a:p>
        </p:txBody>
      </p:sp>
      <p:sp>
        <p:nvSpPr>
          <p:cNvPr id="76806" name="Rectangle 3"/>
          <p:cNvSpPr>
            <a:spLocks noGrp="1" noChangeArrowheads="1"/>
          </p:cNvSpPr>
          <p:nvPr>
            <p:ph type="body" idx="1"/>
          </p:nvPr>
        </p:nvSpPr>
        <p:spPr>
          <a:xfrm>
            <a:off x="238125" y="1152525"/>
            <a:ext cx="8580438" cy="5273675"/>
          </a:xfrm>
        </p:spPr>
        <p:txBody>
          <a:bodyPr/>
          <a:lstStyle/>
          <a:p>
            <a:pPr eaLnBrk="1" hangingPunct="1"/>
            <a:r>
              <a:rPr lang="en-US" altLang="en-US" sz="2800" smtClean="0"/>
              <a:t>There are “new” factors to consider:</a:t>
            </a:r>
          </a:p>
          <a:p>
            <a:pPr lvl="1" eaLnBrk="1" hangingPunct="1"/>
            <a:r>
              <a:rPr lang="en-US" altLang="en-US" sz="2400" smtClean="0"/>
              <a:t>Assured operation in an </a:t>
            </a:r>
            <a:r>
              <a:rPr lang="en-US" altLang="en-US" sz="2400" smtClean="0">
                <a:solidFill>
                  <a:srgbClr val="990000"/>
                </a:solidFill>
              </a:rPr>
              <a:t>untrustworthy world</a:t>
            </a:r>
            <a:r>
              <a:rPr lang="en-US" altLang="en-US" sz="2400" smtClean="0"/>
              <a:t>.</a:t>
            </a:r>
          </a:p>
          <a:p>
            <a:pPr lvl="1" eaLnBrk="1" hangingPunct="1"/>
            <a:r>
              <a:rPr lang="en-US" altLang="en-US" sz="2400" smtClean="0"/>
              <a:t>More demanding applications.</a:t>
            </a:r>
          </a:p>
          <a:p>
            <a:pPr lvl="2" eaLnBrk="1" hangingPunct="1"/>
            <a:r>
              <a:rPr lang="en-US" altLang="en-US" sz="2000" smtClean="0"/>
              <a:t>Growing need for enhanced services.</a:t>
            </a:r>
          </a:p>
          <a:p>
            <a:pPr lvl="1" eaLnBrk="1" hangingPunct="1"/>
            <a:r>
              <a:rPr lang="en-US" altLang="en-US" sz="2400" smtClean="0"/>
              <a:t>Less sophisticated users.</a:t>
            </a:r>
          </a:p>
          <a:p>
            <a:pPr lvl="2" eaLnBrk="1" hangingPunct="1"/>
            <a:r>
              <a:rPr lang="en-US" altLang="en-US" sz="2000" smtClean="0"/>
              <a:t>User empowerment is a  burden.</a:t>
            </a:r>
          </a:p>
          <a:p>
            <a:pPr lvl="2" eaLnBrk="1" hangingPunct="1"/>
            <a:r>
              <a:rPr lang="en-US" altLang="en-US" sz="2000" smtClean="0"/>
              <a:t>Does today’s software really empower the user?</a:t>
            </a:r>
          </a:p>
          <a:p>
            <a:pPr lvl="1" eaLnBrk="1" hangingPunct="1"/>
            <a:r>
              <a:rPr lang="en-US" altLang="en-US" sz="2400" smtClean="0"/>
              <a:t>Third parties who want to intervene. </a:t>
            </a:r>
          </a:p>
          <a:p>
            <a:pPr lvl="1" eaLnBrk="1" hangingPunct="1"/>
            <a:r>
              <a:rPr lang="en-US" altLang="en-US" sz="2400" smtClean="0"/>
              <a:t>New sorts of end-node devices.</a:t>
            </a:r>
          </a:p>
          <a:p>
            <a:pPr lvl="2" eaLnBrk="1" hangingPunct="1"/>
            <a:r>
              <a:rPr lang="en-US" altLang="en-US" sz="2000" smtClean="0"/>
              <a:t>Appliances, not PCs. </a:t>
            </a:r>
          </a:p>
          <a:p>
            <a:pPr lvl="1" eaLnBrk="1" hangingPunct="1"/>
            <a:r>
              <a:rPr lang="en-US" altLang="en-US" sz="2400" smtClean="0"/>
              <a:t>The evolving role of the Internet Service Provider.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p:cNvSpPr>
            <a:spLocks noGrp="1"/>
          </p:cNvSpPr>
          <p:nvPr>
            <p:ph type="dt" sz="quarter" idx="10"/>
          </p:nvPr>
        </p:nvSpPr>
        <p:spPr/>
        <p:txBody>
          <a:bodyPr/>
          <a:lstStyle/>
          <a:p>
            <a:pPr>
              <a:defRPr/>
            </a:pPr>
            <a:r>
              <a:rPr lang="en-US" altLang="en-US" smtClean="0"/>
              <a:t>Univ. of Tehran</a:t>
            </a:r>
          </a:p>
        </p:txBody>
      </p:sp>
      <p:sp>
        <p:nvSpPr>
          <p:cNvPr id="77827" name="Footer Placeholder 4"/>
          <p:cNvSpPr>
            <a:spLocks noGrp="1"/>
          </p:cNvSpPr>
          <p:nvPr>
            <p:ph type="ftr" sz="quarter" idx="11"/>
          </p:nvPr>
        </p:nvSpPr>
        <p:spPr/>
        <p:txBody>
          <a:bodyPr/>
          <a:lstStyle/>
          <a:p>
            <a:pPr>
              <a:defRPr/>
            </a:pPr>
            <a:r>
              <a:rPr lang="en-US" altLang="en-US" smtClean="0"/>
              <a:t>Computer Network</a:t>
            </a:r>
          </a:p>
        </p:txBody>
      </p:sp>
      <p:sp>
        <p:nvSpPr>
          <p:cNvPr id="77828" name="Slide Number Placeholder 5"/>
          <p:cNvSpPr>
            <a:spLocks noGrp="1"/>
          </p:cNvSpPr>
          <p:nvPr>
            <p:ph type="sldNum" sz="quarter" idx="12"/>
          </p:nvPr>
        </p:nvSpPr>
        <p:spPr/>
        <p:txBody>
          <a:bodyPr/>
          <a:lstStyle/>
          <a:p>
            <a:pPr>
              <a:defRPr/>
            </a:pPr>
            <a:fld id="{F2CF5B2E-EFB4-43DA-B367-80E6B64E0A9E}" type="slidenum">
              <a:rPr lang="en-US" altLang="en-US" smtClean="0"/>
              <a:pPr>
                <a:defRPr/>
              </a:pPr>
              <a:t>64</a:t>
            </a:fld>
            <a:endParaRPr lang="en-US" altLang="en-US" smtClean="0"/>
          </a:p>
        </p:txBody>
      </p:sp>
      <p:sp>
        <p:nvSpPr>
          <p:cNvPr id="78853" name="Rectangle 2"/>
          <p:cNvSpPr>
            <a:spLocks noGrp="1" noChangeArrowheads="1"/>
          </p:cNvSpPr>
          <p:nvPr>
            <p:ph type="title"/>
          </p:nvPr>
        </p:nvSpPr>
        <p:spPr/>
        <p:txBody>
          <a:bodyPr/>
          <a:lstStyle/>
          <a:p>
            <a:pPr eaLnBrk="1" hangingPunct="1">
              <a:defRPr/>
            </a:pPr>
            <a:r>
              <a:rPr lang="en-US" altLang="en-US" smtClean="0"/>
              <a:t>In the brave new world</a:t>
            </a:r>
          </a:p>
        </p:txBody>
      </p:sp>
      <p:sp>
        <p:nvSpPr>
          <p:cNvPr id="77830" name="Rectangle 3"/>
          <p:cNvSpPr>
            <a:spLocks noGrp="1" noChangeArrowheads="1"/>
          </p:cNvSpPr>
          <p:nvPr>
            <p:ph type="body" idx="1"/>
          </p:nvPr>
        </p:nvSpPr>
        <p:spPr>
          <a:xfrm>
            <a:off x="0" y="1311275"/>
            <a:ext cx="8953500" cy="5546725"/>
          </a:xfrm>
        </p:spPr>
        <p:txBody>
          <a:bodyPr/>
          <a:lstStyle/>
          <a:p>
            <a:pPr eaLnBrk="1" hangingPunct="1"/>
            <a:r>
              <a:rPr lang="en-US" altLang="en-US" sz="2800" smtClean="0"/>
              <a:t>The end to end model does not empower the ISP.</a:t>
            </a:r>
          </a:p>
          <a:p>
            <a:pPr lvl="1" eaLnBrk="1" hangingPunct="1"/>
            <a:r>
              <a:rPr lang="en-US" altLang="en-US" sz="2400" smtClean="0"/>
              <a:t>ISPs want to sell services, add value, and make money.</a:t>
            </a:r>
          </a:p>
          <a:p>
            <a:pPr lvl="2" eaLnBrk="1" hangingPunct="1"/>
            <a:r>
              <a:rPr lang="en-US" altLang="en-US" sz="2000" smtClean="0"/>
              <a:t>New network services (or not), protection, control of applications/content, accounting.</a:t>
            </a:r>
          </a:p>
          <a:p>
            <a:pPr eaLnBrk="1" hangingPunct="1"/>
            <a:r>
              <a:rPr lang="en-US" altLang="en-US" sz="2800" smtClean="0"/>
              <a:t>The end to end model does not empower rights holders.</a:t>
            </a:r>
          </a:p>
          <a:p>
            <a:pPr eaLnBrk="1" hangingPunct="1"/>
            <a:r>
              <a:rPr lang="en-US" altLang="en-US" sz="2800" smtClean="0"/>
              <a:t>The end to end model does not empower governments.</a:t>
            </a:r>
          </a:p>
          <a:p>
            <a:pPr lvl="1" eaLnBrk="1" hangingPunct="1"/>
            <a:r>
              <a:rPr lang="en-US" altLang="en-US" sz="2400" smtClean="0"/>
              <a:t>Control of content, taxation, consumer protection, law enforcement.</a:t>
            </a:r>
          </a:p>
          <a:p>
            <a:pPr eaLnBrk="1" hangingPunct="1"/>
            <a:r>
              <a:rPr lang="en-US" altLang="en-US" sz="2800" smtClean="0"/>
              <a:t>The end to end model does not empower employers.</a:t>
            </a:r>
          </a:p>
          <a:p>
            <a:pPr eaLnBrk="1" hangingPunct="1"/>
            <a:r>
              <a:rPr lang="en-US" altLang="en-US" sz="2800" smtClean="0"/>
              <a:t>The end to end model only empowers </a:t>
            </a:r>
            <a:r>
              <a:rPr lang="en-US" altLang="en-US" sz="2800" i="1" smtClean="0"/>
              <a:t>certain</a:t>
            </a:r>
            <a:r>
              <a:rPr lang="en-US" altLang="en-US" sz="2800" smtClean="0"/>
              <a:t> application makers.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p:txBody>
          <a:bodyPr/>
          <a:lstStyle/>
          <a:p>
            <a:pPr>
              <a:defRPr/>
            </a:pPr>
            <a:r>
              <a:rPr lang="en-US" altLang="en-US" smtClean="0"/>
              <a:t>Univ. of Tehran</a:t>
            </a:r>
          </a:p>
        </p:txBody>
      </p:sp>
      <p:sp>
        <p:nvSpPr>
          <p:cNvPr id="78851" name="Footer Placeholder 4"/>
          <p:cNvSpPr>
            <a:spLocks noGrp="1"/>
          </p:cNvSpPr>
          <p:nvPr>
            <p:ph type="ftr" sz="quarter" idx="11"/>
          </p:nvPr>
        </p:nvSpPr>
        <p:spPr/>
        <p:txBody>
          <a:bodyPr/>
          <a:lstStyle/>
          <a:p>
            <a:pPr>
              <a:defRPr/>
            </a:pPr>
            <a:r>
              <a:rPr lang="en-US" altLang="en-US" smtClean="0"/>
              <a:t>Computer Network</a:t>
            </a:r>
          </a:p>
        </p:txBody>
      </p:sp>
      <p:sp>
        <p:nvSpPr>
          <p:cNvPr id="78852" name="Slide Number Placeholder 5"/>
          <p:cNvSpPr>
            <a:spLocks noGrp="1"/>
          </p:cNvSpPr>
          <p:nvPr>
            <p:ph type="sldNum" sz="quarter" idx="12"/>
          </p:nvPr>
        </p:nvSpPr>
        <p:spPr/>
        <p:txBody>
          <a:bodyPr/>
          <a:lstStyle/>
          <a:p>
            <a:pPr>
              <a:defRPr/>
            </a:pPr>
            <a:fld id="{4BD74916-1508-4F5C-9F05-4A211566BD4D}" type="slidenum">
              <a:rPr lang="en-US" altLang="en-US" smtClean="0"/>
              <a:pPr>
                <a:defRPr/>
              </a:pPr>
              <a:t>65</a:t>
            </a:fld>
            <a:endParaRPr lang="en-US" altLang="en-US" smtClean="0"/>
          </a:p>
        </p:txBody>
      </p:sp>
      <p:sp>
        <p:nvSpPr>
          <p:cNvPr id="80901" name="Rectangle 2"/>
          <p:cNvSpPr>
            <a:spLocks noGrp="1" noChangeArrowheads="1"/>
          </p:cNvSpPr>
          <p:nvPr>
            <p:ph type="title"/>
          </p:nvPr>
        </p:nvSpPr>
        <p:spPr/>
        <p:txBody>
          <a:bodyPr/>
          <a:lstStyle/>
          <a:p>
            <a:pPr eaLnBrk="1" hangingPunct="1">
              <a:defRPr/>
            </a:pPr>
            <a:r>
              <a:rPr lang="en-US" altLang="en-US" dirty="0" smtClean="0"/>
              <a:t>The E2E argument at the network level</a:t>
            </a:r>
          </a:p>
        </p:txBody>
      </p:sp>
      <p:sp>
        <p:nvSpPr>
          <p:cNvPr id="78854" name="Rectangle 3"/>
          <p:cNvSpPr>
            <a:spLocks noGrp="1" noChangeArrowheads="1"/>
          </p:cNvSpPr>
          <p:nvPr>
            <p:ph type="body" idx="1"/>
          </p:nvPr>
        </p:nvSpPr>
        <p:spPr>
          <a:xfrm>
            <a:off x="277813" y="1311275"/>
            <a:ext cx="8675687" cy="5094288"/>
          </a:xfrm>
        </p:spPr>
        <p:txBody>
          <a:bodyPr/>
          <a:lstStyle/>
          <a:p>
            <a:pPr eaLnBrk="1" hangingPunct="1"/>
            <a:r>
              <a:rPr lang="en-US" altLang="en-US" sz="2800" smtClean="0"/>
              <a:t>At the network level:</a:t>
            </a:r>
          </a:p>
          <a:p>
            <a:pPr lvl="1" eaLnBrk="1" hangingPunct="1"/>
            <a:r>
              <a:rPr lang="en-US" altLang="en-US" sz="2400" smtClean="0"/>
              <a:t>More complex role for commercial ISPs</a:t>
            </a:r>
          </a:p>
          <a:p>
            <a:pPr lvl="2" eaLnBrk="1" hangingPunct="1"/>
            <a:r>
              <a:rPr lang="en-US" altLang="en-US" sz="2000" smtClean="0"/>
              <a:t>vertical integration of transport/QoS with apps. </a:t>
            </a:r>
          </a:p>
          <a:p>
            <a:pPr lvl="2" eaLnBrk="1" hangingPunct="1"/>
            <a:r>
              <a:rPr lang="en-US" altLang="en-US" sz="2000" smtClean="0"/>
              <a:t>control of what apps users can use. </a:t>
            </a:r>
          </a:p>
          <a:p>
            <a:pPr lvl="2" eaLnBrk="1" hangingPunct="1"/>
            <a:r>
              <a:rPr lang="en-US" altLang="en-US" sz="2000" smtClean="0"/>
              <a:t>filtering of unacceptable behavior.</a:t>
            </a:r>
          </a:p>
          <a:p>
            <a:pPr lvl="1" eaLnBrk="1" hangingPunct="1"/>
            <a:r>
              <a:rPr lang="en-US" altLang="en-US" sz="2400" smtClean="0"/>
              <a:t>Others (e.g., employers, universities) restrict activities.</a:t>
            </a:r>
          </a:p>
          <a:p>
            <a:pPr lvl="2" eaLnBrk="1" hangingPunct="1"/>
            <a:r>
              <a:rPr lang="en-US" altLang="en-US" sz="2000" smtClean="0"/>
              <a:t>Firewalls, filters</a:t>
            </a:r>
          </a:p>
          <a:p>
            <a:pPr lvl="1" eaLnBrk="1" hangingPunct="1"/>
            <a:r>
              <a:rPr lang="en-US" altLang="en-US" sz="2400" smtClean="0"/>
              <a:t>Governments propose controls in the net.</a:t>
            </a:r>
          </a:p>
          <a:p>
            <a:pPr eaLnBrk="1" hangingPunct="1"/>
            <a:r>
              <a:rPr lang="en-US" altLang="en-US" sz="2800" smtClean="0"/>
              <a:t>The Internet is hard to find and control.</a:t>
            </a:r>
          </a:p>
          <a:p>
            <a:pPr lvl="1" eaLnBrk="1" hangingPunct="1"/>
            <a:r>
              <a:rPr lang="en-US" altLang="en-US" sz="2400" smtClean="0"/>
              <a:t>What </a:t>
            </a:r>
            <a:r>
              <a:rPr lang="en-US" altLang="en-US" sz="2400" i="1" smtClean="0"/>
              <a:t>is</a:t>
            </a:r>
            <a:r>
              <a:rPr lang="en-US" altLang="en-US" sz="2400" smtClean="0"/>
              <a:t> the Internet?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p:txBody>
          <a:bodyPr/>
          <a:lstStyle/>
          <a:p>
            <a:pPr>
              <a:defRPr/>
            </a:pPr>
            <a:r>
              <a:rPr lang="en-US" altLang="en-US" smtClean="0"/>
              <a:t>Univ. of Tehran</a:t>
            </a:r>
          </a:p>
        </p:txBody>
      </p:sp>
      <p:sp>
        <p:nvSpPr>
          <p:cNvPr id="79875" name="Footer Placeholder 4"/>
          <p:cNvSpPr>
            <a:spLocks noGrp="1"/>
          </p:cNvSpPr>
          <p:nvPr>
            <p:ph type="ftr" sz="quarter" idx="11"/>
          </p:nvPr>
        </p:nvSpPr>
        <p:spPr/>
        <p:txBody>
          <a:bodyPr/>
          <a:lstStyle/>
          <a:p>
            <a:pPr>
              <a:defRPr/>
            </a:pPr>
            <a:r>
              <a:rPr lang="en-US" altLang="en-US" smtClean="0"/>
              <a:t>Computer Network</a:t>
            </a:r>
          </a:p>
        </p:txBody>
      </p:sp>
      <p:sp>
        <p:nvSpPr>
          <p:cNvPr id="79876" name="Slide Number Placeholder 5"/>
          <p:cNvSpPr>
            <a:spLocks noGrp="1"/>
          </p:cNvSpPr>
          <p:nvPr>
            <p:ph type="sldNum" sz="quarter" idx="12"/>
          </p:nvPr>
        </p:nvSpPr>
        <p:spPr/>
        <p:txBody>
          <a:bodyPr/>
          <a:lstStyle/>
          <a:p>
            <a:pPr>
              <a:defRPr/>
            </a:pPr>
            <a:fld id="{D5C96104-A946-4F32-8589-E821A22824F5}" type="slidenum">
              <a:rPr lang="en-US" altLang="en-US" smtClean="0"/>
              <a:pPr>
                <a:defRPr/>
              </a:pPr>
              <a:t>66</a:t>
            </a:fld>
            <a:endParaRPr lang="en-US" altLang="en-US" smtClean="0"/>
          </a:p>
        </p:txBody>
      </p:sp>
      <p:sp>
        <p:nvSpPr>
          <p:cNvPr id="79877" name="Rectangle 2"/>
          <p:cNvSpPr>
            <a:spLocks noGrp="1" noChangeArrowheads="1"/>
          </p:cNvSpPr>
          <p:nvPr>
            <p:ph type="title"/>
          </p:nvPr>
        </p:nvSpPr>
        <p:spPr/>
        <p:txBody>
          <a:bodyPr/>
          <a:lstStyle/>
          <a:p>
            <a:pPr eaLnBrk="1" hangingPunct="1">
              <a:defRPr/>
            </a:pPr>
            <a:r>
              <a:rPr lang="en-US" altLang="en-US" smtClean="0"/>
              <a:t>The end to end argument functions at two levels</a:t>
            </a:r>
          </a:p>
        </p:txBody>
      </p:sp>
      <p:sp>
        <p:nvSpPr>
          <p:cNvPr id="79878" name="Rectangle 3"/>
          <p:cNvSpPr>
            <a:spLocks noGrp="1" noChangeArrowheads="1"/>
          </p:cNvSpPr>
          <p:nvPr>
            <p:ph type="body" idx="1"/>
          </p:nvPr>
        </p:nvSpPr>
        <p:spPr>
          <a:xfrm>
            <a:off x="0" y="1311275"/>
            <a:ext cx="8953500" cy="4746625"/>
          </a:xfrm>
        </p:spPr>
        <p:txBody>
          <a:bodyPr/>
          <a:lstStyle/>
          <a:p>
            <a:pPr eaLnBrk="1" hangingPunct="1"/>
            <a:r>
              <a:rPr lang="en-US" altLang="en-US" smtClean="0"/>
              <a:t>At the “network” level:</a:t>
            </a:r>
          </a:p>
          <a:p>
            <a:pPr lvl="1" eaLnBrk="1" hangingPunct="1"/>
            <a:r>
              <a:rPr lang="en-US" altLang="en-US" smtClean="0"/>
              <a:t>Avoid putting constraining per-application functions into the core of the network.</a:t>
            </a:r>
          </a:p>
          <a:p>
            <a:pPr lvl="1" eaLnBrk="1" hangingPunct="1"/>
            <a:r>
              <a:rPr lang="en-US" altLang="en-US" smtClean="0"/>
              <a:t>Build general purpose services.</a:t>
            </a:r>
          </a:p>
          <a:p>
            <a:pPr eaLnBrk="1" hangingPunct="1"/>
            <a:r>
              <a:rPr lang="en-US" altLang="en-US" smtClean="0"/>
              <a:t>At the “application” level:</a:t>
            </a:r>
          </a:p>
          <a:p>
            <a:pPr lvl="1" eaLnBrk="1" hangingPunct="1"/>
            <a:r>
              <a:rPr lang="en-US" altLang="en-US" smtClean="0"/>
              <a:t>Build applications in a way that makes them robust, easy to use, reliable, etc.</a:t>
            </a:r>
          </a:p>
          <a:p>
            <a:pPr lvl="2" eaLnBrk="1" hangingPunct="1"/>
            <a:r>
              <a:rPr lang="en-US" altLang="en-US" smtClean="0"/>
              <a:t>Simple approach: push software to the edge.</a:t>
            </a:r>
          </a:p>
          <a:p>
            <a:pPr lvl="2" eaLnBrk="1" hangingPunct="1"/>
            <a:r>
              <a:rPr lang="en-US" altLang="en-US" smtClean="0"/>
              <a:t>Perhaps more realistic: reason carefully about role of servers, trusted third parties, etc. </a:t>
            </a:r>
          </a:p>
          <a:p>
            <a:pPr lvl="1" eaLnBrk="1" hangingPunct="1"/>
            <a:r>
              <a:rPr lang="en-US" altLang="en-US" smtClean="0"/>
              <a:t>Increasing concern about the goal of making money?</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p:txBody>
          <a:bodyPr/>
          <a:lstStyle/>
          <a:p>
            <a:pPr>
              <a:defRPr/>
            </a:pPr>
            <a:r>
              <a:rPr lang="en-US" altLang="en-US" smtClean="0"/>
              <a:t>Univ. of Tehran</a:t>
            </a:r>
          </a:p>
        </p:txBody>
      </p:sp>
      <p:sp>
        <p:nvSpPr>
          <p:cNvPr id="80899" name="Footer Placeholder 4"/>
          <p:cNvSpPr>
            <a:spLocks noGrp="1"/>
          </p:cNvSpPr>
          <p:nvPr>
            <p:ph type="ftr" sz="quarter" idx="11"/>
          </p:nvPr>
        </p:nvSpPr>
        <p:spPr/>
        <p:txBody>
          <a:bodyPr/>
          <a:lstStyle/>
          <a:p>
            <a:pPr>
              <a:defRPr/>
            </a:pPr>
            <a:r>
              <a:rPr lang="en-US" altLang="en-US" smtClean="0"/>
              <a:t>Computer Network</a:t>
            </a:r>
          </a:p>
        </p:txBody>
      </p:sp>
      <p:sp>
        <p:nvSpPr>
          <p:cNvPr id="80900" name="Slide Number Placeholder 5"/>
          <p:cNvSpPr>
            <a:spLocks noGrp="1"/>
          </p:cNvSpPr>
          <p:nvPr>
            <p:ph type="sldNum" sz="quarter" idx="12"/>
          </p:nvPr>
        </p:nvSpPr>
        <p:spPr/>
        <p:txBody>
          <a:bodyPr/>
          <a:lstStyle/>
          <a:p>
            <a:pPr>
              <a:defRPr/>
            </a:pPr>
            <a:fld id="{273A0778-6DD5-48A9-B9F4-0BF3C4CC0DAD}" type="slidenum">
              <a:rPr lang="en-US" altLang="en-US" smtClean="0"/>
              <a:pPr>
                <a:defRPr/>
              </a:pPr>
              <a:t>67</a:t>
            </a:fld>
            <a:endParaRPr lang="en-US" altLang="en-US" smtClean="0"/>
          </a:p>
        </p:txBody>
      </p:sp>
      <p:sp>
        <p:nvSpPr>
          <p:cNvPr id="81925" name="Rectangle 2"/>
          <p:cNvSpPr>
            <a:spLocks noGrp="1" noChangeArrowheads="1"/>
          </p:cNvSpPr>
          <p:nvPr>
            <p:ph type="title"/>
          </p:nvPr>
        </p:nvSpPr>
        <p:spPr/>
        <p:txBody>
          <a:bodyPr/>
          <a:lstStyle/>
          <a:p>
            <a:pPr eaLnBrk="1" hangingPunct="1">
              <a:defRPr/>
            </a:pPr>
            <a:r>
              <a:rPr lang="en-US" altLang="en-US" smtClean="0"/>
              <a:t>The end to end argument at the application level</a:t>
            </a:r>
          </a:p>
        </p:txBody>
      </p:sp>
      <p:sp>
        <p:nvSpPr>
          <p:cNvPr id="80902" name="Rectangle 3"/>
          <p:cNvSpPr>
            <a:spLocks noGrp="1" noChangeArrowheads="1"/>
          </p:cNvSpPr>
          <p:nvPr>
            <p:ph type="body" idx="1"/>
          </p:nvPr>
        </p:nvSpPr>
        <p:spPr>
          <a:xfrm>
            <a:off x="176213" y="1311275"/>
            <a:ext cx="8777287" cy="4746625"/>
          </a:xfrm>
        </p:spPr>
        <p:txBody>
          <a:bodyPr/>
          <a:lstStyle/>
          <a:p>
            <a:pPr eaLnBrk="1" hangingPunct="1"/>
            <a:r>
              <a:rPr lang="en-US" altLang="en-US" sz="2800" smtClean="0"/>
              <a:t>At the application level: </a:t>
            </a:r>
          </a:p>
          <a:p>
            <a:pPr lvl="1" eaLnBrk="1" hangingPunct="1"/>
            <a:r>
              <a:rPr lang="en-US" altLang="en-US" sz="2400" smtClean="0"/>
              <a:t>Ease of use, mutual distrust, multi-party interactions may motivate servers and services other than at the end-points of the users.</a:t>
            </a:r>
          </a:p>
          <a:p>
            <a:pPr lvl="2" eaLnBrk="1" hangingPunct="1"/>
            <a:r>
              <a:rPr lang="en-US" altLang="en-US" sz="2000" smtClean="0"/>
              <a:t>Relays for content, trusted third parties.</a:t>
            </a:r>
          </a:p>
          <a:p>
            <a:pPr lvl="2" eaLnBrk="1" hangingPunct="1"/>
            <a:r>
              <a:rPr lang="en-US" altLang="en-US" sz="2000" smtClean="0"/>
              <a:t>How do we make these applications robust?</a:t>
            </a:r>
          </a:p>
          <a:p>
            <a:pPr lvl="2" eaLnBrk="1" hangingPunct="1"/>
            <a:r>
              <a:rPr lang="en-US" altLang="en-US" sz="2000" smtClean="0"/>
              <a:t>How do the parties know who they are talking to?</a:t>
            </a:r>
          </a:p>
          <a:p>
            <a:pPr lvl="1" eaLnBrk="1" hangingPunct="1"/>
            <a:r>
              <a:rPr lang="en-US" altLang="en-US" sz="2400" smtClean="0"/>
              <a:t>Appliance and devices motivate new designs.</a:t>
            </a:r>
          </a:p>
          <a:p>
            <a:pPr eaLnBrk="1" hangingPunct="1"/>
            <a:r>
              <a:rPr lang="en-US" altLang="en-US" sz="2800" smtClean="0"/>
              <a:t>Both ISPs and ASPs (A = Application) want to “get into the action”. </a:t>
            </a:r>
          </a:p>
          <a:p>
            <a:pPr eaLnBrk="1" hangingPunct="1"/>
            <a:r>
              <a:rPr lang="en-US" altLang="en-US" sz="2800" smtClean="0"/>
              <a:t>ISP involvement will imply constraints on location/structure.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p:txBody>
          <a:bodyPr/>
          <a:lstStyle/>
          <a:p>
            <a:pPr>
              <a:defRPr/>
            </a:pPr>
            <a:r>
              <a:rPr lang="en-US" altLang="en-US" smtClean="0"/>
              <a:t>Univ. of Tehran</a:t>
            </a:r>
          </a:p>
        </p:txBody>
      </p:sp>
      <p:sp>
        <p:nvSpPr>
          <p:cNvPr id="81923" name="Footer Placeholder 4"/>
          <p:cNvSpPr>
            <a:spLocks noGrp="1"/>
          </p:cNvSpPr>
          <p:nvPr>
            <p:ph type="ftr" sz="quarter" idx="11"/>
          </p:nvPr>
        </p:nvSpPr>
        <p:spPr/>
        <p:txBody>
          <a:bodyPr/>
          <a:lstStyle/>
          <a:p>
            <a:pPr>
              <a:defRPr/>
            </a:pPr>
            <a:r>
              <a:rPr lang="en-US" altLang="en-US" smtClean="0"/>
              <a:t>Computer Network</a:t>
            </a:r>
          </a:p>
        </p:txBody>
      </p:sp>
      <p:sp>
        <p:nvSpPr>
          <p:cNvPr id="81924" name="Slide Number Placeholder 5"/>
          <p:cNvSpPr>
            <a:spLocks noGrp="1"/>
          </p:cNvSpPr>
          <p:nvPr>
            <p:ph type="sldNum" sz="quarter" idx="12"/>
          </p:nvPr>
        </p:nvSpPr>
        <p:spPr/>
        <p:txBody>
          <a:bodyPr/>
          <a:lstStyle/>
          <a:p>
            <a:pPr>
              <a:defRPr/>
            </a:pPr>
            <a:fld id="{472BD7CB-0E87-46A0-94D3-7F01BE21678D}" type="slidenum">
              <a:rPr lang="en-US" altLang="en-US" smtClean="0"/>
              <a:pPr>
                <a:defRPr/>
              </a:pPr>
              <a:t>68</a:t>
            </a:fld>
            <a:endParaRPr lang="en-US" altLang="en-US" smtClean="0"/>
          </a:p>
        </p:txBody>
      </p:sp>
      <p:sp>
        <p:nvSpPr>
          <p:cNvPr id="82949" name="Rectangle 2"/>
          <p:cNvSpPr>
            <a:spLocks noGrp="1" noChangeArrowheads="1"/>
          </p:cNvSpPr>
          <p:nvPr>
            <p:ph type="title"/>
          </p:nvPr>
        </p:nvSpPr>
        <p:spPr/>
        <p:txBody>
          <a:bodyPr/>
          <a:lstStyle/>
          <a:p>
            <a:pPr eaLnBrk="1" hangingPunct="1">
              <a:defRPr/>
            </a:pPr>
            <a:r>
              <a:rPr lang="en-US" altLang="en-US" smtClean="0"/>
              <a:t>A more complex view of the Internet</a:t>
            </a:r>
          </a:p>
        </p:txBody>
      </p:sp>
      <p:sp>
        <p:nvSpPr>
          <p:cNvPr id="81926" name="Oval 3"/>
          <p:cNvSpPr>
            <a:spLocks noChangeArrowheads="1"/>
          </p:cNvSpPr>
          <p:nvPr/>
        </p:nvSpPr>
        <p:spPr bwMode="auto">
          <a:xfrm>
            <a:off x="2978150" y="1504950"/>
            <a:ext cx="1598613" cy="1597025"/>
          </a:xfrm>
          <a:prstGeom prst="ellipse">
            <a:avLst/>
          </a:prstGeom>
          <a:solidFill>
            <a:srgbClr val="FF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Backbone</a:t>
            </a:r>
          </a:p>
          <a:p>
            <a:pPr algn="ctr" defTabSz="912813" eaLnBrk="0" hangingPunct="0"/>
            <a:r>
              <a:rPr lang="en-US" altLang="en-US" sz="2400">
                <a:latin typeface="Helvetica" pitchFamily="34" charset="0"/>
              </a:rPr>
              <a:t>(big ISP)</a:t>
            </a:r>
          </a:p>
        </p:txBody>
      </p:sp>
      <p:sp>
        <p:nvSpPr>
          <p:cNvPr id="81927" name="Oval 4"/>
          <p:cNvSpPr>
            <a:spLocks noChangeArrowheads="1"/>
          </p:cNvSpPr>
          <p:nvPr/>
        </p:nvSpPr>
        <p:spPr bwMode="auto">
          <a:xfrm>
            <a:off x="3081338" y="3492500"/>
            <a:ext cx="1598612" cy="1597025"/>
          </a:xfrm>
          <a:prstGeom prst="ellipse">
            <a:avLst/>
          </a:prstGeom>
          <a:solidFill>
            <a:srgbClr val="FF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Backbone</a:t>
            </a:r>
          </a:p>
          <a:p>
            <a:pPr algn="ctr" defTabSz="912813" eaLnBrk="0" hangingPunct="0"/>
            <a:r>
              <a:rPr lang="en-US" altLang="en-US" sz="2400">
                <a:latin typeface="Helvetica" pitchFamily="34" charset="0"/>
              </a:rPr>
              <a:t>(big ISP)</a:t>
            </a:r>
          </a:p>
        </p:txBody>
      </p:sp>
      <p:sp>
        <p:nvSpPr>
          <p:cNvPr id="81928" name="Oval 5"/>
          <p:cNvSpPr>
            <a:spLocks noChangeArrowheads="1"/>
          </p:cNvSpPr>
          <p:nvPr/>
        </p:nvSpPr>
        <p:spPr bwMode="auto">
          <a:xfrm>
            <a:off x="5154613" y="2325688"/>
            <a:ext cx="1598612" cy="1597025"/>
          </a:xfrm>
          <a:prstGeom prst="ellipse">
            <a:avLst/>
          </a:prstGeom>
          <a:solidFill>
            <a:srgbClr val="FF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Backbone</a:t>
            </a:r>
          </a:p>
          <a:p>
            <a:pPr algn="ctr" defTabSz="912813" eaLnBrk="0" hangingPunct="0"/>
            <a:r>
              <a:rPr lang="en-US" altLang="en-US" sz="2400">
                <a:latin typeface="Helvetica" pitchFamily="34" charset="0"/>
              </a:rPr>
              <a:t>(big ISP)</a:t>
            </a:r>
          </a:p>
        </p:txBody>
      </p:sp>
      <p:sp>
        <p:nvSpPr>
          <p:cNvPr id="81929" name="Oval 6"/>
          <p:cNvSpPr>
            <a:spLocks noChangeArrowheads="1"/>
          </p:cNvSpPr>
          <p:nvPr/>
        </p:nvSpPr>
        <p:spPr bwMode="auto">
          <a:xfrm>
            <a:off x="1827213" y="1104900"/>
            <a:ext cx="914400" cy="912813"/>
          </a:xfrm>
          <a:prstGeom prst="ellipse">
            <a:avLst/>
          </a:prstGeom>
          <a:solidFill>
            <a:schemeClr val="accent1"/>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Little</a:t>
            </a:r>
          </a:p>
          <a:p>
            <a:pPr algn="ctr" defTabSz="912813" eaLnBrk="0" hangingPunct="0"/>
            <a:r>
              <a:rPr lang="en-US" altLang="en-US" sz="2400">
                <a:latin typeface="Helvetica" pitchFamily="34" charset="0"/>
              </a:rPr>
              <a:t>ISP</a:t>
            </a:r>
          </a:p>
        </p:txBody>
      </p:sp>
      <p:sp>
        <p:nvSpPr>
          <p:cNvPr id="81930" name="Oval 7"/>
          <p:cNvSpPr>
            <a:spLocks noChangeArrowheads="1"/>
          </p:cNvSpPr>
          <p:nvPr/>
        </p:nvSpPr>
        <p:spPr bwMode="auto">
          <a:xfrm>
            <a:off x="476250" y="1189038"/>
            <a:ext cx="638175"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81931" name="Oval 8"/>
          <p:cNvSpPr>
            <a:spLocks noChangeArrowheads="1"/>
          </p:cNvSpPr>
          <p:nvPr/>
        </p:nvSpPr>
        <p:spPr bwMode="auto">
          <a:xfrm>
            <a:off x="511175" y="2057400"/>
            <a:ext cx="638175"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81932" name="Oval 9"/>
          <p:cNvSpPr>
            <a:spLocks noChangeArrowheads="1"/>
          </p:cNvSpPr>
          <p:nvPr/>
        </p:nvSpPr>
        <p:spPr bwMode="auto">
          <a:xfrm>
            <a:off x="611188" y="3843338"/>
            <a:ext cx="639762"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81933" name="Oval 10"/>
          <p:cNvSpPr>
            <a:spLocks noChangeArrowheads="1"/>
          </p:cNvSpPr>
          <p:nvPr/>
        </p:nvSpPr>
        <p:spPr bwMode="auto">
          <a:xfrm>
            <a:off x="827088" y="4725988"/>
            <a:ext cx="639762" cy="639762"/>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81934" name="Oval 11"/>
          <p:cNvSpPr>
            <a:spLocks noChangeArrowheads="1"/>
          </p:cNvSpPr>
          <p:nvPr/>
        </p:nvSpPr>
        <p:spPr bwMode="auto">
          <a:xfrm>
            <a:off x="1630363" y="2392363"/>
            <a:ext cx="912812" cy="912812"/>
          </a:xfrm>
          <a:prstGeom prst="ellipse">
            <a:avLst/>
          </a:prstGeom>
          <a:solidFill>
            <a:schemeClr val="accent1"/>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Little</a:t>
            </a:r>
          </a:p>
          <a:p>
            <a:pPr algn="ctr" defTabSz="912813" eaLnBrk="0" hangingPunct="0"/>
            <a:r>
              <a:rPr lang="en-US" altLang="en-US" sz="2400">
                <a:latin typeface="Helvetica" pitchFamily="34" charset="0"/>
              </a:rPr>
              <a:t>ISP</a:t>
            </a:r>
          </a:p>
        </p:txBody>
      </p:sp>
      <p:sp>
        <p:nvSpPr>
          <p:cNvPr id="81935" name="Oval 12"/>
          <p:cNvSpPr>
            <a:spLocks noChangeArrowheads="1"/>
          </p:cNvSpPr>
          <p:nvPr/>
        </p:nvSpPr>
        <p:spPr bwMode="auto">
          <a:xfrm>
            <a:off x="1763713" y="3908425"/>
            <a:ext cx="914400" cy="912813"/>
          </a:xfrm>
          <a:prstGeom prst="ellipse">
            <a:avLst/>
          </a:prstGeom>
          <a:solidFill>
            <a:schemeClr val="accent1"/>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Corp</a:t>
            </a:r>
          </a:p>
        </p:txBody>
      </p:sp>
      <p:sp>
        <p:nvSpPr>
          <p:cNvPr id="81936" name="Oval 13"/>
          <p:cNvSpPr>
            <a:spLocks noChangeArrowheads="1"/>
          </p:cNvSpPr>
          <p:nvPr/>
        </p:nvSpPr>
        <p:spPr bwMode="auto">
          <a:xfrm>
            <a:off x="6423025" y="1357313"/>
            <a:ext cx="914400" cy="912812"/>
          </a:xfrm>
          <a:prstGeom prst="ellipse">
            <a:avLst/>
          </a:prstGeom>
          <a:solidFill>
            <a:schemeClr val="accent1"/>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Campus</a:t>
            </a:r>
          </a:p>
        </p:txBody>
      </p:sp>
      <p:sp>
        <p:nvSpPr>
          <p:cNvPr id="81937" name="Oval 14"/>
          <p:cNvSpPr>
            <a:spLocks noChangeArrowheads="1"/>
          </p:cNvSpPr>
          <p:nvPr/>
        </p:nvSpPr>
        <p:spPr bwMode="auto">
          <a:xfrm>
            <a:off x="6589713" y="4176713"/>
            <a:ext cx="912812" cy="912812"/>
          </a:xfrm>
          <a:prstGeom prst="ellipse">
            <a:avLst/>
          </a:prstGeom>
          <a:solidFill>
            <a:schemeClr val="accent1"/>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Little</a:t>
            </a:r>
          </a:p>
          <a:p>
            <a:pPr algn="ctr" defTabSz="912813" eaLnBrk="0" hangingPunct="0"/>
            <a:r>
              <a:rPr lang="en-US" altLang="en-US" sz="2400">
                <a:latin typeface="Helvetica" pitchFamily="34" charset="0"/>
              </a:rPr>
              <a:t>ISP</a:t>
            </a:r>
          </a:p>
        </p:txBody>
      </p:sp>
      <p:sp>
        <p:nvSpPr>
          <p:cNvPr id="81938" name="Oval 15"/>
          <p:cNvSpPr>
            <a:spLocks noChangeArrowheads="1"/>
          </p:cNvSpPr>
          <p:nvPr/>
        </p:nvSpPr>
        <p:spPr bwMode="auto">
          <a:xfrm>
            <a:off x="7704138" y="1011238"/>
            <a:ext cx="639762"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81939" name="Oval 16"/>
          <p:cNvSpPr>
            <a:spLocks noChangeArrowheads="1"/>
          </p:cNvSpPr>
          <p:nvPr/>
        </p:nvSpPr>
        <p:spPr bwMode="auto">
          <a:xfrm>
            <a:off x="7707313" y="1908175"/>
            <a:ext cx="639762"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81940" name="Oval 17"/>
          <p:cNvSpPr>
            <a:spLocks noChangeArrowheads="1"/>
          </p:cNvSpPr>
          <p:nvPr/>
        </p:nvSpPr>
        <p:spPr bwMode="auto">
          <a:xfrm>
            <a:off x="7959725" y="3611563"/>
            <a:ext cx="638175"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81941" name="Oval 18"/>
          <p:cNvSpPr>
            <a:spLocks noChangeArrowheads="1"/>
          </p:cNvSpPr>
          <p:nvPr/>
        </p:nvSpPr>
        <p:spPr bwMode="auto">
          <a:xfrm>
            <a:off x="7543800" y="5330825"/>
            <a:ext cx="639763" cy="638175"/>
          </a:xfrm>
          <a:prstGeom prst="ellipse">
            <a:avLst/>
          </a:prstGeom>
          <a:solidFill>
            <a:srgbClr val="00FF00"/>
          </a:solidFill>
          <a:ln w="28575">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81942" name="Line 19"/>
          <p:cNvSpPr>
            <a:spLocks noChangeShapeType="1"/>
          </p:cNvSpPr>
          <p:nvPr/>
        </p:nvSpPr>
        <p:spPr bwMode="auto">
          <a:xfrm>
            <a:off x="1109663" y="1487488"/>
            <a:ext cx="684212" cy="0"/>
          </a:xfrm>
          <a:prstGeom prst="line">
            <a:avLst/>
          </a:prstGeom>
          <a:noFill/>
          <a:ln w="38100">
            <a:solidFill>
              <a:schemeClr val="tx1"/>
            </a:solidFill>
            <a:round/>
            <a:headEnd/>
            <a:tailEnd/>
          </a:ln>
        </p:spPr>
        <p:txBody>
          <a:bodyPr wrap="none" anchor="ctr"/>
          <a:lstStyle/>
          <a:p>
            <a:endParaRPr lang="en-US"/>
          </a:p>
        </p:txBody>
      </p:sp>
      <p:sp>
        <p:nvSpPr>
          <p:cNvPr id="81943" name="Line 20"/>
          <p:cNvSpPr>
            <a:spLocks noChangeShapeType="1"/>
          </p:cNvSpPr>
          <p:nvPr/>
        </p:nvSpPr>
        <p:spPr bwMode="auto">
          <a:xfrm flipV="1">
            <a:off x="1160463" y="1822450"/>
            <a:ext cx="749300" cy="449263"/>
          </a:xfrm>
          <a:prstGeom prst="line">
            <a:avLst/>
          </a:prstGeom>
          <a:noFill/>
          <a:ln w="28575">
            <a:solidFill>
              <a:schemeClr val="tx1"/>
            </a:solidFill>
            <a:round/>
            <a:headEnd/>
            <a:tailEnd/>
          </a:ln>
        </p:spPr>
        <p:txBody>
          <a:bodyPr wrap="none" anchor="ctr"/>
          <a:lstStyle/>
          <a:p>
            <a:endParaRPr lang="en-US"/>
          </a:p>
        </p:txBody>
      </p:sp>
      <p:sp>
        <p:nvSpPr>
          <p:cNvPr id="81944" name="Oval 21"/>
          <p:cNvSpPr>
            <a:spLocks noChangeArrowheads="1"/>
          </p:cNvSpPr>
          <p:nvPr/>
        </p:nvSpPr>
        <p:spPr bwMode="auto">
          <a:xfrm>
            <a:off x="446088" y="2894013"/>
            <a:ext cx="638175"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81945" name="Line 22"/>
          <p:cNvSpPr>
            <a:spLocks noChangeShapeType="1"/>
          </p:cNvSpPr>
          <p:nvPr/>
        </p:nvSpPr>
        <p:spPr bwMode="auto">
          <a:xfrm flipV="1">
            <a:off x="1076325" y="2973388"/>
            <a:ext cx="601663" cy="166687"/>
          </a:xfrm>
          <a:prstGeom prst="line">
            <a:avLst/>
          </a:prstGeom>
          <a:noFill/>
          <a:ln w="28575">
            <a:solidFill>
              <a:schemeClr val="tx1"/>
            </a:solidFill>
            <a:round/>
            <a:headEnd/>
            <a:tailEnd/>
          </a:ln>
        </p:spPr>
        <p:txBody>
          <a:bodyPr wrap="none" anchor="ctr"/>
          <a:lstStyle/>
          <a:p>
            <a:endParaRPr lang="en-US"/>
          </a:p>
        </p:txBody>
      </p:sp>
      <p:sp>
        <p:nvSpPr>
          <p:cNvPr id="81946" name="Line 23"/>
          <p:cNvSpPr>
            <a:spLocks noChangeShapeType="1"/>
          </p:cNvSpPr>
          <p:nvPr/>
        </p:nvSpPr>
        <p:spPr bwMode="auto">
          <a:xfrm>
            <a:off x="1260475" y="4157663"/>
            <a:ext cx="533400" cy="82550"/>
          </a:xfrm>
          <a:prstGeom prst="line">
            <a:avLst/>
          </a:prstGeom>
          <a:noFill/>
          <a:ln w="28575">
            <a:solidFill>
              <a:schemeClr val="tx1"/>
            </a:solidFill>
            <a:round/>
            <a:headEnd/>
            <a:tailEnd/>
          </a:ln>
        </p:spPr>
        <p:txBody>
          <a:bodyPr wrap="none" anchor="ctr"/>
          <a:lstStyle/>
          <a:p>
            <a:endParaRPr lang="en-US"/>
          </a:p>
        </p:txBody>
      </p:sp>
      <p:sp>
        <p:nvSpPr>
          <p:cNvPr id="81947" name="Line 24"/>
          <p:cNvSpPr>
            <a:spLocks noChangeShapeType="1"/>
          </p:cNvSpPr>
          <p:nvPr/>
        </p:nvSpPr>
        <p:spPr bwMode="auto">
          <a:xfrm flipV="1">
            <a:off x="1411288" y="4641850"/>
            <a:ext cx="431800" cy="231775"/>
          </a:xfrm>
          <a:prstGeom prst="line">
            <a:avLst/>
          </a:prstGeom>
          <a:noFill/>
          <a:ln w="28575">
            <a:solidFill>
              <a:schemeClr val="tx1"/>
            </a:solidFill>
            <a:round/>
            <a:headEnd/>
            <a:tailEnd/>
          </a:ln>
        </p:spPr>
        <p:txBody>
          <a:bodyPr wrap="none" anchor="ctr"/>
          <a:lstStyle/>
          <a:p>
            <a:endParaRPr lang="en-US"/>
          </a:p>
        </p:txBody>
      </p:sp>
      <p:sp>
        <p:nvSpPr>
          <p:cNvPr id="81948" name="Line 25"/>
          <p:cNvSpPr>
            <a:spLocks noChangeShapeType="1"/>
          </p:cNvSpPr>
          <p:nvPr/>
        </p:nvSpPr>
        <p:spPr bwMode="auto">
          <a:xfrm>
            <a:off x="2728913" y="1722438"/>
            <a:ext cx="415925" cy="166687"/>
          </a:xfrm>
          <a:prstGeom prst="line">
            <a:avLst/>
          </a:prstGeom>
          <a:noFill/>
          <a:ln w="28575">
            <a:solidFill>
              <a:schemeClr val="tx1"/>
            </a:solidFill>
            <a:round/>
            <a:headEnd/>
            <a:tailEnd/>
          </a:ln>
        </p:spPr>
        <p:txBody>
          <a:bodyPr wrap="none" anchor="ctr"/>
          <a:lstStyle/>
          <a:p>
            <a:endParaRPr lang="en-US"/>
          </a:p>
        </p:txBody>
      </p:sp>
      <p:sp>
        <p:nvSpPr>
          <p:cNvPr id="81949" name="Line 26"/>
          <p:cNvSpPr>
            <a:spLocks noChangeShapeType="1"/>
          </p:cNvSpPr>
          <p:nvPr/>
        </p:nvSpPr>
        <p:spPr bwMode="auto">
          <a:xfrm flipV="1">
            <a:off x="2578100" y="2589213"/>
            <a:ext cx="466725" cy="133350"/>
          </a:xfrm>
          <a:prstGeom prst="line">
            <a:avLst/>
          </a:prstGeom>
          <a:noFill/>
          <a:ln w="28575">
            <a:solidFill>
              <a:schemeClr val="tx1"/>
            </a:solidFill>
            <a:round/>
            <a:headEnd/>
            <a:tailEnd/>
          </a:ln>
        </p:spPr>
        <p:txBody>
          <a:bodyPr wrap="none" anchor="ctr"/>
          <a:lstStyle/>
          <a:p>
            <a:endParaRPr lang="en-US"/>
          </a:p>
        </p:txBody>
      </p:sp>
      <p:sp>
        <p:nvSpPr>
          <p:cNvPr id="81950" name="Line 27"/>
          <p:cNvSpPr>
            <a:spLocks noChangeShapeType="1"/>
          </p:cNvSpPr>
          <p:nvPr/>
        </p:nvSpPr>
        <p:spPr bwMode="auto">
          <a:xfrm>
            <a:off x="2695575" y="4375150"/>
            <a:ext cx="366713" cy="0"/>
          </a:xfrm>
          <a:prstGeom prst="line">
            <a:avLst/>
          </a:prstGeom>
          <a:noFill/>
          <a:ln w="28575">
            <a:solidFill>
              <a:schemeClr val="tx1"/>
            </a:solidFill>
            <a:round/>
            <a:headEnd/>
            <a:tailEnd/>
          </a:ln>
        </p:spPr>
        <p:txBody>
          <a:bodyPr wrap="none" anchor="ctr"/>
          <a:lstStyle/>
          <a:p>
            <a:endParaRPr lang="en-US"/>
          </a:p>
        </p:txBody>
      </p:sp>
      <p:sp>
        <p:nvSpPr>
          <p:cNvPr id="81951" name="Line 28"/>
          <p:cNvSpPr>
            <a:spLocks noChangeShapeType="1"/>
          </p:cNvSpPr>
          <p:nvPr/>
        </p:nvSpPr>
        <p:spPr bwMode="auto">
          <a:xfrm flipH="1" flipV="1">
            <a:off x="7339013" y="5026025"/>
            <a:ext cx="382587" cy="333375"/>
          </a:xfrm>
          <a:prstGeom prst="line">
            <a:avLst/>
          </a:prstGeom>
          <a:noFill/>
          <a:ln w="28575">
            <a:solidFill>
              <a:schemeClr val="tx1"/>
            </a:solidFill>
            <a:round/>
            <a:headEnd/>
            <a:tailEnd/>
          </a:ln>
        </p:spPr>
        <p:txBody>
          <a:bodyPr wrap="none" anchor="ctr"/>
          <a:lstStyle/>
          <a:p>
            <a:endParaRPr lang="en-US"/>
          </a:p>
        </p:txBody>
      </p:sp>
      <p:sp>
        <p:nvSpPr>
          <p:cNvPr id="81952" name="Line 29"/>
          <p:cNvSpPr>
            <a:spLocks noChangeShapeType="1"/>
          </p:cNvSpPr>
          <p:nvPr/>
        </p:nvSpPr>
        <p:spPr bwMode="auto">
          <a:xfrm flipH="1">
            <a:off x="7453313" y="4057650"/>
            <a:ext cx="519112" cy="300038"/>
          </a:xfrm>
          <a:prstGeom prst="line">
            <a:avLst/>
          </a:prstGeom>
          <a:noFill/>
          <a:ln w="28575">
            <a:solidFill>
              <a:schemeClr val="tx1"/>
            </a:solidFill>
            <a:round/>
            <a:headEnd/>
            <a:tailEnd/>
          </a:ln>
        </p:spPr>
        <p:txBody>
          <a:bodyPr wrap="none" anchor="ctr"/>
          <a:lstStyle/>
          <a:p>
            <a:endParaRPr lang="en-US"/>
          </a:p>
        </p:txBody>
      </p:sp>
      <p:sp>
        <p:nvSpPr>
          <p:cNvPr id="81953" name="Line 30"/>
          <p:cNvSpPr>
            <a:spLocks noChangeShapeType="1"/>
          </p:cNvSpPr>
          <p:nvPr/>
        </p:nvSpPr>
        <p:spPr bwMode="auto">
          <a:xfrm flipH="1" flipV="1">
            <a:off x="7321550" y="2006600"/>
            <a:ext cx="400050" cy="133350"/>
          </a:xfrm>
          <a:prstGeom prst="line">
            <a:avLst/>
          </a:prstGeom>
          <a:noFill/>
          <a:ln w="28575">
            <a:solidFill>
              <a:schemeClr val="tx1"/>
            </a:solidFill>
            <a:round/>
            <a:headEnd/>
            <a:tailEnd/>
          </a:ln>
        </p:spPr>
        <p:txBody>
          <a:bodyPr wrap="none" anchor="ctr"/>
          <a:lstStyle/>
          <a:p>
            <a:endParaRPr lang="en-US"/>
          </a:p>
        </p:txBody>
      </p:sp>
      <p:sp>
        <p:nvSpPr>
          <p:cNvPr id="81954" name="Line 31"/>
          <p:cNvSpPr>
            <a:spLocks noChangeShapeType="1"/>
          </p:cNvSpPr>
          <p:nvPr/>
        </p:nvSpPr>
        <p:spPr bwMode="auto">
          <a:xfrm flipH="1">
            <a:off x="7254875" y="1393825"/>
            <a:ext cx="428625" cy="111125"/>
          </a:xfrm>
          <a:prstGeom prst="line">
            <a:avLst/>
          </a:prstGeom>
          <a:noFill/>
          <a:ln w="28575">
            <a:solidFill>
              <a:schemeClr val="tx1"/>
            </a:solidFill>
            <a:round/>
            <a:headEnd/>
            <a:tailEnd/>
          </a:ln>
        </p:spPr>
        <p:txBody>
          <a:bodyPr wrap="none" anchor="ctr"/>
          <a:lstStyle/>
          <a:p>
            <a:endParaRPr lang="en-US"/>
          </a:p>
        </p:txBody>
      </p:sp>
      <p:sp>
        <p:nvSpPr>
          <p:cNvPr id="81955" name="Line 32"/>
          <p:cNvSpPr>
            <a:spLocks noChangeShapeType="1"/>
          </p:cNvSpPr>
          <p:nvPr/>
        </p:nvSpPr>
        <p:spPr bwMode="auto">
          <a:xfrm flipH="1">
            <a:off x="6453188" y="2239963"/>
            <a:ext cx="200025" cy="249237"/>
          </a:xfrm>
          <a:prstGeom prst="line">
            <a:avLst/>
          </a:prstGeom>
          <a:noFill/>
          <a:ln w="28575">
            <a:solidFill>
              <a:schemeClr val="tx1"/>
            </a:solidFill>
            <a:round/>
            <a:headEnd/>
            <a:tailEnd/>
          </a:ln>
        </p:spPr>
        <p:txBody>
          <a:bodyPr wrap="none" anchor="ctr"/>
          <a:lstStyle/>
          <a:p>
            <a:endParaRPr lang="en-US"/>
          </a:p>
        </p:txBody>
      </p:sp>
      <p:sp>
        <p:nvSpPr>
          <p:cNvPr id="81956" name="Line 33"/>
          <p:cNvSpPr>
            <a:spLocks noChangeShapeType="1"/>
          </p:cNvSpPr>
          <p:nvPr/>
        </p:nvSpPr>
        <p:spPr bwMode="auto">
          <a:xfrm flipH="1" flipV="1">
            <a:off x="6453188" y="3792538"/>
            <a:ext cx="366712" cy="431800"/>
          </a:xfrm>
          <a:prstGeom prst="line">
            <a:avLst/>
          </a:prstGeom>
          <a:noFill/>
          <a:ln w="28575">
            <a:solidFill>
              <a:schemeClr val="tx1"/>
            </a:solidFill>
            <a:round/>
            <a:headEnd/>
            <a:tailEnd/>
          </a:ln>
        </p:spPr>
        <p:txBody>
          <a:bodyPr wrap="none" anchor="ctr"/>
          <a:lstStyle/>
          <a:p>
            <a:endParaRPr lang="en-US"/>
          </a:p>
        </p:txBody>
      </p:sp>
      <p:sp>
        <p:nvSpPr>
          <p:cNvPr id="81957" name="Line 34"/>
          <p:cNvSpPr>
            <a:spLocks noChangeShapeType="1"/>
          </p:cNvSpPr>
          <p:nvPr/>
        </p:nvSpPr>
        <p:spPr bwMode="auto">
          <a:xfrm>
            <a:off x="4548188" y="2576513"/>
            <a:ext cx="630237" cy="357187"/>
          </a:xfrm>
          <a:prstGeom prst="line">
            <a:avLst/>
          </a:prstGeom>
          <a:noFill/>
          <a:ln w="28575">
            <a:solidFill>
              <a:schemeClr val="tx1"/>
            </a:solidFill>
            <a:round/>
            <a:headEnd/>
            <a:tailEnd/>
          </a:ln>
        </p:spPr>
        <p:txBody>
          <a:bodyPr wrap="none" anchor="ctr"/>
          <a:lstStyle/>
          <a:p>
            <a:endParaRPr lang="en-US"/>
          </a:p>
        </p:txBody>
      </p:sp>
      <p:sp>
        <p:nvSpPr>
          <p:cNvPr id="81958" name="Line 35"/>
          <p:cNvSpPr>
            <a:spLocks noChangeShapeType="1"/>
          </p:cNvSpPr>
          <p:nvPr/>
        </p:nvSpPr>
        <p:spPr bwMode="auto">
          <a:xfrm>
            <a:off x="3783013" y="3113088"/>
            <a:ext cx="0" cy="376237"/>
          </a:xfrm>
          <a:prstGeom prst="line">
            <a:avLst/>
          </a:prstGeom>
          <a:noFill/>
          <a:ln w="28575">
            <a:solidFill>
              <a:schemeClr val="tx1"/>
            </a:solidFill>
            <a:round/>
            <a:headEnd/>
            <a:tailEnd/>
          </a:ln>
        </p:spPr>
        <p:txBody>
          <a:bodyPr wrap="none" anchor="ctr"/>
          <a:lstStyle/>
          <a:p>
            <a:endParaRPr lang="en-US"/>
          </a:p>
        </p:txBody>
      </p:sp>
      <p:sp>
        <p:nvSpPr>
          <p:cNvPr id="81959" name="Line 36"/>
          <p:cNvSpPr>
            <a:spLocks noChangeShapeType="1"/>
          </p:cNvSpPr>
          <p:nvPr/>
        </p:nvSpPr>
        <p:spPr bwMode="auto">
          <a:xfrm flipV="1">
            <a:off x="4592638" y="3652838"/>
            <a:ext cx="758825" cy="258762"/>
          </a:xfrm>
          <a:prstGeom prst="line">
            <a:avLst/>
          </a:prstGeom>
          <a:noFill/>
          <a:ln w="28575">
            <a:solidFill>
              <a:schemeClr val="tx1"/>
            </a:solidFill>
            <a:round/>
            <a:headEnd/>
            <a:tailEnd/>
          </a:ln>
        </p:spPr>
        <p:txBody>
          <a:bodyPr wrap="none" anchor="ctr"/>
          <a:lstStyle/>
          <a:p>
            <a:endParaRPr lang="en-US"/>
          </a:p>
        </p:txBody>
      </p:sp>
      <p:sp>
        <p:nvSpPr>
          <p:cNvPr id="81960" name="Line 37"/>
          <p:cNvSpPr>
            <a:spLocks noChangeShapeType="1"/>
          </p:cNvSpPr>
          <p:nvPr/>
        </p:nvSpPr>
        <p:spPr bwMode="auto">
          <a:xfrm flipH="1">
            <a:off x="2154238" y="2001838"/>
            <a:ext cx="63500" cy="406400"/>
          </a:xfrm>
          <a:prstGeom prst="line">
            <a:avLst/>
          </a:prstGeom>
          <a:noFill/>
          <a:ln w="28575">
            <a:solidFill>
              <a:schemeClr val="tx1"/>
            </a:solidFill>
            <a:round/>
            <a:headEnd/>
            <a:tailEnd/>
          </a:ln>
        </p:spPr>
        <p:txBody>
          <a:bodyPr wrap="none" anchor="ctr"/>
          <a:lstStyle/>
          <a:p>
            <a:endParaRPr lang="en-US"/>
          </a:p>
        </p:txBody>
      </p:sp>
      <p:sp>
        <p:nvSpPr>
          <p:cNvPr id="81961" name="Oval 38"/>
          <p:cNvSpPr>
            <a:spLocks noChangeArrowheads="1"/>
          </p:cNvSpPr>
          <p:nvPr/>
        </p:nvSpPr>
        <p:spPr bwMode="auto">
          <a:xfrm>
            <a:off x="2262188" y="4926013"/>
            <a:ext cx="638175" cy="639762"/>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81962" name="Line 39"/>
          <p:cNvSpPr>
            <a:spLocks noChangeShapeType="1"/>
          </p:cNvSpPr>
          <p:nvPr/>
        </p:nvSpPr>
        <p:spPr bwMode="auto">
          <a:xfrm flipV="1">
            <a:off x="2867025" y="4922838"/>
            <a:ext cx="504825" cy="174625"/>
          </a:xfrm>
          <a:prstGeom prst="line">
            <a:avLst/>
          </a:prstGeom>
          <a:noFill/>
          <a:ln w="28575">
            <a:solidFill>
              <a:schemeClr val="tx1"/>
            </a:solidFill>
            <a:round/>
            <a:headEnd/>
            <a:tailEnd/>
          </a:ln>
        </p:spPr>
        <p:txBody>
          <a:bodyPr wrap="none" anchor="ctr"/>
          <a:lstStyle/>
          <a:p>
            <a:endParaRPr lang="en-US"/>
          </a:p>
        </p:txBody>
      </p:sp>
      <p:sp>
        <p:nvSpPr>
          <p:cNvPr id="81963" name="Oval 40"/>
          <p:cNvSpPr>
            <a:spLocks noChangeArrowheads="1"/>
          </p:cNvSpPr>
          <p:nvPr/>
        </p:nvSpPr>
        <p:spPr bwMode="auto">
          <a:xfrm>
            <a:off x="7172325" y="2984500"/>
            <a:ext cx="638175" cy="638175"/>
          </a:xfrm>
          <a:prstGeom prst="ellipse">
            <a:avLst/>
          </a:prstGeom>
          <a:solidFill>
            <a:srgbClr val="00FF00"/>
          </a:solidFill>
          <a:ln w="12700">
            <a:solidFill>
              <a:schemeClr val="tx1"/>
            </a:solidFill>
            <a:round/>
            <a:headEnd/>
            <a:tailEnd/>
          </a:ln>
        </p:spPr>
        <p:txBody>
          <a:bodyPr wrap="none" lIns="91294" tIns="45647" rIns="91294" bIns="45647" anchor="ctr"/>
          <a:lstStyle/>
          <a:p>
            <a:pPr algn="ctr" defTabSz="912813" eaLnBrk="0" hangingPunct="0"/>
            <a:r>
              <a:rPr lang="en-US" altLang="en-US" sz="2400">
                <a:latin typeface="Helvetica" pitchFamily="34" charset="0"/>
              </a:rPr>
              <a:t>User</a:t>
            </a:r>
          </a:p>
        </p:txBody>
      </p:sp>
      <p:sp>
        <p:nvSpPr>
          <p:cNvPr id="81964" name="Line 41"/>
          <p:cNvSpPr>
            <a:spLocks noChangeShapeType="1"/>
          </p:cNvSpPr>
          <p:nvPr/>
        </p:nvSpPr>
        <p:spPr bwMode="auto">
          <a:xfrm flipH="1" flipV="1">
            <a:off x="6784975" y="3081338"/>
            <a:ext cx="401638" cy="133350"/>
          </a:xfrm>
          <a:prstGeom prst="line">
            <a:avLst/>
          </a:prstGeom>
          <a:noFill/>
          <a:ln w="28575">
            <a:solidFill>
              <a:schemeClr val="tx1"/>
            </a:solidFill>
            <a:round/>
            <a:headEnd/>
            <a:tailEnd/>
          </a:ln>
        </p:spPr>
        <p:txBody>
          <a:bodyPr wrap="none" anchor="ctr"/>
          <a:lstStyle/>
          <a:p>
            <a:endParaRPr lang="en-US"/>
          </a:p>
        </p:txBody>
      </p:sp>
      <p:sp>
        <p:nvSpPr>
          <p:cNvPr id="81965" name="Rectangle 42"/>
          <p:cNvSpPr>
            <a:spLocks noChangeArrowheads="1"/>
          </p:cNvSpPr>
          <p:nvPr/>
        </p:nvSpPr>
        <p:spPr bwMode="auto">
          <a:xfrm>
            <a:off x="796925" y="5480050"/>
            <a:ext cx="2225675" cy="1187450"/>
          </a:xfrm>
          <a:prstGeom prst="rect">
            <a:avLst/>
          </a:prstGeom>
          <a:noFill/>
          <a:ln w="12700">
            <a:noFill/>
            <a:miter lim="800000"/>
            <a:headEnd/>
            <a:tailEnd/>
          </a:ln>
        </p:spPr>
        <p:txBody>
          <a:bodyPr wrap="none" lIns="91294" tIns="45647" rIns="91294" bIns="45647">
            <a:spAutoFit/>
          </a:bodyPr>
          <a:lstStyle/>
          <a:p>
            <a:pPr defTabSz="912813" eaLnBrk="0" hangingPunct="0"/>
            <a:r>
              <a:rPr lang="en-US" altLang="en-US" sz="1800" b="1">
                <a:latin typeface="Arial" charset="0"/>
              </a:rPr>
              <a:t>By the end to end </a:t>
            </a:r>
          </a:p>
          <a:p>
            <a:pPr defTabSz="912813" eaLnBrk="0" hangingPunct="0"/>
            <a:r>
              <a:rPr lang="en-US" altLang="en-US" sz="1800" b="1">
                <a:latin typeface="Arial" charset="0"/>
              </a:rPr>
              <a:t>argument,</a:t>
            </a:r>
          </a:p>
          <a:p>
            <a:pPr defTabSz="912813" eaLnBrk="0" hangingPunct="0"/>
            <a:r>
              <a:rPr lang="en-US" altLang="en-US" sz="1800" b="1">
                <a:latin typeface="Arial" charset="0"/>
              </a:rPr>
              <a:t>applications live at</a:t>
            </a:r>
          </a:p>
          <a:p>
            <a:pPr defTabSz="912813" eaLnBrk="0" hangingPunct="0"/>
            <a:r>
              <a:rPr lang="en-US" altLang="en-US" sz="1800" b="1">
                <a:latin typeface="Arial" charset="0"/>
              </a:rPr>
              <a:t>the edge.</a:t>
            </a:r>
          </a:p>
        </p:txBody>
      </p:sp>
      <p:sp>
        <p:nvSpPr>
          <p:cNvPr id="81966" name="Rectangle 43"/>
          <p:cNvSpPr>
            <a:spLocks noChangeArrowheads="1"/>
          </p:cNvSpPr>
          <p:nvPr/>
        </p:nvSpPr>
        <p:spPr bwMode="auto">
          <a:xfrm>
            <a:off x="4413250" y="4846638"/>
            <a:ext cx="2543175" cy="2011362"/>
          </a:xfrm>
          <a:prstGeom prst="rect">
            <a:avLst/>
          </a:prstGeom>
          <a:noFill/>
          <a:ln w="12700">
            <a:noFill/>
            <a:miter lim="800000"/>
            <a:headEnd/>
            <a:tailEnd/>
          </a:ln>
        </p:spPr>
        <p:txBody>
          <a:bodyPr wrap="none" lIns="91294" tIns="45647" rIns="91294" bIns="45647">
            <a:spAutoFit/>
          </a:bodyPr>
          <a:lstStyle/>
          <a:p>
            <a:pPr defTabSz="912813" eaLnBrk="0" hangingPunct="0"/>
            <a:r>
              <a:rPr lang="en-US" altLang="en-US" sz="1800" b="1">
                <a:latin typeface="Arial" charset="0"/>
              </a:rPr>
              <a:t>The ISP lives here.</a:t>
            </a:r>
          </a:p>
          <a:p>
            <a:pPr defTabSz="912813" eaLnBrk="0" hangingPunct="0"/>
            <a:r>
              <a:rPr lang="en-US" altLang="en-US" sz="1800" b="1">
                <a:latin typeface="Arial" charset="0"/>
              </a:rPr>
              <a:t>And below.</a:t>
            </a:r>
          </a:p>
          <a:p>
            <a:pPr defTabSz="912813" eaLnBrk="0" hangingPunct="0"/>
            <a:endParaRPr lang="en-US" altLang="en-US" sz="1800" b="1">
              <a:latin typeface="Arial" charset="0"/>
            </a:endParaRPr>
          </a:p>
          <a:p>
            <a:pPr defTabSz="912813" eaLnBrk="0" hangingPunct="0"/>
            <a:r>
              <a:rPr lang="en-US" altLang="en-US" sz="1800" b="1">
                <a:latin typeface="Arial" charset="0"/>
              </a:rPr>
              <a:t>The ISP does </a:t>
            </a:r>
            <a:r>
              <a:rPr lang="en-US" altLang="en-US" sz="1800" b="1" i="1">
                <a:latin typeface="Arial" charset="0"/>
              </a:rPr>
              <a:t>not</a:t>
            </a:r>
            <a:r>
              <a:rPr lang="en-US" altLang="en-US" sz="1800" b="1">
                <a:latin typeface="Arial" charset="0"/>
              </a:rPr>
              <a:t> live </a:t>
            </a:r>
          </a:p>
          <a:p>
            <a:pPr defTabSz="912813" eaLnBrk="0" hangingPunct="0"/>
            <a:r>
              <a:rPr lang="en-US" altLang="en-US" sz="1800" b="1">
                <a:latin typeface="Arial" charset="0"/>
              </a:rPr>
              <a:t>at the end-points.</a:t>
            </a:r>
          </a:p>
          <a:p>
            <a:pPr defTabSz="912813" eaLnBrk="0" hangingPunct="0"/>
            <a:endParaRPr lang="en-US" altLang="en-US" sz="1800" b="1">
              <a:latin typeface="Arial" charset="0"/>
            </a:endParaRPr>
          </a:p>
          <a:p>
            <a:pPr defTabSz="912813" eaLnBrk="0" hangingPunct="0"/>
            <a:r>
              <a:rPr lang="en-US" altLang="en-US" sz="1800" b="1">
                <a:latin typeface="Arial" charset="0"/>
              </a:rPr>
              <a:t>(They can try…)</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p:txBody>
          <a:bodyPr/>
          <a:lstStyle/>
          <a:p>
            <a:pPr>
              <a:defRPr/>
            </a:pPr>
            <a:r>
              <a:rPr lang="en-US" altLang="en-US" smtClean="0"/>
              <a:t>Univ. of Tehran</a:t>
            </a:r>
          </a:p>
        </p:txBody>
      </p:sp>
      <p:sp>
        <p:nvSpPr>
          <p:cNvPr id="82947" name="Footer Placeholder 4"/>
          <p:cNvSpPr>
            <a:spLocks noGrp="1"/>
          </p:cNvSpPr>
          <p:nvPr>
            <p:ph type="ftr" sz="quarter" idx="11"/>
          </p:nvPr>
        </p:nvSpPr>
        <p:spPr/>
        <p:txBody>
          <a:bodyPr/>
          <a:lstStyle/>
          <a:p>
            <a:pPr>
              <a:defRPr/>
            </a:pPr>
            <a:r>
              <a:rPr lang="en-US" altLang="en-US" smtClean="0"/>
              <a:t>Computer Network</a:t>
            </a:r>
          </a:p>
        </p:txBody>
      </p:sp>
      <p:sp>
        <p:nvSpPr>
          <p:cNvPr id="82948" name="Slide Number Placeholder 5"/>
          <p:cNvSpPr>
            <a:spLocks noGrp="1"/>
          </p:cNvSpPr>
          <p:nvPr>
            <p:ph type="sldNum" sz="quarter" idx="12"/>
          </p:nvPr>
        </p:nvSpPr>
        <p:spPr/>
        <p:txBody>
          <a:bodyPr/>
          <a:lstStyle/>
          <a:p>
            <a:pPr>
              <a:defRPr/>
            </a:pPr>
            <a:fld id="{0FCD13AB-99CE-4900-9548-F32914D50542}" type="slidenum">
              <a:rPr lang="en-US" altLang="en-US" smtClean="0"/>
              <a:pPr>
                <a:defRPr/>
              </a:pPr>
              <a:t>69</a:t>
            </a:fld>
            <a:endParaRPr lang="en-US" altLang="en-US" smtClean="0"/>
          </a:p>
        </p:txBody>
      </p:sp>
      <p:sp>
        <p:nvSpPr>
          <p:cNvPr id="83973" name="Rectangle 2"/>
          <p:cNvSpPr>
            <a:spLocks noGrp="1" noChangeArrowheads="1"/>
          </p:cNvSpPr>
          <p:nvPr>
            <p:ph type="title"/>
          </p:nvPr>
        </p:nvSpPr>
        <p:spPr/>
        <p:txBody>
          <a:bodyPr/>
          <a:lstStyle/>
          <a:p>
            <a:pPr eaLnBrk="1" hangingPunct="1">
              <a:defRPr/>
            </a:pPr>
            <a:r>
              <a:rPr lang="en-US" altLang="en-US" smtClean="0"/>
              <a:t>Some ideas for moving forward</a:t>
            </a:r>
          </a:p>
        </p:txBody>
      </p:sp>
      <p:sp>
        <p:nvSpPr>
          <p:cNvPr id="82950" name="Rectangle 3"/>
          <p:cNvSpPr>
            <a:spLocks noGrp="1" noChangeArrowheads="1"/>
          </p:cNvSpPr>
          <p:nvPr>
            <p:ph type="body" idx="1"/>
          </p:nvPr>
        </p:nvSpPr>
        <p:spPr>
          <a:xfrm>
            <a:off x="0" y="1311275"/>
            <a:ext cx="8953500" cy="4746625"/>
          </a:xfrm>
        </p:spPr>
        <p:txBody>
          <a:bodyPr/>
          <a:lstStyle/>
          <a:p>
            <a:pPr eaLnBrk="1" hangingPunct="1"/>
            <a:r>
              <a:rPr lang="en-US" altLang="en-US" sz="2800" smtClean="0"/>
              <a:t>Labels.</a:t>
            </a:r>
          </a:p>
          <a:p>
            <a:pPr lvl="1" eaLnBrk="1" hangingPunct="1"/>
            <a:r>
              <a:rPr lang="en-US" altLang="en-US" sz="2400" smtClean="0"/>
              <a:t>A compromise between autonomy and visibility of action.</a:t>
            </a:r>
          </a:p>
          <a:p>
            <a:pPr eaLnBrk="1" hangingPunct="1"/>
            <a:r>
              <a:rPr lang="en-US" altLang="en-US" sz="2800" smtClean="0"/>
              <a:t>Distinction between private and public communication.</a:t>
            </a:r>
          </a:p>
          <a:p>
            <a:pPr lvl="1" eaLnBrk="1" hangingPunct="1"/>
            <a:r>
              <a:rPr lang="en-US" altLang="en-US" sz="2400" smtClean="0"/>
              <a:t>Accept that private communication is not restricted.</a:t>
            </a:r>
          </a:p>
          <a:p>
            <a:pPr lvl="1" eaLnBrk="1" hangingPunct="1"/>
            <a:r>
              <a:rPr lang="en-US" altLang="en-US" sz="2400" smtClean="0"/>
              <a:t>Focus on communication “to the public”.</a:t>
            </a:r>
          </a:p>
          <a:p>
            <a:pPr eaLnBrk="1" hangingPunct="1"/>
            <a:r>
              <a:rPr lang="en-US" altLang="en-US" sz="2800" smtClean="0"/>
              <a:t>New principles for application design.</a:t>
            </a:r>
          </a:p>
          <a:p>
            <a:pPr lvl="1" eaLnBrk="1" hangingPunct="1"/>
            <a:r>
              <a:rPr lang="en-US" altLang="en-US" sz="2400" smtClean="0"/>
              <a:t>Do not force an end-node implementation.</a:t>
            </a:r>
          </a:p>
          <a:p>
            <a:pPr lvl="1" eaLnBrk="1" hangingPunct="1"/>
            <a:r>
              <a:rPr lang="en-US" altLang="en-US" sz="2400" smtClean="0"/>
              <a:t>Allow the user to select an alternative.</a:t>
            </a:r>
          </a:p>
          <a:p>
            <a:pPr lvl="1" eaLnBrk="1" hangingPunct="1"/>
            <a:r>
              <a:rPr lang="en-US" altLang="en-US" sz="2400" smtClean="0"/>
              <a:t>A more sophisticated form of empowerment.</a:t>
            </a:r>
          </a:p>
          <a:p>
            <a:pPr eaLnBrk="1" hangingPunct="1"/>
            <a:r>
              <a:rPr lang="en-US" altLang="en-US" sz="2800" smtClean="0"/>
              <a:t>Tolerance for experimentation.</a:t>
            </a:r>
          </a:p>
          <a:p>
            <a:pPr lvl="1" eaLnBrk="1" hangingPunct="1"/>
            <a:r>
              <a:rPr lang="en-US" altLang="en-US" sz="2400" smtClean="0"/>
              <a:t>That which is not forbidden is permitted?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p:txBody>
          <a:bodyPr/>
          <a:lstStyle/>
          <a:p>
            <a:pPr>
              <a:defRPr/>
            </a:pPr>
            <a:r>
              <a:rPr lang="en-US" altLang="en-US" smtClean="0"/>
              <a:t>Univ. of Tehran</a:t>
            </a:r>
          </a:p>
        </p:txBody>
      </p:sp>
      <p:sp>
        <p:nvSpPr>
          <p:cNvPr id="9219" name="Footer Placeholder 4"/>
          <p:cNvSpPr>
            <a:spLocks noGrp="1"/>
          </p:cNvSpPr>
          <p:nvPr>
            <p:ph type="ftr" sz="quarter" idx="11"/>
          </p:nvPr>
        </p:nvSpPr>
        <p:spPr/>
        <p:txBody>
          <a:bodyPr/>
          <a:lstStyle/>
          <a:p>
            <a:pPr>
              <a:defRPr/>
            </a:pPr>
            <a:r>
              <a:rPr lang="en-US" altLang="en-US" smtClean="0"/>
              <a:t>Computer Network</a:t>
            </a:r>
          </a:p>
        </p:txBody>
      </p:sp>
      <p:sp>
        <p:nvSpPr>
          <p:cNvPr id="9220" name="Slide Number Placeholder 5"/>
          <p:cNvSpPr>
            <a:spLocks noGrp="1"/>
          </p:cNvSpPr>
          <p:nvPr>
            <p:ph type="sldNum" sz="quarter" idx="12"/>
          </p:nvPr>
        </p:nvSpPr>
        <p:spPr/>
        <p:txBody>
          <a:bodyPr/>
          <a:lstStyle/>
          <a:p>
            <a:pPr>
              <a:defRPr/>
            </a:pPr>
            <a:fld id="{B8BFD39C-8262-4AA4-B6CF-902448C2A028}" type="slidenum">
              <a:rPr lang="en-US" altLang="en-US" smtClean="0"/>
              <a:pPr>
                <a:defRPr/>
              </a:pPr>
              <a:t>7</a:t>
            </a:fld>
            <a:endParaRPr lang="en-US" altLang="en-US" smtClean="0"/>
          </a:p>
        </p:txBody>
      </p:sp>
      <p:sp>
        <p:nvSpPr>
          <p:cNvPr id="8197" name="Rectangle 2"/>
          <p:cNvSpPr>
            <a:spLocks noGrp="1" noChangeArrowheads="1"/>
          </p:cNvSpPr>
          <p:nvPr>
            <p:ph type="title"/>
          </p:nvPr>
        </p:nvSpPr>
        <p:spPr/>
        <p:txBody>
          <a:bodyPr/>
          <a:lstStyle/>
          <a:p>
            <a:pPr eaLnBrk="1" hangingPunct="1">
              <a:defRPr/>
            </a:pPr>
            <a:r>
              <a:rPr lang="en-US" altLang="en-US" smtClean="0"/>
              <a:t>Gateway Alternatives</a:t>
            </a:r>
          </a:p>
        </p:txBody>
      </p:sp>
      <p:sp>
        <p:nvSpPr>
          <p:cNvPr id="9222" name="Rectangle 3"/>
          <p:cNvSpPr>
            <a:spLocks noGrp="1" noChangeArrowheads="1"/>
          </p:cNvSpPr>
          <p:nvPr>
            <p:ph type="body" idx="1"/>
          </p:nvPr>
        </p:nvSpPr>
        <p:spPr>
          <a:xfrm>
            <a:off x="328613" y="1311275"/>
            <a:ext cx="8624887" cy="4746625"/>
          </a:xfrm>
        </p:spPr>
        <p:txBody>
          <a:bodyPr/>
          <a:lstStyle/>
          <a:p>
            <a:pPr eaLnBrk="1" hangingPunct="1"/>
            <a:r>
              <a:rPr lang="en-US" altLang="en-US" smtClean="0"/>
              <a:t>Translation</a:t>
            </a:r>
          </a:p>
          <a:p>
            <a:pPr lvl="1" eaLnBrk="1" hangingPunct="1"/>
            <a:r>
              <a:rPr lang="en-US" altLang="en-US" smtClean="0"/>
              <a:t>Difficulty in dealing with different features supported by networks</a:t>
            </a:r>
          </a:p>
          <a:p>
            <a:pPr lvl="1" eaLnBrk="1" hangingPunct="1"/>
            <a:r>
              <a:rPr lang="en-US" altLang="en-US" smtClean="0"/>
              <a:t>Scales poorly with number of network types (N</a:t>
            </a:r>
            <a:r>
              <a:rPr lang="en-US" altLang="en-US" b="1" baseline="30000" smtClean="0"/>
              <a:t>2</a:t>
            </a:r>
            <a:r>
              <a:rPr lang="en-US" altLang="en-US" smtClean="0"/>
              <a:t> conversions)</a:t>
            </a:r>
          </a:p>
          <a:p>
            <a:pPr eaLnBrk="1" hangingPunct="1"/>
            <a:r>
              <a:rPr lang="en-US" altLang="en-US" smtClean="0"/>
              <a:t>Standardization</a:t>
            </a:r>
          </a:p>
          <a:p>
            <a:pPr lvl="1" eaLnBrk="1" hangingPunct="1"/>
            <a:r>
              <a:rPr lang="en-US" altLang="en-US" b="1" smtClean="0">
                <a:solidFill>
                  <a:srgbClr val="990000"/>
                </a:solidFill>
              </a:rPr>
              <a:t>“IP over everything” </a:t>
            </a:r>
            <a:r>
              <a:rPr lang="en-US" altLang="en-US" b="1" smtClean="0"/>
              <a:t>(</a:t>
            </a:r>
            <a:r>
              <a:rPr lang="en-US" altLang="en-US" b="1" smtClean="0">
                <a:solidFill>
                  <a:schemeClr val="tx2"/>
                </a:solidFill>
              </a:rPr>
              <a:t>Design Principle 1</a:t>
            </a:r>
            <a:r>
              <a:rPr lang="en-US" altLang="en-US" b="1" smtClean="0"/>
              <a:t>)</a:t>
            </a:r>
          </a:p>
          <a:p>
            <a:pPr lvl="1" eaLnBrk="1" hangingPunct="1"/>
            <a:r>
              <a:rPr lang="en-US" altLang="en-US" smtClean="0">
                <a:solidFill>
                  <a:srgbClr val="0070C0"/>
                </a:solidFill>
              </a:rPr>
              <a:t>Minimal assumptions about network</a:t>
            </a:r>
          </a:p>
          <a:p>
            <a:pPr lvl="1" eaLnBrk="1" hangingPunct="1"/>
            <a:r>
              <a:rPr lang="en-US" altLang="en-US" smtClean="0">
                <a:solidFill>
                  <a:srgbClr val="002060"/>
                </a:solidFill>
              </a:rPr>
              <a:t>Hourglass design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p:txBody>
          <a:bodyPr/>
          <a:lstStyle/>
          <a:p>
            <a:pPr>
              <a:defRPr/>
            </a:pPr>
            <a:r>
              <a:rPr lang="en-US" altLang="en-US" smtClean="0"/>
              <a:t>Univ. of Tehran</a:t>
            </a:r>
          </a:p>
        </p:txBody>
      </p:sp>
      <p:sp>
        <p:nvSpPr>
          <p:cNvPr id="83971" name="Footer Placeholder 4"/>
          <p:cNvSpPr>
            <a:spLocks noGrp="1"/>
          </p:cNvSpPr>
          <p:nvPr>
            <p:ph type="ftr" sz="quarter" idx="11"/>
          </p:nvPr>
        </p:nvSpPr>
        <p:spPr/>
        <p:txBody>
          <a:bodyPr/>
          <a:lstStyle/>
          <a:p>
            <a:pPr>
              <a:defRPr/>
            </a:pPr>
            <a:r>
              <a:rPr lang="en-US" altLang="en-US" smtClean="0"/>
              <a:t>Computer Network</a:t>
            </a:r>
          </a:p>
        </p:txBody>
      </p:sp>
      <p:sp>
        <p:nvSpPr>
          <p:cNvPr id="83972" name="Slide Number Placeholder 5"/>
          <p:cNvSpPr>
            <a:spLocks noGrp="1"/>
          </p:cNvSpPr>
          <p:nvPr>
            <p:ph type="sldNum" sz="quarter" idx="12"/>
          </p:nvPr>
        </p:nvSpPr>
        <p:spPr/>
        <p:txBody>
          <a:bodyPr/>
          <a:lstStyle/>
          <a:p>
            <a:pPr>
              <a:defRPr/>
            </a:pPr>
            <a:fld id="{995D445B-8FA3-432C-86CB-D54B703851F4}" type="slidenum">
              <a:rPr lang="en-US" altLang="en-US" smtClean="0"/>
              <a:pPr>
                <a:defRPr/>
              </a:pPr>
              <a:t>70</a:t>
            </a:fld>
            <a:endParaRPr lang="en-US" altLang="en-US" smtClean="0"/>
          </a:p>
        </p:txBody>
      </p:sp>
      <p:sp>
        <p:nvSpPr>
          <p:cNvPr id="84997" name="Rectangle 2"/>
          <p:cNvSpPr>
            <a:spLocks noGrp="1" noChangeArrowheads="1"/>
          </p:cNvSpPr>
          <p:nvPr>
            <p:ph type="title"/>
          </p:nvPr>
        </p:nvSpPr>
        <p:spPr/>
        <p:txBody>
          <a:bodyPr/>
          <a:lstStyle/>
          <a:p>
            <a:pPr eaLnBrk="1" hangingPunct="1">
              <a:defRPr/>
            </a:pPr>
            <a:r>
              <a:rPr lang="en-US" altLang="en-US" smtClean="0"/>
              <a:t>Some “contradictions” in the end to end approach</a:t>
            </a:r>
          </a:p>
        </p:txBody>
      </p:sp>
      <p:sp>
        <p:nvSpPr>
          <p:cNvPr id="83974" name="Rectangle 3"/>
          <p:cNvSpPr>
            <a:spLocks noGrp="1" noChangeArrowheads="1"/>
          </p:cNvSpPr>
          <p:nvPr>
            <p:ph type="body" idx="1"/>
          </p:nvPr>
        </p:nvSpPr>
        <p:spPr>
          <a:xfrm>
            <a:off x="307975" y="1390650"/>
            <a:ext cx="8836025" cy="4435475"/>
          </a:xfrm>
        </p:spPr>
        <p:txBody>
          <a:bodyPr/>
          <a:lstStyle/>
          <a:p>
            <a:pPr eaLnBrk="1" hangingPunct="1"/>
            <a:r>
              <a:rPr lang="en-US" altLang="en-US" smtClean="0"/>
              <a:t>How can we build a trustworthy network out of edge-devices that cannot be trusted?</a:t>
            </a:r>
          </a:p>
          <a:p>
            <a:pPr eaLnBrk="1" hangingPunct="1"/>
            <a:r>
              <a:rPr lang="en-US" altLang="en-US" smtClean="0"/>
              <a:t>How can we have </a:t>
            </a:r>
            <a:r>
              <a:rPr lang="en-US" altLang="en-US" smtClean="0">
                <a:solidFill>
                  <a:srgbClr val="990000"/>
                </a:solidFill>
              </a:rPr>
              <a:t>anonymity and accountability</a:t>
            </a:r>
            <a:r>
              <a:rPr lang="en-US" altLang="en-US" smtClean="0"/>
              <a:t>?</a:t>
            </a:r>
          </a:p>
          <a:p>
            <a:pPr eaLnBrk="1" hangingPunct="1"/>
            <a:r>
              <a:rPr lang="en-US" altLang="en-US" smtClean="0"/>
              <a:t>How can the network control unacceptable behavior and still permit unknown applications?</a:t>
            </a:r>
          </a:p>
          <a:p>
            <a:pPr lvl="1" eaLnBrk="1" hangingPunct="1"/>
            <a:r>
              <a:rPr lang="en-US" altLang="en-US" smtClean="0"/>
              <a:t>Flexibility is critical if the Internet is to be a part of the computer world.</a:t>
            </a:r>
          </a:p>
          <a:p>
            <a:pPr eaLnBrk="1" hangingPunct="1"/>
            <a:r>
              <a:rPr lang="en-US" altLang="en-US" smtClean="0"/>
              <a:t>Must find a balance among the goals.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p:txBody>
          <a:bodyPr/>
          <a:lstStyle/>
          <a:p>
            <a:pPr>
              <a:defRPr/>
            </a:pPr>
            <a:r>
              <a:rPr lang="en-US" altLang="en-US" smtClean="0"/>
              <a:t>Univ. of Tehran</a:t>
            </a:r>
          </a:p>
        </p:txBody>
      </p:sp>
      <p:sp>
        <p:nvSpPr>
          <p:cNvPr id="84995" name="Footer Placeholder 4"/>
          <p:cNvSpPr>
            <a:spLocks noGrp="1"/>
          </p:cNvSpPr>
          <p:nvPr>
            <p:ph type="ftr" sz="quarter" idx="11"/>
          </p:nvPr>
        </p:nvSpPr>
        <p:spPr/>
        <p:txBody>
          <a:bodyPr/>
          <a:lstStyle/>
          <a:p>
            <a:pPr>
              <a:defRPr/>
            </a:pPr>
            <a:r>
              <a:rPr lang="en-US" altLang="en-US" smtClean="0"/>
              <a:t>Computer Network</a:t>
            </a:r>
          </a:p>
        </p:txBody>
      </p:sp>
      <p:sp>
        <p:nvSpPr>
          <p:cNvPr id="84996" name="Slide Number Placeholder 5"/>
          <p:cNvSpPr>
            <a:spLocks noGrp="1"/>
          </p:cNvSpPr>
          <p:nvPr>
            <p:ph type="sldNum" sz="quarter" idx="12"/>
          </p:nvPr>
        </p:nvSpPr>
        <p:spPr/>
        <p:txBody>
          <a:bodyPr/>
          <a:lstStyle/>
          <a:p>
            <a:pPr>
              <a:defRPr/>
            </a:pPr>
            <a:fld id="{FB09074F-703E-462E-87DF-A0BE2272D886}" type="slidenum">
              <a:rPr lang="en-US" altLang="en-US" smtClean="0"/>
              <a:pPr>
                <a:defRPr/>
              </a:pPr>
              <a:t>71</a:t>
            </a:fld>
            <a:endParaRPr lang="en-US" altLang="en-US" smtClean="0"/>
          </a:p>
        </p:txBody>
      </p:sp>
      <p:sp>
        <p:nvSpPr>
          <p:cNvPr id="86021" name="Rectangle 2"/>
          <p:cNvSpPr>
            <a:spLocks noGrp="1" noChangeArrowheads="1"/>
          </p:cNvSpPr>
          <p:nvPr>
            <p:ph type="title"/>
          </p:nvPr>
        </p:nvSpPr>
        <p:spPr/>
        <p:txBody>
          <a:bodyPr/>
          <a:lstStyle/>
          <a:p>
            <a:pPr eaLnBrk="1" hangingPunct="1">
              <a:defRPr/>
            </a:pPr>
            <a:r>
              <a:rPr lang="en-US" altLang="en-US" smtClean="0"/>
              <a:t>What has really changed?</a:t>
            </a:r>
          </a:p>
        </p:txBody>
      </p:sp>
      <p:sp>
        <p:nvSpPr>
          <p:cNvPr id="84998" name="Rectangle 3"/>
          <p:cNvSpPr>
            <a:spLocks noGrp="1" noChangeArrowheads="1"/>
          </p:cNvSpPr>
          <p:nvPr>
            <p:ph type="body" idx="1"/>
          </p:nvPr>
        </p:nvSpPr>
        <p:spPr>
          <a:xfrm>
            <a:off x="0" y="1311275"/>
            <a:ext cx="8953500" cy="4746625"/>
          </a:xfrm>
        </p:spPr>
        <p:txBody>
          <a:bodyPr/>
          <a:lstStyle/>
          <a:p>
            <a:pPr eaLnBrk="1" hangingPunct="1">
              <a:lnSpc>
                <a:spcPct val="90000"/>
              </a:lnSpc>
            </a:pPr>
            <a:r>
              <a:rPr lang="en-US" altLang="en-US" sz="2800" smtClean="0"/>
              <a:t>A loss of trust among users.</a:t>
            </a:r>
          </a:p>
          <a:p>
            <a:pPr lvl="1" eaLnBrk="1" hangingPunct="1">
              <a:lnSpc>
                <a:spcPct val="90000"/>
              </a:lnSpc>
            </a:pPr>
            <a:r>
              <a:rPr lang="en-US" altLang="en-US" sz="2400" smtClean="0"/>
              <a:t>Global communication with local trust. </a:t>
            </a:r>
          </a:p>
          <a:p>
            <a:pPr eaLnBrk="1" hangingPunct="1">
              <a:lnSpc>
                <a:spcPct val="90000"/>
              </a:lnSpc>
            </a:pPr>
            <a:r>
              <a:rPr lang="en-US" altLang="en-US" sz="2800" smtClean="0"/>
              <a:t>The need to factor in economic forces.</a:t>
            </a:r>
          </a:p>
          <a:p>
            <a:pPr lvl="1" eaLnBrk="1" hangingPunct="1">
              <a:lnSpc>
                <a:spcPct val="90000"/>
              </a:lnSpc>
            </a:pPr>
            <a:r>
              <a:rPr lang="en-US" altLang="en-US" sz="2400" smtClean="0"/>
              <a:t>Role of commercial (and other) ISPs.</a:t>
            </a:r>
          </a:p>
          <a:p>
            <a:pPr eaLnBrk="1" hangingPunct="1">
              <a:lnSpc>
                <a:spcPct val="90000"/>
              </a:lnSpc>
            </a:pPr>
            <a:r>
              <a:rPr lang="en-US" altLang="en-US" sz="2800" smtClean="0"/>
              <a:t>The change in the nature of the user base.</a:t>
            </a:r>
          </a:p>
          <a:p>
            <a:pPr lvl="1" eaLnBrk="1" hangingPunct="1">
              <a:lnSpc>
                <a:spcPct val="90000"/>
              </a:lnSpc>
            </a:pPr>
            <a:r>
              <a:rPr lang="en-US" altLang="en-US" sz="2400" smtClean="0"/>
              <a:t>Less sophisticated: ease of use, protection concerns</a:t>
            </a:r>
          </a:p>
          <a:p>
            <a:pPr eaLnBrk="1" hangingPunct="1">
              <a:lnSpc>
                <a:spcPct val="90000"/>
              </a:lnSpc>
            </a:pPr>
            <a:r>
              <a:rPr lang="en-US" altLang="en-US" sz="2800" smtClean="0"/>
              <a:t>Co-evolution of technology and law.</a:t>
            </a:r>
          </a:p>
          <a:p>
            <a:pPr lvl="1" eaLnBrk="1" hangingPunct="1">
              <a:lnSpc>
                <a:spcPct val="90000"/>
              </a:lnSpc>
            </a:pPr>
            <a:r>
              <a:rPr lang="en-US" altLang="en-US" sz="2400" smtClean="0"/>
              <a:t>Complex cycle of evolution.</a:t>
            </a:r>
          </a:p>
          <a:p>
            <a:pPr lvl="1" eaLnBrk="1" hangingPunct="1">
              <a:lnSpc>
                <a:spcPct val="90000"/>
              </a:lnSpc>
            </a:pPr>
            <a:r>
              <a:rPr lang="en-US" altLang="en-US" sz="2400" smtClean="0">
                <a:solidFill>
                  <a:srgbClr val="990000"/>
                </a:solidFill>
              </a:rPr>
              <a:t>Geographic differences</a:t>
            </a:r>
            <a:r>
              <a:rPr lang="en-US" altLang="en-US" sz="2400" smtClean="0"/>
              <a:t>.</a:t>
            </a:r>
          </a:p>
          <a:p>
            <a:pPr eaLnBrk="1" hangingPunct="1">
              <a:lnSpc>
                <a:spcPct val="90000"/>
              </a:lnSpc>
            </a:pPr>
            <a:r>
              <a:rPr lang="en-US" altLang="en-US" sz="2800" smtClean="0"/>
              <a:t>Change in nature of innovation.</a:t>
            </a:r>
          </a:p>
          <a:p>
            <a:pPr eaLnBrk="1" hangingPunct="1">
              <a:lnSpc>
                <a:spcPct val="90000"/>
              </a:lnSpc>
            </a:pPr>
            <a:r>
              <a:rPr lang="en-US" altLang="en-US" sz="2800" smtClean="0">
                <a:solidFill>
                  <a:srgbClr val="0070C0"/>
                </a:solidFill>
              </a:rPr>
              <a:t>Big players</a:t>
            </a:r>
            <a:r>
              <a:rPr lang="en-US" altLang="en-US" sz="2800"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p:cNvSpPr>
            <a:spLocks noGrp="1"/>
          </p:cNvSpPr>
          <p:nvPr>
            <p:ph type="dt" sz="quarter" idx="10"/>
          </p:nvPr>
        </p:nvSpPr>
        <p:spPr/>
        <p:txBody>
          <a:bodyPr/>
          <a:lstStyle/>
          <a:p>
            <a:pPr>
              <a:defRPr/>
            </a:pPr>
            <a:r>
              <a:rPr lang="en-US" altLang="en-US" smtClean="0"/>
              <a:t>Univ. of Tehran</a:t>
            </a:r>
          </a:p>
        </p:txBody>
      </p:sp>
      <p:sp>
        <p:nvSpPr>
          <p:cNvPr id="86019" name="Footer Placeholder 4"/>
          <p:cNvSpPr>
            <a:spLocks noGrp="1"/>
          </p:cNvSpPr>
          <p:nvPr>
            <p:ph type="ftr" sz="quarter" idx="11"/>
          </p:nvPr>
        </p:nvSpPr>
        <p:spPr/>
        <p:txBody>
          <a:bodyPr/>
          <a:lstStyle/>
          <a:p>
            <a:pPr>
              <a:defRPr/>
            </a:pPr>
            <a:r>
              <a:rPr lang="en-US" altLang="en-US" smtClean="0"/>
              <a:t>Computer Network</a:t>
            </a:r>
          </a:p>
        </p:txBody>
      </p:sp>
      <p:sp>
        <p:nvSpPr>
          <p:cNvPr id="86020" name="Slide Number Placeholder 5"/>
          <p:cNvSpPr>
            <a:spLocks noGrp="1"/>
          </p:cNvSpPr>
          <p:nvPr>
            <p:ph type="sldNum" sz="quarter" idx="12"/>
          </p:nvPr>
        </p:nvSpPr>
        <p:spPr/>
        <p:txBody>
          <a:bodyPr/>
          <a:lstStyle/>
          <a:p>
            <a:pPr>
              <a:defRPr/>
            </a:pPr>
            <a:fld id="{DF56DA01-1DFE-4619-B326-F771781AF46E}" type="slidenum">
              <a:rPr lang="en-US" altLang="en-US" smtClean="0"/>
              <a:pPr>
                <a:defRPr/>
              </a:pPr>
              <a:t>72</a:t>
            </a:fld>
            <a:endParaRPr lang="en-US" altLang="en-US" smtClean="0"/>
          </a:p>
        </p:txBody>
      </p:sp>
      <p:sp>
        <p:nvSpPr>
          <p:cNvPr id="87045" name="Rectangle 2"/>
          <p:cNvSpPr>
            <a:spLocks noGrp="1" noChangeArrowheads="1"/>
          </p:cNvSpPr>
          <p:nvPr>
            <p:ph type="title"/>
          </p:nvPr>
        </p:nvSpPr>
        <p:spPr/>
        <p:txBody>
          <a:bodyPr/>
          <a:lstStyle/>
          <a:p>
            <a:pPr eaLnBrk="1" hangingPunct="1">
              <a:defRPr/>
            </a:pPr>
            <a:r>
              <a:rPr lang="en-US" altLang="en-US" smtClean="0"/>
              <a:t>Summary: End-to-End Argument</a:t>
            </a:r>
          </a:p>
        </p:txBody>
      </p:sp>
      <p:sp>
        <p:nvSpPr>
          <p:cNvPr id="86022" name="Rectangle 3"/>
          <p:cNvSpPr>
            <a:spLocks noGrp="1" noChangeArrowheads="1"/>
          </p:cNvSpPr>
          <p:nvPr>
            <p:ph type="body" idx="1"/>
          </p:nvPr>
        </p:nvSpPr>
        <p:spPr/>
        <p:txBody>
          <a:bodyPr/>
          <a:lstStyle/>
          <a:p>
            <a:pPr marL="285750" indent="-285750" eaLnBrk="1" hangingPunct="1"/>
            <a:r>
              <a:rPr lang="en-US" altLang="en-US" smtClean="0"/>
              <a:t>If the application can do it, don’t do it at a lower layer -- anyway the application knows the best what it needs</a:t>
            </a:r>
          </a:p>
          <a:p>
            <a:pPr marL="685800" lvl="1" indent="-228600" eaLnBrk="1" hangingPunct="1"/>
            <a:r>
              <a:rPr lang="en-US" altLang="en-US" smtClean="0"/>
              <a:t>Add functionality in lower layers iff it is (1) used and improves performances of a large number of applications, and (2)  does not hurt other applications</a:t>
            </a:r>
          </a:p>
          <a:p>
            <a:pPr marL="285750" indent="-285750" eaLnBrk="1" hangingPunct="1"/>
            <a:r>
              <a:rPr lang="en-US" altLang="en-US" smtClean="0"/>
              <a:t>Success story: Internet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3"/>
          <p:cNvSpPr>
            <a:spLocks noGrp="1"/>
          </p:cNvSpPr>
          <p:nvPr>
            <p:ph type="dt" sz="quarter" idx="10"/>
          </p:nvPr>
        </p:nvSpPr>
        <p:spPr/>
        <p:txBody>
          <a:bodyPr/>
          <a:lstStyle/>
          <a:p>
            <a:pPr>
              <a:defRPr/>
            </a:pPr>
            <a:r>
              <a:rPr lang="en-US" altLang="en-US" smtClean="0"/>
              <a:t>Univ. of Tehran</a:t>
            </a:r>
          </a:p>
        </p:txBody>
      </p:sp>
      <p:sp>
        <p:nvSpPr>
          <p:cNvPr id="87043" name="Footer Placeholder 4"/>
          <p:cNvSpPr>
            <a:spLocks noGrp="1"/>
          </p:cNvSpPr>
          <p:nvPr>
            <p:ph type="ftr" sz="quarter" idx="11"/>
          </p:nvPr>
        </p:nvSpPr>
        <p:spPr/>
        <p:txBody>
          <a:bodyPr/>
          <a:lstStyle/>
          <a:p>
            <a:pPr>
              <a:defRPr/>
            </a:pPr>
            <a:r>
              <a:rPr lang="en-US" altLang="en-US" smtClean="0"/>
              <a:t>Computer Network</a:t>
            </a:r>
          </a:p>
        </p:txBody>
      </p:sp>
      <p:sp>
        <p:nvSpPr>
          <p:cNvPr id="87044" name="Slide Number Placeholder 5"/>
          <p:cNvSpPr>
            <a:spLocks noGrp="1"/>
          </p:cNvSpPr>
          <p:nvPr>
            <p:ph type="sldNum" sz="quarter" idx="12"/>
          </p:nvPr>
        </p:nvSpPr>
        <p:spPr/>
        <p:txBody>
          <a:bodyPr/>
          <a:lstStyle/>
          <a:p>
            <a:pPr>
              <a:defRPr/>
            </a:pPr>
            <a:fld id="{5874CF2D-C0F9-48D1-B09C-BAA41B344B29}" type="slidenum">
              <a:rPr lang="en-US" altLang="en-US" smtClean="0"/>
              <a:pPr>
                <a:defRPr/>
              </a:pPr>
              <a:t>73</a:t>
            </a:fld>
            <a:endParaRPr lang="en-US" altLang="en-US" smtClean="0"/>
          </a:p>
        </p:txBody>
      </p:sp>
      <p:sp>
        <p:nvSpPr>
          <p:cNvPr id="88069" name="Rectangle 2"/>
          <p:cNvSpPr>
            <a:spLocks noGrp="1" noChangeArrowheads="1"/>
          </p:cNvSpPr>
          <p:nvPr>
            <p:ph type="title"/>
          </p:nvPr>
        </p:nvSpPr>
        <p:spPr/>
        <p:txBody>
          <a:bodyPr/>
          <a:lstStyle/>
          <a:p>
            <a:pPr eaLnBrk="1" hangingPunct="1">
              <a:defRPr/>
            </a:pPr>
            <a:r>
              <a:rPr lang="en-US" altLang="en-US" smtClean="0"/>
              <a:t>Summary</a:t>
            </a:r>
          </a:p>
        </p:txBody>
      </p:sp>
      <p:sp>
        <p:nvSpPr>
          <p:cNvPr id="87046" name="Rectangle 3"/>
          <p:cNvSpPr>
            <a:spLocks noGrp="1" noChangeArrowheads="1"/>
          </p:cNvSpPr>
          <p:nvPr>
            <p:ph type="body" idx="1"/>
          </p:nvPr>
        </p:nvSpPr>
        <p:spPr>
          <a:xfrm>
            <a:off x="858838" y="1311275"/>
            <a:ext cx="8094662" cy="763588"/>
          </a:xfrm>
        </p:spPr>
        <p:txBody>
          <a:bodyPr/>
          <a:lstStyle/>
          <a:p>
            <a:pPr marL="285750" indent="-285750" eaLnBrk="1" hangingPunct="1">
              <a:lnSpc>
                <a:spcPct val="80000"/>
              </a:lnSpc>
            </a:pPr>
            <a:r>
              <a:rPr lang="en-US" altLang="en-US" smtClean="0"/>
              <a:t>Challenge of building a good (network) system: find the right balance between:</a:t>
            </a:r>
          </a:p>
        </p:txBody>
      </p:sp>
      <p:sp>
        <p:nvSpPr>
          <p:cNvPr id="87047" name="Text Box 4"/>
          <p:cNvSpPr txBox="1">
            <a:spLocks noChangeArrowheads="1"/>
          </p:cNvSpPr>
          <p:nvPr/>
        </p:nvSpPr>
        <p:spPr bwMode="auto">
          <a:xfrm>
            <a:off x="2608263" y="2438400"/>
            <a:ext cx="3424237" cy="698500"/>
          </a:xfrm>
          <a:prstGeom prst="rect">
            <a:avLst/>
          </a:prstGeom>
          <a:noFill/>
          <a:ln w="12700">
            <a:noFill/>
            <a:miter lim="800000"/>
            <a:headEnd/>
            <a:tailEnd/>
          </a:ln>
        </p:spPr>
        <p:txBody>
          <a:bodyPr wrap="none" lIns="90488" tIns="44450" rIns="90488" bIns="44450">
            <a:spAutoFit/>
          </a:bodyPr>
          <a:lstStyle/>
          <a:p>
            <a:pPr algn="ctr" eaLnBrk="0" hangingPunct="0"/>
            <a:r>
              <a:rPr lang="en-US" altLang="en-US" sz="2000" dirty="0">
                <a:solidFill>
                  <a:srgbClr val="C00000"/>
                </a:solidFill>
                <a:latin typeface="Arial" charset="0"/>
              </a:rPr>
              <a:t>Reuse, implementation effort</a:t>
            </a:r>
          </a:p>
          <a:p>
            <a:pPr algn="ctr" eaLnBrk="0" hangingPunct="0"/>
            <a:r>
              <a:rPr lang="en-US" altLang="en-US" sz="2000" dirty="0">
                <a:solidFill>
                  <a:srgbClr val="C00000"/>
                </a:solidFill>
                <a:latin typeface="Arial" charset="0"/>
              </a:rPr>
              <a:t>(apply layering concepts)</a:t>
            </a:r>
          </a:p>
        </p:txBody>
      </p:sp>
      <p:sp>
        <p:nvSpPr>
          <p:cNvPr id="87048" name="Text Box 5"/>
          <p:cNvSpPr txBox="1">
            <a:spLocks noChangeArrowheads="1"/>
          </p:cNvSpPr>
          <p:nvPr/>
        </p:nvSpPr>
        <p:spPr bwMode="auto">
          <a:xfrm>
            <a:off x="5272199" y="4470400"/>
            <a:ext cx="2603278" cy="397545"/>
          </a:xfrm>
          <a:prstGeom prst="rect">
            <a:avLst/>
          </a:prstGeom>
          <a:noFill/>
          <a:ln w="12700">
            <a:noFill/>
            <a:miter lim="800000"/>
            <a:headEnd/>
            <a:tailEnd/>
          </a:ln>
        </p:spPr>
        <p:txBody>
          <a:bodyPr wrap="none" lIns="90488" tIns="44450" rIns="90488" bIns="44450">
            <a:spAutoFit/>
          </a:bodyPr>
          <a:lstStyle/>
          <a:p>
            <a:pPr algn="ctr" eaLnBrk="0" hangingPunct="0"/>
            <a:r>
              <a:rPr lang="en-US" altLang="en-US" sz="2000" dirty="0">
                <a:solidFill>
                  <a:srgbClr val="C00000"/>
                </a:solidFill>
                <a:latin typeface="Arial" charset="0"/>
              </a:rPr>
              <a:t>End-to-end argument</a:t>
            </a:r>
          </a:p>
        </p:txBody>
      </p:sp>
      <p:sp>
        <p:nvSpPr>
          <p:cNvPr id="87049" name="Line 6"/>
          <p:cNvSpPr>
            <a:spLocks noChangeShapeType="1"/>
          </p:cNvSpPr>
          <p:nvPr/>
        </p:nvSpPr>
        <p:spPr bwMode="auto">
          <a:xfrm>
            <a:off x="4232275" y="3263900"/>
            <a:ext cx="1066800" cy="1447800"/>
          </a:xfrm>
          <a:prstGeom prst="line">
            <a:avLst/>
          </a:prstGeom>
          <a:noFill/>
          <a:ln w="38100">
            <a:solidFill>
              <a:schemeClr val="accent1"/>
            </a:solidFill>
            <a:round/>
            <a:headEnd/>
            <a:tailEnd/>
          </a:ln>
        </p:spPr>
        <p:txBody>
          <a:bodyPr lIns="90488" tIns="44450" rIns="90488" bIns="44450"/>
          <a:lstStyle/>
          <a:p>
            <a:endParaRPr lang="en-US"/>
          </a:p>
        </p:txBody>
      </p:sp>
      <p:sp>
        <p:nvSpPr>
          <p:cNvPr id="87050" name="Line 7"/>
          <p:cNvSpPr>
            <a:spLocks noChangeShapeType="1"/>
          </p:cNvSpPr>
          <p:nvPr/>
        </p:nvSpPr>
        <p:spPr bwMode="auto">
          <a:xfrm flipH="1">
            <a:off x="3165475" y="3263900"/>
            <a:ext cx="1066800" cy="1447800"/>
          </a:xfrm>
          <a:prstGeom prst="line">
            <a:avLst/>
          </a:prstGeom>
          <a:noFill/>
          <a:ln w="38100">
            <a:solidFill>
              <a:schemeClr val="accent1"/>
            </a:solidFill>
            <a:round/>
            <a:headEnd/>
            <a:tailEnd/>
          </a:ln>
        </p:spPr>
        <p:txBody>
          <a:bodyPr lIns="90488" tIns="44450" rIns="90488" bIns="44450"/>
          <a:lstStyle/>
          <a:p>
            <a:endParaRPr lang="en-US"/>
          </a:p>
        </p:txBody>
      </p:sp>
      <p:sp>
        <p:nvSpPr>
          <p:cNvPr id="87051" name="Line 8"/>
          <p:cNvSpPr>
            <a:spLocks noChangeShapeType="1"/>
          </p:cNvSpPr>
          <p:nvPr/>
        </p:nvSpPr>
        <p:spPr bwMode="auto">
          <a:xfrm>
            <a:off x="3165475" y="4711700"/>
            <a:ext cx="2133600" cy="0"/>
          </a:xfrm>
          <a:prstGeom prst="line">
            <a:avLst/>
          </a:prstGeom>
          <a:noFill/>
          <a:ln w="38100">
            <a:solidFill>
              <a:schemeClr val="accent1"/>
            </a:solidFill>
            <a:round/>
            <a:headEnd/>
            <a:tailEnd/>
          </a:ln>
        </p:spPr>
        <p:txBody>
          <a:bodyPr lIns="90488" tIns="44450" rIns="90488" bIns="44450"/>
          <a:lstStyle/>
          <a:p>
            <a:endParaRPr lang="en-US"/>
          </a:p>
        </p:txBody>
      </p:sp>
      <p:sp>
        <p:nvSpPr>
          <p:cNvPr id="87052" name="Text Box 9"/>
          <p:cNvSpPr txBox="1">
            <a:spLocks noChangeArrowheads="1"/>
          </p:cNvSpPr>
          <p:nvPr/>
        </p:nvSpPr>
        <p:spPr bwMode="auto">
          <a:xfrm>
            <a:off x="1462048" y="4483100"/>
            <a:ext cx="1649492" cy="397545"/>
          </a:xfrm>
          <a:prstGeom prst="rect">
            <a:avLst/>
          </a:prstGeom>
          <a:noFill/>
          <a:ln w="12700">
            <a:noFill/>
            <a:miter lim="800000"/>
            <a:headEnd/>
            <a:tailEnd/>
          </a:ln>
        </p:spPr>
        <p:txBody>
          <a:bodyPr wrap="none" lIns="90488" tIns="44450" rIns="90488" bIns="44450">
            <a:spAutoFit/>
          </a:bodyPr>
          <a:lstStyle/>
          <a:p>
            <a:pPr algn="ctr" eaLnBrk="0" hangingPunct="0"/>
            <a:r>
              <a:rPr lang="en-US" altLang="en-US" sz="2000" dirty="0">
                <a:solidFill>
                  <a:srgbClr val="C00000"/>
                </a:solidFill>
                <a:latin typeface="Arial" charset="0"/>
              </a:rPr>
              <a:t>Performance</a:t>
            </a:r>
          </a:p>
        </p:txBody>
      </p:sp>
      <p:sp>
        <p:nvSpPr>
          <p:cNvPr id="269322" name="Rectangle 10"/>
          <p:cNvSpPr>
            <a:spLocks noChangeArrowheads="1"/>
          </p:cNvSpPr>
          <p:nvPr/>
        </p:nvSpPr>
        <p:spPr bwMode="auto">
          <a:xfrm>
            <a:off x="990600" y="5257800"/>
            <a:ext cx="7162800" cy="685800"/>
          </a:xfrm>
          <a:prstGeom prst="rect">
            <a:avLst/>
          </a:prstGeom>
          <a:noFill/>
          <a:ln w="12700">
            <a:noFill/>
            <a:miter lim="800000"/>
            <a:headEnd/>
            <a:tailEnd/>
          </a:ln>
        </p:spPr>
        <p:txBody>
          <a:bodyPr lIns="90479" tIns="44446" rIns="90479" bIns="44446"/>
          <a:lstStyle/>
          <a:p>
            <a:pPr marL="285750" indent="-285750" eaLnBrk="0" hangingPunct="0">
              <a:lnSpc>
                <a:spcPct val="80000"/>
              </a:lnSpc>
              <a:spcBef>
                <a:spcPct val="30000"/>
              </a:spcBef>
              <a:buClr>
                <a:schemeClr val="tx1"/>
              </a:buClr>
              <a:buSzPct val="75000"/>
              <a:buFont typeface="Wingdings" pitchFamily="2" charset="2"/>
              <a:buChar char="§"/>
            </a:pPr>
            <a:r>
              <a:rPr lang="en-US" altLang="en-US" sz="2400">
                <a:latin typeface="Arial" charset="0"/>
              </a:rPr>
              <a:t>No universal answer: the answer depends on the goals and assumptions!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9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2"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p:cNvSpPr>
            <a:spLocks noGrp="1"/>
          </p:cNvSpPr>
          <p:nvPr>
            <p:ph type="dt" sz="quarter" idx="10"/>
          </p:nvPr>
        </p:nvSpPr>
        <p:spPr/>
        <p:txBody>
          <a:bodyPr/>
          <a:lstStyle/>
          <a:p>
            <a:pPr>
              <a:defRPr/>
            </a:pPr>
            <a:r>
              <a:rPr lang="en-US" altLang="en-US" smtClean="0"/>
              <a:t>Univ. of Tehran</a:t>
            </a:r>
          </a:p>
        </p:txBody>
      </p:sp>
      <p:sp>
        <p:nvSpPr>
          <p:cNvPr id="88067" name="Footer Placeholder 4"/>
          <p:cNvSpPr>
            <a:spLocks noGrp="1"/>
          </p:cNvSpPr>
          <p:nvPr>
            <p:ph type="ftr" sz="quarter" idx="11"/>
          </p:nvPr>
        </p:nvSpPr>
        <p:spPr/>
        <p:txBody>
          <a:bodyPr/>
          <a:lstStyle/>
          <a:p>
            <a:pPr>
              <a:defRPr/>
            </a:pPr>
            <a:r>
              <a:rPr lang="en-US" altLang="en-US" smtClean="0"/>
              <a:t>Computer Network</a:t>
            </a:r>
          </a:p>
        </p:txBody>
      </p:sp>
      <p:sp>
        <p:nvSpPr>
          <p:cNvPr id="88068" name="Slide Number Placeholder 5"/>
          <p:cNvSpPr>
            <a:spLocks noGrp="1"/>
          </p:cNvSpPr>
          <p:nvPr>
            <p:ph type="sldNum" sz="quarter" idx="12"/>
          </p:nvPr>
        </p:nvSpPr>
        <p:spPr/>
        <p:txBody>
          <a:bodyPr/>
          <a:lstStyle/>
          <a:p>
            <a:pPr>
              <a:defRPr/>
            </a:pPr>
            <a:fld id="{9CD280FF-285A-4099-A738-7AB9FF786E91}" type="slidenum">
              <a:rPr lang="en-US" altLang="en-US" smtClean="0"/>
              <a:pPr>
                <a:defRPr/>
              </a:pPr>
              <a:t>74</a:t>
            </a:fld>
            <a:endParaRPr lang="en-US" altLang="en-US" smtClean="0"/>
          </a:p>
        </p:txBody>
      </p:sp>
      <p:sp>
        <p:nvSpPr>
          <p:cNvPr id="89093" name="Rectangle 2"/>
          <p:cNvSpPr>
            <a:spLocks noGrp="1" noChangeArrowheads="1"/>
          </p:cNvSpPr>
          <p:nvPr>
            <p:ph type="title"/>
          </p:nvPr>
        </p:nvSpPr>
        <p:spPr/>
        <p:txBody>
          <a:bodyPr/>
          <a:lstStyle/>
          <a:p>
            <a:pPr eaLnBrk="1" hangingPunct="1">
              <a:defRPr/>
            </a:pPr>
            <a:r>
              <a:rPr lang="en-US" altLang="en-US" smtClean="0"/>
              <a:t>Problems over time</a:t>
            </a:r>
          </a:p>
        </p:txBody>
      </p:sp>
      <p:sp>
        <p:nvSpPr>
          <p:cNvPr id="86022" name="Rectangle 3"/>
          <p:cNvSpPr>
            <a:spLocks noGrp="1" noChangeArrowheads="1"/>
          </p:cNvSpPr>
          <p:nvPr>
            <p:ph type="body" idx="1"/>
          </p:nvPr>
        </p:nvSpPr>
        <p:spPr>
          <a:xfrm>
            <a:off x="0" y="1311275"/>
            <a:ext cx="9144000" cy="4746625"/>
          </a:xfrm>
        </p:spPr>
        <p:txBody>
          <a:bodyPr/>
          <a:lstStyle/>
          <a:p>
            <a:pPr>
              <a:defRPr/>
            </a:pPr>
            <a:r>
              <a:rPr lang="en-US" dirty="0" smtClean="0"/>
              <a:t>Architecture developed in simpler times </a:t>
            </a:r>
          </a:p>
          <a:p>
            <a:pPr lvl="1">
              <a:defRPr/>
            </a:pPr>
            <a:r>
              <a:rPr lang="en-US" dirty="0" smtClean="0">
                <a:ea typeface="+mn-ea"/>
                <a:cs typeface="+mn-cs"/>
              </a:rPr>
              <a:t>Common goals, consistent vision</a:t>
            </a:r>
          </a:p>
          <a:p>
            <a:pPr>
              <a:defRPr/>
            </a:pPr>
            <a:r>
              <a:rPr lang="en-US" dirty="0" smtClean="0"/>
              <a:t>• With success, the goals of different players have diverged– examples: </a:t>
            </a:r>
          </a:p>
          <a:p>
            <a:pPr lvl="1">
              <a:defRPr/>
            </a:pPr>
            <a:r>
              <a:rPr lang="en-US" dirty="0" smtClean="0">
                <a:ea typeface="+mn-ea"/>
                <a:cs typeface="+mn-cs"/>
              </a:rPr>
              <a:t>ISPs must talk to provide connectivity but are fierce competitors</a:t>
            </a:r>
          </a:p>
          <a:p>
            <a:pPr lvl="1">
              <a:defRPr/>
            </a:pPr>
            <a:r>
              <a:rPr lang="en-US" dirty="0" smtClean="0">
                <a:ea typeface="+mn-ea"/>
                <a:cs typeface="+mn-cs"/>
              </a:rPr>
              <a:t> Privacy of users vs. government’s need to monitor</a:t>
            </a:r>
          </a:p>
          <a:p>
            <a:pPr lvl="1">
              <a:defRPr/>
            </a:pPr>
            <a:r>
              <a:rPr lang="en-US" dirty="0" smtClean="0">
                <a:ea typeface="+mn-ea"/>
                <a:cs typeface="+mn-cs"/>
              </a:rPr>
              <a:t>User’s desire to exchange files vs. copyright owners</a:t>
            </a:r>
          </a:p>
          <a:p>
            <a:pPr>
              <a:defRPr/>
            </a:pPr>
            <a:r>
              <a:rPr lang="en-US" dirty="0" smtClean="0"/>
              <a:t>• Must deal with the </a:t>
            </a:r>
            <a:r>
              <a:rPr lang="en-US" dirty="0" smtClean="0">
                <a:solidFill>
                  <a:srgbClr val="990000"/>
                </a:solidFill>
              </a:rPr>
              <a:t>tussle</a:t>
            </a:r>
            <a:r>
              <a:rPr lang="en-US" dirty="0" smtClean="0"/>
              <a:t> between concerns in design</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3"/>
          <p:cNvSpPr>
            <a:spLocks noGrp="1"/>
          </p:cNvSpPr>
          <p:nvPr>
            <p:ph type="dt" sz="quarter" idx="10"/>
          </p:nvPr>
        </p:nvSpPr>
        <p:spPr/>
        <p:txBody>
          <a:bodyPr/>
          <a:lstStyle/>
          <a:p>
            <a:pPr>
              <a:defRPr/>
            </a:pPr>
            <a:r>
              <a:rPr lang="en-US" altLang="en-US" smtClean="0"/>
              <a:t>Univ. of Tehran</a:t>
            </a:r>
          </a:p>
        </p:txBody>
      </p:sp>
      <p:sp>
        <p:nvSpPr>
          <p:cNvPr id="89091" name="Footer Placeholder 4"/>
          <p:cNvSpPr>
            <a:spLocks noGrp="1"/>
          </p:cNvSpPr>
          <p:nvPr>
            <p:ph type="ftr" sz="quarter" idx="11"/>
          </p:nvPr>
        </p:nvSpPr>
        <p:spPr/>
        <p:txBody>
          <a:bodyPr/>
          <a:lstStyle/>
          <a:p>
            <a:pPr>
              <a:defRPr/>
            </a:pPr>
            <a:r>
              <a:rPr lang="en-US" altLang="en-US" smtClean="0"/>
              <a:t>Computer Network</a:t>
            </a:r>
          </a:p>
        </p:txBody>
      </p:sp>
      <p:sp>
        <p:nvSpPr>
          <p:cNvPr id="89092" name="Slide Number Placeholder 5"/>
          <p:cNvSpPr>
            <a:spLocks noGrp="1"/>
          </p:cNvSpPr>
          <p:nvPr>
            <p:ph type="sldNum" sz="quarter" idx="12"/>
          </p:nvPr>
        </p:nvSpPr>
        <p:spPr/>
        <p:txBody>
          <a:bodyPr/>
          <a:lstStyle/>
          <a:p>
            <a:pPr>
              <a:defRPr/>
            </a:pPr>
            <a:fld id="{361F03E1-42B7-4C95-8DDC-3EC5E6B7FF9D}" type="slidenum">
              <a:rPr lang="en-US" altLang="en-US" smtClean="0"/>
              <a:pPr>
                <a:defRPr/>
              </a:pPr>
              <a:t>75</a:t>
            </a:fld>
            <a:endParaRPr lang="en-US" altLang="en-US" smtClean="0"/>
          </a:p>
        </p:txBody>
      </p:sp>
      <p:sp>
        <p:nvSpPr>
          <p:cNvPr id="90117" name="Rectangle 2"/>
          <p:cNvSpPr>
            <a:spLocks noGrp="1" noChangeArrowheads="1"/>
          </p:cNvSpPr>
          <p:nvPr>
            <p:ph type="title"/>
          </p:nvPr>
        </p:nvSpPr>
        <p:spPr/>
        <p:txBody>
          <a:bodyPr/>
          <a:lstStyle/>
          <a:p>
            <a:pPr eaLnBrk="1" hangingPunct="1">
              <a:defRPr/>
            </a:pPr>
            <a:r>
              <a:rPr lang="en-US" altLang="en-US" smtClean="0"/>
              <a:t>New Principles?</a:t>
            </a:r>
          </a:p>
        </p:txBody>
      </p:sp>
      <p:sp>
        <p:nvSpPr>
          <p:cNvPr id="86022" name="Rectangle 3"/>
          <p:cNvSpPr>
            <a:spLocks noGrp="1" noChangeArrowheads="1"/>
          </p:cNvSpPr>
          <p:nvPr>
            <p:ph type="body" idx="1"/>
          </p:nvPr>
        </p:nvSpPr>
        <p:spPr>
          <a:xfrm>
            <a:off x="0" y="1311275"/>
            <a:ext cx="9144000" cy="4746625"/>
          </a:xfrm>
        </p:spPr>
        <p:txBody>
          <a:bodyPr/>
          <a:lstStyle/>
          <a:p>
            <a:pPr>
              <a:defRPr/>
            </a:pPr>
            <a:r>
              <a:rPr lang="en-US" dirty="0" smtClean="0"/>
              <a:t>Design for variation in outcome</a:t>
            </a:r>
          </a:p>
          <a:p>
            <a:pPr lvl="1">
              <a:defRPr/>
            </a:pPr>
            <a:r>
              <a:rPr lang="en-US" dirty="0" smtClean="0">
                <a:ea typeface="+mn-ea"/>
                <a:cs typeface="+mn-cs"/>
              </a:rPr>
              <a:t>Allow design to be flexible to different uses/results</a:t>
            </a:r>
          </a:p>
          <a:p>
            <a:pPr>
              <a:defRPr/>
            </a:pPr>
            <a:r>
              <a:rPr lang="en-US" dirty="0" smtClean="0"/>
              <a:t>Isolate tussles</a:t>
            </a:r>
          </a:p>
          <a:p>
            <a:pPr lvl="1">
              <a:defRPr/>
            </a:pPr>
            <a:r>
              <a:rPr lang="en-US" dirty="0" err="1" smtClean="0">
                <a:ea typeface="+mn-ea"/>
                <a:cs typeface="+mn-cs"/>
              </a:rPr>
              <a:t>QoS</a:t>
            </a:r>
            <a:r>
              <a:rPr lang="en-US" dirty="0" smtClean="0">
                <a:ea typeface="+mn-ea"/>
                <a:cs typeface="+mn-cs"/>
              </a:rPr>
              <a:t> designs uses separate </a:t>
            </a:r>
            <a:r>
              <a:rPr lang="en-US" dirty="0" err="1" smtClean="0">
                <a:ea typeface="+mn-ea"/>
                <a:cs typeface="+mn-cs"/>
              </a:rPr>
              <a:t>ToS</a:t>
            </a:r>
            <a:r>
              <a:rPr lang="en-US" dirty="0" smtClean="0">
                <a:ea typeface="+mn-ea"/>
                <a:cs typeface="+mn-cs"/>
              </a:rPr>
              <a:t> bits instead of overloading other parts of packet like port number</a:t>
            </a:r>
          </a:p>
          <a:p>
            <a:pPr lvl="1">
              <a:defRPr/>
            </a:pPr>
            <a:r>
              <a:rPr lang="en-US" dirty="0" smtClean="0">
                <a:ea typeface="+mn-ea"/>
                <a:cs typeface="+mn-cs"/>
              </a:rPr>
              <a:t> Separate </a:t>
            </a:r>
            <a:r>
              <a:rPr lang="en-US" dirty="0" err="1" smtClean="0">
                <a:ea typeface="+mn-ea"/>
                <a:cs typeface="+mn-cs"/>
              </a:rPr>
              <a:t>QoS</a:t>
            </a:r>
            <a:r>
              <a:rPr lang="en-US" dirty="0" smtClean="0">
                <a:ea typeface="+mn-ea"/>
                <a:cs typeface="+mn-cs"/>
              </a:rPr>
              <a:t> decisions from application/protocol design</a:t>
            </a:r>
          </a:p>
          <a:p>
            <a:pPr>
              <a:defRPr/>
            </a:pPr>
            <a:r>
              <a:rPr lang="en-US" dirty="0" smtClean="0"/>
              <a:t>Provide choice: allow all parties to make choices on interactions</a:t>
            </a:r>
          </a:p>
          <a:p>
            <a:pPr lvl="1">
              <a:defRPr/>
            </a:pPr>
            <a:r>
              <a:rPr lang="en-US" dirty="0" smtClean="0">
                <a:ea typeface="+mn-ea"/>
                <a:cs typeface="+mn-cs"/>
              </a:rPr>
              <a:t>Creates competition</a:t>
            </a:r>
          </a:p>
          <a:p>
            <a:pPr lvl="1">
              <a:defRPr/>
            </a:pPr>
            <a:r>
              <a:rPr lang="en-US" dirty="0" smtClean="0">
                <a:ea typeface="+mn-ea"/>
                <a:cs typeface="+mn-cs"/>
              </a:rPr>
              <a:t> Fear between providers helps shape the tussle</a:t>
            </a:r>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p:cNvSpPr>
            <a:spLocks noGrp="1"/>
          </p:cNvSpPr>
          <p:nvPr>
            <p:ph type="dt" sz="quarter" idx="10"/>
          </p:nvPr>
        </p:nvSpPr>
        <p:spPr/>
        <p:txBody>
          <a:bodyPr/>
          <a:lstStyle/>
          <a:p>
            <a:pPr>
              <a:defRPr/>
            </a:pPr>
            <a:r>
              <a:rPr lang="en-US" altLang="en-US" smtClean="0"/>
              <a:t>Univ. of Tehran</a:t>
            </a:r>
          </a:p>
        </p:txBody>
      </p:sp>
      <p:sp>
        <p:nvSpPr>
          <p:cNvPr id="100355" name="Footer Placeholder 4"/>
          <p:cNvSpPr>
            <a:spLocks noGrp="1"/>
          </p:cNvSpPr>
          <p:nvPr>
            <p:ph type="ftr" sz="quarter" idx="11"/>
          </p:nvPr>
        </p:nvSpPr>
        <p:spPr/>
        <p:txBody>
          <a:bodyPr/>
          <a:lstStyle/>
          <a:p>
            <a:pPr>
              <a:defRPr/>
            </a:pPr>
            <a:r>
              <a:rPr lang="en-US" altLang="en-US" smtClean="0"/>
              <a:t>Computer Network</a:t>
            </a:r>
          </a:p>
        </p:txBody>
      </p:sp>
      <p:sp>
        <p:nvSpPr>
          <p:cNvPr id="100356" name="Slide Number Placeholder 5"/>
          <p:cNvSpPr>
            <a:spLocks noGrp="1"/>
          </p:cNvSpPr>
          <p:nvPr>
            <p:ph type="sldNum" sz="quarter" idx="12"/>
          </p:nvPr>
        </p:nvSpPr>
        <p:spPr/>
        <p:txBody>
          <a:bodyPr/>
          <a:lstStyle/>
          <a:p>
            <a:pPr>
              <a:defRPr/>
            </a:pPr>
            <a:fld id="{9F49D6C2-E432-43EE-B3FE-C84552F7B364}" type="slidenum">
              <a:rPr lang="en-US" altLang="en-US" smtClean="0"/>
              <a:pPr>
                <a:defRPr/>
              </a:pPr>
              <a:t>76</a:t>
            </a:fld>
            <a:endParaRPr lang="en-US" altLang="en-US" smtClean="0"/>
          </a:p>
        </p:txBody>
      </p:sp>
      <p:sp>
        <p:nvSpPr>
          <p:cNvPr id="100357" name="Rectangle 2"/>
          <p:cNvSpPr>
            <a:spLocks noGrp="1" noChangeArrowheads="1"/>
          </p:cNvSpPr>
          <p:nvPr>
            <p:ph type="title"/>
          </p:nvPr>
        </p:nvSpPr>
        <p:spPr/>
        <p:txBody>
          <a:bodyPr/>
          <a:lstStyle/>
          <a:p>
            <a:pPr>
              <a:defRPr/>
            </a:pPr>
            <a:r>
              <a:rPr lang="en-US" dirty="0" smtClean="0"/>
              <a:t>Trust-to-Trust Principle</a:t>
            </a:r>
            <a:endParaRPr lang="en-US" dirty="0"/>
          </a:p>
        </p:txBody>
      </p:sp>
      <p:sp>
        <p:nvSpPr>
          <p:cNvPr id="100358" name="Rectangle 3"/>
          <p:cNvSpPr>
            <a:spLocks noGrp="1" noChangeArrowheads="1"/>
          </p:cNvSpPr>
          <p:nvPr>
            <p:ph type="body" idx="1"/>
          </p:nvPr>
        </p:nvSpPr>
        <p:spPr>
          <a:xfrm>
            <a:off x="0" y="1219200"/>
            <a:ext cx="8942388" cy="5181600"/>
          </a:xfrm>
        </p:spPr>
        <p:txBody>
          <a:bodyPr/>
          <a:lstStyle/>
          <a:p>
            <a:pPr eaLnBrk="1" hangingPunct="1"/>
            <a:r>
              <a:rPr lang="en-US" altLang="en-US" smtClean="0">
                <a:solidFill>
                  <a:srgbClr val="990000"/>
                </a:solidFill>
              </a:rPr>
              <a:t>Security and Trust </a:t>
            </a:r>
            <a:r>
              <a:rPr lang="en-US" altLang="en-US" smtClean="0"/>
              <a:t>are big issues today. To see a website, you have to trust 10 parties.</a:t>
            </a:r>
          </a:p>
          <a:p>
            <a:pPr eaLnBrk="1" hangingPunct="1"/>
            <a:r>
              <a:rPr lang="en-US" altLang="en-US" smtClean="0"/>
              <a:t>Did they ignored them in the early design? </a:t>
            </a:r>
          </a:p>
          <a:p>
            <a:pPr lvl="1" eaLnBrk="1" hangingPunct="1"/>
            <a:r>
              <a:rPr lang="en-US" altLang="en-US" smtClean="0"/>
              <a:t>They thought about it. They were familiar with malware in 1970’s</a:t>
            </a:r>
          </a:p>
          <a:p>
            <a:pPr lvl="1" eaLnBrk="1" hangingPunct="1"/>
            <a:r>
              <a:rPr lang="en-US" altLang="en-US" smtClean="0"/>
              <a:t>They make </a:t>
            </a:r>
            <a:r>
              <a:rPr lang="en-US" altLang="en-US" smtClean="0">
                <a:solidFill>
                  <a:srgbClr val="C00000"/>
                </a:solidFill>
              </a:rPr>
              <a:t>few mistakes</a:t>
            </a:r>
          </a:p>
          <a:p>
            <a:pPr lvl="2" eaLnBrk="1" hangingPunct="1"/>
            <a:r>
              <a:rPr lang="en-US" altLang="en-US" smtClean="0"/>
              <a:t>They did not know what the security means.</a:t>
            </a:r>
          </a:p>
          <a:p>
            <a:pPr lvl="2" eaLnBrk="1" hangingPunct="1"/>
            <a:r>
              <a:rPr lang="en-US" altLang="en-US" smtClean="0"/>
              <a:t>They assumed users can trust each others</a:t>
            </a:r>
          </a:p>
          <a:p>
            <a:pPr lvl="2" eaLnBrk="1" hangingPunct="1"/>
            <a:r>
              <a:rPr lang="en-US" altLang="en-US" smtClean="0"/>
              <a:t>And the end nodes are reliable.</a:t>
            </a:r>
          </a:p>
          <a:p>
            <a:pPr lvl="1" eaLnBrk="1" hangingPunct="1"/>
            <a:r>
              <a:rPr lang="en-US" altLang="en-US" sz="3200" smtClean="0"/>
              <a:t>They did not know how to </a:t>
            </a:r>
            <a:r>
              <a:rPr lang="en-US" altLang="en-US" sz="3200" smtClean="0">
                <a:solidFill>
                  <a:srgbClr val="0070C0"/>
                </a:solidFill>
              </a:rPr>
              <a:t>model/modularize</a:t>
            </a:r>
            <a:r>
              <a:rPr lang="en-US" altLang="en-US" sz="3200" smtClean="0"/>
              <a:t> the security/trust.</a:t>
            </a:r>
          </a:p>
          <a:p>
            <a:pPr eaLnBrk="1" hangingPunct="1"/>
            <a:endParaRPr lang="en-US" altLang="en-US" sz="280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3"/>
          <p:cNvSpPr>
            <a:spLocks noGrp="1"/>
          </p:cNvSpPr>
          <p:nvPr>
            <p:ph type="dt" sz="quarter" idx="10"/>
          </p:nvPr>
        </p:nvSpPr>
        <p:spPr/>
        <p:txBody>
          <a:bodyPr/>
          <a:lstStyle/>
          <a:p>
            <a:pPr>
              <a:defRPr/>
            </a:pPr>
            <a:r>
              <a:rPr lang="en-US" altLang="en-US" smtClean="0"/>
              <a:t>Univ. of Tehran</a:t>
            </a:r>
          </a:p>
        </p:txBody>
      </p:sp>
      <p:sp>
        <p:nvSpPr>
          <p:cNvPr id="101379" name="Footer Placeholder 4"/>
          <p:cNvSpPr>
            <a:spLocks noGrp="1"/>
          </p:cNvSpPr>
          <p:nvPr>
            <p:ph type="ftr" sz="quarter" idx="11"/>
          </p:nvPr>
        </p:nvSpPr>
        <p:spPr/>
        <p:txBody>
          <a:bodyPr/>
          <a:lstStyle/>
          <a:p>
            <a:pPr>
              <a:defRPr/>
            </a:pPr>
            <a:r>
              <a:rPr lang="en-US" altLang="en-US" smtClean="0"/>
              <a:t>Computer Network</a:t>
            </a:r>
          </a:p>
        </p:txBody>
      </p:sp>
      <p:sp>
        <p:nvSpPr>
          <p:cNvPr id="101380" name="Slide Number Placeholder 5"/>
          <p:cNvSpPr>
            <a:spLocks noGrp="1"/>
          </p:cNvSpPr>
          <p:nvPr>
            <p:ph type="sldNum" sz="quarter" idx="12"/>
          </p:nvPr>
        </p:nvSpPr>
        <p:spPr/>
        <p:txBody>
          <a:bodyPr/>
          <a:lstStyle/>
          <a:p>
            <a:pPr>
              <a:defRPr/>
            </a:pPr>
            <a:fld id="{EFA9FBD6-78A5-4C61-A9C2-2DE2FAD64A1C}" type="slidenum">
              <a:rPr lang="en-US" altLang="en-US" smtClean="0"/>
              <a:pPr>
                <a:defRPr/>
              </a:pPr>
              <a:t>77</a:t>
            </a:fld>
            <a:endParaRPr lang="en-US" altLang="en-US" smtClean="0"/>
          </a:p>
        </p:txBody>
      </p:sp>
      <p:sp>
        <p:nvSpPr>
          <p:cNvPr id="100357" name="Rectangle 2"/>
          <p:cNvSpPr>
            <a:spLocks noGrp="1" noChangeArrowheads="1"/>
          </p:cNvSpPr>
          <p:nvPr>
            <p:ph type="title"/>
          </p:nvPr>
        </p:nvSpPr>
        <p:spPr/>
        <p:txBody>
          <a:bodyPr/>
          <a:lstStyle/>
          <a:p>
            <a:pPr>
              <a:defRPr/>
            </a:pPr>
            <a:r>
              <a:rPr lang="en-US" dirty="0" smtClean="0"/>
              <a:t>Trust-to-Trust Principle</a:t>
            </a:r>
            <a:endParaRPr lang="en-US" dirty="0"/>
          </a:p>
        </p:txBody>
      </p:sp>
      <p:sp>
        <p:nvSpPr>
          <p:cNvPr id="144390" name="Rectangle 3"/>
          <p:cNvSpPr>
            <a:spLocks noGrp="1" noChangeArrowheads="1"/>
          </p:cNvSpPr>
          <p:nvPr>
            <p:ph type="body" idx="1"/>
          </p:nvPr>
        </p:nvSpPr>
        <p:spPr>
          <a:xfrm>
            <a:off x="0" y="1219200"/>
            <a:ext cx="8942388" cy="5181600"/>
          </a:xfrm>
        </p:spPr>
        <p:txBody>
          <a:bodyPr/>
          <a:lstStyle/>
          <a:p>
            <a:pPr eaLnBrk="1" hangingPunct="1">
              <a:defRPr/>
            </a:pPr>
            <a:r>
              <a:rPr lang="en-US" altLang="en-US" dirty="0" smtClean="0"/>
              <a:t>Some basic question on the end point</a:t>
            </a:r>
          </a:p>
          <a:p>
            <a:pPr lvl="1" eaLnBrk="1" hangingPunct="1">
              <a:defRPr/>
            </a:pPr>
            <a:r>
              <a:rPr lang="en-US" altLang="en-US" dirty="0" smtClean="0"/>
              <a:t>Not everything in the end point</a:t>
            </a:r>
          </a:p>
          <a:p>
            <a:pPr lvl="2" eaLnBrk="1" hangingPunct="1">
              <a:defRPr/>
            </a:pPr>
            <a:r>
              <a:rPr lang="en-US" altLang="en-US" dirty="0" smtClean="0"/>
              <a:t>Cash server, mail server, Clouds, CDN</a:t>
            </a:r>
          </a:p>
          <a:p>
            <a:pPr lvl="1" eaLnBrk="1" hangingPunct="1">
              <a:defRPr/>
            </a:pPr>
            <a:r>
              <a:rPr lang="en-US" altLang="en-US" dirty="0" smtClean="0"/>
              <a:t>What about human in VoIP.</a:t>
            </a:r>
          </a:p>
          <a:p>
            <a:pPr eaLnBrk="1" hangingPunct="1">
              <a:defRPr/>
            </a:pPr>
            <a:r>
              <a:rPr lang="en-US" altLang="en-US" dirty="0" smtClean="0">
                <a:solidFill>
                  <a:srgbClr val="990000"/>
                </a:solidFill>
              </a:rPr>
              <a:t>Trust to Trust </a:t>
            </a:r>
            <a:r>
              <a:rPr lang="en-US" altLang="en-US" dirty="0" smtClean="0"/>
              <a:t>is a generalization of End to End principle.</a:t>
            </a:r>
          </a:p>
          <a:p>
            <a:pPr lvl="1" eaLnBrk="1" hangingPunct="1">
              <a:defRPr/>
            </a:pPr>
            <a:r>
              <a:rPr lang="en-US" altLang="en-US" dirty="0" smtClean="0">
                <a:solidFill>
                  <a:schemeClr val="accent6">
                    <a:lumMod val="50000"/>
                  </a:schemeClr>
                </a:solidFill>
              </a:rPr>
              <a:t>The end user should have control over the trust decisions.</a:t>
            </a:r>
          </a:p>
          <a:p>
            <a:pPr lvl="1" eaLnBrk="1" hangingPunct="1">
              <a:defRPr/>
            </a:pPr>
            <a:r>
              <a:rPr lang="en-US" dirty="0" smtClean="0">
                <a:solidFill>
                  <a:schemeClr val="accent1">
                    <a:lumMod val="50000"/>
                  </a:schemeClr>
                </a:solidFill>
              </a:rPr>
              <a:t>Move trust from the core of the network to the edges.</a:t>
            </a:r>
            <a:endParaRPr lang="en-US" altLang="en-US" dirty="0" smtClean="0">
              <a:solidFill>
                <a:schemeClr val="accent1">
                  <a:lumMod val="50000"/>
                </a:schemeClr>
              </a:solidFill>
            </a:endParaRPr>
          </a:p>
          <a:p>
            <a:pPr eaLnBrk="1" hangingPunct="1">
              <a:defRPr/>
            </a:pPr>
            <a:endParaRPr lang="en-US" altLang="en-US" dirty="0" smtClean="0"/>
          </a:p>
          <a:p>
            <a:pPr eaLnBrk="1" hangingPunct="1">
              <a:defRPr/>
            </a:pPr>
            <a:endParaRPr lang="en-US" altLang="en-US" sz="2800"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Trust to trust Internet</a:t>
            </a:r>
            <a:endParaRPr lang="en-US" dirty="0"/>
          </a:p>
        </p:txBody>
      </p:sp>
      <p:pic>
        <p:nvPicPr>
          <p:cNvPr id="102403" name="Content Placeholder 6" descr="1-2u3bbgEL01KEI2Le65rgsA(1).png"/>
          <p:cNvPicPr>
            <a:picLocks noGrp="1" noChangeAspect="1"/>
          </p:cNvPicPr>
          <p:nvPr>
            <p:ph idx="1"/>
          </p:nvPr>
        </p:nvPicPr>
        <p:blipFill>
          <a:blip r:embed="rId2" cstate="print"/>
          <a:srcRect/>
          <a:stretch>
            <a:fillRect/>
          </a:stretch>
        </p:blipFill>
        <p:spPr>
          <a:xfrm>
            <a:off x="952500" y="1344613"/>
            <a:ext cx="6176963" cy="3311525"/>
          </a:xfrm>
        </p:spPr>
      </p:pic>
      <p:sp>
        <p:nvSpPr>
          <p:cNvPr id="4" name="Date Placeholder 3"/>
          <p:cNvSpPr>
            <a:spLocks noGrp="1"/>
          </p:cNvSpPr>
          <p:nvPr>
            <p:ph type="dt" sz="quarter" idx="10"/>
          </p:nvPr>
        </p:nvSpPr>
        <p:spPr/>
        <p:txBody>
          <a:bodyPr/>
          <a:lstStyle/>
          <a:p>
            <a:pPr>
              <a:defRPr/>
            </a:pPr>
            <a:r>
              <a:rPr lang="en-US" smtClean="0"/>
              <a:t>Univ. of Tehran</a:t>
            </a:r>
            <a:endParaRPr lang="en-US"/>
          </a:p>
        </p:txBody>
      </p:sp>
      <p:sp>
        <p:nvSpPr>
          <p:cNvPr id="5" name="Footer Placeholder 4"/>
          <p:cNvSpPr>
            <a:spLocks noGrp="1"/>
          </p:cNvSpPr>
          <p:nvPr>
            <p:ph type="ftr" sz="quarter" idx="11"/>
          </p:nvPr>
        </p:nvSpPr>
        <p:spPr/>
        <p:txBody>
          <a:bodyPr/>
          <a:lstStyle/>
          <a:p>
            <a:pPr>
              <a:defRPr/>
            </a:pPr>
            <a:r>
              <a:rPr lang="en-US" smtClean="0"/>
              <a:t>Computer Network</a:t>
            </a:r>
            <a:endParaRPr lang="en-US"/>
          </a:p>
        </p:txBody>
      </p:sp>
      <p:sp>
        <p:nvSpPr>
          <p:cNvPr id="6" name="Slide Number Placeholder 5"/>
          <p:cNvSpPr>
            <a:spLocks noGrp="1"/>
          </p:cNvSpPr>
          <p:nvPr>
            <p:ph type="sldNum" sz="quarter" idx="12"/>
          </p:nvPr>
        </p:nvSpPr>
        <p:spPr/>
        <p:txBody>
          <a:bodyPr/>
          <a:lstStyle/>
          <a:p>
            <a:pPr>
              <a:defRPr/>
            </a:pPr>
            <a:fld id="{8ABC2933-FE3D-4717-8CC0-C5931DB33E0B}" type="slidenum">
              <a:rPr lang="en-US" altLang="en-US" smtClean="0"/>
              <a:pPr>
                <a:defRPr/>
              </a:pPr>
              <a:t>78</a:t>
            </a:fld>
            <a:endParaRPr lang="en-US" altLang="en-US"/>
          </a:p>
        </p:txBody>
      </p:sp>
      <p:sp>
        <p:nvSpPr>
          <p:cNvPr id="102407" name="TextBox 7"/>
          <p:cNvSpPr txBox="1">
            <a:spLocks noChangeArrowheads="1"/>
          </p:cNvSpPr>
          <p:nvPr/>
        </p:nvSpPr>
        <p:spPr bwMode="auto">
          <a:xfrm>
            <a:off x="604838" y="4881563"/>
            <a:ext cx="8039100" cy="830262"/>
          </a:xfrm>
          <a:prstGeom prst="rect">
            <a:avLst/>
          </a:prstGeom>
          <a:noFill/>
          <a:ln w="9525">
            <a:noFill/>
            <a:miter lim="800000"/>
            <a:headEnd/>
            <a:tailEnd/>
          </a:ln>
        </p:spPr>
        <p:txBody>
          <a:bodyPr wrap="none">
            <a:spAutoFit/>
          </a:bodyPr>
          <a:lstStyle/>
          <a:p>
            <a:r>
              <a:rPr lang="en-US" sz="2400">
                <a:solidFill>
                  <a:srgbClr val="002060"/>
                </a:solidFill>
              </a:rPr>
              <a:t>DNS and public Key (PKI) server in the network that must</a:t>
            </a:r>
          </a:p>
          <a:p>
            <a:r>
              <a:rPr lang="en-US" sz="2400">
                <a:solidFill>
                  <a:srgbClr val="002060"/>
                </a:solidFill>
              </a:rPr>
              <a:t> be trusted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End to End Internet</a:t>
            </a:r>
            <a:endParaRPr lang="en-US" dirty="0"/>
          </a:p>
        </p:txBody>
      </p:sp>
      <p:sp>
        <p:nvSpPr>
          <p:cNvPr id="4" name="Date Placeholder 3"/>
          <p:cNvSpPr>
            <a:spLocks noGrp="1"/>
          </p:cNvSpPr>
          <p:nvPr>
            <p:ph type="dt" sz="quarter" idx="10"/>
          </p:nvPr>
        </p:nvSpPr>
        <p:spPr/>
        <p:txBody>
          <a:bodyPr/>
          <a:lstStyle/>
          <a:p>
            <a:pPr>
              <a:defRPr/>
            </a:pPr>
            <a:r>
              <a:rPr lang="en-US" smtClean="0"/>
              <a:t>Univ. of Tehran</a:t>
            </a:r>
            <a:endParaRPr lang="en-US"/>
          </a:p>
        </p:txBody>
      </p:sp>
      <p:sp>
        <p:nvSpPr>
          <p:cNvPr id="5" name="Footer Placeholder 4"/>
          <p:cNvSpPr>
            <a:spLocks noGrp="1"/>
          </p:cNvSpPr>
          <p:nvPr>
            <p:ph type="ftr" sz="quarter" idx="11"/>
          </p:nvPr>
        </p:nvSpPr>
        <p:spPr/>
        <p:txBody>
          <a:bodyPr/>
          <a:lstStyle/>
          <a:p>
            <a:pPr>
              <a:defRPr/>
            </a:pPr>
            <a:r>
              <a:rPr lang="en-US" smtClean="0"/>
              <a:t>Computer Network</a:t>
            </a:r>
            <a:endParaRPr lang="en-US"/>
          </a:p>
        </p:txBody>
      </p:sp>
      <p:sp>
        <p:nvSpPr>
          <p:cNvPr id="6" name="Slide Number Placeholder 5"/>
          <p:cNvSpPr>
            <a:spLocks noGrp="1"/>
          </p:cNvSpPr>
          <p:nvPr>
            <p:ph type="sldNum" sz="quarter" idx="12"/>
          </p:nvPr>
        </p:nvSpPr>
        <p:spPr/>
        <p:txBody>
          <a:bodyPr/>
          <a:lstStyle/>
          <a:p>
            <a:pPr>
              <a:defRPr/>
            </a:pPr>
            <a:fld id="{E3046AA2-CD92-473F-8D4C-A8008263FC57}" type="slidenum">
              <a:rPr lang="en-US" altLang="en-US" smtClean="0"/>
              <a:pPr>
                <a:defRPr/>
              </a:pPr>
              <a:t>79</a:t>
            </a:fld>
            <a:endParaRPr lang="en-US" altLang="en-US"/>
          </a:p>
        </p:txBody>
      </p:sp>
      <p:sp>
        <p:nvSpPr>
          <p:cNvPr id="103430" name="TextBox 7"/>
          <p:cNvSpPr txBox="1">
            <a:spLocks noChangeArrowheads="1"/>
          </p:cNvSpPr>
          <p:nvPr/>
        </p:nvSpPr>
        <p:spPr bwMode="auto">
          <a:xfrm>
            <a:off x="604838" y="4881563"/>
            <a:ext cx="7762875" cy="830262"/>
          </a:xfrm>
          <a:prstGeom prst="rect">
            <a:avLst/>
          </a:prstGeom>
          <a:noFill/>
          <a:ln w="9525">
            <a:noFill/>
            <a:miter lim="800000"/>
            <a:headEnd/>
            <a:tailEnd/>
          </a:ln>
        </p:spPr>
        <p:txBody>
          <a:bodyPr wrap="none">
            <a:spAutoFit/>
          </a:bodyPr>
          <a:lstStyle/>
          <a:p>
            <a:r>
              <a:rPr lang="en-US" sz="2400">
                <a:solidFill>
                  <a:srgbClr val="002060"/>
                </a:solidFill>
              </a:rPr>
              <a:t>DNS and public Key (PKI) server in the points that must</a:t>
            </a:r>
          </a:p>
          <a:p>
            <a:r>
              <a:rPr lang="en-US" sz="2400">
                <a:solidFill>
                  <a:srgbClr val="002060"/>
                </a:solidFill>
              </a:rPr>
              <a:t> be trusted .</a:t>
            </a:r>
          </a:p>
        </p:txBody>
      </p:sp>
      <p:pic>
        <p:nvPicPr>
          <p:cNvPr id="103431" name="Content Placeholder 8" descr="1-MDjiOfzW7GGskOw6YLE8yg(1).png"/>
          <p:cNvPicPr>
            <a:picLocks noGrp="1" noChangeAspect="1"/>
          </p:cNvPicPr>
          <p:nvPr>
            <p:ph idx="1"/>
          </p:nvPr>
        </p:nvPicPr>
        <p:blipFill>
          <a:blip r:embed="rId2" cstate="print"/>
          <a:srcRect/>
          <a:stretch>
            <a:fillRect/>
          </a:stretch>
        </p:blipFill>
        <p:spPr>
          <a:xfrm>
            <a:off x="1260475" y="1311275"/>
            <a:ext cx="5341938" cy="347821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p:txBody>
          <a:bodyPr/>
          <a:lstStyle/>
          <a:p>
            <a:pPr>
              <a:defRPr/>
            </a:pPr>
            <a:r>
              <a:rPr lang="en-US" altLang="en-US" smtClean="0"/>
              <a:t>Univ. of Tehran</a:t>
            </a:r>
          </a:p>
        </p:txBody>
      </p:sp>
      <p:sp>
        <p:nvSpPr>
          <p:cNvPr id="10243" name="Footer Placeholder 4"/>
          <p:cNvSpPr>
            <a:spLocks noGrp="1"/>
          </p:cNvSpPr>
          <p:nvPr>
            <p:ph type="ftr" sz="quarter" idx="11"/>
          </p:nvPr>
        </p:nvSpPr>
        <p:spPr/>
        <p:txBody>
          <a:bodyPr/>
          <a:lstStyle/>
          <a:p>
            <a:pPr>
              <a:defRPr/>
            </a:pPr>
            <a:r>
              <a:rPr lang="en-US" altLang="en-US" smtClean="0"/>
              <a:t>Computer Network</a:t>
            </a:r>
          </a:p>
        </p:txBody>
      </p:sp>
      <p:sp>
        <p:nvSpPr>
          <p:cNvPr id="10244" name="Slide Number Placeholder 5"/>
          <p:cNvSpPr>
            <a:spLocks noGrp="1"/>
          </p:cNvSpPr>
          <p:nvPr>
            <p:ph type="sldNum" sz="quarter" idx="12"/>
          </p:nvPr>
        </p:nvSpPr>
        <p:spPr/>
        <p:txBody>
          <a:bodyPr/>
          <a:lstStyle/>
          <a:p>
            <a:pPr>
              <a:defRPr/>
            </a:pPr>
            <a:fld id="{61303CEF-CF7D-4219-9D3D-9DF2A7C11787}" type="slidenum">
              <a:rPr lang="en-US" altLang="en-US" smtClean="0"/>
              <a:pPr>
                <a:defRPr/>
              </a:pPr>
              <a:t>8</a:t>
            </a:fld>
            <a:endParaRPr lang="en-US" altLang="en-US" smtClean="0"/>
          </a:p>
        </p:txBody>
      </p:sp>
      <p:sp>
        <p:nvSpPr>
          <p:cNvPr id="28677" name="Rectangle 2"/>
          <p:cNvSpPr>
            <a:spLocks noGrp="1" noChangeArrowheads="1"/>
          </p:cNvSpPr>
          <p:nvPr>
            <p:ph type="title"/>
          </p:nvPr>
        </p:nvSpPr>
        <p:spPr/>
        <p:txBody>
          <a:bodyPr/>
          <a:lstStyle/>
          <a:p>
            <a:pPr eaLnBrk="1" hangingPunct="1">
              <a:defRPr/>
            </a:pPr>
            <a:r>
              <a:rPr lang="en-US" altLang="en-US" smtClean="0"/>
              <a:t>Solution</a:t>
            </a:r>
          </a:p>
        </p:txBody>
      </p:sp>
      <p:grpSp>
        <p:nvGrpSpPr>
          <p:cNvPr id="10246" name="Group 3"/>
          <p:cNvGrpSpPr>
            <a:grpSpLocks/>
          </p:cNvGrpSpPr>
          <p:nvPr/>
        </p:nvGrpSpPr>
        <p:grpSpPr bwMode="auto">
          <a:xfrm>
            <a:off x="1392238" y="1752600"/>
            <a:ext cx="2179637" cy="1828800"/>
            <a:chOff x="832" y="1344"/>
            <a:chExt cx="1136" cy="1024"/>
          </a:xfrm>
        </p:grpSpPr>
        <p:sp>
          <p:nvSpPr>
            <p:cNvPr id="10406" name="Oval 4"/>
            <p:cNvSpPr>
              <a:spLocks noChangeArrowheads="1"/>
            </p:cNvSpPr>
            <p:nvPr/>
          </p:nvSpPr>
          <p:spPr bwMode="auto">
            <a:xfrm>
              <a:off x="1220" y="1344"/>
              <a:ext cx="495" cy="424"/>
            </a:xfrm>
            <a:prstGeom prst="ellipse">
              <a:avLst/>
            </a:prstGeom>
            <a:solidFill>
              <a:srgbClr val="FFFF99"/>
            </a:solidFill>
            <a:ln w="9525">
              <a:solidFill>
                <a:srgbClr val="FFFF99"/>
              </a:solidFill>
              <a:round/>
              <a:headEnd/>
              <a:tailEnd/>
            </a:ln>
          </p:spPr>
          <p:txBody>
            <a:bodyPr/>
            <a:lstStyle/>
            <a:p>
              <a:pPr algn="ctr"/>
              <a:endParaRPr lang="en-US" altLang="en-US"/>
            </a:p>
          </p:txBody>
        </p:sp>
        <p:sp>
          <p:nvSpPr>
            <p:cNvPr id="10407" name="Oval 5"/>
            <p:cNvSpPr>
              <a:spLocks noChangeArrowheads="1"/>
            </p:cNvSpPr>
            <p:nvPr/>
          </p:nvSpPr>
          <p:spPr bwMode="auto">
            <a:xfrm>
              <a:off x="948" y="1455"/>
              <a:ext cx="379" cy="424"/>
            </a:xfrm>
            <a:prstGeom prst="ellipse">
              <a:avLst/>
            </a:prstGeom>
            <a:solidFill>
              <a:srgbClr val="FFFF99"/>
            </a:solidFill>
            <a:ln w="9525">
              <a:solidFill>
                <a:srgbClr val="FFFF99"/>
              </a:solidFill>
              <a:round/>
              <a:headEnd/>
              <a:tailEnd/>
            </a:ln>
          </p:spPr>
          <p:txBody>
            <a:bodyPr/>
            <a:lstStyle/>
            <a:p>
              <a:pPr algn="ctr"/>
              <a:endParaRPr lang="en-US" altLang="en-US"/>
            </a:p>
          </p:txBody>
        </p:sp>
        <p:sp>
          <p:nvSpPr>
            <p:cNvPr id="10408" name="Oval 6"/>
            <p:cNvSpPr>
              <a:spLocks noChangeArrowheads="1"/>
            </p:cNvSpPr>
            <p:nvPr/>
          </p:nvSpPr>
          <p:spPr bwMode="auto">
            <a:xfrm>
              <a:off x="832" y="1710"/>
              <a:ext cx="256" cy="306"/>
            </a:xfrm>
            <a:prstGeom prst="ellipse">
              <a:avLst/>
            </a:prstGeom>
            <a:solidFill>
              <a:srgbClr val="FFFF99"/>
            </a:solidFill>
            <a:ln w="9525">
              <a:solidFill>
                <a:srgbClr val="FFFF99"/>
              </a:solidFill>
              <a:round/>
              <a:headEnd/>
              <a:tailEnd/>
            </a:ln>
          </p:spPr>
          <p:txBody>
            <a:bodyPr/>
            <a:lstStyle/>
            <a:p>
              <a:pPr algn="ctr"/>
              <a:endParaRPr lang="en-US" altLang="en-US"/>
            </a:p>
          </p:txBody>
        </p:sp>
        <p:sp>
          <p:nvSpPr>
            <p:cNvPr id="10409" name="Oval 7"/>
            <p:cNvSpPr>
              <a:spLocks noChangeArrowheads="1"/>
            </p:cNvSpPr>
            <p:nvPr/>
          </p:nvSpPr>
          <p:spPr bwMode="auto">
            <a:xfrm>
              <a:off x="909" y="1862"/>
              <a:ext cx="435" cy="442"/>
            </a:xfrm>
            <a:prstGeom prst="ellipse">
              <a:avLst/>
            </a:prstGeom>
            <a:solidFill>
              <a:srgbClr val="FFFF99"/>
            </a:solidFill>
            <a:ln w="9525">
              <a:solidFill>
                <a:srgbClr val="FFFF99"/>
              </a:solidFill>
              <a:round/>
              <a:headEnd/>
              <a:tailEnd/>
            </a:ln>
          </p:spPr>
          <p:txBody>
            <a:bodyPr/>
            <a:lstStyle/>
            <a:p>
              <a:pPr algn="ctr"/>
              <a:endParaRPr lang="en-US" altLang="en-US"/>
            </a:p>
          </p:txBody>
        </p:sp>
        <p:sp>
          <p:nvSpPr>
            <p:cNvPr id="10410" name="Oval 8"/>
            <p:cNvSpPr>
              <a:spLocks noChangeArrowheads="1"/>
            </p:cNvSpPr>
            <p:nvPr/>
          </p:nvSpPr>
          <p:spPr bwMode="auto">
            <a:xfrm>
              <a:off x="1086" y="1924"/>
              <a:ext cx="671" cy="444"/>
            </a:xfrm>
            <a:prstGeom prst="ellipse">
              <a:avLst/>
            </a:prstGeom>
            <a:solidFill>
              <a:srgbClr val="FFFF99"/>
            </a:solidFill>
            <a:ln w="9525">
              <a:solidFill>
                <a:srgbClr val="FFFF99"/>
              </a:solidFill>
              <a:round/>
              <a:headEnd/>
              <a:tailEnd/>
            </a:ln>
          </p:spPr>
          <p:txBody>
            <a:bodyPr/>
            <a:lstStyle/>
            <a:p>
              <a:pPr algn="ctr"/>
              <a:endParaRPr lang="en-US" altLang="en-US"/>
            </a:p>
          </p:txBody>
        </p:sp>
        <p:sp>
          <p:nvSpPr>
            <p:cNvPr id="10411" name="Oval 9"/>
            <p:cNvSpPr>
              <a:spLocks noChangeArrowheads="1"/>
            </p:cNvSpPr>
            <p:nvPr/>
          </p:nvSpPr>
          <p:spPr bwMode="auto">
            <a:xfrm>
              <a:off x="1605" y="1488"/>
              <a:ext cx="311" cy="312"/>
            </a:xfrm>
            <a:prstGeom prst="ellipse">
              <a:avLst/>
            </a:prstGeom>
            <a:solidFill>
              <a:srgbClr val="FFFF99"/>
            </a:solidFill>
            <a:ln w="9525">
              <a:solidFill>
                <a:srgbClr val="FFFF99"/>
              </a:solidFill>
              <a:round/>
              <a:headEnd/>
              <a:tailEnd/>
            </a:ln>
          </p:spPr>
          <p:txBody>
            <a:bodyPr/>
            <a:lstStyle/>
            <a:p>
              <a:pPr algn="ctr"/>
              <a:endParaRPr lang="en-US" altLang="en-US"/>
            </a:p>
          </p:txBody>
        </p:sp>
        <p:sp>
          <p:nvSpPr>
            <p:cNvPr id="10412" name="Oval 10"/>
            <p:cNvSpPr>
              <a:spLocks noChangeArrowheads="1"/>
            </p:cNvSpPr>
            <p:nvPr/>
          </p:nvSpPr>
          <p:spPr bwMode="auto">
            <a:xfrm>
              <a:off x="1602" y="1681"/>
              <a:ext cx="366" cy="333"/>
            </a:xfrm>
            <a:prstGeom prst="ellipse">
              <a:avLst/>
            </a:prstGeom>
            <a:solidFill>
              <a:srgbClr val="FFFF99"/>
            </a:solidFill>
            <a:ln w="9525">
              <a:solidFill>
                <a:srgbClr val="FFFF99"/>
              </a:solidFill>
              <a:round/>
              <a:headEnd/>
              <a:tailEnd/>
            </a:ln>
          </p:spPr>
          <p:txBody>
            <a:bodyPr/>
            <a:lstStyle/>
            <a:p>
              <a:pPr algn="ctr"/>
              <a:endParaRPr lang="en-US" altLang="en-US"/>
            </a:p>
          </p:txBody>
        </p:sp>
        <p:sp>
          <p:nvSpPr>
            <p:cNvPr id="10413" name="Oval 11"/>
            <p:cNvSpPr>
              <a:spLocks noChangeArrowheads="1"/>
            </p:cNvSpPr>
            <p:nvPr/>
          </p:nvSpPr>
          <p:spPr bwMode="auto">
            <a:xfrm>
              <a:off x="1569" y="1751"/>
              <a:ext cx="364" cy="547"/>
            </a:xfrm>
            <a:prstGeom prst="ellipse">
              <a:avLst/>
            </a:prstGeom>
            <a:solidFill>
              <a:srgbClr val="FFFF99"/>
            </a:solidFill>
            <a:ln w="9525">
              <a:solidFill>
                <a:srgbClr val="FFFF99"/>
              </a:solidFill>
              <a:round/>
              <a:headEnd/>
              <a:tailEnd/>
            </a:ln>
          </p:spPr>
          <p:txBody>
            <a:bodyPr/>
            <a:lstStyle/>
            <a:p>
              <a:pPr algn="ctr"/>
              <a:endParaRPr lang="en-US" altLang="en-US"/>
            </a:p>
          </p:txBody>
        </p:sp>
        <p:sp>
          <p:nvSpPr>
            <p:cNvPr id="10414" name="Oval 12"/>
            <p:cNvSpPr>
              <a:spLocks noChangeArrowheads="1"/>
            </p:cNvSpPr>
            <p:nvPr/>
          </p:nvSpPr>
          <p:spPr bwMode="auto">
            <a:xfrm>
              <a:off x="912" y="1434"/>
              <a:ext cx="1008" cy="918"/>
            </a:xfrm>
            <a:prstGeom prst="ellipse">
              <a:avLst/>
            </a:prstGeom>
            <a:solidFill>
              <a:srgbClr val="FFFF99"/>
            </a:solidFill>
            <a:ln w="9525">
              <a:solidFill>
                <a:srgbClr val="FFFF99"/>
              </a:solidFill>
              <a:round/>
              <a:headEnd/>
              <a:tailEnd/>
            </a:ln>
          </p:spPr>
          <p:txBody>
            <a:bodyPr/>
            <a:lstStyle/>
            <a:p>
              <a:pPr algn="ctr"/>
              <a:endParaRPr lang="en-US" altLang="en-US"/>
            </a:p>
          </p:txBody>
        </p:sp>
      </p:grpSp>
      <p:sp>
        <p:nvSpPr>
          <p:cNvPr id="10247" name="Rectangle 13"/>
          <p:cNvSpPr>
            <a:spLocks noChangeArrowheads="1"/>
          </p:cNvSpPr>
          <p:nvPr/>
        </p:nvSpPr>
        <p:spPr bwMode="auto">
          <a:xfrm>
            <a:off x="2047875" y="2209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48" name="Rectangle 14"/>
          <p:cNvSpPr>
            <a:spLocks noChangeArrowheads="1"/>
          </p:cNvSpPr>
          <p:nvPr/>
        </p:nvSpPr>
        <p:spPr bwMode="auto">
          <a:xfrm>
            <a:off x="1362075" y="26860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49" name="Rectangle 15"/>
          <p:cNvSpPr>
            <a:spLocks noChangeArrowheads="1"/>
          </p:cNvSpPr>
          <p:nvPr/>
        </p:nvSpPr>
        <p:spPr bwMode="auto">
          <a:xfrm>
            <a:off x="2006600" y="33718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50" name="Rectangle 16"/>
          <p:cNvSpPr>
            <a:spLocks noChangeArrowheads="1"/>
          </p:cNvSpPr>
          <p:nvPr/>
        </p:nvSpPr>
        <p:spPr bwMode="auto">
          <a:xfrm>
            <a:off x="2927350" y="33718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51" name="Rectangle 17"/>
          <p:cNvSpPr>
            <a:spLocks noChangeArrowheads="1"/>
          </p:cNvSpPr>
          <p:nvPr/>
        </p:nvSpPr>
        <p:spPr bwMode="auto">
          <a:xfrm>
            <a:off x="3295650" y="2428875"/>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52" name="Rectangle 18"/>
          <p:cNvSpPr>
            <a:spLocks noChangeArrowheads="1"/>
          </p:cNvSpPr>
          <p:nvPr/>
        </p:nvSpPr>
        <p:spPr bwMode="auto">
          <a:xfrm>
            <a:off x="2743200" y="23431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cxnSp>
        <p:nvCxnSpPr>
          <p:cNvPr id="10253" name="AutoShape 19"/>
          <p:cNvCxnSpPr>
            <a:cxnSpLocks noChangeShapeType="1"/>
            <a:stCxn id="10248" idx="3"/>
            <a:endCxn id="10247" idx="1"/>
          </p:cNvCxnSpPr>
          <p:nvPr/>
        </p:nvCxnSpPr>
        <p:spPr bwMode="auto">
          <a:xfrm flipV="1">
            <a:off x="1546225" y="2295525"/>
            <a:ext cx="501650" cy="476250"/>
          </a:xfrm>
          <a:prstGeom prst="straightConnector1">
            <a:avLst/>
          </a:prstGeom>
          <a:noFill/>
          <a:ln w="25400">
            <a:solidFill>
              <a:schemeClr val="tx1"/>
            </a:solidFill>
            <a:round/>
            <a:headEnd/>
            <a:tailEnd/>
          </a:ln>
        </p:spPr>
      </p:cxnSp>
      <p:cxnSp>
        <p:nvCxnSpPr>
          <p:cNvPr id="10254" name="AutoShape 20"/>
          <p:cNvCxnSpPr>
            <a:cxnSpLocks noChangeShapeType="1"/>
            <a:stCxn id="10247" idx="3"/>
            <a:endCxn id="10252" idx="1"/>
          </p:cNvCxnSpPr>
          <p:nvPr/>
        </p:nvCxnSpPr>
        <p:spPr bwMode="auto">
          <a:xfrm>
            <a:off x="2232025" y="2295525"/>
            <a:ext cx="511175" cy="133350"/>
          </a:xfrm>
          <a:prstGeom prst="straightConnector1">
            <a:avLst/>
          </a:prstGeom>
          <a:noFill/>
          <a:ln w="25400">
            <a:solidFill>
              <a:schemeClr val="tx1"/>
            </a:solidFill>
            <a:round/>
            <a:headEnd/>
            <a:tailEnd/>
          </a:ln>
        </p:spPr>
      </p:cxnSp>
      <p:cxnSp>
        <p:nvCxnSpPr>
          <p:cNvPr id="10255" name="AutoShape 21"/>
          <p:cNvCxnSpPr>
            <a:cxnSpLocks noChangeShapeType="1"/>
            <a:stCxn id="10252" idx="3"/>
            <a:endCxn id="10251" idx="1"/>
          </p:cNvCxnSpPr>
          <p:nvPr/>
        </p:nvCxnSpPr>
        <p:spPr bwMode="auto">
          <a:xfrm>
            <a:off x="2927350" y="2428875"/>
            <a:ext cx="368300" cy="85725"/>
          </a:xfrm>
          <a:prstGeom prst="straightConnector1">
            <a:avLst/>
          </a:prstGeom>
          <a:noFill/>
          <a:ln w="25400">
            <a:solidFill>
              <a:schemeClr val="tx1"/>
            </a:solidFill>
            <a:round/>
            <a:headEnd/>
            <a:tailEnd/>
          </a:ln>
        </p:spPr>
      </p:cxnSp>
      <p:cxnSp>
        <p:nvCxnSpPr>
          <p:cNvPr id="10256" name="AutoShape 22"/>
          <p:cNvCxnSpPr>
            <a:cxnSpLocks noChangeShapeType="1"/>
            <a:stCxn id="10249" idx="0"/>
            <a:endCxn id="10252" idx="2"/>
          </p:cNvCxnSpPr>
          <p:nvPr/>
        </p:nvCxnSpPr>
        <p:spPr bwMode="auto">
          <a:xfrm flipV="1">
            <a:off x="2098675" y="2514600"/>
            <a:ext cx="736600" cy="857250"/>
          </a:xfrm>
          <a:prstGeom prst="straightConnector1">
            <a:avLst/>
          </a:prstGeom>
          <a:noFill/>
          <a:ln w="25400">
            <a:solidFill>
              <a:schemeClr val="tx1"/>
            </a:solidFill>
            <a:round/>
            <a:headEnd/>
            <a:tailEnd/>
          </a:ln>
        </p:spPr>
      </p:cxnSp>
      <p:cxnSp>
        <p:nvCxnSpPr>
          <p:cNvPr id="10257" name="AutoShape 23"/>
          <p:cNvCxnSpPr>
            <a:cxnSpLocks noChangeShapeType="1"/>
            <a:stCxn id="10250" idx="0"/>
            <a:endCxn id="10251" idx="2"/>
          </p:cNvCxnSpPr>
          <p:nvPr/>
        </p:nvCxnSpPr>
        <p:spPr bwMode="auto">
          <a:xfrm flipV="1">
            <a:off x="3019425" y="2600325"/>
            <a:ext cx="368300" cy="771525"/>
          </a:xfrm>
          <a:prstGeom prst="straightConnector1">
            <a:avLst/>
          </a:prstGeom>
          <a:noFill/>
          <a:ln w="25400">
            <a:solidFill>
              <a:schemeClr val="tx1"/>
            </a:solidFill>
            <a:round/>
            <a:headEnd/>
            <a:tailEnd/>
          </a:ln>
        </p:spPr>
      </p:cxnSp>
      <p:cxnSp>
        <p:nvCxnSpPr>
          <p:cNvPr id="10258" name="AutoShape 24"/>
          <p:cNvCxnSpPr>
            <a:cxnSpLocks noChangeShapeType="1"/>
            <a:stCxn id="10249" idx="3"/>
            <a:endCxn id="10250" idx="1"/>
          </p:cNvCxnSpPr>
          <p:nvPr/>
        </p:nvCxnSpPr>
        <p:spPr bwMode="auto">
          <a:xfrm>
            <a:off x="2190750" y="3457575"/>
            <a:ext cx="736600" cy="0"/>
          </a:xfrm>
          <a:prstGeom prst="straightConnector1">
            <a:avLst/>
          </a:prstGeom>
          <a:noFill/>
          <a:ln w="25400">
            <a:solidFill>
              <a:schemeClr val="tx1"/>
            </a:solidFill>
            <a:round/>
            <a:headEnd/>
            <a:tailEnd/>
          </a:ln>
        </p:spPr>
      </p:cxnSp>
      <p:cxnSp>
        <p:nvCxnSpPr>
          <p:cNvPr id="10259" name="AutoShape 25"/>
          <p:cNvCxnSpPr>
            <a:cxnSpLocks noChangeShapeType="1"/>
          </p:cNvCxnSpPr>
          <p:nvPr/>
        </p:nvCxnSpPr>
        <p:spPr bwMode="auto">
          <a:xfrm>
            <a:off x="1514475" y="2743200"/>
            <a:ext cx="460375" cy="685800"/>
          </a:xfrm>
          <a:prstGeom prst="straightConnector1">
            <a:avLst/>
          </a:prstGeom>
          <a:noFill/>
          <a:ln w="25400">
            <a:solidFill>
              <a:schemeClr val="tx1"/>
            </a:solidFill>
            <a:round/>
            <a:headEnd/>
            <a:tailEnd/>
          </a:ln>
        </p:spPr>
      </p:cxnSp>
      <p:grpSp>
        <p:nvGrpSpPr>
          <p:cNvPr id="10260" name="Group 26"/>
          <p:cNvGrpSpPr>
            <a:grpSpLocks/>
          </p:cNvGrpSpPr>
          <p:nvPr/>
        </p:nvGrpSpPr>
        <p:grpSpPr bwMode="auto">
          <a:xfrm>
            <a:off x="533400" y="2438400"/>
            <a:ext cx="523875" cy="488950"/>
            <a:chOff x="1014" y="912"/>
            <a:chExt cx="574" cy="596"/>
          </a:xfrm>
        </p:grpSpPr>
        <p:sp>
          <p:nvSpPr>
            <p:cNvPr id="10394" name="Freeform 27"/>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395" name="Line 28"/>
            <p:cNvSpPr>
              <a:spLocks noChangeShapeType="1"/>
            </p:cNvSpPr>
            <p:nvPr/>
          </p:nvSpPr>
          <p:spPr bwMode="auto">
            <a:xfrm>
              <a:off x="1138" y="1303"/>
              <a:ext cx="322" cy="1"/>
            </a:xfrm>
            <a:prstGeom prst="line">
              <a:avLst/>
            </a:prstGeom>
            <a:noFill/>
            <a:ln w="15875">
              <a:solidFill>
                <a:srgbClr val="000000"/>
              </a:solidFill>
              <a:round/>
              <a:headEnd/>
              <a:tailEnd/>
            </a:ln>
          </p:spPr>
          <p:txBody>
            <a:bodyPr/>
            <a:lstStyle/>
            <a:p>
              <a:endParaRPr lang="en-US"/>
            </a:p>
          </p:txBody>
        </p:sp>
        <p:sp>
          <p:nvSpPr>
            <p:cNvPr id="10396" name="Line 29"/>
            <p:cNvSpPr>
              <a:spLocks noChangeShapeType="1"/>
            </p:cNvSpPr>
            <p:nvPr/>
          </p:nvSpPr>
          <p:spPr bwMode="auto">
            <a:xfrm>
              <a:off x="1138" y="1276"/>
              <a:ext cx="322" cy="1"/>
            </a:xfrm>
            <a:prstGeom prst="line">
              <a:avLst/>
            </a:prstGeom>
            <a:noFill/>
            <a:ln w="15875">
              <a:solidFill>
                <a:srgbClr val="000000"/>
              </a:solidFill>
              <a:round/>
              <a:headEnd/>
              <a:tailEnd/>
            </a:ln>
          </p:spPr>
          <p:txBody>
            <a:bodyPr/>
            <a:lstStyle/>
            <a:p>
              <a:endParaRPr lang="en-US"/>
            </a:p>
          </p:txBody>
        </p:sp>
        <p:sp>
          <p:nvSpPr>
            <p:cNvPr id="10397" name="Freeform 30"/>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398" name="Line 31"/>
            <p:cNvSpPr>
              <a:spLocks noChangeShapeType="1"/>
            </p:cNvSpPr>
            <p:nvPr/>
          </p:nvSpPr>
          <p:spPr bwMode="auto">
            <a:xfrm>
              <a:off x="1310" y="1379"/>
              <a:ext cx="188" cy="1"/>
            </a:xfrm>
            <a:prstGeom prst="line">
              <a:avLst/>
            </a:prstGeom>
            <a:noFill/>
            <a:ln w="4763">
              <a:solidFill>
                <a:srgbClr val="000000"/>
              </a:solidFill>
              <a:round/>
              <a:headEnd/>
              <a:tailEnd/>
            </a:ln>
          </p:spPr>
          <p:txBody>
            <a:bodyPr/>
            <a:lstStyle/>
            <a:p>
              <a:endParaRPr lang="en-US"/>
            </a:p>
          </p:txBody>
        </p:sp>
        <p:sp>
          <p:nvSpPr>
            <p:cNvPr id="10399" name="Line 32"/>
            <p:cNvSpPr>
              <a:spLocks noChangeShapeType="1"/>
            </p:cNvSpPr>
            <p:nvPr/>
          </p:nvSpPr>
          <p:spPr bwMode="auto">
            <a:xfrm>
              <a:off x="1310" y="1435"/>
              <a:ext cx="188" cy="1"/>
            </a:xfrm>
            <a:prstGeom prst="line">
              <a:avLst/>
            </a:prstGeom>
            <a:noFill/>
            <a:ln w="4763">
              <a:solidFill>
                <a:srgbClr val="000000"/>
              </a:solidFill>
              <a:round/>
              <a:headEnd/>
              <a:tailEnd/>
            </a:ln>
          </p:spPr>
          <p:txBody>
            <a:bodyPr/>
            <a:lstStyle/>
            <a:p>
              <a:endParaRPr lang="en-US"/>
            </a:p>
          </p:txBody>
        </p:sp>
        <p:sp>
          <p:nvSpPr>
            <p:cNvPr id="10400" name="Line 33"/>
            <p:cNvSpPr>
              <a:spLocks noChangeShapeType="1"/>
            </p:cNvSpPr>
            <p:nvPr/>
          </p:nvSpPr>
          <p:spPr bwMode="auto">
            <a:xfrm>
              <a:off x="1317" y="1405"/>
              <a:ext cx="172" cy="1"/>
            </a:xfrm>
            <a:prstGeom prst="line">
              <a:avLst/>
            </a:prstGeom>
            <a:noFill/>
            <a:ln w="4763">
              <a:solidFill>
                <a:srgbClr val="000000"/>
              </a:solidFill>
              <a:round/>
              <a:headEnd/>
              <a:tailEnd/>
            </a:ln>
          </p:spPr>
          <p:txBody>
            <a:bodyPr/>
            <a:lstStyle/>
            <a:p>
              <a:endParaRPr lang="en-US"/>
            </a:p>
          </p:txBody>
        </p:sp>
        <p:sp>
          <p:nvSpPr>
            <p:cNvPr id="10401" name="Rectangle 34"/>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lstStyle/>
            <a:p>
              <a:pPr algn="ctr"/>
              <a:endParaRPr lang="en-US" altLang="en-US"/>
            </a:p>
          </p:txBody>
        </p:sp>
        <p:sp>
          <p:nvSpPr>
            <p:cNvPr id="10402" name="Freeform 35"/>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403" name="Line 36"/>
            <p:cNvSpPr>
              <a:spLocks noChangeShapeType="1"/>
            </p:cNvSpPr>
            <p:nvPr/>
          </p:nvSpPr>
          <p:spPr bwMode="auto">
            <a:xfrm>
              <a:off x="1084" y="1257"/>
              <a:ext cx="430" cy="1"/>
            </a:xfrm>
            <a:prstGeom prst="line">
              <a:avLst/>
            </a:prstGeom>
            <a:noFill/>
            <a:ln w="4763">
              <a:solidFill>
                <a:srgbClr val="000000"/>
              </a:solidFill>
              <a:round/>
              <a:headEnd/>
              <a:tailEnd/>
            </a:ln>
          </p:spPr>
          <p:txBody>
            <a:bodyPr/>
            <a:lstStyle/>
            <a:p>
              <a:endParaRPr lang="en-US"/>
            </a:p>
          </p:txBody>
        </p:sp>
        <p:sp>
          <p:nvSpPr>
            <p:cNvPr id="10404" name="Line 37"/>
            <p:cNvSpPr>
              <a:spLocks noChangeShapeType="1"/>
            </p:cNvSpPr>
            <p:nvPr/>
          </p:nvSpPr>
          <p:spPr bwMode="auto">
            <a:xfrm flipV="1">
              <a:off x="1193" y="1257"/>
              <a:ext cx="1" cy="19"/>
            </a:xfrm>
            <a:prstGeom prst="line">
              <a:avLst/>
            </a:prstGeom>
            <a:noFill/>
            <a:ln w="4763">
              <a:solidFill>
                <a:srgbClr val="000000"/>
              </a:solidFill>
              <a:round/>
              <a:headEnd/>
              <a:tailEnd/>
            </a:ln>
          </p:spPr>
          <p:txBody>
            <a:bodyPr/>
            <a:lstStyle/>
            <a:p>
              <a:endParaRPr lang="en-US"/>
            </a:p>
          </p:txBody>
        </p:sp>
        <p:sp>
          <p:nvSpPr>
            <p:cNvPr id="10405" name="Line 38"/>
            <p:cNvSpPr>
              <a:spLocks noChangeShapeType="1"/>
            </p:cNvSpPr>
            <p:nvPr/>
          </p:nvSpPr>
          <p:spPr bwMode="auto">
            <a:xfrm flipV="1">
              <a:off x="1301" y="1257"/>
              <a:ext cx="1" cy="19"/>
            </a:xfrm>
            <a:prstGeom prst="line">
              <a:avLst/>
            </a:prstGeom>
            <a:noFill/>
            <a:ln w="4763">
              <a:solidFill>
                <a:srgbClr val="000000"/>
              </a:solidFill>
              <a:round/>
              <a:headEnd/>
              <a:tailEnd/>
            </a:ln>
          </p:spPr>
          <p:txBody>
            <a:bodyPr/>
            <a:lstStyle/>
            <a:p>
              <a:endParaRPr lang="en-US"/>
            </a:p>
          </p:txBody>
        </p:sp>
      </p:grpSp>
      <p:grpSp>
        <p:nvGrpSpPr>
          <p:cNvPr id="10261" name="Group 39"/>
          <p:cNvGrpSpPr>
            <a:grpSpLocks/>
          </p:cNvGrpSpPr>
          <p:nvPr/>
        </p:nvGrpSpPr>
        <p:grpSpPr bwMode="auto">
          <a:xfrm>
            <a:off x="3657600" y="2133600"/>
            <a:ext cx="523875" cy="488950"/>
            <a:chOff x="1014" y="912"/>
            <a:chExt cx="574" cy="596"/>
          </a:xfrm>
        </p:grpSpPr>
        <p:sp>
          <p:nvSpPr>
            <p:cNvPr id="10382" name="Freeform 40"/>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383" name="Line 41"/>
            <p:cNvSpPr>
              <a:spLocks noChangeShapeType="1"/>
            </p:cNvSpPr>
            <p:nvPr/>
          </p:nvSpPr>
          <p:spPr bwMode="auto">
            <a:xfrm>
              <a:off x="1138" y="1303"/>
              <a:ext cx="322" cy="1"/>
            </a:xfrm>
            <a:prstGeom prst="line">
              <a:avLst/>
            </a:prstGeom>
            <a:noFill/>
            <a:ln w="15875">
              <a:solidFill>
                <a:srgbClr val="000000"/>
              </a:solidFill>
              <a:round/>
              <a:headEnd/>
              <a:tailEnd/>
            </a:ln>
          </p:spPr>
          <p:txBody>
            <a:bodyPr/>
            <a:lstStyle/>
            <a:p>
              <a:endParaRPr lang="en-US"/>
            </a:p>
          </p:txBody>
        </p:sp>
        <p:sp>
          <p:nvSpPr>
            <p:cNvPr id="10384" name="Line 42"/>
            <p:cNvSpPr>
              <a:spLocks noChangeShapeType="1"/>
            </p:cNvSpPr>
            <p:nvPr/>
          </p:nvSpPr>
          <p:spPr bwMode="auto">
            <a:xfrm>
              <a:off x="1138" y="1276"/>
              <a:ext cx="322" cy="1"/>
            </a:xfrm>
            <a:prstGeom prst="line">
              <a:avLst/>
            </a:prstGeom>
            <a:noFill/>
            <a:ln w="15875">
              <a:solidFill>
                <a:srgbClr val="000000"/>
              </a:solidFill>
              <a:round/>
              <a:headEnd/>
              <a:tailEnd/>
            </a:ln>
          </p:spPr>
          <p:txBody>
            <a:bodyPr/>
            <a:lstStyle/>
            <a:p>
              <a:endParaRPr lang="en-US"/>
            </a:p>
          </p:txBody>
        </p:sp>
        <p:sp>
          <p:nvSpPr>
            <p:cNvPr id="10385" name="Freeform 43"/>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386" name="Line 44"/>
            <p:cNvSpPr>
              <a:spLocks noChangeShapeType="1"/>
            </p:cNvSpPr>
            <p:nvPr/>
          </p:nvSpPr>
          <p:spPr bwMode="auto">
            <a:xfrm>
              <a:off x="1310" y="1379"/>
              <a:ext cx="188" cy="1"/>
            </a:xfrm>
            <a:prstGeom prst="line">
              <a:avLst/>
            </a:prstGeom>
            <a:noFill/>
            <a:ln w="4763">
              <a:solidFill>
                <a:srgbClr val="000000"/>
              </a:solidFill>
              <a:round/>
              <a:headEnd/>
              <a:tailEnd/>
            </a:ln>
          </p:spPr>
          <p:txBody>
            <a:bodyPr/>
            <a:lstStyle/>
            <a:p>
              <a:endParaRPr lang="en-US"/>
            </a:p>
          </p:txBody>
        </p:sp>
        <p:sp>
          <p:nvSpPr>
            <p:cNvPr id="10387" name="Line 45"/>
            <p:cNvSpPr>
              <a:spLocks noChangeShapeType="1"/>
            </p:cNvSpPr>
            <p:nvPr/>
          </p:nvSpPr>
          <p:spPr bwMode="auto">
            <a:xfrm>
              <a:off x="1310" y="1435"/>
              <a:ext cx="188" cy="1"/>
            </a:xfrm>
            <a:prstGeom prst="line">
              <a:avLst/>
            </a:prstGeom>
            <a:noFill/>
            <a:ln w="4763">
              <a:solidFill>
                <a:srgbClr val="000000"/>
              </a:solidFill>
              <a:round/>
              <a:headEnd/>
              <a:tailEnd/>
            </a:ln>
          </p:spPr>
          <p:txBody>
            <a:bodyPr/>
            <a:lstStyle/>
            <a:p>
              <a:endParaRPr lang="en-US"/>
            </a:p>
          </p:txBody>
        </p:sp>
        <p:sp>
          <p:nvSpPr>
            <p:cNvPr id="10388" name="Line 46"/>
            <p:cNvSpPr>
              <a:spLocks noChangeShapeType="1"/>
            </p:cNvSpPr>
            <p:nvPr/>
          </p:nvSpPr>
          <p:spPr bwMode="auto">
            <a:xfrm>
              <a:off x="1317" y="1405"/>
              <a:ext cx="172" cy="1"/>
            </a:xfrm>
            <a:prstGeom prst="line">
              <a:avLst/>
            </a:prstGeom>
            <a:noFill/>
            <a:ln w="4763">
              <a:solidFill>
                <a:srgbClr val="000000"/>
              </a:solidFill>
              <a:round/>
              <a:headEnd/>
              <a:tailEnd/>
            </a:ln>
          </p:spPr>
          <p:txBody>
            <a:bodyPr/>
            <a:lstStyle/>
            <a:p>
              <a:endParaRPr lang="en-US"/>
            </a:p>
          </p:txBody>
        </p:sp>
        <p:sp>
          <p:nvSpPr>
            <p:cNvPr id="10389" name="Rectangle 47"/>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lstStyle/>
            <a:p>
              <a:pPr algn="ctr"/>
              <a:endParaRPr lang="en-US" altLang="en-US"/>
            </a:p>
          </p:txBody>
        </p:sp>
        <p:sp>
          <p:nvSpPr>
            <p:cNvPr id="10390" name="Freeform 48"/>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391" name="Line 49"/>
            <p:cNvSpPr>
              <a:spLocks noChangeShapeType="1"/>
            </p:cNvSpPr>
            <p:nvPr/>
          </p:nvSpPr>
          <p:spPr bwMode="auto">
            <a:xfrm>
              <a:off x="1084" y="1257"/>
              <a:ext cx="430" cy="1"/>
            </a:xfrm>
            <a:prstGeom prst="line">
              <a:avLst/>
            </a:prstGeom>
            <a:noFill/>
            <a:ln w="4763">
              <a:solidFill>
                <a:srgbClr val="000000"/>
              </a:solidFill>
              <a:round/>
              <a:headEnd/>
              <a:tailEnd/>
            </a:ln>
          </p:spPr>
          <p:txBody>
            <a:bodyPr/>
            <a:lstStyle/>
            <a:p>
              <a:endParaRPr lang="en-US"/>
            </a:p>
          </p:txBody>
        </p:sp>
        <p:sp>
          <p:nvSpPr>
            <p:cNvPr id="10392" name="Line 50"/>
            <p:cNvSpPr>
              <a:spLocks noChangeShapeType="1"/>
            </p:cNvSpPr>
            <p:nvPr/>
          </p:nvSpPr>
          <p:spPr bwMode="auto">
            <a:xfrm flipV="1">
              <a:off x="1193" y="1257"/>
              <a:ext cx="1" cy="19"/>
            </a:xfrm>
            <a:prstGeom prst="line">
              <a:avLst/>
            </a:prstGeom>
            <a:noFill/>
            <a:ln w="4763">
              <a:solidFill>
                <a:srgbClr val="000000"/>
              </a:solidFill>
              <a:round/>
              <a:headEnd/>
              <a:tailEnd/>
            </a:ln>
          </p:spPr>
          <p:txBody>
            <a:bodyPr/>
            <a:lstStyle/>
            <a:p>
              <a:endParaRPr lang="en-US"/>
            </a:p>
          </p:txBody>
        </p:sp>
        <p:sp>
          <p:nvSpPr>
            <p:cNvPr id="10393" name="Line 51"/>
            <p:cNvSpPr>
              <a:spLocks noChangeShapeType="1"/>
            </p:cNvSpPr>
            <p:nvPr/>
          </p:nvSpPr>
          <p:spPr bwMode="auto">
            <a:xfrm flipV="1">
              <a:off x="1301" y="1257"/>
              <a:ext cx="1" cy="19"/>
            </a:xfrm>
            <a:prstGeom prst="line">
              <a:avLst/>
            </a:prstGeom>
            <a:noFill/>
            <a:ln w="4763">
              <a:solidFill>
                <a:srgbClr val="000000"/>
              </a:solidFill>
              <a:round/>
              <a:headEnd/>
              <a:tailEnd/>
            </a:ln>
          </p:spPr>
          <p:txBody>
            <a:bodyPr/>
            <a:lstStyle/>
            <a:p>
              <a:endParaRPr lang="en-US"/>
            </a:p>
          </p:txBody>
        </p:sp>
      </p:grpSp>
      <p:cxnSp>
        <p:nvCxnSpPr>
          <p:cNvPr id="10262" name="AutoShape 52"/>
          <p:cNvCxnSpPr>
            <a:cxnSpLocks noChangeShapeType="1"/>
            <a:stCxn id="10394" idx="4"/>
            <a:endCxn id="10248" idx="1"/>
          </p:cNvCxnSpPr>
          <p:nvPr/>
        </p:nvCxnSpPr>
        <p:spPr bwMode="auto">
          <a:xfrm>
            <a:off x="1065213" y="2759075"/>
            <a:ext cx="296862" cy="12700"/>
          </a:xfrm>
          <a:prstGeom prst="straightConnector1">
            <a:avLst/>
          </a:prstGeom>
          <a:noFill/>
          <a:ln w="25400">
            <a:solidFill>
              <a:schemeClr val="tx1"/>
            </a:solidFill>
            <a:round/>
            <a:headEnd/>
            <a:tailEnd/>
          </a:ln>
        </p:spPr>
      </p:cxnSp>
      <p:cxnSp>
        <p:nvCxnSpPr>
          <p:cNvPr id="10263" name="AutoShape 53"/>
          <p:cNvCxnSpPr>
            <a:cxnSpLocks noChangeShapeType="1"/>
            <a:stCxn id="10251" idx="3"/>
            <a:endCxn id="10390" idx="22"/>
          </p:cNvCxnSpPr>
          <p:nvPr/>
        </p:nvCxnSpPr>
        <p:spPr bwMode="auto">
          <a:xfrm flipV="1">
            <a:off x="3479800" y="2470150"/>
            <a:ext cx="192088" cy="44450"/>
          </a:xfrm>
          <a:prstGeom prst="straightConnector1">
            <a:avLst/>
          </a:prstGeom>
          <a:noFill/>
          <a:ln w="25400">
            <a:solidFill>
              <a:schemeClr val="tx1"/>
            </a:solidFill>
            <a:round/>
            <a:headEnd/>
            <a:tailEnd/>
          </a:ln>
        </p:spPr>
      </p:cxnSp>
      <p:grpSp>
        <p:nvGrpSpPr>
          <p:cNvPr id="10264" name="Group 54"/>
          <p:cNvGrpSpPr>
            <a:grpSpLocks/>
          </p:cNvGrpSpPr>
          <p:nvPr/>
        </p:nvGrpSpPr>
        <p:grpSpPr bwMode="auto">
          <a:xfrm>
            <a:off x="5287963" y="2514600"/>
            <a:ext cx="2179637" cy="1828800"/>
            <a:chOff x="832" y="1344"/>
            <a:chExt cx="1136" cy="1024"/>
          </a:xfrm>
        </p:grpSpPr>
        <p:sp>
          <p:nvSpPr>
            <p:cNvPr id="10373" name="Oval 55"/>
            <p:cNvSpPr>
              <a:spLocks noChangeArrowheads="1"/>
            </p:cNvSpPr>
            <p:nvPr/>
          </p:nvSpPr>
          <p:spPr bwMode="auto">
            <a:xfrm>
              <a:off x="1220" y="1344"/>
              <a:ext cx="495" cy="424"/>
            </a:xfrm>
            <a:prstGeom prst="ellipse">
              <a:avLst/>
            </a:prstGeom>
            <a:solidFill>
              <a:srgbClr val="CCFFFF"/>
            </a:solidFill>
            <a:ln w="9525">
              <a:solidFill>
                <a:srgbClr val="DDDDDD"/>
              </a:solidFill>
              <a:round/>
              <a:headEnd/>
              <a:tailEnd/>
            </a:ln>
          </p:spPr>
          <p:txBody>
            <a:bodyPr/>
            <a:lstStyle/>
            <a:p>
              <a:pPr algn="ctr"/>
              <a:endParaRPr lang="en-US" altLang="en-US"/>
            </a:p>
          </p:txBody>
        </p:sp>
        <p:sp>
          <p:nvSpPr>
            <p:cNvPr id="10374" name="Oval 56"/>
            <p:cNvSpPr>
              <a:spLocks noChangeArrowheads="1"/>
            </p:cNvSpPr>
            <p:nvPr/>
          </p:nvSpPr>
          <p:spPr bwMode="auto">
            <a:xfrm>
              <a:off x="948" y="1455"/>
              <a:ext cx="379" cy="424"/>
            </a:xfrm>
            <a:prstGeom prst="ellipse">
              <a:avLst/>
            </a:prstGeom>
            <a:solidFill>
              <a:srgbClr val="CCFFFF"/>
            </a:solidFill>
            <a:ln w="9525">
              <a:solidFill>
                <a:srgbClr val="DDDDDD"/>
              </a:solidFill>
              <a:round/>
              <a:headEnd/>
              <a:tailEnd/>
            </a:ln>
          </p:spPr>
          <p:txBody>
            <a:bodyPr/>
            <a:lstStyle/>
            <a:p>
              <a:pPr algn="ctr"/>
              <a:endParaRPr lang="en-US" altLang="en-US"/>
            </a:p>
          </p:txBody>
        </p:sp>
        <p:sp>
          <p:nvSpPr>
            <p:cNvPr id="10375" name="Oval 57"/>
            <p:cNvSpPr>
              <a:spLocks noChangeArrowheads="1"/>
            </p:cNvSpPr>
            <p:nvPr/>
          </p:nvSpPr>
          <p:spPr bwMode="auto">
            <a:xfrm>
              <a:off x="832" y="1710"/>
              <a:ext cx="256" cy="306"/>
            </a:xfrm>
            <a:prstGeom prst="ellipse">
              <a:avLst/>
            </a:prstGeom>
            <a:solidFill>
              <a:srgbClr val="CCFFFF"/>
            </a:solidFill>
            <a:ln w="9525">
              <a:solidFill>
                <a:srgbClr val="DDDDDD"/>
              </a:solidFill>
              <a:round/>
              <a:headEnd/>
              <a:tailEnd/>
            </a:ln>
          </p:spPr>
          <p:txBody>
            <a:bodyPr/>
            <a:lstStyle/>
            <a:p>
              <a:pPr algn="ctr"/>
              <a:endParaRPr lang="en-US" altLang="en-US"/>
            </a:p>
          </p:txBody>
        </p:sp>
        <p:sp>
          <p:nvSpPr>
            <p:cNvPr id="10376" name="Oval 58"/>
            <p:cNvSpPr>
              <a:spLocks noChangeArrowheads="1"/>
            </p:cNvSpPr>
            <p:nvPr/>
          </p:nvSpPr>
          <p:spPr bwMode="auto">
            <a:xfrm>
              <a:off x="909" y="1862"/>
              <a:ext cx="435" cy="442"/>
            </a:xfrm>
            <a:prstGeom prst="ellipse">
              <a:avLst/>
            </a:prstGeom>
            <a:solidFill>
              <a:srgbClr val="CCFFFF"/>
            </a:solidFill>
            <a:ln w="9525">
              <a:solidFill>
                <a:srgbClr val="DDDDDD"/>
              </a:solidFill>
              <a:round/>
              <a:headEnd/>
              <a:tailEnd/>
            </a:ln>
          </p:spPr>
          <p:txBody>
            <a:bodyPr/>
            <a:lstStyle/>
            <a:p>
              <a:pPr algn="ctr"/>
              <a:endParaRPr lang="en-US" altLang="en-US"/>
            </a:p>
          </p:txBody>
        </p:sp>
        <p:sp>
          <p:nvSpPr>
            <p:cNvPr id="10377" name="Oval 59"/>
            <p:cNvSpPr>
              <a:spLocks noChangeArrowheads="1"/>
            </p:cNvSpPr>
            <p:nvPr/>
          </p:nvSpPr>
          <p:spPr bwMode="auto">
            <a:xfrm>
              <a:off x="1086" y="1924"/>
              <a:ext cx="671" cy="444"/>
            </a:xfrm>
            <a:prstGeom prst="ellipse">
              <a:avLst/>
            </a:prstGeom>
            <a:solidFill>
              <a:srgbClr val="CCFFFF"/>
            </a:solidFill>
            <a:ln w="9525">
              <a:solidFill>
                <a:srgbClr val="DDDDDD"/>
              </a:solidFill>
              <a:round/>
              <a:headEnd/>
              <a:tailEnd/>
            </a:ln>
          </p:spPr>
          <p:txBody>
            <a:bodyPr/>
            <a:lstStyle/>
            <a:p>
              <a:pPr algn="ctr"/>
              <a:endParaRPr lang="en-US" altLang="en-US"/>
            </a:p>
          </p:txBody>
        </p:sp>
        <p:sp>
          <p:nvSpPr>
            <p:cNvPr id="10378" name="Oval 60"/>
            <p:cNvSpPr>
              <a:spLocks noChangeArrowheads="1"/>
            </p:cNvSpPr>
            <p:nvPr/>
          </p:nvSpPr>
          <p:spPr bwMode="auto">
            <a:xfrm>
              <a:off x="1605" y="1488"/>
              <a:ext cx="311" cy="312"/>
            </a:xfrm>
            <a:prstGeom prst="ellipse">
              <a:avLst/>
            </a:prstGeom>
            <a:solidFill>
              <a:srgbClr val="CCFFFF"/>
            </a:solidFill>
            <a:ln w="9525">
              <a:solidFill>
                <a:srgbClr val="DDDDDD"/>
              </a:solidFill>
              <a:round/>
              <a:headEnd/>
              <a:tailEnd/>
            </a:ln>
          </p:spPr>
          <p:txBody>
            <a:bodyPr/>
            <a:lstStyle/>
            <a:p>
              <a:pPr algn="ctr"/>
              <a:endParaRPr lang="en-US" altLang="en-US"/>
            </a:p>
          </p:txBody>
        </p:sp>
        <p:sp>
          <p:nvSpPr>
            <p:cNvPr id="10379" name="Oval 61"/>
            <p:cNvSpPr>
              <a:spLocks noChangeArrowheads="1"/>
            </p:cNvSpPr>
            <p:nvPr/>
          </p:nvSpPr>
          <p:spPr bwMode="auto">
            <a:xfrm>
              <a:off x="1602" y="1681"/>
              <a:ext cx="366" cy="333"/>
            </a:xfrm>
            <a:prstGeom prst="ellipse">
              <a:avLst/>
            </a:prstGeom>
            <a:solidFill>
              <a:srgbClr val="CCFFFF"/>
            </a:solidFill>
            <a:ln w="9525">
              <a:solidFill>
                <a:srgbClr val="DDDDDD"/>
              </a:solidFill>
              <a:round/>
              <a:headEnd/>
              <a:tailEnd/>
            </a:ln>
          </p:spPr>
          <p:txBody>
            <a:bodyPr/>
            <a:lstStyle/>
            <a:p>
              <a:pPr algn="ctr"/>
              <a:endParaRPr lang="en-US" altLang="en-US"/>
            </a:p>
          </p:txBody>
        </p:sp>
        <p:sp>
          <p:nvSpPr>
            <p:cNvPr id="10380" name="Oval 62"/>
            <p:cNvSpPr>
              <a:spLocks noChangeArrowheads="1"/>
            </p:cNvSpPr>
            <p:nvPr/>
          </p:nvSpPr>
          <p:spPr bwMode="auto">
            <a:xfrm>
              <a:off x="1569" y="1751"/>
              <a:ext cx="364" cy="547"/>
            </a:xfrm>
            <a:prstGeom prst="ellipse">
              <a:avLst/>
            </a:prstGeom>
            <a:solidFill>
              <a:srgbClr val="CCFFFF"/>
            </a:solidFill>
            <a:ln w="9525">
              <a:solidFill>
                <a:srgbClr val="DDDDDD"/>
              </a:solidFill>
              <a:round/>
              <a:headEnd/>
              <a:tailEnd/>
            </a:ln>
          </p:spPr>
          <p:txBody>
            <a:bodyPr/>
            <a:lstStyle/>
            <a:p>
              <a:pPr algn="ctr"/>
              <a:endParaRPr lang="en-US" altLang="en-US"/>
            </a:p>
          </p:txBody>
        </p:sp>
        <p:sp>
          <p:nvSpPr>
            <p:cNvPr id="10381" name="Oval 63"/>
            <p:cNvSpPr>
              <a:spLocks noChangeArrowheads="1"/>
            </p:cNvSpPr>
            <p:nvPr/>
          </p:nvSpPr>
          <p:spPr bwMode="auto">
            <a:xfrm>
              <a:off x="912" y="1434"/>
              <a:ext cx="1008" cy="918"/>
            </a:xfrm>
            <a:prstGeom prst="ellipse">
              <a:avLst/>
            </a:prstGeom>
            <a:solidFill>
              <a:srgbClr val="CCFFFF"/>
            </a:solidFill>
            <a:ln w="9525">
              <a:noFill/>
              <a:round/>
              <a:headEnd/>
              <a:tailEnd/>
            </a:ln>
          </p:spPr>
          <p:txBody>
            <a:bodyPr/>
            <a:lstStyle/>
            <a:p>
              <a:pPr algn="ctr"/>
              <a:endParaRPr lang="en-US" altLang="en-US"/>
            </a:p>
          </p:txBody>
        </p:sp>
      </p:grpSp>
      <p:sp>
        <p:nvSpPr>
          <p:cNvPr id="10265" name="Rectangle 64"/>
          <p:cNvSpPr>
            <a:spLocks noChangeArrowheads="1"/>
          </p:cNvSpPr>
          <p:nvPr/>
        </p:nvSpPr>
        <p:spPr bwMode="auto">
          <a:xfrm>
            <a:off x="5867400" y="28511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66" name="Rectangle 65"/>
          <p:cNvSpPr>
            <a:spLocks noChangeArrowheads="1"/>
          </p:cNvSpPr>
          <p:nvPr/>
        </p:nvSpPr>
        <p:spPr bwMode="auto">
          <a:xfrm>
            <a:off x="5257800" y="33718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67" name="Rectangle 66"/>
          <p:cNvSpPr>
            <a:spLocks noChangeArrowheads="1"/>
          </p:cNvSpPr>
          <p:nvPr/>
        </p:nvSpPr>
        <p:spPr bwMode="auto">
          <a:xfrm>
            <a:off x="6292850" y="40576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68" name="Rectangle 67"/>
          <p:cNvSpPr>
            <a:spLocks noChangeArrowheads="1"/>
          </p:cNvSpPr>
          <p:nvPr/>
        </p:nvSpPr>
        <p:spPr bwMode="auto">
          <a:xfrm>
            <a:off x="6823075" y="40576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69" name="Rectangle 68"/>
          <p:cNvSpPr>
            <a:spLocks noChangeArrowheads="1"/>
          </p:cNvSpPr>
          <p:nvPr/>
        </p:nvSpPr>
        <p:spPr bwMode="auto">
          <a:xfrm>
            <a:off x="7191375" y="3114675"/>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70" name="Rectangle 69"/>
          <p:cNvSpPr>
            <a:spLocks noChangeArrowheads="1"/>
          </p:cNvSpPr>
          <p:nvPr/>
        </p:nvSpPr>
        <p:spPr bwMode="auto">
          <a:xfrm>
            <a:off x="6521450" y="27749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cxnSp>
        <p:nvCxnSpPr>
          <p:cNvPr id="10271" name="AutoShape 70"/>
          <p:cNvCxnSpPr>
            <a:cxnSpLocks noChangeShapeType="1"/>
            <a:stCxn id="10266" idx="3"/>
            <a:endCxn id="10265" idx="1"/>
          </p:cNvCxnSpPr>
          <p:nvPr/>
        </p:nvCxnSpPr>
        <p:spPr bwMode="auto">
          <a:xfrm flipV="1">
            <a:off x="5441950" y="2936875"/>
            <a:ext cx="425450" cy="520700"/>
          </a:xfrm>
          <a:prstGeom prst="straightConnector1">
            <a:avLst/>
          </a:prstGeom>
          <a:noFill/>
          <a:ln w="25400">
            <a:solidFill>
              <a:schemeClr val="tx1"/>
            </a:solidFill>
            <a:round/>
            <a:headEnd/>
            <a:tailEnd/>
          </a:ln>
        </p:spPr>
      </p:cxnSp>
      <p:cxnSp>
        <p:nvCxnSpPr>
          <p:cNvPr id="10272" name="AutoShape 71"/>
          <p:cNvCxnSpPr>
            <a:cxnSpLocks noChangeShapeType="1"/>
            <a:stCxn id="10265" idx="3"/>
            <a:endCxn id="10270" idx="1"/>
          </p:cNvCxnSpPr>
          <p:nvPr/>
        </p:nvCxnSpPr>
        <p:spPr bwMode="auto">
          <a:xfrm flipV="1">
            <a:off x="6051550" y="2860675"/>
            <a:ext cx="469900" cy="76200"/>
          </a:xfrm>
          <a:prstGeom prst="straightConnector1">
            <a:avLst/>
          </a:prstGeom>
          <a:noFill/>
          <a:ln w="25400">
            <a:solidFill>
              <a:schemeClr val="tx1"/>
            </a:solidFill>
            <a:round/>
            <a:headEnd/>
            <a:tailEnd/>
          </a:ln>
        </p:spPr>
      </p:cxnSp>
      <p:cxnSp>
        <p:nvCxnSpPr>
          <p:cNvPr id="10273" name="AutoShape 72"/>
          <p:cNvCxnSpPr>
            <a:cxnSpLocks noChangeShapeType="1"/>
            <a:stCxn id="10270" idx="3"/>
            <a:endCxn id="10269" idx="1"/>
          </p:cNvCxnSpPr>
          <p:nvPr/>
        </p:nvCxnSpPr>
        <p:spPr bwMode="auto">
          <a:xfrm>
            <a:off x="6705600" y="2860675"/>
            <a:ext cx="485775" cy="339725"/>
          </a:xfrm>
          <a:prstGeom prst="straightConnector1">
            <a:avLst/>
          </a:prstGeom>
          <a:noFill/>
          <a:ln w="25400">
            <a:solidFill>
              <a:schemeClr val="tx1"/>
            </a:solidFill>
            <a:round/>
            <a:headEnd/>
            <a:tailEnd/>
          </a:ln>
        </p:spPr>
      </p:cxnSp>
      <p:cxnSp>
        <p:nvCxnSpPr>
          <p:cNvPr id="10274" name="AutoShape 73"/>
          <p:cNvCxnSpPr>
            <a:cxnSpLocks noChangeShapeType="1"/>
            <a:stCxn id="10267" idx="0"/>
            <a:endCxn id="10270" idx="2"/>
          </p:cNvCxnSpPr>
          <p:nvPr/>
        </p:nvCxnSpPr>
        <p:spPr bwMode="auto">
          <a:xfrm flipV="1">
            <a:off x="6384925" y="2946400"/>
            <a:ext cx="228600" cy="1111250"/>
          </a:xfrm>
          <a:prstGeom prst="straightConnector1">
            <a:avLst/>
          </a:prstGeom>
          <a:noFill/>
          <a:ln w="25400">
            <a:solidFill>
              <a:schemeClr val="tx1"/>
            </a:solidFill>
            <a:round/>
            <a:headEnd/>
            <a:tailEnd/>
          </a:ln>
        </p:spPr>
      </p:cxnSp>
      <p:cxnSp>
        <p:nvCxnSpPr>
          <p:cNvPr id="10275" name="AutoShape 74"/>
          <p:cNvCxnSpPr>
            <a:cxnSpLocks noChangeShapeType="1"/>
            <a:stCxn id="10268" idx="0"/>
            <a:endCxn id="10269" idx="2"/>
          </p:cNvCxnSpPr>
          <p:nvPr/>
        </p:nvCxnSpPr>
        <p:spPr bwMode="auto">
          <a:xfrm flipV="1">
            <a:off x="6915150" y="3286125"/>
            <a:ext cx="368300" cy="771525"/>
          </a:xfrm>
          <a:prstGeom prst="straightConnector1">
            <a:avLst/>
          </a:prstGeom>
          <a:noFill/>
          <a:ln w="25400">
            <a:solidFill>
              <a:schemeClr val="tx1"/>
            </a:solidFill>
            <a:round/>
            <a:headEnd/>
            <a:tailEnd/>
          </a:ln>
        </p:spPr>
      </p:cxnSp>
      <p:cxnSp>
        <p:nvCxnSpPr>
          <p:cNvPr id="10276" name="AutoShape 75"/>
          <p:cNvCxnSpPr>
            <a:cxnSpLocks noChangeShapeType="1"/>
            <a:stCxn id="10267" idx="3"/>
            <a:endCxn id="10268" idx="1"/>
          </p:cNvCxnSpPr>
          <p:nvPr/>
        </p:nvCxnSpPr>
        <p:spPr bwMode="auto">
          <a:xfrm>
            <a:off x="6477000" y="4143375"/>
            <a:ext cx="346075" cy="0"/>
          </a:xfrm>
          <a:prstGeom prst="straightConnector1">
            <a:avLst/>
          </a:prstGeom>
          <a:noFill/>
          <a:ln w="25400">
            <a:solidFill>
              <a:schemeClr val="tx1"/>
            </a:solidFill>
            <a:round/>
            <a:headEnd/>
            <a:tailEnd/>
          </a:ln>
        </p:spPr>
      </p:cxnSp>
      <p:grpSp>
        <p:nvGrpSpPr>
          <p:cNvPr id="10277" name="Group 76"/>
          <p:cNvGrpSpPr>
            <a:grpSpLocks/>
          </p:cNvGrpSpPr>
          <p:nvPr/>
        </p:nvGrpSpPr>
        <p:grpSpPr bwMode="auto">
          <a:xfrm>
            <a:off x="5791200" y="4343400"/>
            <a:ext cx="523875" cy="488950"/>
            <a:chOff x="1014" y="912"/>
            <a:chExt cx="574" cy="596"/>
          </a:xfrm>
        </p:grpSpPr>
        <p:sp>
          <p:nvSpPr>
            <p:cNvPr id="10361" name="Freeform 77"/>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362" name="Line 78"/>
            <p:cNvSpPr>
              <a:spLocks noChangeShapeType="1"/>
            </p:cNvSpPr>
            <p:nvPr/>
          </p:nvSpPr>
          <p:spPr bwMode="auto">
            <a:xfrm>
              <a:off x="1138" y="1303"/>
              <a:ext cx="322" cy="1"/>
            </a:xfrm>
            <a:prstGeom prst="line">
              <a:avLst/>
            </a:prstGeom>
            <a:noFill/>
            <a:ln w="15875">
              <a:solidFill>
                <a:srgbClr val="000000"/>
              </a:solidFill>
              <a:round/>
              <a:headEnd/>
              <a:tailEnd/>
            </a:ln>
          </p:spPr>
          <p:txBody>
            <a:bodyPr/>
            <a:lstStyle/>
            <a:p>
              <a:endParaRPr lang="en-US"/>
            </a:p>
          </p:txBody>
        </p:sp>
        <p:sp>
          <p:nvSpPr>
            <p:cNvPr id="10363" name="Line 79"/>
            <p:cNvSpPr>
              <a:spLocks noChangeShapeType="1"/>
            </p:cNvSpPr>
            <p:nvPr/>
          </p:nvSpPr>
          <p:spPr bwMode="auto">
            <a:xfrm>
              <a:off x="1138" y="1276"/>
              <a:ext cx="322" cy="1"/>
            </a:xfrm>
            <a:prstGeom prst="line">
              <a:avLst/>
            </a:prstGeom>
            <a:noFill/>
            <a:ln w="15875">
              <a:solidFill>
                <a:srgbClr val="000000"/>
              </a:solidFill>
              <a:round/>
              <a:headEnd/>
              <a:tailEnd/>
            </a:ln>
          </p:spPr>
          <p:txBody>
            <a:bodyPr/>
            <a:lstStyle/>
            <a:p>
              <a:endParaRPr lang="en-US"/>
            </a:p>
          </p:txBody>
        </p:sp>
        <p:sp>
          <p:nvSpPr>
            <p:cNvPr id="10364" name="Freeform 80"/>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365" name="Line 81"/>
            <p:cNvSpPr>
              <a:spLocks noChangeShapeType="1"/>
            </p:cNvSpPr>
            <p:nvPr/>
          </p:nvSpPr>
          <p:spPr bwMode="auto">
            <a:xfrm>
              <a:off x="1310" y="1379"/>
              <a:ext cx="188" cy="1"/>
            </a:xfrm>
            <a:prstGeom prst="line">
              <a:avLst/>
            </a:prstGeom>
            <a:noFill/>
            <a:ln w="4763">
              <a:solidFill>
                <a:srgbClr val="000000"/>
              </a:solidFill>
              <a:round/>
              <a:headEnd/>
              <a:tailEnd/>
            </a:ln>
          </p:spPr>
          <p:txBody>
            <a:bodyPr/>
            <a:lstStyle/>
            <a:p>
              <a:endParaRPr lang="en-US"/>
            </a:p>
          </p:txBody>
        </p:sp>
        <p:sp>
          <p:nvSpPr>
            <p:cNvPr id="10366" name="Line 82"/>
            <p:cNvSpPr>
              <a:spLocks noChangeShapeType="1"/>
            </p:cNvSpPr>
            <p:nvPr/>
          </p:nvSpPr>
          <p:spPr bwMode="auto">
            <a:xfrm>
              <a:off x="1310" y="1435"/>
              <a:ext cx="188" cy="1"/>
            </a:xfrm>
            <a:prstGeom prst="line">
              <a:avLst/>
            </a:prstGeom>
            <a:noFill/>
            <a:ln w="4763">
              <a:solidFill>
                <a:srgbClr val="000000"/>
              </a:solidFill>
              <a:round/>
              <a:headEnd/>
              <a:tailEnd/>
            </a:ln>
          </p:spPr>
          <p:txBody>
            <a:bodyPr/>
            <a:lstStyle/>
            <a:p>
              <a:endParaRPr lang="en-US"/>
            </a:p>
          </p:txBody>
        </p:sp>
        <p:sp>
          <p:nvSpPr>
            <p:cNvPr id="10367" name="Line 83"/>
            <p:cNvSpPr>
              <a:spLocks noChangeShapeType="1"/>
            </p:cNvSpPr>
            <p:nvPr/>
          </p:nvSpPr>
          <p:spPr bwMode="auto">
            <a:xfrm>
              <a:off x="1317" y="1405"/>
              <a:ext cx="172" cy="1"/>
            </a:xfrm>
            <a:prstGeom prst="line">
              <a:avLst/>
            </a:prstGeom>
            <a:noFill/>
            <a:ln w="4763">
              <a:solidFill>
                <a:srgbClr val="000000"/>
              </a:solidFill>
              <a:round/>
              <a:headEnd/>
              <a:tailEnd/>
            </a:ln>
          </p:spPr>
          <p:txBody>
            <a:bodyPr/>
            <a:lstStyle/>
            <a:p>
              <a:endParaRPr lang="en-US"/>
            </a:p>
          </p:txBody>
        </p:sp>
        <p:sp>
          <p:nvSpPr>
            <p:cNvPr id="10368" name="Rectangle 84"/>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lstStyle/>
            <a:p>
              <a:pPr algn="ctr"/>
              <a:endParaRPr lang="en-US" altLang="en-US"/>
            </a:p>
          </p:txBody>
        </p:sp>
        <p:sp>
          <p:nvSpPr>
            <p:cNvPr id="10369" name="Freeform 85"/>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370" name="Line 86"/>
            <p:cNvSpPr>
              <a:spLocks noChangeShapeType="1"/>
            </p:cNvSpPr>
            <p:nvPr/>
          </p:nvSpPr>
          <p:spPr bwMode="auto">
            <a:xfrm>
              <a:off x="1084" y="1257"/>
              <a:ext cx="430" cy="1"/>
            </a:xfrm>
            <a:prstGeom prst="line">
              <a:avLst/>
            </a:prstGeom>
            <a:noFill/>
            <a:ln w="4763">
              <a:solidFill>
                <a:srgbClr val="000000"/>
              </a:solidFill>
              <a:round/>
              <a:headEnd/>
              <a:tailEnd/>
            </a:ln>
          </p:spPr>
          <p:txBody>
            <a:bodyPr/>
            <a:lstStyle/>
            <a:p>
              <a:endParaRPr lang="en-US"/>
            </a:p>
          </p:txBody>
        </p:sp>
        <p:sp>
          <p:nvSpPr>
            <p:cNvPr id="10371" name="Line 87"/>
            <p:cNvSpPr>
              <a:spLocks noChangeShapeType="1"/>
            </p:cNvSpPr>
            <p:nvPr/>
          </p:nvSpPr>
          <p:spPr bwMode="auto">
            <a:xfrm flipV="1">
              <a:off x="1193" y="1257"/>
              <a:ext cx="1" cy="19"/>
            </a:xfrm>
            <a:prstGeom prst="line">
              <a:avLst/>
            </a:prstGeom>
            <a:noFill/>
            <a:ln w="4763">
              <a:solidFill>
                <a:srgbClr val="000000"/>
              </a:solidFill>
              <a:round/>
              <a:headEnd/>
              <a:tailEnd/>
            </a:ln>
          </p:spPr>
          <p:txBody>
            <a:bodyPr/>
            <a:lstStyle/>
            <a:p>
              <a:endParaRPr lang="en-US"/>
            </a:p>
          </p:txBody>
        </p:sp>
        <p:sp>
          <p:nvSpPr>
            <p:cNvPr id="10372" name="Line 88"/>
            <p:cNvSpPr>
              <a:spLocks noChangeShapeType="1"/>
            </p:cNvSpPr>
            <p:nvPr/>
          </p:nvSpPr>
          <p:spPr bwMode="auto">
            <a:xfrm flipV="1">
              <a:off x="1301" y="1257"/>
              <a:ext cx="1" cy="19"/>
            </a:xfrm>
            <a:prstGeom prst="line">
              <a:avLst/>
            </a:prstGeom>
            <a:noFill/>
            <a:ln w="4763">
              <a:solidFill>
                <a:srgbClr val="000000"/>
              </a:solidFill>
              <a:round/>
              <a:headEnd/>
              <a:tailEnd/>
            </a:ln>
          </p:spPr>
          <p:txBody>
            <a:bodyPr/>
            <a:lstStyle/>
            <a:p>
              <a:endParaRPr lang="en-US"/>
            </a:p>
          </p:txBody>
        </p:sp>
      </p:grpSp>
      <p:grpSp>
        <p:nvGrpSpPr>
          <p:cNvPr id="10278" name="Group 89"/>
          <p:cNvGrpSpPr>
            <a:grpSpLocks/>
          </p:cNvGrpSpPr>
          <p:nvPr/>
        </p:nvGrpSpPr>
        <p:grpSpPr bwMode="auto">
          <a:xfrm>
            <a:off x="7553325" y="2819400"/>
            <a:ext cx="523875" cy="488950"/>
            <a:chOff x="1014" y="912"/>
            <a:chExt cx="574" cy="596"/>
          </a:xfrm>
        </p:grpSpPr>
        <p:sp>
          <p:nvSpPr>
            <p:cNvPr id="10349" name="Freeform 90"/>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350" name="Line 91"/>
            <p:cNvSpPr>
              <a:spLocks noChangeShapeType="1"/>
            </p:cNvSpPr>
            <p:nvPr/>
          </p:nvSpPr>
          <p:spPr bwMode="auto">
            <a:xfrm>
              <a:off x="1138" y="1303"/>
              <a:ext cx="322" cy="1"/>
            </a:xfrm>
            <a:prstGeom prst="line">
              <a:avLst/>
            </a:prstGeom>
            <a:noFill/>
            <a:ln w="15875">
              <a:solidFill>
                <a:srgbClr val="000000"/>
              </a:solidFill>
              <a:round/>
              <a:headEnd/>
              <a:tailEnd/>
            </a:ln>
          </p:spPr>
          <p:txBody>
            <a:bodyPr/>
            <a:lstStyle/>
            <a:p>
              <a:endParaRPr lang="en-US"/>
            </a:p>
          </p:txBody>
        </p:sp>
        <p:sp>
          <p:nvSpPr>
            <p:cNvPr id="10351" name="Line 92"/>
            <p:cNvSpPr>
              <a:spLocks noChangeShapeType="1"/>
            </p:cNvSpPr>
            <p:nvPr/>
          </p:nvSpPr>
          <p:spPr bwMode="auto">
            <a:xfrm>
              <a:off x="1138" y="1276"/>
              <a:ext cx="322" cy="1"/>
            </a:xfrm>
            <a:prstGeom prst="line">
              <a:avLst/>
            </a:prstGeom>
            <a:noFill/>
            <a:ln w="15875">
              <a:solidFill>
                <a:srgbClr val="000000"/>
              </a:solidFill>
              <a:round/>
              <a:headEnd/>
              <a:tailEnd/>
            </a:ln>
          </p:spPr>
          <p:txBody>
            <a:bodyPr/>
            <a:lstStyle/>
            <a:p>
              <a:endParaRPr lang="en-US"/>
            </a:p>
          </p:txBody>
        </p:sp>
        <p:sp>
          <p:nvSpPr>
            <p:cNvPr id="10352" name="Freeform 93"/>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353" name="Line 94"/>
            <p:cNvSpPr>
              <a:spLocks noChangeShapeType="1"/>
            </p:cNvSpPr>
            <p:nvPr/>
          </p:nvSpPr>
          <p:spPr bwMode="auto">
            <a:xfrm>
              <a:off x="1310" y="1379"/>
              <a:ext cx="188" cy="1"/>
            </a:xfrm>
            <a:prstGeom prst="line">
              <a:avLst/>
            </a:prstGeom>
            <a:noFill/>
            <a:ln w="4763">
              <a:solidFill>
                <a:srgbClr val="000000"/>
              </a:solidFill>
              <a:round/>
              <a:headEnd/>
              <a:tailEnd/>
            </a:ln>
          </p:spPr>
          <p:txBody>
            <a:bodyPr/>
            <a:lstStyle/>
            <a:p>
              <a:endParaRPr lang="en-US"/>
            </a:p>
          </p:txBody>
        </p:sp>
        <p:sp>
          <p:nvSpPr>
            <p:cNvPr id="10354" name="Line 95"/>
            <p:cNvSpPr>
              <a:spLocks noChangeShapeType="1"/>
            </p:cNvSpPr>
            <p:nvPr/>
          </p:nvSpPr>
          <p:spPr bwMode="auto">
            <a:xfrm>
              <a:off x="1310" y="1435"/>
              <a:ext cx="188" cy="1"/>
            </a:xfrm>
            <a:prstGeom prst="line">
              <a:avLst/>
            </a:prstGeom>
            <a:noFill/>
            <a:ln w="4763">
              <a:solidFill>
                <a:srgbClr val="000000"/>
              </a:solidFill>
              <a:round/>
              <a:headEnd/>
              <a:tailEnd/>
            </a:ln>
          </p:spPr>
          <p:txBody>
            <a:bodyPr/>
            <a:lstStyle/>
            <a:p>
              <a:endParaRPr lang="en-US"/>
            </a:p>
          </p:txBody>
        </p:sp>
        <p:sp>
          <p:nvSpPr>
            <p:cNvPr id="10355" name="Line 96"/>
            <p:cNvSpPr>
              <a:spLocks noChangeShapeType="1"/>
            </p:cNvSpPr>
            <p:nvPr/>
          </p:nvSpPr>
          <p:spPr bwMode="auto">
            <a:xfrm>
              <a:off x="1317" y="1405"/>
              <a:ext cx="172" cy="1"/>
            </a:xfrm>
            <a:prstGeom prst="line">
              <a:avLst/>
            </a:prstGeom>
            <a:noFill/>
            <a:ln w="4763">
              <a:solidFill>
                <a:srgbClr val="000000"/>
              </a:solidFill>
              <a:round/>
              <a:headEnd/>
              <a:tailEnd/>
            </a:ln>
          </p:spPr>
          <p:txBody>
            <a:bodyPr/>
            <a:lstStyle/>
            <a:p>
              <a:endParaRPr lang="en-US"/>
            </a:p>
          </p:txBody>
        </p:sp>
        <p:sp>
          <p:nvSpPr>
            <p:cNvPr id="10356" name="Rectangle 97"/>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lstStyle/>
            <a:p>
              <a:pPr algn="ctr"/>
              <a:endParaRPr lang="en-US" altLang="en-US"/>
            </a:p>
          </p:txBody>
        </p:sp>
        <p:sp>
          <p:nvSpPr>
            <p:cNvPr id="10357" name="Freeform 98"/>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358" name="Line 99"/>
            <p:cNvSpPr>
              <a:spLocks noChangeShapeType="1"/>
            </p:cNvSpPr>
            <p:nvPr/>
          </p:nvSpPr>
          <p:spPr bwMode="auto">
            <a:xfrm>
              <a:off x="1084" y="1257"/>
              <a:ext cx="430" cy="1"/>
            </a:xfrm>
            <a:prstGeom prst="line">
              <a:avLst/>
            </a:prstGeom>
            <a:noFill/>
            <a:ln w="4763">
              <a:solidFill>
                <a:srgbClr val="000000"/>
              </a:solidFill>
              <a:round/>
              <a:headEnd/>
              <a:tailEnd/>
            </a:ln>
          </p:spPr>
          <p:txBody>
            <a:bodyPr/>
            <a:lstStyle/>
            <a:p>
              <a:endParaRPr lang="en-US"/>
            </a:p>
          </p:txBody>
        </p:sp>
        <p:sp>
          <p:nvSpPr>
            <p:cNvPr id="10359" name="Line 100"/>
            <p:cNvSpPr>
              <a:spLocks noChangeShapeType="1"/>
            </p:cNvSpPr>
            <p:nvPr/>
          </p:nvSpPr>
          <p:spPr bwMode="auto">
            <a:xfrm flipV="1">
              <a:off x="1193" y="1257"/>
              <a:ext cx="1" cy="19"/>
            </a:xfrm>
            <a:prstGeom prst="line">
              <a:avLst/>
            </a:prstGeom>
            <a:noFill/>
            <a:ln w="4763">
              <a:solidFill>
                <a:srgbClr val="000000"/>
              </a:solidFill>
              <a:round/>
              <a:headEnd/>
              <a:tailEnd/>
            </a:ln>
          </p:spPr>
          <p:txBody>
            <a:bodyPr/>
            <a:lstStyle/>
            <a:p>
              <a:endParaRPr lang="en-US"/>
            </a:p>
          </p:txBody>
        </p:sp>
        <p:sp>
          <p:nvSpPr>
            <p:cNvPr id="10360" name="Line 101"/>
            <p:cNvSpPr>
              <a:spLocks noChangeShapeType="1"/>
            </p:cNvSpPr>
            <p:nvPr/>
          </p:nvSpPr>
          <p:spPr bwMode="auto">
            <a:xfrm flipV="1">
              <a:off x="1301" y="1257"/>
              <a:ext cx="1" cy="19"/>
            </a:xfrm>
            <a:prstGeom prst="line">
              <a:avLst/>
            </a:prstGeom>
            <a:noFill/>
            <a:ln w="4763">
              <a:solidFill>
                <a:srgbClr val="000000"/>
              </a:solidFill>
              <a:round/>
              <a:headEnd/>
              <a:tailEnd/>
            </a:ln>
          </p:spPr>
          <p:txBody>
            <a:bodyPr/>
            <a:lstStyle/>
            <a:p>
              <a:endParaRPr lang="en-US"/>
            </a:p>
          </p:txBody>
        </p:sp>
      </p:grpSp>
      <p:cxnSp>
        <p:nvCxnSpPr>
          <p:cNvPr id="10279" name="AutoShape 102"/>
          <p:cNvCxnSpPr>
            <a:cxnSpLocks noChangeShapeType="1"/>
            <a:stCxn id="10369" idx="14"/>
            <a:endCxn id="10267" idx="2"/>
          </p:cNvCxnSpPr>
          <p:nvPr/>
        </p:nvCxnSpPr>
        <p:spPr bwMode="auto">
          <a:xfrm flipV="1">
            <a:off x="6213475" y="4229100"/>
            <a:ext cx="171450" cy="149225"/>
          </a:xfrm>
          <a:prstGeom prst="straightConnector1">
            <a:avLst/>
          </a:prstGeom>
          <a:noFill/>
          <a:ln w="25400">
            <a:solidFill>
              <a:schemeClr val="tx1"/>
            </a:solidFill>
            <a:round/>
            <a:headEnd/>
            <a:tailEnd/>
          </a:ln>
        </p:spPr>
      </p:cxnSp>
      <p:cxnSp>
        <p:nvCxnSpPr>
          <p:cNvPr id="10280" name="AutoShape 103"/>
          <p:cNvCxnSpPr>
            <a:cxnSpLocks noChangeShapeType="1"/>
            <a:stCxn id="10269" idx="3"/>
            <a:endCxn id="10357" idx="22"/>
          </p:cNvCxnSpPr>
          <p:nvPr/>
        </p:nvCxnSpPr>
        <p:spPr bwMode="auto">
          <a:xfrm flipV="1">
            <a:off x="7375525" y="3155950"/>
            <a:ext cx="192088" cy="44450"/>
          </a:xfrm>
          <a:prstGeom prst="straightConnector1">
            <a:avLst/>
          </a:prstGeom>
          <a:noFill/>
          <a:ln w="25400">
            <a:solidFill>
              <a:schemeClr val="tx1"/>
            </a:solidFill>
            <a:round/>
            <a:headEnd/>
            <a:tailEnd/>
          </a:ln>
        </p:spPr>
      </p:cxnSp>
      <p:cxnSp>
        <p:nvCxnSpPr>
          <p:cNvPr id="10281" name="AutoShape 104"/>
          <p:cNvCxnSpPr>
            <a:cxnSpLocks noChangeShapeType="1"/>
            <a:stCxn id="10266" idx="3"/>
            <a:endCxn id="10267" idx="1"/>
          </p:cNvCxnSpPr>
          <p:nvPr/>
        </p:nvCxnSpPr>
        <p:spPr bwMode="auto">
          <a:xfrm>
            <a:off x="5441950" y="3457575"/>
            <a:ext cx="850900" cy="685800"/>
          </a:xfrm>
          <a:prstGeom prst="straightConnector1">
            <a:avLst/>
          </a:prstGeom>
          <a:noFill/>
          <a:ln w="25400">
            <a:solidFill>
              <a:schemeClr val="tx1"/>
            </a:solidFill>
            <a:round/>
            <a:headEnd/>
            <a:tailEnd/>
          </a:ln>
        </p:spPr>
      </p:cxnSp>
      <p:grpSp>
        <p:nvGrpSpPr>
          <p:cNvPr id="10282" name="Group 105"/>
          <p:cNvGrpSpPr>
            <a:grpSpLocks/>
          </p:cNvGrpSpPr>
          <p:nvPr/>
        </p:nvGrpSpPr>
        <p:grpSpPr bwMode="auto">
          <a:xfrm>
            <a:off x="2849563" y="3657600"/>
            <a:ext cx="2179637" cy="1828800"/>
            <a:chOff x="832" y="1344"/>
            <a:chExt cx="1136" cy="1024"/>
          </a:xfrm>
        </p:grpSpPr>
        <p:sp>
          <p:nvSpPr>
            <p:cNvPr id="10340" name="Oval 106"/>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pPr algn="ctr"/>
              <a:endParaRPr lang="en-US" altLang="en-US"/>
            </a:p>
          </p:txBody>
        </p:sp>
        <p:sp>
          <p:nvSpPr>
            <p:cNvPr id="10341" name="Oval 107"/>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pPr algn="ctr"/>
              <a:endParaRPr lang="en-US" altLang="en-US"/>
            </a:p>
          </p:txBody>
        </p:sp>
        <p:sp>
          <p:nvSpPr>
            <p:cNvPr id="10342" name="Oval 108"/>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pPr algn="ctr"/>
              <a:endParaRPr lang="en-US" altLang="en-US"/>
            </a:p>
          </p:txBody>
        </p:sp>
        <p:sp>
          <p:nvSpPr>
            <p:cNvPr id="10343" name="Oval 109"/>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pPr algn="ctr"/>
              <a:endParaRPr lang="en-US" altLang="en-US"/>
            </a:p>
          </p:txBody>
        </p:sp>
        <p:sp>
          <p:nvSpPr>
            <p:cNvPr id="10344" name="Oval 110"/>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pPr algn="ctr"/>
              <a:endParaRPr lang="en-US" altLang="en-US"/>
            </a:p>
          </p:txBody>
        </p:sp>
        <p:sp>
          <p:nvSpPr>
            <p:cNvPr id="10345" name="Oval 111"/>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pPr algn="ctr"/>
              <a:endParaRPr lang="en-US" altLang="en-US"/>
            </a:p>
          </p:txBody>
        </p:sp>
        <p:sp>
          <p:nvSpPr>
            <p:cNvPr id="10346" name="Oval 112"/>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pPr algn="ctr"/>
              <a:endParaRPr lang="en-US" altLang="en-US"/>
            </a:p>
          </p:txBody>
        </p:sp>
        <p:sp>
          <p:nvSpPr>
            <p:cNvPr id="10347" name="Oval 113"/>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pPr algn="ctr"/>
              <a:endParaRPr lang="en-US" altLang="en-US"/>
            </a:p>
          </p:txBody>
        </p:sp>
        <p:sp>
          <p:nvSpPr>
            <p:cNvPr id="10348" name="Oval 114"/>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pPr algn="ctr"/>
              <a:endParaRPr lang="en-US" altLang="en-US"/>
            </a:p>
          </p:txBody>
        </p:sp>
      </p:grpSp>
      <p:sp>
        <p:nvSpPr>
          <p:cNvPr id="10283" name="Rectangle 115"/>
          <p:cNvSpPr>
            <a:spLocks noChangeArrowheads="1"/>
          </p:cNvSpPr>
          <p:nvPr/>
        </p:nvSpPr>
        <p:spPr bwMode="auto">
          <a:xfrm>
            <a:off x="3505200" y="40386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84" name="Rectangle 116"/>
          <p:cNvSpPr>
            <a:spLocks noChangeArrowheads="1"/>
          </p:cNvSpPr>
          <p:nvPr/>
        </p:nvSpPr>
        <p:spPr bwMode="auto">
          <a:xfrm>
            <a:off x="2819400" y="45148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85" name="Rectangle 117"/>
          <p:cNvSpPr>
            <a:spLocks noChangeArrowheads="1"/>
          </p:cNvSpPr>
          <p:nvPr/>
        </p:nvSpPr>
        <p:spPr bwMode="auto">
          <a:xfrm>
            <a:off x="3463925" y="52006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86" name="Rectangle 118"/>
          <p:cNvSpPr>
            <a:spLocks noChangeArrowheads="1"/>
          </p:cNvSpPr>
          <p:nvPr/>
        </p:nvSpPr>
        <p:spPr bwMode="auto">
          <a:xfrm>
            <a:off x="4384675" y="52006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87" name="Rectangle 119"/>
          <p:cNvSpPr>
            <a:spLocks noChangeArrowheads="1"/>
          </p:cNvSpPr>
          <p:nvPr/>
        </p:nvSpPr>
        <p:spPr bwMode="auto">
          <a:xfrm>
            <a:off x="4752975" y="4257675"/>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sp>
        <p:nvSpPr>
          <p:cNvPr id="10288" name="Rectangle 120"/>
          <p:cNvSpPr>
            <a:spLocks noChangeArrowheads="1"/>
          </p:cNvSpPr>
          <p:nvPr/>
        </p:nvSpPr>
        <p:spPr bwMode="auto">
          <a:xfrm>
            <a:off x="4235450" y="39433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pPr algn="ctr"/>
            <a:endParaRPr lang="en-US" altLang="en-US"/>
          </a:p>
        </p:txBody>
      </p:sp>
      <p:cxnSp>
        <p:nvCxnSpPr>
          <p:cNvPr id="10289" name="AutoShape 121"/>
          <p:cNvCxnSpPr>
            <a:cxnSpLocks noChangeShapeType="1"/>
            <a:stCxn id="10284" idx="3"/>
            <a:endCxn id="10283" idx="1"/>
          </p:cNvCxnSpPr>
          <p:nvPr/>
        </p:nvCxnSpPr>
        <p:spPr bwMode="auto">
          <a:xfrm flipV="1">
            <a:off x="3003550" y="4124325"/>
            <a:ext cx="501650" cy="476250"/>
          </a:xfrm>
          <a:prstGeom prst="straightConnector1">
            <a:avLst/>
          </a:prstGeom>
          <a:noFill/>
          <a:ln w="25400">
            <a:solidFill>
              <a:schemeClr val="tx1"/>
            </a:solidFill>
            <a:round/>
            <a:headEnd/>
            <a:tailEnd/>
          </a:ln>
        </p:spPr>
      </p:cxnSp>
      <p:cxnSp>
        <p:nvCxnSpPr>
          <p:cNvPr id="10290" name="AutoShape 122"/>
          <p:cNvCxnSpPr>
            <a:cxnSpLocks noChangeShapeType="1"/>
            <a:stCxn id="10283" idx="3"/>
            <a:endCxn id="10288" idx="1"/>
          </p:cNvCxnSpPr>
          <p:nvPr/>
        </p:nvCxnSpPr>
        <p:spPr bwMode="auto">
          <a:xfrm flipV="1">
            <a:off x="3689350" y="4029075"/>
            <a:ext cx="546100" cy="95250"/>
          </a:xfrm>
          <a:prstGeom prst="straightConnector1">
            <a:avLst/>
          </a:prstGeom>
          <a:noFill/>
          <a:ln w="25400">
            <a:solidFill>
              <a:schemeClr val="tx1"/>
            </a:solidFill>
            <a:round/>
            <a:headEnd/>
            <a:tailEnd/>
          </a:ln>
        </p:spPr>
      </p:cxnSp>
      <p:cxnSp>
        <p:nvCxnSpPr>
          <p:cNvPr id="10291" name="AutoShape 123"/>
          <p:cNvCxnSpPr>
            <a:cxnSpLocks noChangeShapeType="1"/>
            <a:stCxn id="10288" idx="3"/>
            <a:endCxn id="10287" idx="1"/>
          </p:cNvCxnSpPr>
          <p:nvPr/>
        </p:nvCxnSpPr>
        <p:spPr bwMode="auto">
          <a:xfrm>
            <a:off x="4419600" y="4029075"/>
            <a:ext cx="333375" cy="314325"/>
          </a:xfrm>
          <a:prstGeom prst="straightConnector1">
            <a:avLst/>
          </a:prstGeom>
          <a:noFill/>
          <a:ln w="25400">
            <a:solidFill>
              <a:schemeClr val="tx1"/>
            </a:solidFill>
            <a:round/>
            <a:headEnd/>
            <a:tailEnd/>
          </a:ln>
        </p:spPr>
      </p:cxnSp>
      <p:cxnSp>
        <p:nvCxnSpPr>
          <p:cNvPr id="10292" name="AutoShape 124"/>
          <p:cNvCxnSpPr>
            <a:cxnSpLocks noChangeShapeType="1"/>
            <a:stCxn id="10285" idx="0"/>
            <a:endCxn id="10288" idx="2"/>
          </p:cNvCxnSpPr>
          <p:nvPr/>
        </p:nvCxnSpPr>
        <p:spPr bwMode="auto">
          <a:xfrm flipV="1">
            <a:off x="3556000" y="4114800"/>
            <a:ext cx="771525" cy="1085850"/>
          </a:xfrm>
          <a:prstGeom prst="straightConnector1">
            <a:avLst/>
          </a:prstGeom>
          <a:noFill/>
          <a:ln w="25400">
            <a:solidFill>
              <a:schemeClr val="tx1"/>
            </a:solidFill>
            <a:round/>
            <a:headEnd/>
            <a:tailEnd/>
          </a:ln>
        </p:spPr>
      </p:cxnSp>
      <p:cxnSp>
        <p:nvCxnSpPr>
          <p:cNvPr id="10293" name="AutoShape 125"/>
          <p:cNvCxnSpPr>
            <a:cxnSpLocks noChangeShapeType="1"/>
            <a:stCxn id="10286" idx="0"/>
            <a:endCxn id="10287" idx="2"/>
          </p:cNvCxnSpPr>
          <p:nvPr/>
        </p:nvCxnSpPr>
        <p:spPr bwMode="auto">
          <a:xfrm flipV="1">
            <a:off x="4476750" y="4429125"/>
            <a:ext cx="368300" cy="771525"/>
          </a:xfrm>
          <a:prstGeom prst="straightConnector1">
            <a:avLst/>
          </a:prstGeom>
          <a:noFill/>
          <a:ln w="25400">
            <a:solidFill>
              <a:schemeClr val="tx1"/>
            </a:solidFill>
            <a:round/>
            <a:headEnd/>
            <a:tailEnd/>
          </a:ln>
        </p:spPr>
      </p:cxnSp>
      <p:cxnSp>
        <p:nvCxnSpPr>
          <p:cNvPr id="10294" name="AutoShape 126"/>
          <p:cNvCxnSpPr>
            <a:cxnSpLocks noChangeShapeType="1"/>
            <a:stCxn id="10285" idx="3"/>
            <a:endCxn id="10286" idx="1"/>
          </p:cNvCxnSpPr>
          <p:nvPr/>
        </p:nvCxnSpPr>
        <p:spPr bwMode="auto">
          <a:xfrm>
            <a:off x="3648075" y="5286375"/>
            <a:ext cx="736600" cy="0"/>
          </a:xfrm>
          <a:prstGeom prst="straightConnector1">
            <a:avLst/>
          </a:prstGeom>
          <a:noFill/>
          <a:ln w="25400">
            <a:solidFill>
              <a:schemeClr val="tx1"/>
            </a:solidFill>
            <a:round/>
            <a:headEnd/>
            <a:tailEnd/>
          </a:ln>
        </p:spPr>
      </p:cxnSp>
      <p:cxnSp>
        <p:nvCxnSpPr>
          <p:cNvPr id="10295" name="AutoShape 127"/>
          <p:cNvCxnSpPr>
            <a:cxnSpLocks noChangeShapeType="1"/>
          </p:cNvCxnSpPr>
          <p:nvPr/>
        </p:nvCxnSpPr>
        <p:spPr bwMode="auto">
          <a:xfrm>
            <a:off x="2971800" y="4572000"/>
            <a:ext cx="460375" cy="685800"/>
          </a:xfrm>
          <a:prstGeom prst="straightConnector1">
            <a:avLst/>
          </a:prstGeom>
          <a:noFill/>
          <a:ln w="25400">
            <a:solidFill>
              <a:schemeClr val="tx1"/>
            </a:solidFill>
            <a:round/>
            <a:headEnd/>
            <a:tailEnd/>
          </a:ln>
        </p:spPr>
      </p:cxnSp>
      <p:grpSp>
        <p:nvGrpSpPr>
          <p:cNvPr id="10296" name="Group 128"/>
          <p:cNvGrpSpPr>
            <a:grpSpLocks/>
          </p:cNvGrpSpPr>
          <p:nvPr/>
        </p:nvGrpSpPr>
        <p:grpSpPr bwMode="auto">
          <a:xfrm>
            <a:off x="1990725" y="4267200"/>
            <a:ext cx="523875" cy="488950"/>
            <a:chOff x="1014" y="912"/>
            <a:chExt cx="574" cy="596"/>
          </a:xfrm>
        </p:grpSpPr>
        <p:sp>
          <p:nvSpPr>
            <p:cNvPr id="10328" name="Freeform 129"/>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329" name="Line 130"/>
            <p:cNvSpPr>
              <a:spLocks noChangeShapeType="1"/>
            </p:cNvSpPr>
            <p:nvPr/>
          </p:nvSpPr>
          <p:spPr bwMode="auto">
            <a:xfrm>
              <a:off x="1138" y="1303"/>
              <a:ext cx="322" cy="1"/>
            </a:xfrm>
            <a:prstGeom prst="line">
              <a:avLst/>
            </a:prstGeom>
            <a:noFill/>
            <a:ln w="15875">
              <a:solidFill>
                <a:srgbClr val="000000"/>
              </a:solidFill>
              <a:round/>
              <a:headEnd/>
              <a:tailEnd/>
            </a:ln>
          </p:spPr>
          <p:txBody>
            <a:bodyPr/>
            <a:lstStyle/>
            <a:p>
              <a:endParaRPr lang="en-US"/>
            </a:p>
          </p:txBody>
        </p:sp>
        <p:sp>
          <p:nvSpPr>
            <p:cNvPr id="10330" name="Line 131"/>
            <p:cNvSpPr>
              <a:spLocks noChangeShapeType="1"/>
            </p:cNvSpPr>
            <p:nvPr/>
          </p:nvSpPr>
          <p:spPr bwMode="auto">
            <a:xfrm>
              <a:off x="1138" y="1276"/>
              <a:ext cx="322" cy="1"/>
            </a:xfrm>
            <a:prstGeom prst="line">
              <a:avLst/>
            </a:prstGeom>
            <a:noFill/>
            <a:ln w="15875">
              <a:solidFill>
                <a:srgbClr val="000000"/>
              </a:solidFill>
              <a:round/>
              <a:headEnd/>
              <a:tailEnd/>
            </a:ln>
          </p:spPr>
          <p:txBody>
            <a:bodyPr/>
            <a:lstStyle/>
            <a:p>
              <a:endParaRPr lang="en-US"/>
            </a:p>
          </p:txBody>
        </p:sp>
        <p:sp>
          <p:nvSpPr>
            <p:cNvPr id="10331" name="Freeform 132"/>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332" name="Line 133"/>
            <p:cNvSpPr>
              <a:spLocks noChangeShapeType="1"/>
            </p:cNvSpPr>
            <p:nvPr/>
          </p:nvSpPr>
          <p:spPr bwMode="auto">
            <a:xfrm>
              <a:off x="1310" y="1379"/>
              <a:ext cx="188" cy="1"/>
            </a:xfrm>
            <a:prstGeom prst="line">
              <a:avLst/>
            </a:prstGeom>
            <a:noFill/>
            <a:ln w="4763">
              <a:solidFill>
                <a:srgbClr val="000000"/>
              </a:solidFill>
              <a:round/>
              <a:headEnd/>
              <a:tailEnd/>
            </a:ln>
          </p:spPr>
          <p:txBody>
            <a:bodyPr/>
            <a:lstStyle/>
            <a:p>
              <a:endParaRPr lang="en-US"/>
            </a:p>
          </p:txBody>
        </p:sp>
        <p:sp>
          <p:nvSpPr>
            <p:cNvPr id="10333" name="Line 134"/>
            <p:cNvSpPr>
              <a:spLocks noChangeShapeType="1"/>
            </p:cNvSpPr>
            <p:nvPr/>
          </p:nvSpPr>
          <p:spPr bwMode="auto">
            <a:xfrm>
              <a:off x="1310" y="1435"/>
              <a:ext cx="188" cy="1"/>
            </a:xfrm>
            <a:prstGeom prst="line">
              <a:avLst/>
            </a:prstGeom>
            <a:noFill/>
            <a:ln w="4763">
              <a:solidFill>
                <a:srgbClr val="000000"/>
              </a:solidFill>
              <a:round/>
              <a:headEnd/>
              <a:tailEnd/>
            </a:ln>
          </p:spPr>
          <p:txBody>
            <a:bodyPr/>
            <a:lstStyle/>
            <a:p>
              <a:endParaRPr lang="en-US"/>
            </a:p>
          </p:txBody>
        </p:sp>
        <p:sp>
          <p:nvSpPr>
            <p:cNvPr id="10334" name="Line 135"/>
            <p:cNvSpPr>
              <a:spLocks noChangeShapeType="1"/>
            </p:cNvSpPr>
            <p:nvPr/>
          </p:nvSpPr>
          <p:spPr bwMode="auto">
            <a:xfrm>
              <a:off x="1317" y="1405"/>
              <a:ext cx="172" cy="1"/>
            </a:xfrm>
            <a:prstGeom prst="line">
              <a:avLst/>
            </a:prstGeom>
            <a:noFill/>
            <a:ln w="4763">
              <a:solidFill>
                <a:srgbClr val="000000"/>
              </a:solidFill>
              <a:round/>
              <a:headEnd/>
              <a:tailEnd/>
            </a:ln>
          </p:spPr>
          <p:txBody>
            <a:bodyPr/>
            <a:lstStyle/>
            <a:p>
              <a:endParaRPr lang="en-US"/>
            </a:p>
          </p:txBody>
        </p:sp>
        <p:sp>
          <p:nvSpPr>
            <p:cNvPr id="10335" name="Rectangle 136"/>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lstStyle/>
            <a:p>
              <a:pPr algn="ctr"/>
              <a:endParaRPr lang="en-US" altLang="en-US"/>
            </a:p>
          </p:txBody>
        </p:sp>
        <p:sp>
          <p:nvSpPr>
            <p:cNvPr id="10336" name="Freeform 137"/>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337" name="Line 138"/>
            <p:cNvSpPr>
              <a:spLocks noChangeShapeType="1"/>
            </p:cNvSpPr>
            <p:nvPr/>
          </p:nvSpPr>
          <p:spPr bwMode="auto">
            <a:xfrm>
              <a:off x="1084" y="1257"/>
              <a:ext cx="430" cy="1"/>
            </a:xfrm>
            <a:prstGeom prst="line">
              <a:avLst/>
            </a:prstGeom>
            <a:noFill/>
            <a:ln w="4763">
              <a:solidFill>
                <a:srgbClr val="000000"/>
              </a:solidFill>
              <a:round/>
              <a:headEnd/>
              <a:tailEnd/>
            </a:ln>
          </p:spPr>
          <p:txBody>
            <a:bodyPr/>
            <a:lstStyle/>
            <a:p>
              <a:endParaRPr lang="en-US"/>
            </a:p>
          </p:txBody>
        </p:sp>
        <p:sp>
          <p:nvSpPr>
            <p:cNvPr id="10338" name="Line 139"/>
            <p:cNvSpPr>
              <a:spLocks noChangeShapeType="1"/>
            </p:cNvSpPr>
            <p:nvPr/>
          </p:nvSpPr>
          <p:spPr bwMode="auto">
            <a:xfrm flipV="1">
              <a:off x="1193" y="1257"/>
              <a:ext cx="1" cy="19"/>
            </a:xfrm>
            <a:prstGeom prst="line">
              <a:avLst/>
            </a:prstGeom>
            <a:noFill/>
            <a:ln w="4763">
              <a:solidFill>
                <a:srgbClr val="000000"/>
              </a:solidFill>
              <a:round/>
              <a:headEnd/>
              <a:tailEnd/>
            </a:ln>
          </p:spPr>
          <p:txBody>
            <a:bodyPr/>
            <a:lstStyle/>
            <a:p>
              <a:endParaRPr lang="en-US"/>
            </a:p>
          </p:txBody>
        </p:sp>
        <p:sp>
          <p:nvSpPr>
            <p:cNvPr id="10339" name="Line 140"/>
            <p:cNvSpPr>
              <a:spLocks noChangeShapeType="1"/>
            </p:cNvSpPr>
            <p:nvPr/>
          </p:nvSpPr>
          <p:spPr bwMode="auto">
            <a:xfrm flipV="1">
              <a:off x="1301" y="1257"/>
              <a:ext cx="1" cy="19"/>
            </a:xfrm>
            <a:prstGeom prst="line">
              <a:avLst/>
            </a:prstGeom>
            <a:noFill/>
            <a:ln w="4763">
              <a:solidFill>
                <a:srgbClr val="000000"/>
              </a:solidFill>
              <a:round/>
              <a:headEnd/>
              <a:tailEnd/>
            </a:ln>
          </p:spPr>
          <p:txBody>
            <a:bodyPr/>
            <a:lstStyle/>
            <a:p>
              <a:endParaRPr lang="en-US"/>
            </a:p>
          </p:txBody>
        </p:sp>
      </p:grpSp>
      <p:grpSp>
        <p:nvGrpSpPr>
          <p:cNvPr id="10297" name="Group 141"/>
          <p:cNvGrpSpPr>
            <a:grpSpLocks/>
          </p:cNvGrpSpPr>
          <p:nvPr/>
        </p:nvGrpSpPr>
        <p:grpSpPr bwMode="auto">
          <a:xfrm>
            <a:off x="2981325" y="5486400"/>
            <a:ext cx="523875" cy="488950"/>
            <a:chOff x="1014" y="912"/>
            <a:chExt cx="574" cy="596"/>
          </a:xfrm>
        </p:grpSpPr>
        <p:sp>
          <p:nvSpPr>
            <p:cNvPr id="10316" name="Freeform 142"/>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317" name="Line 143"/>
            <p:cNvSpPr>
              <a:spLocks noChangeShapeType="1"/>
            </p:cNvSpPr>
            <p:nvPr/>
          </p:nvSpPr>
          <p:spPr bwMode="auto">
            <a:xfrm>
              <a:off x="1138" y="1303"/>
              <a:ext cx="322" cy="1"/>
            </a:xfrm>
            <a:prstGeom prst="line">
              <a:avLst/>
            </a:prstGeom>
            <a:noFill/>
            <a:ln w="15875">
              <a:solidFill>
                <a:srgbClr val="000000"/>
              </a:solidFill>
              <a:round/>
              <a:headEnd/>
              <a:tailEnd/>
            </a:ln>
          </p:spPr>
          <p:txBody>
            <a:bodyPr/>
            <a:lstStyle/>
            <a:p>
              <a:endParaRPr lang="en-US"/>
            </a:p>
          </p:txBody>
        </p:sp>
        <p:sp>
          <p:nvSpPr>
            <p:cNvPr id="10318" name="Line 144"/>
            <p:cNvSpPr>
              <a:spLocks noChangeShapeType="1"/>
            </p:cNvSpPr>
            <p:nvPr/>
          </p:nvSpPr>
          <p:spPr bwMode="auto">
            <a:xfrm>
              <a:off x="1138" y="1276"/>
              <a:ext cx="322" cy="1"/>
            </a:xfrm>
            <a:prstGeom prst="line">
              <a:avLst/>
            </a:prstGeom>
            <a:noFill/>
            <a:ln w="15875">
              <a:solidFill>
                <a:srgbClr val="000000"/>
              </a:solidFill>
              <a:round/>
              <a:headEnd/>
              <a:tailEnd/>
            </a:ln>
          </p:spPr>
          <p:txBody>
            <a:bodyPr/>
            <a:lstStyle/>
            <a:p>
              <a:endParaRPr lang="en-US"/>
            </a:p>
          </p:txBody>
        </p:sp>
        <p:sp>
          <p:nvSpPr>
            <p:cNvPr id="10319" name="Freeform 145"/>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320" name="Line 146"/>
            <p:cNvSpPr>
              <a:spLocks noChangeShapeType="1"/>
            </p:cNvSpPr>
            <p:nvPr/>
          </p:nvSpPr>
          <p:spPr bwMode="auto">
            <a:xfrm>
              <a:off x="1310" y="1379"/>
              <a:ext cx="188" cy="1"/>
            </a:xfrm>
            <a:prstGeom prst="line">
              <a:avLst/>
            </a:prstGeom>
            <a:noFill/>
            <a:ln w="4763">
              <a:solidFill>
                <a:srgbClr val="000000"/>
              </a:solidFill>
              <a:round/>
              <a:headEnd/>
              <a:tailEnd/>
            </a:ln>
          </p:spPr>
          <p:txBody>
            <a:bodyPr/>
            <a:lstStyle/>
            <a:p>
              <a:endParaRPr lang="en-US"/>
            </a:p>
          </p:txBody>
        </p:sp>
        <p:sp>
          <p:nvSpPr>
            <p:cNvPr id="10321" name="Line 147"/>
            <p:cNvSpPr>
              <a:spLocks noChangeShapeType="1"/>
            </p:cNvSpPr>
            <p:nvPr/>
          </p:nvSpPr>
          <p:spPr bwMode="auto">
            <a:xfrm>
              <a:off x="1310" y="1435"/>
              <a:ext cx="188" cy="1"/>
            </a:xfrm>
            <a:prstGeom prst="line">
              <a:avLst/>
            </a:prstGeom>
            <a:noFill/>
            <a:ln w="4763">
              <a:solidFill>
                <a:srgbClr val="000000"/>
              </a:solidFill>
              <a:round/>
              <a:headEnd/>
              <a:tailEnd/>
            </a:ln>
          </p:spPr>
          <p:txBody>
            <a:bodyPr/>
            <a:lstStyle/>
            <a:p>
              <a:endParaRPr lang="en-US"/>
            </a:p>
          </p:txBody>
        </p:sp>
        <p:sp>
          <p:nvSpPr>
            <p:cNvPr id="10322" name="Line 148"/>
            <p:cNvSpPr>
              <a:spLocks noChangeShapeType="1"/>
            </p:cNvSpPr>
            <p:nvPr/>
          </p:nvSpPr>
          <p:spPr bwMode="auto">
            <a:xfrm>
              <a:off x="1317" y="1405"/>
              <a:ext cx="172" cy="1"/>
            </a:xfrm>
            <a:prstGeom prst="line">
              <a:avLst/>
            </a:prstGeom>
            <a:noFill/>
            <a:ln w="4763">
              <a:solidFill>
                <a:srgbClr val="000000"/>
              </a:solidFill>
              <a:round/>
              <a:headEnd/>
              <a:tailEnd/>
            </a:ln>
          </p:spPr>
          <p:txBody>
            <a:bodyPr/>
            <a:lstStyle/>
            <a:p>
              <a:endParaRPr lang="en-US"/>
            </a:p>
          </p:txBody>
        </p:sp>
        <p:sp>
          <p:nvSpPr>
            <p:cNvPr id="10323" name="Rectangle 149"/>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lstStyle/>
            <a:p>
              <a:pPr algn="ctr"/>
              <a:endParaRPr lang="en-US" altLang="en-US"/>
            </a:p>
          </p:txBody>
        </p:sp>
        <p:sp>
          <p:nvSpPr>
            <p:cNvPr id="10324" name="Freeform 150"/>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325" name="Line 151"/>
            <p:cNvSpPr>
              <a:spLocks noChangeShapeType="1"/>
            </p:cNvSpPr>
            <p:nvPr/>
          </p:nvSpPr>
          <p:spPr bwMode="auto">
            <a:xfrm>
              <a:off x="1084" y="1257"/>
              <a:ext cx="430" cy="1"/>
            </a:xfrm>
            <a:prstGeom prst="line">
              <a:avLst/>
            </a:prstGeom>
            <a:noFill/>
            <a:ln w="4763">
              <a:solidFill>
                <a:srgbClr val="000000"/>
              </a:solidFill>
              <a:round/>
              <a:headEnd/>
              <a:tailEnd/>
            </a:ln>
          </p:spPr>
          <p:txBody>
            <a:bodyPr/>
            <a:lstStyle/>
            <a:p>
              <a:endParaRPr lang="en-US"/>
            </a:p>
          </p:txBody>
        </p:sp>
        <p:sp>
          <p:nvSpPr>
            <p:cNvPr id="10326" name="Line 152"/>
            <p:cNvSpPr>
              <a:spLocks noChangeShapeType="1"/>
            </p:cNvSpPr>
            <p:nvPr/>
          </p:nvSpPr>
          <p:spPr bwMode="auto">
            <a:xfrm flipV="1">
              <a:off x="1193" y="1257"/>
              <a:ext cx="1" cy="19"/>
            </a:xfrm>
            <a:prstGeom prst="line">
              <a:avLst/>
            </a:prstGeom>
            <a:noFill/>
            <a:ln w="4763">
              <a:solidFill>
                <a:srgbClr val="000000"/>
              </a:solidFill>
              <a:round/>
              <a:headEnd/>
              <a:tailEnd/>
            </a:ln>
          </p:spPr>
          <p:txBody>
            <a:bodyPr/>
            <a:lstStyle/>
            <a:p>
              <a:endParaRPr lang="en-US"/>
            </a:p>
          </p:txBody>
        </p:sp>
        <p:sp>
          <p:nvSpPr>
            <p:cNvPr id="10327" name="Line 153"/>
            <p:cNvSpPr>
              <a:spLocks noChangeShapeType="1"/>
            </p:cNvSpPr>
            <p:nvPr/>
          </p:nvSpPr>
          <p:spPr bwMode="auto">
            <a:xfrm flipV="1">
              <a:off x="1301" y="1257"/>
              <a:ext cx="1" cy="19"/>
            </a:xfrm>
            <a:prstGeom prst="line">
              <a:avLst/>
            </a:prstGeom>
            <a:noFill/>
            <a:ln w="4763">
              <a:solidFill>
                <a:srgbClr val="000000"/>
              </a:solidFill>
              <a:round/>
              <a:headEnd/>
              <a:tailEnd/>
            </a:ln>
          </p:spPr>
          <p:txBody>
            <a:bodyPr/>
            <a:lstStyle/>
            <a:p>
              <a:endParaRPr lang="en-US"/>
            </a:p>
          </p:txBody>
        </p:sp>
      </p:grpSp>
      <p:cxnSp>
        <p:nvCxnSpPr>
          <p:cNvPr id="10298" name="AutoShape 154"/>
          <p:cNvCxnSpPr>
            <a:cxnSpLocks noChangeShapeType="1"/>
            <a:stCxn id="10324" idx="14"/>
            <a:endCxn id="10285" idx="2"/>
          </p:cNvCxnSpPr>
          <p:nvPr/>
        </p:nvCxnSpPr>
        <p:spPr bwMode="auto">
          <a:xfrm flipV="1">
            <a:off x="3403600" y="5372100"/>
            <a:ext cx="152400" cy="149225"/>
          </a:xfrm>
          <a:prstGeom prst="straightConnector1">
            <a:avLst/>
          </a:prstGeom>
          <a:noFill/>
          <a:ln w="25400">
            <a:solidFill>
              <a:schemeClr val="tx1"/>
            </a:solidFill>
            <a:round/>
            <a:headEnd/>
            <a:tailEnd/>
          </a:ln>
        </p:spPr>
      </p:cxnSp>
      <p:cxnSp>
        <p:nvCxnSpPr>
          <p:cNvPr id="10299" name="AutoShape 155"/>
          <p:cNvCxnSpPr>
            <a:cxnSpLocks noChangeShapeType="1"/>
            <a:stCxn id="10328" idx="4"/>
            <a:endCxn id="10284" idx="1"/>
          </p:cNvCxnSpPr>
          <p:nvPr/>
        </p:nvCxnSpPr>
        <p:spPr bwMode="auto">
          <a:xfrm>
            <a:off x="2522538" y="4587875"/>
            <a:ext cx="296862" cy="12700"/>
          </a:xfrm>
          <a:prstGeom prst="straightConnector1">
            <a:avLst/>
          </a:prstGeom>
          <a:noFill/>
          <a:ln w="25400">
            <a:solidFill>
              <a:schemeClr val="tx1"/>
            </a:solidFill>
            <a:round/>
            <a:headEnd/>
            <a:tailEnd/>
          </a:ln>
        </p:spPr>
      </p:cxnSp>
      <p:grpSp>
        <p:nvGrpSpPr>
          <p:cNvPr id="10300" name="Group 156"/>
          <p:cNvGrpSpPr>
            <a:grpSpLocks/>
          </p:cNvGrpSpPr>
          <p:nvPr/>
        </p:nvGrpSpPr>
        <p:grpSpPr bwMode="auto">
          <a:xfrm>
            <a:off x="3048000" y="3657600"/>
            <a:ext cx="604838" cy="152400"/>
            <a:chOff x="2211" y="2443"/>
            <a:chExt cx="573" cy="149"/>
          </a:xfrm>
        </p:grpSpPr>
        <p:sp>
          <p:nvSpPr>
            <p:cNvPr id="10313" name="Rectangle 157"/>
            <p:cNvSpPr>
              <a:spLocks noChangeArrowheads="1"/>
            </p:cNvSpPr>
            <p:nvPr/>
          </p:nvSpPr>
          <p:spPr bwMode="auto">
            <a:xfrm>
              <a:off x="2211" y="2443"/>
              <a:ext cx="573" cy="149"/>
            </a:xfrm>
            <a:prstGeom prst="rect">
              <a:avLst/>
            </a:prstGeom>
            <a:solidFill>
              <a:srgbClr val="FFFFFF"/>
            </a:solidFill>
            <a:ln w="15875">
              <a:solidFill>
                <a:srgbClr val="000000"/>
              </a:solidFill>
              <a:miter lim="800000"/>
              <a:headEnd/>
              <a:tailEnd/>
            </a:ln>
          </p:spPr>
          <p:txBody>
            <a:bodyPr/>
            <a:lstStyle/>
            <a:p>
              <a:pPr algn="ctr"/>
              <a:endParaRPr lang="en-US" altLang="en-US"/>
            </a:p>
          </p:txBody>
        </p:sp>
        <p:sp>
          <p:nvSpPr>
            <p:cNvPr id="10314" name="Rectangle 158"/>
            <p:cNvSpPr>
              <a:spLocks noChangeArrowheads="1"/>
            </p:cNvSpPr>
            <p:nvPr/>
          </p:nvSpPr>
          <p:spPr bwMode="auto">
            <a:xfrm>
              <a:off x="2227" y="2463"/>
              <a:ext cx="538" cy="17"/>
            </a:xfrm>
            <a:prstGeom prst="rect">
              <a:avLst/>
            </a:prstGeom>
            <a:solidFill>
              <a:srgbClr val="000000"/>
            </a:solidFill>
            <a:ln w="4763">
              <a:solidFill>
                <a:srgbClr val="000000"/>
              </a:solidFill>
              <a:miter lim="800000"/>
              <a:headEnd/>
              <a:tailEnd/>
            </a:ln>
          </p:spPr>
          <p:txBody>
            <a:bodyPr/>
            <a:lstStyle/>
            <a:p>
              <a:pPr algn="ctr"/>
              <a:endParaRPr lang="en-US" altLang="en-US"/>
            </a:p>
          </p:txBody>
        </p:sp>
        <p:sp>
          <p:nvSpPr>
            <p:cNvPr id="10315" name="Freeform 159"/>
            <p:cNvSpPr>
              <a:spLocks noEditPoints="1"/>
            </p:cNvSpPr>
            <p:nvPr/>
          </p:nvSpPr>
          <p:spPr bwMode="auto">
            <a:xfrm>
              <a:off x="2236" y="2500"/>
              <a:ext cx="485" cy="72"/>
            </a:xfrm>
            <a:custGeom>
              <a:avLst/>
              <a:gdLst>
                <a:gd name="T0" fmla="*/ 0 w 485"/>
                <a:gd name="T1" fmla="*/ 46 h 72"/>
                <a:gd name="T2" fmla="*/ 10 w 485"/>
                <a:gd name="T3" fmla="*/ 26 h 72"/>
                <a:gd name="T4" fmla="*/ 64 w 485"/>
                <a:gd name="T5" fmla="*/ 26 h 72"/>
                <a:gd name="T6" fmla="*/ 74 w 485"/>
                <a:gd name="T7" fmla="*/ 46 h 72"/>
                <a:gd name="T8" fmla="*/ 64 w 485"/>
                <a:gd name="T9" fmla="*/ 62 h 72"/>
                <a:gd name="T10" fmla="*/ 10 w 485"/>
                <a:gd name="T11" fmla="*/ 62 h 72"/>
                <a:gd name="T12" fmla="*/ 0 w 485"/>
                <a:gd name="T13" fmla="*/ 46 h 72"/>
                <a:gd name="T14" fmla="*/ 163 w 485"/>
                <a:gd name="T15" fmla="*/ 26 h 72"/>
                <a:gd name="T16" fmla="*/ 287 w 485"/>
                <a:gd name="T17" fmla="*/ 26 h 72"/>
                <a:gd name="T18" fmla="*/ 297 w 485"/>
                <a:gd name="T19" fmla="*/ 0 h 72"/>
                <a:gd name="T20" fmla="*/ 153 w 485"/>
                <a:gd name="T21" fmla="*/ 0 h 72"/>
                <a:gd name="T22" fmla="*/ 163 w 485"/>
                <a:gd name="T23" fmla="*/ 26 h 72"/>
                <a:gd name="T24" fmla="*/ 163 w 485"/>
                <a:gd name="T25" fmla="*/ 72 h 72"/>
                <a:gd name="T26" fmla="*/ 287 w 485"/>
                <a:gd name="T27" fmla="*/ 72 h 72"/>
                <a:gd name="T28" fmla="*/ 297 w 485"/>
                <a:gd name="T29" fmla="*/ 46 h 72"/>
                <a:gd name="T30" fmla="*/ 153 w 485"/>
                <a:gd name="T31" fmla="*/ 46 h 72"/>
                <a:gd name="T32" fmla="*/ 163 w 485"/>
                <a:gd name="T33" fmla="*/ 72 h 72"/>
                <a:gd name="T34" fmla="*/ 395 w 485"/>
                <a:gd name="T35" fmla="*/ 26 h 72"/>
                <a:gd name="T36" fmla="*/ 485 w 485"/>
                <a:gd name="T37" fmla="*/ 26 h 72"/>
                <a:gd name="T38" fmla="*/ 485 w 485"/>
                <a:gd name="T39" fmla="*/ 0 h 72"/>
                <a:gd name="T40" fmla="*/ 395 w 485"/>
                <a:gd name="T41" fmla="*/ 0 h 72"/>
                <a:gd name="T42" fmla="*/ 395 w 485"/>
                <a:gd name="T43" fmla="*/ 26 h 72"/>
                <a:gd name="T44" fmla="*/ 427 w 485"/>
                <a:gd name="T45" fmla="*/ 72 h 72"/>
                <a:gd name="T46" fmla="*/ 453 w 485"/>
                <a:gd name="T47" fmla="*/ 72 h 72"/>
                <a:gd name="T48" fmla="*/ 453 w 485"/>
                <a:gd name="T49" fmla="*/ 46 h 72"/>
                <a:gd name="T50" fmla="*/ 427 w 485"/>
                <a:gd name="T51" fmla="*/ 46 h 72"/>
                <a:gd name="T52" fmla="*/ 427 w 485"/>
                <a:gd name="T53" fmla="*/ 72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5"/>
                <a:gd name="T82" fmla="*/ 0 h 72"/>
                <a:gd name="T83" fmla="*/ 485 w 485"/>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5" h="72">
                  <a:moveTo>
                    <a:pt x="0" y="46"/>
                  </a:moveTo>
                  <a:lnTo>
                    <a:pt x="10" y="26"/>
                  </a:lnTo>
                  <a:lnTo>
                    <a:pt x="64" y="26"/>
                  </a:lnTo>
                  <a:lnTo>
                    <a:pt x="74" y="46"/>
                  </a:lnTo>
                  <a:lnTo>
                    <a:pt x="64" y="62"/>
                  </a:lnTo>
                  <a:lnTo>
                    <a:pt x="10" y="62"/>
                  </a:lnTo>
                  <a:lnTo>
                    <a:pt x="0" y="46"/>
                  </a:lnTo>
                  <a:close/>
                  <a:moveTo>
                    <a:pt x="163" y="26"/>
                  </a:moveTo>
                  <a:lnTo>
                    <a:pt x="287" y="26"/>
                  </a:lnTo>
                  <a:lnTo>
                    <a:pt x="297" y="0"/>
                  </a:lnTo>
                  <a:lnTo>
                    <a:pt x="153" y="0"/>
                  </a:lnTo>
                  <a:lnTo>
                    <a:pt x="163" y="26"/>
                  </a:lnTo>
                  <a:close/>
                  <a:moveTo>
                    <a:pt x="163" y="72"/>
                  </a:moveTo>
                  <a:lnTo>
                    <a:pt x="287" y="72"/>
                  </a:lnTo>
                  <a:lnTo>
                    <a:pt x="297" y="46"/>
                  </a:lnTo>
                  <a:lnTo>
                    <a:pt x="153" y="46"/>
                  </a:lnTo>
                  <a:lnTo>
                    <a:pt x="163" y="72"/>
                  </a:lnTo>
                  <a:close/>
                  <a:moveTo>
                    <a:pt x="395" y="26"/>
                  </a:moveTo>
                  <a:lnTo>
                    <a:pt x="485" y="26"/>
                  </a:lnTo>
                  <a:lnTo>
                    <a:pt x="485" y="0"/>
                  </a:lnTo>
                  <a:lnTo>
                    <a:pt x="395" y="0"/>
                  </a:lnTo>
                  <a:lnTo>
                    <a:pt x="395" y="26"/>
                  </a:lnTo>
                  <a:close/>
                  <a:moveTo>
                    <a:pt x="427" y="72"/>
                  </a:moveTo>
                  <a:lnTo>
                    <a:pt x="453" y="72"/>
                  </a:lnTo>
                  <a:lnTo>
                    <a:pt x="453" y="46"/>
                  </a:lnTo>
                  <a:lnTo>
                    <a:pt x="427" y="46"/>
                  </a:lnTo>
                  <a:lnTo>
                    <a:pt x="427" y="72"/>
                  </a:lnTo>
                  <a:close/>
                </a:path>
              </a:pathLst>
            </a:custGeom>
            <a:solidFill>
              <a:srgbClr val="C0C0C0"/>
            </a:solidFill>
            <a:ln w="4763">
              <a:solidFill>
                <a:srgbClr val="000000"/>
              </a:solidFill>
              <a:round/>
              <a:headEnd/>
              <a:tailEnd/>
            </a:ln>
          </p:spPr>
          <p:txBody>
            <a:bodyPr/>
            <a:lstStyle/>
            <a:p>
              <a:endParaRPr lang="en-US"/>
            </a:p>
          </p:txBody>
        </p:sp>
      </p:grpSp>
      <p:grpSp>
        <p:nvGrpSpPr>
          <p:cNvPr id="10301" name="Group 160"/>
          <p:cNvGrpSpPr>
            <a:grpSpLocks/>
          </p:cNvGrpSpPr>
          <p:nvPr/>
        </p:nvGrpSpPr>
        <p:grpSpPr bwMode="auto">
          <a:xfrm>
            <a:off x="4576763" y="3657600"/>
            <a:ext cx="604837" cy="152400"/>
            <a:chOff x="2211" y="2443"/>
            <a:chExt cx="573" cy="149"/>
          </a:xfrm>
        </p:grpSpPr>
        <p:sp>
          <p:nvSpPr>
            <p:cNvPr id="10310" name="Rectangle 161"/>
            <p:cNvSpPr>
              <a:spLocks noChangeArrowheads="1"/>
            </p:cNvSpPr>
            <p:nvPr/>
          </p:nvSpPr>
          <p:spPr bwMode="auto">
            <a:xfrm>
              <a:off x="2211" y="2443"/>
              <a:ext cx="573" cy="149"/>
            </a:xfrm>
            <a:prstGeom prst="rect">
              <a:avLst/>
            </a:prstGeom>
            <a:solidFill>
              <a:srgbClr val="FFFFFF"/>
            </a:solidFill>
            <a:ln w="15875">
              <a:solidFill>
                <a:srgbClr val="000000"/>
              </a:solidFill>
              <a:miter lim="800000"/>
              <a:headEnd/>
              <a:tailEnd/>
            </a:ln>
          </p:spPr>
          <p:txBody>
            <a:bodyPr/>
            <a:lstStyle/>
            <a:p>
              <a:pPr algn="ctr"/>
              <a:endParaRPr lang="en-US" altLang="en-US"/>
            </a:p>
          </p:txBody>
        </p:sp>
        <p:sp>
          <p:nvSpPr>
            <p:cNvPr id="10311" name="Rectangle 162"/>
            <p:cNvSpPr>
              <a:spLocks noChangeArrowheads="1"/>
            </p:cNvSpPr>
            <p:nvPr/>
          </p:nvSpPr>
          <p:spPr bwMode="auto">
            <a:xfrm>
              <a:off x="2227" y="2463"/>
              <a:ext cx="538" cy="17"/>
            </a:xfrm>
            <a:prstGeom prst="rect">
              <a:avLst/>
            </a:prstGeom>
            <a:solidFill>
              <a:srgbClr val="000000"/>
            </a:solidFill>
            <a:ln w="4763">
              <a:solidFill>
                <a:srgbClr val="000000"/>
              </a:solidFill>
              <a:miter lim="800000"/>
              <a:headEnd/>
              <a:tailEnd/>
            </a:ln>
          </p:spPr>
          <p:txBody>
            <a:bodyPr/>
            <a:lstStyle/>
            <a:p>
              <a:pPr algn="ctr"/>
              <a:endParaRPr lang="en-US" altLang="en-US"/>
            </a:p>
          </p:txBody>
        </p:sp>
        <p:sp>
          <p:nvSpPr>
            <p:cNvPr id="10312" name="Freeform 163"/>
            <p:cNvSpPr>
              <a:spLocks noEditPoints="1"/>
            </p:cNvSpPr>
            <p:nvPr/>
          </p:nvSpPr>
          <p:spPr bwMode="auto">
            <a:xfrm>
              <a:off x="2236" y="2500"/>
              <a:ext cx="485" cy="72"/>
            </a:xfrm>
            <a:custGeom>
              <a:avLst/>
              <a:gdLst>
                <a:gd name="T0" fmla="*/ 0 w 485"/>
                <a:gd name="T1" fmla="*/ 46 h 72"/>
                <a:gd name="T2" fmla="*/ 10 w 485"/>
                <a:gd name="T3" fmla="*/ 26 h 72"/>
                <a:gd name="T4" fmla="*/ 64 w 485"/>
                <a:gd name="T5" fmla="*/ 26 h 72"/>
                <a:gd name="T6" fmla="*/ 74 w 485"/>
                <a:gd name="T7" fmla="*/ 46 h 72"/>
                <a:gd name="T8" fmla="*/ 64 w 485"/>
                <a:gd name="T9" fmla="*/ 62 h 72"/>
                <a:gd name="T10" fmla="*/ 10 w 485"/>
                <a:gd name="T11" fmla="*/ 62 h 72"/>
                <a:gd name="T12" fmla="*/ 0 w 485"/>
                <a:gd name="T13" fmla="*/ 46 h 72"/>
                <a:gd name="T14" fmla="*/ 163 w 485"/>
                <a:gd name="T15" fmla="*/ 26 h 72"/>
                <a:gd name="T16" fmla="*/ 287 w 485"/>
                <a:gd name="T17" fmla="*/ 26 h 72"/>
                <a:gd name="T18" fmla="*/ 297 w 485"/>
                <a:gd name="T19" fmla="*/ 0 h 72"/>
                <a:gd name="T20" fmla="*/ 153 w 485"/>
                <a:gd name="T21" fmla="*/ 0 h 72"/>
                <a:gd name="T22" fmla="*/ 163 w 485"/>
                <a:gd name="T23" fmla="*/ 26 h 72"/>
                <a:gd name="T24" fmla="*/ 163 w 485"/>
                <a:gd name="T25" fmla="*/ 72 h 72"/>
                <a:gd name="T26" fmla="*/ 287 w 485"/>
                <a:gd name="T27" fmla="*/ 72 h 72"/>
                <a:gd name="T28" fmla="*/ 297 w 485"/>
                <a:gd name="T29" fmla="*/ 46 h 72"/>
                <a:gd name="T30" fmla="*/ 153 w 485"/>
                <a:gd name="T31" fmla="*/ 46 h 72"/>
                <a:gd name="T32" fmla="*/ 163 w 485"/>
                <a:gd name="T33" fmla="*/ 72 h 72"/>
                <a:gd name="T34" fmla="*/ 395 w 485"/>
                <a:gd name="T35" fmla="*/ 26 h 72"/>
                <a:gd name="T36" fmla="*/ 485 w 485"/>
                <a:gd name="T37" fmla="*/ 26 h 72"/>
                <a:gd name="T38" fmla="*/ 485 w 485"/>
                <a:gd name="T39" fmla="*/ 0 h 72"/>
                <a:gd name="T40" fmla="*/ 395 w 485"/>
                <a:gd name="T41" fmla="*/ 0 h 72"/>
                <a:gd name="T42" fmla="*/ 395 w 485"/>
                <a:gd name="T43" fmla="*/ 26 h 72"/>
                <a:gd name="T44" fmla="*/ 427 w 485"/>
                <a:gd name="T45" fmla="*/ 72 h 72"/>
                <a:gd name="T46" fmla="*/ 453 w 485"/>
                <a:gd name="T47" fmla="*/ 72 h 72"/>
                <a:gd name="T48" fmla="*/ 453 w 485"/>
                <a:gd name="T49" fmla="*/ 46 h 72"/>
                <a:gd name="T50" fmla="*/ 427 w 485"/>
                <a:gd name="T51" fmla="*/ 46 h 72"/>
                <a:gd name="T52" fmla="*/ 427 w 485"/>
                <a:gd name="T53" fmla="*/ 72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5"/>
                <a:gd name="T82" fmla="*/ 0 h 72"/>
                <a:gd name="T83" fmla="*/ 485 w 485"/>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5" h="72">
                  <a:moveTo>
                    <a:pt x="0" y="46"/>
                  </a:moveTo>
                  <a:lnTo>
                    <a:pt x="10" y="26"/>
                  </a:lnTo>
                  <a:lnTo>
                    <a:pt x="64" y="26"/>
                  </a:lnTo>
                  <a:lnTo>
                    <a:pt x="74" y="46"/>
                  </a:lnTo>
                  <a:lnTo>
                    <a:pt x="64" y="62"/>
                  </a:lnTo>
                  <a:lnTo>
                    <a:pt x="10" y="62"/>
                  </a:lnTo>
                  <a:lnTo>
                    <a:pt x="0" y="46"/>
                  </a:lnTo>
                  <a:close/>
                  <a:moveTo>
                    <a:pt x="163" y="26"/>
                  </a:moveTo>
                  <a:lnTo>
                    <a:pt x="287" y="26"/>
                  </a:lnTo>
                  <a:lnTo>
                    <a:pt x="297" y="0"/>
                  </a:lnTo>
                  <a:lnTo>
                    <a:pt x="153" y="0"/>
                  </a:lnTo>
                  <a:lnTo>
                    <a:pt x="163" y="26"/>
                  </a:lnTo>
                  <a:close/>
                  <a:moveTo>
                    <a:pt x="163" y="72"/>
                  </a:moveTo>
                  <a:lnTo>
                    <a:pt x="287" y="72"/>
                  </a:lnTo>
                  <a:lnTo>
                    <a:pt x="297" y="46"/>
                  </a:lnTo>
                  <a:lnTo>
                    <a:pt x="153" y="46"/>
                  </a:lnTo>
                  <a:lnTo>
                    <a:pt x="163" y="72"/>
                  </a:lnTo>
                  <a:close/>
                  <a:moveTo>
                    <a:pt x="395" y="26"/>
                  </a:moveTo>
                  <a:lnTo>
                    <a:pt x="485" y="26"/>
                  </a:lnTo>
                  <a:lnTo>
                    <a:pt x="485" y="0"/>
                  </a:lnTo>
                  <a:lnTo>
                    <a:pt x="395" y="0"/>
                  </a:lnTo>
                  <a:lnTo>
                    <a:pt x="395" y="26"/>
                  </a:lnTo>
                  <a:close/>
                  <a:moveTo>
                    <a:pt x="427" y="72"/>
                  </a:moveTo>
                  <a:lnTo>
                    <a:pt x="453" y="72"/>
                  </a:lnTo>
                  <a:lnTo>
                    <a:pt x="453" y="46"/>
                  </a:lnTo>
                  <a:lnTo>
                    <a:pt x="427" y="46"/>
                  </a:lnTo>
                  <a:lnTo>
                    <a:pt x="427" y="72"/>
                  </a:lnTo>
                  <a:close/>
                </a:path>
              </a:pathLst>
            </a:custGeom>
            <a:solidFill>
              <a:srgbClr val="C0C0C0"/>
            </a:solidFill>
            <a:ln w="4763">
              <a:solidFill>
                <a:srgbClr val="000000"/>
              </a:solidFill>
              <a:round/>
              <a:headEnd/>
              <a:tailEnd/>
            </a:ln>
          </p:spPr>
          <p:txBody>
            <a:bodyPr/>
            <a:lstStyle/>
            <a:p>
              <a:endParaRPr lang="en-US"/>
            </a:p>
          </p:txBody>
        </p:sp>
      </p:grpSp>
      <p:cxnSp>
        <p:nvCxnSpPr>
          <p:cNvPr id="10302" name="AutoShape 164"/>
          <p:cNvCxnSpPr>
            <a:cxnSpLocks noChangeShapeType="1"/>
            <a:stCxn id="10250" idx="3"/>
            <a:endCxn id="10313" idx="0"/>
          </p:cNvCxnSpPr>
          <p:nvPr/>
        </p:nvCxnSpPr>
        <p:spPr bwMode="auto">
          <a:xfrm>
            <a:off x="3111500" y="3457575"/>
            <a:ext cx="239713" cy="192088"/>
          </a:xfrm>
          <a:prstGeom prst="straightConnector1">
            <a:avLst/>
          </a:prstGeom>
          <a:noFill/>
          <a:ln w="25400">
            <a:solidFill>
              <a:schemeClr val="tx1"/>
            </a:solidFill>
            <a:round/>
            <a:headEnd/>
            <a:tailEnd/>
          </a:ln>
        </p:spPr>
      </p:cxnSp>
      <p:cxnSp>
        <p:nvCxnSpPr>
          <p:cNvPr id="10303" name="AutoShape 165"/>
          <p:cNvCxnSpPr>
            <a:cxnSpLocks noChangeShapeType="1"/>
            <a:stCxn id="10313" idx="2"/>
            <a:endCxn id="10283" idx="0"/>
          </p:cNvCxnSpPr>
          <p:nvPr/>
        </p:nvCxnSpPr>
        <p:spPr bwMode="auto">
          <a:xfrm>
            <a:off x="3351213" y="3817938"/>
            <a:ext cx="246062" cy="220662"/>
          </a:xfrm>
          <a:prstGeom prst="straightConnector1">
            <a:avLst/>
          </a:prstGeom>
          <a:noFill/>
          <a:ln w="25400">
            <a:solidFill>
              <a:schemeClr val="tx1"/>
            </a:solidFill>
            <a:round/>
            <a:headEnd/>
            <a:tailEnd/>
          </a:ln>
        </p:spPr>
      </p:cxnSp>
      <p:cxnSp>
        <p:nvCxnSpPr>
          <p:cNvPr id="10304" name="AutoShape 166"/>
          <p:cNvCxnSpPr>
            <a:cxnSpLocks noChangeShapeType="1"/>
            <a:stCxn id="10288" idx="3"/>
            <a:endCxn id="10310" idx="2"/>
          </p:cNvCxnSpPr>
          <p:nvPr/>
        </p:nvCxnSpPr>
        <p:spPr bwMode="auto">
          <a:xfrm flipV="1">
            <a:off x="4419600" y="3817938"/>
            <a:ext cx="460375" cy="211137"/>
          </a:xfrm>
          <a:prstGeom prst="straightConnector1">
            <a:avLst/>
          </a:prstGeom>
          <a:noFill/>
          <a:ln w="25400">
            <a:solidFill>
              <a:schemeClr val="tx1"/>
            </a:solidFill>
            <a:round/>
            <a:headEnd/>
            <a:tailEnd/>
          </a:ln>
        </p:spPr>
      </p:cxnSp>
      <p:cxnSp>
        <p:nvCxnSpPr>
          <p:cNvPr id="10305" name="AutoShape 167"/>
          <p:cNvCxnSpPr>
            <a:cxnSpLocks noChangeShapeType="1"/>
            <a:stCxn id="10310" idx="0"/>
            <a:endCxn id="10266" idx="1"/>
          </p:cNvCxnSpPr>
          <p:nvPr/>
        </p:nvCxnSpPr>
        <p:spPr bwMode="auto">
          <a:xfrm flipV="1">
            <a:off x="4879975" y="3457575"/>
            <a:ext cx="377825" cy="192088"/>
          </a:xfrm>
          <a:prstGeom prst="straightConnector1">
            <a:avLst/>
          </a:prstGeom>
          <a:noFill/>
          <a:ln w="25400">
            <a:solidFill>
              <a:schemeClr val="tx1"/>
            </a:solidFill>
            <a:round/>
            <a:headEnd/>
            <a:tailEnd/>
          </a:ln>
        </p:spPr>
      </p:cxnSp>
      <p:sp>
        <p:nvSpPr>
          <p:cNvPr id="10306" name="Text Box 168"/>
          <p:cNvSpPr txBox="1">
            <a:spLocks noChangeArrowheads="1"/>
          </p:cNvSpPr>
          <p:nvPr/>
        </p:nvSpPr>
        <p:spPr bwMode="auto">
          <a:xfrm>
            <a:off x="4467225" y="2074863"/>
            <a:ext cx="1247775" cy="363537"/>
          </a:xfrm>
          <a:prstGeom prst="rect">
            <a:avLst/>
          </a:prstGeom>
          <a:noFill/>
          <a:ln w="25400">
            <a:noFill/>
            <a:miter lim="800000"/>
            <a:headEnd/>
            <a:tailEnd/>
          </a:ln>
        </p:spPr>
        <p:txBody>
          <a:bodyPr wrap="none" lIns="90488" tIns="44450" rIns="90488" bIns="44450">
            <a:spAutoFit/>
          </a:bodyPr>
          <a:lstStyle/>
          <a:p>
            <a:pPr algn="ctr" eaLnBrk="0" hangingPunct="0"/>
            <a:r>
              <a:rPr lang="en-US" altLang="en-US" sz="1800" b="1">
                <a:latin typeface="Arial" charset="0"/>
              </a:rPr>
              <a:t>Gateways</a:t>
            </a:r>
          </a:p>
        </p:txBody>
      </p:sp>
      <p:sp>
        <p:nvSpPr>
          <p:cNvPr id="10307" name="Line 169"/>
          <p:cNvSpPr>
            <a:spLocks noChangeShapeType="1"/>
          </p:cNvSpPr>
          <p:nvPr/>
        </p:nvSpPr>
        <p:spPr bwMode="auto">
          <a:xfrm flipH="1">
            <a:off x="3505200" y="2438400"/>
            <a:ext cx="1600200" cy="1143000"/>
          </a:xfrm>
          <a:prstGeom prst="line">
            <a:avLst/>
          </a:prstGeom>
          <a:noFill/>
          <a:ln w="50800">
            <a:solidFill>
              <a:srgbClr val="FFCC00"/>
            </a:solidFill>
            <a:round/>
            <a:headEnd/>
            <a:tailEnd type="triangle" w="med" len="med"/>
          </a:ln>
        </p:spPr>
        <p:txBody>
          <a:bodyPr lIns="90488" tIns="44450" rIns="90488" bIns="44450"/>
          <a:lstStyle/>
          <a:p>
            <a:endParaRPr lang="en-US"/>
          </a:p>
        </p:txBody>
      </p:sp>
      <p:sp>
        <p:nvSpPr>
          <p:cNvPr id="10308" name="Line 170"/>
          <p:cNvSpPr>
            <a:spLocks noChangeShapeType="1"/>
          </p:cNvSpPr>
          <p:nvPr/>
        </p:nvSpPr>
        <p:spPr bwMode="auto">
          <a:xfrm flipH="1">
            <a:off x="4800600" y="2438400"/>
            <a:ext cx="381000" cy="1143000"/>
          </a:xfrm>
          <a:prstGeom prst="line">
            <a:avLst/>
          </a:prstGeom>
          <a:noFill/>
          <a:ln w="50800">
            <a:solidFill>
              <a:srgbClr val="FFCC00"/>
            </a:solidFill>
            <a:round/>
            <a:headEnd/>
            <a:tailEnd type="triangle" w="med" len="med"/>
          </a:ln>
        </p:spPr>
        <p:txBody>
          <a:bodyPr lIns="90488" tIns="44450" rIns="90488" bIns="44450"/>
          <a:lstStyle/>
          <a:p>
            <a:endParaRPr lang="en-US"/>
          </a:p>
        </p:txBody>
      </p:sp>
      <p:sp>
        <p:nvSpPr>
          <p:cNvPr id="10309" name="Rectangle 171"/>
          <p:cNvSpPr>
            <a:spLocks noChangeArrowheads="1"/>
          </p:cNvSpPr>
          <p:nvPr/>
        </p:nvSpPr>
        <p:spPr bwMode="auto">
          <a:xfrm>
            <a:off x="4419600" y="2057400"/>
            <a:ext cx="1295400" cy="381000"/>
          </a:xfrm>
          <a:prstGeom prst="rect">
            <a:avLst/>
          </a:prstGeom>
          <a:noFill/>
          <a:ln w="12700">
            <a:solidFill>
              <a:schemeClr val="tx1"/>
            </a:solidFill>
            <a:miter lim="800000"/>
            <a:headEnd/>
            <a:tailEnd/>
          </a:ln>
        </p:spPr>
        <p:txBody>
          <a:bodyPr wrap="none" lIns="90488" tIns="44450" rIns="90488" bIns="44450" anchor="ctr"/>
          <a:lstStyle/>
          <a:p>
            <a:pPr algn="ctr"/>
            <a:endParaRPr lang="en-US"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3"/>
          <p:cNvSpPr>
            <a:spLocks noGrp="1"/>
          </p:cNvSpPr>
          <p:nvPr>
            <p:ph type="dt" sz="quarter" idx="10"/>
          </p:nvPr>
        </p:nvSpPr>
        <p:spPr/>
        <p:txBody>
          <a:bodyPr/>
          <a:lstStyle/>
          <a:p>
            <a:pPr>
              <a:defRPr/>
            </a:pPr>
            <a:r>
              <a:rPr lang="en-US" altLang="en-US" smtClean="0"/>
              <a:t>Univ. of Tehran</a:t>
            </a:r>
          </a:p>
        </p:txBody>
      </p:sp>
      <p:sp>
        <p:nvSpPr>
          <p:cNvPr id="102403" name="Footer Placeholder 4"/>
          <p:cNvSpPr>
            <a:spLocks noGrp="1"/>
          </p:cNvSpPr>
          <p:nvPr>
            <p:ph type="ftr" sz="quarter" idx="11"/>
          </p:nvPr>
        </p:nvSpPr>
        <p:spPr/>
        <p:txBody>
          <a:bodyPr/>
          <a:lstStyle/>
          <a:p>
            <a:pPr>
              <a:defRPr/>
            </a:pPr>
            <a:r>
              <a:rPr lang="en-US" altLang="en-US" smtClean="0"/>
              <a:t>Computer Network</a:t>
            </a:r>
          </a:p>
        </p:txBody>
      </p:sp>
      <p:sp>
        <p:nvSpPr>
          <p:cNvPr id="102404" name="Slide Number Placeholder 5"/>
          <p:cNvSpPr>
            <a:spLocks noGrp="1"/>
          </p:cNvSpPr>
          <p:nvPr>
            <p:ph type="sldNum" sz="quarter" idx="12"/>
          </p:nvPr>
        </p:nvSpPr>
        <p:spPr/>
        <p:txBody>
          <a:bodyPr/>
          <a:lstStyle/>
          <a:p>
            <a:pPr>
              <a:defRPr/>
            </a:pPr>
            <a:fld id="{C7C25B09-4597-4BE0-B3B2-FD0362A21453}" type="slidenum">
              <a:rPr lang="en-US" altLang="en-US" smtClean="0"/>
              <a:pPr>
                <a:defRPr/>
              </a:pPr>
              <a:t>80</a:t>
            </a:fld>
            <a:endParaRPr lang="en-US" altLang="en-US" smtClean="0"/>
          </a:p>
        </p:txBody>
      </p:sp>
      <p:sp>
        <p:nvSpPr>
          <p:cNvPr id="91141" name="Rectangle 2"/>
          <p:cNvSpPr>
            <a:spLocks noGrp="1" noChangeArrowheads="1"/>
          </p:cNvSpPr>
          <p:nvPr>
            <p:ph type="title"/>
          </p:nvPr>
        </p:nvSpPr>
        <p:spPr/>
        <p:txBody>
          <a:bodyPr/>
          <a:lstStyle/>
          <a:p>
            <a:pPr eaLnBrk="1" hangingPunct="1">
              <a:defRPr/>
            </a:pPr>
            <a:r>
              <a:rPr lang="en-US" altLang="en-US" dirty="0" smtClean="0"/>
              <a:t>What do we face Today</a:t>
            </a:r>
          </a:p>
        </p:txBody>
      </p:sp>
      <p:sp>
        <p:nvSpPr>
          <p:cNvPr id="145414" name="Rectangle 3"/>
          <p:cNvSpPr>
            <a:spLocks noGrp="1" noChangeArrowheads="1"/>
          </p:cNvSpPr>
          <p:nvPr>
            <p:ph type="body" idx="1"/>
          </p:nvPr>
        </p:nvSpPr>
        <p:spPr>
          <a:xfrm>
            <a:off x="0" y="1311275"/>
            <a:ext cx="8953500" cy="5335588"/>
          </a:xfrm>
        </p:spPr>
        <p:txBody>
          <a:bodyPr/>
          <a:lstStyle/>
          <a:p>
            <a:pPr eaLnBrk="1" hangingPunct="1">
              <a:defRPr/>
            </a:pPr>
            <a:r>
              <a:rPr lang="en-US" altLang="en-US" dirty="0" smtClean="0"/>
              <a:t> </a:t>
            </a:r>
            <a:r>
              <a:rPr lang="en-US" altLang="en-US" sz="2800" dirty="0" smtClean="0"/>
              <a:t>Internet is a </a:t>
            </a:r>
            <a:r>
              <a:rPr lang="en-US" altLang="en-US" sz="2800" dirty="0" smtClean="0">
                <a:solidFill>
                  <a:schemeClr val="accent6">
                    <a:lumMod val="50000"/>
                  </a:schemeClr>
                </a:solidFill>
              </a:rPr>
              <a:t>huge system</a:t>
            </a:r>
          </a:p>
          <a:p>
            <a:pPr lvl="1" eaLnBrk="1" hangingPunct="1">
              <a:defRPr/>
            </a:pPr>
            <a:r>
              <a:rPr lang="en-US" altLang="en-US" sz="2400" dirty="0" smtClean="0"/>
              <a:t>Very Complicated</a:t>
            </a:r>
          </a:p>
          <a:p>
            <a:pPr lvl="2" eaLnBrk="1" hangingPunct="1">
              <a:defRPr/>
            </a:pPr>
            <a:r>
              <a:rPr lang="en-US" altLang="en-US" sz="2000" dirty="0" smtClean="0"/>
              <a:t>Around 7000 RFCs</a:t>
            </a:r>
          </a:p>
          <a:p>
            <a:pPr lvl="1" eaLnBrk="1" hangingPunct="1">
              <a:defRPr/>
            </a:pPr>
            <a:r>
              <a:rPr lang="en-US" altLang="en-US" sz="2400" dirty="0" smtClean="0"/>
              <a:t>Difficult to modify/change</a:t>
            </a:r>
          </a:p>
          <a:p>
            <a:pPr lvl="2" eaLnBrk="1" hangingPunct="1">
              <a:defRPr/>
            </a:pPr>
            <a:r>
              <a:rPr lang="en-US" altLang="en-US" sz="2000" dirty="0" smtClean="0">
                <a:solidFill>
                  <a:srgbClr val="C00000"/>
                </a:solidFill>
              </a:rPr>
              <a:t>Not easy to fix bugs</a:t>
            </a:r>
          </a:p>
          <a:p>
            <a:pPr lvl="2" eaLnBrk="1" hangingPunct="1">
              <a:defRPr/>
            </a:pPr>
            <a:r>
              <a:rPr lang="en-US" altLang="en-US" sz="2000" dirty="0" smtClean="0">
                <a:solidFill>
                  <a:srgbClr val="C00000"/>
                </a:solidFill>
              </a:rPr>
              <a:t>Not easy to innovate</a:t>
            </a:r>
          </a:p>
          <a:p>
            <a:pPr eaLnBrk="1" hangingPunct="1">
              <a:defRPr/>
            </a:pPr>
            <a:r>
              <a:rPr lang="en-US" altLang="en-US" sz="2800" dirty="0" smtClean="0"/>
              <a:t>Overwhelming demands for scale and new services</a:t>
            </a:r>
          </a:p>
          <a:p>
            <a:pPr eaLnBrk="1" hangingPunct="1">
              <a:defRPr/>
            </a:pPr>
            <a:r>
              <a:rPr lang="en-US" altLang="en-US" sz="2800" dirty="0" smtClean="0">
                <a:solidFill>
                  <a:srgbClr val="0070C0"/>
                </a:solidFill>
              </a:rPr>
              <a:t>Solution?</a:t>
            </a:r>
          </a:p>
          <a:p>
            <a:pPr lvl="1" eaLnBrk="1" hangingPunct="1">
              <a:defRPr/>
            </a:pPr>
            <a:r>
              <a:rPr lang="en-US" altLang="en-US" sz="2400" dirty="0" smtClean="0">
                <a:solidFill>
                  <a:srgbClr val="990000"/>
                </a:solidFill>
              </a:rPr>
              <a:t>Complexity</a:t>
            </a:r>
            <a:r>
              <a:rPr lang="en-US" altLang="en-US" sz="2400" dirty="0" smtClean="0"/>
              <a:t>: new design?</a:t>
            </a:r>
          </a:p>
          <a:p>
            <a:pPr lvl="1" eaLnBrk="1" hangingPunct="1">
              <a:defRPr/>
            </a:pPr>
            <a:r>
              <a:rPr lang="en-US" altLang="en-US" sz="2400" dirty="0" smtClean="0">
                <a:solidFill>
                  <a:srgbClr val="990000"/>
                </a:solidFill>
              </a:rPr>
              <a:t>Flexibility</a:t>
            </a:r>
            <a:r>
              <a:rPr lang="en-US" altLang="en-US" sz="2400" dirty="0" smtClean="0"/>
              <a:t>: move to software?</a:t>
            </a:r>
          </a:p>
          <a:p>
            <a:pPr eaLnBrk="1" hangingPunct="1">
              <a:defRPr/>
            </a:pPr>
            <a:r>
              <a:rPr lang="en-US" altLang="en-US" dirty="0" smtClean="0">
                <a:solidFill>
                  <a:schemeClr val="accent1">
                    <a:lumMod val="50000"/>
                  </a:schemeClr>
                </a:solidFill>
              </a:rPr>
              <a:t>Is SDN a solution?</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noChangeArrowheads="1"/>
          </p:cNvSpPr>
          <p:nvPr>
            <p:ph type="title"/>
          </p:nvPr>
        </p:nvSpPr>
        <p:spPr/>
        <p:txBody>
          <a:bodyPr/>
          <a:lstStyle/>
          <a:p>
            <a:r>
              <a:rPr lang="en-US" altLang="en-US" smtClean="0">
                <a:ea typeface="ＭＳ Ｐゴシック" pitchFamily="34" charset="-128"/>
              </a:rPr>
              <a:t>NSF Programs</a:t>
            </a:r>
          </a:p>
        </p:txBody>
      </p:sp>
      <p:sp>
        <p:nvSpPr>
          <p:cNvPr id="64514" name="Content Placeholder 2"/>
          <p:cNvSpPr>
            <a:spLocks noGrp="1" noChangeArrowheads="1"/>
          </p:cNvSpPr>
          <p:nvPr>
            <p:ph idx="1"/>
          </p:nvPr>
        </p:nvSpPr>
        <p:spPr/>
        <p:txBody>
          <a:bodyPr/>
          <a:lstStyle/>
          <a:p>
            <a:r>
              <a:rPr lang="en-US" altLang="en-US" smtClean="0">
                <a:ea typeface="ＭＳ Ｐゴシック" pitchFamily="34" charset="-128"/>
                <a:sym typeface="Wingdings" pitchFamily="2" charset="2"/>
              </a:rPr>
              <a:t>Stagnation</a:t>
            </a:r>
            <a:endParaRPr lang="en-US" altLang="en-US" smtClean="0">
              <a:ea typeface="ＭＳ Ｐゴシック" pitchFamily="34" charset="-128"/>
            </a:endParaRPr>
          </a:p>
          <a:p>
            <a:pPr lvl="1"/>
            <a:r>
              <a:rPr lang="en-US" altLang="en-US" smtClean="0">
                <a:ea typeface="ＭＳ Ｐゴシック" pitchFamily="34" charset="-128"/>
              </a:rPr>
              <a:t>100x100 </a:t>
            </a:r>
            <a:r>
              <a:rPr lang="en-US" altLang="en-US" smtClean="0">
                <a:ea typeface="ＭＳ Ｐゴシック" pitchFamily="34" charset="-128"/>
                <a:sym typeface="Wingdings" pitchFamily="2" charset="2"/>
              </a:rPr>
              <a:t> Clean Slate Design</a:t>
            </a:r>
          </a:p>
          <a:p>
            <a:pPr lvl="1"/>
            <a:r>
              <a:rPr lang="en-US" altLang="en-US" smtClean="0">
                <a:ea typeface="ＭＳ Ｐゴシック" pitchFamily="34" charset="-128"/>
                <a:sym typeface="Wingdings" pitchFamily="2" charset="2"/>
              </a:rPr>
              <a:t>PlanetLab</a:t>
            </a:r>
          </a:p>
          <a:p>
            <a:pPr lvl="1"/>
            <a:r>
              <a:rPr lang="en-US" altLang="en-US" smtClean="0">
                <a:ea typeface="ＭＳ Ｐゴシック" pitchFamily="34" charset="-128"/>
              </a:rPr>
              <a:t>Overcoming the Internet Impasse through Virtualization </a:t>
            </a:r>
            <a:r>
              <a:rPr lang="en-US" altLang="en-US" smtClean="0">
                <a:ea typeface="ＭＳ Ｐゴシック" pitchFamily="34" charset="-128"/>
                <a:sym typeface="Wingdings" pitchFamily="2" charset="2"/>
              </a:rPr>
              <a:t> GENI</a:t>
            </a:r>
          </a:p>
          <a:p>
            <a:r>
              <a:rPr lang="en-US" altLang="en-US" smtClean="0">
                <a:ea typeface="ＭＳ Ｐゴシック" pitchFamily="34" charset="-128"/>
                <a:sym typeface="Wingdings" pitchFamily="2" charset="2"/>
              </a:rPr>
              <a:t>Internet architecture projects</a:t>
            </a:r>
          </a:p>
          <a:p>
            <a:pPr lvl="2"/>
            <a:r>
              <a:rPr lang="en-US" altLang="en-US" smtClean="0">
                <a:ea typeface="ＭＳ Ｐゴシック" pitchFamily="34" charset="-128"/>
                <a:sym typeface="Wingdings" pitchFamily="2" charset="2"/>
              </a:rPr>
              <a:t>Named Data Networking</a:t>
            </a:r>
          </a:p>
          <a:p>
            <a:pPr lvl="2"/>
            <a:r>
              <a:rPr lang="en-US" altLang="en-US" smtClean="0">
                <a:ea typeface="ＭＳ Ｐゴシック" pitchFamily="34" charset="-128"/>
                <a:sym typeface="Wingdings" pitchFamily="2" charset="2"/>
              </a:rPr>
              <a:t>MobilityFirst</a:t>
            </a:r>
          </a:p>
          <a:p>
            <a:pPr lvl="2"/>
            <a:r>
              <a:rPr lang="en-US" altLang="en-US" smtClean="0">
                <a:ea typeface="ＭＳ Ｐゴシック" pitchFamily="34" charset="-128"/>
              </a:rPr>
              <a:t>eXpressive Internet Architecture</a:t>
            </a:r>
          </a:p>
          <a:p>
            <a:pPr lvl="2"/>
            <a:endParaRPr lang="en-US" altLang="en-US" smtClean="0">
              <a:ea typeface="ＭＳ Ｐゴシック" pitchFamily="34" charset="-128"/>
              <a:sym typeface="Wingdings" pitchFamily="2" charset="2"/>
            </a:endParaRPr>
          </a:p>
          <a:p>
            <a:pPr lvl="2"/>
            <a:endParaRPr lang="en-US" altLang="en-US" smtClean="0">
              <a:ea typeface="ＭＳ Ｐゴシック" pitchFamily="34" charset="-128"/>
              <a:sym typeface="Wingdings" pitchFamily="2" charset="2"/>
            </a:endParaRPr>
          </a:p>
          <a:p>
            <a:pPr lvl="1"/>
            <a:endParaRPr lang="en-US" altLang="en-US" smtClean="0">
              <a:ea typeface="ＭＳ Ｐゴシック" pitchFamily="34" charset="-128"/>
              <a:sym typeface="Wingdings" pitchFamily="2" charset="2"/>
            </a:endParaRPr>
          </a:p>
        </p:txBody>
      </p:sp>
      <p:sp>
        <p:nvSpPr>
          <p:cNvPr id="64515" name="Slide Number Placeholder 1"/>
          <p:cNvSpPr>
            <a:spLocks noGrp="1"/>
          </p:cNvSpPr>
          <p:nvPr>
            <p:ph type="sldNum" sz="quarter" idx="12"/>
          </p:nvPr>
        </p:nvSpPr>
        <p:spPr>
          <a:noFill/>
        </p:spPr>
        <p:txBody>
          <a:bodyPr/>
          <a:lstStyle/>
          <a:p>
            <a:fld id="{5C6D9DEE-0558-437D-BBC5-AAC9571174E4}" type="slidenum">
              <a:rPr lang="en-US" altLang="en-US"/>
              <a:pPr/>
              <a:t>81</a:t>
            </a:fld>
            <a:endParaRPr lang="en-US"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4"/>
          <p:cNvSpPr>
            <a:spLocks noGrp="1" noChangeArrowheads="1"/>
          </p:cNvSpPr>
          <p:nvPr>
            <p:ph type="title"/>
          </p:nvPr>
        </p:nvSpPr>
        <p:spPr/>
        <p:txBody>
          <a:bodyPr/>
          <a:lstStyle/>
          <a:p>
            <a:r>
              <a:rPr lang="en-US" altLang="en-US" smtClean="0">
                <a:ea typeface="ＭＳ Ｐゴシック" pitchFamily="34" charset="-128"/>
              </a:rPr>
              <a:t>NSF FIND Project [Clark]	</a:t>
            </a:r>
          </a:p>
        </p:txBody>
      </p:sp>
      <p:sp>
        <p:nvSpPr>
          <p:cNvPr id="66562" name="Content Placeholder 5"/>
          <p:cNvSpPr>
            <a:spLocks noGrp="1" noChangeArrowheads="1"/>
          </p:cNvSpPr>
          <p:nvPr>
            <p:ph sz="half" idx="1"/>
          </p:nvPr>
        </p:nvSpPr>
        <p:spPr>
          <a:xfrm>
            <a:off x="304800" y="1295400"/>
            <a:ext cx="4152900" cy="5181600"/>
          </a:xfrm>
        </p:spPr>
        <p:txBody>
          <a:bodyPr/>
          <a:lstStyle/>
          <a:p>
            <a:pPr marL="0" indent="0" algn="ctr">
              <a:lnSpc>
                <a:spcPct val="80000"/>
              </a:lnSpc>
              <a:buFontTx/>
              <a:buNone/>
            </a:pPr>
            <a:r>
              <a:rPr lang="en-US" altLang="en-US" sz="1800" b="1" u="sng" dirty="0" smtClean="0">
                <a:ea typeface="ＭＳ Ｐゴシック" pitchFamily="34" charset="-128"/>
              </a:rPr>
              <a:t>1988</a:t>
            </a:r>
            <a:r>
              <a:rPr lang="en-US" altLang="en-US" sz="1800" dirty="0" smtClean="0">
                <a:ea typeface="ＭＳ Ｐゴシック" pitchFamily="34" charset="-128"/>
              </a:rPr>
              <a:t> </a:t>
            </a:r>
          </a:p>
          <a:p>
            <a:pPr marL="0" indent="0">
              <a:lnSpc>
                <a:spcPct val="80000"/>
              </a:lnSpc>
              <a:buFontTx/>
              <a:buAutoNum type="arabicPeriod"/>
            </a:pPr>
            <a:r>
              <a:rPr lang="en-US" altLang="en-US" sz="2000" dirty="0" smtClean="0">
                <a:ea typeface="ＭＳ Ｐゴシック" pitchFamily="34" charset="-128"/>
              </a:rPr>
              <a:t>Internet communication must continue despite loss of networks or gateways. </a:t>
            </a:r>
          </a:p>
          <a:p>
            <a:pPr marL="0" indent="0">
              <a:lnSpc>
                <a:spcPct val="80000"/>
              </a:lnSpc>
              <a:buFontTx/>
              <a:buAutoNum type="arabicPeriod"/>
            </a:pPr>
            <a:r>
              <a:rPr lang="en-US" altLang="en-US" sz="2000" dirty="0" smtClean="0">
                <a:ea typeface="ＭＳ Ｐゴシック" pitchFamily="34" charset="-128"/>
              </a:rPr>
              <a:t>The Internet must support multiple types of communications service. </a:t>
            </a:r>
          </a:p>
          <a:p>
            <a:pPr marL="0" indent="0">
              <a:lnSpc>
                <a:spcPct val="80000"/>
              </a:lnSpc>
              <a:buFontTx/>
              <a:buAutoNum type="arabicPeriod"/>
            </a:pPr>
            <a:r>
              <a:rPr lang="en-US" altLang="en-US" sz="2000" dirty="0" smtClean="0">
                <a:ea typeface="ＭＳ Ｐゴシック" pitchFamily="34" charset="-128"/>
              </a:rPr>
              <a:t>The Internet architecture must accommodate a variety of networks. </a:t>
            </a:r>
          </a:p>
          <a:p>
            <a:pPr marL="0" indent="0">
              <a:lnSpc>
                <a:spcPct val="80000"/>
              </a:lnSpc>
              <a:buFontTx/>
              <a:buAutoNum type="arabicPeriod"/>
            </a:pPr>
            <a:r>
              <a:rPr lang="en-US" altLang="en-US" sz="2000" dirty="0" smtClean="0">
                <a:ea typeface="ＭＳ Ｐゴシック" pitchFamily="34" charset="-128"/>
              </a:rPr>
              <a:t>The Internet architecture must permit distributed management of its resources. </a:t>
            </a:r>
          </a:p>
          <a:p>
            <a:pPr marL="0" indent="0">
              <a:lnSpc>
                <a:spcPct val="80000"/>
              </a:lnSpc>
              <a:buFontTx/>
              <a:buAutoNum type="arabicPeriod"/>
            </a:pPr>
            <a:r>
              <a:rPr lang="en-US" altLang="en-US" sz="2000" dirty="0" smtClean="0">
                <a:ea typeface="ＭＳ Ｐゴシック" pitchFamily="34" charset="-128"/>
              </a:rPr>
              <a:t>The Internet architecture must be cost effective. </a:t>
            </a:r>
          </a:p>
          <a:p>
            <a:pPr marL="0" indent="0">
              <a:lnSpc>
                <a:spcPct val="80000"/>
              </a:lnSpc>
              <a:buFontTx/>
              <a:buAutoNum type="arabicPeriod"/>
            </a:pPr>
            <a:r>
              <a:rPr lang="en-US" altLang="en-US" sz="2000" dirty="0" smtClean="0">
                <a:ea typeface="ＭＳ Ｐゴシック" pitchFamily="34" charset="-128"/>
              </a:rPr>
              <a:t>The Internet architecture must permit host attachment with a low level of effort. </a:t>
            </a:r>
          </a:p>
          <a:p>
            <a:pPr marL="0" indent="0">
              <a:lnSpc>
                <a:spcPct val="80000"/>
              </a:lnSpc>
              <a:buFontTx/>
              <a:buAutoNum type="arabicPeriod"/>
            </a:pPr>
            <a:r>
              <a:rPr lang="en-US" altLang="en-US" sz="2000" dirty="0" smtClean="0">
                <a:ea typeface="ＭＳ Ｐゴシック" pitchFamily="34" charset="-128"/>
              </a:rPr>
              <a:t>The resources used in the Internet architecture must be accountable. </a:t>
            </a:r>
          </a:p>
          <a:p>
            <a:pPr marL="0" indent="0">
              <a:lnSpc>
                <a:spcPct val="80000"/>
              </a:lnSpc>
              <a:buFontTx/>
              <a:buAutoNum type="arabicPeriod"/>
            </a:pPr>
            <a:endParaRPr lang="en-US" altLang="en-US" sz="1800" dirty="0" smtClean="0">
              <a:ea typeface="ＭＳ Ｐゴシック" pitchFamily="34" charset="-128"/>
            </a:endParaRPr>
          </a:p>
        </p:txBody>
      </p:sp>
      <p:sp>
        <p:nvSpPr>
          <p:cNvPr id="66563" name="Content Placeholder 6"/>
          <p:cNvSpPr>
            <a:spLocks noGrp="1" noChangeArrowheads="1"/>
          </p:cNvSpPr>
          <p:nvPr>
            <p:ph sz="half" idx="2"/>
          </p:nvPr>
        </p:nvSpPr>
        <p:spPr>
          <a:xfrm>
            <a:off x="4610100" y="1295400"/>
            <a:ext cx="4533900" cy="5257800"/>
          </a:xfrm>
        </p:spPr>
        <p:txBody>
          <a:bodyPr/>
          <a:lstStyle/>
          <a:p>
            <a:pPr marL="0" indent="0" algn="ctr">
              <a:lnSpc>
                <a:spcPct val="80000"/>
              </a:lnSpc>
              <a:buFontTx/>
              <a:buNone/>
            </a:pPr>
            <a:r>
              <a:rPr lang="en-US" altLang="en-US" sz="1800" b="1" u="sng" dirty="0" smtClean="0">
                <a:ea typeface="ＭＳ Ｐゴシック" pitchFamily="34" charset="-128"/>
              </a:rPr>
              <a:t>2008</a:t>
            </a:r>
          </a:p>
          <a:p>
            <a:pPr marL="0" indent="0">
              <a:lnSpc>
                <a:spcPct val="150000"/>
              </a:lnSpc>
              <a:buFontTx/>
              <a:buAutoNum type="arabicPeriod"/>
            </a:pPr>
            <a:r>
              <a:rPr lang="en-US" altLang="en-US" sz="2000" dirty="0" smtClean="0">
                <a:solidFill>
                  <a:srgbClr val="C00000"/>
                </a:solidFill>
                <a:ea typeface="ＭＳ Ｐゴシック" pitchFamily="34" charset="-128"/>
              </a:rPr>
              <a:t>Security</a:t>
            </a:r>
          </a:p>
          <a:p>
            <a:pPr marL="0" indent="0">
              <a:lnSpc>
                <a:spcPct val="150000"/>
              </a:lnSpc>
              <a:buFontTx/>
              <a:buAutoNum type="arabicPeriod"/>
            </a:pPr>
            <a:r>
              <a:rPr lang="en-US" altLang="en-US" sz="2000" dirty="0" smtClean="0">
                <a:solidFill>
                  <a:srgbClr val="C00000"/>
                </a:solidFill>
                <a:ea typeface="ＭＳ Ｐゴシック" pitchFamily="34" charset="-128"/>
              </a:rPr>
              <a:t>Availability and resilience</a:t>
            </a:r>
          </a:p>
          <a:p>
            <a:pPr marL="0" indent="0">
              <a:lnSpc>
                <a:spcPct val="150000"/>
              </a:lnSpc>
              <a:buFontTx/>
              <a:buAutoNum type="arabicPeriod"/>
            </a:pPr>
            <a:r>
              <a:rPr lang="en-US" altLang="en-US" sz="2000" dirty="0" smtClean="0">
                <a:solidFill>
                  <a:srgbClr val="C00000"/>
                </a:solidFill>
                <a:ea typeface="ＭＳ Ｐゴシック" pitchFamily="34" charset="-128"/>
              </a:rPr>
              <a:t>Economic viability</a:t>
            </a:r>
          </a:p>
          <a:p>
            <a:pPr marL="0" indent="0">
              <a:lnSpc>
                <a:spcPct val="150000"/>
              </a:lnSpc>
              <a:buFontTx/>
              <a:buAutoNum type="arabicPeriod"/>
            </a:pPr>
            <a:r>
              <a:rPr lang="en-US" altLang="en-US" sz="2000" dirty="0" smtClean="0">
                <a:solidFill>
                  <a:srgbClr val="C00000"/>
                </a:solidFill>
                <a:ea typeface="ＭＳ Ｐゴシック" pitchFamily="34" charset="-128"/>
              </a:rPr>
              <a:t>Better management</a:t>
            </a:r>
          </a:p>
          <a:p>
            <a:pPr marL="0" indent="0">
              <a:lnSpc>
                <a:spcPct val="150000"/>
              </a:lnSpc>
              <a:buFontTx/>
              <a:buAutoNum type="arabicPeriod"/>
            </a:pPr>
            <a:r>
              <a:rPr lang="en-US" altLang="en-US" sz="2000" dirty="0" smtClean="0">
                <a:solidFill>
                  <a:srgbClr val="C00000"/>
                </a:solidFill>
                <a:ea typeface="ＭＳ Ｐゴシック" pitchFamily="34" charset="-128"/>
              </a:rPr>
              <a:t>Meet society’s needs</a:t>
            </a:r>
          </a:p>
          <a:p>
            <a:pPr marL="0" indent="0">
              <a:lnSpc>
                <a:spcPct val="150000"/>
              </a:lnSpc>
              <a:buFontTx/>
              <a:buAutoNum type="arabicPeriod"/>
            </a:pPr>
            <a:r>
              <a:rPr lang="en-US" altLang="en-US" sz="2000" dirty="0" smtClean="0">
                <a:solidFill>
                  <a:srgbClr val="C00000"/>
                </a:solidFill>
                <a:ea typeface="ＭＳ Ｐゴシック" pitchFamily="34" charset="-128"/>
              </a:rPr>
              <a:t>Longevity</a:t>
            </a:r>
          </a:p>
          <a:p>
            <a:pPr marL="0" indent="0">
              <a:lnSpc>
                <a:spcPct val="150000"/>
              </a:lnSpc>
              <a:buFontTx/>
              <a:buAutoNum type="arabicPeriod"/>
            </a:pPr>
            <a:r>
              <a:rPr lang="en-US" altLang="en-US" sz="2000" dirty="0" smtClean="0">
                <a:solidFill>
                  <a:srgbClr val="C00000"/>
                </a:solidFill>
                <a:ea typeface="ＭＳ Ｐゴシック" pitchFamily="34" charset="-128"/>
              </a:rPr>
              <a:t>Support for tomorrow’s computing</a:t>
            </a:r>
          </a:p>
          <a:p>
            <a:pPr marL="0" indent="0">
              <a:lnSpc>
                <a:spcPct val="150000"/>
              </a:lnSpc>
              <a:buFontTx/>
              <a:buAutoNum type="arabicPeriod"/>
            </a:pPr>
            <a:r>
              <a:rPr lang="en-US" altLang="en-US" sz="2000" dirty="0" smtClean="0">
                <a:solidFill>
                  <a:srgbClr val="C00000"/>
                </a:solidFill>
                <a:ea typeface="ＭＳ Ｐゴシック" pitchFamily="34" charset="-128"/>
              </a:rPr>
              <a:t>Exploit tomorrow’s networking</a:t>
            </a:r>
          </a:p>
          <a:p>
            <a:pPr marL="0" indent="0">
              <a:lnSpc>
                <a:spcPct val="150000"/>
              </a:lnSpc>
              <a:buFontTx/>
              <a:buAutoNum type="arabicPeriod"/>
            </a:pPr>
            <a:r>
              <a:rPr lang="en-US" altLang="en-US" sz="2000" dirty="0" smtClean="0">
                <a:solidFill>
                  <a:srgbClr val="C00000"/>
                </a:solidFill>
                <a:ea typeface="ＭＳ Ｐゴシック" pitchFamily="34" charset="-128"/>
              </a:rPr>
              <a:t>Support tomorrow’s applications</a:t>
            </a:r>
          </a:p>
          <a:p>
            <a:pPr marL="0" indent="0">
              <a:lnSpc>
                <a:spcPct val="150000"/>
              </a:lnSpc>
              <a:buFontTx/>
              <a:buAutoNum type="arabicPeriod"/>
            </a:pPr>
            <a:r>
              <a:rPr lang="en-US" altLang="en-US" sz="2000" dirty="0" smtClean="0">
                <a:solidFill>
                  <a:srgbClr val="C00000"/>
                </a:solidFill>
                <a:ea typeface="ＭＳ Ｐゴシック" pitchFamily="34" charset="-128"/>
              </a:rPr>
              <a:t>Fit for purpose (it works...)</a:t>
            </a:r>
          </a:p>
        </p:txBody>
      </p:sp>
      <p:sp>
        <p:nvSpPr>
          <p:cNvPr id="66564" name="Slide Number Placeholder 3"/>
          <p:cNvSpPr>
            <a:spLocks noGrp="1"/>
          </p:cNvSpPr>
          <p:nvPr>
            <p:ph type="sldNum" sz="quarter" idx="12"/>
          </p:nvPr>
        </p:nvSpPr>
        <p:spPr>
          <a:noFill/>
        </p:spPr>
        <p:txBody>
          <a:bodyPr/>
          <a:lstStyle/>
          <a:p>
            <a:fld id="{21128707-096A-46C7-B41F-4D737E2608C1}" type="slidenum">
              <a:rPr lang="en-US" altLang="en-US"/>
              <a:pPr/>
              <a:t>82</a:t>
            </a:fld>
            <a:endParaRPr lang="en-US"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4"/>
          <p:cNvSpPr>
            <a:spLocks noGrp="1" noChangeArrowheads="1"/>
          </p:cNvSpPr>
          <p:nvPr>
            <p:ph type="title"/>
          </p:nvPr>
        </p:nvSpPr>
        <p:spPr/>
        <p:txBody>
          <a:bodyPr/>
          <a:lstStyle/>
          <a:p>
            <a:r>
              <a:rPr lang="en-US" altLang="en-US" dirty="0" smtClean="0">
                <a:ea typeface="ＭＳ Ｐゴシック" pitchFamily="34" charset="-128"/>
              </a:rPr>
              <a:t>NSF FIND Project [Clark]	</a:t>
            </a:r>
          </a:p>
        </p:txBody>
      </p:sp>
      <p:sp>
        <p:nvSpPr>
          <p:cNvPr id="68610" name="Content Placeholder 5"/>
          <p:cNvSpPr>
            <a:spLocks noGrp="1" noChangeArrowheads="1"/>
          </p:cNvSpPr>
          <p:nvPr>
            <p:ph sz="half" idx="1"/>
          </p:nvPr>
        </p:nvSpPr>
        <p:spPr>
          <a:xfrm>
            <a:off x="304800" y="1295400"/>
            <a:ext cx="4152900" cy="5181600"/>
          </a:xfrm>
        </p:spPr>
        <p:txBody>
          <a:bodyPr/>
          <a:lstStyle/>
          <a:p>
            <a:pPr marL="0" indent="0" algn="ctr">
              <a:lnSpc>
                <a:spcPct val="80000"/>
              </a:lnSpc>
              <a:buFontTx/>
              <a:buNone/>
            </a:pPr>
            <a:r>
              <a:rPr lang="en-US" altLang="en-US" sz="1800" b="1" u="sng" smtClean="0">
                <a:ea typeface="ＭＳ Ｐゴシック" pitchFamily="34" charset="-128"/>
              </a:rPr>
              <a:t>2008</a:t>
            </a:r>
          </a:p>
          <a:p>
            <a:pPr marL="0" indent="0">
              <a:lnSpc>
                <a:spcPct val="150000"/>
              </a:lnSpc>
              <a:buFontTx/>
              <a:buAutoNum type="arabicPeriod"/>
            </a:pPr>
            <a:r>
              <a:rPr lang="en-US" altLang="en-US" sz="1800" smtClean="0">
                <a:ea typeface="ＭＳ Ｐゴシック" pitchFamily="34" charset="-128"/>
              </a:rPr>
              <a:t>Security</a:t>
            </a:r>
          </a:p>
          <a:p>
            <a:pPr marL="0" indent="0">
              <a:lnSpc>
                <a:spcPct val="150000"/>
              </a:lnSpc>
              <a:buFontTx/>
              <a:buAutoNum type="arabicPeriod"/>
            </a:pPr>
            <a:r>
              <a:rPr lang="en-US" altLang="en-US" sz="1800" smtClean="0">
                <a:ea typeface="ＭＳ Ｐゴシック" pitchFamily="34" charset="-128"/>
              </a:rPr>
              <a:t>Availability and resilience</a:t>
            </a:r>
          </a:p>
          <a:p>
            <a:pPr marL="0" indent="0">
              <a:lnSpc>
                <a:spcPct val="150000"/>
              </a:lnSpc>
              <a:buFontTx/>
              <a:buAutoNum type="arabicPeriod"/>
            </a:pPr>
            <a:r>
              <a:rPr lang="en-US" altLang="en-US" sz="1800" smtClean="0">
                <a:ea typeface="ＭＳ Ｐゴシック" pitchFamily="34" charset="-128"/>
              </a:rPr>
              <a:t>Economic viability</a:t>
            </a:r>
          </a:p>
          <a:p>
            <a:pPr marL="0" indent="0">
              <a:lnSpc>
                <a:spcPct val="150000"/>
              </a:lnSpc>
              <a:buFontTx/>
              <a:buAutoNum type="arabicPeriod"/>
            </a:pPr>
            <a:r>
              <a:rPr lang="en-US" altLang="en-US" sz="1800" smtClean="0">
                <a:ea typeface="ＭＳ Ｐゴシック" pitchFamily="34" charset="-128"/>
              </a:rPr>
              <a:t>Better management</a:t>
            </a:r>
          </a:p>
          <a:p>
            <a:pPr marL="0" indent="0">
              <a:lnSpc>
                <a:spcPct val="150000"/>
              </a:lnSpc>
              <a:buFontTx/>
              <a:buAutoNum type="arabicPeriod"/>
            </a:pPr>
            <a:r>
              <a:rPr lang="en-US" altLang="en-US" sz="1800" smtClean="0">
                <a:ea typeface="ＭＳ Ｐゴシック" pitchFamily="34" charset="-128"/>
              </a:rPr>
              <a:t>Meet society’s needs</a:t>
            </a:r>
          </a:p>
          <a:p>
            <a:pPr marL="0" indent="0">
              <a:lnSpc>
                <a:spcPct val="150000"/>
              </a:lnSpc>
              <a:buFontTx/>
              <a:buAutoNum type="arabicPeriod"/>
            </a:pPr>
            <a:r>
              <a:rPr lang="en-US" altLang="en-US" sz="1800" smtClean="0">
                <a:ea typeface="ＭＳ Ｐゴシック" pitchFamily="34" charset="-128"/>
              </a:rPr>
              <a:t>Longevity</a:t>
            </a:r>
          </a:p>
          <a:p>
            <a:pPr marL="0" indent="0">
              <a:lnSpc>
                <a:spcPct val="150000"/>
              </a:lnSpc>
              <a:buFontTx/>
              <a:buAutoNum type="arabicPeriod"/>
            </a:pPr>
            <a:r>
              <a:rPr lang="en-US" altLang="en-US" sz="1800" smtClean="0">
                <a:ea typeface="ＭＳ Ｐゴシック" pitchFamily="34" charset="-128"/>
              </a:rPr>
              <a:t>Support for tomorrow’s computing</a:t>
            </a:r>
          </a:p>
          <a:p>
            <a:pPr marL="0" indent="0">
              <a:lnSpc>
                <a:spcPct val="150000"/>
              </a:lnSpc>
              <a:buFontTx/>
              <a:buAutoNum type="arabicPeriod"/>
            </a:pPr>
            <a:r>
              <a:rPr lang="en-US" altLang="en-US" sz="1800" smtClean="0">
                <a:ea typeface="ＭＳ Ｐゴシック" pitchFamily="34" charset="-128"/>
              </a:rPr>
              <a:t>Exploit tomorrow’s networking</a:t>
            </a:r>
          </a:p>
          <a:p>
            <a:pPr marL="0" indent="0">
              <a:lnSpc>
                <a:spcPct val="150000"/>
              </a:lnSpc>
              <a:buFontTx/>
              <a:buAutoNum type="arabicPeriod"/>
            </a:pPr>
            <a:r>
              <a:rPr lang="en-US" altLang="en-US" sz="1800" smtClean="0">
                <a:ea typeface="ＭＳ Ｐゴシック" pitchFamily="34" charset="-128"/>
              </a:rPr>
              <a:t>Support tomorrow’s applications</a:t>
            </a:r>
          </a:p>
          <a:p>
            <a:pPr marL="0" indent="0">
              <a:lnSpc>
                <a:spcPct val="150000"/>
              </a:lnSpc>
              <a:buFontTx/>
              <a:buAutoNum type="arabicPeriod"/>
            </a:pPr>
            <a:r>
              <a:rPr lang="en-US" altLang="en-US" sz="1800" smtClean="0">
                <a:ea typeface="ＭＳ Ｐゴシック" pitchFamily="34" charset="-128"/>
              </a:rPr>
              <a:t>Fit for purpose (it works...)</a:t>
            </a:r>
          </a:p>
        </p:txBody>
      </p:sp>
      <p:sp>
        <p:nvSpPr>
          <p:cNvPr id="68611" name="Content Placeholder 6"/>
          <p:cNvSpPr>
            <a:spLocks noGrp="1" noChangeArrowheads="1"/>
          </p:cNvSpPr>
          <p:nvPr>
            <p:ph sz="half" idx="2"/>
          </p:nvPr>
        </p:nvSpPr>
        <p:spPr>
          <a:xfrm>
            <a:off x="4610100" y="1295400"/>
            <a:ext cx="4533900" cy="5257800"/>
          </a:xfrm>
        </p:spPr>
        <p:txBody>
          <a:bodyPr/>
          <a:lstStyle/>
          <a:p>
            <a:pPr marL="0" indent="0" algn="ctr">
              <a:lnSpc>
                <a:spcPct val="80000"/>
              </a:lnSpc>
              <a:buFontTx/>
              <a:buNone/>
            </a:pPr>
            <a:r>
              <a:rPr lang="en-US" altLang="en-US" sz="1800" b="1" u="sng" dirty="0" smtClean="0">
                <a:ea typeface="ＭＳ Ｐゴシック" pitchFamily="34" charset="-128"/>
              </a:rPr>
              <a:t>Internet Support</a:t>
            </a:r>
          </a:p>
          <a:p>
            <a:pPr marL="0" indent="0" algn="ctr">
              <a:lnSpc>
                <a:spcPct val="80000"/>
              </a:lnSpc>
              <a:buFontTx/>
              <a:buNone/>
            </a:pPr>
            <a:endParaRPr lang="en-US" altLang="en-US" sz="1800" u="sng" dirty="0" smtClean="0">
              <a:ea typeface="ＭＳ Ｐゴシック" pitchFamily="34" charset="-128"/>
            </a:endParaRPr>
          </a:p>
          <a:p>
            <a:pPr marL="0" indent="0">
              <a:lnSpc>
                <a:spcPct val="80000"/>
              </a:lnSpc>
              <a:buFontTx/>
              <a:buAutoNum type="arabicPeriod"/>
            </a:pPr>
            <a:r>
              <a:rPr lang="en-US" altLang="en-US" sz="2000" dirty="0" smtClean="0">
                <a:solidFill>
                  <a:srgbClr val="C00000"/>
                </a:solidFill>
                <a:ea typeface="ＭＳ Ｐゴシック" pitchFamily="34" charset="-128"/>
              </a:rPr>
              <a:t>End2end integrity/confidentiality with encryption</a:t>
            </a:r>
          </a:p>
          <a:p>
            <a:pPr marL="0" indent="0">
              <a:lnSpc>
                <a:spcPct val="80000"/>
              </a:lnSpc>
              <a:buFontTx/>
              <a:buAutoNum type="arabicPeriod"/>
            </a:pPr>
            <a:r>
              <a:rPr lang="en-US" altLang="en-US" sz="2000" dirty="0" smtClean="0">
                <a:solidFill>
                  <a:srgbClr val="C00000"/>
                </a:solidFill>
                <a:ea typeface="ＭＳ Ｐゴシック" pitchFamily="34" charset="-128"/>
              </a:rPr>
              <a:t>Routing and TTL </a:t>
            </a:r>
            <a:r>
              <a:rPr lang="mr-IN" altLang="en-US" sz="2000" dirty="0" smtClean="0">
                <a:solidFill>
                  <a:srgbClr val="C00000"/>
                </a:solidFill>
                <a:ea typeface="ＭＳ Ｐゴシック" pitchFamily="34" charset="-128"/>
              </a:rPr>
              <a:t>–</a:t>
            </a:r>
            <a:r>
              <a:rPr lang="en-US" altLang="en-US" sz="2000" dirty="0" smtClean="0">
                <a:solidFill>
                  <a:srgbClr val="C00000"/>
                </a:solidFill>
                <a:ea typeface="ＭＳ Ｐゴシック" pitchFamily="34" charset="-128"/>
              </a:rPr>
              <a:t> but little else</a:t>
            </a:r>
          </a:p>
          <a:p>
            <a:pPr marL="0" indent="0">
              <a:lnSpc>
                <a:spcPct val="80000"/>
              </a:lnSpc>
              <a:buFontTx/>
              <a:buAutoNum type="arabicPeriod"/>
            </a:pPr>
            <a:r>
              <a:rPr lang="en-US" altLang="en-US" sz="2000" dirty="0" smtClean="0">
                <a:solidFill>
                  <a:srgbClr val="C00000"/>
                </a:solidFill>
                <a:ea typeface="ＭＳ Ｐゴシック" pitchFamily="34" charset="-128"/>
              </a:rPr>
              <a:t>None</a:t>
            </a:r>
          </a:p>
          <a:p>
            <a:pPr marL="0" indent="0">
              <a:lnSpc>
                <a:spcPct val="80000"/>
              </a:lnSpc>
              <a:buFontTx/>
              <a:buAutoNum type="arabicPeriod"/>
            </a:pPr>
            <a:r>
              <a:rPr lang="en-US" altLang="en-US" sz="2000" dirty="0" smtClean="0">
                <a:solidFill>
                  <a:srgbClr val="C00000"/>
                </a:solidFill>
                <a:ea typeface="ＭＳ Ｐゴシック" pitchFamily="34" charset="-128"/>
              </a:rPr>
              <a:t>None</a:t>
            </a:r>
          </a:p>
          <a:p>
            <a:pPr marL="0" indent="0">
              <a:lnSpc>
                <a:spcPct val="80000"/>
              </a:lnSpc>
              <a:buFontTx/>
              <a:buAutoNum type="arabicPeriod"/>
            </a:pPr>
            <a:r>
              <a:rPr lang="en-US" altLang="en-US" sz="2000" dirty="0" smtClean="0">
                <a:solidFill>
                  <a:srgbClr val="C00000"/>
                </a:solidFill>
                <a:ea typeface="ＭＳ Ｐゴシック" pitchFamily="34" charset="-128"/>
              </a:rPr>
              <a:t>None</a:t>
            </a:r>
          </a:p>
          <a:p>
            <a:pPr marL="0" indent="0">
              <a:lnSpc>
                <a:spcPct val="80000"/>
              </a:lnSpc>
              <a:buFontTx/>
              <a:buAutoNum type="arabicPeriod"/>
            </a:pPr>
            <a:r>
              <a:rPr lang="en-US" altLang="en-US" sz="2000" dirty="0" smtClean="0">
                <a:solidFill>
                  <a:srgbClr val="C00000"/>
                </a:solidFill>
                <a:ea typeface="ＭＳ Ｐゴシック" pitchFamily="34" charset="-128"/>
              </a:rPr>
              <a:t>Has been effective </a:t>
            </a:r>
            <a:r>
              <a:rPr lang="mr-IN" altLang="en-US" sz="2000" dirty="0" smtClean="0">
                <a:solidFill>
                  <a:srgbClr val="C00000"/>
                </a:solidFill>
                <a:ea typeface="ＭＳ Ｐゴシック" pitchFamily="34" charset="-128"/>
              </a:rPr>
              <a:t>–</a:t>
            </a:r>
            <a:r>
              <a:rPr lang="en-US" altLang="en-US" sz="2000" dirty="0" smtClean="0">
                <a:solidFill>
                  <a:srgbClr val="C00000"/>
                </a:solidFill>
                <a:ea typeface="ＭＳ Ｐゴシック" pitchFamily="34" charset="-128"/>
              </a:rPr>
              <a:t> but parts such as addressing </a:t>
            </a:r>
          </a:p>
          <a:p>
            <a:pPr marL="0" indent="0">
              <a:lnSpc>
                <a:spcPct val="80000"/>
              </a:lnSpc>
              <a:buFontTx/>
              <a:buAutoNum type="arabicPeriod"/>
            </a:pPr>
            <a:r>
              <a:rPr lang="en-US" altLang="en-US" sz="2000" dirty="0" smtClean="0">
                <a:solidFill>
                  <a:srgbClr val="C00000"/>
                </a:solidFill>
                <a:ea typeface="ＭＳ Ｐゴシック" pitchFamily="34" charset="-128"/>
              </a:rPr>
              <a:t>Was developed in very heterogeneous settings. Hard to predict</a:t>
            </a:r>
          </a:p>
          <a:p>
            <a:pPr marL="0" indent="0">
              <a:lnSpc>
                <a:spcPct val="80000"/>
              </a:lnSpc>
              <a:buFontTx/>
              <a:buAutoNum type="arabicPeriod"/>
            </a:pPr>
            <a:r>
              <a:rPr lang="en-US" altLang="en-US" sz="2000" dirty="0" smtClean="0">
                <a:solidFill>
                  <a:srgbClr val="C00000"/>
                </a:solidFill>
                <a:ea typeface="ＭＳ Ｐゴシック" pitchFamily="34" charset="-128"/>
              </a:rPr>
              <a:t>Mobile and optical have raised issues. Link failure and network management interactions could be better.</a:t>
            </a:r>
          </a:p>
          <a:p>
            <a:pPr marL="0" indent="0">
              <a:lnSpc>
                <a:spcPct val="80000"/>
              </a:lnSpc>
              <a:buFontTx/>
              <a:buAutoNum type="arabicPeriod"/>
            </a:pPr>
            <a:r>
              <a:rPr lang="en-US" altLang="en-US" sz="2000" dirty="0" smtClean="0">
                <a:solidFill>
                  <a:srgbClr val="C00000"/>
                </a:solidFill>
                <a:ea typeface="ＭＳ Ｐゴシック" pitchFamily="34" charset="-128"/>
              </a:rPr>
              <a:t>Done well but are important applications just ignored?</a:t>
            </a:r>
          </a:p>
          <a:p>
            <a:pPr marL="0" indent="0">
              <a:lnSpc>
                <a:spcPct val="80000"/>
              </a:lnSpc>
              <a:buFontTx/>
              <a:buAutoNum type="arabicPeriod"/>
            </a:pPr>
            <a:r>
              <a:rPr lang="en-US" altLang="en-US" sz="2000" dirty="0" smtClean="0">
                <a:solidFill>
                  <a:srgbClr val="C00000"/>
                </a:solidFill>
                <a:ea typeface="ＭＳ Ｐゴシック" pitchFamily="34" charset="-128"/>
              </a:rPr>
              <a:t>It does work </a:t>
            </a:r>
            <a:r>
              <a:rPr lang="en-US" altLang="en-US" sz="2000" dirty="0" smtClean="0">
                <a:solidFill>
                  <a:srgbClr val="C00000"/>
                </a:solidFill>
                <a:ea typeface="ＭＳ Ｐゴシック" pitchFamily="34" charset="-128"/>
                <a:sym typeface="Wingdings" pitchFamily="2" charset="2"/>
              </a:rPr>
              <a:t></a:t>
            </a:r>
            <a:endParaRPr lang="en-US" altLang="en-US" sz="2000" dirty="0" smtClean="0">
              <a:solidFill>
                <a:srgbClr val="C00000"/>
              </a:solidFill>
              <a:ea typeface="ＭＳ Ｐゴシック" pitchFamily="34" charset="-128"/>
            </a:endParaRPr>
          </a:p>
          <a:p>
            <a:pPr marL="0" indent="0">
              <a:lnSpc>
                <a:spcPct val="80000"/>
              </a:lnSpc>
              <a:buFontTx/>
              <a:buAutoNum type="arabicPeriod"/>
            </a:pPr>
            <a:endParaRPr lang="en-US" altLang="en-US" sz="1800" dirty="0" smtClean="0">
              <a:ea typeface="ＭＳ Ｐゴシック" pitchFamily="34" charset="-128"/>
            </a:endParaRPr>
          </a:p>
        </p:txBody>
      </p:sp>
      <p:sp>
        <p:nvSpPr>
          <p:cNvPr id="68612" name="Slide Number Placeholder 3"/>
          <p:cNvSpPr>
            <a:spLocks noGrp="1"/>
          </p:cNvSpPr>
          <p:nvPr>
            <p:ph type="sldNum" sz="quarter" idx="12"/>
          </p:nvPr>
        </p:nvSpPr>
        <p:spPr>
          <a:noFill/>
        </p:spPr>
        <p:txBody>
          <a:bodyPr/>
          <a:lstStyle/>
          <a:p>
            <a:fld id="{B5A0BFE7-EDD8-485A-85D0-80BDD69A6AF9}" type="slidenum">
              <a:rPr lang="en-US" altLang="en-US"/>
              <a:pPr/>
              <a:t>83</a:t>
            </a:fld>
            <a:endParaRPr lang="en-US"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noChangeArrowheads="1"/>
          </p:cNvSpPr>
          <p:nvPr>
            <p:ph type="title"/>
          </p:nvPr>
        </p:nvSpPr>
        <p:spPr/>
        <p:txBody>
          <a:bodyPr/>
          <a:lstStyle/>
          <a:p>
            <a:r>
              <a:rPr lang="en-US" altLang="en-US" smtClean="0">
                <a:ea typeface="ＭＳ Ｐゴシック" pitchFamily="34" charset="-128"/>
              </a:rPr>
              <a:t>Named Data Networking</a:t>
            </a:r>
          </a:p>
        </p:txBody>
      </p:sp>
      <p:sp>
        <p:nvSpPr>
          <p:cNvPr id="70658" name="Content Placeholder 2"/>
          <p:cNvSpPr>
            <a:spLocks noGrp="1" noChangeArrowheads="1"/>
          </p:cNvSpPr>
          <p:nvPr>
            <p:ph idx="1"/>
          </p:nvPr>
        </p:nvSpPr>
        <p:spPr>
          <a:xfrm>
            <a:off x="402956" y="1311275"/>
            <a:ext cx="8550544" cy="4746625"/>
          </a:xfrm>
        </p:spPr>
        <p:txBody>
          <a:bodyPr/>
          <a:lstStyle/>
          <a:p>
            <a:pPr>
              <a:lnSpc>
                <a:spcPct val="80000"/>
              </a:lnSpc>
            </a:pPr>
            <a:r>
              <a:rPr lang="en-US" altLang="en-US" sz="2800" dirty="0" smtClean="0">
                <a:ea typeface="ＭＳ Ｐゴシック" pitchFamily="34" charset="-128"/>
              </a:rPr>
              <a:t>In the beginning...</a:t>
            </a:r>
          </a:p>
          <a:p>
            <a:pPr lvl="1">
              <a:lnSpc>
                <a:spcPct val="80000"/>
              </a:lnSpc>
              <a:buFont typeface="Arial" pitchFamily="34" charset="0"/>
              <a:buChar char="–"/>
            </a:pPr>
            <a:r>
              <a:rPr lang="en-US" altLang="en-US" sz="2400" dirty="0" smtClean="0">
                <a:ea typeface="ＭＳ Ｐゴシック" pitchFamily="34" charset="-128"/>
              </a:rPr>
              <a:t>First applications strictly focused on host-to-host </a:t>
            </a:r>
            <a:r>
              <a:rPr lang="en-US" altLang="en-US" sz="2400" dirty="0" err="1" smtClean="0">
                <a:ea typeface="ＭＳ Ｐゴシック" pitchFamily="34" charset="-128"/>
              </a:rPr>
              <a:t>interprocess</a:t>
            </a:r>
            <a:r>
              <a:rPr lang="en-US" altLang="en-US" sz="2400" dirty="0" smtClean="0">
                <a:ea typeface="ＭＳ Ｐゴシック" pitchFamily="34" charset="-128"/>
              </a:rPr>
              <a:t> communication:</a:t>
            </a:r>
          </a:p>
          <a:p>
            <a:pPr lvl="2">
              <a:lnSpc>
                <a:spcPct val="80000"/>
              </a:lnSpc>
            </a:pPr>
            <a:r>
              <a:rPr lang="en-US" altLang="en-US" sz="2000" dirty="0" smtClean="0">
                <a:ea typeface="ＭＳ Ｐゴシック" pitchFamily="34" charset="-128"/>
              </a:rPr>
              <a:t>Remote login, file transfer, ...</a:t>
            </a:r>
          </a:p>
          <a:p>
            <a:pPr lvl="1">
              <a:lnSpc>
                <a:spcPct val="80000"/>
              </a:lnSpc>
              <a:buFont typeface="Arial" pitchFamily="34" charset="0"/>
              <a:buChar char="–"/>
            </a:pPr>
            <a:r>
              <a:rPr lang="en-US" altLang="en-US" sz="2400" dirty="0" smtClean="0">
                <a:ea typeface="ＭＳ Ｐゴシック" pitchFamily="34" charset="-128"/>
              </a:rPr>
              <a:t>Internet was built around this host-to-host model.</a:t>
            </a:r>
          </a:p>
          <a:p>
            <a:pPr lvl="1">
              <a:lnSpc>
                <a:spcPct val="80000"/>
              </a:lnSpc>
              <a:buFont typeface="Arial" pitchFamily="34" charset="0"/>
              <a:buChar char="–"/>
            </a:pPr>
            <a:r>
              <a:rPr lang="en-US" altLang="en-US" sz="2400" dirty="0" smtClean="0">
                <a:ea typeface="ＭＳ Ｐゴシック" pitchFamily="34" charset="-128"/>
              </a:rPr>
              <a:t>Architecture is well-suited for communication between pairs of stationary hosts.</a:t>
            </a:r>
          </a:p>
          <a:p>
            <a:pPr>
              <a:lnSpc>
                <a:spcPct val="80000"/>
              </a:lnSpc>
            </a:pPr>
            <a:r>
              <a:rPr lang="en-US" altLang="en-US" sz="2800" dirty="0" smtClean="0">
                <a:ea typeface="ＭＳ Ｐゴシック" pitchFamily="34" charset="-128"/>
              </a:rPr>
              <a:t>... while today</a:t>
            </a:r>
          </a:p>
          <a:p>
            <a:pPr lvl="1">
              <a:lnSpc>
                <a:spcPct val="80000"/>
              </a:lnSpc>
              <a:buFont typeface="Arial" pitchFamily="34" charset="0"/>
              <a:buChar char="–"/>
            </a:pPr>
            <a:r>
              <a:rPr lang="en-US" altLang="en-US" sz="2400" dirty="0" smtClean="0">
                <a:ea typeface="ＭＳ Ｐゴシック" pitchFamily="34" charset="-128"/>
              </a:rPr>
              <a:t>Vast majority of Internet usage is data retrieval and service access.</a:t>
            </a:r>
          </a:p>
          <a:p>
            <a:pPr lvl="1">
              <a:lnSpc>
                <a:spcPct val="80000"/>
              </a:lnSpc>
              <a:buFont typeface="Arial" pitchFamily="34" charset="0"/>
              <a:buChar char="–"/>
            </a:pPr>
            <a:r>
              <a:rPr lang="en-US" altLang="en-US" sz="2400" dirty="0" smtClean="0">
                <a:ea typeface="ＭＳ Ｐゴシック" pitchFamily="34" charset="-128"/>
              </a:rPr>
              <a:t>Users care about the content and are oblivious to location.  They are often oblivious as to delivery time:</a:t>
            </a:r>
          </a:p>
          <a:p>
            <a:pPr lvl="2">
              <a:lnSpc>
                <a:spcPct val="80000"/>
              </a:lnSpc>
            </a:pPr>
            <a:r>
              <a:rPr lang="en-US" altLang="en-US" sz="2000" dirty="0" smtClean="0">
                <a:ea typeface="ＭＳ Ｐゴシック" pitchFamily="34" charset="-128"/>
              </a:rPr>
              <a:t>Fetching headlines from CNN, videos from YouTube, TV from </a:t>
            </a:r>
            <a:r>
              <a:rPr lang="en-US" altLang="en-US" sz="2000" dirty="0" err="1" smtClean="0">
                <a:ea typeface="ＭＳ Ｐゴシック" pitchFamily="34" charset="-128"/>
              </a:rPr>
              <a:t>Tivo</a:t>
            </a:r>
            <a:endParaRPr lang="en-US" altLang="en-US" sz="2000" dirty="0" smtClean="0">
              <a:ea typeface="ＭＳ Ｐゴシック" pitchFamily="34" charset="-128"/>
            </a:endParaRPr>
          </a:p>
          <a:p>
            <a:pPr lvl="2">
              <a:lnSpc>
                <a:spcPct val="80000"/>
              </a:lnSpc>
            </a:pPr>
            <a:r>
              <a:rPr lang="en-US" altLang="en-US" sz="2000" dirty="0" smtClean="0">
                <a:ea typeface="ＭＳ Ｐゴシック" pitchFamily="34" charset="-128"/>
              </a:rPr>
              <a:t>Accessing a bank account at </a:t>
            </a:r>
            <a:r>
              <a:rPr lang="en-US" altLang="en-US" sz="2000" dirty="0" smtClean="0">
                <a:ea typeface="ＭＳ Ｐゴシック" pitchFamily="34" charset="-128"/>
                <a:hlinkClick r:id="rId2"/>
              </a:rPr>
              <a:t>www.bank.com</a:t>
            </a:r>
            <a:r>
              <a:rPr lang="en-US" altLang="en-US" sz="2000" dirty="0" smtClean="0">
                <a:ea typeface="ＭＳ Ｐゴシック" pitchFamily="34" charset="-128"/>
              </a:rPr>
              <a:t>.</a:t>
            </a:r>
          </a:p>
        </p:txBody>
      </p:sp>
      <p:sp>
        <p:nvSpPr>
          <p:cNvPr id="70659" name="Slide Number Placeholder 1"/>
          <p:cNvSpPr>
            <a:spLocks noGrp="1"/>
          </p:cNvSpPr>
          <p:nvPr>
            <p:ph type="sldNum" sz="quarter" idx="12"/>
          </p:nvPr>
        </p:nvSpPr>
        <p:spPr>
          <a:noFill/>
        </p:spPr>
        <p:txBody>
          <a:bodyPr/>
          <a:lstStyle/>
          <a:p>
            <a:fld id="{001FC2EE-F8B7-41C5-A6FB-DAFF7C45B497}" type="slidenum">
              <a:rPr lang="en-US" altLang="en-US"/>
              <a:pPr/>
              <a:t>84</a:t>
            </a:fld>
            <a:endParaRPr lang="en-US"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1"/>
          <p:cNvPicPr>
            <a:picLocks noChangeArrowheads="1"/>
          </p:cNvPicPr>
          <p:nvPr/>
        </p:nvPicPr>
        <p:blipFill>
          <a:blip r:embed="rId2" cstate="print"/>
          <a:srcRect/>
          <a:stretch>
            <a:fillRect/>
          </a:stretch>
        </p:blipFill>
        <p:spPr bwMode="auto">
          <a:xfrm>
            <a:off x="1481138" y="3476625"/>
            <a:ext cx="1536700" cy="982663"/>
          </a:xfrm>
          <a:prstGeom prst="rect">
            <a:avLst/>
          </a:prstGeom>
          <a:noFill/>
          <a:ln w="9525">
            <a:noFill/>
            <a:miter lim="800000"/>
            <a:headEnd/>
            <a:tailEnd/>
          </a:ln>
        </p:spPr>
      </p:pic>
      <p:pic>
        <p:nvPicPr>
          <p:cNvPr id="71682" name="Picture 2"/>
          <p:cNvPicPr>
            <a:picLocks noChangeArrowheads="1"/>
          </p:cNvPicPr>
          <p:nvPr/>
        </p:nvPicPr>
        <p:blipFill>
          <a:blip r:embed="rId2" cstate="print"/>
          <a:srcRect/>
          <a:stretch>
            <a:fillRect/>
          </a:stretch>
        </p:blipFill>
        <p:spPr bwMode="auto">
          <a:xfrm>
            <a:off x="2825750" y="2947988"/>
            <a:ext cx="2490788" cy="1052512"/>
          </a:xfrm>
          <a:prstGeom prst="rect">
            <a:avLst/>
          </a:prstGeom>
          <a:noFill/>
          <a:ln w="9525">
            <a:noFill/>
            <a:miter lim="800000"/>
            <a:headEnd/>
            <a:tailEnd/>
          </a:ln>
        </p:spPr>
      </p:pic>
      <p:pic>
        <p:nvPicPr>
          <p:cNvPr id="71683" name="Picture 3"/>
          <p:cNvPicPr>
            <a:picLocks noChangeAspect="1" noChangeArrowheads="1"/>
          </p:cNvPicPr>
          <p:nvPr/>
        </p:nvPicPr>
        <p:blipFill>
          <a:blip r:embed="rId3" cstate="print"/>
          <a:srcRect/>
          <a:stretch>
            <a:fillRect/>
          </a:stretch>
        </p:blipFill>
        <p:spPr bwMode="auto">
          <a:xfrm rot="228844">
            <a:off x="6224588" y="5497513"/>
            <a:ext cx="857250" cy="555625"/>
          </a:xfrm>
          <a:prstGeom prst="rect">
            <a:avLst/>
          </a:prstGeom>
          <a:noFill/>
          <a:ln w="9525">
            <a:noFill/>
            <a:miter lim="800000"/>
            <a:headEnd/>
            <a:tailEnd/>
          </a:ln>
        </p:spPr>
      </p:pic>
      <p:pic>
        <p:nvPicPr>
          <p:cNvPr id="71684" name="Picture 4"/>
          <p:cNvPicPr>
            <a:picLocks noChangeArrowheads="1"/>
          </p:cNvPicPr>
          <p:nvPr/>
        </p:nvPicPr>
        <p:blipFill>
          <a:blip r:embed="rId4" cstate="print"/>
          <a:srcRect/>
          <a:stretch>
            <a:fillRect/>
          </a:stretch>
        </p:blipFill>
        <p:spPr bwMode="auto">
          <a:xfrm rot="-1857826">
            <a:off x="6931025" y="3589338"/>
            <a:ext cx="231775" cy="401637"/>
          </a:xfrm>
          <a:prstGeom prst="rect">
            <a:avLst/>
          </a:prstGeom>
          <a:noFill/>
          <a:ln w="9525">
            <a:noFill/>
            <a:miter lim="800000"/>
            <a:headEnd/>
            <a:tailEnd/>
          </a:ln>
        </p:spPr>
      </p:pic>
      <p:pic>
        <p:nvPicPr>
          <p:cNvPr id="71685" name="Picture 5"/>
          <p:cNvPicPr>
            <a:picLocks noChangeAspect="1" noChangeArrowheads="1"/>
          </p:cNvPicPr>
          <p:nvPr/>
        </p:nvPicPr>
        <p:blipFill>
          <a:blip r:embed="rId3" cstate="print"/>
          <a:srcRect/>
          <a:stretch>
            <a:fillRect/>
          </a:stretch>
        </p:blipFill>
        <p:spPr bwMode="auto">
          <a:xfrm rot="228844">
            <a:off x="5822950" y="1854200"/>
            <a:ext cx="857250" cy="555625"/>
          </a:xfrm>
          <a:prstGeom prst="rect">
            <a:avLst/>
          </a:prstGeom>
          <a:noFill/>
          <a:ln w="9525">
            <a:noFill/>
            <a:miter lim="800000"/>
            <a:headEnd/>
            <a:tailEnd/>
          </a:ln>
        </p:spPr>
      </p:pic>
      <p:pic>
        <p:nvPicPr>
          <p:cNvPr id="71686" name="Picture 6"/>
          <p:cNvPicPr>
            <a:picLocks noChangeAspect="1" noChangeArrowheads="1"/>
          </p:cNvPicPr>
          <p:nvPr/>
        </p:nvPicPr>
        <p:blipFill>
          <a:blip r:embed="rId5" cstate="print"/>
          <a:srcRect/>
          <a:stretch>
            <a:fillRect/>
          </a:stretch>
        </p:blipFill>
        <p:spPr bwMode="auto">
          <a:xfrm rot="228844">
            <a:off x="6788150" y="3078163"/>
            <a:ext cx="857250" cy="554037"/>
          </a:xfrm>
          <a:prstGeom prst="rect">
            <a:avLst/>
          </a:prstGeom>
          <a:noFill/>
          <a:ln w="9525">
            <a:noFill/>
            <a:miter lim="800000"/>
            <a:headEnd/>
            <a:tailEnd/>
          </a:ln>
        </p:spPr>
      </p:pic>
      <p:pic>
        <p:nvPicPr>
          <p:cNvPr id="71687" name="Picture 7"/>
          <p:cNvPicPr>
            <a:picLocks noChangeAspect="1" noChangeArrowheads="1"/>
          </p:cNvPicPr>
          <p:nvPr/>
        </p:nvPicPr>
        <p:blipFill>
          <a:blip r:embed="rId5" cstate="print"/>
          <a:srcRect/>
          <a:stretch>
            <a:fillRect/>
          </a:stretch>
        </p:blipFill>
        <p:spPr bwMode="auto">
          <a:xfrm rot="228844">
            <a:off x="5100638" y="1408113"/>
            <a:ext cx="857250" cy="554037"/>
          </a:xfrm>
          <a:prstGeom prst="rect">
            <a:avLst/>
          </a:prstGeom>
          <a:noFill/>
          <a:ln w="9525">
            <a:noFill/>
            <a:miter lim="800000"/>
            <a:headEnd/>
            <a:tailEnd/>
          </a:ln>
        </p:spPr>
      </p:pic>
      <p:pic>
        <p:nvPicPr>
          <p:cNvPr id="71688" name="Picture 8"/>
          <p:cNvPicPr>
            <a:picLocks noChangeArrowheads="1"/>
          </p:cNvPicPr>
          <p:nvPr/>
        </p:nvPicPr>
        <p:blipFill>
          <a:blip r:embed="rId4" cstate="print"/>
          <a:srcRect/>
          <a:stretch>
            <a:fillRect/>
          </a:stretch>
        </p:blipFill>
        <p:spPr bwMode="auto">
          <a:xfrm rot="-1857826">
            <a:off x="6073775" y="2384425"/>
            <a:ext cx="231775" cy="401638"/>
          </a:xfrm>
          <a:prstGeom prst="rect">
            <a:avLst/>
          </a:prstGeom>
          <a:noFill/>
          <a:ln w="9525">
            <a:noFill/>
            <a:miter lim="800000"/>
            <a:headEnd/>
            <a:tailEnd/>
          </a:ln>
        </p:spPr>
      </p:pic>
      <p:pic>
        <p:nvPicPr>
          <p:cNvPr id="71689" name="Picture 9"/>
          <p:cNvPicPr>
            <a:picLocks noChangeArrowheads="1"/>
          </p:cNvPicPr>
          <p:nvPr/>
        </p:nvPicPr>
        <p:blipFill>
          <a:blip r:embed="rId4" cstate="print"/>
          <a:srcRect/>
          <a:stretch>
            <a:fillRect/>
          </a:stretch>
        </p:blipFill>
        <p:spPr bwMode="auto">
          <a:xfrm rot="-1857826">
            <a:off x="6921500" y="4572000"/>
            <a:ext cx="231775" cy="401638"/>
          </a:xfrm>
          <a:prstGeom prst="rect">
            <a:avLst/>
          </a:prstGeom>
          <a:noFill/>
          <a:ln w="9525">
            <a:noFill/>
            <a:miter lim="800000"/>
            <a:headEnd/>
            <a:tailEnd/>
          </a:ln>
        </p:spPr>
      </p:pic>
      <p:pic>
        <p:nvPicPr>
          <p:cNvPr id="71690" name="Picture 10"/>
          <p:cNvPicPr>
            <a:picLocks noChangeArrowheads="1"/>
          </p:cNvPicPr>
          <p:nvPr/>
        </p:nvPicPr>
        <p:blipFill>
          <a:blip r:embed="rId4" cstate="print"/>
          <a:srcRect/>
          <a:stretch>
            <a:fillRect/>
          </a:stretch>
        </p:blipFill>
        <p:spPr bwMode="auto">
          <a:xfrm rot="-1857826">
            <a:off x="6805613" y="5018088"/>
            <a:ext cx="231775" cy="401637"/>
          </a:xfrm>
          <a:prstGeom prst="rect">
            <a:avLst/>
          </a:prstGeom>
          <a:noFill/>
          <a:ln w="9525">
            <a:noFill/>
            <a:miter lim="800000"/>
            <a:headEnd/>
            <a:tailEnd/>
          </a:ln>
        </p:spPr>
      </p:pic>
      <p:pic>
        <p:nvPicPr>
          <p:cNvPr id="71691" name="Picture 11"/>
          <p:cNvPicPr>
            <a:picLocks noChangeArrowheads="1"/>
          </p:cNvPicPr>
          <p:nvPr/>
        </p:nvPicPr>
        <p:blipFill>
          <a:blip r:embed="rId4" cstate="print"/>
          <a:srcRect/>
          <a:stretch>
            <a:fillRect/>
          </a:stretch>
        </p:blipFill>
        <p:spPr bwMode="auto">
          <a:xfrm rot="-1857826">
            <a:off x="6859588" y="4098925"/>
            <a:ext cx="231775" cy="401638"/>
          </a:xfrm>
          <a:prstGeom prst="rect">
            <a:avLst/>
          </a:prstGeom>
          <a:noFill/>
          <a:ln w="9525">
            <a:noFill/>
            <a:miter lim="800000"/>
            <a:headEnd/>
            <a:tailEnd/>
          </a:ln>
        </p:spPr>
      </p:pic>
      <p:pic>
        <p:nvPicPr>
          <p:cNvPr id="71692" name="Picture 12"/>
          <p:cNvPicPr>
            <a:picLocks noChangeArrowheads="1"/>
          </p:cNvPicPr>
          <p:nvPr/>
        </p:nvPicPr>
        <p:blipFill>
          <a:blip r:embed="rId4" cstate="print"/>
          <a:srcRect/>
          <a:stretch>
            <a:fillRect/>
          </a:stretch>
        </p:blipFill>
        <p:spPr bwMode="auto">
          <a:xfrm rot="-1857826">
            <a:off x="6546850" y="2624138"/>
            <a:ext cx="231775" cy="403225"/>
          </a:xfrm>
          <a:prstGeom prst="rect">
            <a:avLst/>
          </a:prstGeom>
          <a:noFill/>
          <a:ln w="9525">
            <a:noFill/>
            <a:miter lim="800000"/>
            <a:headEnd/>
            <a:tailEnd/>
          </a:ln>
        </p:spPr>
      </p:pic>
      <p:pic>
        <p:nvPicPr>
          <p:cNvPr id="71693" name="Picture 13"/>
          <p:cNvPicPr>
            <a:picLocks noChangeArrowheads="1"/>
          </p:cNvPicPr>
          <p:nvPr/>
        </p:nvPicPr>
        <p:blipFill>
          <a:blip r:embed="rId6" cstate="print"/>
          <a:srcRect/>
          <a:stretch>
            <a:fillRect/>
          </a:stretch>
        </p:blipFill>
        <p:spPr bwMode="auto">
          <a:xfrm>
            <a:off x="2816225" y="4054475"/>
            <a:ext cx="2490788" cy="982663"/>
          </a:xfrm>
          <a:prstGeom prst="rect">
            <a:avLst/>
          </a:prstGeom>
          <a:noFill/>
          <a:ln w="9525">
            <a:noFill/>
            <a:miter lim="800000"/>
            <a:headEnd/>
            <a:tailEnd/>
          </a:ln>
        </p:spPr>
      </p:pic>
      <p:pic>
        <p:nvPicPr>
          <p:cNvPr id="71694" name="Picture 14"/>
          <p:cNvPicPr>
            <a:picLocks noChangeAspect="1" noChangeArrowheads="1"/>
          </p:cNvPicPr>
          <p:nvPr/>
        </p:nvPicPr>
        <p:blipFill>
          <a:blip r:embed="rId5" cstate="print"/>
          <a:srcRect/>
          <a:stretch>
            <a:fillRect/>
          </a:stretch>
        </p:blipFill>
        <p:spPr bwMode="auto">
          <a:xfrm rot="228844">
            <a:off x="5502275" y="6122988"/>
            <a:ext cx="857250" cy="554037"/>
          </a:xfrm>
          <a:prstGeom prst="rect">
            <a:avLst/>
          </a:prstGeom>
          <a:noFill/>
          <a:ln w="9525">
            <a:noFill/>
            <a:miter lim="800000"/>
            <a:headEnd/>
            <a:tailEnd/>
          </a:ln>
        </p:spPr>
      </p:pic>
      <p:pic>
        <p:nvPicPr>
          <p:cNvPr id="71695" name="Picture 15"/>
          <p:cNvPicPr>
            <a:picLocks noChangeArrowheads="1"/>
          </p:cNvPicPr>
          <p:nvPr/>
        </p:nvPicPr>
        <p:blipFill>
          <a:blip r:embed="rId2" cstate="print"/>
          <a:srcRect/>
          <a:stretch>
            <a:fillRect/>
          </a:stretch>
        </p:blipFill>
        <p:spPr bwMode="auto">
          <a:xfrm>
            <a:off x="4530725" y="2027238"/>
            <a:ext cx="1320800" cy="1054100"/>
          </a:xfrm>
          <a:prstGeom prst="rect">
            <a:avLst/>
          </a:prstGeom>
          <a:noFill/>
          <a:ln w="9525">
            <a:noFill/>
            <a:miter lim="800000"/>
            <a:headEnd/>
            <a:tailEnd/>
          </a:ln>
        </p:spPr>
      </p:pic>
      <p:pic>
        <p:nvPicPr>
          <p:cNvPr id="71696" name="Picture 16"/>
          <p:cNvPicPr>
            <a:picLocks noChangeArrowheads="1"/>
          </p:cNvPicPr>
          <p:nvPr/>
        </p:nvPicPr>
        <p:blipFill>
          <a:blip r:embed="rId2" cstate="print"/>
          <a:srcRect/>
          <a:stretch>
            <a:fillRect/>
          </a:stretch>
        </p:blipFill>
        <p:spPr bwMode="auto">
          <a:xfrm>
            <a:off x="5343525" y="2947988"/>
            <a:ext cx="1320800" cy="1052512"/>
          </a:xfrm>
          <a:prstGeom prst="rect">
            <a:avLst/>
          </a:prstGeom>
          <a:noFill/>
          <a:ln w="9525">
            <a:noFill/>
            <a:miter lim="800000"/>
            <a:headEnd/>
            <a:tailEnd/>
          </a:ln>
        </p:spPr>
      </p:pic>
      <p:pic>
        <p:nvPicPr>
          <p:cNvPr id="71697" name="Picture 17"/>
          <p:cNvPicPr>
            <a:picLocks noChangeArrowheads="1"/>
          </p:cNvPicPr>
          <p:nvPr/>
        </p:nvPicPr>
        <p:blipFill>
          <a:blip r:embed="rId2" cstate="print"/>
          <a:srcRect/>
          <a:stretch>
            <a:fillRect/>
          </a:stretch>
        </p:blipFill>
        <p:spPr bwMode="auto">
          <a:xfrm>
            <a:off x="5370513" y="4044950"/>
            <a:ext cx="1320800" cy="1054100"/>
          </a:xfrm>
          <a:prstGeom prst="rect">
            <a:avLst/>
          </a:prstGeom>
          <a:noFill/>
          <a:ln w="9525">
            <a:noFill/>
            <a:miter lim="800000"/>
            <a:headEnd/>
            <a:tailEnd/>
          </a:ln>
        </p:spPr>
      </p:pic>
      <p:pic>
        <p:nvPicPr>
          <p:cNvPr id="71698" name="Picture 18"/>
          <p:cNvPicPr>
            <a:picLocks noChangeArrowheads="1"/>
          </p:cNvPicPr>
          <p:nvPr/>
        </p:nvPicPr>
        <p:blipFill>
          <a:blip r:embed="rId6" cstate="print"/>
          <a:srcRect/>
          <a:stretch>
            <a:fillRect/>
          </a:stretch>
        </p:blipFill>
        <p:spPr bwMode="auto">
          <a:xfrm>
            <a:off x="4637088" y="4902200"/>
            <a:ext cx="1322387" cy="1054100"/>
          </a:xfrm>
          <a:prstGeom prst="rect">
            <a:avLst/>
          </a:prstGeom>
          <a:noFill/>
          <a:ln w="9525">
            <a:noFill/>
            <a:miter lim="800000"/>
            <a:headEnd/>
            <a:tailEnd/>
          </a:ln>
        </p:spPr>
      </p:pic>
      <p:pic>
        <p:nvPicPr>
          <p:cNvPr id="71699" name="Picture 19"/>
          <p:cNvPicPr>
            <a:picLocks noChangeArrowheads="1"/>
          </p:cNvPicPr>
          <p:nvPr/>
        </p:nvPicPr>
        <p:blipFill>
          <a:blip r:embed="rId4" cstate="print"/>
          <a:srcRect/>
          <a:stretch>
            <a:fillRect/>
          </a:stretch>
        </p:blipFill>
        <p:spPr bwMode="auto">
          <a:xfrm rot="-1857826">
            <a:off x="6135688" y="5929313"/>
            <a:ext cx="231775" cy="401637"/>
          </a:xfrm>
          <a:prstGeom prst="rect">
            <a:avLst/>
          </a:prstGeom>
          <a:noFill/>
          <a:ln w="9525">
            <a:noFill/>
            <a:miter lim="800000"/>
            <a:headEnd/>
            <a:tailEnd/>
          </a:ln>
        </p:spPr>
      </p:pic>
      <p:sp>
        <p:nvSpPr>
          <p:cNvPr id="71700" name="Freeform 20"/>
          <p:cNvSpPr>
            <a:spLocks/>
          </p:cNvSpPr>
          <p:nvPr/>
        </p:nvSpPr>
        <p:spPr bwMode="auto">
          <a:xfrm>
            <a:off x="2678113" y="1866900"/>
            <a:ext cx="2692400" cy="1997075"/>
          </a:xfrm>
          <a:custGeom>
            <a:avLst/>
            <a:gdLst>
              <a:gd name="T0" fmla="*/ 0 w 21600"/>
              <a:gd name="T1" fmla="*/ 2147483646 h 21600"/>
              <a:gd name="T2" fmla="*/ 2147483646 w 21600"/>
              <a:gd name="T3" fmla="*/ 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21600"/>
                </a:moveTo>
                <a:cubicBezTo>
                  <a:pt x="0" y="21600"/>
                  <a:pt x="17088" y="10242"/>
                  <a:pt x="21600" y="0"/>
                </a:cubicBezTo>
              </a:path>
            </a:pathLst>
          </a:custGeom>
          <a:noFill/>
          <a:ln w="50800">
            <a:solidFill>
              <a:srgbClr val="7D7D7D"/>
            </a:solidFill>
            <a:miter lim="800000"/>
            <a:headEnd/>
            <a:tailEnd type="arrow" w="med" len="med"/>
          </a:ln>
        </p:spPr>
        <p:txBody>
          <a:bodyPr lIns="0" tIns="0" rIns="0" bIns="0"/>
          <a:lstStyle/>
          <a:p>
            <a:endParaRPr lang="en-US"/>
          </a:p>
        </p:txBody>
      </p:sp>
      <p:sp>
        <p:nvSpPr>
          <p:cNvPr id="71701" name="Freeform 21"/>
          <p:cNvSpPr>
            <a:spLocks/>
          </p:cNvSpPr>
          <p:nvPr/>
        </p:nvSpPr>
        <p:spPr bwMode="auto">
          <a:xfrm>
            <a:off x="2652713" y="2265363"/>
            <a:ext cx="3276600" cy="1670050"/>
          </a:xfrm>
          <a:custGeom>
            <a:avLst/>
            <a:gdLst>
              <a:gd name="T0" fmla="*/ 0 w 21600"/>
              <a:gd name="T1" fmla="*/ 2147483646 h 21600"/>
              <a:gd name="T2" fmla="*/ 2147483646 w 21600"/>
              <a:gd name="T3" fmla="*/ 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21600"/>
                </a:moveTo>
                <a:cubicBezTo>
                  <a:pt x="0" y="21600"/>
                  <a:pt x="14478" y="5313"/>
                  <a:pt x="21600" y="0"/>
                </a:cubicBezTo>
              </a:path>
            </a:pathLst>
          </a:custGeom>
          <a:noFill/>
          <a:ln w="50800">
            <a:solidFill>
              <a:srgbClr val="7D7D7D"/>
            </a:solidFill>
            <a:miter lim="800000"/>
            <a:headEnd/>
            <a:tailEnd type="arrow" w="med" len="med"/>
          </a:ln>
        </p:spPr>
        <p:txBody>
          <a:bodyPr lIns="0" tIns="0" rIns="0" bIns="0"/>
          <a:lstStyle/>
          <a:p>
            <a:endParaRPr lang="en-US"/>
          </a:p>
        </p:txBody>
      </p:sp>
      <p:sp>
        <p:nvSpPr>
          <p:cNvPr id="71702" name="Freeform 22"/>
          <p:cNvSpPr>
            <a:spLocks/>
          </p:cNvSpPr>
          <p:nvPr/>
        </p:nvSpPr>
        <p:spPr bwMode="auto">
          <a:xfrm>
            <a:off x="2678113" y="2586038"/>
            <a:ext cx="3322637" cy="1384300"/>
          </a:xfrm>
          <a:custGeom>
            <a:avLst/>
            <a:gdLst>
              <a:gd name="T0" fmla="*/ 0 w 21600"/>
              <a:gd name="T1" fmla="*/ 2147483646 h 21600"/>
              <a:gd name="T2" fmla="*/ 2147483646 w 21600"/>
              <a:gd name="T3" fmla="*/ 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21600"/>
                </a:moveTo>
                <a:cubicBezTo>
                  <a:pt x="0" y="21600"/>
                  <a:pt x="12252" y="3345"/>
                  <a:pt x="21600" y="0"/>
                </a:cubicBezTo>
              </a:path>
            </a:pathLst>
          </a:custGeom>
          <a:noFill/>
          <a:ln w="50800">
            <a:solidFill>
              <a:srgbClr val="7D7D7D"/>
            </a:solidFill>
            <a:miter lim="800000"/>
            <a:headEnd/>
            <a:tailEnd type="arrow" w="med" len="med"/>
          </a:ln>
        </p:spPr>
        <p:txBody>
          <a:bodyPr lIns="0" tIns="0" rIns="0" bIns="0"/>
          <a:lstStyle/>
          <a:p>
            <a:endParaRPr lang="en-US"/>
          </a:p>
        </p:txBody>
      </p:sp>
      <p:sp>
        <p:nvSpPr>
          <p:cNvPr id="71703" name="Freeform 23"/>
          <p:cNvSpPr>
            <a:spLocks/>
          </p:cNvSpPr>
          <p:nvPr/>
        </p:nvSpPr>
        <p:spPr bwMode="auto">
          <a:xfrm>
            <a:off x="2697163" y="2881313"/>
            <a:ext cx="3857625" cy="1125537"/>
          </a:xfrm>
          <a:custGeom>
            <a:avLst/>
            <a:gdLst>
              <a:gd name="T0" fmla="*/ 0 w 21600"/>
              <a:gd name="T1" fmla="*/ 2147483646 h 21600"/>
              <a:gd name="T2" fmla="*/ 2147483646 w 21600"/>
              <a:gd name="T3" fmla="*/ 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21600"/>
                </a:moveTo>
                <a:cubicBezTo>
                  <a:pt x="7050" y="8743"/>
                  <a:pt x="17650" y="10457"/>
                  <a:pt x="21600" y="0"/>
                </a:cubicBezTo>
              </a:path>
            </a:pathLst>
          </a:custGeom>
          <a:noFill/>
          <a:ln w="50800">
            <a:solidFill>
              <a:srgbClr val="818181"/>
            </a:solidFill>
            <a:miter lim="800000"/>
            <a:headEnd/>
            <a:tailEnd type="arrow" w="med" len="med"/>
          </a:ln>
        </p:spPr>
        <p:txBody>
          <a:bodyPr lIns="0" tIns="0" rIns="0" bIns="0"/>
          <a:lstStyle/>
          <a:p>
            <a:endParaRPr lang="en-US"/>
          </a:p>
        </p:txBody>
      </p:sp>
      <p:sp>
        <p:nvSpPr>
          <p:cNvPr id="71704" name="Freeform 24"/>
          <p:cNvSpPr>
            <a:spLocks/>
          </p:cNvSpPr>
          <p:nvPr/>
        </p:nvSpPr>
        <p:spPr bwMode="auto">
          <a:xfrm>
            <a:off x="2697163" y="3354388"/>
            <a:ext cx="4129087" cy="652462"/>
          </a:xfrm>
          <a:custGeom>
            <a:avLst/>
            <a:gdLst>
              <a:gd name="T0" fmla="*/ 0 w 21600"/>
              <a:gd name="T1" fmla="*/ 2147483646 h 21600"/>
              <a:gd name="T2" fmla="*/ 2147483646 w 21600"/>
              <a:gd name="T3" fmla="*/ 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21600"/>
                </a:moveTo>
                <a:cubicBezTo>
                  <a:pt x="4017" y="10948"/>
                  <a:pt x="17723" y="2663"/>
                  <a:pt x="21600" y="0"/>
                </a:cubicBezTo>
              </a:path>
            </a:pathLst>
          </a:custGeom>
          <a:noFill/>
          <a:ln w="50800">
            <a:solidFill>
              <a:srgbClr val="818181"/>
            </a:solidFill>
            <a:miter lim="800000"/>
            <a:headEnd/>
            <a:tailEnd type="arrow" w="med" len="med"/>
          </a:ln>
        </p:spPr>
        <p:txBody>
          <a:bodyPr lIns="0" tIns="0" rIns="0" bIns="0"/>
          <a:lstStyle/>
          <a:p>
            <a:endParaRPr lang="en-US"/>
          </a:p>
        </p:txBody>
      </p:sp>
      <p:sp>
        <p:nvSpPr>
          <p:cNvPr id="71705" name="Freeform 25"/>
          <p:cNvSpPr>
            <a:spLocks/>
          </p:cNvSpPr>
          <p:nvPr/>
        </p:nvSpPr>
        <p:spPr bwMode="auto">
          <a:xfrm>
            <a:off x="2703513" y="3705225"/>
            <a:ext cx="4129087" cy="363538"/>
          </a:xfrm>
          <a:custGeom>
            <a:avLst/>
            <a:gdLst>
              <a:gd name="T0" fmla="*/ 0 w 21600"/>
              <a:gd name="T1" fmla="*/ 2147483646 h 19640"/>
              <a:gd name="T2" fmla="*/ 2147483646 w 21600"/>
              <a:gd name="T3" fmla="*/ 2147483646 h 19640"/>
              <a:gd name="T4" fmla="*/ 0 60000 65536"/>
              <a:gd name="T5" fmla="*/ 0 60000 65536"/>
              <a:gd name="T6" fmla="*/ 0 w 21600"/>
              <a:gd name="T7" fmla="*/ 0 h 19640"/>
              <a:gd name="T8" fmla="*/ 21600 w 21600"/>
              <a:gd name="T9" fmla="*/ 19640 h 19640"/>
            </a:gdLst>
            <a:ahLst/>
            <a:cxnLst>
              <a:cxn ang="T4">
                <a:pos x="T0" y="T1"/>
              </a:cxn>
              <a:cxn ang="T5">
                <a:pos x="T2" y="T3"/>
              </a:cxn>
            </a:cxnLst>
            <a:rect l="T6" t="T7" r="T8" b="T9"/>
            <a:pathLst>
              <a:path w="21600" h="19640">
                <a:moveTo>
                  <a:pt x="0" y="19640"/>
                </a:moveTo>
                <a:cubicBezTo>
                  <a:pt x="4148" y="-803"/>
                  <a:pt x="17153" y="-1960"/>
                  <a:pt x="21600" y="1511"/>
                </a:cubicBezTo>
              </a:path>
            </a:pathLst>
          </a:custGeom>
          <a:noFill/>
          <a:ln w="50800">
            <a:solidFill>
              <a:srgbClr val="818181"/>
            </a:solidFill>
            <a:miter lim="800000"/>
            <a:headEnd/>
            <a:tailEnd type="arrow" w="med" len="med"/>
          </a:ln>
        </p:spPr>
        <p:txBody>
          <a:bodyPr lIns="0" tIns="0" rIns="0" bIns="0"/>
          <a:lstStyle/>
          <a:p>
            <a:endParaRPr lang="en-US"/>
          </a:p>
        </p:txBody>
      </p:sp>
      <p:sp>
        <p:nvSpPr>
          <p:cNvPr id="71706" name="Freeform 26"/>
          <p:cNvSpPr>
            <a:spLocks/>
          </p:cNvSpPr>
          <p:nvPr/>
        </p:nvSpPr>
        <p:spPr bwMode="auto">
          <a:xfrm>
            <a:off x="2674938" y="4041775"/>
            <a:ext cx="4151312" cy="411163"/>
          </a:xfrm>
          <a:custGeom>
            <a:avLst/>
            <a:gdLst>
              <a:gd name="T0" fmla="*/ 0 w 21600"/>
              <a:gd name="T1" fmla="*/ 0 h 14667"/>
              <a:gd name="T2" fmla="*/ 2147483646 w 21600"/>
              <a:gd name="T3" fmla="*/ 2147483646 h 14667"/>
              <a:gd name="T4" fmla="*/ 0 60000 65536"/>
              <a:gd name="T5" fmla="*/ 0 60000 65536"/>
              <a:gd name="T6" fmla="*/ 0 w 21600"/>
              <a:gd name="T7" fmla="*/ 0 h 14667"/>
              <a:gd name="T8" fmla="*/ 21600 w 21600"/>
              <a:gd name="T9" fmla="*/ 14667 h 14667"/>
            </a:gdLst>
            <a:ahLst/>
            <a:cxnLst>
              <a:cxn ang="T4">
                <a:pos x="T0" y="T1"/>
              </a:cxn>
              <a:cxn ang="T5">
                <a:pos x="T2" y="T3"/>
              </a:cxn>
            </a:cxnLst>
            <a:rect l="T6" t="T7" r="T8" b="T9"/>
            <a:pathLst>
              <a:path w="21600" h="14667">
                <a:moveTo>
                  <a:pt x="0" y="0"/>
                </a:moveTo>
                <a:cubicBezTo>
                  <a:pt x="4164" y="5097"/>
                  <a:pt x="16441" y="21600"/>
                  <a:pt x="21600" y="11405"/>
                </a:cubicBezTo>
              </a:path>
            </a:pathLst>
          </a:custGeom>
          <a:noFill/>
          <a:ln w="50800">
            <a:solidFill>
              <a:srgbClr val="818181"/>
            </a:solidFill>
            <a:miter lim="800000"/>
            <a:headEnd/>
            <a:tailEnd type="arrow" w="med" len="med"/>
          </a:ln>
        </p:spPr>
        <p:txBody>
          <a:bodyPr lIns="0" tIns="0" rIns="0" bIns="0"/>
          <a:lstStyle/>
          <a:p>
            <a:endParaRPr lang="en-US"/>
          </a:p>
        </p:txBody>
      </p:sp>
      <p:sp>
        <p:nvSpPr>
          <p:cNvPr id="71707" name="Freeform 27"/>
          <p:cNvSpPr>
            <a:spLocks/>
          </p:cNvSpPr>
          <p:nvPr/>
        </p:nvSpPr>
        <p:spPr bwMode="auto">
          <a:xfrm>
            <a:off x="2654300" y="4102100"/>
            <a:ext cx="4156075" cy="573088"/>
          </a:xfrm>
          <a:custGeom>
            <a:avLst/>
            <a:gdLst>
              <a:gd name="T0" fmla="*/ 0 w 21600"/>
              <a:gd name="T1" fmla="*/ 0 h 21600"/>
              <a:gd name="T2" fmla="*/ 2147483646 w 21600"/>
              <a:gd name="T3" fmla="*/ 2147483646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cubicBezTo>
                  <a:pt x="3118" y="5909"/>
                  <a:pt x="19595" y="19988"/>
                  <a:pt x="21600" y="21600"/>
                </a:cubicBezTo>
              </a:path>
            </a:pathLst>
          </a:custGeom>
          <a:noFill/>
          <a:ln w="50800">
            <a:solidFill>
              <a:srgbClr val="818181"/>
            </a:solidFill>
            <a:miter lim="800000"/>
            <a:headEnd/>
            <a:tailEnd type="arrow" w="med" len="med"/>
          </a:ln>
        </p:spPr>
        <p:txBody>
          <a:bodyPr lIns="0" tIns="0" rIns="0" bIns="0"/>
          <a:lstStyle/>
          <a:p>
            <a:endParaRPr lang="en-US"/>
          </a:p>
        </p:txBody>
      </p:sp>
      <p:sp>
        <p:nvSpPr>
          <p:cNvPr id="71708" name="Freeform 28"/>
          <p:cNvSpPr>
            <a:spLocks/>
          </p:cNvSpPr>
          <p:nvPr/>
        </p:nvSpPr>
        <p:spPr bwMode="auto">
          <a:xfrm>
            <a:off x="2649538" y="4137025"/>
            <a:ext cx="4111625" cy="903288"/>
          </a:xfrm>
          <a:custGeom>
            <a:avLst/>
            <a:gdLst>
              <a:gd name="T0" fmla="*/ 0 w 21600"/>
              <a:gd name="T1" fmla="*/ 0 h 21600"/>
              <a:gd name="T2" fmla="*/ 2147483646 w 21600"/>
              <a:gd name="T3" fmla="*/ 2147483646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cubicBezTo>
                  <a:pt x="12682" y="12131"/>
                  <a:pt x="17923" y="5881"/>
                  <a:pt x="21600" y="21600"/>
                </a:cubicBezTo>
              </a:path>
            </a:pathLst>
          </a:custGeom>
          <a:noFill/>
          <a:ln w="50800">
            <a:solidFill>
              <a:srgbClr val="818181"/>
            </a:solidFill>
            <a:miter lim="800000"/>
            <a:headEnd/>
            <a:tailEnd type="arrow" w="med" len="med"/>
          </a:ln>
        </p:spPr>
        <p:txBody>
          <a:bodyPr lIns="0" tIns="0" rIns="0" bIns="0"/>
          <a:lstStyle/>
          <a:p>
            <a:endParaRPr lang="en-US"/>
          </a:p>
        </p:txBody>
      </p:sp>
      <p:sp>
        <p:nvSpPr>
          <p:cNvPr id="71709" name="Freeform 29"/>
          <p:cNvSpPr>
            <a:spLocks/>
          </p:cNvSpPr>
          <p:nvPr/>
        </p:nvSpPr>
        <p:spPr bwMode="auto">
          <a:xfrm>
            <a:off x="2636838" y="4164013"/>
            <a:ext cx="3614737" cy="1504950"/>
          </a:xfrm>
          <a:custGeom>
            <a:avLst/>
            <a:gdLst>
              <a:gd name="T0" fmla="*/ 0 w 21600"/>
              <a:gd name="T1" fmla="*/ 0 h 21600"/>
              <a:gd name="T2" fmla="*/ 2147483646 w 21600"/>
              <a:gd name="T3" fmla="*/ 2147483646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cubicBezTo>
                  <a:pt x="8754" y="4922"/>
                  <a:pt x="8555" y="1504"/>
                  <a:pt x="21600" y="21600"/>
                </a:cubicBezTo>
              </a:path>
            </a:pathLst>
          </a:custGeom>
          <a:noFill/>
          <a:ln w="50800">
            <a:solidFill>
              <a:srgbClr val="818181"/>
            </a:solidFill>
            <a:miter lim="800000"/>
            <a:headEnd/>
            <a:tailEnd type="arrow" w="med" len="med"/>
          </a:ln>
        </p:spPr>
        <p:txBody>
          <a:bodyPr lIns="0" tIns="0" rIns="0" bIns="0"/>
          <a:lstStyle/>
          <a:p>
            <a:endParaRPr lang="en-US"/>
          </a:p>
        </p:txBody>
      </p:sp>
      <p:sp>
        <p:nvSpPr>
          <p:cNvPr id="71710" name="Freeform 30"/>
          <p:cNvSpPr>
            <a:spLocks/>
          </p:cNvSpPr>
          <p:nvPr/>
        </p:nvSpPr>
        <p:spPr bwMode="auto">
          <a:xfrm>
            <a:off x="2619375" y="4187825"/>
            <a:ext cx="3479800" cy="1749425"/>
          </a:xfrm>
          <a:custGeom>
            <a:avLst/>
            <a:gdLst>
              <a:gd name="T0" fmla="*/ 0 w 21600"/>
              <a:gd name="T1" fmla="*/ 0 h 21600"/>
              <a:gd name="T2" fmla="*/ 2147483646 w 21600"/>
              <a:gd name="T3" fmla="*/ 2147483646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cubicBezTo>
                  <a:pt x="9490" y="4499"/>
                  <a:pt x="15425" y="8234"/>
                  <a:pt x="21600" y="21600"/>
                </a:cubicBezTo>
              </a:path>
            </a:pathLst>
          </a:custGeom>
          <a:noFill/>
          <a:ln w="50800">
            <a:solidFill>
              <a:srgbClr val="818181"/>
            </a:solidFill>
            <a:miter lim="800000"/>
            <a:headEnd/>
            <a:tailEnd type="arrow" w="med" len="med"/>
          </a:ln>
        </p:spPr>
        <p:txBody>
          <a:bodyPr lIns="0" tIns="0" rIns="0" bIns="0"/>
          <a:lstStyle/>
          <a:p>
            <a:endParaRPr lang="en-US"/>
          </a:p>
        </p:txBody>
      </p:sp>
      <p:sp>
        <p:nvSpPr>
          <p:cNvPr id="71711" name="Freeform 31"/>
          <p:cNvSpPr>
            <a:spLocks/>
          </p:cNvSpPr>
          <p:nvPr/>
        </p:nvSpPr>
        <p:spPr bwMode="auto">
          <a:xfrm>
            <a:off x="2627313" y="4187825"/>
            <a:ext cx="3105150" cy="1936750"/>
          </a:xfrm>
          <a:custGeom>
            <a:avLst/>
            <a:gdLst>
              <a:gd name="T0" fmla="*/ 0 w 21600"/>
              <a:gd name="T1" fmla="*/ 0 h 21600"/>
              <a:gd name="T2" fmla="*/ 2147483646 w 21600"/>
              <a:gd name="T3" fmla="*/ 2147483646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cubicBezTo>
                  <a:pt x="15915" y="7387"/>
                  <a:pt x="18866" y="12457"/>
                  <a:pt x="21600" y="21600"/>
                </a:cubicBezTo>
              </a:path>
            </a:pathLst>
          </a:custGeom>
          <a:noFill/>
          <a:ln w="50800">
            <a:solidFill>
              <a:srgbClr val="818181"/>
            </a:solidFill>
            <a:miter lim="800000"/>
            <a:headEnd/>
            <a:tailEnd type="arrow" w="med" len="med"/>
          </a:ln>
        </p:spPr>
        <p:txBody>
          <a:bodyPr lIns="0" tIns="0" rIns="0" bIns="0"/>
          <a:lstStyle/>
          <a:p>
            <a:endParaRPr lang="en-US"/>
          </a:p>
        </p:txBody>
      </p:sp>
      <p:sp>
        <p:nvSpPr>
          <p:cNvPr id="71712" name="AutoShape 32"/>
          <p:cNvSpPr>
            <a:spLocks/>
          </p:cNvSpPr>
          <p:nvPr/>
        </p:nvSpPr>
        <p:spPr bwMode="auto">
          <a:xfrm>
            <a:off x="1866900" y="3836988"/>
            <a:ext cx="895350" cy="401637"/>
          </a:xfrm>
          <a:prstGeom prst="roundRect">
            <a:avLst>
              <a:gd name="adj" fmla="val 33333"/>
            </a:avLst>
          </a:prstGeom>
          <a:gradFill rotWithShape="0">
            <a:gsLst>
              <a:gs pos="0">
                <a:srgbClr val="FFFFFF"/>
              </a:gs>
              <a:gs pos="100000">
                <a:srgbClr val="464658"/>
              </a:gs>
            </a:gsLst>
            <a:lin ang="5400000" scaled="1"/>
          </a:gradFill>
          <a:ln w="9525">
            <a:noFill/>
            <a:round/>
            <a:headEnd/>
            <a:tailEnd/>
          </a:ln>
        </p:spPr>
        <p:txBody>
          <a:bodyPr lIns="0" tIns="0" rIns="0" bIns="0"/>
          <a:lstStyle/>
          <a:p>
            <a:endParaRPr lang="en-US" altLang="en-US"/>
          </a:p>
        </p:txBody>
      </p:sp>
      <p:pic>
        <p:nvPicPr>
          <p:cNvPr id="71713" name="Picture 33"/>
          <p:cNvPicPr>
            <a:picLocks noChangeAspect="1" noChangeArrowheads="1"/>
          </p:cNvPicPr>
          <p:nvPr/>
        </p:nvPicPr>
        <p:blipFill>
          <a:blip r:embed="rId7" cstate="print"/>
          <a:srcRect/>
          <a:stretch>
            <a:fillRect/>
          </a:stretch>
        </p:blipFill>
        <p:spPr bwMode="auto">
          <a:xfrm>
            <a:off x="1911350" y="3854450"/>
            <a:ext cx="803275" cy="336550"/>
          </a:xfrm>
          <a:prstGeom prst="rect">
            <a:avLst/>
          </a:prstGeom>
          <a:noFill/>
          <a:ln w="9525">
            <a:noFill/>
            <a:miter lim="800000"/>
            <a:headEnd/>
            <a:tailEnd/>
          </a:ln>
        </p:spPr>
      </p:pic>
      <p:sp>
        <p:nvSpPr>
          <p:cNvPr id="71714" name="Rectangle 34"/>
          <p:cNvSpPr>
            <a:spLocks/>
          </p:cNvSpPr>
          <p:nvPr/>
        </p:nvSpPr>
        <p:spPr bwMode="auto">
          <a:xfrm>
            <a:off x="3232150" y="3108325"/>
            <a:ext cx="252413" cy="215900"/>
          </a:xfrm>
          <a:prstGeom prst="rect">
            <a:avLst/>
          </a:prstGeom>
          <a:noFill/>
          <a:ln w="9525">
            <a:noFill/>
            <a:miter lim="800000"/>
            <a:headEnd/>
            <a:tailEnd/>
          </a:ln>
        </p:spPr>
        <p:txBody>
          <a:bodyPr wrap="none" lIns="0" tIns="0" rIns="0" bIns="0" anchor="ctr">
            <a:spAutoFit/>
          </a:bodyPr>
          <a:lstStyle/>
          <a:p>
            <a:r>
              <a:rPr lang="en-US" altLang="en-US" sz="1400">
                <a:solidFill>
                  <a:srgbClr val="343434"/>
                </a:solidFill>
                <a:ea typeface="Gill Sans"/>
                <a:cs typeface="Gill Sans"/>
              </a:rPr>
              <a:t>ISP</a:t>
            </a:r>
          </a:p>
        </p:txBody>
      </p:sp>
      <p:sp>
        <p:nvSpPr>
          <p:cNvPr id="71715" name="Rectangle 35"/>
          <p:cNvSpPr>
            <a:spLocks/>
          </p:cNvSpPr>
          <p:nvPr/>
        </p:nvSpPr>
        <p:spPr bwMode="auto">
          <a:xfrm>
            <a:off x="3114675" y="4716463"/>
            <a:ext cx="254000" cy="214312"/>
          </a:xfrm>
          <a:prstGeom prst="rect">
            <a:avLst/>
          </a:prstGeom>
          <a:noFill/>
          <a:ln w="9525">
            <a:noFill/>
            <a:miter lim="800000"/>
            <a:headEnd/>
            <a:tailEnd/>
          </a:ln>
        </p:spPr>
        <p:txBody>
          <a:bodyPr wrap="none" lIns="0" tIns="0" rIns="0" bIns="0" anchor="ctr">
            <a:spAutoFit/>
          </a:bodyPr>
          <a:lstStyle/>
          <a:p>
            <a:r>
              <a:rPr lang="en-US" altLang="en-US" sz="1400">
                <a:solidFill>
                  <a:srgbClr val="343434"/>
                </a:solidFill>
                <a:ea typeface="Gill Sans"/>
                <a:cs typeface="Gill Sans"/>
              </a:rPr>
              <a:t>ISP</a:t>
            </a:r>
          </a:p>
        </p:txBody>
      </p:sp>
      <p:sp>
        <p:nvSpPr>
          <p:cNvPr id="71716" name="Title 38"/>
          <p:cNvSpPr>
            <a:spLocks noGrp="1" noChangeArrowheads="1"/>
          </p:cNvSpPr>
          <p:nvPr>
            <p:ph type="title"/>
          </p:nvPr>
        </p:nvSpPr>
        <p:spPr/>
        <p:txBody>
          <a:bodyPr/>
          <a:lstStyle/>
          <a:p>
            <a:r>
              <a:rPr lang="en-US" altLang="en-US" smtClean="0">
                <a:ea typeface="ＭＳ Ｐゴシック" pitchFamily="34" charset="-128"/>
              </a:rPr>
              <a:t>What does the network look like…</a:t>
            </a:r>
          </a:p>
        </p:txBody>
      </p:sp>
      <p:sp>
        <p:nvSpPr>
          <p:cNvPr id="71717" name="Slide Number Placeholder 1"/>
          <p:cNvSpPr>
            <a:spLocks noGrp="1"/>
          </p:cNvSpPr>
          <p:nvPr>
            <p:ph type="sldNum" sz="quarter" idx="12"/>
          </p:nvPr>
        </p:nvSpPr>
        <p:spPr>
          <a:noFill/>
        </p:spPr>
        <p:txBody>
          <a:bodyPr/>
          <a:lstStyle/>
          <a:p>
            <a:fld id="{7846417B-0002-4900-B9DB-1BA1BE8CDB10}" type="slidenum">
              <a:rPr lang="en-US" altLang="en-US"/>
              <a:pPr/>
              <a:t>85</a:t>
            </a:fld>
            <a:endParaRPr lang="en-US" altLang="en-US"/>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5" name="Picture 1"/>
          <p:cNvPicPr>
            <a:picLocks noChangeArrowheads="1"/>
          </p:cNvPicPr>
          <p:nvPr/>
        </p:nvPicPr>
        <p:blipFill>
          <a:blip r:embed="rId2" cstate="print"/>
          <a:srcRect/>
          <a:stretch>
            <a:fillRect/>
          </a:stretch>
        </p:blipFill>
        <p:spPr bwMode="auto">
          <a:xfrm>
            <a:off x="1481138" y="3390900"/>
            <a:ext cx="1536700" cy="982663"/>
          </a:xfrm>
          <a:prstGeom prst="rect">
            <a:avLst/>
          </a:prstGeom>
          <a:noFill/>
          <a:ln w="9525">
            <a:noFill/>
            <a:miter lim="800000"/>
            <a:headEnd/>
            <a:tailEnd/>
          </a:ln>
        </p:spPr>
      </p:pic>
      <p:pic>
        <p:nvPicPr>
          <p:cNvPr id="72706" name="Picture 2"/>
          <p:cNvPicPr>
            <a:picLocks noChangeArrowheads="1"/>
          </p:cNvPicPr>
          <p:nvPr/>
        </p:nvPicPr>
        <p:blipFill>
          <a:blip r:embed="rId2" cstate="print"/>
          <a:srcRect/>
          <a:stretch>
            <a:fillRect/>
          </a:stretch>
        </p:blipFill>
        <p:spPr bwMode="auto">
          <a:xfrm>
            <a:off x="2825750" y="2862263"/>
            <a:ext cx="2490788" cy="1054100"/>
          </a:xfrm>
          <a:prstGeom prst="rect">
            <a:avLst/>
          </a:prstGeom>
          <a:noFill/>
          <a:ln w="9525">
            <a:noFill/>
            <a:miter lim="800000"/>
            <a:headEnd/>
            <a:tailEnd/>
          </a:ln>
        </p:spPr>
      </p:pic>
      <p:pic>
        <p:nvPicPr>
          <p:cNvPr id="72707" name="Picture 3"/>
          <p:cNvPicPr>
            <a:picLocks noChangeAspect="1" noChangeArrowheads="1"/>
          </p:cNvPicPr>
          <p:nvPr/>
        </p:nvPicPr>
        <p:blipFill>
          <a:blip r:embed="rId3" cstate="print"/>
          <a:srcRect/>
          <a:stretch>
            <a:fillRect/>
          </a:stretch>
        </p:blipFill>
        <p:spPr bwMode="auto">
          <a:xfrm rot="228844">
            <a:off x="6224588" y="5413375"/>
            <a:ext cx="857250" cy="554038"/>
          </a:xfrm>
          <a:prstGeom prst="rect">
            <a:avLst/>
          </a:prstGeom>
          <a:noFill/>
          <a:ln w="9525">
            <a:noFill/>
            <a:miter lim="800000"/>
            <a:headEnd/>
            <a:tailEnd/>
          </a:ln>
        </p:spPr>
      </p:pic>
      <p:pic>
        <p:nvPicPr>
          <p:cNvPr id="72708" name="Picture 4"/>
          <p:cNvPicPr>
            <a:picLocks noChangeArrowheads="1"/>
          </p:cNvPicPr>
          <p:nvPr/>
        </p:nvPicPr>
        <p:blipFill>
          <a:blip r:embed="rId4" cstate="print"/>
          <a:srcRect/>
          <a:stretch>
            <a:fillRect/>
          </a:stretch>
        </p:blipFill>
        <p:spPr bwMode="auto">
          <a:xfrm rot="-1857826">
            <a:off x="6931025" y="3503613"/>
            <a:ext cx="231775" cy="403225"/>
          </a:xfrm>
          <a:prstGeom prst="rect">
            <a:avLst/>
          </a:prstGeom>
          <a:noFill/>
          <a:ln w="9525">
            <a:noFill/>
            <a:miter lim="800000"/>
            <a:headEnd/>
            <a:tailEnd/>
          </a:ln>
        </p:spPr>
      </p:pic>
      <p:pic>
        <p:nvPicPr>
          <p:cNvPr id="72709" name="Picture 5"/>
          <p:cNvPicPr>
            <a:picLocks noChangeAspect="1" noChangeArrowheads="1"/>
          </p:cNvPicPr>
          <p:nvPr/>
        </p:nvPicPr>
        <p:blipFill>
          <a:blip r:embed="rId3" cstate="print"/>
          <a:srcRect/>
          <a:stretch>
            <a:fillRect/>
          </a:stretch>
        </p:blipFill>
        <p:spPr bwMode="auto">
          <a:xfrm rot="228844">
            <a:off x="5822950" y="1770063"/>
            <a:ext cx="857250" cy="554037"/>
          </a:xfrm>
          <a:prstGeom prst="rect">
            <a:avLst/>
          </a:prstGeom>
          <a:noFill/>
          <a:ln w="9525">
            <a:noFill/>
            <a:miter lim="800000"/>
            <a:headEnd/>
            <a:tailEnd/>
          </a:ln>
        </p:spPr>
      </p:pic>
      <p:pic>
        <p:nvPicPr>
          <p:cNvPr id="72710" name="Picture 6"/>
          <p:cNvPicPr>
            <a:picLocks noChangeAspect="1" noChangeArrowheads="1"/>
          </p:cNvPicPr>
          <p:nvPr/>
        </p:nvPicPr>
        <p:blipFill>
          <a:blip r:embed="rId5" cstate="print"/>
          <a:srcRect/>
          <a:stretch>
            <a:fillRect/>
          </a:stretch>
        </p:blipFill>
        <p:spPr bwMode="auto">
          <a:xfrm rot="228844">
            <a:off x="6788150" y="2992438"/>
            <a:ext cx="857250" cy="555625"/>
          </a:xfrm>
          <a:prstGeom prst="rect">
            <a:avLst/>
          </a:prstGeom>
          <a:noFill/>
          <a:ln w="9525">
            <a:noFill/>
            <a:miter lim="800000"/>
            <a:headEnd/>
            <a:tailEnd/>
          </a:ln>
        </p:spPr>
      </p:pic>
      <p:pic>
        <p:nvPicPr>
          <p:cNvPr id="72711" name="Picture 7"/>
          <p:cNvPicPr>
            <a:picLocks noChangeAspect="1" noChangeArrowheads="1"/>
          </p:cNvPicPr>
          <p:nvPr/>
        </p:nvPicPr>
        <p:blipFill>
          <a:blip r:embed="rId3" cstate="print"/>
          <a:srcRect/>
          <a:stretch>
            <a:fillRect/>
          </a:stretch>
        </p:blipFill>
        <p:spPr bwMode="auto">
          <a:xfrm rot="228844">
            <a:off x="5100638" y="1323975"/>
            <a:ext cx="857250" cy="554038"/>
          </a:xfrm>
          <a:prstGeom prst="rect">
            <a:avLst/>
          </a:prstGeom>
          <a:noFill/>
          <a:ln w="9525">
            <a:noFill/>
            <a:miter lim="800000"/>
            <a:headEnd/>
            <a:tailEnd/>
          </a:ln>
        </p:spPr>
      </p:pic>
      <p:pic>
        <p:nvPicPr>
          <p:cNvPr id="72712" name="Picture 8"/>
          <p:cNvPicPr>
            <a:picLocks noChangeArrowheads="1"/>
          </p:cNvPicPr>
          <p:nvPr/>
        </p:nvPicPr>
        <p:blipFill>
          <a:blip r:embed="rId4" cstate="print"/>
          <a:srcRect/>
          <a:stretch>
            <a:fillRect/>
          </a:stretch>
        </p:blipFill>
        <p:spPr bwMode="auto">
          <a:xfrm rot="-1857826">
            <a:off x="6073775" y="2298700"/>
            <a:ext cx="231775" cy="401638"/>
          </a:xfrm>
          <a:prstGeom prst="rect">
            <a:avLst/>
          </a:prstGeom>
          <a:noFill/>
          <a:ln w="9525">
            <a:noFill/>
            <a:miter lim="800000"/>
            <a:headEnd/>
            <a:tailEnd/>
          </a:ln>
        </p:spPr>
      </p:pic>
      <p:pic>
        <p:nvPicPr>
          <p:cNvPr id="72713" name="Picture 9"/>
          <p:cNvPicPr>
            <a:picLocks noChangeArrowheads="1"/>
          </p:cNvPicPr>
          <p:nvPr/>
        </p:nvPicPr>
        <p:blipFill>
          <a:blip r:embed="rId4" cstate="print"/>
          <a:srcRect/>
          <a:stretch>
            <a:fillRect/>
          </a:stretch>
        </p:blipFill>
        <p:spPr bwMode="auto">
          <a:xfrm rot="-1857826">
            <a:off x="6921500" y="4486275"/>
            <a:ext cx="231775" cy="401638"/>
          </a:xfrm>
          <a:prstGeom prst="rect">
            <a:avLst/>
          </a:prstGeom>
          <a:noFill/>
          <a:ln w="9525">
            <a:noFill/>
            <a:miter lim="800000"/>
            <a:headEnd/>
            <a:tailEnd/>
          </a:ln>
        </p:spPr>
      </p:pic>
      <p:pic>
        <p:nvPicPr>
          <p:cNvPr id="72714" name="Picture 10"/>
          <p:cNvPicPr>
            <a:picLocks noChangeArrowheads="1"/>
          </p:cNvPicPr>
          <p:nvPr/>
        </p:nvPicPr>
        <p:blipFill>
          <a:blip r:embed="rId4" cstate="print"/>
          <a:srcRect/>
          <a:stretch>
            <a:fillRect/>
          </a:stretch>
        </p:blipFill>
        <p:spPr bwMode="auto">
          <a:xfrm rot="-1857826">
            <a:off x="6805613" y="4932363"/>
            <a:ext cx="231775" cy="403225"/>
          </a:xfrm>
          <a:prstGeom prst="rect">
            <a:avLst/>
          </a:prstGeom>
          <a:noFill/>
          <a:ln w="9525">
            <a:noFill/>
            <a:miter lim="800000"/>
            <a:headEnd/>
            <a:tailEnd/>
          </a:ln>
        </p:spPr>
      </p:pic>
      <p:pic>
        <p:nvPicPr>
          <p:cNvPr id="72715" name="Picture 11"/>
          <p:cNvPicPr>
            <a:picLocks noChangeArrowheads="1"/>
          </p:cNvPicPr>
          <p:nvPr/>
        </p:nvPicPr>
        <p:blipFill>
          <a:blip r:embed="rId4" cstate="print"/>
          <a:srcRect/>
          <a:stretch>
            <a:fillRect/>
          </a:stretch>
        </p:blipFill>
        <p:spPr bwMode="auto">
          <a:xfrm rot="-1857826">
            <a:off x="6859588" y="4013200"/>
            <a:ext cx="231775" cy="401638"/>
          </a:xfrm>
          <a:prstGeom prst="rect">
            <a:avLst/>
          </a:prstGeom>
          <a:noFill/>
          <a:ln w="9525">
            <a:noFill/>
            <a:miter lim="800000"/>
            <a:headEnd/>
            <a:tailEnd/>
          </a:ln>
        </p:spPr>
      </p:pic>
      <p:pic>
        <p:nvPicPr>
          <p:cNvPr id="72716" name="Picture 12"/>
          <p:cNvPicPr>
            <a:picLocks noChangeArrowheads="1"/>
          </p:cNvPicPr>
          <p:nvPr/>
        </p:nvPicPr>
        <p:blipFill>
          <a:blip r:embed="rId4" cstate="print"/>
          <a:srcRect/>
          <a:stretch>
            <a:fillRect/>
          </a:stretch>
        </p:blipFill>
        <p:spPr bwMode="auto">
          <a:xfrm rot="-1857826">
            <a:off x="6546850" y="2540000"/>
            <a:ext cx="231775" cy="401638"/>
          </a:xfrm>
          <a:prstGeom prst="rect">
            <a:avLst/>
          </a:prstGeom>
          <a:noFill/>
          <a:ln w="9525">
            <a:noFill/>
            <a:miter lim="800000"/>
            <a:headEnd/>
            <a:tailEnd/>
          </a:ln>
        </p:spPr>
      </p:pic>
      <p:pic>
        <p:nvPicPr>
          <p:cNvPr id="72717" name="Picture 13"/>
          <p:cNvPicPr>
            <a:picLocks noChangeArrowheads="1"/>
          </p:cNvPicPr>
          <p:nvPr/>
        </p:nvPicPr>
        <p:blipFill>
          <a:blip r:embed="rId6" cstate="print"/>
          <a:srcRect/>
          <a:stretch>
            <a:fillRect/>
          </a:stretch>
        </p:blipFill>
        <p:spPr bwMode="auto">
          <a:xfrm>
            <a:off x="2816225" y="3970338"/>
            <a:ext cx="2490788" cy="981075"/>
          </a:xfrm>
          <a:prstGeom prst="rect">
            <a:avLst/>
          </a:prstGeom>
          <a:noFill/>
          <a:ln w="9525">
            <a:noFill/>
            <a:miter lim="800000"/>
            <a:headEnd/>
            <a:tailEnd/>
          </a:ln>
        </p:spPr>
      </p:pic>
      <p:pic>
        <p:nvPicPr>
          <p:cNvPr id="72718" name="Picture 14"/>
          <p:cNvPicPr>
            <a:picLocks noChangeAspect="1" noChangeArrowheads="1"/>
          </p:cNvPicPr>
          <p:nvPr/>
        </p:nvPicPr>
        <p:blipFill>
          <a:blip r:embed="rId3" cstate="print"/>
          <a:srcRect/>
          <a:stretch>
            <a:fillRect/>
          </a:stretch>
        </p:blipFill>
        <p:spPr bwMode="auto">
          <a:xfrm rot="228844">
            <a:off x="5502275" y="6038850"/>
            <a:ext cx="857250" cy="554038"/>
          </a:xfrm>
          <a:prstGeom prst="rect">
            <a:avLst/>
          </a:prstGeom>
          <a:noFill/>
          <a:ln w="9525">
            <a:noFill/>
            <a:miter lim="800000"/>
            <a:headEnd/>
            <a:tailEnd/>
          </a:ln>
        </p:spPr>
      </p:pic>
      <p:pic>
        <p:nvPicPr>
          <p:cNvPr id="72719" name="Picture 15"/>
          <p:cNvPicPr>
            <a:picLocks noChangeArrowheads="1"/>
          </p:cNvPicPr>
          <p:nvPr/>
        </p:nvPicPr>
        <p:blipFill>
          <a:blip r:embed="rId2" cstate="print"/>
          <a:srcRect/>
          <a:stretch>
            <a:fillRect/>
          </a:stretch>
        </p:blipFill>
        <p:spPr bwMode="auto">
          <a:xfrm>
            <a:off x="4530725" y="1943100"/>
            <a:ext cx="1320800" cy="1054100"/>
          </a:xfrm>
          <a:prstGeom prst="rect">
            <a:avLst/>
          </a:prstGeom>
          <a:noFill/>
          <a:ln w="9525">
            <a:noFill/>
            <a:miter lim="800000"/>
            <a:headEnd/>
            <a:tailEnd/>
          </a:ln>
        </p:spPr>
      </p:pic>
      <p:pic>
        <p:nvPicPr>
          <p:cNvPr id="72720" name="Picture 16"/>
          <p:cNvPicPr>
            <a:picLocks noChangeArrowheads="1"/>
          </p:cNvPicPr>
          <p:nvPr/>
        </p:nvPicPr>
        <p:blipFill>
          <a:blip r:embed="rId2" cstate="print"/>
          <a:srcRect/>
          <a:stretch>
            <a:fillRect/>
          </a:stretch>
        </p:blipFill>
        <p:spPr bwMode="auto">
          <a:xfrm>
            <a:off x="5343525" y="2862263"/>
            <a:ext cx="1320800" cy="1054100"/>
          </a:xfrm>
          <a:prstGeom prst="rect">
            <a:avLst/>
          </a:prstGeom>
          <a:noFill/>
          <a:ln w="9525">
            <a:noFill/>
            <a:miter lim="800000"/>
            <a:headEnd/>
            <a:tailEnd/>
          </a:ln>
        </p:spPr>
      </p:pic>
      <p:pic>
        <p:nvPicPr>
          <p:cNvPr id="72721" name="Picture 17"/>
          <p:cNvPicPr>
            <a:picLocks noChangeArrowheads="1"/>
          </p:cNvPicPr>
          <p:nvPr/>
        </p:nvPicPr>
        <p:blipFill>
          <a:blip r:embed="rId2" cstate="print"/>
          <a:srcRect/>
          <a:stretch>
            <a:fillRect/>
          </a:stretch>
        </p:blipFill>
        <p:spPr bwMode="auto">
          <a:xfrm>
            <a:off x="5370513" y="3960813"/>
            <a:ext cx="1320800" cy="1054100"/>
          </a:xfrm>
          <a:prstGeom prst="rect">
            <a:avLst/>
          </a:prstGeom>
          <a:noFill/>
          <a:ln w="9525">
            <a:noFill/>
            <a:miter lim="800000"/>
            <a:headEnd/>
            <a:tailEnd/>
          </a:ln>
        </p:spPr>
      </p:pic>
      <p:pic>
        <p:nvPicPr>
          <p:cNvPr id="72722" name="Picture 18"/>
          <p:cNvPicPr>
            <a:picLocks noChangeArrowheads="1"/>
          </p:cNvPicPr>
          <p:nvPr/>
        </p:nvPicPr>
        <p:blipFill>
          <a:blip r:embed="rId6" cstate="print"/>
          <a:srcRect/>
          <a:stretch>
            <a:fillRect/>
          </a:stretch>
        </p:blipFill>
        <p:spPr bwMode="auto">
          <a:xfrm>
            <a:off x="4637088" y="4818063"/>
            <a:ext cx="1322387" cy="1054100"/>
          </a:xfrm>
          <a:prstGeom prst="rect">
            <a:avLst/>
          </a:prstGeom>
          <a:noFill/>
          <a:ln w="9525">
            <a:noFill/>
            <a:miter lim="800000"/>
            <a:headEnd/>
            <a:tailEnd/>
          </a:ln>
        </p:spPr>
      </p:pic>
      <p:pic>
        <p:nvPicPr>
          <p:cNvPr id="72723" name="Picture 19"/>
          <p:cNvPicPr>
            <a:picLocks noChangeArrowheads="1"/>
          </p:cNvPicPr>
          <p:nvPr/>
        </p:nvPicPr>
        <p:blipFill>
          <a:blip r:embed="rId4" cstate="print"/>
          <a:srcRect/>
          <a:stretch>
            <a:fillRect/>
          </a:stretch>
        </p:blipFill>
        <p:spPr bwMode="auto">
          <a:xfrm rot="-1857826">
            <a:off x="6135688" y="5843588"/>
            <a:ext cx="231775" cy="401637"/>
          </a:xfrm>
          <a:prstGeom prst="rect">
            <a:avLst/>
          </a:prstGeom>
          <a:noFill/>
          <a:ln w="9525">
            <a:noFill/>
            <a:miter lim="800000"/>
            <a:headEnd/>
            <a:tailEnd/>
          </a:ln>
        </p:spPr>
      </p:pic>
      <p:sp>
        <p:nvSpPr>
          <p:cNvPr id="72724" name="Oval 20"/>
          <p:cNvSpPr>
            <a:spLocks/>
          </p:cNvSpPr>
          <p:nvPr/>
        </p:nvSpPr>
        <p:spPr bwMode="auto">
          <a:xfrm>
            <a:off x="3956050" y="3278188"/>
            <a:ext cx="214313" cy="214312"/>
          </a:xfrm>
          <a:prstGeom prst="ellipse">
            <a:avLst/>
          </a:prstGeom>
          <a:solidFill>
            <a:srgbClr val="838383"/>
          </a:solidFill>
          <a:ln w="9525">
            <a:noFill/>
            <a:round/>
            <a:headEnd/>
            <a:tailEnd/>
          </a:ln>
        </p:spPr>
        <p:txBody>
          <a:bodyPr lIns="0" tIns="0" rIns="0" bIns="0"/>
          <a:lstStyle/>
          <a:p>
            <a:endParaRPr lang="en-US" altLang="en-US"/>
          </a:p>
        </p:txBody>
      </p:sp>
      <p:sp>
        <p:nvSpPr>
          <p:cNvPr id="72725" name="Oval 21"/>
          <p:cNvSpPr>
            <a:spLocks/>
          </p:cNvSpPr>
          <p:nvPr/>
        </p:nvSpPr>
        <p:spPr bwMode="auto">
          <a:xfrm>
            <a:off x="3956050" y="4349750"/>
            <a:ext cx="214313" cy="214313"/>
          </a:xfrm>
          <a:prstGeom prst="ellipse">
            <a:avLst/>
          </a:prstGeom>
          <a:solidFill>
            <a:srgbClr val="838383"/>
          </a:solidFill>
          <a:ln w="9525">
            <a:noFill/>
            <a:round/>
            <a:headEnd/>
            <a:tailEnd/>
          </a:ln>
        </p:spPr>
        <p:txBody>
          <a:bodyPr lIns="0" tIns="0" rIns="0" bIns="0"/>
          <a:lstStyle/>
          <a:p>
            <a:endParaRPr lang="en-US" altLang="en-US"/>
          </a:p>
        </p:txBody>
      </p:sp>
      <p:sp>
        <p:nvSpPr>
          <p:cNvPr id="72726" name="Oval 22"/>
          <p:cNvSpPr>
            <a:spLocks/>
          </p:cNvSpPr>
          <p:nvPr/>
        </p:nvSpPr>
        <p:spPr bwMode="auto">
          <a:xfrm>
            <a:off x="5081588" y="2395538"/>
            <a:ext cx="214312" cy="214312"/>
          </a:xfrm>
          <a:prstGeom prst="ellipse">
            <a:avLst/>
          </a:prstGeom>
          <a:solidFill>
            <a:srgbClr val="838383"/>
          </a:solidFill>
          <a:ln w="9525">
            <a:noFill/>
            <a:round/>
            <a:headEnd/>
            <a:tailEnd/>
          </a:ln>
        </p:spPr>
        <p:txBody>
          <a:bodyPr lIns="0" tIns="0" rIns="0" bIns="0"/>
          <a:lstStyle/>
          <a:p>
            <a:endParaRPr lang="en-US" altLang="en-US"/>
          </a:p>
        </p:txBody>
      </p:sp>
      <p:sp>
        <p:nvSpPr>
          <p:cNvPr id="72727" name="Oval 23"/>
          <p:cNvSpPr>
            <a:spLocks/>
          </p:cNvSpPr>
          <p:nvPr/>
        </p:nvSpPr>
        <p:spPr bwMode="auto">
          <a:xfrm>
            <a:off x="5894388" y="3278188"/>
            <a:ext cx="214312" cy="214312"/>
          </a:xfrm>
          <a:prstGeom prst="ellipse">
            <a:avLst/>
          </a:prstGeom>
          <a:solidFill>
            <a:srgbClr val="838383"/>
          </a:solidFill>
          <a:ln w="9525">
            <a:noFill/>
            <a:round/>
            <a:headEnd/>
            <a:tailEnd/>
          </a:ln>
        </p:spPr>
        <p:txBody>
          <a:bodyPr lIns="0" tIns="0" rIns="0" bIns="0"/>
          <a:lstStyle/>
          <a:p>
            <a:endParaRPr lang="en-US" altLang="en-US"/>
          </a:p>
        </p:txBody>
      </p:sp>
      <p:sp>
        <p:nvSpPr>
          <p:cNvPr id="72728" name="Oval 24"/>
          <p:cNvSpPr>
            <a:spLocks/>
          </p:cNvSpPr>
          <p:nvPr/>
        </p:nvSpPr>
        <p:spPr bwMode="auto">
          <a:xfrm>
            <a:off x="5929313" y="4376738"/>
            <a:ext cx="214312" cy="214312"/>
          </a:xfrm>
          <a:prstGeom prst="ellipse">
            <a:avLst/>
          </a:prstGeom>
          <a:solidFill>
            <a:srgbClr val="838383"/>
          </a:solidFill>
          <a:ln w="9525">
            <a:noFill/>
            <a:round/>
            <a:headEnd/>
            <a:tailEnd/>
          </a:ln>
        </p:spPr>
        <p:txBody>
          <a:bodyPr lIns="0" tIns="0" rIns="0" bIns="0"/>
          <a:lstStyle/>
          <a:p>
            <a:endParaRPr lang="en-US" altLang="en-US"/>
          </a:p>
        </p:txBody>
      </p:sp>
      <p:sp>
        <p:nvSpPr>
          <p:cNvPr id="72729" name="Oval 25"/>
          <p:cNvSpPr>
            <a:spLocks/>
          </p:cNvSpPr>
          <p:nvPr/>
        </p:nvSpPr>
        <p:spPr bwMode="auto">
          <a:xfrm>
            <a:off x="5197475" y="5233988"/>
            <a:ext cx="214313" cy="214312"/>
          </a:xfrm>
          <a:prstGeom prst="ellipse">
            <a:avLst/>
          </a:prstGeom>
          <a:solidFill>
            <a:srgbClr val="838383"/>
          </a:solidFill>
          <a:ln w="9525">
            <a:noFill/>
            <a:round/>
            <a:headEnd/>
            <a:tailEnd/>
          </a:ln>
        </p:spPr>
        <p:txBody>
          <a:bodyPr lIns="0" tIns="0" rIns="0" bIns="0"/>
          <a:lstStyle/>
          <a:p>
            <a:endParaRPr lang="en-US" altLang="en-US"/>
          </a:p>
        </p:txBody>
      </p:sp>
      <p:sp>
        <p:nvSpPr>
          <p:cNvPr id="72730" name="Line 26"/>
          <p:cNvSpPr>
            <a:spLocks noChangeShapeType="1"/>
          </p:cNvSpPr>
          <p:nvPr/>
        </p:nvSpPr>
        <p:spPr bwMode="auto">
          <a:xfrm rot="10800000" flipH="1">
            <a:off x="2781300" y="3424238"/>
            <a:ext cx="1150938" cy="379412"/>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31" name="Line 27"/>
          <p:cNvSpPr>
            <a:spLocks noChangeShapeType="1"/>
          </p:cNvSpPr>
          <p:nvPr/>
        </p:nvSpPr>
        <p:spPr bwMode="auto">
          <a:xfrm>
            <a:off x="2784475" y="4048125"/>
            <a:ext cx="1157288" cy="373063"/>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32" name="Line 28"/>
          <p:cNvSpPr>
            <a:spLocks noChangeShapeType="1"/>
          </p:cNvSpPr>
          <p:nvPr/>
        </p:nvSpPr>
        <p:spPr bwMode="auto">
          <a:xfrm rot="10800000" flipH="1">
            <a:off x="4160838" y="2587625"/>
            <a:ext cx="933450" cy="706438"/>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33" name="Line 29"/>
          <p:cNvSpPr>
            <a:spLocks noChangeShapeType="1"/>
          </p:cNvSpPr>
          <p:nvPr/>
        </p:nvSpPr>
        <p:spPr bwMode="auto">
          <a:xfrm rot="10800000" flipH="1">
            <a:off x="5302250" y="2170113"/>
            <a:ext cx="617538" cy="254000"/>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34" name="Line 30"/>
          <p:cNvSpPr>
            <a:spLocks noChangeShapeType="1"/>
          </p:cNvSpPr>
          <p:nvPr/>
        </p:nvSpPr>
        <p:spPr bwMode="auto">
          <a:xfrm rot="10800000" flipH="1">
            <a:off x="5230813" y="1816100"/>
            <a:ext cx="185737" cy="544513"/>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35" name="Line 31"/>
          <p:cNvSpPr>
            <a:spLocks noChangeShapeType="1"/>
          </p:cNvSpPr>
          <p:nvPr/>
        </p:nvSpPr>
        <p:spPr bwMode="auto">
          <a:xfrm rot="10800000" flipH="1">
            <a:off x="5326063" y="2468563"/>
            <a:ext cx="673100" cy="44450"/>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36" name="Line 32"/>
          <p:cNvSpPr>
            <a:spLocks noChangeShapeType="1"/>
          </p:cNvSpPr>
          <p:nvPr/>
        </p:nvSpPr>
        <p:spPr bwMode="auto">
          <a:xfrm rot="10800000" flipH="1">
            <a:off x="4202113" y="3395663"/>
            <a:ext cx="1662112" cy="20637"/>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37" name="Line 33"/>
          <p:cNvSpPr>
            <a:spLocks noChangeShapeType="1"/>
          </p:cNvSpPr>
          <p:nvPr/>
        </p:nvSpPr>
        <p:spPr bwMode="auto">
          <a:xfrm>
            <a:off x="4205288" y="4432300"/>
            <a:ext cx="1709737" cy="41275"/>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38" name="Line 34"/>
          <p:cNvSpPr>
            <a:spLocks noChangeShapeType="1"/>
          </p:cNvSpPr>
          <p:nvPr/>
        </p:nvSpPr>
        <p:spPr bwMode="auto">
          <a:xfrm>
            <a:off x="4176713" y="4546600"/>
            <a:ext cx="1031875" cy="720725"/>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39" name="AutoShape 35"/>
          <p:cNvSpPr>
            <a:spLocks/>
          </p:cNvSpPr>
          <p:nvPr/>
        </p:nvSpPr>
        <p:spPr bwMode="auto">
          <a:xfrm>
            <a:off x="1857375" y="3716338"/>
            <a:ext cx="895350" cy="401637"/>
          </a:xfrm>
          <a:prstGeom prst="roundRect">
            <a:avLst>
              <a:gd name="adj" fmla="val 33333"/>
            </a:avLst>
          </a:prstGeom>
          <a:gradFill rotWithShape="0">
            <a:gsLst>
              <a:gs pos="0">
                <a:srgbClr val="FFFFFF"/>
              </a:gs>
              <a:gs pos="100000">
                <a:srgbClr val="464658"/>
              </a:gs>
            </a:gsLst>
            <a:lin ang="5400000" scaled="1"/>
          </a:gradFill>
          <a:ln w="9525">
            <a:noFill/>
            <a:round/>
            <a:headEnd/>
            <a:tailEnd/>
          </a:ln>
        </p:spPr>
        <p:txBody>
          <a:bodyPr lIns="0" tIns="0" rIns="0" bIns="0"/>
          <a:lstStyle/>
          <a:p>
            <a:endParaRPr lang="en-US" altLang="en-US"/>
          </a:p>
        </p:txBody>
      </p:sp>
      <p:pic>
        <p:nvPicPr>
          <p:cNvPr id="72740" name="Picture 36"/>
          <p:cNvPicPr>
            <a:picLocks noChangeAspect="1" noChangeArrowheads="1"/>
          </p:cNvPicPr>
          <p:nvPr/>
        </p:nvPicPr>
        <p:blipFill>
          <a:blip r:embed="rId7" cstate="print"/>
          <a:srcRect/>
          <a:stretch>
            <a:fillRect/>
          </a:stretch>
        </p:blipFill>
        <p:spPr bwMode="auto">
          <a:xfrm>
            <a:off x="1903413" y="3762375"/>
            <a:ext cx="803275" cy="315913"/>
          </a:xfrm>
          <a:prstGeom prst="rect">
            <a:avLst/>
          </a:prstGeom>
          <a:noFill/>
          <a:ln w="9525">
            <a:noFill/>
            <a:miter lim="800000"/>
            <a:headEnd/>
            <a:tailEnd/>
          </a:ln>
        </p:spPr>
      </p:pic>
      <p:sp>
        <p:nvSpPr>
          <p:cNvPr id="72741" name="Line 37"/>
          <p:cNvSpPr>
            <a:spLocks noChangeShapeType="1"/>
          </p:cNvSpPr>
          <p:nvPr/>
        </p:nvSpPr>
        <p:spPr bwMode="auto">
          <a:xfrm rot="10800000" flipH="1">
            <a:off x="6122988" y="2878138"/>
            <a:ext cx="496887" cy="430212"/>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42" name="Line 38"/>
          <p:cNvSpPr>
            <a:spLocks noChangeShapeType="1"/>
          </p:cNvSpPr>
          <p:nvPr/>
        </p:nvSpPr>
        <p:spPr bwMode="auto">
          <a:xfrm rot="10800000" flipH="1">
            <a:off x="6151563" y="3352800"/>
            <a:ext cx="696912" cy="38100"/>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43" name="Line 39"/>
          <p:cNvSpPr>
            <a:spLocks noChangeShapeType="1"/>
          </p:cNvSpPr>
          <p:nvPr/>
        </p:nvSpPr>
        <p:spPr bwMode="auto">
          <a:xfrm rot="10800000" flipH="1">
            <a:off x="6191250" y="4256088"/>
            <a:ext cx="660400" cy="206375"/>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44" name="Line 40"/>
          <p:cNvSpPr>
            <a:spLocks noChangeShapeType="1"/>
          </p:cNvSpPr>
          <p:nvPr/>
        </p:nvSpPr>
        <p:spPr bwMode="auto">
          <a:xfrm>
            <a:off x="6116638" y="3470275"/>
            <a:ext cx="755650" cy="212725"/>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45" name="Line 41"/>
          <p:cNvSpPr>
            <a:spLocks noChangeShapeType="1"/>
          </p:cNvSpPr>
          <p:nvPr/>
        </p:nvSpPr>
        <p:spPr bwMode="auto">
          <a:xfrm>
            <a:off x="6191250" y="4537075"/>
            <a:ext cx="657225" cy="98425"/>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46" name="Line 42"/>
          <p:cNvSpPr>
            <a:spLocks noChangeShapeType="1"/>
          </p:cNvSpPr>
          <p:nvPr/>
        </p:nvSpPr>
        <p:spPr bwMode="auto">
          <a:xfrm>
            <a:off x="6156325" y="4591050"/>
            <a:ext cx="584200" cy="366713"/>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47" name="Line 43"/>
          <p:cNvSpPr>
            <a:spLocks noChangeShapeType="1"/>
          </p:cNvSpPr>
          <p:nvPr/>
        </p:nvSpPr>
        <p:spPr bwMode="auto">
          <a:xfrm>
            <a:off x="5461000" y="5376863"/>
            <a:ext cx="828675" cy="241300"/>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48" name="Line 44"/>
          <p:cNvSpPr>
            <a:spLocks noChangeShapeType="1"/>
          </p:cNvSpPr>
          <p:nvPr/>
        </p:nvSpPr>
        <p:spPr bwMode="auto">
          <a:xfrm>
            <a:off x="5430838" y="5440363"/>
            <a:ext cx="650875" cy="439737"/>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49" name="Line 45"/>
          <p:cNvSpPr>
            <a:spLocks noChangeShapeType="1"/>
          </p:cNvSpPr>
          <p:nvPr/>
        </p:nvSpPr>
        <p:spPr bwMode="auto">
          <a:xfrm>
            <a:off x="5367338" y="5486400"/>
            <a:ext cx="266700" cy="541338"/>
          </a:xfrm>
          <a:prstGeom prst="line">
            <a:avLst/>
          </a:prstGeom>
          <a:noFill/>
          <a:ln w="50800">
            <a:solidFill>
              <a:srgbClr val="7D7D7D"/>
            </a:solidFill>
            <a:miter lim="800000"/>
            <a:headEnd/>
            <a:tailEnd type="arrow" w="med" len="med"/>
          </a:ln>
        </p:spPr>
        <p:txBody>
          <a:bodyPr lIns="0" tIns="0" rIns="0" bIns="0"/>
          <a:lstStyle/>
          <a:p>
            <a:endParaRPr lang="en-US"/>
          </a:p>
        </p:txBody>
      </p:sp>
      <p:sp>
        <p:nvSpPr>
          <p:cNvPr id="72750" name="Rectangle 46"/>
          <p:cNvSpPr>
            <a:spLocks/>
          </p:cNvSpPr>
          <p:nvPr/>
        </p:nvSpPr>
        <p:spPr bwMode="auto">
          <a:xfrm>
            <a:off x="3232150" y="3024188"/>
            <a:ext cx="252413" cy="214312"/>
          </a:xfrm>
          <a:prstGeom prst="rect">
            <a:avLst/>
          </a:prstGeom>
          <a:noFill/>
          <a:ln w="9525">
            <a:noFill/>
            <a:miter lim="800000"/>
            <a:headEnd/>
            <a:tailEnd/>
          </a:ln>
        </p:spPr>
        <p:txBody>
          <a:bodyPr wrap="none" lIns="0" tIns="0" rIns="0" bIns="0" anchor="ctr">
            <a:spAutoFit/>
          </a:bodyPr>
          <a:lstStyle/>
          <a:p>
            <a:r>
              <a:rPr lang="en-US" altLang="en-US" sz="1400">
                <a:solidFill>
                  <a:srgbClr val="343434"/>
                </a:solidFill>
                <a:ea typeface="Gill Sans"/>
                <a:cs typeface="Gill Sans"/>
              </a:rPr>
              <a:t>ISP</a:t>
            </a:r>
          </a:p>
        </p:txBody>
      </p:sp>
      <p:sp>
        <p:nvSpPr>
          <p:cNvPr id="72751" name="Rectangle 47"/>
          <p:cNvSpPr>
            <a:spLocks/>
          </p:cNvSpPr>
          <p:nvPr/>
        </p:nvSpPr>
        <p:spPr bwMode="auto">
          <a:xfrm>
            <a:off x="3114675" y="4630738"/>
            <a:ext cx="254000" cy="215900"/>
          </a:xfrm>
          <a:prstGeom prst="rect">
            <a:avLst/>
          </a:prstGeom>
          <a:noFill/>
          <a:ln w="9525">
            <a:noFill/>
            <a:miter lim="800000"/>
            <a:headEnd/>
            <a:tailEnd/>
          </a:ln>
        </p:spPr>
        <p:txBody>
          <a:bodyPr wrap="none" lIns="0" tIns="0" rIns="0" bIns="0" anchor="ctr">
            <a:spAutoFit/>
          </a:bodyPr>
          <a:lstStyle/>
          <a:p>
            <a:r>
              <a:rPr lang="en-US" altLang="en-US" sz="1400">
                <a:solidFill>
                  <a:srgbClr val="343434"/>
                </a:solidFill>
                <a:ea typeface="Gill Sans"/>
                <a:cs typeface="Gill Sans"/>
              </a:rPr>
              <a:t>ISP</a:t>
            </a:r>
          </a:p>
        </p:txBody>
      </p:sp>
      <p:sp>
        <p:nvSpPr>
          <p:cNvPr id="72752" name="Title 50"/>
          <p:cNvSpPr>
            <a:spLocks noGrp="1" noChangeArrowheads="1"/>
          </p:cNvSpPr>
          <p:nvPr>
            <p:ph type="title"/>
          </p:nvPr>
        </p:nvSpPr>
        <p:spPr/>
        <p:txBody>
          <a:bodyPr/>
          <a:lstStyle/>
          <a:p>
            <a:r>
              <a:rPr lang="en-US" altLang="en-US" smtClean="0">
                <a:ea typeface="ＭＳ Ｐゴシック" pitchFamily="34" charset="-128"/>
              </a:rPr>
              <a:t>What should the network look like…</a:t>
            </a:r>
          </a:p>
        </p:txBody>
      </p:sp>
      <p:sp>
        <p:nvSpPr>
          <p:cNvPr id="72753" name="Slide Number Placeholder 1"/>
          <p:cNvSpPr>
            <a:spLocks noGrp="1"/>
          </p:cNvSpPr>
          <p:nvPr>
            <p:ph type="sldNum" sz="quarter" idx="12"/>
          </p:nvPr>
        </p:nvSpPr>
        <p:spPr>
          <a:noFill/>
        </p:spPr>
        <p:txBody>
          <a:bodyPr/>
          <a:lstStyle/>
          <a:p>
            <a:fld id="{DBC5B6B4-6196-4526-BF03-8EF9419D4E5D}" type="slidenum">
              <a:rPr lang="en-US" altLang="en-US"/>
              <a:pPr/>
              <a:t>86</a:t>
            </a:fld>
            <a:endParaRPr lang="en-US" altLang="en-US"/>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5"/>
          <p:cNvSpPr>
            <a:spLocks noGrp="1" noChangeArrowheads="1"/>
          </p:cNvSpPr>
          <p:nvPr>
            <p:ph type="title"/>
          </p:nvPr>
        </p:nvSpPr>
        <p:spPr/>
        <p:txBody>
          <a:bodyPr/>
          <a:lstStyle/>
          <a:p>
            <a:r>
              <a:rPr lang="en-US" altLang="en-US" smtClean="0">
                <a:ea typeface="ＭＳ Ｐゴシック" pitchFamily="34" charset="-128"/>
              </a:rPr>
              <a:t>MobilityFirst Architecture</a:t>
            </a:r>
          </a:p>
        </p:txBody>
      </p:sp>
      <p:pic>
        <p:nvPicPr>
          <p:cNvPr id="73730" name="Content Placeholder 4"/>
          <p:cNvPicPr>
            <a:picLocks noGrp="1" noChangeAspect="1" noChangeArrowheads="1"/>
          </p:cNvPicPr>
          <p:nvPr>
            <p:ph idx="4294967295"/>
          </p:nvPr>
        </p:nvPicPr>
        <p:blipFill>
          <a:blip r:embed="rId2" cstate="print"/>
          <a:srcRect t="-12926" b="-12926"/>
          <a:stretch>
            <a:fillRect/>
          </a:stretch>
        </p:blipFill>
        <p:spPr>
          <a:xfrm>
            <a:off x="292100" y="1068388"/>
            <a:ext cx="8294688" cy="5627687"/>
          </a:xfrm>
        </p:spPr>
      </p:pic>
      <p:sp>
        <p:nvSpPr>
          <p:cNvPr id="73731" name="Slide Number Placeholder 1"/>
          <p:cNvSpPr>
            <a:spLocks noGrp="1"/>
          </p:cNvSpPr>
          <p:nvPr>
            <p:ph type="sldNum" sz="quarter" idx="12"/>
          </p:nvPr>
        </p:nvSpPr>
        <p:spPr>
          <a:noFill/>
        </p:spPr>
        <p:txBody>
          <a:bodyPr/>
          <a:lstStyle/>
          <a:p>
            <a:fld id="{9A82C30B-E11F-4A6B-8EDB-903D6DB8CF26}" type="slidenum">
              <a:rPr lang="en-US" altLang="en-US"/>
              <a:pPr/>
              <a:t>87</a:t>
            </a:fld>
            <a:endParaRPr lang="en-US"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1A40-F9C0-C249-BDB9-ECBBBCD1AFCD}"/>
              </a:ext>
            </a:extLst>
          </p:cNvPr>
          <p:cNvSpPr>
            <a:spLocks noGrp="1"/>
          </p:cNvSpPr>
          <p:nvPr>
            <p:ph type="title"/>
          </p:nvPr>
        </p:nvSpPr>
        <p:spPr/>
        <p:txBody>
          <a:bodyPr>
            <a:normAutofit fontScale="90000"/>
          </a:bodyPr>
          <a:lstStyle/>
          <a:p>
            <a:pPr>
              <a:defRPr/>
            </a:pPr>
            <a:r>
              <a:rPr lang="en-US" dirty="0"/>
              <a:t>A History of Internet Evolution</a:t>
            </a:r>
          </a:p>
        </p:txBody>
      </p:sp>
      <p:sp>
        <p:nvSpPr>
          <p:cNvPr id="74754" name="Content Placeholder 5"/>
          <p:cNvSpPr>
            <a:spLocks noGrp="1" noChangeArrowheads="1"/>
          </p:cNvSpPr>
          <p:nvPr>
            <p:ph idx="1"/>
          </p:nvPr>
        </p:nvSpPr>
        <p:spPr>
          <a:xfrm>
            <a:off x="304800" y="5181600"/>
            <a:ext cx="8458200" cy="914400"/>
          </a:xfrm>
        </p:spPr>
        <p:txBody>
          <a:bodyPr/>
          <a:lstStyle/>
          <a:p>
            <a:r>
              <a:rPr lang="en-US" altLang="en-US" smtClean="0">
                <a:ea typeface="ＭＳ Ｐゴシック" pitchFamily="34" charset="-128"/>
              </a:rPr>
              <a:t>Hard to change IP</a:t>
            </a:r>
          </a:p>
          <a:p>
            <a:pPr lvl="1"/>
            <a:r>
              <a:rPr lang="en-US" altLang="en-US" smtClean="0">
                <a:ea typeface="ＭＳ Ｐゴシック" pitchFamily="34" charset="-128"/>
                <a:sym typeface="Wingdings" pitchFamily="2" charset="2"/>
              </a:rPr>
              <a:t>…especially after 1990 </a:t>
            </a:r>
            <a:endParaRPr lang="en-US" altLang="en-US" smtClean="0">
              <a:ea typeface="ＭＳ Ｐゴシック" pitchFamily="34" charset="-128"/>
            </a:endParaRPr>
          </a:p>
          <a:p>
            <a:endParaRPr lang="en-US" altLang="en-US" smtClean="0">
              <a:ea typeface="ＭＳ Ｐゴシック" pitchFamily="34" charset="-128"/>
            </a:endParaRPr>
          </a:p>
        </p:txBody>
      </p:sp>
      <p:pic>
        <p:nvPicPr>
          <p:cNvPr id="74755" name="Picture 3"/>
          <p:cNvPicPr>
            <a:picLocks noChangeAspect="1"/>
          </p:cNvPicPr>
          <p:nvPr/>
        </p:nvPicPr>
        <p:blipFill>
          <a:blip r:embed="rId3" cstate="print"/>
          <a:srcRect/>
          <a:stretch>
            <a:fillRect/>
          </a:stretch>
        </p:blipFill>
        <p:spPr bwMode="auto">
          <a:xfrm>
            <a:off x="838200" y="1981200"/>
            <a:ext cx="1827213" cy="3048000"/>
          </a:xfrm>
          <a:prstGeom prst="rect">
            <a:avLst/>
          </a:prstGeom>
          <a:noFill/>
          <a:ln w="9525">
            <a:noFill/>
            <a:miter lim="800000"/>
            <a:headEnd/>
            <a:tailEnd/>
          </a:ln>
        </p:spPr>
      </p:pic>
      <p:sp>
        <p:nvSpPr>
          <p:cNvPr id="74756" name="TextBox 4"/>
          <p:cNvSpPr txBox="1">
            <a:spLocks noChangeArrowheads="1"/>
          </p:cNvSpPr>
          <p:nvPr/>
        </p:nvSpPr>
        <p:spPr bwMode="auto">
          <a:xfrm>
            <a:off x="3886200" y="3214688"/>
            <a:ext cx="573088" cy="585787"/>
          </a:xfrm>
          <a:prstGeom prst="rect">
            <a:avLst/>
          </a:prstGeom>
          <a:noFill/>
          <a:ln w="9525">
            <a:noFill/>
            <a:miter lim="800000"/>
            <a:headEnd/>
            <a:tailEnd/>
          </a:ln>
        </p:spPr>
        <p:txBody>
          <a:bodyPr wrap="none">
            <a:spAutoFit/>
          </a:bodyPr>
          <a:lstStyle/>
          <a:p>
            <a:r>
              <a:rPr lang="en-US" altLang="en-US" sz="3200" b="1">
                <a:solidFill>
                  <a:srgbClr val="000000"/>
                </a:solidFill>
              </a:rPr>
              <a:t>IP</a:t>
            </a:r>
          </a:p>
        </p:txBody>
      </p:sp>
      <p:cxnSp>
        <p:nvCxnSpPr>
          <p:cNvPr id="8" name="Straight Arrow Connector 7">
            <a:extLst>
              <a:ext uri="{FF2B5EF4-FFF2-40B4-BE49-F238E27FC236}">
                <a16:creationId xmlns:a16="http://schemas.microsoft.com/office/drawing/2014/main" id="{3FC93E58-4DE5-3049-8289-B208993219D3}"/>
              </a:ext>
            </a:extLst>
          </p:cNvPr>
          <p:cNvCxnSpPr>
            <a:stCxn id="74756" idx="1"/>
          </p:cNvCxnSpPr>
          <p:nvPr/>
        </p:nvCxnSpPr>
        <p:spPr>
          <a:xfrm flipH="1">
            <a:off x="2057400" y="3506788"/>
            <a:ext cx="1828800" cy="0"/>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sp>
        <p:nvSpPr>
          <p:cNvPr id="74758" name="TextBox 8"/>
          <p:cNvSpPr txBox="1">
            <a:spLocks noChangeArrowheads="1"/>
          </p:cNvSpPr>
          <p:nvPr/>
        </p:nvSpPr>
        <p:spPr bwMode="auto">
          <a:xfrm>
            <a:off x="2921000" y="1981200"/>
            <a:ext cx="2395538" cy="584200"/>
          </a:xfrm>
          <a:prstGeom prst="rect">
            <a:avLst/>
          </a:prstGeom>
          <a:noFill/>
          <a:ln w="9525">
            <a:noFill/>
            <a:miter lim="800000"/>
            <a:headEnd/>
            <a:tailEnd/>
          </a:ln>
        </p:spPr>
        <p:txBody>
          <a:bodyPr wrap="none">
            <a:spAutoFit/>
          </a:bodyPr>
          <a:lstStyle/>
          <a:p>
            <a:r>
              <a:rPr lang="en-US" altLang="en-US" sz="3200">
                <a:solidFill>
                  <a:srgbClr val="000000"/>
                </a:solidFill>
              </a:rPr>
              <a:t>Applications</a:t>
            </a:r>
          </a:p>
        </p:txBody>
      </p:sp>
      <p:sp>
        <p:nvSpPr>
          <p:cNvPr id="74759" name="TextBox 9"/>
          <p:cNvSpPr txBox="1">
            <a:spLocks noChangeArrowheads="1"/>
          </p:cNvSpPr>
          <p:nvPr/>
        </p:nvSpPr>
        <p:spPr bwMode="auto">
          <a:xfrm>
            <a:off x="2963863" y="4445000"/>
            <a:ext cx="2257425" cy="584200"/>
          </a:xfrm>
          <a:prstGeom prst="rect">
            <a:avLst/>
          </a:prstGeom>
          <a:noFill/>
          <a:ln w="9525">
            <a:noFill/>
            <a:miter lim="800000"/>
            <a:headEnd/>
            <a:tailEnd/>
          </a:ln>
        </p:spPr>
        <p:txBody>
          <a:bodyPr wrap="none">
            <a:spAutoFit/>
          </a:bodyPr>
          <a:lstStyle/>
          <a:p>
            <a:r>
              <a:rPr lang="en-US" altLang="en-US" sz="3200">
                <a:solidFill>
                  <a:srgbClr val="000000"/>
                </a:solidFill>
              </a:rPr>
              <a:t>Technology</a:t>
            </a:r>
          </a:p>
        </p:txBody>
      </p:sp>
      <p:sp>
        <p:nvSpPr>
          <p:cNvPr id="74760" name="TextBox 12"/>
          <p:cNvSpPr txBox="1">
            <a:spLocks noChangeArrowheads="1"/>
          </p:cNvSpPr>
          <p:nvPr/>
        </p:nvSpPr>
        <p:spPr bwMode="auto">
          <a:xfrm>
            <a:off x="4937125" y="2960688"/>
            <a:ext cx="3783013" cy="1077912"/>
          </a:xfrm>
          <a:prstGeom prst="rect">
            <a:avLst/>
          </a:prstGeom>
          <a:noFill/>
          <a:ln w="9525">
            <a:noFill/>
            <a:miter lim="800000"/>
            <a:headEnd/>
            <a:tailEnd/>
          </a:ln>
        </p:spPr>
        <p:txBody>
          <a:bodyPr wrap="none">
            <a:spAutoFit/>
          </a:bodyPr>
          <a:lstStyle/>
          <a:p>
            <a:pPr algn="ctr"/>
            <a:r>
              <a:rPr lang="en-US" altLang="en-US" sz="3200">
                <a:solidFill>
                  <a:srgbClr val="000000"/>
                </a:solidFill>
              </a:rPr>
              <a:t>Innovation both</a:t>
            </a:r>
            <a:br>
              <a:rPr lang="en-US" altLang="en-US" sz="3200">
                <a:solidFill>
                  <a:srgbClr val="000000"/>
                </a:solidFill>
              </a:rPr>
            </a:br>
            <a:r>
              <a:rPr lang="en-US" altLang="en-US" sz="3200">
                <a:solidFill>
                  <a:srgbClr val="000000"/>
                </a:solidFill>
              </a:rPr>
              <a:t>above and below IP</a:t>
            </a:r>
          </a:p>
        </p:txBody>
      </p:sp>
      <p:sp>
        <p:nvSpPr>
          <p:cNvPr id="74761" name="Slide Number Placeholder 2"/>
          <p:cNvSpPr>
            <a:spLocks noGrp="1"/>
          </p:cNvSpPr>
          <p:nvPr>
            <p:ph type="sldNum" sz="quarter" idx="12"/>
          </p:nvPr>
        </p:nvSpPr>
        <p:spPr>
          <a:noFill/>
        </p:spPr>
        <p:txBody>
          <a:bodyPr/>
          <a:lstStyle/>
          <a:p>
            <a:fld id="{6D690FB4-AEDF-4A59-B32C-DD575A820779}" type="slidenum">
              <a:rPr lang="en-US" altLang="en-US"/>
              <a:pPr/>
              <a:t>88</a:t>
            </a:fld>
            <a:endParaRPr lang="en-US"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noChangeArrowheads="1"/>
          </p:cNvSpPr>
          <p:nvPr>
            <p:ph type="title"/>
          </p:nvPr>
        </p:nvSpPr>
        <p:spPr>
          <a:xfrm>
            <a:off x="457200" y="274638"/>
            <a:ext cx="8382000" cy="1143000"/>
          </a:xfrm>
        </p:spPr>
        <p:txBody>
          <a:bodyPr/>
          <a:lstStyle/>
          <a:p>
            <a:r>
              <a:rPr lang="en-US" altLang="en-US" smtClean="0">
                <a:ea typeface="ＭＳ Ｐゴシック" pitchFamily="34" charset="-128"/>
              </a:rPr>
              <a:t>XIA: An Evolvable Internet Architecture</a:t>
            </a:r>
          </a:p>
        </p:txBody>
      </p:sp>
      <p:sp>
        <p:nvSpPr>
          <p:cNvPr id="5" name="Oval 4">
            <a:extLst>
              <a:ext uri="{FF2B5EF4-FFF2-40B4-BE49-F238E27FC236}">
                <a16:creationId xmlns:a16="http://schemas.microsoft.com/office/drawing/2014/main" id="{487AEB22-676D-A54D-A983-C529E8BAB874}"/>
              </a:ext>
            </a:extLst>
          </p:cNvPr>
          <p:cNvSpPr>
            <a:spLocks noChangeArrowheads="1"/>
          </p:cNvSpPr>
          <p:nvPr/>
        </p:nvSpPr>
        <p:spPr bwMode="auto">
          <a:xfrm>
            <a:off x="242888" y="2540000"/>
            <a:ext cx="4721225" cy="2565400"/>
          </a:xfrm>
          <a:prstGeom prst="ellipse">
            <a:avLst/>
          </a:prstGeom>
          <a:solidFill>
            <a:schemeClr val="accent1">
              <a:alpha val="47058"/>
            </a:schemeClr>
          </a:solidFill>
          <a:ln w="9525">
            <a:solidFill>
              <a:srgbClr val="B7BB8C"/>
            </a:solidFill>
            <a:round/>
            <a:headEnd/>
            <a:tailEnd/>
          </a:ln>
          <a:effectLst>
            <a:outerShdw blurRad="40000" dist="23000" dir="5400000" rotWithShape="0">
              <a:srgbClr val="808080">
                <a:alpha val="34998"/>
              </a:srgbClr>
            </a:outerShdw>
          </a:effectLst>
        </p:spPr>
        <p:txBody>
          <a:bodyPr anchor="ctr"/>
          <a:lstStyle/>
          <a:p>
            <a:pPr algn="ctr">
              <a:defRPr/>
            </a:pPr>
            <a:r>
              <a:rPr lang="en-US" sz="2000" dirty="0">
                <a:solidFill>
                  <a:srgbClr val="000000"/>
                </a:solidFill>
                <a:latin typeface="+mn-lt"/>
                <a:ea typeface="+mn-ea"/>
              </a:rPr>
              <a:t>How do we design a network in which we can gracefully introduce new functionality?</a:t>
            </a:r>
          </a:p>
        </p:txBody>
      </p:sp>
      <p:sp>
        <p:nvSpPr>
          <p:cNvPr id="76803" name="Rectangle 10"/>
          <p:cNvSpPr>
            <a:spLocks noChangeArrowheads="1"/>
          </p:cNvSpPr>
          <p:nvPr/>
        </p:nvSpPr>
        <p:spPr bwMode="auto">
          <a:xfrm>
            <a:off x="609600" y="1957388"/>
            <a:ext cx="3536950" cy="585787"/>
          </a:xfrm>
          <a:prstGeom prst="rect">
            <a:avLst/>
          </a:prstGeom>
          <a:noFill/>
          <a:ln w="9525">
            <a:noFill/>
            <a:miter lim="800000"/>
            <a:headEnd/>
            <a:tailEnd/>
          </a:ln>
        </p:spPr>
        <p:txBody>
          <a:bodyPr>
            <a:spAutoFit/>
          </a:bodyPr>
          <a:lstStyle/>
          <a:p>
            <a:pPr algn="ctr"/>
            <a:r>
              <a:rPr lang="en-US" altLang="en-US" sz="3200">
                <a:solidFill>
                  <a:srgbClr val="FF0000"/>
                </a:solidFill>
              </a:rPr>
              <a:t>Network design</a:t>
            </a:r>
          </a:p>
        </p:txBody>
      </p:sp>
      <p:grpSp>
        <p:nvGrpSpPr>
          <p:cNvPr id="2" name="Group 21"/>
          <p:cNvGrpSpPr>
            <a:grpSpLocks/>
          </p:cNvGrpSpPr>
          <p:nvPr/>
        </p:nvGrpSpPr>
        <p:grpSpPr bwMode="auto">
          <a:xfrm>
            <a:off x="3708400" y="1957388"/>
            <a:ext cx="4630738" cy="3109912"/>
            <a:chOff x="3707632" y="1329191"/>
            <a:chExt cx="4631336" cy="3108950"/>
          </a:xfrm>
        </p:grpSpPr>
        <p:sp>
          <p:nvSpPr>
            <p:cNvPr id="6" name="Oval 5">
              <a:extLst>
                <a:ext uri="{FF2B5EF4-FFF2-40B4-BE49-F238E27FC236}">
                  <a16:creationId xmlns:a16="http://schemas.microsoft.com/office/drawing/2014/main" id="{7351572B-24FB-D947-AB52-11DA5D677050}"/>
                </a:ext>
              </a:extLst>
            </p:cNvPr>
            <p:cNvSpPr>
              <a:spLocks noChangeArrowheads="1"/>
            </p:cNvSpPr>
            <p:nvPr/>
          </p:nvSpPr>
          <p:spPr bwMode="auto">
            <a:xfrm>
              <a:off x="3707632" y="1873535"/>
              <a:ext cx="4631336" cy="2564606"/>
            </a:xfrm>
            <a:prstGeom prst="ellipse">
              <a:avLst/>
            </a:prstGeom>
            <a:solidFill>
              <a:srgbClr val="37374A">
                <a:alpha val="23137"/>
              </a:srgbClr>
            </a:solidFill>
            <a:ln w="9525">
              <a:solidFill>
                <a:srgbClr val="B7BB8C"/>
              </a:solidFill>
              <a:round/>
              <a:headEnd/>
              <a:tailEnd/>
            </a:ln>
            <a:effectLst>
              <a:outerShdw blurRad="40000" dist="23000" dir="5400000" rotWithShape="0">
                <a:srgbClr val="808080">
                  <a:alpha val="34998"/>
                </a:srgbClr>
              </a:outerShdw>
            </a:effectLst>
          </p:spPr>
          <p:txBody>
            <a:bodyPr anchor="ctr"/>
            <a:lstStyle/>
            <a:p>
              <a:pPr algn="ctr">
                <a:defRPr/>
              </a:pPr>
              <a:r>
                <a:rPr lang="en-US" sz="1800" dirty="0">
                  <a:solidFill>
                    <a:srgbClr val="000000"/>
                  </a:solidFill>
                  <a:latin typeface="+mn-lt"/>
                  <a:ea typeface="+mn-ea"/>
                </a:rPr>
                <a:t>How should the end-points change when the networks provide new functionality? </a:t>
              </a:r>
            </a:p>
          </p:txBody>
        </p:sp>
        <p:sp>
          <p:nvSpPr>
            <p:cNvPr id="76807" name="Rectangle 11"/>
            <p:cNvSpPr>
              <a:spLocks noChangeArrowheads="1"/>
            </p:cNvSpPr>
            <p:nvPr/>
          </p:nvSpPr>
          <p:spPr bwMode="auto">
            <a:xfrm>
              <a:off x="4805370" y="1329191"/>
              <a:ext cx="2997135" cy="584776"/>
            </a:xfrm>
            <a:prstGeom prst="rect">
              <a:avLst/>
            </a:prstGeom>
            <a:noFill/>
            <a:ln w="9525">
              <a:noFill/>
              <a:miter lim="800000"/>
              <a:headEnd/>
              <a:tailEnd/>
            </a:ln>
          </p:spPr>
          <p:txBody>
            <a:bodyPr wrap="none">
              <a:spAutoFit/>
            </a:bodyPr>
            <a:lstStyle/>
            <a:p>
              <a:pPr algn="ctr"/>
              <a:r>
                <a:rPr lang="en-US" altLang="en-US" sz="3200">
                  <a:solidFill>
                    <a:srgbClr val="FF0000"/>
                  </a:solidFill>
                </a:rPr>
                <a:t>End-point design</a:t>
              </a:r>
            </a:p>
          </p:txBody>
        </p:sp>
      </p:grpSp>
      <p:sp>
        <p:nvSpPr>
          <p:cNvPr id="76805" name="Slide Number Placeholder 1"/>
          <p:cNvSpPr>
            <a:spLocks noGrp="1"/>
          </p:cNvSpPr>
          <p:nvPr>
            <p:ph type="sldNum" sz="quarter" idx="12"/>
          </p:nvPr>
        </p:nvSpPr>
        <p:spPr>
          <a:noFill/>
        </p:spPr>
        <p:txBody>
          <a:bodyPr/>
          <a:lstStyle/>
          <a:p>
            <a:fld id="{CA439C66-FA25-472F-96F4-49F3369A0DB5}" type="slidenum">
              <a:rPr lang="en-US" altLang="en-US"/>
              <a:pPr/>
              <a:t>89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p:txBody>
          <a:bodyPr/>
          <a:lstStyle/>
          <a:p>
            <a:pPr>
              <a:defRPr/>
            </a:pPr>
            <a:r>
              <a:rPr lang="en-US" altLang="en-US" smtClean="0"/>
              <a:t>Univ. of Tehran</a:t>
            </a:r>
          </a:p>
        </p:txBody>
      </p:sp>
      <p:sp>
        <p:nvSpPr>
          <p:cNvPr id="11267" name="Footer Placeholder 4"/>
          <p:cNvSpPr>
            <a:spLocks noGrp="1"/>
          </p:cNvSpPr>
          <p:nvPr>
            <p:ph type="ftr" sz="quarter" idx="11"/>
          </p:nvPr>
        </p:nvSpPr>
        <p:spPr/>
        <p:txBody>
          <a:bodyPr/>
          <a:lstStyle/>
          <a:p>
            <a:pPr>
              <a:defRPr/>
            </a:pPr>
            <a:r>
              <a:rPr lang="en-US" altLang="en-US" smtClean="0"/>
              <a:t>Computer Network</a:t>
            </a:r>
          </a:p>
        </p:txBody>
      </p:sp>
      <p:sp>
        <p:nvSpPr>
          <p:cNvPr id="11268" name="Slide Number Placeholder 5"/>
          <p:cNvSpPr>
            <a:spLocks noGrp="1"/>
          </p:cNvSpPr>
          <p:nvPr>
            <p:ph type="sldNum" sz="quarter" idx="12"/>
          </p:nvPr>
        </p:nvSpPr>
        <p:spPr/>
        <p:txBody>
          <a:bodyPr/>
          <a:lstStyle/>
          <a:p>
            <a:pPr>
              <a:defRPr/>
            </a:pPr>
            <a:fld id="{4EC04B98-BD32-4731-A230-6ABDB3459E14}" type="slidenum">
              <a:rPr lang="en-US" altLang="en-US" smtClean="0"/>
              <a:pPr>
                <a:defRPr/>
              </a:pPr>
              <a:t>9</a:t>
            </a:fld>
            <a:endParaRPr lang="en-US" altLang="en-US" smtClean="0"/>
          </a:p>
        </p:txBody>
      </p:sp>
      <p:sp>
        <p:nvSpPr>
          <p:cNvPr id="27653" name="Rectangle 2"/>
          <p:cNvSpPr>
            <a:spLocks noGrp="1" noChangeArrowheads="1"/>
          </p:cNvSpPr>
          <p:nvPr>
            <p:ph type="title"/>
          </p:nvPr>
        </p:nvSpPr>
        <p:spPr/>
        <p:txBody>
          <a:bodyPr/>
          <a:lstStyle/>
          <a:p>
            <a:pPr eaLnBrk="1" hangingPunct="1">
              <a:defRPr/>
            </a:pPr>
            <a:r>
              <a:rPr lang="en-US" altLang="en-US" smtClean="0"/>
              <a:t>Solution</a:t>
            </a:r>
          </a:p>
        </p:txBody>
      </p:sp>
      <p:sp>
        <p:nvSpPr>
          <p:cNvPr id="27654" name="Rectangle 3"/>
          <p:cNvSpPr>
            <a:spLocks noGrp="1" noChangeArrowheads="1"/>
          </p:cNvSpPr>
          <p:nvPr>
            <p:ph type="body" idx="1"/>
          </p:nvPr>
        </p:nvSpPr>
        <p:spPr>
          <a:xfrm>
            <a:off x="338138" y="1311275"/>
            <a:ext cx="8615362" cy="4746625"/>
          </a:xfrm>
        </p:spPr>
        <p:txBody>
          <a:bodyPr/>
          <a:lstStyle/>
          <a:p>
            <a:pPr marL="285750" indent="-285750" eaLnBrk="1" hangingPunct="1">
              <a:defRPr/>
            </a:pPr>
            <a:r>
              <a:rPr lang="en-US" altLang="en-US" b="1" dirty="0" smtClean="0">
                <a:solidFill>
                  <a:schemeClr val="accent1">
                    <a:lumMod val="50000"/>
                  </a:schemeClr>
                </a:solidFill>
                <a:effectLst>
                  <a:outerShdw blurRad="38100" dist="38100" dir="2700000" algn="tl">
                    <a:srgbClr val="000000">
                      <a:alpha val="43137"/>
                    </a:srgbClr>
                  </a:outerShdw>
                </a:effectLst>
              </a:rPr>
              <a:t>Add an extra layer</a:t>
            </a:r>
            <a:r>
              <a:rPr lang="en-US" altLang="en-US" dirty="0" smtClean="0"/>
              <a:t>: internetworking layer</a:t>
            </a:r>
          </a:p>
          <a:p>
            <a:pPr marL="685800" lvl="1" indent="-228600" eaLnBrk="1" hangingPunct="1">
              <a:defRPr/>
            </a:pPr>
            <a:r>
              <a:rPr lang="en-US" altLang="en-US" dirty="0" smtClean="0"/>
              <a:t>hosts:</a:t>
            </a:r>
          </a:p>
          <a:p>
            <a:pPr lvl="2" eaLnBrk="1" hangingPunct="1">
              <a:defRPr/>
            </a:pPr>
            <a:r>
              <a:rPr lang="en-US" altLang="en-US" dirty="0" smtClean="0"/>
              <a:t>understand one network protocol</a:t>
            </a:r>
          </a:p>
          <a:p>
            <a:pPr lvl="2" eaLnBrk="1" hangingPunct="1">
              <a:defRPr/>
            </a:pPr>
            <a:r>
              <a:rPr lang="en-US" altLang="en-US" dirty="0" smtClean="0"/>
              <a:t>understand one physical/link protocol</a:t>
            </a:r>
          </a:p>
          <a:p>
            <a:pPr marL="685800" lvl="1" indent="-228600" eaLnBrk="1" hangingPunct="1">
              <a:defRPr/>
            </a:pPr>
            <a:r>
              <a:rPr lang="en-US" altLang="en-US" dirty="0" smtClean="0"/>
              <a:t>Routers/</a:t>
            </a:r>
            <a:r>
              <a:rPr lang="en-US" altLang="en-US" dirty="0" err="1" smtClean="0"/>
              <a:t>Switchses</a:t>
            </a:r>
            <a:r>
              <a:rPr lang="en-US" altLang="en-US" dirty="0" smtClean="0"/>
              <a:t>/gateways:</a:t>
            </a:r>
          </a:p>
          <a:p>
            <a:pPr lvl="2" eaLnBrk="1" hangingPunct="1">
              <a:defRPr/>
            </a:pPr>
            <a:r>
              <a:rPr lang="en-US" altLang="en-US" dirty="0" smtClean="0"/>
              <a:t>understand one network protocol</a:t>
            </a:r>
          </a:p>
          <a:p>
            <a:pPr lvl="2" eaLnBrk="1" hangingPunct="1">
              <a:defRPr/>
            </a:pPr>
            <a:r>
              <a:rPr lang="en-US" altLang="en-US" dirty="0" smtClean="0"/>
              <a:t>understand the physical/link protocols of the networks they gateway</a:t>
            </a:r>
          </a:p>
          <a:p>
            <a:pPr marL="685800" lvl="1" indent="-228600" eaLnBrk="1" hangingPunct="1">
              <a:defRPr/>
            </a:pPr>
            <a:r>
              <a:rPr lang="en-US" altLang="en-US" dirty="0" smtClean="0"/>
              <a:t>Complexity to add a node/network: O(1) with respect to number of existing nodes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altLang="en-US" smtClean="0">
                <a:ea typeface="ＭＳ Ｐゴシック" pitchFamily="34" charset="-128"/>
              </a:rPr>
              <a:t>XIA: Evolvable Set of Principals</a:t>
            </a:r>
          </a:p>
        </p:txBody>
      </p:sp>
      <p:sp>
        <p:nvSpPr>
          <p:cNvPr id="78850" name="Rectangle 3"/>
          <p:cNvSpPr>
            <a:spLocks noGrp="1" noChangeArrowheads="1"/>
          </p:cNvSpPr>
          <p:nvPr>
            <p:ph type="body" idx="1"/>
          </p:nvPr>
        </p:nvSpPr>
        <p:spPr>
          <a:xfrm>
            <a:off x="457200" y="1385888"/>
            <a:ext cx="8229600" cy="4525962"/>
          </a:xfrm>
        </p:spPr>
        <p:txBody>
          <a:bodyPr/>
          <a:lstStyle/>
          <a:p>
            <a:r>
              <a:rPr lang="en-US" altLang="en-US" smtClean="0">
                <a:ea typeface="ＭＳ Ｐゴシック" pitchFamily="34" charset="-128"/>
              </a:rPr>
              <a:t>Identifying the intended communicating entities reduces complexity and overhead</a:t>
            </a:r>
          </a:p>
          <a:p>
            <a:pPr lvl="1"/>
            <a:r>
              <a:rPr lang="en-US" altLang="en-US" smtClean="0">
                <a:ea typeface="ＭＳ Ｐゴシック" pitchFamily="34" charset="-128"/>
              </a:rPr>
              <a:t>No need to force all communication at a lower level (hosts), as in today’s Internet</a:t>
            </a:r>
          </a:p>
          <a:p>
            <a:r>
              <a:rPr lang="en-US" altLang="en-US" smtClean="0">
                <a:ea typeface="ＭＳ Ｐゴシック" pitchFamily="34" charset="-128"/>
              </a:rPr>
              <a:t>Allows the network to </a:t>
            </a:r>
            <a:r>
              <a:rPr lang="en-US" altLang="en-US" i="1" smtClean="0">
                <a:ea typeface="ＭＳ Ｐゴシック" pitchFamily="34" charset="-128"/>
              </a:rPr>
              <a:t>evolve</a:t>
            </a:r>
          </a:p>
        </p:txBody>
      </p:sp>
      <p:pic>
        <p:nvPicPr>
          <p:cNvPr id="78851" name="Picture 6" descr="MC900433956[1]"/>
          <p:cNvPicPr>
            <a:picLocks noChangeAspect="1" noChangeArrowheads="1"/>
          </p:cNvPicPr>
          <p:nvPr/>
        </p:nvPicPr>
        <p:blipFill>
          <a:blip r:embed="rId3" cstate="print"/>
          <a:srcRect/>
          <a:stretch>
            <a:fillRect/>
          </a:stretch>
        </p:blipFill>
        <p:spPr bwMode="auto">
          <a:xfrm>
            <a:off x="5538788" y="4892675"/>
            <a:ext cx="857250" cy="857250"/>
          </a:xfrm>
          <a:prstGeom prst="rect">
            <a:avLst/>
          </a:prstGeom>
          <a:noFill/>
          <a:ln w="9525">
            <a:noFill/>
            <a:miter lim="800000"/>
            <a:headEnd/>
            <a:tailEnd/>
          </a:ln>
        </p:spPr>
      </p:pic>
      <p:pic>
        <p:nvPicPr>
          <p:cNvPr id="78852" name="Picture 30" descr="C:\Documents and Settings\prs\Local Settings\Temporary Internet Files\Content.IE5\SX03GD4B\MCj04399430000[1].wmf"/>
          <p:cNvPicPr>
            <a:picLocks noChangeAspect="1" noChangeArrowheads="1"/>
          </p:cNvPicPr>
          <p:nvPr/>
        </p:nvPicPr>
        <p:blipFill>
          <a:blip r:embed="rId4" cstate="print"/>
          <a:srcRect/>
          <a:stretch>
            <a:fillRect/>
          </a:stretch>
        </p:blipFill>
        <p:spPr bwMode="auto">
          <a:xfrm flipH="1">
            <a:off x="1692275" y="4495800"/>
            <a:ext cx="1062038" cy="1393825"/>
          </a:xfrm>
          <a:prstGeom prst="rect">
            <a:avLst/>
          </a:prstGeom>
          <a:noFill/>
          <a:ln w="9525">
            <a:noFill/>
            <a:miter lim="800000"/>
            <a:headEnd/>
            <a:tailEnd/>
          </a:ln>
        </p:spPr>
      </p:pic>
      <p:sp>
        <p:nvSpPr>
          <p:cNvPr id="78853" name="AutoShape 8"/>
          <p:cNvSpPr>
            <a:spLocks noChangeArrowheads="1"/>
          </p:cNvSpPr>
          <p:nvPr/>
        </p:nvSpPr>
        <p:spPr bwMode="auto">
          <a:xfrm flipH="1">
            <a:off x="5741988" y="4057650"/>
            <a:ext cx="452437" cy="596900"/>
          </a:xfrm>
          <a:prstGeom prst="verticalScroll">
            <a:avLst>
              <a:gd name="adj" fmla="val 12500"/>
            </a:avLst>
          </a:prstGeom>
          <a:solidFill>
            <a:srgbClr val="FFFF00"/>
          </a:solidFill>
          <a:ln w="9525">
            <a:solidFill>
              <a:schemeClr val="tx1"/>
            </a:solidFill>
            <a:round/>
            <a:headEnd/>
            <a:tailEnd/>
          </a:ln>
        </p:spPr>
        <p:txBody>
          <a:bodyPr wrap="none" anchor="ctr"/>
          <a:lstStyle/>
          <a:p>
            <a:endParaRPr lang="en-US" altLang="en-US" sz="1600">
              <a:solidFill>
                <a:srgbClr val="000000"/>
              </a:solidFill>
            </a:endParaRPr>
          </a:p>
        </p:txBody>
      </p:sp>
      <p:pic>
        <p:nvPicPr>
          <p:cNvPr id="78854" name="Picture 12" descr="MC900110849[1]"/>
          <p:cNvPicPr>
            <a:picLocks noChangeAspect="1" noChangeArrowheads="1"/>
          </p:cNvPicPr>
          <p:nvPr/>
        </p:nvPicPr>
        <p:blipFill>
          <a:blip r:embed="rId5" cstate="print"/>
          <a:srcRect/>
          <a:stretch>
            <a:fillRect/>
          </a:stretch>
        </p:blipFill>
        <p:spPr bwMode="auto">
          <a:xfrm>
            <a:off x="5616575" y="5856288"/>
            <a:ext cx="787400" cy="781050"/>
          </a:xfrm>
          <a:prstGeom prst="rect">
            <a:avLst/>
          </a:prstGeom>
          <a:noFill/>
          <a:ln w="9525">
            <a:noFill/>
            <a:miter lim="800000"/>
            <a:headEnd/>
            <a:tailEnd/>
          </a:ln>
        </p:spPr>
      </p:pic>
      <p:sp>
        <p:nvSpPr>
          <p:cNvPr id="78855" name="Line 13"/>
          <p:cNvSpPr>
            <a:spLocks noChangeShapeType="1"/>
          </p:cNvSpPr>
          <p:nvPr/>
        </p:nvSpPr>
        <p:spPr bwMode="auto">
          <a:xfrm flipV="1">
            <a:off x="2754313" y="4295775"/>
            <a:ext cx="2987675" cy="587375"/>
          </a:xfrm>
          <a:prstGeom prst="line">
            <a:avLst/>
          </a:prstGeom>
          <a:noFill/>
          <a:ln w="9525">
            <a:solidFill>
              <a:schemeClr val="tx1"/>
            </a:solidFill>
            <a:round/>
            <a:headEnd type="triangle" w="med" len="med"/>
            <a:tailEnd/>
          </a:ln>
        </p:spPr>
        <p:txBody>
          <a:bodyPr/>
          <a:lstStyle/>
          <a:p>
            <a:endParaRPr lang="en-US"/>
          </a:p>
        </p:txBody>
      </p:sp>
      <p:sp>
        <p:nvSpPr>
          <p:cNvPr id="78856" name="Line 14"/>
          <p:cNvSpPr>
            <a:spLocks noChangeShapeType="1"/>
          </p:cNvSpPr>
          <p:nvPr/>
        </p:nvSpPr>
        <p:spPr bwMode="auto">
          <a:xfrm>
            <a:off x="2754313" y="5222875"/>
            <a:ext cx="2784475" cy="0"/>
          </a:xfrm>
          <a:prstGeom prst="line">
            <a:avLst/>
          </a:prstGeom>
          <a:noFill/>
          <a:ln w="9525">
            <a:solidFill>
              <a:schemeClr val="tx1"/>
            </a:solidFill>
            <a:round/>
            <a:headEnd type="triangle" w="med" len="med"/>
            <a:tailEnd/>
          </a:ln>
        </p:spPr>
        <p:txBody>
          <a:bodyPr/>
          <a:lstStyle/>
          <a:p>
            <a:endParaRPr lang="en-US"/>
          </a:p>
        </p:txBody>
      </p:sp>
      <p:sp>
        <p:nvSpPr>
          <p:cNvPr id="78857" name="Line 15"/>
          <p:cNvSpPr>
            <a:spLocks noChangeShapeType="1"/>
          </p:cNvSpPr>
          <p:nvPr/>
        </p:nvSpPr>
        <p:spPr bwMode="auto">
          <a:xfrm>
            <a:off x="2754313" y="5611813"/>
            <a:ext cx="2784475" cy="515937"/>
          </a:xfrm>
          <a:prstGeom prst="line">
            <a:avLst/>
          </a:prstGeom>
          <a:noFill/>
          <a:ln w="9525">
            <a:solidFill>
              <a:schemeClr val="tx1"/>
            </a:solidFill>
            <a:round/>
            <a:headEnd type="triangle" w="med" len="med"/>
            <a:tailEnd/>
          </a:ln>
        </p:spPr>
        <p:txBody>
          <a:bodyPr/>
          <a:lstStyle/>
          <a:p>
            <a:endParaRPr lang="en-US"/>
          </a:p>
        </p:txBody>
      </p:sp>
      <p:sp>
        <p:nvSpPr>
          <p:cNvPr id="78858" name="Text Box 16"/>
          <p:cNvSpPr txBox="1">
            <a:spLocks noChangeArrowheads="1"/>
          </p:cNvSpPr>
          <p:nvPr/>
        </p:nvSpPr>
        <p:spPr bwMode="auto">
          <a:xfrm>
            <a:off x="1905000" y="5889625"/>
            <a:ext cx="606425" cy="338138"/>
          </a:xfrm>
          <a:prstGeom prst="rect">
            <a:avLst/>
          </a:prstGeom>
          <a:noFill/>
          <a:ln w="9525">
            <a:noFill/>
            <a:miter lim="800000"/>
            <a:headEnd/>
            <a:tailEnd/>
          </a:ln>
        </p:spPr>
        <p:txBody>
          <a:bodyPr wrap="none">
            <a:spAutoFit/>
          </a:bodyPr>
          <a:lstStyle/>
          <a:p>
            <a:r>
              <a:rPr lang="en-US" altLang="en-US" sz="1600">
                <a:solidFill>
                  <a:srgbClr val="000000"/>
                </a:solidFill>
              </a:rPr>
              <a:t>Host</a:t>
            </a:r>
          </a:p>
        </p:txBody>
      </p:sp>
      <p:sp>
        <p:nvSpPr>
          <p:cNvPr id="78859" name="Text Box 17"/>
          <p:cNvSpPr txBox="1">
            <a:spLocks noChangeArrowheads="1"/>
          </p:cNvSpPr>
          <p:nvPr/>
        </p:nvSpPr>
        <p:spPr bwMode="auto">
          <a:xfrm>
            <a:off x="6586538" y="4078288"/>
            <a:ext cx="903287" cy="338137"/>
          </a:xfrm>
          <a:prstGeom prst="rect">
            <a:avLst/>
          </a:prstGeom>
          <a:noFill/>
          <a:ln w="9525">
            <a:noFill/>
            <a:miter lim="800000"/>
            <a:headEnd/>
            <a:tailEnd/>
          </a:ln>
        </p:spPr>
        <p:txBody>
          <a:bodyPr wrap="none">
            <a:spAutoFit/>
          </a:bodyPr>
          <a:lstStyle/>
          <a:p>
            <a:r>
              <a:rPr lang="en-US" altLang="en-US" sz="1600">
                <a:solidFill>
                  <a:srgbClr val="000000"/>
                </a:solidFill>
              </a:rPr>
              <a:t>Content</a:t>
            </a:r>
          </a:p>
        </p:txBody>
      </p:sp>
      <p:sp>
        <p:nvSpPr>
          <p:cNvPr id="78860" name="Text Box 18"/>
          <p:cNvSpPr txBox="1">
            <a:spLocks noChangeArrowheads="1"/>
          </p:cNvSpPr>
          <p:nvPr/>
        </p:nvSpPr>
        <p:spPr bwMode="auto">
          <a:xfrm>
            <a:off x="6548438" y="4954588"/>
            <a:ext cx="969962" cy="338137"/>
          </a:xfrm>
          <a:prstGeom prst="rect">
            <a:avLst/>
          </a:prstGeom>
          <a:noFill/>
          <a:ln w="9525">
            <a:noFill/>
            <a:miter lim="800000"/>
            <a:headEnd/>
            <a:tailEnd/>
          </a:ln>
        </p:spPr>
        <p:txBody>
          <a:bodyPr wrap="none">
            <a:spAutoFit/>
          </a:bodyPr>
          <a:lstStyle/>
          <a:p>
            <a:r>
              <a:rPr lang="en-US" altLang="en-US" sz="1600">
                <a:solidFill>
                  <a:srgbClr val="000000"/>
                </a:solidFill>
              </a:rPr>
              <a:t>Services</a:t>
            </a:r>
          </a:p>
        </p:txBody>
      </p:sp>
      <p:sp>
        <p:nvSpPr>
          <p:cNvPr id="78861" name="Text Box 19"/>
          <p:cNvSpPr txBox="1">
            <a:spLocks noChangeArrowheads="1"/>
          </p:cNvSpPr>
          <p:nvPr/>
        </p:nvSpPr>
        <p:spPr bwMode="auto">
          <a:xfrm>
            <a:off x="6650038" y="5813425"/>
            <a:ext cx="857250" cy="584200"/>
          </a:xfrm>
          <a:prstGeom prst="rect">
            <a:avLst/>
          </a:prstGeom>
          <a:noFill/>
          <a:ln w="9525">
            <a:noFill/>
            <a:miter lim="800000"/>
            <a:headEnd/>
            <a:tailEnd/>
          </a:ln>
        </p:spPr>
        <p:txBody>
          <a:bodyPr wrap="none">
            <a:spAutoFit/>
          </a:bodyPr>
          <a:lstStyle/>
          <a:p>
            <a:pPr algn="ctr"/>
            <a:r>
              <a:rPr lang="en-US" altLang="en-US" sz="1600">
                <a:solidFill>
                  <a:srgbClr val="000000"/>
                </a:solidFill>
              </a:rPr>
              <a:t>Future</a:t>
            </a:r>
          </a:p>
          <a:p>
            <a:pPr algn="ctr"/>
            <a:r>
              <a:rPr lang="en-US" altLang="en-US" sz="1600">
                <a:solidFill>
                  <a:srgbClr val="000000"/>
                </a:solidFill>
              </a:rPr>
              <a:t>Entities</a:t>
            </a:r>
          </a:p>
        </p:txBody>
      </p:sp>
      <p:sp>
        <p:nvSpPr>
          <p:cNvPr id="78862" name="Text Box 20"/>
          <p:cNvSpPr txBox="1">
            <a:spLocks noChangeArrowheads="1"/>
          </p:cNvSpPr>
          <p:nvPr/>
        </p:nvSpPr>
        <p:spPr bwMode="auto">
          <a:xfrm>
            <a:off x="6567488" y="4343400"/>
            <a:ext cx="911225" cy="276225"/>
          </a:xfrm>
          <a:prstGeom prst="rect">
            <a:avLst/>
          </a:prstGeom>
          <a:noFill/>
          <a:ln w="9525">
            <a:noFill/>
            <a:miter lim="800000"/>
            <a:headEnd/>
            <a:tailEnd/>
          </a:ln>
        </p:spPr>
        <p:txBody>
          <a:bodyPr wrap="none">
            <a:spAutoFit/>
          </a:bodyPr>
          <a:lstStyle/>
          <a:p>
            <a:r>
              <a:rPr lang="en-US" altLang="en-US" sz="1200">
                <a:solidFill>
                  <a:srgbClr val="000000"/>
                </a:solidFill>
              </a:rPr>
              <a:t>a581fe9 ...</a:t>
            </a:r>
          </a:p>
        </p:txBody>
      </p:sp>
      <p:sp>
        <p:nvSpPr>
          <p:cNvPr id="78863" name="Text Box 21"/>
          <p:cNvSpPr txBox="1">
            <a:spLocks noChangeArrowheads="1"/>
          </p:cNvSpPr>
          <p:nvPr/>
        </p:nvSpPr>
        <p:spPr bwMode="auto">
          <a:xfrm>
            <a:off x="6553200" y="5222875"/>
            <a:ext cx="935038" cy="276225"/>
          </a:xfrm>
          <a:prstGeom prst="rect">
            <a:avLst/>
          </a:prstGeom>
          <a:noFill/>
          <a:ln w="9525">
            <a:noFill/>
            <a:miter lim="800000"/>
            <a:headEnd/>
            <a:tailEnd/>
          </a:ln>
        </p:spPr>
        <p:txBody>
          <a:bodyPr wrap="none">
            <a:spAutoFit/>
          </a:bodyPr>
          <a:lstStyle/>
          <a:p>
            <a:r>
              <a:rPr lang="en-US" altLang="en-US" sz="1200">
                <a:solidFill>
                  <a:srgbClr val="000000"/>
                </a:solidFill>
              </a:rPr>
              <a:t>d9389fa …</a:t>
            </a:r>
          </a:p>
        </p:txBody>
      </p:sp>
      <p:sp>
        <p:nvSpPr>
          <p:cNvPr id="78864" name="Text Box 22"/>
          <p:cNvSpPr txBox="1">
            <a:spLocks noChangeArrowheads="1"/>
          </p:cNvSpPr>
          <p:nvPr/>
        </p:nvSpPr>
        <p:spPr bwMode="auto">
          <a:xfrm>
            <a:off x="1749425" y="6116638"/>
            <a:ext cx="976313" cy="276225"/>
          </a:xfrm>
          <a:prstGeom prst="rect">
            <a:avLst/>
          </a:prstGeom>
          <a:noFill/>
          <a:ln w="9525">
            <a:noFill/>
            <a:miter lim="800000"/>
            <a:headEnd/>
            <a:tailEnd/>
          </a:ln>
        </p:spPr>
        <p:txBody>
          <a:bodyPr wrap="none">
            <a:spAutoFit/>
          </a:bodyPr>
          <a:lstStyle/>
          <a:p>
            <a:r>
              <a:rPr lang="en-US" altLang="en-US" sz="1200">
                <a:solidFill>
                  <a:srgbClr val="000000"/>
                </a:solidFill>
              </a:rPr>
              <a:t>024e881 …</a:t>
            </a:r>
          </a:p>
        </p:txBody>
      </p:sp>
      <p:sp>
        <p:nvSpPr>
          <p:cNvPr id="78865" name="Text Box 23"/>
          <p:cNvSpPr txBox="1">
            <a:spLocks noChangeArrowheads="1"/>
          </p:cNvSpPr>
          <p:nvPr/>
        </p:nvSpPr>
        <p:spPr bwMode="auto">
          <a:xfrm>
            <a:off x="6534150" y="6332538"/>
            <a:ext cx="968375" cy="276225"/>
          </a:xfrm>
          <a:prstGeom prst="rect">
            <a:avLst/>
          </a:prstGeom>
          <a:noFill/>
          <a:ln w="9525">
            <a:noFill/>
            <a:miter lim="800000"/>
            <a:headEnd/>
            <a:tailEnd/>
          </a:ln>
        </p:spPr>
        <p:txBody>
          <a:bodyPr wrap="none">
            <a:spAutoFit/>
          </a:bodyPr>
          <a:lstStyle/>
          <a:p>
            <a:r>
              <a:rPr lang="en-US" altLang="en-US" sz="1200">
                <a:solidFill>
                  <a:srgbClr val="000000"/>
                </a:solidFill>
              </a:rPr>
              <a:t>39c0348 …</a:t>
            </a:r>
          </a:p>
        </p:txBody>
      </p:sp>
      <p:sp>
        <p:nvSpPr>
          <p:cNvPr id="78866" name="Slide Number Placeholder 1"/>
          <p:cNvSpPr>
            <a:spLocks noGrp="1"/>
          </p:cNvSpPr>
          <p:nvPr>
            <p:ph type="sldNum" sz="quarter" idx="12"/>
          </p:nvPr>
        </p:nvSpPr>
        <p:spPr>
          <a:noFill/>
        </p:spPr>
        <p:txBody>
          <a:bodyPr/>
          <a:lstStyle/>
          <a:p>
            <a:fld id="{E6400760-1845-414D-9B32-DBD19BE14CEB}" type="slidenum">
              <a:rPr lang="en-US" altLang="en-US"/>
              <a:pPr/>
              <a:t>90</a:t>
            </a:fld>
            <a:endParaRPr lang="en-US" altLang="en-US"/>
          </a:p>
        </p:txBody>
      </p:sp>
    </p:spTree>
  </p:cSld>
  <p:clrMapOvr>
    <a:masterClrMapping/>
  </p:clrMapOvr>
  <p:transition advTm="688"/>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ate Placeholder 3"/>
          <p:cNvSpPr>
            <a:spLocks noGrp="1"/>
          </p:cNvSpPr>
          <p:nvPr>
            <p:ph type="dt" sz="quarter" idx="10"/>
          </p:nvPr>
        </p:nvSpPr>
        <p:spPr/>
        <p:txBody>
          <a:bodyPr/>
          <a:lstStyle/>
          <a:p>
            <a:pPr>
              <a:defRPr/>
            </a:pPr>
            <a:r>
              <a:rPr lang="en-US" altLang="en-US" smtClean="0"/>
              <a:t>Univ. of Tehran</a:t>
            </a:r>
          </a:p>
        </p:txBody>
      </p:sp>
      <p:sp>
        <p:nvSpPr>
          <p:cNvPr id="103427" name="Footer Placeholder 4"/>
          <p:cNvSpPr>
            <a:spLocks noGrp="1"/>
          </p:cNvSpPr>
          <p:nvPr>
            <p:ph type="ftr" sz="quarter" idx="11"/>
          </p:nvPr>
        </p:nvSpPr>
        <p:spPr/>
        <p:txBody>
          <a:bodyPr/>
          <a:lstStyle/>
          <a:p>
            <a:pPr>
              <a:defRPr/>
            </a:pPr>
            <a:r>
              <a:rPr lang="en-US" altLang="en-US" smtClean="0"/>
              <a:t>Computer Network</a:t>
            </a:r>
          </a:p>
        </p:txBody>
      </p:sp>
      <p:sp>
        <p:nvSpPr>
          <p:cNvPr id="103428" name="Slide Number Placeholder 5"/>
          <p:cNvSpPr>
            <a:spLocks noGrp="1"/>
          </p:cNvSpPr>
          <p:nvPr>
            <p:ph type="sldNum" sz="quarter" idx="12"/>
          </p:nvPr>
        </p:nvSpPr>
        <p:spPr/>
        <p:txBody>
          <a:bodyPr/>
          <a:lstStyle/>
          <a:p>
            <a:pPr>
              <a:defRPr/>
            </a:pPr>
            <a:fld id="{3D1B2913-45E5-4664-BC47-A1F8445F2524}" type="slidenum">
              <a:rPr lang="en-US" altLang="en-US" smtClean="0"/>
              <a:pPr>
                <a:defRPr/>
              </a:pPr>
              <a:t>91</a:t>
            </a:fld>
            <a:endParaRPr lang="en-US" altLang="en-US" smtClean="0"/>
          </a:p>
        </p:txBody>
      </p:sp>
      <p:sp>
        <p:nvSpPr>
          <p:cNvPr id="101381" name="Rectangle 2"/>
          <p:cNvSpPr>
            <a:spLocks noGrp="1" noChangeArrowheads="1"/>
          </p:cNvSpPr>
          <p:nvPr>
            <p:ph type="title"/>
          </p:nvPr>
        </p:nvSpPr>
        <p:spPr>
          <a:xfrm>
            <a:off x="990600" y="519113"/>
            <a:ext cx="8153400" cy="609600"/>
          </a:xfrm>
        </p:spPr>
        <p:txBody>
          <a:bodyPr/>
          <a:lstStyle/>
          <a:p>
            <a:pPr eaLnBrk="1" hangingPunct="1">
              <a:defRPr/>
            </a:pPr>
            <a:r>
              <a:rPr lang="en-US" altLang="en-US" smtClean="0"/>
              <a:t>Next: Packet forwarding</a:t>
            </a:r>
          </a:p>
        </p:txBody>
      </p:sp>
      <p:sp>
        <p:nvSpPr>
          <p:cNvPr id="105478" name="Rectangle 3"/>
          <p:cNvSpPr>
            <a:spLocks noGrp="1" noChangeArrowheads="1"/>
          </p:cNvSpPr>
          <p:nvPr>
            <p:ph type="body" idx="1"/>
          </p:nvPr>
        </p:nvSpPr>
        <p:spPr>
          <a:xfrm>
            <a:off x="212725" y="1311275"/>
            <a:ext cx="8521700" cy="4746625"/>
          </a:xfrm>
        </p:spPr>
        <p:txBody>
          <a:bodyPr/>
          <a:lstStyle/>
          <a:p>
            <a:pPr eaLnBrk="1" hangingPunct="1"/>
            <a:r>
              <a:rPr lang="en-US" altLang="en-US" smtClean="0"/>
              <a:t>IP lookup</a:t>
            </a:r>
          </a:p>
          <a:p>
            <a:pPr lvl="1" eaLnBrk="1" hangingPunct="1"/>
            <a:r>
              <a:rPr lang="en-US" altLang="en-US" smtClean="0"/>
              <a:t>How router find packets’ output ports.</a:t>
            </a:r>
          </a:p>
          <a:p>
            <a:pPr eaLnBrk="1" hangingPunct="1"/>
            <a:r>
              <a:rPr lang="en-US" altLang="en-US" smtClean="0"/>
              <a:t>References</a:t>
            </a:r>
          </a:p>
          <a:p>
            <a:pPr lvl="1" eaLnBrk="1" hangingPunct="1"/>
            <a:r>
              <a:rPr lang="en-US" altLang="en-US" b="1" smtClean="0">
                <a:hlinkClick r:id="rId2"/>
              </a:rPr>
              <a:t>DMP-tree: A dynamic M-way prefix tree data structure for strings matching</a:t>
            </a:r>
            <a:r>
              <a:rPr lang="en-US" altLang="en-US" b="1" smtClean="0"/>
              <a:t>, </a:t>
            </a:r>
            <a:r>
              <a:rPr lang="en-US" altLang="en-US" smtClean="0"/>
              <a:t>Nasser</a:t>
            </a:r>
            <a:r>
              <a:rPr lang="en-US" altLang="en-US" b="1" smtClean="0"/>
              <a:t> Yazdani</a:t>
            </a:r>
            <a:r>
              <a:rPr lang="en-US" altLang="en-US" smtClean="0"/>
              <a:t>, Hossein Mohammadi http://www.sciencedirect.com</a:t>
            </a:r>
          </a:p>
          <a:p>
            <a:pPr eaLnBrk="1" hangingPunct="1"/>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4667</TotalTime>
  <Words>5363</Words>
  <Application>Microsoft Office PowerPoint</Application>
  <PresentationFormat>On-screen Show (4:3)</PresentationFormat>
  <Paragraphs>1094</Paragraphs>
  <Slides>91</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91</vt:i4>
      </vt:variant>
    </vt:vector>
  </HeadingPairs>
  <TitlesOfParts>
    <vt:vector size="101" baseType="lpstr">
      <vt:lpstr>ＭＳ Ｐゴシック</vt:lpstr>
      <vt:lpstr>Arial</vt:lpstr>
      <vt:lpstr>Arial Black</vt:lpstr>
      <vt:lpstr>Gill Sans</vt:lpstr>
      <vt:lpstr>Helvetica</vt:lpstr>
      <vt:lpstr>Mangal</vt:lpstr>
      <vt:lpstr>Tahoma</vt:lpstr>
      <vt:lpstr>Times New Roman</vt:lpstr>
      <vt:lpstr>Wingdings</vt:lpstr>
      <vt:lpstr>Blends</vt:lpstr>
      <vt:lpstr>Computer Networks  (Graduate level)</vt:lpstr>
      <vt:lpstr>Network Design</vt:lpstr>
      <vt:lpstr>Goals</vt:lpstr>
      <vt:lpstr>Possible solutions</vt:lpstr>
      <vt:lpstr> Internetworking</vt:lpstr>
      <vt:lpstr>Connect Existing Networks …..</vt:lpstr>
      <vt:lpstr>Gateway Alternatives</vt:lpstr>
      <vt:lpstr>Solution</vt:lpstr>
      <vt:lpstr>Solution</vt:lpstr>
      <vt:lpstr>IP Hourglass</vt:lpstr>
      <vt:lpstr>IP Layering (Principle 2)</vt:lpstr>
      <vt:lpstr>Different Address Formats</vt:lpstr>
      <vt:lpstr>Different Packet Sizes</vt:lpstr>
      <vt:lpstr>Other Challenges</vt:lpstr>
      <vt:lpstr>Key problem: Heterogeneity</vt:lpstr>
      <vt:lpstr>Principle 3</vt:lpstr>
      <vt:lpstr>Principle 4</vt:lpstr>
      <vt:lpstr>Principle 5</vt:lpstr>
      <vt:lpstr>Principle 6</vt:lpstr>
      <vt:lpstr>Principle 7</vt:lpstr>
      <vt:lpstr>Survivability</vt:lpstr>
      <vt:lpstr>2. Types of Services</vt:lpstr>
      <vt:lpstr>3. Variety of Networks</vt:lpstr>
      <vt:lpstr>Key Advantages</vt:lpstr>
      <vt:lpstr>Other Goals</vt:lpstr>
      <vt:lpstr>Other Goals (Cont)</vt:lpstr>
      <vt:lpstr>Services</vt:lpstr>
      <vt:lpstr>What About Other Services?</vt:lpstr>
      <vt:lpstr>IP Design Weaknesses</vt:lpstr>
      <vt:lpstr>Summary: Minimalist Approach</vt:lpstr>
      <vt:lpstr>Common View of the IP Network</vt:lpstr>
      <vt:lpstr>Needs some intelligence!</vt:lpstr>
      <vt:lpstr>How IP was implemented?</vt:lpstr>
      <vt:lpstr>Transmission Control Program</vt:lpstr>
      <vt:lpstr>How is IP Design Standardized?</vt:lpstr>
      <vt:lpstr>Problems in reality</vt:lpstr>
      <vt:lpstr>IP Address Classes (Some are Obsolete)</vt:lpstr>
      <vt:lpstr>IP Address Problem (1991)</vt:lpstr>
      <vt:lpstr>IP Address Utilization (‘98)</vt:lpstr>
      <vt:lpstr>Subnet Addressing – RFC917 (1984)</vt:lpstr>
      <vt:lpstr>Subnetting</vt:lpstr>
      <vt:lpstr>Network Address Translation (NAT)</vt:lpstr>
      <vt:lpstr>NAT Illustration</vt:lpstr>
      <vt:lpstr>Classless Inter-Domain Routing</vt:lpstr>
      <vt:lpstr>IP Address Utilization (‘06)</vt:lpstr>
      <vt:lpstr>IPv6 Changes</vt:lpstr>
      <vt:lpstr>IPv6 Header</vt:lpstr>
      <vt:lpstr>IPv6 Changes</vt:lpstr>
      <vt:lpstr>IPv6 Changes</vt:lpstr>
      <vt:lpstr>What About the Future?</vt:lpstr>
      <vt:lpstr>Devil’s Advocate</vt:lpstr>
      <vt:lpstr>End-to-End Argument (Principle 2)</vt:lpstr>
      <vt:lpstr>End-to-End Argument</vt:lpstr>
      <vt:lpstr>Example: Reliable File Transfer</vt:lpstr>
      <vt:lpstr>Discussion</vt:lpstr>
      <vt:lpstr>Discussion</vt:lpstr>
      <vt:lpstr>Trade-offs</vt:lpstr>
      <vt:lpstr>Rule of Thumb</vt:lpstr>
      <vt:lpstr>Example: File Transfer</vt:lpstr>
      <vt:lpstr>Internet &amp; End-to-End Argument</vt:lpstr>
      <vt:lpstr>A simple view of the Internet</vt:lpstr>
      <vt:lpstr>Benefits of the end to end arguments</vt:lpstr>
      <vt:lpstr>But in today’s Internet...</vt:lpstr>
      <vt:lpstr>In the brave new world</vt:lpstr>
      <vt:lpstr>The E2E argument at the network level</vt:lpstr>
      <vt:lpstr>The end to end argument functions at two levels</vt:lpstr>
      <vt:lpstr>The end to end argument at the application level</vt:lpstr>
      <vt:lpstr>A more complex view of the Internet</vt:lpstr>
      <vt:lpstr>Some ideas for moving forward</vt:lpstr>
      <vt:lpstr>Some “contradictions” in the end to end approach</vt:lpstr>
      <vt:lpstr>What has really changed?</vt:lpstr>
      <vt:lpstr>Summary: End-to-End Argument</vt:lpstr>
      <vt:lpstr>Summary</vt:lpstr>
      <vt:lpstr>Problems over time</vt:lpstr>
      <vt:lpstr>New Principles?</vt:lpstr>
      <vt:lpstr>Trust-to-Trust Principle</vt:lpstr>
      <vt:lpstr>Trust-to-Trust Principle</vt:lpstr>
      <vt:lpstr>Trust to trust Internet</vt:lpstr>
      <vt:lpstr>End to End Internet</vt:lpstr>
      <vt:lpstr>What do we face Today</vt:lpstr>
      <vt:lpstr>NSF Programs</vt:lpstr>
      <vt:lpstr>NSF FIND Project [Clark] </vt:lpstr>
      <vt:lpstr>NSF FIND Project [Clark] </vt:lpstr>
      <vt:lpstr>Named Data Networking</vt:lpstr>
      <vt:lpstr>What does the network look like…</vt:lpstr>
      <vt:lpstr>What should the network look like…</vt:lpstr>
      <vt:lpstr>MobilityFirst Architecture</vt:lpstr>
      <vt:lpstr>A History of Internet Evolution</vt:lpstr>
      <vt:lpstr>XIA: An Evolvable Internet Architecture</vt:lpstr>
      <vt:lpstr>XIA: Evolvable Set of Principals</vt:lpstr>
      <vt:lpstr>Next: Packet forwarding</vt:lpstr>
    </vt:vector>
  </TitlesOfParts>
  <Company>Princeton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Larry Peterson</dc:creator>
  <cp:lastModifiedBy>Windows User</cp:lastModifiedBy>
  <cp:revision>109</cp:revision>
  <dcterms:created xsi:type="dcterms:W3CDTF">1999-11-19T17:16:32Z</dcterms:created>
  <dcterms:modified xsi:type="dcterms:W3CDTF">2023-03-22T03:23:07Z</dcterms:modified>
</cp:coreProperties>
</file>