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34"/>
  </p:notesMasterIdLst>
  <p:handoutMasterIdLst>
    <p:handoutMasterId r:id="rId35"/>
  </p:handoutMasterIdLst>
  <p:sldIdLst>
    <p:sldId id="256" r:id="rId2"/>
    <p:sldId id="295" r:id="rId3"/>
    <p:sldId id="348" r:id="rId4"/>
    <p:sldId id="327" r:id="rId5"/>
    <p:sldId id="322" r:id="rId6"/>
    <p:sldId id="323" r:id="rId7"/>
    <p:sldId id="328" r:id="rId8"/>
    <p:sldId id="320" r:id="rId9"/>
    <p:sldId id="321" r:id="rId10"/>
    <p:sldId id="329" r:id="rId11"/>
    <p:sldId id="324" r:id="rId12"/>
    <p:sldId id="325" r:id="rId13"/>
    <p:sldId id="331" r:id="rId14"/>
    <p:sldId id="333" r:id="rId15"/>
    <p:sldId id="349" r:id="rId16"/>
    <p:sldId id="334" r:id="rId17"/>
    <p:sldId id="336" r:id="rId18"/>
    <p:sldId id="337" r:id="rId19"/>
    <p:sldId id="338" r:id="rId20"/>
    <p:sldId id="306" r:id="rId21"/>
    <p:sldId id="326" r:id="rId22"/>
    <p:sldId id="278" r:id="rId23"/>
    <p:sldId id="279" r:id="rId24"/>
    <p:sldId id="280" r:id="rId25"/>
    <p:sldId id="340" r:id="rId26"/>
    <p:sldId id="341" r:id="rId27"/>
    <p:sldId id="343" r:id="rId28"/>
    <p:sldId id="344" r:id="rId29"/>
    <p:sldId id="345" r:id="rId30"/>
    <p:sldId id="346" r:id="rId31"/>
    <p:sldId id="347" r:id="rId32"/>
    <p:sldId id="335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9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369FD5D-40EF-46CE-A350-0CF3020645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D394A2-7573-4222-83DA-784A57338F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0E88AB-8119-429A-AD8B-D283B8E9C7CC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302BA-1FBF-4D40-9493-4ACB7696A4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7BE8B6-7170-46AF-A8BA-7A63452EBE7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EFB86-7122-4F2D-AA73-55E11B60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960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343A8-FA69-4267-BBA4-00833644577E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B709B-893E-4353-A9F6-887E3E9B1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3745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9144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1267730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5851" y="1411615"/>
            <a:ext cx="69723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851910" y="1267730"/>
            <a:ext cx="144018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937635" y="1267731"/>
            <a:ext cx="126873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5400" b="0" kern="1200" cap="all" spc="-75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682063"/>
            <a:ext cx="680313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 spc="60" baseline="0">
                <a:solidFill>
                  <a:schemeClr val="tx2">
                    <a:lumMod val="75000"/>
                  </a:schemeClr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89070" y="1341256"/>
            <a:ext cx="1165860" cy="527213"/>
          </a:xfrm>
        </p:spPr>
        <p:txBody>
          <a:bodyPr/>
          <a:lstStyle>
            <a:lvl1pPr algn="ctr">
              <a:defRPr sz="975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FF46804A-10D3-4E98-91BB-C2A4A6848918}" type="datetime1">
              <a:rPr lang="en-US" smtClean="0"/>
              <a:t>10/30/2022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090422" y="5212080"/>
            <a:ext cx="442912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5212080"/>
            <a:ext cx="158391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5A3A1A0-FE44-40F2-B3FB-B78369627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68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C87E-976E-452C-A6F2-F05EAE5990DD}" type="datetime1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A1A0-FE44-40F2-B3FB-B78369627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22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60D6-4E88-4B7A-89A3-CBD0BE9B61F4}" type="datetime1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A1A0-FE44-40F2-B3FB-B78369627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40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A9BC-B300-4E21-B800-792C6489D49B}" type="datetime1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A1A0-FE44-40F2-B3FB-B78369627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21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8838" y="0"/>
            <a:ext cx="9144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1267730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5851" y="1411615"/>
            <a:ext cx="69723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851910" y="1267730"/>
            <a:ext cx="144018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937635" y="1267731"/>
            <a:ext cx="126873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2094309"/>
            <a:ext cx="680313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5400" kern="1200" cap="all" spc="-75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4682062"/>
            <a:ext cx="6803136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1975247" algn="l"/>
              </a:tabLst>
              <a:defRPr sz="1200">
                <a:solidFill>
                  <a:schemeClr val="tx2"/>
                </a:solidFill>
                <a:effectLst/>
              </a:defRPr>
            </a:lvl1pPr>
            <a:lvl2pPr marL="3429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91356" y="1344502"/>
            <a:ext cx="1165860" cy="530352"/>
          </a:xfrm>
        </p:spPr>
        <p:txBody>
          <a:bodyPr/>
          <a:lstStyle>
            <a:lvl1pPr algn="ctr">
              <a:defRPr lang="en-US" sz="975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AC569FB-F6CE-4C92-8363-19444F11227C}" type="datetime1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90422" y="5212080"/>
            <a:ext cx="4430268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5212080"/>
            <a:ext cx="1584198" cy="228600"/>
          </a:xfrm>
        </p:spPr>
        <p:txBody>
          <a:bodyPr/>
          <a:lstStyle/>
          <a:p>
            <a:fld id="{35A3A1A0-FE44-40F2-B3FB-B78369627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71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2103120"/>
            <a:ext cx="3566160" cy="374904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7740" y="2103120"/>
            <a:ext cx="3566160" cy="374904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8718C-4727-4DB4-A553-4CDB6BD2B897}" type="datetime1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A1A0-FE44-40F2-B3FB-B78369627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9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2074334"/>
            <a:ext cx="356616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350" b="0">
                <a:solidFill>
                  <a:schemeClr val="tx2"/>
                </a:solidFill>
                <a:latin typeface="+mn-lt"/>
              </a:defRPr>
            </a:lvl1pPr>
            <a:lvl2pPr marL="342900" indent="0">
              <a:buNone/>
              <a:defRPr sz="135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755898"/>
            <a:ext cx="3566160" cy="32004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0026" y="2074334"/>
            <a:ext cx="356616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350" b="0">
                <a:solidFill>
                  <a:schemeClr val="tx2"/>
                </a:solidFill>
              </a:defRPr>
            </a:lvl1pPr>
            <a:lvl2pPr marL="342900" indent="0">
              <a:buNone/>
              <a:defRPr sz="135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0026" y="2756581"/>
            <a:ext cx="3566160" cy="32004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A9AE-EE59-4E02-9703-1FC49F753F8F}" type="datetime1">
              <a:rPr lang="en-US" smtClean="0"/>
              <a:t>10/30/2022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A1A0-FE44-40F2-B3FB-B78369627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5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7A27-AE5D-4072-9D36-8BD27D605F1B}" type="datetime1">
              <a:rPr lang="en-US" smtClean="0"/>
              <a:t>10/30/2022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A1A0-FE44-40F2-B3FB-B78369627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5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53E1-2804-4365-8EF9-9A1A6242FCFF}" type="datetime1">
              <a:rPr lang="en-US" smtClean="0"/>
              <a:t>10/30/2022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A1A0-FE44-40F2-B3FB-B78369627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85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6765290" y="237744"/>
            <a:ext cx="219456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7392"/>
            <a:ext cx="1823085" cy="1645920"/>
          </a:xfrm>
        </p:spPr>
        <p:txBody>
          <a:bodyPr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609600"/>
            <a:ext cx="5829300" cy="5334000"/>
          </a:xfrm>
        </p:spPr>
        <p:txBody>
          <a:bodyPr/>
          <a:lstStyle>
            <a:lvl1pPr>
              <a:defRPr sz="1425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3085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050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24FA0-FBFD-4791-9CA1-E05349A6A3D1}" type="datetime1">
              <a:rPr lang="en-US" smtClean="0"/>
              <a:t>10/30/2022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7546" y="6227064"/>
            <a:ext cx="1097280" cy="256032"/>
          </a:xfrm>
        </p:spPr>
        <p:txBody>
          <a:bodyPr/>
          <a:lstStyle/>
          <a:p>
            <a:fld id="{35A3A1A0-FE44-40F2-B3FB-B7836962752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68160" y="374904"/>
            <a:ext cx="198882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8204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237744"/>
            <a:ext cx="219456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3504"/>
            <a:ext cx="1824228" cy="1645920"/>
          </a:xfrm>
        </p:spPr>
        <p:txBody>
          <a:bodyPr anchor="b">
            <a:noAutofit/>
          </a:bodyPr>
          <a:lstStyle>
            <a:lvl1pPr algn="l">
              <a:defRPr sz="21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237744"/>
            <a:ext cx="6398514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4228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600"/>
              </a:spcBef>
              <a:buNone/>
              <a:defRPr sz="1050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3329AB7-69C4-47BC-A04E-4FCF23AB22E6}" type="datetime1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685800" rtl="0" eaLnBrk="1" latinLnBrk="0" hangingPunct="1">
              <a:defRPr lang="en-US" sz="75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227064"/>
            <a:ext cx="1097280" cy="256032"/>
          </a:xfrm>
        </p:spPr>
        <p:txBody>
          <a:bodyPr/>
          <a:lstStyle/>
          <a:p>
            <a:fld id="{35A3A1A0-FE44-40F2-B3FB-B7836962752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68160" y="374904"/>
            <a:ext cx="198882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9940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237744"/>
            <a:ext cx="8791956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0100" y="642594"/>
            <a:ext cx="75438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2103120"/>
            <a:ext cx="75438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2098" y="6214535"/>
            <a:ext cx="20574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7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E11F8A5-7884-4B84-8E92-0DC3EB3B5F3A}" type="datetime1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7470" y="6214535"/>
            <a:ext cx="390906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7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1401" y="6214535"/>
            <a:ext cx="10972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7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5A3A1A0-FE44-40F2-B3FB-B783696275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8892" y="374904"/>
            <a:ext cx="8586216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575043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36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37160" indent="-137160" algn="l" defTabSz="685800" rtl="0" eaLnBrk="1" latinLnBrk="0" hangingPunct="1">
        <a:lnSpc>
          <a:spcPct val="100000"/>
        </a:lnSpc>
        <a:spcBef>
          <a:spcPts val="675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18F11-B71C-47CB-8AA0-E78C56DC39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sz="2700" dirty="0">
                <a:cs typeface="B Nazanin" panose="00000400000000000000" pitchFamily="2" charset="-78"/>
              </a:rPr>
              <a:t>آزمایشگاه معماری سیستم های کامپیوتری</a:t>
            </a:r>
            <a:endParaRPr lang="en-US" sz="2700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460E54-CA56-46C5-B729-BCA30E52E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1575" y="4100105"/>
            <a:ext cx="6803136" cy="611593"/>
          </a:xfrm>
        </p:spPr>
        <p:txBody>
          <a:bodyPr>
            <a:normAutofit lnSpcReduction="10000"/>
          </a:bodyPr>
          <a:lstStyle/>
          <a:p>
            <a:r>
              <a:rPr lang="fa-IR" dirty="0">
                <a:cs typeface="B Nazanin" panose="00000400000000000000" pitchFamily="2" charset="-78"/>
              </a:rPr>
              <a:t>مدرس: دربانی</a:t>
            </a:r>
          </a:p>
          <a:p>
            <a:endParaRPr lang="fa-IR" dirty="0">
              <a:cs typeface="B Nazanin" panose="00000400000000000000" pitchFamily="2" charset="-78"/>
            </a:endParaRPr>
          </a:p>
          <a:p>
            <a:r>
              <a:rPr lang="en-US" dirty="0">
                <a:cs typeface="B Nazanin" panose="00000400000000000000" pitchFamily="2" charset="-78"/>
              </a:rPr>
              <a:t>p.darbani@gmail.com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6DEE3-3B6C-4E0D-A217-624B03A3D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A1A0-FE44-40F2-B3FB-B783696275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60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8B76B-A9D2-474D-A4A2-0B7681358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697" y="1448185"/>
            <a:ext cx="8242975" cy="4614412"/>
          </a:xfrm>
        </p:spPr>
        <p:txBody>
          <a:bodyPr>
            <a:normAutofit/>
          </a:bodyPr>
          <a:lstStyle/>
          <a:p>
            <a:pPr algn="r" rtl="1"/>
            <a:br>
              <a:rPr lang="fa-IR" sz="2400" dirty="0">
                <a:cs typeface="B Nazanin" panose="00000400000000000000" pitchFamily="2" charset="-78"/>
              </a:rPr>
            </a:br>
            <a:br>
              <a:rPr lang="fa-IR" sz="2400" dirty="0">
                <a:cs typeface="B Nazanin" panose="00000400000000000000" pitchFamily="2" charset="-78"/>
              </a:rPr>
            </a:br>
            <a:r>
              <a:rPr lang="fa-IR" sz="2400" b="1" dirty="0">
                <a:cs typeface="B Nazanin" panose="00000400000000000000" pitchFamily="2" charset="-78"/>
              </a:rPr>
              <a:t>3- ساختاری </a:t>
            </a:r>
            <a:r>
              <a:rPr lang="en-US" sz="2400" b="1" dirty="0">
                <a:cs typeface="B Nazanin" panose="00000400000000000000" pitchFamily="2" charset="-78"/>
              </a:rPr>
              <a:t>(Structural)</a:t>
            </a:r>
            <a:br>
              <a:rPr lang="fa-IR" sz="2400" dirty="0">
                <a:cs typeface="B Nazanin" panose="00000400000000000000" pitchFamily="2" charset="-78"/>
              </a:rPr>
            </a:br>
            <a:br>
              <a:rPr lang="fa-IR" sz="2400" dirty="0">
                <a:cs typeface="B Nazanin" panose="00000400000000000000" pitchFamily="2" charset="-78"/>
              </a:rPr>
            </a:br>
            <a:r>
              <a:rPr lang="fa-IR" sz="2400" dirty="0">
                <a:cs typeface="B Nazanin" panose="00000400000000000000" pitchFamily="2" charset="-78"/>
              </a:rPr>
              <a:t>- مدار به صورت مجموعه اي از قطعات و طرز اتصال آن ها توصيف مي شود.</a:t>
            </a:r>
            <a:br>
              <a:rPr lang="fa-IR" sz="2400" dirty="0">
                <a:cs typeface="B Nazanin" panose="00000400000000000000" pitchFamily="2" charset="-78"/>
              </a:rPr>
            </a:br>
            <a:r>
              <a:rPr lang="fa-IR" sz="2400" dirty="0">
                <a:cs typeface="B Nazanin" panose="00000400000000000000" pitchFamily="2" charset="-78"/>
              </a:rPr>
              <a:t>- در اين روش مشخص مي شود مدار از چه گيت ها يا قطعاتي تشكيل مي شود و چگونه با هم ارتباط دارند.</a:t>
            </a:r>
            <a:br>
              <a:rPr lang="fa-IR" sz="2400" dirty="0">
                <a:cs typeface="B Nazanin" panose="00000400000000000000" pitchFamily="2" charset="-78"/>
              </a:rPr>
            </a:br>
            <a:r>
              <a:rPr lang="fa-IR" sz="2400" dirty="0">
                <a:cs typeface="B Nazanin" panose="00000400000000000000" pitchFamily="2" charset="-78"/>
              </a:rPr>
              <a:t>- با اين ساختار مي توان مدار را به صورت بلوك دياگرام با قطعات و طرز اتصال آن ها به صورت سلسله مراتبي یا</a:t>
            </a:r>
            <a:r>
              <a:rPr lang="en-US" sz="2400" dirty="0">
                <a:cs typeface="B Nazanin" panose="00000400000000000000" pitchFamily="2" charset="-78"/>
              </a:rPr>
              <a:t>Hierarchy </a:t>
            </a:r>
            <a:r>
              <a:rPr lang="fa-IR" sz="2400" dirty="0">
                <a:cs typeface="B Nazanin" panose="00000400000000000000" pitchFamily="2" charset="-78"/>
              </a:rPr>
              <a:t> توصيف نمود.</a:t>
            </a:r>
            <a:br>
              <a:rPr lang="fa-IR" sz="2400" dirty="0">
                <a:cs typeface="B Nazanin" panose="00000400000000000000" pitchFamily="2" charset="-78"/>
              </a:rPr>
            </a:br>
            <a:r>
              <a:rPr lang="fa-IR" sz="2400" dirty="0">
                <a:cs typeface="B Nazanin" panose="00000400000000000000" pitchFamily="2" charset="-78"/>
              </a:rPr>
              <a:t>- اگر توصيف</a:t>
            </a:r>
            <a:r>
              <a:rPr lang="en-US" sz="2400" b="1" dirty="0">
                <a:cs typeface="B Nazanin" panose="00000400000000000000" pitchFamily="2" charset="-78"/>
              </a:rPr>
              <a:t>Structural</a:t>
            </a:r>
            <a:r>
              <a:rPr lang="en-US" sz="2400" dirty="0">
                <a:cs typeface="B Nazanin" panose="00000400000000000000" pitchFamily="2" charset="-78"/>
              </a:rPr>
              <a:t> </a:t>
            </a:r>
            <a:r>
              <a:rPr lang="fa-IR" sz="2400" dirty="0">
                <a:cs typeface="B Nazanin" panose="00000400000000000000" pitchFamily="2" charset="-78"/>
              </a:rPr>
              <a:t> به ابزار سنتز داده شود، طرح مشخص تر و با حداقل سخت افزار و سرعت مناسب توليد خواهد شد.</a:t>
            </a:r>
            <a:br>
              <a:rPr lang="fa-IR" sz="2400" dirty="0">
                <a:cs typeface="B Nazanin" panose="00000400000000000000" pitchFamily="2" charset="-78"/>
              </a:rPr>
            </a:br>
            <a:br>
              <a:rPr lang="fa-IR" sz="2400" dirty="0">
                <a:cs typeface="B Nazanin" panose="00000400000000000000" pitchFamily="2" charset="-78"/>
              </a:rPr>
            </a:b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C2CC2A-31CB-4A85-8DEE-5AA4531B8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A1A0-FE44-40F2-B3FB-B7836962752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50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D1769-447B-4CCE-A258-E9146E3F3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42" y="296712"/>
            <a:ext cx="7543800" cy="1028700"/>
          </a:xfrm>
        </p:spPr>
        <p:txBody>
          <a:bodyPr>
            <a:normAutofit/>
          </a:bodyPr>
          <a:lstStyle/>
          <a:p>
            <a:r>
              <a:rPr lang="en-US" sz="3000" dirty="0">
                <a:cs typeface="B Nazanin" panose="00000400000000000000" pitchFamily="2" charset="-78"/>
              </a:rPr>
              <a:t>2-bit multiplier </a:t>
            </a:r>
            <a:r>
              <a:rPr lang="en-US" sz="2100" dirty="0">
                <a:cs typeface="B Nazanin" panose="00000400000000000000" pitchFamily="2" charset="-78"/>
              </a:rPr>
              <a:t>(VHDL-Structural)</a:t>
            </a:r>
            <a:endParaRPr lang="en-US" sz="3000" dirty="0">
              <a:cs typeface="B Nazanin" panose="00000400000000000000" pitchFamily="2" charset="-78"/>
            </a:endParaRP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26EBA9-CEF5-4DBD-AAF4-75EADF337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A1A0-FE44-40F2-B3FB-B78369627520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E04F1C2-7F25-473B-914F-299FD671A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257" y="1273167"/>
            <a:ext cx="4400001" cy="4993614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/>
        </p:spPr>
        <p:txBody>
          <a:bodyPr vert="horz" wrap="square" lIns="68580" tIns="0" rIns="68580" bIns="19044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latin typeface="Courier 10 Pitch"/>
                <a:cs typeface="Calibri Light" panose="020F0302020204030204" pitchFamily="34" charset="0"/>
              </a:rPr>
              <a:t>entity </a:t>
            </a:r>
            <a:r>
              <a:rPr lang="en-US" sz="1200" b="1" dirty="0" err="1">
                <a:latin typeface="Courier 10 Pitch"/>
                <a:cs typeface="Calibri Light" panose="020F0302020204030204" pitchFamily="34" charset="0"/>
              </a:rPr>
              <a:t>multiply_struct</a:t>
            </a:r>
            <a:r>
              <a:rPr lang="en-US" sz="1200" b="1" dirty="0">
                <a:latin typeface="Courier 10 Pitch"/>
                <a:cs typeface="Calibri Light" panose="020F0302020204030204" pitchFamily="34" charset="0"/>
              </a:rPr>
              <a:t> is</a:t>
            </a:r>
          </a:p>
          <a:p>
            <a:r>
              <a:rPr lang="en-US" sz="1200" b="1" dirty="0">
                <a:latin typeface="Courier 10 Pitch"/>
                <a:cs typeface="Calibri Light" panose="020F0302020204030204" pitchFamily="34" charset="0"/>
              </a:rPr>
              <a:t>port (</a:t>
            </a:r>
          </a:p>
          <a:p>
            <a:pPr lvl="1"/>
            <a:r>
              <a:rPr lang="en-US" sz="1200" b="1" dirty="0">
                <a:latin typeface="Courier 10 Pitch"/>
                <a:cs typeface="Calibri Light" panose="020F0302020204030204" pitchFamily="34" charset="0"/>
              </a:rPr>
              <a:t>A, B : in </a:t>
            </a:r>
            <a:r>
              <a:rPr lang="en-US" sz="1200" b="1" dirty="0" err="1">
                <a:latin typeface="Courier 10 Pitch"/>
                <a:cs typeface="Calibri Light" panose="020F0302020204030204" pitchFamily="34" charset="0"/>
              </a:rPr>
              <a:t>bit_vector</a:t>
            </a:r>
            <a:r>
              <a:rPr lang="en-US" sz="1200" b="1" dirty="0">
                <a:latin typeface="Courier 10 Pitch"/>
                <a:cs typeface="Calibri Light" panose="020F0302020204030204" pitchFamily="34" charset="0"/>
              </a:rPr>
              <a:t> (1 </a:t>
            </a:r>
            <a:r>
              <a:rPr lang="en-US" sz="1200" b="1" dirty="0" err="1">
                <a:latin typeface="Courier 10 Pitch"/>
                <a:cs typeface="Calibri Light" panose="020F0302020204030204" pitchFamily="34" charset="0"/>
              </a:rPr>
              <a:t>downto</a:t>
            </a:r>
            <a:r>
              <a:rPr lang="en-US" sz="1200" b="1" dirty="0">
                <a:latin typeface="Courier 10 Pitch"/>
                <a:cs typeface="Calibri Light" panose="020F0302020204030204" pitchFamily="34" charset="0"/>
              </a:rPr>
              <a:t> 0);</a:t>
            </a:r>
          </a:p>
          <a:p>
            <a:pPr lvl="1"/>
            <a:r>
              <a:rPr lang="en-US" sz="1200" b="1" dirty="0">
                <a:latin typeface="Courier 10 Pitch"/>
                <a:cs typeface="Calibri Light" panose="020F0302020204030204" pitchFamily="34" charset="0"/>
              </a:rPr>
              <a:t>P : buffer </a:t>
            </a:r>
            <a:r>
              <a:rPr lang="en-US" sz="1200" b="1" dirty="0" err="1">
                <a:latin typeface="Courier 10 Pitch"/>
                <a:cs typeface="Calibri Light" panose="020F0302020204030204" pitchFamily="34" charset="0"/>
              </a:rPr>
              <a:t>bit_vector</a:t>
            </a:r>
            <a:r>
              <a:rPr lang="en-US" sz="1200" b="1" dirty="0">
                <a:latin typeface="Courier 10 Pitch"/>
                <a:cs typeface="Calibri Light" panose="020F0302020204030204" pitchFamily="34" charset="0"/>
              </a:rPr>
              <a:t> (3 </a:t>
            </a:r>
            <a:r>
              <a:rPr lang="en-US" sz="1200" b="1" dirty="0" err="1">
                <a:latin typeface="Courier 10 Pitch"/>
                <a:cs typeface="Calibri Light" panose="020F0302020204030204" pitchFamily="34" charset="0"/>
              </a:rPr>
              <a:t>downto</a:t>
            </a:r>
            <a:r>
              <a:rPr lang="en-US" sz="1200" b="1" dirty="0">
                <a:latin typeface="Courier 10 Pitch"/>
                <a:cs typeface="Calibri Light" panose="020F0302020204030204" pitchFamily="34" charset="0"/>
              </a:rPr>
              <a:t> 0) );</a:t>
            </a:r>
          </a:p>
          <a:p>
            <a:r>
              <a:rPr lang="en-US" sz="1200" b="1" dirty="0">
                <a:latin typeface="Courier 10 Pitch"/>
                <a:cs typeface="Calibri Light" panose="020F0302020204030204" pitchFamily="34" charset="0"/>
              </a:rPr>
              <a:t>end </a:t>
            </a:r>
            <a:r>
              <a:rPr lang="en-US" sz="1200" b="1" dirty="0" err="1">
                <a:latin typeface="Courier 10 Pitch"/>
                <a:cs typeface="Calibri Light" panose="020F0302020204030204" pitchFamily="34" charset="0"/>
              </a:rPr>
              <a:t>multiply_struct</a:t>
            </a:r>
            <a:r>
              <a:rPr lang="en-US" sz="1200" b="1" dirty="0">
                <a:latin typeface="Courier 10 Pitch"/>
                <a:cs typeface="Calibri Light" panose="020F0302020204030204" pitchFamily="34" charset="0"/>
              </a:rPr>
              <a:t>;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fa-IR" altLang="en-US" sz="1200" b="1" dirty="0">
              <a:solidFill>
                <a:srgbClr val="212529"/>
              </a:solidFill>
              <a:latin typeface="Courier 10 Pitch"/>
              <a:cs typeface="Calibri Light" panose="020F030202020403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212529"/>
                </a:solidFill>
                <a:latin typeface="Courier 10 Pitch"/>
                <a:cs typeface="Calibri Light" panose="020F0302020204030204" pitchFamily="34" charset="0"/>
              </a:rPr>
              <a:t>architecture </a:t>
            </a:r>
            <a:r>
              <a:rPr lang="en-US" altLang="en-US" sz="1200" b="1" dirty="0">
                <a:solidFill>
                  <a:srgbClr val="FF0000"/>
                </a:solidFill>
                <a:latin typeface="Courier 10 Pitch"/>
                <a:cs typeface="Calibri Light" panose="020F0302020204030204" pitchFamily="34" charset="0"/>
              </a:rPr>
              <a:t>structural</a:t>
            </a:r>
            <a:r>
              <a:rPr lang="en-US" altLang="en-US" sz="1200" b="1" dirty="0">
                <a:solidFill>
                  <a:srgbClr val="212529"/>
                </a:solidFill>
                <a:latin typeface="Courier 10 Pitch"/>
                <a:cs typeface="Calibri Light" panose="020F0302020204030204" pitchFamily="34" charset="0"/>
              </a:rPr>
              <a:t> of </a:t>
            </a:r>
            <a:r>
              <a:rPr lang="en-US" altLang="en-US" sz="1200" b="1" dirty="0" err="1">
                <a:solidFill>
                  <a:srgbClr val="212529"/>
                </a:solidFill>
                <a:latin typeface="Courier 10 Pitch"/>
                <a:cs typeface="Calibri Light" panose="020F0302020204030204" pitchFamily="34" charset="0"/>
              </a:rPr>
              <a:t>multiply_struct</a:t>
            </a:r>
            <a:r>
              <a:rPr lang="en-US" altLang="en-US" sz="1200" b="1" dirty="0">
                <a:solidFill>
                  <a:srgbClr val="212529"/>
                </a:solidFill>
                <a:latin typeface="Courier 10 Pitch"/>
                <a:cs typeface="Calibri Light" panose="020F0302020204030204" pitchFamily="34" charset="0"/>
              </a:rPr>
              <a:t> is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b="1" dirty="0">
              <a:solidFill>
                <a:srgbClr val="212529"/>
              </a:solidFill>
              <a:latin typeface="Courier 10 Pitch"/>
              <a:cs typeface="Calibri Light" panose="020F0302020204030204" pitchFamily="34" charset="0"/>
            </a:endParaRPr>
          </a:p>
          <a:p>
            <a:pPr lvl="1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212529"/>
                </a:solidFill>
                <a:latin typeface="Courier 10 Pitch"/>
                <a:cs typeface="Calibri Light" panose="020F0302020204030204" pitchFamily="34" charset="0"/>
              </a:rPr>
              <a:t>component AND2 port( A,B: in BIT; X : out BIT);</a:t>
            </a:r>
          </a:p>
          <a:p>
            <a:pPr lvl="1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212529"/>
                </a:solidFill>
                <a:latin typeface="Courier 10 Pitch"/>
                <a:cs typeface="Calibri Light" panose="020F0302020204030204" pitchFamily="34" charset="0"/>
              </a:rPr>
              <a:t>end component;</a:t>
            </a:r>
          </a:p>
          <a:p>
            <a:pPr lvl="1"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b="1" dirty="0">
              <a:solidFill>
                <a:srgbClr val="212529"/>
              </a:solidFill>
              <a:latin typeface="Courier 10 Pitch"/>
              <a:cs typeface="Calibri Light" panose="020F0302020204030204" pitchFamily="34" charset="0"/>
            </a:endParaRPr>
          </a:p>
          <a:p>
            <a:pPr lvl="1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212529"/>
                </a:solidFill>
                <a:latin typeface="Courier 10 Pitch"/>
                <a:cs typeface="Calibri Light" panose="020F0302020204030204" pitchFamily="34" charset="0"/>
              </a:rPr>
              <a:t>component </a:t>
            </a:r>
            <a:r>
              <a:rPr lang="en-US" altLang="en-US" sz="1200" b="1" dirty="0" err="1">
                <a:solidFill>
                  <a:srgbClr val="212529"/>
                </a:solidFill>
                <a:latin typeface="Courier 10 Pitch"/>
                <a:cs typeface="Calibri Light" panose="020F0302020204030204" pitchFamily="34" charset="0"/>
              </a:rPr>
              <a:t>half_adder</a:t>
            </a:r>
            <a:r>
              <a:rPr lang="en-US" altLang="en-US" sz="1200" b="1" dirty="0">
                <a:solidFill>
                  <a:srgbClr val="212529"/>
                </a:solidFill>
                <a:latin typeface="Courier 10 Pitch"/>
                <a:cs typeface="Calibri Light" panose="020F0302020204030204" pitchFamily="34" charset="0"/>
              </a:rPr>
              <a:t> Port (A, B : in BIT; sum, carry : out BIT);</a:t>
            </a:r>
          </a:p>
          <a:p>
            <a:pPr lvl="1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212529"/>
                </a:solidFill>
                <a:latin typeface="Courier 10 Pitch"/>
                <a:cs typeface="Calibri Light" panose="020F0302020204030204" pitchFamily="34" charset="0"/>
              </a:rPr>
              <a:t>end component;</a:t>
            </a:r>
          </a:p>
          <a:p>
            <a:pPr lvl="1"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b="1" dirty="0">
              <a:solidFill>
                <a:srgbClr val="212529"/>
              </a:solidFill>
              <a:latin typeface="Courier 10 Pitch"/>
              <a:cs typeface="Calibri Light" panose="020F0302020204030204" pitchFamily="34" charset="0"/>
            </a:endParaRPr>
          </a:p>
          <a:p>
            <a:pPr lvl="1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212529"/>
                </a:solidFill>
                <a:latin typeface="Courier 10 Pitch"/>
                <a:cs typeface="Calibri Light" panose="020F0302020204030204" pitchFamily="34" charset="0"/>
              </a:rPr>
              <a:t>signal S1,S2,S3,S4:BIT;</a:t>
            </a:r>
          </a:p>
          <a:p>
            <a:pPr lvl="1"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b="1" dirty="0">
              <a:solidFill>
                <a:srgbClr val="212529"/>
              </a:solidFill>
              <a:latin typeface="Courier 10 Pitch"/>
              <a:cs typeface="Calibri Light" panose="020F0302020204030204" pitchFamily="34" charset="0"/>
            </a:endParaRPr>
          </a:p>
          <a:p>
            <a:pPr lvl="1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212529"/>
                </a:solidFill>
                <a:latin typeface="Courier 10 Pitch"/>
                <a:cs typeface="Calibri Light" panose="020F0302020204030204" pitchFamily="34" charset="0"/>
              </a:rPr>
              <a:t>Begin</a:t>
            </a:r>
          </a:p>
          <a:p>
            <a:pPr lvl="1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212529"/>
                </a:solidFill>
                <a:latin typeface="Courier 10 Pitch"/>
                <a:cs typeface="Calibri Light" panose="020F0302020204030204" pitchFamily="34" charset="0"/>
              </a:rPr>
              <a:t>A1: AND2 port map(A(0),B(0),P(0));</a:t>
            </a:r>
          </a:p>
          <a:p>
            <a:pPr lvl="1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212529"/>
                </a:solidFill>
                <a:latin typeface="Courier 10 Pitch"/>
                <a:cs typeface="Calibri Light" panose="020F0302020204030204" pitchFamily="34" charset="0"/>
              </a:rPr>
              <a:t>A2: AND2 port map(A(1),B(0),S1);</a:t>
            </a:r>
          </a:p>
          <a:p>
            <a:pPr lvl="1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212529"/>
                </a:solidFill>
                <a:latin typeface="Courier 10 Pitch"/>
                <a:cs typeface="Calibri Light" panose="020F0302020204030204" pitchFamily="34" charset="0"/>
              </a:rPr>
              <a:t>A3: AND2 port map(A(0),B(1),S2);</a:t>
            </a:r>
          </a:p>
          <a:p>
            <a:pPr lvl="1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212529"/>
                </a:solidFill>
                <a:latin typeface="Courier 10 Pitch"/>
                <a:cs typeface="Calibri Light" panose="020F0302020204030204" pitchFamily="34" charset="0"/>
              </a:rPr>
              <a:t>A4: AND2 port map(A(1),B(1),S3);</a:t>
            </a:r>
          </a:p>
          <a:p>
            <a:pPr lvl="1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212529"/>
                </a:solidFill>
                <a:latin typeface="Courier 10 Pitch"/>
                <a:cs typeface="Calibri Light" panose="020F0302020204030204" pitchFamily="34" charset="0"/>
              </a:rPr>
              <a:t>H1: </a:t>
            </a:r>
            <a:r>
              <a:rPr lang="en-US" altLang="en-US" sz="1200" b="1" dirty="0" err="1">
                <a:solidFill>
                  <a:srgbClr val="212529"/>
                </a:solidFill>
                <a:latin typeface="Courier 10 Pitch"/>
                <a:cs typeface="Calibri Light" panose="020F0302020204030204" pitchFamily="34" charset="0"/>
              </a:rPr>
              <a:t>half_adder</a:t>
            </a:r>
            <a:r>
              <a:rPr lang="en-US" altLang="en-US" sz="1200" b="1" dirty="0">
                <a:solidFill>
                  <a:srgbClr val="212529"/>
                </a:solidFill>
                <a:latin typeface="Courier 10 Pitch"/>
                <a:cs typeface="Calibri Light" panose="020F0302020204030204" pitchFamily="34" charset="0"/>
              </a:rPr>
              <a:t> port map(S1,S2,P(1),S4);</a:t>
            </a:r>
          </a:p>
          <a:p>
            <a:pPr lvl="1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212529"/>
                </a:solidFill>
                <a:latin typeface="Courier 10 Pitch"/>
                <a:cs typeface="Calibri Light" panose="020F0302020204030204" pitchFamily="34" charset="0"/>
              </a:rPr>
              <a:t>H2: </a:t>
            </a:r>
            <a:r>
              <a:rPr lang="en-US" altLang="en-US" sz="1200" b="1" dirty="0" err="1">
                <a:solidFill>
                  <a:srgbClr val="212529"/>
                </a:solidFill>
                <a:latin typeface="Courier 10 Pitch"/>
                <a:cs typeface="Calibri Light" panose="020F0302020204030204" pitchFamily="34" charset="0"/>
              </a:rPr>
              <a:t>half_adder</a:t>
            </a:r>
            <a:r>
              <a:rPr lang="en-US" altLang="en-US" sz="1200" b="1" dirty="0">
                <a:solidFill>
                  <a:srgbClr val="212529"/>
                </a:solidFill>
                <a:latin typeface="Courier 10 Pitch"/>
                <a:cs typeface="Calibri Light" panose="020F0302020204030204" pitchFamily="34" charset="0"/>
              </a:rPr>
              <a:t> port map(S4,S3,P(2),P(3));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212529"/>
                </a:solidFill>
                <a:latin typeface="Courier 10 Pitch"/>
                <a:cs typeface="Calibri Light" panose="020F0302020204030204" pitchFamily="34" charset="0"/>
              </a:rPr>
              <a:t>end architecture;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1C6E9E4-E75B-4DC3-8DFC-2307B0759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828677"/>
            <a:ext cx="138564" cy="40004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0" rIns="68580" bIns="19044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350" dirty="0"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22EBF7E-A6E5-4502-AA9E-9D13236B1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828677"/>
            <a:ext cx="138564" cy="40004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0" rIns="68580" bIns="19044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350" dirty="0"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41AA9E-BBE1-4A64-AE54-9C36783E4544}"/>
              </a:ext>
            </a:extLst>
          </p:cNvPr>
          <p:cNvSpPr txBox="1"/>
          <p:nvPr/>
        </p:nvSpPr>
        <p:spPr>
          <a:xfrm>
            <a:off x="386742" y="2101230"/>
            <a:ext cx="3721111" cy="415498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10 Pitch"/>
                <a:cs typeface="Calibri Light" panose="020F0302020204030204" pitchFamily="34" charset="0"/>
              </a:rPr>
              <a:t>entity AND2 is</a:t>
            </a:r>
            <a:endParaRPr lang="fa-IR" sz="1200" b="1" dirty="0">
              <a:latin typeface="Courier 10 Pitch"/>
              <a:cs typeface="Calibri Light" panose="020F0302020204030204" pitchFamily="34" charset="0"/>
            </a:endParaRPr>
          </a:p>
          <a:p>
            <a:r>
              <a:rPr lang="en-US" sz="1200" b="1" dirty="0">
                <a:latin typeface="Courier 10 Pitch"/>
                <a:cs typeface="Calibri Light" panose="020F0302020204030204" pitchFamily="34" charset="0"/>
              </a:rPr>
              <a:t>Port</a:t>
            </a:r>
            <a:r>
              <a:rPr lang="fa-IR" sz="1200" b="1" dirty="0">
                <a:latin typeface="Courier 10 Pitch"/>
                <a:cs typeface="Calibri Light" panose="020F0302020204030204" pitchFamily="34" charset="0"/>
              </a:rPr>
              <a:t> </a:t>
            </a:r>
            <a:r>
              <a:rPr lang="en-US" sz="1200" b="1" dirty="0">
                <a:latin typeface="Courier 10 Pitch"/>
                <a:cs typeface="Calibri Light" panose="020F0302020204030204" pitchFamily="34" charset="0"/>
              </a:rPr>
              <a:t>(</a:t>
            </a:r>
            <a:endParaRPr lang="fa-IR" sz="1200" b="1" dirty="0">
              <a:latin typeface="Courier 10 Pitch"/>
              <a:cs typeface="Calibri Light" panose="020F0302020204030204" pitchFamily="34" charset="0"/>
            </a:endParaRPr>
          </a:p>
          <a:p>
            <a:pPr lvl="1"/>
            <a:r>
              <a:rPr lang="fa-IR" sz="1200" b="1" dirty="0">
                <a:latin typeface="Courier 10 Pitch"/>
                <a:cs typeface="Calibri Light" panose="020F0302020204030204" pitchFamily="34" charset="0"/>
              </a:rPr>
              <a:t> </a:t>
            </a:r>
            <a:r>
              <a:rPr lang="en-US" sz="1200" b="1" dirty="0">
                <a:latin typeface="Courier 10 Pitch"/>
                <a:cs typeface="Calibri Light" panose="020F0302020204030204" pitchFamily="34" charset="0"/>
              </a:rPr>
              <a:t>A,B: in BIT;</a:t>
            </a:r>
            <a:endParaRPr lang="fa-IR" sz="1200" b="1" dirty="0">
              <a:latin typeface="Courier 10 Pitch"/>
              <a:cs typeface="Calibri Light" panose="020F0302020204030204" pitchFamily="34" charset="0"/>
            </a:endParaRPr>
          </a:p>
          <a:p>
            <a:pPr lvl="1"/>
            <a:r>
              <a:rPr lang="fa-IR" sz="1200" b="1" dirty="0">
                <a:latin typeface="Courier 10 Pitch"/>
                <a:cs typeface="Calibri Light" panose="020F0302020204030204" pitchFamily="34" charset="0"/>
              </a:rPr>
              <a:t>  </a:t>
            </a:r>
            <a:r>
              <a:rPr lang="en-US" sz="1200" b="1" dirty="0">
                <a:latin typeface="Courier 10 Pitch"/>
                <a:cs typeface="Calibri Light" panose="020F0302020204030204" pitchFamily="34" charset="0"/>
              </a:rPr>
              <a:t>x : out BIT);</a:t>
            </a:r>
          </a:p>
          <a:p>
            <a:r>
              <a:rPr lang="en-US" sz="1200" b="1" dirty="0">
                <a:latin typeface="Courier 10 Pitch"/>
                <a:cs typeface="Calibri Light" panose="020F0302020204030204" pitchFamily="34" charset="0"/>
              </a:rPr>
              <a:t>end AND2;</a:t>
            </a:r>
          </a:p>
          <a:p>
            <a:endParaRPr lang="fa-IR" sz="1200" b="1" dirty="0">
              <a:latin typeface="Courier 10 Pitch"/>
              <a:cs typeface="Calibri Light" panose="020F0302020204030204" pitchFamily="34" charset="0"/>
            </a:endParaRPr>
          </a:p>
          <a:p>
            <a:r>
              <a:rPr lang="en-US" sz="1200" b="1" dirty="0">
                <a:latin typeface="Courier 10 Pitch"/>
                <a:cs typeface="Calibri Light" panose="020F0302020204030204" pitchFamily="34" charset="0"/>
              </a:rPr>
              <a:t>architecture behavioral of AND2 is</a:t>
            </a:r>
          </a:p>
          <a:p>
            <a:r>
              <a:rPr lang="en-US" sz="1200" b="1" dirty="0">
                <a:latin typeface="Courier 10 Pitch"/>
                <a:cs typeface="Calibri Light" panose="020F0302020204030204" pitchFamily="34" charset="0"/>
              </a:rPr>
              <a:t>Begin</a:t>
            </a:r>
          </a:p>
          <a:p>
            <a:pPr lvl="1"/>
            <a:r>
              <a:rPr lang="en-US" sz="1200" b="1" dirty="0">
                <a:latin typeface="Courier 10 Pitch"/>
                <a:cs typeface="Calibri Light" panose="020F0302020204030204" pitchFamily="34" charset="0"/>
              </a:rPr>
              <a:t>x &lt;= A and B;</a:t>
            </a:r>
          </a:p>
          <a:p>
            <a:r>
              <a:rPr lang="en-US" sz="1200" b="1" dirty="0">
                <a:latin typeface="Courier 10 Pitch"/>
                <a:cs typeface="Calibri Light" panose="020F0302020204030204" pitchFamily="34" charset="0"/>
              </a:rPr>
              <a:t>end behavioral;</a:t>
            </a:r>
          </a:p>
          <a:p>
            <a:endParaRPr lang="en-US" sz="1200" b="1" dirty="0">
              <a:latin typeface="Courier 10 Pitch"/>
              <a:cs typeface="Calibri Light" panose="020F0302020204030204" pitchFamily="34" charset="0"/>
            </a:endParaRPr>
          </a:p>
          <a:p>
            <a:r>
              <a:rPr lang="en-US" sz="1200" b="1" dirty="0">
                <a:latin typeface="Courier 10 Pitch"/>
                <a:cs typeface="Calibri Light" panose="020F0302020204030204" pitchFamily="34" charset="0"/>
              </a:rPr>
              <a:t>entity </a:t>
            </a:r>
            <a:r>
              <a:rPr lang="en-US" sz="1200" b="1" dirty="0" err="1">
                <a:latin typeface="Courier 10 Pitch"/>
                <a:cs typeface="Calibri Light" panose="020F0302020204030204" pitchFamily="34" charset="0"/>
              </a:rPr>
              <a:t>half_adder</a:t>
            </a:r>
            <a:r>
              <a:rPr lang="en-US" sz="1200" b="1" dirty="0">
                <a:latin typeface="Courier 10 Pitch"/>
                <a:cs typeface="Calibri Light" panose="020F0302020204030204" pitchFamily="34" charset="0"/>
              </a:rPr>
              <a:t> is</a:t>
            </a:r>
          </a:p>
          <a:p>
            <a:r>
              <a:rPr lang="en-US" sz="1200" b="1" dirty="0">
                <a:latin typeface="Courier 10 Pitch"/>
                <a:cs typeface="Calibri Light" panose="020F0302020204030204" pitchFamily="34" charset="0"/>
              </a:rPr>
              <a:t>port (</a:t>
            </a:r>
          </a:p>
          <a:p>
            <a:pPr lvl="1"/>
            <a:r>
              <a:rPr lang="en-US" sz="1200" b="1" dirty="0">
                <a:latin typeface="Courier 10 Pitch"/>
                <a:cs typeface="Calibri Light" panose="020F0302020204030204" pitchFamily="34" charset="0"/>
              </a:rPr>
              <a:t>a, b : in BIT;</a:t>
            </a:r>
          </a:p>
          <a:p>
            <a:pPr lvl="1"/>
            <a:r>
              <a:rPr lang="en-US" sz="1200" b="1" dirty="0">
                <a:latin typeface="Courier 10 Pitch"/>
                <a:cs typeface="Calibri Light" panose="020F0302020204030204" pitchFamily="34" charset="0"/>
              </a:rPr>
              <a:t>sum, carry : out BIT );</a:t>
            </a:r>
          </a:p>
          <a:p>
            <a:r>
              <a:rPr lang="en-US" sz="1200" b="1" dirty="0">
                <a:latin typeface="Courier 10 Pitch"/>
                <a:cs typeface="Calibri Light" panose="020F0302020204030204" pitchFamily="34" charset="0"/>
              </a:rPr>
              <a:t>end </a:t>
            </a:r>
            <a:r>
              <a:rPr lang="en-US" sz="1200" b="1" dirty="0" err="1">
                <a:latin typeface="Courier 10 Pitch"/>
                <a:cs typeface="Calibri Light" panose="020F0302020204030204" pitchFamily="34" charset="0"/>
              </a:rPr>
              <a:t>half_adder</a:t>
            </a:r>
            <a:r>
              <a:rPr lang="en-US" sz="1200" b="1" dirty="0">
                <a:latin typeface="Courier 10 Pitch"/>
                <a:cs typeface="Calibri Light" panose="020F0302020204030204" pitchFamily="34" charset="0"/>
              </a:rPr>
              <a:t>;</a:t>
            </a:r>
            <a:endParaRPr lang="fa-IR" sz="1200" b="1" dirty="0">
              <a:latin typeface="Courier 10 Pitch"/>
              <a:cs typeface="Calibri Light" panose="020F0302020204030204" pitchFamily="34" charset="0"/>
            </a:endParaRPr>
          </a:p>
          <a:p>
            <a:endParaRPr lang="en-US" sz="1200" b="1" dirty="0">
              <a:latin typeface="Courier 10 Pitch"/>
              <a:cs typeface="Calibri Light" panose="020F0302020204030204" pitchFamily="34" charset="0"/>
            </a:endParaRPr>
          </a:p>
          <a:p>
            <a:r>
              <a:rPr lang="en-US" sz="1200" b="1" dirty="0">
                <a:latin typeface="Courier 10 Pitch"/>
                <a:cs typeface="Calibri Light" panose="020F0302020204030204" pitchFamily="34" charset="0"/>
              </a:rPr>
              <a:t>architecture arch of </a:t>
            </a:r>
            <a:r>
              <a:rPr lang="en-US" sz="1200" b="1" dirty="0" err="1">
                <a:latin typeface="Courier 10 Pitch"/>
                <a:cs typeface="Calibri Light" panose="020F0302020204030204" pitchFamily="34" charset="0"/>
              </a:rPr>
              <a:t>half_adder</a:t>
            </a:r>
            <a:r>
              <a:rPr lang="en-US" sz="1200" b="1" dirty="0">
                <a:latin typeface="Courier 10 Pitch"/>
                <a:cs typeface="Calibri Light" panose="020F0302020204030204" pitchFamily="34" charset="0"/>
              </a:rPr>
              <a:t> is</a:t>
            </a:r>
          </a:p>
          <a:p>
            <a:r>
              <a:rPr lang="en-US" sz="1200" b="1" dirty="0">
                <a:latin typeface="Courier 10 Pitch"/>
                <a:cs typeface="Calibri Light" panose="020F0302020204030204" pitchFamily="34" charset="0"/>
              </a:rPr>
              <a:t>Begin</a:t>
            </a:r>
          </a:p>
          <a:p>
            <a:pPr lvl="1"/>
            <a:r>
              <a:rPr lang="en-US" sz="1200" b="1" dirty="0">
                <a:latin typeface="Courier 10 Pitch"/>
                <a:cs typeface="Calibri Light" panose="020F0302020204030204" pitchFamily="34" charset="0"/>
              </a:rPr>
              <a:t>sum &lt;= a </a:t>
            </a:r>
            <a:r>
              <a:rPr lang="en-US" sz="1200" b="1" dirty="0" err="1">
                <a:latin typeface="Courier 10 Pitch"/>
                <a:cs typeface="Calibri Light" panose="020F0302020204030204" pitchFamily="34" charset="0"/>
              </a:rPr>
              <a:t>xor</a:t>
            </a:r>
            <a:r>
              <a:rPr lang="en-US" sz="1200" b="1" dirty="0">
                <a:latin typeface="Courier 10 Pitch"/>
                <a:cs typeface="Calibri Light" panose="020F0302020204030204" pitchFamily="34" charset="0"/>
              </a:rPr>
              <a:t> b;</a:t>
            </a:r>
          </a:p>
          <a:p>
            <a:pPr lvl="1"/>
            <a:r>
              <a:rPr lang="en-US" sz="1200" b="1" dirty="0">
                <a:latin typeface="Courier 10 Pitch"/>
                <a:cs typeface="Calibri Light" panose="020F0302020204030204" pitchFamily="34" charset="0"/>
              </a:rPr>
              <a:t>carry &lt;= a and b;</a:t>
            </a:r>
          </a:p>
          <a:p>
            <a:r>
              <a:rPr lang="en-US" sz="1200" b="1" dirty="0">
                <a:latin typeface="Courier 10 Pitch"/>
                <a:cs typeface="Calibri Light" panose="020F0302020204030204" pitchFamily="34" charset="0"/>
              </a:rPr>
              <a:t>end arch;</a:t>
            </a:r>
          </a:p>
        </p:txBody>
      </p:sp>
    </p:spTree>
    <p:extLst>
      <p:ext uri="{BB962C8B-B14F-4D97-AF65-F5344CB8AC3E}">
        <p14:creationId xmlns:p14="http://schemas.microsoft.com/office/powerpoint/2010/main" val="474325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D1769-447B-4CCE-A258-E9146E3F3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42" y="1110902"/>
            <a:ext cx="7543800" cy="1028700"/>
          </a:xfrm>
        </p:spPr>
        <p:txBody>
          <a:bodyPr>
            <a:normAutofit/>
          </a:bodyPr>
          <a:lstStyle/>
          <a:p>
            <a:r>
              <a:rPr lang="en-US" sz="3000" dirty="0">
                <a:cs typeface="B Nazanin" panose="00000400000000000000" pitchFamily="2" charset="-78"/>
              </a:rPr>
              <a:t>2-bit multiplier </a:t>
            </a:r>
            <a:r>
              <a:rPr lang="en-US" sz="2100" dirty="0">
                <a:cs typeface="B Nazanin" panose="00000400000000000000" pitchFamily="2" charset="-78"/>
              </a:rPr>
              <a:t>(VHDL-Structural-schematic)</a:t>
            </a:r>
            <a:endParaRPr lang="en-US" sz="3000" dirty="0">
              <a:cs typeface="B Nazanin" panose="00000400000000000000" pitchFamily="2" charset="-78"/>
            </a:endParaRP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26EBA9-CEF5-4DBD-AAF4-75EADF337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A1A0-FE44-40F2-B3FB-B78369627520}" type="slidenum">
              <a:rPr lang="en-US" smtClean="0"/>
              <a:t>12</a:t>
            </a:fld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1C6E9E4-E75B-4DC3-8DFC-2307B0759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828677"/>
            <a:ext cx="138564" cy="40004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0" rIns="68580" bIns="19044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350" dirty="0"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22EBF7E-A6E5-4502-AA9E-9D13236B1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828677"/>
            <a:ext cx="138564" cy="40004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0" rIns="68580" bIns="19044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350" dirty="0">
              <a:latin typeface="Arial" panose="020B0604020202020204" pitchFamily="34" charset="0"/>
            </a:endParaRPr>
          </a:p>
        </p:txBody>
      </p:sp>
      <p:pic>
        <p:nvPicPr>
          <p:cNvPr id="6146" name="Picture 2" descr="RTL schematic of a 2-bit multiplier structural modeling.">
            <a:extLst>
              <a:ext uri="{FF2B5EF4-FFF2-40B4-BE49-F238E27FC236}">
                <a16:creationId xmlns:a16="http://schemas.microsoft.com/office/drawing/2014/main" id="{FFEEF1A5-59B1-4426-ADB6-3E61FE013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13" y="2512152"/>
            <a:ext cx="7359861" cy="26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694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8B76B-A9D2-474D-A4A2-0B7681358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510953"/>
            <a:ext cx="3840792" cy="1028700"/>
          </a:xfrm>
        </p:spPr>
        <p:txBody>
          <a:bodyPr>
            <a:normAutofit/>
          </a:bodyPr>
          <a:lstStyle/>
          <a:p>
            <a:pPr algn="ctr" rtl="1"/>
            <a:r>
              <a:rPr lang="fa-IR" sz="4050" dirty="0">
                <a:cs typeface="B Nazanin" panose="00000400000000000000" pitchFamily="2" charset="-78"/>
              </a:rPr>
              <a:t>طراحی سلسه مراتبی</a:t>
            </a:r>
            <a:endParaRPr lang="en-US" sz="4050" dirty="0">
              <a:cs typeface="B Nazanin" panose="00000400000000000000" pitchFamily="2" charset="-78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C2CC2A-31CB-4A85-8DEE-5AA4531B8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A1A0-FE44-40F2-B3FB-B78369627520}" type="slidenum">
              <a:rPr lang="en-US" smtClean="0"/>
              <a:t>13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99D1A-F5F6-439F-E5B4-255E8D6FE1EC}"/>
              </a:ext>
            </a:extLst>
          </p:cNvPr>
          <p:cNvSpPr txBox="1"/>
          <p:nvPr/>
        </p:nvSpPr>
        <p:spPr>
          <a:xfrm>
            <a:off x="193865" y="1763264"/>
            <a:ext cx="851066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طراحی هایی که تا به اینجا انجام دادیم با طراحی یک ماژول انجام میشد.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در طراحی های بزرگ تر نیاز داریم که چند ماژول را به هم متصل کنیم.</a:t>
            </a:r>
            <a:endParaRPr lang="en-US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b="0" i="0" dirty="0">
                <a:effectLst/>
                <a:latin typeface="Sahel"/>
                <a:cs typeface="B Nazanin" panose="00000400000000000000" pitchFamily="2" charset="-78"/>
              </a:rPr>
              <a:t>این روش پیچیدگی طراحی‌های بزرگ را به طرز چشم‌گیری کاهش می‌دهد.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یک تمام جمع‌کننده‌ی چهار بیتی از چهار تمام جمع‌کننده‌ی تک بیتی تشکیل می‌شود.</a:t>
            </a:r>
            <a:endParaRPr lang="en-US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می توان یک تمام جمع کننده تک بیتی را به عنوان زیر-ماژول تعریف کرد.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سپس در تاپ-ماژول چهار بار آن را فراخوانی کرد.</a:t>
            </a:r>
            <a:endParaRPr lang="en-US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</p:txBody>
      </p:sp>
      <p:pic>
        <p:nvPicPr>
          <p:cNvPr id="5" name="Picture 4" descr="Full Adder">
            <a:extLst>
              <a:ext uri="{FF2B5EF4-FFF2-40B4-BE49-F238E27FC236}">
                <a16:creationId xmlns:a16="http://schemas.microsoft.com/office/drawing/2014/main" id="{97BD6FFB-0C18-9BD5-3F48-59B667C56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72" y="4664531"/>
            <a:ext cx="2615232" cy="1337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1B478B-F116-F73E-F53C-9E881E7B5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354" y="4157991"/>
            <a:ext cx="5226174" cy="187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227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8B76B-A9D2-474D-A4A2-0B7681358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510953"/>
            <a:ext cx="3840792" cy="1028700"/>
          </a:xfrm>
        </p:spPr>
        <p:txBody>
          <a:bodyPr>
            <a:normAutofit/>
          </a:bodyPr>
          <a:lstStyle/>
          <a:p>
            <a:pPr algn="ctr" rtl="1"/>
            <a:r>
              <a:rPr lang="fa-IR" sz="4050" dirty="0">
                <a:cs typeface="B Nazanin" panose="00000400000000000000" pitchFamily="2" charset="-78"/>
              </a:rPr>
              <a:t>ایجاد زیر-ماژول</a:t>
            </a:r>
            <a:endParaRPr lang="en-US" sz="4050" dirty="0">
              <a:cs typeface="B Nazanin" panose="00000400000000000000" pitchFamily="2" charset="-78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C2CC2A-31CB-4A85-8DEE-5AA4531B8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A1A0-FE44-40F2-B3FB-B78369627520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4E9581-39B6-5CFD-53CC-52B67A2E45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13"/>
          <a:stretch/>
        </p:blipFill>
        <p:spPr>
          <a:xfrm>
            <a:off x="366379" y="457190"/>
            <a:ext cx="4753638" cy="3853313"/>
          </a:xfrm>
          <a:prstGeom prst="rect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CDF64D-5446-BFEA-3C4B-768F92218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5" y="2078750"/>
            <a:ext cx="7773485" cy="4324954"/>
          </a:xfrm>
          <a:prstGeom prst="rect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4374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8B76B-A9D2-474D-A4A2-0B7681358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510953"/>
            <a:ext cx="3840792" cy="1028700"/>
          </a:xfrm>
        </p:spPr>
        <p:txBody>
          <a:bodyPr>
            <a:normAutofit/>
          </a:bodyPr>
          <a:lstStyle/>
          <a:p>
            <a:pPr algn="ctr" rtl="1"/>
            <a:r>
              <a:rPr lang="fa-IR" sz="4050" dirty="0">
                <a:cs typeface="B Nazanin" panose="00000400000000000000" pitchFamily="2" charset="-78"/>
              </a:rPr>
              <a:t>ایجاد تاپ-ماژول</a:t>
            </a:r>
            <a:endParaRPr lang="en-US" sz="4050" dirty="0">
              <a:cs typeface="B Nazanin" panose="00000400000000000000" pitchFamily="2" charset="-78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C2CC2A-31CB-4A85-8DEE-5AA4531B8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A1A0-FE44-40F2-B3FB-B78369627520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A040A4-EACC-96C8-44DF-C9DB99F8E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08" y="510953"/>
            <a:ext cx="4172532" cy="4563112"/>
          </a:xfrm>
          <a:prstGeom prst="rect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807387-E779-61D7-5163-3C1476114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745" y="2002040"/>
            <a:ext cx="5506218" cy="4029637"/>
          </a:xfrm>
          <a:prstGeom prst="rect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5248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987AC-42BF-65CB-3296-3D7EC4119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642594"/>
            <a:ext cx="7543800" cy="686113"/>
          </a:xfrm>
        </p:spPr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تاپ_ماژول (1)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FF9320-FB90-DA0B-4356-C503FB973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A1A0-FE44-40F2-B3FB-B78369627520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7B4A74-521B-BE50-7A61-9DFA58EE1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43" y="1328707"/>
            <a:ext cx="7620284" cy="488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828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987AC-42BF-65CB-3296-3D7EC4119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642594"/>
            <a:ext cx="7543800" cy="686113"/>
          </a:xfrm>
        </p:spPr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تاپ_ماژول (2)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FF9320-FB90-DA0B-4356-C503FB973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A1A0-FE44-40F2-B3FB-B78369627520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479F70-D509-3D07-8ADE-A6DA11230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405" y="1328707"/>
            <a:ext cx="6137190" cy="510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374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987AC-42BF-65CB-3296-3D7EC4119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642594"/>
            <a:ext cx="7543800" cy="686113"/>
          </a:xfrm>
        </p:spPr>
        <p:txBody>
          <a:bodyPr/>
          <a:lstStyle/>
          <a:p>
            <a:pPr algn="r" rtl="1"/>
            <a:r>
              <a:rPr lang="en-US" dirty="0">
                <a:cs typeface="B Nazanin" panose="00000400000000000000" pitchFamily="2" charset="-78"/>
              </a:rPr>
              <a:t>Set as Top Module (1)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FF9320-FB90-DA0B-4356-C503FB973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A1A0-FE44-40F2-B3FB-B78369627520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F3BB6C-C5A2-E764-7AB0-31A58A0D6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639" y="1480195"/>
            <a:ext cx="6626722" cy="475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51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987AC-42BF-65CB-3296-3D7EC4119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642594"/>
            <a:ext cx="7543800" cy="686113"/>
          </a:xfrm>
        </p:spPr>
        <p:txBody>
          <a:bodyPr/>
          <a:lstStyle/>
          <a:p>
            <a:pPr algn="r" rtl="1"/>
            <a:r>
              <a:rPr lang="en-US" dirty="0">
                <a:cs typeface="B Nazanin" panose="00000400000000000000" pitchFamily="2" charset="-78"/>
              </a:rPr>
              <a:t>Set as Top Module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FF9320-FB90-DA0B-4356-C503FB973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A1A0-FE44-40F2-B3FB-B78369627520}" type="slidenum">
              <a:rPr lang="en-US" smtClean="0"/>
              <a:t>19</a:t>
            </a:fld>
            <a:endParaRPr lang="en-US"/>
          </a:p>
        </p:txBody>
      </p:sp>
      <p:pic>
        <p:nvPicPr>
          <p:cNvPr id="1026" name="Picture 2" descr="زیرماژول , Submodule">
            <a:extLst>
              <a:ext uri="{FF2B5EF4-FFF2-40B4-BE49-F238E27FC236}">
                <a16:creationId xmlns:a16="http://schemas.microsoft.com/office/drawing/2014/main" id="{2B20A7AE-81BC-3ABE-B303-212DC6EF21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12" b="33296"/>
          <a:stretch/>
        </p:blipFill>
        <p:spPr bwMode="auto">
          <a:xfrm>
            <a:off x="800100" y="1533752"/>
            <a:ext cx="6154226" cy="1046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62C60C-F1F6-95DE-D88A-446D01D3894A}"/>
              </a:ext>
            </a:extLst>
          </p:cNvPr>
          <p:cNvSpPr txBox="1"/>
          <p:nvPr/>
        </p:nvSpPr>
        <p:spPr>
          <a:xfrm>
            <a:off x="413359" y="2840322"/>
            <a:ext cx="83474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b="0" i="0" dirty="0">
                <a:effectLst/>
                <a:latin typeface="vazir"/>
                <a:cs typeface="B Nazanin" panose="00000400000000000000" pitchFamily="2" charset="-78"/>
              </a:rPr>
              <a:t>اکنون اول ماژول اصلی را با ماوس انتخاب می‌کنیم، سپس با دابل کلیک کردن روی گزینه </a:t>
            </a:r>
            <a:r>
              <a:rPr lang="en-US" sz="2400" b="0" i="0" dirty="0">
                <a:effectLst/>
                <a:latin typeface="vazir"/>
                <a:cs typeface="B Nazanin" panose="00000400000000000000" pitchFamily="2" charset="-78"/>
              </a:rPr>
              <a:t>Check Syntax، </a:t>
            </a:r>
            <a:r>
              <a:rPr lang="fa-IR" sz="2400" b="0" i="0" dirty="0">
                <a:effectLst/>
                <a:latin typeface="vazir"/>
                <a:cs typeface="B Nazanin" panose="00000400000000000000" pitchFamily="2" charset="-78"/>
              </a:rPr>
              <a:t>زیرماژول‌، مانند تصویر زیر به ماژول اصلی اضافه خواهد شد.</a:t>
            </a:r>
            <a:endParaRPr lang="en-US" sz="2400" dirty="0">
              <a:cs typeface="B Nazanin" panose="00000400000000000000" pitchFamily="2" charset="-78"/>
            </a:endParaRPr>
          </a:p>
        </p:txBody>
      </p:sp>
      <p:pic>
        <p:nvPicPr>
          <p:cNvPr id="2050" name="Picture 2" descr="زیرماژول , Submodule">
            <a:extLst>
              <a:ext uri="{FF2B5EF4-FFF2-40B4-BE49-F238E27FC236}">
                <a16:creationId xmlns:a16="http://schemas.microsoft.com/office/drawing/2014/main" id="{2D4C646C-5FB2-15A7-194F-A7D7EF271C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147"/>
          <a:stretch/>
        </p:blipFill>
        <p:spPr bwMode="auto">
          <a:xfrm>
            <a:off x="800100" y="3931141"/>
            <a:ext cx="5486802" cy="2200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251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8B76B-A9D2-474D-A4A2-0B7681358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992" y="2757765"/>
            <a:ext cx="7543800" cy="1028700"/>
          </a:xfrm>
        </p:spPr>
        <p:txBody>
          <a:bodyPr>
            <a:normAutofit/>
          </a:bodyPr>
          <a:lstStyle/>
          <a:p>
            <a:pPr algn="ctr" rtl="1"/>
            <a:r>
              <a:rPr lang="fa-IR" sz="4050" dirty="0">
                <a:cs typeface="B Nazanin" panose="00000400000000000000" pitchFamily="2" charset="-78"/>
              </a:rPr>
              <a:t>جلسه چهارم</a:t>
            </a:r>
            <a:endParaRPr lang="en-US" sz="4050" dirty="0">
              <a:cs typeface="B Nazanin" panose="00000400000000000000" pitchFamily="2" charset="-78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C2CC2A-31CB-4A85-8DEE-5AA4531B8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A1A0-FE44-40F2-B3FB-B783696275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19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D1769-447B-4CCE-A258-E9146E3F3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>
                <a:cs typeface="B Nazanin" panose="00000400000000000000" pitchFamily="2" charset="-78"/>
              </a:rPr>
              <a:t>آزمایش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EC54D-90E6-4E42-A73E-1FD7FB6C1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2000" b="1" dirty="0">
                <a:solidFill>
                  <a:srgbClr val="000000"/>
                </a:solidFill>
                <a:latin typeface="BNazanin"/>
                <a:cs typeface="B Nazanin" panose="00000400000000000000" pitchFamily="2" charset="-78"/>
              </a:rPr>
              <a:t>گزارش کار:</a:t>
            </a:r>
          </a:p>
          <a:p>
            <a:pPr algn="r" rtl="1"/>
            <a:r>
              <a:rPr lang="fa-IR" sz="2000" b="1" dirty="0">
                <a:solidFill>
                  <a:srgbClr val="000000"/>
                </a:solidFill>
                <a:latin typeface="BNazanin"/>
                <a:cs typeface="B Nazanin" panose="00000400000000000000" pitchFamily="2" charset="-78"/>
              </a:rPr>
              <a:t>كد قابل سنتز براي پياده سازي جمع كننده 4 بیتی از طریق طراحی سلسله مراتبی</a:t>
            </a:r>
          </a:p>
          <a:p>
            <a:pPr algn="r" rtl="1"/>
            <a:r>
              <a:rPr lang="fa-IR" sz="2000" b="1" dirty="0">
                <a:solidFill>
                  <a:srgbClr val="000000"/>
                </a:solidFill>
                <a:latin typeface="BNazanin"/>
                <a:cs typeface="B Nazanin" panose="00000400000000000000" pitchFamily="2" charset="-78"/>
              </a:rPr>
              <a:t>شکل موج خروجی جمع کننده 4 بیتی</a:t>
            </a:r>
            <a:br>
              <a:rPr lang="fa-IR" sz="2000" dirty="0">
                <a:cs typeface="B Nazanin" panose="00000400000000000000" pitchFamily="2" charset="-78"/>
              </a:rPr>
            </a:b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9C727-8A8D-4396-B389-AFB24F926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A1A0-FE44-40F2-B3FB-B7836962752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96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8B76B-A9D2-474D-A4A2-0B7681358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1117" y="1464149"/>
            <a:ext cx="1601766" cy="1028700"/>
          </a:xfrm>
        </p:spPr>
        <p:txBody>
          <a:bodyPr>
            <a:normAutofit/>
          </a:bodyPr>
          <a:lstStyle/>
          <a:p>
            <a:pPr algn="ctr" rtl="1"/>
            <a:r>
              <a:rPr lang="fa-IR" sz="3000" dirty="0">
                <a:cs typeface="B Nazanin" panose="00000400000000000000" pitchFamily="2" charset="-78"/>
              </a:rPr>
              <a:t>جلسه پنجم</a:t>
            </a:r>
            <a:endParaRPr lang="en-US" sz="3000" dirty="0">
              <a:cs typeface="B Nazanin" panose="00000400000000000000" pitchFamily="2" charset="-78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DA5F49-1250-44E6-BCA5-D189940B1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A1A0-FE44-40F2-B3FB-B78369627520}" type="slidenum">
              <a:rPr lang="en-US" smtClean="0"/>
              <a:t>21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95FF444-8AAE-4059-A074-F98295152277}"/>
              </a:ext>
            </a:extLst>
          </p:cNvPr>
          <p:cNvSpPr txBox="1">
            <a:spLocks/>
          </p:cNvSpPr>
          <p:nvPr/>
        </p:nvSpPr>
        <p:spPr>
          <a:xfrm>
            <a:off x="800100" y="2989479"/>
            <a:ext cx="7543800" cy="102870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 rtl="1"/>
            <a:r>
              <a:rPr lang="en-US" sz="3000" dirty="0" err="1">
                <a:cs typeface="B Nazanin" panose="00000400000000000000" pitchFamily="2" charset="-78"/>
              </a:rPr>
              <a:t>TestBench</a:t>
            </a:r>
            <a:endParaRPr lang="en-US" sz="30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10327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8B76B-A9D2-474D-A4A2-0B7681358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261957"/>
            <a:ext cx="7543800" cy="1028700"/>
          </a:xfrm>
        </p:spPr>
        <p:txBody>
          <a:bodyPr>
            <a:normAutofit/>
          </a:bodyPr>
          <a:lstStyle/>
          <a:p>
            <a:pPr rtl="1"/>
            <a:r>
              <a:rPr lang="fa-IR" sz="2400" dirty="0">
                <a:cs typeface="B Nazanin" panose="00000400000000000000" pitchFamily="2" charset="-78"/>
              </a:rPr>
              <a:t>اختصاص مقدار به ورودی های مدار – روش اول</a:t>
            </a: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FD26CE-C65D-499B-B72C-F9FEF96C97D7}"/>
              </a:ext>
            </a:extLst>
          </p:cNvPr>
          <p:cNvSpPr txBox="1"/>
          <p:nvPr/>
        </p:nvSpPr>
        <p:spPr>
          <a:xfrm>
            <a:off x="438412" y="1488758"/>
            <a:ext cx="83626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1"/>
            <a:r>
              <a:rPr lang="fa-IR" b="1" dirty="0">
                <a:cs typeface="B Nazanin" panose="00000400000000000000" pitchFamily="2" charset="-78"/>
              </a:rPr>
              <a:t>استفاده از شکل موج:</a:t>
            </a:r>
            <a:endParaRPr lang="en-US" b="1" dirty="0">
              <a:cs typeface="B Nazanin" panose="00000400000000000000" pitchFamily="2" charset="-78"/>
            </a:endParaRPr>
          </a:p>
          <a:p>
            <a:pPr marL="214313" indent="-214313" algn="just" rtl="1">
              <a:buFont typeface="Wingdings" panose="05000000000000000000" pitchFamily="2" charset="2"/>
              <a:buChar char="§"/>
            </a:pPr>
            <a:r>
              <a:rPr lang="fa-IR" b="1" dirty="0">
                <a:cs typeface="B Nazanin" panose="00000400000000000000" pitchFamily="2" charset="-78"/>
              </a:rPr>
              <a:t>در نرم افزار  </a:t>
            </a:r>
            <a:r>
              <a:rPr lang="en-US" sz="1600" b="1" dirty="0" err="1">
                <a:cs typeface="B Nazanin" panose="00000400000000000000" pitchFamily="2" charset="-78"/>
              </a:rPr>
              <a:t>Isim</a:t>
            </a:r>
            <a:r>
              <a:rPr lang="fa-IR" b="1" dirty="0">
                <a:cs typeface="B Nazanin" panose="00000400000000000000" pitchFamily="2" charset="-78"/>
              </a:rPr>
              <a:t> میتوان با کلیک روی نام سیگنال ها و پورت ها و انتخاب گزینه </a:t>
            </a:r>
            <a:r>
              <a:rPr lang="en-US" sz="1600" b="1" dirty="0">
                <a:solidFill>
                  <a:schemeClr val="accent2"/>
                </a:solidFill>
                <a:cs typeface="B Nazanin" panose="00000400000000000000" pitchFamily="2" charset="-78"/>
              </a:rPr>
              <a:t>Force</a:t>
            </a:r>
            <a:r>
              <a:rPr lang="en-US" b="1" dirty="0">
                <a:solidFill>
                  <a:schemeClr val="accent2"/>
                </a:solidFill>
                <a:cs typeface="B Nazanin" panose="00000400000000000000" pitchFamily="2" charset="-78"/>
              </a:rPr>
              <a:t> </a:t>
            </a:r>
            <a:r>
              <a:rPr lang="en-US" sz="1600" b="1" dirty="0">
                <a:solidFill>
                  <a:schemeClr val="accent2"/>
                </a:solidFill>
                <a:cs typeface="B Nazanin" panose="00000400000000000000" pitchFamily="2" charset="-78"/>
              </a:rPr>
              <a:t>Constant</a:t>
            </a:r>
            <a:r>
              <a:rPr lang="fa-IR" b="1" dirty="0">
                <a:solidFill>
                  <a:schemeClr val="accent2"/>
                </a:solidFill>
                <a:cs typeface="B Nazanin" panose="00000400000000000000" pitchFamily="2" charset="-78"/>
              </a:rPr>
              <a:t> </a:t>
            </a:r>
            <a:r>
              <a:rPr lang="fa-IR" b="1" dirty="0">
                <a:cs typeface="B Nazanin" panose="00000400000000000000" pitchFamily="2" charset="-78"/>
              </a:rPr>
              <a:t>یا گزینه </a:t>
            </a:r>
            <a:r>
              <a:rPr lang="en-US" sz="1600" b="1" dirty="0">
                <a:solidFill>
                  <a:schemeClr val="accent2"/>
                </a:solidFill>
                <a:cs typeface="B Nazanin" panose="00000400000000000000" pitchFamily="2" charset="-78"/>
              </a:rPr>
              <a:t>Force</a:t>
            </a:r>
            <a:r>
              <a:rPr lang="en-US" b="1" dirty="0">
                <a:solidFill>
                  <a:schemeClr val="accent2"/>
                </a:solidFill>
                <a:cs typeface="B Nazanin" panose="00000400000000000000" pitchFamily="2" charset="-78"/>
              </a:rPr>
              <a:t> </a:t>
            </a:r>
            <a:r>
              <a:rPr lang="en-US" sz="1600" b="1" dirty="0">
                <a:solidFill>
                  <a:schemeClr val="accent2"/>
                </a:solidFill>
                <a:cs typeface="B Nazanin" panose="00000400000000000000" pitchFamily="2" charset="-78"/>
              </a:rPr>
              <a:t>Clock</a:t>
            </a:r>
            <a:r>
              <a:rPr lang="fa-IR" b="1" dirty="0">
                <a:solidFill>
                  <a:schemeClr val="accent2"/>
                </a:solidFill>
                <a:cs typeface="B Nazanin" panose="00000400000000000000" pitchFamily="2" charset="-78"/>
              </a:rPr>
              <a:t> </a:t>
            </a:r>
            <a:r>
              <a:rPr lang="fa-IR" b="1" dirty="0">
                <a:cs typeface="B Nazanin" panose="00000400000000000000" pitchFamily="2" charset="-78"/>
              </a:rPr>
              <a:t>به سیگنال ها مقدار مورد نظر در بازه زمانی مورد نظر را تخصیص داد و سپس شبیه سازی را انجام داد.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B1F7D0-167B-4858-A28B-97F4DC8E7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343" y="2762314"/>
            <a:ext cx="5014913" cy="337899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DBC017-043B-4B23-A72D-253A1D5B5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A1A0-FE44-40F2-B3FB-B7836962752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95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8B76B-A9D2-474D-A4A2-0B7681358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274486"/>
            <a:ext cx="7543800" cy="1028700"/>
          </a:xfrm>
        </p:spPr>
        <p:txBody>
          <a:bodyPr>
            <a:normAutofit/>
          </a:bodyPr>
          <a:lstStyle/>
          <a:p>
            <a:pPr rtl="1"/>
            <a:r>
              <a:rPr lang="en-US" sz="2400" dirty="0">
                <a:cs typeface="B Nazanin" panose="00000400000000000000" pitchFamily="2" charset="-78"/>
              </a:rPr>
              <a:t>Force constant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FD26CE-C65D-499B-B72C-F9FEF96C97D7}"/>
              </a:ext>
            </a:extLst>
          </p:cNvPr>
          <p:cNvSpPr txBox="1"/>
          <p:nvPr/>
        </p:nvSpPr>
        <p:spPr>
          <a:xfrm>
            <a:off x="450937" y="1219643"/>
            <a:ext cx="83501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1"/>
            <a:r>
              <a:rPr lang="fa-IR" b="1" dirty="0">
                <a:cs typeface="B Nazanin" panose="00000400000000000000" pitchFamily="2" charset="-78"/>
              </a:rPr>
              <a:t>با این گزینه می توان مقدار ثابتی را در محدوده زمانی معین به سیگنال اختصاص داد.</a:t>
            </a:r>
          </a:p>
          <a:p>
            <a:pPr marL="214313" indent="-214313" algn="just" rtl="1">
              <a:buFont typeface="Wingdings" panose="05000000000000000000" pitchFamily="2" charset="2"/>
              <a:buChar char="§"/>
            </a:pPr>
            <a:r>
              <a:rPr lang="en-US" b="1" dirty="0">
                <a:cs typeface="B Nazanin" panose="00000400000000000000" pitchFamily="2" charset="-78"/>
              </a:rPr>
              <a:t>:Force to Value</a:t>
            </a:r>
            <a:r>
              <a:rPr lang="fa-IR" b="1" dirty="0">
                <a:cs typeface="B Nazanin" panose="00000400000000000000" pitchFamily="2" charset="-78"/>
              </a:rPr>
              <a:t> مقدار سیگنال که می تواند یکی از مقادیر 0, 1,</a:t>
            </a:r>
            <a:r>
              <a:rPr lang="en-US" b="1" dirty="0">
                <a:cs typeface="B Nazanin" panose="00000400000000000000" pitchFamily="2" charset="-78"/>
              </a:rPr>
              <a:t>X,Z</a:t>
            </a:r>
            <a:r>
              <a:rPr lang="fa-IR" b="1" dirty="0">
                <a:cs typeface="B Nazanin" panose="00000400000000000000" pitchFamily="2" charset="-78"/>
              </a:rPr>
              <a:t> باشد.</a:t>
            </a:r>
          </a:p>
          <a:p>
            <a:pPr marL="214313" indent="-214313" algn="r" rtl="1">
              <a:buFont typeface="Wingdings" panose="05000000000000000000" pitchFamily="2" charset="2"/>
              <a:buChar char="§"/>
            </a:pPr>
            <a:r>
              <a:rPr lang="en-US" b="1" dirty="0">
                <a:cs typeface="B Nazanin" panose="00000400000000000000" pitchFamily="2" charset="-78"/>
              </a:rPr>
              <a:t>Starting at Time Offset</a:t>
            </a:r>
            <a:r>
              <a:rPr lang="fa-IR" b="1" dirty="0">
                <a:cs typeface="B Nazanin" panose="00000400000000000000" pitchFamily="2" charset="-78"/>
              </a:rPr>
              <a:t>: زمان شروع مقداردهی</a:t>
            </a:r>
            <a:endParaRPr lang="en-US" b="1" dirty="0">
              <a:cs typeface="B Nazanin" panose="00000400000000000000" pitchFamily="2" charset="-78"/>
            </a:endParaRPr>
          </a:p>
          <a:p>
            <a:pPr marL="214313" indent="-214313" algn="r" rtl="1">
              <a:buFont typeface="Wingdings" panose="05000000000000000000" pitchFamily="2" charset="2"/>
              <a:buChar char="§"/>
            </a:pPr>
            <a:r>
              <a:rPr lang="en-US" b="1" dirty="0">
                <a:cs typeface="B Nazanin" panose="00000400000000000000" pitchFamily="2" charset="-78"/>
              </a:rPr>
              <a:t>: Cancel after Time Offset</a:t>
            </a:r>
            <a:r>
              <a:rPr lang="fa-IR" b="1" dirty="0">
                <a:cs typeface="B Nazanin" panose="00000400000000000000" pitchFamily="2" charset="-78"/>
              </a:rPr>
              <a:t> زمان اتمام مقداردهی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D532BD-F699-4000-8A26-FDD5B0EAD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066" y="2680143"/>
            <a:ext cx="4283903" cy="350346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7C0599-488D-4E2C-83A0-8A1598B6C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A1A0-FE44-40F2-B3FB-B7836962752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57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gital Video Integrity | RGB Spectrum">
            <a:extLst>
              <a:ext uri="{FF2B5EF4-FFF2-40B4-BE49-F238E27FC236}">
                <a16:creationId xmlns:a16="http://schemas.microsoft.com/office/drawing/2014/main" id="{FCFDA209-7394-60A8-2A84-EDA4A20A61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0"/>
          <a:stretch/>
        </p:blipFill>
        <p:spPr bwMode="auto">
          <a:xfrm>
            <a:off x="4283902" y="4586621"/>
            <a:ext cx="4419770" cy="1780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Bracket 5">
            <a:extLst>
              <a:ext uri="{FF2B5EF4-FFF2-40B4-BE49-F238E27FC236}">
                <a16:creationId xmlns:a16="http://schemas.microsoft.com/office/drawing/2014/main" id="{8D0756BE-D7F1-83D6-F49D-57376B803C1D}"/>
              </a:ext>
            </a:extLst>
          </p:cNvPr>
          <p:cNvSpPr/>
          <p:nvPr/>
        </p:nvSpPr>
        <p:spPr>
          <a:xfrm rot="5400000">
            <a:off x="6194650" y="4726796"/>
            <a:ext cx="69400" cy="1905000"/>
          </a:xfrm>
          <a:prstGeom prst="rightBracke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9441BA-1A09-AC74-9DED-4E6C2D223049}"/>
              </a:ext>
            </a:extLst>
          </p:cNvPr>
          <p:cNvSpPr txBox="1"/>
          <p:nvPr/>
        </p:nvSpPr>
        <p:spPr>
          <a:xfrm>
            <a:off x="5765800" y="5644146"/>
            <a:ext cx="98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Period</a:t>
            </a:r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F3201273-856C-CD14-C5F8-DC39C05FDD0C}"/>
              </a:ext>
            </a:extLst>
          </p:cNvPr>
          <p:cNvSpPr/>
          <p:nvPr/>
        </p:nvSpPr>
        <p:spPr>
          <a:xfrm rot="16200000">
            <a:off x="7648773" y="4563680"/>
            <a:ext cx="45719" cy="859255"/>
          </a:xfrm>
          <a:prstGeom prst="rightBracke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B1F6C8-9AD1-FB19-E4DD-0C7C6753AEC3}"/>
              </a:ext>
            </a:extLst>
          </p:cNvPr>
          <p:cNvSpPr txBox="1"/>
          <p:nvPr/>
        </p:nvSpPr>
        <p:spPr>
          <a:xfrm>
            <a:off x="7153436" y="4657560"/>
            <a:ext cx="1236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Duty Cycle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58B76B-A9D2-474D-A4A2-0B7681358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30108"/>
            <a:ext cx="7543800" cy="1028700"/>
          </a:xfrm>
        </p:spPr>
        <p:txBody>
          <a:bodyPr>
            <a:normAutofit/>
          </a:bodyPr>
          <a:lstStyle/>
          <a:p>
            <a:pPr rtl="1"/>
            <a:r>
              <a:rPr lang="en-US" sz="2400" dirty="0">
                <a:cs typeface="B Nazanin" panose="00000400000000000000" pitchFamily="2" charset="-78"/>
              </a:rPr>
              <a:t>Force clock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FD26CE-C65D-499B-B72C-F9FEF96C97D7}"/>
              </a:ext>
            </a:extLst>
          </p:cNvPr>
          <p:cNvSpPr txBox="1"/>
          <p:nvPr/>
        </p:nvSpPr>
        <p:spPr>
          <a:xfrm>
            <a:off x="342900" y="874252"/>
            <a:ext cx="840026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3" indent="-214313" algn="just" rtl="1">
              <a:buFont typeface="Wingdings" panose="05000000000000000000" pitchFamily="2" charset="2"/>
              <a:buChar char="§"/>
            </a:pPr>
            <a:r>
              <a:rPr lang="fa-IR" b="1" dirty="0">
                <a:cs typeface="B Nazanin" panose="00000400000000000000" pitchFamily="2" charset="-78"/>
              </a:rPr>
              <a:t>با این گزینه می توان مقادیری به سیگنال تخصیص داد که به تناوب بین دو مقدار در محدوده زمانی معین تغییر می کند.</a:t>
            </a:r>
          </a:p>
          <a:p>
            <a:pPr marL="214313" indent="-214313" algn="just" rtl="1">
              <a:buFont typeface="Wingdings" panose="05000000000000000000" pitchFamily="2" charset="2"/>
              <a:buChar char="§"/>
            </a:pPr>
            <a:r>
              <a:rPr lang="en-US" b="1" dirty="0">
                <a:cs typeface="B Nazanin" panose="00000400000000000000" pitchFamily="2" charset="-78"/>
              </a:rPr>
              <a:t>Leading Edge Value</a:t>
            </a:r>
            <a:r>
              <a:rPr lang="fa-IR" b="1" dirty="0">
                <a:cs typeface="B Nazanin" panose="00000400000000000000" pitchFamily="2" charset="-78"/>
              </a:rPr>
              <a:t>: مقدار تخصیص یافته برای لبه اول سیگنال که میتواند یکی از مقادیر</a:t>
            </a:r>
            <a:r>
              <a:rPr lang="en-US" b="1" dirty="0">
                <a:cs typeface="B Nazanin" panose="00000400000000000000" pitchFamily="2" charset="-78"/>
              </a:rPr>
              <a:t>, Z</a:t>
            </a:r>
            <a:r>
              <a:rPr lang="fa-IR" b="1" dirty="0">
                <a:cs typeface="B Nazanin" panose="00000400000000000000" pitchFamily="2" charset="-78"/>
              </a:rPr>
              <a:t>0, 1, </a:t>
            </a:r>
            <a:r>
              <a:rPr lang="en-US" b="1" dirty="0">
                <a:cs typeface="B Nazanin" panose="00000400000000000000" pitchFamily="2" charset="-78"/>
              </a:rPr>
              <a:t>X </a:t>
            </a:r>
            <a:r>
              <a:rPr lang="fa-IR" b="1" dirty="0">
                <a:cs typeface="B Nazanin" panose="00000400000000000000" pitchFamily="2" charset="-78"/>
              </a:rPr>
              <a:t>باشد.</a:t>
            </a:r>
          </a:p>
          <a:p>
            <a:pPr marL="214313" indent="-214313" algn="just" rtl="1">
              <a:buFont typeface="Wingdings" panose="05000000000000000000" pitchFamily="2" charset="2"/>
              <a:buChar char="§"/>
            </a:pPr>
            <a:r>
              <a:rPr lang="en-US" b="1" dirty="0">
                <a:cs typeface="B Nazanin" panose="00000400000000000000" pitchFamily="2" charset="-78"/>
              </a:rPr>
              <a:t>Trailing Edge Value</a:t>
            </a:r>
            <a:r>
              <a:rPr lang="fa-IR" b="1" dirty="0">
                <a:cs typeface="B Nazanin" panose="00000400000000000000" pitchFamily="2" charset="-78"/>
              </a:rPr>
              <a:t>: مقدار تخصیص یافته برای لبه دوم سیگنال که میتواند یکی از مقادیر 0, 1, </a:t>
            </a:r>
            <a:r>
              <a:rPr lang="en-US" b="1" dirty="0">
                <a:cs typeface="B Nazanin" panose="00000400000000000000" pitchFamily="2" charset="-78"/>
              </a:rPr>
              <a:t>X,Z</a:t>
            </a:r>
            <a:r>
              <a:rPr lang="fa-IR" b="1" dirty="0">
                <a:cs typeface="B Nazanin" panose="00000400000000000000" pitchFamily="2" charset="-78"/>
              </a:rPr>
              <a:t>باشد.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9A9FF5-3D3C-46D0-B585-1C940D248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19" y="2513337"/>
            <a:ext cx="3875831" cy="395723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8178B6-FE11-41BA-ADC6-E52182B41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A1A0-FE44-40F2-B3FB-B78369627520}" type="slidenum">
              <a:rPr lang="en-US" smtClean="0"/>
              <a:t>24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89E388-8CD4-93E1-D299-66D8C49DE3D1}"/>
              </a:ext>
            </a:extLst>
          </p:cNvPr>
          <p:cNvSpPr txBox="1"/>
          <p:nvPr/>
        </p:nvSpPr>
        <p:spPr>
          <a:xfrm>
            <a:off x="4161150" y="2407865"/>
            <a:ext cx="457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3" indent="-214313" algn="just" rtl="1">
              <a:buFont typeface="Wingdings" panose="05000000000000000000" pitchFamily="2" charset="2"/>
              <a:buChar char="§"/>
            </a:pPr>
            <a:endParaRPr lang="fa-IR" b="1" dirty="0">
              <a:cs typeface="B Nazanin" panose="00000400000000000000" pitchFamily="2" charset="-78"/>
            </a:endParaRPr>
          </a:p>
          <a:p>
            <a:pPr marL="214313" indent="-214313" algn="just" rtl="1">
              <a:buFont typeface="Wingdings" panose="05000000000000000000" pitchFamily="2" charset="2"/>
              <a:buChar char="§"/>
            </a:pPr>
            <a:r>
              <a:rPr lang="en-US" b="1" dirty="0">
                <a:cs typeface="B Nazanin" panose="00000400000000000000" pitchFamily="2" charset="-78"/>
              </a:rPr>
              <a:t>Starting at Time Offset</a:t>
            </a:r>
            <a:r>
              <a:rPr lang="fa-IR" b="1" dirty="0">
                <a:cs typeface="B Nazanin" panose="00000400000000000000" pitchFamily="2" charset="-78"/>
              </a:rPr>
              <a:t>: زمان شروع مقداردهی</a:t>
            </a:r>
            <a:endParaRPr lang="en-US" b="1" dirty="0">
              <a:cs typeface="B Nazanin" panose="00000400000000000000" pitchFamily="2" charset="-78"/>
            </a:endParaRPr>
          </a:p>
          <a:p>
            <a:pPr marL="214313" indent="-214313" algn="just" rtl="1">
              <a:buFont typeface="Wingdings" panose="05000000000000000000" pitchFamily="2" charset="2"/>
              <a:buChar char="§"/>
            </a:pPr>
            <a:r>
              <a:rPr lang="en-US" b="1" dirty="0">
                <a:cs typeface="B Nazanin" panose="00000400000000000000" pitchFamily="2" charset="-78"/>
              </a:rPr>
              <a:t>:Cancel after Time Offset</a:t>
            </a:r>
            <a:r>
              <a:rPr lang="fa-IR" b="1" dirty="0">
                <a:cs typeface="B Nazanin" panose="00000400000000000000" pitchFamily="2" charset="-78"/>
              </a:rPr>
              <a:t> زمان اتمام مقداردهی</a:t>
            </a:r>
            <a:endParaRPr lang="en-US" b="1" dirty="0">
              <a:cs typeface="B Nazanin" panose="00000400000000000000" pitchFamily="2" charset="-78"/>
            </a:endParaRPr>
          </a:p>
          <a:p>
            <a:pPr marL="214313" indent="-214313" algn="just" rtl="1">
              <a:buFont typeface="Wingdings" panose="05000000000000000000" pitchFamily="2" charset="2"/>
              <a:buChar char="§"/>
            </a:pPr>
            <a:r>
              <a:rPr lang="en-US" b="1" dirty="0">
                <a:cs typeface="B Nazanin" panose="00000400000000000000" pitchFamily="2" charset="-78"/>
              </a:rPr>
              <a:t> :Period</a:t>
            </a:r>
            <a:r>
              <a:rPr lang="fa-IR" b="1" dirty="0">
                <a:cs typeface="B Nazanin" panose="00000400000000000000" pitchFamily="2" charset="-78"/>
              </a:rPr>
              <a:t>دوره تناوب یا طول پالس ساعت که برحسب زمان و واحد زمانی باید مشخص شود.</a:t>
            </a:r>
          </a:p>
        </p:txBody>
      </p:sp>
    </p:spTree>
    <p:extLst>
      <p:ext uri="{BB962C8B-B14F-4D97-AF65-F5344CB8AC3E}">
        <p14:creationId xmlns:p14="http://schemas.microsoft.com/office/powerpoint/2010/main" val="741296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8B76B-A9D2-474D-A4A2-0B7681358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946" y="469135"/>
            <a:ext cx="2153654" cy="405367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cs typeface="B Nazanin" panose="00000400000000000000" pitchFamily="2" charset="-78"/>
              </a:rPr>
              <a:t>Test Bench 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FD26CE-C65D-499B-B72C-F9FEF96C97D7}"/>
              </a:ext>
            </a:extLst>
          </p:cNvPr>
          <p:cNvSpPr txBox="1"/>
          <p:nvPr/>
        </p:nvSpPr>
        <p:spPr>
          <a:xfrm>
            <a:off x="360946" y="1214486"/>
            <a:ext cx="849773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0735" indent="-160735" algn="just" rtl="1">
              <a:buFont typeface="Wingdings" panose="05000000000000000000" pitchFamily="2" charset="2"/>
              <a:buChar char="§"/>
            </a:pPr>
            <a:r>
              <a:rPr lang="fa-IR" b="1" dirty="0">
                <a:cs typeface="B Nazanin" panose="00000400000000000000" pitchFamily="2" charset="-78"/>
              </a:rPr>
              <a:t>میتوان برای تست مدار یک فایل جدید ایجاد و با استفاده از دستورات </a:t>
            </a:r>
            <a:r>
              <a:rPr lang="en-US" b="1" dirty="0">
                <a:cs typeface="B Nazanin" panose="00000400000000000000" pitchFamily="2" charset="-78"/>
              </a:rPr>
              <a:t>VHDL</a:t>
            </a:r>
            <a:r>
              <a:rPr lang="fa-IR" b="1" dirty="0">
                <a:cs typeface="B Nazanin" panose="00000400000000000000" pitchFamily="2" charset="-78"/>
              </a:rPr>
              <a:t> یا </a:t>
            </a:r>
            <a:r>
              <a:rPr lang="en-US" b="1" dirty="0">
                <a:cs typeface="B Nazanin" panose="00000400000000000000" pitchFamily="2" charset="-78"/>
              </a:rPr>
              <a:t>Verilog</a:t>
            </a:r>
            <a:r>
              <a:rPr lang="fa-IR" b="1" dirty="0">
                <a:cs typeface="B Nazanin" panose="00000400000000000000" pitchFamily="2" charset="-78"/>
              </a:rPr>
              <a:t> به ورودی</a:t>
            </a:r>
            <a:r>
              <a:rPr lang="en-US" b="1" dirty="0">
                <a:cs typeface="B Nazanin" panose="00000400000000000000" pitchFamily="2" charset="-78"/>
              </a:rPr>
              <a:t> </a:t>
            </a:r>
            <a:r>
              <a:rPr lang="fa-IR" b="1" dirty="0">
                <a:cs typeface="B Nazanin" panose="00000400000000000000" pitchFamily="2" charset="-78"/>
              </a:rPr>
              <a:t>های مختلف در زمان های مورد نظر مقدار نسبت داد و شبیه سازی را انجام داد. به این فایل </a:t>
            </a:r>
            <a:r>
              <a:rPr lang="en-US" b="1" dirty="0" err="1">
                <a:cs typeface="B Nazanin" panose="00000400000000000000" pitchFamily="2" charset="-78"/>
              </a:rPr>
              <a:t>TestBench</a:t>
            </a:r>
            <a:r>
              <a:rPr lang="fa-IR" b="1" dirty="0">
                <a:cs typeface="B Nazanin" panose="00000400000000000000" pitchFamily="2" charset="-78"/>
              </a:rPr>
              <a:t> گفته می شود.</a:t>
            </a:r>
          </a:p>
          <a:p>
            <a:pPr marL="160735" indent="-160735" algn="just" rtl="1">
              <a:buFont typeface="Wingdings" panose="05000000000000000000" pitchFamily="2" charset="2"/>
              <a:buChar char="§"/>
            </a:pPr>
            <a:r>
              <a:rPr lang="fa-IR" b="1" dirty="0">
                <a:cs typeface="B Nazanin" panose="00000400000000000000" pitchFamily="2" charset="-78"/>
              </a:rPr>
              <a:t>برای این کار </a:t>
            </a:r>
            <a:r>
              <a:rPr lang="fa-IR" b="1" dirty="0">
                <a:solidFill>
                  <a:schemeClr val="accent2"/>
                </a:solidFill>
                <a:cs typeface="B Nazanin" panose="00000400000000000000" pitchFamily="2" charset="-78"/>
              </a:rPr>
              <a:t>بعد از آنکه مدار سنتز </a:t>
            </a:r>
            <a:r>
              <a:rPr lang="fa-IR" b="1" dirty="0">
                <a:cs typeface="B Nazanin" panose="00000400000000000000" pitchFamily="2" charset="-78"/>
              </a:rPr>
              <a:t>شد، یک منبع جدید در پروژه (گزینه </a:t>
            </a:r>
            <a:r>
              <a:rPr lang="en-US" sz="1600" b="1" dirty="0">
                <a:cs typeface="B Nazanin" panose="00000400000000000000" pitchFamily="2" charset="-78"/>
              </a:rPr>
              <a:t>New Source</a:t>
            </a:r>
            <a:r>
              <a:rPr lang="fa-IR" b="1" dirty="0">
                <a:cs typeface="B Nazanin" panose="00000400000000000000" pitchFamily="2" charset="-78"/>
              </a:rPr>
              <a:t>) ایجاد میکنیم، بعد گزینه </a:t>
            </a:r>
            <a:r>
              <a:rPr lang="en-US" sz="1600" b="1" dirty="0">
                <a:cs typeface="B Nazanin" panose="00000400000000000000" pitchFamily="2" charset="-78"/>
              </a:rPr>
              <a:t>VHDL Test Bench</a:t>
            </a:r>
            <a:r>
              <a:rPr lang="fa-IR" sz="1600" b="1" dirty="0">
                <a:cs typeface="B Nazanin" panose="00000400000000000000" pitchFamily="2" charset="-78"/>
              </a:rPr>
              <a:t> </a:t>
            </a:r>
            <a:r>
              <a:rPr lang="fa-IR" b="1" dirty="0">
                <a:cs typeface="B Nazanin" panose="00000400000000000000" pitchFamily="2" charset="-78"/>
              </a:rPr>
              <a:t>را انتخاب و نامگذاری میکنیم.</a:t>
            </a:r>
          </a:p>
          <a:p>
            <a:pPr marL="160735" indent="-160735" algn="just" rtl="1">
              <a:buFont typeface="Wingdings" panose="05000000000000000000" pitchFamily="2" charset="2"/>
              <a:buChar char="§"/>
            </a:pPr>
            <a:endParaRPr lang="fa-IR" b="1" dirty="0">
              <a:cs typeface="B Nazanin" panose="00000400000000000000" pitchFamily="2" charset="-78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F646EA-7437-4AB8-8F4A-D8BF7889E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A1A0-FE44-40F2-B3FB-B78369627520}" type="slidenum">
              <a:rPr lang="en-US" smtClean="0"/>
              <a:t>25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8FA2AF-1180-C681-86D2-03E098494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39" y="2713678"/>
            <a:ext cx="3761245" cy="35489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F3BB09-B55F-B857-18FE-C172A0DC2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178" y="2943468"/>
            <a:ext cx="4251408" cy="308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057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CB54D-59C8-059E-199D-7672A7906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1357163"/>
            <a:ext cx="7543800" cy="3931920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§"/>
            </a:pPr>
            <a:r>
              <a:rPr lang="fa-IR" sz="2000" dirty="0">
                <a:cs typeface="B Nazanin" panose="00000400000000000000" pitchFamily="2" charset="-78"/>
              </a:rPr>
              <a:t>کادر محاوره ای زیر از شما می خواهد فایل منبعی را که می خواهید با </a:t>
            </a:r>
            <a:r>
              <a:rPr lang="en-US" sz="2000" dirty="0">
                <a:cs typeface="B Nazanin" panose="00000400000000000000" pitchFamily="2" charset="-78"/>
              </a:rPr>
              <a:t>Test Bench</a:t>
            </a:r>
            <a:r>
              <a:rPr lang="fa-IR" sz="2000" dirty="0">
                <a:cs typeface="B Nazanin" panose="00000400000000000000" pitchFamily="2" charset="-78"/>
              </a:rPr>
              <a:t> مرتبط کنید، انتخاب کنید.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CAC3B-0F76-EFC5-95A2-99C38036F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A1A0-FE44-40F2-B3FB-B78369627520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53C2BC-6273-2626-683A-D12C2405B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170" y="2014194"/>
            <a:ext cx="5839640" cy="42392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BE49EC-FDB9-20E9-A124-2196AE2A0AF1}"/>
              </a:ext>
            </a:extLst>
          </p:cNvPr>
          <p:cNvSpPr txBox="1"/>
          <p:nvPr/>
        </p:nvSpPr>
        <p:spPr>
          <a:xfrm>
            <a:off x="397040" y="52519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cs typeface="B Nazanin" panose="00000400000000000000" pitchFamily="2" charset="-78"/>
              </a:rPr>
              <a:t>Test Bench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030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CB54D-59C8-059E-199D-7672A7906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1357163"/>
            <a:ext cx="7543800" cy="3931920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§"/>
            </a:pPr>
            <a:r>
              <a:rPr lang="fa-IR" sz="2000" dirty="0">
                <a:cs typeface="B Nazanin" panose="00000400000000000000" pitchFamily="2" charset="-78"/>
              </a:rPr>
              <a:t>با انتخاب </a:t>
            </a:r>
            <a:r>
              <a:rPr lang="en-US" sz="2000" dirty="0">
                <a:cs typeface="B Nazanin" panose="00000400000000000000" pitchFamily="2" charset="-78"/>
              </a:rPr>
              <a:t>Simulation</a:t>
            </a:r>
            <a:r>
              <a:rPr lang="fa-IR" sz="2000" dirty="0">
                <a:cs typeface="B Nazanin" panose="00000400000000000000" pitchFamily="2" charset="-78"/>
              </a:rPr>
              <a:t> فایل </a:t>
            </a:r>
            <a:r>
              <a:rPr lang="en-US" sz="2000" dirty="0">
                <a:cs typeface="B Nazanin" panose="00000400000000000000" pitchFamily="2" charset="-78"/>
              </a:rPr>
              <a:t>Test Bench</a:t>
            </a:r>
            <a:r>
              <a:rPr lang="fa-IR" sz="2000" dirty="0">
                <a:cs typeface="B Nazanin" panose="00000400000000000000" pitchFamily="2" charset="-78"/>
              </a:rPr>
              <a:t> را مشاهده میکنید.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fa-IR" sz="2000" dirty="0">
                <a:cs typeface="B Nazanin" panose="00000400000000000000" pitchFamily="2" charset="-78"/>
              </a:rPr>
              <a:t>چون فعلا تست بنچ را برای مدار </a:t>
            </a:r>
            <a:r>
              <a:rPr lang="fa-IR" sz="2000" dirty="0">
                <a:solidFill>
                  <a:schemeClr val="accent2"/>
                </a:solidFill>
                <a:cs typeface="B Nazanin" panose="00000400000000000000" pitchFamily="2" charset="-78"/>
              </a:rPr>
              <a:t>ترکیبی</a:t>
            </a:r>
            <a:r>
              <a:rPr lang="fa-IR" sz="2000" dirty="0">
                <a:cs typeface="B Nazanin" panose="00000400000000000000" pitchFamily="2" charset="-78"/>
              </a:rPr>
              <a:t> می نویسیم کدهای مربوط به کلاک را حذف یا کامنت می کنیم.</a:t>
            </a:r>
          </a:p>
          <a:p>
            <a:pPr algn="r" rtl="1">
              <a:buFont typeface="Wingdings" panose="05000000000000000000" pitchFamily="2" charset="2"/>
              <a:buChar char="§"/>
            </a:pP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CAC3B-0F76-EFC5-95A2-99C38036F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A1A0-FE44-40F2-B3FB-B78369627520}" type="slidenum">
              <a:rPr lang="en-US" smtClean="0"/>
              <a:t>27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BE49EC-FDB9-20E9-A124-2196AE2A0AF1}"/>
              </a:ext>
            </a:extLst>
          </p:cNvPr>
          <p:cNvSpPr txBox="1"/>
          <p:nvPr/>
        </p:nvSpPr>
        <p:spPr>
          <a:xfrm>
            <a:off x="397040" y="52519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cs typeface="B Nazanin" panose="00000400000000000000" pitchFamily="2" charset="-78"/>
              </a:rPr>
              <a:t>Test Bench (3)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BE00CA-9343-9F6A-BBDD-2296C407A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277" y="2282616"/>
            <a:ext cx="4552165" cy="393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8644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CB54D-59C8-059E-199D-7672A7906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1092469"/>
            <a:ext cx="7543800" cy="3931920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§"/>
            </a:pPr>
            <a:r>
              <a:rPr lang="en-US" sz="2000" dirty="0" err="1">
                <a:cs typeface="B Nazanin" panose="00000400000000000000" pitchFamily="2" charset="-78"/>
              </a:rPr>
              <a:t>clock_process</a:t>
            </a:r>
            <a:r>
              <a:rPr lang="fa-IR" sz="2000" dirty="0">
                <a:cs typeface="B Nazanin" panose="00000400000000000000" pitchFamily="2" charset="-78"/>
              </a:rPr>
              <a:t> را کامنت میکنیم.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en-US" sz="2000" dirty="0" err="1">
                <a:cs typeface="B Nazanin" panose="00000400000000000000" pitchFamily="2" charset="-78"/>
              </a:rPr>
              <a:t>Stim_proc</a:t>
            </a:r>
            <a:r>
              <a:rPr lang="fa-IR" sz="2000" dirty="0">
                <a:cs typeface="B Nazanin" panose="00000400000000000000" pitchFamily="2" charset="-78"/>
              </a:rPr>
              <a:t> را طبق ورودی های مدار و به دلخواه مقدار میدهیم.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fa-IR" sz="2000" dirty="0">
                <a:cs typeface="B Nazanin" panose="00000400000000000000" pitchFamily="2" charset="-78"/>
              </a:rPr>
              <a:t>تغییرات را ذخیره میکنیم.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CAC3B-0F76-EFC5-95A2-99C38036F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A1A0-FE44-40F2-B3FB-B78369627520}" type="slidenum">
              <a:rPr lang="en-US" smtClean="0"/>
              <a:t>28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BE49EC-FDB9-20E9-A124-2196AE2A0AF1}"/>
              </a:ext>
            </a:extLst>
          </p:cNvPr>
          <p:cNvSpPr txBox="1"/>
          <p:nvPr/>
        </p:nvSpPr>
        <p:spPr>
          <a:xfrm>
            <a:off x="397040" y="525193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cs typeface="B Nazanin" panose="00000400000000000000" pitchFamily="2" charset="-78"/>
              </a:rPr>
              <a:t>Test Bench (4)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B3D8E3-492B-2983-B876-C896702D0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40" y="2174192"/>
            <a:ext cx="3877216" cy="42963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6FAF1B-8BA8-4F79-658C-6DB722CE5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439" y="2298035"/>
            <a:ext cx="4039164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50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CB54D-59C8-059E-199D-7672A7906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2764" y="2512196"/>
            <a:ext cx="7543800" cy="3931920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§"/>
            </a:pPr>
            <a:r>
              <a:rPr lang="en-US" sz="2000" dirty="0">
                <a:cs typeface="B Nazanin" panose="00000400000000000000" pitchFamily="2" charset="-78"/>
              </a:rPr>
              <a:t>Behavioral Check Syntax</a:t>
            </a:r>
            <a:r>
              <a:rPr lang="fa-IR" sz="2000" dirty="0">
                <a:cs typeface="B Nazanin" panose="00000400000000000000" pitchFamily="2" charset="-78"/>
              </a:rPr>
              <a:t> را اجرا میکنیم.</a:t>
            </a:r>
            <a:endParaRPr lang="en-US" sz="2000" dirty="0">
              <a:cs typeface="B Nazanin" panose="00000400000000000000" pitchFamily="2" charset="-78"/>
            </a:endParaRP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en-US" sz="2000" dirty="0">
                <a:cs typeface="B Nazanin" panose="00000400000000000000" pitchFamily="2" charset="-78"/>
              </a:rPr>
              <a:t>Simulate Behavioral Model</a:t>
            </a:r>
            <a:r>
              <a:rPr lang="fa-IR" sz="2000" dirty="0">
                <a:cs typeface="B Nazanin" panose="00000400000000000000" pitchFamily="2" charset="-78"/>
              </a:rPr>
              <a:t> را اجرا میکنیم.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CAC3B-0F76-EFC5-95A2-99C38036F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A1A0-FE44-40F2-B3FB-B78369627520}" type="slidenum">
              <a:rPr lang="en-US" smtClean="0"/>
              <a:t>29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BE49EC-FDB9-20E9-A124-2196AE2A0AF1}"/>
              </a:ext>
            </a:extLst>
          </p:cNvPr>
          <p:cNvSpPr txBox="1"/>
          <p:nvPr/>
        </p:nvSpPr>
        <p:spPr>
          <a:xfrm>
            <a:off x="397040" y="525193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cs typeface="B Nazanin" panose="00000400000000000000" pitchFamily="2" charset="-78"/>
              </a:rPr>
              <a:t>Test Bench (5)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A8617B-5516-D6C5-5B5A-CF18ABC41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40" y="1779087"/>
            <a:ext cx="3658111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286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8B76B-A9D2-474D-A4A2-0B7681358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17" y="-222069"/>
            <a:ext cx="8242975" cy="6844938"/>
          </a:xfrm>
        </p:spPr>
        <p:txBody>
          <a:bodyPr>
            <a:normAutofit/>
          </a:bodyPr>
          <a:lstStyle/>
          <a:p>
            <a:pPr algn="r" rtl="1"/>
            <a:r>
              <a:rPr lang="fa-IR" sz="2400" dirty="0">
                <a:cs typeface="B Nazanin" panose="00000400000000000000" pitchFamily="2" charset="-78"/>
              </a:rPr>
              <a:t>سه روش تعریف معماری</a:t>
            </a:r>
            <a:r>
              <a:rPr lang="en-US" sz="2400" dirty="0">
                <a:cs typeface="B Nazanin" panose="00000400000000000000" pitchFamily="2" charset="-78"/>
              </a:rPr>
              <a:t>:</a:t>
            </a:r>
            <a:br>
              <a:rPr lang="fa-IR" sz="2400" dirty="0">
                <a:cs typeface="B Nazanin" panose="00000400000000000000" pitchFamily="2" charset="-78"/>
              </a:rPr>
            </a:br>
            <a:br>
              <a:rPr lang="fa-IR" sz="2400" dirty="0">
                <a:cs typeface="B Nazanin" panose="00000400000000000000" pitchFamily="2" charset="-78"/>
              </a:rPr>
            </a:br>
            <a:r>
              <a:rPr lang="fa-IR" sz="2400" dirty="0">
                <a:cs typeface="B Nazanin" panose="00000400000000000000" pitchFamily="2" charset="-78"/>
              </a:rPr>
              <a:t>1-  رفتاری </a:t>
            </a:r>
            <a:r>
              <a:rPr lang="en-US" sz="2400" dirty="0">
                <a:cs typeface="B Nazanin" panose="00000400000000000000" pitchFamily="2" charset="-78"/>
              </a:rPr>
              <a:t>(Behavioral)</a:t>
            </a:r>
            <a:br>
              <a:rPr lang="fa-IR" sz="2400" dirty="0">
                <a:cs typeface="B Nazanin" panose="00000400000000000000" pitchFamily="2" charset="-78"/>
              </a:rPr>
            </a:br>
            <a:br>
              <a:rPr lang="fa-IR" sz="2400" dirty="0">
                <a:cs typeface="B Nazanin" panose="00000400000000000000" pitchFamily="2" charset="-78"/>
              </a:rPr>
            </a:br>
            <a:br>
              <a:rPr lang="fa-IR" sz="2400" dirty="0">
                <a:cs typeface="B Nazanin" panose="00000400000000000000" pitchFamily="2" charset="-78"/>
              </a:rPr>
            </a:br>
            <a:r>
              <a:rPr lang="fa-IR" sz="2400" dirty="0">
                <a:cs typeface="B Nazanin" panose="00000400000000000000" pitchFamily="2" charset="-78"/>
              </a:rPr>
              <a:t>2- جریان داده </a:t>
            </a:r>
            <a:r>
              <a:rPr lang="en-US" sz="2400" dirty="0">
                <a:cs typeface="B Nazanin" panose="00000400000000000000" pitchFamily="2" charset="-78"/>
              </a:rPr>
              <a:t>(Data flow (RTL))</a:t>
            </a:r>
            <a:br>
              <a:rPr lang="en-US" sz="2400" dirty="0">
                <a:cs typeface="B Nazanin" panose="00000400000000000000" pitchFamily="2" charset="-78"/>
              </a:rPr>
            </a:br>
            <a:br>
              <a:rPr lang="en-US" sz="2400" dirty="0">
                <a:cs typeface="B Nazanin" panose="00000400000000000000" pitchFamily="2" charset="-78"/>
              </a:rPr>
            </a:br>
            <a:br>
              <a:rPr lang="en-US" sz="2400" dirty="0">
                <a:cs typeface="B Nazanin" panose="00000400000000000000" pitchFamily="2" charset="-78"/>
              </a:rPr>
            </a:br>
            <a:r>
              <a:rPr lang="fa-IR" sz="2400" dirty="0">
                <a:cs typeface="B Nazanin" panose="00000400000000000000" pitchFamily="2" charset="-78"/>
              </a:rPr>
              <a:t>3- ساختاری </a:t>
            </a:r>
            <a:r>
              <a:rPr lang="en-US" sz="2400" dirty="0">
                <a:cs typeface="B Nazanin" panose="00000400000000000000" pitchFamily="2" charset="-78"/>
              </a:rPr>
              <a:t>(Structural)</a:t>
            </a:r>
            <a:br>
              <a:rPr lang="en-US" sz="2400" dirty="0">
                <a:cs typeface="B Nazanin" panose="00000400000000000000" pitchFamily="2" charset="-78"/>
              </a:rPr>
            </a:b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C2CC2A-31CB-4A85-8DEE-5AA4531B8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A1A0-FE44-40F2-B3FB-B78369627520}" type="slidenum">
              <a:rPr lang="en-US" smtClean="0"/>
              <a:t>3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66E540C-FCFF-1030-310A-B735C2BC0C67}"/>
              </a:ext>
            </a:extLst>
          </p:cNvPr>
          <p:cNvCxnSpPr>
            <a:cxnSpLocks/>
          </p:cNvCxnSpPr>
          <p:nvPr/>
        </p:nvCxnSpPr>
        <p:spPr>
          <a:xfrm>
            <a:off x="3787916" y="2343966"/>
            <a:ext cx="0" cy="2170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8504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CAC3B-0F76-EFC5-95A2-99C38036F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A1A0-FE44-40F2-B3FB-B78369627520}" type="slidenum">
              <a:rPr lang="en-US" smtClean="0"/>
              <a:t>30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BE49EC-FDB9-20E9-A124-2196AE2A0AF1}"/>
              </a:ext>
            </a:extLst>
          </p:cNvPr>
          <p:cNvSpPr txBox="1"/>
          <p:nvPr/>
        </p:nvSpPr>
        <p:spPr>
          <a:xfrm>
            <a:off x="397040" y="525193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cs typeface="B Nazanin" panose="00000400000000000000" pitchFamily="2" charset="-78"/>
              </a:rPr>
              <a:t>Test Bench (6)</a:t>
            </a:r>
            <a:endParaRPr lang="en-US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51A3B7-D741-1AD5-3433-701E307C4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C73F14C-6CF2-4FC3-51F3-22B72E0D8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45" y="1243754"/>
            <a:ext cx="7915992" cy="495578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3482DA7-E2D0-1E24-46F1-3D9F064E6E79}"/>
              </a:ext>
            </a:extLst>
          </p:cNvPr>
          <p:cNvSpPr/>
          <p:nvPr/>
        </p:nvSpPr>
        <p:spPr>
          <a:xfrm>
            <a:off x="5257798" y="1571169"/>
            <a:ext cx="180474" cy="20453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C94DAD-9353-5C0C-463F-75C78D409D6B}"/>
              </a:ext>
            </a:extLst>
          </p:cNvPr>
          <p:cNvSpPr txBox="1"/>
          <p:nvPr/>
        </p:nvSpPr>
        <p:spPr>
          <a:xfrm>
            <a:off x="5678905" y="931248"/>
            <a:ext cx="181171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Zoom to full view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73D15F1-A9AF-9549-B218-21882221EFDF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5426243" y="1115914"/>
            <a:ext cx="252662" cy="472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0303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CAC3B-0F76-EFC5-95A2-99C38036F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A1A0-FE44-40F2-B3FB-B78369627520}" type="slidenum">
              <a:rPr lang="en-US" smtClean="0"/>
              <a:t>31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BE49EC-FDB9-20E9-A124-2196AE2A0AF1}"/>
              </a:ext>
            </a:extLst>
          </p:cNvPr>
          <p:cNvSpPr txBox="1"/>
          <p:nvPr/>
        </p:nvSpPr>
        <p:spPr>
          <a:xfrm>
            <a:off x="397040" y="525193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cs typeface="B Nazanin" panose="00000400000000000000" pitchFamily="2" charset="-78"/>
              </a:rPr>
              <a:t>Test Bench (7)</a:t>
            </a:r>
            <a:endParaRPr lang="en-US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51A3B7-D741-1AD5-3433-701E307C4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45F705-C726-19A7-F769-5510BFA70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016744"/>
            <a:ext cx="7373379" cy="53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6088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D1769-447B-4CCE-A258-E9146E3F3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>
                <a:cs typeface="B Nazanin" panose="00000400000000000000" pitchFamily="2" charset="-78"/>
              </a:rPr>
              <a:t>آزمایش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EDE3C-4B70-4490-9528-4D5555435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A1A0-FE44-40F2-B3FB-B78369627520}" type="slidenum">
              <a:rPr lang="en-US" smtClean="0"/>
              <a:t>32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A17AA-E7FE-478D-BC18-FBDE602ACFDA}"/>
              </a:ext>
            </a:extLst>
          </p:cNvPr>
          <p:cNvSpPr txBox="1">
            <a:spLocks/>
          </p:cNvSpPr>
          <p:nvPr/>
        </p:nvSpPr>
        <p:spPr>
          <a:xfrm>
            <a:off x="713984" y="2232478"/>
            <a:ext cx="7629917" cy="342109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1">
              <a:buFont typeface="Arial" panose="020B0604020202020204" pitchFamily="34" charset="0"/>
              <a:buChar char="•"/>
            </a:pPr>
            <a:r>
              <a:rPr lang="fa-IR" b="1" dirty="0">
                <a:cs typeface="B Nazanin" panose="00000400000000000000" pitchFamily="2" charset="-78"/>
              </a:rPr>
              <a:t>کد </a:t>
            </a:r>
            <a:r>
              <a:rPr lang="en-US" b="1" dirty="0">
                <a:cs typeface="B Nazanin" panose="00000400000000000000" pitchFamily="2" charset="-78"/>
              </a:rPr>
              <a:t>full adder</a:t>
            </a:r>
            <a:r>
              <a:rPr lang="fa-IR" b="1" dirty="0">
                <a:cs typeface="B Nazanin" panose="00000400000000000000" pitchFamily="2" charset="-78"/>
              </a:rPr>
              <a:t> 4 بیتی به همراه کد </a:t>
            </a:r>
            <a:r>
              <a:rPr lang="en-US" b="1" dirty="0">
                <a:cs typeface="B Nazanin" panose="00000400000000000000" pitchFamily="2" charset="-78"/>
              </a:rPr>
              <a:t>test bench</a:t>
            </a:r>
            <a:r>
              <a:rPr lang="fa-IR" b="1" dirty="0">
                <a:cs typeface="B Nazanin" panose="00000400000000000000" pitchFamily="2" charset="-78"/>
              </a:rPr>
              <a:t> آن</a:t>
            </a:r>
            <a:endParaRPr lang="en-US" b="1" dirty="0">
              <a:cs typeface="B Nazanin" panose="00000400000000000000" pitchFamily="2" charset="-78"/>
            </a:endParaRPr>
          </a:p>
          <a:p>
            <a:pPr algn="just" rtl="1">
              <a:buFont typeface="Arial" panose="020B0604020202020204" pitchFamily="34" charset="0"/>
              <a:buChar char="•"/>
            </a:pPr>
            <a:r>
              <a:rPr lang="fa-IR" b="1" dirty="0">
                <a:cs typeface="B Nazanin" panose="00000400000000000000" pitchFamily="2" charset="-78"/>
              </a:rPr>
              <a:t>شکل موج خروجی </a:t>
            </a:r>
          </a:p>
        </p:txBody>
      </p:sp>
    </p:spTree>
    <p:extLst>
      <p:ext uri="{BB962C8B-B14F-4D97-AF65-F5344CB8AC3E}">
        <p14:creationId xmlns:p14="http://schemas.microsoft.com/office/powerpoint/2010/main" val="537499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8B76B-A9D2-474D-A4A2-0B7681358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23" y="1456415"/>
            <a:ext cx="8242975" cy="3103055"/>
          </a:xfrm>
        </p:spPr>
        <p:txBody>
          <a:bodyPr>
            <a:normAutofit fontScale="90000"/>
          </a:bodyPr>
          <a:lstStyle/>
          <a:p>
            <a:pPr algn="r" rtl="1"/>
            <a:r>
              <a:rPr lang="fa-IR" sz="2400" b="1" dirty="0">
                <a:cs typeface="B Nazanin" panose="00000400000000000000" pitchFamily="2" charset="-78"/>
              </a:rPr>
              <a:t>1-  رفتاری </a:t>
            </a:r>
            <a:r>
              <a:rPr lang="en-US" sz="2400" b="1" dirty="0">
                <a:cs typeface="B Nazanin" panose="00000400000000000000" pitchFamily="2" charset="-78"/>
              </a:rPr>
              <a:t>(Behavioral)</a:t>
            </a:r>
            <a:br>
              <a:rPr lang="fa-IR" sz="2400" dirty="0">
                <a:cs typeface="B Nazanin" panose="00000400000000000000" pitchFamily="2" charset="-78"/>
              </a:rPr>
            </a:br>
            <a:br>
              <a:rPr lang="fa-IR" sz="2400" dirty="0">
                <a:cs typeface="B Nazanin" panose="00000400000000000000" pitchFamily="2" charset="-78"/>
              </a:rPr>
            </a:br>
            <a:r>
              <a:rPr lang="fa-IR" sz="2400" dirty="0">
                <a:cs typeface="B Nazanin" panose="00000400000000000000" pitchFamily="2" charset="-78"/>
              </a:rPr>
              <a:t>- طراحي درسطح سيستم يا در سطح</a:t>
            </a:r>
            <a:r>
              <a:rPr lang="en-US" sz="2400" dirty="0">
                <a:cs typeface="B Nazanin" panose="00000400000000000000" pitchFamily="2" charset="-78"/>
              </a:rPr>
              <a:t>Behavioral </a:t>
            </a:r>
            <a:r>
              <a:rPr lang="fa-IR" sz="2400" dirty="0">
                <a:cs typeface="B Nazanin" panose="00000400000000000000" pitchFamily="2" charset="-78"/>
              </a:rPr>
              <a:t>.</a:t>
            </a:r>
            <a:br>
              <a:rPr lang="fa-IR" sz="2400" dirty="0">
                <a:cs typeface="B Nazanin" panose="00000400000000000000" pitchFamily="2" charset="-78"/>
              </a:rPr>
            </a:br>
            <a:r>
              <a:rPr lang="fa-IR" sz="2400" dirty="0">
                <a:cs typeface="B Nazanin" panose="00000400000000000000" pitchFamily="2" charset="-78"/>
              </a:rPr>
              <a:t>- شامل يك سري عمليات منطقي و رياضي روي اطلاعات ورودي مدار است.</a:t>
            </a:r>
            <a:br>
              <a:rPr lang="fa-IR" sz="2400" dirty="0">
                <a:cs typeface="B Nazanin" panose="00000400000000000000" pitchFamily="2" charset="-78"/>
              </a:rPr>
            </a:br>
            <a:r>
              <a:rPr lang="fa-IR" sz="2400" dirty="0">
                <a:cs typeface="B Nazanin" panose="00000400000000000000" pitchFamily="2" charset="-78"/>
              </a:rPr>
              <a:t>- الگوريتم مدار بررسي و تست مي شود.</a:t>
            </a:r>
            <a:br>
              <a:rPr lang="fa-IR" sz="2400" dirty="0">
                <a:cs typeface="B Nazanin" panose="00000400000000000000" pitchFamily="2" charset="-78"/>
              </a:rPr>
            </a:br>
            <a:r>
              <a:rPr lang="fa-IR" sz="2400" dirty="0">
                <a:cs typeface="B Nazanin" panose="00000400000000000000" pitchFamily="2" charset="-78"/>
              </a:rPr>
              <a:t>- مدل طرح، شبيه سازي مي شود كه مشخصات مدار مورد بررسي قرار گيرد.</a:t>
            </a:r>
            <a:br>
              <a:rPr lang="fa-IR" sz="2400" dirty="0">
                <a:cs typeface="B Nazanin" panose="00000400000000000000" pitchFamily="2" charset="-78"/>
              </a:rPr>
            </a:br>
            <a:r>
              <a:rPr lang="fa-IR" sz="2400" dirty="0">
                <a:cs typeface="B Nazanin" panose="00000400000000000000" pitchFamily="2" charset="-78"/>
              </a:rPr>
              <a:t>- اگر مدل</a:t>
            </a:r>
            <a:r>
              <a:rPr lang="en-US" sz="2400" b="1" dirty="0">
                <a:cs typeface="B Nazanin" panose="00000400000000000000" pitchFamily="2" charset="-78"/>
              </a:rPr>
              <a:t>Behavioral</a:t>
            </a:r>
            <a:r>
              <a:rPr lang="en-US" sz="2400" dirty="0">
                <a:cs typeface="B Nazanin" panose="00000400000000000000" pitchFamily="2" charset="-78"/>
              </a:rPr>
              <a:t> </a:t>
            </a:r>
            <a:r>
              <a:rPr lang="fa-IR" sz="2400" dirty="0">
                <a:cs typeface="B Nazanin" panose="00000400000000000000" pitchFamily="2" charset="-78"/>
              </a:rPr>
              <a:t> را به ابزار سنتز بدهيم، يك طرح كلي توليد مي كند كه ممكن است اين طرح، فرم بهينه نباشد و مقدار سخت افزار زيادي نياز داشته باشد و يا سرعت كافي نداشته باشد.</a:t>
            </a:r>
            <a:br>
              <a:rPr lang="fa-IR" sz="2400" dirty="0">
                <a:cs typeface="B Nazanin" panose="00000400000000000000" pitchFamily="2" charset="-78"/>
              </a:rPr>
            </a:br>
            <a:br>
              <a:rPr lang="fa-IR" sz="2400" dirty="0">
                <a:cs typeface="B Nazanin" panose="00000400000000000000" pitchFamily="2" charset="-78"/>
              </a:rPr>
            </a:br>
            <a:r>
              <a:rPr lang="fa-IR" sz="2400" dirty="0">
                <a:cs typeface="B Nazanin" panose="00000400000000000000" pitchFamily="2" charset="-78"/>
              </a:rPr>
              <a:t>1 + </a:t>
            </a:r>
            <a:r>
              <a:rPr lang="en-US" sz="2400" dirty="0">
                <a:cs typeface="B Nazanin" panose="00000400000000000000" pitchFamily="2" charset="-78"/>
              </a:rPr>
              <a:t>counter &lt;= counter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C2CC2A-31CB-4A85-8DEE-5AA4531B8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A1A0-FE44-40F2-B3FB-B783696275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23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D1769-447B-4CCE-A258-E9146E3F3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38" y="434498"/>
            <a:ext cx="4697513" cy="1028700"/>
          </a:xfrm>
        </p:spPr>
        <p:txBody>
          <a:bodyPr>
            <a:normAutofit/>
          </a:bodyPr>
          <a:lstStyle/>
          <a:p>
            <a:r>
              <a:rPr lang="en-US" sz="3000" dirty="0">
                <a:cs typeface="B Nazanin" panose="00000400000000000000" pitchFamily="2" charset="-78"/>
              </a:rPr>
              <a:t>bit</a:t>
            </a:r>
            <a:r>
              <a:rPr lang="fa-IR" sz="3000" dirty="0">
                <a:cs typeface="B Nazanin" panose="00000400000000000000" pitchFamily="2" charset="-78"/>
              </a:rPr>
              <a:t>-</a:t>
            </a:r>
            <a:r>
              <a:rPr lang="en-US" sz="3000" dirty="0">
                <a:cs typeface="B Nazanin" panose="00000400000000000000" pitchFamily="2" charset="-78"/>
              </a:rPr>
              <a:t>multiplier </a:t>
            </a:r>
            <a:r>
              <a:rPr lang="en-US" sz="2100" dirty="0">
                <a:cs typeface="B Nazanin" panose="00000400000000000000" pitchFamily="2" charset="-78"/>
              </a:rPr>
              <a:t>(VHDL-behavioral)</a:t>
            </a:r>
            <a:endParaRPr lang="en-US" sz="3000" dirty="0">
              <a:cs typeface="B Nazanin" panose="00000400000000000000" pitchFamily="2" charset="-78"/>
            </a:endParaRP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26EBA9-CEF5-4DBD-AAF4-75EADF337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A1A0-FE44-40F2-B3FB-B78369627520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E04F1C2-7F25-473B-914F-299FD671A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2224" y="1004182"/>
            <a:ext cx="3295812" cy="5270613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/>
        </p:spPr>
        <p:txBody>
          <a:bodyPr vert="horz" wrap="square" lIns="68580" tIns="0" rIns="68580" bIns="190440" numCol="1" anchor="ctr" anchorCtr="0" compatLnSpc="1">
            <a:prstTxWarp prst="textNoShape">
              <a:avLst/>
            </a:prstTxWarp>
            <a:spAutoFit/>
          </a:bodyPr>
          <a:lstStyle/>
          <a:p>
            <a:pPr lvl="3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>
                <a:solidFill>
                  <a:srgbClr val="212529"/>
                </a:solidFill>
                <a:latin typeface="Courier 10 Pitch"/>
              </a:rPr>
              <a:t>when "01" =&gt;</a:t>
            </a:r>
          </a:p>
          <a:p>
            <a:pPr lvl="4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>
                <a:solidFill>
                  <a:srgbClr val="212529"/>
                </a:solidFill>
                <a:latin typeface="Courier 10 Pitch"/>
              </a:rPr>
              <a:t>if B="00" then C&lt;="0000";</a:t>
            </a:r>
          </a:p>
          <a:p>
            <a:pPr lvl="4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 err="1">
                <a:solidFill>
                  <a:srgbClr val="212529"/>
                </a:solidFill>
                <a:latin typeface="Courier 10 Pitch"/>
              </a:rPr>
              <a:t>elsif</a:t>
            </a:r>
            <a:r>
              <a:rPr lang="en-US" altLang="en-US" sz="1100" b="1" dirty="0">
                <a:solidFill>
                  <a:srgbClr val="212529"/>
                </a:solidFill>
                <a:latin typeface="Courier 10 Pitch"/>
              </a:rPr>
              <a:t> B="01" then C&lt;="0001";</a:t>
            </a:r>
          </a:p>
          <a:p>
            <a:pPr lvl="4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 err="1">
                <a:solidFill>
                  <a:srgbClr val="212529"/>
                </a:solidFill>
                <a:latin typeface="Courier 10 Pitch"/>
              </a:rPr>
              <a:t>elsif</a:t>
            </a:r>
            <a:r>
              <a:rPr lang="en-US" altLang="en-US" sz="1100" b="1" dirty="0">
                <a:solidFill>
                  <a:srgbClr val="212529"/>
                </a:solidFill>
                <a:latin typeface="Courier 10 Pitch"/>
              </a:rPr>
              <a:t> B="10" then C&lt;="0010";</a:t>
            </a:r>
          </a:p>
          <a:p>
            <a:pPr lvl="4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>
                <a:solidFill>
                  <a:srgbClr val="212529"/>
                </a:solidFill>
                <a:latin typeface="Courier 10 Pitch"/>
              </a:rPr>
              <a:t>else C&lt;="0011";</a:t>
            </a:r>
          </a:p>
          <a:p>
            <a:pPr lvl="4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>
                <a:solidFill>
                  <a:srgbClr val="212529"/>
                </a:solidFill>
                <a:latin typeface="Courier 10 Pitch"/>
              </a:rPr>
              <a:t>end if;</a:t>
            </a:r>
          </a:p>
          <a:p>
            <a:pPr lvl="3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>
                <a:solidFill>
                  <a:srgbClr val="212529"/>
                </a:solidFill>
                <a:latin typeface="Courier 10 Pitch"/>
              </a:rPr>
              <a:t>when "10" =&gt;</a:t>
            </a:r>
          </a:p>
          <a:p>
            <a:pPr lvl="3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>
                <a:solidFill>
                  <a:srgbClr val="212529"/>
                </a:solidFill>
                <a:latin typeface="Courier 10 Pitch"/>
              </a:rPr>
              <a:t>    if B="00" then C&lt;="0000";</a:t>
            </a:r>
          </a:p>
          <a:p>
            <a:pPr lvl="4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 err="1">
                <a:solidFill>
                  <a:srgbClr val="212529"/>
                </a:solidFill>
                <a:latin typeface="Courier 10 Pitch"/>
              </a:rPr>
              <a:t>elsif</a:t>
            </a:r>
            <a:r>
              <a:rPr lang="en-US" altLang="en-US" sz="1100" b="1" dirty="0">
                <a:solidFill>
                  <a:srgbClr val="212529"/>
                </a:solidFill>
                <a:latin typeface="Courier 10 Pitch"/>
              </a:rPr>
              <a:t> B="01" then C&lt;="0010";</a:t>
            </a:r>
          </a:p>
          <a:p>
            <a:pPr lvl="4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 err="1">
                <a:solidFill>
                  <a:srgbClr val="212529"/>
                </a:solidFill>
                <a:latin typeface="Courier 10 Pitch"/>
              </a:rPr>
              <a:t>elsif</a:t>
            </a:r>
            <a:r>
              <a:rPr lang="en-US" altLang="en-US" sz="1100" b="1" dirty="0">
                <a:solidFill>
                  <a:srgbClr val="212529"/>
                </a:solidFill>
                <a:latin typeface="Courier 10 Pitch"/>
              </a:rPr>
              <a:t> B="10" then C&lt;="0100";</a:t>
            </a:r>
          </a:p>
          <a:p>
            <a:pPr lvl="4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>
                <a:solidFill>
                  <a:srgbClr val="212529"/>
                </a:solidFill>
                <a:latin typeface="Courier 10 Pitch"/>
              </a:rPr>
              <a:t>else C&lt;="0110";</a:t>
            </a:r>
          </a:p>
          <a:p>
            <a:pPr lvl="4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>
                <a:solidFill>
                  <a:srgbClr val="212529"/>
                </a:solidFill>
                <a:latin typeface="Courier 10 Pitch"/>
              </a:rPr>
              <a:t>end if;</a:t>
            </a:r>
          </a:p>
          <a:p>
            <a:pPr lvl="3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>
                <a:solidFill>
                  <a:srgbClr val="212529"/>
                </a:solidFill>
                <a:latin typeface="Courier 10 Pitch"/>
              </a:rPr>
              <a:t>when "11" =&gt;</a:t>
            </a:r>
          </a:p>
          <a:p>
            <a:pPr lvl="4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>
                <a:solidFill>
                  <a:srgbClr val="212529"/>
                </a:solidFill>
                <a:latin typeface="Courier 10 Pitch"/>
              </a:rPr>
              <a:t>if B="00" then C&lt;="0000";</a:t>
            </a:r>
          </a:p>
          <a:p>
            <a:pPr lvl="4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 err="1">
                <a:solidFill>
                  <a:srgbClr val="212529"/>
                </a:solidFill>
                <a:latin typeface="Courier 10 Pitch"/>
              </a:rPr>
              <a:t>elsif</a:t>
            </a:r>
            <a:r>
              <a:rPr lang="en-US" altLang="en-US" sz="1100" b="1" dirty="0">
                <a:solidFill>
                  <a:srgbClr val="212529"/>
                </a:solidFill>
                <a:latin typeface="Courier 10 Pitch"/>
              </a:rPr>
              <a:t> B="01" then C&lt;="0011";</a:t>
            </a:r>
          </a:p>
          <a:p>
            <a:pPr lvl="4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 err="1">
                <a:solidFill>
                  <a:srgbClr val="212529"/>
                </a:solidFill>
                <a:latin typeface="Courier 10 Pitch"/>
              </a:rPr>
              <a:t>elsif</a:t>
            </a:r>
            <a:r>
              <a:rPr lang="en-US" altLang="en-US" sz="1100" b="1" dirty="0">
                <a:solidFill>
                  <a:srgbClr val="212529"/>
                </a:solidFill>
                <a:latin typeface="Courier 10 Pitch"/>
              </a:rPr>
              <a:t> B="10" then C&lt;="0110";</a:t>
            </a:r>
          </a:p>
          <a:p>
            <a:pPr lvl="4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>
                <a:solidFill>
                  <a:srgbClr val="212529"/>
                </a:solidFill>
                <a:latin typeface="Courier 10 Pitch"/>
              </a:rPr>
              <a:t>else C&lt;="1001";</a:t>
            </a:r>
          </a:p>
          <a:p>
            <a:pPr lvl="4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>
                <a:solidFill>
                  <a:srgbClr val="212529"/>
                </a:solidFill>
                <a:latin typeface="Courier 10 Pitch"/>
              </a:rPr>
              <a:t>end if;</a:t>
            </a:r>
          </a:p>
          <a:p>
            <a:pPr lvl="2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>
                <a:solidFill>
                  <a:srgbClr val="212529"/>
                </a:solidFill>
                <a:latin typeface="Courier 10 Pitch"/>
              </a:rPr>
              <a:t>end case;</a:t>
            </a:r>
          </a:p>
          <a:p>
            <a:pPr lvl="1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>
                <a:solidFill>
                  <a:srgbClr val="212529"/>
                </a:solidFill>
                <a:latin typeface="Courier 10 Pitch"/>
              </a:rPr>
              <a:t>end process;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>
                <a:solidFill>
                  <a:srgbClr val="212529"/>
                </a:solidFill>
                <a:latin typeface="Courier 10 Pitch"/>
              </a:rPr>
              <a:t>end architecture;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1C6E9E4-E75B-4DC3-8DFC-2307B0759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828677"/>
            <a:ext cx="138564" cy="40004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0" rIns="68580" bIns="19044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350" dirty="0"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57921C-A668-C03E-5720-DF5DA40AF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488" y="1448325"/>
            <a:ext cx="3295812" cy="4624282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/>
        </p:spPr>
        <p:txBody>
          <a:bodyPr vert="horz" wrap="square" lIns="68580" tIns="0" rIns="68580" bIns="19044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212529"/>
                </a:solidFill>
                <a:latin typeface="Courier 10 Pitch"/>
              </a:rPr>
              <a:t>entity </a:t>
            </a:r>
            <a:r>
              <a:rPr lang="en-US" altLang="en-US" sz="1200" b="1" dirty="0" err="1">
                <a:solidFill>
                  <a:srgbClr val="212529"/>
                </a:solidFill>
                <a:latin typeface="Courier 10 Pitch"/>
              </a:rPr>
              <a:t>multiply_behav</a:t>
            </a:r>
            <a:r>
              <a:rPr lang="en-US" altLang="en-US" sz="1200" b="1" dirty="0">
                <a:solidFill>
                  <a:srgbClr val="212529"/>
                </a:solidFill>
                <a:latin typeface="Courier 10 Pitch"/>
              </a:rPr>
              <a:t> is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212529"/>
                </a:solidFill>
                <a:latin typeface="Courier 10 Pitch"/>
              </a:rPr>
              <a:t>port (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212529"/>
                </a:solidFill>
                <a:latin typeface="Courier 10 Pitch"/>
              </a:rPr>
              <a:t>A, B : in </a:t>
            </a:r>
            <a:r>
              <a:rPr lang="en-US" altLang="en-US" sz="1200" b="1" dirty="0" err="1">
                <a:solidFill>
                  <a:srgbClr val="212529"/>
                </a:solidFill>
                <a:latin typeface="Courier 10 Pitch"/>
              </a:rPr>
              <a:t>bit_vector</a:t>
            </a:r>
            <a:r>
              <a:rPr lang="en-US" altLang="en-US" sz="1200" b="1" dirty="0">
                <a:solidFill>
                  <a:srgbClr val="212529"/>
                </a:solidFill>
                <a:latin typeface="Courier 10 Pitch"/>
              </a:rPr>
              <a:t>(1 </a:t>
            </a:r>
            <a:r>
              <a:rPr lang="en-US" altLang="en-US" sz="1200" b="1" dirty="0" err="1">
                <a:solidFill>
                  <a:srgbClr val="212529"/>
                </a:solidFill>
                <a:latin typeface="Courier 10 Pitch"/>
              </a:rPr>
              <a:t>downto</a:t>
            </a:r>
            <a:r>
              <a:rPr lang="en-US" altLang="en-US" sz="1200" b="1" dirty="0">
                <a:solidFill>
                  <a:srgbClr val="212529"/>
                </a:solidFill>
                <a:latin typeface="Courier 10 Pitch"/>
              </a:rPr>
              <a:t> 0);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212529"/>
                </a:solidFill>
                <a:latin typeface="Courier 10 Pitch"/>
              </a:rPr>
              <a:t>C : out </a:t>
            </a:r>
            <a:r>
              <a:rPr lang="en-US" altLang="en-US" sz="1200" b="1" dirty="0" err="1">
                <a:solidFill>
                  <a:srgbClr val="212529"/>
                </a:solidFill>
                <a:latin typeface="Courier 10 Pitch"/>
              </a:rPr>
              <a:t>bit_vector</a:t>
            </a:r>
            <a:r>
              <a:rPr lang="en-US" altLang="en-US" sz="1200" b="1" dirty="0">
                <a:solidFill>
                  <a:srgbClr val="212529"/>
                </a:solidFill>
                <a:latin typeface="Courier 10 Pitch"/>
              </a:rPr>
              <a:t>(3 </a:t>
            </a:r>
            <a:r>
              <a:rPr lang="en-US" altLang="en-US" sz="1200" b="1" dirty="0" err="1">
                <a:solidFill>
                  <a:srgbClr val="212529"/>
                </a:solidFill>
                <a:latin typeface="Courier 10 Pitch"/>
              </a:rPr>
              <a:t>downto</a:t>
            </a:r>
            <a:r>
              <a:rPr lang="en-US" altLang="en-US" sz="1200" b="1" dirty="0">
                <a:solidFill>
                  <a:srgbClr val="212529"/>
                </a:solidFill>
                <a:latin typeface="Courier 10 Pitch"/>
              </a:rPr>
              <a:t> 0) );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212529"/>
                </a:solidFill>
                <a:latin typeface="Courier 10 Pitch"/>
              </a:rPr>
              <a:t>end </a:t>
            </a:r>
            <a:r>
              <a:rPr lang="en-US" altLang="en-US" sz="1200" b="1" dirty="0" err="1">
                <a:solidFill>
                  <a:srgbClr val="212529"/>
                </a:solidFill>
                <a:latin typeface="Courier 10 Pitch"/>
              </a:rPr>
              <a:t>multiply_behav</a:t>
            </a:r>
            <a:r>
              <a:rPr lang="en-US" altLang="en-US" sz="1200" b="1" dirty="0">
                <a:solidFill>
                  <a:srgbClr val="212529"/>
                </a:solidFill>
                <a:latin typeface="Courier 10 Pitch"/>
              </a:rPr>
              <a:t>;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b="1" dirty="0">
              <a:solidFill>
                <a:srgbClr val="212529"/>
              </a:solidFill>
              <a:latin typeface="Courier 10 Pitch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212529"/>
                </a:solidFill>
                <a:latin typeface="Courier 10 Pitch"/>
              </a:rPr>
              <a:t>architecture </a:t>
            </a:r>
            <a:r>
              <a:rPr lang="en-US" altLang="en-US" sz="1200" b="1" dirty="0">
                <a:solidFill>
                  <a:srgbClr val="FF0000"/>
                </a:solidFill>
                <a:latin typeface="Courier 10 Pitch"/>
              </a:rPr>
              <a:t>behavioral</a:t>
            </a:r>
            <a:r>
              <a:rPr lang="en-US" altLang="en-US" sz="1200" b="1" dirty="0">
                <a:solidFill>
                  <a:srgbClr val="212529"/>
                </a:solidFill>
                <a:latin typeface="Courier 10 Pitch"/>
              </a:rPr>
              <a:t> of </a:t>
            </a:r>
            <a:r>
              <a:rPr lang="en-US" altLang="en-US" sz="1200" b="1" dirty="0" err="1">
                <a:solidFill>
                  <a:srgbClr val="212529"/>
                </a:solidFill>
                <a:latin typeface="Courier 10 Pitch"/>
              </a:rPr>
              <a:t>multiply_behav</a:t>
            </a:r>
            <a:r>
              <a:rPr lang="en-US" altLang="en-US" sz="1200" b="1" dirty="0">
                <a:solidFill>
                  <a:srgbClr val="212529"/>
                </a:solidFill>
                <a:latin typeface="Courier 10 Pitch"/>
              </a:rPr>
              <a:t> is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212529"/>
                </a:solidFill>
                <a:latin typeface="Courier 10 Pitch"/>
              </a:rPr>
              <a:t>Begin</a:t>
            </a:r>
          </a:p>
          <a:p>
            <a:pPr lvl="1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212529"/>
                </a:solidFill>
                <a:latin typeface="Courier 10 Pitch"/>
              </a:rPr>
              <a:t>process(A,B) is</a:t>
            </a:r>
          </a:p>
          <a:p>
            <a:pPr lvl="1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212529"/>
                </a:solidFill>
                <a:latin typeface="Courier 10 Pitch"/>
              </a:rPr>
              <a:t>Begin</a:t>
            </a:r>
          </a:p>
          <a:p>
            <a:pPr lvl="2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212529"/>
                </a:solidFill>
                <a:latin typeface="Courier 10 Pitch"/>
              </a:rPr>
              <a:t>case A is</a:t>
            </a:r>
          </a:p>
          <a:p>
            <a:pPr lvl="3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212529"/>
                </a:solidFill>
                <a:latin typeface="Courier 10 Pitch"/>
              </a:rPr>
              <a:t>when "00" =&gt;</a:t>
            </a:r>
          </a:p>
          <a:p>
            <a:pPr lvl="4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212529"/>
                </a:solidFill>
                <a:latin typeface="Courier 10 Pitch"/>
              </a:rPr>
              <a:t>if B="00" then C&lt;="0000";</a:t>
            </a:r>
          </a:p>
          <a:p>
            <a:pPr lvl="4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err="1">
                <a:solidFill>
                  <a:srgbClr val="212529"/>
                </a:solidFill>
                <a:latin typeface="Courier 10 Pitch"/>
              </a:rPr>
              <a:t>elsif</a:t>
            </a:r>
            <a:r>
              <a:rPr lang="en-US" altLang="en-US" sz="1200" b="1" dirty="0">
                <a:solidFill>
                  <a:srgbClr val="212529"/>
                </a:solidFill>
                <a:latin typeface="Courier 10 Pitch"/>
              </a:rPr>
              <a:t> B="01" then C&lt;="0000";</a:t>
            </a:r>
          </a:p>
          <a:p>
            <a:pPr lvl="4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err="1">
                <a:solidFill>
                  <a:srgbClr val="212529"/>
                </a:solidFill>
                <a:latin typeface="Courier 10 Pitch"/>
              </a:rPr>
              <a:t>elsif</a:t>
            </a:r>
            <a:r>
              <a:rPr lang="en-US" altLang="en-US" sz="1200" b="1" dirty="0">
                <a:solidFill>
                  <a:srgbClr val="212529"/>
                </a:solidFill>
                <a:latin typeface="Courier 10 Pitch"/>
              </a:rPr>
              <a:t> B="10" then C&lt;="0000";</a:t>
            </a:r>
          </a:p>
          <a:p>
            <a:pPr lvl="4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212529"/>
                </a:solidFill>
                <a:latin typeface="Courier 10 Pitch"/>
              </a:rPr>
              <a:t>else C&lt;="0000";</a:t>
            </a:r>
          </a:p>
          <a:p>
            <a:pPr lvl="4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212529"/>
                </a:solidFill>
                <a:latin typeface="Courier 10 Pitch"/>
              </a:rPr>
              <a:t>end if;</a:t>
            </a:r>
          </a:p>
        </p:txBody>
      </p:sp>
    </p:spTree>
    <p:extLst>
      <p:ext uri="{BB962C8B-B14F-4D97-AF65-F5344CB8AC3E}">
        <p14:creationId xmlns:p14="http://schemas.microsoft.com/office/powerpoint/2010/main" val="4135278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D1769-447B-4CCE-A258-E9146E3F3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42" y="387433"/>
            <a:ext cx="7543800" cy="1028700"/>
          </a:xfrm>
        </p:spPr>
        <p:txBody>
          <a:bodyPr>
            <a:normAutofit/>
          </a:bodyPr>
          <a:lstStyle/>
          <a:p>
            <a:r>
              <a:rPr lang="en-US" sz="3000" dirty="0">
                <a:cs typeface="B Nazanin" panose="00000400000000000000" pitchFamily="2" charset="-78"/>
              </a:rPr>
              <a:t>bit multiplier </a:t>
            </a:r>
            <a:r>
              <a:rPr lang="en-US" sz="2100" dirty="0">
                <a:cs typeface="B Nazanin" panose="00000400000000000000" pitchFamily="2" charset="-78"/>
              </a:rPr>
              <a:t>(VHDL-behavioral-Schematic)</a:t>
            </a:r>
            <a:endParaRPr lang="en-US" sz="3000" dirty="0">
              <a:cs typeface="B Nazanin" panose="00000400000000000000" pitchFamily="2" charset="-78"/>
            </a:endParaRP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26EBA9-CEF5-4DBD-AAF4-75EADF337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A1A0-FE44-40F2-B3FB-B78369627520}" type="slidenum">
              <a:rPr lang="en-US" smtClean="0"/>
              <a:t>6</a:t>
            </a:fld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1C6E9E4-E75B-4DC3-8DFC-2307B0759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828677"/>
            <a:ext cx="138564" cy="40004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0" rIns="68580" bIns="19044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350" dirty="0">
              <a:latin typeface="Arial" panose="020B0604020202020204" pitchFamily="34" charset="0"/>
            </a:endParaRPr>
          </a:p>
        </p:txBody>
      </p:sp>
      <p:pic>
        <p:nvPicPr>
          <p:cNvPr id="4098" name="Picture 2" descr="RTL schematic of a 2-bit multiplier behavioral modeling.">
            <a:extLst>
              <a:ext uri="{FF2B5EF4-FFF2-40B4-BE49-F238E27FC236}">
                <a16:creationId xmlns:a16="http://schemas.microsoft.com/office/drawing/2014/main" id="{C6992A7E-3CA7-4268-AC9F-371FF553B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45" y="1691014"/>
            <a:ext cx="7955509" cy="3679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456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8B76B-A9D2-474D-A4A2-0B7681358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12" y="2004308"/>
            <a:ext cx="8242975" cy="2666253"/>
          </a:xfrm>
        </p:spPr>
        <p:txBody>
          <a:bodyPr>
            <a:noAutofit/>
          </a:bodyPr>
          <a:lstStyle/>
          <a:p>
            <a:pPr algn="r" rtl="1"/>
            <a:r>
              <a:rPr lang="fa-IR" sz="2400" b="1" dirty="0">
                <a:cs typeface="B Nazanin" panose="00000400000000000000" pitchFamily="2" charset="-78"/>
              </a:rPr>
              <a:t>2- جریان داده </a:t>
            </a:r>
            <a:r>
              <a:rPr lang="en-US" sz="2400" b="1" dirty="0">
                <a:cs typeface="B Nazanin" panose="00000400000000000000" pitchFamily="2" charset="-78"/>
              </a:rPr>
              <a:t>(Data flow (RTL))</a:t>
            </a:r>
            <a:br>
              <a:rPr lang="fa-IR" sz="2400" dirty="0">
                <a:cs typeface="B Nazanin" panose="00000400000000000000" pitchFamily="2" charset="-78"/>
              </a:rPr>
            </a:br>
            <a:br>
              <a:rPr lang="fa-IR" sz="2400" dirty="0">
                <a:cs typeface="B Nazanin" panose="00000400000000000000" pitchFamily="2" charset="-78"/>
              </a:rPr>
            </a:br>
            <a:r>
              <a:rPr lang="fa-IR" sz="2400" dirty="0">
                <a:cs typeface="B Nazanin" panose="00000400000000000000" pitchFamily="2" charset="-78"/>
              </a:rPr>
              <a:t>-در اين مرحله، مدار را به طريقي كه داده ها داخل سيستم مي شوند، از قسمت هاي مختلف مي گذرند و به خروجي مي روند، توصيف مي كنند.</a:t>
            </a:r>
            <a:br>
              <a:rPr lang="fa-IR" sz="2400" dirty="0">
                <a:cs typeface="B Nazanin" panose="00000400000000000000" pitchFamily="2" charset="-78"/>
              </a:rPr>
            </a:br>
            <a:br>
              <a:rPr lang="fa-IR" sz="2400" dirty="0">
                <a:cs typeface="B Nazanin" panose="00000400000000000000" pitchFamily="2" charset="-78"/>
              </a:rPr>
            </a:br>
            <a:r>
              <a:rPr lang="en-US" sz="2400" dirty="0">
                <a:cs typeface="B Nazanin" panose="00000400000000000000" pitchFamily="2" charset="-78"/>
              </a:rPr>
              <a:t>a &lt;= a </a:t>
            </a:r>
            <a:r>
              <a:rPr lang="en-US" sz="2400" dirty="0" err="1">
                <a:cs typeface="B Nazanin" panose="00000400000000000000" pitchFamily="2" charset="-78"/>
              </a:rPr>
              <a:t>xor</a:t>
            </a:r>
            <a:r>
              <a:rPr lang="en-US" sz="2400" dirty="0">
                <a:cs typeface="B Nazanin" panose="00000400000000000000" pitchFamily="2" charset="-78"/>
              </a:rPr>
              <a:t> 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C2CC2A-31CB-4A85-8DEE-5AA4531B8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A1A0-FE44-40F2-B3FB-B783696275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54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D1769-447B-4CCE-A258-E9146E3F3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209" y="472501"/>
            <a:ext cx="7543800" cy="1028700"/>
          </a:xfrm>
        </p:spPr>
        <p:txBody>
          <a:bodyPr/>
          <a:lstStyle/>
          <a:p>
            <a:r>
              <a:rPr lang="en-US" dirty="0">
                <a:cs typeface="B Nazanin" panose="00000400000000000000" pitchFamily="2" charset="-78"/>
              </a:rPr>
              <a:t>2-bit multiplier </a:t>
            </a:r>
            <a:r>
              <a:rPr lang="en-US" sz="2700" dirty="0">
                <a:cs typeface="B Nazanin" panose="00000400000000000000" pitchFamily="2" charset="-78"/>
              </a:rPr>
              <a:t>(VHDL-Dataflow)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1026" name="Picture 2" descr="Dynamic binary multiplication but in php - Stack Overflow">
            <a:extLst>
              <a:ext uri="{FF2B5EF4-FFF2-40B4-BE49-F238E27FC236}">
                <a16:creationId xmlns:a16="http://schemas.microsoft.com/office/drawing/2014/main" id="{A5A6841D-9CF2-45F8-A446-EF232B754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843" y="2030777"/>
            <a:ext cx="3295812" cy="2075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3CEBAB0-FBAF-4697-9EC6-290187DC0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9513" y="5313851"/>
            <a:ext cx="2185189" cy="1028700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26EBA9-CEF5-4DBD-AAF4-75EADF337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A1A0-FE44-40F2-B3FB-B78369627520}" type="slidenum">
              <a:rPr lang="en-US" smtClean="0"/>
              <a:t>8</a:t>
            </a:fld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E04F1C2-7F25-473B-914F-299FD671A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256" y="1873580"/>
            <a:ext cx="7092512" cy="3331621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/>
        </p:spPr>
        <p:txBody>
          <a:bodyPr vert="horz" wrap="square" lIns="68580" tIns="0" rIns="68580" bIns="19044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212529"/>
                </a:solidFill>
                <a:latin typeface="Courier 10 Pitch"/>
              </a:rPr>
              <a:t>library </a:t>
            </a:r>
            <a:r>
              <a:rPr lang="en-US" altLang="en-US" sz="1200" b="1" dirty="0" err="1">
                <a:solidFill>
                  <a:srgbClr val="212529"/>
                </a:solidFill>
                <a:latin typeface="Courier 10 Pitch"/>
              </a:rPr>
              <a:t>ieee</a:t>
            </a:r>
            <a:r>
              <a:rPr lang="en-US" altLang="en-US" sz="1200" b="1" dirty="0">
                <a:solidFill>
                  <a:srgbClr val="212529"/>
                </a:solidFill>
                <a:latin typeface="Courier 10 Pitch"/>
              </a:rPr>
              <a:t>;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212529"/>
                </a:solidFill>
                <a:latin typeface="Courier 10 Pitch"/>
              </a:rPr>
              <a:t>use ieee.std_logic_1164.all;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b="1" dirty="0">
              <a:solidFill>
                <a:srgbClr val="212529"/>
              </a:solidFill>
              <a:latin typeface="Courier 10 Pitch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212529"/>
                </a:solidFill>
                <a:latin typeface="Courier 10 Pitch"/>
              </a:rPr>
              <a:t>entity multiply is</a:t>
            </a:r>
          </a:p>
          <a:p>
            <a:pPr lvl="1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212529"/>
                </a:solidFill>
                <a:latin typeface="Courier 10 Pitch"/>
              </a:rPr>
              <a:t>Port(</a:t>
            </a:r>
          </a:p>
          <a:p>
            <a:pPr lvl="1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212529"/>
                </a:solidFill>
                <a:latin typeface="Courier 10 Pitch"/>
              </a:rPr>
              <a:t>A, B : in </a:t>
            </a:r>
            <a:r>
              <a:rPr lang="en-US" altLang="en-US" sz="1200" b="1" dirty="0" err="1">
                <a:solidFill>
                  <a:srgbClr val="212529"/>
                </a:solidFill>
                <a:latin typeface="Courier 10 Pitch"/>
              </a:rPr>
              <a:t>bit_vector</a:t>
            </a:r>
            <a:r>
              <a:rPr lang="en-US" altLang="en-US" sz="1200" b="1" dirty="0">
                <a:solidFill>
                  <a:srgbClr val="212529"/>
                </a:solidFill>
                <a:latin typeface="Courier 10 Pitch"/>
              </a:rPr>
              <a:t>(1 </a:t>
            </a:r>
            <a:r>
              <a:rPr lang="en-US" altLang="en-US" sz="1200" b="1" dirty="0" err="1">
                <a:solidFill>
                  <a:srgbClr val="212529"/>
                </a:solidFill>
                <a:latin typeface="Courier 10 Pitch"/>
              </a:rPr>
              <a:t>downto</a:t>
            </a:r>
            <a:r>
              <a:rPr lang="en-US" altLang="en-US" sz="1200" b="1" dirty="0">
                <a:solidFill>
                  <a:srgbClr val="212529"/>
                </a:solidFill>
                <a:latin typeface="Courier 10 Pitch"/>
              </a:rPr>
              <a:t> 0);</a:t>
            </a:r>
          </a:p>
          <a:p>
            <a:pPr lvl="1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212529"/>
                </a:solidFill>
                <a:latin typeface="Courier 10 Pitch"/>
              </a:rPr>
              <a:t>C :   out </a:t>
            </a:r>
            <a:r>
              <a:rPr lang="en-US" altLang="en-US" sz="1200" b="1" dirty="0" err="1">
                <a:solidFill>
                  <a:srgbClr val="212529"/>
                </a:solidFill>
                <a:latin typeface="Courier 10 Pitch"/>
              </a:rPr>
              <a:t>bit_vector</a:t>
            </a:r>
            <a:r>
              <a:rPr lang="en-US" altLang="en-US" sz="1200" b="1" dirty="0">
                <a:solidFill>
                  <a:srgbClr val="212529"/>
                </a:solidFill>
                <a:latin typeface="Courier 10 Pitch"/>
              </a:rPr>
              <a:t>(3 </a:t>
            </a:r>
            <a:r>
              <a:rPr lang="en-US" altLang="en-US" sz="1200" b="1" dirty="0" err="1">
                <a:solidFill>
                  <a:srgbClr val="212529"/>
                </a:solidFill>
                <a:latin typeface="Courier 10 Pitch"/>
              </a:rPr>
              <a:t>downto</a:t>
            </a:r>
            <a:r>
              <a:rPr lang="en-US" altLang="en-US" sz="1200" b="1" dirty="0">
                <a:solidFill>
                  <a:srgbClr val="212529"/>
                </a:solidFill>
                <a:latin typeface="Courier 10 Pitch"/>
              </a:rPr>
              <a:t> 0)</a:t>
            </a:r>
          </a:p>
          <a:p>
            <a:pPr lvl="1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212529"/>
                </a:solidFill>
                <a:latin typeface="Courier 10 Pitch"/>
              </a:rPr>
              <a:t>);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212529"/>
                </a:solidFill>
                <a:latin typeface="Courier 10 Pitch"/>
              </a:rPr>
              <a:t>end multiply;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b="1" dirty="0">
              <a:solidFill>
                <a:srgbClr val="212529"/>
              </a:solidFill>
              <a:latin typeface="Courier 10 Pitch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212529"/>
                </a:solidFill>
                <a:latin typeface="Courier 10 Pitch"/>
              </a:rPr>
              <a:t>architecture </a:t>
            </a:r>
            <a:r>
              <a:rPr lang="en-US" altLang="en-US" sz="1200" b="1" dirty="0">
                <a:solidFill>
                  <a:srgbClr val="FF0000"/>
                </a:solidFill>
                <a:latin typeface="Courier 10 Pitch"/>
              </a:rPr>
              <a:t>dataflow</a:t>
            </a:r>
            <a:r>
              <a:rPr lang="en-US" altLang="en-US" sz="1200" b="1" dirty="0">
                <a:solidFill>
                  <a:srgbClr val="212529"/>
                </a:solidFill>
                <a:latin typeface="Courier 10 Pitch"/>
              </a:rPr>
              <a:t> of multiply is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212529"/>
                </a:solidFill>
                <a:latin typeface="Courier 10 Pitch"/>
              </a:rPr>
              <a:t>begin</a:t>
            </a:r>
          </a:p>
          <a:p>
            <a:pPr lvl="1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212529"/>
                </a:solidFill>
                <a:latin typeface="Courier 10 Pitch"/>
              </a:rPr>
              <a:t>C(0) &lt;= A(0) AND B(0);</a:t>
            </a:r>
          </a:p>
          <a:p>
            <a:pPr lvl="1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212529"/>
                </a:solidFill>
                <a:latin typeface="Courier 10 Pitch"/>
              </a:rPr>
              <a:t>C(1) &lt;= (A(0) AND B(1)) XOR (A(1) AND B(0));</a:t>
            </a:r>
          </a:p>
          <a:p>
            <a:pPr lvl="1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212529"/>
                </a:solidFill>
                <a:latin typeface="Courier 10 Pitch"/>
              </a:rPr>
              <a:t>C(2) &lt;= ((A(0) AND B(1)) AND (A(1) AND B(0))) XOR (A(1) AND B(1));</a:t>
            </a:r>
            <a:endParaRPr lang="fa-IR" altLang="en-US" sz="1200" b="1" dirty="0">
              <a:solidFill>
                <a:srgbClr val="212529"/>
              </a:solidFill>
              <a:latin typeface="Courier 10 Pitch"/>
            </a:endParaRPr>
          </a:p>
          <a:p>
            <a:pPr lvl="1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212529"/>
                </a:solidFill>
                <a:latin typeface="Courier 10 Pitch"/>
              </a:rPr>
              <a:t>C(3) &lt;= ((A(1) AND B(0)) AND (A(0) AND B(1))) AND (A(1) AND B(1));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212529"/>
                </a:solidFill>
                <a:latin typeface="Courier 10 Pitch"/>
              </a:rPr>
              <a:t>end architecture;</a:t>
            </a:r>
            <a:r>
              <a:rPr lang="en-US" altLang="en-US" sz="1200" b="1" dirty="0"/>
              <a:t> </a:t>
            </a:r>
            <a:endParaRPr lang="en-US" altLang="en-US" sz="20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422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D1769-447B-4CCE-A258-E9146E3F3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1110902"/>
            <a:ext cx="7543800" cy="1028700"/>
          </a:xfrm>
        </p:spPr>
        <p:txBody>
          <a:bodyPr/>
          <a:lstStyle/>
          <a:p>
            <a:r>
              <a:rPr lang="en-US" dirty="0">
                <a:cs typeface="B Nazanin" panose="00000400000000000000" pitchFamily="2" charset="-78"/>
              </a:rPr>
              <a:t>2-bit multiplier </a:t>
            </a:r>
            <a:r>
              <a:rPr lang="en-US" sz="2700" dirty="0">
                <a:cs typeface="B Nazanin" panose="00000400000000000000" pitchFamily="2" charset="-78"/>
              </a:rPr>
              <a:t>(Schematic)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26EBA9-CEF5-4DBD-AAF4-75EADF337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A1A0-FE44-40F2-B3FB-B78369627520}" type="slidenum">
              <a:rPr lang="en-US" smtClean="0"/>
              <a:t>9</a:t>
            </a:fld>
            <a:endParaRPr lang="en-US"/>
          </a:p>
        </p:txBody>
      </p:sp>
      <p:pic>
        <p:nvPicPr>
          <p:cNvPr id="2050" name="Picture 2" descr="RTL schematic of a 2-bit multiplier dataflow modeling.">
            <a:extLst>
              <a:ext uri="{FF2B5EF4-FFF2-40B4-BE49-F238E27FC236}">
                <a16:creationId xmlns:a16="http://schemas.microsoft.com/office/drawing/2014/main" id="{0CBB6C3D-3A79-4170-9DAC-FB2738C37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60" y="2425888"/>
            <a:ext cx="7154681" cy="280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3122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736059"/>
      </a:dk2>
      <a:lt2>
        <a:srgbClr val="E7E0C7"/>
      </a:lt2>
      <a:accent1>
        <a:srgbClr val="92B0C8"/>
      </a:accent1>
      <a:accent2>
        <a:srgbClr val="E37C3D"/>
      </a:accent2>
      <a:accent3>
        <a:srgbClr val="A5AB81"/>
      </a:accent3>
      <a:accent4>
        <a:srgbClr val="E9B635"/>
      </a:accent4>
      <a:accent5>
        <a:srgbClr val="7BA79D"/>
      </a:accent5>
      <a:accent6>
        <a:srgbClr val="968C8C"/>
      </a:accent6>
      <a:hlink>
        <a:srgbClr val="F7A115"/>
      </a:hlink>
      <a:folHlink>
        <a:srgbClr val="969696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5052</TotalTime>
  <Words>1708</Words>
  <Application>Microsoft Office PowerPoint</Application>
  <PresentationFormat>On-screen Show (4:3)</PresentationFormat>
  <Paragraphs>207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BNazanin</vt:lpstr>
      <vt:lpstr>Calibri</vt:lpstr>
      <vt:lpstr>Courier 10 Pitch</vt:lpstr>
      <vt:lpstr>Garamond</vt:lpstr>
      <vt:lpstr>Sahel</vt:lpstr>
      <vt:lpstr>vazir</vt:lpstr>
      <vt:lpstr>Wingdings</vt:lpstr>
      <vt:lpstr>Savon</vt:lpstr>
      <vt:lpstr>آزمایشگاه معماری سیستم های کامپیوتری</vt:lpstr>
      <vt:lpstr>جلسه چهارم</vt:lpstr>
      <vt:lpstr>سه روش تعریف معماری:  1-  رفتاری (Behavioral)   2- جریان داده (Data flow (RTL))   3- ساختاری (Structural) </vt:lpstr>
      <vt:lpstr>1-  رفتاری (Behavioral)  - طراحي درسطح سيستم يا در سطحBehavioral . - شامل يك سري عمليات منطقي و رياضي روي اطلاعات ورودي مدار است. - الگوريتم مدار بررسي و تست مي شود. - مدل طرح، شبيه سازي مي شود كه مشخصات مدار مورد بررسي قرار گيرد. - اگر مدلBehavioral  را به ابزار سنتز بدهيم، يك طرح كلي توليد مي كند كه ممكن است اين طرح، فرم بهينه نباشد و مقدار سخت افزار زيادي نياز داشته باشد و يا سرعت كافي نداشته باشد.  1 + counter &lt;= counter</vt:lpstr>
      <vt:lpstr>bit-multiplier (VHDL-behavioral)</vt:lpstr>
      <vt:lpstr>bit multiplier (VHDL-behavioral-Schematic)</vt:lpstr>
      <vt:lpstr>2- جریان داده (Data flow (RTL))  -در اين مرحله، مدار را به طريقي كه داده ها داخل سيستم مي شوند، از قسمت هاي مختلف مي گذرند و به خروجي مي روند، توصيف مي كنند.  a &lt;= a xor b</vt:lpstr>
      <vt:lpstr>2-bit multiplier (VHDL-Dataflow)</vt:lpstr>
      <vt:lpstr>2-bit multiplier (Schematic)</vt:lpstr>
      <vt:lpstr>  3- ساختاری (Structural)  - مدار به صورت مجموعه اي از قطعات و طرز اتصال آن ها توصيف مي شود. - در اين روش مشخص مي شود مدار از چه گيت ها يا قطعاتي تشكيل مي شود و چگونه با هم ارتباط دارند. - با اين ساختار مي توان مدار را به صورت بلوك دياگرام با قطعات و طرز اتصال آن ها به صورت سلسله مراتبي یاHierarchy  توصيف نمود. - اگر توصيفStructural  به ابزار سنتز داده شود، طرح مشخص تر و با حداقل سخت افزار و سرعت مناسب توليد خواهد شد.  </vt:lpstr>
      <vt:lpstr>2-bit multiplier (VHDL-Structural)</vt:lpstr>
      <vt:lpstr>2-bit multiplier (VHDL-Structural-schematic)</vt:lpstr>
      <vt:lpstr>طراحی سلسه مراتبی</vt:lpstr>
      <vt:lpstr>ایجاد زیر-ماژول</vt:lpstr>
      <vt:lpstr>ایجاد تاپ-ماژول</vt:lpstr>
      <vt:lpstr>تاپ_ماژول (1)</vt:lpstr>
      <vt:lpstr>تاپ_ماژول (2)</vt:lpstr>
      <vt:lpstr>Set as Top Module (1)</vt:lpstr>
      <vt:lpstr>Set as Top Module (2)</vt:lpstr>
      <vt:lpstr>آزمایش</vt:lpstr>
      <vt:lpstr>جلسه پنجم</vt:lpstr>
      <vt:lpstr>اختصاص مقدار به ورودی های مدار – روش اول</vt:lpstr>
      <vt:lpstr>Force constant</vt:lpstr>
      <vt:lpstr>Force clock</vt:lpstr>
      <vt:lpstr>Test Bench (1)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آزمایش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آزمایشگاه معماری سیستم های کامپیوتری</dc:title>
  <dc:creator>Paria</dc:creator>
  <cp:lastModifiedBy>paria darbani</cp:lastModifiedBy>
  <cp:revision>101</cp:revision>
  <dcterms:created xsi:type="dcterms:W3CDTF">2021-10-06T06:30:00Z</dcterms:created>
  <dcterms:modified xsi:type="dcterms:W3CDTF">2022-10-30T08:56:25Z</dcterms:modified>
</cp:coreProperties>
</file>