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4"/>
  </p:notesMasterIdLst>
  <p:handoutMasterIdLst>
    <p:handoutMasterId r:id="rId15"/>
  </p:handoutMasterIdLst>
  <p:sldIdLst>
    <p:sldId id="256" r:id="rId2"/>
    <p:sldId id="326" r:id="rId3"/>
    <p:sldId id="332" r:id="rId4"/>
    <p:sldId id="338" r:id="rId5"/>
    <p:sldId id="339" r:id="rId6"/>
    <p:sldId id="342" r:id="rId7"/>
    <p:sldId id="340" r:id="rId8"/>
    <p:sldId id="341" r:id="rId9"/>
    <p:sldId id="327" r:id="rId10"/>
    <p:sldId id="333" r:id="rId11"/>
    <p:sldId id="334" r:id="rId12"/>
    <p:sldId id="33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69FD5D-40EF-46CE-A350-0CF302064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D394A2-7573-4222-83DA-784A57338F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0E88AB-8119-429A-AD8B-D283B8E9C7CC}" type="datetimeFigureOut">
              <a:rPr lang="en-US" smtClean="0"/>
              <a:t>11/22/2022</a:t>
            </a:fld>
            <a:endParaRPr lang="en-US"/>
          </a:p>
        </p:txBody>
      </p:sp>
      <p:sp>
        <p:nvSpPr>
          <p:cNvPr id="4" name="Footer Placeholder 3">
            <a:extLst>
              <a:ext uri="{FF2B5EF4-FFF2-40B4-BE49-F238E27FC236}">
                <a16:creationId xmlns:a16="http://schemas.microsoft.com/office/drawing/2014/main" id="{769302BA-1FBF-4D40-9493-4ACB7696A4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7BE8B6-7170-46AF-A8BA-7A63452EBE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BEFB86-7122-4F2D-AA73-55E11B60EF6C}" type="slidenum">
              <a:rPr lang="en-US" smtClean="0"/>
              <a:t>‹#›</a:t>
            </a:fld>
            <a:endParaRPr lang="en-US"/>
          </a:p>
        </p:txBody>
      </p:sp>
    </p:spTree>
    <p:extLst>
      <p:ext uri="{BB962C8B-B14F-4D97-AF65-F5344CB8AC3E}">
        <p14:creationId xmlns:p14="http://schemas.microsoft.com/office/powerpoint/2010/main" val="2178796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343A8-FA69-4267-BBA4-00833644577E}"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B709B-893E-4353-A9F6-887E3E9B16AB}" type="slidenum">
              <a:rPr lang="en-US" smtClean="0"/>
              <a:t>‹#›</a:t>
            </a:fld>
            <a:endParaRPr lang="en-US"/>
          </a:p>
        </p:txBody>
      </p:sp>
    </p:spTree>
    <p:extLst>
      <p:ext uri="{BB962C8B-B14F-4D97-AF65-F5344CB8AC3E}">
        <p14:creationId xmlns:p14="http://schemas.microsoft.com/office/powerpoint/2010/main" val="35503745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FF46804A-10D3-4E98-91BB-C2A4A6848918}" type="datetime1">
              <a:rPr lang="en-US" smtClean="0"/>
              <a:t>11/22/2022</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5A3A1A0-FE44-40F2-B3FB-B78369627520}" type="slidenum">
              <a:rPr lang="en-US" smtClean="0"/>
              <a:t>‹#›</a:t>
            </a:fld>
            <a:endParaRPr lang="en-US"/>
          </a:p>
        </p:txBody>
      </p:sp>
    </p:spTree>
    <p:extLst>
      <p:ext uri="{BB962C8B-B14F-4D97-AF65-F5344CB8AC3E}">
        <p14:creationId xmlns:p14="http://schemas.microsoft.com/office/powerpoint/2010/main" val="4206868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4C87E-976E-452C-A6F2-F05EAE5990DD}"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278052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60D6-4E88-4B7A-89A3-CBD0BE9B61F4}"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96214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1A9BC-B300-4E21-B800-792C6489D49B}"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46662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AC569FB-F6CE-4C92-8363-19444F11227C}" type="datetime1">
              <a:rPr lang="en-US" smtClean="0"/>
              <a:t>11/22/2022</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31313711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8718C-4727-4DB4-A553-4CDB6BD2B897}" type="datetime1">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5839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CA9AE-EE59-4E02-9703-1FC49F753F8F}" type="datetime1">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69045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07A27-AE5D-4072-9D36-8BD27D605F1B}" type="datetime1">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364505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653E1-2804-4365-8EF9-9A1A6242FCFF}" type="datetime1">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79248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9D24FA0-FBFD-4791-9CA1-E05349A6A3D1}" type="datetime1">
              <a:rPr lang="en-US" smtClean="0"/>
              <a:t>11/22/2022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35A3A1A0-FE44-40F2-B3FB-B78369627520}"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820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93329AB7-69C4-47BC-A04E-4FCF23AB22E6}" type="datetime1">
              <a:rPr lang="en-US" smtClean="0"/>
              <a:t>11/22/2022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35A3A1A0-FE44-40F2-B3FB-B78369627520}"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940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E11F8A5-7884-4B84-8E92-0DC3EB3B5F3A}" type="datetime1">
              <a:rPr lang="en-US" smtClean="0"/>
              <a:t>11/22/2022</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5A3A1A0-FE44-40F2-B3FB-B78369627520}"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57504343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8F11-B71C-47CB-8AA0-E78C56DC39D6}"/>
              </a:ext>
            </a:extLst>
          </p:cNvPr>
          <p:cNvSpPr>
            <a:spLocks noGrp="1"/>
          </p:cNvSpPr>
          <p:nvPr>
            <p:ph type="ctrTitle"/>
          </p:nvPr>
        </p:nvSpPr>
        <p:spPr/>
        <p:txBody>
          <a:bodyPr/>
          <a:lstStyle/>
          <a:p>
            <a:r>
              <a:rPr lang="fa-IR" sz="3600" dirty="0">
                <a:cs typeface="B Nazanin" panose="00000400000000000000" pitchFamily="2" charset="-78"/>
              </a:rPr>
              <a:t>آزمایشگاه معماری سیستم های کامپیوتری</a:t>
            </a:r>
            <a:endParaRPr lang="en-US" sz="3600" dirty="0">
              <a:cs typeface="B Nazanin" panose="00000400000000000000" pitchFamily="2" charset="-78"/>
            </a:endParaRPr>
          </a:p>
        </p:txBody>
      </p:sp>
      <p:sp>
        <p:nvSpPr>
          <p:cNvPr id="3" name="Subtitle 2">
            <a:extLst>
              <a:ext uri="{FF2B5EF4-FFF2-40B4-BE49-F238E27FC236}">
                <a16:creationId xmlns:a16="http://schemas.microsoft.com/office/drawing/2014/main" id="{49460E54-CA56-46C5-B729-BCA30E52E478}"/>
              </a:ext>
            </a:extLst>
          </p:cNvPr>
          <p:cNvSpPr>
            <a:spLocks noGrp="1"/>
          </p:cNvSpPr>
          <p:nvPr>
            <p:ph type="subTitle" idx="1"/>
          </p:nvPr>
        </p:nvSpPr>
        <p:spPr>
          <a:xfrm>
            <a:off x="1562100" y="4323806"/>
            <a:ext cx="9070848" cy="815457"/>
          </a:xfrm>
        </p:spPr>
        <p:txBody>
          <a:bodyPr>
            <a:normAutofit lnSpcReduction="10000"/>
          </a:bodyPr>
          <a:lstStyle/>
          <a:p>
            <a:r>
              <a:rPr lang="fa-IR" dirty="0">
                <a:cs typeface="B Nazanin" panose="00000400000000000000" pitchFamily="2" charset="-78"/>
              </a:rPr>
              <a:t>مدرس: دربانی</a:t>
            </a:r>
          </a:p>
          <a:p>
            <a:endParaRPr lang="fa-IR" dirty="0">
              <a:cs typeface="B Nazanin" panose="00000400000000000000" pitchFamily="2" charset="-78"/>
            </a:endParaRPr>
          </a:p>
          <a:p>
            <a:r>
              <a:rPr lang="en-US" dirty="0">
                <a:cs typeface="B Nazanin" panose="00000400000000000000" pitchFamily="2" charset="-78"/>
              </a:rPr>
              <a:t>p.darbani@gmail.com</a:t>
            </a:r>
          </a:p>
        </p:txBody>
      </p:sp>
      <p:sp>
        <p:nvSpPr>
          <p:cNvPr id="4" name="Slide Number Placeholder 3">
            <a:extLst>
              <a:ext uri="{FF2B5EF4-FFF2-40B4-BE49-F238E27FC236}">
                <a16:creationId xmlns:a16="http://schemas.microsoft.com/office/drawing/2014/main" id="{9806DEE3-3B6C-4E0D-A217-624B03A3DAF5}"/>
              </a:ext>
            </a:extLst>
          </p:cNvPr>
          <p:cNvSpPr>
            <a:spLocks noGrp="1"/>
          </p:cNvSpPr>
          <p:nvPr>
            <p:ph type="sldNum" sz="quarter" idx="12"/>
          </p:nvPr>
        </p:nvSpPr>
        <p:spPr/>
        <p:txBody>
          <a:bodyPr/>
          <a:lstStyle/>
          <a:p>
            <a:fld id="{35A3A1A0-FE44-40F2-B3FB-B78369627520}" type="slidenum">
              <a:rPr lang="en-US" smtClean="0"/>
              <a:t>1</a:t>
            </a:fld>
            <a:endParaRPr lang="en-US"/>
          </a:p>
        </p:txBody>
      </p:sp>
    </p:spTree>
    <p:extLst>
      <p:ext uri="{BB962C8B-B14F-4D97-AF65-F5344CB8AC3E}">
        <p14:creationId xmlns:p14="http://schemas.microsoft.com/office/powerpoint/2010/main" val="160176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Seven segments</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10</a:t>
            </a:fld>
            <a:endParaRPr lang="en-US"/>
          </a:p>
        </p:txBody>
      </p:sp>
      <p:pic>
        <p:nvPicPr>
          <p:cNvPr id="5" name="Content Placeholder 4">
            <a:extLst>
              <a:ext uri="{FF2B5EF4-FFF2-40B4-BE49-F238E27FC236}">
                <a16:creationId xmlns:a16="http://schemas.microsoft.com/office/drawing/2014/main" id="{773B980E-403C-4908-B0E7-73B04D4AA08E}"/>
              </a:ext>
            </a:extLst>
          </p:cNvPr>
          <p:cNvPicPr>
            <a:picLocks noGrp="1" noChangeAspect="1"/>
          </p:cNvPicPr>
          <p:nvPr>
            <p:ph idx="1"/>
          </p:nvPr>
        </p:nvPicPr>
        <p:blipFill>
          <a:blip r:embed="rId2"/>
          <a:stretch>
            <a:fillRect/>
          </a:stretch>
        </p:blipFill>
        <p:spPr>
          <a:xfrm>
            <a:off x="2158912" y="3978688"/>
            <a:ext cx="7164887" cy="2363863"/>
          </a:xfrm>
          <a:prstGeom prst="rect">
            <a:avLst/>
          </a:prstGeom>
        </p:spPr>
      </p:pic>
      <p:pic>
        <p:nvPicPr>
          <p:cNvPr id="3" name="Picture 2" descr="Seven-segment display - Wikipedia">
            <a:extLst>
              <a:ext uri="{FF2B5EF4-FFF2-40B4-BE49-F238E27FC236}">
                <a16:creationId xmlns:a16="http://schemas.microsoft.com/office/drawing/2014/main" id="{0E57C5C1-C50A-48E2-86E1-8F541501A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48" y="1973340"/>
            <a:ext cx="1670541" cy="16521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FBE8A2-B62C-49C4-9236-49C82F3E90E3}"/>
              </a:ext>
            </a:extLst>
          </p:cNvPr>
          <p:cNvSpPr txBox="1"/>
          <p:nvPr/>
        </p:nvSpPr>
        <p:spPr>
          <a:xfrm>
            <a:off x="835590" y="2589626"/>
            <a:ext cx="9811533" cy="369332"/>
          </a:xfrm>
          <a:prstGeom prst="rect">
            <a:avLst/>
          </a:prstGeom>
          <a:noFill/>
        </p:spPr>
        <p:txBody>
          <a:bodyPr wrap="square" rtlCol="0">
            <a:spAutoFit/>
          </a:bodyPr>
          <a:lstStyle/>
          <a:p>
            <a:pPr algn="r" rtl="1"/>
            <a:endParaRPr lang="en-US" dirty="0">
              <a:cs typeface="B Nazanin" panose="00000400000000000000" pitchFamily="2" charset="-78"/>
            </a:endParaRPr>
          </a:p>
        </p:txBody>
      </p:sp>
      <p:sp>
        <p:nvSpPr>
          <p:cNvPr id="16" name="TextBox 15">
            <a:extLst>
              <a:ext uri="{FF2B5EF4-FFF2-40B4-BE49-F238E27FC236}">
                <a16:creationId xmlns:a16="http://schemas.microsoft.com/office/drawing/2014/main" id="{B726DF8F-E495-479C-9AAF-4971BF30A07E}"/>
              </a:ext>
            </a:extLst>
          </p:cNvPr>
          <p:cNvSpPr txBox="1"/>
          <p:nvPr/>
        </p:nvSpPr>
        <p:spPr>
          <a:xfrm>
            <a:off x="2617940" y="1973340"/>
            <a:ext cx="8827717" cy="2031325"/>
          </a:xfrm>
          <a:prstGeom prst="rect">
            <a:avLst/>
          </a:prstGeom>
          <a:noFill/>
        </p:spPr>
        <p:txBody>
          <a:bodyPr wrap="square">
            <a:spAutoFit/>
          </a:bodyPr>
          <a:lstStyle/>
          <a:p>
            <a:pPr marL="285750" indent="-285750" algn="just" rtl="1">
              <a:buFont typeface="Arial" panose="020B0604020202020204" pitchFamily="34" charset="0"/>
              <a:buChar char="•"/>
            </a:pPr>
            <a:r>
              <a:rPr lang="fa-IR" b="0" i="0" dirty="0">
                <a:solidFill>
                  <a:srgbClr val="212529"/>
                </a:solidFill>
                <a:effectLst/>
                <a:latin typeface="IRANSans"/>
                <a:cs typeface="B Nazanin" panose="00000400000000000000" pitchFamily="2" charset="-78"/>
              </a:rPr>
              <a:t>وقتی</a:t>
            </a:r>
            <a:r>
              <a:rPr lang="fa-IR" b="1" i="0" dirty="0">
                <a:solidFill>
                  <a:srgbClr val="2196F3"/>
                </a:solidFill>
                <a:effectLst/>
                <a:latin typeface="IRANSans"/>
                <a:cs typeface="B Nazanin" panose="00000400000000000000" pitchFamily="2" charset="-78"/>
              </a:rPr>
              <a:t> </a:t>
            </a:r>
            <a:r>
              <a:rPr lang="en-US" b="1" i="0" dirty="0">
                <a:effectLst/>
                <a:latin typeface="IRANSans"/>
                <a:cs typeface="B Nazanin" panose="00000400000000000000" pitchFamily="2" charset="-78"/>
              </a:rPr>
              <a:t>LED</a:t>
            </a:r>
            <a:r>
              <a:rPr lang="fa-IR" b="1" i="0" dirty="0">
                <a:solidFill>
                  <a:srgbClr val="2196F3"/>
                </a:solidFill>
                <a:effectLst/>
                <a:latin typeface="IRANSans"/>
                <a:cs typeface="B Nazanin" panose="00000400000000000000" pitchFamily="2" charset="-78"/>
              </a:rPr>
              <a:t> </a:t>
            </a:r>
            <a:r>
              <a:rPr lang="fa-IR" b="0" i="0" dirty="0">
                <a:solidFill>
                  <a:srgbClr val="212529"/>
                </a:solidFill>
                <a:effectLst/>
                <a:latin typeface="IRANSans"/>
                <a:cs typeface="B Nazanin" panose="00000400000000000000" pitchFamily="2" charset="-78"/>
              </a:rPr>
              <a:t>را با یک ولتاژ خارجی بایاس مستقیم کنیم، از</a:t>
            </a:r>
            <a:r>
              <a:rPr lang="fa-IR" dirty="0">
                <a:solidFill>
                  <a:srgbClr val="212529"/>
                </a:solidFill>
                <a:latin typeface="IRANSans"/>
                <a:cs typeface="B Nazanin" panose="00000400000000000000" pitchFamily="2" charset="-78"/>
              </a:rPr>
              <a:t> پیوند </a:t>
            </a:r>
            <a:r>
              <a:rPr lang="en-US" dirty="0">
                <a:solidFill>
                  <a:srgbClr val="212529"/>
                </a:solidFill>
                <a:latin typeface="IRANSans"/>
                <a:cs typeface="B Nazanin" panose="00000400000000000000" pitchFamily="2" charset="-78"/>
              </a:rPr>
              <a:t>PN</a:t>
            </a:r>
            <a:r>
              <a:rPr lang="fa-IR" dirty="0">
                <a:solidFill>
                  <a:srgbClr val="212529"/>
                </a:solidFill>
                <a:latin typeface="IRANSans"/>
                <a:cs typeface="B Nazanin" panose="00000400000000000000" pitchFamily="2" charset="-78"/>
              </a:rPr>
              <a:t> </a:t>
            </a:r>
            <a:r>
              <a:rPr lang="fa-IR" b="0" i="0" dirty="0">
                <a:solidFill>
                  <a:srgbClr val="212529"/>
                </a:solidFill>
                <a:effectLst/>
                <a:latin typeface="IRANSans"/>
                <a:cs typeface="B Nazanin" panose="00000400000000000000" pitchFamily="2" charset="-78"/>
              </a:rPr>
              <a:t>آن جریان می‌گذرد. در الکترونیک، این پدیده را نورتابی الکتریکی می‌نامیم.</a:t>
            </a:r>
            <a:endParaRPr lang="en-US" b="0" i="0" dirty="0">
              <a:solidFill>
                <a:srgbClr val="212529"/>
              </a:solidFill>
              <a:effectLst/>
              <a:latin typeface="IRANSans"/>
              <a:cs typeface="B Nazanin" panose="00000400000000000000" pitchFamily="2" charset="-78"/>
            </a:endParaRPr>
          </a:p>
          <a:p>
            <a:pPr marL="285750" indent="-285750" algn="just" rtl="1">
              <a:buFont typeface="Arial" panose="020B0604020202020204" pitchFamily="34" charset="0"/>
              <a:buChar char="•"/>
            </a:pPr>
            <a:r>
              <a:rPr lang="fa-IR" b="0" i="0" dirty="0">
                <a:solidFill>
                  <a:srgbClr val="212529"/>
                </a:solidFill>
                <a:effectLst/>
                <a:latin typeface="IRANSans"/>
                <a:cs typeface="B Nazanin" panose="00000400000000000000" pitchFamily="2" charset="-78"/>
              </a:rPr>
              <a:t>قطعاتی وجود دارند که از ترکیب </a:t>
            </a:r>
            <a:r>
              <a:rPr lang="en-US" b="1" i="0" dirty="0">
                <a:effectLst/>
                <a:latin typeface="IRANSans"/>
                <a:cs typeface="B Nazanin" panose="00000400000000000000" pitchFamily="2" charset="-78"/>
              </a:rPr>
              <a:t>LED</a:t>
            </a:r>
            <a:r>
              <a:rPr lang="fa-IR" b="0" i="0" dirty="0">
                <a:solidFill>
                  <a:srgbClr val="212529"/>
                </a:solidFill>
                <a:effectLst/>
                <a:latin typeface="IRANSans"/>
                <a:cs typeface="B Nazanin" panose="00000400000000000000" pitchFamily="2" charset="-78"/>
              </a:rPr>
              <a:t>ها تشکیل شده و برای نمایش اعداد یا حروف به کار می‌روند. این قطعات نمایشگر را سون سگمنت می‌نامند.</a:t>
            </a:r>
            <a:endParaRPr lang="fa-IR" dirty="0">
              <a:solidFill>
                <a:srgbClr val="212529"/>
              </a:solidFill>
              <a:latin typeface="IRANSans"/>
              <a:cs typeface="B Nazanin" panose="00000400000000000000" pitchFamily="2" charset="-78"/>
            </a:endParaRPr>
          </a:p>
          <a:p>
            <a:pPr marL="285750" indent="-285750" algn="just" rtl="1">
              <a:buFont typeface="Arial" panose="020B0604020202020204" pitchFamily="34" charset="0"/>
              <a:buChar char="•"/>
            </a:pPr>
            <a:r>
              <a:rPr lang="fa-IR" dirty="0">
                <a:cs typeface="B Nazanin" panose="00000400000000000000" pitchFamily="2" charset="-78"/>
              </a:rPr>
              <a:t>رنگ واقعی نور مرئی ساطع شده از یک </a:t>
            </a:r>
            <a:r>
              <a:rPr lang="en-US" b="1" i="0" dirty="0">
                <a:effectLst/>
                <a:latin typeface="IRANSans"/>
                <a:cs typeface="B Nazanin" panose="00000400000000000000" pitchFamily="2" charset="-78"/>
              </a:rPr>
              <a:t>LED</a:t>
            </a:r>
            <a:r>
              <a:rPr lang="en-US" dirty="0">
                <a:cs typeface="B Nazanin" panose="00000400000000000000" pitchFamily="2" charset="-78"/>
              </a:rPr>
              <a:t>، </a:t>
            </a:r>
            <a:r>
              <a:rPr lang="fa-IR" dirty="0">
                <a:cs typeface="B Nazanin" panose="00000400000000000000" pitchFamily="2" charset="-78"/>
              </a:rPr>
              <a:t>از آبی تا قرمز و نارنجی وجود دارد. این رنگ‌ها، با طول موج طیفی نور ساطع شده تعیین می‌شوند که خود این طول موج‌ها به ترکیب ناخالصی‌هایی بستگی دارد که به مواد نیمه‌رسانای تشکیل دهنده آن افزوده می‌شود.</a:t>
            </a:r>
            <a:endParaRPr lang="en-US" dirty="0">
              <a:cs typeface="B Nazanin" panose="00000400000000000000" pitchFamily="2" charset="-78"/>
            </a:endParaRPr>
          </a:p>
        </p:txBody>
      </p:sp>
    </p:spTree>
    <p:extLst>
      <p:ext uri="{BB962C8B-B14F-4D97-AF65-F5344CB8AC3E}">
        <p14:creationId xmlns:p14="http://schemas.microsoft.com/office/powerpoint/2010/main" val="379786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Seven segments</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11</a:t>
            </a:fld>
            <a:endParaRPr lang="en-US"/>
          </a:p>
        </p:txBody>
      </p:sp>
      <p:pic>
        <p:nvPicPr>
          <p:cNvPr id="5" name="Content Placeholder 4">
            <a:extLst>
              <a:ext uri="{FF2B5EF4-FFF2-40B4-BE49-F238E27FC236}">
                <a16:creationId xmlns:a16="http://schemas.microsoft.com/office/drawing/2014/main" id="{773B980E-403C-4908-B0E7-73B04D4AA08E}"/>
              </a:ext>
            </a:extLst>
          </p:cNvPr>
          <p:cNvPicPr>
            <a:picLocks noGrp="1" noChangeAspect="1"/>
          </p:cNvPicPr>
          <p:nvPr>
            <p:ph idx="1"/>
          </p:nvPr>
        </p:nvPicPr>
        <p:blipFill>
          <a:blip r:embed="rId2"/>
          <a:stretch>
            <a:fillRect/>
          </a:stretch>
        </p:blipFill>
        <p:spPr>
          <a:xfrm>
            <a:off x="1080989" y="2033687"/>
            <a:ext cx="5778473" cy="1906453"/>
          </a:xfrm>
          <a:prstGeom prst="rect">
            <a:avLst/>
          </a:prstGeom>
        </p:spPr>
      </p:pic>
      <p:pic>
        <p:nvPicPr>
          <p:cNvPr id="11" name="Picture 10">
            <a:extLst>
              <a:ext uri="{FF2B5EF4-FFF2-40B4-BE49-F238E27FC236}">
                <a16:creationId xmlns:a16="http://schemas.microsoft.com/office/drawing/2014/main" id="{AE238E1E-652A-47B7-B670-60FDB2954444}"/>
              </a:ext>
            </a:extLst>
          </p:cNvPr>
          <p:cNvPicPr>
            <a:picLocks noChangeAspect="1"/>
          </p:cNvPicPr>
          <p:nvPr/>
        </p:nvPicPr>
        <p:blipFill>
          <a:blip r:embed="rId3"/>
          <a:stretch>
            <a:fillRect/>
          </a:stretch>
        </p:blipFill>
        <p:spPr>
          <a:xfrm>
            <a:off x="4100182" y="4201129"/>
            <a:ext cx="3272881" cy="2056260"/>
          </a:xfrm>
          <a:prstGeom prst="rect">
            <a:avLst/>
          </a:prstGeom>
        </p:spPr>
      </p:pic>
      <p:pic>
        <p:nvPicPr>
          <p:cNvPr id="6" name="Picture 5">
            <a:extLst>
              <a:ext uri="{FF2B5EF4-FFF2-40B4-BE49-F238E27FC236}">
                <a16:creationId xmlns:a16="http://schemas.microsoft.com/office/drawing/2014/main" id="{6F71B8FF-79B0-42B6-8068-5C1315778D2B}"/>
              </a:ext>
            </a:extLst>
          </p:cNvPr>
          <p:cNvPicPr>
            <a:picLocks noChangeAspect="1"/>
          </p:cNvPicPr>
          <p:nvPr/>
        </p:nvPicPr>
        <p:blipFill rotWithShape="1">
          <a:blip r:embed="rId4"/>
          <a:srcRect l="45335" b="20299"/>
          <a:stretch/>
        </p:blipFill>
        <p:spPr>
          <a:xfrm>
            <a:off x="7023705" y="4181636"/>
            <a:ext cx="1968626" cy="2105273"/>
          </a:xfrm>
          <a:prstGeom prst="rect">
            <a:avLst/>
          </a:prstGeom>
        </p:spPr>
      </p:pic>
      <p:pic>
        <p:nvPicPr>
          <p:cNvPr id="8" name="Picture 7">
            <a:extLst>
              <a:ext uri="{FF2B5EF4-FFF2-40B4-BE49-F238E27FC236}">
                <a16:creationId xmlns:a16="http://schemas.microsoft.com/office/drawing/2014/main" id="{053C3FB1-B15B-488E-BE0E-640749A10235}"/>
              </a:ext>
            </a:extLst>
          </p:cNvPr>
          <p:cNvPicPr>
            <a:picLocks noChangeAspect="1"/>
          </p:cNvPicPr>
          <p:nvPr/>
        </p:nvPicPr>
        <p:blipFill>
          <a:blip r:embed="rId5"/>
          <a:stretch>
            <a:fillRect/>
          </a:stretch>
        </p:blipFill>
        <p:spPr>
          <a:xfrm>
            <a:off x="7487758" y="1067875"/>
            <a:ext cx="3456593" cy="3046489"/>
          </a:xfrm>
          <a:prstGeom prst="rect">
            <a:avLst/>
          </a:prstGeom>
        </p:spPr>
      </p:pic>
    </p:spTree>
    <p:extLst>
      <p:ext uri="{BB962C8B-B14F-4D97-AF65-F5344CB8AC3E}">
        <p14:creationId xmlns:p14="http://schemas.microsoft.com/office/powerpoint/2010/main" val="281687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fa-IR" dirty="0">
                <a:cs typeface="B Nazanin" panose="00000400000000000000" pitchFamily="2" charset="-78"/>
              </a:rPr>
              <a:t>آزمایش</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12</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651353" y="1833638"/>
            <a:ext cx="10473848" cy="456145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b="1" dirty="0">
                <a:cs typeface="B Nazanin" panose="00000400000000000000" pitchFamily="2" charset="-78"/>
              </a:rPr>
              <a:t>كد قابل سنتز</a:t>
            </a:r>
            <a:r>
              <a:rPr lang="en-US" b="1" dirty="0">
                <a:cs typeface="B Nazanin" panose="00000400000000000000" pitchFamily="2" charset="-78"/>
              </a:rPr>
              <a:t> </a:t>
            </a:r>
            <a:r>
              <a:rPr lang="fa-IR" b="1" dirty="0">
                <a:cs typeface="B Nazanin" panose="00000400000000000000" pitchFamily="2" charset="-78"/>
              </a:rPr>
              <a:t>براي پياده</a:t>
            </a:r>
            <a:r>
              <a:rPr lang="en-US" b="1" dirty="0">
                <a:cs typeface="B Nazanin" panose="00000400000000000000" pitchFamily="2" charset="-78"/>
              </a:rPr>
              <a:t> </a:t>
            </a:r>
            <a:r>
              <a:rPr lang="fa-IR" b="1" dirty="0">
                <a:cs typeface="B Nazanin" panose="00000400000000000000" pitchFamily="2" charset="-78"/>
              </a:rPr>
              <a:t>سازي مبدل كد </a:t>
            </a:r>
            <a:r>
              <a:rPr lang="en-US" b="1" dirty="0">
                <a:cs typeface="B Nazanin" panose="00000400000000000000" pitchFamily="2" charset="-78"/>
              </a:rPr>
              <a:t>BCD</a:t>
            </a:r>
            <a:r>
              <a:rPr lang="fa-IR" b="1" dirty="0">
                <a:cs typeface="B Nazanin" panose="00000400000000000000" pitchFamily="2" charset="-78"/>
              </a:rPr>
              <a:t> به </a:t>
            </a:r>
            <a:r>
              <a:rPr lang="en-US" b="1" dirty="0">
                <a:cs typeface="B Nazanin" panose="00000400000000000000" pitchFamily="2" charset="-78"/>
              </a:rPr>
              <a:t>seven segment</a:t>
            </a:r>
            <a:r>
              <a:rPr lang="fa-IR" b="1" dirty="0">
                <a:cs typeface="B Nazanin" panose="00000400000000000000" pitchFamily="2" charset="-78"/>
              </a:rPr>
              <a:t> را با استفاده از دستورات شرطی بنویسید</a:t>
            </a:r>
            <a:r>
              <a:rPr lang="en-US" b="1" dirty="0">
                <a:cs typeface="B Nazanin" panose="00000400000000000000" pitchFamily="2" charset="-78"/>
              </a:rPr>
              <a:t> </a:t>
            </a:r>
            <a:r>
              <a:rPr lang="fa-IR" b="1" dirty="0">
                <a:cs typeface="B Nazanin" panose="00000400000000000000" pitchFamily="2" charset="-78"/>
              </a:rPr>
              <a:t>(نمایش اعداد  0 </a:t>
            </a:r>
            <a:r>
              <a:rPr lang="fa-IR" b="1">
                <a:cs typeface="B Nazanin" panose="00000400000000000000" pitchFamily="2" charset="-78"/>
              </a:rPr>
              <a:t>تا 4 </a:t>
            </a:r>
            <a:r>
              <a:rPr lang="fa-IR" b="1" dirty="0">
                <a:cs typeface="B Nazanin" panose="00000400000000000000" pitchFamily="2" charset="-78"/>
              </a:rPr>
              <a:t>کافی است).</a:t>
            </a:r>
            <a:endParaRPr lang="en-US" b="1" dirty="0">
              <a:cs typeface="B Nazanin" panose="00000400000000000000" pitchFamily="2" charset="-78"/>
            </a:endParaRPr>
          </a:p>
          <a:p>
            <a:pPr algn="just" rtl="1">
              <a:buFont typeface="Arial" panose="020B0604020202020204" pitchFamily="34" charset="0"/>
              <a:buChar char="•"/>
            </a:pPr>
            <a:r>
              <a:rPr lang="fa-IR" b="1" dirty="0">
                <a:cs typeface="B Nazanin" panose="00000400000000000000" pitchFamily="2" charset="-78"/>
              </a:rPr>
              <a:t>شکل موج خروجی را در گزارش کار بیاورید.</a:t>
            </a:r>
          </a:p>
        </p:txBody>
      </p:sp>
    </p:spTree>
    <p:extLst>
      <p:ext uri="{BB962C8B-B14F-4D97-AF65-F5344CB8AC3E}">
        <p14:creationId xmlns:p14="http://schemas.microsoft.com/office/powerpoint/2010/main" val="53749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B76B-A9D2-474D-A4A2-0B768135885C}"/>
              </a:ext>
            </a:extLst>
          </p:cNvPr>
          <p:cNvSpPr>
            <a:spLocks noGrp="1"/>
          </p:cNvSpPr>
          <p:nvPr>
            <p:ph type="title"/>
          </p:nvPr>
        </p:nvSpPr>
        <p:spPr>
          <a:xfrm>
            <a:off x="5028156" y="809198"/>
            <a:ext cx="2135688" cy="1371600"/>
          </a:xfrm>
        </p:spPr>
        <p:txBody>
          <a:bodyPr>
            <a:normAutofit/>
          </a:bodyPr>
          <a:lstStyle/>
          <a:p>
            <a:pPr algn="ctr" rtl="1"/>
            <a:r>
              <a:rPr lang="fa-IR" sz="4000" dirty="0">
                <a:cs typeface="B Nazanin" panose="00000400000000000000" pitchFamily="2" charset="-78"/>
              </a:rPr>
              <a:t>جلسه پنجم</a:t>
            </a:r>
            <a:endParaRPr lang="en-US" sz="40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C9DA5F49-1250-44E6-BCA5-D189940B11E6}"/>
              </a:ext>
            </a:extLst>
          </p:cNvPr>
          <p:cNvSpPr>
            <a:spLocks noGrp="1"/>
          </p:cNvSpPr>
          <p:nvPr>
            <p:ph type="sldNum" sz="quarter" idx="12"/>
          </p:nvPr>
        </p:nvSpPr>
        <p:spPr/>
        <p:txBody>
          <a:bodyPr/>
          <a:lstStyle/>
          <a:p>
            <a:fld id="{35A3A1A0-FE44-40F2-B3FB-B78369627520}" type="slidenum">
              <a:rPr lang="en-US" smtClean="0"/>
              <a:t>2</a:t>
            </a:fld>
            <a:endParaRPr lang="en-US"/>
          </a:p>
        </p:txBody>
      </p:sp>
      <p:sp>
        <p:nvSpPr>
          <p:cNvPr id="4" name="Title 1">
            <a:extLst>
              <a:ext uri="{FF2B5EF4-FFF2-40B4-BE49-F238E27FC236}">
                <a16:creationId xmlns:a16="http://schemas.microsoft.com/office/drawing/2014/main" id="{B95FF444-8AAE-4059-A074-F98295152277}"/>
              </a:ext>
            </a:extLst>
          </p:cNvPr>
          <p:cNvSpPr txBox="1">
            <a:spLocks/>
          </p:cNvSpPr>
          <p:nvPr/>
        </p:nvSpPr>
        <p:spPr>
          <a:xfrm>
            <a:off x="1066800" y="2842972"/>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rtl="1"/>
            <a:r>
              <a:rPr lang="en-US" sz="4000" dirty="0">
                <a:cs typeface="B Nazanin" panose="00000400000000000000" pitchFamily="2" charset="-78"/>
              </a:rPr>
              <a:t>Multiplexer, Decoder, Encoder</a:t>
            </a:r>
            <a:endParaRPr lang="fa-IR" sz="4000" dirty="0">
              <a:cs typeface="B Nazanin" panose="00000400000000000000" pitchFamily="2" charset="-78"/>
            </a:endParaRPr>
          </a:p>
        </p:txBody>
      </p:sp>
    </p:spTree>
    <p:extLst>
      <p:ext uri="{BB962C8B-B14F-4D97-AF65-F5344CB8AC3E}">
        <p14:creationId xmlns:p14="http://schemas.microsoft.com/office/powerpoint/2010/main" val="421032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gital Circuits - Multiplexers">
            <a:extLst>
              <a:ext uri="{FF2B5EF4-FFF2-40B4-BE49-F238E27FC236}">
                <a16:creationId xmlns:a16="http://schemas.microsoft.com/office/drawing/2014/main" id="{CCBAE04C-464D-4888-A4CB-E172BC0121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51" r="18265"/>
          <a:stretch/>
        </p:blipFill>
        <p:spPr bwMode="auto">
          <a:xfrm>
            <a:off x="1066800" y="2575620"/>
            <a:ext cx="3582444" cy="2781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Multiplexer</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3</a:t>
            </a:fld>
            <a:endParaRPr lang="en-US"/>
          </a:p>
        </p:txBody>
      </p:sp>
      <p:pic>
        <p:nvPicPr>
          <p:cNvPr id="12" name="Picture 11">
            <a:extLst>
              <a:ext uri="{FF2B5EF4-FFF2-40B4-BE49-F238E27FC236}">
                <a16:creationId xmlns:a16="http://schemas.microsoft.com/office/drawing/2014/main" id="{30C829A4-5F09-4B4A-9BC4-F04428B079EF}"/>
              </a:ext>
            </a:extLst>
          </p:cNvPr>
          <p:cNvPicPr>
            <a:picLocks noChangeAspect="1"/>
          </p:cNvPicPr>
          <p:nvPr/>
        </p:nvPicPr>
        <p:blipFill rotWithShape="1">
          <a:blip r:embed="rId3"/>
          <a:srcRect l="5344" t="17768" r="5029" b="6216"/>
          <a:stretch/>
        </p:blipFill>
        <p:spPr>
          <a:xfrm>
            <a:off x="5493967" y="1771122"/>
            <a:ext cx="5631233" cy="3585798"/>
          </a:xfrm>
          <a:prstGeom prst="rect">
            <a:avLst/>
          </a:prstGeom>
        </p:spPr>
      </p:pic>
      <p:sp>
        <p:nvSpPr>
          <p:cNvPr id="3" name="TextBox 2">
            <a:extLst>
              <a:ext uri="{FF2B5EF4-FFF2-40B4-BE49-F238E27FC236}">
                <a16:creationId xmlns:a16="http://schemas.microsoft.com/office/drawing/2014/main" id="{3C936DEF-C9C1-4063-8F47-12C6794D5F3E}"/>
              </a:ext>
            </a:extLst>
          </p:cNvPr>
          <p:cNvSpPr txBox="1"/>
          <p:nvPr/>
        </p:nvSpPr>
        <p:spPr>
          <a:xfrm>
            <a:off x="6739003" y="4574713"/>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9F52E516-7BBC-44AA-8F78-278E6113471B}"/>
              </a:ext>
            </a:extLst>
          </p:cNvPr>
          <p:cNvSpPr txBox="1"/>
          <p:nvPr/>
        </p:nvSpPr>
        <p:spPr>
          <a:xfrm>
            <a:off x="6580706" y="5519681"/>
            <a:ext cx="4145687"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O = S1’ S0’ I0 + S1’ S0 I1+S1 S0’ I2+S1 S0 I3</a:t>
            </a:r>
          </a:p>
        </p:txBody>
      </p:sp>
      <p:sp>
        <p:nvSpPr>
          <p:cNvPr id="6" name="Rectangle 5">
            <a:extLst>
              <a:ext uri="{FF2B5EF4-FFF2-40B4-BE49-F238E27FC236}">
                <a16:creationId xmlns:a16="http://schemas.microsoft.com/office/drawing/2014/main" id="{5C82DED8-9210-0F4B-DDC5-4AFF4710A766}"/>
              </a:ext>
            </a:extLst>
          </p:cNvPr>
          <p:cNvSpPr/>
          <p:nvPr/>
        </p:nvSpPr>
        <p:spPr>
          <a:xfrm>
            <a:off x="5891349" y="5055325"/>
            <a:ext cx="1724297" cy="288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57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BC12-D23A-A44A-BB39-496BE15E2BC7}"/>
              </a:ext>
            </a:extLst>
          </p:cNvPr>
          <p:cNvSpPr>
            <a:spLocks noGrp="1"/>
          </p:cNvSpPr>
          <p:nvPr>
            <p:ph type="title"/>
          </p:nvPr>
        </p:nvSpPr>
        <p:spPr>
          <a:xfrm>
            <a:off x="1066800" y="172330"/>
            <a:ext cx="10058400" cy="1371600"/>
          </a:xfrm>
        </p:spPr>
        <p:txBody>
          <a:bodyPr/>
          <a:lstStyle/>
          <a:p>
            <a:r>
              <a:rPr lang="en-US" dirty="0"/>
              <a:t>VHDL of Multiplexer (when else)</a:t>
            </a:r>
          </a:p>
        </p:txBody>
      </p:sp>
      <p:sp>
        <p:nvSpPr>
          <p:cNvPr id="3" name="Content Placeholder 2">
            <a:extLst>
              <a:ext uri="{FF2B5EF4-FFF2-40B4-BE49-F238E27FC236}">
                <a16:creationId xmlns:a16="http://schemas.microsoft.com/office/drawing/2014/main" id="{EDC3E75E-1515-8632-7730-AE3BA4BA2673}"/>
              </a:ext>
            </a:extLst>
          </p:cNvPr>
          <p:cNvSpPr>
            <a:spLocks noGrp="1"/>
          </p:cNvSpPr>
          <p:nvPr>
            <p:ph idx="1"/>
          </p:nvPr>
        </p:nvSpPr>
        <p:spPr>
          <a:xfrm>
            <a:off x="1066800" y="1214847"/>
            <a:ext cx="10058400" cy="5255720"/>
          </a:xfrm>
        </p:spPr>
        <p:txBody>
          <a:bodyPr>
            <a:normAutofit fontScale="92500" lnSpcReduction="10000"/>
          </a:bodyPr>
          <a:lstStyle/>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library IEEE;</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use IEEE.STD_LOGIC_1164.ALL;</a:t>
            </a:r>
          </a:p>
          <a:p>
            <a:pPr marL="0" indent="0">
              <a:buNone/>
            </a:pPr>
            <a:endParaRPr lang="en-US" sz="1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entity mux_4to1_top is</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Port ( SEL : in  STD_LOGIC_VECTOR (1 </a:t>
            </a:r>
            <a:r>
              <a:rPr lang="en-US" sz="1400" dirty="0" err="1">
                <a:latin typeface="Tahoma" panose="020B0604030504040204" pitchFamily="34" charset="0"/>
                <a:ea typeface="Tahoma" panose="020B0604030504040204" pitchFamily="34" charset="0"/>
                <a:cs typeface="Tahoma" panose="020B0604030504040204" pitchFamily="34" charset="0"/>
              </a:rPr>
              <a:t>downto</a:t>
            </a:r>
            <a:r>
              <a:rPr lang="en-US" sz="1400" dirty="0">
                <a:latin typeface="Tahoma" panose="020B0604030504040204" pitchFamily="34" charset="0"/>
                <a:ea typeface="Tahoma" panose="020B0604030504040204" pitchFamily="34" charset="0"/>
                <a:cs typeface="Tahoma" panose="020B0604030504040204" pitchFamily="34" charset="0"/>
              </a:rPr>
              <a:t> 0);     -- select input</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A   : in  STD_LOGIC_VECTOR (3 </a:t>
            </a:r>
            <a:r>
              <a:rPr lang="en-US" sz="1400" dirty="0" err="1">
                <a:latin typeface="Tahoma" panose="020B0604030504040204" pitchFamily="34" charset="0"/>
                <a:ea typeface="Tahoma" panose="020B0604030504040204" pitchFamily="34" charset="0"/>
                <a:cs typeface="Tahoma" panose="020B0604030504040204" pitchFamily="34" charset="0"/>
              </a:rPr>
              <a:t>downto</a:t>
            </a:r>
            <a:r>
              <a:rPr lang="en-US" sz="1400" dirty="0">
                <a:latin typeface="Tahoma" panose="020B0604030504040204" pitchFamily="34" charset="0"/>
                <a:ea typeface="Tahoma" panose="020B0604030504040204" pitchFamily="34" charset="0"/>
                <a:cs typeface="Tahoma" panose="020B0604030504040204" pitchFamily="34" charset="0"/>
              </a:rPr>
              <a:t> 0);     -- inputs</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X   : out STD_LOGIC);                        -- output</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end mux_4to1_top;</a:t>
            </a:r>
          </a:p>
          <a:p>
            <a:pPr marL="0" indent="0">
              <a:buNone/>
            </a:pPr>
            <a:endParaRPr lang="en-US" sz="1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architecture Behavioral of mux_4to1_top is</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begin</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X &lt;= </a:t>
            </a:r>
            <a:r>
              <a:rPr lang="fa-IR" sz="1400" dirty="0">
                <a:latin typeface="Tahoma" panose="020B0604030504040204" pitchFamily="34" charset="0"/>
                <a:ea typeface="Tahoma" panose="020B0604030504040204" pitchFamily="34" charset="0"/>
                <a:cs typeface="Tahoma" panose="020B0604030504040204" pitchFamily="34" charset="0"/>
              </a:rPr>
              <a:t> </a:t>
            </a:r>
            <a:r>
              <a:rPr lang="en-US" sz="1400" dirty="0">
                <a:latin typeface="Tahoma" panose="020B0604030504040204" pitchFamily="34" charset="0"/>
                <a:ea typeface="Tahoma" panose="020B0604030504040204" pitchFamily="34" charset="0"/>
                <a:cs typeface="Tahoma" panose="020B0604030504040204" pitchFamily="34" charset="0"/>
              </a:rPr>
              <a:t>A(0) when (SEL = "00") else</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A(1) when (SEL = "01") else</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A(2) when (SEL = "10") else</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A(3) when (SEL = "11") else</a:t>
            </a:r>
            <a:endParaRPr lang="fa-IR" sz="1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a:t>
            </a:r>
            <a:r>
              <a:rPr lang="fa-IR" sz="1400" dirty="0">
                <a:latin typeface="Tahoma" panose="020B0604030504040204" pitchFamily="34" charset="0"/>
                <a:ea typeface="Tahoma" panose="020B0604030504040204" pitchFamily="34" charset="0"/>
                <a:cs typeface="Tahoma" panose="020B0604030504040204" pitchFamily="34" charset="0"/>
              </a:rPr>
              <a:t>             </a:t>
            </a:r>
            <a:r>
              <a:rPr lang="en-US" sz="1400" dirty="0">
                <a:latin typeface="Tahoma" panose="020B0604030504040204" pitchFamily="34" charset="0"/>
                <a:ea typeface="Tahoma" panose="020B0604030504040204" pitchFamily="34" charset="0"/>
                <a:cs typeface="Tahoma" panose="020B0604030504040204" pitchFamily="34" charset="0"/>
              </a:rPr>
              <a:t>A(0);</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end Behavioral;</a:t>
            </a:r>
          </a:p>
        </p:txBody>
      </p:sp>
      <p:sp>
        <p:nvSpPr>
          <p:cNvPr id="4" name="Slide Number Placeholder 3">
            <a:extLst>
              <a:ext uri="{FF2B5EF4-FFF2-40B4-BE49-F238E27FC236}">
                <a16:creationId xmlns:a16="http://schemas.microsoft.com/office/drawing/2014/main" id="{E9E70662-CC5B-B09D-3960-C3CE568A5A42}"/>
              </a:ext>
            </a:extLst>
          </p:cNvPr>
          <p:cNvSpPr>
            <a:spLocks noGrp="1"/>
          </p:cNvSpPr>
          <p:nvPr>
            <p:ph type="sldNum" sz="quarter" idx="12"/>
          </p:nvPr>
        </p:nvSpPr>
        <p:spPr/>
        <p:txBody>
          <a:bodyPr/>
          <a:lstStyle/>
          <a:p>
            <a:fld id="{35A3A1A0-FE44-40F2-B3FB-B78369627520}" type="slidenum">
              <a:rPr lang="en-US" smtClean="0"/>
              <a:t>4</a:t>
            </a:fld>
            <a:endParaRPr lang="en-US"/>
          </a:p>
        </p:txBody>
      </p:sp>
      <p:pic>
        <p:nvPicPr>
          <p:cNvPr id="7" name="Picture 2" descr="Digital Circuits - Multiplexers">
            <a:extLst>
              <a:ext uri="{FF2B5EF4-FFF2-40B4-BE49-F238E27FC236}">
                <a16:creationId xmlns:a16="http://schemas.microsoft.com/office/drawing/2014/main" id="{E72BEED4-2454-671B-FDA8-D95FEAF71D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51" r="18265"/>
          <a:stretch/>
        </p:blipFill>
        <p:spPr bwMode="auto">
          <a:xfrm>
            <a:off x="7258594" y="2555589"/>
            <a:ext cx="3582444" cy="27813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48B11125-67AF-80DD-112D-4B7829FEDF87}"/>
              </a:ext>
            </a:extLst>
          </p:cNvPr>
          <p:cNvSpPr/>
          <p:nvPr/>
        </p:nvSpPr>
        <p:spPr>
          <a:xfrm>
            <a:off x="1240971" y="4376058"/>
            <a:ext cx="3582445" cy="1489164"/>
          </a:xfrm>
          <a:prstGeom prst="roundRect">
            <a:avLst/>
          </a:prstGeom>
          <a:noFill/>
          <a:ln>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2BFFD35-23FA-9E5E-4C59-49B253C8FF52}"/>
              </a:ext>
            </a:extLst>
          </p:cNvPr>
          <p:cNvSpPr txBox="1"/>
          <p:nvPr/>
        </p:nvSpPr>
        <p:spPr>
          <a:xfrm>
            <a:off x="7393638" y="2805834"/>
            <a:ext cx="222187" cy="369332"/>
          </a:xfrm>
          <a:prstGeom prst="rect">
            <a:avLst/>
          </a:prstGeom>
          <a:solidFill>
            <a:schemeClr val="bg1"/>
          </a:solidFill>
        </p:spPr>
        <p:txBody>
          <a:bodyPr wrap="square" rtlCol="0">
            <a:spAutoFit/>
          </a:bodyPr>
          <a:lstStyle/>
          <a:p>
            <a:r>
              <a:rPr lang="en-US" dirty="0"/>
              <a:t>A</a:t>
            </a:r>
          </a:p>
        </p:txBody>
      </p:sp>
      <p:sp>
        <p:nvSpPr>
          <p:cNvPr id="6" name="TextBox 5">
            <a:extLst>
              <a:ext uri="{FF2B5EF4-FFF2-40B4-BE49-F238E27FC236}">
                <a16:creationId xmlns:a16="http://schemas.microsoft.com/office/drawing/2014/main" id="{C3AAE7A1-DCD4-2591-8569-D72639761546}"/>
              </a:ext>
            </a:extLst>
          </p:cNvPr>
          <p:cNvSpPr txBox="1"/>
          <p:nvPr/>
        </p:nvSpPr>
        <p:spPr>
          <a:xfrm>
            <a:off x="7408252" y="3183702"/>
            <a:ext cx="222187" cy="369332"/>
          </a:xfrm>
          <a:prstGeom prst="rect">
            <a:avLst/>
          </a:prstGeom>
          <a:solidFill>
            <a:schemeClr val="bg1"/>
          </a:solid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72A56759-1A07-39BC-9D32-F0382C6C2C96}"/>
              </a:ext>
            </a:extLst>
          </p:cNvPr>
          <p:cNvSpPr txBox="1"/>
          <p:nvPr/>
        </p:nvSpPr>
        <p:spPr>
          <a:xfrm>
            <a:off x="7395726" y="3546956"/>
            <a:ext cx="222187" cy="369332"/>
          </a:xfrm>
          <a:prstGeom prst="rect">
            <a:avLst/>
          </a:prstGeom>
          <a:solidFill>
            <a:schemeClr val="bg1"/>
          </a:solidFill>
        </p:spPr>
        <p:txBody>
          <a:bodyPr wrap="square" rtlCol="0">
            <a:spAutoFit/>
          </a:bodyPr>
          <a:lstStyle/>
          <a:p>
            <a:r>
              <a:rPr lang="en-US" dirty="0"/>
              <a:t>A</a:t>
            </a:r>
          </a:p>
        </p:txBody>
      </p:sp>
      <p:sp>
        <p:nvSpPr>
          <p:cNvPr id="10" name="TextBox 9">
            <a:extLst>
              <a:ext uri="{FF2B5EF4-FFF2-40B4-BE49-F238E27FC236}">
                <a16:creationId xmlns:a16="http://schemas.microsoft.com/office/drawing/2014/main" id="{920E4986-FC2E-8B55-FCCA-754BCFB042FA}"/>
              </a:ext>
            </a:extLst>
          </p:cNvPr>
          <p:cNvSpPr txBox="1"/>
          <p:nvPr/>
        </p:nvSpPr>
        <p:spPr>
          <a:xfrm>
            <a:off x="7408252" y="3960314"/>
            <a:ext cx="222187" cy="369332"/>
          </a:xfrm>
          <a:prstGeom prst="rect">
            <a:avLst/>
          </a:prstGeom>
          <a:solidFill>
            <a:schemeClr val="bg1"/>
          </a:solidFill>
        </p:spPr>
        <p:txBody>
          <a:bodyPr wrap="square" rtlCol="0">
            <a:spAutoFit/>
          </a:bodyPr>
          <a:lstStyle/>
          <a:p>
            <a:r>
              <a:rPr lang="en-US" dirty="0"/>
              <a:t>A</a:t>
            </a:r>
          </a:p>
        </p:txBody>
      </p:sp>
    </p:spTree>
    <p:extLst>
      <p:ext uri="{BB962C8B-B14F-4D97-AF65-F5344CB8AC3E}">
        <p14:creationId xmlns:p14="http://schemas.microsoft.com/office/powerpoint/2010/main" val="411496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BC12-D23A-A44A-BB39-496BE15E2BC7}"/>
              </a:ext>
            </a:extLst>
          </p:cNvPr>
          <p:cNvSpPr>
            <a:spLocks noGrp="1"/>
          </p:cNvSpPr>
          <p:nvPr>
            <p:ph type="title"/>
          </p:nvPr>
        </p:nvSpPr>
        <p:spPr>
          <a:xfrm>
            <a:off x="1066800" y="172330"/>
            <a:ext cx="10058400" cy="1371600"/>
          </a:xfrm>
        </p:spPr>
        <p:txBody>
          <a:bodyPr/>
          <a:lstStyle/>
          <a:p>
            <a:r>
              <a:rPr lang="en-US" dirty="0"/>
              <a:t>VHDL of Multiplexer (with select)</a:t>
            </a:r>
          </a:p>
        </p:txBody>
      </p:sp>
      <p:sp>
        <p:nvSpPr>
          <p:cNvPr id="3" name="Content Placeholder 2">
            <a:extLst>
              <a:ext uri="{FF2B5EF4-FFF2-40B4-BE49-F238E27FC236}">
                <a16:creationId xmlns:a16="http://schemas.microsoft.com/office/drawing/2014/main" id="{EDC3E75E-1515-8632-7730-AE3BA4BA2673}"/>
              </a:ext>
            </a:extLst>
          </p:cNvPr>
          <p:cNvSpPr>
            <a:spLocks noGrp="1"/>
          </p:cNvSpPr>
          <p:nvPr>
            <p:ph idx="1"/>
          </p:nvPr>
        </p:nvSpPr>
        <p:spPr>
          <a:xfrm>
            <a:off x="1066800" y="1214847"/>
            <a:ext cx="10058400" cy="4859382"/>
          </a:xfrm>
        </p:spPr>
        <p:txBody>
          <a:bodyPr>
            <a:noAutofit/>
          </a:bodyPr>
          <a:lstStyle/>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library IEEE;</a:t>
            </a:r>
          </a:p>
          <a:p>
            <a:pPr marL="0" indent="0">
              <a:spcBef>
                <a:spcPts val="0"/>
              </a:spcBef>
              <a:buNone/>
            </a:pPr>
            <a:r>
              <a:rPr lang="en-US" sz="1300" dirty="0">
                <a:latin typeface="Tahoma" panose="020B0604030504040204" pitchFamily="34" charset="0"/>
                <a:ea typeface="Tahoma" panose="020B0604030504040204" pitchFamily="34" charset="0"/>
                <a:cs typeface="Tahoma" panose="020B0604030504040204" pitchFamily="34" charset="0"/>
              </a:rPr>
              <a:t>use IEEE.STD_LOGIC_1164.ALL;</a:t>
            </a:r>
          </a:p>
          <a:p>
            <a:pPr marL="0" indent="0">
              <a:buNone/>
            </a:pPr>
            <a:endParaRPr lang="en-US" sz="13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entity mux_4to1_top is</a:t>
            </a: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    Port ( SEL : in  STD_LOGIC_VECTOR (1 </a:t>
            </a:r>
            <a:r>
              <a:rPr lang="en-US" sz="1300" dirty="0" err="1">
                <a:latin typeface="Tahoma" panose="020B0604030504040204" pitchFamily="34" charset="0"/>
                <a:ea typeface="Tahoma" panose="020B0604030504040204" pitchFamily="34" charset="0"/>
                <a:cs typeface="Tahoma" panose="020B0604030504040204" pitchFamily="34" charset="0"/>
              </a:rPr>
              <a:t>downto</a:t>
            </a:r>
            <a:r>
              <a:rPr lang="en-US" sz="1300" dirty="0">
                <a:latin typeface="Tahoma" panose="020B0604030504040204" pitchFamily="34" charset="0"/>
                <a:ea typeface="Tahoma" panose="020B0604030504040204" pitchFamily="34" charset="0"/>
                <a:cs typeface="Tahoma" panose="020B0604030504040204" pitchFamily="34" charset="0"/>
              </a:rPr>
              <a:t> 0);     -- select input</a:t>
            </a:r>
          </a:p>
          <a:p>
            <a:pPr marL="0" indent="0">
              <a:spcBef>
                <a:spcPts val="0"/>
              </a:spcBef>
              <a:buNone/>
            </a:pPr>
            <a:r>
              <a:rPr lang="en-US" sz="1300" dirty="0">
                <a:latin typeface="Tahoma" panose="020B0604030504040204" pitchFamily="34" charset="0"/>
                <a:ea typeface="Tahoma" panose="020B0604030504040204" pitchFamily="34" charset="0"/>
                <a:cs typeface="Tahoma" panose="020B0604030504040204" pitchFamily="34" charset="0"/>
              </a:rPr>
              <a:t>           A   : in  STD_LOGIC_VECTOR (3 </a:t>
            </a:r>
            <a:r>
              <a:rPr lang="en-US" sz="1300" dirty="0" err="1">
                <a:latin typeface="Tahoma" panose="020B0604030504040204" pitchFamily="34" charset="0"/>
                <a:ea typeface="Tahoma" panose="020B0604030504040204" pitchFamily="34" charset="0"/>
                <a:cs typeface="Tahoma" panose="020B0604030504040204" pitchFamily="34" charset="0"/>
              </a:rPr>
              <a:t>downto</a:t>
            </a:r>
            <a:r>
              <a:rPr lang="en-US" sz="1300" dirty="0">
                <a:latin typeface="Tahoma" panose="020B0604030504040204" pitchFamily="34" charset="0"/>
                <a:ea typeface="Tahoma" panose="020B0604030504040204" pitchFamily="34" charset="0"/>
                <a:cs typeface="Tahoma" panose="020B0604030504040204" pitchFamily="34" charset="0"/>
              </a:rPr>
              <a:t> 0);     -- inputs</a:t>
            </a:r>
          </a:p>
          <a:p>
            <a:pPr marL="0" indent="0">
              <a:spcBef>
                <a:spcPts val="0"/>
              </a:spcBef>
              <a:buNone/>
            </a:pPr>
            <a:r>
              <a:rPr lang="en-US" sz="1300" dirty="0">
                <a:latin typeface="Tahoma" panose="020B0604030504040204" pitchFamily="34" charset="0"/>
                <a:ea typeface="Tahoma" panose="020B0604030504040204" pitchFamily="34" charset="0"/>
                <a:cs typeface="Tahoma" panose="020B0604030504040204" pitchFamily="34" charset="0"/>
              </a:rPr>
              <a:t>           X   : out STD_LOGIC);                        -- output</a:t>
            </a: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end mux_4to1_top;</a:t>
            </a:r>
          </a:p>
          <a:p>
            <a:pPr marL="0" indent="0">
              <a:buNone/>
            </a:pPr>
            <a:endParaRPr lang="en-US" sz="13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architecture Behavioral of mux_4to1_top is</a:t>
            </a: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begin</a:t>
            </a: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with SEL select</a:t>
            </a: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    X &lt;= </a:t>
            </a:r>
            <a:r>
              <a:rPr lang="fa-IR" sz="1300" dirty="0">
                <a:latin typeface="Tahoma" panose="020B0604030504040204" pitchFamily="34" charset="0"/>
                <a:ea typeface="Tahoma" panose="020B0604030504040204" pitchFamily="34" charset="0"/>
                <a:cs typeface="Tahoma" panose="020B0604030504040204" pitchFamily="34" charset="0"/>
              </a:rPr>
              <a:t>  </a:t>
            </a:r>
            <a:r>
              <a:rPr lang="en-US" sz="1300" dirty="0">
                <a:latin typeface="Tahoma" panose="020B0604030504040204" pitchFamily="34" charset="0"/>
                <a:ea typeface="Tahoma" panose="020B0604030504040204" pitchFamily="34" charset="0"/>
                <a:cs typeface="Tahoma" panose="020B0604030504040204" pitchFamily="34" charset="0"/>
              </a:rPr>
              <a:t>A(0) when "00",</a:t>
            </a: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              A(1) when "01",</a:t>
            </a: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              A(2) when "10",</a:t>
            </a: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              A(3) when "11",</a:t>
            </a: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              '0'  when others;</a:t>
            </a:r>
          </a:p>
          <a:p>
            <a:pPr marL="0" indent="0">
              <a:buNone/>
            </a:pPr>
            <a:r>
              <a:rPr lang="en-US" sz="1300" dirty="0">
                <a:latin typeface="Tahoma" panose="020B0604030504040204" pitchFamily="34" charset="0"/>
                <a:ea typeface="Tahoma" panose="020B0604030504040204" pitchFamily="34" charset="0"/>
                <a:cs typeface="Tahoma" panose="020B0604030504040204" pitchFamily="34" charset="0"/>
              </a:rPr>
              <a:t>end Behavioral;</a:t>
            </a:r>
          </a:p>
        </p:txBody>
      </p:sp>
      <p:sp>
        <p:nvSpPr>
          <p:cNvPr id="4" name="Slide Number Placeholder 3">
            <a:extLst>
              <a:ext uri="{FF2B5EF4-FFF2-40B4-BE49-F238E27FC236}">
                <a16:creationId xmlns:a16="http://schemas.microsoft.com/office/drawing/2014/main" id="{E9E70662-CC5B-B09D-3960-C3CE568A5A42}"/>
              </a:ext>
            </a:extLst>
          </p:cNvPr>
          <p:cNvSpPr>
            <a:spLocks noGrp="1"/>
          </p:cNvSpPr>
          <p:nvPr>
            <p:ph type="sldNum" sz="quarter" idx="12"/>
          </p:nvPr>
        </p:nvSpPr>
        <p:spPr/>
        <p:txBody>
          <a:bodyPr/>
          <a:lstStyle/>
          <a:p>
            <a:fld id="{35A3A1A0-FE44-40F2-B3FB-B78369627520}" type="slidenum">
              <a:rPr lang="en-US" smtClean="0"/>
              <a:t>5</a:t>
            </a:fld>
            <a:endParaRPr lang="en-US"/>
          </a:p>
        </p:txBody>
      </p:sp>
      <p:pic>
        <p:nvPicPr>
          <p:cNvPr id="7" name="Picture 2" descr="Digital Circuits - Multiplexers">
            <a:extLst>
              <a:ext uri="{FF2B5EF4-FFF2-40B4-BE49-F238E27FC236}">
                <a16:creationId xmlns:a16="http://schemas.microsoft.com/office/drawing/2014/main" id="{E72BEED4-2454-671B-FDA8-D95FEAF71D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51" r="18265"/>
          <a:stretch/>
        </p:blipFill>
        <p:spPr bwMode="auto">
          <a:xfrm>
            <a:off x="7258594" y="2555589"/>
            <a:ext cx="3582444" cy="27813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48B11125-67AF-80DD-112D-4B7829FEDF87}"/>
              </a:ext>
            </a:extLst>
          </p:cNvPr>
          <p:cNvSpPr/>
          <p:nvPr/>
        </p:nvSpPr>
        <p:spPr>
          <a:xfrm>
            <a:off x="1005842" y="4365257"/>
            <a:ext cx="2560320" cy="1771602"/>
          </a:xfrm>
          <a:prstGeom prst="roundRect">
            <a:avLst/>
          </a:prstGeom>
          <a:noFill/>
          <a:ln>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F28AE2-1FD6-3393-13FE-55F562DC6E75}"/>
              </a:ext>
            </a:extLst>
          </p:cNvPr>
          <p:cNvSpPr txBox="1"/>
          <p:nvPr/>
        </p:nvSpPr>
        <p:spPr>
          <a:xfrm>
            <a:off x="7393638" y="2805834"/>
            <a:ext cx="222187" cy="369332"/>
          </a:xfrm>
          <a:prstGeom prst="rect">
            <a:avLst/>
          </a:prstGeom>
          <a:solidFill>
            <a:schemeClr val="bg1"/>
          </a:solidFill>
        </p:spPr>
        <p:txBody>
          <a:bodyPr wrap="square" rtlCol="0">
            <a:spAutoFit/>
          </a:bodyPr>
          <a:lstStyle/>
          <a:p>
            <a:r>
              <a:rPr lang="en-US" dirty="0"/>
              <a:t>A</a:t>
            </a:r>
          </a:p>
        </p:txBody>
      </p:sp>
      <p:sp>
        <p:nvSpPr>
          <p:cNvPr id="6" name="TextBox 5">
            <a:extLst>
              <a:ext uri="{FF2B5EF4-FFF2-40B4-BE49-F238E27FC236}">
                <a16:creationId xmlns:a16="http://schemas.microsoft.com/office/drawing/2014/main" id="{C1F06480-B434-927C-E3B5-98E7F44037CA}"/>
              </a:ext>
            </a:extLst>
          </p:cNvPr>
          <p:cNvSpPr txBox="1"/>
          <p:nvPr/>
        </p:nvSpPr>
        <p:spPr>
          <a:xfrm>
            <a:off x="7408252" y="3183702"/>
            <a:ext cx="222187" cy="369332"/>
          </a:xfrm>
          <a:prstGeom prst="rect">
            <a:avLst/>
          </a:prstGeom>
          <a:solidFill>
            <a:schemeClr val="bg1"/>
          </a:solid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5F85E5A9-3FD9-C77C-E8F9-CE21FBFA32B0}"/>
              </a:ext>
            </a:extLst>
          </p:cNvPr>
          <p:cNvSpPr txBox="1"/>
          <p:nvPr/>
        </p:nvSpPr>
        <p:spPr>
          <a:xfrm>
            <a:off x="7395726" y="3546956"/>
            <a:ext cx="222187" cy="369332"/>
          </a:xfrm>
          <a:prstGeom prst="rect">
            <a:avLst/>
          </a:prstGeom>
          <a:solidFill>
            <a:schemeClr val="bg1"/>
          </a:solidFill>
        </p:spPr>
        <p:txBody>
          <a:bodyPr wrap="square" rtlCol="0">
            <a:spAutoFit/>
          </a:bodyPr>
          <a:lstStyle/>
          <a:p>
            <a:r>
              <a:rPr lang="en-US" dirty="0"/>
              <a:t>A</a:t>
            </a:r>
          </a:p>
        </p:txBody>
      </p:sp>
      <p:sp>
        <p:nvSpPr>
          <p:cNvPr id="10" name="TextBox 9">
            <a:extLst>
              <a:ext uri="{FF2B5EF4-FFF2-40B4-BE49-F238E27FC236}">
                <a16:creationId xmlns:a16="http://schemas.microsoft.com/office/drawing/2014/main" id="{964D300B-F441-6F87-5EBB-E92353E521FF}"/>
              </a:ext>
            </a:extLst>
          </p:cNvPr>
          <p:cNvSpPr txBox="1"/>
          <p:nvPr/>
        </p:nvSpPr>
        <p:spPr>
          <a:xfrm>
            <a:off x="7408252" y="3960314"/>
            <a:ext cx="222187" cy="369332"/>
          </a:xfrm>
          <a:prstGeom prst="rect">
            <a:avLst/>
          </a:prstGeom>
          <a:solidFill>
            <a:schemeClr val="bg1"/>
          </a:solidFill>
        </p:spPr>
        <p:txBody>
          <a:bodyPr wrap="square" rtlCol="0">
            <a:spAutoFit/>
          </a:bodyPr>
          <a:lstStyle/>
          <a:p>
            <a:r>
              <a:rPr lang="en-US" dirty="0"/>
              <a:t>A</a:t>
            </a:r>
          </a:p>
        </p:txBody>
      </p:sp>
    </p:spTree>
    <p:extLst>
      <p:ext uri="{BB962C8B-B14F-4D97-AF65-F5344CB8AC3E}">
        <p14:creationId xmlns:p14="http://schemas.microsoft.com/office/powerpoint/2010/main" val="416132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BC12-D23A-A44A-BB39-496BE15E2BC7}"/>
              </a:ext>
            </a:extLst>
          </p:cNvPr>
          <p:cNvSpPr>
            <a:spLocks noGrp="1"/>
          </p:cNvSpPr>
          <p:nvPr>
            <p:ph type="title"/>
          </p:nvPr>
        </p:nvSpPr>
        <p:spPr>
          <a:xfrm>
            <a:off x="1066800" y="172330"/>
            <a:ext cx="10058400" cy="1371600"/>
          </a:xfrm>
        </p:spPr>
        <p:txBody>
          <a:bodyPr/>
          <a:lstStyle/>
          <a:p>
            <a:r>
              <a:rPr lang="en-US" dirty="0"/>
              <a:t>VHDL of Multiplexer (case when)</a:t>
            </a:r>
          </a:p>
        </p:txBody>
      </p:sp>
      <p:sp>
        <p:nvSpPr>
          <p:cNvPr id="3" name="Content Placeholder 2">
            <a:extLst>
              <a:ext uri="{FF2B5EF4-FFF2-40B4-BE49-F238E27FC236}">
                <a16:creationId xmlns:a16="http://schemas.microsoft.com/office/drawing/2014/main" id="{EDC3E75E-1515-8632-7730-AE3BA4BA2673}"/>
              </a:ext>
            </a:extLst>
          </p:cNvPr>
          <p:cNvSpPr>
            <a:spLocks noGrp="1"/>
          </p:cNvSpPr>
          <p:nvPr>
            <p:ph idx="1"/>
          </p:nvPr>
        </p:nvSpPr>
        <p:spPr>
          <a:xfrm>
            <a:off x="1066800" y="1139868"/>
            <a:ext cx="10058400" cy="5330699"/>
          </a:xfrm>
        </p:spPr>
        <p:txBody>
          <a:bodyPr>
            <a:normAutofit fontScale="77500" lnSpcReduction="20000"/>
          </a:bodyPr>
          <a:lstStyle/>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library IEEE;</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use IEEE.STD_LOGIC_1164.ALL;</a:t>
            </a:r>
          </a:p>
          <a:p>
            <a:pPr marL="0" indent="0">
              <a:buNone/>
            </a:pPr>
            <a:endParaRPr lang="en-US" sz="1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entity mux_4to1_top is</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Port ( SEL : in  STD_LOGIC_VECTOR (1 </a:t>
            </a:r>
            <a:r>
              <a:rPr lang="en-US" sz="1400" dirty="0" err="1">
                <a:latin typeface="Tahoma" panose="020B0604030504040204" pitchFamily="34" charset="0"/>
                <a:ea typeface="Tahoma" panose="020B0604030504040204" pitchFamily="34" charset="0"/>
                <a:cs typeface="Tahoma" panose="020B0604030504040204" pitchFamily="34" charset="0"/>
              </a:rPr>
              <a:t>downto</a:t>
            </a:r>
            <a:r>
              <a:rPr lang="en-US" sz="1400" dirty="0">
                <a:latin typeface="Tahoma" panose="020B0604030504040204" pitchFamily="34" charset="0"/>
                <a:ea typeface="Tahoma" panose="020B0604030504040204" pitchFamily="34" charset="0"/>
                <a:cs typeface="Tahoma" panose="020B0604030504040204" pitchFamily="34" charset="0"/>
              </a:rPr>
              <a:t> 0);     -- select input</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A   : in  STD_LOGIC_VECTOR (3 </a:t>
            </a:r>
            <a:r>
              <a:rPr lang="en-US" sz="1400" dirty="0" err="1">
                <a:latin typeface="Tahoma" panose="020B0604030504040204" pitchFamily="34" charset="0"/>
                <a:ea typeface="Tahoma" panose="020B0604030504040204" pitchFamily="34" charset="0"/>
                <a:cs typeface="Tahoma" panose="020B0604030504040204" pitchFamily="34" charset="0"/>
              </a:rPr>
              <a:t>downto</a:t>
            </a:r>
            <a:r>
              <a:rPr lang="en-US" sz="1400" dirty="0">
                <a:latin typeface="Tahoma" panose="020B0604030504040204" pitchFamily="34" charset="0"/>
                <a:ea typeface="Tahoma" panose="020B0604030504040204" pitchFamily="34" charset="0"/>
                <a:cs typeface="Tahoma" panose="020B0604030504040204" pitchFamily="34" charset="0"/>
              </a:rPr>
              <a:t> 0);     -- inputs</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X   : out STD_LOGIC);                        -- output</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end mux_4to1_top;</a:t>
            </a:r>
          </a:p>
          <a:p>
            <a:pPr marL="0" indent="0">
              <a:buNone/>
            </a:pPr>
            <a:endParaRPr lang="en-US" sz="1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architecture Behavioral of mux_4to1_top is</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Begin</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process (A, SEL)</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begin</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case SEL is</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when "00" =&gt; x &lt;= A(0);</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when "01" =&gt; x &lt;= A(1);</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when “10" =&gt; x &lt;= A(2);</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when others =&gt; x &lt;= A(3);</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End case;</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end process;</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end Behavioral;</a:t>
            </a:r>
          </a:p>
        </p:txBody>
      </p:sp>
      <p:sp>
        <p:nvSpPr>
          <p:cNvPr id="4" name="Slide Number Placeholder 3">
            <a:extLst>
              <a:ext uri="{FF2B5EF4-FFF2-40B4-BE49-F238E27FC236}">
                <a16:creationId xmlns:a16="http://schemas.microsoft.com/office/drawing/2014/main" id="{E9E70662-CC5B-B09D-3960-C3CE568A5A42}"/>
              </a:ext>
            </a:extLst>
          </p:cNvPr>
          <p:cNvSpPr>
            <a:spLocks noGrp="1"/>
          </p:cNvSpPr>
          <p:nvPr>
            <p:ph type="sldNum" sz="quarter" idx="12"/>
          </p:nvPr>
        </p:nvSpPr>
        <p:spPr/>
        <p:txBody>
          <a:bodyPr/>
          <a:lstStyle/>
          <a:p>
            <a:fld id="{35A3A1A0-FE44-40F2-B3FB-B78369627520}" type="slidenum">
              <a:rPr lang="en-US" smtClean="0"/>
              <a:t>6</a:t>
            </a:fld>
            <a:endParaRPr lang="en-US"/>
          </a:p>
        </p:txBody>
      </p:sp>
      <p:pic>
        <p:nvPicPr>
          <p:cNvPr id="7" name="Picture 2" descr="Digital Circuits - Multiplexers">
            <a:extLst>
              <a:ext uri="{FF2B5EF4-FFF2-40B4-BE49-F238E27FC236}">
                <a16:creationId xmlns:a16="http://schemas.microsoft.com/office/drawing/2014/main" id="{E72BEED4-2454-671B-FDA8-D95FEAF71D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51" r="18265"/>
          <a:stretch/>
        </p:blipFill>
        <p:spPr bwMode="auto">
          <a:xfrm>
            <a:off x="7258594" y="2555589"/>
            <a:ext cx="3582444" cy="27813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48B11125-67AF-80DD-112D-4B7829FEDF87}"/>
              </a:ext>
            </a:extLst>
          </p:cNvPr>
          <p:cNvSpPr/>
          <p:nvPr/>
        </p:nvSpPr>
        <p:spPr>
          <a:xfrm>
            <a:off x="1115711" y="3820439"/>
            <a:ext cx="3582445" cy="2279736"/>
          </a:xfrm>
          <a:prstGeom prst="roundRect">
            <a:avLst/>
          </a:prstGeom>
          <a:noFill/>
          <a:ln>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8D3C611-BDD3-BE8D-61D2-6EA1A1B02853}"/>
              </a:ext>
            </a:extLst>
          </p:cNvPr>
          <p:cNvSpPr txBox="1"/>
          <p:nvPr/>
        </p:nvSpPr>
        <p:spPr>
          <a:xfrm>
            <a:off x="7393638" y="2805834"/>
            <a:ext cx="222187" cy="369332"/>
          </a:xfrm>
          <a:prstGeom prst="rect">
            <a:avLst/>
          </a:prstGeom>
          <a:solidFill>
            <a:schemeClr val="bg1"/>
          </a:solidFill>
        </p:spPr>
        <p:txBody>
          <a:bodyPr wrap="square" rtlCol="0">
            <a:spAutoFit/>
          </a:bodyPr>
          <a:lstStyle/>
          <a:p>
            <a:r>
              <a:rPr lang="en-US" dirty="0"/>
              <a:t>A</a:t>
            </a:r>
          </a:p>
        </p:txBody>
      </p:sp>
      <p:sp>
        <p:nvSpPr>
          <p:cNvPr id="6" name="TextBox 5">
            <a:extLst>
              <a:ext uri="{FF2B5EF4-FFF2-40B4-BE49-F238E27FC236}">
                <a16:creationId xmlns:a16="http://schemas.microsoft.com/office/drawing/2014/main" id="{312E781D-C99F-DE49-CC88-B6D244C260F5}"/>
              </a:ext>
            </a:extLst>
          </p:cNvPr>
          <p:cNvSpPr txBox="1"/>
          <p:nvPr/>
        </p:nvSpPr>
        <p:spPr>
          <a:xfrm>
            <a:off x="7408252" y="3183702"/>
            <a:ext cx="222187" cy="369332"/>
          </a:xfrm>
          <a:prstGeom prst="rect">
            <a:avLst/>
          </a:prstGeom>
          <a:solidFill>
            <a:schemeClr val="bg1"/>
          </a:solid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ABE5D50E-561C-5480-36EB-E3C8B550F84F}"/>
              </a:ext>
            </a:extLst>
          </p:cNvPr>
          <p:cNvSpPr txBox="1"/>
          <p:nvPr/>
        </p:nvSpPr>
        <p:spPr>
          <a:xfrm>
            <a:off x="7395726" y="3546956"/>
            <a:ext cx="222187" cy="369332"/>
          </a:xfrm>
          <a:prstGeom prst="rect">
            <a:avLst/>
          </a:prstGeom>
          <a:solidFill>
            <a:schemeClr val="bg1"/>
          </a:solidFill>
        </p:spPr>
        <p:txBody>
          <a:bodyPr wrap="square" rtlCol="0">
            <a:spAutoFit/>
          </a:bodyPr>
          <a:lstStyle/>
          <a:p>
            <a:r>
              <a:rPr lang="en-US" dirty="0"/>
              <a:t>A</a:t>
            </a:r>
          </a:p>
        </p:txBody>
      </p:sp>
      <p:sp>
        <p:nvSpPr>
          <p:cNvPr id="10" name="TextBox 9">
            <a:extLst>
              <a:ext uri="{FF2B5EF4-FFF2-40B4-BE49-F238E27FC236}">
                <a16:creationId xmlns:a16="http://schemas.microsoft.com/office/drawing/2014/main" id="{6321026A-87A3-8E3D-195D-E81AD9DB6D4B}"/>
              </a:ext>
            </a:extLst>
          </p:cNvPr>
          <p:cNvSpPr txBox="1"/>
          <p:nvPr/>
        </p:nvSpPr>
        <p:spPr>
          <a:xfrm>
            <a:off x="7408252" y="3960314"/>
            <a:ext cx="222187" cy="369332"/>
          </a:xfrm>
          <a:prstGeom prst="rect">
            <a:avLst/>
          </a:prstGeom>
          <a:solidFill>
            <a:schemeClr val="bg1"/>
          </a:solidFill>
        </p:spPr>
        <p:txBody>
          <a:bodyPr wrap="square" rtlCol="0">
            <a:spAutoFit/>
          </a:bodyPr>
          <a:lstStyle/>
          <a:p>
            <a:r>
              <a:rPr lang="en-US" dirty="0"/>
              <a:t>A</a:t>
            </a:r>
          </a:p>
        </p:txBody>
      </p:sp>
    </p:spTree>
    <p:extLst>
      <p:ext uri="{BB962C8B-B14F-4D97-AF65-F5344CB8AC3E}">
        <p14:creationId xmlns:p14="http://schemas.microsoft.com/office/powerpoint/2010/main" val="190055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5B9F-4506-CB92-26D5-765ADB4E175A}"/>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F3F14745-F11F-9990-2E3A-86F83092FB26}"/>
              </a:ext>
            </a:extLst>
          </p:cNvPr>
          <p:cNvSpPr>
            <a:spLocks noGrp="1"/>
          </p:cNvSpPr>
          <p:nvPr>
            <p:ph idx="1"/>
          </p:nvPr>
        </p:nvSpPr>
        <p:spPr>
          <a:xfrm>
            <a:off x="1262743" y="5355778"/>
            <a:ext cx="10058400" cy="2638698"/>
          </a:xfrm>
        </p:spPr>
        <p:txBody>
          <a:bodyPr>
            <a:normAutofit/>
          </a:bodyPr>
          <a:lstStyle/>
          <a:p>
            <a:pPr algn="r" rtl="1">
              <a:buFont typeface="Arial" panose="020B0604020202020204" pitchFamily="34" charset="0"/>
              <a:buChar char="•"/>
            </a:pPr>
            <a:r>
              <a:rPr lang="fa-IR" sz="2800" dirty="0">
                <a:cs typeface="B Nazanin" panose="00000400000000000000" pitchFamily="2" charset="-78"/>
              </a:rPr>
              <a:t>اگر دو تا از ورودی ها مقدار یک بگیرند؟</a:t>
            </a:r>
            <a:endParaRPr lang="en-US" sz="28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4F21966A-B942-DB8B-C7E3-6A6FD50B9659}"/>
              </a:ext>
            </a:extLst>
          </p:cNvPr>
          <p:cNvSpPr>
            <a:spLocks noGrp="1"/>
          </p:cNvSpPr>
          <p:nvPr>
            <p:ph type="sldNum" sz="quarter" idx="12"/>
          </p:nvPr>
        </p:nvSpPr>
        <p:spPr/>
        <p:txBody>
          <a:bodyPr/>
          <a:lstStyle/>
          <a:p>
            <a:fld id="{35A3A1A0-FE44-40F2-B3FB-B78369627520}" type="slidenum">
              <a:rPr lang="en-US" smtClean="0"/>
              <a:t>7</a:t>
            </a:fld>
            <a:endParaRPr lang="en-US"/>
          </a:p>
        </p:txBody>
      </p:sp>
      <p:pic>
        <p:nvPicPr>
          <p:cNvPr id="6" name="Picture 5">
            <a:extLst>
              <a:ext uri="{FF2B5EF4-FFF2-40B4-BE49-F238E27FC236}">
                <a16:creationId xmlns:a16="http://schemas.microsoft.com/office/drawing/2014/main" id="{5D22AAFB-44FD-A652-7C89-4252D012D906}"/>
              </a:ext>
            </a:extLst>
          </p:cNvPr>
          <p:cNvPicPr>
            <a:picLocks noChangeAspect="1"/>
          </p:cNvPicPr>
          <p:nvPr/>
        </p:nvPicPr>
        <p:blipFill>
          <a:blip r:embed="rId2"/>
          <a:stretch>
            <a:fillRect/>
          </a:stretch>
        </p:blipFill>
        <p:spPr>
          <a:xfrm>
            <a:off x="1709125" y="2016652"/>
            <a:ext cx="8773749" cy="2876951"/>
          </a:xfrm>
          <a:prstGeom prst="rect">
            <a:avLst/>
          </a:prstGeom>
        </p:spPr>
      </p:pic>
    </p:spTree>
    <p:extLst>
      <p:ext uri="{BB962C8B-B14F-4D97-AF65-F5344CB8AC3E}">
        <p14:creationId xmlns:p14="http://schemas.microsoft.com/office/powerpoint/2010/main" val="237328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5256-6919-77C2-3D9A-9DEAE09D541F}"/>
              </a:ext>
            </a:extLst>
          </p:cNvPr>
          <p:cNvSpPr>
            <a:spLocks noGrp="1"/>
          </p:cNvSpPr>
          <p:nvPr>
            <p:ph type="title"/>
          </p:nvPr>
        </p:nvSpPr>
        <p:spPr/>
        <p:txBody>
          <a:bodyPr/>
          <a:lstStyle/>
          <a:p>
            <a:r>
              <a:rPr lang="en-US" dirty="0"/>
              <a:t>Priority encoder</a:t>
            </a:r>
          </a:p>
        </p:txBody>
      </p:sp>
      <p:sp>
        <p:nvSpPr>
          <p:cNvPr id="4" name="Slide Number Placeholder 3">
            <a:extLst>
              <a:ext uri="{FF2B5EF4-FFF2-40B4-BE49-F238E27FC236}">
                <a16:creationId xmlns:a16="http://schemas.microsoft.com/office/drawing/2014/main" id="{FF2CF1EF-BC20-24CA-69C5-FB2FB0D8BBF2}"/>
              </a:ext>
            </a:extLst>
          </p:cNvPr>
          <p:cNvSpPr>
            <a:spLocks noGrp="1"/>
          </p:cNvSpPr>
          <p:nvPr>
            <p:ph type="sldNum" sz="quarter" idx="12"/>
          </p:nvPr>
        </p:nvSpPr>
        <p:spPr/>
        <p:txBody>
          <a:bodyPr/>
          <a:lstStyle/>
          <a:p>
            <a:fld id="{35A3A1A0-FE44-40F2-B3FB-B78369627520}" type="slidenum">
              <a:rPr lang="en-US" smtClean="0"/>
              <a:t>8</a:t>
            </a:fld>
            <a:endParaRPr lang="en-US"/>
          </a:p>
        </p:txBody>
      </p:sp>
      <p:pic>
        <p:nvPicPr>
          <p:cNvPr id="6" name="Picture 5">
            <a:extLst>
              <a:ext uri="{FF2B5EF4-FFF2-40B4-BE49-F238E27FC236}">
                <a16:creationId xmlns:a16="http://schemas.microsoft.com/office/drawing/2014/main" id="{96811B9E-F31E-7AEA-8295-B10E89948AB4}"/>
              </a:ext>
            </a:extLst>
          </p:cNvPr>
          <p:cNvPicPr>
            <a:picLocks noChangeAspect="1"/>
          </p:cNvPicPr>
          <p:nvPr/>
        </p:nvPicPr>
        <p:blipFill>
          <a:blip r:embed="rId2"/>
          <a:stretch>
            <a:fillRect/>
          </a:stretch>
        </p:blipFill>
        <p:spPr>
          <a:xfrm>
            <a:off x="1489049" y="2464324"/>
            <a:ext cx="8859486" cy="2896004"/>
          </a:xfrm>
          <a:prstGeom prst="rect">
            <a:avLst/>
          </a:prstGeom>
        </p:spPr>
      </p:pic>
    </p:spTree>
    <p:extLst>
      <p:ext uri="{BB962C8B-B14F-4D97-AF65-F5344CB8AC3E}">
        <p14:creationId xmlns:p14="http://schemas.microsoft.com/office/powerpoint/2010/main" val="163023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Decoder</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9</a:t>
            </a:fld>
            <a:endParaRPr lang="en-US"/>
          </a:p>
        </p:txBody>
      </p:sp>
      <p:pic>
        <p:nvPicPr>
          <p:cNvPr id="10" name="Content Placeholder 9">
            <a:extLst>
              <a:ext uri="{FF2B5EF4-FFF2-40B4-BE49-F238E27FC236}">
                <a16:creationId xmlns:a16="http://schemas.microsoft.com/office/drawing/2014/main" id="{9B573E2A-6145-4062-B785-F7E851F3E08E}"/>
              </a:ext>
            </a:extLst>
          </p:cNvPr>
          <p:cNvPicPr>
            <a:picLocks noGrp="1" noChangeAspect="1"/>
          </p:cNvPicPr>
          <p:nvPr>
            <p:ph idx="1"/>
          </p:nvPr>
        </p:nvPicPr>
        <p:blipFill rotWithShape="1">
          <a:blip r:embed="rId2"/>
          <a:srcRect r="29477"/>
          <a:stretch/>
        </p:blipFill>
        <p:spPr>
          <a:xfrm>
            <a:off x="1729177" y="2395015"/>
            <a:ext cx="2128840" cy="1200329"/>
          </a:xfrm>
        </p:spPr>
      </p:pic>
      <p:pic>
        <p:nvPicPr>
          <p:cNvPr id="12" name="Picture 11">
            <a:extLst>
              <a:ext uri="{FF2B5EF4-FFF2-40B4-BE49-F238E27FC236}">
                <a16:creationId xmlns:a16="http://schemas.microsoft.com/office/drawing/2014/main" id="{B6B89D1C-CD93-406C-B685-0979EBE1EBD5}"/>
              </a:ext>
            </a:extLst>
          </p:cNvPr>
          <p:cNvPicPr>
            <a:picLocks noChangeAspect="1"/>
          </p:cNvPicPr>
          <p:nvPr/>
        </p:nvPicPr>
        <p:blipFill>
          <a:blip r:embed="rId3"/>
          <a:stretch>
            <a:fillRect/>
          </a:stretch>
        </p:blipFill>
        <p:spPr>
          <a:xfrm>
            <a:off x="1729177" y="4023382"/>
            <a:ext cx="2419350" cy="1640847"/>
          </a:xfrm>
          <a:prstGeom prst="rect">
            <a:avLst/>
          </a:prstGeom>
        </p:spPr>
      </p:pic>
      <p:pic>
        <p:nvPicPr>
          <p:cNvPr id="14" name="Picture 13">
            <a:extLst>
              <a:ext uri="{FF2B5EF4-FFF2-40B4-BE49-F238E27FC236}">
                <a16:creationId xmlns:a16="http://schemas.microsoft.com/office/drawing/2014/main" id="{8FB74B88-5109-4663-8855-B0DAD4384658}"/>
              </a:ext>
            </a:extLst>
          </p:cNvPr>
          <p:cNvPicPr>
            <a:picLocks noChangeAspect="1"/>
          </p:cNvPicPr>
          <p:nvPr/>
        </p:nvPicPr>
        <p:blipFill>
          <a:blip r:embed="rId4"/>
          <a:stretch>
            <a:fillRect/>
          </a:stretch>
        </p:blipFill>
        <p:spPr>
          <a:xfrm>
            <a:off x="7010400" y="2014194"/>
            <a:ext cx="4210050" cy="3162300"/>
          </a:xfrm>
          <a:prstGeom prst="rect">
            <a:avLst/>
          </a:prstGeom>
        </p:spPr>
      </p:pic>
      <p:sp>
        <p:nvSpPr>
          <p:cNvPr id="5" name="TextBox 4">
            <a:extLst>
              <a:ext uri="{FF2B5EF4-FFF2-40B4-BE49-F238E27FC236}">
                <a16:creationId xmlns:a16="http://schemas.microsoft.com/office/drawing/2014/main" id="{2BB2D16A-57F3-4A64-B0A6-3005F96038EA}"/>
              </a:ext>
            </a:extLst>
          </p:cNvPr>
          <p:cNvSpPr txBox="1"/>
          <p:nvPr/>
        </p:nvSpPr>
        <p:spPr>
          <a:xfrm>
            <a:off x="5028528" y="4243642"/>
            <a:ext cx="993413" cy="1200329"/>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F0 = A’B’</a:t>
            </a:r>
          </a:p>
          <a:p>
            <a:r>
              <a:rPr lang="en-US" dirty="0">
                <a:latin typeface="Calibri" panose="020F0502020204030204" pitchFamily="34" charset="0"/>
                <a:cs typeface="Calibri" panose="020F0502020204030204" pitchFamily="34" charset="0"/>
              </a:rPr>
              <a:t>F1 = A’B</a:t>
            </a:r>
          </a:p>
          <a:p>
            <a:r>
              <a:rPr lang="en-US" dirty="0">
                <a:latin typeface="Calibri" panose="020F0502020204030204" pitchFamily="34" charset="0"/>
                <a:cs typeface="Calibri" panose="020F0502020204030204" pitchFamily="34" charset="0"/>
              </a:rPr>
              <a:t>F2 = AB’</a:t>
            </a:r>
          </a:p>
          <a:p>
            <a:r>
              <a:rPr lang="en-US" dirty="0">
                <a:latin typeface="Calibri" panose="020F0502020204030204" pitchFamily="34" charset="0"/>
                <a:cs typeface="Calibri" panose="020F0502020204030204" pitchFamily="34" charset="0"/>
              </a:rPr>
              <a:t>F3 = AB</a:t>
            </a:r>
          </a:p>
        </p:txBody>
      </p:sp>
    </p:spTree>
    <p:extLst>
      <p:ext uri="{BB962C8B-B14F-4D97-AF65-F5344CB8AC3E}">
        <p14:creationId xmlns:p14="http://schemas.microsoft.com/office/powerpoint/2010/main" val="4118323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5046</TotalTime>
  <Words>697</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Garamond</vt:lpstr>
      <vt:lpstr>IRANSans</vt:lpstr>
      <vt:lpstr>Tahoma</vt:lpstr>
      <vt:lpstr>Savon</vt:lpstr>
      <vt:lpstr>آزمایشگاه معماری سیستم های کامپیوتری</vt:lpstr>
      <vt:lpstr>جلسه پنجم</vt:lpstr>
      <vt:lpstr>Multiplexer</vt:lpstr>
      <vt:lpstr>VHDL of Multiplexer (when else)</vt:lpstr>
      <vt:lpstr>VHDL of Multiplexer (with select)</vt:lpstr>
      <vt:lpstr>VHDL of Multiplexer (case when)</vt:lpstr>
      <vt:lpstr>encoder</vt:lpstr>
      <vt:lpstr>Priority encoder</vt:lpstr>
      <vt:lpstr>Decoder</vt:lpstr>
      <vt:lpstr>Seven segments</vt:lpstr>
      <vt:lpstr>Seven segments</vt:lpstr>
      <vt:lpstr>آزمایش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آزمایشگاه معماری سیستم های کامپیوتری</dc:title>
  <dc:creator>Paria</dc:creator>
  <cp:lastModifiedBy>paria darbani</cp:lastModifiedBy>
  <cp:revision>101</cp:revision>
  <dcterms:created xsi:type="dcterms:W3CDTF">2021-10-06T06:30:00Z</dcterms:created>
  <dcterms:modified xsi:type="dcterms:W3CDTF">2022-11-22T07:20:40Z</dcterms:modified>
</cp:coreProperties>
</file>