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379" r:id="rId3"/>
    <p:sldId id="370" r:id="rId4"/>
    <p:sldId id="400" r:id="rId5"/>
    <p:sldId id="406" r:id="rId6"/>
    <p:sldId id="404" r:id="rId7"/>
    <p:sldId id="401" r:id="rId8"/>
    <p:sldId id="405" r:id="rId9"/>
    <p:sldId id="403" r:id="rId10"/>
    <p:sldId id="408" r:id="rId11"/>
    <p:sldId id="402" r:id="rId12"/>
    <p:sldId id="380" r:id="rId13"/>
    <p:sldId id="381" r:id="rId14"/>
    <p:sldId id="384" r:id="rId15"/>
    <p:sldId id="356" r:id="rId16"/>
    <p:sldId id="38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37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F8B260-D4CA-4763-A0BE-D6F9ABAE51C9}" type="datetimeFigureOut">
              <a:rPr lang="en-US" smtClean="0"/>
              <a:t>12/20/2022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492013-4FB0-4174-90B5-6C4F7D51C0C7}" type="slidenum">
              <a:rPr lang="en-US" smtClean="0"/>
              <a:t>‹#›</a:t>
            </a:fld>
            <a:endParaRPr lang="en-US"/>
          </a:p>
        </p:txBody>
      </p:sp>
    </p:spTree>
    <p:extLst>
      <p:ext uri="{BB962C8B-B14F-4D97-AF65-F5344CB8AC3E}">
        <p14:creationId xmlns:p14="http://schemas.microsoft.com/office/powerpoint/2010/main" val="1648977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0B6D7C-F0C1-40C4-938C-13741319909D}" type="slidenum">
              <a:rPr lang="en-US" smtClean="0"/>
              <a:t>4</a:t>
            </a:fld>
            <a:endParaRPr lang="en-US"/>
          </a:p>
        </p:txBody>
      </p:sp>
    </p:spTree>
    <p:extLst>
      <p:ext uri="{BB962C8B-B14F-4D97-AF65-F5344CB8AC3E}">
        <p14:creationId xmlns:p14="http://schemas.microsoft.com/office/powerpoint/2010/main" val="690276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0B6D7C-F0C1-40C4-938C-13741319909D}" type="slidenum">
              <a:rPr lang="en-US" smtClean="0"/>
              <a:t>5</a:t>
            </a:fld>
            <a:endParaRPr lang="en-US"/>
          </a:p>
        </p:txBody>
      </p:sp>
    </p:spTree>
    <p:extLst>
      <p:ext uri="{BB962C8B-B14F-4D97-AF65-F5344CB8AC3E}">
        <p14:creationId xmlns:p14="http://schemas.microsoft.com/office/powerpoint/2010/main" val="42055782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FF46804A-10D3-4E98-91BB-C2A4A6848918}" type="datetime1">
              <a:rPr lang="en-US" smtClean="0"/>
              <a:t>12/20/2022</a:t>
            </a:fld>
            <a:endParaRPr lang="en-US"/>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35A3A1A0-FE44-40F2-B3FB-B78369627520}" type="slidenum">
              <a:rPr lang="en-US" smtClean="0"/>
              <a:t>‹#›</a:t>
            </a:fld>
            <a:endParaRPr lang="en-US"/>
          </a:p>
        </p:txBody>
      </p:sp>
    </p:spTree>
    <p:extLst>
      <p:ext uri="{BB962C8B-B14F-4D97-AF65-F5344CB8AC3E}">
        <p14:creationId xmlns:p14="http://schemas.microsoft.com/office/powerpoint/2010/main" val="371989465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04C87E-976E-452C-A6F2-F05EAE5990DD}" type="datetime1">
              <a:rPr lang="en-US" smtClean="0"/>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3A1A0-FE44-40F2-B3FB-B78369627520}" type="slidenum">
              <a:rPr lang="en-US" smtClean="0"/>
              <a:t>‹#›</a:t>
            </a:fld>
            <a:endParaRPr lang="en-US"/>
          </a:p>
        </p:txBody>
      </p:sp>
    </p:spTree>
    <p:extLst>
      <p:ext uri="{BB962C8B-B14F-4D97-AF65-F5344CB8AC3E}">
        <p14:creationId xmlns:p14="http://schemas.microsoft.com/office/powerpoint/2010/main" val="2904441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E360D6-4E88-4B7A-89A3-CBD0BE9B61F4}" type="datetime1">
              <a:rPr lang="en-US" smtClean="0"/>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3A1A0-FE44-40F2-B3FB-B78369627520}" type="slidenum">
              <a:rPr lang="en-US" smtClean="0"/>
              <a:t>‹#›</a:t>
            </a:fld>
            <a:endParaRPr lang="en-US"/>
          </a:p>
        </p:txBody>
      </p:sp>
    </p:spTree>
    <p:extLst>
      <p:ext uri="{BB962C8B-B14F-4D97-AF65-F5344CB8AC3E}">
        <p14:creationId xmlns:p14="http://schemas.microsoft.com/office/powerpoint/2010/main" val="3702467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51A9BC-B300-4E21-B800-792C6489D49B}" type="datetime1">
              <a:rPr lang="en-US" smtClean="0"/>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3A1A0-FE44-40F2-B3FB-B78369627520}" type="slidenum">
              <a:rPr lang="en-US" smtClean="0"/>
              <a:t>‹#›</a:t>
            </a:fld>
            <a:endParaRPr lang="en-US"/>
          </a:p>
        </p:txBody>
      </p:sp>
    </p:spTree>
    <p:extLst>
      <p:ext uri="{BB962C8B-B14F-4D97-AF65-F5344CB8AC3E}">
        <p14:creationId xmlns:p14="http://schemas.microsoft.com/office/powerpoint/2010/main" val="4093798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DAC569FB-F6CE-4C92-8363-19444F11227C}" type="datetime1">
              <a:rPr lang="en-US" smtClean="0"/>
              <a:t>12/20/2022</a:t>
            </a:fld>
            <a:endParaRPr lang="en-US"/>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2080"/>
            <a:ext cx="2112264" cy="228600"/>
          </a:xfrm>
        </p:spPr>
        <p:txBody>
          <a:bodyPr/>
          <a:lstStyle/>
          <a:p>
            <a:fld id="{35A3A1A0-FE44-40F2-B3FB-B78369627520}" type="slidenum">
              <a:rPr lang="en-US" smtClean="0"/>
              <a:t>‹#›</a:t>
            </a:fld>
            <a:endParaRPr lang="en-US"/>
          </a:p>
        </p:txBody>
      </p:sp>
    </p:spTree>
    <p:extLst>
      <p:ext uri="{BB962C8B-B14F-4D97-AF65-F5344CB8AC3E}">
        <p14:creationId xmlns:p14="http://schemas.microsoft.com/office/powerpoint/2010/main" val="201474800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68718C-4727-4DB4-A553-4CDB6BD2B897}" type="datetime1">
              <a:rPr lang="en-US" smtClean="0"/>
              <a:t>12/20/2022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A3A1A0-FE44-40F2-B3FB-B78369627520}" type="slidenum">
              <a:rPr lang="en-US" smtClean="0"/>
              <a:t>‹#›</a:t>
            </a:fld>
            <a:endParaRPr lang="en-US"/>
          </a:p>
        </p:txBody>
      </p:sp>
    </p:spTree>
    <p:extLst>
      <p:ext uri="{BB962C8B-B14F-4D97-AF65-F5344CB8AC3E}">
        <p14:creationId xmlns:p14="http://schemas.microsoft.com/office/powerpoint/2010/main" val="1389560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BCA9AE-EE59-4E02-9703-1FC49F753F8F}" type="datetime1">
              <a:rPr lang="en-US" smtClean="0"/>
              <a:t>12/20/2022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A3A1A0-FE44-40F2-B3FB-B78369627520}" type="slidenum">
              <a:rPr lang="en-US" smtClean="0"/>
              <a:t>‹#›</a:t>
            </a:fld>
            <a:endParaRPr lang="en-US"/>
          </a:p>
        </p:txBody>
      </p:sp>
    </p:spTree>
    <p:extLst>
      <p:ext uri="{BB962C8B-B14F-4D97-AF65-F5344CB8AC3E}">
        <p14:creationId xmlns:p14="http://schemas.microsoft.com/office/powerpoint/2010/main" val="2995112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207A27-AE5D-4072-9D36-8BD27D605F1B}" type="datetime1">
              <a:rPr lang="en-US" smtClean="0"/>
              <a:t>12/20/2022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A3A1A0-FE44-40F2-B3FB-B78369627520}" type="slidenum">
              <a:rPr lang="en-US" smtClean="0"/>
              <a:t>‹#›</a:t>
            </a:fld>
            <a:endParaRPr lang="en-US"/>
          </a:p>
        </p:txBody>
      </p:sp>
    </p:spTree>
    <p:extLst>
      <p:ext uri="{BB962C8B-B14F-4D97-AF65-F5344CB8AC3E}">
        <p14:creationId xmlns:p14="http://schemas.microsoft.com/office/powerpoint/2010/main" val="1440183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2653E1-2804-4365-8EF9-9A1A6242FCFF}" type="datetime1">
              <a:rPr lang="en-US" smtClean="0"/>
              <a:t>12/20/2022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A3A1A0-FE44-40F2-B3FB-B78369627520}" type="slidenum">
              <a:rPr lang="en-US" smtClean="0"/>
              <a:t>‹#›</a:t>
            </a:fld>
            <a:endParaRPr lang="en-US"/>
          </a:p>
        </p:txBody>
      </p:sp>
    </p:spTree>
    <p:extLst>
      <p:ext uri="{BB962C8B-B14F-4D97-AF65-F5344CB8AC3E}">
        <p14:creationId xmlns:p14="http://schemas.microsoft.com/office/powerpoint/2010/main" val="313614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79D24FA0-FBFD-4791-9CA1-E05349A6A3D1}" type="datetime1">
              <a:rPr lang="en-US" smtClean="0"/>
              <a:t>12/20/2022</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6728" y="6227064"/>
            <a:ext cx="1463040" cy="256032"/>
          </a:xfrm>
        </p:spPr>
        <p:txBody>
          <a:bodyPr/>
          <a:lstStyle/>
          <a:p>
            <a:fld id="{35A3A1A0-FE44-40F2-B3FB-B78369627520}"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64468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93329AB7-69C4-47BC-A04E-4FCF23AB22E6}" type="datetime1">
              <a:rPr lang="en-US" smtClean="0"/>
              <a:t>12/20/2022</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56032"/>
          </a:xfrm>
        </p:spPr>
        <p:txBody>
          <a:bodyPr/>
          <a:lstStyle/>
          <a:p>
            <a:fld id="{35A3A1A0-FE44-40F2-B3FB-B78369627520}"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40775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3E11F8A5-7884-4B84-8E92-0DC3EB3B5F3A}" type="datetime1">
              <a:rPr lang="en-US" smtClean="0"/>
              <a:t>12/20/2022</a:t>
            </a:fld>
            <a:endParaRPr lang="en-US"/>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5A3A1A0-FE44-40F2-B3FB-B78369627520}" type="slidenum">
              <a:rPr lang="en-US" smtClean="0"/>
              <a:t>‹#›</a:t>
            </a:fld>
            <a:endParaRPr lang="en-US"/>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8721412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18F11-B71C-47CB-8AA0-E78C56DC39D6}"/>
              </a:ext>
            </a:extLst>
          </p:cNvPr>
          <p:cNvSpPr>
            <a:spLocks noGrp="1"/>
          </p:cNvSpPr>
          <p:nvPr>
            <p:ph type="ctrTitle"/>
          </p:nvPr>
        </p:nvSpPr>
        <p:spPr/>
        <p:txBody>
          <a:bodyPr/>
          <a:lstStyle/>
          <a:p>
            <a:r>
              <a:rPr lang="fa-IR" sz="3600" dirty="0">
                <a:cs typeface="B Nazanin" panose="00000400000000000000" pitchFamily="2" charset="-78"/>
              </a:rPr>
              <a:t>آزمایشگاه معماری سیستم های کامپیوتری</a:t>
            </a:r>
            <a:endParaRPr lang="en-US" sz="3600" dirty="0">
              <a:cs typeface="B Nazanin" panose="00000400000000000000" pitchFamily="2" charset="-78"/>
            </a:endParaRPr>
          </a:p>
        </p:txBody>
      </p:sp>
      <p:sp>
        <p:nvSpPr>
          <p:cNvPr id="3" name="Subtitle 2">
            <a:extLst>
              <a:ext uri="{FF2B5EF4-FFF2-40B4-BE49-F238E27FC236}">
                <a16:creationId xmlns:a16="http://schemas.microsoft.com/office/drawing/2014/main" id="{49460E54-CA56-46C5-B729-BCA30E52E478}"/>
              </a:ext>
            </a:extLst>
          </p:cNvPr>
          <p:cNvSpPr>
            <a:spLocks noGrp="1"/>
          </p:cNvSpPr>
          <p:nvPr>
            <p:ph type="subTitle" idx="1"/>
          </p:nvPr>
        </p:nvSpPr>
        <p:spPr>
          <a:xfrm>
            <a:off x="1562100" y="4323806"/>
            <a:ext cx="9070848" cy="815457"/>
          </a:xfrm>
        </p:spPr>
        <p:txBody>
          <a:bodyPr>
            <a:normAutofit lnSpcReduction="10000"/>
          </a:bodyPr>
          <a:lstStyle/>
          <a:p>
            <a:r>
              <a:rPr lang="fa-IR" dirty="0">
                <a:cs typeface="B Nazanin" panose="00000400000000000000" pitchFamily="2" charset="-78"/>
              </a:rPr>
              <a:t>مدرس: دربانی</a:t>
            </a:r>
          </a:p>
          <a:p>
            <a:endParaRPr lang="fa-IR" dirty="0"/>
          </a:p>
          <a:p>
            <a:r>
              <a:rPr lang="en-US" dirty="0"/>
              <a:t>Paria_darbani@cmps2.iust.ac.ir</a:t>
            </a:r>
          </a:p>
        </p:txBody>
      </p:sp>
      <p:sp>
        <p:nvSpPr>
          <p:cNvPr id="4" name="Slide Number Placeholder 3">
            <a:extLst>
              <a:ext uri="{FF2B5EF4-FFF2-40B4-BE49-F238E27FC236}">
                <a16:creationId xmlns:a16="http://schemas.microsoft.com/office/drawing/2014/main" id="{9806DEE3-3B6C-4E0D-A217-624B03A3DAF5}"/>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5A3A1A0-FE44-40F2-B3FB-B78369627520}" type="slidenum">
              <a:rPr kumimoji="0" lang="en-US" sz="1000" b="0" i="0" u="none" strike="noStrike" kern="1200" cap="none" spc="0" normalizeH="0" baseline="0" noProof="0" smtClean="0">
                <a:ln>
                  <a:noFill/>
                </a:ln>
                <a:solidFill>
                  <a:prstClr val="black">
                    <a:lumMod val="75000"/>
                    <a:lumOff val="25000"/>
                  </a:prstClr>
                </a:solidFill>
                <a:effectLst/>
                <a:uLnTx/>
                <a:uFillTx/>
                <a:latin typeface="Garamond" panose="020204040303010108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000" b="0" i="0" u="none" strike="noStrike" kern="1200" cap="none" spc="0" normalizeH="0" baseline="0" noProof="0">
              <a:ln>
                <a:noFill/>
              </a:ln>
              <a:solidFill>
                <a:prstClr val="black">
                  <a:lumMod val="75000"/>
                  <a:lumOff val="25000"/>
                </a:prstClr>
              </a:solidFill>
              <a:effectLst/>
              <a:uLnTx/>
              <a:uFillTx/>
              <a:latin typeface="Garamond" panose="02020404030301010803"/>
              <a:ea typeface="+mn-ea"/>
              <a:cs typeface="+mn-cs"/>
            </a:endParaRPr>
          </a:p>
        </p:txBody>
      </p:sp>
    </p:spTree>
    <p:extLst>
      <p:ext uri="{BB962C8B-B14F-4D97-AF65-F5344CB8AC3E}">
        <p14:creationId xmlns:p14="http://schemas.microsoft.com/office/powerpoint/2010/main" val="1601760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D1769-447B-4CCE-A258-E9146E3F3387}"/>
              </a:ext>
            </a:extLst>
          </p:cNvPr>
          <p:cNvSpPr>
            <a:spLocks noGrp="1"/>
          </p:cNvSpPr>
          <p:nvPr>
            <p:ph type="title"/>
          </p:nvPr>
        </p:nvSpPr>
        <p:spPr>
          <a:xfrm>
            <a:off x="1066800" y="642594"/>
            <a:ext cx="10058400" cy="911886"/>
          </a:xfrm>
        </p:spPr>
        <p:txBody>
          <a:bodyPr/>
          <a:lstStyle/>
          <a:p>
            <a:r>
              <a:rPr lang="en-US" dirty="0">
                <a:cs typeface="B Nazanin" panose="00000400000000000000" pitchFamily="2" charset="-78"/>
              </a:rPr>
              <a:t>Shift Left in VHDL</a:t>
            </a:r>
          </a:p>
        </p:txBody>
      </p:sp>
      <p:sp>
        <p:nvSpPr>
          <p:cNvPr id="4" name="Slide Number Placeholder 3">
            <a:extLst>
              <a:ext uri="{FF2B5EF4-FFF2-40B4-BE49-F238E27FC236}">
                <a16:creationId xmlns:a16="http://schemas.microsoft.com/office/drawing/2014/main" id="{DCDEDE3C-4B70-4490-9528-4D5555435F63}"/>
              </a:ext>
            </a:extLst>
          </p:cNvPr>
          <p:cNvSpPr>
            <a:spLocks noGrp="1"/>
          </p:cNvSpPr>
          <p:nvPr>
            <p:ph type="sldNum" sz="quarter" idx="12"/>
          </p:nvPr>
        </p:nvSpPr>
        <p:spPr/>
        <p:txBody>
          <a:bodyPr/>
          <a:lstStyle/>
          <a:p>
            <a:fld id="{35A3A1A0-FE44-40F2-B3FB-B78369627520}" type="slidenum">
              <a:rPr lang="en-US" smtClean="0"/>
              <a:t>10</a:t>
            </a:fld>
            <a:endParaRPr lang="en-US"/>
          </a:p>
        </p:txBody>
      </p:sp>
      <p:sp>
        <p:nvSpPr>
          <p:cNvPr id="3" name="Content Placeholder 2">
            <a:extLst>
              <a:ext uri="{FF2B5EF4-FFF2-40B4-BE49-F238E27FC236}">
                <a16:creationId xmlns:a16="http://schemas.microsoft.com/office/drawing/2014/main" id="{813D9243-5994-4A5F-8F5F-A8A545BED3DB}"/>
              </a:ext>
            </a:extLst>
          </p:cNvPr>
          <p:cNvSpPr>
            <a:spLocks noGrp="1"/>
          </p:cNvSpPr>
          <p:nvPr>
            <p:ph idx="1"/>
          </p:nvPr>
        </p:nvSpPr>
        <p:spPr/>
        <p:txBody>
          <a:bodyPr>
            <a:normAutofit/>
          </a:bodyPr>
          <a:lstStyle/>
          <a:p>
            <a:pPr marL="0" indent="0">
              <a:buNone/>
            </a:pPr>
            <a:r>
              <a:rPr lang="en-US" sz="1400" b="0" i="0" dirty="0">
                <a:solidFill>
                  <a:srgbClr val="008000"/>
                </a:solidFill>
                <a:effectLst/>
                <a:latin typeface="Courier New" panose="02070309020205020404" pitchFamily="49" charset="0"/>
              </a:rPr>
              <a:t>-- shift left 1-bit</a:t>
            </a:r>
            <a:endParaRPr lang="en-US" sz="1400" dirty="0">
              <a:solidFill>
                <a:srgbClr val="000000"/>
              </a:solidFill>
              <a:latin typeface="Courier New" panose="02070309020205020404" pitchFamily="49" charset="0"/>
            </a:endParaRPr>
          </a:p>
          <a:p>
            <a:pPr marL="0" indent="0">
              <a:buNone/>
            </a:pPr>
            <a:r>
              <a:rPr lang="en-US" sz="1400" b="0" i="0" dirty="0">
                <a:solidFill>
                  <a:srgbClr val="000000"/>
                </a:solidFill>
                <a:effectLst/>
                <a:latin typeface="Courier New" panose="02070309020205020404" pitchFamily="49" charset="0"/>
              </a:rPr>
              <a:t>output(15 </a:t>
            </a:r>
            <a:r>
              <a:rPr lang="en-US" sz="1400" b="0" i="0" dirty="0" err="1">
                <a:solidFill>
                  <a:srgbClr val="0000FF"/>
                </a:solidFill>
                <a:effectLst/>
                <a:latin typeface="Courier New" panose="02070309020205020404" pitchFamily="49" charset="0"/>
              </a:rPr>
              <a:t>downto</a:t>
            </a:r>
            <a:r>
              <a:rPr lang="en-US" sz="1400" b="0" i="0" dirty="0">
                <a:solidFill>
                  <a:srgbClr val="000000"/>
                </a:solidFill>
                <a:effectLst/>
                <a:latin typeface="Courier New" panose="02070309020205020404" pitchFamily="49" charset="0"/>
              </a:rPr>
              <a:t> 0) &lt;= input(14 </a:t>
            </a:r>
            <a:r>
              <a:rPr lang="en-US" sz="1400" b="0" i="0" dirty="0" err="1">
                <a:solidFill>
                  <a:srgbClr val="0000FF"/>
                </a:solidFill>
                <a:effectLst/>
                <a:latin typeface="Courier New" panose="02070309020205020404" pitchFamily="49" charset="0"/>
              </a:rPr>
              <a:t>downto</a:t>
            </a:r>
            <a:r>
              <a:rPr lang="en-US" sz="1400" b="0" i="0" dirty="0">
                <a:solidFill>
                  <a:srgbClr val="000000"/>
                </a:solidFill>
                <a:effectLst/>
                <a:latin typeface="Courier New" panose="02070309020205020404" pitchFamily="49" charset="0"/>
              </a:rPr>
              <a:t> 0) &amp; </a:t>
            </a:r>
            <a:r>
              <a:rPr lang="en-US" sz="1400" b="0" i="0" dirty="0">
                <a:solidFill>
                  <a:srgbClr val="A31515"/>
                </a:solidFill>
                <a:effectLst/>
                <a:latin typeface="Courier New" panose="02070309020205020404" pitchFamily="49" charset="0"/>
              </a:rPr>
              <a:t>'0'</a:t>
            </a:r>
            <a:r>
              <a:rPr lang="en-US" sz="1400" b="0" i="0" dirty="0">
                <a:solidFill>
                  <a:srgbClr val="000000"/>
                </a:solidFill>
                <a:effectLst/>
                <a:latin typeface="Courier New" panose="02070309020205020404" pitchFamily="49" charset="0"/>
              </a:rPr>
              <a:t>;</a:t>
            </a:r>
            <a:br>
              <a:rPr lang="en-US" sz="1400" dirty="0"/>
            </a:br>
            <a:br>
              <a:rPr lang="en-US" sz="1400" dirty="0"/>
            </a:br>
            <a:r>
              <a:rPr lang="en-US" sz="1400" b="0" i="0" dirty="0">
                <a:solidFill>
                  <a:srgbClr val="008000"/>
                </a:solidFill>
                <a:effectLst/>
                <a:latin typeface="Courier New" panose="02070309020205020404" pitchFamily="49" charset="0"/>
              </a:rPr>
              <a:t>-- shift left 4-bits</a:t>
            </a:r>
            <a:endParaRPr lang="en-US" sz="1400" dirty="0">
              <a:solidFill>
                <a:srgbClr val="000000"/>
              </a:solidFill>
              <a:latin typeface="Courier New" panose="02070309020205020404" pitchFamily="49" charset="0"/>
            </a:endParaRPr>
          </a:p>
          <a:p>
            <a:pPr marL="0" indent="0">
              <a:buNone/>
            </a:pPr>
            <a:r>
              <a:rPr lang="en-US" sz="1400" b="0" i="0" dirty="0">
                <a:solidFill>
                  <a:srgbClr val="000000"/>
                </a:solidFill>
                <a:effectLst/>
                <a:latin typeface="Courier New" panose="02070309020205020404" pitchFamily="49" charset="0"/>
              </a:rPr>
              <a:t>output(15 </a:t>
            </a:r>
            <a:r>
              <a:rPr lang="en-US" sz="1400" b="0" i="0" dirty="0" err="1">
                <a:solidFill>
                  <a:srgbClr val="0000FF"/>
                </a:solidFill>
                <a:effectLst/>
                <a:latin typeface="Courier New" panose="02070309020205020404" pitchFamily="49" charset="0"/>
              </a:rPr>
              <a:t>downto</a:t>
            </a:r>
            <a:r>
              <a:rPr lang="en-US" sz="1400" b="0" i="0" dirty="0">
                <a:solidFill>
                  <a:srgbClr val="000000"/>
                </a:solidFill>
                <a:effectLst/>
                <a:latin typeface="Courier New" panose="02070309020205020404" pitchFamily="49" charset="0"/>
              </a:rPr>
              <a:t> 0) &lt;= input(11 </a:t>
            </a:r>
            <a:r>
              <a:rPr lang="en-US" sz="1400" b="0" i="0" dirty="0" err="1">
                <a:solidFill>
                  <a:srgbClr val="0000FF"/>
                </a:solidFill>
                <a:effectLst/>
                <a:latin typeface="Courier New" panose="02070309020205020404" pitchFamily="49" charset="0"/>
              </a:rPr>
              <a:t>downto</a:t>
            </a:r>
            <a:r>
              <a:rPr lang="en-US" sz="1400" b="0" i="0" dirty="0">
                <a:solidFill>
                  <a:srgbClr val="000000"/>
                </a:solidFill>
                <a:effectLst/>
                <a:latin typeface="Courier New" panose="02070309020205020404" pitchFamily="49" charset="0"/>
              </a:rPr>
              <a:t> 0) &amp; </a:t>
            </a:r>
            <a:r>
              <a:rPr lang="en-US" sz="1400" b="0" i="0" dirty="0">
                <a:solidFill>
                  <a:srgbClr val="A31515"/>
                </a:solidFill>
                <a:effectLst/>
                <a:latin typeface="Courier New" panose="02070309020205020404" pitchFamily="49" charset="0"/>
              </a:rPr>
              <a:t>"0000"</a:t>
            </a:r>
            <a:r>
              <a:rPr lang="en-US" sz="1400" b="0" i="0" dirty="0">
                <a:solidFill>
                  <a:srgbClr val="000000"/>
                </a:solidFill>
                <a:effectLst/>
                <a:latin typeface="Courier New" panose="02070309020205020404" pitchFamily="49" charset="0"/>
              </a:rPr>
              <a:t>;</a:t>
            </a:r>
            <a:endParaRPr lang="en-US" sz="1400" dirty="0"/>
          </a:p>
        </p:txBody>
      </p:sp>
    </p:spTree>
    <p:extLst>
      <p:ext uri="{BB962C8B-B14F-4D97-AF65-F5344CB8AC3E}">
        <p14:creationId xmlns:p14="http://schemas.microsoft.com/office/powerpoint/2010/main" val="3732910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D1769-447B-4CCE-A258-E9146E3F3387}"/>
              </a:ext>
            </a:extLst>
          </p:cNvPr>
          <p:cNvSpPr>
            <a:spLocks noGrp="1"/>
          </p:cNvSpPr>
          <p:nvPr>
            <p:ph type="title"/>
          </p:nvPr>
        </p:nvSpPr>
        <p:spPr>
          <a:xfrm>
            <a:off x="1066800" y="642594"/>
            <a:ext cx="10058400" cy="729006"/>
          </a:xfrm>
        </p:spPr>
        <p:txBody>
          <a:bodyPr>
            <a:normAutofit fontScale="90000"/>
          </a:bodyPr>
          <a:lstStyle/>
          <a:p>
            <a:r>
              <a:rPr lang="en-US" dirty="0">
                <a:cs typeface="B Nazanin" panose="00000400000000000000" pitchFamily="2" charset="-78"/>
              </a:rPr>
              <a:t>SISO</a:t>
            </a:r>
          </a:p>
        </p:txBody>
      </p:sp>
      <p:sp>
        <p:nvSpPr>
          <p:cNvPr id="4" name="Slide Number Placeholder 3">
            <a:extLst>
              <a:ext uri="{FF2B5EF4-FFF2-40B4-BE49-F238E27FC236}">
                <a16:creationId xmlns:a16="http://schemas.microsoft.com/office/drawing/2014/main" id="{DCDEDE3C-4B70-4490-9528-4D5555435F63}"/>
              </a:ext>
            </a:extLst>
          </p:cNvPr>
          <p:cNvSpPr>
            <a:spLocks noGrp="1"/>
          </p:cNvSpPr>
          <p:nvPr>
            <p:ph type="sldNum" sz="quarter" idx="12"/>
          </p:nvPr>
        </p:nvSpPr>
        <p:spPr/>
        <p:txBody>
          <a:bodyPr/>
          <a:lstStyle/>
          <a:p>
            <a:fld id="{35A3A1A0-FE44-40F2-B3FB-B78369627520}" type="slidenum">
              <a:rPr lang="en-US" smtClean="0"/>
              <a:t>11</a:t>
            </a:fld>
            <a:endParaRPr lang="en-US"/>
          </a:p>
        </p:txBody>
      </p:sp>
      <p:sp>
        <p:nvSpPr>
          <p:cNvPr id="6" name="TextBox 5">
            <a:extLst>
              <a:ext uri="{FF2B5EF4-FFF2-40B4-BE49-F238E27FC236}">
                <a16:creationId xmlns:a16="http://schemas.microsoft.com/office/drawing/2014/main" id="{A2CA9DFE-2B1F-46DA-97C3-EF9929ADB365}"/>
              </a:ext>
            </a:extLst>
          </p:cNvPr>
          <p:cNvSpPr txBox="1"/>
          <p:nvPr/>
        </p:nvSpPr>
        <p:spPr>
          <a:xfrm>
            <a:off x="1175139" y="2118623"/>
            <a:ext cx="4062252" cy="3108543"/>
          </a:xfrm>
          <a:prstGeom prst="rect">
            <a:avLst/>
          </a:prstGeom>
          <a:noFill/>
          <a:ln w="19050">
            <a:solidFill>
              <a:schemeClr val="tx1"/>
            </a:solidFill>
          </a:ln>
        </p:spPr>
        <p:txBody>
          <a:bodyPr wrap="square">
            <a:spAutoFit/>
          </a:bodyPr>
          <a:lstStyle/>
          <a:p>
            <a:pPr algn="l"/>
            <a:r>
              <a:rPr lang="en-US" sz="1400" b="1" dirty="0"/>
              <a:t>library </a:t>
            </a:r>
            <a:r>
              <a:rPr lang="en-US" sz="1400" b="1" dirty="0" err="1"/>
              <a:t>ieee</a:t>
            </a:r>
            <a:r>
              <a:rPr lang="en-US" sz="1400" b="1" dirty="0"/>
              <a:t>;</a:t>
            </a:r>
          </a:p>
          <a:p>
            <a:pPr algn="l"/>
            <a:r>
              <a:rPr lang="en-US" sz="1400" b="1" dirty="0"/>
              <a:t>use ieee.std_logic_1164.all;</a:t>
            </a:r>
          </a:p>
          <a:p>
            <a:pPr algn="l"/>
            <a:r>
              <a:rPr lang="en-US" sz="1400" b="1" dirty="0"/>
              <a:t>use </a:t>
            </a:r>
            <a:r>
              <a:rPr lang="en-US" sz="1400" b="1" dirty="0" err="1"/>
              <a:t>ieee.numeric_std.all</a:t>
            </a:r>
            <a:r>
              <a:rPr lang="en-US" sz="1400" b="1" dirty="0"/>
              <a:t>;</a:t>
            </a:r>
          </a:p>
          <a:p>
            <a:pPr algn="l"/>
            <a:endParaRPr lang="en-US" sz="1400" b="1" dirty="0"/>
          </a:p>
          <a:p>
            <a:pPr algn="l"/>
            <a:r>
              <a:rPr lang="en-US" sz="1400" b="1" dirty="0"/>
              <a:t>entity SHIFT_REG is</a:t>
            </a:r>
          </a:p>
          <a:p>
            <a:pPr algn="l"/>
            <a:r>
              <a:rPr lang="en-US" sz="1400" b="1" dirty="0"/>
              <a:t>port(</a:t>
            </a:r>
          </a:p>
          <a:p>
            <a:pPr algn="l"/>
            <a:r>
              <a:rPr lang="en-US" sz="1400" b="1" dirty="0"/>
              <a:t>        SHIFT_EN : in  </a:t>
            </a:r>
            <a:r>
              <a:rPr lang="en-US" sz="1400" b="1" dirty="0" err="1"/>
              <a:t>std_logic</a:t>
            </a:r>
            <a:r>
              <a:rPr lang="en-US" sz="1400" b="1" dirty="0"/>
              <a:t>;</a:t>
            </a:r>
          </a:p>
          <a:p>
            <a:pPr algn="l"/>
            <a:r>
              <a:rPr lang="en-US" sz="1400" b="1" dirty="0"/>
              <a:t>        SO      : out </a:t>
            </a:r>
            <a:r>
              <a:rPr lang="en-US" sz="1400" b="1" dirty="0" err="1"/>
              <a:t>std_logic</a:t>
            </a:r>
            <a:r>
              <a:rPr lang="en-US" sz="1400" b="1" dirty="0"/>
              <a:t>;</a:t>
            </a:r>
          </a:p>
          <a:p>
            <a:pPr algn="l"/>
            <a:r>
              <a:rPr lang="en-US" sz="1400" b="1" dirty="0"/>
              <a:t>        SI       : in  </a:t>
            </a:r>
            <a:r>
              <a:rPr lang="en-US" sz="1400" b="1" dirty="0" err="1"/>
              <a:t>std_logic</a:t>
            </a:r>
            <a:r>
              <a:rPr lang="en-US" sz="1400" b="1" dirty="0"/>
              <a:t>;</a:t>
            </a:r>
          </a:p>
          <a:p>
            <a:pPr algn="l"/>
            <a:r>
              <a:rPr lang="en-US" sz="1400" b="1" dirty="0"/>
              <a:t>        </a:t>
            </a:r>
            <a:r>
              <a:rPr lang="en-US" sz="1400" b="1" dirty="0" err="1"/>
              <a:t>clk</a:t>
            </a:r>
            <a:r>
              <a:rPr lang="en-US" sz="1400" b="1" dirty="0"/>
              <a:t>      : in  </a:t>
            </a:r>
            <a:r>
              <a:rPr lang="en-US" sz="1400" b="1" dirty="0" err="1"/>
              <a:t>std_logic</a:t>
            </a:r>
            <a:r>
              <a:rPr lang="en-US" sz="1400" b="1" dirty="0"/>
              <a:t>;</a:t>
            </a:r>
          </a:p>
          <a:p>
            <a:pPr algn="l"/>
            <a:r>
              <a:rPr lang="en-US" sz="1400" b="1" dirty="0"/>
              <a:t>        </a:t>
            </a:r>
            <a:r>
              <a:rPr lang="en-US" sz="1400" b="1" dirty="0" err="1"/>
              <a:t>rst</a:t>
            </a:r>
            <a:r>
              <a:rPr lang="en-US" sz="1400" b="1" dirty="0"/>
              <a:t>      : in  </a:t>
            </a:r>
            <a:r>
              <a:rPr lang="en-US" sz="1400" b="1" dirty="0" err="1"/>
              <a:t>std_logic</a:t>
            </a:r>
            <a:endParaRPr lang="en-US" sz="1400" b="1" dirty="0"/>
          </a:p>
          <a:p>
            <a:pPr algn="l"/>
            <a:r>
              <a:rPr lang="en-US" sz="1400" b="1" dirty="0"/>
              <a:t>    );</a:t>
            </a:r>
          </a:p>
          <a:p>
            <a:pPr algn="l"/>
            <a:r>
              <a:rPr lang="en-US" sz="1400" b="1" dirty="0"/>
              <a:t>end entity SHIFT_REG;</a:t>
            </a:r>
          </a:p>
          <a:p>
            <a:pPr algn="l">
              <a:buFont typeface="Arial" panose="020B0604020202020204" pitchFamily="34" charset="0"/>
              <a:buChar char="•"/>
            </a:pPr>
            <a:endParaRPr lang="en-US" sz="1400" b="1" dirty="0"/>
          </a:p>
        </p:txBody>
      </p:sp>
      <p:sp>
        <p:nvSpPr>
          <p:cNvPr id="8" name="TextBox 7">
            <a:extLst>
              <a:ext uri="{FF2B5EF4-FFF2-40B4-BE49-F238E27FC236}">
                <a16:creationId xmlns:a16="http://schemas.microsoft.com/office/drawing/2014/main" id="{AB577667-62D4-4D97-A511-F7CC405C4995}"/>
              </a:ext>
            </a:extLst>
          </p:cNvPr>
          <p:cNvSpPr txBox="1"/>
          <p:nvPr/>
        </p:nvSpPr>
        <p:spPr>
          <a:xfrm>
            <a:off x="5345729" y="1256849"/>
            <a:ext cx="6227961" cy="4616648"/>
          </a:xfrm>
          <a:prstGeom prst="rect">
            <a:avLst/>
          </a:prstGeom>
          <a:noFill/>
          <a:ln w="19050">
            <a:solidFill>
              <a:schemeClr val="tx1"/>
            </a:solidFill>
          </a:ln>
        </p:spPr>
        <p:txBody>
          <a:bodyPr wrap="square">
            <a:spAutoFit/>
          </a:bodyPr>
          <a:lstStyle/>
          <a:p>
            <a:pPr algn="l"/>
            <a:r>
              <a:rPr lang="en-US" sz="1400" b="1" dirty="0"/>
              <a:t>architecture Behavioral of SHIFT_REG is</a:t>
            </a:r>
          </a:p>
          <a:p>
            <a:pPr algn="l"/>
            <a:r>
              <a:rPr lang="en-US" sz="1400" b="1" dirty="0"/>
              <a:t>    signal reg : </a:t>
            </a:r>
            <a:r>
              <a:rPr lang="en-US" sz="1400" b="1" dirty="0" err="1"/>
              <a:t>std_logic_vector</a:t>
            </a:r>
            <a:r>
              <a:rPr lang="en-US" sz="1400" b="1" dirty="0"/>
              <a:t>(7 </a:t>
            </a:r>
            <a:r>
              <a:rPr lang="en-US" sz="1400" b="1" dirty="0" err="1"/>
              <a:t>downto</a:t>
            </a:r>
            <a:r>
              <a:rPr lang="en-US" sz="1400" b="1" dirty="0"/>
              <a:t> 0) := (others =&gt; '0');</a:t>
            </a:r>
          </a:p>
          <a:p>
            <a:pPr algn="l"/>
            <a:r>
              <a:rPr lang="en-US" sz="1400" b="1" dirty="0"/>
              <a:t>begin</a:t>
            </a:r>
          </a:p>
          <a:p>
            <a:pPr algn="l"/>
            <a:r>
              <a:rPr lang="en-US" sz="1400" b="1" dirty="0"/>
              <a:t>    </a:t>
            </a:r>
            <a:r>
              <a:rPr lang="en-US" sz="1400" b="1" dirty="0" err="1"/>
              <a:t>main_process</a:t>
            </a:r>
            <a:r>
              <a:rPr lang="en-US" sz="1400" b="1" dirty="0"/>
              <a:t> : process(</a:t>
            </a:r>
            <a:r>
              <a:rPr lang="en-US" sz="1400" b="1" dirty="0" err="1"/>
              <a:t>clk</a:t>
            </a:r>
            <a:r>
              <a:rPr lang="en-US" sz="1400" b="1" dirty="0"/>
              <a:t>)</a:t>
            </a:r>
          </a:p>
          <a:p>
            <a:pPr algn="l"/>
            <a:r>
              <a:rPr lang="en-US" sz="1400" b="1" dirty="0"/>
              <a:t>    begin</a:t>
            </a:r>
          </a:p>
          <a:p>
            <a:pPr algn="l"/>
            <a:r>
              <a:rPr lang="en-US" sz="1400" b="1" dirty="0"/>
              <a:t>        if </a:t>
            </a:r>
            <a:r>
              <a:rPr lang="en-US" sz="1400" b="1" dirty="0" err="1"/>
              <a:t>rising_edge</a:t>
            </a:r>
            <a:r>
              <a:rPr lang="en-US" sz="1400" b="1" dirty="0"/>
              <a:t>(</a:t>
            </a:r>
            <a:r>
              <a:rPr lang="en-US" sz="1400" b="1" dirty="0" err="1"/>
              <a:t>clk</a:t>
            </a:r>
            <a:r>
              <a:rPr lang="en-US" sz="1400" b="1" dirty="0"/>
              <a:t>) then</a:t>
            </a:r>
          </a:p>
          <a:p>
            <a:pPr algn="l"/>
            <a:r>
              <a:rPr lang="en-US" sz="1400" b="1" dirty="0"/>
              <a:t>            if </a:t>
            </a:r>
            <a:r>
              <a:rPr lang="en-US" sz="1400" b="1" dirty="0" err="1"/>
              <a:t>rst</a:t>
            </a:r>
            <a:r>
              <a:rPr lang="en-US" sz="1400" b="1" dirty="0"/>
              <a:t> = '1' then</a:t>
            </a:r>
          </a:p>
          <a:p>
            <a:pPr algn="l"/>
            <a:r>
              <a:rPr lang="en-US" sz="1400" b="1" dirty="0"/>
              <a:t>                reg &lt;= (others =&gt; '0');</a:t>
            </a:r>
          </a:p>
          <a:p>
            <a:pPr algn="l"/>
            <a:r>
              <a:rPr lang="en-US" sz="1400" b="1" dirty="0"/>
              <a:t>            else</a:t>
            </a:r>
          </a:p>
          <a:p>
            <a:pPr algn="l"/>
            <a:r>
              <a:rPr lang="en-US" sz="1400" b="1" dirty="0"/>
              <a:t>                if SHIFT_EN = '1' then</a:t>
            </a:r>
          </a:p>
          <a:p>
            <a:pPr algn="l"/>
            <a:r>
              <a:rPr lang="en-US" sz="1400" b="1" dirty="0"/>
              <a:t>                    --Shift </a:t>
            </a:r>
          </a:p>
          <a:p>
            <a:pPr algn="l"/>
            <a:r>
              <a:rPr lang="en-US" sz="1400" b="1" dirty="0"/>
              <a:t>                    reg &lt;= reg(6 </a:t>
            </a:r>
            <a:r>
              <a:rPr lang="en-US" sz="1400" b="1" dirty="0" err="1"/>
              <a:t>downto</a:t>
            </a:r>
            <a:r>
              <a:rPr lang="en-US" sz="1400" b="1" dirty="0"/>
              <a:t> 0) &amp; SI;</a:t>
            </a:r>
          </a:p>
          <a:p>
            <a:pPr algn="l"/>
            <a:r>
              <a:rPr lang="en-US" sz="1400" b="1" dirty="0"/>
              <a:t>                else</a:t>
            </a:r>
          </a:p>
          <a:p>
            <a:pPr algn="l"/>
            <a:r>
              <a:rPr lang="en-US" sz="1400" b="1" dirty="0"/>
              <a:t>                    reg &lt;= reg;</a:t>
            </a:r>
          </a:p>
          <a:p>
            <a:pPr algn="l"/>
            <a:r>
              <a:rPr lang="en-US" sz="1400" b="1" dirty="0"/>
              <a:t>                end if;</a:t>
            </a:r>
          </a:p>
          <a:p>
            <a:pPr algn="l"/>
            <a:r>
              <a:rPr lang="en-US" sz="1400" b="1" dirty="0"/>
              <a:t>            end if;</a:t>
            </a:r>
          </a:p>
          <a:p>
            <a:pPr algn="l"/>
            <a:r>
              <a:rPr lang="en-US" sz="1400" b="1" dirty="0"/>
              <a:t>        end if;</a:t>
            </a:r>
          </a:p>
          <a:p>
            <a:pPr algn="l"/>
            <a:r>
              <a:rPr lang="en-US" sz="1400" b="1" dirty="0"/>
              <a:t>    end process </a:t>
            </a:r>
            <a:r>
              <a:rPr lang="en-US" sz="1400" b="1" dirty="0" err="1"/>
              <a:t>main_process</a:t>
            </a:r>
            <a:r>
              <a:rPr lang="en-US" sz="1400" b="1" dirty="0"/>
              <a:t>;</a:t>
            </a:r>
          </a:p>
          <a:p>
            <a:pPr algn="l"/>
            <a:r>
              <a:rPr lang="en-US" sz="1400" b="1" dirty="0"/>
              <a:t>    </a:t>
            </a:r>
          </a:p>
          <a:p>
            <a:pPr algn="l"/>
            <a:r>
              <a:rPr lang="en-US" sz="1400" b="1" dirty="0"/>
              <a:t>    SO &lt;= reg(7);</a:t>
            </a:r>
          </a:p>
          <a:p>
            <a:pPr algn="l"/>
            <a:r>
              <a:rPr lang="en-US" sz="1400" b="1" dirty="0"/>
              <a:t>end architecture Behavioral;</a:t>
            </a:r>
          </a:p>
        </p:txBody>
      </p:sp>
    </p:spTree>
    <p:extLst>
      <p:ext uri="{BB962C8B-B14F-4D97-AF65-F5344CB8AC3E}">
        <p14:creationId xmlns:p14="http://schemas.microsoft.com/office/powerpoint/2010/main" val="3967313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D1769-447B-4CCE-A258-E9146E3F3387}"/>
              </a:ext>
            </a:extLst>
          </p:cNvPr>
          <p:cNvSpPr>
            <a:spLocks noGrp="1"/>
          </p:cNvSpPr>
          <p:nvPr>
            <p:ph type="title"/>
          </p:nvPr>
        </p:nvSpPr>
        <p:spPr/>
        <p:txBody>
          <a:bodyPr/>
          <a:lstStyle/>
          <a:p>
            <a:r>
              <a:rPr lang="en-US" dirty="0">
                <a:cs typeface="B Nazanin" panose="00000400000000000000" pitchFamily="2" charset="-78"/>
              </a:rPr>
              <a:t>FIFO (First In First Out) Queue</a:t>
            </a:r>
          </a:p>
        </p:txBody>
      </p:sp>
      <p:sp>
        <p:nvSpPr>
          <p:cNvPr id="4" name="Slide Number Placeholder 3">
            <a:extLst>
              <a:ext uri="{FF2B5EF4-FFF2-40B4-BE49-F238E27FC236}">
                <a16:creationId xmlns:a16="http://schemas.microsoft.com/office/drawing/2014/main" id="{DCDEDE3C-4B70-4490-9528-4D5555435F63}"/>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5A3A1A0-FE44-40F2-B3FB-B78369627520}" type="slidenum">
              <a:rPr kumimoji="0" lang="en-US" sz="1000" b="0" i="0" u="none" strike="noStrike" kern="1200" cap="none" spc="0" normalizeH="0" baseline="0" noProof="0" smtClean="0">
                <a:ln>
                  <a:noFill/>
                </a:ln>
                <a:solidFill>
                  <a:prstClr val="black">
                    <a:lumMod val="75000"/>
                    <a:lumOff val="25000"/>
                  </a:prstClr>
                </a:solidFill>
                <a:effectLst/>
                <a:uLnTx/>
                <a:uFillTx/>
                <a:latin typeface="Garamond" panose="020204040303010108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000" b="0" i="0" u="none" strike="noStrike" kern="1200" cap="none" spc="0" normalizeH="0" baseline="0" noProof="0">
              <a:ln>
                <a:noFill/>
              </a:ln>
              <a:solidFill>
                <a:prstClr val="black">
                  <a:lumMod val="75000"/>
                  <a:lumOff val="25000"/>
                </a:prstClr>
              </a:solidFill>
              <a:effectLst/>
              <a:uLnTx/>
              <a:uFillTx/>
              <a:latin typeface="Garamond" panose="02020404030301010803"/>
              <a:ea typeface="+mn-ea"/>
              <a:cs typeface="+mn-cs"/>
            </a:endParaRPr>
          </a:p>
        </p:txBody>
      </p:sp>
      <p:sp>
        <p:nvSpPr>
          <p:cNvPr id="7" name="Content Placeholder 6">
            <a:extLst>
              <a:ext uri="{FF2B5EF4-FFF2-40B4-BE49-F238E27FC236}">
                <a16:creationId xmlns:a16="http://schemas.microsoft.com/office/drawing/2014/main" id="{371C9DF7-642E-4503-8DD0-C48F371E176A}"/>
              </a:ext>
            </a:extLst>
          </p:cNvPr>
          <p:cNvSpPr>
            <a:spLocks noGrp="1"/>
          </p:cNvSpPr>
          <p:nvPr>
            <p:ph idx="1"/>
          </p:nvPr>
        </p:nvSpPr>
        <p:spPr>
          <a:xfrm>
            <a:off x="1066800" y="3170119"/>
            <a:ext cx="10058400" cy="3388379"/>
          </a:xfrm>
        </p:spPr>
        <p:txBody>
          <a:bodyPr>
            <a:normAutofit/>
          </a:bodyPr>
          <a:lstStyle/>
          <a:p>
            <a:pPr algn="r" rtl="1">
              <a:buFont typeface="Arial" panose="020B0604020202020204" pitchFamily="34" charset="0"/>
              <a:buChar char="•"/>
            </a:pPr>
            <a:r>
              <a:rPr lang="fa-IR" sz="1600" b="1" dirty="0">
                <a:cs typeface="B Nazanin" panose="00000400000000000000" pitchFamily="2" charset="-78"/>
              </a:rPr>
              <a:t>در صف ها اولین خروجی، اولین ورودی است.</a:t>
            </a:r>
          </a:p>
          <a:p>
            <a:pPr algn="r" rtl="1">
              <a:buFont typeface="Arial" panose="020B0604020202020204" pitchFamily="34" charset="0"/>
              <a:buChar char="•"/>
            </a:pPr>
            <a:r>
              <a:rPr lang="en-US" sz="1600" b="1" dirty="0">
                <a:cs typeface="B Nazanin" panose="00000400000000000000" pitchFamily="2" charset="-78"/>
              </a:rPr>
              <a:t>Enqueue</a:t>
            </a:r>
            <a:r>
              <a:rPr lang="fa-IR" sz="1600" b="1" dirty="0">
                <a:cs typeface="B Nazanin" panose="00000400000000000000" pitchFamily="2" charset="-78"/>
              </a:rPr>
              <a:t>: قرار دادن عنصر در صف</a:t>
            </a:r>
          </a:p>
          <a:p>
            <a:pPr algn="r" rtl="1">
              <a:buFont typeface="Arial" panose="020B0604020202020204" pitchFamily="34" charset="0"/>
              <a:buChar char="•"/>
            </a:pPr>
            <a:r>
              <a:rPr lang="en-US" sz="1600" b="1" dirty="0">
                <a:cs typeface="B Nazanin" panose="00000400000000000000" pitchFamily="2" charset="-78"/>
              </a:rPr>
              <a:t>Dequeue</a:t>
            </a:r>
            <a:r>
              <a:rPr lang="fa-IR" sz="1600" b="1" dirty="0">
                <a:cs typeface="B Nazanin" panose="00000400000000000000" pitchFamily="2" charset="-78"/>
              </a:rPr>
              <a:t>: خارج کردن عنصر از صف</a:t>
            </a:r>
          </a:p>
          <a:p>
            <a:pPr algn="r" rtl="1">
              <a:buFont typeface="Arial" panose="020B0604020202020204" pitchFamily="34" charset="0"/>
              <a:buChar char="•"/>
            </a:pPr>
            <a:r>
              <a:rPr lang="fa-IR" sz="1600" b="1" dirty="0">
                <a:cs typeface="B Nazanin" panose="00000400000000000000" pitchFamily="2" charset="-78"/>
              </a:rPr>
              <a:t>تعداد عناصر موجود درصف</a:t>
            </a:r>
            <a:r>
              <a:rPr lang="en-US" sz="1600" b="1" dirty="0">
                <a:cs typeface="B Nazanin" panose="00000400000000000000" pitchFamily="2" charset="-78"/>
              </a:rPr>
              <a:t> </a:t>
            </a:r>
            <a:r>
              <a:rPr lang="fa-IR" sz="1600" b="1" dirty="0">
                <a:cs typeface="B Nazanin" panose="00000400000000000000" pitchFamily="2" charset="-78"/>
              </a:rPr>
              <a:t>از طریق خصوصیتی به نام</a:t>
            </a:r>
            <a:r>
              <a:rPr lang="en-US" sz="1600" b="1" dirty="0">
                <a:cs typeface="B Nazanin" panose="00000400000000000000" pitchFamily="2" charset="-78"/>
              </a:rPr>
              <a:t>Count </a:t>
            </a:r>
            <a:r>
              <a:rPr lang="fa-IR" sz="1600" b="1" dirty="0">
                <a:cs typeface="B Nazanin" panose="00000400000000000000" pitchFamily="2" charset="-78"/>
              </a:rPr>
              <a:t> قابل دسترس است.</a:t>
            </a:r>
            <a:endParaRPr lang="en-US" sz="1600" b="1" dirty="0">
              <a:cs typeface="B Nazanin" panose="00000400000000000000" pitchFamily="2" charset="-78"/>
            </a:endParaRPr>
          </a:p>
          <a:p>
            <a:pPr algn="r" rtl="1">
              <a:buFont typeface="Arial" panose="020B0604020202020204" pitchFamily="34" charset="0"/>
              <a:buChar char="•"/>
            </a:pPr>
            <a:r>
              <a:rPr lang="en-US" sz="1600" b="1" dirty="0">
                <a:cs typeface="B Nazanin" panose="00000400000000000000" pitchFamily="2" charset="-78"/>
              </a:rPr>
              <a:t>FIFO </a:t>
            </a:r>
            <a:r>
              <a:rPr lang="fa-IR" sz="1600" b="1" dirty="0">
                <a:cs typeface="B Nazanin" panose="00000400000000000000" pitchFamily="2" charset="-78"/>
              </a:rPr>
              <a:t> عمدتاً از یک سری اشاره گرهای نوشتاری و خواندنی و حافظه تشکیل شده‌است.</a:t>
            </a:r>
          </a:p>
          <a:p>
            <a:pPr algn="r" rtl="1">
              <a:buFont typeface="Arial" panose="020B0604020202020204" pitchFamily="34" charset="0"/>
              <a:buChar char="•"/>
            </a:pPr>
            <a:r>
              <a:rPr lang="fa-IR" sz="1600" b="1" dirty="0">
                <a:cs typeface="B Nazanin" panose="00000400000000000000" pitchFamily="2" charset="-78"/>
              </a:rPr>
              <a:t>نوع حافظه صف می‌تواند </a:t>
            </a:r>
            <a:r>
              <a:rPr lang="en-US" sz="1600" b="1" dirty="0">
                <a:cs typeface="B Nazanin" panose="00000400000000000000" pitchFamily="2" charset="-78"/>
              </a:rPr>
              <a:t>SRAM ,Flip-Flop ,latch</a:t>
            </a:r>
            <a:r>
              <a:rPr lang="fa-IR" sz="1600" b="1" dirty="0">
                <a:cs typeface="B Nazanin" panose="00000400000000000000" pitchFamily="2" charset="-78"/>
              </a:rPr>
              <a:t> یا هر نوع حافظه مناسب دیگری باشد.</a:t>
            </a:r>
          </a:p>
          <a:p>
            <a:pPr algn="r" rtl="1">
              <a:buFont typeface="Arial" panose="020B0604020202020204" pitchFamily="34" charset="0"/>
              <a:buChar char="•"/>
            </a:pPr>
            <a:r>
              <a:rPr lang="fa-IR" sz="1600" b="1" dirty="0">
                <a:cs typeface="B Nazanin" panose="00000400000000000000" pitchFamily="2" charset="-78"/>
              </a:rPr>
              <a:t>برای </a:t>
            </a:r>
            <a:r>
              <a:rPr lang="en-US" sz="1600" b="1" dirty="0">
                <a:cs typeface="B Nazanin" panose="00000400000000000000" pitchFamily="2" charset="-78"/>
              </a:rPr>
              <a:t>FIFO</a:t>
            </a:r>
            <a:r>
              <a:rPr lang="fa-IR" sz="1600" b="1" dirty="0">
                <a:cs typeface="B Nazanin" panose="00000400000000000000" pitchFamily="2" charset="-78"/>
              </a:rPr>
              <a:t>های با اندازه بزرگتر معمولاً از</a:t>
            </a:r>
            <a:r>
              <a:rPr lang="en-US" sz="1600" b="1" dirty="0">
                <a:cs typeface="B Nazanin" panose="00000400000000000000" pitchFamily="2" charset="-78"/>
              </a:rPr>
              <a:t>dual-port SRAM </a:t>
            </a:r>
            <a:r>
              <a:rPr lang="fa-IR" sz="1600" b="1" dirty="0">
                <a:cs typeface="B Nazanin" panose="00000400000000000000" pitchFamily="2" charset="-78"/>
              </a:rPr>
              <a:t> استفاده می‌شود</a:t>
            </a:r>
            <a:r>
              <a:rPr lang="en-US" sz="1600" b="1" dirty="0">
                <a:cs typeface="B Nazanin" panose="00000400000000000000" pitchFamily="2" charset="-78"/>
              </a:rPr>
              <a:t>.</a:t>
            </a:r>
          </a:p>
          <a:p>
            <a:pPr algn="r" rtl="1">
              <a:buFont typeface="Arial" panose="020B0604020202020204" pitchFamily="34" charset="0"/>
              <a:buChar char="•"/>
            </a:pPr>
            <a:r>
              <a:rPr lang="en-US" sz="1600" b="1" dirty="0">
                <a:cs typeface="B Nazanin" panose="00000400000000000000" pitchFamily="2" charset="-78"/>
              </a:rPr>
              <a:t>FIFO </a:t>
            </a:r>
            <a:r>
              <a:rPr lang="fa-IR" sz="1600" b="1" dirty="0">
                <a:cs typeface="B Nazanin" panose="00000400000000000000" pitchFamily="2" charset="-78"/>
              </a:rPr>
              <a:t> معمولاً در مدارهای الکترونیکی برای بافر کردن وکنترل جریان به کار می‌رود. مثلا </a:t>
            </a:r>
            <a:r>
              <a:rPr lang="en-US" sz="1600" b="1" dirty="0">
                <a:cs typeface="B Nazanin" panose="00000400000000000000" pitchFamily="2" charset="-78"/>
              </a:rPr>
              <a:t>FIFO</a:t>
            </a:r>
            <a:r>
              <a:rPr lang="fa-IR" sz="1600" b="1" dirty="0">
                <a:cs typeface="B Nazanin" panose="00000400000000000000" pitchFamily="2" charset="-78"/>
              </a:rPr>
              <a:t> با استفاده از يك درگاه داده مشترك، براي تبادل داده بين دو پردازنده با سرعت هاي متفاوت به كار ميروند.</a:t>
            </a:r>
          </a:p>
          <a:p>
            <a:pPr algn="r" rtl="1">
              <a:buFont typeface="Arial" panose="020B0604020202020204" pitchFamily="34" charset="0"/>
              <a:buChar char="•"/>
            </a:pPr>
            <a:endParaRPr lang="fa-IR" sz="1600" b="1" dirty="0">
              <a:cs typeface="B Nazanin" panose="00000400000000000000" pitchFamily="2" charset="-78"/>
            </a:endParaRPr>
          </a:p>
        </p:txBody>
      </p:sp>
      <p:sp>
        <p:nvSpPr>
          <p:cNvPr id="5" name="Content Placeholder 6">
            <a:extLst>
              <a:ext uri="{FF2B5EF4-FFF2-40B4-BE49-F238E27FC236}">
                <a16:creationId xmlns:a16="http://schemas.microsoft.com/office/drawing/2014/main" id="{7548809D-172A-4DD7-A0A4-A86C27F38A4F}"/>
              </a:ext>
            </a:extLst>
          </p:cNvPr>
          <p:cNvSpPr txBox="1">
            <a:spLocks/>
          </p:cNvSpPr>
          <p:nvPr/>
        </p:nvSpPr>
        <p:spPr>
          <a:xfrm>
            <a:off x="1066800" y="3318142"/>
            <a:ext cx="10058400" cy="1371600"/>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182880" marR="0" lvl="0" indent="-182880" algn="l" defTabSz="914400" rtl="0" eaLnBrk="1" fontAlgn="auto" latinLnBrk="0" hangingPunct="1">
              <a:lnSpc>
                <a:spcPct val="100000"/>
              </a:lnSpc>
              <a:spcBef>
                <a:spcPts val="900"/>
              </a:spcBef>
              <a:spcAft>
                <a:spcPts val="0"/>
              </a:spcAft>
              <a:buClr>
                <a:prstClr val="black">
                  <a:lumMod val="85000"/>
                  <a:lumOff val="15000"/>
                </a:prstClr>
              </a:buClr>
              <a:buSzTx/>
              <a:buFont typeface="Arial" panose="020B0604020202020204" pitchFamily="34" charset="0"/>
              <a:buChar char="•"/>
              <a:tabLst/>
              <a:defRPr/>
            </a:pPr>
            <a:endParaRPr kumimoji="0" lang="en-US" sz="1800" b="1" i="0" u="none" strike="noStrike" kern="1200" cap="none" spc="0" normalizeH="0" baseline="0" noProof="0" dirty="0">
              <a:ln>
                <a:noFill/>
              </a:ln>
              <a:solidFill>
                <a:prstClr val="black"/>
              </a:solidFill>
              <a:effectLst/>
              <a:uLnTx/>
              <a:uFillTx/>
              <a:latin typeface="Garamond" panose="02020404030301010803"/>
              <a:ea typeface="+mn-ea"/>
              <a:cs typeface="+mn-cs"/>
            </a:endParaRPr>
          </a:p>
        </p:txBody>
      </p:sp>
      <p:pic>
        <p:nvPicPr>
          <p:cNvPr id="3" name="Picture 2">
            <a:extLst>
              <a:ext uri="{FF2B5EF4-FFF2-40B4-BE49-F238E27FC236}">
                <a16:creationId xmlns:a16="http://schemas.microsoft.com/office/drawing/2014/main" id="{A2F7130D-BA25-463D-AFF4-00BA8D0A87BF}"/>
              </a:ext>
            </a:extLst>
          </p:cNvPr>
          <p:cNvPicPr>
            <a:picLocks noChangeAspect="1"/>
          </p:cNvPicPr>
          <p:nvPr/>
        </p:nvPicPr>
        <p:blipFill rotWithShape="1">
          <a:blip r:embed="rId2"/>
          <a:srcRect t="9408" r="44812" b="39891"/>
          <a:stretch/>
        </p:blipFill>
        <p:spPr>
          <a:xfrm>
            <a:off x="3013165" y="2297247"/>
            <a:ext cx="4307347" cy="1646273"/>
          </a:xfrm>
          <a:prstGeom prst="rect">
            <a:avLst/>
          </a:prstGeom>
        </p:spPr>
      </p:pic>
    </p:spTree>
    <p:extLst>
      <p:ext uri="{BB962C8B-B14F-4D97-AF65-F5344CB8AC3E}">
        <p14:creationId xmlns:p14="http://schemas.microsoft.com/office/powerpoint/2010/main" val="2755078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D1769-447B-4CCE-A258-E9146E3F3387}"/>
              </a:ext>
            </a:extLst>
          </p:cNvPr>
          <p:cNvSpPr>
            <a:spLocks noGrp="1"/>
          </p:cNvSpPr>
          <p:nvPr>
            <p:ph type="title"/>
          </p:nvPr>
        </p:nvSpPr>
        <p:spPr/>
        <p:txBody>
          <a:bodyPr/>
          <a:lstStyle/>
          <a:p>
            <a:r>
              <a:rPr lang="en-US" dirty="0">
                <a:cs typeface="B Nazanin" panose="00000400000000000000" pitchFamily="2" charset="-78"/>
              </a:rPr>
              <a:t>LIFO (Last In First Out) Stack</a:t>
            </a:r>
          </a:p>
        </p:txBody>
      </p:sp>
      <p:sp>
        <p:nvSpPr>
          <p:cNvPr id="4" name="Slide Number Placeholder 3">
            <a:extLst>
              <a:ext uri="{FF2B5EF4-FFF2-40B4-BE49-F238E27FC236}">
                <a16:creationId xmlns:a16="http://schemas.microsoft.com/office/drawing/2014/main" id="{DCDEDE3C-4B70-4490-9528-4D5555435F63}"/>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5A3A1A0-FE44-40F2-B3FB-B78369627520}" type="slidenum">
              <a:rPr kumimoji="0" lang="en-US" sz="1000" b="0" i="0" u="none" strike="noStrike" kern="1200" cap="none" spc="0" normalizeH="0" baseline="0" noProof="0" smtClean="0">
                <a:ln>
                  <a:noFill/>
                </a:ln>
                <a:solidFill>
                  <a:prstClr val="black">
                    <a:lumMod val="75000"/>
                    <a:lumOff val="25000"/>
                  </a:prstClr>
                </a:solidFill>
                <a:effectLst/>
                <a:uLnTx/>
                <a:uFillTx/>
                <a:latin typeface="Garamond" panose="020204040303010108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000" b="0" i="0" u="none" strike="noStrike" kern="1200" cap="none" spc="0" normalizeH="0" baseline="0" noProof="0">
              <a:ln>
                <a:noFill/>
              </a:ln>
              <a:solidFill>
                <a:prstClr val="black">
                  <a:lumMod val="75000"/>
                  <a:lumOff val="25000"/>
                </a:prstClr>
              </a:solidFill>
              <a:effectLst/>
              <a:uLnTx/>
              <a:uFillTx/>
              <a:latin typeface="Garamond" panose="02020404030301010803"/>
              <a:ea typeface="+mn-ea"/>
              <a:cs typeface="+mn-cs"/>
            </a:endParaRPr>
          </a:p>
        </p:txBody>
      </p:sp>
      <p:sp>
        <p:nvSpPr>
          <p:cNvPr id="7" name="Content Placeholder 6">
            <a:extLst>
              <a:ext uri="{FF2B5EF4-FFF2-40B4-BE49-F238E27FC236}">
                <a16:creationId xmlns:a16="http://schemas.microsoft.com/office/drawing/2014/main" id="{371C9DF7-642E-4503-8DD0-C48F371E176A}"/>
              </a:ext>
            </a:extLst>
          </p:cNvPr>
          <p:cNvSpPr>
            <a:spLocks noGrp="1"/>
          </p:cNvSpPr>
          <p:nvPr>
            <p:ph idx="1"/>
          </p:nvPr>
        </p:nvSpPr>
        <p:spPr>
          <a:xfrm>
            <a:off x="2926300" y="3017520"/>
            <a:ext cx="8316466" cy="3931920"/>
          </a:xfrm>
        </p:spPr>
        <p:txBody>
          <a:bodyPr>
            <a:normAutofit/>
          </a:bodyPr>
          <a:lstStyle/>
          <a:p>
            <a:pPr algn="just" rtl="1">
              <a:buFont typeface="Arial" panose="020B0604020202020204" pitchFamily="34" charset="0"/>
              <a:buChar char="•"/>
            </a:pPr>
            <a:r>
              <a:rPr lang="fa-IR" sz="1600" b="1" dirty="0">
                <a:cs typeface="B Nazanin" panose="00000400000000000000" pitchFamily="2" charset="-78"/>
              </a:rPr>
              <a:t>درپشته ها اولین خروجی، آخرین ورودی است.</a:t>
            </a:r>
          </a:p>
          <a:p>
            <a:pPr algn="just" rtl="1">
              <a:buFont typeface="Arial" panose="020B0604020202020204" pitchFamily="34" charset="0"/>
              <a:buChar char="•"/>
            </a:pPr>
            <a:r>
              <a:rPr lang="en-US" sz="1600" b="1" dirty="0">
                <a:cs typeface="B Nazanin" panose="00000400000000000000" pitchFamily="2" charset="-78"/>
              </a:rPr>
              <a:t>Push</a:t>
            </a:r>
            <a:r>
              <a:rPr lang="fa-IR" sz="1600" b="1" dirty="0">
                <a:cs typeface="B Nazanin" panose="00000400000000000000" pitchFamily="2" charset="-78"/>
              </a:rPr>
              <a:t>: قرار دادن عنصر در پشته</a:t>
            </a:r>
          </a:p>
          <a:p>
            <a:pPr algn="just" rtl="1">
              <a:buFont typeface="Arial" panose="020B0604020202020204" pitchFamily="34" charset="0"/>
              <a:buChar char="•"/>
            </a:pPr>
            <a:r>
              <a:rPr lang="en-US" sz="1600" b="1" dirty="0">
                <a:cs typeface="B Nazanin" panose="00000400000000000000" pitchFamily="2" charset="-78"/>
              </a:rPr>
              <a:t>Pop</a:t>
            </a:r>
            <a:r>
              <a:rPr lang="fa-IR" sz="1600" b="1" dirty="0">
                <a:cs typeface="B Nazanin" panose="00000400000000000000" pitchFamily="2" charset="-78"/>
              </a:rPr>
              <a:t>: خارج کردن عنصر در پشته</a:t>
            </a:r>
          </a:p>
          <a:p>
            <a:pPr algn="just" rtl="1">
              <a:buFont typeface="Arial" panose="020B0604020202020204" pitchFamily="34" charset="0"/>
              <a:buChar char="•"/>
            </a:pPr>
            <a:r>
              <a:rPr lang="fa-IR" sz="1600" b="1" dirty="0">
                <a:cs typeface="B Nazanin" panose="00000400000000000000" pitchFamily="2" charset="-78"/>
              </a:rPr>
              <a:t>همچنین تعداد عناصر موجود در</a:t>
            </a:r>
            <a:r>
              <a:rPr lang="en-US" sz="1600" b="1" dirty="0">
                <a:cs typeface="B Nazanin" panose="00000400000000000000" pitchFamily="2" charset="-78"/>
              </a:rPr>
              <a:t>Stack </a:t>
            </a:r>
            <a:r>
              <a:rPr lang="fa-IR" sz="1600" b="1" dirty="0">
                <a:cs typeface="B Nazanin" panose="00000400000000000000" pitchFamily="2" charset="-78"/>
              </a:rPr>
              <a:t> برای شما از طریق خصوصیتی به نام</a:t>
            </a:r>
            <a:r>
              <a:rPr lang="en-US" sz="1600" b="1" dirty="0">
                <a:cs typeface="B Nazanin" panose="00000400000000000000" pitchFamily="2" charset="-78"/>
              </a:rPr>
              <a:t>Count </a:t>
            </a:r>
            <a:r>
              <a:rPr lang="fa-IR" sz="1600" b="1" dirty="0">
                <a:cs typeface="B Nazanin" panose="00000400000000000000" pitchFamily="2" charset="-78"/>
              </a:rPr>
              <a:t> قابل دسترس است.</a:t>
            </a:r>
          </a:p>
          <a:p>
            <a:pPr algn="just" rtl="1">
              <a:buFont typeface="Arial" panose="020B0604020202020204" pitchFamily="34" charset="0"/>
              <a:buChar char="•"/>
            </a:pPr>
            <a:r>
              <a:rPr lang="fa-IR" sz="1600" b="1" dirty="0">
                <a:cs typeface="B Nazanin" panose="00000400000000000000" pitchFamily="2" charset="-78"/>
              </a:rPr>
              <a:t>پشته‌ها برای محاسبه یک عبارت ریاضی به طوری که ابتدا عملوندها و سپس عملگرها در پشته قرار می‌گیرند، به کار می‌روند. همچنین، برای مدیریت حافظه مورد نیاز برنامه، نگه‌داری روند فراخوانی تابع‌های مختلف در برنامه، پیاده‌سازی الگوریتم جستجوی عمق و… نیز از پشته‌ها استفاده می‌شود.</a:t>
            </a:r>
          </a:p>
          <a:p>
            <a:pPr algn="just" rtl="1">
              <a:buFont typeface="Arial" panose="020B0604020202020204" pitchFamily="34" charset="0"/>
              <a:buChar char="•"/>
            </a:pPr>
            <a:endParaRPr lang="fa-IR" sz="1600" b="1" dirty="0">
              <a:cs typeface="B Nazanin" panose="00000400000000000000" pitchFamily="2" charset="-78"/>
            </a:endParaRPr>
          </a:p>
        </p:txBody>
      </p:sp>
      <p:pic>
        <p:nvPicPr>
          <p:cNvPr id="3" name="Picture 2">
            <a:extLst>
              <a:ext uri="{FF2B5EF4-FFF2-40B4-BE49-F238E27FC236}">
                <a16:creationId xmlns:a16="http://schemas.microsoft.com/office/drawing/2014/main" id="{5E5F1595-383D-48D4-A7E9-F2B71C3BC81B}"/>
              </a:ext>
            </a:extLst>
          </p:cNvPr>
          <p:cNvPicPr>
            <a:picLocks noChangeAspect="1"/>
          </p:cNvPicPr>
          <p:nvPr/>
        </p:nvPicPr>
        <p:blipFill rotWithShape="1">
          <a:blip r:embed="rId2"/>
          <a:srcRect l="70847" r="2183" b="5433"/>
          <a:stretch/>
        </p:blipFill>
        <p:spPr>
          <a:xfrm>
            <a:off x="628388" y="2230666"/>
            <a:ext cx="2180345" cy="3180578"/>
          </a:xfrm>
          <a:prstGeom prst="rect">
            <a:avLst/>
          </a:prstGeom>
        </p:spPr>
      </p:pic>
    </p:spTree>
    <p:extLst>
      <p:ext uri="{BB962C8B-B14F-4D97-AF65-F5344CB8AC3E}">
        <p14:creationId xmlns:p14="http://schemas.microsoft.com/office/powerpoint/2010/main" val="545758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D1769-447B-4CCE-A258-E9146E3F3387}"/>
              </a:ext>
            </a:extLst>
          </p:cNvPr>
          <p:cNvSpPr>
            <a:spLocks noGrp="1"/>
          </p:cNvSpPr>
          <p:nvPr>
            <p:ph type="title"/>
          </p:nvPr>
        </p:nvSpPr>
        <p:spPr/>
        <p:txBody>
          <a:bodyPr/>
          <a:lstStyle/>
          <a:p>
            <a:r>
              <a:rPr lang="en-US" dirty="0">
                <a:cs typeface="B Nazanin" panose="00000400000000000000" pitchFamily="2" charset="-78"/>
              </a:rPr>
              <a:t>FIFO and LIFO Schematic</a:t>
            </a:r>
          </a:p>
        </p:txBody>
      </p:sp>
      <p:sp>
        <p:nvSpPr>
          <p:cNvPr id="4" name="Slide Number Placeholder 3">
            <a:extLst>
              <a:ext uri="{FF2B5EF4-FFF2-40B4-BE49-F238E27FC236}">
                <a16:creationId xmlns:a16="http://schemas.microsoft.com/office/drawing/2014/main" id="{DCDEDE3C-4B70-4490-9528-4D5555435F63}"/>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5A3A1A0-FE44-40F2-B3FB-B78369627520}" type="slidenum">
              <a:rPr kumimoji="0" lang="en-US" sz="1000" b="0" i="0" u="none" strike="noStrike" kern="1200" cap="none" spc="0" normalizeH="0" baseline="0" noProof="0" smtClean="0">
                <a:ln>
                  <a:noFill/>
                </a:ln>
                <a:solidFill>
                  <a:prstClr val="black">
                    <a:lumMod val="75000"/>
                    <a:lumOff val="25000"/>
                  </a:prstClr>
                </a:solidFill>
                <a:effectLst/>
                <a:uLnTx/>
                <a:uFillTx/>
                <a:latin typeface="Garamond" panose="020204040303010108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000" b="0" i="0" u="none" strike="noStrike" kern="1200" cap="none" spc="0" normalizeH="0" baseline="0" noProof="0">
              <a:ln>
                <a:noFill/>
              </a:ln>
              <a:solidFill>
                <a:prstClr val="black">
                  <a:lumMod val="75000"/>
                  <a:lumOff val="25000"/>
                </a:prstClr>
              </a:solidFill>
              <a:effectLst/>
              <a:uLnTx/>
              <a:uFillTx/>
              <a:latin typeface="Garamond" panose="02020404030301010803"/>
              <a:ea typeface="+mn-ea"/>
              <a:cs typeface="+mn-cs"/>
            </a:endParaRPr>
          </a:p>
        </p:txBody>
      </p:sp>
      <p:sp>
        <p:nvSpPr>
          <p:cNvPr id="5" name="Content Placeholder 6">
            <a:extLst>
              <a:ext uri="{FF2B5EF4-FFF2-40B4-BE49-F238E27FC236}">
                <a16:creationId xmlns:a16="http://schemas.microsoft.com/office/drawing/2014/main" id="{7548809D-172A-4DD7-A0A4-A86C27F38A4F}"/>
              </a:ext>
            </a:extLst>
          </p:cNvPr>
          <p:cNvSpPr txBox="1">
            <a:spLocks/>
          </p:cNvSpPr>
          <p:nvPr/>
        </p:nvSpPr>
        <p:spPr>
          <a:xfrm>
            <a:off x="1066800" y="3318142"/>
            <a:ext cx="10058400" cy="1371600"/>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182880" marR="0" lvl="0" indent="-182880" algn="l" defTabSz="914400" rtl="0" eaLnBrk="1" fontAlgn="auto" latinLnBrk="0" hangingPunct="1">
              <a:lnSpc>
                <a:spcPct val="100000"/>
              </a:lnSpc>
              <a:spcBef>
                <a:spcPts val="900"/>
              </a:spcBef>
              <a:spcAft>
                <a:spcPts val="0"/>
              </a:spcAft>
              <a:buClr>
                <a:prstClr val="black">
                  <a:lumMod val="85000"/>
                  <a:lumOff val="15000"/>
                </a:prstClr>
              </a:buClr>
              <a:buSzTx/>
              <a:buFont typeface="Arial" panose="020B0604020202020204" pitchFamily="34" charset="0"/>
              <a:buChar char="•"/>
              <a:tabLst/>
              <a:defRPr/>
            </a:pPr>
            <a:endParaRPr kumimoji="0" lang="en-US" sz="1800" b="1" i="0" u="none" strike="noStrike" kern="1200" cap="none" spc="0" normalizeH="0" baseline="0" noProof="0" dirty="0">
              <a:ln>
                <a:noFill/>
              </a:ln>
              <a:solidFill>
                <a:prstClr val="black"/>
              </a:solidFill>
              <a:effectLst/>
              <a:uLnTx/>
              <a:uFillTx/>
              <a:latin typeface="Garamond" panose="02020404030301010803"/>
              <a:ea typeface="+mn-ea"/>
              <a:cs typeface="+mn-cs"/>
            </a:endParaRPr>
          </a:p>
        </p:txBody>
      </p:sp>
      <p:pic>
        <p:nvPicPr>
          <p:cNvPr id="8" name="Picture 7">
            <a:extLst>
              <a:ext uri="{FF2B5EF4-FFF2-40B4-BE49-F238E27FC236}">
                <a16:creationId xmlns:a16="http://schemas.microsoft.com/office/drawing/2014/main" id="{C954BFFA-1B5C-4A0C-8A95-6697621A2D02}"/>
              </a:ext>
            </a:extLst>
          </p:cNvPr>
          <p:cNvPicPr>
            <a:picLocks noChangeAspect="1"/>
          </p:cNvPicPr>
          <p:nvPr/>
        </p:nvPicPr>
        <p:blipFill>
          <a:blip r:embed="rId2"/>
          <a:stretch>
            <a:fillRect/>
          </a:stretch>
        </p:blipFill>
        <p:spPr>
          <a:xfrm>
            <a:off x="3383956" y="2758618"/>
            <a:ext cx="5424087" cy="2669535"/>
          </a:xfrm>
          <a:prstGeom prst="rect">
            <a:avLst/>
          </a:prstGeom>
        </p:spPr>
      </p:pic>
    </p:spTree>
    <p:extLst>
      <p:ext uri="{BB962C8B-B14F-4D97-AF65-F5344CB8AC3E}">
        <p14:creationId xmlns:p14="http://schemas.microsoft.com/office/powerpoint/2010/main" val="2407877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D1769-447B-4CCE-A258-E9146E3F3387}"/>
              </a:ext>
            </a:extLst>
          </p:cNvPr>
          <p:cNvSpPr>
            <a:spLocks noGrp="1"/>
          </p:cNvSpPr>
          <p:nvPr>
            <p:ph type="title"/>
          </p:nvPr>
        </p:nvSpPr>
        <p:spPr>
          <a:xfrm>
            <a:off x="1021655" y="223494"/>
            <a:ext cx="10058400" cy="1371600"/>
          </a:xfrm>
        </p:spPr>
        <p:txBody>
          <a:bodyPr/>
          <a:lstStyle/>
          <a:p>
            <a:r>
              <a:rPr lang="en-US" dirty="0">
                <a:cs typeface="B Nazanin" panose="00000400000000000000" pitchFamily="2" charset="-78"/>
              </a:rPr>
              <a:t>LIFO</a:t>
            </a:r>
          </a:p>
        </p:txBody>
      </p:sp>
      <p:sp>
        <p:nvSpPr>
          <p:cNvPr id="4" name="Slide Number Placeholder 3">
            <a:extLst>
              <a:ext uri="{FF2B5EF4-FFF2-40B4-BE49-F238E27FC236}">
                <a16:creationId xmlns:a16="http://schemas.microsoft.com/office/drawing/2014/main" id="{DCDEDE3C-4B70-4490-9528-4D5555435F63}"/>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5A3A1A0-FE44-40F2-B3FB-B78369627520}" type="slidenum">
              <a:rPr kumimoji="0" lang="en-US" sz="1000" b="0" i="0" u="none" strike="noStrike" kern="1200" cap="none" spc="0" normalizeH="0" baseline="0" noProof="0" smtClean="0">
                <a:ln>
                  <a:noFill/>
                </a:ln>
                <a:solidFill>
                  <a:prstClr val="black">
                    <a:lumMod val="75000"/>
                    <a:lumOff val="25000"/>
                  </a:prstClr>
                </a:solidFill>
                <a:effectLst/>
                <a:uLnTx/>
                <a:uFillTx/>
                <a:latin typeface="Garamond" panose="020204040303010108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000" b="0" i="0" u="none" strike="noStrike" kern="1200" cap="none" spc="0" normalizeH="0" baseline="0" noProof="0">
              <a:ln>
                <a:noFill/>
              </a:ln>
              <a:solidFill>
                <a:prstClr val="black">
                  <a:lumMod val="75000"/>
                  <a:lumOff val="25000"/>
                </a:prstClr>
              </a:solidFill>
              <a:effectLst/>
              <a:uLnTx/>
              <a:uFillTx/>
              <a:latin typeface="Garamond" panose="02020404030301010803"/>
              <a:ea typeface="+mn-ea"/>
              <a:cs typeface="+mn-cs"/>
            </a:endParaRPr>
          </a:p>
        </p:txBody>
      </p:sp>
      <p:sp>
        <p:nvSpPr>
          <p:cNvPr id="11" name="Rectangle 4">
            <a:extLst>
              <a:ext uri="{FF2B5EF4-FFF2-40B4-BE49-F238E27FC236}">
                <a16:creationId xmlns:a16="http://schemas.microsoft.com/office/drawing/2014/main" id="{F1DAB5F1-2342-4105-9F46-FA208FC372A3}"/>
              </a:ext>
            </a:extLst>
          </p:cNvPr>
          <p:cNvSpPr>
            <a:spLocks noChangeArrowheads="1"/>
          </p:cNvSpPr>
          <p:nvPr/>
        </p:nvSpPr>
        <p:spPr bwMode="auto">
          <a:xfrm>
            <a:off x="-1111945" y="448017"/>
            <a:ext cx="184731" cy="323165"/>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10" name="TextBox 9">
            <a:extLst>
              <a:ext uri="{FF2B5EF4-FFF2-40B4-BE49-F238E27FC236}">
                <a16:creationId xmlns:a16="http://schemas.microsoft.com/office/drawing/2014/main" id="{FF4636EC-6645-4E7C-9E16-7C57F5DA96B3}"/>
              </a:ext>
            </a:extLst>
          </p:cNvPr>
          <p:cNvSpPr txBox="1"/>
          <p:nvPr/>
        </p:nvSpPr>
        <p:spPr>
          <a:xfrm>
            <a:off x="406283" y="1923280"/>
            <a:ext cx="4361660" cy="4493538"/>
          </a:xfrm>
          <a:prstGeom prst="rect">
            <a:avLst/>
          </a:prstGeom>
          <a:noFill/>
          <a:ln w="19050">
            <a:solidFill>
              <a:schemeClr val="tx1"/>
            </a:solidFill>
          </a:ln>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library </a:t>
            </a:r>
            <a:r>
              <a:rPr kumimoji="0" lang="en-US" sz="1300" b="1" i="0" u="none" strike="noStrike" kern="1200" cap="none" spc="0" normalizeH="0" baseline="0" noProof="0" dirty="0" err="1">
                <a:ln>
                  <a:noFill/>
                </a:ln>
                <a:solidFill>
                  <a:prstClr val="black"/>
                </a:solidFill>
                <a:effectLst/>
                <a:uLnTx/>
                <a:uFillTx/>
                <a:latin typeface="Garamond" panose="02020404030301010803"/>
                <a:ea typeface="+mn-ea"/>
                <a:cs typeface="+mn-cs"/>
              </a:rPr>
              <a:t>ieee</a:t>
            </a: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use ieee.std_logic_1164.all;</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use </a:t>
            </a:r>
            <a:r>
              <a:rPr kumimoji="0" lang="en-US" sz="1300" b="1" i="0" u="none" strike="noStrike" kern="1200" cap="none" spc="0" normalizeH="0" baseline="0" noProof="0" dirty="0" err="1">
                <a:ln>
                  <a:noFill/>
                </a:ln>
                <a:solidFill>
                  <a:prstClr val="black"/>
                </a:solidFill>
                <a:effectLst/>
                <a:uLnTx/>
                <a:uFillTx/>
                <a:latin typeface="Garamond" panose="02020404030301010803"/>
                <a:ea typeface="+mn-ea"/>
                <a:cs typeface="+mn-cs"/>
              </a:rPr>
              <a:t>ieee.numeric_std.all</a:t>
            </a: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entity LIFO is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    generic(</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        DEPTH : natural := 128;</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        WIDTH : natural := 8</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300" b="1" dirty="0">
              <a:solidFill>
                <a:prstClr val="black"/>
              </a:solidFill>
              <a:latin typeface="Garamond" panose="02020404030301010803"/>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    port(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 I_DATA  : in  </a:t>
            </a:r>
            <a:r>
              <a:rPr kumimoji="0" lang="en-US" sz="1300" b="1" i="0" u="none" strike="noStrike" kern="1200" cap="none" spc="0" normalizeH="0" baseline="0" noProof="0" dirty="0" err="1">
                <a:ln>
                  <a:noFill/>
                </a:ln>
                <a:solidFill>
                  <a:prstClr val="black"/>
                </a:solidFill>
                <a:effectLst/>
                <a:uLnTx/>
                <a:uFillTx/>
                <a:latin typeface="Garamond" panose="02020404030301010803"/>
                <a:ea typeface="+mn-ea"/>
                <a:cs typeface="+mn-cs"/>
              </a:rPr>
              <a:t>std_logic_vector</a:t>
            </a: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 (WIDTH - 1 </a:t>
            </a:r>
            <a:r>
              <a:rPr kumimoji="0" lang="en-US" sz="1300" b="1" i="0" u="none" strike="noStrike" kern="1200" cap="none" spc="0" normalizeH="0" baseline="0" noProof="0" dirty="0" err="1">
                <a:ln>
                  <a:noFill/>
                </a:ln>
                <a:solidFill>
                  <a:prstClr val="black"/>
                </a:solidFill>
                <a:effectLst/>
                <a:uLnTx/>
                <a:uFillTx/>
                <a:latin typeface="Garamond" panose="02020404030301010803"/>
                <a:ea typeface="+mn-ea"/>
                <a:cs typeface="+mn-cs"/>
              </a:rPr>
              <a:t>downto</a:t>
            </a: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 0);</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 O_DATA  : out </a:t>
            </a:r>
            <a:r>
              <a:rPr kumimoji="0" lang="en-US" sz="1300" b="1" i="0" u="none" strike="noStrike" kern="1200" cap="none" spc="0" normalizeH="0" baseline="0" noProof="0" dirty="0" err="1">
                <a:ln>
                  <a:noFill/>
                </a:ln>
                <a:solidFill>
                  <a:prstClr val="black"/>
                </a:solidFill>
                <a:effectLst/>
                <a:uLnTx/>
                <a:uFillTx/>
                <a:latin typeface="Garamond" panose="02020404030301010803"/>
                <a:ea typeface="+mn-ea"/>
                <a:cs typeface="+mn-cs"/>
              </a:rPr>
              <a:t>std_logic_vector</a:t>
            </a: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 (WIDTH - 1 </a:t>
            </a:r>
            <a:r>
              <a:rPr kumimoji="0" lang="en-US" sz="1300" b="1" i="0" u="none" strike="noStrike" kern="1200" cap="none" spc="0" normalizeH="0" baseline="0" noProof="0" dirty="0" err="1">
                <a:ln>
                  <a:noFill/>
                </a:ln>
                <a:solidFill>
                  <a:prstClr val="black"/>
                </a:solidFill>
                <a:effectLst/>
                <a:uLnTx/>
                <a:uFillTx/>
                <a:latin typeface="Garamond" panose="02020404030301010803"/>
                <a:ea typeface="+mn-ea"/>
                <a:cs typeface="+mn-cs"/>
              </a:rPr>
              <a:t>downto</a:t>
            </a: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 0);</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 I_RD_WR : in  </a:t>
            </a:r>
            <a:r>
              <a:rPr kumimoji="0" lang="en-US" sz="1300" b="1" i="0" u="none" strike="noStrike" kern="1200" cap="none" spc="0" normalizeH="0" baseline="0" noProof="0" dirty="0" err="1">
                <a:ln>
                  <a:noFill/>
                </a:ln>
                <a:solidFill>
                  <a:prstClr val="black"/>
                </a:solidFill>
                <a:effectLst/>
                <a:uLnTx/>
                <a:uFillTx/>
                <a:latin typeface="Garamond" panose="02020404030301010803"/>
                <a:ea typeface="+mn-ea"/>
                <a:cs typeface="+mn-cs"/>
              </a:rPr>
              <a:t>std_logic</a:t>
            </a: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    --1 for READ, 0 for Write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 O_FULL  : out </a:t>
            </a:r>
            <a:r>
              <a:rPr kumimoji="0" lang="en-US" sz="1300" b="1" i="0" u="none" strike="noStrike" kern="1200" cap="none" spc="0" normalizeH="0" baseline="0" noProof="0" dirty="0" err="1">
                <a:ln>
                  <a:noFill/>
                </a:ln>
                <a:solidFill>
                  <a:prstClr val="black"/>
                </a:solidFill>
                <a:effectLst/>
                <a:uLnTx/>
                <a:uFillTx/>
                <a:latin typeface="Garamond" panose="02020404030301010803"/>
                <a:ea typeface="+mn-ea"/>
                <a:cs typeface="+mn-cs"/>
              </a:rPr>
              <a:t>std_logic</a:t>
            </a: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    --1 when memory is full.</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 O_EMPTY : out </a:t>
            </a:r>
            <a:r>
              <a:rPr kumimoji="0" lang="en-US" sz="1300" b="1" i="0" u="none" strike="noStrike" kern="1200" cap="none" spc="0" normalizeH="0" baseline="0" noProof="0" dirty="0" err="1">
                <a:ln>
                  <a:noFill/>
                </a:ln>
                <a:solidFill>
                  <a:prstClr val="black"/>
                </a:solidFill>
                <a:effectLst/>
                <a:uLnTx/>
                <a:uFillTx/>
                <a:latin typeface="Garamond" panose="02020404030301010803"/>
                <a:ea typeface="+mn-ea"/>
                <a:cs typeface="+mn-cs"/>
              </a:rPr>
              <a:t>std_logic</a:t>
            </a: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 --1 when memory is empty.</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  </a:t>
            </a:r>
            <a:r>
              <a:rPr kumimoji="0" lang="en-US" sz="1300" b="1" i="0" u="none" strike="noStrike" kern="1200" cap="none" spc="0" normalizeH="0" baseline="0" noProof="0" dirty="0" err="1">
                <a:ln>
                  <a:noFill/>
                </a:ln>
                <a:solidFill>
                  <a:prstClr val="black"/>
                </a:solidFill>
                <a:effectLst/>
                <a:uLnTx/>
                <a:uFillTx/>
                <a:latin typeface="Garamond" panose="02020404030301010803"/>
                <a:ea typeface="+mn-ea"/>
                <a:cs typeface="+mn-cs"/>
              </a:rPr>
              <a:t>clk</a:t>
            </a: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     : in  </a:t>
            </a:r>
            <a:r>
              <a:rPr kumimoji="0" lang="en-US" sz="1300" b="1" i="0" u="none" strike="noStrike" kern="1200" cap="none" spc="0" normalizeH="0" baseline="0" noProof="0" dirty="0" err="1">
                <a:ln>
                  <a:noFill/>
                </a:ln>
                <a:solidFill>
                  <a:prstClr val="black"/>
                </a:solidFill>
                <a:effectLst/>
                <a:uLnTx/>
                <a:uFillTx/>
                <a:latin typeface="Garamond" panose="02020404030301010803"/>
                <a:ea typeface="+mn-ea"/>
                <a:cs typeface="+mn-cs"/>
              </a:rPr>
              <a:t>std_logic</a:t>
            </a: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  </a:t>
            </a:r>
            <a:r>
              <a:rPr kumimoji="0" lang="en-US" sz="1300" b="1" i="0" u="none" strike="noStrike" kern="1200" cap="none" spc="0" normalizeH="0" baseline="0" noProof="0" dirty="0" err="1">
                <a:ln>
                  <a:noFill/>
                </a:ln>
                <a:solidFill>
                  <a:prstClr val="black"/>
                </a:solidFill>
                <a:effectLst/>
                <a:uLnTx/>
                <a:uFillTx/>
                <a:latin typeface="Garamond" panose="02020404030301010803"/>
                <a:ea typeface="+mn-ea"/>
                <a:cs typeface="+mn-cs"/>
              </a:rPr>
              <a:t>rst</a:t>
            </a: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     : in  </a:t>
            </a:r>
            <a:r>
              <a:rPr kumimoji="0" lang="en-US" sz="1300" b="1" i="0" u="none" strike="noStrike" kern="1200" cap="none" spc="0" normalizeH="0" baseline="0" noProof="0" dirty="0" err="1">
                <a:ln>
                  <a:noFill/>
                </a:ln>
                <a:solidFill>
                  <a:prstClr val="black"/>
                </a:solidFill>
                <a:effectLst/>
                <a:uLnTx/>
                <a:uFillTx/>
                <a:latin typeface="Garamond" panose="02020404030301010803"/>
                <a:ea typeface="+mn-ea"/>
                <a:cs typeface="+mn-cs"/>
              </a:rPr>
              <a:t>std_logic</a:t>
            </a:r>
            <a:endPar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end entity LIFO;</a:t>
            </a:r>
          </a:p>
        </p:txBody>
      </p:sp>
      <p:sp>
        <p:nvSpPr>
          <p:cNvPr id="8" name="TextBox 7">
            <a:extLst>
              <a:ext uri="{FF2B5EF4-FFF2-40B4-BE49-F238E27FC236}">
                <a16:creationId xmlns:a16="http://schemas.microsoft.com/office/drawing/2014/main" id="{AB577667-62D4-4D97-A511-F7CC405C4995}"/>
              </a:ext>
            </a:extLst>
          </p:cNvPr>
          <p:cNvSpPr txBox="1"/>
          <p:nvPr/>
        </p:nvSpPr>
        <p:spPr>
          <a:xfrm>
            <a:off x="4519750" y="395039"/>
            <a:ext cx="6560305" cy="5293757"/>
          </a:xfrm>
          <a:prstGeom prst="rect">
            <a:avLst/>
          </a:prstGeom>
          <a:solidFill>
            <a:schemeClr val="bg2"/>
          </a:solidFill>
          <a:ln w="19050">
            <a:solidFill>
              <a:schemeClr val="tx1"/>
            </a:solidFill>
          </a:ln>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architecture RTL of LIFO is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    type </a:t>
            </a:r>
            <a:r>
              <a:rPr kumimoji="0" lang="en-US" sz="1300" b="1" i="0" u="none" strike="noStrike" kern="1200" cap="none" spc="0" normalizeH="0" baseline="0" noProof="0" dirty="0" err="1">
                <a:ln>
                  <a:noFill/>
                </a:ln>
                <a:solidFill>
                  <a:prstClr val="black"/>
                </a:solidFill>
                <a:effectLst/>
                <a:uLnTx/>
                <a:uFillTx/>
                <a:latin typeface="Garamond" panose="02020404030301010803"/>
                <a:ea typeface="+mn-ea"/>
                <a:cs typeface="+mn-cs"/>
              </a:rPr>
              <a:t>memory_type</a:t>
            </a: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 is array (0 to DEPTH - 1) of</a:t>
            </a:r>
            <a:r>
              <a:rPr kumimoji="0" lang="fa-IR" sz="1300" b="1" i="0" u="none" strike="noStrike" kern="1200" cap="none" spc="0" normalizeH="0" baseline="0" noProof="0" dirty="0">
                <a:ln>
                  <a:noFill/>
                </a:ln>
                <a:solidFill>
                  <a:prstClr val="black"/>
                </a:solidFill>
                <a:effectLst/>
                <a:uLnTx/>
                <a:uFillTx/>
                <a:latin typeface="Garamond" panose="02020404030301010803"/>
                <a:ea typeface="+mn-ea"/>
                <a:cs typeface="Tahoma" panose="020B0604030504040204" pitchFamily="34" charset="0"/>
              </a:rPr>
              <a:t> </a:t>
            </a:r>
            <a:r>
              <a:rPr kumimoji="0" lang="en-US" sz="1300" b="1" i="0" u="none" strike="noStrike" kern="1200" cap="none" spc="0" normalizeH="0" baseline="0" noProof="0" dirty="0" err="1">
                <a:ln>
                  <a:noFill/>
                </a:ln>
                <a:solidFill>
                  <a:prstClr val="black"/>
                </a:solidFill>
                <a:effectLst/>
                <a:uLnTx/>
                <a:uFillTx/>
                <a:latin typeface="Garamond" panose="02020404030301010803"/>
                <a:ea typeface="+mn-ea"/>
                <a:cs typeface="+mn-cs"/>
              </a:rPr>
              <a:t>std_logic_vector</a:t>
            </a: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(WIDTH - 1 </a:t>
            </a:r>
            <a:r>
              <a:rPr kumimoji="0" lang="en-US" sz="1300" b="1" i="0" u="none" strike="noStrike" kern="1200" cap="none" spc="0" normalizeH="0" baseline="0" noProof="0" dirty="0" err="1">
                <a:ln>
                  <a:noFill/>
                </a:ln>
                <a:solidFill>
                  <a:prstClr val="black"/>
                </a:solidFill>
                <a:effectLst/>
                <a:uLnTx/>
                <a:uFillTx/>
                <a:latin typeface="Garamond" panose="02020404030301010803"/>
                <a:ea typeface="+mn-ea"/>
                <a:cs typeface="+mn-cs"/>
              </a:rPr>
              <a:t>downto</a:t>
            </a: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 0);</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    signal memory : </a:t>
            </a:r>
            <a:r>
              <a:rPr kumimoji="0" lang="en-US" sz="1300" b="1" i="0" u="none" strike="noStrike" kern="1200" cap="none" spc="0" normalizeH="0" baseline="0" noProof="0" dirty="0" err="1">
                <a:ln>
                  <a:noFill/>
                </a:ln>
                <a:solidFill>
                  <a:prstClr val="black"/>
                </a:solidFill>
                <a:effectLst/>
                <a:uLnTx/>
                <a:uFillTx/>
                <a:latin typeface="Garamond" panose="02020404030301010803"/>
                <a:ea typeface="+mn-ea"/>
                <a:cs typeface="+mn-cs"/>
              </a:rPr>
              <a:t>memory_type</a:t>
            </a: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begin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    main : process(</a:t>
            </a:r>
            <a:r>
              <a:rPr kumimoji="0" lang="en-US" sz="1300" b="1" i="0" u="none" strike="noStrike" kern="1200" cap="none" spc="0" normalizeH="0" baseline="0" noProof="0" dirty="0" err="1">
                <a:ln>
                  <a:noFill/>
                </a:ln>
                <a:solidFill>
                  <a:prstClr val="black"/>
                </a:solidFill>
                <a:effectLst/>
                <a:uLnTx/>
                <a:uFillTx/>
                <a:latin typeface="Garamond" panose="02020404030301010803"/>
                <a:ea typeface="+mn-ea"/>
                <a:cs typeface="+mn-cs"/>
              </a:rPr>
              <a:t>clk</a:t>
            </a: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 </a:t>
            </a:r>
            <a:r>
              <a:rPr kumimoji="0" lang="en-US" sz="1300" b="1" i="0" u="none" strike="noStrike" kern="1200" cap="none" spc="0" normalizeH="0" baseline="0" noProof="0" dirty="0" err="1">
                <a:ln>
                  <a:noFill/>
                </a:ln>
                <a:solidFill>
                  <a:prstClr val="black"/>
                </a:solidFill>
                <a:effectLst/>
                <a:uLnTx/>
                <a:uFillTx/>
                <a:latin typeface="Garamond" panose="02020404030301010803"/>
                <a:ea typeface="+mn-ea"/>
                <a:cs typeface="+mn-cs"/>
              </a:rPr>
              <a:t>rst</a:t>
            </a: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 is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        variable </a:t>
            </a:r>
            <a:r>
              <a:rPr kumimoji="0" lang="en-US" sz="1300" b="1" i="0" u="none" strike="noStrike" kern="1200" cap="none" spc="0" normalizeH="0" baseline="0" noProof="0" dirty="0" err="1">
                <a:ln>
                  <a:noFill/>
                </a:ln>
                <a:solidFill>
                  <a:prstClr val="black"/>
                </a:solidFill>
                <a:effectLst/>
                <a:uLnTx/>
                <a:uFillTx/>
                <a:latin typeface="Garamond" panose="02020404030301010803"/>
                <a:ea typeface="+mn-ea"/>
                <a:cs typeface="+mn-cs"/>
              </a:rPr>
              <a:t>stack_pointer</a:t>
            </a: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 : integer range 0 to DEPTH := 0;</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        variable EMPTY, FULL   : </a:t>
            </a:r>
            <a:r>
              <a:rPr kumimoji="0" lang="en-US" sz="1300" b="1" i="0" u="none" strike="noStrike" kern="1200" cap="none" spc="0" normalizeH="0" baseline="0" noProof="0" dirty="0" err="1">
                <a:ln>
                  <a:noFill/>
                </a:ln>
                <a:solidFill>
                  <a:prstClr val="black"/>
                </a:solidFill>
                <a:effectLst/>
                <a:uLnTx/>
                <a:uFillTx/>
                <a:latin typeface="Garamond" panose="02020404030301010803"/>
                <a:ea typeface="+mn-ea"/>
                <a:cs typeface="+mn-cs"/>
              </a:rPr>
              <a:t>std_logic</a:t>
            </a: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    begin</a:t>
            </a:r>
            <a:r>
              <a:rPr kumimoji="0" lang="fa-IR" sz="1300" b="1" i="0" u="none" strike="noStrike" kern="1200" cap="none" spc="0" normalizeH="0" baseline="0" noProof="0" dirty="0">
                <a:ln>
                  <a:noFill/>
                </a:ln>
                <a:solidFill>
                  <a:prstClr val="black"/>
                </a:solidFill>
                <a:effectLst/>
                <a:uLnTx/>
                <a:uFillTx/>
                <a:latin typeface="Garamond" panose="02020404030301010803"/>
                <a:ea typeface="+mn-ea"/>
                <a:cs typeface="Tahoma" panose="020B0604030504040204" pitchFamily="34" charset="0"/>
              </a:rPr>
              <a:t>                                        </a:t>
            </a: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--Async Reset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        if </a:t>
            </a:r>
            <a:r>
              <a:rPr kumimoji="0" lang="en-US" sz="1300" b="1" i="0" u="none" strike="noStrike" kern="1200" cap="none" spc="0" normalizeH="0" baseline="0" noProof="0" dirty="0" err="1">
                <a:ln>
                  <a:noFill/>
                </a:ln>
                <a:solidFill>
                  <a:prstClr val="black"/>
                </a:solidFill>
                <a:effectLst/>
                <a:uLnTx/>
                <a:uFillTx/>
                <a:latin typeface="Garamond" panose="02020404030301010803"/>
                <a:ea typeface="+mn-ea"/>
                <a:cs typeface="+mn-cs"/>
              </a:rPr>
              <a:t>rst</a:t>
            </a: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 = '1' then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            memory   &lt;= (others =&gt; (others =&gt; '0'));</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            EMPTY := '1';</a:t>
            </a:r>
            <a:r>
              <a:rPr kumimoji="0" lang="fa-IR" sz="1300" b="1" i="0" u="none" strike="noStrike" kern="1200" cap="none" spc="0" normalizeH="0" baseline="0" noProof="0" dirty="0">
                <a:ln>
                  <a:noFill/>
                </a:ln>
                <a:solidFill>
                  <a:prstClr val="black"/>
                </a:solidFill>
                <a:effectLst/>
                <a:uLnTx/>
                <a:uFillTx/>
                <a:latin typeface="Garamond" panose="02020404030301010803"/>
                <a:ea typeface="+mn-ea"/>
                <a:cs typeface="Tahoma" panose="020B0604030504040204" pitchFamily="34" charset="0"/>
              </a:rPr>
              <a:t>     </a:t>
            </a: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FULL  := '0';</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            </a:t>
            </a:r>
            <a:r>
              <a:rPr kumimoji="0" lang="en-US" sz="1300" b="1" i="0" u="none" strike="noStrike" kern="1200" cap="none" spc="0" normalizeH="0" baseline="0" noProof="0" dirty="0" err="1">
                <a:ln>
                  <a:noFill/>
                </a:ln>
                <a:solidFill>
                  <a:prstClr val="black"/>
                </a:solidFill>
                <a:effectLst/>
                <a:uLnTx/>
                <a:uFillTx/>
                <a:latin typeface="Garamond" panose="02020404030301010803"/>
                <a:ea typeface="+mn-ea"/>
                <a:cs typeface="+mn-cs"/>
              </a:rPr>
              <a:t>stack_pointer</a:t>
            </a: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 := 0;</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        </a:t>
            </a:r>
            <a:r>
              <a:rPr kumimoji="0" lang="en-US" sz="1300" b="1" i="0" u="none" strike="noStrike" kern="1200" cap="none" spc="0" normalizeH="0" baseline="0" noProof="0" dirty="0" err="1">
                <a:ln>
                  <a:noFill/>
                </a:ln>
                <a:solidFill>
                  <a:prstClr val="black"/>
                </a:solidFill>
                <a:effectLst/>
                <a:uLnTx/>
                <a:uFillTx/>
                <a:latin typeface="Garamond" panose="02020404030301010803"/>
                <a:ea typeface="+mn-ea"/>
                <a:cs typeface="+mn-cs"/>
              </a:rPr>
              <a:t>elsif</a:t>
            </a: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 </a:t>
            </a:r>
            <a:r>
              <a:rPr kumimoji="0" lang="en-US" sz="1300" b="1" i="0" u="none" strike="noStrike" kern="1200" cap="none" spc="0" normalizeH="0" baseline="0" noProof="0" dirty="0" err="1">
                <a:ln>
                  <a:noFill/>
                </a:ln>
                <a:solidFill>
                  <a:prstClr val="black"/>
                </a:solidFill>
                <a:effectLst/>
                <a:uLnTx/>
                <a:uFillTx/>
                <a:latin typeface="Garamond" panose="02020404030301010803"/>
                <a:ea typeface="+mn-ea"/>
                <a:cs typeface="+mn-cs"/>
              </a:rPr>
              <a:t>rising_edge</a:t>
            </a: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a:t>
            </a:r>
            <a:r>
              <a:rPr kumimoji="0" lang="en-US" sz="1300" b="1" i="0" u="none" strike="noStrike" kern="1200" cap="none" spc="0" normalizeH="0" baseline="0" noProof="0" dirty="0" err="1">
                <a:ln>
                  <a:noFill/>
                </a:ln>
                <a:solidFill>
                  <a:prstClr val="black"/>
                </a:solidFill>
                <a:effectLst/>
                <a:uLnTx/>
                <a:uFillTx/>
                <a:latin typeface="Garamond" panose="02020404030301010803"/>
                <a:ea typeface="+mn-ea"/>
                <a:cs typeface="+mn-cs"/>
              </a:rPr>
              <a:t>clk</a:t>
            </a: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 then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            if I_RD_WR = '1' then         -- READ</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                if EMPTY = '0' then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                    O_DATA        &lt;= memory(</a:t>
            </a:r>
            <a:r>
              <a:rPr kumimoji="0" lang="en-US" sz="1300" b="1" i="0" u="none" strike="noStrike" kern="1200" cap="none" spc="0" normalizeH="0" baseline="0" noProof="0" dirty="0" err="1">
                <a:ln>
                  <a:noFill/>
                </a:ln>
                <a:solidFill>
                  <a:prstClr val="black"/>
                </a:solidFill>
                <a:effectLst/>
                <a:uLnTx/>
                <a:uFillTx/>
                <a:latin typeface="Garamond" panose="02020404030301010803"/>
                <a:ea typeface="+mn-ea"/>
                <a:cs typeface="+mn-cs"/>
              </a:rPr>
              <a:t>stack_pointer</a:t>
            </a: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                    </a:t>
            </a:r>
            <a:r>
              <a:rPr kumimoji="0" lang="en-US" sz="1300" b="1" i="0" u="none" strike="noStrike" kern="1200" cap="none" spc="0" normalizeH="0" baseline="0" noProof="0" dirty="0" err="1">
                <a:ln>
                  <a:noFill/>
                </a:ln>
                <a:solidFill>
                  <a:prstClr val="black"/>
                </a:solidFill>
                <a:effectLst/>
                <a:uLnTx/>
                <a:uFillTx/>
                <a:latin typeface="Garamond" panose="02020404030301010803"/>
                <a:ea typeface="+mn-ea"/>
                <a:cs typeface="+mn-cs"/>
              </a:rPr>
              <a:t>stack_pointer</a:t>
            </a: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 := </a:t>
            </a:r>
            <a:r>
              <a:rPr kumimoji="0" lang="en-US" sz="1300" b="1" i="0" u="none" strike="noStrike" kern="1200" cap="none" spc="0" normalizeH="0" baseline="0" noProof="0" dirty="0" err="1">
                <a:ln>
                  <a:noFill/>
                </a:ln>
                <a:solidFill>
                  <a:prstClr val="black"/>
                </a:solidFill>
                <a:effectLst/>
                <a:uLnTx/>
                <a:uFillTx/>
                <a:latin typeface="Garamond" panose="02020404030301010803"/>
                <a:ea typeface="+mn-ea"/>
                <a:cs typeface="+mn-cs"/>
              </a:rPr>
              <a:t>stack_pointer</a:t>
            </a: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 - 1;</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                end if;</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            else                                          -- WRITE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                if </a:t>
            </a:r>
            <a:r>
              <a:rPr kumimoji="0" lang="en-US" sz="1300" b="1" i="0" u="none" strike="noStrike" kern="1200" cap="none" spc="0" normalizeH="0" baseline="0" noProof="0" dirty="0" err="1">
                <a:ln>
                  <a:noFill/>
                </a:ln>
                <a:solidFill>
                  <a:prstClr val="black"/>
                </a:solidFill>
                <a:effectLst/>
                <a:uLnTx/>
                <a:uFillTx/>
                <a:latin typeface="Garamond" panose="02020404030301010803"/>
                <a:ea typeface="+mn-ea"/>
                <a:cs typeface="+mn-cs"/>
              </a:rPr>
              <a:t>stack_pointer</a:t>
            </a: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 &lt; DEPTH then</a:t>
            </a:r>
          </a:p>
          <a:p>
            <a:pPr defTabSz="457200">
              <a:defRPr/>
            </a:pPr>
            <a:r>
              <a:rPr lang="en-US" sz="1300" b="1" dirty="0">
                <a:solidFill>
                  <a:prstClr val="black"/>
                </a:solidFill>
                <a:latin typeface="Garamond" panose="02020404030301010803"/>
              </a:rPr>
              <a:t>                    </a:t>
            </a: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memory(</a:t>
            </a:r>
            <a:r>
              <a:rPr kumimoji="0" lang="en-US" sz="1300" b="1" i="0" u="none" strike="noStrike" kern="1200" cap="none" spc="0" normalizeH="0" baseline="0" noProof="0" dirty="0" err="1">
                <a:ln>
                  <a:noFill/>
                </a:ln>
                <a:solidFill>
                  <a:prstClr val="black"/>
                </a:solidFill>
                <a:effectLst/>
                <a:uLnTx/>
                <a:uFillTx/>
                <a:latin typeface="Garamond" panose="02020404030301010803"/>
                <a:ea typeface="+mn-ea"/>
                <a:cs typeface="+mn-cs"/>
              </a:rPr>
              <a:t>stack_pointer</a:t>
            </a: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 ) &lt;= I_DATA;</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                    </a:t>
            </a:r>
            <a:r>
              <a:rPr kumimoji="0" lang="en-US" sz="1300" b="1" i="0" u="none" strike="noStrike" kern="1200" cap="none" spc="0" normalizeH="0" baseline="0" noProof="0" dirty="0" err="1">
                <a:ln>
                  <a:noFill/>
                </a:ln>
                <a:solidFill>
                  <a:prstClr val="black"/>
                </a:solidFill>
                <a:effectLst/>
                <a:uLnTx/>
                <a:uFillTx/>
                <a:latin typeface="Garamond" panose="02020404030301010803"/>
                <a:ea typeface="+mn-ea"/>
                <a:cs typeface="+mn-cs"/>
              </a:rPr>
              <a:t>stack_pointer</a:t>
            </a: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          := </a:t>
            </a:r>
            <a:r>
              <a:rPr kumimoji="0" lang="en-US" sz="1300" b="1" i="0" u="none" strike="noStrike" kern="1200" cap="none" spc="0" normalizeH="0" baseline="0" noProof="0" dirty="0" err="1">
                <a:ln>
                  <a:noFill/>
                </a:ln>
                <a:solidFill>
                  <a:prstClr val="black"/>
                </a:solidFill>
                <a:effectLst/>
                <a:uLnTx/>
                <a:uFillTx/>
                <a:latin typeface="Garamond" panose="02020404030301010803"/>
                <a:ea typeface="+mn-ea"/>
                <a:cs typeface="+mn-cs"/>
              </a:rPr>
              <a:t>stack_pointer</a:t>
            </a: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 + 1;</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                end if;</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            end if;</a:t>
            </a:r>
          </a:p>
        </p:txBody>
      </p:sp>
      <p:sp>
        <p:nvSpPr>
          <p:cNvPr id="6" name="TextBox 5">
            <a:extLst>
              <a:ext uri="{FF2B5EF4-FFF2-40B4-BE49-F238E27FC236}">
                <a16:creationId xmlns:a16="http://schemas.microsoft.com/office/drawing/2014/main" id="{A2CA9DFE-2B1F-46DA-97C3-EF9929ADB365}"/>
              </a:ext>
            </a:extLst>
          </p:cNvPr>
          <p:cNvSpPr txBox="1"/>
          <p:nvPr/>
        </p:nvSpPr>
        <p:spPr>
          <a:xfrm>
            <a:off x="8412479" y="2623565"/>
            <a:ext cx="3226524" cy="3893374"/>
          </a:xfrm>
          <a:prstGeom prst="rect">
            <a:avLst/>
          </a:prstGeom>
          <a:solidFill>
            <a:schemeClr val="bg2"/>
          </a:solidFill>
          <a:ln w="19050">
            <a:solidFill>
              <a:schemeClr val="tx1"/>
            </a:solidFill>
          </a:ln>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            -- Check for Empty</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            if </a:t>
            </a:r>
            <a:r>
              <a:rPr kumimoji="0" lang="en-US" sz="1300" b="1" i="0" u="none" strike="noStrike" kern="1200" cap="none" spc="0" normalizeH="0" baseline="0" noProof="0" dirty="0" err="1">
                <a:ln>
                  <a:noFill/>
                </a:ln>
                <a:solidFill>
                  <a:prstClr val="black"/>
                </a:solidFill>
                <a:effectLst/>
                <a:uLnTx/>
                <a:uFillTx/>
                <a:latin typeface="Garamond" panose="02020404030301010803"/>
                <a:ea typeface="+mn-ea"/>
                <a:cs typeface="+mn-cs"/>
              </a:rPr>
              <a:t>stack_pointer</a:t>
            </a: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 = 0 then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                EMPTY := '1';</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            else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                EMPTY := '0';</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            end if;</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            -- Check for Full</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            if </a:t>
            </a:r>
            <a:r>
              <a:rPr kumimoji="0" lang="en-US" sz="1300" b="1" i="0" u="none" strike="noStrike" kern="1200" cap="none" spc="0" normalizeH="0" baseline="0" noProof="0" dirty="0" err="1">
                <a:ln>
                  <a:noFill/>
                </a:ln>
                <a:solidFill>
                  <a:prstClr val="black"/>
                </a:solidFill>
                <a:effectLst/>
                <a:uLnTx/>
                <a:uFillTx/>
                <a:latin typeface="Garamond" panose="02020404030301010803"/>
                <a:ea typeface="+mn-ea"/>
                <a:cs typeface="+mn-cs"/>
              </a:rPr>
              <a:t>stack_pointer</a:t>
            </a: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 = DEPTH then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                FULL := '1';</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            else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                FULL := '0';</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            end if;</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        end if;</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        O_FULL  &lt;= FULL;</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        O_EMPTY &lt;= EMPTY;</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    end process main;</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prstClr val="black"/>
                </a:solidFill>
                <a:effectLst/>
                <a:uLnTx/>
                <a:uFillTx/>
                <a:latin typeface="Garamond" panose="02020404030301010803"/>
                <a:ea typeface="+mn-ea"/>
                <a:cs typeface="+mn-cs"/>
              </a:rPr>
              <a:t>end architecture RTL;</a:t>
            </a:r>
          </a:p>
        </p:txBody>
      </p:sp>
    </p:spTree>
    <p:extLst>
      <p:ext uri="{BB962C8B-B14F-4D97-AF65-F5344CB8AC3E}">
        <p14:creationId xmlns:p14="http://schemas.microsoft.com/office/powerpoint/2010/main" val="368783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25AFF-0110-4625-89AD-FC28FB5E3659}"/>
              </a:ext>
            </a:extLst>
          </p:cNvPr>
          <p:cNvSpPr>
            <a:spLocks noGrp="1"/>
          </p:cNvSpPr>
          <p:nvPr>
            <p:ph type="title"/>
          </p:nvPr>
        </p:nvSpPr>
        <p:spPr/>
        <p:txBody>
          <a:bodyPr>
            <a:normAutofit/>
          </a:bodyPr>
          <a:lstStyle/>
          <a:p>
            <a:r>
              <a:rPr lang="fa-IR" sz="4000" dirty="0">
                <a:cs typeface="B Nazanin" panose="00000400000000000000" pitchFamily="2" charset="-78"/>
              </a:rPr>
              <a:t>آزمایش</a:t>
            </a:r>
            <a:endParaRPr lang="en-US" sz="4000" dirty="0">
              <a:cs typeface="B Nazanin" panose="00000400000000000000" pitchFamily="2" charset="-78"/>
            </a:endParaRPr>
          </a:p>
        </p:txBody>
      </p:sp>
      <p:sp>
        <p:nvSpPr>
          <p:cNvPr id="3" name="Content Placeholder 2">
            <a:extLst>
              <a:ext uri="{FF2B5EF4-FFF2-40B4-BE49-F238E27FC236}">
                <a16:creationId xmlns:a16="http://schemas.microsoft.com/office/drawing/2014/main" id="{CE3A3AED-57DE-4217-9256-36BB6495C1FF}"/>
              </a:ext>
            </a:extLst>
          </p:cNvPr>
          <p:cNvSpPr>
            <a:spLocks noGrp="1"/>
          </p:cNvSpPr>
          <p:nvPr>
            <p:ph idx="1"/>
          </p:nvPr>
        </p:nvSpPr>
        <p:spPr/>
        <p:txBody>
          <a:bodyPr/>
          <a:lstStyle/>
          <a:p>
            <a:pPr algn="r" rtl="1">
              <a:buFont typeface="Arial" panose="020B0604020202020204" pitchFamily="34" charset="0"/>
              <a:buChar char="•"/>
            </a:pPr>
            <a:r>
              <a:rPr lang="fa-IR" b="1" dirty="0">
                <a:cs typeface="B Nazanin" panose="00000400000000000000" pitchFamily="2" charset="-78"/>
              </a:rPr>
              <a:t>كد حافظه </a:t>
            </a:r>
            <a:r>
              <a:rPr lang="en-US" b="1" dirty="0">
                <a:cs typeface="B Nazanin" panose="00000400000000000000" pitchFamily="2" charset="-78"/>
              </a:rPr>
              <a:t>FIFO</a:t>
            </a:r>
            <a:r>
              <a:rPr lang="fa-IR" b="1" dirty="0">
                <a:cs typeface="B Nazanin" panose="00000400000000000000" pitchFamily="2" charset="-78"/>
              </a:rPr>
              <a:t> </a:t>
            </a:r>
            <a:r>
              <a:rPr lang="en-US" b="1" dirty="0">
                <a:cs typeface="B Nazanin" panose="00000400000000000000" pitchFamily="2" charset="-78"/>
              </a:rPr>
              <a:t> (</a:t>
            </a:r>
            <a:r>
              <a:rPr lang="en-US" b="1">
                <a:cs typeface="B Nazanin" panose="00000400000000000000" pitchFamily="2" charset="-78"/>
              </a:rPr>
              <a:t>32 × </a:t>
            </a:r>
            <a:r>
              <a:rPr lang="en-US" b="1" dirty="0">
                <a:cs typeface="B Nazanin" panose="00000400000000000000" pitchFamily="2" charset="-78"/>
              </a:rPr>
              <a:t>8)</a:t>
            </a:r>
            <a:r>
              <a:rPr lang="fa-IR" b="1" dirty="0">
                <a:cs typeface="B Nazanin" panose="00000400000000000000" pitchFamily="2" charset="-78"/>
              </a:rPr>
              <a:t>به همراه شماتیک و شکل موج خروجی.</a:t>
            </a:r>
            <a:endParaRPr lang="en-US" b="1" dirty="0">
              <a:cs typeface="B Nazanin" panose="00000400000000000000" pitchFamily="2" charset="-78"/>
            </a:endParaRPr>
          </a:p>
        </p:txBody>
      </p:sp>
      <p:sp>
        <p:nvSpPr>
          <p:cNvPr id="4" name="Slide Number Placeholder 3">
            <a:extLst>
              <a:ext uri="{FF2B5EF4-FFF2-40B4-BE49-F238E27FC236}">
                <a16:creationId xmlns:a16="http://schemas.microsoft.com/office/drawing/2014/main" id="{DFCF775F-E263-4ECB-9BF3-572E9BF468F5}"/>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5A3A1A0-FE44-40F2-B3FB-B78369627520}" type="slidenum">
              <a:rPr kumimoji="0" lang="en-US" sz="1000" b="0" i="0" u="none" strike="noStrike" kern="1200" cap="none" spc="0" normalizeH="0" baseline="0" noProof="0" smtClean="0">
                <a:ln>
                  <a:noFill/>
                </a:ln>
                <a:solidFill>
                  <a:prstClr val="black">
                    <a:lumMod val="75000"/>
                    <a:lumOff val="25000"/>
                  </a:prstClr>
                </a:solidFill>
                <a:effectLst/>
                <a:uLnTx/>
                <a:uFillTx/>
                <a:latin typeface="Garamond" panose="020204040303010108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000" b="0" i="0" u="none" strike="noStrike" kern="1200" cap="none" spc="0" normalizeH="0" baseline="0" noProof="0">
              <a:ln>
                <a:noFill/>
              </a:ln>
              <a:solidFill>
                <a:prstClr val="black">
                  <a:lumMod val="75000"/>
                  <a:lumOff val="25000"/>
                </a:prstClr>
              </a:solidFill>
              <a:effectLst/>
              <a:uLnTx/>
              <a:uFillTx/>
              <a:latin typeface="Garamond" panose="02020404030301010803"/>
              <a:ea typeface="+mn-ea"/>
              <a:cs typeface="+mn-cs"/>
            </a:endParaRPr>
          </a:p>
        </p:txBody>
      </p:sp>
    </p:spTree>
    <p:extLst>
      <p:ext uri="{BB962C8B-B14F-4D97-AF65-F5344CB8AC3E}">
        <p14:creationId xmlns:p14="http://schemas.microsoft.com/office/powerpoint/2010/main" val="104694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8B76B-A9D2-474D-A4A2-0B768135885C}"/>
              </a:ext>
            </a:extLst>
          </p:cNvPr>
          <p:cNvSpPr>
            <a:spLocks noGrp="1"/>
          </p:cNvSpPr>
          <p:nvPr>
            <p:ph type="title"/>
          </p:nvPr>
        </p:nvSpPr>
        <p:spPr>
          <a:xfrm>
            <a:off x="5028156" y="809198"/>
            <a:ext cx="2135688" cy="1371600"/>
          </a:xfrm>
        </p:spPr>
        <p:txBody>
          <a:bodyPr>
            <a:normAutofit/>
          </a:bodyPr>
          <a:lstStyle/>
          <a:p>
            <a:pPr algn="ctr" rtl="1"/>
            <a:r>
              <a:rPr lang="fa-IR" sz="4000" dirty="0">
                <a:cs typeface="B Nazanin" panose="00000400000000000000" pitchFamily="2" charset="-78"/>
              </a:rPr>
              <a:t>جلسه هشتم</a:t>
            </a:r>
            <a:endParaRPr lang="en-US" sz="4000" dirty="0">
              <a:cs typeface="B Nazanin" panose="00000400000000000000" pitchFamily="2" charset="-78"/>
            </a:endParaRPr>
          </a:p>
        </p:txBody>
      </p:sp>
      <p:sp>
        <p:nvSpPr>
          <p:cNvPr id="3" name="Slide Number Placeholder 2">
            <a:extLst>
              <a:ext uri="{FF2B5EF4-FFF2-40B4-BE49-F238E27FC236}">
                <a16:creationId xmlns:a16="http://schemas.microsoft.com/office/drawing/2014/main" id="{C9DA5F49-1250-44E6-BCA5-D189940B11E6}"/>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5A3A1A0-FE44-40F2-B3FB-B78369627520}" type="slidenum">
              <a:rPr kumimoji="0" lang="en-US" sz="1000" b="0" i="0" u="none" strike="noStrike" kern="1200" cap="none" spc="0" normalizeH="0" baseline="0" noProof="0" smtClean="0">
                <a:ln>
                  <a:noFill/>
                </a:ln>
                <a:solidFill>
                  <a:prstClr val="black">
                    <a:lumMod val="75000"/>
                    <a:lumOff val="25000"/>
                  </a:prstClr>
                </a:solidFill>
                <a:effectLst/>
                <a:uLnTx/>
                <a:uFillTx/>
                <a:latin typeface="Garamond" panose="020204040303010108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000" b="0" i="0" u="none" strike="noStrike" kern="1200" cap="none" spc="0" normalizeH="0" baseline="0" noProof="0">
              <a:ln>
                <a:noFill/>
              </a:ln>
              <a:solidFill>
                <a:prstClr val="black">
                  <a:lumMod val="75000"/>
                  <a:lumOff val="25000"/>
                </a:prstClr>
              </a:solidFill>
              <a:effectLst/>
              <a:uLnTx/>
              <a:uFillTx/>
              <a:latin typeface="Garamond" panose="02020404030301010803"/>
              <a:ea typeface="+mn-ea"/>
              <a:cs typeface="+mn-cs"/>
            </a:endParaRPr>
          </a:p>
        </p:txBody>
      </p:sp>
      <p:sp>
        <p:nvSpPr>
          <p:cNvPr id="4" name="Title 1">
            <a:extLst>
              <a:ext uri="{FF2B5EF4-FFF2-40B4-BE49-F238E27FC236}">
                <a16:creationId xmlns:a16="http://schemas.microsoft.com/office/drawing/2014/main" id="{B95FF444-8AAE-4059-A074-F98295152277}"/>
              </a:ext>
            </a:extLst>
          </p:cNvPr>
          <p:cNvSpPr txBox="1">
            <a:spLocks/>
          </p:cNvSpPr>
          <p:nvPr/>
        </p:nvSpPr>
        <p:spPr>
          <a:xfrm>
            <a:off x="1066800" y="2842972"/>
            <a:ext cx="10058400" cy="137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marL="0" marR="0" lvl="0" indent="0" algn="ctr" defTabSz="914400" rtl="1"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dirty="0">
                <a:ln>
                  <a:noFill/>
                </a:ln>
                <a:solidFill>
                  <a:prstClr val="black">
                    <a:lumMod val="85000"/>
                    <a:lumOff val="15000"/>
                  </a:prstClr>
                </a:solidFill>
                <a:effectLst/>
                <a:uLnTx/>
                <a:uFillTx/>
                <a:latin typeface="Garamond" panose="02020404030301010803"/>
                <a:ea typeface="+mn-ea"/>
                <a:cs typeface="B Nazanin" panose="00000400000000000000" pitchFamily="2" charset="-78"/>
              </a:rPr>
              <a:t>Registers</a:t>
            </a:r>
            <a:endParaRPr kumimoji="0" lang="fa-IR" sz="2800" b="0" i="0" u="none" strike="noStrike" kern="1200" cap="none" spc="0" normalizeH="0" baseline="0" noProof="0" dirty="0">
              <a:ln>
                <a:noFill/>
              </a:ln>
              <a:solidFill>
                <a:prstClr val="black">
                  <a:lumMod val="85000"/>
                  <a:lumOff val="15000"/>
                </a:prstClr>
              </a:solidFill>
              <a:effectLst/>
              <a:uLnTx/>
              <a:uFillTx/>
              <a:latin typeface="Garamond" panose="02020404030301010803"/>
              <a:ea typeface="+mn-ea"/>
              <a:cs typeface="B Nazanin" panose="00000400000000000000" pitchFamily="2" charset="-78"/>
            </a:endParaRPr>
          </a:p>
        </p:txBody>
      </p:sp>
    </p:spTree>
    <p:extLst>
      <p:ext uri="{BB962C8B-B14F-4D97-AF65-F5344CB8AC3E}">
        <p14:creationId xmlns:p14="http://schemas.microsoft.com/office/powerpoint/2010/main" val="1107051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D1769-447B-4CCE-A258-E9146E3F3387}"/>
              </a:ext>
            </a:extLst>
          </p:cNvPr>
          <p:cNvSpPr>
            <a:spLocks noGrp="1"/>
          </p:cNvSpPr>
          <p:nvPr>
            <p:ph type="title"/>
          </p:nvPr>
        </p:nvSpPr>
        <p:spPr>
          <a:xfrm>
            <a:off x="1066800" y="642594"/>
            <a:ext cx="10058400" cy="911886"/>
          </a:xfrm>
        </p:spPr>
        <p:txBody>
          <a:bodyPr/>
          <a:lstStyle/>
          <a:p>
            <a:r>
              <a:rPr lang="en-US" dirty="0">
                <a:cs typeface="B Nazanin" panose="00000400000000000000" pitchFamily="2" charset="-78"/>
              </a:rPr>
              <a:t>Register </a:t>
            </a:r>
            <a:r>
              <a:rPr lang="en-US" sz="4000" dirty="0">
                <a:cs typeface="B Nazanin" panose="00000400000000000000" pitchFamily="2" charset="-78"/>
              </a:rPr>
              <a:t>(</a:t>
            </a:r>
            <a:r>
              <a:rPr lang="fa-IR" sz="4000" dirty="0">
                <a:cs typeface="B Nazanin" panose="00000400000000000000" pitchFamily="2" charset="-78"/>
              </a:rPr>
              <a:t>ثبات</a:t>
            </a:r>
            <a:r>
              <a:rPr lang="en-US" sz="4000" dirty="0">
                <a:cs typeface="B Nazanin" panose="00000400000000000000" pitchFamily="2" charset="-78"/>
              </a:rPr>
              <a:t>)</a:t>
            </a:r>
            <a:endParaRPr lang="en-US" dirty="0">
              <a:cs typeface="B Nazanin" panose="00000400000000000000" pitchFamily="2" charset="-78"/>
            </a:endParaRPr>
          </a:p>
        </p:txBody>
      </p:sp>
      <p:sp>
        <p:nvSpPr>
          <p:cNvPr id="4" name="Slide Number Placeholder 3">
            <a:extLst>
              <a:ext uri="{FF2B5EF4-FFF2-40B4-BE49-F238E27FC236}">
                <a16:creationId xmlns:a16="http://schemas.microsoft.com/office/drawing/2014/main" id="{DCDEDE3C-4B70-4490-9528-4D5555435F63}"/>
              </a:ext>
            </a:extLst>
          </p:cNvPr>
          <p:cNvSpPr>
            <a:spLocks noGrp="1"/>
          </p:cNvSpPr>
          <p:nvPr>
            <p:ph type="sldNum" sz="quarter" idx="12"/>
          </p:nvPr>
        </p:nvSpPr>
        <p:spPr/>
        <p:txBody>
          <a:bodyPr/>
          <a:lstStyle/>
          <a:p>
            <a:fld id="{35A3A1A0-FE44-40F2-B3FB-B78369627520}" type="slidenum">
              <a:rPr lang="en-US" smtClean="0"/>
              <a:t>3</a:t>
            </a:fld>
            <a:endParaRPr lang="en-US"/>
          </a:p>
        </p:txBody>
      </p:sp>
      <p:sp>
        <p:nvSpPr>
          <p:cNvPr id="7" name="Content Placeholder 6">
            <a:extLst>
              <a:ext uri="{FF2B5EF4-FFF2-40B4-BE49-F238E27FC236}">
                <a16:creationId xmlns:a16="http://schemas.microsoft.com/office/drawing/2014/main" id="{371C9DF7-642E-4503-8DD0-C48F371E176A}"/>
              </a:ext>
            </a:extLst>
          </p:cNvPr>
          <p:cNvSpPr>
            <a:spLocks noGrp="1"/>
          </p:cNvSpPr>
          <p:nvPr>
            <p:ph idx="1"/>
          </p:nvPr>
        </p:nvSpPr>
        <p:spPr>
          <a:xfrm>
            <a:off x="850900" y="2063930"/>
            <a:ext cx="10592163" cy="4150603"/>
          </a:xfrm>
        </p:spPr>
        <p:txBody>
          <a:bodyPr>
            <a:normAutofit/>
          </a:bodyPr>
          <a:lstStyle/>
          <a:p>
            <a:pPr algn="just" rtl="1">
              <a:buFont typeface="Arial" panose="020B0604020202020204" pitchFamily="34" charset="0"/>
              <a:buChar char="•"/>
            </a:pPr>
            <a:r>
              <a:rPr lang="fa-IR" b="1" i="0" dirty="0">
                <a:solidFill>
                  <a:srgbClr val="000000"/>
                </a:solidFill>
                <a:effectLst/>
                <a:latin typeface="vazir"/>
                <a:cs typeface="B Nazanin" panose="00000400000000000000" pitchFamily="2" charset="-78"/>
              </a:rPr>
              <a:t>معمولا از رجیسترها به عنوان حافظه‌های چند بیتی یاد می‌شود و در بعضی از منابع فارسی با نام ثبات نیز شناخته می‌شوند.</a:t>
            </a:r>
          </a:p>
          <a:p>
            <a:pPr algn="just" rtl="1">
              <a:buFont typeface="Arial" panose="020B0604020202020204" pitchFamily="34" charset="0"/>
              <a:buChar char="•"/>
            </a:pPr>
            <a:r>
              <a:rPr lang="fa-IR" b="1" i="0" dirty="0">
                <a:solidFill>
                  <a:srgbClr val="000000"/>
                </a:solidFill>
                <a:effectLst/>
                <a:latin typeface="vazir"/>
                <a:cs typeface="B Nazanin" panose="00000400000000000000" pitchFamily="2" charset="-78"/>
              </a:rPr>
              <a:t>رجیسترها می‌توانند مقادیر منطقی را در خود ذخیره کنند، این مقادیر منطقی می‌توانند شامل داده یا اطلاعات، آدرس، شمارنده و … باشند.</a:t>
            </a:r>
          </a:p>
          <a:p>
            <a:pPr algn="just" rtl="1">
              <a:buFont typeface="Arial" panose="020B0604020202020204" pitchFamily="34" charset="0"/>
              <a:buChar char="•"/>
            </a:pPr>
            <a:r>
              <a:rPr lang="fa-IR" b="1" i="0" dirty="0">
                <a:solidFill>
                  <a:srgbClr val="000000"/>
                </a:solidFill>
                <a:effectLst/>
                <a:latin typeface="vazir"/>
                <a:cs typeface="B Nazanin" panose="00000400000000000000" pitchFamily="2" charset="-78"/>
              </a:rPr>
              <a:t>یکی از پارامترهایی که باعث تمایز پردازنده‌ها می‌شود، چند بیتی بودن رجیسترهای آن‌هاست، به عنوان مثال پردازنده‌های</a:t>
            </a:r>
            <a:r>
              <a:rPr lang="en-US" b="1" i="0" dirty="0">
                <a:solidFill>
                  <a:srgbClr val="000000"/>
                </a:solidFill>
                <a:effectLst/>
                <a:latin typeface="vazir"/>
                <a:cs typeface="B Nazanin" panose="00000400000000000000" pitchFamily="2" charset="-78"/>
              </a:rPr>
              <a:t>AVR </a:t>
            </a:r>
            <a:r>
              <a:rPr lang="fa-IR" b="1" i="0" dirty="0">
                <a:solidFill>
                  <a:srgbClr val="000000"/>
                </a:solidFill>
                <a:effectLst/>
                <a:latin typeface="vazir"/>
                <a:cs typeface="B Nazanin" panose="00000400000000000000" pitchFamily="2" charset="-78"/>
              </a:rPr>
              <a:t> دارای رجیسترهای 8 بیتی و پردازنده‌های</a:t>
            </a:r>
            <a:r>
              <a:rPr lang="en-US" b="1" i="0" dirty="0">
                <a:solidFill>
                  <a:srgbClr val="000000"/>
                </a:solidFill>
                <a:effectLst/>
                <a:latin typeface="vazir"/>
                <a:cs typeface="B Nazanin" panose="00000400000000000000" pitchFamily="2" charset="-78"/>
              </a:rPr>
              <a:t>ARM </a:t>
            </a:r>
            <a:r>
              <a:rPr lang="fa-IR" b="1" i="0" dirty="0">
                <a:solidFill>
                  <a:srgbClr val="000000"/>
                </a:solidFill>
                <a:effectLst/>
                <a:latin typeface="vazir"/>
                <a:cs typeface="B Nazanin" panose="00000400000000000000" pitchFamily="2" charset="-78"/>
              </a:rPr>
              <a:t> دارای رجیسترهای 32 بیتی هستند.</a:t>
            </a:r>
          </a:p>
          <a:p>
            <a:pPr algn="just" rtl="1">
              <a:buFont typeface="Arial" panose="020B0604020202020204" pitchFamily="34" charset="0"/>
              <a:buChar char="•"/>
            </a:pPr>
            <a:r>
              <a:rPr lang="fa-IR" b="1" dirty="0">
                <a:solidFill>
                  <a:srgbClr val="000000"/>
                </a:solidFill>
                <a:latin typeface="vazir"/>
                <a:cs typeface="B Nazanin" panose="00000400000000000000" pitchFamily="2" charset="-78"/>
              </a:rPr>
              <a:t>یک </a:t>
            </a:r>
            <a:r>
              <a:rPr lang="fa-IR" b="1" i="0" dirty="0">
                <a:solidFill>
                  <a:srgbClr val="000000"/>
                </a:solidFill>
                <a:effectLst/>
                <a:latin typeface="vazir"/>
                <a:cs typeface="B Nazanin" panose="00000400000000000000" pitchFamily="2" charset="-78"/>
              </a:rPr>
              <a:t>رجیستر 3 بیتی:</a:t>
            </a:r>
            <a:endParaRPr lang="en-US" b="1" dirty="0">
              <a:cs typeface="B Nazanin" panose="00000400000000000000" pitchFamily="2" charset="-78"/>
            </a:endParaRPr>
          </a:p>
        </p:txBody>
      </p:sp>
      <p:pic>
        <p:nvPicPr>
          <p:cNvPr id="5" name="Picture 4">
            <a:extLst>
              <a:ext uri="{FF2B5EF4-FFF2-40B4-BE49-F238E27FC236}">
                <a16:creationId xmlns:a16="http://schemas.microsoft.com/office/drawing/2014/main" id="{6D79446B-5ACD-4982-A3A1-236A4766603C}"/>
              </a:ext>
            </a:extLst>
          </p:cNvPr>
          <p:cNvPicPr>
            <a:picLocks noChangeAspect="1"/>
          </p:cNvPicPr>
          <p:nvPr/>
        </p:nvPicPr>
        <p:blipFill>
          <a:blip r:embed="rId2"/>
          <a:stretch>
            <a:fillRect/>
          </a:stretch>
        </p:blipFill>
        <p:spPr>
          <a:xfrm>
            <a:off x="3186112" y="4370025"/>
            <a:ext cx="5819775" cy="1647825"/>
          </a:xfrm>
          <a:prstGeom prst="rect">
            <a:avLst/>
          </a:prstGeom>
        </p:spPr>
      </p:pic>
    </p:spTree>
    <p:extLst>
      <p:ext uri="{BB962C8B-B14F-4D97-AF65-F5344CB8AC3E}">
        <p14:creationId xmlns:p14="http://schemas.microsoft.com/office/powerpoint/2010/main" val="649289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D1769-447B-4CCE-A258-E9146E3F3387}"/>
              </a:ext>
            </a:extLst>
          </p:cNvPr>
          <p:cNvSpPr>
            <a:spLocks noGrp="1"/>
          </p:cNvSpPr>
          <p:nvPr>
            <p:ph type="title"/>
          </p:nvPr>
        </p:nvSpPr>
        <p:spPr>
          <a:xfrm>
            <a:off x="1066800" y="903852"/>
            <a:ext cx="10058400" cy="524405"/>
          </a:xfrm>
        </p:spPr>
        <p:txBody>
          <a:bodyPr>
            <a:normAutofit fontScale="90000"/>
          </a:bodyPr>
          <a:lstStyle/>
          <a:p>
            <a:r>
              <a:rPr lang="en-US" dirty="0">
                <a:cs typeface="B Nazanin" panose="00000400000000000000" pitchFamily="2" charset="-78"/>
              </a:rPr>
              <a:t>8-bit Register</a:t>
            </a:r>
          </a:p>
        </p:txBody>
      </p:sp>
      <p:sp>
        <p:nvSpPr>
          <p:cNvPr id="4" name="Slide Number Placeholder 3">
            <a:extLst>
              <a:ext uri="{FF2B5EF4-FFF2-40B4-BE49-F238E27FC236}">
                <a16:creationId xmlns:a16="http://schemas.microsoft.com/office/drawing/2014/main" id="{DCDEDE3C-4B70-4490-9528-4D5555435F63}"/>
              </a:ext>
            </a:extLst>
          </p:cNvPr>
          <p:cNvSpPr>
            <a:spLocks noGrp="1"/>
          </p:cNvSpPr>
          <p:nvPr>
            <p:ph type="sldNum" sz="quarter" idx="12"/>
          </p:nvPr>
        </p:nvSpPr>
        <p:spPr/>
        <p:txBody>
          <a:bodyPr/>
          <a:lstStyle/>
          <a:p>
            <a:fld id="{35A3A1A0-FE44-40F2-B3FB-B78369627520}" type="slidenum">
              <a:rPr lang="en-US" smtClean="0"/>
              <a:t>4</a:t>
            </a:fld>
            <a:endParaRPr lang="en-US"/>
          </a:p>
        </p:txBody>
      </p:sp>
      <p:sp>
        <p:nvSpPr>
          <p:cNvPr id="6" name="TextBox 5">
            <a:extLst>
              <a:ext uri="{FF2B5EF4-FFF2-40B4-BE49-F238E27FC236}">
                <a16:creationId xmlns:a16="http://schemas.microsoft.com/office/drawing/2014/main" id="{A2CA9DFE-2B1F-46DA-97C3-EF9929ADB365}"/>
              </a:ext>
            </a:extLst>
          </p:cNvPr>
          <p:cNvSpPr txBox="1"/>
          <p:nvPr/>
        </p:nvSpPr>
        <p:spPr>
          <a:xfrm>
            <a:off x="809379" y="1656387"/>
            <a:ext cx="4177094" cy="2893100"/>
          </a:xfrm>
          <a:prstGeom prst="rect">
            <a:avLst/>
          </a:prstGeom>
          <a:noFill/>
          <a:ln w="19050">
            <a:solidFill>
              <a:schemeClr val="tx1"/>
            </a:solidFill>
          </a:ln>
        </p:spPr>
        <p:txBody>
          <a:bodyPr wrap="square">
            <a:spAutoFit/>
          </a:bodyPr>
          <a:lstStyle/>
          <a:p>
            <a:pPr algn="l" fontAlgn="base"/>
            <a:r>
              <a:rPr lang="en-US" sz="1400" b="0" i="0" dirty="0">
                <a:effectLst/>
                <a:latin typeface="Monaco"/>
              </a:rPr>
              <a:t>library IEEE;</a:t>
            </a:r>
          </a:p>
          <a:p>
            <a:pPr algn="l" fontAlgn="base"/>
            <a:r>
              <a:rPr lang="en-US" sz="1400" b="0" i="0" dirty="0">
                <a:effectLst/>
                <a:latin typeface="Monaco"/>
              </a:rPr>
              <a:t>use IEEE.STD_LOGIC_1164.ALL;</a:t>
            </a:r>
          </a:p>
          <a:p>
            <a:pPr algn="l" fontAlgn="base"/>
            <a:r>
              <a:rPr lang="en-US" sz="1400" b="0" i="0" dirty="0">
                <a:effectLst/>
                <a:latin typeface="Monaco"/>
              </a:rPr>
              <a:t>use IEEE.NUMERIC_STD.ALL;</a:t>
            </a:r>
          </a:p>
          <a:p>
            <a:pPr algn="l" fontAlgn="base"/>
            <a:endParaRPr lang="en-US" sz="1400" b="0" i="0" dirty="0">
              <a:effectLst/>
              <a:latin typeface="Monaco"/>
            </a:endParaRPr>
          </a:p>
          <a:p>
            <a:pPr algn="l" fontAlgn="base"/>
            <a:endParaRPr lang="en-US" sz="1400" b="0" i="0" dirty="0">
              <a:effectLst/>
              <a:latin typeface="Monaco"/>
            </a:endParaRPr>
          </a:p>
          <a:p>
            <a:pPr algn="l" fontAlgn="base"/>
            <a:r>
              <a:rPr lang="en-US" sz="1400" b="0" i="0" dirty="0">
                <a:effectLst/>
                <a:latin typeface="Monaco"/>
              </a:rPr>
              <a:t>entity Register_8bit is</a:t>
            </a:r>
          </a:p>
          <a:p>
            <a:pPr algn="l" fontAlgn="base"/>
            <a:r>
              <a:rPr lang="en-US" sz="1400" b="0" i="0" dirty="0">
                <a:effectLst/>
                <a:latin typeface="Monaco"/>
              </a:rPr>
              <a:t>    Port ( </a:t>
            </a:r>
          </a:p>
          <a:p>
            <a:pPr algn="l" fontAlgn="base"/>
            <a:r>
              <a:rPr lang="en-US" sz="1400" b="0" i="0" dirty="0">
                <a:effectLst/>
                <a:latin typeface="Monaco"/>
              </a:rPr>
              <a:t>	D                    : in  unsigned (7 </a:t>
            </a:r>
            <a:r>
              <a:rPr lang="en-US" sz="1400" b="0" i="0" dirty="0" err="1">
                <a:effectLst/>
                <a:latin typeface="Monaco"/>
              </a:rPr>
              <a:t>downto</a:t>
            </a:r>
            <a:r>
              <a:rPr lang="en-US" sz="1400" b="0" i="0" dirty="0">
                <a:effectLst/>
                <a:latin typeface="Monaco"/>
              </a:rPr>
              <a:t> 0);</a:t>
            </a:r>
          </a:p>
          <a:p>
            <a:pPr algn="l" fontAlgn="base"/>
            <a:r>
              <a:rPr lang="en-US" sz="1400" b="0" i="0" dirty="0">
                <a:effectLst/>
                <a:latin typeface="Monaco"/>
              </a:rPr>
              <a:t>	Clock 	: in  STD_LOGIC;</a:t>
            </a:r>
          </a:p>
          <a:p>
            <a:pPr algn="l" fontAlgn="base"/>
            <a:r>
              <a:rPr lang="en-US" sz="1400" b="0" i="0" dirty="0">
                <a:effectLst/>
                <a:latin typeface="Monaco"/>
              </a:rPr>
              <a:t>	Reset 	: in  STD_LOGIC;</a:t>
            </a:r>
          </a:p>
          <a:p>
            <a:pPr algn="l" fontAlgn="base"/>
            <a:r>
              <a:rPr lang="en-US" sz="1400" b="0" i="0" dirty="0">
                <a:effectLst/>
                <a:latin typeface="Monaco"/>
              </a:rPr>
              <a:t>	Q 	: out unsigned (7 </a:t>
            </a:r>
            <a:r>
              <a:rPr lang="en-US" sz="1400" b="0" i="0" dirty="0" err="1">
                <a:effectLst/>
                <a:latin typeface="Monaco"/>
              </a:rPr>
              <a:t>downto</a:t>
            </a:r>
            <a:r>
              <a:rPr lang="en-US" sz="1400" b="0" i="0" dirty="0">
                <a:effectLst/>
                <a:latin typeface="Monaco"/>
              </a:rPr>
              <a:t> 0)</a:t>
            </a:r>
          </a:p>
          <a:p>
            <a:pPr algn="l" fontAlgn="base"/>
            <a:r>
              <a:rPr lang="en-US" sz="1400" b="0" i="0" dirty="0">
                <a:effectLst/>
                <a:latin typeface="Monaco"/>
              </a:rPr>
              <a:t>			);</a:t>
            </a:r>
          </a:p>
          <a:p>
            <a:pPr algn="l" fontAlgn="base"/>
            <a:r>
              <a:rPr lang="en-US" sz="1400" b="0" i="0" dirty="0">
                <a:effectLst/>
                <a:latin typeface="Monaco"/>
              </a:rPr>
              <a:t>end Register_8bit;</a:t>
            </a:r>
          </a:p>
        </p:txBody>
      </p:sp>
      <p:sp>
        <p:nvSpPr>
          <p:cNvPr id="8" name="TextBox 7">
            <a:extLst>
              <a:ext uri="{FF2B5EF4-FFF2-40B4-BE49-F238E27FC236}">
                <a16:creationId xmlns:a16="http://schemas.microsoft.com/office/drawing/2014/main" id="{AB577667-62D4-4D97-A511-F7CC405C4995}"/>
              </a:ext>
            </a:extLst>
          </p:cNvPr>
          <p:cNvSpPr txBox="1"/>
          <p:nvPr/>
        </p:nvSpPr>
        <p:spPr>
          <a:xfrm>
            <a:off x="5437180" y="1166054"/>
            <a:ext cx="5378867" cy="3323987"/>
          </a:xfrm>
          <a:prstGeom prst="rect">
            <a:avLst/>
          </a:prstGeom>
          <a:noFill/>
          <a:ln w="19050">
            <a:solidFill>
              <a:schemeClr val="tx1"/>
            </a:solidFill>
          </a:ln>
        </p:spPr>
        <p:txBody>
          <a:bodyPr wrap="square">
            <a:spAutoFit/>
          </a:bodyPr>
          <a:lstStyle/>
          <a:p>
            <a:pPr algn="l" fontAlgn="base"/>
            <a:r>
              <a:rPr lang="en-US" sz="1400" b="0" i="0" dirty="0">
                <a:effectLst/>
                <a:latin typeface="inherit"/>
              </a:rPr>
              <a:t>architecture Behavioral of Register_8bit is</a:t>
            </a:r>
          </a:p>
          <a:p>
            <a:pPr algn="l" fontAlgn="base"/>
            <a:endParaRPr lang="en-US" sz="1400" b="0" i="0" dirty="0">
              <a:effectLst/>
              <a:latin typeface="inherit"/>
            </a:endParaRPr>
          </a:p>
          <a:p>
            <a:pPr algn="l" fontAlgn="base"/>
            <a:r>
              <a:rPr lang="en-US" sz="1400" b="0" i="0" dirty="0">
                <a:effectLst/>
                <a:latin typeface="inherit"/>
              </a:rPr>
              <a:t>begin</a:t>
            </a:r>
          </a:p>
          <a:p>
            <a:pPr algn="l" fontAlgn="base"/>
            <a:r>
              <a:rPr lang="en-US" sz="1400" b="0" i="0" dirty="0">
                <a:effectLst/>
                <a:latin typeface="inherit"/>
              </a:rPr>
              <a:t>	process(clock)</a:t>
            </a:r>
          </a:p>
          <a:p>
            <a:pPr algn="l" fontAlgn="base"/>
            <a:r>
              <a:rPr lang="en-US" sz="1400" b="0" i="0" dirty="0">
                <a:effectLst/>
                <a:latin typeface="inherit"/>
              </a:rPr>
              <a:t>	begin</a:t>
            </a:r>
          </a:p>
          <a:p>
            <a:pPr algn="l" fontAlgn="base"/>
            <a:r>
              <a:rPr lang="en-US" sz="1400" b="0" i="0" dirty="0">
                <a:effectLst/>
                <a:latin typeface="inherit"/>
              </a:rPr>
              <a:t>	</a:t>
            </a:r>
          </a:p>
          <a:p>
            <a:pPr algn="l" fontAlgn="base"/>
            <a:r>
              <a:rPr lang="en-US" sz="1400" b="0" i="0" dirty="0">
                <a:effectLst/>
                <a:latin typeface="inherit"/>
              </a:rPr>
              <a:t>	</a:t>
            </a:r>
            <a:r>
              <a:rPr lang="fa-IR" sz="1400" b="0" i="0" dirty="0">
                <a:effectLst/>
                <a:latin typeface="inherit"/>
              </a:rPr>
              <a:t> </a:t>
            </a:r>
            <a:r>
              <a:rPr lang="en-US" sz="1400" b="0" i="0" dirty="0">
                <a:effectLst/>
                <a:latin typeface="inherit"/>
              </a:rPr>
              <a:t>if </a:t>
            </a:r>
            <a:r>
              <a:rPr lang="en-US" sz="1400" b="0" i="0" dirty="0" err="1">
                <a:effectLst/>
                <a:latin typeface="inherit"/>
              </a:rPr>
              <a:t>rising_edge</a:t>
            </a:r>
            <a:r>
              <a:rPr lang="en-US" sz="1400" b="0" i="0" dirty="0">
                <a:effectLst/>
                <a:latin typeface="inherit"/>
              </a:rPr>
              <a:t> (clock) then		</a:t>
            </a:r>
          </a:p>
          <a:p>
            <a:pPr algn="l" fontAlgn="base"/>
            <a:r>
              <a:rPr lang="en-US" sz="1400" b="0" i="0" dirty="0">
                <a:effectLst/>
                <a:latin typeface="inherit"/>
              </a:rPr>
              <a:t>	     Q&lt;=D;</a:t>
            </a:r>
          </a:p>
          <a:p>
            <a:pPr algn="l" fontAlgn="base"/>
            <a:r>
              <a:rPr lang="en-US" sz="1400" b="0" i="0" dirty="0">
                <a:effectLst/>
                <a:latin typeface="inherit"/>
              </a:rPr>
              <a:t>	      if (Reset = ‘1’)</a:t>
            </a:r>
            <a:endParaRPr lang="fa-IR" sz="1400" b="0" i="0" dirty="0">
              <a:effectLst/>
              <a:latin typeface="inherit"/>
            </a:endParaRPr>
          </a:p>
          <a:p>
            <a:pPr algn="l" fontAlgn="base"/>
            <a:r>
              <a:rPr lang="fa-IR" sz="1400" dirty="0">
                <a:latin typeface="inherit"/>
              </a:rPr>
              <a:t>                          </a:t>
            </a:r>
            <a:r>
              <a:rPr lang="en-US" sz="1400" b="0" i="0" dirty="0">
                <a:effectLst/>
                <a:latin typeface="inherit"/>
              </a:rPr>
              <a:t>then Q</a:t>
            </a:r>
            <a:r>
              <a:rPr lang="fa-IR" sz="1400" b="0" i="0" dirty="0">
                <a:effectLst/>
                <a:latin typeface="inherit"/>
              </a:rPr>
              <a:t>   </a:t>
            </a:r>
            <a:r>
              <a:rPr lang="en-US" sz="1400" b="0" i="0" dirty="0">
                <a:effectLst/>
                <a:latin typeface="inherit"/>
              </a:rPr>
              <a:t>&lt;= (others =&gt; '0');</a:t>
            </a:r>
          </a:p>
          <a:p>
            <a:pPr algn="l" fontAlgn="base"/>
            <a:r>
              <a:rPr lang="en-US" sz="1400" b="0" i="0" dirty="0">
                <a:effectLst/>
                <a:latin typeface="inherit"/>
              </a:rPr>
              <a:t>	      end if;			</a:t>
            </a:r>
          </a:p>
          <a:p>
            <a:pPr algn="l" fontAlgn="base"/>
            <a:r>
              <a:rPr lang="en-US" sz="1400" b="0" i="0" dirty="0">
                <a:effectLst/>
                <a:latin typeface="inherit"/>
              </a:rPr>
              <a:t>	</a:t>
            </a:r>
            <a:r>
              <a:rPr lang="fa-IR" sz="1400" b="0" i="0" dirty="0">
                <a:effectLst/>
                <a:latin typeface="inherit"/>
              </a:rPr>
              <a:t> </a:t>
            </a:r>
            <a:r>
              <a:rPr lang="en-US" sz="1400" b="0" i="0" dirty="0">
                <a:effectLst/>
                <a:latin typeface="inherit"/>
              </a:rPr>
              <a:t>end if;</a:t>
            </a:r>
          </a:p>
          <a:p>
            <a:pPr algn="l" fontAlgn="base"/>
            <a:r>
              <a:rPr lang="en-US" sz="1400" b="0" i="0" dirty="0">
                <a:effectLst/>
                <a:latin typeface="inherit"/>
              </a:rPr>
              <a:t>		</a:t>
            </a:r>
          </a:p>
          <a:p>
            <a:pPr algn="l" fontAlgn="base"/>
            <a:r>
              <a:rPr lang="en-US" sz="1400" b="0" i="0" dirty="0">
                <a:effectLst/>
                <a:latin typeface="inherit"/>
              </a:rPr>
              <a:t>	end process;</a:t>
            </a:r>
          </a:p>
          <a:p>
            <a:pPr algn="l" fontAlgn="base"/>
            <a:r>
              <a:rPr lang="en-US" sz="1400" b="0" i="0" dirty="0">
                <a:effectLst/>
                <a:latin typeface="inherit"/>
              </a:rPr>
              <a:t>end Behavioral;</a:t>
            </a:r>
            <a:endParaRPr lang="en-US" sz="1400" b="0" i="0" dirty="0">
              <a:effectLst/>
              <a:latin typeface="Monaco"/>
            </a:endParaRPr>
          </a:p>
        </p:txBody>
      </p:sp>
      <p:sp>
        <p:nvSpPr>
          <p:cNvPr id="21" name="TextBox 20">
            <a:extLst>
              <a:ext uri="{FF2B5EF4-FFF2-40B4-BE49-F238E27FC236}">
                <a16:creationId xmlns:a16="http://schemas.microsoft.com/office/drawing/2014/main" id="{5F6C1418-729F-4504-B439-A73528DA28B2}"/>
              </a:ext>
            </a:extLst>
          </p:cNvPr>
          <p:cNvSpPr txBox="1"/>
          <p:nvPr/>
        </p:nvSpPr>
        <p:spPr>
          <a:xfrm>
            <a:off x="809379" y="4771107"/>
            <a:ext cx="10794630" cy="1569660"/>
          </a:xfrm>
          <a:prstGeom prst="rect">
            <a:avLst/>
          </a:prstGeom>
          <a:noFill/>
        </p:spPr>
        <p:txBody>
          <a:bodyPr wrap="square" rtlCol="0">
            <a:spAutoFit/>
          </a:bodyPr>
          <a:lstStyle/>
          <a:p>
            <a:pPr marL="285750" indent="-285750" algn="just" rtl="1">
              <a:buFont typeface="Arial" panose="020B0604020202020204" pitchFamily="34" charset="0"/>
              <a:buChar char="•"/>
            </a:pPr>
            <a:r>
              <a:rPr lang="fa-IR" sz="1600" b="1" dirty="0">
                <a:cs typeface="B Nazanin" panose="00000400000000000000" pitchFamily="2" charset="-78"/>
              </a:rPr>
              <a:t>در این کد رجیستر با یک ارجاع ساده ساخته شد.</a:t>
            </a:r>
          </a:p>
          <a:p>
            <a:pPr marL="285750" indent="-285750" algn="just" rtl="1">
              <a:buFont typeface="Arial" panose="020B0604020202020204" pitchFamily="34" charset="0"/>
              <a:buChar char="•"/>
            </a:pPr>
            <a:r>
              <a:rPr lang="fa-IR" sz="1600" b="1" dirty="0">
                <a:cs typeface="B Nazanin" panose="00000400000000000000" pitchFamily="2" charset="-78"/>
              </a:rPr>
              <a:t>در </a:t>
            </a:r>
            <a:r>
              <a:rPr lang="en-US" sz="1600" b="1" dirty="0">
                <a:cs typeface="B Nazanin" panose="00000400000000000000" pitchFamily="2" charset="-78"/>
              </a:rPr>
              <a:t>VHDL</a:t>
            </a:r>
            <a:r>
              <a:rPr lang="fa-IR" sz="1600" b="1" dirty="0">
                <a:cs typeface="B Nazanin" panose="00000400000000000000" pitchFamily="2" charset="-78"/>
              </a:rPr>
              <a:t> اگر به سیگنالی ارجاع داده شود بسته به اینکه آن ارجاع کجا باشد، آن سیگنال می‌تواند تبدیل به سیم یا رجیستر شود.</a:t>
            </a:r>
          </a:p>
          <a:p>
            <a:pPr marL="285750" indent="-285750" algn="just" rtl="1">
              <a:buFont typeface="Arial" panose="020B0604020202020204" pitchFamily="34" charset="0"/>
              <a:buChar char="•"/>
            </a:pPr>
            <a:r>
              <a:rPr lang="fa-IR" sz="1600" b="1" dirty="0">
                <a:cs typeface="B Nazanin" panose="00000400000000000000" pitchFamily="2" charset="-78"/>
              </a:rPr>
              <a:t>اگر به سیگنالی در محیط</a:t>
            </a:r>
            <a:r>
              <a:rPr lang="en-US" sz="1600" b="1" dirty="0">
                <a:cs typeface="B Nazanin" panose="00000400000000000000" pitchFamily="2" charset="-78"/>
              </a:rPr>
              <a:t> Concurrent </a:t>
            </a:r>
            <a:r>
              <a:rPr lang="fa-IR" sz="1600" b="1" dirty="0">
                <a:cs typeface="B Nazanin" panose="00000400000000000000" pitchFamily="2" charset="-78"/>
              </a:rPr>
              <a:t>ارجاع داده شود آن سیگنال به صورت سیم پیاده سازی می شود ولی اگر درون </a:t>
            </a:r>
            <a:r>
              <a:rPr lang="en-US" sz="1600" b="1" dirty="0">
                <a:cs typeface="B Nazanin" panose="00000400000000000000" pitchFamily="2" charset="-78"/>
              </a:rPr>
              <a:t>process</a:t>
            </a:r>
            <a:r>
              <a:rPr lang="fa-IR" sz="1600" b="1" dirty="0">
                <a:cs typeface="B Nazanin" panose="00000400000000000000" pitchFamily="2" charset="-78"/>
              </a:rPr>
              <a:t> به آن ارجاع داده شود آن سیگنال تبدیل به رجیستر می‌شود.</a:t>
            </a:r>
          </a:p>
          <a:p>
            <a:pPr marL="285750" indent="-285750" algn="just" rtl="1">
              <a:buFont typeface="Arial" panose="020B0604020202020204" pitchFamily="34" charset="0"/>
              <a:buChar char="•"/>
            </a:pPr>
            <a:r>
              <a:rPr lang="fa-IR" sz="1600" b="1" dirty="0">
                <a:cs typeface="B Nazanin" panose="00000400000000000000" pitchFamily="2" charset="-78"/>
              </a:rPr>
              <a:t>چون در کد بالا درون </a:t>
            </a:r>
            <a:r>
              <a:rPr lang="en-US" sz="1600" b="1" dirty="0">
                <a:cs typeface="B Nazanin" panose="00000400000000000000" pitchFamily="2" charset="-78"/>
              </a:rPr>
              <a:t>process</a:t>
            </a:r>
            <a:r>
              <a:rPr lang="fa-IR" sz="1600" b="1" dirty="0">
                <a:cs typeface="B Nazanin" panose="00000400000000000000" pitchFamily="2" charset="-78"/>
              </a:rPr>
              <a:t> و در زیر شرط بالارونده‌ی کلاک به سیگنال </a:t>
            </a:r>
            <a:r>
              <a:rPr lang="en-US" sz="1600" b="1" dirty="0">
                <a:cs typeface="B Nazanin" panose="00000400000000000000" pitchFamily="2" charset="-78"/>
              </a:rPr>
              <a:t>Q</a:t>
            </a:r>
            <a:r>
              <a:rPr lang="fa-IR" sz="1600" b="1" dirty="0">
                <a:cs typeface="B Nazanin" panose="00000400000000000000" pitchFamily="2" charset="-78"/>
              </a:rPr>
              <a:t> ارجاع دادیم، این سیگنال تبدیل به رجیستر شده است.</a:t>
            </a:r>
            <a:endParaRPr lang="en-US" sz="1600" b="1" dirty="0">
              <a:cs typeface="B Nazanin" panose="00000400000000000000" pitchFamily="2" charset="-78"/>
            </a:endParaRPr>
          </a:p>
          <a:p>
            <a:pPr marL="285750" indent="-285750" algn="just" rtl="1">
              <a:buFont typeface="Arial" panose="020B0604020202020204" pitchFamily="34" charset="0"/>
              <a:buChar char="•"/>
            </a:pPr>
            <a:r>
              <a:rPr lang="fa-IR" sz="1600" b="1" dirty="0">
                <a:cs typeface="B Nazanin" panose="00000400000000000000" pitchFamily="2" charset="-78"/>
              </a:rPr>
              <a:t>تنها با تغییر دادن عرض بیت </a:t>
            </a:r>
            <a:r>
              <a:rPr lang="en-US" sz="1600" b="1" dirty="0">
                <a:cs typeface="B Nazanin" panose="00000400000000000000" pitchFamily="2" charset="-78"/>
              </a:rPr>
              <a:t>D, Q</a:t>
            </a:r>
            <a:r>
              <a:rPr lang="fa-IR" sz="1600" b="1" dirty="0">
                <a:cs typeface="B Nazanin" panose="00000400000000000000" pitchFamily="2" charset="-78"/>
              </a:rPr>
              <a:t> می‌توانید تعداد بیت‌های رجیستر پیاده‌سازی خود را تغییر دهید،</a:t>
            </a:r>
            <a:endParaRPr lang="en-US" sz="1600" b="1" dirty="0">
              <a:cs typeface="B Nazanin" panose="00000400000000000000" pitchFamily="2" charset="-78"/>
            </a:endParaRPr>
          </a:p>
        </p:txBody>
      </p:sp>
    </p:spTree>
    <p:extLst>
      <p:ext uri="{BB962C8B-B14F-4D97-AF65-F5344CB8AC3E}">
        <p14:creationId xmlns:p14="http://schemas.microsoft.com/office/powerpoint/2010/main" val="3924734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D1769-447B-4CCE-A258-E9146E3F3387}"/>
              </a:ext>
            </a:extLst>
          </p:cNvPr>
          <p:cNvSpPr>
            <a:spLocks noGrp="1"/>
          </p:cNvSpPr>
          <p:nvPr>
            <p:ph type="title"/>
          </p:nvPr>
        </p:nvSpPr>
        <p:spPr>
          <a:xfrm>
            <a:off x="1066800" y="903852"/>
            <a:ext cx="10058400" cy="524405"/>
          </a:xfrm>
        </p:spPr>
        <p:txBody>
          <a:bodyPr>
            <a:normAutofit fontScale="90000"/>
          </a:bodyPr>
          <a:lstStyle/>
          <a:p>
            <a:r>
              <a:rPr lang="en-US" dirty="0">
                <a:cs typeface="B Nazanin" panose="00000400000000000000" pitchFamily="2" charset="-78"/>
              </a:rPr>
              <a:t>Generic</a:t>
            </a:r>
          </a:p>
        </p:txBody>
      </p:sp>
      <p:sp>
        <p:nvSpPr>
          <p:cNvPr id="4" name="Slide Number Placeholder 3">
            <a:extLst>
              <a:ext uri="{FF2B5EF4-FFF2-40B4-BE49-F238E27FC236}">
                <a16:creationId xmlns:a16="http://schemas.microsoft.com/office/drawing/2014/main" id="{DCDEDE3C-4B70-4490-9528-4D5555435F63}"/>
              </a:ext>
            </a:extLst>
          </p:cNvPr>
          <p:cNvSpPr>
            <a:spLocks noGrp="1"/>
          </p:cNvSpPr>
          <p:nvPr>
            <p:ph type="sldNum" sz="quarter" idx="12"/>
          </p:nvPr>
        </p:nvSpPr>
        <p:spPr/>
        <p:txBody>
          <a:bodyPr/>
          <a:lstStyle/>
          <a:p>
            <a:fld id="{35A3A1A0-FE44-40F2-B3FB-B78369627520}" type="slidenum">
              <a:rPr lang="en-US" smtClean="0"/>
              <a:t>5</a:t>
            </a:fld>
            <a:endParaRPr lang="en-US"/>
          </a:p>
        </p:txBody>
      </p:sp>
      <p:sp>
        <p:nvSpPr>
          <p:cNvPr id="21" name="TextBox 20">
            <a:extLst>
              <a:ext uri="{FF2B5EF4-FFF2-40B4-BE49-F238E27FC236}">
                <a16:creationId xmlns:a16="http://schemas.microsoft.com/office/drawing/2014/main" id="{5F6C1418-729F-4504-B439-A73528DA28B2}"/>
              </a:ext>
            </a:extLst>
          </p:cNvPr>
          <p:cNvSpPr txBox="1"/>
          <p:nvPr/>
        </p:nvSpPr>
        <p:spPr>
          <a:xfrm>
            <a:off x="861631" y="1662147"/>
            <a:ext cx="10794630" cy="584775"/>
          </a:xfrm>
          <a:prstGeom prst="rect">
            <a:avLst/>
          </a:prstGeom>
          <a:noFill/>
        </p:spPr>
        <p:txBody>
          <a:bodyPr wrap="square" rtlCol="0">
            <a:spAutoFit/>
          </a:bodyPr>
          <a:lstStyle/>
          <a:p>
            <a:pPr marL="285750" indent="-285750" algn="just" rtl="1">
              <a:buFont typeface="Arial" panose="020B0604020202020204" pitchFamily="34" charset="0"/>
              <a:buChar char="•"/>
            </a:pPr>
            <a:r>
              <a:rPr lang="fa-IR" sz="1600" b="1" dirty="0">
                <a:cs typeface="B Nazanin" panose="00000400000000000000" pitchFamily="2" charset="-78"/>
              </a:rPr>
              <a:t>با استفاده از </a:t>
            </a:r>
            <a:r>
              <a:rPr lang="en-US" sz="1600" b="1" dirty="0">
                <a:cs typeface="B Nazanin" panose="00000400000000000000" pitchFamily="2" charset="-78"/>
              </a:rPr>
              <a:t>Generic</a:t>
            </a:r>
            <a:r>
              <a:rPr lang="fa-IR" sz="1600" b="1" dirty="0">
                <a:cs typeface="B Nazanin" panose="00000400000000000000" pitchFamily="2" charset="-78"/>
              </a:rPr>
              <a:t> می‌توانیم یک پارامتر تعریف کنیم و به آن عددی را نسبت بدهیم و در قسمت‌های مختلف کد از آن استفاده کنیم.</a:t>
            </a:r>
          </a:p>
          <a:p>
            <a:pPr marL="285750" indent="-285750" algn="just" rtl="1">
              <a:buFont typeface="Arial" panose="020B0604020202020204" pitchFamily="34" charset="0"/>
              <a:buChar char="•"/>
            </a:pPr>
            <a:r>
              <a:rPr lang="fa-IR" sz="1600" b="1" dirty="0">
                <a:cs typeface="B Nazanin" panose="00000400000000000000" pitchFamily="2" charset="-78"/>
              </a:rPr>
              <a:t>هرگاه قرار بود قسمت‌های مختلف کد تغییر کند به جای اینکه قسمت‌های مختلف کد را تغییر بدهیم فقط همان پارامتر را تغییر می‌دهیم.</a:t>
            </a:r>
            <a:endParaRPr lang="en-US" sz="1600" b="1" dirty="0">
              <a:cs typeface="B Nazanin" panose="00000400000000000000" pitchFamily="2" charset="-78"/>
            </a:endParaRPr>
          </a:p>
        </p:txBody>
      </p:sp>
      <p:sp>
        <p:nvSpPr>
          <p:cNvPr id="10" name="TextBox 9">
            <a:extLst>
              <a:ext uri="{FF2B5EF4-FFF2-40B4-BE49-F238E27FC236}">
                <a16:creationId xmlns:a16="http://schemas.microsoft.com/office/drawing/2014/main" id="{1F519B2D-255A-4E1B-854D-8D5E1BEA9518}"/>
              </a:ext>
            </a:extLst>
          </p:cNvPr>
          <p:cNvSpPr txBox="1"/>
          <p:nvPr/>
        </p:nvSpPr>
        <p:spPr>
          <a:xfrm>
            <a:off x="6017624" y="2629154"/>
            <a:ext cx="5460792" cy="3323987"/>
          </a:xfrm>
          <a:prstGeom prst="rect">
            <a:avLst/>
          </a:prstGeom>
          <a:noFill/>
          <a:ln w="19050">
            <a:solidFill>
              <a:schemeClr val="tx1"/>
            </a:solidFill>
          </a:ln>
        </p:spPr>
        <p:txBody>
          <a:bodyPr wrap="square">
            <a:spAutoFit/>
          </a:bodyPr>
          <a:lstStyle/>
          <a:p>
            <a:pPr algn="l" fontAlgn="base"/>
            <a:r>
              <a:rPr lang="en-US" sz="1400" b="0" i="0" dirty="0">
                <a:effectLst/>
                <a:latin typeface="Monaco"/>
              </a:rPr>
              <a:t>library IEEE;</a:t>
            </a:r>
          </a:p>
          <a:p>
            <a:pPr algn="l" fontAlgn="base"/>
            <a:r>
              <a:rPr lang="en-US" sz="1400" b="0" i="0" dirty="0">
                <a:effectLst/>
                <a:latin typeface="Monaco"/>
              </a:rPr>
              <a:t>use IEEE.STD_LOGIC_1164.ALL;</a:t>
            </a:r>
          </a:p>
          <a:p>
            <a:pPr algn="l" fontAlgn="base"/>
            <a:r>
              <a:rPr lang="en-US" sz="1400" b="0" i="0" dirty="0">
                <a:effectLst/>
                <a:latin typeface="Monaco"/>
              </a:rPr>
              <a:t>use IEEE.NUMERIC_STD.ALL;</a:t>
            </a:r>
          </a:p>
          <a:p>
            <a:pPr algn="l" fontAlgn="base"/>
            <a:endParaRPr lang="en-US" sz="1400" b="0" i="0" dirty="0">
              <a:effectLst/>
              <a:latin typeface="Monaco"/>
            </a:endParaRPr>
          </a:p>
          <a:p>
            <a:pPr algn="l" fontAlgn="base"/>
            <a:endParaRPr lang="en-US" sz="1400" b="0" i="0" dirty="0">
              <a:effectLst/>
              <a:latin typeface="Monaco"/>
            </a:endParaRPr>
          </a:p>
          <a:p>
            <a:pPr algn="l" fontAlgn="base"/>
            <a:r>
              <a:rPr lang="en-US" sz="1400" b="0" i="0" dirty="0">
                <a:effectLst/>
                <a:latin typeface="Monaco"/>
              </a:rPr>
              <a:t>entity Register_8bit is</a:t>
            </a:r>
            <a:endParaRPr lang="en-US" sz="1400" dirty="0">
              <a:latin typeface="Monaco"/>
            </a:endParaRPr>
          </a:p>
          <a:p>
            <a:pPr algn="l" fontAlgn="base"/>
            <a:r>
              <a:rPr lang="en-US" sz="1400" b="1" dirty="0">
                <a:latin typeface="Monaco"/>
              </a:rPr>
              <a:t>    </a:t>
            </a:r>
            <a:r>
              <a:rPr lang="en-US" sz="1400" b="1" i="0" dirty="0">
                <a:effectLst/>
                <a:latin typeface="Monaco"/>
              </a:rPr>
              <a:t>generic (	</a:t>
            </a:r>
            <a:endParaRPr lang="en-US" sz="1400" b="1" dirty="0">
              <a:latin typeface="Monaco"/>
            </a:endParaRPr>
          </a:p>
          <a:p>
            <a:pPr algn="l" fontAlgn="base"/>
            <a:r>
              <a:rPr lang="en-US" sz="1400" b="1" i="0" dirty="0">
                <a:effectLst/>
                <a:latin typeface="Monaco"/>
              </a:rPr>
              <a:t>                       </a:t>
            </a:r>
            <a:r>
              <a:rPr lang="en-US" sz="1400" b="1" i="0" dirty="0" err="1">
                <a:effectLst/>
                <a:latin typeface="Monaco"/>
              </a:rPr>
              <a:t>Number_of_bits</a:t>
            </a:r>
            <a:r>
              <a:rPr lang="en-US" sz="1400" b="1" i="0" dirty="0">
                <a:effectLst/>
                <a:latin typeface="Monaco"/>
              </a:rPr>
              <a:t>: integer	:= 8   );</a:t>
            </a:r>
            <a:endParaRPr lang="en-US" sz="1400" b="0" i="0" dirty="0">
              <a:effectLst/>
              <a:latin typeface="Monaco"/>
            </a:endParaRPr>
          </a:p>
          <a:p>
            <a:pPr algn="l" fontAlgn="base"/>
            <a:r>
              <a:rPr lang="en-US" sz="1400" b="0" i="0" dirty="0">
                <a:effectLst/>
                <a:latin typeface="Monaco"/>
              </a:rPr>
              <a:t>    Port ( </a:t>
            </a:r>
          </a:p>
          <a:p>
            <a:pPr algn="l" fontAlgn="base"/>
            <a:r>
              <a:rPr lang="en-US" sz="1400" b="0" i="0" dirty="0">
                <a:effectLst/>
                <a:latin typeface="Monaco"/>
              </a:rPr>
              <a:t>	</a:t>
            </a:r>
            <a:r>
              <a:rPr lang="en-US" sz="1400" b="1" i="0" dirty="0">
                <a:effectLst/>
                <a:latin typeface="Monaco"/>
              </a:rPr>
              <a:t>D                    : in  unsigned (</a:t>
            </a:r>
            <a:r>
              <a:rPr lang="en-US" sz="1400" b="1" i="0" dirty="0" err="1">
                <a:effectLst/>
                <a:latin typeface="Monaco"/>
              </a:rPr>
              <a:t>Number_of_bits</a:t>
            </a:r>
            <a:r>
              <a:rPr lang="en-US" sz="1400" b="1" i="0" dirty="0">
                <a:effectLst/>
                <a:latin typeface="Monaco"/>
              </a:rPr>
              <a:t> - 1 </a:t>
            </a:r>
            <a:r>
              <a:rPr lang="en-US" sz="1400" b="1" i="0" dirty="0" err="1">
                <a:effectLst/>
                <a:latin typeface="Monaco"/>
              </a:rPr>
              <a:t>downto</a:t>
            </a:r>
            <a:r>
              <a:rPr lang="en-US" sz="1400" b="1" i="0" dirty="0">
                <a:effectLst/>
                <a:latin typeface="Monaco"/>
              </a:rPr>
              <a:t> 0);</a:t>
            </a:r>
          </a:p>
          <a:p>
            <a:pPr algn="l" fontAlgn="base"/>
            <a:r>
              <a:rPr lang="en-US" sz="1400" b="0" i="0" dirty="0">
                <a:effectLst/>
                <a:latin typeface="Monaco"/>
              </a:rPr>
              <a:t>	Clock 	: in  STD_LOGIC;</a:t>
            </a:r>
          </a:p>
          <a:p>
            <a:pPr algn="l" fontAlgn="base"/>
            <a:r>
              <a:rPr lang="en-US" sz="1400" b="0" i="0" dirty="0">
                <a:effectLst/>
                <a:latin typeface="Monaco"/>
              </a:rPr>
              <a:t>	Reset 	: in  STD_LOGIC;</a:t>
            </a:r>
          </a:p>
          <a:p>
            <a:pPr algn="l" fontAlgn="base"/>
            <a:r>
              <a:rPr lang="en-US" sz="1400" b="0" i="0" dirty="0">
                <a:effectLst/>
                <a:latin typeface="Monaco"/>
              </a:rPr>
              <a:t>	</a:t>
            </a:r>
            <a:r>
              <a:rPr lang="en-US" sz="1400" b="1" i="0" dirty="0">
                <a:effectLst/>
                <a:latin typeface="Monaco"/>
              </a:rPr>
              <a:t>Q 	: out unsigned (</a:t>
            </a:r>
            <a:r>
              <a:rPr lang="en-US" sz="1400" b="1" i="0" dirty="0" err="1">
                <a:effectLst/>
                <a:latin typeface="Monaco"/>
              </a:rPr>
              <a:t>Number_of_bits</a:t>
            </a:r>
            <a:r>
              <a:rPr lang="en-US" sz="1400" b="1" i="0" dirty="0">
                <a:effectLst/>
                <a:latin typeface="Monaco"/>
              </a:rPr>
              <a:t> - 1 </a:t>
            </a:r>
            <a:r>
              <a:rPr lang="en-US" sz="1400" b="1" i="0" dirty="0" err="1">
                <a:effectLst/>
                <a:latin typeface="Monaco"/>
              </a:rPr>
              <a:t>downto</a:t>
            </a:r>
            <a:r>
              <a:rPr lang="en-US" sz="1400" b="1" i="0" dirty="0">
                <a:effectLst/>
                <a:latin typeface="Monaco"/>
              </a:rPr>
              <a:t> 0)</a:t>
            </a:r>
          </a:p>
          <a:p>
            <a:pPr algn="l" fontAlgn="base"/>
            <a:r>
              <a:rPr lang="en-US" sz="1400" b="0" i="0" dirty="0">
                <a:effectLst/>
                <a:latin typeface="Monaco"/>
              </a:rPr>
              <a:t>			);</a:t>
            </a:r>
          </a:p>
          <a:p>
            <a:pPr algn="l" fontAlgn="base"/>
            <a:r>
              <a:rPr lang="en-US" sz="1400" b="0" i="0" dirty="0">
                <a:effectLst/>
                <a:latin typeface="Monaco"/>
              </a:rPr>
              <a:t>end Register_8bit;</a:t>
            </a:r>
          </a:p>
        </p:txBody>
      </p:sp>
      <p:sp>
        <p:nvSpPr>
          <p:cNvPr id="12" name="TextBox 11">
            <a:extLst>
              <a:ext uri="{FF2B5EF4-FFF2-40B4-BE49-F238E27FC236}">
                <a16:creationId xmlns:a16="http://schemas.microsoft.com/office/drawing/2014/main" id="{7550BDBD-574A-4765-92A8-F94734A78697}"/>
              </a:ext>
            </a:extLst>
          </p:cNvPr>
          <p:cNvSpPr txBox="1"/>
          <p:nvPr/>
        </p:nvSpPr>
        <p:spPr>
          <a:xfrm>
            <a:off x="613436" y="2846863"/>
            <a:ext cx="4232884" cy="2893100"/>
          </a:xfrm>
          <a:prstGeom prst="rect">
            <a:avLst/>
          </a:prstGeom>
          <a:noFill/>
          <a:ln w="19050">
            <a:solidFill>
              <a:schemeClr val="tx1"/>
            </a:solidFill>
          </a:ln>
        </p:spPr>
        <p:txBody>
          <a:bodyPr wrap="square">
            <a:spAutoFit/>
          </a:bodyPr>
          <a:lstStyle/>
          <a:p>
            <a:pPr algn="l" fontAlgn="base"/>
            <a:r>
              <a:rPr lang="en-US" sz="1400" b="0" i="0" dirty="0">
                <a:effectLst/>
                <a:latin typeface="Monaco"/>
              </a:rPr>
              <a:t>library IEEE;</a:t>
            </a:r>
          </a:p>
          <a:p>
            <a:pPr algn="l" fontAlgn="base"/>
            <a:r>
              <a:rPr lang="en-US" sz="1400" b="0" i="0" dirty="0">
                <a:effectLst/>
                <a:latin typeface="Monaco"/>
              </a:rPr>
              <a:t>use IEEE.STD_LOGIC_1164.ALL;</a:t>
            </a:r>
          </a:p>
          <a:p>
            <a:pPr algn="l" fontAlgn="base"/>
            <a:r>
              <a:rPr lang="en-US" sz="1400" b="0" i="0" dirty="0">
                <a:effectLst/>
                <a:latin typeface="Monaco"/>
              </a:rPr>
              <a:t>use IEEE.NUMERIC_STD.ALL;</a:t>
            </a:r>
          </a:p>
          <a:p>
            <a:pPr algn="l" fontAlgn="base"/>
            <a:endParaRPr lang="en-US" sz="1400" b="0" i="0" dirty="0">
              <a:effectLst/>
              <a:latin typeface="Monaco"/>
            </a:endParaRPr>
          </a:p>
          <a:p>
            <a:pPr algn="l" fontAlgn="base"/>
            <a:endParaRPr lang="en-US" sz="1400" b="0" i="0" dirty="0">
              <a:effectLst/>
              <a:latin typeface="Monaco"/>
            </a:endParaRPr>
          </a:p>
          <a:p>
            <a:pPr algn="l" fontAlgn="base"/>
            <a:r>
              <a:rPr lang="en-US" sz="1400" b="0" i="0" dirty="0">
                <a:effectLst/>
                <a:latin typeface="Monaco"/>
              </a:rPr>
              <a:t>entity Register_8bit is</a:t>
            </a:r>
          </a:p>
          <a:p>
            <a:pPr algn="l" fontAlgn="base"/>
            <a:r>
              <a:rPr lang="en-US" sz="1400" b="0" i="0" dirty="0">
                <a:effectLst/>
                <a:latin typeface="Monaco"/>
              </a:rPr>
              <a:t>    Port ( </a:t>
            </a:r>
          </a:p>
          <a:p>
            <a:pPr algn="l" fontAlgn="base"/>
            <a:r>
              <a:rPr lang="en-US" sz="1400" b="0" i="0" dirty="0">
                <a:effectLst/>
                <a:latin typeface="Monaco"/>
              </a:rPr>
              <a:t>	D                    : in  unsigned (7 </a:t>
            </a:r>
            <a:r>
              <a:rPr lang="en-US" sz="1400" b="0" i="0" dirty="0" err="1">
                <a:effectLst/>
                <a:latin typeface="Monaco"/>
              </a:rPr>
              <a:t>downto</a:t>
            </a:r>
            <a:r>
              <a:rPr lang="en-US" sz="1400" b="0" i="0" dirty="0">
                <a:effectLst/>
                <a:latin typeface="Monaco"/>
              </a:rPr>
              <a:t> 0);</a:t>
            </a:r>
          </a:p>
          <a:p>
            <a:pPr algn="l" fontAlgn="base"/>
            <a:r>
              <a:rPr lang="en-US" sz="1400" b="0" i="0" dirty="0">
                <a:effectLst/>
                <a:latin typeface="Monaco"/>
              </a:rPr>
              <a:t>	Clock 	: in  STD_LOGIC;</a:t>
            </a:r>
          </a:p>
          <a:p>
            <a:pPr algn="l" fontAlgn="base"/>
            <a:r>
              <a:rPr lang="en-US" sz="1400" b="0" i="0" dirty="0">
                <a:effectLst/>
                <a:latin typeface="Monaco"/>
              </a:rPr>
              <a:t>	Reset 	: in  STD_LOGIC;</a:t>
            </a:r>
          </a:p>
          <a:p>
            <a:pPr algn="l" fontAlgn="base"/>
            <a:r>
              <a:rPr lang="en-US" sz="1400" b="0" i="0" dirty="0">
                <a:effectLst/>
                <a:latin typeface="Monaco"/>
              </a:rPr>
              <a:t>	Q 	: out unsigned (7 </a:t>
            </a:r>
            <a:r>
              <a:rPr lang="en-US" sz="1400" b="0" i="0" dirty="0" err="1">
                <a:effectLst/>
                <a:latin typeface="Monaco"/>
              </a:rPr>
              <a:t>downto</a:t>
            </a:r>
            <a:r>
              <a:rPr lang="en-US" sz="1400" b="0" i="0" dirty="0">
                <a:effectLst/>
                <a:latin typeface="Monaco"/>
              </a:rPr>
              <a:t> 0)</a:t>
            </a:r>
          </a:p>
          <a:p>
            <a:pPr algn="l" fontAlgn="base"/>
            <a:r>
              <a:rPr lang="en-US" sz="1400" b="0" i="0" dirty="0">
                <a:effectLst/>
                <a:latin typeface="Monaco"/>
              </a:rPr>
              <a:t>			);</a:t>
            </a:r>
          </a:p>
          <a:p>
            <a:pPr algn="l" fontAlgn="base"/>
            <a:r>
              <a:rPr lang="en-US" sz="1400" b="0" i="0" dirty="0">
                <a:effectLst/>
                <a:latin typeface="Monaco"/>
              </a:rPr>
              <a:t>end Register_8bit;</a:t>
            </a:r>
          </a:p>
        </p:txBody>
      </p:sp>
      <p:sp>
        <p:nvSpPr>
          <p:cNvPr id="5" name="Arrow: Right 4">
            <a:extLst>
              <a:ext uri="{FF2B5EF4-FFF2-40B4-BE49-F238E27FC236}">
                <a16:creationId xmlns:a16="http://schemas.microsoft.com/office/drawing/2014/main" id="{B15F2716-CF38-46E5-A686-EF8B15322547}"/>
              </a:ext>
            </a:extLst>
          </p:cNvPr>
          <p:cNvSpPr/>
          <p:nvPr/>
        </p:nvSpPr>
        <p:spPr>
          <a:xfrm>
            <a:off x="5016137" y="4023360"/>
            <a:ext cx="836023" cy="535577"/>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8211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D1769-447B-4CCE-A258-E9146E3F3387}"/>
              </a:ext>
            </a:extLst>
          </p:cNvPr>
          <p:cNvSpPr>
            <a:spLocks noGrp="1"/>
          </p:cNvSpPr>
          <p:nvPr>
            <p:ph type="title"/>
          </p:nvPr>
        </p:nvSpPr>
        <p:spPr>
          <a:xfrm>
            <a:off x="1066800" y="642594"/>
            <a:ext cx="10058400" cy="911886"/>
          </a:xfrm>
        </p:spPr>
        <p:txBody>
          <a:bodyPr/>
          <a:lstStyle/>
          <a:p>
            <a:r>
              <a:rPr lang="fa-IR" dirty="0">
                <a:cs typeface="B Nazanin" panose="00000400000000000000" pitchFamily="2" charset="-78"/>
              </a:rPr>
              <a:t>شیفت رجیستر</a:t>
            </a:r>
            <a:endParaRPr lang="en-US" dirty="0">
              <a:cs typeface="B Nazanin" panose="00000400000000000000" pitchFamily="2" charset="-78"/>
            </a:endParaRPr>
          </a:p>
        </p:txBody>
      </p:sp>
      <p:sp>
        <p:nvSpPr>
          <p:cNvPr id="4" name="Slide Number Placeholder 3">
            <a:extLst>
              <a:ext uri="{FF2B5EF4-FFF2-40B4-BE49-F238E27FC236}">
                <a16:creationId xmlns:a16="http://schemas.microsoft.com/office/drawing/2014/main" id="{DCDEDE3C-4B70-4490-9528-4D5555435F63}"/>
              </a:ext>
            </a:extLst>
          </p:cNvPr>
          <p:cNvSpPr>
            <a:spLocks noGrp="1"/>
          </p:cNvSpPr>
          <p:nvPr>
            <p:ph type="sldNum" sz="quarter" idx="12"/>
          </p:nvPr>
        </p:nvSpPr>
        <p:spPr/>
        <p:txBody>
          <a:bodyPr/>
          <a:lstStyle/>
          <a:p>
            <a:fld id="{35A3A1A0-FE44-40F2-B3FB-B78369627520}" type="slidenum">
              <a:rPr lang="en-US" smtClean="0"/>
              <a:t>6</a:t>
            </a:fld>
            <a:endParaRPr lang="en-US"/>
          </a:p>
        </p:txBody>
      </p:sp>
      <p:sp>
        <p:nvSpPr>
          <p:cNvPr id="7" name="Content Placeholder 6">
            <a:extLst>
              <a:ext uri="{FF2B5EF4-FFF2-40B4-BE49-F238E27FC236}">
                <a16:creationId xmlns:a16="http://schemas.microsoft.com/office/drawing/2014/main" id="{371C9DF7-642E-4503-8DD0-C48F371E176A}"/>
              </a:ext>
            </a:extLst>
          </p:cNvPr>
          <p:cNvSpPr>
            <a:spLocks noGrp="1"/>
          </p:cNvSpPr>
          <p:nvPr>
            <p:ph idx="1"/>
          </p:nvPr>
        </p:nvSpPr>
        <p:spPr>
          <a:xfrm>
            <a:off x="850900" y="1802674"/>
            <a:ext cx="10592163" cy="4411860"/>
          </a:xfrm>
        </p:spPr>
        <p:txBody>
          <a:bodyPr>
            <a:normAutofit/>
          </a:bodyPr>
          <a:lstStyle/>
          <a:p>
            <a:pPr algn="just" rtl="1">
              <a:buFont typeface="Arial" panose="020B0604020202020204" pitchFamily="34" charset="0"/>
              <a:buChar char="•"/>
            </a:pPr>
            <a:r>
              <a:rPr lang="fa-IR" b="1" dirty="0">
                <a:cs typeface="B Nazanin" panose="00000400000000000000" pitchFamily="2" charset="-78"/>
              </a:rPr>
              <a:t>رجیسترها و شیفت رجیسترها، زنجیره‌ای از فلیپ‌فلاپ‌ها هستند که کنار هم قرار گرفته‌اند. حال اینکه این فلیپ‌فلاپ‌ها به چه نحوی کنار همدیگر قرار بگیرند، می‌توانند تشکیل رجیستر یا شیفت رجیستر را بدهند.</a:t>
            </a:r>
            <a:endParaRPr lang="fa-IR" b="1" i="0" dirty="0">
              <a:solidFill>
                <a:srgbClr val="000000"/>
              </a:solidFill>
              <a:effectLst/>
              <a:latin typeface="vazir"/>
              <a:cs typeface="B Nazanin" panose="00000400000000000000" pitchFamily="2" charset="-78"/>
            </a:endParaRPr>
          </a:p>
          <a:p>
            <a:pPr algn="just" rtl="1">
              <a:buFont typeface="Arial" panose="020B0604020202020204" pitchFamily="34" charset="0"/>
              <a:buChar char="•"/>
            </a:pPr>
            <a:r>
              <a:rPr lang="fa-IR" b="1" dirty="0">
                <a:cs typeface="B Nazanin" panose="00000400000000000000" pitchFamily="2" charset="-78"/>
              </a:rPr>
              <a:t>در رجیسترها خروجی هر فلیپ‌فلاپ به ورودی فلیپ‌فلاپ دیگر متصل نیست، اما در شیفت رجیسترها خروجی هر فلیپ‌فلاپ به ورودی فلیپ‌فلاپ دیگر متصل است.</a:t>
            </a:r>
          </a:p>
          <a:p>
            <a:pPr algn="just" rtl="1">
              <a:buFont typeface="Arial" panose="020B0604020202020204" pitchFamily="34" charset="0"/>
              <a:buChar char="•"/>
            </a:pPr>
            <a:r>
              <a:rPr lang="fa-IR" b="1" i="0" dirty="0">
                <a:solidFill>
                  <a:srgbClr val="000000"/>
                </a:solidFill>
                <a:effectLst/>
                <a:latin typeface="vazir"/>
                <a:cs typeface="B Nazanin" panose="00000400000000000000" pitchFamily="2" charset="-78"/>
              </a:rPr>
              <a:t>اگر </a:t>
            </a:r>
            <a:r>
              <a:rPr lang="en-US" b="1" i="0" dirty="0">
                <a:solidFill>
                  <a:srgbClr val="000000"/>
                </a:solidFill>
                <a:effectLst/>
                <a:latin typeface="vazir"/>
                <a:cs typeface="B Nazanin" panose="00000400000000000000" pitchFamily="2" charset="-78"/>
              </a:rPr>
              <a:t>n</a:t>
            </a:r>
            <a:r>
              <a:rPr lang="fa-IR" b="1" i="0" dirty="0">
                <a:solidFill>
                  <a:srgbClr val="000000"/>
                </a:solidFill>
                <a:effectLst/>
                <a:latin typeface="vazir"/>
                <a:cs typeface="B Nazanin" panose="00000400000000000000" pitchFamily="2" charset="-78"/>
              </a:rPr>
              <a:t> فلیپ‌فلاپ </a:t>
            </a:r>
            <a:r>
              <a:rPr lang="fa-IR" b="1" dirty="0">
                <a:solidFill>
                  <a:srgbClr val="000000"/>
                </a:solidFill>
                <a:latin typeface="vazir"/>
                <a:cs typeface="B Nazanin" panose="00000400000000000000" pitchFamily="2" charset="-78"/>
              </a:rPr>
              <a:t>داشته باشیم و </a:t>
            </a:r>
            <a:r>
              <a:rPr lang="fa-IR" b="1" dirty="0">
                <a:cs typeface="B Nazanin" panose="00000400000000000000" pitchFamily="2" charset="-78"/>
              </a:rPr>
              <a:t>خروجی هر</a:t>
            </a:r>
            <a:r>
              <a:rPr lang="fa-IR" b="1" i="0" dirty="0">
                <a:solidFill>
                  <a:srgbClr val="000000"/>
                </a:solidFill>
                <a:effectLst/>
                <a:latin typeface="vazir"/>
                <a:cs typeface="B Nazanin" panose="00000400000000000000" pitchFamily="2" charset="-78"/>
              </a:rPr>
              <a:t> فلیپ‌فلاپ را به ورودی فلیپ‌فلاپی دیگر متصل کنیم، همچنین ورودی کلاک تمامی این فلیپ‌فلاپ‌ها به هم متصل باشند، آنگاه یک شیفت رجیستر</a:t>
            </a:r>
            <a:r>
              <a:rPr lang="en-US" b="1" i="0" dirty="0">
                <a:solidFill>
                  <a:srgbClr val="000000"/>
                </a:solidFill>
                <a:effectLst/>
                <a:latin typeface="vazir"/>
                <a:cs typeface="B Nazanin" panose="00000400000000000000" pitchFamily="2" charset="-78"/>
              </a:rPr>
              <a:t>n </a:t>
            </a:r>
            <a:r>
              <a:rPr lang="fa-IR" b="1" i="0" dirty="0">
                <a:solidFill>
                  <a:srgbClr val="000000"/>
                </a:solidFill>
                <a:effectLst/>
                <a:latin typeface="vazir"/>
                <a:cs typeface="B Nazanin" panose="00000400000000000000" pitchFamily="2" charset="-78"/>
              </a:rPr>
              <a:t> بیتی سنکرون خواهیم داشت.</a:t>
            </a:r>
          </a:p>
        </p:txBody>
      </p:sp>
      <p:pic>
        <p:nvPicPr>
          <p:cNvPr id="1026" name="Picture 2" descr="Shift Registers">
            <a:extLst>
              <a:ext uri="{FF2B5EF4-FFF2-40B4-BE49-F238E27FC236}">
                <a16:creationId xmlns:a16="http://schemas.microsoft.com/office/drawing/2014/main" id="{89D15BE5-F9C1-4214-88F0-F94F58086D1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2281"/>
          <a:stretch/>
        </p:blipFill>
        <p:spPr bwMode="auto">
          <a:xfrm>
            <a:off x="3152775" y="4566437"/>
            <a:ext cx="5886449" cy="1272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9272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D1769-447B-4CCE-A258-E9146E3F3387}"/>
              </a:ext>
            </a:extLst>
          </p:cNvPr>
          <p:cNvSpPr>
            <a:spLocks noGrp="1"/>
          </p:cNvSpPr>
          <p:nvPr>
            <p:ph type="title"/>
          </p:nvPr>
        </p:nvSpPr>
        <p:spPr>
          <a:xfrm>
            <a:off x="1066800" y="498902"/>
            <a:ext cx="10058400" cy="624503"/>
          </a:xfrm>
        </p:spPr>
        <p:txBody>
          <a:bodyPr>
            <a:normAutofit fontScale="90000"/>
          </a:bodyPr>
          <a:lstStyle/>
          <a:p>
            <a:pPr algn="l"/>
            <a:r>
              <a:rPr lang="fa-IR" sz="4000" dirty="0">
                <a:cs typeface="B Nazanin" panose="00000400000000000000" pitchFamily="2" charset="-78"/>
              </a:rPr>
              <a:t>انواع شیفت رجیسترها</a:t>
            </a:r>
          </a:p>
        </p:txBody>
      </p:sp>
      <p:sp>
        <p:nvSpPr>
          <p:cNvPr id="4" name="Slide Number Placeholder 3">
            <a:extLst>
              <a:ext uri="{FF2B5EF4-FFF2-40B4-BE49-F238E27FC236}">
                <a16:creationId xmlns:a16="http://schemas.microsoft.com/office/drawing/2014/main" id="{DCDEDE3C-4B70-4490-9528-4D5555435F63}"/>
              </a:ext>
            </a:extLst>
          </p:cNvPr>
          <p:cNvSpPr>
            <a:spLocks noGrp="1"/>
          </p:cNvSpPr>
          <p:nvPr>
            <p:ph type="sldNum" sz="quarter" idx="12"/>
          </p:nvPr>
        </p:nvSpPr>
        <p:spPr/>
        <p:txBody>
          <a:bodyPr/>
          <a:lstStyle/>
          <a:p>
            <a:fld id="{35A3A1A0-FE44-40F2-B3FB-B78369627520}" type="slidenum">
              <a:rPr lang="en-US" smtClean="0"/>
              <a:t>7</a:t>
            </a:fld>
            <a:endParaRPr lang="en-US"/>
          </a:p>
        </p:txBody>
      </p:sp>
      <p:sp>
        <p:nvSpPr>
          <p:cNvPr id="3" name="TextBox 2">
            <a:extLst>
              <a:ext uri="{FF2B5EF4-FFF2-40B4-BE49-F238E27FC236}">
                <a16:creationId xmlns:a16="http://schemas.microsoft.com/office/drawing/2014/main" id="{59ED20BE-0480-4617-9CD7-E5FEA3502E51}"/>
              </a:ext>
            </a:extLst>
          </p:cNvPr>
          <p:cNvSpPr txBox="1"/>
          <p:nvPr/>
        </p:nvSpPr>
        <p:spPr>
          <a:xfrm>
            <a:off x="753291" y="1221770"/>
            <a:ext cx="10964092" cy="1815882"/>
          </a:xfrm>
          <a:prstGeom prst="rect">
            <a:avLst/>
          </a:prstGeom>
          <a:noFill/>
        </p:spPr>
        <p:txBody>
          <a:bodyPr wrap="square" rtlCol="0">
            <a:spAutoFit/>
          </a:bodyPr>
          <a:lstStyle/>
          <a:p>
            <a:pPr algn="just" rtl="1"/>
            <a:r>
              <a:rPr lang="fa-IR" sz="1600" b="1" dirty="0">
                <a:cs typeface="B Nazanin" panose="00000400000000000000" pitchFamily="2" charset="-78"/>
              </a:rPr>
              <a:t>ورودی سریال-خروجی سریال </a:t>
            </a:r>
            <a:r>
              <a:rPr lang="en-US" sz="1600" b="1" dirty="0">
                <a:cs typeface="B Nazanin" panose="00000400000000000000" pitchFamily="2" charset="-78"/>
              </a:rPr>
              <a:t>(SISO)</a:t>
            </a:r>
          </a:p>
          <a:p>
            <a:pPr algn="just" rtl="1"/>
            <a:r>
              <a:rPr lang="fa-IR" sz="1600" b="1" dirty="0">
                <a:cs typeface="B Nazanin" panose="00000400000000000000" pitchFamily="2" charset="-78"/>
              </a:rPr>
              <a:t>در این نوع از شیفت رجیسترها، دیتای ورودی به صورت سریال وارد شیفت‌رجیستر می‌شود، یعنی با هر کلاک تنها یک بیت وارد شیفت‌رجیستر خواهد شد. از سوی دیگر در خروجی در هر کلاک تنها یک بیت در دسترس خواهد بود. اینکه کدام بیت در دسترس باشد بستگی به این دارد که شیفت‌رجیستر ما شیفت به راست می‌دهد یا شیفت به چپ.</a:t>
            </a:r>
          </a:p>
          <a:p>
            <a:pPr algn="just" rtl="1"/>
            <a:r>
              <a:rPr lang="fa-IR" sz="1600" b="1" dirty="0">
                <a:cs typeface="B Nazanin" panose="00000400000000000000" pitchFamily="2" charset="-78"/>
              </a:rPr>
              <a:t>ورودی سریال-خروجی موازی </a:t>
            </a:r>
            <a:r>
              <a:rPr lang="en-US" sz="1600" b="1" dirty="0">
                <a:cs typeface="B Nazanin" panose="00000400000000000000" pitchFamily="2" charset="-78"/>
              </a:rPr>
              <a:t>(SIPO)</a:t>
            </a:r>
          </a:p>
          <a:p>
            <a:pPr algn="just" rtl="1"/>
            <a:r>
              <a:rPr lang="fa-IR" sz="1600" b="1" dirty="0">
                <a:cs typeface="B Nazanin" panose="00000400000000000000" pitchFamily="2" charset="-78"/>
              </a:rPr>
              <a:t>در این نوع از شیفت رجیسترها، دیتای ورودی به صورت سریال وارد شیفت‌رجیستر می‌شود، اما در خروجی تنها در یک کلاک می‌توانیم به تمامی بیت‌ها دسترسی داشته باشیم.</a:t>
            </a:r>
          </a:p>
        </p:txBody>
      </p:sp>
      <p:pic>
        <p:nvPicPr>
          <p:cNvPr id="3074" name="Picture 2" descr="Shift Registers">
            <a:extLst>
              <a:ext uri="{FF2B5EF4-FFF2-40B4-BE49-F238E27FC236}">
                <a16:creationId xmlns:a16="http://schemas.microsoft.com/office/drawing/2014/main" id="{AF5941AD-1D5E-400E-9329-6E1B93011FDE}"/>
              </a:ext>
            </a:extLst>
          </p:cNvPr>
          <p:cNvPicPr>
            <a:picLocks noGrp="1" noChangeAspect="1" noChangeArrowheads="1"/>
          </p:cNvPicPr>
          <p:nvPr>
            <p:ph idx="1"/>
          </p:nvPr>
        </p:nvPicPr>
        <p:blipFill>
          <a:blip r:embed="rId2">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a:off x="438098" y="2802904"/>
            <a:ext cx="7166168" cy="301620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E001470-8BC1-44AF-9750-45EDF8DE681E}"/>
              </a:ext>
            </a:extLst>
          </p:cNvPr>
          <p:cNvSpPr txBox="1"/>
          <p:nvPr/>
        </p:nvSpPr>
        <p:spPr>
          <a:xfrm>
            <a:off x="7289073" y="3220533"/>
            <a:ext cx="4422829" cy="2308324"/>
          </a:xfrm>
          <a:prstGeom prst="rect">
            <a:avLst/>
          </a:prstGeom>
          <a:noFill/>
        </p:spPr>
        <p:txBody>
          <a:bodyPr wrap="square">
            <a:spAutoFit/>
          </a:bodyPr>
          <a:lstStyle/>
          <a:p>
            <a:pPr algn="just" rtl="1"/>
            <a:r>
              <a:rPr lang="fa-IR" sz="1600" b="1" dirty="0">
                <a:cs typeface="B Nazanin" panose="00000400000000000000" pitchFamily="2" charset="-78"/>
              </a:rPr>
              <a:t>ورودی موازی-خروجی موازی </a:t>
            </a:r>
            <a:r>
              <a:rPr lang="en-US" sz="1600" b="1" dirty="0">
                <a:cs typeface="B Nazanin" panose="00000400000000000000" pitchFamily="2" charset="-78"/>
              </a:rPr>
              <a:t>(PIPO)</a:t>
            </a:r>
          </a:p>
          <a:p>
            <a:pPr algn="just" rtl="1"/>
            <a:r>
              <a:rPr lang="fa-IR" sz="1600" b="1" dirty="0">
                <a:cs typeface="B Nazanin" panose="00000400000000000000" pitchFamily="2" charset="-78"/>
              </a:rPr>
              <a:t>در این نوع از شیفت رجیسترها تنها در یک کلاک می‌توان تمامی بیت‌های شیفت‌رجیستر را مقدار دهی کرد، در خروجی نیز می‌توانیم تنها در یک کلاک به تمامی بیت‌ها دسترسی داشته باشیم.</a:t>
            </a:r>
          </a:p>
          <a:p>
            <a:pPr algn="just" rtl="1"/>
            <a:r>
              <a:rPr lang="fa-IR" sz="1600" b="1" dirty="0">
                <a:cs typeface="B Nazanin" panose="00000400000000000000" pitchFamily="2" charset="-78"/>
              </a:rPr>
              <a:t>ورودی موازی-خروجی سریال </a:t>
            </a:r>
            <a:r>
              <a:rPr lang="en-US" sz="1600" b="1" dirty="0">
                <a:cs typeface="B Nazanin" panose="00000400000000000000" pitchFamily="2" charset="-78"/>
              </a:rPr>
              <a:t>(PISO)</a:t>
            </a:r>
          </a:p>
          <a:p>
            <a:pPr algn="just" rtl="1"/>
            <a:r>
              <a:rPr lang="fa-IR" sz="1600" b="1" dirty="0">
                <a:cs typeface="B Nazanin" panose="00000400000000000000" pitchFamily="2" charset="-78"/>
              </a:rPr>
              <a:t>در این نوع از شیفت رجیسترها تنها در یک کلاک می‌توان تمامی بیت‌ها را مقدار دهی کرد، اما در خروجی با هر کلاک تنها به یک بیت دسترسی خواهیم داشت.</a:t>
            </a:r>
            <a:endParaRPr lang="en-US" sz="1600" b="1" dirty="0">
              <a:cs typeface="B Nazanin" panose="00000400000000000000" pitchFamily="2" charset="-78"/>
            </a:endParaRPr>
          </a:p>
        </p:txBody>
      </p:sp>
    </p:spTree>
    <p:extLst>
      <p:ext uri="{BB962C8B-B14F-4D97-AF65-F5344CB8AC3E}">
        <p14:creationId xmlns:p14="http://schemas.microsoft.com/office/powerpoint/2010/main" val="3299001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D1769-447B-4CCE-A258-E9146E3F3387}"/>
              </a:ext>
            </a:extLst>
          </p:cNvPr>
          <p:cNvSpPr>
            <a:spLocks noGrp="1"/>
          </p:cNvSpPr>
          <p:nvPr>
            <p:ph type="title"/>
          </p:nvPr>
        </p:nvSpPr>
        <p:spPr>
          <a:xfrm>
            <a:off x="1066800" y="511964"/>
            <a:ext cx="10058400" cy="524405"/>
          </a:xfrm>
        </p:spPr>
        <p:txBody>
          <a:bodyPr>
            <a:normAutofit fontScale="90000"/>
          </a:bodyPr>
          <a:lstStyle/>
          <a:p>
            <a:r>
              <a:rPr lang="en-US" dirty="0">
                <a:cs typeface="B Nazanin" panose="00000400000000000000" pitchFamily="2" charset="-78"/>
              </a:rPr>
              <a:t>SIPO</a:t>
            </a:r>
          </a:p>
        </p:txBody>
      </p:sp>
      <p:sp>
        <p:nvSpPr>
          <p:cNvPr id="4" name="Slide Number Placeholder 3">
            <a:extLst>
              <a:ext uri="{FF2B5EF4-FFF2-40B4-BE49-F238E27FC236}">
                <a16:creationId xmlns:a16="http://schemas.microsoft.com/office/drawing/2014/main" id="{DCDEDE3C-4B70-4490-9528-4D5555435F63}"/>
              </a:ext>
            </a:extLst>
          </p:cNvPr>
          <p:cNvSpPr>
            <a:spLocks noGrp="1"/>
          </p:cNvSpPr>
          <p:nvPr>
            <p:ph type="sldNum" sz="quarter" idx="12"/>
          </p:nvPr>
        </p:nvSpPr>
        <p:spPr/>
        <p:txBody>
          <a:bodyPr/>
          <a:lstStyle/>
          <a:p>
            <a:fld id="{35A3A1A0-FE44-40F2-B3FB-B78369627520}" type="slidenum">
              <a:rPr lang="en-US" smtClean="0"/>
              <a:t>8</a:t>
            </a:fld>
            <a:endParaRPr lang="en-US"/>
          </a:p>
        </p:txBody>
      </p:sp>
      <p:sp>
        <p:nvSpPr>
          <p:cNvPr id="6" name="TextBox 5">
            <a:extLst>
              <a:ext uri="{FF2B5EF4-FFF2-40B4-BE49-F238E27FC236}">
                <a16:creationId xmlns:a16="http://schemas.microsoft.com/office/drawing/2014/main" id="{A2CA9DFE-2B1F-46DA-97C3-EF9929ADB365}"/>
              </a:ext>
            </a:extLst>
          </p:cNvPr>
          <p:cNvSpPr txBox="1"/>
          <p:nvPr/>
        </p:nvSpPr>
        <p:spPr>
          <a:xfrm>
            <a:off x="456682" y="2090172"/>
            <a:ext cx="2832405" cy="2677656"/>
          </a:xfrm>
          <a:prstGeom prst="rect">
            <a:avLst/>
          </a:prstGeom>
          <a:noFill/>
          <a:ln w="19050">
            <a:solidFill>
              <a:schemeClr val="tx1"/>
            </a:solidFill>
          </a:ln>
        </p:spPr>
        <p:txBody>
          <a:bodyPr wrap="square">
            <a:spAutoFit/>
          </a:bodyPr>
          <a:lstStyle/>
          <a:p>
            <a:pPr algn="l" fontAlgn="base"/>
            <a:r>
              <a:rPr lang="en-US" sz="1400" b="0" i="0" dirty="0">
                <a:solidFill>
                  <a:srgbClr val="004ED0"/>
                </a:solidFill>
                <a:effectLst/>
                <a:latin typeface="inherit"/>
              </a:rPr>
              <a:t>library </a:t>
            </a:r>
            <a:r>
              <a:rPr lang="en-US" sz="1400" b="0" i="0" dirty="0">
                <a:solidFill>
                  <a:srgbClr val="002D7A"/>
                </a:solidFill>
                <a:effectLst/>
                <a:latin typeface="inherit"/>
              </a:rPr>
              <a:t>IEEE</a:t>
            </a:r>
            <a:r>
              <a:rPr lang="en-US" sz="1400" b="0" i="0" dirty="0">
                <a:solidFill>
                  <a:srgbClr val="333333"/>
                </a:solidFill>
                <a:effectLst/>
                <a:latin typeface="inherit"/>
              </a:rPr>
              <a:t>;</a:t>
            </a:r>
            <a:endParaRPr lang="en-US" sz="1400" b="0" i="0" dirty="0">
              <a:solidFill>
                <a:srgbClr val="000000"/>
              </a:solidFill>
              <a:effectLst/>
              <a:latin typeface="Monaco"/>
            </a:endParaRPr>
          </a:p>
          <a:p>
            <a:pPr algn="l" fontAlgn="base"/>
            <a:r>
              <a:rPr lang="en-US" sz="1400" b="0" i="0" dirty="0">
                <a:solidFill>
                  <a:srgbClr val="800080"/>
                </a:solidFill>
                <a:effectLst/>
                <a:latin typeface="inherit"/>
              </a:rPr>
              <a:t>use</a:t>
            </a:r>
            <a:r>
              <a:rPr lang="en-US" sz="1400" b="0" i="0" dirty="0">
                <a:solidFill>
                  <a:srgbClr val="006FE0"/>
                </a:solidFill>
                <a:effectLst/>
                <a:latin typeface="inherit"/>
              </a:rPr>
              <a:t> </a:t>
            </a:r>
            <a:r>
              <a:rPr lang="en-US" sz="1400" b="0" i="0" dirty="0">
                <a:solidFill>
                  <a:srgbClr val="002D7A"/>
                </a:solidFill>
                <a:effectLst/>
                <a:latin typeface="inherit"/>
              </a:rPr>
              <a:t>IEEE</a:t>
            </a:r>
            <a:r>
              <a:rPr lang="en-US" sz="1400" b="0" i="0" dirty="0">
                <a:solidFill>
                  <a:srgbClr val="333333"/>
                </a:solidFill>
                <a:effectLst/>
                <a:latin typeface="inherit"/>
              </a:rPr>
              <a:t>.</a:t>
            </a:r>
            <a:r>
              <a:rPr lang="en-US" sz="1400" b="0" i="0" dirty="0">
                <a:solidFill>
                  <a:srgbClr val="002D7A"/>
                </a:solidFill>
                <a:effectLst/>
                <a:latin typeface="inherit"/>
              </a:rPr>
              <a:t>STD_LOGIC_1164</a:t>
            </a:r>
            <a:r>
              <a:rPr lang="en-US" sz="1400" b="0" i="0" dirty="0">
                <a:solidFill>
                  <a:srgbClr val="333333"/>
                </a:solidFill>
                <a:effectLst/>
                <a:latin typeface="inherit"/>
              </a:rPr>
              <a:t>.</a:t>
            </a:r>
            <a:r>
              <a:rPr lang="en-US" sz="1400" b="0" i="0" dirty="0">
                <a:solidFill>
                  <a:srgbClr val="002D7A"/>
                </a:solidFill>
                <a:effectLst/>
                <a:latin typeface="inherit"/>
              </a:rPr>
              <a:t>ALL</a:t>
            </a:r>
            <a:r>
              <a:rPr lang="en-US" sz="1400" b="0" i="0" dirty="0">
                <a:solidFill>
                  <a:srgbClr val="333333"/>
                </a:solidFill>
                <a:effectLst/>
                <a:latin typeface="inherit"/>
              </a:rPr>
              <a:t>;</a:t>
            </a:r>
            <a:endParaRPr lang="en-US" sz="1400" b="0" i="0" dirty="0">
              <a:solidFill>
                <a:srgbClr val="000000"/>
              </a:solidFill>
              <a:effectLst/>
              <a:latin typeface="Monaco"/>
            </a:endParaRPr>
          </a:p>
          <a:p>
            <a:pPr algn="l" fontAlgn="base"/>
            <a:r>
              <a:rPr lang="en-US" sz="1400" b="0" i="0" dirty="0">
                <a:solidFill>
                  <a:srgbClr val="800080"/>
                </a:solidFill>
                <a:effectLst/>
                <a:latin typeface="inherit"/>
              </a:rPr>
              <a:t>use</a:t>
            </a:r>
            <a:r>
              <a:rPr lang="en-US" sz="1400" b="0" i="0" dirty="0">
                <a:solidFill>
                  <a:srgbClr val="006FE0"/>
                </a:solidFill>
                <a:effectLst/>
                <a:latin typeface="inherit"/>
              </a:rPr>
              <a:t> </a:t>
            </a:r>
            <a:r>
              <a:rPr lang="en-US" sz="1400" b="0" i="0" dirty="0">
                <a:solidFill>
                  <a:srgbClr val="002D7A"/>
                </a:solidFill>
                <a:effectLst/>
                <a:latin typeface="inherit"/>
              </a:rPr>
              <a:t>IEEE</a:t>
            </a:r>
            <a:r>
              <a:rPr lang="en-US" sz="1400" b="0" i="0" dirty="0">
                <a:solidFill>
                  <a:srgbClr val="333333"/>
                </a:solidFill>
                <a:effectLst/>
                <a:latin typeface="inherit"/>
              </a:rPr>
              <a:t>.</a:t>
            </a:r>
            <a:r>
              <a:rPr lang="en-US" sz="1400" b="0" i="0" dirty="0">
                <a:solidFill>
                  <a:srgbClr val="002D7A"/>
                </a:solidFill>
                <a:effectLst/>
                <a:latin typeface="inherit"/>
              </a:rPr>
              <a:t>NUMERIC_STD</a:t>
            </a:r>
            <a:r>
              <a:rPr lang="en-US" sz="1400" b="0" i="0" dirty="0">
                <a:solidFill>
                  <a:srgbClr val="333333"/>
                </a:solidFill>
                <a:effectLst/>
                <a:latin typeface="inherit"/>
              </a:rPr>
              <a:t>.</a:t>
            </a:r>
            <a:r>
              <a:rPr lang="en-US" sz="1400" b="0" i="0" dirty="0">
                <a:solidFill>
                  <a:srgbClr val="002D7A"/>
                </a:solidFill>
                <a:effectLst/>
                <a:latin typeface="inherit"/>
              </a:rPr>
              <a:t>ALL</a:t>
            </a:r>
            <a:r>
              <a:rPr lang="en-US" sz="1400" b="0" i="0" dirty="0">
                <a:solidFill>
                  <a:srgbClr val="333333"/>
                </a:solidFill>
                <a:effectLst/>
                <a:latin typeface="inherit"/>
              </a:rPr>
              <a:t>;</a:t>
            </a:r>
            <a:endParaRPr lang="en-US" sz="1400" b="0" i="0" dirty="0">
              <a:solidFill>
                <a:srgbClr val="000000"/>
              </a:solidFill>
              <a:effectLst/>
              <a:latin typeface="Monaco"/>
            </a:endParaRPr>
          </a:p>
          <a:p>
            <a:pPr algn="l" fontAlgn="base"/>
            <a:r>
              <a:rPr lang="en-US" sz="1400" b="0" i="0" dirty="0">
                <a:solidFill>
                  <a:srgbClr val="000000"/>
                </a:solidFill>
                <a:effectLst/>
                <a:latin typeface="Monaco"/>
              </a:rPr>
              <a:t> </a:t>
            </a:r>
          </a:p>
          <a:p>
            <a:pPr algn="l" fontAlgn="base"/>
            <a:r>
              <a:rPr lang="en-US" sz="1400" b="0" i="0" dirty="0">
                <a:solidFill>
                  <a:srgbClr val="000000"/>
                </a:solidFill>
                <a:effectLst/>
                <a:latin typeface="Monaco"/>
              </a:rPr>
              <a:t> </a:t>
            </a:r>
          </a:p>
          <a:p>
            <a:pPr algn="l" fontAlgn="base"/>
            <a:r>
              <a:rPr lang="en-US" sz="1400" b="0" i="0" dirty="0">
                <a:solidFill>
                  <a:srgbClr val="004ED0"/>
                </a:solidFill>
                <a:effectLst/>
                <a:latin typeface="inherit"/>
              </a:rPr>
              <a:t>entity </a:t>
            </a:r>
            <a:r>
              <a:rPr lang="en-US" sz="1400" b="0" i="0" dirty="0" err="1">
                <a:solidFill>
                  <a:srgbClr val="004ED0"/>
                </a:solidFill>
                <a:effectLst/>
                <a:latin typeface="inherit"/>
              </a:rPr>
              <a:t>Shift_Register</a:t>
            </a:r>
            <a:r>
              <a:rPr lang="en-US" sz="1400" b="0" i="0" dirty="0">
                <a:solidFill>
                  <a:srgbClr val="004ED0"/>
                </a:solidFill>
                <a:effectLst/>
                <a:latin typeface="inherit"/>
              </a:rPr>
              <a:t> </a:t>
            </a:r>
            <a:r>
              <a:rPr lang="en-US" sz="1400" b="0" i="0" dirty="0">
                <a:solidFill>
                  <a:srgbClr val="800080"/>
                </a:solidFill>
                <a:effectLst/>
                <a:latin typeface="inherit"/>
              </a:rPr>
              <a:t>is</a:t>
            </a:r>
            <a:endParaRPr lang="en-US" sz="1400" b="0" i="0" dirty="0">
              <a:solidFill>
                <a:srgbClr val="000000"/>
              </a:solidFill>
              <a:effectLst/>
              <a:latin typeface="Monaco"/>
            </a:endParaRPr>
          </a:p>
          <a:p>
            <a:pPr algn="l" fontAlgn="base"/>
            <a:r>
              <a:rPr lang="en-US" sz="1400" b="0" i="0" dirty="0">
                <a:solidFill>
                  <a:srgbClr val="006FE0"/>
                </a:solidFill>
                <a:effectLst/>
                <a:latin typeface="inherit"/>
              </a:rPr>
              <a:t>    </a:t>
            </a:r>
            <a:r>
              <a:rPr lang="en-US" sz="1400" b="0" i="0" dirty="0">
                <a:solidFill>
                  <a:srgbClr val="004ED0"/>
                </a:solidFill>
                <a:effectLst/>
                <a:latin typeface="inherit"/>
              </a:rPr>
              <a:t>Port</a:t>
            </a:r>
            <a:r>
              <a:rPr lang="en-US" sz="1400" b="0" i="0" dirty="0">
                <a:solidFill>
                  <a:srgbClr val="006FE0"/>
                </a:solidFill>
                <a:effectLst/>
                <a:latin typeface="inherit"/>
              </a:rPr>
              <a:t> </a:t>
            </a:r>
            <a:r>
              <a:rPr lang="en-US" sz="1400" b="0" i="0" dirty="0">
                <a:solidFill>
                  <a:srgbClr val="333333"/>
                </a:solidFill>
                <a:effectLst/>
                <a:latin typeface="inherit"/>
              </a:rPr>
              <a:t>(</a:t>
            </a:r>
            <a:r>
              <a:rPr lang="en-US" sz="1400" b="0" i="0" dirty="0">
                <a:solidFill>
                  <a:srgbClr val="006FE0"/>
                </a:solidFill>
                <a:effectLst/>
                <a:latin typeface="inherit"/>
              </a:rPr>
              <a:t> </a:t>
            </a:r>
            <a:endParaRPr lang="en-US" sz="1400" b="0" i="0" dirty="0">
              <a:solidFill>
                <a:srgbClr val="000000"/>
              </a:solidFill>
              <a:effectLst/>
              <a:latin typeface="Monaco"/>
            </a:endParaRPr>
          </a:p>
          <a:p>
            <a:pPr algn="l" fontAlgn="base"/>
            <a:r>
              <a:rPr lang="en-US" sz="1400" b="0" i="0" dirty="0">
                <a:solidFill>
                  <a:srgbClr val="002D7A"/>
                </a:solidFill>
                <a:effectLst/>
                <a:latin typeface="inherit"/>
              </a:rPr>
              <a:t>Input</a:t>
            </a:r>
            <a:r>
              <a:rPr lang="en-US" sz="1400" b="0" i="0" dirty="0">
                <a:solidFill>
                  <a:srgbClr val="006FE0"/>
                </a:solidFill>
                <a:effectLst/>
                <a:latin typeface="inherit"/>
              </a:rPr>
              <a:t> : </a:t>
            </a:r>
            <a:r>
              <a:rPr lang="en-US" sz="1400" b="0" i="0" dirty="0">
                <a:solidFill>
                  <a:srgbClr val="800080"/>
                </a:solidFill>
                <a:effectLst/>
                <a:latin typeface="inherit"/>
              </a:rPr>
              <a:t>in</a:t>
            </a:r>
            <a:r>
              <a:rPr lang="en-US" sz="1400" b="0" i="0" dirty="0">
                <a:solidFill>
                  <a:srgbClr val="006FE0"/>
                </a:solidFill>
                <a:effectLst/>
                <a:latin typeface="inherit"/>
              </a:rPr>
              <a:t>   </a:t>
            </a:r>
            <a:r>
              <a:rPr lang="en-US" sz="1400" b="0" i="0" dirty="0">
                <a:solidFill>
                  <a:srgbClr val="002D7A"/>
                </a:solidFill>
                <a:effectLst/>
                <a:latin typeface="inherit"/>
              </a:rPr>
              <a:t>STD_LOGIC</a:t>
            </a:r>
            <a:r>
              <a:rPr lang="en-US" sz="1400" b="0" i="0" dirty="0">
                <a:solidFill>
                  <a:srgbClr val="333333"/>
                </a:solidFill>
                <a:effectLst/>
                <a:latin typeface="inherit"/>
              </a:rPr>
              <a:t>;</a:t>
            </a:r>
            <a:endParaRPr lang="en-US" sz="1400" b="0" i="0" dirty="0">
              <a:solidFill>
                <a:srgbClr val="000000"/>
              </a:solidFill>
              <a:effectLst/>
              <a:latin typeface="Monaco"/>
            </a:endParaRPr>
          </a:p>
          <a:p>
            <a:pPr algn="l" fontAlgn="base"/>
            <a:r>
              <a:rPr lang="en-US" sz="1400" b="0" i="0" dirty="0">
                <a:solidFill>
                  <a:srgbClr val="002D7A"/>
                </a:solidFill>
                <a:effectLst/>
                <a:latin typeface="inherit"/>
              </a:rPr>
              <a:t>Clock</a:t>
            </a:r>
            <a:r>
              <a:rPr lang="en-US" sz="1400" b="0" i="0" dirty="0">
                <a:solidFill>
                  <a:srgbClr val="006FE0"/>
                </a:solidFill>
                <a:effectLst/>
                <a:latin typeface="inherit"/>
              </a:rPr>
              <a:t> : </a:t>
            </a:r>
            <a:r>
              <a:rPr lang="en-US" sz="1400" b="0" i="0" dirty="0">
                <a:solidFill>
                  <a:srgbClr val="800080"/>
                </a:solidFill>
                <a:effectLst/>
                <a:latin typeface="inherit"/>
              </a:rPr>
              <a:t>in</a:t>
            </a:r>
            <a:r>
              <a:rPr lang="en-US" sz="1400" b="0" i="0" dirty="0">
                <a:solidFill>
                  <a:srgbClr val="006FE0"/>
                </a:solidFill>
                <a:effectLst/>
                <a:latin typeface="inherit"/>
              </a:rPr>
              <a:t>   </a:t>
            </a:r>
            <a:r>
              <a:rPr lang="en-US" sz="1400" b="0" i="0" dirty="0">
                <a:solidFill>
                  <a:srgbClr val="002D7A"/>
                </a:solidFill>
                <a:effectLst/>
                <a:latin typeface="inherit"/>
              </a:rPr>
              <a:t>STD_LOGIC</a:t>
            </a:r>
            <a:r>
              <a:rPr lang="en-US" sz="1400" b="0" i="0" dirty="0">
                <a:solidFill>
                  <a:srgbClr val="333333"/>
                </a:solidFill>
                <a:effectLst/>
                <a:latin typeface="inherit"/>
              </a:rPr>
              <a:t>;</a:t>
            </a:r>
            <a:endParaRPr lang="en-US" sz="1400" b="0" i="0" dirty="0">
              <a:solidFill>
                <a:srgbClr val="000000"/>
              </a:solidFill>
              <a:effectLst/>
              <a:latin typeface="Monaco"/>
            </a:endParaRPr>
          </a:p>
          <a:p>
            <a:pPr algn="l" fontAlgn="base"/>
            <a:r>
              <a:rPr lang="en-US" sz="1400" b="0" i="0" dirty="0">
                <a:solidFill>
                  <a:srgbClr val="002D7A"/>
                </a:solidFill>
                <a:effectLst/>
                <a:latin typeface="inherit"/>
              </a:rPr>
              <a:t>Output</a:t>
            </a:r>
            <a:r>
              <a:rPr lang="en-US" sz="1400" b="0" i="0" dirty="0">
                <a:solidFill>
                  <a:srgbClr val="006FE0"/>
                </a:solidFill>
                <a:effectLst/>
                <a:latin typeface="inherit"/>
              </a:rPr>
              <a:t> : </a:t>
            </a:r>
            <a:r>
              <a:rPr lang="en-US" sz="1400" b="0" i="0" dirty="0">
                <a:solidFill>
                  <a:srgbClr val="004ED0"/>
                </a:solidFill>
                <a:effectLst/>
                <a:latin typeface="inherit"/>
              </a:rPr>
              <a:t>out </a:t>
            </a:r>
            <a:r>
              <a:rPr lang="en-US" sz="1400" b="0" i="0" dirty="0">
                <a:solidFill>
                  <a:srgbClr val="800080"/>
                </a:solidFill>
                <a:effectLst/>
                <a:latin typeface="inherit"/>
              </a:rPr>
              <a:t>unsigned</a:t>
            </a:r>
            <a:r>
              <a:rPr lang="en-US" sz="1400" b="0" i="0" dirty="0">
                <a:solidFill>
                  <a:srgbClr val="006FE0"/>
                </a:solidFill>
                <a:effectLst/>
                <a:latin typeface="inherit"/>
              </a:rPr>
              <a:t> </a:t>
            </a:r>
            <a:r>
              <a:rPr lang="en-US" sz="1400" b="0" i="0" dirty="0">
                <a:solidFill>
                  <a:srgbClr val="333333"/>
                </a:solidFill>
                <a:effectLst/>
                <a:latin typeface="inherit"/>
              </a:rPr>
              <a:t>(</a:t>
            </a:r>
            <a:r>
              <a:rPr lang="en-US" sz="1400" b="0" i="0" dirty="0">
                <a:solidFill>
                  <a:srgbClr val="CE0000"/>
                </a:solidFill>
                <a:effectLst/>
                <a:latin typeface="inherit"/>
              </a:rPr>
              <a:t>7</a:t>
            </a:r>
            <a:r>
              <a:rPr lang="en-US" sz="1400" b="0" i="0" dirty="0">
                <a:solidFill>
                  <a:srgbClr val="006FE0"/>
                </a:solidFill>
                <a:effectLst/>
                <a:latin typeface="inherit"/>
              </a:rPr>
              <a:t> </a:t>
            </a:r>
            <a:r>
              <a:rPr lang="en-US" sz="1400" b="0" i="0" dirty="0" err="1">
                <a:solidFill>
                  <a:srgbClr val="000000"/>
                </a:solidFill>
                <a:effectLst/>
                <a:latin typeface="inherit"/>
              </a:rPr>
              <a:t>downto</a:t>
            </a:r>
            <a:r>
              <a:rPr lang="en-US" sz="1400" b="0" i="0" dirty="0">
                <a:solidFill>
                  <a:srgbClr val="006FE0"/>
                </a:solidFill>
                <a:effectLst/>
                <a:latin typeface="inherit"/>
              </a:rPr>
              <a:t> </a:t>
            </a:r>
            <a:r>
              <a:rPr lang="en-US" sz="1400" b="0" i="0" dirty="0">
                <a:solidFill>
                  <a:srgbClr val="CE0000"/>
                </a:solidFill>
                <a:effectLst/>
                <a:latin typeface="inherit"/>
              </a:rPr>
              <a:t>0</a:t>
            </a:r>
            <a:r>
              <a:rPr lang="en-US" sz="1400" b="0" i="0" dirty="0">
                <a:solidFill>
                  <a:srgbClr val="333333"/>
                </a:solidFill>
                <a:effectLst/>
                <a:latin typeface="inherit"/>
              </a:rPr>
              <a:t>)</a:t>
            </a:r>
            <a:endParaRPr lang="en-US" sz="1400" b="0" i="0" dirty="0">
              <a:solidFill>
                <a:srgbClr val="000000"/>
              </a:solidFill>
              <a:effectLst/>
              <a:latin typeface="Monaco"/>
            </a:endParaRPr>
          </a:p>
          <a:p>
            <a:pPr algn="l" fontAlgn="base"/>
            <a:r>
              <a:rPr lang="en-US" sz="1400" b="0" i="0" dirty="0">
                <a:solidFill>
                  <a:srgbClr val="333333"/>
                </a:solidFill>
                <a:effectLst/>
                <a:latin typeface="inherit"/>
              </a:rPr>
              <a:t>);</a:t>
            </a:r>
            <a:endParaRPr lang="en-US" sz="1400" b="0" i="0" dirty="0">
              <a:solidFill>
                <a:srgbClr val="000000"/>
              </a:solidFill>
              <a:effectLst/>
              <a:latin typeface="Monaco"/>
            </a:endParaRPr>
          </a:p>
          <a:p>
            <a:pPr algn="l" fontAlgn="base"/>
            <a:r>
              <a:rPr lang="en-US" sz="1400" b="0" i="0" dirty="0">
                <a:solidFill>
                  <a:srgbClr val="800080"/>
                </a:solidFill>
                <a:effectLst/>
                <a:latin typeface="inherit"/>
              </a:rPr>
              <a:t>end</a:t>
            </a:r>
            <a:r>
              <a:rPr lang="en-US" sz="1400" b="0" i="0" dirty="0">
                <a:solidFill>
                  <a:srgbClr val="006FE0"/>
                </a:solidFill>
                <a:effectLst/>
                <a:latin typeface="inherit"/>
              </a:rPr>
              <a:t> </a:t>
            </a:r>
            <a:r>
              <a:rPr lang="en-US" sz="1400" b="0" i="0" dirty="0" err="1">
                <a:solidFill>
                  <a:srgbClr val="002D7A"/>
                </a:solidFill>
                <a:effectLst/>
                <a:latin typeface="inherit"/>
              </a:rPr>
              <a:t>Shift_Register</a:t>
            </a:r>
            <a:r>
              <a:rPr lang="en-US" sz="1400" b="0" i="0" dirty="0">
                <a:solidFill>
                  <a:srgbClr val="333333"/>
                </a:solidFill>
                <a:effectLst/>
                <a:latin typeface="inherit"/>
              </a:rPr>
              <a:t>;</a:t>
            </a:r>
            <a:endParaRPr lang="en-US" sz="1400" b="0" i="0" dirty="0">
              <a:solidFill>
                <a:srgbClr val="000000"/>
              </a:solidFill>
              <a:effectLst/>
              <a:latin typeface="Monaco"/>
            </a:endParaRPr>
          </a:p>
        </p:txBody>
      </p:sp>
      <p:sp>
        <p:nvSpPr>
          <p:cNvPr id="8" name="TextBox 7">
            <a:extLst>
              <a:ext uri="{FF2B5EF4-FFF2-40B4-BE49-F238E27FC236}">
                <a16:creationId xmlns:a16="http://schemas.microsoft.com/office/drawing/2014/main" id="{AB577667-62D4-4D97-A511-F7CC405C4995}"/>
              </a:ext>
            </a:extLst>
          </p:cNvPr>
          <p:cNvSpPr txBox="1"/>
          <p:nvPr/>
        </p:nvSpPr>
        <p:spPr>
          <a:xfrm>
            <a:off x="3373238" y="1303824"/>
            <a:ext cx="4177093" cy="5047536"/>
          </a:xfrm>
          <a:prstGeom prst="rect">
            <a:avLst/>
          </a:prstGeom>
          <a:noFill/>
          <a:ln w="19050">
            <a:solidFill>
              <a:schemeClr val="tx1"/>
            </a:solidFill>
          </a:ln>
        </p:spPr>
        <p:txBody>
          <a:bodyPr wrap="square">
            <a:spAutoFit/>
          </a:bodyPr>
          <a:lstStyle/>
          <a:p>
            <a:pPr algn="l" fontAlgn="base"/>
            <a:r>
              <a:rPr lang="en-US" sz="1400" b="0" i="0" dirty="0">
                <a:solidFill>
                  <a:srgbClr val="004ED0"/>
                </a:solidFill>
                <a:effectLst/>
                <a:latin typeface="inherit"/>
              </a:rPr>
              <a:t>architecture Behavioral of </a:t>
            </a:r>
            <a:r>
              <a:rPr lang="en-US" sz="1400" b="0" i="0" dirty="0" err="1">
                <a:solidFill>
                  <a:srgbClr val="004ED0"/>
                </a:solidFill>
                <a:effectLst/>
                <a:latin typeface="inherit"/>
              </a:rPr>
              <a:t>Shift_Register</a:t>
            </a:r>
            <a:r>
              <a:rPr lang="en-US" sz="1400" b="0" i="0" dirty="0">
                <a:solidFill>
                  <a:srgbClr val="004ED0"/>
                </a:solidFill>
                <a:effectLst/>
                <a:latin typeface="inherit"/>
              </a:rPr>
              <a:t> </a:t>
            </a:r>
            <a:r>
              <a:rPr lang="en-US" sz="1400" b="0" i="0" dirty="0">
                <a:solidFill>
                  <a:srgbClr val="800080"/>
                </a:solidFill>
                <a:effectLst/>
                <a:latin typeface="inherit"/>
              </a:rPr>
              <a:t>is</a:t>
            </a:r>
            <a:endParaRPr lang="en-US" sz="1400" b="0" i="0" dirty="0">
              <a:solidFill>
                <a:srgbClr val="000000"/>
              </a:solidFill>
              <a:effectLst/>
              <a:latin typeface="Monaco"/>
            </a:endParaRPr>
          </a:p>
          <a:p>
            <a:pPr algn="l" fontAlgn="base"/>
            <a:r>
              <a:rPr lang="en-US" sz="1400" b="0" i="0" dirty="0">
                <a:solidFill>
                  <a:srgbClr val="000000"/>
                </a:solidFill>
                <a:effectLst/>
                <a:latin typeface="Monaco"/>
              </a:rPr>
              <a:t> </a:t>
            </a:r>
          </a:p>
          <a:p>
            <a:pPr algn="l" fontAlgn="base"/>
            <a:r>
              <a:rPr lang="en-US" sz="1400" b="0" i="0" dirty="0">
                <a:solidFill>
                  <a:srgbClr val="004ED0"/>
                </a:solidFill>
                <a:effectLst/>
                <a:latin typeface="inherit"/>
              </a:rPr>
              <a:t>signal </a:t>
            </a:r>
            <a:r>
              <a:rPr lang="en-US" sz="1400" b="0" i="0" dirty="0">
                <a:solidFill>
                  <a:srgbClr val="002D7A"/>
                </a:solidFill>
                <a:effectLst/>
                <a:latin typeface="inherit"/>
              </a:rPr>
              <a:t>Middle</a:t>
            </a:r>
            <a:r>
              <a:rPr lang="en-US" sz="1400" b="0" i="0" dirty="0">
                <a:solidFill>
                  <a:srgbClr val="006FE0"/>
                </a:solidFill>
                <a:effectLst/>
                <a:latin typeface="inherit"/>
              </a:rPr>
              <a:t> : </a:t>
            </a:r>
            <a:r>
              <a:rPr lang="en-US" sz="1400" b="0" i="0" dirty="0">
                <a:solidFill>
                  <a:srgbClr val="800080"/>
                </a:solidFill>
                <a:effectLst/>
                <a:latin typeface="inherit"/>
              </a:rPr>
              <a:t>unsigned</a:t>
            </a:r>
            <a:r>
              <a:rPr lang="en-US" sz="1400" b="0" i="0" dirty="0">
                <a:solidFill>
                  <a:srgbClr val="006FE0"/>
                </a:solidFill>
                <a:effectLst/>
                <a:latin typeface="inherit"/>
              </a:rPr>
              <a:t> </a:t>
            </a:r>
            <a:r>
              <a:rPr lang="en-US" sz="1400" b="0" i="0" dirty="0">
                <a:solidFill>
                  <a:srgbClr val="333333"/>
                </a:solidFill>
                <a:effectLst/>
                <a:latin typeface="inherit"/>
              </a:rPr>
              <a:t>(</a:t>
            </a:r>
            <a:r>
              <a:rPr lang="en-US" sz="1400" b="0" i="0" dirty="0">
                <a:solidFill>
                  <a:srgbClr val="CE0000"/>
                </a:solidFill>
                <a:effectLst/>
                <a:latin typeface="inherit"/>
              </a:rPr>
              <a:t>7</a:t>
            </a:r>
            <a:r>
              <a:rPr lang="en-US" sz="1400" b="0" i="0" dirty="0">
                <a:solidFill>
                  <a:srgbClr val="006FE0"/>
                </a:solidFill>
                <a:effectLst/>
                <a:latin typeface="inherit"/>
              </a:rPr>
              <a:t> </a:t>
            </a:r>
            <a:r>
              <a:rPr lang="en-US" sz="1400" b="0" i="0" dirty="0" err="1">
                <a:solidFill>
                  <a:srgbClr val="000000"/>
                </a:solidFill>
                <a:effectLst/>
                <a:latin typeface="inherit"/>
              </a:rPr>
              <a:t>downto</a:t>
            </a:r>
            <a:r>
              <a:rPr lang="en-US" sz="1400" b="0" i="0" dirty="0">
                <a:solidFill>
                  <a:srgbClr val="006FE0"/>
                </a:solidFill>
                <a:effectLst/>
                <a:latin typeface="inherit"/>
              </a:rPr>
              <a:t> </a:t>
            </a:r>
            <a:r>
              <a:rPr lang="en-US" sz="1400" b="0" i="0" dirty="0">
                <a:solidFill>
                  <a:srgbClr val="CE0000"/>
                </a:solidFill>
                <a:effectLst/>
                <a:latin typeface="inherit"/>
              </a:rPr>
              <a:t>0</a:t>
            </a:r>
            <a:r>
              <a:rPr lang="en-US" sz="1400" b="0" i="0" dirty="0">
                <a:solidFill>
                  <a:srgbClr val="333333"/>
                </a:solidFill>
                <a:effectLst/>
                <a:latin typeface="inherit"/>
              </a:rPr>
              <a:t>)</a:t>
            </a:r>
            <a:r>
              <a:rPr lang="en-US" sz="1400" b="0" i="0" dirty="0">
                <a:solidFill>
                  <a:srgbClr val="006FE0"/>
                </a:solidFill>
                <a:effectLst/>
                <a:latin typeface="inherit"/>
              </a:rPr>
              <a:t> := </a:t>
            </a:r>
            <a:r>
              <a:rPr lang="en-US" sz="1400" b="0" i="0" dirty="0">
                <a:solidFill>
                  <a:srgbClr val="333333"/>
                </a:solidFill>
                <a:effectLst/>
                <a:latin typeface="inherit"/>
              </a:rPr>
              <a:t>(</a:t>
            </a:r>
            <a:r>
              <a:rPr lang="en-US" sz="1400" b="0" i="0" dirty="0">
                <a:solidFill>
                  <a:srgbClr val="002D7A"/>
                </a:solidFill>
                <a:effectLst/>
                <a:latin typeface="inherit"/>
              </a:rPr>
              <a:t>others</a:t>
            </a:r>
            <a:r>
              <a:rPr lang="en-US" sz="1400" b="0" i="0" dirty="0">
                <a:solidFill>
                  <a:srgbClr val="006FE0"/>
                </a:solidFill>
                <a:effectLst/>
                <a:latin typeface="inherit"/>
              </a:rPr>
              <a:t> =&gt;</a:t>
            </a:r>
            <a:r>
              <a:rPr lang="en-US" sz="1400" b="0" i="0" dirty="0">
                <a:solidFill>
                  <a:srgbClr val="008000"/>
                </a:solidFill>
                <a:effectLst/>
                <a:latin typeface="inherit"/>
              </a:rPr>
              <a:t>'0'</a:t>
            </a:r>
            <a:r>
              <a:rPr lang="en-US" sz="1400" b="0" i="0" dirty="0">
                <a:solidFill>
                  <a:srgbClr val="333333"/>
                </a:solidFill>
                <a:effectLst/>
                <a:latin typeface="inherit"/>
              </a:rPr>
              <a:t>);</a:t>
            </a:r>
            <a:endParaRPr lang="en-US" sz="1400" b="0" i="0" dirty="0">
              <a:solidFill>
                <a:srgbClr val="000000"/>
              </a:solidFill>
              <a:effectLst/>
              <a:latin typeface="Monaco"/>
            </a:endParaRPr>
          </a:p>
          <a:p>
            <a:pPr algn="l" fontAlgn="base"/>
            <a:r>
              <a:rPr lang="en-US" sz="1400" b="0" i="0" dirty="0">
                <a:solidFill>
                  <a:srgbClr val="000000"/>
                </a:solidFill>
                <a:effectLst/>
                <a:latin typeface="Monaco"/>
              </a:rPr>
              <a:t> </a:t>
            </a:r>
          </a:p>
          <a:p>
            <a:pPr algn="l" fontAlgn="base"/>
            <a:r>
              <a:rPr lang="en-US" sz="1400" b="0" i="0" dirty="0">
                <a:solidFill>
                  <a:srgbClr val="004ED0"/>
                </a:solidFill>
                <a:effectLst/>
                <a:latin typeface="inherit"/>
              </a:rPr>
              <a:t>begin</a:t>
            </a:r>
            <a:endParaRPr lang="en-US" sz="1400" b="0" i="0" dirty="0">
              <a:solidFill>
                <a:srgbClr val="000000"/>
              </a:solidFill>
              <a:effectLst/>
              <a:latin typeface="Monaco"/>
            </a:endParaRPr>
          </a:p>
          <a:p>
            <a:pPr algn="l" fontAlgn="base"/>
            <a:r>
              <a:rPr lang="en-US" sz="1400" b="0" i="0" dirty="0">
                <a:solidFill>
                  <a:srgbClr val="000000"/>
                </a:solidFill>
                <a:effectLst/>
                <a:latin typeface="Monaco"/>
              </a:rPr>
              <a:t> </a:t>
            </a:r>
          </a:p>
          <a:p>
            <a:pPr algn="l" fontAlgn="base"/>
            <a:r>
              <a:rPr lang="en-US" sz="1400" b="0" i="0" dirty="0">
                <a:solidFill>
                  <a:srgbClr val="004ED0"/>
                </a:solidFill>
                <a:effectLst/>
                <a:latin typeface="inherit"/>
              </a:rPr>
              <a:t>process</a:t>
            </a:r>
            <a:r>
              <a:rPr lang="en-US" sz="1400" b="0" i="0" dirty="0">
                <a:solidFill>
                  <a:srgbClr val="333333"/>
                </a:solidFill>
                <a:effectLst/>
                <a:latin typeface="inherit"/>
              </a:rPr>
              <a:t>(</a:t>
            </a:r>
            <a:r>
              <a:rPr lang="en-US" sz="1400" b="0" i="0" dirty="0">
                <a:solidFill>
                  <a:srgbClr val="002D7A"/>
                </a:solidFill>
                <a:effectLst/>
                <a:latin typeface="inherit"/>
              </a:rPr>
              <a:t>clock</a:t>
            </a:r>
            <a:r>
              <a:rPr lang="en-US" sz="1400" b="0" i="0" dirty="0">
                <a:solidFill>
                  <a:srgbClr val="333333"/>
                </a:solidFill>
                <a:effectLst/>
                <a:latin typeface="inherit"/>
              </a:rPr>
              <a:t>)</a:t>
            </a:r>
            <a:endParaRPr lang="en-US" sz="1400" b="0" i="0" dirty="0">
              <a:solidFill>
                <a:srgbClr val="000000"/>
              </a:solidFill>
              <a:effectLst/>
              <a:latin typeface="Monaco"/>
            </a:endParaRPr>
          </a:p>
          <a:p>
            <a:pPr algn="l" fontAlgn="base"/>
            <a:r>
              <a:rPr lang="en-US" sz="1400" b="0" i="0" dirty="0">
                <a:solidFill>
                  <a:srgbClr val="004ED0"/>
                </a:solidFill>
                <a:effectLst/>
                <a:latin typeface="inherit"/>
              </a:rPr>
              <a:t>begin</a:t>
            </a:r>
            <a:endParaRPr lang="en-US" sz="1400" b="0" i="0" dirty="0">
              <a:solidFill>
                <a:srgbClr val="000000"/>
              </a:solidFill>
              <a:effectLst/>
              <a:latin typeface="Monaco"/>
            </a:endParaRPr>
          </a:p>
          <a:p>
            <a:pPr algn="l" fontAlgn="base"/>
            <a:r>
              <a:rPr lang="en-US" sz="1400" b="0" i="0" dirty="0">
                <a:solidFill>
                  <a:srgbClr val="800080"/>
                </a:solidFill>
                <a:effectLst/>
                <a:latin typeface="inherit"/>
              </a:rPr>
              <a:t>if</a:t>
            </a:r>
            <a:r>
              <a:rPr lang="en-US" sz="1400" b="0" i="0" dirty="0">
                <a:solidFill>
                  <a:srgbClr val="006FE0"/>
                </a:solidFill>
                <a:effectLst/>
                <a:latin typeface="inherit"/>
              </a:rPr>
              <a:t> </a:t>
            </a:r>
            <a:r>
              <a:rPr lang="en-US" sz="1400" b="0" i="0" dirty="0" err="1">
                <a:solidFill>
                  <a:srgbClr val="004ED0"/>
                </a:solidFill>
                <a:effectLst/>
                <a:latin typeface="inherit"/>
              </a:rPr>
              <a:t>rising_edge</a:t>
            </a:r>
            <a:r>
              <a:rPr lang="en-US" sz="1400" b="0" i="0" dirty="0">
                <a:solidFill>
                  <a:srgbClr val="333333"/>
                </a:solidFill>
                <a:effectLst/>
                <a:latin typeface="inherit"/>
              </a:rPr>
              <a:t>(</a:t>
            </a:r>
            <a:r>
              <a:rPr lang="en-US" sz="1400" b="0" i="0" dirty="0">
                <a:solidFill>
                  <a:srgbClr val="002D7A"/>
                </a:solidFill>
                <a:effectLst/>
                <a:latin typeface="inherit"/>
              </a:rPr>
              <a:t>clock</a:t>
            </a:r>
            <a:r>
              <a:rPr lang="en-US" sz="1400" b="0" i="0" dirty="0">
                <a:solidFill>
                  <a:srgbClr val="333333"/>
                </a:solidFill>
                <a:effectLst/>
                <a:latin typeface="inherit"/>
              </a:rPr>
              <a:t>)</a:t>
            </a:r>
            <a:r>
              <a:rPr lang="en-US" sz="1400" b="0" i="0" dirty="0">
                <a:solidFill>
                  <a:srgbClr val="006FE0"/>
                </a:solidFill>
                <a:effectLst/>
                <a:latin typeface="inherit"/>
              </a:rPr>
              <a:t> </a:t>
            </a:r>
            <a:r>
              <a:rPr lang="en-US" sz="1400" b="0" i="0" dirty="0">
                <a:solidFill>
                  <a:srgbClr val="800080"/>
                </a:solidFill>
                <a:effectLst/>
                <a:latin typeface="inherit"/>
              </a:rPr>
              <a:t>then</a:t>
            </a:r>
            <a:r>
              <a:rPr lang="en-US" sz="1400" b="0" i="0" dirty="0">
                <a:solidFill>
                  <a:srgbClr val="006FE0"/>
                </a:solidFill>
                <a:effectLst/>
                <a:latin typeface="inherit"/>
              </a:rPr>
              <a:t> </a:t>
            </a:r>
            <a:endParaRPr lang="en-US" sz="1400" b="0" i="0" dirty="0">
              <a:solidFill>
                <a:srgbClr val="000000"/>
              </a:solidFill>
              <a:effectLst/>
              <a:latin typeface="Monaco"/>
            </a:endParaRPr>
          </a:p>
          <a:p>
            <a:pPr algn="l" fontAlgn="base"/>
            <a:r>
              <a:rPr lang="en-US" sz="1400" b="0" i="0" dirty="0">
                <a:solidFill>
                  <a:srgbClr val="004ED0"/>
                </a:solidFill>
                <a:effectLst/>
                <a:latin typeface="inherit"/>
              </a:rPr>
              <a:t>Middle</a:t>
            </a:r>
            <a:r>
              <a:rPr lang="en-US" sz="1400" b="0" i="0" dirty="0">
                <a:solidFill>
                  <a:srgbClr val="333333"/>
                </a:solidFill>
                <a:effectLst/>
                <a:latin typeface="inherit"/>
              </a:rPr>
              <a:t>(</a:t>
            </a:r>
            <a:r>
              <a:rPr lang="en-US" sz="1400" b="0" i="0" dirty="0">
                <a:solidFill>
                  <a:srgbClr val="CE0000"/>
                </a:solidFill>
                <a:effectLst/>
                <a:latin typeface="inherit"/>
              </a:rPr>
              <a:t>7</a:t>
            </a:r>
            <a:r>
              <a:rPr lang="en-US" sz="1400" b="0" i="0" dirty="0">
                <a:solidFill>
                  <a:srgbClr val="333333"/>
                </a:solidFill>
                <a:effectLst/>
                <a:latin typeface="inherit"/>
              </a:rPr>
              <a:t>)</a:t>
            </a:r>
            <a:r>
              <a:rPr lang="en-US" sz="1400" b="0" i="0" dirty="0">
                <a:solidFill>
                  <a:srgbClr val="006FE0"/>
                </a:solidFill>
                <a:effectLst/>
                <a:latin typeface="inherit"/>
              </a:rPr>
              <a:t> &lt;= </a:t>
            </a:r>
            <a:r>
              <a:rPr lang="en-US" sz="1400" b="0" i="0" dirty="0">
                <a:solidFill>
                  <a:srgbClr val="002D7A"/>
                </a:solidFill>
                <a:effectLst/>
                <a:latin typeface="inherit"/>
              </a:rPr>
              <a:t>Input</a:t>
            </a:r>
            <a:r>
              <a:rPr lang="en-US" sz="1400" b="0" i="0" dirty="0">
                <a:solidFill>
                  <a:srgbClr val="333333"/>
                </a:solidFill>
                <a:effectLst/>
                <a:latin typeface="inherit"/>
              </a:rPr>
              <a:t>;</a:t>
            </a:r>
            <a:endParaRPr lang="en-US" sz="1400" b="0" i="0" dirty="0">
              <a:solidFill>
                <a:srgbClr val="000000"/>
              </a:solidFill>
              <a:effectLst/>
              <a:latin typeface="Monaco"/>
            </a:endParaRPr>
          </a:p>
          <a:p>
            <a:pPr algn="l" fontAlgn="base"/>
            <a:r>
              <a:rPr lang="en-US" sz="1400" b="0" i="0" dirty="0">
                <a:solidFill>
                  <a:srgbClr val="004ED0"/>
                </a:solidFill>
                <a:effectLst/>
                <a:latin typeface="inherit"/>
              </a:rPr>
              <a:t>Middle</a:t>
            </a:r>
            <a:r>
              <a:rPr lang="en-US" sz="1400" b="0" i="0" dirty="0">
                <a:solidFill>
                  <a:srgbClr val="333333"/>
                </a:solidFill>
                <a:effectLst/>
                <a:latin typeface="inherit"/>
              </a:rPr>
              <a:t>(</a:t>
            </a:r>
            <a:r>
              <a:rPr lang="en-US" sz="1400" b="0" i="0" dirty="0">
                <a:solidFill>
                  <a:srgbClr val="CE0000"/>
                </a:solidFill>
                <a:effectLst/>
                <a:latin typeface="inherit"/>
              </a:rPr>
              <a:t>6</a:t>
            </a:r>
            <a:r>
              <a:rPr lang="en-US" sz="1400" b="0" i="0" dirty="0">
                <a:solidFill>
                  <a:srgbClr val="333333"/>
                </a:solidFill>
                <a:effectLst/>
                <a:latin typeface="inherit"/>
              </a:rPr>
              <a:t>)</a:t>
            </a:r>
            <a:r>
              <a:rPr lang="en-US" sz="1400" b="0" i="0" dirty="0">
                <a:solidFill>
                  <a:srgbClr val="006FE0"/>
                </a:solidFill>
                <a:effectLst/>
                <a:latin typeface="inherit"/>
              </a:rPr>
              <a:t> &lt;= </a:t>
            </a:r>
            <a:r>
              <a:rPr lang="en-US" sz="1400" b="0" i="0" dirty="0">
                <a:solidFill>
                  <a:srgbClr val="004ED0"/>
                </a:solidFill>
                <a:effectLst/>
                <a:latin typeface="inherit"/>
              </a:rPr>
              <a:t>Middle</a:t>
            </a:r>
            <a:r>
              <a:rPr lang="en-US" sz="1400" b="0" i="0" dirty="0">
                <a:solidFill>
                  <a:srgbClr val="333333"/>
                </a:solidFill>
                <a:effectLst/>
                <a:latin typeface="inherit"/>
              </a:rPr>
              <a:t>(</a:t>
            </a:r>
            <a:r>
              <a:rPr lang="en-US" sz="1400" b="0" i="0" dirty="0">
                <a:solidFill>
                  <a:srgbClr val="CE0000"/>
                </a:solidFill>
                <a:effectLst/>
                <a:latin typeface="inherit"/>
              </a:rPr>
              <a:t>7</a:t>
            </a:r>
            <a:r>
              <a:rPr lang="en-US" sz="1400" b="0" i="0" dirty="0">
                <a:solidFill>
                  <a:srgbClr val="333333"/>
                </a:solidFill>
                <a:effectLst/>
                <a:latin typeface="inherit"/>
              </a:rPr>
              <a:t>);</a:t>
            </a:r>
            <a:endParaRPr lang="en-US" sz="1400" b="0" i="0" dirty="0">
              <a:solidFill>
                <a:srgbClr val="000000"/>
              </a:solidFill>
              <a:effectLst/>
              <a:latin typeface="Monaco"/>
            </a:endParaRPr>
          </a:p>
          <a:p>
            <a:pPr algn="l" fontAlgn="base"/>
            <a:r>
              <a:rPr lang="en-US" sz="1400" b="0" i="0" dirty="0">
                <a:solidFill>
                  <a:srgbClr val="004ED0"/>
                </a:solidFill>
                <a:effectLst/>
                <a:latin typeface="inherit"/>
              </a:rPr>
              <a:t>Middle</a:t>
            </a:r>
            <a:r>
              <a:rPr lang="en-US" sz="1400" b="0" i="0" dirty="0">
                <a:solidFill>
                  <a:srgbClr val="333333"/>
                </a:solidFill>
                <a:effectLst/>
                <a:latin typeface="inherit"/>
              </a:rPr>
              <a:t>(</a:t>
            </a:r>
            <a:r>
              <a:rPr lang="en-US" sz="1400" b="0" i="0" dirty="0">
                <a:solidFill>
                  <a:srgbClr val="CE0000"/>
                </a:solidFill>
                <a:effectLst/>
                <a:latin typeface="inherit"/>
              </a:rPr>
              <a:t>5</a:t>
            </a:r>
            <a:r>
              <a:rPr lang="en-US" sz="1400" b="0" i="0" dirty="0">
                <a:solidFill>
                  <a:srgbClr val="333333"/>
                </a:solidFill>
                <a:effectLst/>
                <a:latin typeface="inherit"/>
              </a:rPr>
              <a:t>)</a:t>
            </a:r>
            <a:r>
              <a:rPr lang="en-US" sz="1400" b="0" i="0" dirty="0">
                <a:solidFill>
                  <a:srgbClr val="006FE0"/>
                </a:solidFill>
                <a:effectLst/>
                <a:latin typeface="inherit"/>
              </a:rPr>
              <a:t> &lt;= </a:t>
            </a:r>
            <a:r>
              <a:rPr lang="en-US" sz="1400" b="0" i="0" dirty="0">
                <a:solidFill>
                  <a:srgbClr val="004ED0"/>
                </a:solidFill>
                <a:effectLst/>
                <a:latin typeface="inherit"/>
              </a:rPr>
              <a:t>Middle</a:t>
            </a:r>
            <a:r>
              <a:rPr lang="en-US" sz="1400" b="0" i="0" dirty="0">
                <a:solidFill>
                  <a:srgbClr val="333333"/>
                </a:solidFill>
                <a:effectLst/>
                <a:latin typeface="inherit"/>
              </a:rPr>
              <a:t>(</a:t>
            </a:r>
            <a:r>
              <a:rPr lang="en-US" sz="1400" b="0" i="0" dirty="0">
                <a:solidFill>
                  <a:srgbClr val="CE0000"/>
                </a:solidFill>
                <a:effectLst/>
                <a:latin typeface="inherit"/>
              </a:rPr>
              <a:t>6</a:t>
            </a:r>
            <a:r>
              <a:rPr lang="en-US" sz="1400" b="0" i="0" dirty="0">
                <a:solidFill>
                  <a:srgbClr val="333333"/>
                </a:solidFill>
                <a:effectLst/>
                <a:latin typeface="inherit"/>
              </a:rPr>
              <a:t>);</a:t>
            </a:r>
            <a:endParaRPr lang="en-US" sz="1400" b="0" i="0" dirty="0">
              <a:solidFill>
                <a:srgbClr val="000000"/>
              </a:solidFill>
              <a:effectLst/>
              <a:latin typeface="Monaco"/>
            </a:endParaRPr>
          </a:p>
          <a:p>
            <a:pPr algn="l" fontAlgn="base"/>
            <a:r>
              <a:rPr lang="en-US" sz="1400" b="0" i="0" dirty="0">
                <a:solidFill>
                  <a:srgbClr val="004ED0"/>
                </a:solidFill>
                <a:effectLst/>
                <a:latin typeface="inherit"/>
              </a:rPr>
              <a:t>Middle</a:t>
            </a:r>
            <a:r>
              <a:rPr lang="en-US" sz="1400" b="0" i="0" dirty="0">
                <a:solidFill>
                  <a:srgbClr val="333333"/>
                </a:solidFill>
                <a:effectLst/>
                <a:latin typeface="inherit"/>
              </a:rPr>
              <a:t>(</a:t>
            </a:r>
            <a:r>
              <a:rPr lang="en-US" sz="1400" b="0" i="0" dirty="0">
                <a:solidFill>
                  <a:srgbClr val="CE0000"/>
                </a:solidFill>
                <a:effectLst/>
                <a:latin typeface="inherit"/>
              </a:rPr>
              <a:t>4</a:t>
            </a:r>
            <a:r>
              <a:rPr lang="en-US" sz="1400" b="0" i="0" dirty="0">
                <a:solidFill>
                  <a:srgbClr val="333333"/>
                </a:solidFill>
                <a:effectLst/>
                <a:latin typeface="inherit"/>
              </a:rPr>
              <a:t>)</a:t>
            </a:r>
            <a:r>
              <a:rPr lang="en-US" sz="1400" b="0" i="0" dirty="0">
                <a:solidFill>
                  <a:srgbClr val="006FE0"/>
                </a:solidFill>
                <a:effectLst/>
                <a:latin typeface="inherit"/>
              </a:rPr>
              <a:t> &lt;= </a:t>
            </a:r>
            <a:r>
              <a:rPr lang="en-US" sz="1400" b="0" i="0" dirty="0">
                <a:solidFill>
                  <a:srgbClr val="004ED0"/>
                </a:solidFill>
                <a:effectLst/>
                <a:latin typeface="inherit"/>
              </a:rPr>
              <a:t>Middle</a:t>
            </a:r>
            <a:r>
              <a:rPr lang="en-US" sz="1400" b="0" i="0" dirty="0">
                <a:solidFill>
                  <a:srgbClr val="333333"/>
                </a:solidFill>
                <a:effectLst/>
                <a:latin typeface="inherit"/>
              </a:rPr>
              <a:t>(</a:t>
            </a:r>
            <a:r>
              <a:rPr lang="en-US" sz="1400" b="0" i="0" dirty="0">
                <a:solidFill>
                  <a:srgbClr val="CE0000"/>
                </a:solidFill>
                <a:effectLst/>
                <a:latin typeface="inherit"/>
              </a:rPr>
              <a:t>5</a:t>
            </a:r>
            <a:r>
              <a:rPr lang="en-US" sz="1400" b="0" i="0" dirty="0">
                <a:solidFill>
                  <a:srgbClr val="333333"/>
                </a:solidFill>
                <a:effectLst/>
                <a:latin typeface="inherit"/>
              </a:rPr>
              <a:t>);</a:t>
            </a:r>
            <a:endParaRPr lang="en-US" sz="1400" b="0" i="0" dirty="0">
              <a:solidFill>
                <a:srgbClr val="000000"/>
              </a:solidFill>
              <a:effectLst/>
              <a:latin typeface="Monaco"/>
            </a:endParaRPr>
          </a:p>
          <a:p>
            <a:pPr algn="l" fontAlgn="base"/>
            <a:r>
              <a:rPr lang="en-US" sz="1400" b="0" i="0" dirty="0">
                <a:solidFill>
                  <a:srgbClr val="004ED0"/>
                </a:solidFill>
                <a:effectLst/>
                <a:latin typeface="inherit"/>
              </a:rPr>
              <a:t>Middle</a:t>
            </a:r>
            <a:r>
              <a:rPr lang="en-US" sz="1400" b="0" i="0" dirty="0">
                <a:solidFill>
                  <a:srgbClr val="333333"/>
                </a:solidFill>
                <a:effectLst/>
                <a:latin typeface="inherit"/>
              </a:rPr>
              <a:t>(</a:t>
            </a:r>
            <a:r>
              <a:rPr lang="en-US" sz="1400" b="0" i="0" dirty="0">
                <a:solidFill>
                  <a:srgbClr val="CE0000"/>
                </a:solidFill>
                <a:effectLst/>
                <a:latin typeface="inherit"/>
              </a:rPr>
              <a:t>3</a:t>
            </a:r>
            <a:r>
              <a:rPr lang="en-US" sz="1400" b="0" i="0" dirty="0">
                <a:solidFill>
                  <a:srgbClr val="333333"/>
                </a:solidFill>
                <a:effectLst/>
                <a:latin typeface="inherit"/>
              </a:rPr>
              <a:t>)</a:t>
            </a:r>
            <a:r>
              <a:rPr lang="en-US" sz="1400" b="0" i="0" dirty="0">
                <a:solidFill>
                  <a:srgbClr val="006FE0"/>
                </a:solidFill>
                <a:effectLst/>
                <a:latin typeface="inherit"/>
              </a:rPr>
              <a:t> &lt;= </a:t>
            </a:r>
            <a:r>
              <a:rPr lang="en-US" sz="1400" b="0" i="0" dirty="0">
                <a:solidFill>
                  <a:srgbClr val="004ED0"/>
                </a:solidFill>
                <a:effectLst/>
                <a:latin typeface="inherit"/>
              </a:rPr>
              <a:t>Middle</a:t>
            </a:r>
            <a:r>
              <a:rPr lang="en-US" sz="1400" b="0" i="0" dirty="0">
                <a:solidFill>
                  <a:srgbClr val="333333"/>
                </a:solidFill>
                <a:effectLst/>
                <a:latin typeface="inherit"/>
              </a:rPr>
              <a:t>(</a:t>
            </a:r>
            <a:r>
              <a:rPr lang="en-US" sz="1400" b="0" i="0" dirty="0">
                <a:solidFill>
                  <a:srgbClr val="CE0000"/>
                </a:solidFill>
                <a:effectLst/>
                <a:latin typeface="inherit"/>
              </a:rPr>
              <a:t>4</a:t>
            </a:r>
            <a:r>
              <a:rPr lang="en-US" sz="1400" b="0" i="0" dirty="0">
                <a:solidFill>
                  <a:srgbClr val="333333"/>
                </a:solidFill>
                <a:effectLst/>
                <a:latin typeface="inherit"/>
              </a:rPr>
              <a:t>);</a:t>
            </a:r>
            <a:endParaRPr lang="en-US" sz="1400" b="0" i="0" dirty="0">
              <a:solidFill>
                <a:srgbClr val="000000"/>
              </a:solidFill>
              <a:effectLst/>
              <a:latin typeface="Monaco"/>
            </a:endParaRPr>
          </a:p>
          <a:p>
            <a:pPr algn="l" fontAlgn="base"/>
            <a:r>
              <a:rPr lang="en-US" sz="1400" b="0" i="0" dirty="0">
                <a:solidFill>
                  <a:srgbClr val="004ED0"/>
                </a:solidFill>
                <a:effectLst/>
                <a:latin typeface="inherit"/>
              </a:rPr>
              <a:t>Middle</a:t>
            </a:r>
            <a:r>
              <a:rPr lang="en-US" sz="1400" b="0" i="0" dirty="0">
                <a:solidFill>
                  <a:srgbClr val="333333"/>
                </a:solidFill>
                <a:effectLst/>
                <a:latin typeface="inherit"/>
              </a:rPr>
              <a:t>(</a:t>
            </a:r>
            <a:r>
              <a:rPr lang="en-US" sz="1400" b="0" i="0" dirty="0">
                <a:solidFill>
                  <a:srgbClr val="CE0000"/>
                </a:solidFill>
                <a:effectLst/>
                <a:latin typeface="inherit"/>
              </a:rPr>
              <a:t>2</a:t>
            </a:r>
            <a:r>
              <a:rPr lang="en-US" sz="1400" b="0" i="0" dirty="0">
                <a:solidFill>
                  <a:srgbClr val="333333"/>
                </a:solidFill>
                <a:effectLst/>
                <a:latin typeface="inherit"/>
              </a:rPr>
              <a:t>)</a:t>
            </a:r>
            <a:r>
              <a:rPr lang="en-US" sz="1400" b="0" i="0" dirty="0">
                <a:solidFill>
                  <a:srgbClr val="006FE0"/>
                </a:solidFill>
                <a:effectLst/>
                <a:latin typeface="inherit"/>
              </a:rPr>
              <a:t> &lt;= </a:t>
            </a:r>
            <a:r>
              <a:rPr lang="en-US" sz="1400" b="0" i="0" dirty="0">
                <a:solidFill>
                  <a:srgbClr val="004ED0"/>
                </a:solidFill>
                <a:effectLst/>
                <a:latin typeface="inherit"/>
              </a:rPr>
              <a:t>Middle</a:t>
            </a:r>
            <a:r>
              <a:rPr lang="en-US" sz="1400" b="0" i="0" dirty="0">
                <a:solidFill>
                  <a:srgbClr val="333333"/>
                </a:solidFill>
                <a:effectLst/>
                <a:latin typeface="inherit"/>
              </a:rPr>
              <a:t>(</a:t>
            </a:r>
            <a:r>
              <a:rPr lang="en-US" sz="1400" b="0" i="0" dirty="0">
                <a:solidFill>
                  <a:srgbClr val="CE0000"/>
                </a:solidFill>
                <a:effectLst/>
                <a:latin typeface="inherit"/>
              </a:rPr>
              <a:t>3</a:t>
            </a:r>
            <a:r>
              <a:rPr lang="en-US" sz="1400" b="0" i="0" dirty="0">
                <a:solidFill>
                  <a:srgbClr val="333333"/>
                </a:solidFill>
                <a:effectLst/>
                <a:latin typeface="inherit"/>
              </a:rPr>
              <a:t>);</a:t>
            </a:r>
            <a:endParaRPr lang="en-US" sz="1400" b="0" i="0" dirty="0">
              <a:solidFill>
                <a:srgbClr val="000000"/>
              </a:solidFill>
              <a:effectLst/>
              <a:latin typeface="Monaco"/>
            </a:endParaRPr>
          </a:p>
          <a:p>
            <a:pPr algn="l" fontAlgn="base"/>
            <a:r>
              <a:rPr lang="en-US" sz="1400" b="0" i="0" dirty="0">
                <a:solidFill>
                  <a:srgbClr val="004ED0"/>
                </a:solidFill>
                <a:effectLst/>
                <a:latin typeface="inherit"/>
              </a:rPr>
              <a:t>Middle</a:t>
            </a:r>
            <a:r>
              <a:rPr lang="en-US" sz="1400" b="0" i="0" dirty="0">
                <a:solidFill>
                  <a:srgbClr val="333333"/>
                </a:solidFill>
                <a:effectLst/>
                <a:latin typeface="inherit"/>
              </a:rPr>
              <a:t>(</a:t>
            </a:r>
            <a:r>
              <a:rPr lang="en-US" sz="1400" b="0" i="0" dirty="0">
                <a:solidFill>
                  <a:srgbClr val="CE0000"/>
                </a:solidFill>
                <a:effectLst/>
                <a:latin typeface="inherit"/>
              </a:rPr>
              <a:t>1</a:t>
            </a:r>
            <a:r>
              <a:rPr lang="en-US" sz="1400" b="0" i="0" dirty="0">
                <a:solidFill>
                  <a:srgbClr val="333333"/>
                </a:solidFill>
                <a:effectLst/>
                <a:latin typeface="inherit"/>
              </a:rPr>
              <a:t>)</a:t>
            </a:r>
            <a:r>
              <a:rPr lang="en-US" sz="1400" b="0" i="0" dirty="0">
                <a:solidFill>
                  <a:srgbClr val="006FE0"/>
                </a:solidFill>
                <a:effectLst/>
                <a:latin typeface="inherit"/>
              </a:rPr>
              <a:t> &lt;= </a:t>
            </a:r>
            <a:r>
              <a:rPr lang="en-US" sz="1400" b="0" i="0" dirty="0">
                <a:solidFill>
                  <a:srgbClr val="004ED0"/>
                </a:solidFill>
                <a:effectLst/>
                <a:latin typeface="inherit"/>
              </a:rPr>
              <a:t>Middle</a:t>
            </a:r>
            <a:r>
              <a:rPr lang="en-US" sz="1400" b="0" i="0" dirty="0">
                <a:solidFill>
                  <a:srgbClr val="333333"/>
                </a:solidFill>
                <a:effectLst/>
                <a:latin typeface="inherit"/>
              </a:rPr>
              <a:t>(</a:t>
            </a:r>
            <a:r>
              <a:rPr lang="en-US" sz="1400" b="0" i="0" dirty="0">
                <a:solidFill>
                  <a:srgbClr val="CE0000"/>
                </a:solidFill>
                <a:effectLst/>
                <a:latin typeface="inherit"/>
              </a:rPr>
              <a:t>2</a:t>
            </a:r>
            <a:r>
              <a:rPr lang="en-US" sz="1400" b="0" i="0" dirty="0">
                <a:solidFill>
                  <a:srgbClr val="333333"/>
                </a:solidFill>
                <a:effectLst/>
                <a:latin typeface="inherit"/>
              </a:rPr>
              <a:t>);</a:t>
            </a:r>
            <a:endParaRPr lang="en-US" sz="1400" b="0" i="0" dirty="0">
              <a:solidFill>
                <a:srgbClr val="000000"/>
              </a:solidFill>
              <a:effectLst/>
              <a:latin typeface="Monaco"/>
            </a:endParaRPr>
          </a:p>
          <a:p>
            <a:pPr algn="l" fontAlgn="base"/>
            <a:r>
              <a:rPr lang="en-US" sz="1400" b="0" i="0" dirty="0">
                <a:solidFill>
                  <a:srgbClr val="004ED0"/>
                </a:solidFill>
                <a:effectLst/>
                <a:latin typeface="inherit"/>
              </a:rPr>
              <a:t>Middle</a:t>
            </a:r>
            <a:r>
              <a:rPr lang="en-US" sz="1400" b="0" i="0" dirty="0">
                <a:solidFill>
                  <a:srgbClr val="333333"/>
                </a:solidFill>
                <a:effectLst/>
                <a:latin typeface="inherit"/>
              </a:rPr>
              <a:t>(</a:t>
            </a:r>
            <a:r>
              <a:rPr lang="en-US" sz="1400" b="0" i="0" dirty="0">
                <a:solidFill>
                  <a:srgbClr val="CE0000"/>
                </a:solidFill>
                <a:effectLst/>
                <a:latin typeface="inherit"/>
              </a:rPr>
              <a:t>0</a:t>
            </a:r>
            <a:r>
              <a:rPr lang="en-US" sz="1400" b="0" i="0" dirty="0">
                <a:solidFill>
                  <a:srgbClr val="333333"/>
                </a:solidFill>
                <a:effectLst/>
                <a:latin typeface="inherit"/>
              </a:rPr>
              <a:t>)</a:t>
            </a:r>
            <a:r>
              <a:rPr lang="en-US" sz="1400" b="0" i="0" dirty="0">
                <a:solidFill>
                  <a:srgbClr val="006FE0"/>
                </a:solidFill>
                <a:effectLst/>
                <a:latin typeface="inherit"/>
              </a:rPr>
              <a:t> &lt;= </a:t>
            </a:r>
            <a:r>
              <a:rPr lang="en-US" sz="1400" b="0" i="0" dirty="0">
                <a:solidFill>
                  <a:srgbClr val="004ED0"/>
                </a:solidFill>
                <a:effectLst/>
                <a:latin typeface="inherit"/>
              </a:rPr>
              <a:t>Middle</a:t>
            </a:r>
            <a:r>
              <a:rPr lang="en-US" sz="1400" b="0" i="0" dirty="0">
                <a:solidFill>
                  <a:srgbClr val="333333"/>
                </a:solidFill>
                <a:effectLst/>
                <a:latin typeface="inherit"/>
              </a:rPr>
              <a:t>(</a:t>
            </a:r>
            <a:r>
              <a:rPr lang="en-US" sz="1400" b="0" i="0" dirty="0">
                <a:solidFill>
                  <a:srgbClr val="CE0000"/>
                </a:solidFill>
                <a:effectLst/>
                <a:latin typeface="inherit"/>
              </a:rPr>
              <a:t>1</a:t>
            </a:r>
            <a:r>
              <a:rPr lang="en-US" sz="1400" b="0" i="0" dirty="0">
                <a:solidFill>
                  <a:srgbClr val="333333"/>
                </a:solidFill>
                <a:effectLst/>
                <a:latin typeface="inherit"/>
              </a:rPr>
              <a:t>);</a:t>
            </a:r>
            <a:endParaRPr lang="en-US" sz="1400" b="0" i="0" dirty="0">
              <a:solidFill>
                <a:srgbClr val="000000"/>
              </a:solidFill>
              <a:effectLst/>
              <a:latin typeface="Monaco"/>
            </a:endParaRPr>
          </a:p>
          <a:p>
            <a:pPr algn="l" fontAlgn="base"/>
            <a:r>
              <a:rPr lang="en-US" sz="1400" b="0" i="0" dirty="0">
                <a:solidFill>
                  <a:srgbClr val="800080"/>
                </a:solidFill>
                <a:effectLst/>
                <a:latin typeface="inherit"/>
              </a:rPr>
              <a:t>end</a:t>
            </a:r>
            <a:r>
              <a:rPr lang="en-US" sz="1400" b="0" i="0" dirty="0">
                <a:solidFill>
                  <a:srgbClr val="006FE0"/>
                </a:solidFill>
                <a:effectLst/>
                <a:latin typeface="inherit"/>
              </a:rPr>
              <a:t> </a:t>
            </a:r>
            <a:r>
              <a:rPr lang="en-US" sz="1400" b="0" i="0" dirty="0">
                <a:solidFill>
                  <a:srgbClr val="800080"/>
                </a:solidFill>
                <a:effectLst/>
                <a:latin typeface="inherit"/>
              </a:rPr>
              <a:t>if</a:t>
            </a:r>
            <a:r>
              <a:rPr lang="en-US" sz="1400" b="0" i="0" dirty="0">
                <a:solidFill>
                  <a:srgbClr val="333333"/>
                </a:solidFill>
                <a:effectLst/>
                <a:latin typeface="inherit"/>
              </a:rPr>
              <a:t>;</a:t>
            </a:r>
            <a:endParaRPr lang="en-US" sz="1400" b="0" i="0" dirty="0">
              <a:solidFill>
                <a:srgbClr val="000000"/>
              </a:solidFill>
              <a:effectLst/>
              <a:latin typeface="Monaco"/>
            </a:endParaRPr>
          </a:p>
          <a:p>
            <a:pPr algn="l" fontAlgn="base"/>
            <a:r>
              <a:rPr lang="en-US" sz="1400" b="0" i="0" dirty="0">
                <a:solidFill>
                  <a:srgbClr val="800080"/>
                </a:solidFill>
                <a:effectLst/>
                <a:latin typeface="inherit"/>
              </a:rPr>
              <a:t>end</a:t>
            </a:r>
            <a:r>
              <a:rPr lang="en-US" sz="1400" b="0" i="0" dirty="0">
                <a:solidFill>
                  <a:srgbClr val="006FE0"/>
                </a:solidFill>
                <a:effectLst/>
                <a:latin typeface="inherit"/>
              </a:rPr>
              <a:t> </a:t>
            </a:r>
            <a:r>
              <a:rPr lang="en-US" sz="1400" b="0" i="0" dirty="0">
                <a:solidFill>
                  <a:srgbClr val="002D7A"/>
                </a:solidFill>
                <a:effectLst/>
                <a:latin typeface="inherit"/>
              </a:rPr>
              <a:t>process</a:t>
            </a:r>
            <a:r>
              <a:rPr lang="en-US" sz="1400" b="0" i="0" dirty="0">
                <a:solidFill>
                  <a:srgbClr val="333333"/>
                </a:solidFill>
                <a:effectLst/>
                <a:latin typeface="inherit"/>
              </a:rPr>
              <a:t>;</a:t>
            </a:r>
            <a:endParaRPr lang="en-US" sz="1400" b="0" i="0" dirty="0">
              <a:solidFill>
                <a:srgbClr val="000000"/>
              </a:solidFill>
              <a:effectLst/>
              <a:latin typeface="Monaco"/>
            </a:endParaRPr>
          </a:p>
          <a:p>
            <a:pPr algn="l" fontAlgn="base"/>
            <a:r>
              <a:rPr lang="en-US" sz="1400" b="0" i="0" dirty="0">
                <a:solidFill>
                  <a:srgbClr val="000000"/>
                </a:solidFill>
                <a:effectLst/>
                <a:latin typeface="Monaco"/>
              </a:rPr>
              <a:t> </a:t>
            </a:r>
          </a:p>
          <a:p>
            <a:pPr algn="l" fontAlgn="base"/>
            <a:r>
              <a:rPr lang="en-US" sz="1400" b="0" i="0" dirty="0">
                <a:solidFill>
                  <a:srgbClr val="002D7A"/>
                </a:solidFill>
                <a:effectLst/>
                <a:latin typeface="inherit"/>
              </a:rPr>
              <a:t>Output</a:t>
            </a:r>
            <a:r>
              <a:rPr lang="en-US" sz="1400" b="0" i="0" dirty="0">
                <a:solidFill>
                  <a:srgbClr val="006FE0"/>
                </a:solidFill>
                <a:effectLst/>
                <a:latin typeface="inherit"/>
              </a:rPr>
              <a:t> &lt;= </a:t>
            </a:r>
            <a:r>
              <a:rPr lang="en-US" sz="1400" b="0" i="0" dirty="0">
                <a:solidFill>
                  <a:srgbClr val="002D7A"/>
                </a:solidFill>
                <a:effectLst/>
                <a:latin typeface="inherit"/>
              </a:rPr>
              <a:t>Middle</a:t>
            </a:r>
            <a:r>
              <a:rPr lang="en-US" sz="1400" b="0" i="0" dirty="0">
                <a:solidFill>
                  <a:srgbClr val="333333"/>
                </a:solidFill>
                <a:effectLst/>
                <a:latin typeface="inherit"/>
              </a:rPr>
              <a:t>;</a:t>
            </a:r>
            <a:endParaRPr lang="en-US" sz="1400" b="0" i="0" dirty="0">
              <a:solidFill>
                <a:srgbClr val="000000"/>
              </a:solidFill>
              <a:effectLst/>
              <a:latin typeface="Monaco"/>
            </a:endParaRPr>
          </a:p>
          <a:p>
            <a:pPr algn="l" fontAlgn="base"/>
            <a:r>
              <a:rPr lang="en-US" sz="1400" b="0" i="0" dirty="0">
                <a:solidFill>
                  <a:srgbClr val="000000"/>
                </a:solidFill>
                <a:effectLst/>
                <a:latin typeface="Monaco"/>
              </a:rPr>
              <a:t> </a:t>
            </a:r>
          </a:p>
          <a:p>
            <a:pPr algn="l" fontAlgn="base"/>
            <a:r>
              <a:rPr lang="en-US" sz="1400" b="0" i="0" dirty="0">
                <a:solidFill>
                  <a:srgbClr val="800080"/>
                </a:solidFill>
                <a:effectLst/>
                <a:latin typeface="inherit"/>
              </a:rPr>
              <a:t>end</a:t>
            </a:r>
            <a:r>
              <a:rPr lang="en-US" sz="1400" b="0" i="0" dirty="0">
                <a:solidFill>
                  <a:srgbClr val="006FE0"/>
                </a:solidFill>
                <a:effectLst/>
                <a:latin typeface="inherit"/>
              </a:rPr>
              <a:t> </a:t>
            </a:r>
            <a:r>
              <a:rPr lang="en-US" sz="1400" b="0" i="0" dirty="0">
                <a:solidFill>
                  <a:srgbClr val="002D7A"/>
                </a:solidFill>
                <a:effectLst/>
                <a:latin typeface="inherit"/>
              </a:rPr>
              <a:t>Behavioral</a:t>
            </a:r>
            <a:r>
              <a:rPr lang="en-US" sz="1400" b="0" i="0" dirty="0">
                <a:solidFill>
                  <a:srgbClr val="333333"/>
                </a:solidFill>
                <a:effectLst/>
                <a:latin typeface="inherit"/>
              </a:rPr>
              <a:t>;</a:t>
            </a:r>
            <a:endParaRPr lang="en-US" sz="1400" b="0" i="0" dirty="0">
              <a:solidFill>
                <a:srgbClr val="000000"/>
              </a:solidFill>
              <a:effectLst/>
              <a:latin typeface="Monaco"/>
            </a:endParaRPr>
          </a:p>
        </p:txBody>
      </p:sp>
      <p:sp>
        <p:nvSpPr>
          <p:cNvPr id="11" name="Rectangle 4">
            <a:extLst>
              <a:ext uri="{FF2B5EF4-FFF2-40B4-BE49-F238E27FC236}">
                <a16:creationId xmlns:a16="http://schemas.microsoft.com/office/drawing/2014/main" id="{F1DAB5F1-2342-4105-9F46-FA208FC372A3}"/>
              </a:ext>
            </a:extLst>
          </p:cNvPr>
          <p:cNvSpPr>
            <a:spLocks noChangeArrowheads="1"/>
          </p:cNvSpPr>
          <p:nvPr/>
        </p:nvSpPr>
        <p:spPr bwMode="auto">
          <a:xfrm>
            <a:off x="-1111945" y="448017"/>
            <a:ext cx="184731" cy="323165"/>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B3270376-89B4-4274-9131-86CAD08F6E00}"/>
              </a:ext>
            </a:extLst>
          </p:cNvPr>
          <p:cNvSpPr txBox="1"/>
          <p:nvPr/>
        </p:nvSpPr>
        <p:spPr>
          <a:xfrm>
            <a:off x="7634482" y="1295015"/>
            <a:ext cx="4177093" cy="5047536"/>
          </a:xfrm>
          <a:prstGeom prst="rect">
            <a:avLst/>
          </a:prstGeom>
          <a:noFill/>
          <a:ln w="19050">
            <a:solidFill>
              <a:schemeClr val="tx1"/>
            </a:solidFill>
          </a:ln>
        </p:spPr>
        <p:txBody>
          <a:bodyPr wrap="square">
            <a:spAutoFit/>
          </a:bodyPr>
          <a:lstStyle/>
          <a:p>
            <a:pPr algn="l" fontAlgn="base"/>
            <a:r>
              <a:rPr lang="en-US" sz="1400" b="0" i="0" dirty="0">
                <a:solidFill>
                  <a:srgbClr val="004ED0"/>
                </a:solidFill>
                <a:effectLst/>
                <a:latin typeface="inherit"/>
              </a:rPr>
              <a:t>architecture Behavioral of </a:t>
            </a:r>
            <a:r>
              <a:rPr lang="en-US" sz="1400" b="0" i="0" dirty="0" err="1">
                <a:solidFill>
                  <a:srgbClr val="004ED0"/>
                </a:solidFill>
                <a:effectLst/>
                <a:latin typeface="inherit"/>
              </a:rPr>
              <a:t>Shift_Register</a:t>
            </a:r>
            <a:r>
              <a:rPr lang="en-US" sz="1400" b="0" i="0" dirty="0">
                <a:solidFill>
                  <a:srgbClr val="004ED0"/>
                </a:solidFill>
                <a:effectLst/>
                <a:latin typeface="inherit"/>
              </a:rPr>
              <a:t> </a:t>
            </a:r>
            <a:r>
              <a:rPr lang="en-US" sz="1400" b="0" i="0" dirty="0">
                <a:solidFill>
                  <a:srgbClr val="800080"/>
                </a:solidFill>
                <a:effectLst/>
                <a:latin typeface="inherit"/>
              </a:rPr>
              <a:t>is</a:t>
            </a:r>
            <a:endParaRPr lang="en-US" sz="1400" b="0" i="0" dirty="0">
              <a:solidFill>
                <a:srgbClr val="000000"/>
              </a:solidFill>
              <a:effectLst/>
              <a:latin typeface="Monaco"/>
            </a:endParaRPr>
          </a:p>
          <a:p>
            <a:pPr algn="l" fontAlgn="base"/>
            <a:r>
              <a:rPr lang="en-US" sz="1400" b="0" i="0" dirty="0">
                <a:solidFill>
                  <a:srgbClr val="000000"/>
                </a:solidFill>
                <a:effectLst/>
                <a:latin typeface="Monaco"/>
              </a:rPr>
              <a:t> </a:t>
            </a:r>
          </a:p>
          <a:p>
            <a:pPr algn="l" fontAlgn="base"/>
            <a:r>
              <a:rPr lang="en-US" sz="1400" b="0" i="0" dirty="0">
                <a:solidFill>
                  <a:srgbClr val="004ED0"/>
                </a:solidFill>
                <a:effectLst/>
                <a:latin typeface="inherit"/>
              </a:rPr>
              <a:t>signal </a:t>
            </a:r>
            <a:r>
              <a:rPr lang="en-US" sz="1400" b="0" i="0" dirty="0">
                <a:solidFill>
                  <a:srgbClr val="002D7A"/>
                </a:solidFill>
                <a:effectLst/>
                <a:latin typeface="inherit"/>
              </a:rPr>
              <a:t>Middle</a:t>
            </a:r>
            <a:r>
              <a:rPr lang="en-US" sz="1400" b="0" i="0" dirty="0">
                <a:solidFill>
                  <a:srgbClr val="006FE0"/>
                </a:solidFill>
                <a:effectLst/>
                <a:latin typeface="inherit"/>
              </a:rPr>
              <a:t> : </a:t>
            </a:r>
            <a:r>
              <a:rPr lang="en-US" sz="1400" b="0" i="0" dirty="0">
                <a:solidFill>
                  <a:srgbClr val="800080"/>
                </a:solidFill>
                <a:effectLst/>
                <a:latin typeface="inherit"/>
              </a:rPr>
              <a:t>unsigned</a:t>
            </a:r>
            <a:r>
              <a:rPr lang="en-US" sz="1400" b="0" i="0" dirty="0">
                <a:solidFill>
                  <a:srgbClr val="006FE0"/>
                </a:solidFill>
                <a:effectLst/>
                <a:latin typeface="inherit"/>
              </a:rPr>
              <a:t> </a:t>
            </a:r>
            <a:r>
              <a:rPr lang="en-US" sz="1400" b="0" i="0" dirty="0">
                <a:solidFill>
                  <a:srgbClr val="333333"/>
                </a:solidFill>
                <a:effectLst/>
                <a:latin typeface="inherit"/>
              </a:rPr>
              <a:t>(</a:t>
            </a:r>
            <a:r>
              <a:rPr lang="en-US" sz="1400" b="0" i="0" dirty="0">
                <a:solidFill>
                  <a:srgbClr val="CE0000"/>
                </a:solidFill>
                <a:effectLst/>
                <a:latin typeface="inherit"/>
              </a:rPr>
              <a:t>7</a:t>
            </a:r>
            <a:r>
              <a:rPr lang="en-US" sz="1400" b="0" i="0" dirty="0">
                <a:solidFill>
                  <a:srgbClr val="006FE0"/>
                </a:solidFill>
                <a:effectLst/>
                <a:latin typeface="inherit"/>
              </a:rPr>
              <a:t> </a:t>
            </a:r>
            <a:r>
              <a:rPr lang="en-US" sz="1400" b="0" i="0" dirty="0" err="1">
                <a:solidFill>
                  <a:srgbClr val="000000"/>
                </a:solidFill>
                <a:effectLst/>
                <a:latin typeface="inherit"/>
              </a:rPr>
              <a:t>downto</a:t>
            </a:r>
            <a:r>
              <a:rPr lang="en-US" sz="1400" b="0" i="0" dirty="0">
                <a:solidFill>
                  <a:srgbClr val="006FE0"/>
                </a:solidFill>
                <a:effectLst/>
                <a:latin typeface="inherit"/>
              </a:rPr>
              <a:t> </a:t>
            </a:r>
            <a:r>
              <a:rPr lang="en-US" sz="1400" b="0" i="0" dirty="0">
                <a:solidFill>
                  <a:srgbClr val="CE0000"/>
                </a:solidFill>
                <a:effectLst/>
                <a:latin typeface="inherit"/>
              </a:rPr>
              <a:t>0</a:t>
            </a:r>
            <a:r>
              <a:rPr lang="en-US" sz="1400" b="0" i="0" dirty="0">
                <a:solidFill>
                  <a:srgbClr val="333333"/>
                </a:solidFill>
                <a:effectLst/>
                <a:latin typeface="inherit"/>
              </a:rPr>
              <a:t>)</a:t>
            </a:r>
            <a:r>
              <a:rPr lang="en-US" sz="1400" b="0" i="0" dirty="0">
                <a:solidFill>
                  <a:srgbClr val="006FE0"/>
                </a:solidFill>
                <a:effectLst/>
                <a:latin typeface="inherit"/>
              </a:rPr>
              <a:t> := </a:t>
            </a:r>
            <a:r>
              <a:rPr lang="en-US" sz="1400" b="0" i="0" dirty="0">
                <a:solidFill>
                  <a:srgbClr val="333333"/>
                </a:solidFill>
                <a:effectLst/>
                <a:latin typeface="inherit"/>
              </a:rPr>
              <a:t>(</a:t>
            </a:r>
            <a:r>
              <a:rPr lang="en-US" sz="1400" b="0" i="0" dirty="0">
                <a:solidFill>
                  <a:srgbClr val="002D7A"/>
                </a:solidFill>
                <a:effectLst/>
                <a:latin typeface="inherit"/>
              </a:rPr>
              <a:t>others</a:t>
            </a:r>
            <a:r>
              <a:rPr lang="en-US" sz="1400" b="0" i="0" dirty="0">
                <a:solidFill>
                  <a:srgbClr val="006FE0"/>
                </a:solidFill>
                <a:effectLst/>
                <a:latin typeface="inherit"/>
              </a:rPr>
              <a:t> =&gt;</a:t>
            </a:r>
            <a:r>
              <a:rPr lang="en-US" sz="1400" b="0" i="0" dirty="0">
                <a:solidFill>
                  <a:srgbClr val="008000"/>
                </a:solidFill>
                <a:effectLst/>
                <a:latin typeface="inherit"/>
              </a:rPr>
              <a:t>'0'</a:t>
            </a:r>
            <a:r>
              <a:rPr lang="en-US" sz="1400" b="0" i="0" dirty="0">
                <a:solidFill>
                  <a:srgbClr val="333333"/>
                </a:solidFill>
                <a:effectLst/>
                <a:latin typeface="inherit"/>
              </a:rPr>
              <a:t>);</a:t>
            </a:r>
            <a:endParaRPr lang="en-US" sz="1400" b="0" i="0" dirty="0">
              <a:solidFill>
                <a:srgbClr val="000000"/>
              </a:solidFill>
              <a:effectLst/>
              <a:latin typeface="Monaco"/>
            </a:endParaRPr>
          </a:p>
          <a:p>
            <a:pPr algn="l" fontAlgn="base"/>
            <a:r>
              <a:rPr lang="en-US" sz="1400" b="0" i="0" dirty="0">
                <a:solidFill>
                  <a:srgbClr val="000000"/>
                </a:solidFill>
                <a:effectLst/>
                <a:latin typeface="Monaco"/>
              </a:rPr>
              <a:t> </a:t>
            </a:r>
          </a:p>
          <a:p>
            <a:pPr algn="l" fontAlgn="base"/>
            <a:r>
              <a:rPr lang="en-US" sz="1400" b="0" i="0" dirty="0">
                <a:solidFill>
                  <a:srgbClr val="004ED0"/>
                </a:solidFill>
                <a:effectLst/>
                <a:latin typeface="inherit"/>
              </a:rPr>
              <a:t>begin</a:t>
            </a:r>
            <a:endParaRPr lang="en-US" sz="1400" b="0" i="0" dirty="0">
              <a:solidFill>
                <a:srgbClr val="000000"/>
              </a:solidFill>
              <a:effectLst/>
              <a:latin typeface="Monaco"/>
            </a:endParaRPr>
          </a:p>
          <a:p>
            <a:pPr algn="l" fontAlgn="base"/>
            <a:r>
              <a:rPr lang="en-US" sz="1400" b="0" i="0" dirty="0">
                <a:solidFill>
                  <a:srgbClr val="000000"/>
                </a:solidFill>
                <a:effectLst/>
                <a:latin typeface="Monaco"/>
              </a:rPr>
              <a:t> </a:t>
            </a:r>
          </a:p>
          <a:p>
            <a:pPr algn="l" fontAlgn="base"/>
            <a:r>
              <a:rPr lang="en-US" sz="1400" b="0" i="0" dirty="0">
                <a:solidFill>
                  <a:srgbClr val="004ED0"/>
                </a:solidFill>
                <a:effectLst/>
                <a:latin typeface="inherit"/>
              </a:rPr>
              <a:t>process</a:t>
            </a:r>
            <a:r>
              <a:rPr lang="en-US" sz="1400" b="0" i="0" dirty="0">
                <a:solidFill>
                  <a:srgbClr val="333333"/>
                </a:solidFill>
                <a:effectLst/>
                <a:latin typeface="inherit"/>
              </a:rPr>
              <a:t>(</a:t>
            </a:r>
            <a:r>
              <a:rPr lang="en-US" sz="1400" b="0" i="0" dirty="0">
                <a:solidFill>
                  <a:srgbClr val="002D7A"/>
                </a:solidFill>
                <a:effectLst/>
                <a:latin typeface="inherit"/>
              </a:rPr>
              <a:t>clock</a:t>
            </a:r>
            <a:r>
              <a:rPr lang="en-US" sz="1400" b="0" i="0" dirty="0">
                <a:solidFill>
                  <a:srgbClr val="333333"/>
                </a:solidFill>
                <a:effectLst/>
                <a:latin typeface="inherit"/>
              </a:rPr>
              <a:t>)</a:t>
            </a:r>
            <a:endParaRPr lang="en-US" sz="1400" b="0" i="0" dirty="0">
              <a:solidFill>
                <a:srgbClr val="000000"/>
              </a:solidFill>
              <a:effectLst/>
              <a:latin typeface="Monaco"/>
            </a:endParaRPr>
          </a:p>
          <a:p>
            <a:pPr algn="l" fontAlgn="base"/>
            <a:r>
              <a:rPr lang="en-US" sz="1400" b="0" i="0" dirty="0">
                <a:solidFill>
                  <a:srgbClr val="004ED0"/>
                </a:solidFill>
                <a:effectLst/>
                <a:latin typeface="inherit"/>
              </a:rPr>
              <a:t>begin</a:t>
            </a:r>
            <a:endParaRPr lang="en-US" sz="1400" b="0" i="0" dirty="0">
              <a:solidFill>
                <a:srgbClr val="000000"/>
              </a:solidFill>
              <a:effectLst/>
              <a:latin typeface="Monaco"/>
            </a:endParaRPr>
          </a:p>
          <a:p>
            <a:pPr algn="l" fontAlgn="base"/>
            <a:r>
              <a:rPr lang="en-US" sz="1400" b="0" i="0" dirty="0">
                <a:solidFill>
                  <a:srgbClr val="800080"/>
                </a:solidFill>
                <a:effectLst/>
                <a:latin typeface="inherit"/>
              </a:rPr>
              <a:t>if</a:t>
            </a:r>
            <a:r>
              <a:rPr lang="en-US" sz="1400" b="0" i="0" dirty="0">
                <a:solidFill>
                  <a:srgbClr val="006FE0"/>
                </a:solidFill>
                <a:effectLst/>
                <a:latin typeface="inherit"/>
              </a:rPr>
              <a:t> </a:t>
            </a:r>
            <a:r>
              <a:rPr lang="en-US" sz="1400" b="0" i="0" dirty="0" err="1">
                <a:solidFill>
                  <a:srgbClr val="004ED0"/>
                </a:solidFill>
                <a:effectLst/>
                <a:latin typeface="inherit"/>
              </a:rPr>
              <a:t>rising_edge</a:t>
            </a:r>
            <a:r>
              <a:rPr lang="en-US" sz="1400" b="0" i="0" dirty="0">
                <a:solidFill>
                  <a:srgbClr val="333333"/>
                </a:solidFill>
                <a:effectLst/>
                <a:latin typeface="inherit"/>
              </a:rPr>
              <a:t>(</a:t>
            </a:r>
            <a:r>
              <a:rPr lang="en-US" sz="1400" b="0" i="0" dirty="0">
                <a:solidFill>
                  <a:srgbClr val="002D7A"/>
                </a:solidFill>
                <a:effectLst/>
                <a:latin typeface="inherit"/>
              </a:rPr>
              <a:t>clock</a:t>
            </a:r>
            <a:r>
              <a:rPr lang="en-US" sz="1400" b="0" i="0" dirty="0">
                <a:solidFill>
                  <a:srgbClr val="333333"/>
                </a:solidFill>
                <a:effectLst/>
                <a:latin typeface="inherit"/>
              </a:rPr>
              <a:t>)</a:t>
            </a:r>
            <a:r>
              <a:rPr lang="en-US" sz="1400" b="0" i="0" dirty="0">
                <a:solidFill>
                  <a:srgbClr val="006FE0"/>
                </a:solidFill>
                <a:effectLst/>
                <a:latin typeface="inherit"/>
              </a:rPr>
              <a:t> </a:t>
            </a:r>
            <a:r>
              <a:rPr lang="en-US" sz="1400" b="0" i="0" dirty="0">
                <a:solidFill>
                  <a:srgbClr val="800080"/>
                </a:solidFill>
                <a:effectLst/>
                <a:latin typeface="inherit"/>
              </a:rPr>
              <a:t>then</a:t>
            </a:r>
            <a:r>
              <a:rPr lang="en-US" sz="1400" b="0" i="0" dirty="0">
                <a:solidFill>
                  <a:srgbClr val="006FE0"/>
                </a:solidFill>
                <a:effectLst/>
                <a:latin typeface="inherit"/>
              </a:rPr>
              <a:t> </a:t>
            </a:r>
            <a:endParaRPr lang="en-US" sz="1400" b="0" i="0" dirty="0">
              <a:solidFill>
                <a:srgbClr val="000000"/>
              </a:solidFill>
              <a:effectLst/>
              <a:latin typeface="Monaco"/>
            </a:endParaRPr>
          </a:p>
          <a:p>
            <a:pPr algn="l" fontAlgn="base"/>
            <a:r>
              <a:rPr lang="en-US" sz="1400" b="0" i="0" dirty="0">
                <a:solidFill>
                  <a:srgbClr val="004ED0"/>
                </a:solidFill>
                <a:effectLst/>
                <a:latin typeface="inherit"/>
              </a:rPr>
              <a:t>Middle</a:t>
            </a:r>
            <a:r>
              <a:rPr lang="en-US" sz="1400" b="0" i="0" dirty="0">
                <a:solidFill>
                  <a:srgbClr val="333333"/>
                </a:solidFill>
                <a:effectLst/>
                <a:latin typeface="inherit"/>
              </a:rPr>
              <a:t>(</a:t>
            </a:r>
            <a:r>
              <a:rPr lang="en-US" sz="1400" b="0" i="0" dirty="0">
                <a:solidFill>
                  <a:srgbClr val="CE0000"/>
                </a:solidFill>
                <a:effectLst/>
                <a:latin typeface="inherit"/>
              </a:rPr>
              <a:t>0</a:t>
            </a:r>
            <a:r>
              <a:rPr lang="en-US" sz="1400" b="0" i="0" dirty="0">
                <a:solidFill>
                  <a:srgbClr val="333333"/>
                </a:solidFill>
                <a:effectLst/>
                <a:latin typeface="inherit"/>
              </a:rPr>
              <a:t>)</a:t>
            </a:r>
            <a:r>
              <a:rPr lang="en-US" sz="1400" b="0" i="0" dirty="0">
                <a:solidFill>
                  <a:srgbClr val="006FE0"/>
                </a:solidFill>
                <a:effectLst/>
                <a:latin typeface="inherit"/>
              </a:rPr>
              <a:t> &lt;= </a:t>
            </a:r>
            <a:r>
              <a:rPr lang="en-US" sz="1400" b="0" i="0" dirty="0">
                <a:solidFill>
                  <a:srgbClr val="002D7A"/>
                </a:solidFill>
                <a:effectLst/>
                <a:latin typeface="inherit"/>
              </a:rPr>
              <a:t>Input</a:t>
            </a:r>
            <a:r>
              <a:rPr lang="en-US" sz="1400" b="0" i="0" dirty="0">
                <a:solidFill>
                  <a:srgbClr val="333333"/>
                </a:solidFill>
                <a:effectLst/>
                <a:latin typeface="inherit"/>
              </a:rPr>
              <a:t>;</a:t>
            </a:r>
            <a:endParaRPr lang="en-US" sz="1400" b="0" i="0" dirty="0">
              <a:solidFill>
                <a:srgbClr val="000000"/>
              </a:solidFill>
              <a:effectLst/>
              <a:latin typeface="Monaco"/>
            </a:endParaRPr>
          </a:p>
          <a:p>
            <a:pPr algn="l" fontAlgn="base"/>
            <a:r>
              <a:rPr lang="en-US" sz="1400" b="0" i="0" dirty="0">
                <a:solidFill>
                  <a:srgbClr val="004ED0"/>
                </a:solidFill>
                <a:effectLst/>
                <a:latin typeface="inherit"/>
              </a:rPr>
              <a:t>Middle</a:t>
            </a:r>
            <a:r>
              <a:rPr lang="en-US" sz="1400" b="0" i="0" dirty="0">
                <a:solidFill>
                  <a:srgbClr val="333333"/>
                </a:solidFill>
                <a:effectLst/>
                <a:latin typeface="inherit"/>
              </a:rPr>
              <a:t>(</a:t>
            </a:r>
            <a:r>
              <a:rPr lang="en-US" sz="1400" b="0" i="0" dirty="0">
                <a:solidFill>
                  <a:srgbClr val="CE0000"/>
                </a:solidFill>
                <a:effectLst/>
                <a:latin typeface="inherit"/>
              </a:rPr>
              <a:t>1</a:t>
            </a:r>
            <a:r>
              <a:rPr lang="en-US" sz="1400" b="0" i="0" dirty="0">
                <a:solidFill>
                  <a:srgbClr val="333333"/>
                </a:solidFill>
                <a:effectLst/>
                <a:latin typeface="inherit"/>
              </a:rPr>
              <a:t>)</a:t>
            </a:r>
            <a:r>
              <a:rPr lang="en-US" sz="1400" b="0" i="0" dirty="0">
                <a:solidFill>
                  <a:srgbClr val="006FE0"/>
                </a:solidFill>
                <a:effectLst/>
                <a:latin typeface="inherit"/>
              </a:rPr>
              <a:t> &lt;= </a:t>
            </a:r>
            <a:r>
              <a:rPr lang="en-US" sz="1400" b="0" i="0" dirty="0">
                <a:solidFill>
                  <a:srgbClr val="004ED0"/>
                </a:solidFill>
                <a:effectLst/>
                <a:latin typeface="inherit"/>
              </a:rPr>
              <a:t>Middle</a:t>
            </a:r>
            <a:r>
              <a:rPr lang="en-US" sz="1400" b="0" i="0" dirty="0">
                <a:solidFill>
                  <a:srgbClr val="333333"/>
                </a:solidFill>
                <a:effectLst/>
                <a:latin typeface="inherit"/>
              </a:rPr>
              <a:t>(</a:t>
            </a:r>
            <a:r>
              <a:rPr lang="en-US" sz="1400" b="0" i="0" dirty="0">
                <a:solidFill>
                  <a:srgbClr val="CE0000"/>
                </a:solidFill>
                <a:effectLst/>
                <a:latin typeface="inherit"/>
              </a:rPr>
              <a:t>0</a:t>
            </a:r>
            <a:r>
              <a:rPr lang="en-US" sz="1400" b="0" i="0" dirty="0">
                <a:solidFill>
                  <a:srgbClr val="333333"/>
                </a:solidFill>
                <a:effectLst/>
                <a:latin typeface="inherit"/>
              </a:rPr>
              <a:t>);</a:t>
            </a:r>
            <a:endParaRPr lang="en-US" sz="1400" b="0" i="0" dirty="0">
              <a:solidFill>
                <a:srgbClr val="000000"/>
              </a:solidFill>
              <a:effectLst/>
              <a:latin typeface="Monaco"/>
            </a:endParaRPr>
          </a:p>
          <a:p>
            <a:pPr algn="l" fontAlgn="base"/>
            <a:r>
              <a:rPr lang="en-US" sz="1400" b="0" i="0" dirty="0">
                <a:solidFill>
                  <a:srgbClr val="004ED0"/>
                </a:solidFill>
                <a:effectLst/>
                <a:latin typeface="inherit"/>
              </a:rPr>
              <a:t>Middle</a:t>
            </a:r>
            <a:r>
              <a:rPr lang="en-US" sz="1400" b="0" i="0" dirty="0">
                <a:solidFill>
                  <a:srgbClr val="333333"/>
                </a:solidFill>
                <a:effectLst/>
                <a:latin typeface="inherit"/>
              </a:rPr>
              <a:t>(</a:t>
            </a:r>
            <a:r>
              <a:rPr lang="en-US" sz="1400" b="0" i="0" dirty="0">
                <a:solidFill>
                  <a:srgbClr val="CE0000"/>
                </a:solidFill>
                <a:effectLst/>
                <a:latin typeface="inherit"/>
              </a:rPr>
              <a:t>2</a:t>
            </a:r>
            <a:r>
              <a:rPr lang="en-US" sz="1400" b="0" i="0" dirty="0">
                <a:solidFill>
                  <a:srgbClr val="333333"/>
                </a:solidFill>
                <a:effectLst/>
                <a:latin typeface="inherit"/>
              </a:rPr>
              <a:t>)</a:t>
            </a:r>
            <a:r>
              <a:rPr lang="en-US" sz="1400" b="0" i="0" dirty="0">
                <a:solidFill>
                  <a:srgbClr val="006FE0"/>
                </a:solidFill>
                <a:effectLst/>
                <a:latin typeface="inherit"/>
              </a:rPr>
              <a:t> &lt;= </a:t>
            </a:r>
            <a:r>
              <a:rPr lang="en-US" sz="1400" b="0" i="0" dirty="0">
                <a:solidFill>
                  <a:srgbClr val="004ED0"/>
                </a:solidFill>
                <a:effectLst/>
                <a:latin typeface="inherit"/>
              </a:rPr>
              <a:t>Middle</a:t>
            </a:r>
            <a:r>
              <a:rPr lang="en-US" sz="1400" b="0" i="0" dirty="0">
                <a:solidFill>
                  <a:srgbClr val="333333"/>
                </a:solidFill>
                <a:effectLst/>
                <a:latin typeface="inherit"/>
              </a:rPr>
              <a:t>(</a:t>
            </a:r>
            <a:r>
              <a:rPr lang="en-US" sz="1400" b="0" i="0" dirty="0">
                <a:solidFill>
                  <a:srgbClr val="CE0000"/>
                </a:solidFill>
                <a:effectLst/>
                <a:latin typeface="inherit"/>
              </a:rPr>
              <a:t>1</a:t>
            </a:r>
            <a:r>
              <a:rPr lang="en-US" sz="1400" b="0" i="0" dirty="0">
                <a:solidFill>
                  <a:srgbClr val="333333"/>
                </a:solidFill>
                <a:effectLst/>
                <a:latin typeface="inherit"/>
              </a:rPr>
              <a:t>);</a:t>
            </a:r>
            <a:endParaRPr lang="en-US" sz="1400" b="0" i="0" dirty="0">
              <a:solidFill>
                <a:srgbClr val="000000"/>
              </a:solidFill>
              <a:effectLst/>
              <a:latin typeface="Monaco"/>
            </a:endParaRPr>
          </a:p>
          <a:p>
            <a:pPr algn="l" fontAlgn="base"/>
            <a:r>
              <a:rPr lang="en-US" sz="1400" b="0" i="0" dirty="0">
                <a:solidFill>
                  <a:srgbClr val="004ED0"/>
                </a:solidFill>
                <a:effectLst/>
                <a:latin typeface="inherit"/>
              </a:rPr>
              <a:t>Middle</a:t>
            </a:r>
            <a:r>
              <a:rPr lang="en-US" sz="1400" b="0" i="0" dirty="0">
                <a:solidFill>
                  <a:srgbClr val="333333"/>
                </a:solidFill>
                <a:effectLst/>
                <a:latin typeface="inherit"/>
              </a:rPr>
              <a:t>(</a:t>
            </a:r>
            <a:r>
              <a:rPr lang="en-US" sz="1400" b="0" i="0" dirty="0">
                <a:solidFill>
                  <a:srgbClr val="CE0000"/>
                </a:solidFill>
                <a:effectLst/>
                <a:latin typeface="inherit"/>
              </a:rPr>
              <a:t>3</a:t>
            </a:r>
            <a:r>
              <a:rPr lang="en-US" sz="1400" b="0" i="0" dirty="0">
                <a:solidFill>
                  <a:srgbClr val="333333"/>
                </a:solidFill>
                <a:effectLst/>
                <a:latin typeface="inherit"/>
              </a:rPr>
              <a:t>)</a:t>
            </a:r>
            <a:r>
              <a:rPr lang="en-US" sz="1400" b="0" i="0" dirty="0">
                <a:solidFill>
                  <a:srgbClr val="006FE0"/>
                </a:solidFill>
                <a:effectLst/>
                <a:latin typeface="inherit"/>
              </a:rPr>
              <a:t> &lt;= </a:t>
            </a:r>
            <a:r>
              <a:rPr lang="en-US" sz="1400" b="0" i="0" dirty="0">
                <a:solidFill>
                  <a:srgbClr val="004ED0"/>
                </a:solidFill>
                <a:effectLst/>
                <a:latin typeface="inherit"/>
              </a:rPr>
              <a:t>Middle</a:t>
            </a:r>
            <a:r>
              <a:rPr lang="en-US" sz="1400" b="0" i="0" dirty="0">
                <a:solidFill>
                  <a:srgbClr val="333333"/>
                </a:solidFill>
                <a:effectLst/>
                <a:latin typeface="inherit"/>
              </a:rPr>
              <a:t>(</a:t>
            </a:r>
            <a:r>
              <a:rPr lang="en-US" sz="1400" b="0" i="0" dirty="0">
                <a:solidFill>
                  <a:srgbClr val="CE0000"/>
                </a:solidFill>
                <a:effectLst/>
                <a:latin typeface="inherit"/>
              </a:rPr>
              <a:t>2</a:t>
            </a:r>
            <a:r>
              <a:rPr lang="en-US" sz="1400" b="0" i="0" dirty="0">
                <a:solidFill>
                  <a:srgbClr val="333333"/>
                </a:solidFill>
                <a:effectLst/>
                <a:latin typeface="inherit"/>
              </a:rPr>
              <a:t>);</a:t>
            </a:r>
            <a:endParaRPr lang="en-US" sz="1400" b="0" i="0" dirty="0">
              <a:solidFill>
                <a:srgbClr val="000000"/>
              </a:solidFill>
              <a:effectLst/>
              <a:latin typeface="Monaco"/>
            </a:endParaRPr>
          </a:p>
          <a:p>
            <a:pPr algn="l" fontAlgn="base"/>
            <a:r>
              <a:rPr lang="en-US" sz="1400" b="0" i="0" dirty="0">
                <a:solidFill>
                  <a:srgbClr val="004ED0"/>
                </a:solidFill>
                <a:effectLst/>
                <a:latin typeface="inherit"/>
              </a:rPr>
              <a:t>Middle</a:t>
            </a:r>
            <a:r>
              <a:rPr lang="en-US" sz="1400" b="0" i="0" dirty="0">
                <a:solidFill>
                  <a:srgbClr val="333333"/>
                </a:solidFill>
                <a:effectLst/>
                <a:latin typeface="inherit"/>
              </a:rPr>
              <a:t>(</a:t>
            </a:r>
            <a:r>
              <a:rPr lang="en-US" sz="1400" b="0" i="0" dirty="0">
                <a:solidFill>
                  <a:srgbClr val="CE0000"/>
                </a:solidFill>
                <a:effectLst/>
                <a:latin typeface="inherit"/>
              </a:rPr>
              <a:t>4</a:t>
            </a:r>
            <a:r>
              <a:rPr lang="en-US" sz="1400" b="0" i="0" dirty="0">
                <a:solidFill>
                  <a:srgbClr val="333333"/>
                </a:solidFill>
                <a:effectLst/>
                <a:latin typeface="inherit"/>
              </a:rPr>
              <a:t>)</a:t>
            </a:r>
            <a:r>
              <a:rPr lang="en-US" sz="1400" b="0" i="0" dirty="0">
                <a:solidFill>
                  <a:srgbClr val="006FE0"/>
                </a:solidFill>
                <a:effectLst/>
                <a:latin typeface="inherit"/>
              </a:rPr>
              <a:t> &lt;= </a:t>
            </a:r>
            <a:r>
              <a:rPr lang="en-US" sz="1400" b="0" i="0" dirty="0">
                <a:solidFill>
                  <a:srgbClr val="004ED0"/>
                </a:solidFill>
                <a:effectLst/>
                <a:latin typeface="inherit"/>
              </a:rPr>
              <a:t>Middle</a:t>
            </a:r>
            <a:r>
              <a:rPr lang="en-US" sz="1400" b="0" i="0" dirty="0">
                <a:solidFill>
                  <a:srgbClr val="333333"/>
                </a:solidFill>
                <a:effectLst/>
                <a:latin typeface="inherit"/>
              </a:rPr>
              <a:t>(</a:t>
            </a:r>
            <a:r>
              <a:rPr lang="en-US" sz="1400" b="0" i="0" dirty="0">
                <a:solidFill>
                  <a:srgbClr val="CE0000"/>
                </a:solidFill>
                <a:effectLst/>
                <a:latin typeface="inherit"/>
              </a:rPr>
              <a:t>3</a:t>
            </a:r>
            <a:r>
              <a:rPr lang="en-US" sz="1400" b="0" i="0" dirty="0">
                <a:solidFill>
                  <a:srgbClr val="333333"/>
                </a:solidFill>
                <a:effectLst/>
                <a:latin typeface="inherit"/>
              </a:rPr>
              <a:t>);</a:t>
            </a:r>
            <a:endParaRPr lang="en-US" sz="1400" b="0" i="0" dirty="0">
              <a:solidFill>
                <a:srgbClr val="000000"/>
              </a:solidFill>
              <a:effectLst/>
              <a:latin typeface="Monaco"/>
            </a:endParaRPr>
          </a:p>
          <a:p>
            <a:pPr algn="l" fontAlgn="base"/>
            <a:r>
              <a:rPr lang="en-US" sz="1400" b="0" i="0" dirty="0">
                <a:solidFill>
                  <a:srgbClr val="004ED0"/>
                </a:solidFill>
                <a:effectLst/>
                <a:latin typeface="inherit"/>
              </a:rPr>
              <a:t>Middle</a:t>
            </a:r>
            <a:r>
              <a:rPr lang="en-US" sz="1400" b="0" i="0" dirty="0">
                <a:solidFill>
                  <a:srgbClr val="333333"/>
                </a:solidFill>
                <a:effectLst/>
                <a:latin typeface="inherit"/>
              </a:rPr>
              <a:t>(</a:t>
            </a:r>
            <a:r>
              <a:rPr lang="en-US" sz="1400" b="0" i="0" dirty="0">
                <a:solidFill>
                  <a:srgbClr val="CE0000"/>
                </a:solidFill>
                <a:effectLst/>
                <a:latin typeface="inherit"/>
              </a:rPr>
              <a:t>5</a:t>
            </a:r>
            <a:r>
              <a:rPr lang="en-US" sz="1400" b="0" i="0" dirty="0">
                <a:solidFill>
                  <a:srgbClr val="333333"/>
                </a:solidFill>
                <a:effectLst/>
                <a:latin typeface="inherit"/>
              </a:rPr>
              <a:t>)</a:t>
            </a:r>
            <a:r>
              <a:rPr lang="en-US" sz="1400" b="0" i="0" dirty="0">
                <a:solidFill>
                  <a:srgbClr val="006FE0"/>
                </a:solidFill>
                <a:effectLst/>
                <a:latin typeface="inherit"/>
              </a:rPr>
              <a:t> &lt;= </a:t>
            </a:r>
            <a:r>
              <a:rPr lang="en-US" sz="1400" b="0" i="0" dirty="0">
                <a:solidFill>
                  <a:srgbClr val="004ED0"/>
                </a:solidFill>
                <a:effectLst/>
                <a:latin typeface="inherit"/>
              </a:rPr>
              <a:t>Middle</a:t>
            </a:r>
            <a:r>
              <a:rPr lang="en-US" sz="1400" b="0" i="0" dirty="0">
                <a:solidFill>
                  <a:srgbClr val="333333"/>
                </a:solidFill>
                <a:effectLst/>
                <a:latin typeface="inherit"/>
              </a:rPr>
              <a:t>(</a:t>
            </a:r>
            <a:r>
              <a:rPr lang="en-US" sz="1400" b="0" i="0" dirty="0">
                <a:solidFill>
                  <a:srgbClr val="CE0000"/>
                </a:solidFill>
                <a:effectLst/>
                <a:latin typeface="inherit"/>
              </a:rPr>
              <a:t>4</a:t>
            </a:r>
            <a:r>
              <a:rPr lang="en-US" sz="1400" b="0" i="0" dirty="0">
                <a:solidFill>
                  <a:srgbClr val="333333"/>
                </a:solidFill>
                <a:effectLst/>
                <a:latin typeface="inherit"/>
              </a:rPr>
              <a:t>);</a:t>
            </a:r>
            <a:endParaRPr lang="en-US" sz="1400" b="0" i="0" dirty="0">
              <a:solidFill>
                <a:srgbClr val="000000"/>
              </a:solidFill>
              <a:effectLst/>
              <a:latin typeface="Monaco"/>
            </a:endParaRPr>
          </a:p>
          <a:p>
            <a:pPr algn="l" fontAlgn="base"/>
            <a:r>
              <a:rPr lang="en-US" sz="1400" b="0" i="0" dirty="0">
                <a:solidFill>
                  <a:srgbClr val="004ED0"/>
                </a:solidFill>
                <a:effectLst/>
                <a:latin typeface="inherit"/>
              </a:rPr>
              <a:t>Middle</a:t>
            </a:r>
            <a:r>
              <a:rPr lang="en-US" sz="1400" b="0" i="0" dirty="0">
                <a:solidFill>
                  <a:srgbClr val="333333"/>
                </a:solidFill>
                <a:effectLst/>
                <a:latin typeface="inherit"/>
              </a:rPr>
              <a:t>(</a:t>
            </a:r>
            <a:r>
              <a:rPr lang="en-US" sz="1400" b="0" i="0" dirty="0">
                <a:solidFill>
                  <a:srgbClr val="CE0000"/>
                </a:solidFill>
                <a:effectLst/>
                <a:latin typeface="inherit"/>
              </a:rPr>
              <a:t>6</a:t>
            </a:r>
            <a:r>
              <a:rPr lang="en-US" sz="1400" b="0" i="0" dirty="0">
                <a:solidFill>
                  <a:srgbClr val="333333"/>
                </a:solidFill>
                <a:effectLst/>
                <a:latin typeface="inherit"/>
              </a:rPr>
              <a:t>)</a:t>
            </a:r>
            <a:r>
              <a:rPr lang="en-US" sz="1400" b="0" i="0" dirty="0">
                <a:solidFill>
                  <a:srgbClr val="006FE0"/>
                </a:solidFill>
                <a:effectLst/>
                <a:latin typeface="inherit"/>
              </a:rPr>
              <a:t> &lt;= </a:t>
            </a:r>
            <a:r>
              <a:rPr lang="en-US" sz="1400" b="0" i="0" dirty="0">
                <a:solidFill>
                  <a:srgbClr val="004ED0"/>
                </a:solidFill>
                <a:effectLst/>
                <a:latin typeface="inherit"/>
              </a:rPr>
              <a:t>Middle</a:t>
            </a:r>
            <a:r>
              <a:rPr lang="en-US" sz="1400" b="0" i="0" dirty="0">
                <a:solidFill>
                  <a:srgbClr val="333333"/>
                </a:solidFill>
                <a:effectLst/>
                <a:latin typeface="inherit"/>
              </a:rPr>
              <a:t>(</a:t>
            </a:r>
            <a:r>
              <a:rPr lang="en-US" sz="1400" b="0" i="0" dirty="0">
                <a:solidFill>
                  <a:srgbClr val="CE0000"/>
                </a:solidFill>
                <a:effectLst/>
                <a:latin typeface="inherit"/>
              </a:rPr>
              <a:t>5</a:t>
            </a:r>
            <a:r>
              <a:rPr lang="en-US" sz="1400" b="0" i="0" dirty="0">
                <a:solidFill>
                  <a:srgbClr val="333333"/>
                </a:solidFill>
                <a:effectLst/>
                <a:latin typeface="inherit"/>
              </a:rPr>
              <a:t>);</a:t>
            </a:r>
            <a:endParaRPr lang="en-US" sz="1400" b="0" i="0" dirty="0">
              <a:solidFill>
                <a:srgbClr val="000000"/>
              </a:solidFill>
              <a:effectLst/>
              <a:latin typeface="Monaco"/>
            </a:endParaRPr>
          </a:p>
          <a:p>
            <a:pPr algn="l" fontAlgn="base"/>
            <a:r>
              <a:rPr lang="en-US" sz="1400" b="0" i="0" dirty="0">
                <a:solidFill>
                  <a:srgbClr val="004ED0"/>
                </a:solidFill>
                <a:effectLst/>
                <a:latin typeface="inherit"/>
              </a:rPr>
              <a:t>Middle</a:t>
            </a:r>
            <a:r>
              <a:rPr lang="en-US" sz="1400" b="0" i="0" dirty="0">
                <a:solidFill>
                  <a:srgbClr val="333333"/>
                </a:solidFill>
                <a:effectLst/>
                <a:latin typeface="inherit"/>
              </a:rPr>
              <a:t>(</a:t>
            </a:r>
            <a:r>
              <a:rPr lang="en-US" sz="1400" b="0" i="0" dirty="0">
                <a:solidFill>
                  <a:srgbClr val="CE0000"/>
                </a:solidFill>
                <a:effectLst/>
                <a:latin typeface="inherit"/>
              </a:rPr>
              <a:t>7</a:t>
            </a:r>
            <a:r>
              <a:rPr lang="en-US" sz="1400" b="0" i="0" dirty="0">
                <a:solidFill>
                  <a:srgbClr val="333333"/>
                </a:solidFill>
                <a:effectLst/>
                <a:latin typeface="inherit"/>
              </a:rPr>
              <a:t>)</a:t>
            </a:r>
            <a:r>
              <a:rPr lang="en-US" sz="1400" b="0" i="0" dirty="0">
                <a:solidFill>
                  <a:srgbClr val="006FE0"/>
                </a:solidFill>
                <a:effectLst/>
                <a:latin typeface="inherit"/>
              </a:rPr>
              <a:t> &lt;= </a:t>
            </a:r>
            <a:r>
              <a:rPr lang="en-US" sz="1400" b="0" i="0" dirty="0">
                <a:solidFill>
                  <a:srgbClr val="004ED0"/>
                </a:solidFill>
                <a:effectLst/>
                <a:latin typeface="inherit"/>
              </a:rPr>
              <a:t>Middle</a:t>
            </a:r>
            <a:r>
              <a:rPr lang="en-US" sz="1400" b="0" i="0" dirty="0">
                <a:solidFill>
                  <a:srgbClr val="333333"/>
                </a:solidFill>
                <a:effectLst/>
                <a:latin typeface="inherit"/>
              </a:rPr>
              <a:t>(</a:t>
            </a:r>
            <a:r>
              <a:rPr lang="en-US" sz="1400" b="0" i="0" dirty="0">
                <a:solidFill>
                  <a:srgbClr val="CE0000"/>
                </a:solidFill>
                <a:effectLst/>
                <a:latin typeface="inherit"/>
              </a:rPr>
              <a:t>6</a:t>
            </a:r>
            <a:r>
              <a:rPr lang="en-US" sz="1400" b="0" i="0" dirty="0">
                <a:solidFill>
                  <a:srgbClr val="333333"/>
                </a:solidFill>
                <a:effectLst/>
                <a:latin typeface="inherit"/>
              </a:rPr>
              <a:t>);</a:t>
            </a:r>
            <a:endParaRPr lang="en-US" sz="1400" b="0" i="0" dirty="0">
              <a:solidFill>
                <a:srgbClr val="000000"/>
              </a:solidFill>
              <a:effectLst/>
              <a:latin typeface="Monaco"/>
            </a:endParaRPr>
          </a:p>
          <a:p>
            <a:pPr algn="l" fontAlgn="base"/>
            <a:r>
              <a:rPr lang="en-US" sz="1400" b="0" i="0" dirty="0">
                <a:solidFill>
                  <a:srgbClr val="800080"/>
                </a:solidFill>
                <a:effectLst/>
                <a:latin typeface="inherit"/>
              </a:rPr>
              <a:t>end</a:t>
            </a:r>
            <a:r>
              <a:rPr lang="en-US" sz="1400" b="0" i="0" dirty="0">
                <a:solidFill>
                  <a:srgbClr val="006FE0"/>
                </a:solidFill>
                <a:effectLst/>
                <a:latin typeface="inherit"/>
              </a:rPr>
              <a:t> </a:t>
            </a:r>
            <a:r>
              <a:rPr lang="en-US" sz="1400" b="0" i="0" dirty="0">
                <a:solidFill>
                  <a:srgbClr val="800080"/>
                </a:solidFill>
                <a:effectLst/>
                <a:latin typeface="inherit"/>
              </a:rPr>
              <a:t>if</a:t>
            </a:r>
            <a:r>
              <a:rPr lang="en-US" sz="1400" b="0" i="0" dirty="0">
                <a:solidFill>
                  <a:srgbClr val="333333"/>
                </a:solidFill>
                <a:effectLst/>
                <a:latin typeface="inherit"/>
              </a:rPr>
              <a:t>;</a:t>
            </a:r>
            <a:endParaRPr lang="en-US" sz="1400" b="0" i="0" dirty="0">
              <a:solidFill>
                <a:srgbClr val="000000"/>
              </a:solidFill>
              <a:effectLst/>
              <a:latin typeface="Monaco"/>
            </a:endParaRPr>
          </a:p>
          <a:p>
            <a:pPr algn="l" fontAlgn="base"/>
            <a:r>
              <a:rPr lang="en-US" sz="1400" b="0" i="0" dirty="0">
                <a:solidFill>
                  <a:srgbClr val="800080"/>
                </a:solidFill>
                <a:effectLst/>
                <a:latin typeface="inherit"/>
              </a:rPr>
              <a:t>end</a:t>
            </a:r>
            <a:r>
              <a:rPr lang="en-US" sz="1400" b="0" i="0" dirty="0">
                <a:solidFill>
                  <a:srgbClr val="006FE0"/>
                </a:solidFill>
                <a:effectLst/>
                <a:latin typeface="inherit"/>
              </a:rPr>
              <a:t> </a:t>
            </a:r>
            <a:r>
              <a:rPr lang="en-US" sz="1400" b="0" i="0" dirty="0">
                <a:solidFill>
                  <a:srgbClr val="002D7A"/>
                </a:solidFill>
                <a:effectLst/>
                <a:latin typeface="inherit"/>
              </a:rPr>
              <a:t>process</a:t>
            </a:r>
            <a:r>
              <a:rPr lang="en-US" sz="1400" b="0" i="0" dirty="0">
                <a:solidFill>
                  <a:srgbClr val="333333"/>
                </a:solidFill>
                <a:effectLst/>
                <a:latin typeface="inherit"/>
              </a:rPr>
              <a:t>;</a:t>
            </a:r>
          </a:p>
          <a:p>
            <a:pPr algn="l" fontAlgn="base"/>
            <a:endParaRPr lang="en-US" sz="1400" b="0" i="0" dirty="0">
              <a:solidFill>
                <a:srgbClr val="000000"/>
              </a:solidFill>
              <a:effectLst/>
              <a:latin typeface="Monaco"/>
            </a:endParaRPr>
          </a:p>
          <a:p>
            <a:pPr fontAlgn="base"/>
            <a:r>
              <a:rPr lang="en-US" sz="1400" b="0" i="0" dirty="0">
                <a:solidFill>
                  <a:srgbClr val="000000"/>
                </a:solidFill>
                <a:effectLst/>
                <a:latin typeface="Monaco"/>
              </a:rPr>
              <a:t> </a:t>
            </a:r>
            <a:r>
              <a:rPr lang="en-US" sz="1400" b="0" i="0" dirty="0">
                <a:solidFill>
                  <a:srgbClr val="002D7A"/>
                </a:solidFill>
                <a:effectLst/>
                <a:latin typeface="inherit"/>
              </a:rPr>
              <a:t>Output</a:t>
            </a:r>
            <a:r>
              <a:rPr lang="en-US" sz="1400" b="0" i="0" dirty="0">
                <a:solidFill>
                  <a:srgbClr val="006FE0"/>
                </a:solidFill>
                <a:effectLst/>
                <a:latin typeface="inherit"/>
              </a:rPr>
              <a:t> &lt;= </a:t>
            </a:r>
            <a:r>
              <a:rPr lang="en-US" sz="1400" b="0" i="0" dirty="0">
                <a:solidFill>
                  <a:srgbClr val="002D7A"/>
                </a:solidFill>
                <a:effectLst/>
                <a:latin typeface="inherit"/>
              </a:rPr>
              <a:t>Middle</a:t>
            </a:r>
            <a:r>
              <a:rPr lang="en-US" sz="1400" b="0" i="0" dirty="0">
                <a:solidFill>
                  <a:srgbClr val="333333"/>
                </a:solidFill>
                <a:effectLst/>
                <a:latin typeface="inherit"/>
              </a:rPr>
              <a:t>;</a:t>
            </a:r>
            <a:endParaRPr lang="en-US" sz="1400" b="0" i="0" dirty="0">
              <a:solidFill>
                <a:srgbClr val="000000"/>
              </a:solidFill>
              <a:effectLst/>
              <a:latin typeface="Monaco"/>
            </a:endParaRPr>
          </a:p>
          <a:p>
            <a:pPr algn="l" fontAlgn="base"/>
            <a:endParaRPr lang="en-US" sz="1400" b="0" i="0" dirty="0">
              <a:solidFill>
                <a:srgbClr val="000000"/>
              </a:solidFill>
              <a:effectLst/>
              <a:latin typeface="Monaco"/>
            </a:endParaRPr>
          </a:p>
          <a:p>
            <a:pPr algn="l" fontAlgn="base"/>
            <a:r>
              <a:rPr lang="en-US" sz="1400" b="0" i="0" dirty="0">
                <a:solidFill>
                  <a:srgbClr val="800080"/>
                </a:solidFill>
                <a:effectLst/>
                <a:latin typeface="inherit"/>
              </a:rPr>
              <a:t>end</a:t>
            </a:r>
            <a:r>
              <a:rPr lang="en-US" sz="1400" b="0" i="0" dirty="0">
                <a:solidFill>
                  <a:srgbClr val="006FE0"/>
                </a:solidFill>
                <a:effectLst/>
                <a:latin typeface="inherit"/>
              </a:rPr>
              <a:t> </a:t>
            </a:r>
            <a:r>
              <a:rPr lang="en-US" sz="1400" b="0" i="0" dirty="0">
                <a:solidFill>
                  <a:srgbClr val="002D7A"/>
                </a:solidFill>
                <a:effectLst/>
                <a:latin typeface="inherit"/>
              </a:rPr>
              <a:t>Behavioral</a:t>
            </a:r>
            <a:r>
              <a:rPr lang="en-US" sz="1400" b="0" i="0" dirty="0">
                <a:solidFill>
                  <a:srgbClr val="333333"/>
                </a:solidFill>
                <a:effectLst/>
                <a:latin typeface="inherit"/>
              </a:rPr>
              <a:t>;</a:t>
            </a:r>
            <a:endParaRPr lang="en-US" sz="1400" b="0" i="0" dirty="0">
              <a:solidFill>
                <a:srgbClr val="000000"/>
              </a:solidFill>
              <a:effectLst/>
              <a:latin typeface="Monaco"/>
            </a:endParaRPr>
          </a:p>
        </p:txBody>
      </p:sp>
      <p:sp>
        <p:nvSpPr>
          <p:cNvPr id="13" name="TextBox 12">
            <a:extLst>
              <a:ext uri="{FF2B5EF4-FFF2-40B4-BE49-F238E27FC236}">
                <a16:creationId xmlns:a16="http://schemas.microsoft.com/office/drawing/2014/main" id="{CA561468-B115-441F-A9F7-FE6EA3924FAB}"/>
              </a:ext>
            </a:extLst>
          </p:cNvPr>
          <p:cNvSpPr txBox="1"/>
          <p:nvPr/>
        </p:nvSpPr>
        <p:spPr>
          <a:xfrm>
            <a:off x="3328276" y="954900"/>
            <a:ext cx="1531107" cy="369332"/>
          </a:xfrm>
          <a:prstGeom prst="rect">
            <a:avLst/>
          </a:prstGeom>
          <a:noFill/>
        </p:spPr>
        <p:txBody>
          <a:bodyPr wrap="square">
            <a:spAutoFit/>
          </a:bodyPr>
          <a:lstStyle/>
          <a:p>
            <a:r>
              <a:rPr lang="en-US" b="1" dirty="0"/>
              <a:t>shift to right</a:t>
            </a:r>
          </a:p>
        </p:txBody>
      </p:sp>
      <p:sp>
        <p:nvSpPr>
          <p:cNvPr id="14" name="TextBox 13">
            <a:extLst>
              <a:ext uri="{FF2B5EF4-FFF2-40B4-BE49-F238E27FC236}">
                <a16:creationId xmlns:a16="http://schemas.microsoft.com/office/drawing/2014/main" id="{5BC1841C-4720-4115-8285-FF8C691965C2}"/>
              </a:ext>
            </a:extLst>
          </p:cNvPr>
          <p:cNvSpPr txBox="1"/>
          <p:nvPr/>
        </p:nvSpPr>
        <p:spPr>
          <a:xfrm>
            <a:off x="7595293" y="934492"/>
            <a:ext cx="1312817" cy="369332"/>
          </a:xfrm>
          <a:prstGeom prst="rect">
            <a:avLst/>
          </a:prstGeom>
          <a:noFill/>
        </p:spPr>
        <p:txBody>
          <a:bodyPr wrap="square">
            <a:spAutoFit/>
          </a:bodyPr>
          <a:lstStyle/>
          <a:p>
            <a:r>
              <a:rPr lang="en-US" b="1" dirty="0"/>
              <a:t>shift to left</a:t>
            </a:r>
          </a:p>
        </p:txBody>
      </p:sp>
    </p:spTree>
    <p:extLst>
      <p:ext uri="{BB962C8B-B14F-4D97-AF65-F5344CB8AC3E}">
        <p14:creationId xmlns:p14="http://schemas.microsoft.com/office/powerpoint/2010/main" val="516118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D1769-447B-4CCE-A258-E9146E3F3387}"/>
              </a:ext>
            </a:extLst>
          </p:cNvPr>
          <p:cNvSpPr>
            <a:spLocks noGrp="1"/>
          </p:cNvSpPr>
          <p:nvPr>
            <p:ph type="title"/>
          </p:nvPr>
        </p:nvSpPr>
        <p:spPr>
          <a:xfrm>
            <a:off x="1066800" y="511964"/>
            <a:ext cx="10058400" cy="524405"/>
          </a:xfrm>
        </p:spPr>
        <p:txBody>
          <a:bodyPr>
            <a:normAutofit fontScale="90000"/>
          </a:bodyPr>
          <a:lstStyle/>
          <a:p>
            <a:r>
              <a:rPr lang="en-US" dirty="0">
                <a:cs typeface="B Nazanin" panose="00000400000000000000" pitchFamily="2" charset="-78"/>
              </a:rPr>
              <a:t>SIPO</a:t>
            </a:r>
          </a:p>
        </p:txBody>
      </p:sp>
      <p:sp>
        <p:nvSpPr>
          <p:cNvPr id="4" name="Slide Number Placeholder 3">
            <a:extLst>
              <a:ext uri="{FF2B5EF4-FFF2-40B4-BE49-F238E27FC236}">
                <a16:creationId xmlns:a16="http://schemas.microsoft.com/office/drawing/2014/main" id="{DCDEDE3C-4B70-4490-9528-4D5555435F63}"/>
              </a:ext>
            </a:extLst>
          </p:cNvPr>
          <p:cNvSpPr>
            <a:spLocks noGrp="1"/>
          </p:cNvSpPr>
          <p:nvPr>
            <p:ph type="sldNum" sz="quarter" idx="12"/>
          </p:nvPr>
        </p:nvSpPr>
        <p:spPr/>
        <p:txBody>
          <a:bodyPr/>
          <a:lstStyle/>
          <a:p>
            <a:fld id="{35A3A1A0-FE44-40F2-B3FB-B78369627520}" type="slidenum">
              <a:rPr lang="en-US" smtClean="0"/>
              <a:t>9</a:t>
            </a:fld>
            <a:endParaRPr lang="en-US"/>
          </a:p>
        </p:txBody>
      </p:sp>
      <p:sp>
        <p:nvSpPr>
          <p:cNvPr id="6" name="TextBox 5">
            <a:extLst>
              <a:ext uri="{FF2B5EF4-FFF2-40B4-BE49-F238E27FC236}">
                <a16:creationId xmlns:a16="http://schemas.microsoft.com/office/drawing/2014/main" id="{A2CA9DFE-2B1F-46DA-97C3-EF9929ADB365}"/>
              </a:ext>
            </a:extLst>
          </p:cNvPr>
          <p:cNvSpPr txBox="1"/>
          <p:nvPr/>
        </p:nvSpPr>
        <p:spPr>
          <a:xfrm>
            <a:off x="404430" y="2090172"/>
            <a:ext cx="2769844" cy="2677656"/>
          </a:xfrm>
          <a:prstGeom prst="rect">
            <a:avLst/>
          </a:prstGeom>
          <a:noFill/>
          <a:ln w="19050">
            <a:solidFill>
              <a:schemeClr val="tx1"/>
            </a:solidFill>
          </a:ln>
        </p:spPr>
        <p:txBody>
          <a:bodyPr wrap="square">
            <a:spAutoFit/>
          </a:bodyPr>
          <a:lstStyle/>
          <a:p>
            <a:pPr algn="l" fontAlgn="base"/>
            <a:r>
              <a:rPr lang="en-US" sz="1400" b="0" i="0" dirty="0">
                <a:solidFill>
                  <a:srgbClr val="004ED0"/>
                </a:solidFill>
                <a:effectLst/>
                <a:latin typeface="inherit"/>
              </a:rPr>
              <a:t>library </a:t>
            </a:r>
            <a:r>
              <a:rPr lang="en-US" sz="1400" b="0" i="0" dirty="0">
                <a:solidFill>
                  <a:srgbClr val="002D7A"/>
                </a:solidFill>
                <a:effectLst/>
                <a:latin typeface="inherit"/>
              </a:rPr>
              <a:t>IEEE</a:t>
            </a:r>
            <a:r>
              <a:rPr lang="en-US" sz="1400" b="0" i="0" dirty="0">
                <a:solidFill>
                  <a:srgbClr val="333333"/>
                </a:solidFill>
                <a:effectLst/>
                <a:latin typeface="inherit"/>
              </a:rPr>
              <a:t>;</a:t>
            </a:r>
            <a:endParaRPr lang="en-US" sz="1400" b="0" i="0" dirty="0">
              <a:solidFill>
                <a:srgbClr val="000000"/>
              </a:solidFill>
              <a:effectLst/>
              <a:latin typeface="Monaco"/>
            </a:endParaRPr>
          </a:p>
          <a:p>
            <a:pPr algn="l" fontAlgn="base"/>
            <a:r>
              <a:rPr lang="en-US" sz="1400" b="0" i="0" dirty="0">
                <a:solidFill>
                  <a:srgbClr val="800080"/>
                </a:solidFill>
                <a:effectLst/>
                <a:latin typeface="inherit"/>
              </a:rPr>
              <a:t>use</a:t>
            </a:r>
            <a:r>
              <a:rPr lang="en-US" sz="1400" b="0" i="0" dirty="0">
                <a:solidFill>
                  <a:srgbClr val="006FE0"/>
                </a:solidFill>
                <a:effectLst/>
                <a:latin typeface="inherit"/>
              </a:rPr>
              <a:t> </a:t>
            </a:r>
            <a:r>
              <a:rPr lang="en-US" sz="1400" b="0" i="0" dirty="0">
                <a:solidFill>
                  <a:srgbClr val="002D7A"/>
                </a:solidFill>
                <a:effectLst/>
                <a:latin typeface="inherit"/>
              </a:rPr>
              <a:t>IEEE</a:t>
            </a:r>
            <a:r>
              <a:rPr lang="en-US" sz="1400" b="0" i="0" dirty="0">
                <a:solidFill>
                  <a:srgbClr val="333333"/>
                </a:solidFill>
                <a:effectLst/>
                <a:latin typeface="inherit"/>
              </a:rPr>
              <a:t>.</a:t>
            </a:r>
            <a:r>
              <a:rPr lang="en-US" sz="1400" b="0" i="0" dirty="0">
                <a:solidFill>
                  <a:srgbClr val="002D7A"/>
                </a:solidFill>
                <a:effectLst/>
                <a:latin typeface="inherit"/>
              </a:rPr>
              <a:t>STD_LOGIC_1164</a:t>
            </a:r>
            <a:r>
              <a:rPr lang="en-US" sz="1400" b="0" i="0" dirty="0">
                <a:solidFill>
                  <a:srgbClr val="333333"/>
                </a:solidFill>
                <a:effectLst/>
                <a:latin typeface="inherit"/>
              </a:rPr>
              <a:t>.</a:t>
            </a:r>
            <a:r>
              <a:rPr lang="en-US" sz="1400" b="0" i="0" dirty="0">
                <a:solidFill>
                  <a:srgbClr val="002D7A"/>
                </a:solidFill>
                <a:effectLst/>
                <a:latin typeface="inherit"/>
              </a:rPr>
              <a:t>ALL</a:t>
            </a:r>
            <a:r>
              <a:rPr lang="en-US" sz="1400" b="0" i="0" dirty="0">
                <a:solidFill>
                  <a:srgbClr val="333333"/>
                </a:solidFill>
                <a:effectLst/>
                <a:latin typeface="inherit"/>
              </a:rPr>
              <a:t>;</a:t>
            </a:r>
            <a:endParaRPr lang="en-US" sz="1400" b="0" i="0" dirty="0">
              <a:solidFill>
                <a:srgbClr val="000000"/>
              </a:solidFill>
              <a:effectLst/>
              <a:latin typeface="Monaco"/>
            </a:endParaRPr>
          </a:p>
          <a:p>
            <a:pPr algn="l" fontAlgn="base"/>
            <a:r>
              <a:rPr lang="en-US" sz="1400" b="0" i="0" dirty="0">
                <a:solidFill>
                  <a:srgbClr val="800080"/>
                </a:solidFill>
                <a:effectLst/>
                <a:latin typeface="inherit"/>
              </a:rPr>
              <a:t>use</a:t>
            </a:r>
            <a:r>
              <a:rPr lang="en-US" sz="1400" b="0" i="0" dirty="0">
                <a:solidFill>
                  <a:srgbClr val="006FE0"/>
                </a:solidFill>
                <a:effectLst/>
                <a:latin typeface="inherit"/>
              </a:rPr>
              <a:t> </a:t>
            </a:r>
            <a:r>
              <a:rPr lang="en-US" sz="1400" b="0" i="0" dirty="0">
                <a:solidFill>
                  <a:srgbClr val="002D7A"/>
                </a:solidFill>
                <a:effectLst/>
                <a:latin typeface="inherit"/>
              </a:rPr>
              <a:t>IEEE</a:t>
            </a:r>
            <a:r>
              <a:rPr lang="en-US" sz="1400" b="0" i="0" dirty="0">
                <a:solidFill>
                  <a:srgbClr val="333333"/>
                </a:solidFill>
                <a:effectLst/>
                <a:latin typeface="inherit"/>
              </a:rPr>
              <a:t>.</a:t>
            </a:r>
            <a:r>
              <a:rPr lang="en-US" sz="1400" b="0" i="0" dirty="0">
                <a:solidFill>
                  <a:srgbClr val="002D7A"/>
                </a:solidFill>
                <a:effectLst/>
                <a:latin typeface="inherit"/>
              </a:rPr>
              <a:t>NUMERIC_STD</a:t>
            </a:r>
            <a:r>
              <a:rPr lang="en-US" sz="1400" b="0" i="0" dirty="0">
                <a:solidFill>
                  <a:srgbClr val="333333"/>
                </a:solidFill>
                <a:effectLst/>
                <a:latin typeface="inherit"/>
              </a:rPr>
              <a:t>.</a:t>
            </a:r>
            <a:r>
              <a:rPr lang="en-US" sz="1400" b="0" i="0" dirty="0">
                <a:solidFill>
                  <a:srgbClr val="002D7A"/>
                </a:solidFill>
                <a:effectLst/>
                <a:latin typeface="inherit"/>
              </a:rPr>
              <a:t>ALL</a:t>
            </a:r>
            <a:r>
              <a:rPr lang="en-US" sz="1400" b="0" i="0" dirty="0">
                <a:solidFill>
                  <a:srgbClr val="333333"/>
                </a:solidFill>
                <a:effectLst/>
                <a:latin typeface="inherit"/>
              </a:rPr>
              <a:t>;</a:t>
            </a:r>
            <a:endParaRPr lang="en-US" sz="1400" b="0" i="0" dirty="0">
              <a:solidFill>
                <a:srgbClr val="000000"/>
              </a:solidFill>
              <a:effectLst/>
              <a:latin typeface="Monaco"/>
            </a:endParaRPr>
          </a:p>
          <a:p>
            <a:pPr algn="l" fontAlgn="base"/>
            <a:r>
              <a:rPr lang="en-US" sz="1400" b="0" i="0" dirty="0">
                <a:solidFill>
                  <a:srgbClr val="000000"/>
                </a:solidFill>
                <a:effectLst/>
                <a:latin typeface="Monaco"/>
              </a:rPr>
              <a:t> </a:t>
            </a:r>
          </a:p>
          <a:p>
            <a:pPr algn="l" fontAlgn="base"/>
            <a:r>
              <a:rPr lang="en-US" sz="1400" b="0" i="0" dirty="0">
                <a:solidFill>
                  <a:srgbClr val="000000"/>
                </a:solidFill>
                <a:effectLst/>
                <a:latin typeface="Monaco"/>
              </a:rPr>
              <a:t> </a:t>
            </a:r>
          </a:p>
          <a:p>
            <a:pPr algn="l" fontAlgn="base"/>
            <a:r>
              <a:rPr lang="en-US" sz="1400" b="0" i="0" dirty="0">
                <a:solidFill>
                  <a:srgbClr val="004ED0"/>
                </a:solidFill>
                <a:effectLst/>
                <a:latin typeface="inherit"/>
              </a:rPr>
              <a:t>entity </a:t>
            </a:r>
            <a:r>
              <a:rPr lang="en-US" sz="1400" b="0" i="0" dirty="0" err="1">
                <a:solidFill>
                  <a:srgbClr val="004ED0"/>
                </a:solidFill>
                <a:effectLst/>
                <a:latin typeface="inherit"/>
              </a:rPr>
              <a:t>Shift_Register</a:t>
            </a:r>
            <a:r>
              <a:rPr lang="en-US" sz="1400" b="0" i="0" dirty="0">
                <a:solidFill>
                  <a:srgbClr val="004ED0"/>
                </a:solidFill>
                <a:effectLst/>
                <a:latin typeface="inherit"/>
              </a:rPr>
              <a:t> </a:t>
            </a:r>
            <a:r>
              <a:rPr lang="en-US" sz="1400" b="0" i="0" dirty="0">
                <a:solidFill>
                  <a:srgbClr val="800080"/>
                </a:solidFill>
                <a:effectLst/>
                <a:latin typeface="inherit"/>
              </a:rPr>
              <a:t>is</a:t>
            </a:r>
            <a:endParaRPr lang="en-US" sz="1400" b="0" i="0" dirty="0">
              <a:solidFill>
                <a:srgbClr val="000000"/>
              </a:solidFill>
              <a:effectLst/>
              <a:latin typeface="Monaco"/>
            </a:endParaRPr>
          </a:p>
          <a:p>
            <a:pPr algn="l" fontAlgn="base"/>
            <a:r>
              <a:rPr lang="en-US" sz="1400" b="0" i="0" dirty="0">
                <a:solidFill>
                  <a:srgbClr val="006FE0"/>
                </a:solidFill>
                <a:effectLst/>
                <a:latin typeface="inherit"/>
              </a:rPr>
              <a:t>    </a:t>
            </a:r>
            <a:r>
              <a:rPr lang="en-US" sz="1400" b="0" i="0" dirty="0">
                <a:solidFill>
                  <a:srgbClr val="004ED0"/>
                </a:solidFill>
                <a:effectLst/>
                <a:latin typeface="inherit"/>
              </a:rPr>
              <a:t>Port</a:t>
            </a:r>
            <a:r>
              <a:rPr lang="en-US" sz="1400" b="0" i="0" dirty="0">
                <a:solidFill>
                  <a:srgbClr val="006FE0"/>
                </a:solidFill>
                <a:effectLst/>
                <a:latin typeface="inherit"/>
              </a:rPr>
              <a:t> </a:t>
            </a:r>
            <a:r>
              <a:rPr lang="en-US" sz="1400" b="0" i="0" dirty="0">
                <a:solidFill>
                  <a:srgbClr val="333333"/>
                </a:solidFill>
                <a:effectLst/>
                <a:latin typeface="inherit"/>
              </a:rPr>
              <a:t>(</a:t>
            </a:r>
            <a:r>
              <a:rPr lang="en-US" sz="1400" b="0" i="0" dirty="0">
                <a:solidFill>
                  <a:srgbClr val="006FE0"/>
                </a:solidFill>
                <a:effectLst/>
                <a:latin typeface="inherit"/>
              </a:rPr>
              <a:t> </a:t>
            </a:r>
            <a:endParaRPr lang="en-US" sz="1400" b="0" i="0" dirty="0">
              <a:solidFill>
                <a:srgbClr val="000000"/>
              </a:solidFill>
              <a:effectLst/>
              <a:latin typeface="Monaco"/>
            </a:endParaRPr>
          </a:p>
          <a:p>
            <a:pPr algn="l" fontAlgn="base"/>
            <a:r>
              <a:rPr lang="en-US" sz="1400" b="0" i="0" dirty="0">
                <a:solidFill>
                  <a:srgbClr val="002D7A"/>
                </a:solidFill>
                <a:effectLst/>
                <a:latin typeface="inherit"/>
              </a:rPr>
              <a:t>Input</a:t>
            </a:r>
            <a:r>
              <a:rPr lang="en-US" sz="1400" b="0" i="0" dirty="0">
                <a:solidFill>
                  <a:srgbClr val="006FE0"/>
                </a:solidFill>
                <a:effectLst/>
                <a:latin typeface="inherit"/>
              </a:rPr>
              <a:t> : </a:t>
            </a:r>
            <a:r>
              <a:rPr lang="en-US" sz="1400" b="0" i="0" dirty="0">
                <a:solidFill>
                  <a:srgbClr val="800080"/>
                </a:solidFill>
                <a:effectLst/>
                <a:latin typeface="inherit"/>
              </a:rPr>
              <a:t>in</a:t>
            </a:r>
            <a:r>
              <a:rPr lang="en-US" sz="1400" b="0" i="0" dirty="0">
                <a:solidFill>
                  <a:srgbClr val="006FE0"/>
                </a:solidFill>
                <a:effectLst/>
                <a:latin typeface="inherit"/>
              </a:rPr>
              <a:t>   </a:t>
            </a:r>
            <a:r>
              <a:rPr lang="en-US" sz="1400" b="0" i="0" dirty="0">
                <a:solidFill>
                  <a:srgbClr val="002D7A"/>
                </a:solidFill>
                <a:effectLst/>
                <a:latin typeface="inherit"/>
              </a:rPr>
              <a:t>STD_LOGIC</a:t>
            </a:r>
            <a:r>
              <a:rPr lang="en-US" sz="1400" b="0" i="0" dirty="0">
                <a:solidFill>
                  <a:srgbClr val="333333"/>
                </a:solidFill>
                <a:effectLst/>
                <a:latin typeface="inherit"/>
              </a:rPr>
              <a:t>;</a:t>
            </a:r>
            <a:endParaRPr lang="en-US" sz="1400" b="0" i="0" dirty="0">
              <a:solidFill>
                <a:srgbClr val="000000"/>
              </a:solidFill>
              <a:effectLst/>
              <a:latin typeface="Monaco"/>
            </a:endParaRPr>
          </a:p>
          <a:p>
            <a:pPr algn="l" fontAlgn="base"/>
            <a:r>
              <a:rPr lang="en-US" sz="1400" b="0" i="0" dirty="0">
                <a:solidFill>
                  <a:srgbClr val="002D7A"/>
                </a:solidFill>
                <a:effectLst/>
                <a:latin typeface="inherit"/>
              </a:rPr>
              <a:t>Clock</a:t>
            </a:r>
            <a:r>
              <a:rPr lang="en-US" sz="1400" b="0" i="0" dirty="0">
                <a:solidFill>
                  <a:srgbClr val="006FE0"/>
                </a:solidFill>
                <a:effectLst/>
                <a:latin typeface="inherit"/>
              </a:rPr>
              <a:t> : </a:t>
            </a:r>
            <a:r>
              <a:rPr lang="en-US" sz="1400" b="0" i="0" dirty="0">
                <a:solidFill>
                  <a:srgbClr val="800080"/>
                </a:solidFill>
                <a:effectLst/>
                <a:latin typeface="inherit"/>
              </a:rPr>
              <a:t>in</a:t>
            </a:r>
            <a:r>
              <a:rPr lang="en-US" sz="1400" b="0" i="0" dirty="0">
                <a:solidFill>
                  <a:srgbClr val="006FE0"/>
                </a:solidFill>
                <a:effectLst/>
                <a:latin typeface="inherit"/>
              </a:rPr>
              <a:t>   </a:t>
            </a:r>
            <a:r>
              <a:rPr lang="en-US" sz="1400" b="0" i="0" dirty="0">
                <a:solidFill>
                  <a:srgbClr val="002D7A"/>
                </a:solidFill>
                <a:effectLst/>
                <a:latin typeface="inherit"/>
              </a:rPr>
              <a:t>STD_LOGIC</a:t>
            </a:r>
            <a:r>
              <a:rPr lang="en-US" sz="1400" b="0" i="0" dirty="0">
                <a:solidFill>
                  <a:srgbClr val="333333"/>
                </a:solidFill>
                <a:effectLst/>
                <a:latin typeface="inherit"/>
              </a:rPr>
              <a:t>;</a:t>
            </a:r>
            <a:endParaRPr lang="en-US" sz="1400" b="0" i="0" dirty="0">
              <a:solidFill>
                <a:srgbClr val="000000"/>
              </a:solidFill>
              <a:effectLst/>
              <a:latin typeface="Monaco"/>
            </a:endParaRPr>
          </a:p>
          <a:p>
            <a:pPr algn="l" fontAlgn="base"/>
            <a:r>
              <a:rPr lang="en-US" sz="1400" b="0" i="0" dirty="0">
                <a:solidFill>
                  <a:srgbClr val="002D7A"/>
                </a:solidFill>
                <a:effectLst/>
                <a:latin typeface="inherit"/>
              </a:rPr>
              <a:t>Output</a:t>
            </a:r>
            <a:r>
              <a:rPr lang="en-US" sz="1400" b="0" i="0" dirty="0">
                <a:solidFill>
                  <a:srgbClr val="006FE0"/>
                </a:solidFill>
                <a:effectLst/>
                <a:latin typeface="inherit"/>
              </a:rPr>
              <a:t> : </a:t>
            </a:r>
            <a:r>
              <a:rPr lang="en-US" sz="1400" b="0" i="0" dirty="0">
                <a:solidFill>
                  <a:srgbClr val="004ED0"/>
                </a:solidFill>
                <a:effectLst/>
                <a:latin typeface="inherit"/>
              </a:rPr>
              <a:t>out </a:t>
            </a:r>
            <a:r>
              <a:rPr lang="en-US" sz="1400" b="0" i="0" dirty="0">
                <a:solidFill>
                  <a:srgbClr val="800080"/>
                </a:solidFill>
                <a:effectLst/>
                <a:latin typeface="inherit"/>
              </a:rPr>
              <a:t>unsigned</a:t>
            </a:r>
            <a:r>
              <a:rPr lang="en-US" sz="1400" b="0" i="0" dirty="0">
                <a:solidFill>
                  <a:srgbClr val="006FE0"/>
                </a:solidFill>
                <a:effectLst/>
                <a:latin typeface="inherit"/>
              </a:rPr>
              <a:t> </a:t>
            </a:r>
            <a:r>
              <a:rPr lang="en-US" sz="1400" b="0" i="0" dirty="0">
                <a:solidFill>
                  <a:srgbClr val="333333"/>
                </a:solidFill>
                <a:effectLst/>
                <a:latin typeface="inherit"/>
              </a:rPr>
              <a:t>(</a:t>
            </a:r>
            <a:r>
              <a:rPr lang="en-US" sz="1400" b="0" i="0" dirty="0">
                <a:solidFill>
                  <a:srgbClr val="CE0000"/>
                </a:solidFill>
                <a:effectLst/>
                <a:latin typeface="inherit"/>
              </a:rPr>
              <a:t>7</a:t>
            </a:r>
            <a:r>
              <a:rPr lang="en-US" sz="1400" b="0" i="0" dirty="0">
                <a:solidFill>
                  <a:srgbClr val="006FE0"/>
                </a:solidFill>
                <a:effectLst/>
                <a:latin typeface="inherit"/>
              </a:rPr>
              <a:t> </a:t>
            </a:r>
            <a:r>
              <a:rPr lang="en-US" sz="1400" b="0" i="0" dirty="0" err="1">
                <a:solidFill>
                  <a:srgbClr val="000000"/>
                </a:solidFill>
                <a:effectLst/>
                <a:latin typeface="inherit"/>
              </a:rPr>
              <a:t>downto</a:t>
            </a:r>
            <a:r>
              <a:rPr lang="en-US" sz="1400" b="0" i="0" dirty="0">
                <a:solidFill>
                  <a:srgbClr val="006FE0"/>
                </a:solidFill>
                <a:effectLst/>
                <a:latin typeface="inherit"/>
              </a:rPr>
              <a:t> </a:t>
            </a:r>
            <a:r>
              <a:rPr lang="en-US" sz="1400" b="0" i="0" dirty="0">
                <a:solidFill>
                  <a:srgbClr val="CE0000"/>
                </a:solidFill>
                <a:effectLst/>
                <a:latin typeface="inherit"/>
              </a:rPr>
              <a:t>0</a:t>
            </a:r>
            <a:r>
              <a:rPr lang="en-US" sz="1400" b="0" i="0" dirty="0">
                <a:solidFill>
                  <a:srgbClr val="333333"/>
                </a:solidFill>
                <a:effectLst/>
                <a:latin typeface="inherit"/>
              </a:rPr>
              <a:t>)</a:t>
            </a:r>
            <a:endParaRPr lang="en-US" sz="1400" b="0" i="0" dirty="0">
              <a:solidFill>
                <a:srgbClr val="000000"/>
              </a:solidFill>
              <a:effectLst/>
              <a:latin typeface="Monaco"/>
            </a:endParaRPr>
          </a:p>
          <a:p>
            <a:pPr algn="l" fontAlgn="base"/>
            <a:r>
              <a:rPr lang="en-US" sz="1400" b="0" i="0" dirty="0">
                <a:solidFill>
                  <a:srgbClr val="333333"/>
                </a:solidFill>
                <a:effectLst/>
                <a:latin typeface="inherit"/>
              </a:rPr>
              <a:t>);</a:t>
            </a:r>
            <a:endParaRPr lang="en-US" sz="1400" b="0" i="0" dirty="0">
              <a:solidFill>
                <a:srgbClr val="000000"/>
              </a:solidFill>
              <a:effectLst/>
              <a:latin typeface="Monaco"/>
            </a:endParaRPr>
          </a:p>
          <a:p>
            <a:pPr algn="l" fontAlgn="base"/>
            <a:r>
              <a:rPr lang="en-US" sz="1400" b="0" i="0" dirty="0">
                <a:solidFill>
                  <a:srgbClr val="800080"/>
                </a:solidFill>
                <a:effectLst/>
                <a:latin typeface="inherit"/>
              </a:rPr>
              <a:t>end</a:t>
            </a:r>
            <a:r>
              <a:rPr lang="en-US" sz="1400" b="0" i="0" dirty="0">
                <a:solidFill>
                  <a:srgbClr val="006FE0"/>
                </a:solidFill>
                <a:effectLst/>
                <a:latin typeface="inherit"/>
              </a:rPr>
              <a:t> </a:t>
            </a:r>
            <a:r>
              <a:rPr lang="en-US" sz="1400" b="0" i="0" dirty="0" err="1">
                <a:solidFill>
                  <a:srgbClr val="002D7A"/>
                </a:solidFill>
                <a:effectLst/>
                <a:latin typeface="inherit"/>
              </a:rPr>
              <a:t>Shift_Register</a:t>
            </a:r>
            <a:r>
              <a:rPr lang="en-US" sz="1400" b="0" i="0" dirty="0">
                <a:solidFill>
                  <a:srgbClr val="333333"/>
                </a:solidFill>
                <a:effectLst/>
                <a:latin typeface="inherit"/>
              </a:rPr>
              <a:t>;</a:t>
            </a:r>
            <a:endParaRPr lang="en-US" sz="1400" b="0" i="0" dirty="0">
              <a:solidFill>
                <a:srgbClr val="000000"/>
              </a:solidFill>
              <a:effectLst/>
              <a:latin typeface="Monaco"/>
            </a:endParaRPr>
          </a:p>
        </p:txBody>
      </p:sp>
      <p:sp>
        <p:nvSpPr>
          <p:cNvPr id="8" name="TextBox 7">
            <a:extLst>
              <a:ext uri="{FF2B5EF4-FFF2-40B4-BE49-F238E27FC236}">
                <a16:creationId xmlns:a16="http://schemas.microsoft.com/office/drawing/2014/main" id="{AB577667-62D4-4D97-A511-F7CC405C4995}"/>
              </a:ext>
            </a:extLst>
          </p:cNvPr>
          <p:cNvSpPr txBox="1"/>
          <p:nvPr/>
        </p:nvSpPr>
        <p:spPr>
          <a:xfrm>
            <a:off x="3373238" y="1303824"/>
            <a:ext cx="4177093" cy="4832092"/>
          </a:xfrm>
          <a:prstGeom prst="rect">
            <a:avLst/>
          </a:prstGeom>
          <a:noFill/>
          <a:ln w="19050">
            <a:solidFill>
              <a:schemeClr val="tx1"/>
            </a:solidFill>
          </a:ln>
        </p:spPr>
        <p:txBody>
          <a:bodyPr wrap="square">
            <a:spAutoFit/>
          </a:bodyPr>
          <a:lstStyle/>
          <a:p>
            <a:pPr algn="l" fontAlgn="base"/>
            <a:r>
              <a:rPr lang="en-US" sz="1400" b="0" i="0" dirty="0">
                <a:solidFill>
                  <a:srgbClr val="004ED0"/>
                </a:solidFill>
                <a:effectLst/>
                <a:latin typeface="inherit"/>
              </a:rPr>
              <a:t>architecture Behavioral of </a:t>
            </a:r>
            <a:r>
              <a:rPr lang="en-US" sz="1400" b="0" i="0" dirty="0" err="1">
                <a:solidFill>
                  <a:srgbClr val="004ED0"/>
                </a:solidFill>
                <a:effectLst/>
                <a:latin typeface="inherit"/>
              </a:rPr>
              <a:t>Shift_Register</a:t>
            </a:r>
            <a:r>
              <a:rPr lang="en-US" sz="1400" b="0" i="0" dirty="0">
                <a:solidFill>
                  <a:srgbClr val="004ED0"/>
                </a:solidFill>
                <a:effectLst/>
                <a:latin typeface="inherit"/>
              </a:rPr>
              <a:t> </a:t>
            </a:r>
            <a:r>
              <a:rPr lang="en-US" sz="1400" b="0" i="0" dirty="0">
                <a:solidFill>
                  <a:srgbClr val="800080"/>
                </a:solidFill>
                <a:effectLst/>
                <a:latin typeface="inherit"/>
              </a:rPr>
              <a:t>is</a:t>
            </a:r>
            <a:endParaRPr lang="en-US" sz="1400" b="0" i="0" dirty="0">
              <a:solidFill>
                <a:srgbClr val="000000"/>
              </a:solidFill>
              <a:effectLst/>
              <a:latin typeface="Monaco"/>
            </a:endParaRPr>
          </a:p>
          <a:p>
            <a:pPr algn="l" fontAlgn="base"/>
            <a:r>
              <a:rPr lang="en-US" sz="1400" b="0" i="0" dirty="0">
                <a:solidFill>
                  <a:srgbClr val="000000"/>
                </a:solidFill>
                <a:effectLst/>
                <a:latin typeface="Monaco"/>
              </a:rPr>
              <a:t> </a:t>
            </a:r>
          </a:p>
          <a:p>
            <a:pPr algn="l" fontAlgn="base"/>
            <a:r>
              <a:rPr lang="en-US" sz="1400" b="0" i="0" dirty="0">
                <a:solidFill>
                  <a:srgbClr val="004ED0"/>
                </a:solidFill>
                <a:effectLst/>
                <a:latin typeface="inherit"/>
              </a:rPr>
              <a:t>signal </a:t>
            </a:r>
            <a:r>
              <a:rPr lang="en-US" sz="1400" b="0" i="0" dirty="0">
                <a:solidFill>
                  <a:srgbClr val="002D7A"/>
                </a:solidFill>
                <a:effectLst/>
                <a:latin typeface="inherit"/>
              </a:rPr>
              <a:t>Middle</a:t>
            </a:r>
            <a:r>
              <a:rPr lang="en-US" sz="1400" b="0" i="0" dirty="0">
                <a:solidFill>
                  <a:srgbClr val="006FE0"/>
                </a:solidFill>
                <a:effectLst/>
                <a:latin typeface="inherit"/>
              </a:rPr>
              <a:t> : </a:t>
            </a:r>
            <a:r>
              <a:rPr lang="en-US" sz="1400" b="0" i="0" dirty="0">
                <a:solidFill>
                  <a:srgbClr val="800080"/>
                </a:solidFill>
                <a:effectLst/>
                <a:latin typeface="inherit"/>
              </a:rPr>
              <a:t>unsigned</a:t>
            </a:r>
            <a:r>
              <a:rPr lang="en-US" sz="1400" b="0" i="0" dirty="0">
                <a:solidFill>
                  <a:srgbClr val="006FE0"/>
                </a:solidFill>
                <a:effectLst/>
                <a:latin typeface="inherit"/>
              </a:rPr>
              <a:t> </a:t>
            </a:r>
            <a:r>
              <a:rPr lang="en-US" sz="1400" b="0" i="0" dirty="0">
                <a:solidFill>
                  <a:srgbClr val="333333"/>
                </a:solidFill>
                <a:effectLst/>
                <a:latin typeface="inherit"/>
              </a:rPr>
              <a:t>(</a:t>
            </a:r>
            <a:r>
              <a:rPr lang="en-US" sz="1400" b="0" i="0" dirty="0">
                <a:solidFill>
                  <a:srgbClr val="CE0000"/>
                </a:solidFill>
                <a:effectLst/>
                <a:latin typeface="inherit"/>
              </a:rPr>
              <a:t>7</a:t>
            </a:r>
            <a:r>
              <a:rPr lang="en-US" sz="1400" b="0" i="0" dirty="0">
                <a:solidFill>
                  <a:srgbClr val="006FE0"/>
                </a:solidFill>
                <a:effectLst/>
                <a:latin typeface="inherit"/>
              </a:rPr>
              <a:t> </a:t>
            </a:r>
            <a:r>
              <a:rPr lang="en-US" sz="1400" b="0" i="0" dirty="0" err="1">
                <a:solidFill>
                  <a:srgbClr val="000000"/>
                </a:solidFill>
                <a:effectLst/>
                <a:latin typeface="inherit"/>
              </a:rPr>
              <a:t>downto</a:t>
            </a:r>
            <a:r>
              <a:rPr lang="en-US" sz="1400" b="0" i="0" dirty="0">
                <a:solidFill>
                  <a:srgbClr val="006FE0"/>
                </a:solidFill>
                <a:effectLst/>
                <a:latin typeface="inherit"/>
              </a:rPr>
              <a:t> </a:t>
            </a:r>
            <a:r>
              <a:rPr lang="en-US" sz="1400" b="0" i="0" dirty="0">
                <a:solidFill>
                  <a:srgbClr val="CE0000"/>
                </a:solidFill>
                <a:effectLst/>
                <a:latin typeface="inherit"/>
              </a:rPr>
              <a:t>0</a:t>
            </a:r>
            <a:r>
              <a:rPr lang="en-US" sz="1400" b="0" i="0" dirty="0">
                <a:solidFill>
                  <a:srgbClr val="333333"/>
                </a:solidFill>
                <a:effectLst/>
                <a:latin typeface="inherit"/>
              </a:rPr>
              <a:t>)</a:t>
            </a:r>
            <a:r>
              <a:rPr lang="en-US" sz="1400" b="0" i="0" dirty="0">
                <a:solidFill>
                  <a:srgbClr val="006FE0"/>
                </a:solidFill>
                <a:effectLst/>
                <a:latin typeface="inherit"/>
              </a:rPr>
              <a:t> := </a:t>
            </a:r>
            <a:r>
              <a:rPr lang="en-US" sz="1400" b="0" i="0" dirty="0">
                <a:solidFill>
                  <a:srgbClr val="333333"/>
                </a:solidFill>
                <a:effectLst/>
                <a:latin typeface="inherit"/>
              </a:rPr>
              <a:t>(</a:t>
            </a:r>
            <a:r>
              <a:rPr lang="en-US" sz="1400" b="0" i="0" dirty="0">
                <a:solidFill>
                  <a:srgbClr val="002D7A"/>
                </a:solidFill>
                <a:effectLst/>
                <a:latin typeface="inherit"/>
              </a:rPr>
              <a:t>others</a:t>
            </a:r>
            <a:r>
              <a:rPr lang="en-US" sz="1400" b="0" i="0" dirty="0">
                <a:solidFill>
                  <a:srgbClr val="006FE0"/>
                </a:solidFill>
                <a:effectLst/>
                <a:latin typeface="inherit"/>
              </a:rPr>
              <a:t> =&gt;</a:t>
            </a:r>
            <a:r>
              <a:rPr lang="en-US" sz="1400" b="0" i="0" dirty="0">
                <a:solidFill>
                  <a:srgbClr val="008000"/>
                </a:solidFill>
                <a:effectLst/>
                <a:latin typeface="inherit"/>
              </a:rPr>
              <a:t>'0'</a:t>
            </a:r>
            <a:r>
              <a:rPr lang="en-US" sz="1400" b="0" i="0" dirty="0">
                <a:solidFill>
                  <a:srgbClr val="333333"/>
                </a:solidFill>
                <a:effectLst/>
                <a:latin typeface="inherit"/>
              </a:rPr>
              <a:t>);</a:t>
            </a:r>
            <a:endParaRPr lang="en-US" sz="1400" b="0" i="0" dirty="0">
              <a:solidFill>
                <a:srgbClr val="000000"/>
              </a:solidFill>
              <a:effectLst/>
              <a:latin typeface="Monaco"/>
            </a:endParaRPr>
          </a:p>
          <a:p>
            <a:pPr algn="l" fontAlgn="base"/>
            <a:r>
              <a:rPr lang="en-US" sz="1400" b="0" i="0" dirty="0">
                <a:solidFill>
                  <a:srgbClr val="000000"/>
                </a:solidFill>
                <a:effectLst/>
                <a:latin typeface="Monaco"/>
              </a:rPr>
              <a:t> </a:t>
            </a:r>
          </a:p>
          <a:p>
            <a:pPr algn="l" fontAlgn="base"/>
            <a:r>
              <a:rPr lang="en-US" sz="1400" b="0" i="0" dirty="0">
                <a:solidFill>
                  <a:srgbClr val="004ED0"/>
                </a:solidFill>
                <a:effectLst/>
                <a:latin typeface="inherit"/>
              </a:rPr>
              <a:t>begin</a:t>
            </a:r>
            <a:endParaRPr lang="en-US" sz="1400" b="0" i="0" dirty="0">
              <a:solidFill>
                <a:srgbClr val="000000"/>
              </a:solidFill>
              <a:effectLst/>
              <a:latin typeface="Monaco"/>
            </a:endParaRPr>
          </a:p>
          <a:p>
            <a:pPr algn="l" fontAlgn="base"/>
            <a:r>
              <a:rPr lang="en-US" sz="1400" b="0" i="0" dirty="0">
                <a:solidFill>
                  <a:srgbClr val="000000"/>
                </a:solidFill>
                <a:effectLst/>
                <a:latin typeface="Monaco"/>
              </a:rPr>
              <a:t> </a:t>
            </a:r>
          </a:p>
          <a:p>
            <a:pPr algn="l" fontAlgn="base"/>
            <a:r>
              <a:rPr lang="en-US" sz="1400" b="0" i="0" dirty="0">
                <a:solidFill>
                  <a:srgbClr val="004ED0"/>
                </a:solidFill>
                <a:effectLst/>
                <a:latin typeface="inherit"/>
              </a:rPr>
              <a:t>process</a:t>
            </a:r>
            <a:r>
              <a:rPr lang="en-US" sz="1400" b="0" i="0" dirty="0">
                <a:solidFill>
                  <a:srgbClr val="333333"/>
                </a:solidFill>
                <a:effectLst/>
                <a:latin typeface="inherit"/>
              </a:rPr>
              <a:t>(</a:t>
            </a:r>
            <a:r>
              <a:rPr lang="en-US" sz="1400" b="0" i="0" dirty="0">
                <a:solidFill>
                  <a:srgbClr val="002D7A"/>
                </a:solidFill>
                <a:effectLst/>
                <a:latin typeface="inherit"/>
              </a:rPr>
              <a:t>clock</a:t>
            </a:r>
            <a:r>
              <a:rPr lang="en-US" sz="1400" b="0" i="0" dirty="0">
                <a:solidFill>
                  <a:srgbClr val="333333"/>
                </a:solidFill>
                <a:effectLst/>
                <a:latin typeface="inherit"/>
              </a:rPr>
              <a:t>)</a:t>
            </a:r>
            <a:endParaRPr lang="en-US" sz="1400" b="0" i="0" dirty="0">
              <a:solidFill>
                <a:srgbClr val="000000"/>
              </a:solidFill>
              <a:effectLst/>
              <a:latin typeface="Monaco"/>
            </a:endParaRPr>
          </a:p>
          <a:p>
            <a:pPr algn="l" fontAlgn="base"/>
            <a:r>
              <a:rPr lang="en-US" sz="1400" b="0" i="0" dirty="0">
                <a:solidFill>
                  <a:srgbClr val="004ED0"/>
                </a:solidFill>
                <a:effectLst/>
                <a:latin typeface="inherit"/>
              </a:rPr>
              <a:t>begin</a:t>
            </a:r>
            <a:endParaRPr lang="en-US" sz="1400" b="0" i="0" dirty="0">
              <a:solidFill>
                <a:srgbClr val="000000"/>
              </a:solidFill>
              <a:effectLst/>
              <a:latin typeface="Monaco"/>
            </a:endParaRPr>
          </a:p>
          <a:p>
            <a:pPr algn="l" fontAlgn="base"/>
            <a:r>
              <a:rPr lang="en-US" sz="1400" b="0" i="0" dirty="0">
                <a:solidFill>
                  <a:srgbClr val="800080"/>
                </a:solidFill>
                <a:effectLst/>
                <a:latin typeface="inherit"/>
              </a:rPr>
              <a:t>if</a:t>
            </a:r>
            <a:r>
              <a:rPr lang="en-US" sz="1400" b="0" i="0" dirty="0">
                <a:solidFill>
                  <a:srgbClr val="006FE0"/>
                </a:solidFill>
                <a:effectLst/>
                <a:latin typeface="inherit"/>
              </a:rPr>
              <a:t> </a:t>
            </a:r>
            <a:r>
              <a:rPr lang="en-US" sz="1400" b="0" i="0" dirty="0" err="1">
                <a:solidFill>
                  <a:srgbClr val="004ED0"/>
                </a:solidFill>
                <a:effectLst/>
                <a:latin typeface="inherit"/>
              </a:rPr>
              <a:t>rising_edge</a:t>
            </a:r>
            <a:r>
              <a:rPr lang="en-US" sz="1400" b="0" i="0" dirty="0">
                <a:solidFill>
                  <a:srgbClr val="333333"/>
                </a:solidFill>
                <a:effectLst/>
                <a:latin typeface="inherit"/>
              </a:rPr>
              <a:t>(</a:t>
            </a:r>
            <a:r>
              <a:rPr lang="en-US" sz="1400" b="0" i="0" dirty="0">
                <a:solidFill>
                  <a:srgbClr val="002D7A"/>
                </a:solidFill>
                <a:effectLst/>
                <a:latin typeface="inherit"/>
              </a:rPr>
              <a:t>clock</a:t>
            </a:r>
            <a:r>
              <a:rPr lang="en-US" sz="1400" b="0" i="0" dirty="0">
                <a:solidFill>
                  <a:srgbClr val="333333"/>
                </a:solidFill>
                <a:effectLst/>
                <a:latin typeface="inherit"/>
              </a:rPr>
              <a:t>)</a:t>
            </a:r>
            <a:r>
              <a:rPr lang="en-US" sz="1400" b="0" i="0" dirty="0">
                <a:solidFill>
                  <a:srgbClr val="006FE0"/>
                </a:solidFill>
                <a:effectLst/>
                <a:latin typeface="inherit"/>
              </a:rPr>
              <a:t> </a:t>
            </a:r>
            <a:r>
              <a:rPr lang="en-US" sz="1400" b="0" i="0" dirty="0">
                <a:solidFill>
                  <a:srgbClr val="800080"/>
                </a:solidFill>
                <a:effectLst/>
                <a:latin typeface="inherit"/>
              </a:rPr>
              <a:t>then</a:t>
            </a:r>
            <a:r>
              <a:rPr lang="en-US" sz="1400" b="0" i="0" dirty="0">
                <a:solidFill>
                  <a:srgbClr val="006FE0"/>
                </a:solidFill>
                <a:effectLst/>
                <a:latin typeface="inherit"/>
              </a:rPr>
              <a:t> </a:t>
            </a:r>
          </a:p>
          <a:p>
            <a:pPr algn="l" fontAlgn="base"/>
            <a:endParaRPr lang="en-US" sz="1400" b="0" i="0" dirty="0">
              <a:solidFill>
                <a:srgbClr val="000000"/>
              </a:solidFill>
              <a:effectLst/>
              <a:latin typeface="Monaco"/>
            </a:endParaRPr>
          </a:p>
          <a:p>
            <a:pPr algn="l" fontAlgn="base"/>
            <a:r>
              <a:rPr lang="en-US" sz="1400" b="0" i="0" dirty="0">
                <a:solidFill>
                  <a:srgbClr val="004ED0"/>
                </a:solidFill>
                <a:effectLst/>
                <a:latin typeface="inherit"/>
              </a:rPr>
              <a:t>Middle</a:t>
            </a:r>
            <a:r>
              <a:rPr lang="en-US" sz="1400" b="0" i="0" dirty="0">
                <a:solidFill>
                  <a:srgbClr val="333333"/>
                </a:solidFill>
                <a:effectLst/>
                <a:latin typeface="inherit"/>
              </a:rPr>
              <a:t>(</a:t>
            </a:r>
            <a:r>
              <a:rPr lang="en-US" sz="1400" b="0" i="0" dirty="0">
                <a:solidFill>
                  <a:srgbClr val="CE0000"/>
                </a:solidFill>
                <a:effectLst/>
                <a:latin typeface="inherit"/>
              </a:rPr>
              <a:t>7</a:t>
            </a:r>
            <a:r>
              <a:rPr lang="en-US" sz="1400" b="0" i="0" dirty="0">
                <a:solidFill>
                  <a:srgbClr val="333333"/>
                </a:solidFill>
                <a:effectLst/>
                <a:latin typeface="inherit"/>
              </a:rPr>
              <a:t>)</a:t>
            </a:r>
            <a:r>
              <a:rPr lang="en-US" sz="1400" b="0" i="0" dirty="0">
                <a:solidFill>
                  <a:srgbClr val="006FE0"/>
                </a:solidFill>
                <a:effectLst/>
                <a:latin typeface="inherit"/>
              </a:rPr>
              <a:t> &lt;= </a:t>
            </a:r>
            <a:r>
              <a:rPr lang="en-US" sz="1400" b="0" i="0" dirty="0">
                <a:solidFill>
                  <a:srgbClr val="002D7A"/>
                </a:solidFill>
                <a:effectLst/>
                <a:latin typeface="inherit"/>
              </a:rPr>
              <a:t>Input</a:t>
            </a:r>
            <a:r>
              <a:rPr lang="en-US" sz="1400" b="0" i="0" dirty="0">
                <a:solidFill>
                  <a:srgbClr val="333333"/>
                </a:solidFill>
                <a:effectLst/>
                <a:latin typeface="inherit"/>
              </a:rPr>
              <a:t>;</a:t>
            </a:r>
          </a:p>
          <a:p>
            <a:pPr algn="l" fontAlgn="base"/>
            <a:endParaRPr lang="en-US" sz="1400" b="0" i="0" dirty="0">
              <a:solidFill>
                <a:srgbClr val="000000"/>
              </a:solidFill>
              <a:effectLst/>
              <a:latin typeface="Monaco"/>
            </a:endParaRPr>
          </a:p>
          <a:p>
            <a:pPr algn="l" fontAlgn="base"/>
            <a:r>
              <a:rPr lang="en-US" sz="1400" b="0" i="0" dirty="0">
                <a:solidFill>
                  <a:srgbClr val="800080"/>
                </a:solidFill>
                <a:effectLst/>
                <a:latin typeface="inherit"/>
              </a:rPr>
              <a:t>for</a:t>
            </a:r>
            <a:r>
              <a:rPr lang="en-US" sz="1400" b="0" i="0" dirty="0">
                <a:solidFill>
                  <a:srgbClr val="006FE0"/>
                </a:solidFill>
                <a:effectLst/>
                <a:latin typeface="inherit"/>
              </a:rPr>
              <a:t> </a:t>
            </a:r>
            <a:r>
              <a:rPr lang="en-US" sz="1400" b="0" i="0" dirty="0" err="1">
                <a:solidFill>
                  <a:srgbClr val="000000"/>
                </a:solidFill>
                <a:effectLst/>
                <a:latin typeface="inherit"/>
              </a:rPr>
              <a:t>i</a:t>
            </a:r>
            <a:r>
              <a:rPr lang="en-US" sz="1400" b="0" i="0" dirty="0">
                <a:solidFill>
                  <a:srgbClr val="006FE0"/>
                </a:solidFill>
                <a:effectLst/>
                <a:latin typeface="inherit"/>
              </a:rPr>
              <a:t> </a:t>
            </a:r>
            <a:r>
              <a:rPr lang="en-US" sz="1400" b="0" i="0" dirty="0">
                <a:solidFill>
                  <a:srgbClr val="800080"/>
                </a:solidFill>
                <a:effectLst/>
                <a:latin typeface="inherit"/>
              </a:rPr>
              <a:t>in</a:t>
            </a:r>
            <a:r>
              <a:rPr lang="en-US" sz="1400" b="0" i="0" dirty="0">
                <a:solidFill>
                  <a:srgbClr val="006FE0"/>
                </a:solidFill>
                <a:effectLst/>
                <a:latin typeface="inherit"/>
              </a:rPr>
              <a:t> </a:t>
            </a:r>
            <a:r>
              <a:rPr lang="en-US" sz="1400" b="0" i="0" dirty="0">
                <a:solidFill>
                  <a:srgbClr val="CE0000"/>
                </a:solidFill>
                <a:effectLst/>
                <a:latin typeface="inherit"/>
              </a:rPr>
              <a:t>0</a:t>
            </a:r>
            <a:r>
              <a:rPr lang="en-US" sz="1400" b="0" i="0" dirty="0">
                <a:solidFill>
                  <a:srgbClr val="006FE0"/>
                </a:solidFill>
                <a:effectLst/>
                <a:latin typeface="inherit"/>
              </a:rPr>
              <a:t> </a:t>
            </a:r>
            <a:r>
              <a:rPr lang="en-US" sz="1400" b="0" i="0" dirty="0">
                <a:solidFill>
                  <a:srgbClr val="800080"/>
                </a:solidFill>
                <a:effectLst/>
                <a:latin typeface="inherit"/>
              </a:rPr>
              <a:t>to</a:t>
            </a:r>
            <a:r>
              <a:rPr lang="en-US" sz="1400" b="0" i="0" dirty="0">
                <a:solidFill>
                  <a:srgbClr val="006FE0"/>
                </a:solidFill>
                <a:effectLst/>
                <a:latin typeface="inherit"/>
              </a:rPr>
              <a:t> </a:t>
            </a:r>
            <a:r>
              <a:rPr lang="en-US" sz="1400" b="0" i="0" dirty="0">
                <a:solidFill>
                  <a:srgbClr val="CE0000"/>
                </a:solidFill>
                <a:effectLst/>
                <a:latin typeface="inherit"/>
              </a:rPr>
              <a:t>6</a:t>
            </a:r>
            <a:r>
              <a:rPr lang="en-US" sz="1400" b="0" i="0" dirty="0">
                <a:solidFill>
                  <a:srgbClr val="006FE0"/>
                </a:solidFill>
                <a:effectLst/>
                <a:latin typeface="inherit"/>
              </a:rPr>
              <a:t> </a:t>
            </a:r>
            <a:r>
              <a:rPr lang="en-US" sz="1400" b="0" i="0" dirty="0">
                <a:solidFill>
                  <a:srgbClr val="004ED0"/>
                </a:solidFill>
                <a:effectLst/>
                <a:latin typeface="inherit"/>
              </a:rPr>
              <a:t>loop</a:t>
            </a:r>
            <a:endParaRPr lang="en-US" sz="1400" b="0" i="0" dirty="0">
              <a:solidFill>
                <a:srgbClr val="000000"/>
              </a:solidFill>
              <a:effectLst/>
              <a:latin typeface="Monaco"/>
            </a:endParaRPr>
          </a:p>
          <a:p>
            <a:pPr algn="l" fontAlgn="base"/>
            <a:r>
              <a:rPr lang="en-US" sz="1400" b="0" i="0" dirty="0">
                <a:solidFill>
                  <a:srgbClr val="004ED0"/>
                </a:solidFill>
                <a:effectLst/>
                <a:latin typeface="inherit"/>
              </a:rPr>
              <a:t>Middle</a:t>
            </a:r>
            <a:r>
              <a:rPr lang="en-US" sz="1400" b="0" i="0" dirty="0">
                <a:solidFill>
                  <a:srgbClr val="333333"/>
                </a:solidFill>
                <a:effectLst/>
                <a:latin typeface="inherit"/>
              </a:rPr>
              <a:t>(</a:t>
            </a:r>
            <a:r>
              <a:rPr lang="en-US" sz="1400" b="0" i="0" dirty="0" err="1">
                <a:solidFill>
                  <a:srgbClr val="002D7A"/>
                </a:solidFill>
                <a:effectLst/>
                <a:latin typeface="inherit"/>
              </a:rPr>
              <a:t>i</a:t>
            </a:r>
            <a:r>
              <a:rPr lang="en-US" sz="1400" b="0" i="0" dirty="0">
                <a:solidFill>
                  <a:srgbClr val="333333"/>
                </a:solidFill>
                <a:effectLst/>
                <a:latin typeface="inherit"/>
              </a:rPr>
              <a:t>)</a:t>
            </a:r>
            <a:r>
              <a:rPr lang="en-US" sz="1400" b="0" i="0" dirty="0">
                <a:solidFill>
                  <a:srgbClr val="006FE0"/>
                </a:solidFill>
                <a:effectLst/>
                <a:latin typeface="inherit"/>
              </a:rPr>
              <a:t> &lt;= </a:t>
            </a:r>
            <a:r>
              <a:rPr lang="en-US" sz="1400" b="0" i="0" dirty="0">
                <a:solidFill>
                  <a:srgbClr val="004ED0"/>
                </a:solidFill>
                <a:effectLst/>
                <a:latin typeface="inherit"/>
              </a:rPr>
              <a:t>Middle</a:t>
            </a:r>
            <a:r>
              <a:rPr lang="en-US" sz="1400" b="0" i="0" dirty="0">
                <a:solidFill>
                  <a:srgbClr val="333333"/>
                </a:solidFill>
                <a:effectLst/>
                <a:latin typeface="inherit"/>
              </a:rPr>
              <a:t>(</a:t>
            </a:r>
            <a:r>
              <a:rPr lang="en-US" sz="1400" b="0" i="0" dirty="0">
                <a:solidFill>
                  <a:srgbClr val="002D7A"/>
                </a:solidFill>
                <a:effectLst/>
                <a:latin typeface="inherit"/>
              </a:rPr>
              <a:t>i</a:t>
            </a:r>
            <a:r>
              <a:rPr lang="en-US" sz="1400" b="0" i="0" dirty="0">
                <a:solidFill>
                  <a:srgbClr val="006FE0"/>
                </a:solidFill>
                <a:effectLst/>
                <a:latin typeface="inherit"/>
              </a:rPr>
              <a:t>+</a:t>
            </a:r>
            <a:r>
              <a:rPr lang="en-US" sz="1400" b="0" i="0" dirty="0">
                <a:solidFill>
                  <a:srgbClr val="CE0000"/>
                </a:solidFill>
                <a:effectLst/>
                <a:latin typeface="inherit"/>
              </a:rPr>
              <a:t>1</a:t>
            </a:r>
            <a:r>
              <a:rPr lang="en-US" sz="1400" b="0" i="0" dirty="0">
                <a:solidFill>
                  <a:srgbClr val="333333"/>
                </a:solidFill>
                <a:effectLst/>
                <a:latin typeface="inherit"/>
              </a:rPr>
              <a:t>);</a:t>
            </a:r>
            <a:endParaRPr lang="en-US" sz="1400" b="0" i="0" dirty="0">
              <a:solidFill>
                <a:srgbClr val="000000"/>
              </a:solidFill>
              <a:effectLst/>
              <a:latin typeface="Monaco"/>
            </a:endParaRPr>
          </a:p>
          <a:p>
            <a:pPr algn="l" fontAlgn="base"/>
            <a:r>
              <a:rPr lang="en-US" sz="1400" b="0" i="0" dirty="0">
                <a:solidFill>
                  <a:srgbClr val="800080"/>
                </a:solidFill>
                <a:effectLst/>
                <a:latin typeface="inherit"/>
              </a:rPr>
              <a:t>end</a:t>
            </a:r>
            <a:r>
              <a:rPr lang="en-US" sz="1400" b="0" i="0" dirty="0">
                <a:solidFill>
                  <a:srgbClr val="006FE0"/>
                </a:solidFill>
                <a:effectLst/>
                <a:latin typeface="inherit"/>
              </a:rPr>
              <a:t> </a:t>
            </a:r>
            <a:r>
              <a:rPr lang="en-US" sz="1400" b="0" i="0" dirty="0">
                <a:solidFill>
                  <a:srgbClr val="002D7A"/>
                </a:solidFill>
                <a:effectLst/>
                <a:latin typeface="inherit"/>
              </a:rPr>
              <a:t>loop</a:t>
            </a:r>
            <a:r>
              <a:rPr lang="en-US" sz="1400" b="0" i="0" dirty="0">
                <a:solidFill>
                  <a:srgbClr val="333333"/>
                </a:solidFill>
                <a:effectLst/>
                <a:latin typeface="inherit"/>
              </a:rPr>
              <a:t>;</a:t>
            </a:r>
            <a:endParaRPr lang="en-US" sz="1400" b="0" i="0" dirty="0">
              <a:solidFill>
                <a:srgbClr val="000000"/>
              </a:solidFill>
              <a:effectLst/>
              <a:latin typeface="Monaco"/>
            </a:endParaRPr>
          </a:p>
          <a:p>
            <a:pPr algn="l" fontAlgn="base"/>
            <a:r>
              <a:rPr lang="en-US" sz="1400" b="0" i="0" dirty="0">
                <a:solidFill>
                  <a:srgbClr val="000000"/>
                </a:solidFill>
                <a:effectLst/>
                <a:latin typeface="Monaco"/>
              </a:rPr>
              <a:t> </a:t>
            </a:r>
          </a:p>
          <a:p>
            <a:pPr algn="l" fontAlgn="base"/>
            <a:r>
              <a:rPr lang="en-US" sz="1400" b="0" i="0" dirty="0">
                <a:solidFill>
                  <a:srgbClr val="800080"/>
                </a:solidFill>
                <a:effectLst/>
                <a:latin typeface="inherit"/>
              </a:rPr>
              <a:t>end</a:t>
            </a:r>
            <a:r>
              <a:rPr lang="en-US" sz="1400" b="0" i="0" dirty="0">
                <a:solidFill>
                  <a:srgbClr val="006FE0"/>
                </a:solidFill>
                <a:effectLst/>
                <a:latin typeface="inherit"/>
              </a:rPr>
              <a:t> </a:t>
            </a:r>
            <a:r>
              <a:rPr lang="en-US" sz="1400" b="0" i="0" dirty="0">
                <a:solidFill>
                  <a:srgbClr val="800080"/>
                </a:solidFill>
                <a:effectLst/>
                <a:latin typeface="inherit"/>
              </a:rPr>
              <a:t>if</a:t>
            </a:r>
            <a:r>
              <a:rPr lang="en-US" sz="1400" b="0" i="0" dirty="0">
                <a:solidFill>
                  <a:srgbClr val="333333"/>
                </a:solidFill>
                <a:effectLst/>
                <a:latin typeface="inherit"/>
              </a:rPr>
              <a:t>;</a:t>
            </a:r>
            <a:endParaRPr lang="en-US" sz="1400" b="0" i="0" dirty="0">
              <a:solidFill>
                <a:srgbClr val="000000"/>
              </a:solidFill>
              <a:effectLst/>
              <a:latin typeface="Monaco"/>
            </a:endParaRPr>
          </a:p>
          <a:p>
            <a:pPr algn="l" fontAlgn="base"/>
            <a:r>
              <a:rPr lang="en-US" sz="1400" b="0" i="0" dirty="0">
                <a:solidFill>
                  <a:srgbClr val="800080"/>
                </a:solidFill>
                <a:effectLst/>
                <a:latin typeface="inherit"/>
              </a:rPr>
              <a:t>end</a:t>
            </a:r>
            <a:r>
              <a:rPr lang="en-US" sz="1400" b="0" i="0" dirty="0">
                <a:solidFill>
                  <a:srgbClr val="006FE0"/>
                </a:solidFill>
                <a:effectLst/>
                <a:latin typeface="inherit"/>
              </a:rPr>
              <a:t> </a:t>
            </a:r>
            <a:r>
              <a:rPr lang="en-US" sz="1400" b="0" i="0" dirty="0">
                <a:solidFill>
                  <a:srgbClr val="002D7A"/>
                </a:solidFill>
                <a:effectLst/>
                <a:latin typeface="inherit"/>
              </a:rPr>
              <a:t>process</a:t>
            </a:r>
            <a:r>
              <a:rPr lang="en-US" sz="1400" b="0" i="0" dirty="0">
                <a:solidFill>
                  <a:srgbClr val="333333"/>
                </a:solidFill>
                <a:effectLst/>
                <a:latin typeface="inherit"/>
              </a:rPr>
              <a:t>;</a:t>
            </a:r>
          </a:p>
          <a:p>
            <a:pPr algn="l" fontAlgn="base"/>
            <a:r>
              <a:rPr lang="en-US" sz="1400" b="0" i="0" dirty="0">
                <a:solidFill>
                  <a:srgbClr val="000000"/>
                </a:solidFill>
                <a:effectLst/>
                <a:latin typeface="Monaco"/>
              </a:rPr>
              <a:t> </a:t>
            </a:r>
          </a:p>
          <a:p>
            <a:pPr algn="l" fontAlgn="base"/>
            <a:r>
              <a:rPr lang="en-US" sz="1400" b="0" i="0" dirty="0">
                <a:solidFill>
                  <a:srgbClr val="002D7A"/>
                </a:solidFill>
                <a:effectLst/>
                <a:latin typeface="inherit"/>
              </a:rPr>
              <a:t>Output</a:t>
            </a:r>
            <a:r>
              <a:rPr lang="en-US" sz="1400" b="0" i="0" dirty="0">
                <a:solidFill>
                  <a:srgbClr val="006FE0"/>
                </a:solidFill>
                <a:effectLst/>
                <a:latin typeface="inherit"/>
              </a:rPr>
              <a:t> &lt;= </a:t>
            </a:r>
            <a:r>
              <a:rPr lang="en-US" sz="1400" b="0" i="0" dirty="0">
                <a:solidFill>
                  <a:srgbClr val="002D7A"/>
                </a:solidFill>
                <a:effectLst/>
                <a:latin typeface="inherit"/>
              </a:rPr>
              <a:t>Middle</a:t>
            </a:r>
            <a:r>
              <a:rPr lang="en-US" sz="1400" b="0" i="0" dirty="0">
                <a:solidFill>
                  <a:srgbClr val="333333"/>
                </a:solidFill>
                <a:effectLst/>
                <a:latin typeface="inherit"/>
              </a:rPr>
              <a:t>;</a:t>
            </a:r>
            <a:endParaRPr lang="en-US" sz="1400" b="0" i="0" dirty="0">
              <a:solidFill>
                <a:srgbClr val="000000"/>
              </a:solidFill>
              <a:effectLst/>
              <a:latin typeface="Monaco"/>
            </a:endParaRPr>
          </a:p>
          <a:p>
            <a:pPr algn="l" fontAlgn="base"/>
            <a:r>
              <a:rPr lang="en-US" sz="1400" b="0" i="0" dirty="0">
                <a:solidFill>
                  <a:srgbClr val="000000"/>
                </a:solidFill>
                <a:effectLst/>
                <a:latin typeface="Monaco"/>
              </a:rPr>
              <a:t> </a:t>
            </a:r>
          </a:p>
          <a:p>
            <a:pPr algn="l" fontAlgn="base"/>
            <a:r>
              <a:rPr lang="en-US" sz="1400" b="0" i="0" dirty="0">
                <a:solidFill>
                  <a:srgbClr val="800080"/>
                </a:solidFill>
                <a:effectLst/>
                <a:latin typeface="inherit"/>
              </a:rPr>
              <a:t>end</a:t>
            </a:r>
            <a:r>
              <a:rPr lang="en-US" sz="1400" b="0" i="0" dirty="0">
                <a:solidFill>
                  <a:srgbClr val="006FE0"/>
                </a:solidFill>
                <a:effectLst/>
                <a:latin typeface="inherit"/>
              </a:rPr>
              <a:t> </a:t>
            </a:r>
            <a:r>
              <a:rPr lang="en-US" sz="1400" b="0" i="0" dirty="0">
                <a:solidFill>
                  <a:srgbClr val="002D7A"/>
                </a:solidFill>
                <a:effectLst/>
                <a:latin typeface="inherit"/>
              </a:rPr>
              <a:t>Behavioral</a:t>
            </a:r>
            <a:r>
              <a:rPr lang="en-US" sz="1400" b="0" i="0" dirty="0">
                <a:solidFill>
                  <a:srgbClr val="333333"/>
                </a:solidFill>
                <a:effectLst/>
                <a:latin typeface="inherit"/>
              </a:rPr>
              <a:t>;</a:t>
            </a:r>
            <a:endParaRPr lang="en-US" sz="1400" b="0" i="0" dirty="0">
              <a:solidFill>
                <a:srgbClr val="000000"/>
              </a:solidFill>
              <a:effectLst/>
              <a:latin typeface="Monaco"/>
            </a:endParaRPr>
          </a:p>
        </p:txBody>
      </p:sp>
      <p:sp>
        <p:nvSpPr>
          <p:cNvPr id="11" name="Rectangle 4">
            <a:extLst>
              <a:ext uri="{FF2B5EF4-FFF2-40B4-BE49-F238E27FC236}">
                <a16:creationId xmlns:a16="http://schemas.microsoft.com/office/drawing/2014/main" id="{F1DAB5F1-2342-4105-9F46-FA208FC372A3}"/>
              </a:ext>
            </a:extLst>
          </p:cNvPr>
          <p:cNvSpPr>
            <a:spLocks noChangeArrowheads="1"/>
          </p:cNvSpPr>
          <p:nvPr/>
        </p:nvSpPr>
        <p:spPr bwMode="auto">
          <a:xfrm>
            <a:off x="-1111945" y="448017"/>
            <a:ext cx="184731" cy="323165"/>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B3270376-89B4-4274-9131-86CAD08F6E00}"/>
              </a:ext>
            </a:extLst>
          </p:cNvPr>
          <p:cNvSpPr txBox="1"/>
          <p:nvPr/>
        </p:nvSpPr>
        <p:spPr>
          <a:xfrm>
            <a:off x="7634482" y="1295015"/>
            <a:ext cx="4177093" cy="4832092"/>
          </a:xfrm>
          <a:prstGeom prst="rect">
            <a:avLst/>
          </a:prstGeom>
          <a:noFill/>
          <a:ln w="19050">
            <a:solidFill>
              <a:schemeClr val="tx1"/>
            </a:solidFill>
          </a:ln>
        </p:spPr>
        <p:txBody>
          <a:bodyPr wrap="square">
            <a:spAutoFit/>
          </a:bodyPr>
          <a:lstStyle/>
          <a:p>
            <a:pPr algn="l" fontAlgn="base"/>
            <a:r>
              <a:rPr lang="en-US" sz="1400" b="0" i="0" dirty="0">
                <a:solidFill>
                  <a:srgbClr val="004ED0"/>
                </a:solidFill>
                <a:effectLst/>
                <a:latin typeface="inherit"/>
              </a:rPr>
              <a:t>architecture Behavioral of </a:t>
            </a:r>
            <a:r>
              <a:rPr lang="en-US" sz="1400" b="0" i="0" dirty="0" err="1">
                <a:solidFill>
                  <a:srgbClr val="004ED0"/>
                </a:solidFill>
                <a:effectLst/>
                <a:latin typeface="inherit"/>
              </a:rPr>
              <a:t>Shift_Register</a:t>
            </a:r>
            <a:r>
              <a:rPr lang="en-US" sz="1400" b="0" i="0" dirty="0">
                <a:solidFill>
                  <a:srgbClr val="004ED0"/>
                </a:solidFill>
                <a:effectLst/>
                <a:latin typeface="inherit"/>
              </a:rPr>
              <a:t> </a:t>
            </a:r>
            <a:r>
              <a:rPr lang="en-US" sz="1400" b="0" i="0" dirty="0">
                <a:solidFill>
                  <a:srgbClr val="800080"/>
                </a:solidFill>
                <a:effectLst/>
                <a:latin typeface="inherit"/>
              </a:rPr>
              <a:t>is</a:t>
            </a:r>
            <a:endParaRPr lang="en-US" sz="1400" b="0" i="0" dirty="0">
              <a:solidFill>
                <a:srgbClr val="000000"/>
              </a:solidFill>
              <a:effectLst/>
              <a:latin typeface="Monaco"/>
            </a:endParaRPr>
          </a:p>
          <a:p>
            <a:pPr algn="l" fontAlgn="base"/>
            <a:r>
              <a:rPr lang="en-US" sz="1400" b="0" i="0" dirty="0">
                <a:solidFill>
                  <a:srgbClr val="000000"/>
                </a:solidFill>
                <a:effectLst/>
                <a:latin typeface="Monaco"/>
              </a:rPr>
              <a:t> </a:t>
            </a:r>
          </a:p>
          <a:p>
            <a:pPr algn="l" fontAlgn="base"/>
            <a:r>
              <a:rPr lang="en-US" sz="1400" b="0" i="0" dirty="0">
                <a:solidFill>
                  <a:srgbClr val="004ED0"/>
                </a:solidFill>
                <a:effectLst/>
                <a:latin typeface="inherit"/>
              </a:rPr>
              <a:t>signal </a:t>
            </a:r>
            <a:r>
              <a:rPr lang="en-US" sz="1400" b="0" i="0" dirty="0">
                <a:solidFill>
                  <a:srgbClr val="002D7A"/>
                </a:solidFill>
                <a:effectLst/>
                <a:latin typeface="inherit"/>
              </a:rPr>
              <a:t>Middle</a:t>
            </a:r>
            <a:r>
              <a:rPr lang="en-US" sz="1400" b="0" i="0" dirty="0">
                <a:solidFill>
                  <a:srgbClr val="006FE0"/>
                </a:solidFill>
                <a:effectLst/>
                <a:latin typeface="inherit"/>
              </a:rPr>
              <a:t> : </a:t>
            </a:r>
            <a:r>
              <a:rPr lang="en-US" sz="1400" b="0" i="0" dirty="0">
                <a:solidFill>
                  <a:srgbClr val="800080"/>
                </a:solidFill>
                <a:effectLst/>
                <a:latin typeface="inherit"/>
              </a:rPr>
              <a:t>unsigned</a:t>
            </a:r>
            <a:r>
              <a:rPr lang="en-US" sz="1400" b="0" i="0" dirty="0">
                <a:solidFill>
                  <a:srgbClr val="006FE0"/>
                </a:solidFill>
                <a:effectLst/>
                <a:latin typeface="inherit"/>
              </a:rPr>
              <a:t> </a:t>
            </a:r>
            <a:r>
              <a:rPr lang="en-US" sz="1400" b="0" i="0" dirty="0">
                <a:solidFill>
                  <a:srgbClr val="333333"/>
                </a:solidFill>
                <a:effectLst/>
                <a:latin typeface="inherit"/>
              </a:rPr>
              <a:t>(</a:t>
            </a:r>
            <a:r>
              <a:rPr lang="en-US" sz="1400" b="0" i="0" dirty="0">
                <a:solidFill>
                  <a:srgbClr val="CE0000"/>
                </a:solidFill>
                <a:effectLst/>
                <a:latin typeface="inherit"/>
              </a:rPr>
              <a:t>7</a:t>
            </a:r>
            <a:r>
              <a:rPr lang="en-US" sz="1400" b="0" i="0" dirty="0">
                <a:solidFill>
                  <a:srgbClr val="006FE0"/>
                </a:solidFill>
                <a:effectLst/>
                <a:latin typeface="inherit"/>
              </a:rPr>
              <a:t> </a:t>
            </a:r>
            <a:r>
              <a:rPr lang="en-US" sz="1400" b="0" i="0" dirty="0" err="1">
                <a:solidFill>
                  <a:srgbClr val="000000"/>
                </a:solidFill>
                <a:effectLst/>
                <a:latin typeface="inherit"/>
              </a:rPr>
              <a:t>downto</a:t>
            </a:r>
            <a:r>
              <a:rPr lang="en-US" sz="1400" b="0" i="0" dirty="0">
                <a:solidFill>
                  <a:srgbClr val="006FE0"/>
                </a:solidFill>
                <a:effectLst/>
                <a:latin typeface="inherit"/>
              </a:rPr>
              <a:t> </a:t>
            </a:r>
            <a:r>
              <a:rPr lang="en-US" sz="1400" b="0" i="0" dirty="0">
                <a:solidFill>
                  <a:srgbClr val="CE0000"/>
                </a:solidFill>
                <a:effectLst/>
                <a:latin typeface="inherit"/>
              </a:rPr>
              <a:t>0</a:t>
            </a:r>
            <a:r>
              <a:rPr lang="en-US" sz="1400" b="0" i="0" dirty="0">
                <a:solidFill>
                  <a:srgbClr val="333333"/>
                </a:solidFill>
                <a:effectLst/>
                <a:latin typeface="inherit"/>
              </a:rPr>
              <a:t>)</a:t>
            </a:r>
            <a:r>
              <a:rPr lang="en-US" sz="1400" b="0" i="0" dirty="0">
                <a:solidFill>
                  <a:srgbClr val="006FE0"/>
                </a:solidFill>
                <a:effectLst/>
                <a:latin typeface="inherit"/>
              </a:rPr>
              <a:t> := </a:t>
            </a:r>
            <a:r>
              <a:rPr lang="en-US" sz="1400" b="0" i="0" dirty="0">
                <a:solidFill>
                  <a:srgbClr val="333333"/>
                </a:solidFill>
                <a:effectLst/>
                <a:latin typeface="inherit"/>
              </a:rPr>
              <a:t>(</a:t>
            </a:r>
            <a:r>
              <a:rPr lang="en-US" sz="1400" b="0" i="0" dirty="0">
                <a:solidFill>
                  <a:srgbClr val="002D7A"/>
                </a:solidFill>
                <a:effectLst/>
                <a:latin typeface="inherit"/>
              </a:rPr>
              <a:t>others</a:t>
            </a:r>
            <a:r>
              <a:rPr lang="en-US" sz="1400" b="0" i="0" dirty="0">
                <a:solidFill>
                  <a:srgbClr val="006FE0"/>
                </a:solidFill>
                <a:effectLst/>
                <a:latin typeface="inherit"/>
              </a:rPr>
              <a:t> =&gt;</a:t>
            </a:r>
            <a:r>
              <a:rPr lang="en-US" sz="1400" b="0" i="0" dirty="0">
                <a:solidFill>
                  <a:srgbClr val="008000"/>
                </a:solidFill>
                <a:effectLst/>
                <a:latin typeface="inherit"/>
              </a:rPr>
              <a:t>'0'</a:t>
            </a:r>
            <a:r>
              <a:rPr lang="en-US" sz="1400" b="0" i="0" dirty="0">
                <a:solidFill>
                  <a:srgbClr val="333333"/>
                </a:solidFill>
                <a:effectLst/>
                <a:latin typeface="inherit"/>
              </a:rPr>
              <a:t>);</a:t>
            </a:r>
            <a:endParaRPr lang="en-US" sz="1400" b="0" i="0" dirty="0">
              <a:solidFill>
                <a:srgbClr val="000000"/>
              </a:solidFill>
              <a:effectLst/>
              <a:latin typeface="Monaco"/>
            </a:endParaRPr>
          </a:p>
          <a:p>
            <a:pPr algn="l" fontAlgn="base"/>
            <a:r>
              <a:rPr lang="en-US" sz="1400" b="0" i="0" dirty="0">
                <a:solidFill>
                  <a:srgbClr val="000000"/>
                </a:solidFill>
                <a:effectLst/>
                <a:latin typeface="Monaco"/>
              </a:rPr>
              <a:t> </a:t>
            </a:r>
          </a:p>
          <a:p>
            <a:pPr algn="l" fontAlgn="base"/>
            <a:r>
              <a:rPr lang="en-US" sz="1400" b="0" i="0" dirty="0">
                <a:solidFill>
                  <a:srgbClr val="004ED0"/>
                </a:solidFill>
                <a:effectLst/>
                <a:latin typeface="inherit"/>
              </a:rPr>
              <a:t>begin</a:t>
            </a:r>
            <a:endParaRPr lang="en-US" sz="1400" b="0" i="0" dirty="0">
              <a:solidFill>
                <a:srgbClr val="000000"/>
              </a:solidFill>
              <a:effectLst/>
              <a:latin typeface="Monaco"/>
            </a:endParaRPr>
          </a:p>
          <a:p>
            <a:pPr algn="l" fontAlgn="base"/>
            <a:r>
              <a:rPr lang="en-US" sz="1400" b="0" i="0" dirty="0">
                <a:solidFill>
                  <a:srgbClr val="000000"/>
                </a:solidFill>
                <a:effectLst/>
                <a:latin typeface="Monaco"/>
              </a:rPr>
              <a:t> </a:t>
            </a:r>
          </a:p>
          <a:p>
            <a:pPr algn="l" fontAlgn="base"/>
            <a:r>
              <a:rPr lang="en-US" sz="1400" b="0" i="0" dirty="0">
                <a:solidFill>
                  <a:srgbClr val="004ED0"/>
                </a:solidFill>
                <a:effectLst/>
                <a:latin typeface="inherit"/>
              </a:rPr>
              <a:t>process</a:t>
            </a:r>
            <a:r>
              <a:rPr lang="en-US" sz="1400" b="0" i="0" dirty="0">
                <a:solidFill>
                  <a:srgbClr val="333333"/>
                </a:solidFill>
                <a:effectLst/>
                <a:latin typeface="inherit"/>
              </a:rPr>
              <a:t>(</a:t>
            </a:r>
            <a:r>
              <a:rPr lang="en-US" sz="1400" b="0" i="0" dirty="0">
                <a:solidFill>
                  <a:srgbClr val="002D7A"/>
                </a:solidFill>
                <a:effectLst/>
                <a:latin typeface="inherit"/>
              </a:rPr>
              <a:t>clock</a:t>
            </a:r>
            <a:r>
              <a:rPr lang="en-US" sz="1400" b="0" i="0" dirty="0">
                <a:solidFill>
                  <a:srgbClr val="333333"/>
                </a:solidFill>
                <a:effectLst/>
                <a:latin typeface="inherit"/>
              </a:rPr>
              <a:t>)</a:t>
            </a:r>
            <a:endParaRPr lang="en-US" sz="1400" b="0" i="0" dirty="0">
              <a:solidFill>
                <a:srgbClr val="000000"/>
              </a:solidFill>
              <a:effectLst/>
              <a:latin typeface="Monaco"/>
            </a:endParaRPr>
          </a:p>
          <a:p>
            <a:pPr algn="l" fontAlgn="base"/>
            <a:r>
              <a:rPr lang="en-US" sz="1400" b="0" i="0" dirty="0">
                <a:solidFill>
                  <a:srgbClr val="004ED0"/>
                </a:solidFill>
                <a:effectLst/>
                <a:latin typeface="inherit"/>
              </a:rPr>
              <a:t>begin</a:t>
            </a:r>
            <a:endParaRPr lang="en-US" sz="1400" b="0" i="0" dirty="0">
              <a:solidFill>
                <a:srgbClr val="000000"/>
              </a:solidFill>
              <a:effectLst/>
              <a:latin typeface="Monaco"/>
            </a:endParaRPr>
          </a:p>
          <a:p>
            <a:pPr algn="l" fontAlgn="base"/>
            <a:r>
              <a:rPr lang="en-US" sz="1400" b="0" i="0" dirty="0">
                <a:solidFill>
                  <a:srgbClr val="800080"/>
                </a:solidFill>
                <a:effectLst/>
                <a:latin typeface="inherit"/>
              </a:rPr>
              <a:t>if</a:t>
            </a:r>
            <a:r>
              <a:rPr lang="en-US" sz="1400" b="0" i="0" dirty="0">
                <a:solidFill>
                  <a:srgbClr val="006FE0"/>
                </a:solidFill>
                <a:effectLst/>
                <a:latin typeface="inherit"/>
              </a:rPr>
              <a:t> </a:t>
            </a:r>
            <a:r>
              <a:rPr lang="en-US" sz="1400" b="0" i="0" dirty="0" err="1">
                <a:solidFill>
                  <a:srgbClr val="004ED0"/>
                </a:solidFill>
                <a:effectLst/>
                <a:latin typeface="inherit"/>
              </a:rPr>
              <a:t>rising_edge</a:t>
            </a:r>
            <a:r>
              <a:rPr lang="en-US" sz="1400" b="0" i="0" dirty="0">
                <a:solidFill>
                  <a:srgbClr val="333333"/>
                </a:solidFill>
                <a:effectLst/>
                <a:latin typeface="inherit"/>
              </a:rPr>
              <a:t>(</a:t>
            </a:r>
            <a:r>
              <a:rPr lang="en-US" sz="1400" b="0" i="0" dirty="0">
                <a:solidFill>
                  <a:srgbClr val="002D7A"/>
                </a:solidFill>
                <a:effectLst/>
                <a:latin typeface="inherit"/>
              </a:rPr>
              <a:t>clock</a:t>
            </a:r>
            <a:r>
              <a:rPr lang="en-US" sz="1400" b="0" i="0" dirty="0">
                <a:solidFill>
                  <a:srgbClr val="333333"/>
                </a:solidFill>
                <a:effectLst/>
                <a:latin typeface="inherit"/>
              </a:rPr>
              <a:t>)</a:t>
            </a:r>
            <a:r>
              <a:rPr lang="en-US" sz="1400" b="0" i="0" dirty="0">
                <a:solidFill>
                  <a:srgbClr val="006FE0"/>
                </a:solidFill>
                <a:effectLst/>
                <a:latin typeface="inherit"/>
              </a:rPr>
              <a:t> </a:t>
            </a:r>
            <a:r>
              <a:rPr lang="en-US" sz="1400" b="0" i="0" dirty="0">
                <a:solidFill>
                  <a:srgbClr val="800080"/>
                </a:solidFill>
                <a:effectLst/>
                <a:latin typeface="inherit"/>
              </a:rPr>
              <a:t>then</a:t>
            </a:r>
            <a:r>
              <a:rPr lang="en-US" sz="1400" b="0" i="0" dirty="0">
                <a:solidFill>
                  <a:srgbClr val="006FE0"/>
                </a:solidFill>
                <a:effectLst/>
                <a:latin typeface="inherit"/>
              </a:rPr>
              <a:t> </a:t>
            </a:r>
          </a:p>
          <a:p>
            <a:pPr algn="l" fontAlgn="base"/>
            <a:endParaRPr lang="en-US" sz="1400" b="0" i="0" dirty="0">
              <a:solidFill>
                <a:srgbClr val="000000"/>
              </a:solidFill>
              <a:effectLst/>
              <a:latin typeface="Monaco"/>
            </a:endParaRPr>
          </a:p>
          <a:p>
            <a:pPr algn="l" fontAlgn="base"/>
            <a:r>
              <a:rPr lang="en-US" sz="1400" b="0" i="0" dirty="0">
                <a:solidFill>
                  <a:srgbClr val="004ED0"/>
                </a:solidFill>
                <a:effectLst/>
                <a:latin typeface="inherit"/>
              </a:rPr>
              <a:t>Middle</a:t>
            </a:r>
            <a:r>
              <a:rPr lang="en-US" sz="1400" b="0" i="0" dirty="0">
                <a:solidFill>
                  <a:srgbClr val="333333"/>
                </a:solidFill>
                <a:effectLst/>
                <a:latin typeface="inherit"/>
              </a:rPr>
              <a:t>(</a:t>
            </a:r>
            <a:r>
              <a:rPr lang="en-US" sz="1400" b="0" i="0" dirty="0">
                <a:solidFill>
                  <a:srgbClr val="CE0000"/>
                </a:solidFill>
                <a:effectLst/>
                <a:latin typeface="inherit"/>
              </a:rPr>
              <a:t>0</a:t>
            </a:r>
            <a:r>
              <a:rPr lang="en-US" sz="1400" b="0" i="0" dirty="0">
                <a:solidFill>
                  <a:srgbClr val="333333"/>
                </a:solidFill>
                <a:effectLst/>
                <a:latin typeface="inherit"/>
              </a:rPr>
              <a:t>)</a:t>
            </a:r>
            <a:r>
              <a:rPr lang="en-US" sz="1400" b="0" i="0" dirty="0">
                <a:solidFill>
                  <a:srgbClr val="006FE0"/>
                </a:solidFill>
                <a:effectLst/>
                <a:latin typeface="inherit"/>
              </a:rPr>
              <a:t> &lt;= </a:t>
            </a:r>
            <a:r>
              <a:rPr lang="en-US" sz="1400" b="0" i="0" dirty="0">
                <a:solidFill>
                  <a:srgbClr val="002D7A"/>
                </a:solidFill>
                <a:effectLst/>
                <a:latin typeface="inherit"/>
              </a:rPr>
              <a:t>Input</a:t>
            </a:r>
            <a:r>
              <a:rPr lang="en-US" sz="1400" b="0" i="0" dirty="0">
                <a:solidFill>
                  <a:srgbClr val="333333"/>
                </a:solidFill>
                <a:effectLst/>
                <a:latin typeface="inherit"/>
              </a:rPr>
              <a:t>;</a:t>
            </a:r>
          </a:p>
          <a:p>
            <a:pPr algn="l" fontAlgn="base"/>
            <a:endParaRPr lang="en-US" sz="1400" b="0" i="0" dirty="0">
              <a:solidFill>
                <a:srgbClr val="000000"/>
              </a:solidFill>
              <a:effectLst/>
              <a:latin typeface="Monaco"/>
            </a:endParaRPr>
          </a:p>
          <a:p>
            <a:pPr algn="l" fontAlgn="base"/>
            <a:r>
              <a:rPr lang="en-US" sz="1400" b="0" i="0" dirty="0">
                <a:solidFill>
                  <a:srgbClr val="800080"/>
                </a:solidFill>
                <a:effectLst/>
                <a:latin typeface="inherit"/>
              </a:rPr>
              <a:t>for</a:t>
            </a:r>
            <a:r>
              <a:rPr lang="en-US" sz="1400" b="0" i="0" dirty="0">
                <a:solidFill>
                  <a:srgbClr val="006FE0"/>
                </a:solidFill>
                <a:effectLst/>
                <a:latin typeface="inherit"/>
              </a:rPr>
              <a:t> </a:t>
            </a:r>
            <a:r>
              <a:rPr lang="en-US" sz="1400" b="0" i="0" dirty="0" err="1">
                <a:solidFill>
                  <a:srgbClr val="000000"/>
                </a:solidFill>
                <a:effectLst/>
                <a:latin typeface="inherit"/>
              </a:rPr>
              <a:t>i</a:t>
            </a:r>
            <a:r>
              <a:rPr lang="en-US" sz="1400" b="0" i="0" dirty="0">
                <a:solidFill>
                  <a:srgbClr val="006FE0"/>
                </a:solidFill>
                <a:effectLst/>
                <a:latin typeface="inherit"/>
              </a:rPr>
              <a:t> </a:t>
            </a:r>
            <a:r>
              <a:rPr lang="en-US" sz="1400" b="0" i="0" dirty="0">
                <a:solidFill>
                  <a:srgbClr val="800080"/>
                </a:solidFill>
                <a:effectLst/>
                <a:latin typeface="inherit"/>
              </a:rPr>
              <a:t>in</a:t>
            </a:r>
            <a:r>
              <a:rPr lang="en-US" sz="1400" b="0" i="0" dirty="0">
                <a:solidFill>
                  <a:srgbClr val="006FE0"/>
                </a:solidFill>
                <a:effectLst/>
                <a:latin typeface="inherit"/>
              </a:rPr>
              <a:t> </a:t>
            </a:r>
            <a:r>
              <a:rPr lang="en-US" sz="1400" b="0" i="0" dirty="0">
                <a:solidFill>
                  <a:srgbClr val="CE0000"/>
                </a:solidFill>
                <a:effectLst/>
                <a:latin typeface="inherit"/>
              </a:rPr>
              <a:t>0</a:t>
            </a:r>
            <a:r>
              <a:rPr lang="en-US" sz="1400" b="0" i="0" dirty="0">
                <a:solidFill>
                  <a:srgbClr val="006FE0"/>
                </a:solidFill>
                <a:effectLst/>
                <a:latin typeface="inherit"/>
              </a:rPr>
              <a:t> </a:t>
            </a:r>
            <a:r>
              <a:rPr lang="en-US" sz="1400" b="0" i="0" dirty="0">
                <a:solidFill>
                  <a:srgbClr val="800080"/>
                </a:solidFill>
                <a:effectLst/>
                <a:latin typeface="inherit"/>
              </a:rPr>
              <a:t>to</a:t>
            </a:r>
            <a:r>
              <a:rPr lang="en-US" sz="1400" b="0" i="0" dirty="0">
                <a:solidFill>
                  <a:srgbClr val="006FE0"/>
                </a:solidFill>
                <a:effectLst/>
                <a:latin typeface="inherit"/>
              </a:rPr>
              <a:t> </a:t>
            </a:r>
            <a:r>
              <a:rPr lang="en-US" sz="1400" b="0" i="0" dirty="0">
                <a:solidFill>
                  <a:srgbClr val="CE0000"/>
                </a:solidFill>
                <a:effectLst/>
                <a:latin typeface="inherit"/>
              </a:rPr>
              <a:t>6</a:t>
            </a:r>
            <a:r>
              <a:rPr lang="en-US" sz="1400" b="0" i="0" dirty="0">
                <a:solidFill>
                  <a:srgbClr val="006FE0"/>
                </a:solidFill>
                <a:effectLst/>
                <a:latin typeface="inherit"/>
              </a:rPr>
              <a:t> </a:t>
            </a:r>
            <a:r>
              <a:rPr lang="en-US" sz="1400" b="0" i="0" dirty="0">
                <a:solidFill>
                  <a:srgbClr val="004ED0"/>
                </a:solidFill>
                <a:effectLst/>
                <a:latin typeface="inherit"/>
              </a:rPr>
              <a:t>loop</a:t>
            </a:r>
            <a:endParaRPr lang="en-US" sz="1400" b="0" i="0" dirty="0">
              <a:solidFill>
                <a:srgbClr val="000000"/>
              </a:solidFill>
              <a:effectLst/>
              <a:latin typeface="Monaco"/>
            </a:endParaRPr>
          </a:p>
          <a:p>
            <a:pPr algn="l" fontAlgn="base"/>
            <a:r>
              <a:rPr lang="en-US" sz="1400" b="0" i="0" dirty="0">
                <a:solidFill>
                  <a:srgbClr val="004ED0"/>
                </a:solidFill>
                <a:effectLst/>
                <a:latin typeface="inherit"/>
              </a:rPr>
              <a:t>Middle</a:t>
            </a:r>
            <a:r>
              <a:rPr lang="en-US" sz="1400" b="0" i="0" dirty="0">
                <a:solidFill>
                  <a:srgbClr val="333333"/>
                </a:solidFill>
                <a:effectLst/>
                <a:latin typeface="inherit"/>
              </a:rPr>
              <a:t>(</a:t>
            </a:r>
            <a:r>
              <a:rPr lang="en-US" sz="1400" b="0" i="0" dirty="0">
                <a:solidFill>
                  <a:srgbClr val="002D7A"/>
                </a:solidFill>
                <a:effectLst/>
                <a:latin typeface="inherit"/>
              </a:rPr>
              <a:t>i</a:t>
            </a:r>
            <a:r>
              <a:rPr lang="en-US" sz="1400" b="0" i="0" dirty="0">
                <a:solidFill>
                  <a:srgbClr val="006FE0"/>
                </a:solidFill>
                <a:effectLst/>
                <a:latin typeface="inherit"/>
              </a:rPr>
              <a:t>+</a:t>
            </a:r>
            <a:r>
              <a:rPr lang="en-US" sz="1400" b="0" i="0" dirty="0">
                <a:solidFill>
                  <a:srgbClr val="CE0000"/>
                </a:solidFill>
                <a:effectLst/>
                <a:latin typeface="inherit"/>
              </a:rPr>
              <a:t>1</a:t>
            </a:r>
            <a:r>
              <a:rPr lang="en-US" sz="1400" b="0" i="0" dirty="0">
                <a:solidFill>
                  <a:srgbClr val="333333"/>
                </a:solidFill>
                <a:effectLst/>
                <a:latin typeface="inherit"/>
              </a:rPr>
              <a:t>)</a:t>
            </a:r>
            <a:r>
              <a:rPr lang="en-US" sz="1400" b="0" i="0" dirty="0">
                <a:solidFill>
                  <a:srgbClr val="006FE0"/>
                </a:solidFill>
                <a:effectLst/>
                <a:latin typeface="inherit"/>
              </a:rPr>
              <a:t> &lt;= </a:t>
            </a:r>
            <a:r>
              <a:rPr lang="en-US" sz="1400" b="0" i="0" dirty="0">
                <a:solidFill>
                  <a:srgbClr val="004ED0"/>
                </a:solidFill>
                <a:effectLst/>
                <a:latin typeface="inherit"/>
              </a:rPr>
              <a:t>Middle</a:t>
            </a:r>
            <a:r>
              <a:rPr lang="en-US" sz="1400" b="0" i="0" dirty="0">
                <a:solidFill>
                  <a:srgbClr val="333333"/>
                </a:solidFill>
                <a:effectLst/>
                <a:latin typeface="inherit"/>
              </a:rPr>
              <a:t>(</a:t>
            </a:r>
            <a:r>
              <a:rPr lang="en-US" sz="1400" b="0" i="0" dirty="0" err="1">
                <a:solidFill>
                  <a:srgbClr val="002D7A"/>
                </a:solidFill>
                <a:effectLst/>
                <a:latin typeface="inherit"/>
              </a:rPr>
              <a:t>i</a:t>
            </a:r>
            <a:r>
              <a:rPr lang="en-US" sz="1400" b="0" i="0" dirty="0">
                <a:solidFill>
                  <a:srgbClr val="333333"/>
                </a:solidFill>
                <a:effectLst/>
                <a:latin typeface="inherit"/>
              </a:rPr>
              <a:t>);</a:t>
            </a:r>
            <a:endParaRPr lang="en-US" sz="1400" b="0" i="0" dirty="0">
              <a:solidFill>
                <a:srgbClr val="000000"/>
              </a:solidFill>
              <a:effectLst/>
              <a:latin typeface="Monaco"/>
            </a:endParaRPr>
          </a:p>
          <a:p>
            <a:pPr algn="l" fontAlgn="base"/>
            <a:r>
              <a:rPr lang="en-US" sz="1400" b="0" i="0" dirty="0">
                <a:solidFill>
                  <a:srgbClr val="800080"/>
                </a:solidFill>
                <a:effectLst/>
                <a:latin typeface="inherit"/>
              </a:rPr>
              <a:t>end</a:t>
            </a:r>
            <a:r>
              <a:rPr lang="en-US" sz="1400" b="0" i="0" dirty="0">
                <a:solidFill>
                  <a:srgbClr val="006FE0"/>
                </a:solidFill>
                <a:effectLst/>
                <a:latin typeface="inherit"/>
              </a:rPr>
              <a:t> </a:t>
            </a:r>
            <a:r>
              <a:rPr lang="en-US" sz="1400" b="0" i="0" dirty="0">
                <a:solidFill>
                  <a:srgbClr val="002D7A"/>
                </a:solidFill>
                <a:effectLst/>
                <a:latin typeface="inherit"/>
              </a:rPr>
              <a:t>loop</a:t>
            </a:r>
            <a:r>
              <a:rPr lang="en-US" sz="1400" b="0" i="0" dirty="0">
                <a:solidFill>
                  <a:srgbClr val="333333"/>
                </a:solidFill>
                <a:effectLst/>
                <a:latin typeface="inherit"/>
              </a:rPr>
              <a:t>;</a:t>
            </a:r>
            <a:endParaRPr lang="en-US" sz="1400" b="0" i="0" dirty="0">
              <a:solidFill>
                <a:srgbClr val="000000"/>
              </a:solidFill>
              <a:effectLst/>
              <a:latin typeface="Monaco"/>
            </a:endParaRPr>
          </a:p>
          <a:p>
            <a:pPr algn="l" fontAlgn="base"/>
            <a:r>
              <a:rPr lang="en-US" sz="1400" b="0" i="0" dirty="0">
                <a:solidFill>
                  <a:srgbClr val="000000"/>
                </a:solidFill>
                <a:effectLst/>
                <a:latin typeface="Monaco"/>
              </a:rPr>
              <a:t> </a:t>
            </a:r>
          </a:p>
          <a:p>
            <a:pPr algn="l" fontAlgn="base"/>
            <a:r>
              <a:rPr lang="en-US" sz="1400" b="0" i="0" dirty="0">
                <a:solidFill>
                  <a:srgbClr val="800080"/>
                </a:solidFill>
                <a:effectLst/>
                <a:latin typeface="inherit"/>
              </a:rPr>
              <a:t>end</a:t>
            </a:r>
            <a:r>
              <a:rPr lang="en-US" sz="1400" b="0" i="0" dirty="0">
                <a:solidFill>
                  <a:srgbClr val="006FE0"/>
                </a:solidFill>
                <a:effectLst/>
                <a:latin typeface="inherit"/>
              </a:rPr>
              <a:t> </a:t>
            </a:r>
            <a:r>
              <a:rPr lang="en-US" sz="1400" b="0" i="0" dirty="0">
                <a:solidFill>
                  <a:srgbClr val="800080"/>
                </a:solidFill>
                <a:effectLst/>
                <a:latin typeface="inherit"/>
              </a:rPr>
              <a:t>if</a:t>
            </a:r>
            <a:r>
              <a:rPr lang="en-US" sz="1400" b="0" i="0" dirty="0">
                <a:solidFill>
                  <a:srgbClr val="333333"/>
                </a:solidFill>
                <a:effectLst/>
                <a:latin typeface="inherit"/>
              </a:rPr>
              <a:t>;</a:t>
            </a:r>
            <a:endParaRPr lang="en-US" sz="1400" b="0" i="0" dirty="0">
              <a:solidFill>
                <a:srgbClr val="000000"/>
              </a:solidFill>
              <a:effectLst/>
              <a:latin typeface="Monaco"/>
            </a:endParaRPr>
          </a:p>
          <a:p>
            <a:pPr algn="l" fontAlgn="base"/>
            <a:r>
              <a:rPr lang="en-US" sz="1400" b="0" i="0" dirty="0">
                <a:solidFill>
                  <a:srgbClr val="800080"/>
                </a:solidFill>
                <a:effectLst/>
                <a:latin typeface="inherit"/>
              </a:rPr>
              <a:t>end</a:t>
            </a:r>
            <a:r>
              <a:rPr lang="en-US" sz="1400" b="0" i="0" dirty="0">
                <a:solidFill>
                  <a:srgbClr val="006FE0"/>
                </a:solidFill>
                <a:effectLst/>
                <a:latin typeface="inherit"/>
              </a:rPr>
              <a:t> </a:t>
            </a:r>
            <a:r>
              <a:rPr lang="en-US" sz="1400" b="0" i="0" dirty="0">
                <a:solidFill>
                  <a:srgbClr val="002D7A"/>
                </a:solidFill>
                <a:effectLst/>
                <a:latin typeface="inherit"/>
              </a:rPr>
              <a:t>process</a:t>
            </a:r>
            <a:r>
              <a:rPr lang="en-US" sz="1400" b="0" i="0" dirty="0">
                <a:solidFill>
                  <a:srgbClr val="333333"/>
                </a:solidFill>
                <a:effectLst/>
                <a:latin typeface="inherit"/>
              </a:rPr>
              <a:t>;</a:t>
            </a:r>
          </a:p>
          <a:p>
            <a:pPr algn="l" fontAlgn="base"/>
            <a:r>
              <a:rPr lang="en-US" sz="1400" b="0" i="0" dirty="0">
                <a:solidFill>
                  <a:srgbClr val="000000"/>
                </a:solidFill>
                <a:effectLst/>
                <a:latin typeface="Monaco"/>
              </a:rPr>
              <a:t> </a:t>
            </a:r>
          </a:p>
          <a:p>
            <a:pPr algn="l" fontAlgn="base"/>
            <a:r>
              <a:rPr lang="en-US" sz="1400" b="0" i="0" dirty="0">
                <a:solidFill>
                  <a:srgbClr val="002D7A"/>
                </a:solidFill>
                <a:effectLst/>
                <a:latin typeface="inherit"/>
              </a:rPr>
              <a:t>Output</a:t>
            </a:r>
            <a:r>
              <a:rPr lang="en-US" sz="1400" b="0" i="0" dirty="0">
                <a:solidFill>
                  <a:srgbClr val="006FE0"/>
                </a:solidFill>
                <a:effectLst/>
                <a:latin typeface="inherit"/>
              </a:rPr>
              <a:t> &lt;= </a:t>
            </a:r>
            <a:r>
              <a:rPr lang="en-US" sz="1400" b="0" i="0" dirty="0">
                <a:solidFill>
                  <a:srgbClr val="002D7A"/>
                </a:solidFill>
                <a:effectLst/>
                <a:latin typeface="inherit"/>
              </a:rPr>
              <a:t>Middle</a:t>
            </a:r>
            <a:r>
              <a:rPr lang="en-US" sz="1400" b="0" i="0" dirty="0">
                <a:solidFill>
                  <a:srgbClr val="333333"/>
                </a:solidFill>
                <a:effectLst/>
                <a:latin typeface="inherit"/>
              </a:rPr>
              <a:t>;</a:t>
            </a:r>
            <a:endParaRPr lang="en-US" sz="1400" b="0" i="0" dirty="0">
              <a:solidFill>
                <a:srgbClr val="000000"/>
              </a:solidFill>
              <a:effectLst/>
              <a:latin typeface="Monaco"/>
            </a:endParaRPr>
          </a:p>
          <a:p>
            <a:pPr algn="l" fontAlgn="base"/>
            <a:r>
              <a:rPr lang="en-US" sz="1400" b="0" i="0" dirty="0">
                <a:solidFill>
                  <a:srgbClr val="000000"/>
                </a:solidFill>
                <a:effectLst/>
                <a:latin typeface="Monaco"/>
              </a:rPr>
              <a:t> </a:t>
            </a:r>
          </a:p>
          <a:p>
            <a:pPr algn="l" fontAlgn="base"/>
            <a:r>
              <a:rPr lang="en-US" sz="1400" b="0" i="0" dirty="0">
                <a:solidFill>
                  <a:srgbClr val="800080"/>
                </a:solidFill>
                <a:effectLst/>
                <a:latin typeface="inherit"/>
              </a:rPr>
              <a:t>end</a:t>
            </a:r>
            <a:r>
              <a:rPr lang="en-US" sz="1400" b="0" i="0" dirty="0">
                <a:solidFill>
                  <a:srgbClr val="006FE0"/>
                </a:solidFill>
                <a:effectLst/>
                <a:latin typeface="inherit"/>
              </a:rPr>
              <a:t> </a:t>
            </a:r>
            <a:r>
              <a:rPr lang="en-US" sz="1400" b="0" i="0" dirty="0">
                <a:solidFill>
                  <a:srgbClr val="002D7A"/>
                </a:solidFill>
                <a:effectLst/>
                <a:latin typeface="inherit"/>
              </a:rPr>
              <a:t>Behavioral</a:t>
            </a:r>
            <a:r>
              <a:rPr lang="en-US" sz="1400" b="0" i="0" dirty="0">
                <a:solidFill>
                  <a:srgbClr val="333333"/>
                </a:solidFill>
                <a:effectLst/>
                <a:latin typeface="inherit"/>
              </a:rPr>
              <a:t>;</a:t>
            </a:r>
            <a:endParaRPr lang="en-US" sz="1400" b="0" i="0" dirty="0">
              <a:solidFill>
                <a:srgbClr val="000000"/>
              </a:solidFill>
              <a:effectLst/>
              <a:latin typeface="Monaco"/>
            </a:endParaRPr>
          </a:p>
        </p:txBody>
      </p:sp>
      <p:sp>
        <p:nvSpPr>
          <p:cNvPr id="13" name="TextBox 12">
            <a:extLst>
              <a:ext uri="{FF2B5EF4-FFF2-40B4-BE49-F238E27FC236}">
                <a16:creationId xmlns:a16="http://schemas.microsoft.com/office/drawing/2014/main" id="{CA561468-B115-441F-A9F7-FE6EA3924FAB}"/>
              </a:ext>
            </a:extLst>
          </p:cNvPr>
          <p:cNvSpPr txBox="1"/>
          <p:nvPr/>
        </p:nvSpPr>
        <p:spPr>
          <a:xfrm>
            <a:off x="3328276" y="981026"/>
            <a:ext cx="1557233" cy="369332"/>
          </a:xfrm>
          <a:prstGeom prst="rect">
            <a:avLst/>
          </a:prstGeom>
          <a:noFill/>
        </p:spPr>
        <p:txBody>
          <a:bodyPr wrap="square">
            <a:spAutoFit/>
          </a:bodyPr>
          <a:lstStyle/>
          <a:p>
            <a:r>
              <a:rPr lang="en-US" b="1" dirty="0"/>
              <a:t>shift to right</a:t>
            </a:r>
          </a:p>
        </p:txBody>
      </p:sp>
      <p:sp>
        <p:nvSpPr>
          <p:cNvPr id="14" name="TextBox 13">
            <a:extLst>
              <a:ext uri="{FF2B5EF4-FFF2-40B4-BE49-F238E27FC236}">
                <a16:creationId xmlns:a16="http://schemas.microsoft.com/office/drawing/2014/main" id="{5BC1841C-4720-4115-8285-FF8C691965C2}"/>
              </a:ext>
            </a:extLst>
          </p:cNvPr>
          <p:cNvSpPr txBox="1"/>
          <p:nvPr/>
        </p:nvSpPr>
        <p:spPr>
          <a:xfrm>
            <a:off x="7595293" y="934492"/>
            <a:ext cx="1312817" cy="369332"/>
          </a:xfrm>
          <a:prstGeom prst="rect">
            <a:avLst/>
          </a:prstGeom>
          <a:noFill/>
        </p:spPr>
        <p:txBody>
          <a:bodyPr wrap="square">
            <a:spAutoFit/>
          </a:bodyPr>
          <a:lstStyle/>
          <a:p>
            <a:r>
              <a:rPr lang="en-US" b="1" dirty="0"/>
              <a:t>shift to left</a:t>
            </a:r>
          </a:p>
        </p:txBody>
      </p:sp>
    </p:spTree>
    <p:extLst>
      <p:ext uri="{BB962C8B-B14F-4D97-AF65-F5344CB8AC3E}">
        <p14:creationId xmlns:p14="http://schemas.microsoft.com/office/powerpoint/2010/main" val="23070444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460</TotalTime>
  <Words>2443</Words>
  <Application>Microsoft Office PowerPoint</Application>
  <PresentationFormat>Widescreen</PresentationFormat>
  <Paragraphs>352</Paragraphs>
  <Slides>16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Courier New</vt:lpstr>
      <vt:lpstr>Garamond</vt:lpstr>
      <vt:lpstr>inherit</vt:lpstr>
      <vt:lpstr>Monaco</vt:lpstr>
      <vt:lpstr>vazir</vt:lpstr>
      <vt:lpstr>Savon</vt:lpstr>
      <vt:lpstr>آزمایشگاه معماری سیستم های کامپیوتری</vt:lpstr>
      <vt:lpstr>جلسه هشتم</vt:lpstr>
      <vt:lpstr>Register (ثبات)</vt:lpstr>
      <vt:lpstr>8-bit Register</vt:lpstr>
      <vt:lpstr>Generic</vt:lpstr>
      <vt:lpstr>شیفت رجیستر</vt:lpstr>
      <vt:lpstr>انواع شیفت رجیسترها</vt:lpstr>
      <vt:lpstr>SIPO</vt:lpstr>
      <vt:lpstr>SIPO</vt:lpstr>
      <vt:lpstr>Shift Left in VHDL</vt:lpstr>
      <vt:lpstr>SISO</vt:lpstr>
      <vt:lpstr>FIFO (First In First Out) Queue</vt:lpstr>
      <vt:lpstr>LIFO (Last In First Out) Stack</vt:lpstr>
      <vt:lpstr>FIFO and LIFO Schematic</vt:lpstr>
      <vt:lpstr>LIFO</vt:lpstr>
      <vt:lpstr>آزمایش</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آزمایشگاه معماری سیستم های کامپیوتری</dc:title>
  <dc:creator>paria darbani</dc:creator>
  <cp:lastModifiedBy>paria darbani</cp:lastModifiedBy>
  <cp:revision>8</cp:revision>
  <dcterms:created xsi:type="dcterms:W3CDTF">2022-05-18T06:27:19Z</dcterms:created>
  <dcterms:modified xsi:type="dcterms:W3CDTF">2022-12-20T09:04:45Z</dcterms:modified>
</cp:coreProperties>
</file>