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5" r:id="rId3"/>
    <p:sldId id="310" r:id="rId4"/>
    <p:sldId id="313" r:id="rId5"/>
    <p:sldId id="311" r:id="rId6"/>
    <p:sldId id="312" r:id="rId7"/>
    <p:sldId id="314" r:id="rId8"/>
    <p:sldId id="315" r:id="rId9"/>
    <p:sldId id="31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69FD5D-40EF-46CE-A350-0CF302064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394A2-7573-4222-83DA-784A57338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E88AB-8119-429A-AD8B-D283B8E9C7C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02BA-1FBF-4D40-9493-4ACB7696A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BE8B6-7170-46AF-A8BA-7A63452EBE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FB86-7122-4F2D-AA73-55E11B60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343A8-FA69-4267-BBA4-00833644577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B709B-893E-4353-A9F6-887E3E9B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4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F46804A-10D3-4E98-91BB-C2A4A6848918}" type="datetime1">
              <a:rPr lang="en-US" smtClean="0"/>
              <a:t>11/8/2022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87E-976E-452C-A6F2-F05EAE5990DD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60D6-4E88-4B7A-89A3-CBD0BE9B61F4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A9BC-B300-4E21-B800-792C6489D49B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AC569FB-F6CE-4C92-8363-19444F11227C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18C-4727-4DB4-A553-4CDB6BD2B897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9AE-EE59-4E02-9703-1FC49F753F8F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A27-AE5D-4072-9D36-8BD27D605F1B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53E1-2804-4365-8EF9-9A1A6242FCFF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4FA0-FBFD-4791-9CA1-E05349A6A3D1}" type="datetime1">
              <a:rPr lang="en-US" smtClean="0"/>
              <a:t>11/8/2022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2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3329AB7-69C4-47BC-A04E-4FCF23AB22E6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940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E11F8A5-7884-4B84-8E92-0DC3EB3B5F3A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750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8F11-B71C-47CB-8AA0-E78C56DC3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3600" dirty="0">
                <a:cs typeface="B Nazanin" panose="00000400000000000000" pitchFamily="2" charset="-78"/>
              </a:rPr>
              <a:t>آزمایشگاه معماری سیستم های کامپیوتری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60E54-CA56-46C5-B729-BCA30E52E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323806"/>
            <a:ext cx="9070848" cy="815457"/>
          </a:xfrm>
        </p:spPr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مدرس: دربانی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r>
              <a:rPr lang="en-US" dirty="0">
                <a:cs typeface="B Nazanin" panose="00000400000000000000" pitchFamily="2" charset="-78"/>
              </a:rPr>
              <a:t>p.darbani@gmail.com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DEE3-3B6C-4E0D-A217-624B03A3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656" y="2534020"/>
            <a:ext cx="10058400" cy="1371600"/>
          </a:xfrm>
        </p:spPr>
        <p:txBody>
          <a:bodyPr>
            <a:normAutofit/>
          </a:bodyPr>
          <a:lstStyle/>
          <a:p>
            <a:pPr algn="ctr" rtl="1"/>
            <a:r>
              <a:rPr lang="fa-IR" sz="5400" dirty="0">
                <a:cs typeface="B Nazanin" panose="00000400000000000000" pitchFamily="2" charset="-78"/>
              </a:rPr>
              <a:t>جلسه ششم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0653"/>
            <a:ext cx="9116860" cy="1082375"/>
          </a:xfrm>
        </p:spPr>
        <p:txBody>
          <a:bodyPr>
            <a:norm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BCD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Binary-Coded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ecimal)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37267-2BDF-44AD-B147-996097A01E3A}"/>
              </a:ext>
            </a:extLst>
          </p:cNvPr>
          <p:cNvSpPr txBox="1"/>
          <p:nvPr/>
        </p:nvSpPr>
        <p:spPr>
          <a:xfrm>
            <a:off x="4096011" y="1541810"/>
            <a:ext cx="7639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BCD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 عددی در </a:t>
            </a:r>
            <a:r>
              <a:rPr lang="fa-IR" b="1" dirty="0">
                <a:solidFill>
                  <a:schemeClr val="accent2"/>
                </a:solidFill>
                <a:latin typeface="Vazir"/>
                <a:cs typeface="B Nazanin" panose="00000400000000000000" pitchFamily="2" charset="-78"/>
              </a:rPr>
              <a:t>مبنای 10 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است که هر رقم آن با </a:t>
            </a:r>
            <a:r>
              <a:rPr lang="fa-IR" b="1" dirty="0">
                <a:solidFill>
                  <a:schemeClr val="accent2"/>
                </a:solidFill>
                <a:latin typeface="Vazir"/>
                <a:cs typeface="B Nazanin" panose="00000400000000000000" pitchFamily="2" charset="-78"/>
              </a:rPr>
              <a:t>چهار بیت 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دودویی نمایش داده میشود.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مثال: عدد دهدهی 13</a:t>
            </a:r>
            <a:endParaRPr lang="en-US" b="1" dirty="0">
              <a:solidFill>
                <a:srgbClr val="4A4A4A"/>
              </a:solidFill>
              <a:latin typeface="Vazir"/>
              <a:cs typeface="B Nazanin" panose="00000400000000000000" pitchFamily="2" charset="-78"/>
            </a:endParaRPr>
          </a:p>
          <a:p>
            <a:pPr lvl="2" algn="just" rtl="1"/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در نمایش </a:t>
            </a:r>
            <a:r>
              <a:rPr lang="en-US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BCD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: 00010011 </a:t>
            </a:r>
            <a:endParaRPr lang="en-US" b="1" dirty="0">
              <a:solidFill>
                <a:srgbClr val="4A4A4A"/>
              </a:solidFill>
              <a:latin typeface="Vazir"/>
              <a:cs typeface="B Nazanin" panose="00000400000000000000" pitchFamily="2" charset="-78"/>
            </a:endParaRPr>
          </a:p>
          <a:p>
            <a:pPr lvl="2" algn="just" rtl="1"/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در نمایش </a:t>
            </a:r>
            <a:r>
              <a:rPr lang="en-US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Binary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: 1101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هر 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چهار بیت از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BCD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میتواند 0 تا 9 را نمایش بدهد.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در اعداد کوچکتر 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از 10 نمایش </a:t>
            </a:r>
            <a:r>
              <a:rPr lang="en-US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BCD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 و </a:t>
            </a:r>
            <a:r>
              <a:rPr lang="en-US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Binary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 مانند یکدیگرند.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fa-IR" b="1" i="0" dirty="0">
              <a:solidFill>
                <a:srgbClr val="4A4A4A"/>
              </a:solidFill>
              <a:effectLst/>
              <a:latin typeface="Vazir"/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accent2"/>
                </a:solidFill>
                <a:latin typeface="Vazir"/>
                <a:cs typeface="B Nazanin" panose="00000400000000000000" pitchFamily="2" charset="-78"/>
              </a:rPr>
              <a:t>هدف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: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طراحی مدار جمع کننده و تفریق کننده 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BCD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en-US" b="1" dirty="0">
              <a:solidFill>
                <a:srgbClr val="4A4A4A"/>
              </a:solidFill>
              <a:latin typeface="Vazir"/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chemeClr val="accent2"/>
                </a:solidFill>
                <a:effectLst/>
                <a:latin typeface="Vazir"/>
                <a:cs typeface="B Nazanin" panose="00000400000000000000" pitchFamily="2" charset="-78"/>
              </a:rPr>
              <a:t>روش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: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بهینه است که از مدارات موجود استفاده کنیم.</a:t>
            </a:r>
            <a:endParaRPr lang="en-US" b="1" i="0" dirty="0">
              <a:solidFill>
                <a:srgbClr val="4A4A4A"/>
              </a:solidFill>
              <a:effectLst/>
              <a:latin typeface="Vazir"/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294E7-6B1A-4A3A-B2C2-7BA34E1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4" y="1915792"/>
            <a:ext cx="6189487" cy="452343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39967E-C60F-4AC3-837C-3133BF82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9881E-FACE-FC9F-EB9B-79C2FBDECF2E}"/>
              </a:ext>
            </a:extLst>
          </p:cNvPr>
          <p:cNvSpPr/>
          <p:nvPr/>
        </p:nvSpPr>
        <p:spPr>
          <a:xfrm>
            <a:off x="4296427" y="2054268"/>
            <a:ext cx="425885" cy="112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1F7EB-E0E9-12CA-8C3D-3A1BF0B40FDC}"/>
              </a:ext>
            </a:extLst>
          </p:cNvPr>
          <p:cNvSpPr/>
          <p:nvPr/>
        </p:nvSpPr>
        <p:spPr>
          <a:xfrm>
            <a:off x="1843419" y="2056356"/>
            <a:ext cx="425885" cy="112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0653"/>
            <a:ext cx="3192049" cy="1082375"/>
          </a:xfrm>
        </p:spPr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BCD Adder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2D67DE-3F16-492D-8AFD-E939C46DE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907315"/>
              </p:ext>
            </p:extLst>
          </p:nvPr>
        </p:nvGraphicFramePr>
        <p:xfrm>
          <a:off x="1590770" y="2078103"/>
          <a:ext cx="9269296" cy="16991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7792">
                  <a:extLst>
                    <a:ext uri="{9D8B030D-6E8A-4147-A177-3AD203B41FA5}">
                      <a16:colId xmlns:a16="http://schemas.microsoft.com/office/drawing/2014/main" val="1829444885"/>
                    </a:ext>
                  </a:extLst>
                </a:gridCol>
                <a:gridCol w="1687801">
                  <a:extLst>
                    <a:ext uri="{9D8B030D-6E8A-4147-A177-3AD203B41FA5}">
                      <a16:colId xmlns:a16="http://schemas.microsoft.com/office/drawing/2014/main" val="1229080801"/>
                    </a:ext>
                  </a:extLst>
                </a:gridCol>
                <a:gridCol w="1487797">
                  <a:extLst>
                    <a:ext uri="{9D8B030D-6E8A-4147-A177-3AD203B41FA5}">
                      <a16:colId xmlns:a16="http://schemas.microsoft.com/office/drawing/2014/main" val="3819268394"/>
                    </a:ext>
                  </a:extLst>
                </a:gridCol>
                <a:gridCol w="1487797">
                  <a:extLst>
                    <a:ext uri="{9D8B030D-6E8A-4147-A177-3AD203B41FA5}">
                      <a16:colId xmlns:a16="http://schemas.microsoft.com/office/drawing/2014/main" val="4205449019"/>
                    </a:ext>
                  </a:extLst>
                </a:gridCol>
                <a:gridCol w="1487797">
                  <a:extLst>
                    <a:ext uri="{9D8B030D-6E8A-4147-A177-3AD203B41FA5}">
                      <a16:colId xmlns:a16="http://schemas.microsoft.com/office/drawing/2014/main" val="4227084028"/>
                    </a:ext>
                  </a:extLst>
                </a:gridCol>
                <a:gridCol w="1830312">
                  <a:extLst>
                    <a:ext uri="{9D8B030D-6E8A-4147-A177-3AD203B41FA5}">
                      <a16:colId xmlns:a16="http://schemas.microsoft.com/office/drawing/2014/main" val="1319751533"/>
                    </a:ext>
                  </a:extLst>
                </a:gridCol>
              </a:tblGrid>
              <a:tr h="4247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BCD adder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866829"/>
                  </a:ext>
                </a:extLst>
              </a:tr>
              <a:tr h="4247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 + 7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0010 + 0111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1001+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1" dirty="0"/>
                        <a:t>=1001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456681"/>
                  </a:ext>
                </a:extLst>
              </a:tr>
              <a:tr h="4247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 + 5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0110 + 0101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r>
                        <a:rPr lang="en-US" b="1" spc="300" dirty="0"/>
                        <a:t>1</a:t>
                      </a:r>
                      <a:r>
                        <a:rPr lang="en-US" b="1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1011+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0110</a:t>
                      </a:r>
                      <a:r>
                        <a:rPr lang="en-US" b="1" dirty="0"/>
                        <a:t>=10001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186917"/>
                  </a:ext>
                </a:extLst>
              </a:tr>
              <a:tr h="4247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 + 5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0101 + 0101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r>
                        <a:rPr lang="en-US" b="1" spc="300" dirty="0"/>
                        <a:t>1</a:t>
                      </a:r>
                      <a:r>
                        <a:rPr lang="en-US" b="1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1010+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0110</a:t>
                      </a:r>
                      <a:r>
                        <a:rPr lang="en-US" b="1" dirty="0"/>
                        <a:t>=10000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118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237267-2BDF-44AD-B147-996097A01E3A}"/>
              </a:ext>
            </a:extLst>
          </p:cNvPr>
          <p:cNvSpPr txBox="1"/>
          <p:nvPr/>
        </p:nvSpPr>
        <p:spPr>
          <a:xfrm>
            <a:off x="476390" y="4362311"/>
            <a:ext cx="11335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اگر 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حاصل 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BCD adder 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کوچکتر از 10 باشد حاصل با جمع دودویی تفاوتی نخواهد کرد.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4A4A4A"/>
              </a:solidFill>
              <a:effectLst/>
              <a:latin typeface="Vazir"/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اگر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حاصل 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BCD adder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ده یا بزرگتر از 10 باشد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، 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حاصل جمع باینری به اندازه 0110 از حاصل جمع 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BCD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کمتر است، یعنی اگر حاصل جمع باینری مقداری بین 10 تا 19 داشته باشد با اضافه کردن 0110 به آن به حاصل جمع 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BCD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میرسیم.</a:t>
            </a:r>
            <a:endParaRPr lang="en-US" b="1" i="0" dirty="0">
              <a:solidFill>
                <a:srgbClr val="4A4A4A"/>
              </a:solidFill>
              <a:effectLst/>
              <a:latin typeface="Vazir"/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fa-IR" b="1" i="0" dirty="0">
              <a:solidFill>
                <a:srgbClr val="4A4A4A"/>
              </a:solidFill>
              <a:effectLst/>
              <a:latin typeface="Vazir"/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7272-04BC-45E3-AD0D-6939158E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4</a:t>
            </a:fld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1370AB4-2835-DA36-5454-8F944396504B}"/>
              </a:ext>
            </a:extLst>
          </p:cNvPr>
          <p:cNvSpPr/>
          <p:nvPr/>
        </p:nvSpPr>
        <p:spPr>
          <a:xfrm rot="5400000">
            <a:off x="6653797" y="-408450"/>
            <a:ext cx="261783" cy="44931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F82FD-B999-9D0E-706F-C04DDEFED440}"/>
              </a:ext>
            </a:extLst>
          </p:cNvPr>
          <p:cNvSpPr txBox="1"/>
          <p:nvPr/>
        </p:nvSpPr>
        <p:spPr>
          <a:xfrm>
            <a:off x="6312032" y="126115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C8BE60-F980-2D1C-1AA4-DEFF2947285C}"/>
              </a:ext>
            </a:extLst>
          </p:cNvPr>
          <p:cNvSpPr/>
          <p:nvPr/>
        </p:nvSpPr>
        <p:spPr>
          <a:xfrm>
            <a:off x="8279704" y="3682652"/>
            <a:ext cx="2217107" cy="376081"/>
          </a:xfrm>
          <a:custGeom>
            <a:avLst/>
            <a:gdLst>
              <a:gd name="connsiteX0" fmla="*/ 0 w 2179529"/>
              <a:gd name="connsiteY0" fmla="*/ 0 h 376081"/>
              <a:gd name="connsiteX1" fmla="*/ 1202499 w 2179529"/>
              <a:gd name="connsiteY1" fmla="*/ 375781 h 376081"/>
              <a:gd name="connsiteX2" fmla="*/ 2179529 w 2179529"/>
              <a:gd name="connsiteY2" fmla="*/ 50104 h 37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529" h="376081">
                <a:moveTo>
                  <a:pt x="0" y="0"/>
                </a:moveTo>
                <a:cubicBezTo>
                  <a:pt x="419622" y="183715"/>
                  <a:pt x="839244" y="367430"/>
                  <a:pt x="1202499" y="375781"/>
                </a:cubicBezTo>
                <a:cubicBezTo>
                  <a:pt x="1565754" y="384132"/>
                  <a:pt x="1872641" y="217118"/>
                  <a:pt x="2179529" y="5010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BCD Adder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6AD76-3796-4C15-A319-7839957F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90" y="2103120"/>
            <a:ext cx="3691003" cy="3931920"/>
          </a:xfrm>
        </p:spPr>
        <p:txBody>
          <a:bodyPr/>
          <a:lstStyle/>
          <a:p>
            <a:pPr algn="just" rtl="1"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پس برای ساخت یک 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BCD adder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به دو تا 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4-bit binary adder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نیاز داریم که باید خروجی آن را چک کنیم.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اگر 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4-bit binary adder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</a:t>
            </a:r>
            <a:r>
              <a:rPr lang="fa-IR" b="1" dirty="0">
                <a:solidFill>
                  <a:srgbClr val="4A4A4A"/>
                </a:solidFill>
                <a:latin typeface="Vazir"/>
                <a:cs typeface="B Nazanin" panose="00000400000000000000" pitchFamily="2" charset="-78"/>
              </a:rPr>
              <a:t>اول 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حاصلی بین 0 تا 9 داشته باشد، حاصل بدون تغییر باقی می ماند. اما اگر در بازه 10 تا 19 باشد باید با عدد 0110 جمع باینری شود تا برابر مقدار حاصل در جمع</a:t>
            </a:r>
            <a:r>
              <a:rPr lang="en-US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BCD </a:t>
            </a:r>
            <a:r>
              <a:rPr lang="fa-IR" b="1" i="0" dirty="0">
                <a:solidFill>
                  <a:srgbClr val="4A4A4A"/>
                </a:solidFill>
                <a:effectLst/>
                <a:latin typeface="Vazir"/>
                <a:cs typeface="B Nazanin" panose="00000400000000000000" pitchFamily="2" charset="-78"/>
              </a:rPr>
              <a:t> گردد.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BD7CE-24C0-4CC7-A832-87AE9632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42" y="452244"/>
            <a:ext cx="7426168" cy="58859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5804CF-0351-4BDD-9D36-CAB9380A6EF2}"/>
              </a:ext>
            </a:extLst>
          </p:cNvPr>
          <p:cNvSpPr/>
          <p:nvPr/>
        </p:nvSpPr>
        <p:spPr>
          <a:xfrm>
            <a:off x="5411244" y="2617940"/>
            <a:ext cx="4171167" cy="90187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Double Bent Line 9">
            <a:extLst>
              <a:ext uri="{FF2B5EF4-FFF2-40B4-BE49-F238E27FC236}">
                <a16:creationId xmlns:a16="http://schemas.microsoft.com/office/drawing/2014/main" id="{E9FFEF61-85A4-4208-B2B4-8E1663719B1A}"/>
              </a:ext>
            </a:extLst>
          </p:cNvPr>
          <p:cNvSpPr/>
          <p:nvPr/>
        </p:nvSpPr>
        <p:spPr>
          <a:xfrm>
            <a:off x="4398402" y="965765"/>
            <a:ext cx="1479839" cy="725257"/>
          </a:xfrm>
          <a:prstGeom prst="borderCallout3">
            <a:avLst>
              <a:gd name="adj1" fmla="val 102534"/>
              <a:gd name="adj2" fmla="val 49849"/>
              <a:gd name="adj3" fmla="val 137445"/>
              <a:gd name="adj4" fmla="val 58001"/>
              <a:gd name="adj5" fmla="val 164041"/>
              <a:gd name="adj6" fmla="val 65463"/>
              <a:gd name="adj7" fmla="val 229121"/>
              <a:gd name="adj8" fmla="val 77528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مدار تشخیص بزرگتر از 9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4A8643-9541-4A29-83BF-539A979E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9D043-DED3-EBCD-C6E5-32A0CA98CC52}"/>
              </a:ext>
            </a:extLst>
          </p:cNvPr>
          <p:cNvSpPr/>
          <p:nvPr/>
        </p:nvSpPr>
        <p:spPr>
          <a:xfrm>
            <a:off x="4963833" y="4843807"/>
            <a:ext cx="914408" cy="329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BD7CE-24C0-4CC7-A832-87AE9632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42" y="452244"/>
            <a:ext cx="7426168" cy="5885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D07AC-66BD-4E17-BE4E-8963A441F5EF}"/>
              </a:ext>
            </a:extLst>
          </p:cNvPr>
          <p:cNvSpPr txBox="1"/>
          <p:nvPr/>
        </p:nvSpPr>
        <p:spPr>
          <a:xfrm>
            <a:off x="6745265" y="1327758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E286A-EA28-41E3-AEE6-EA875623DC81}"/>
              </a:ext>
            </a:extLst>
          </p:cNvPr>
          <p:cNvSpPr txBox="1"/>
          <p:nvPr/>
        </p:nvSpPr>
        <p:spPr>
          <a:xfrm>
            <a:off x="7152362" y="1342372"/>
            <a:ext cx="8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50830-72A0-4B30-A368-06DDA7A4B887}"/>
              </a:ext>
            </a:extLst>
          </p:cNvPr>
          <p:cNvSpPr txBox="1"/>
          <p:nvPr/>
        </p:nvSpPr>
        <p:spPr>
          <a:xfrm>
            <a:off x="7498913" y="1342372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6214B-C3FA-4473-8389-C13734F92AFC}"/>
              </a:ext>
            </a:extLst>
          </p:cNvPr>
          <p:cNvSpPr txBox="1"/>
          <p:nvPr/>
        </p:nvSpPr>
        <p:spPr>
          <a:xfrm>
            <a:off x="7874693" y="1329846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CCA6F-2578-4368-B255-DB800095B3D0}"/>
              </a:ext>
            </a:extLst>
          </p:cNvPr>
          <p:cNvSpPr txBox="1"/>
          <p:nvPr/>
        </p:nvSpPr>
        <p:spPr>
          <a:xfrm>
            <a:off x="8526045" y="1342372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93314-B056-44DC-948E-C457EDC29C84}"/>
              </a:ext>
            </a:extLst>
          </p:cNvPr>
          <p:cNvSpPr txBox="1"/>
          <p:nvPr/>
        </p:nvSpPr>
        <p:spPr>
          <a:xfrm>
            <a:off x="9290131" y="1329846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F827E-48EA-43A5-B8B2-32FFB2E47F72}"/>
              </a:ext>
            </a:extLst>
          </p:cNvPr>
          <p:cNvSpPr txBox="1"/>
          <p:nvPr/>
        </p:nvSpPr>
        <p:spPr>
          <a:xfrm>
            <a:off x="8901825" y="1329846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283F8-7122-498E-8FBE-BF88B8495FE1}"/>
              </a:ext>
            </a:extLst>
          </p:cNvPr>
          <p:cNvSpPr txBox="1"/>
          <p:nvPr/>
        </p:nvSpPr>
        <p:spPr>
          <a:xfrm>
            <a:off x="9653385" y="1342372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1FF27-C2A2-45A4-95CC-72FE321501DA}"/>
              </a:ext>
            </a:extLst>
          </p:cNvPr>
          <p:cNvSpPr txBox="1"/>
          <p:nvPr/>
        </p:nvSpPr>
        <p:spPr>
          <a:xfrm>
            <a:off x="6208735" y="1655522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F0BFB-962B-446A-A863-BD38A5E641BA}"/>
              </a:ext>
            </a:extLst>
          </p:cNvPr>
          <p:cNvSpPr txBox="1"/>
          <p:nvPr/>
        </p:nvSpPr>
        <p:spPr>
          <a:xfrm>
            <a:off x="10530205" y="1780782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D6448-9A19-434F-90DC-C0873E18F40F}"/>
              </a:ext>
            </a:extLst>
          </p:cNvPr>
          <p:cNvSpPr txBox="1"/>
          <p:nvPr/>
        </p:nvSpPr>
        <p:spPr>
          <a:xfrm>
            <a:off x="8653393" y="2509378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82B14-A082-4AED-984E-529E516E13FF}"/>
              </a:ext>
            </a:extLst>
          </p:cNvPr>
          <p:cNvSpPr txBox="1"/>
          <p:nvPr/>
        </p:nvSpPr>
        <p:spPr>
          <a:xfrm>
            <a:off x="8354857" y="2511466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756B6-3FC3-491B-A994-54F0F9B3A444}"/>
              </a:ext>
            </a:extLst>
          </p:cNvPr>
          <p:cNvSpPr txBox="1"/>
          <p:nvPr/>
        </p:nvSpPr>
        <p:spPr>
          <a:xfrm>
            <a:off x="8066759" y="2498940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6EEEA-1B7D-4E4B-94D4-7BE33B40E428}"/>
              </a:ext>
            </a:extLst>
          </p:cNvPr>
          <p:cNvSpPr txBox="1"/>
          <p:nvPr/>
        </p:nvSpPr>
        <p:spPr>
          <a:xfrm>
            <a:off x="7803713" y="2498940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3D42C-F1B6-4A56-BBA4-23E1A2E116F5}"/>
              </a:ext>
            </a:extLst>
          </p:cNvPr>
          <p:cNvSpPr txBox="1"/>
          <p:nvPr/>
        </p:nvSpPr>
        <p:spPr>
          <a:xfrm>
            <a:off x="5296425" y="2697268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2D53C-4501-4744-9CEA-5285C51DAB18}"/>
              </a:ext>
            </a:extLst>
          </p:cNvPr>
          <p:cNvSpPr txBox="1"/>
          <p:nvPr/>
        </p:nvSpPr>
        <p:spPr>
          <a:xfrm>
            <a:off x="7112695" y="3999972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F0DE-4359-412C-BDF4-F4331333D1BA}"/>
              </a:ext>
            </a:extLst>
          </p:cNvPr>
          <p:cNvSpPr txBox="1"/>
          <p:nvPr/>
        </p:nvSpPr>
        <p:spPr>
          <a:xfrm>
            <a:off x="7501001" y="4012498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2C05C-00AF-418A-983F-E7459A9813F5}"/>
              </a:ext>
            </a:extLst>
          </p:cNvPr>
          <p:cNvSpPr txBox="1"/>
          <p:nvPr/>
        </p:nvSpPr>
        <p:spPr>
          <a:xfrm>
            <a:off x="8578233" y="6016658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8B3033-D18F-45FE-8C76-9CD13067FF32}"/>
              </a:ext>
            </a:extLst>
          </p:cNvPr>
          <p:cNvSpPr txBox="1"/>
          <p:nvPr/>
        </p:nvSpPr>
        <p:spPr>
          <a:xfrm>
            <a:off x="7663828" y="6035040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840B8F-7D48-4F7C-89F5-22BFE0B29FC3}"/>
              </a:ext>
            </a:extLst>
          </p:cNvPr>
          <p:cNvSpPr txBox="1"/>
          <p:nvPr/>
        </p:nvSpPr>
        <p:spPr>
          <a:xfrm>
            <a:off x="7964456" y="6035040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67EB4-A156-4DC0-A2F4-1AB931FAE7F7}"/>
              </a:ext>
            </a:extLst>
          </p:cNvPr>
          <p:cNvSpPr txBox="1"/>
          <p:nvPr/>
        </p:nvSpPr>
        <p:spPr>
          <a:xfrm>
            <a:off x="8290139" y="6016658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FB6C4-E191-4E5F-A5F6-FEACC7011AA7}"/>
              </a:ext>
            </a:extLst>
          </p:cNvPr>
          <p:cNvSpPr txBox="1"/>
          <p:nvPr/>
        </p:nvSpPr>
        <p:spPr>
          <a:xfrm>
            <a:off x="6150277" y="4340262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9EB2-804C-4D46-9728-D6E128F7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F59AC-D581-73F1-A2A1-8AB5A2C8FF8E}"/>
              </a:ext>
            </a:extLst>
          </p:cNvPr>
          <p:cNvSpPr txBox="1"/>
          <p:nvPr/>
        </p:nvSpPr>
        <p:spPr>
          <a:xfrm>
            <a:off x="9066751" y="367432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2A3F-9DA8-0BBB-F425-DB2937879063}"/>
              </a:ext>
            </a:extLst>
          </p:cNvPr>
          <p:cNvSpPr txBox="1"/>
          <p:nvPr/>
        </p:nvSpPr>
        <p:spPr>
          <a:xfrm>
            <a:off x="7300585" y="367432"/>
            <a:ext cx="13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A62DE-7396-F015-912A-63FBF56A8118}"/>
              </a:ext>
            </a:extLst>
          </p:cNvPr>
          <p:cNvSpPr/>
          <p:nvPr/>
        </p:nvSpPr>
        <p:spPr>
          <a:xfrm>
            <a:off x="4867793" y="4843808"/>
            <a:ext cx="914408" cy="329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8203"/>
            <a:ext cx="10058400" cy="1371600"/>
          </a:xfrm>
        </p:spPr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BCD subtractor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6AD76-3796-4C15-A319-7839957F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92" y="1377863"/>
            <a:ext cx="10847540" cy="504798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A – B = A + (-B)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برای تفریق </a:t>
            </a:r>
            <a:r>
              <a:rPr lang="fa-IR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در مبنای 10 باید عدد اول را با مکمل 9 عدد دوم بعلاوه 1، جمع کنیم.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A – B = A + (B’9 + 1)</a:t>
            </a:r>
            <a:endParaRPr lang="fa-IR" sz="1600" b="1" i="0" dirty="0">
              <a:solidFill>
                <a:srgbClr val="4A4A4A"/>
              </a:solidFill>
              <a:effectLst/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BCD</a:t>
            </a:r>
            <a:r>
              <a:rPr lang="fa-IR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عددی در مبنای </a:t>
            </a:r>
            <a:r>
              <a:rPr lang="fa-IR" sz="1600" b="1" dirty="0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10</a:t>
            </a:r>
            <a:r>
              <a:rPr lang="fa-IR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است.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روش به دست آوردن مکمل 9 در </a:t>
            </a:r>
            <a:r>
              <a:rPr lang="en-US" sz="1600" b="1" dirty="0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BCD</a:t>
            </a:r>
            <a:r>
              <a:rPr lang="fa-IR" sz="1600" b="1" dirty="0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:</a:t>
            </a:r>
            <a:r>
              <a:rPr lang="fa-I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اول عدد را با </a:t>
            </a:r>
            <a:r>
              <a:rPr lang="fa-IR" b="1" dirty="0">
                <a:solidFill>
                  <a:schemeClr val="accent2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0110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جمع کرده سپس تمام ارقام را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not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کنیم.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B’9 = not(B + 0110)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مثال: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/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تفریق دو عدد 0110 -1001 را به صورت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BCD 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انجام دهید: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9 – 5 = 1001 – 0101 =</a:t>
            </a:r>
            <a:endParaRPr lang="fa-I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274320" lvl="1" indent="0" algn="just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1001 + 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not (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0101 + 0110 ) + 0001) =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1001 + 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not (1011) + 0001) =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1001 + ( 0101) = 0001 0100 </a:t>
            </a:r>
          </a:p>
          <a:p>
            <a:pPr marL="274320" lvl="1" indent="0" algn="just" rtl="1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274320" lvl="1" indent="0" algn="just" rtl="1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274320" lvl="1" indent="0" algn="just" rtl="1">
              <a:buNone/>
            </a:pP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جواب نهایی ما رقم یکان یعنی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0100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است و دهگان به عنوان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carry 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در نظر می گیریم و از آن صرف نظر می کنیم.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274320" lvl="1" indent="0" algn="just" rtl="1">
              <a:buNone/>
            </a:pP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قرارداد میکنیم که در عملیات تفریق هنگامی که عدد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A 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بزرگتر از عدد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B 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باشد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carry 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برابر یک است و در شرایط معکوس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carry </a:t>
            </a:r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برابر صفر است.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4DA45-4729-40E3-B37F-408025B6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80AA01-B9B1-409F-9049-4D51687F66D0}"/>
              </a:ext>
            </a:extLst>
          </p:cNvPr>
          <p:cNvSpPr/>
          <p:nvPr/>
        </p:nvSpPr>
        <p:spPr>
          <a:xfrm>
            <a:off x="9985281" y="4650727"/>
            <a:ext cx="551145" cy="288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496F12E-3D87-4FED-9CEC-840FAD73BEC7}"/>
              </a:ext>
            </a:extLst>
          </p:cNvPr>
          <p:cNvSpPr/>
          <p:nvPr/>
        </p:nvSpPr>
        <p:spPr>
          <a:xfrm rot="5400000">
            <a:off x="6720210" y="4578264"/>
            <a:ext cx="200416" cy="8141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C287B-5A7D-4EE6-BC9D-133D2DDD2C53}"/>
              </a:ext>
            </a:extLst>
          </p:cNvPr>
          <p:cNvSpPr txBox="1"/>
          <p:nvPr/>
        </p:nvSpPr>
        <p:spPr>
          <a:xfrm>
            <a:off x="6519694" y="50163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0100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5DDBC7-29C4-D7D1-7652-78D8408F3195}"/>
              </a:ext>
            </a:extLst>
          </p:cNvPr>
          <p:cNvCxnSpPr>
            <a:cxnSpLocks/>
          </p:cNvCxnSpPr>
          <p:nvPr/>
        </p:nvCxnSpPr>
        <p:spPr>
          <a:xfrm>
            <a:off x="2434225" y="2367419"/>
            <a:ext cx="2826707" cy="228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179004-9A2E-D523-B0CF-9278F55C3FBB}"/>
              </a:ext>
            </a:extLst>
          </p:cNvPr>
          <p:cNvCxnSpPr>
            <a:cxnSpLocks/>
          </p:cNvCxnSpPr>
          <p:nvPr/>
        </p:nvCxnSpPr>
        <p:spPr>
          <a:xfrm>
            <a:off x="2029216" y="2367419"/>
            <a:ext cx="1966587" cy="219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93DAA43-8C45-36FB-5A3D-D00AC9576414}"/>
              </a:ext>
            </a:extLst>
          </p:cNvPr>
          <p:cNvSpPr/>
          <p:nvPr/>
        </p:nvSpPr>
        <p:spPr>
          <a:xfrm rot="16200000">
            <a:off x="3949061" y="3898958"/>
            <a:ext cx="137788" cy="145881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9021D20-F371-821A-CDED-2B779189D7AF}"/>
              </a:ext>
            </a:extLst>
          </p:cNvPr>
          <p:cNvSpPr/>
          <p:nvPr/>
        </p:nvSpPr>
        <p:spPr>
          <a:xfrm rot="16200000">
            <a:off x="8668308" y="4035172"/>
            <a:ext cx="139272" cy="116699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08114-B959-BA73-83D3-FE630DA4A342}"/>
              </a:ext>
            </a:extLst>
          </p:cNvPr>
          <p:cNvSpPr txBox="1"/>
          <p:nvPr/>
        </p:nvSpPr>
        <p:spPr>
          <a:xfrm>
            <a:off x="8087532" y="4304428"/>
            <a:ext cx="1341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By BCD adder</a:t>
            </a:r>
          </a:p>
        </p:txBody>
      </p:sp>
    </p:spTree>
    <p:extLst>
      <p:ext uri="{BB962C8B-B14F-4D97-AF65-F5344CB8AC3E}">
        <p14:creationId xmlns:p14="http://schemas.microsoft.com/office/powerpoint/2010/main" val="422296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8203"/>
            <a:ext cx="10058400" cy="1371600"/>
          </a:xfrm>
        </p:spPr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BCD subtractor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6AD76-3796-4C15-A319-7839957F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999" y="1614913"/>
            <a:ext cx="5774498" cy="1371600"/>
          </a:xfrm>
        </p:spPr>
        <p:txBody>
          <a:bodyPr>
            <a:noAutofit/>
          </a:bodyPr>
          <a:lstStyle/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برای طراحی یک تفریق کننده </a:t>
            </a:r>
            <a:r>
              <a:rPr lang="en-US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BCD</a:t>
            </a:r>
            <a:r>
              <a:rPr lang="fa-IR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، نیاز به یک مکمل 9 کننده داریم که ابتدا مکمل 9 عدد</a:t>
            </a:r>
            <a:r>
              <a:rPr lang="en-US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B </a:t>
            </a:r>
            <a:r>
              <a:rPr lang="fa-IR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را حساب کند سپس وارد </a:t>
            </a:r>
            <a:r>
              <a:rPr lang="en-US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BCD Adder</a:t>
            </a:r>
            <a:r>
              <a:rPr lang="fa-IR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شود</a:t>
            </a:r>
            <a:r>
              <a:rPr lang="en-US" sz="16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fa-IR" sz="1600" b="1" i="0" dirty="0">
              <a:solidFill>
                <a:srgbClr val="4A4A4A"/>
              </a:solidFill>
              <a:effectLst/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مقدار ورودی </a:t>
            </a:r>
            <a:r>
              <a:rPr lang="en-US" sz="1600" b="1" dirty="0" err="1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Cin</a:t>
            </a:r>
            <a:r>
              <a:rPr lang="fa-IR" sz="1600" b="1" dirty="0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برای </a:t>
            </a:r>
            <a:r>
              <a:rPr lang="en-US" sz="1600" b="1" dirty="0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BCD Adder</a:t>
            </a:r>
            <a:r>
              <a:rPr lang="fa-IR" sz="1600" b="1" dirty="0">
                <a:solidFill>
                  <a:srgbClr val="4A4A4A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در این تفریق کننده باید 1 باشد.</a:t>
            </a:r>
          </a:p>
          <a:p>
            <a:pPr algn="just" rtl="1">
              <a:buFont typeface="Arial" panose="020B0604020202020204" pitchFamily="34" charset="0"/>
              <a:buChar char="•"/>
            </a:pPr>
            <a:endParaRPr lang="fa-I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61E37-EB33-4A98-A14E-F3034BF6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6" y="2035480"/>
            <a:ext cx="4951119" cy="1926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924DCE-D516-4460-9234-E7FF37AB1B79}"/>
              </a:ext>
            </a:extLst>
          </p:cNvPr>
          <p:cNvSpPr txBox="1"/>
          <p:nvPr/>
        </p:nvSpPr>
        <p:spPr>
          <a:xfrm>
            <a:off x="990408" y="357919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Cout</a:t>
            </a:r>
            <a:endParaRPr lang="en-US" sz="1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43EA4-FAA8-4BCE-BAD1-F317F1A4BC9F}"/>
              </a:ext>
            </a:extLst>
          </p:cNvPr>
          <p:cNvCxnSpPr/>
          <p:nvPr/>
        </p:nvCxnSpPr>
        <p:spPr>
          <a:xfrm>
            <a:off x="4935255" y="3429000"/>
            <a:ext cx="573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711722-0D7E-4CC8-A211-D7A0F4135B6E}"/>
              </a:ext>
            </a:extLst>
          </p:cNvPr>
          <p:cNvSpPr txBox="1"/>
          <p:nvPr/>
        </p:nvSpPr>
        <p:spPr>
          <a:xfrm>
            <a:off x="4935255" y="313098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Cin</a:t>
            </a:r>
            <a:r>
              <a:rPr lang="en-US" sz="1400" b="1" dirty="0"/>
              <a:t>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FC69B-4962-4AB8-8D27-859BA1F8B700}"/>
              </a:ext>
            </a:extLst>
          </p:cNvPr>
          <p:cNvSpPr txBox="1"/>
          <p:nvPr/>
        </p:nvSpPr>
        <p:spPr>
          <a:xfrm>
            <a:off x="2031312" y="2463662"/>
            <a:ext cx="336952" cy="30523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79447-0286-441D-BFEC-6F9E6215AFDC}"/>
              </a:ext>
            </a:extLst>
          </p:cNvPr>
          <p:cNvSpPr/>
          <p:nvPr/>
        </p:nvSpPr>
        <p:spPr>
          <a:xfrm>
            <a:off x="3534772" y="2094930"/>
            <a:ext cx="532262" cy="101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A50B4-B335-404D-9623-BB7E547D079F}"/>
              </a:ext>
            </a:extLst>
          </p:cNvPr>
          <p:cNvSpPr txBox="1"/>
          <p:nvPr/>
        </p:nvSpPr>
        <p:spPr>
          <a:xfrm>
            <a:off x="3674306" y="199586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</a:t>
            </a:r>
            <a:endParaRPr lang="en-US" sz="1200" b="1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825F300-409F-462A-9CDF-DD3872FB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F0BE2-E6F9-40F3-BDD4-AF28B34E6799}"/>
              </a:ext>
            </a:extLst>
          </p:cNvPr>
          <p:cNvSpPr txBox="1"/>
          <p:nvPr/>
        </p:nvSpPr>
        <p:spPr>
          <a:xfrm>
            <a:off x="6540733" y="443108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Cout</a:t>
            </a:r>
            <a:endParaRPr lang="en-US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83A335-4365-45FE-9F8F-DA997CDCADDE}"/>
              </a:ext>
            </a:extLst>
          </p:cNvPr>
          <p:cNvCxnSpPr>
            <a:cxnSpLocks/>
          </p:cNvCxnSpPr>
          <p:nvPr/>
        </p:nvCxnSpPr>
        <p:spPr>
          <a:xfrm flipV="1">
            <a:off x="7897328" y="3690848"/>
            <a:ext cx="0" cy="595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E0F452-E6B9-4C3B-9980-AC7B84E01EF2}"/>
              </a:ext>
            </a:extLst>
          </p:cNvPr>
          <p:cNvSpPr txBox="1"/>
          <p:nvPr/>
        </p:nvSpPr>
        <p:spPr>
          <a:xfrm>
            <a:off x="9990484" y="441507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Cin</a:t>
            </a:r>
            <a:r>
              <a:rPr lang="en-US" sz="1400" b="1" dirty="0"/>
              <a:t>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F5A9A-8D01-4A18-A5CF-240ED379DC9E}"/>
              </a:ext>
            </a:extLst>
          </p:cNvPr>
          <p:cNvSpPr txBox="1"/>
          <p:nvPr/>
        </p:nvSpPr>
        <p:spPr>
          <a:xfrm>
            <a:off x="7960650" y="3315155"/>
            <a:ext cx="3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endParaRPr lang="en-US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BB187-7F8E-4BAC-B905-99775661C727}"/>
              </a:ext>
            </a:extLst>
          </p:cNvPr>
          <p:cNvSpPr/>
          <p:nvPr/>
        </p:nvSpPr>
        <p:spPr>
          <a:xfrm>
            <a:off x="7319812" y="4286702"/>
            <a:ext cx="2641907" cy="804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Full-Adder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EB460F-E395-4134-8DA3-8735F5D0DF30}"/>
              </a:ext>
            </a:extLst>
          </p:cNvPr>
          <p:cNvCxnSpPr>
            <a:cxnSpLocks/>
          </p:cNvCxnSpPr>
          <p:nvPr/>
        </p:nvCxnSpPr>
        <p:spPr>
          <a:xfrm flipV="1">
            <a:off x="9012253" y="3686832"/>
            <a:ext cx="0" cy="595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2A6EAB-54DA-479A-8177-1C0725DB101E}"/>
              </a:ext>
            </a:extLst>
          </p:cNvPr>
          <p:cNvSpPr txBox="1"/>
          <p:nvPr/>
        </p:nvSpPr>
        <p:spPr>
          <a:xfrm>
            <a:off x="8894345" y="3392636"/>
            <a:ext cx="105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/>
              <a:t>0110</a:t>
            </a:r>
            <a:endParaRPr lang="en-US" sz="1200" b="1" spc="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487B8B-1935-4E56-B1EE-449B647D4975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961719" y="4688944"/>
            <a:ext cx="7808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3D93BB-C4A7-4949-916E-342DACE7050A}"/>
              </a:ext>
            </a:extLst>
          </p:cNvPr>
          <p:cNvCxnSpPr>
            <a:cxnSpLocks/>
          </p:cNvCxnSpPr>
          <p:nvPr/>
        </p:nvCxnSpPr>
        <p:spPr>
          <a:xfrm flipV="1">
            <a:off x="8105878" y="5078482"/>
            <a:ext cx="0" cy="10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D3118883-D52D-4ABB-B3C8-7DB3A94F2142}"/>
              </a:ext>
            </a:extLst>
          </p:cNvPr>
          <p:cNvSpPr/>
          <p:nvPr/>
        </p:nvSpPr>
        <p:spPr>
          <a:xfrm>
            <a:off x="7966351" y="5453764"/>
            <a:ext cx="255827" cy="294054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3E7A2E-0D97-4A76-B986-B45C5F702337}"/>
              </a:ext>
            </a:extLst>
          </p:cNvPr>
          <p:cNvCxnSpPr>
            <a:cxnSpLocks/>
          </p:cNvCxnSpPr>
          <p:nvPr/>
        </p:nvCxnSpPr>
        <p:spPr>
          <a:xfrm flipV="1">
            <a:off x="8462814" y="5098533"/>
            <a:ext cx="0" cy="10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erge 25">
            <a:extLst>
              <a:ext uri="{FF2B5EF4-FFF2-40B4-BE49-F238E27FC236}">
                <a16:creationId xmlns:a16="http://schemas.microsoft.com/office/drawing/2014/main" id="{53B57831-59D2-4022-80C0-29588C92588E}"/>
              </a:ext>
            </a:extLst>
          </p:cNvPr>
          <p:cNvSpPr/>
          <p:nvPr/>
        </p:nvSpPr>
        <p:spPr>
          <a:xfrm>
            <a:off x="8335319" y="5473815"/>
            <a:ext cx="255827" cy="294054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2E6755-F2C7-4E5B-A547-C41898935B33}"/>
              </a:ext>
            </a:extLst>
          </p:cNvPr>
          <p:cNvCxnSpPr>
            <a:cxnSpLocks/>
          </p:cNvCxnSpPr>
          <p:nvPr/>
        </p:nvCxnSpPr>
        <p:spPr>
          <a:xfrm flipV="1">
            <a:off x="8847828" y="5098536"/>
            <a:ext cx="0" cy="10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erge 27">
            <a:extLst>
              <a:ext uri="{FF2B5EF4-FFF2-40B4-BE49-F238E27FC236}">
                <a16:creationId xmlns:a16="http://schemas.microsoft.com/office/drawing/2014/main" id="{52ADF95F-62B9-4C8B-804D-CC5A473F96AC}"/>
              </a:ext>
            </a:extLst>
          </p:cNvPr>
          <p:cNvSpPr/>
          <p:nvPr/>
        </p:nvSpPr>
        <p:spPr>
          <a:xfrm>
            <a:off x="8720333" y="5473818"/>
            <a:ext cx="255827" cy="294054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FD2CDD-485C-462A-97D0-A8F903508ED8}"/>
              </a:ext>
            </a:extLst>
          </p:cNvPr>
          <p:cNvCxnSpPr>
            <a:cxnSpLocks/>
          </p:cNvCxnSpPr>
          <p:nvPr/>
        </p:nvCxnSpPr>
        <p:spPr>
          <a:xfrm flipV="1">
            <a:off x="9256898" y="5086502"/>
            <a:ext cx="0" cy="10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67F559DC-4D09-444C-BF44-377C6292E849}"/>
              </a:ext>
            </a:extLst>
          </p:cNvPr>
          <p:cNvSpPr/>
          <p:nvPr/>
        </p:nvSpPr>
        <p:spPr>
          <a:xfrm>
            <a:off x="9129403" y="5461784"/>
            <a:ext cx="255827" cy="294054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0E0B3D-05EE-4041-877A-36A9988DB248}"/>
              </a:ext>
            </a:extLst>
          </p:cNvPr>
          <p:cNvCxnSpPr>
            <a:cxnSpLocks/>
          </p:cNvCxnSpPr>
          <p:nvPr/>
        </p:nvCxnSpPr>
        <p:spPr>
          <a:xfrm flipH="1">
            <a:off x="6540733" y="4684933"/>
            <a:ext cx="7808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F91E07-3E94-4514-B9D1-D475CB7976D8}"/>
              </a:ext>
            </a:extLst>
          </p:cNvPr>
          <p:cNvCxnSpPr>
            <a:cxnSpLocks/>
          </p:cNvCxnSpPr>
          <p:nvPr/>
        </p:nvCxnSpPr>
        <p:spPr>
          <a:xfrm flipV="1">
            <a:off x="9164653" y="3694848"/>
            <a:ext cx="0" cy="595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1613A6-70F8-4AE6-8A39-5B552ECC17FF}"/>
              </a:ext>
            </a:extLst>
          </p:cNvPr>
          <p:cNvCxnSpPr>
            <a:cxnSpLocks/>
          </p:cNvCxnSpPr>
          <p:nvPr/>
        </p:nvCxnSpPr>
        <p:spPr>
          <a:xfrm flipV="1">
            <a:off x="9317053" y="3690834"/>
            <a:ext cx="0" cy="595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AD8951-48CD-4C8F-9796-FDC53AFD9AFC}"/>
              </a:ext>
            </a:extLst>
          </p:cNvPr>
          <p:cNvCxnSpPr>
            <a:cxnSpLocks/>
          </p:cNvCxnSpPr>
          <p:nvPr/>
        </p:nvCxnSpPr>
        <p:spPr>
          <a:xfrm flipV="1">
            <a:off x="9469453" y="3686818"/>
            <a:ext cx="0" cy="595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AABD1C-8F17-43AE-8F68-30A14F69050E}"/>
              </a:ext>
            </a:extLst>
          </p:cNvPr>
          <p:cNvCxnSpPr>
            <a:cxnSpLocks/>
          </p:cNvCxnSpPr>
          <p:nvPr/>
        </p:nvCxnSpPr>
        <p:spPr>
          <a:xfrm flipV="1">
            <a:off x="8049728" y="3698867"/>
            <a:ext cx="0" cy="595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5CC25E-93E5-4E0D-AC1D-28F6ABFE86D4}"/>
              </a:ext>
            </a:extLst>
          </p:cNvPr>
          <p:cNvCxnSpPr>
            <a:cxnSpLocks/>
          </p:cNvCxnSpPr>
          <p:nvPr/>
        </p:nvCxnSpPr>
        <p:spPr>
          <a:xfrm flipV="1">
            <a:off x="8202128" y="3694854"/>
            <a:ext cx="0" cy="595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CB985C-ECFC-4022-96E2-A57AD36C8E78}"/>
              </a:ext>
            </a:extLst>
          </p:cNvPr>
          <p:cNvCxnSpPr>
            <a:cxnSpLocks/>
          </p:cNvCxnSpPr>
          <p:nvPr/>
        </p:nvCxnSpPr>
        <p:spPr>
          <a:xfrm flipV="1">
            <a:off x="8354528" y="3690841"/>
            <a:ext cx="0" cy="595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AAB01C9-5BB8-49C1-8C51-3E2306C6B25D}"/>
              </a:ext>
            </a:extLst>
          </p:cNvPr>
          <p:cNvSpPr/>
          <p:nvPr/>
        </p:nvSpPr>
        <p:spPr>
          <a:xfrm>
            <a:off x="6171156" y="3181084"/>
            <a:ext cx="5215003" cy="3083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02C10E-4F28-0E9F-42C4-9BD23205491C}"/>
              </a:ext>
            </a:extLst>
          </p:cNvPr>
          <p:cNvCxnSpPr>
            <a:cxnSpLocks/>
          </p:cNvCxnSpPr>
          <p:nvPr/>
        </p:nvCxnSpPr>
        <p:spPr>
          <a:xfrm>
            <a:off x="3070746" y="2490716"/>
            <a:ext cx="3100410" cy="6903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2CDC30-83C2-D0EC-D113-FCB0D735D717}"/>
              </a:ext>
            </a:extLst>
          </p:cNvPr>
          <p:cNvCxnSpPr>
            <a:cxnSpLocks/>
          </p:cNvCxnSpPr>
          <p:nvPr/>
        </p:nvCxnSpPr>
        <p:spPr>
          <a:xfrm>
            <a:off x="3118981" y="2880986"/>
            <a:ext cx="3052175" cy="33836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A33A56-A755-BB5F-9FF5-03115D7CFA89}"/>
              </a:ext>
            </a:extLst>
          </p:cNvPr>
          <p:cNvCxnSpPr>
            <a:cxnSpLocks/>
          </p:cNvCxnSpPr>
          <p:nvPr/>
        </p:nvCxnSpPr>
        <p:spPr>
          <a:xfrm>
            <a:off x="4776537" y="2490716"/>
            <a:ext cx="6609622" cy="6903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22F2C0-1900-A8AA-7681-97F179A571A0}"/>
              </a:ext>
            </a:extLst>
          </p:cNvPr>
          <p:cNvCxnSpPr>
            <a:cxnSpLocks/>
          </p:cNvCxnSpPr>
          <p:nvPr/>
        </p:nvCxnSpPr>
        <p:spPr>
          <a:xfrm>
            <a:off x="4776537" y="2880986"/>
            <a:ext cx="1394619" cy="7419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آزمایش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EDE3C-4B70-4490-9528-4D555543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C633-6DF3-4DC5-82B8-9381D764A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05" y="1781505"/>
            <a:ext cx="5755105" cy="45614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A17AA-E7FE-478D-BC18-FBDE602ACFDA}"/>
              </a:ext>
            </a:extLst>
          </p:cNvPr>
          <p:cNvSpPr txBox="1">
            <a:spLocks/>
          </p:cNvSpPr>
          <p:nvPr/>
        </p:nvSpPr>
        <p:spPr>
          <a:xfrm>
            <a:off x="6328610" y="1781505"/>
            <a:ext cx="5289885" cy="456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كد قابل سنتز براي پياده سازي جمع کننده </a:t>
            </a:r>
            <a:r>
              <a:rPr lang="en-US" dirty="0">
                <a:cs typeface="B Nazanin" panose="00000400000000000000" pitchFamily="2" charset="-78"/>
              </a:rPr>
              <a:t>BCD</a:t>
            </a:r>
            <a:r>
              <a:rPr lang="fa-IR" dirty="0">
                <a:cs typeface="B Nazanin" panose="00000400000000000000" pitchFamily="2" charset="-78"/>
              </a:rPr>
              <a:t> و شکل موج خروجی را رسم کنید.</a:t>
            </a:r>
          </a:p>
          <a:p>
            <a:pPr algn="just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دو عددِ </a:t>
            </a:r>
            <a:r>
              <a:rPr lang="en-US" dirty="0">
                <a:cs typeface="B Nazanin" panose="00000400000000000000" pitchFamily="2" charset="-78"/>
              </a:rPr>
              <a:t>BCD</a:t>
            </a:r>
            <a:r>
              <a:rPr lang="fa-IR" dirty="0">
                <a:cs typeface="B Nazanin" panose="00000400000000000000" pitchFamily="2" charset="-78"/>
              </a:rPr>
              <a:t> (به دلخواه) را در نظر بگیرید:</a:t>
            </a:r>
          </a:p>
          <a:p>
            <a:pPr marL="342900" indent="-342900" algn="just" rtl="1"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نحوه جمع آن را به صورت دستی بنویسید (شبیه جدول اسلاید 12).</a:t>
            </a:r>
          </a:p>
          <a:p>
            <a:pPr marL="342900" indent="-342900" algn="just" rtl="1"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نحوه جمع دو عدد را به کمک مدار (با مقدار دهی ورودی ها و خروجی ها) بر روی شکل رو به رو مشخص کنید.</a:t>
            </a:r>
          </a:p>
          <a:p>
            <a:pPr marL="342900" indent="-342900" algn="just" rtl="1"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نحوه تفریق آن را به صورت دستی بنویسید (شبیه اسلاید 15).</a:t>
            </a:r>
          </a:p>
          <a:p>
            <a:pPr marL="342900" indent="-342900" algn="just" rtl="1"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نحوه تفریق همان دو عدد را به کمک مدار (با مقدار دهی ورودی ها و خروجی ها) بر روی مدار تفریق کننده در اسلاید 16 مشخص کنید.</a:t>
            </a:r>
          </a:p>
        </p:txBody>
      </p:sp>
    </p:spTree>
    <p:extLst>
      <p:ext uri="{BB962C8B-B14F-4D97-AF65-F5344CB8AC3E}">
        <p14:creationId xmlns:p14="http://schemas.microsoft.com/office/powerpoint/2010/main" val="324152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5093</TotalTime>
  <Words>675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Vazir</vt:lpstr>
      <vt:lpstr>Savon</vt:lpstr>
      <vt:lpstr>آزمایشگاه معماری سیستم های کامپیوتری</vt:lpstr>
      <vt:lpstr>جلسه ششم</vt:lpstr>
      <vt:lpstr>BCD (Binary-Coded Decimal)</vt:lpstr>
      <vt:lpstr>BCD Adder</vt:lpstr>
      <vt:lpstr>BCD Adder</vt:lpstr>
      <vt:lpstr>Example</vt:lpstr>
      <vt:lpstr>BCD subtractor</vt:lpstr>
      <vt:lpstr>BCD subtractor</vt:lpstr>
      <vt:lpstr>آزمایش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آزمایشگاه معماری سیستم های کامپیوتری</dc:title>
  <dc:creator>Paria</dc:creator>
  <cp:lastModifiedBy>paria darbani</cp:lastModifiedBy>
  <cp:revision>102</cp:revision>
  <dcterms:created xsi:type="dcterms:W3CDTF">2021-10-06T06:30:00Z</dcterms:created>
  <dcterms:modified xsi:type="dcterms:W3CDTF">2022-11-08T07:41:19Z</dcterms:modified>
</cp:coreProperties>
</file>