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5" r:id="rId3"/>
    <p:sldId id="338" r:id="rId4"/>
    <p:sldId id="340" r:id="rId5"/>
    <p:sldId id="341" r:id="rId6"/>
    <p:sldId id="298" r:id="rId7"/>
    <p:sldId id="303" r:id="rId8"/>
    <p:sldId id="307" r:id="rId9"/>
    <p:sldId id="339" r:id="rId10"/>
    <p:sldId id="305" r:id="rId11"/>
    <p:sldId id="306" r:id="rId12"/>
    <p:sldId id="30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70" d="100"/>
          <a:sy n="70" d="100"/>
        </p:scale>
        <p:origin x="11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69FD5D-40EF-46CE-A350-0CF302064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394A2-7573-4222-83DA-784A57338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E88AB-8119-429A-AD8B-D283B8E9C7C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02BA-1FBF-4D40-9493-4ACB7696A4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BE8B6-7170-46AF-A8BA-7A63452EBE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EFB86-7122-4F2D-AA73-55E11B60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6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343A8-FA69-4267-BBA4-00833644577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B709B-893E-4353-A9F6-887E3E9B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74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F46804A-10D3-4E98-91BB-C2A4A6848918}" type="datetime1">
              <a:rPr lang="en-US" smtClean="0"/>
              <a:t>10/16/2022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11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C87E-976E-452C-A6F2-F05EAE5990DD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3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60D6-4E88-4B7A-89A3-CBD0BE9B61F4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8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A9BC-B300-4E21-B800-792C6489D49B}" type="datetime1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9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AC569FB-F6CE-4C92-8363-19444F11227C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0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718C-4727-4DB4-A553-4CDB6BD2B897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7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9AE-EE59-4E02-9703-1FC49F753F8F}" type="datetime1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7A27-AE5D-4072-9D36-8BD27D605F1B}" type="datetime1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53E1-2804-4365-8EF9-9A1A6242FCFF}" type="datetime1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6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4FA0-FBFD-4791-9CA1-E05349A6A3D1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6008" y="6302326"/>
            <a:ext cx="1097280" cy="274320"/>
          </a:xfrm>
        </p:spPr>
        <p:txBody>
          <a:bodyPr/>
          <a:lstStyle/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0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3329AB7-69C4-47BC-A04E-4FCF23AB22E6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4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92608" y="292608"/>
            <a:ext cx="8558784" cy="627278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142" y="6302326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E11F8A5-7884-4B84-8E92-0DC3EB3B5F3A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2326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3042" y="6302326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A3A1A0-FE44-40F2-B3FB-B783696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6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8F11-B71C-47CB-8AA0-E78C56DC3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sz="2025" dirty="0">
                <a:cs typeface="B Nazanin" panose="00000400000000000000" pitchFamily="2" charset="-78"/>
              </a:rPr>
              <a:t>آزمایشگاه معماری سیستم های کامپیوتری</a:t>
            </a:r>
            <a:endParaRPr lang="en-US" sz="2025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60E54-CA56-46C5-B729-BCA30E52E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1681" y="3932330"/>
            <a:ext cx="5102352" cy="458695"/>
          </a:xfrm>
        </p:spPr>
        <p:txBody>
          <a:bodyPr>
            <a:normAutofit fontScale="62500" lnSpcReduction="2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مدرس: دربانی</a:t>
            </a:r>
          </a:p>
          <a:p>
            <a:endParaRPr lang="fa-IR" dirty="0">
              <a:cs typeface="B Nazanin" panose="00000400000000000000" pitchFamily="2" charset="-78"/>
            </a:endParaRPr>
          </a:p>
          <a:p>
            <a:r>
              <a:rPr lang="en-US" dirty="0">
                <a:cs typeface="B Nazanin" panose="00000400000000000000" pitchFamily="2" charset="-78"/>
              </a:rPr>
              <a:t>p.darbani@gmail.com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6DEE3-3B6C-4E0D-A217-624B03A3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6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6FBB-A94B-4ECC-9BB7-D7BFA5F6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4-bits Adder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4F4245-6995-4FCB-9C46-A7247B6CE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22" y="5227093"/>
            <a:ext cx="2165729" cy="121239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F14CB-362A-467A-A626-21714550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F9FC3-5918-6CB2-F434-7AA7829CC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12" y="2143634"/>
            <a:ext cx="7652171" cy="2740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5D8D5E-68CC-F3E3-10AB-0066D480A245}"/>
              </a:ext>
            </a:extLst>
          </p:cNvPr>
          <p:cNvSpPr txBox="1"/>
          <p:nvPr/>
        </p:nvSpPr>
        <p:spPr>
          <a:xfrm>
            <a:off x="1223998" y="3616871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1-bit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E0F90-1CD7-972A-3F09-AEAD2A38DF63}"/>
              </a:ext>
            </a:extLst>
          </p:cNvPr>
          <p:cNvSpPr txBox="1"/>
          <p:nvPr/>
        </p:nvSpPr>
        <p:spPr>
          <a:xfrm>
            <a:off x="3117512" y="3644011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1-bit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68EFE-AC93-B419-CD2C-8EDA22D5F5E2}"/>
              </a:ext>
            </a:extLst>
          </p:cNvPr>
          <p:cNvSpPr txBox="1"/>
          <p:nvPr/>
        </p:nvSpPr>
        <p:spPr>
          <a:xfrm>
            <a:off x="4985974" y="3633573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1-bit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5304C-9D8C-8B21-7708-35AFBB0630EE}"/>
              </a:ext>
            </a:extLst>
          </p:cNvPr>
          <p:cNvSpPr txBox="1"/>
          <p:nvPr/>
        </p:nvSpPr>
        <p:spPr>
          <a:xfrm>
            <a:off x="6889926" y="3646099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1-bit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92680-87F0-6983-01C1-9516884EC364}"/>
              </a:ext>
            </a:extLst>
          </p:cNvPr>
          <p:cNvSpPr txBox="1"/>
          <p:nvPr/>
        </p:nvSpPr>
        <p:spPr>
          <a:xfrm>
            <a:off x="5887852" y="3147926"/>
            <a:ext cx="4331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F5FBA-F865-2048-629D-470282C2650C}"/>
              </a:ext>
            </a:extLst>
          </p:cNvPr>
          <p:cNvSpPr txBox="1"/>
          <p:nvPr/>
        </p:nvSpPr>
        <p:spPr>
          <a:xfrm>
            <a:off x="4073670" y="3212644"/>
            <a:ext cx="4507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B04B6A-5AAD-DA05-9916-C919385FEA78}"/>
              </a:ext>
            </a:extLst>
          </p:cNvPr>
          <p:cNvSpPr txBox="1"/>
          <p:nvPr/>
        </p:nvSpPr>
        <p:spPr>
          <a:xfrm>
            <a:off x="2222285" y="3198293"/>
            <a:ext cx="4507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221375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1769-447B-4CCE-A258-E9146E3F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آزمایش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C54D-90E6-4E42-A73E-1FD7FB6C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b="1" dirty="0">
                <a:solidFill>
                  <a:srgbClr val="000000"/>
                </a:solidFill>
                <a:latin typeface="BNazanin"/>
                <a:cs typeface="B Nazanin" panose="00000400000000000000" pitchFamily="2" charset="-78"/>
              </a:rPr>
              <a:t>گزارش کار:</a:t>
            </a:r>
          </a:p>
          <a:p>
            <a:pPr algn="r" rtl="1"/>
            <a:r>
              <a:rPr lang="fa-IR" b="1" dirty="0">
                <a:solidFill>
                  <a:srgbClr val="000000"/>
                </a:solidFill>
                <a:latin typeface="BNazanin"/>
                <a:cs typeface="B Nazanin" panose="00000400000000000000" pitchFamily="2" charset="-78"/>
              </a:rPr>
              <a:t>شرح نحوه عملكرد يك جمع کننده 4 بیتی به وسیله عدد گذاری</a:t>
            </a:r>
            <a:endParaRPr lang="fa-IR" b="1" dirty="0">
              <a:solidFill>
                <a:srgbClr val="00000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b="1" dirty="0">
                <a:solidFill>
                  <a:srgbClr val="000000"/>
                </a:solidFill>
                <a:latin typeface="BNazanin"/>
                <a:cs typeface="B Nazanin" panose="00000400000000000000" pitchFamily="2" charset="-78"/>
              </a:rPr>
              <a:t>كد قابل سنتز براي پياده سازي جمع كننده 4 بیتی</a:t>
            </a:r>
          </a:p>
          <a:p>
            <a:pPr algn="r" rtl="1"/>
            <a:r>
              <a:rPr lang="fa-IR" b="1" dirty="0">
                <a:solidFill>
                  <a:srgbClr val="000000"/>
                </a:solidFill>
                <a:latin typeface="BNazanin"/>
                <a:cs typeface="B Nazanin" panose="00000400000000000000" pitchFamily="2" charset="-78"/>
              </a:rPr>
              <a:t>شکل موج خروجی جمع کننده 4 بیتی</a:t>
            </a:r>
            <a:br>
              <a:rPr lang="fa-IR" dirty="0"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9C727-8A8D-4396-B389-AFB24F92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191F-DD15-4F1B-99E8-411D5A9F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25" dirty="0"/>
              <a:t>Output waves of Full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867B-225D-4881-B673-C6DAC133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AA53D-D258-42FA-AC2D-F4385475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0064BB-9598-4DB6-8E3F-005A5EDB4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620" y="2957714"/>
            <a:ext cx="6252763" cy="126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7C13C-3BF1-4856-9471-C9BA8BE50E7C}"/>
              </a:ext>
            </a:extLst>
          </p:cNvPr>
          <p:cNvSpPr txBox="1"/>
          <p:nvPr/>
        </p:nvSpPr>
        <p:spPr>
          <a:xfrm>
            <a:off x="1697013" y="3261596"/>
            <a:ext cx="4286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i_bit1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736B2-E36D-4820-BE54-7C8368B397F9}"/>
              </a:ext>
            </a:extLst>
          </p:cNvPr>
          <p:cNvSpPr txBox="1"/>
          <p:nvPr/>
        </p:nvSpPr>
        <p:spPr>
          <a:xfrm>
            <a:off x="1698293" y="3401060"/>
            <a:ext cx="4286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i_bit2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EC089-AC5A-4BCC-8002-3D535CF09189}"/>
              </a:ext>
            </a:extLst>
          </p:cNvPr>
          <p:cNvSpPr txBox="1"/>
          <p:nvPr/>
        </p:nvSpPr>
        <p:spPr>
          <a:xfrm>
            <a:off x="1580582" y="3548201"/>
            <a:ext cx="547614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i_carry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63B93-168C-41CC-98A1-D07FFA777EB3}"/>
              </a:ext>
            </a:extLst>
          </p:cNvPr>
          <p:cNvSpPr txBox="1"/>
          <p:nvPr/>
        </p:nvSpPr>
        <p:spPr>
          <a:xfrm>
            <a:off x="1496616" y="3695341"/>
            <a:ext cx="620545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o_carry</a:t>
            </a:r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37227-4662-4EE7-8148-4A0E374131C9}"/>
              </a:ext>
            </a:extLst>
          </p:cNvPr>
          <p:cNvSpPr txBox="1"/>
          <p:nvPr/>
        </p:nvSpPr>
        <p:spPr>
          <a:xfrm>
            <a:off x="1578502" y="3850159"/>
            <a:ext cx="547614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o_sum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82554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76B-A9D2-474D-A4A2-0B768135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744" y="2925574"/>
            <a:ext cx="5657850" cy="771525"/>
          </a:xfrm>
        </p:spPr>
        <p:txBody>
          <a:bodyPr>
            <a:norm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جلسه سوم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2CC2A-31CB-4A85-8DEE-5AA4531B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46AF4-3065-4E5C-9648-638AC41B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F55BD-D946-45BA-86CC-11E6FDF4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78" y="459648"/>
            <a:ext cx="4658414" cy="60078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39B34F-F4BC-409F-8035-4F8E51E49FDF}"/>
              </a:ext>
            </a:extLst>
          </p:cNvPr>
          <p:cNvSpPr txBox="1"/>
          <p:nvPr/>
        </p:nvSpPr>
        <p:spPr>
          <a:xfrm>
            <a:off x="4952092" y="459648"/>
            <a:ext cx="374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dirty="0">
                <a:cs typeface="B Nazanin" panose="00000400000000000000" pitchFamily="2" charset="-78"/>
              </a:rPr>
              <a:t>نمونه یک گزارش خوب</a:t>
            </a:r>
            <a:endParaRPr lang="en-US" sz="3600" b="1" dirty="0">
              <a:cs typeface="B Nazanin" panose="00000400000000000000" pitchFamily="2" charset="-7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7B9A82-4146-4260-A28C-516E3524FC29}"/>
              </a:ext>
            </a:extLst>
          </p:cNvPr>
          <p:cNvSpPr/>
          <p:nvPr/>
        </p:nvSpPr>
        <p:spPr>
          <a:xfrm>
            <a:off x="2168791" y="2787555"/>
            <a:ext cx="908188" cy="397333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9BC57F-99AF-7232-8300-F1B8BBEC4E70}"/>
              </a:ext>
            </a:extLst>
          </p:cNvPr>
          <p:cNvSpPr/>
          <p:nvPr/>
        </p:nvSpPr>
        <p:spPr>
          <a:xfrm>
            <a:off x="2168791" y="4059708"/>
            <a:ext cx="908188" cy="397333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79344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46AF4-3065-4E5C-9648-638AC41B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9EA7F6-F6F8-4E47-830C-8D180D406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09" y="484082"/>
            <a:ext cx="4546540" cy="58898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39B34F-F4BC-409F-8035-4F8E51E49FDF}"/>
              </a:ext>
            </a:extLst>
          </p:cNvPr>
          <p:cNvSpPr txBox="1"/>
          <p:nvPr/>
        </p:nvSpPr>
        <p:spPr>
          <a:xfrm>
            <a:off x="4911149" y="317152"/>
            <a:ext cx="374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dirty="0">
                <a:cs typeface="B Nazanin" panose="00000400000000000000" pitchFamily="2" charset="-78"/>
              </a:rPr>
              <a:t>نمونه یک گزارش خوب</a:t>
            </a:r>
            <a:endParaRPr lang="en-US" sz="3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768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46AF4-3065-4E5C-9648-638AC41B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69BB32-870B-4889-A428-05022BF2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92" y="652165"/>
            <a:ext cx="4479870" cy="57598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39B34F-F4BC-409F-8035-4F8E51E49FDF}"/>
              </a:ext>
            </a:extLst>
          </p:cNvPr>
          <p:cNvSpPr txBox="1"/>
          <p:nvPr/>
        </p:nvSpPr>
        <p:spPr>
          <a:xfrm>
            <a:off x="4829262" y="446000"/>
            <a:ext cx="374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dirty="0">
                <a:cs typeface="B Nazanin" panose="00000400000000000000" pitchFamily="2" charset="-78"/>
              </a:rPr>
              <a:t>نمونه یک گزارش خوب</a:t>
            </a:r>
            <a:endParaRPr lang="en-US" sz="3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22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BC71052-C52E-8FC5-5B52-6E1AE462D925}"/>
              </a:ext>
            </a:extLst>
          </p:cNvPr>
          <p:cNvSpPr/>
          <p:nvPr/>
        </p:nvSpPr>
        <p:spPr>
          <a:xfrm>
            <a:off x="4237639" y="2344951"/>
            <a:ext cx="466097" cy="20317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EC605BE-271B-8D39-7625-0119B9E1068B}"/>
              </a:ext>
            </a:extLst>
          </p:cNvPr>
          <p:cNvSpPr/>
          <p:nvPr/>
        </p:nvSpPr>
        <p:spPr>
          <a:xfrm>
            <a:off x="308924" y="2366845"/>
            <a:ext cx="466097" cy="19952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8B76B-A9D2-474D-A4A2-0B768135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56" y="665189"/>
            <a:ext cx="5657850" cy="771525"/>
          </a:xfrm>
        </p:spPr>
        <p:txBody>
          <a:bodyPr>
            <a:normAutofit/>
          </a:bodyPr>
          <a:lstStyle/>
          <a:p>
            <a:pPr rtl="1"/>
            <a:r>
              <a:rPr lang="en-US" sz="3600" dirty="0">
                <a:cs typeface="B Nazanin" panose="00000400000000000000" pitchFamily="2" charset="-78"/>
              </a:rPr>
              <a:t>Half-Adder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DE725-4595-4BE3-B6AC-4A9859C3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3B123-8B5D-4550-A32F-17E7D606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9" y="2366845"/>
            <a:ext cx="3673920" cy="2009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EAAE0A-17D4-4440-ABF7-9C4B170CD44D}"/>
              </a:ext>
            </a:extLst>
          </p:cNvPr>
          <p:cNvSpPr txBox="1"/>
          <p:nvPr/>
        </p:nvSpPr>
        <p:spPr>
          <a:xfrm>
            <a:off x="1020972" y="5266319"/>
            <a:ext cx="33959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o_sum</a:t>
            </a:r>
            <a:r>
              <a:rPr lang="en-US" b="1" dirty="0"/>
              <a:t> = i_bit1  XOR  i_bit2</a:t>
            </a:r>
          </a:p>
          <a:p>
            <a:r>
              <a:rPr lang="en-US" b="1" dirty="0" err="1"/>
              <a:t>o_carry</a:t>
            </a:r>
            <a:r>
              <a:rPr lang="en-US" b="1" dirty="0"/>
              <a:t> = i_bit1 . i_bit2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6F442-000A-43FF-8278-324D10AEA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95"/>
          <a:stretch/>
        </p:blipFill>
        <p:spPr>
          <a:xfrm>
            <a:off x="4737403" y="2269609"/>
            <a:ext cx="3957032" cy="2877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FCA1F-8F8E-46E8-8331-9A184CC20500}"/>
              </a:ext>
            </a:extLst>
          </p:cNvPr>
          <p:cNvSpPr txBox="1"/>
          <p:nvPr/>
        </p:nvSpPr>
        <p:spPr>
          <a:xfrm>
            <a:off x="354774" y="2582244"/>
            <a:ext cx="7577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i_bit1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23685-4345-4A0E-95D5-C23E11CE79A9}"/>
              </a:ext>
            </a:extLst>
          </p:cNvPr>
          <p:cNvSpPr txBox="1"/>
          <p:nvPr/>
        </p:nvSpPr>
        <p:spPr>
          <a:xfrm>
            <a:off x="341831" y="3342595"/>
            <a:ext cx="770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i_bit2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2C3F56-27F8-41EE-9BA5-84F430165E42}"/>
              </a:ext>
            </a:extLst>
          </p:cNvPr>
          <p:cNvSpPr txBox="1"/>
          <p:nvPr/>
        </p:nvSpPr>
        <p:spPr>
          <a:xfrm>
            <a:off x="3645482" y="2466095"/>
            <a:ext cx="9184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o_sum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54851-9238-49D9-83CB-99903873B749}"/>
              </a:ext>
            </a:extLst>
          </p:cNvPr>
          <p:cNvSpPr txBox="1"/>
          <p:nvPr/>
        </p:nvSpPr>
        <p:spPr>
          <a:xfrm>
            <a:off x="3625939" y="3396226"/>
            <a:ext cx="9866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o_carry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110F9A-B8CC-4A31-AA6F-37AE968AEE80}"/>
              </a:ext>
            </a:extLst>
          </p:cNvPr>
          <p:cNvSpPr/>
          <p:nvPr/>
        </p:nvSpPr>
        <p:spPr>
          <a:xfrm>
            <a:off x="3643908" y="3089792"/>
            <a:ext cx="112130" cy="1134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4798B2-3680-4456-ADEA-F2AC531EF386}"/>
              </a:ext>
            </a:extLst>
          </p:cNvPr>
          <p:cNvSpPr/>
          <p:nvPr/>
        </p:nvSpPr>
        <p:spPr>
          <a:xfrm>
            <a:off x="4091650" y="3746040"/>
            <a:ext cx="175491" cy="361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C1A488-67F8-491F-89B4-AEA639AB989C}"/>
              </a:ext>
            </a:extLst>
          </p:cNvPr>
          <p:cNvSpPr/>
          <p:nvPr/>
        </p:nvSpPr>
        <p:spPr>
          <a:xfrm>
            <a:off x="5185337" y="2906851"/>
            <a:ext cx="2137436" cy="13293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079F09-E2B7-4A0E-88CB-31FB96DCA882}"/>
              </a:ext>
            </a:extLst>
          </p:cNvPr>
          <p:cNvSpPr txBox="1"/>
          <p:nvPr/>
        </p:nvSpPr>
        <p:spPr>
          <a:xfrm>
            <a:off x="7443120" y="3157928"/>
            <a:ext cx="1166276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fa-IR" sz="900" b="1" dirty="0">
                <a:solidFill>
                  <a:schemeClr val="bg1"/>
                </a:solidFill>
                <a:cs typeface="B Nazanin" panose="00000400000000000000" pitchFamily="2" charset="-78"/>
              </a:rPr>
              <a:t>جایگاه مشخص کردن پورت های مدار</a:t>
            </a:r>
            <a:endParaRPr lang="en-US" sz="9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BC179E7-04B9-45C4-8F34-C134CEC224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22776" y="3343165"/>
            <a:ext cx="207566" cy="138500"/>
          </a:xfrm>
          <a:prstGeom prst="curved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613F90B-B575-4180-8E6F-128B19DB4364}"/>
              </a:ext>
            </a:extLst>
          </p:cNvPr>
          <p:cNvSpPr/>
          <p:nvPr/>
        </p:nvSpPr>
        <p:spPr>
          <a:xfrm>
            <a:off x="5188684" y="4355284"/>
            <a:ext cx="2386145" cy="7914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D63602-93A8-4118-AE8C-5030CEDB7042}"/>
              </a:ext>
            </a:extLst>
          </p:cNvPr>
          <p:cNvSpPr txBox="1"/>
          <p:nvPr/>
        </p:nvSpPr>
        <p:spPr>
          <a:xfrm>
            <a:off x="7699784" y="3793692"/>
            <a:ext cx="934739" cy="4040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fa-IR" sz="1013" b="1" dirty="0">
                <a:solidFill>
                  <a:schemeClr val="bg1"/>
                </a:solidFill>
                <a:cs typeface="B Nazanin" panose="00000400000000000000" pitchFamily="2" charset="-78"/>
              </a:rPr>
              <a:t>جایگاه توصیف مدار</a:t>
            </a:r>
            <a:endParaRPr lang="en-US" sz="1013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9B5CE3C-C24A-49AE-9ACC-1C44E1FE8307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7760190" y="4181429"/>
            <a:ext cx="390616" cy="423313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EDC3620-6C2D-4101-BD4B-6069306018D2}"/>
              </a:ext>
            </a:extLst>
          </p:cNvPr>
          <p:cNvSpPr/>
          <p:nvPr/>
        </p:nvSpPr>
        <p:spPr>
          <a:xfrm>
            <a:off x="5185859" y="2366845"/>
            <a:ext cx="2041811" cy="4427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269E1C-E7A0-47B5-AA79-F72048A5B580}"/>
              </a:ext>
            </a:extLst>
          </p:cNvPr>
          <p:cNvSpPr txBox="1"/>
          <p:nvPr/>
        </p:nvSpPr>
        <p:spPr>
          <a:xfrm>
            <a:off x="7685642" y="2493319"/>
            <a:ext cx="778109" cy="2308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fa-IR" sz="900" b="1" dirty="0">
                <a:solidFill>
                  <a:schemeClr val="bg1"/>
                </a:solidFill>
                <a:cs typeface="B Nazanin" panose="00000400000000000000" pitchFamily="2" charset="-78"/>
              </a:rPr>
              <a:t>کتابخانه ها</a:t>
            </a:r>
            <a:endParaRPr lang="en-US" sz="9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042705C-6885-4570-B742-7D5B853366D6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7410560" y="2588535"/>
            <a:ext cx="275083" cy="20200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B136B6-C844-38DD-7369-08193F8E9380}"/>
              </a:ext>
            </a:extLst>
          </p:cNvPr>
          <p:cNvSpPr/>
          <p:nvPr/>
        </p:nvSpPr>
        <p:spPr>
          <a:xfrm>
            <a:off x="4035042" y="2827283"/>
            <a:ext cx="232099" cy="2783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55490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1D4D-BC66-4B85-84B4-17662BE9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00102"/>
            <a:ext cx="7680960" cy="1371600"/>
          </a:xfrm>
        </p:spPr>
        <p:txBody>
          <a:bodyPr/>
          <a:lstStyle/>
          <a:p>
            <a:r>
              <a:rPr lang="en-US" dirty="0"/>
              <a:t>Full Adder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8A4A7E5-ACBD-4F6C-A11A-B78E0912E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892" y="3854204"/>
            <a:ext cx="3390900" cy="260985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2C9A6-5251-47D8-8530-4C71FF6C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08260-56BF-42FE-ABCF-52AE271BD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836" y="4180114"/>
            <a:ext cx="4913524" cy="1889817"/>
          </a:xfrm>
          <a:prstGeom prst="rect">
            <a:avLst/>
          </a:prstGeom>
        </p:spPr>
      </p:pic>
      <p:pic>
        <p:nvPicPr>
          <p:cNvPr id="2050" name="Picture 2" descr="Full Adder">
            <a:extLst>
              <a:ext uri="{FF2B5EF4-FFF2-40B4-BE49-F238E27FC236}">
                <a16:creationId xmlns:a16="http://schemas.microsoft.com/office/drawing/2014/main" id="{342CE3B3-DF9A-48A7-A99F-8D6982B4C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792" y="1966437"/>
            <a:ext cx="4946386" cy="154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ull Adder">
            <a:extLst>
              <a:ext uri="{FF2B5EF4-FFF2-40B4-BE49-F238E27FC236}">
                <a16:creationId xmlns:a16="http://schemas.microsoft.com/office/drawing/2014/main" id="{25FDBC57-6889-48DC-ACCC-C82EA2BC9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2" y="2011117"/>
            <a:ext cx="3220589" cy="164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A8101E-5070-3A22-5E1D-36EBAAE8A965}"/>
              </a:ext>
            </a:extLst>
          </p:cNvPr>
          <p:cNvSpPr/>
          <p:nvPr/>
        </p:nvSpPr>
        <p:spPr>
          <a:xfrm>
            <a:off x="4258102" y="4305219"/>
            <a:ext cx="1091821" cy="1411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3445E-0D3B-F04E-9A99-7AABE0EAFA8D}"/>
              </a:ext>
            </a:extLst>
          </p:cNvPr>
          <p:cNvSpPr/>
          <p:nvPr/>
        </p:nvSpPr>
        <p:spPr>
          <a:xfrm>
            <a:off x="6075532" y="4332515"/>
            <a:ext cx="884827" cy="1140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6928-AB9B-4AA7-B207-D1306A31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85" y="40445"/>
            <a:ext cx="7680960" cy="1371600"/>
          </a:xfrm>
        </p:spPr>
        <p:txBody>
          <a:bodyPr>
            <a:normAutofit/>
          </a:bodyPr>
          <a:lstStyle/>
          <a:p>
            <a:r>
              <a:rPr lang="en-US" sz="3600" dirty="0"/>
              <a:t>Signals of Full-Adder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DD9EC-FAE7-4F28-AC17-1F9B0236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8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7CC6911-ACD1-F715-378D-2BC2ED295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99" y="2492321"/>
            <a:ext cx="6720079" cy="25846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0BE557-E96F-DE0F-0E5D-967205116025}"/>
              </a:ext>
            </a:extLst>
          </p:cNvPr>
          <p:cNvSpPr txBox="1"/>
          <p:nvPr/>
        </p:nvSpPr>
        <p:spPr>
          <a:xfrm>
            <a:off x="6906573" y="3919198"/>
            <a:ext cx="84646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o_carry</a:t>
            </a:r>
            <a:endParaRPr 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F50A81-75A6-ED7E-02A7-889EFE823486}"/>
              </a:ext>
            </a:extLst>
          </p:cNvPr>
          <p:cNvSpPr txBox="1"/>
          <p:nvPr/>
        </p:nvSpPr>
        <p:spPr>
          <a:xfrm>
            <a:off x="1250915" y="2549754"/>
            <a:ext cx="564742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50" b="1" dirty="0"/>
              <a:t>i_bit1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FF98E-CDE8-6499-A096-A88F81060866}"/>
              </a:ext>
            </a:extLst>
          </p:cNvPr>
          <p:cNvSpPr txBox="1"/>
          <p:nvPr/>
        </p:nvSpPr>
        <p:spPr>
          <a:xfrm>
            <a:off x="1279079" y="2895524"/>
            <a:ext cx="536578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50" b="1" dirty="0"/>
              <a:t>i_bit2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DE8B80-161F-0B87-BEEE-228F2C0C22E5}"/>
              </a:ext>
            </a:extLst>
          </p:cNvPr>
          <p:cNvSpPr txBox="1"/>
          <p:nvPr/>
        </p:nvSpPr>
        <p:spPr>
          <a:xfrm>
            <a:off x="1364619" y="2812356"/>
            <a:ext cx="473600" cy="1245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19C60E-4E7E-420C-158D-727615C03A8D}"/>
              </a:ext>
            </a:extLst>
          </p:cNvPr>
          <p:cNvSpPr txBox="1"/>
          <p:nvPr/>
        </p:nvSpPr>
        <p:spPr>
          <a:xfrm>
            <a:off x="1401189" y="4166886"/>
            <a:ext cx="6503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i_carry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097A27-CFBA-5426-FDA6-65630D9480E6}"/>
              </a:ext>
            </a:extLst>
          </p:cNvPr>
          <p:cNvSpPr txBox="1"/>
          <p:nvPr/>
        </p:nvSpPr>
        <p:spPr>
          <a:xfrm>
            <a:off x="6839096" y="2693839"/>
            <a:ext cx="77164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o_sum</a:t>
            </a:r>
            <a:endParaRPr 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0E172-77D3-B756-585A-8E45E3964D61}"/>
              </a:ext>
            </a:extLst>
          </p:cNvPr>
          <p:cNvSpPr txBox="1"/>
          <p:nvPr/>
        </p:nvSpPr>
        <p:spPr>
          <a:xfrm>
            <a:off x="3264278" y="2640104"/>
            <a:ext cx="96502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w_WRITE_1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7977F-FDDA-2273-2E56-FC28AABEB9EA}"/>
              </a:ext>
            </a:extLst>
          </p:cNvPr>
          <p:cNvSpPr txBox="1"/>
          <p:nvPr/>
        </p:nvSpPr>
        <p:spPr>
          <a:xfrm>
            <a:off x="5368406" y="3611421"/>
            <a:ext cx="12607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w_WRITE_2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DD2E77-928B-6B04-91F7-CC3B09A240C5}"/>
              </a:ext>
            </a:extLst>
          </p:cNvPr>
          <p:cNvSpPr txBox="1"/>
          <p:nvPr/>
        </p:nvSpPr>
        <p:spPr>
          <a:xfrm>
            <a:off x="3106759" y="4073087"/>
            <a:ext cx="96502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w_WRITE_3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F01EF2-CF31-EB19-BCBE-DC595D3D9A8B}"/>
              </a:ext>
            </a:extLst>
          </p:cNvPr>
          <p:cNvSpPr/>
          <p:nvPr/>
        </p:nvSpPr>
        <p:spPr>
          <a:xfrm>
            <a:off x="3087119" y="2512972"/>
            <a:ext cx="1319339" cy="497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E0EC340-B937-B447-8C60-94AE5D6DEAE3}"/>
              </a:ext>
            </a:extLst>
          </p:cNvPr>
          <p:cNvSpPr/>
          <p:nvPr/>
        </p:nvSpPr>
        <p:spPr>
          <a:xfrm>
            <a:off x="2909962" y="3955239"/>
            <a:ext cx="1319339" cy="497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3C1865-D161-7AE3-C674-F7C569A8531D}"/>
              </a:ext>
            </a:extLst>
          </p:cNvPr>
          <p:cNvSpPr/>
          <p:nvPr/>
        </p:nvSpPr>
        <p:spPr>
          <a:xfrm>
            <a:off x="5241690" y="3485229"/>
            <a:ext cx="1319339" cy="497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8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6928-AB9B-4AA7-B207-D1306A31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85" y="40445"/>
            <a:ext cx="7680960" cy="1371600"/>
          </a:xfrm>
        </p:spPr>
        <p:txBody>
          <a:bodyPr>
            <a:normAutofit/>
          </a:bodyPr>
          <a:lstStyle/>
          <a:p>
            <a:r>
              <a:rPr lang="en-US" sz="3600" dirty="0"/>
              <a:t>VHDL of Full-Adder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DD9EC-FAE7-4F28-AC17-1F9B0236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A1A0-FE44-40F2-B3FB-B7836962752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B6F8A-3717-4AE0-8103-7B5D4A9F7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09" y="966652"/>
            <a:ext cx="5396736" cy="55992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3474C6-3DCD-4DA5-A840-C0F58FA7D203}"/>
              </a:ext>
            </a:extLst>
          </p:cNvPr>
          <p:cNvSpPr/>
          <p:nvPr/>
        </p:nvSpPr>
        <p:spPr>
          <a:xfrm>
            <a:off x="3691586" y="3477452"/>
            <a:ext cx="2016882" cy="6298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73F75-A048-4871-8A5E-6223CBCF9803}"/>
              </a:ext>
            </a:extLst>
          </p:cNvPr>
          <p:cNvSpPr txBox="1"/>
          <p:nvPr/>
        </p:nvSpPr>
        <p:spPr>
          <a:xfrm>
            <a:off x="6309302" y="3605270"/>
            <a:ext cx="1619852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fa-IR" sz="1200" b="1" dirty="0">
                <a:solidFill>
                  <a:schemeClr val="bg1"/>
                </a:solidFill>
                <a:cs typeface="B Nazanin" panose="00000400000000000000" pitchFamily="2" charset="-78"/>
              </a:rPr>
              <a:t>جایگاه تعریف سیگنال ها</a:t>
            </a:r>
            <a:endParaRPr lang="en-US" sz="12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687872D-EE3A-4EF3-A697-E987E8FF59FB}"/>
              </a:ext>
            </a:extLst>
          </p:cNvPr>
          <p:cNvCxnSpPr>
            <a:cxnSpLocks/>
          </p:cNvCxnSpPr>
          <p:nvPr/>
        </p:nvCxnSpPr>
        <p:spPr>
          <a:xfrm rot="10800000">
            <a:off x="5731934" y="3729448"/>
            <a:ext cx="577376" cy="61055"/>
          </a:xfrm>
          <a:prstGeom prst="curved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74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4956</TotalTime>
  <Words>192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BNazanin</vt:lpstr>
      <vt:lpstr>Calibri</vt:lpstr>
      <vt:lpstr>Garamond</vt:lpstr>
      <vt:lpstr>Savon</vt:lpstr>
      <vt:lpstr>آزمایشگاه معماری سیستم های کامپیوتری</vt:lpstr>
      <vt:lpstr>جلسه سوم</vt:lpstr>
      <vt:lpstr>PowerPoint Presentation</vt:lpstr>
      <vt:lpstr>PowerPoint Presentation</vt:lpstr>
      <vt:lpstr>PowerPoint Presentation</vt:lpstr>
      <vt:lpstr>Half-Adder</vt:lpstr>
      <vt:lpstr>Full Adder</vt:lpstr>
      <vt:lpstr>Signals of Full-Adder</vt:lpstr>
      <vt:lpstr>VHDL of Full-Adder</vt:lpstr>
      <vt:lpstr>4-bits Adder</vt:lpstr>
      <vt:lpstr>آزمایش</vt:lpstr>
      <vt:lpstr>Output waves of Full Adder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آزمایشگاه معماری سیستم های کامپیوتری</dc:title>
  <dc:creator>Paria</dc:creator>
  <cp:lastModifiedBy>paria darbani</cp:lastModifiedBy>
  <cp:revision>100</cp:revision>
  <dcterms:created xsi:type="dcterms:W3CDTF">2021-10-06T06:30:00Z</dcterms:created>
  <dcterms:modified xsi:type="dcterms:W3CDTF">2022-10-16T07:11:38Z</dcterms:modified>
</cp:coreProperties>
</file>