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0"/>
  </p:notesMasterIdLst>
  <p:handoutMasterIdLst>
    <p:handoutMasterId r:id="rId21"/>
  </p:handoutMasterIdLst>
  <p:sldIdLst>
    <p:sldId id="256" r:id="rId2"/>
    <p:sldId id="339" r:id="rId3"/>
    <p:sldId id="299" r:id="rId4"/>
    <p:sldId id="300" r:id="rId5"/>
    <p:sldId id="302" r:id="rId6"/>
    <p:sldId id="301" r:id="rId7"/>
    <p:sldId id="340" r:id="rId8"/>
    <p:sldId id="351" r:id="rId9"/>
    <p:sldId id="345" r:id="rId10"/>
    <p:sldId id="346" r:id="rId11"/>
    <p:sldId id="347" r:id="rId12"/>
    <p:sldId id="348" r:id="rId13"/>
    <p:sldId id="349" r:id="rId14"/>
    <p:sldId id="344" r:id="rId15"/>
    <p:sldId id="342" r:id="rId16"/>
    <p:sldId id="343" r:id="rId17"/>
    <p:sldId id="341" r:id="rId18"/>
    <p:sldId id="35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3" d="100"/>
          <a:sy n="73" d="100"/>
        </p:scale>
        <p:origin x="3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69FD5D-40EF-46CE-A350-0CF302064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D394A2-7573-4222-83DA-784A57338F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0E88AB-8119-429A-AD8B-D283B8E9C7CC}" type="datetimeFigureOut">
              <a:rPr lang="en-US" smtClean="0"/>
              <a:t>11/29/2022</a:t>
            </a:fld>
            <a:endParaRPr lang="en-US"/>
          </a:p>
        </p:txBody>
      </p:sp>
      <p:sp>
        <p:nvSpPr>
          <p:cNvPr id="4" name="Footer Placeholder 3">
            <a:extLst>
              <a:ext uri="{FF2B5EF4-FFF2-40B4-BE49-F238E27FC236}">
                <a16:creationId xmlns:a16="http://schemas.microsoft.com/office/drawing/2014/main" id="{769302BA-1FBF-4D40-9493-4ACB7696A4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7BE8B6-7170-46AF-A8BA-7A63452EBE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BEFB86-7122-4F2D-AA73-55E11B60EF6C}" type="slidenum">
              <a:rPr lang="en-US" smtClean="0"/>
              <a:t>‹#›</a:t>
            </a:fld>
            <a:endParaRPr lang="en-US"/>
          </a:p>
        </p:txBody>
      </p:sp>
    </p:spTree>
    <p:extLst>
      <p:ext uri="{BB962C8B-B14F-4D97-AF65-F5344CB8AC3E}">
        <p14:creationId xmlns:p14="http://schemas.microsoft.com/office/powerpoint/2010/main" val="21787960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343A8-FA69-4267-BBA4-00833644577E}" type="datetimeFigureOut">
              <a:rPr lang="en-US" smtClean="0"/>
              <a:t>11/29/2022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B709B-893E-4353-A9F6-887E3E9B16AB}" type="slidenum">
              <a:rPr lang="en-US" smtClean="0"/>
              <a:t>‹#›</a:t>
            </a:fld>
            <a:endParaRPr lang="en-US"/>
          </a:p>
        </p:txBody>
      </p:sp>
    </p:spTree>
    <p:extLst>
      <p:ext uri="{BB962C8B-B14F-4D97-AF65-F5344CB8AC3E}">
        <p14:creationId xmlns:p14="http://schemas.microsoft.com/office/powerpoint/2010/main" val="35503745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FF46804A-10D3-4E98-91BB-C2A4A6848918}" type="datetime1">
              <a:rPr lang="en-US" smtClean="0"/>
              <a:t>11/29/2022</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5A3A1A0-FE44-40F2-B3FB-B78369627520}" type="slidenum">
              <a:rPr lang="en-US" smtClean="0"/>
              <a:t>‹#›</a:t>
            </a:fld>
            <a:endParaRPr lang="en-US"/>
          </a:p>
        </p:txBody>
      </p:sp>
    </p:spTree>
    <p:extLst>
      <p:ext uri="{BB962C8B-B14F-4D97-AF65-F5344CB8AC3E}">
        <p14:creationId xmlns:p14="http://schemas.microsoft.com/office/powerpoint/2010/main" val="42068684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4C87E-976E-452C-A6F2-F05EAE5990DD}"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278052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60D6-4E88-4B7A-89A3-CBD0BE9B61F4}"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1962140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1A9BC-B300-4E21-B800-792C6489D49B}" type="datetime1">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146662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DAC569FB-F6CE-4C92-8363-19444F11227C}" type="datetime1">
              <a:rPr lang="en-US" smtClean="0"/>
              <a:t>11/29/2022</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313137117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8718C-4727-4DB4-A553-4CDB6BD2B897}" type="datetime1">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15839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CA9AE-EE59-4E02-9703-1FC49F753F8F}" type="datetime1">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69045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07A27-AE5D-4072-9D36-8BD27D605F1B}" type="datetime1">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364505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653E1-2804-4365-8EF9-9A1A6242FCFF}" type="datetime1">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3A1A0-FE44-40F2-B3FB-B78369627520}" type="slidenum">
              <a:rPr lang="en-US" smtClean="0"/>
              <a:t>‹#›</a:t>
            </a:fld>
            <a:endParaRPr lang="en-US"/>
          </a:p>
        </p:txBody>
      </p:sp>
    </p:spTree>
    <p:extLst>
      <p:ext uri="{BB962C8B-B14F-4D97-AF65-F5344CB8AC3E}">
        <p14:creationId xmlns:p14="http://schemas.microsoft.com/office/powerpoint/2010/main" val="79248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9D24FA0-FBFD-4791-9CA1-E05349A6A3D1}" type="datetime1">
              <a:rPr lang="en-US" smtClean="0"/>
              <a:t>11/29/2022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35A3A1A0-FE44-40F2-B3FB-B78369627520}"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820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93329AB7-69C4-47BC-A04E-4FCF23AB22E6}" type="datetime1">
              <a:rPr lang="en-US" smtClean="0"/>
              <a:t>11/29/2022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35A3A1A0-FE44-40F2-B3FB-B78369627520}"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940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E11F8A5-7884-4B84-8E92-0DC3EB3B5F3A}" type="datetime1">
              <a:rPr lang="en-US" smtClean="0"/>
              <a:t>11/29/2022</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5A3A1A0-FE44-40F2-B3FB-B78369627520}"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57504343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8F11-B71C-47CB-8AA0-E78C56DC39D6}"/>
              </a:ext>
            </a:extLst>
          </p:cNvPr>
          <p:cNvSpPr>
            <a:spLocks noGrp="1"/>
          </p:cNvSpPr>
          <p:nvPr>
            <p:ph type="ctrTitle"/>
          </p:nvPr>
        </p:nvSpPr>
        <p:spPr/>
        <p:txBody>
          <a:bodyPr/>
          <a:lstStyle/>
          <a:p>
            <a:r>
              <a:rPr lang="fa-IR" sz="3600" dirty="0">
                <a:cs typeface="B Nazanin" panose="00000400000000000000" pitchFamily="2" charset="-78"/>
              </a:rPr>
              <a:t>آزمایشگاه معماری سیستم های کامپیوتری</a:t>
            </a:r>
            <a:endParaRPr lang="en-US" sz="3600" dirty="0">
              <a:cs typeface="B Nazanin" panose="00000400000000000000" pitchFamily="2" charset="-78"/>
            </a:endParaRPr>
          </a:p>
        </p:txBody>
      </p:sp>
      <p:sp>
        <p:nvSpPr>
          <p:cNvPr id="3" name="Subtitle 2">
            <a:extLst>
              <a:ext uri="{FF2B5EF4-FFF2-40B4-BE49-F238E27FC236}">
                <a16:creationId xmlns:a16="http://schemas.microsoft.com/office/drawing/2014/main" id="{49460E54-CA56-46C5-B729-BCA30E52E478}"/>
              </a:ext>
            </a:extLst>
          </p:cNvPr>
          <p:cNvSpPr>
            <a:spLocks noGrp="1"/>
          </p:cNvSpPr>
          <p:nvPr>
            <p:ph type="subTitle" idx="1"/>
          </p:nvPr>
        </p:nvSpPr>
        <p:spPr>
          <a:xfrm>
            <a:off x="1562100" y="4323806"/>
            <a:ext cx="9070848" cy="815457"/>
          </a:xfrm>
        </p:spPr>
        <p:txBody>
          <a:bodyPr>
            <a:normAutofit lnSpcReduction="10000"/>
          </a:bodyPr>
          <a:lstStyle/>
          <a:p>
            <a:r>
              <a:rPr lang="fa-IR" dirty="0">
                <a:cs typeface="B Nazanin" panose="00000400000000000000" pitchFamily="2" charset="-78"/>
              </a:rPr>
              <a:t>مدرس: دربانی</a:t>
            </a:r>
          </a:p>
          <a:p>
            <a:endParaRPr lang="fa-IR" dirty="0">
              <a:cs typeface="B Nazanin" panose="00000400000000000000" pitchFamily="2" charset="-78"/>
            </a:endParaRPr>
          </a:p>
          <a:p>
            <a:r>
              <a:rPr lang="en-US" dirty="0">
                <a:cs typeface="B Nazanin" panose="00000400000000000000" pitchFamily="2" charset="-78"/>
              </a:rPr>
              <a:t>p.darbani@gmail.com</a:t>
            </a:r>
          </a:p>
        </p:txBody>
      </p:sp>
      <p:sp>
        <p:nvSpPr>
          <p:cNvPr id="4" name="Slide Number Placeholder 3">
            <a:extLst>
              <a:ext uri="{FF2B5EF4-FFF2-40B4-BE49-F238E27FC236}">
                <a16:creationId xmlns:a16="http://schemas.microsoft.com/office/drawing/2014/main" id="{9806DEE3-3B6C-4E0D-A217-624B03A3DAF5}"/>
              </a:ext>
            </a:extLst>
          </p:cNvPr>
          <p:cNvSpPr>
            <a:spLocks noGrp="1"/>
          </p:cNvSpPr>
          <p:nvPr>
            <p:ph type="sldNum" sz="quarter" idx="12"/>
          </p:nvPr>
        </p:nvSpPr>
        <p:spPr/>
        <p:txBody>
          <a:bodyPr/>
          <a:lstStyle/>
          <a:p>
            <a:fld id="{35A3A1A0-FE44-40F2-B3FB-B78369627520}" type="slidenum">
              <a:rPr lang="en-US" smtClean="0"/>
              <a:t>1</a:t>
            </a:fld>
            <a:endParaRPr lang="en-US"/>
          </a:p>
        </p:txBody>
      </p:sp>
    </p:spTree>
    <p:extLst>
      <p:ext uri="{BB962C8B-B14F-4D97-AF65-F5344CB8AC3E}">
        <p14:creationId xmlns:p14="http://schemas.microsoft.com/office/powerpoint/2010/main" val="160176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4457178" cy="797899"/>
          </a:xfrm>
        </p:spPr>
        <p:txBody>
          <a:bodyPr>
            <a:normAutofit/>
          </a:bodyPr>
          <a:lstStyle/>
          <a:p>
            <a:pPr rtl="1"/>
            <a:r>
              <a:rPr lang="en-US" sz="3600" dirty="0">
                <a:cs typeface="B Nazanin" panose="00000400000000000000" pitchFamily="2" charset="-78"/>
              </a:rPr>
              <a:t>D - FF</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10</a:t>
            </a:fld>
            <a:endParaRPr lang="en-US"/>
          </a:p>
        </p:txBody>
      </p:sp>
      <p:sp>
        <p:nvSpPr>
          <p:cNvPr id="6" name="Content Placeholder 2">
            <a:extLst>
              <a:ext uri="{FF2B5EF4-FFF2-40B4-BE49-F238E27FC236}">
                <a16:creationId xmlns:a16="http://schemas.microsoft.com/office/drawing/2014/main" id="{3B1A17AA-E7FE-478D-BC18-FBDE602ACFDA}"/>
              </a:ext>
            </a:extLst>
          </p:cNvPr>
          <p:cNvSpPr txBox="1">
            <a:spLocks/>
          </p:cNvSpPr>
          <p:nvPr/>
        </p:nvSpPr>
        <p:spPr>
          <a:xfrm>
            <a:off x="1066799" y="1320184"/>
            <a:ext cx="10058401" cy="304079"/>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en-US" sz="1400" b="1" dirty="0">
                <a:cs typeface="B Nazanin" panose="00000400000000000000" pitchFamily="2" charset="-78"/>
              </a:rPr>
              <a:t>D-FF</a:t>
            </a:r>
            <a:r>
              <a:rPr lang="fa-IR" sz="1400" b="1" dirty="0">
                <a:cs typeface="B Nazanin" panose="00000400000000000000" pitchFamily="2" charset="-78"/>
              </a:rPr>
              <a:t> (حساس به سطح)</a:t>
            </a:r>
          </a:p>
        </p:txBody>
      </p:sp>
      <p:sp>
        <p:nvSpPr>
          <p:cNvPr id="14" name="Content Placeholder 2">
            <a:extLst>
              <a:ext uri="{FF2B5EF4-FFF2-40B4-BE49-F238E27FC236}">
                <a16:creationId xmlns:a16="http://schemas.microsoft.com/office/drawing/2014/main" id="{7F7AD86C-50E4-4A98-A2C8-29D3E304317F}"/>
              </a:ext>
            </a:extLst>
          </p:cNvPr>
          <p:cNvSpPr txBox="1">
            <a:spLocks/>
          </p:cNvSpPr>
          <p:nvPr/>
        </p:nvSpPr>
        <p:spPr>
          <a:xfrm>
            <a:off x="1062587" y="3592549"/>
            <a:ext cx="10058401" cy="304079"/>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en-US" sz="1400" b="1" dirty="0">
                <a:cs typeface="B Nazanin" panose="00000400000000000000" pitchFamily="2" charset="-78"/>
              </a:rPr>
              <a:t>D-FF</a:t>
            </a:r>
            <a:r>
              <a:rPr lang="fa-IR" sz="1400" b="1" dirty="0">
                <a:cs typeface="B Nazanin" panose="00000400000000000000" pitchFamily="2" charset="-78"/>
              </a:rPr>
              <a:t> (حساس به لبه پالس ساعت)</a:t>
            </a:r>
            <a:endParaRPr lang="en-US" sz="1400" b="1" dirty="0">
              <a:cs typeface="B Nazanin" panose="00000400000000000000" pitchFamily="2" charset="-78"/>
            </a:endParaRPr>
          </a:p>
        </p:txBody>
      </p:sp>
      <p:pic>
        <p:nvPicPr>
          <p:cNvPr id="5" name="Picture 4">
            <a:extLst>
              <a:ext uri="{FF2B5EF4-FFF2-40B4-BE49-F238E27FC236}">
                <a16:creationId xmlns:a16="http://schemas.microsoft.com/office/drawing/2014/main" id="{E8B6BD27-72DC-4299-B928-AC006844A008}"/>
              </a:ext>
            </a:extLst>
          </p:cNvPr>
          <p:cNvPicPr>
            <a:picLocks noChangeAspect="1"/>
          </p:cNvPicPr>
          <p:nvPr/>
        </p:nvPicPr>
        <p:blipFill>
          <a:blip r:embed="rId2"/>
          <a:stretch>
            <a:fillRect/>
          </a:stretch>
        </p:blipFill>
        <p:spPr>
          <a:xfrm>
            <a:off x="3239049" y="1494737"/>
            <a:ext cx="5705475" cy="1838325"/>
          </a:xfrm>
          <a:prstGeom prst="rect">
            <a:avLst/>
          </a:prstGeom>
        </p:spPr>
      </p:pic>
      <p:pic>
        <p:nvPicPr>
          <p:cNvPr id="9" name="Picture 8">
            <a:extLst>
              <a:ext uri="{FF2B5EF4-FFF2-40B4-BE49-F238E27FC236}">
                <a16:creationId xmlns:a16="http://schemas.microsoft.com/office/drawing/2014/main" id="{0F6645BF-FAEC-4506-8B73-4AFCAE6021D1}"/>
              </a:ext>
            </a:extLst>
          </p:cNvPr>
          <p:cNvPicPr>
            <a:picLocks noChangeAspect="1"/>
          </p:cNvPicPr>
          <p:nvPr/>
        </p:nvPicPr>
        <p:blipFill>
          <a:blip r:embed="rId3"/>
          <a:stretch>
            <a:fillRect/>
          </a:stretch>
        </p:blipFill>
        <p:spPr>
          <a:xfrm>
            <a:off x="3239049" y="4026050"/>
            <a:ext cx="5872712" cy="2034640"/>
          </a:xfrm>
          <a:prstGeom prst="rect">
            <a:avLst/>
          </a:prstGeom>
        </p:spPr>
      </p:pic>
    </p:spTree>
    <p:extLst>
      <p:ext uri="{BB962C8B-B14F-4D97-AF65-F5344CB8AC3E}">
        <p14:creationId xmlns:p14="http://schemas.microsoft.com/office/powerpoint/2010/main" val="3151597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4457178" cy="797899"/>
          </a:xfrm>
        </p:spPr>
        <p:txBody>
          <a:bodyPr>
            <a:normAutofit/>
          </a:bodyPr>
          <a:lstStyle/>
          <a:p>
            <a:pPr rtl="1"/>
            <a:r>
              <a:rPr lang="en-US" sz="3600" dirty="0">
                <a:cs typeface="B Nazanin" panose="00000400000000000000" pitchFamily="2" charset="-78"/>
              </a:rPr>
              <a:t>Flip Flop</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11</a:t>
            </a:fld>
            <a:endParaRPr lang="en-US"/>
          </a:p>
        </p:txBody>
      </p:sp>
      <p:sp>
        <p:nvSpPr>
          <p:cNvPr id="6" name="Content Placeholder 2">
            <a:extLst>
              <a:ext uri="{FF2B5EF4-FFF2-40B4-BE49-F238E27FC236}">
                <a16:creationId xmlns:a16="http://schemas.microsoft.com/office/drawing/2014/main" id="{3B1A17AA-E7FE-478D-BC18-FBDE602ACFDA}"/>
              </a:ext>
            </a:extLst>
          </p:cNvPr>
          <p:cNvSpPr txBox="1">
            <a:spLocks/>
          </p:cNvSpPr>
          <p:nvPr/>
        </p:nvSpPr>
        <p:spPr>
          <a:xfrm>
            <a:off x="1066800" y="1725714"/>
            <a:ext cx="10058401" cy="163595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sz="1600" b="1" dirty="0">
                <a:cs typeface="B Nazanin" panose="00000400000000000000" pitchFamily="2" charset="-78"/>
              </a:rPr>
              <a:t>اقتصادي ترين فليپ فلاپ قابل ساخت، نوع </a:t>
            </a:r>
            <a:r>
              <a:rPr lang="en-US" sz="1600" b="1" dirty="0">
                <a:cs typeface="B Nazanin" panose="00000400000000000000" pitchFamily="2" charset="-78"/>
              </a:rPr>
              <a:t>D</a:t>
            </a:r>
            <a:r>
              <a:rPr lang="fa-IR" sz="1600" b="1" dirty="0">
                <a:cs typeface="B Nazanin" panose="00000400000000000000" pitchFamily="2" charset="-78"/>
              </a:rPr>
              <a:t> حساس به لبه است كه به تعداد كمتري گيت نياز دارد.</a:t>
            </a:r>
          </a:p>
          <a:p>
            <a:pPr algn="just" rtl="1">
              <a:buFont typeface="Arial" panose="020B0604020202020204" pitchFamily="34" charset="0"/>
              <a:buChar char="•"/>
            </a:pPr>
            <a:r>
              <a:rPr lang="fa-IR" sz="1600" b="1" dirty="0">
                <a:cs typeface="B Nazanin" panose="00000400000000000000" pitchFamily="2" charset="-78"/>
              </a:rPr>
              <a:t>ديگر فليپ فلاپ ها را مي توان با فليپ فلاپ </a:t>
            </a:r>
            <a:r>
              <a:rPr lang="en-US" sz="1600" b="1" dirty="0">
                <a:cs typeface="B Nazanin" panose="00000400000000000000" pitchFamily="2" charset="-78"/>
              </a:rPr>
              <a:t>D</a:t>
            </a:r>
            <a:r>
              <a:rPr lang="fa-IR" sz="1600" b="1" dirty="0">
                <a:cs typeface="B Nazanin" panose="00000400000000000000" pitchFamily="2" charset="-78"/>
              </a:rPr>
              <a:t> به وجود آورد.</a:t>
            </a:r>
          </a:p>
          <a:p>
            <a:pPr algn="just" rtl="1">
              <a:buFont typeface="Arial" panose="020B0604020202020204" pitchFamily="34" charset="0"/>
              <a:buChar char="•"/>
            </a:pPr>
            <a:r>
              <a:rPr lang="fa-IR" sz="1600" b="1" dirty="0">
                <a:cs typeface="B Nazanin" panose="00000400000000000000" pitchFamily="2" charset="-78"/>
              </a:rPr>
              <a:t>دو فليپ فلاپ رايج در طراحي سيستم هاي ديجيتال عبارتند از: </a:t>
            </a:r>
            <a:r>
              <a:rPr lang="en-US" sz="1600" b="1" dirty="0">
                <a:cs typeface="B Nazanin" panose="00000400000000000000" pitchFamily="2" charset="-78"/>
              </a:rPr>
              <a:t>JK</a:t>
            </a:r>
            <a:r>
              <a:rPr lang="fa-IR" sz="1600" b="1" dirty="0">
                <a:cs typeface="B Nazanin" panose="00000400000000000000" pitchFamily="2" charset="-78"/>
              </a:rPr>
              <a:t>  و </a:t>
            </a:r>
            <a:r>
              <a:rPr lang="en-US" sz="1600" b="1" dirty="0">
                <a:cs typeface="B Nazanin" panose="00000400000000000000" pitchFamily="2" charset="-78"/>
              </a:rPr>
              <a:t>T</a:t>
            </a:r>
            <a:endParaRPr lang="fa-IR" sz="1600" b="1" dirty="0">
              <a:cs typeface="B Nazanin" panose="00000400000000000000" pitchFamily="2" charset="-78"/>
            </a:endParaRPr>
          </a:p>
          <a:p>
            <a:pPr algn="just" rtl="1">
              <a:buFont typeface="Arial" panose="020B0604020202020204" pitchFamily="34" charset="0"/>
              <a:buChar char="•"/>
            </a:pPr>
            <a:r>
              <a:rPr lang="en-US" sz="1600" b="1" dirty="0">
                <a:cs typeface="B Nazanin" panose="00000400000000000000" pitchFamily="2" charset="-78"/>
              </a:rPr>
              <a:t>T</a:t>
            </a:r>
            <a:r>
              <a:rPr lang="fa-IR" sz="1600" b="1" dirty="0">
                <a:cs typeface="B Nazanin" panose="00000400000000000000" pitchFamily="2" charset="-78"/>
              </a:rPr>
              <a:t> يك فليپ فلاپ متمم ساز است كه در طراحي شمارنده هاي دودويي استفاده می شود.</a:t>
            </a:r>
          </a:p>
        </p:txBody>
      </p:sp>
      <p:pic>
        <p:nvPicPr>
          <p:cNvPr id="7" name="Picture 6">
            <a:extLst>
              <a:ext uri="{FF2B5EF4-FFF2-40B4-BE49-F238E27FC236}">
                <a16:creationId xmlns:a16="http://schemas.microsoft.com/office/drawing/2014/main" id="{4BB52415-B964-4F7D-98E7-0031DD16B9C6}"/>
              </a:ext>
            </a:extLst>
          </p:cNvPr>
          <p:cNvPicPr>
            <a:picLocks noChangeAspect="1"/>
          </p:cNvPicPr>
          <p:nvPr/>
        </p:nvPicPr>
        <p:blipFill>
          <a:blip r:embed="rId2"/>
          <a:stretch>
            <a:fillRect/>
          </a:stretch>
        </p:blipFill>
        <p:spPr>
          <a:xfrm>
            <a:off x="1785936" y="3496328"/>
            <a:ext cx="8620125" cy="2352675"/>
          </a:xfrm>
          <a:prstGeom prst="rect">
            <a:avLst/>
          </a:prstGeom>
        </p:spPr>
      </p:pic>
    </p:spTree>
    <p:extLst>
      <p:ext uri="{BB962C8B-B14F-4D97-AF65-F5344CB8AC3E}">
        <p14:creationId xmlns:p14="http://schemas.microsoft.com/office/powerpoint/2010/main" val="41045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4457178" cy="797899"/>
          </a:xfrm>
        </p:spPr>
        <p:txBody>
          <a:bodyPr>
            <a:normAutofit/>
          </a:bodyPr>
          <a:lstStyle/>
          <a:p>
            <a:pPr rtl="1"/>
            <a:r>
              <a:rPr lang="fa-IR" sz="3600" dirty="0">
                <a:cs typeface="B Nazanin" panose="00000400000000000000" pitchFamily="2" charset="-78"/>
              </a:rPr>
              <a:t>شمارنده</a:t>
            </a:r>
            <a:endParaRPr lang="en-US" sz="36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12</a:t>
            </a:fld>
            <a:endParaRPr lang="en-US"/>
          </a:p>
        </p:txBody>
      </p:sp>
      <p:sp>
        <p:nvSpPr>
          <p:cNvPr id="6" name="Content Placeholder 2">
            <a:extLst>
              <a:ext uri="{FF2B5EF4-FFF2-40B4-BE49-F238E27FC236}">
                <a16:creationId xmlns:a16="http://schemas.microsoft.com/office/drawing/2014/main" id="{3B1A17AA-E7FE-478D-BC18-FBDE602ACFDA}"/>
              </a:ext>
            </a:extLst>
          </p:cNvPr>
          <p:cNvSpPr txBox="1">
            <a:spLocks/>
          </p:cNvSpPr>
          <p:nvPr/>
        </p:nvSpPr>
        <p:spPr>
          <a:xfrm>
            <a:off x="1066799" y="1645860"/>
            <a:ext cx="10058401" cy="1698589"/>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sz="1600" b="1" dirty="0">
                <a:cs typeface="B Nazanin" panose="00000400000000000000" pitchFamily="2" charset="-78"/>
              </a:rPr>
              <a:t>گيت ها در شمارنده ها چنان به هم متصل شده اند تا رشته از پيش تعيين شده اي از حالات را توليد نمايند.</a:t>
            </a:r>
          </a:p>
          <a:p>
            <a:pPr algn="just" rtl="1">
              <a:buFont typeface="Arial" panose="020B0604020202020204" pitchFamily="34" charset="0"/>
              <a:buChar char="•"/>
            </a:pPr>
            <a:r>
              <a:rPr lang="fa-IR" sz="1600" b="1" dirty="0">
                <a:cs typeface="B Nazanin" panose="00000400000000000000" pitchFamily="2" charset="-78"/>
              </a:rPr>
              <a:t>يك شمارنده دهدهي رشته اي از ده حالت را دنبال كرده و پس از 9 به 0 باز مي گردد</a:t>
            </a:r>
          </a:p>
          <a:p>
            <a:pPr algn="just" rtl="1">
              <a:buFont typeface="Arial" panose="020B0604020202020204" pitchFamily="34" charset="0"/>
              <a:buChar char="•"/>
            </a:pPr>
            <a:r>
              <a:rPr lang="fa-IR" sz="1600" b="1" dirty="0">
                <a:cs typeface="B Nazanin" panose="00000400000000000000" pitchFamily="2" charset="-78"/>
              </a:rPr>
              <a:t>چنين شمارنده اي بايد حداقل چهار فليپ فلاپ براي نمايش هر رقم دهدهي داشته باشد، زيرا يك رقم دهدهي با كد چهار بيتي نشان داده مي شود.</a:t>
            </a:r>
          </a:p>
        </p:txBody>
      </p:sp>
      <p:pic>
        <p:nvPicPr>
          <p:cNvPr id="5" name="Picture 4">
            <a:extLst>
              <a:ext uri="{FF2B5EF4-FFF2-40B4-BE49-F238E27FC236}">
                <a16:creationId xmlns:a16="http://schemas.microsoft.com/office/drawing/2014/main" id="{309F7D0D-A6C1-4413-AF67-200C9B1B56BA}"/>
              </a:ext>
            </a:extLst>
          </p:cNvPr>
          <p:cNvPicPr>
            <a:picLocks noChangeAspect="1"/>
          </p:cNvPicPr>
          <p:nvPr/>
        </p:nvPicPr>
        <p:blipFill>
          <a:blip r:embed="rId2"/>
          <a:stretch>
            <a:fillRect/>
          </a:stretch>
        </p:blipFill>
        <p:spPr>
          <a:xfrm>
            <a:off x="2943224" y="3356872"/>
            <a:ext cx="6305550" cy="2486025"/>
          </a:xfrm>
          <a:prstGeom prst="rect">
            <a:avLst/>
          </a:prstGeom>
        </p:spPr>
      </p:pic>
    </p:spTree>
    <p:extLst>
      <p:ext uri="{BB962C8B-B14F-4D97-AF65-F5344CB8AC3E}">
        <p14:creationId xmlns:p14="http://schemas.microsoft.com/office/powerpoint/2010/main" val="41332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4457178" cy="797899"/>
          </a:xfrm>
        </p:spPr>
        <p:txBody>
          <a:bodyPr>
            <a:normAutofit/>
          </a:bodyPr>
          <a:lstStyle/>
          <a:p>
            <a:pPr rtl="1"/>
            <a:r>
              <a:rPr lang="fa-IR" sz="3600" dirty="0">
                <a:cs typeface="B Nazanin" panose="00000400000000000000" pitchFamily="2" charset="-78"/>
              </a:rPr>
              <a:t>شمارنده آسنکرون</a:t>
            </a:r>
            <a:endParaRPr lang="en-US" sz="36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13</a:t>
            </a:fld>
            <a:endParaRPr lang="en-US"/>
          </a:p>
        </p:txBody>
      </p:sp>
      <p:sp>
        <p:nvSpPr>
          <p:cNvPr id="6" name="Content Placeholder 2">
            <a:extLst>
              <a:ext uri="{FF2B5EF4-FFF2-40B4-BE49-F238E27FC236}">
                <a16:creationId xmlns:a16="http://schemas.microsoft.com/office/drawing/2014/main" id="{3B1A17AA-E7FE-478D-BC18-FBDE602ACFDA}"/>
              </a:ext>
            </a:extLst>
          </p:cNvPr>
          <p:cNvSpPr txBox="1">
            <a:spLocks/>
          </p:cNvSpPr>
          <p:nvPr/>
        </p:nvSpPr>
        <p:spPr>
          <a:xfrm>
            <a:off x="1066799" y="5790827"/>
            <a:ext cx="10058401" cy="622535"/>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sz="1600" b="1" dirty="0">
                <a:cs typeface="B Nazanin" panose="00000400000000000000" pitchFamily="2" charset="-78"/>
              </a:rPr>
              <a:t>براي توصيف شمارنده ها از قابليت توصيف رفتاري زبان </a:t>
            </a:r>
            <a:r>
              <a:rPr lang="en-US" sz="1600" b="1" dirty="0">
                <a:cs typeface="B Nazanin" panose="00000400000000000000" pitchFamily="2" charset="-78"/>
              </a:rPr>
              <a:t>VHDL</a:t>
            </a:r>
            <a:r>
              <a:rPr lang="fa-IR" sz="1600" b="1" dirty="0">
                <a:cs typeface="B Nazanin" panose="00000400000000000000" pitchFamily="2" charset="-78"/>
              </a:rPr>
              <a:t> استفاده ميكنيم ولي در پايان طراحي و بعد از سنتز مدار توسط نرم افزار حتما بايد چك كنيم كه شمارنده با استفاده از فليپ فلاپ ها ساخته شده باشد. در غير اينصورت يك مدار تركيبي ايجاد ميشود كه غلط است.</a:t>
            </a:r>
          </a:p>
        </p:txBody>
      </p:sp>
      <p:pic>
        <p:nvPicPr>
          <p:cNvPr id="9" name="Picture 8">
            <a:extLst>
              <a:ext uri="{FF2B5EF4-FFF2-40B4-BE49-F238E27FC236}">
                <a16:creationId xmlns:a16="http://schemas.microsoft.com/office/drawing/2014/main" id="{9300B5CB-DC36-473F-B3C1-3D8D046D57C6}"/>
              </a:ext>
            </a:extLst>
          </p:cNvPr>
          <p:cNvPicPr>
            <a:picLocks noChangeAspect="1"/>
          </p:cNvPicPr>
          <p:nvPr/>
        </p:nvPicPr>
        <p:blipFill>
          <a:blip r:embed="rId2"/>
          <a:stretch>
            <a:fillRect/>
          </a:stretch>
        </p:blipFill>
        <p:spPr>
          <a:xfrm>
            <a:off x="1674142" y="1456337"/>
            <a:ext cx="4945230" cy="2406438"/>
          </a:xfrm>
          <a:prstGeom prst="rect">
            <a:avLst/>
          </a:prstGeom>
        </p:spPr>
      </p:pic>
      <p:pic>
        <p:nvPicPr>
          <p:cNvPr id="11" name="Picture 10">
            <a:extLst>
              <a:ext uri="{FF2B5EF4-FFF2-40B4-BE49-F238E27FC236}">
                <a16:creationId xmlns:a16="http://schemas.microsoft.com/office/drawing/2014/main" id="{CC2439FD-F6D4-4647-9157-4B621C27F01E}"/>
              </a:ext>
            </a:extLst>
          </p:cNvPr>
          <p:cNvPicPr>
            <a:picLocks noChangeAspect="1"/>
          </p:cNvPicPr>
          <p:nvPr/>
        </p:nvPicPr>
        <p:blipFill>
          <a:blip r:embed="rId3"/>
          <a:stretch>
            <a:fillRect/>
          </a:stretch>
        </p:blipFill>
        <p:spPr>
          <a:xfrm>
            <a:off x="7571103" y="1549871"/>
            <a:ext cx="2286881" cy="4048626"/>
          </a:xfrm>
          <a:prstGeom prst="rect">
            <a:avLst/>
          </a:prstGeom>
        </p:spPr>
      </p:pic>
      <p:pic>
        <p:nvPicPr>
          <p:cNvPr id="13" name="Picture 12">
            <a:extLst>
              <a:ext uri="{FF2B5EF4-FFF2-40B4-BE49-F238E27FC236}">
                <a16:creationId xmlns:a16="http://schemas.microsoft.com/office/drawing/2014/main" id="{D3016076-C324-4F11-B4E1-61EFA7878DCE}"/>
              </a:ext>
            </a:extLst>
          </p:cNvPr>
          <p:cNvPicPr>
            <a:picLocks noChangeAspect="1"/>
          </p:cNvPicPr>
          <p:nvPr/>
        </p:nvPicPr>
        <p:blipFill>
          <a:blip r:embed="rId4"/>
          <a:stretch>
            <a:fillRect/>
          </a:stretch>
        </p:blipFill>
        <p:spPr>
          <a:xfrm>
            <a:off x="1674142" y="3978405"/>
            <a:ext cx="4945230" cy="1718343"/>
          </a:xfrm>
          <a:prstGeom prst="rect">
            <a:avLst/>
          </a:prstGeom>
        </p:spPr>
      </p:pic>
    </p:spTree>
    <p:extLst>
      <p:ext uri="{BB962C8B-B14F-4D97-AF65-F5344CB8AC3E}">
        <p14:creationId xmlns:p14="http://schemas.microsoft.com/office/powerpoint/2010/main" val="146682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4457178" cy="797899"/>
          </a:xfrm>
        </p:spPr>
        <p:txBody>
          <a:bodyPr>
            <a:normAutofit/>
          </a:bodyPr>
          <a:lstStyle/>
          <a:p>
            <a:pPr rtl="1"/>
            <a:r>
              <a:rPr lang="fa-IR" sz="3600" dirty="0">
                <a:cs typeface="B Nazanin" panose="00000400000000000000" pitchFamily="2" charset="-78"/>
              </a:rPr>
              <a:t>دستورات ترتیبی در </a:t>
            </a:r>
            <a:r>
              <a:rPr lang="en-US" sz="3600" dirty="0">
                <a:cs typeface="B Nazanin" panose="00000400000000000000" pitchFamily="2" charset="-78"/>
              </a:rPr>
              <a:t>VHDL</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14</a:t>
            </a:fld>
            <a:endParaRPr lang="en-US"/>
          </a:p>
        </p:txBody>
      </p:sp>
      <p:sp>
        <p:nvSpPr>
          <p:cNvPr id="6" name="Content Placeholder 2">
            <a:extLst>
              <a:ext uri="{FF2B5EF4-FFF2-40B4-BE49-F238E27FC236}">
                <a16:creationId xmlns:a16="http://schemas.microsoft.com/office/drawing/2014/main" id="{3B1A17AA-E7FE-478D-BC18-FBDE602ACFDA}"/>
              </a:ext>
            </a:extLst>
          </p:cNvPr>
          <p:cNvSpPr txBox="1">
            <a:spLocks/>
          </p:cNvSpPr>
          <p:nvPr/>
        </p:nvSpPr>
        <p:spPr>
          <a:xfrm>
            <a:off x="1066799" y="1715468"/>
            <a:ext cx="10058401" cy="156222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sz="1600" b="1" dirty="0">
                <a:cs typeface="B Nazanin" panose="00000400000000000000" pitchFamily="2" charset="-78"/>
              </a:rPr>
              <a:t>ماهیت دستورات در </a:t>
            </a:r>
            <a:r>
              <a:rPr lang="en-US" sz="1600" b="1" dirty="0">
                <a:cs typeface="B Nazanin" panose="00000400000000000000" pitchFamily="2" charset="-78"/>
              </a:rPr>
              <a:t>Architecture</a:t>
            </a:r>
            <a:r>
              <a:rPr lang="fa-IR" sz="1600" b="1" dirty="0">
                <a:cs typeface="B Nazanin" panose="00000400000000000000" pitchFamily="2" charset="-78"/>
              </a:rPr>
              <a:t> به صورت </a:t>
            </a:r>
            <a:r>
              <a:rPr lang="en-US" sz="1600" b="1" dirty="0">
                <a:cs typeface="B Nazanin" panose="00000400000000000000" pitchFamily="2" charset="-78"/>
              </a:rPr>
              <a:t>Concurrent</a:t>
            </a:r>
            <a:r>
              <a:rPr lang="fa-IR" sz="1600" b="1" dirty="0">
                <a:cs typeface="B Nazanin" panose="00000400000000000000" pitchFamily="2" charset="-78"/>
              </a:rPr>
              <a:t> (ترکیبی) است.</a:t>
            </a:r>
          </a:p>
          <a:p>
            <a:pPr algn="just" rtl="1">
              <a:buFont typeface="Arial" panose="020B0604020202020204" pitchFamily="34" charset="0"/>
              <a:buChar char="•"/>
            </a:pPr>
            <a:r>
              <a:rPr lang="fa-IR" sz="1600" b="1" dirty="0">
                <a:cs typeface="B Nazanin" panose="00000400000000000000" pitchFamily="2" charset="-78"/>
              </a:rPr>
              <a:t>از کلمه‌‌ی کلید‌‌ی </a:t>
            </a:r>
            <a:r>
              <a:rPr lang="en-US" sz="1600" b="1" dirty="0">
                <a:cs typeface="B Nazanin" panose="00000400000000000000" pitchFamily="2" charset="-78"/>
              </a:rPr>
              <a:t>Begin، </a:t>
            </a:r>
            <a:r>
              <a:rPr lang="fa-IR" sz="1600" b="1" dirty="0">
                <a:cs typeface="B Nazanin" panose="00000400000000000000" pitchFamily="2" charset="-78"/>
              </a:rPr>
              <a:t>مربوط به بخش</a:t>
            </a:r>
            <a:r>
              <a:rPr lang="en-US" sz="1600" b="1" dirty="0">
                <a:cs typeface="B Nazanin" panose="00000400000000000000" pitchFamily="2" charset="-78"/>
              </a:rPr>
              <a:t>Architecture </a:t>
            </a:r>
            <a:r>
              <a:rPr lang="fa-IR" sz="1600" b="1" dirty="0">
                <a:cs typeface="B Nazanin" panose="00000400000000000000" pitchFamily="2" charset="-78"/>
              </a:rPr>
              <a:t> تا انتها‌‌ی</a:t>
            </a:r>
            <a:r>
              <a:rPr lang="en-US" sz="1600" b="1" dirty="0">
                <a:cs typeface="B Nazanin" panose="00000400000000000000" pitchFamily="2" charset="-78"/>
              </a:rPr>
              <a:t>Architecture </a:t>
            </a:r>
            <a:r>
              <a:rPr lang="fa-IR" sz="1600" b="1" dirty="0">
                <a:cs typeface="B Nazanin" panose="00000400000000000000" pitchFamily="2" charset="-78"/>
              </a:rPr>
              <a:t> که با عبارت کلید‌‌ی</a:t>
            </a:r>
            <a:r>
              <a:rPr lang="en-US" sz="1600" b="1" dirty="0">
                <a:cs typeface="B Nazanin" panose="00000400000000000000" pitchFamily="2" charset="-78"/>
              </a:rPr>
              <a:t>end Architecture </a:t>
            </a:r>
            <a:r>
              <a:rPr lang="fa-IR" sz="1600" b="1" dirty="0">
                <a:cs typeface="B Nazanin" panose="00000400000000000000" pitchFamily="2" charset="-78"/>
              </a:rPr>
              <a:t> پایان می‌یابد، محیط</a:t>
            </a:r>
            <a:r>
              <a:rPr lang="en-US" sz="1600" b="1" dirty="0">
                <a:cs typeface="B Nazanin" panose="00000400000000000000" pitchFamily="2" charset="-78"/>
              </a:rPr>
              <a:t>Concurrent </a:t>
            </a:r>
            <a:r>
              <a:rPr lang="fa-IR" sz="1600" b="1" dirty="0">
                <a:cs typeface="B Nazanin" panose="00000400000000000000" pitchFamily="2" charset="-78"/>
              </a:rPr>
              <a:t> است که فقط مدار‌‌ات ترکیبی در آن تعریف می شوند.</a:t>
            </a:r>
          </a:p>
        </p:txBody>
      </p:sp>
      <p:pic>
        <p:nvPicPr>
          <p:cNvPr id="1026" name="Picture 2">
            <a:extLst>
              <a:ext uri="{FF2B5EF4-FFF2-40B4-BE49-F238E27FC236}">
                <a16:creationId xmlns:a16="http://schemas.microsoft.com/office/drawing/2014/main" id="{0B8453F6-4FF5-4F8D-93FD-B987437E6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78" y="2780364"/>
            <a:ext cx="5157388" cy="363273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EA1303A2-58C7-4F33-A377-5CD4EE60DF3D}"/>
              </a:ext>
            </a:extLst>
          </p:cNvPr>
          <p:cNvSpPr txBox="1">
            <a:spLocks/>
          </p:cNvSpPr>
          <p:nvPr/>
        </p:nvSpPr>
        <p:spPr>
          <a:xfrm>
            <a:off x="5774036" y="2830921"/>
            <a:ext cx="5351164" cy="296127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sz="1600" b="1" dirty="0">
                <a:cs typeface="B Nazanin" panose="00000400000000000000" pitchFamily="2" charset="-78"/>
              </a:rPr>
              <a:t>می‌توانیم در دل محیط</a:t>
            </a:r>
            <a:r>
              <a:rPr lang="en-US" sz="1600" b="1" dirty="0">
                <a:cs typeface="B Nazanin" panose="00000400000000000000" pitchFamily="2" charset="-78"/>
              </a:rPr>
              <a:t>Concurrent </a:t>
            </a:r>
            <a:r>
              <a:rPr lang="fa-IR" sz="1600" b="1" dirty="0">
                <a:cs typeface="B Nazanin" panose="00000400000000000000" pitchFamily="2" charset="-78"/>
              </a:rPr>
              <a:t> به وسیله‌‌ی ساختار </a:t>
            </a:r>
            <a:r>
              <a:rPr lang="en-US" sz="1600" b="1" dirty="0">
                <a:cs typeface="B Nazanin" panose="00000400000000000000" pitchFamily="2" charset="-78"/>
              </a:rPr>
              <a:t>Process</a:t>
            </a:r>
            <a:r>
              <a:rPr lang="fa-IR" sz="1600" b="1" dirty="0">
                <a:cs typeface="B Nazanin" panose="00000400000000000000" pitchFamily="2" charset="-78"/>
              </a:rPr>
              <a:t> محیط جدید‌‌ی ایجاد کنیم که آن را محیط</a:t>
            </a:r>
            <a:r>
              <a:rPr lang="en-US" sz="1600" b="1" dirty="0">
                <a:cs typeface="B Nazanin" panose="00000400000000000000" pitchFamily="2" charset="-78"/>
              </a:rPr>
              <a:t>Sequential </a:t>
            </a:r>
            <a:r>
              <a:rPr lang="fa-IR" sz="1600" b="1" dirty="0">
                <a:cs typeface="B Nazanin" panose="00000400000000000000" pitchFamily="2" charset="-78"/>
              </a:rPr>
              <a:t> (ترتیبی) می‌نامند؛ در محیط</a:t>
            </a:r>
            <a:r>
              <a:rPr lang="en-US" sz="1600" b="1" dirty="0">
                <a:cs typeface="B Nazanin" panose="00000400000000000000" pitchFamily="2" charset="-78"/>
              </a:rPr>
              <a:t>Sequential </a:t>
            </a:r>
            <a:r>
              <a:rPr lang="fa-IR" sz="1600" b="1" dirty="0">
                <a:cs typeface="B Nazanin" panose="00000400000000000000" pitchFamily="2" charset="-78"/>
              </a:rPr>
              <a:t> می‌توانیم مدار‌‌ات ترتیبی و ترکیبی را پیاده‌‌ساز‌‌ی کنید.</a:t>
            </a:r>
          </a:p>
          <a:p>
            <a:pPr algn="just" rtl="1">
              <a:buFont typeface="Arial" panose="020B0604020202020204" pitchFamily="34" charset="0"/>
              <a:buChar char="•"/>
            </a:pPr>
            <a:r>
              <a:rPr lang="fa-IR" sz="1600" b="1" dirty="0">
                <a:cs typeface="B Nazanin" panose="00000400000000000000" pitchFamily="2" charset="-78"/>
              </a:rPr>
              <a:t>دستور </a:t>
            </a:r>
            <a:r>
              <a:rPr lang="en-US" sz="1600" b="1" dirty="0">
                <a:cs typeface="B Nazanin" panose="00000400000000000000" pitchFamily="2" charset="-78"/>
              </a:rPr>
              <a:t>Process</a:t>
            </a:r>
            <a:r>
              <a:rPr lang="fa-IR" sz="1600" b="1" dirty="0">
                <a:cs typeface="B Nazanin" panose="00000400000000000000" pitchFamily="2" charset="-78"/>
              </a:rPr>
              <a:t> ناحیه ای در </a:t>
            </a:r>
            <a:r>
              <a:rPr lang="en-US" sz="1600" b="1" dirty="0">
                <a:cs typeface="B Nazanin" panose="00000400000000000000" pitchFamily="2" charset="-78"/>
              </a:rPr>
              <a:t>Architecture</a:t>
            </a:r>
            <a:r>
              <a:rPr lang="fa-IR" sz="1600" b="1" dirty="0">
                <a:cs typeface="B Nazanin" panose="00000400000000000000" pitchFamily="2" charset="-78"/>
              </a:rPr>
              <a:t> تعیین میکند که در آن دستورها به ترتیب اجرا میشوند (مانند </a:t>
            </a:r>
            <a:r>
              <a:rPr lang="en-US" sz="1600" b="1" dirty="0">
                <a:cs typeface="B Nazanin" panose="00000400000000000000" pitchFamily="2" charset="-78"/>
              </a:rPr>
              <a:t>C</a:t>
            </a:r>
            <a:r>
              <a:rPr lang="fa-IR" sz="1600" b="1" dirty="0">
                <a:cs typeface="B Nazanin" panose="00000400000000000000" pitchFamily="2" charset="-78"/>
              </a:rPr>
              <a:t>، </a:t>
            </a:r>
            <a:r>
              <a:rPr lang="en-US" sz="1600" b="1" dirty="0">
                <a:cs typeface="B Nazanin" panose="00000400000000000000" pitchFamily="2" charset="-78"/>
              </a:rPr>
              <a:t>C++</a:t>
            </a:r>
            <a:r>
              <a:rPr lang="fa-IR" sz="1600" b="1" dirty="0">
                <a:cs typeface="B Nazanin" panose="00000400000000000000" pitchFamily="2" charset="-78"/>
              </a:rPr>
              <a:t> و ...).</a:t>
            </a:r>
          </a:p>
          <a:p>
            <a:pPr algn="just" rtl="1">
              <a:buFont typeface="Arial" panose="020B0604020202020204" pitchFamily="34" charset="0"/>
              <a:buChar char="•"/>
            </a:pPr>
            <a:r>
              <a:rPr lang="fa-IR" sz="1600" b="1" dirty="0">
                <a:cs typeface="B Nazanin" panose="00000400000000000000" pitchFamily="2" charset="-78"/>
              </a:rPr>
              <a:t>دستورات ترتیبی دستورات </a:t>
            </a:r>
            <a:r>
              <a:rPr lang="en-US" sz="1400" b="1" dirty="0">
                <a:cs typeface="B Nazanin" panose="00000400000000000000" pitchFamily="2" charset="-78"/>
              </a:rPr>
              <a:t>CASE</a:t>
            </a:r>
            <a:r>
              <a:rPr lang="en-US" sz="1600" b="1" dirty="0">
                <a:cs typeface="B Nazanin" panose="00000400000000000000" pitchFamily="2" charset="-78"/>
              </a:rPr>
              <a:t> ، </a:t>
            </a:r>
            <a:r>
              <a:rPr lang="en-US" sz="1400" b="1" dirty="0">
                <a:cs typeface="B Nazanin" panose="00000400000000000000" pitchFamily="2" charset="-78"/>
              </a:rPr>
              <a:t>IF</a:t>
            </a:r>
            <a:r>
              <a:rPr lang="en-US" sz="1600" b="1" dirty="0">
                <a:cs typeface="B Nazanin" panose="00000400000000000000" pitchFamily="2" charset="-78"/>
              </a:rPr>
              <a:t> </a:t>
            </a:r>
            <a:r>
              <a:rPr lang="en-US" sz="1400" b="1" dirty="0">
                <a:cs typeface="B Nazanin" panose="00000400000000000000" pitchFamily="2" charset="-78"/>
              </a:rPr>
              <a:t>THEN</a:t>
            </a:r>
            <a:r>
              <a:rPr lang="en-US" sz="1600" b="1" dirty="0">
                <a:cs typeface="B Nazanin" panose="00000400000000000000" pitchFamily="2" charset="-78"/>
              </a:rPr>
              <a:t> </a:t>
            </a:r>
            <a:r>
              <a:rPr lang="en-US" sz="1400" b="1" dirty="0">
                <a:cs typeface="B Nazanin" panose="00000400000000000000" pitchFamily="2" charset="-78"/>
              </a:rPr>
              <a:t>ELSE</a:t>
            </a:r>
            <a:r>
              <a:rPr lang="en-US" sz="1600" b="1" dirty="0">
                <a:cs typeface="B Nazanin" panose="00000400000000000000" pitchFamily="2" charset="-78"/>
              </a:rPr>
              <a:t> ،</a:t>
            </a:r>
            <a:r>
              <a:rPr lang="en-US" sz="1400" b="1" dirty="0">
                <a:cs typeface="B Nazanin" panose="00000400000000000000" pitchFamily="2" charset="-78"/>
              </a:rPr>
              <a:t>LOOP</a:t>
            </a:r>
            <a:r>
              <a:rPr lang="en-US" sz="1600" b="1" dirty="0">
                <a:cs typeface="B Nazanin" panose="00000400000000000000" pitchFamily="2" charset="-78"/>
              </a:rPr>
              <a:t> </a:t>
            </a:r>
            <a:r>
              <a:rPr lang="fa-IR" sz="1600" b="1" dirty="0">
                <a:cs typeface="B Nazanin" panose="00000400000000000000" pitchFamily="2" charset="-78"/>
              </a:rPr>
              <a:t> و غیره را شامل می شوند.</a:t>
            </a:r>
          </a:p>
        </p:txBody>
      </p:sp>
      <p:pic>
        <p:nvPicPr>
          <p:cNvPr id="5" name="Picture 4">
            <a:extLst>
              <a:ext uri="{FF2B5EF4-FFF2-40B4-BE49-F238E27FC236}">
                <a16:creationId xmlns:a16="http://schemas.microsoft.com/office/drawing/2014/main" id="{81A9F9D7-861A-45CB-87F3-C6B97280E546}"/>
              </a:ext>
            </a:extLst>
          </p:cNvPr>
          <p:cNvPicPr>
            <a:picLocks noChangeAspect="1"/>
          </p:cNvPicPr>
          <p:nvPr/>
        </p:nvPicPr>
        <p:blipFill>
          <a:blip r:embed="rId3"/>
          <a:stretch>
            <a:fillRect/>
          </a:stretch>
        </p:blipFill>
        <p:spPr>
          <a:xfrm>
            <a:off x="5168415" y="5195482"/>
            <a:ext cx="3811268" cy="1207296"/>
          </a:xfrm>
          <a:prstGeom prst="rect">
            <a:avLst/>
          </a:prstGeom>
        </p:spPr>
      </p:pic>
      <p:cxnSp>
        <p:nvCxnSpPr>
          <p:cNvPr id="14" name="Connector: Curved 13">
            <a:extLst>
              <a:ext uri="{FF2B5EF4-FFF2-40B4-BE49-F238E27FC236}">
                <a16:creationId xmlns:a16="http://schemas.microsoft.com/office/drawing/2014/main" id="{2C08FACD-1894-48F5-A18B-8DA41B865261}"/>
              </a:ext>
            </a:extLst>
          </p:cNvPr>
          <p:cNvCxnSpPr>
            <a:cxnSpLocks/>
          </p:cNvCxnSpPr>
          <p:nvPr/>
        </p:nvCxnSpPr>
        <p:spPr>
          <a:xfrm>
            <a:off x="1066799" y="5687962"/>
            <a:ext cx="4101616" cy="725132"/>
          </a:xfrm>
          <a:prstGeom prst="curvedConnector3">
            <a:avLst/>
          </a:prstGeom>
          <a:ln w="28575"/>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C65166FD-C99B-442F-8A69-5F4E80E58C5F}"/>
              </a:ext>
            </a:extLst>
          </p:cNvPr>
          <p:cNvCxnSpPr>
            <a:cxnSpLocks/>
          </p:cNvCxnSpPr>
          <p:nvPr/>
        </p:nvCxnSpPr>
        <p:spPr>
          <a:xfrm flipV="1">
            <a:off x="1066799" y="5195482"/>
            <a:ext cx="4101616" cy="444378"/>
          </a:xfrm>
          <a:prstGeom prst="curved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FE2483C9-6D3D-45C6-9316-275F75AABA8D}"/>
              </a:ext>
            </a:extLst>
          </p:cNvPr>
          <p:cNvSpPr/>
          <p:nvPr/>
        </p:nvSpPr>
        <p:spPr>
          <a:xfrm>
            <a:off x="8797413" y="5402714"/>
            <a:ext cx="353961" cy="875619"/>
          </a:xfrm>
          <a:prstGeom prst="rightBrace">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91FAB44-B0E8-4693-8A56-FC28FFBBC8BD}"/>
              </a:ext>
            </a:extLst>
          </p:cNvPr>
          <p:cNvSpPr txBox="1"/>
          <p:nvPr/>
        </p:nvSpPr>
        <p:spPr>
          <a:xfrm>
            <a:off x="9270031" y="5594948"/>
            <a:ext cx="1088760" cy="523220"/>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Sequential</a:t>
            </a:r>
          </a:p>
          <a:p>
            <a:r>
              <a:rPr lang="en-US" sz="1400" b="1" dirty="0">
                <a:latin typeface="Arial" panose="020B0604020202020204" pitchFamily="34" charset="0"/>
                <a:cs typeface="Arial" panose="020B0604020202020204" pitchFamily="34" charset="0"/>
              </a:rPr>
              <a:t>Area</a:t>
            </a:r>
          </a:p>
        </p:txBody>
      </p:sp>
    </p:spTree>
    <p:extLst>
      <p:ext uri="{BB962C8B-B14F-4D97-AF65-F5344CB8AC3E}">
        <p14:creationId xmlns:p14="http://schemas.microsoft.com/office/powerpoint/2010/main" val="44447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4457178" cy="797899"/>
          </a:xfrm>
        </p:spPr>
        <p:txBody>
          <a:bodyPr>
            <a:normAutofit/>
          </a:bodyPr>
          <a:lstStyle/>
          <a:p>
            <a:pPr rtl="1"/>
            <a:r>
              <a:rPr lang="en-US" sz="3600" dirty="0">
                <a:cs typeface="B Nazanin" panose="00000400000000000000" pitchFamily="2" charset="-78"/>
              </a:rPr>
              <a:t>Process </a:t>
            </a:r>
            <a:r>
              <a:rPr lang="en-US" sz="2400" dirty="0">
                <a:cs typeface="B Nazanin" panose="00000400000000000000" pitchFamily="2" charset="-78"/>
              </a:rPr>
              <a:t>(I)</a:t>
            </a:r>
            <a:endParaRPr lang="en-US" sz="36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15</a:t>
            </a:fld>
            <a:endParaRPr lang="en-US"/>
          </a:p>
        </p:txBody>
      </p:sp>
      <p:sp>
        <p:nvSpPr>
          <p:cNvPr id="6" name="Content Placeholder 2">
            <a:extLst>
              <a:ext uri="{FF2B5EF4-FFF2-40B4-BE49-F238E27FC236}">
                <a16:creationId xmlns:a16="http://schemas.microsoft.com/office/drawing/2014/main" id="{3B1A17AA-E7FE-478D-BC18-FBDE602ACFDA}"/>
              </a:ext>
            </a:extLst>
          </p:cNvPr>
          <p:cNvSpPr txBox="1">
            <a:spLocks/>
          </p:cNvSpPr>
          <p:nvPr/>
        </p:nvSpPr>
        <p:spPr>
          <a:xfrm>
            <a:off x="5235817" y="1805487"/>
            <a:ext cx="5889383" cy="276313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sz="1600" b="1" dirty="0">
                <a:cs typeface="B Nazanin" panose="00000400000000000000" pitchFamily="2" charset="-78"/>
              </a:rPr>
              <a:t>محیط </a:t>
            </a:r>
            <a:r>
              <a:rPr lang="en-US" sz="1600" b="1" dirty="0">
                <a:cs typeface="B Nazanin" panose="00000400000000000000" pitchFamily="2" charset="-78"/>
              </a:rPr>
              <a:t>Process</a:t>
            </a:r>
            <a:r>
              <a:rPr lang="fa-IR" sz="1600" b="1" dirty="0">
                <a:cs typeface="B Nazanin" panose="00000400000000000000" pitchFamily="2" charset="-78"/>
              </a:rPr>
              <a:t>، با کلمه‌‌ی کلید‌‌ی</a:t>
            </a:r>
            <a:r>
              <a:rPr lang="en-US" sz="1600" b="1" dirty="0">
                <a:cs typeface="B Nazanin" panose="00000400000000000000" pitchFamily="2" charset="-78"/>
              </a:rPr>
              <a:t>Process </a:t>
            </a:r>
            <a:r>
              <a:rPr lang="fa-IR" sz="1600" b="1" dirty="0">
                <a:cs typeface="B Nazanin" panose="00000400000000000000" pitchFamily="2" charset="-78"/>
              </a:rPr>
              <a:t> شروع می‌شود و با عبارت کلید‌‌ی</a:t>
            </a:r>
            <a:r>
              <a:rPr lang="en-US" sz="1600" b="1" dirty="0">
                <a:cs typeface="B Nazanin" panose="00000400000000000000" pitchFamily="2" charset="-78"/>
              </a:rPr>
              <a:t>end Process </a:t>
            </a:r>
            <a:r>
              <a:rPr lang="fa-IR" sz="1600" b="1" dirty="0">
                <a:cs typeface="B Nazanin" panose="00000400000000000000" pitchFamily="2" charset="-78"/>
              </a:rPr>
              <a:t> پایان می‌یابد.</a:t>
            </a:r>
          </a:p>
          <a:p>
            <a:pPr algn="just" rtl="1">
              <a:buFont typeface="Arial" panose="020B0604020202020204" pitchFamily="34" charset="0"/>
              <a:buChar char="•"/>
            </a:pPr>
            <a:r>
              <a:rPr lang="fa-IR" sz="1600" b="1" dirty="0">
                <a:cs typeface="B Nazanin" panose="00000400000000000000" pitchFamily="2" charset="-78"/>
              </a:rPr>
              <a:t>قبل از کلمه‌‌ی کلید‌‌ی</a:t>
            </a:r>
            <a:r>
              <a:rPr lang="en-US" sz="1600" b="1" dirty="0">
                <a:cs typeface="B Nazanin" panose="00000400000000000000" pitchFamily="2" charset="-78"/>
              </a:rPr>
              <a:t>Process </a:t>
            </a:r>
            <a:r>
              <a:rPr lang="fa-IR" sz="1600" b="1" dirty="0">
                <a:cs typeface="B Nazanin" panose="00000400000000000000" pitchFamily="2" charset="-78"/>
              </a:rPr>
              <a:t> و بعد از عبارت کلیدی </a:t>
            </a:r>
            <a:r>
              <a:rPr lang="en-US" sz="1600" b="1" dirty="0">
                <a:cs typeface="B Nazanin" panose="00000400000000000000" pitchFamily="2" charset="-78"/>
              </a:rPr>
              <a:t>end Process، </a:t>
            </a:r>
            <a:r>
              <a:rPr lang="fa-IR" sz="1600" b="1" dirty="0">
                <a:cs typeface="B Nazanin" panose="00000400000000000000" pitchFamily="2" charset="-78"/>
              </a:rPr>
              <a:t>جزء محیط</a:t>
            </a:r>
            <a:r>
              <a:rPr lang="en-US" sz="1600" b="1" dirty="0">
                <a:cs typeface="B Nazanin" panose="00000400000000000000" pitchFamily="2" charset="-78"/>
              </a:rPr>
              <a:t>Concurrent </a:t>
            </a:r>
            <a:r>
              <a:rPr lang="fa-IR" sz="1600" b="1" dirty="0">
                <a:cs typeface="B Nazanin" panose="00000400000000000000" pitchFamily="2" charset="-78"/>
              </a:rPr>
              <a:t> محسوب می‌شود.</a:t>
            </a:r>
            <a:endParaRPr lang="en-US" sz="1600" b="1" dirty="0">
              <a:cs typeface="B Nazanin" panose="00000400000000000000" pitchFamily="2" charset="-78"/>
            </a:endParaRPr>
          </a:p>
          <a:p>
            <a:pPr algn="just" rtl="1">
              <a:buFont typeface="Arial" panose="020B0604020202020204" pitchFamily="34" charset="0"/>
              <a:buChar char="•"/>
            </a:pPr>
            <a:r>
              <a:rPr lang="fa-IR" sz="1600" b="1" dirty="0">
                <a:solidFill>
                  <a:schemeClr val="accent2"/>
                </a:solidFill>
                <a:cs typeface="B Nazanin" panose="00000400000000000000" pitchFamily="2" charset="-78"/>
              </a:rPr>
              <a:t>لیست حساسیت</a:t>
            </a:r>
            <a:r>
              <a:rPr lang="fa-IR" sz="1600" b="1" dirty="0">
                <a:cs typeface="B Nazanin" panose="00000400000000000000" pitchFamily="2" charset="-78"/>
              </a:rPr>
              <a:t>، سیگنال هایی را تعریف میکند که با تغییر مقدار یک یا چند تا از آنها دستورات درون دستور پروسس اجرا می شوند. در واقع عبارات ارجاع درون محیط</a:t>
            </a:r>
            <a:r>
              <a:rPr lang="en-US" sz="1600" b="1" dirty="0">
                <a:cs typeface="B Nazanin" panose="00000400000000000000" pitchFamily="2" charset="-78"/>
              </a:rPr>
              <a:t>Process‌‌ </a:t>
            </a:r>
            <a:r>
              <a:rPr lang="fa-IR" sz="1600" b="1" dirty="0">
                <a:cs typeface="B Nazanin" panose="00000400000000000000" pitchFamily="2" charset="-78"/>
              </a:rPr>
              <a:t> زمانی ارزیابی می‌‌شوند که حداقل، مقدار یکی از سیگنال‌ها‌‌ی درون لیست حساسیت تغییر کند.</a:t>
            </a:r>
          </a:p>
          <a:p>
            <a:pPr algn="just" rtl="1">
              <a:buFont typeface="Arial" panose="020B0604020202020204" pitchFamily="34" charset="0"/>
              <a:buChar char="•"/>
            </a:pPr>
            <a:r>
              <a:rPr lang="fa-IR" sz="1600" b="1" dirty="0">
                <a:cs typeface="B Nazanin" panose="00000400000000000000" pitchFamily="2" charset="-78"/>
              </a:rPr>
              <a:t>در مثال رو به رو دو عبارت ارجاع ساده وجود دارد که مقدار رجیستر</a:t>
            </a:r>
            <a:r>
              <a:rPr lang="en-US" sz="1600" b="1" dirty="0">
                <a:cs typeface="B Nazanin" panose="00000400000000000000" pitchFamily="2" charset="-78"/>
              </a:rPr>
              <a:t>B </a:t>
            </a:r>
            <a:r>
              <a:rPr lang="fa-IR" sz="1600" b="1" dirty="0">
                <a:cs typeface="B Nazanin" panose="00000400000000000000" pitchFamily="2" charset="-78"/>
              </a:rPr>
              <a:t> را به</a:t>
            </a:r>
            <a:r>
              <a:rPr lang="en-US" sz="1600" b="1" dirty="0">
                <a:cs typeface="B Nazanin" panose="00000400000000000000" pitchFamily="2" charset="-78"/>
              </a:rPr>
              <a:t>A </a:t>
            </a:r>
            <a:r>
              <a:rPr lang="fa-IR" sz="1600" b="1" dirty="0">
                <a:cs typeface="B Nazanin" panose="00000400000000000000" pitchFamily="2" charset="-78"/>
              </a:rPr>
              <a:t> و مقدار رجیستر</a:t>
            </a:r>
            <a:r>
              <a:rPr lang="en-US" sz="1600" b="1" dirty="0">
                <a:cs typeface="B Nazanin" panose="00000400000000000000" pitchFamily="2" charset="-78"/>
              </a:rPr>
              <a:t>A </a:t>
            </a:r>
            <a:r>
              <a:rPr lang="fa-IR" sz="1600" b="1" dirty="0">
                <a:cs typeface="B Nazanin" panose="00000400000000000000" pitchFamily="2" charset="-78"/>
              </a:rPr>
              <a:t> را به</a:t>
            </a:r>
            <a:r>
              <a:rPr lang="en-US" sz="1600" b="1" dirty="0">
                <a:cs typeface="B Nazanin" panose="00000400000000000000" pitchFamily="2" charset="-78"/>
              </a:rPr>
              <a:t>C </a:t>
            </a:r>
            <a:r>
              <a:rPr lang="fa-IR" sz="1600" b="1" dirty="0">
                <a:cs typeface="B Nazanin" panose="00000400000000000000" pitchFamily="2" charset="-78"/>
              </a:rPr>
              <a:t> منتقل می‌‌کند.</a:t>
            </a:r>
          </a:p>
        </p:txBody>
      </p:sp>
      <p:sp>
        <p:nvSpPr>
          <p:cNvPr id="7" name="Content Placeholder 2">
            <a:extLst>
              <a:ext uri="{FF2B5EF4-FFF2-40B4-BE49-F238E27FC236}">
                <a16:creationId xmlns:a16="http://schemas.microsoft.com/office/drawing/2014/main" id="{EA1303A2-58C7-4F33-A377-5CD4EE60DF3D}"/>
              </a:ext>
            </a:extLst>
          </p:cNvPr>
          <p:cNvSpPr txBox="1">
            <a:spLocks/>
          </p:cNvSpPr>
          <p:nvPr/>
        </p:nvSpPr>
        <p:spPr>
          <a:xfrm>
            <a:off x="1066800" y="4753138"/>
            <a:ext cx="10058400" cy="1683838"/>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sz="1600" b="1" dirty="0">
                <a:cs typeface="B Nazanin" panose="00000400000000000000" pitchFamily="2" charset="-78"/>
              </a:rPr>
              <a:t>اگر این دو عبارت ارجاع در محیط</a:t>
            </a:r>
            <a:r>
              <a:rPr lang="en-US" sz="1600" b="1" dirty="0">
                <a:cs typeface="B Nazanin" panose="00000400000000000000" pitchFamily="2" charset="-78"/>
              </a:rPr>
              <a:t>Concurrent </a:t>
            </a:r>
            <a:r>
              <a:rPr lang="fa-IR" sz="1600" b="1" dirty="0">
                <a:cs typeface="B Nazanin" panose="00000400000000000000" pitchFamily="2" charset="-78"/>
              </a:rPr>
              <a:t> نوشته شد‌ه بود،</a:t>
            </a:r>
            <a:r>
              <a:rPr lang="en-US" sz="1600" b="1" dirty="0">
                <a:cs typeface="B Nazanin" panose="00000400000000000000" pitchFamily="2" charset="-78"/>
              </a:rPr>
              <a:t>B </a:t>
            </a:r>
            <a:r>
              <a:rPr lang="fa-IR" sz="1600" b="1" dirty="0">
                <a:cs typeface="B Nazanin" panose="00000400000000000000" pitchFamily="2" charset="-78"/>
              </a:rPr>
              <a:t> به</a:t>
            </a:r>
            <a:r>
              <a:rPr lang="en-US" sz="1600" b="1" dirty="0">
                <a:cs typeface="B Nazanin" panose="00000400000000000000" pitchFamily="2" charset="-78"/>
              </a:rPr>
              <a:t>A </a:t>
            </a:r>
            <a:r>
              <a:rPr lang="fa-IR" sz="1600" b="1" dirty="0">
                <a:cs typeface="B Nazanin" panose="00000400000000000000" pitchFamily="2" charset="-78"/>
              </a:rPr>
              <a:t> وصل می‌شد و مقدار</a:t>
            </a:r>
            <a:r>
              <a:rPr lang="en-US" sz="1600" b="1" dirty="0">
                <a:cs typeface="B Nazanin" panose="00000400000000000000" pitchFamily="2" charset="-78"/>
              </a:rPr>
              <a:t>B </a:t>
            </a:r>
            <a:r>
              <a:rPr lang="fa-IR" sz="1600" b="1" dirty="0">
                <a:cs typeface="B Nazanin" panose="00000400000000000000" pitchFamily="2" charset="-78"/>
              </a:rPr>
              <a:t> به</a:t>
            </a:r>
            <a:r>
              <a:rPr lang="en-US" sz="1600" b="1" dirty="0">
                <a:cs typeface="B Nazanin" panose="00000400000000000000" pitchFamily="2" charset="-78"/>
              </a:rPr>
              <a:t>A </a:t>
            </a:r>
            <a:r>
              <a:rPr lang="fa-IR" sz="1600" b="1" dirty="0">
                <a:cs typeface="B Nazanin" panose="00000400000000000000" pitchFamily="2" charset="-78"/>
              </a:rPr>
              <a:t> منتقل می‌‌شد. مقدار</a:t>
            </a:r>
            <a:r>
              <a:rPr lang="en-US" sz="1600" b="1" dirty="0">
                <a:cs typeface="B Nazanin" panose="00000400000000000000" pitchFamily="2" charset="-78"/>
              </a:rPr>
              <a:t>A </a:t>
            </a:r>
            <a:r>
              <a:rPr lang="fa-IR" sz="1600" b="1" dirty="0">
                <a:cs typeface="B Nazanin" panose="00000400000000000000" pitchFamily="2" charset="-78"/>
              </a:rPr>
              <a:t> نیز به</a:t>
            </a:r>
            <a:r>
              <a:rPr lang="en-US" sz="1600" b="1" dirty="0">
                <a:cs typeface="B Nazanin" panose="00000400000000000000" pitchFamily="2" charset="-78"/>
              </a:rPr>
              <a:t>C </a:t>
            </a:r>
            <a:r>
              <a:rPr lang="fa-IR" sz="1600" b="1" dirty="0">
                <a:cs typeface="B Nazanin" panose="00000400000000000000" pitchFamily="2" charset="-78"/>
              </a:rPr>
              <a:t> منتقل می‌‌شد و هر سه سیگنال </a:t>
            </a:r>
            <a:r>
              <a:rPr lang="en-US" sz="1600" b="1" dirty="0">
                <a:cs typeface="B Nazanin" panose="00000400000000000000" pitchFamily="2" charset="-78"/>
              </a:rPr>
              <a:t>B‌‌،A </a:t>
            </a:r>
            <a:r>
              <a:rPr lang="fa-IR" sz="1600" b="1" dirty="0">
                <a:cs typeface="B Nazanin" panose="00000400000000000000" pitchFamily="2" charset="-78"/>
              </a:rPr>
              <a:t> و</a:t>
            </a:r>
            <a:r>
              <a:rPr lang="en-US" sz="1600" b="1" dirty="0">
                <a:cs typeface="B Nazanin" panose="00000400000000000000" pitchFamily="2" charset="-78"/>
              </a:rPr>
              <a:t>C </a:t>
            </a:r>
            <a:r>
              <a:rPr lang="fa-IR" sz="1600" b="1" dirty="0">
                <a:cs typeface="B Nazanin" panose="00000400000000000000" pitchFamily="2" charset="-78"/>
              </a:rPr>
              <a:t> با هم برابر بود‌‌ند.</a:t>
            </a:r>
          </a:p>
          <a:p>
            <a:pPr algn="just" rtl="1">
              <a:buFont typeface="Arial" panose="020B0604020202020204" pitchFamily="34" charset="0"/>
              <a:buChar char="•"/>
            </a:pPr>
            <a:r>
              <a:rPr lang="fa-IR" sz="1600" b="1" dirty="0">
                <a:cs typeface="B Nazanin" panose="00000400000000000000" pitchFamily="2" charset="-78"/>
              </a:rPr>
              <a:t>اما در محیط </a:t>
            </a:r>
            <a:r>
              <a:rPr lang="en-US" sz="1600" b="1" dirty="0">
                <a:cs typeface="B Nazanin" panose="00000400000000000000" pitchFamily="2" charset="-78"/>
              </a:rPr>
              <a:t>Process</a:t>
            </a:r>
            <a:r>
              <a:rPr lang="fa-IR" sz="1600" b="1" dirty="0">
                <a:cs typeface="B Nazanin" panose="00000400000000000000" pitchFamily="2" charset="-78"/>
              </a:rPr>
              <a:t>، بعد از فعال شد‌‌ن </a:t>
            </a:r>
            <a:r>
              <a:rPr lang="en-US" sz="1600" b="1" dirty="0">
                <a:cs typeface="B Nazanin" panose="00000400000000000000" pitchFamily="2" charset="-78"/>
              </a:rPr>
              <a:t>Process</a:t>
            </a:r>
            <a:r>
              <a:rPr lang="fa-IR" sz="1600" b="1" dirty="0">
                <a:cs typeface="B Nazanin" panose="00000400000000000000" pitchFamily="2" charset="-78"/>
              </a:rPr>
              <a:t>، عبارات ارجاع، خط به خط‌‌ و به ترتیب ارزیابی می‌‌شوند. اما بر خلاف زبان‌ها‌‌ی برنامه‌‌نویسی، پس از ارزیابی هر خط، مقدار رجیستر سمت چپ، به‌‌روز‌‌رسانی یا آپدیت نمی‌شود‌‌؛ بلکه مقدار رجیستر‌ها‌‌ی سمت چپ (که مقداری به آن‌ها ارجاع شده)، زمانی به‌‌روز‌‌رسانی می‌‌شود که به انتها‌‌ی </a:t>
            </a:r>
            <a:r>
              <a:rPr lang="en-US" sz="1600" b="1" dirty="0">
                <a:cs typeface="B Nazanin" panose="00000400000000000000" pitchFamily="2" charset="-78"/>
              </a:rPr>
              <a:t>Process</a:t>
            </a:r>
            <a:r>
              <a:rPr lang="fa-IR" sz="1600" b="1" dirty="0">
                <a:cs typeface="B Nazanin" panose="00000400000000000000" pitchFamily="2" charset="-78"/>
              </a:rPr>
              <a:t> برسیم. بنا‌‌بر‌‌این تا زمانی که به انتها‌‌ی </a:t>
            </a:r>
            <a:r>
              <a:rPr lang="en-US" sz="1600" b="1" dirty="0">
                <a:cs typeface="B Nazanin" panose="00000400000000000000" pitchFamily="2" charset="-78"/>
              </a:rPr>
              <a:t>Process</a:t>
            </a:r>
            <a:r>
              <a:rPr lang="fa-IR" sz="1600" b="1" dirty="0">
                <a:cs typeface="B Nazanin" panose="00000400000000000000" pitchFamily="2" charset="-78"/>
              </a:rPr>
              <a:t> نرسیده‌ایم، مقدار رجیستر‌ها همان مقدار‌‌ی است که قبل از فعال شدن </a:t>
            </a:r>
            <a:r>
              <a:rPr lang="en-US" sz="1600" b="1" dirty="0">
                <a:cs typeface="B Nazanin" panose="00000400000000000000" pitchFamily="2" charset="-78"/>
              </a:rPr>
              <a:t>Process</a:t>
            </a:r>
            <a:r>
              <a:rPr lang="fa-IR" sz="1600" b="1" dirty="0">
                <a:cs typeface="B Nazanin" panose="00000400000000000000" pitchFamily="2" charset="-78"/>
              </a:rPr>
              <a:t> بوده است.</a:t>
            </a:r>
          </a:p>
        </p:txBody>
      </p:sp>
      <p:pic>
        <p:nvPicPr>
          <p:cNvPr id="8" name="Picture 7">
            <a:extLst>
              <a:ext uri="{FF2B5EF4-FFF2-40B4-BE49-F238E27FC236}">
                <a16:creationId xmlns:a16="http://schemas.microsoft.com/office/drawing/2014/main" id="{AE4892D6-FAE8-4986-BF8A-687A96C5C76A}"/>
              </a:ext>
            </a:extLst>
          </p:cNvPr>
          <p:cNvPicPr>
            <a:picLocks noChangeAspect="1"/>
          </p:cNvPicPr>
          <p:nvPr/>
        </p:nvPicPr>
        <p:blipFill>
          <a:blip r:embed="rId2"/>
          <a:stretch>
            <a:fillRect/>
          </a:stretch>
        </p:blipFill>
        <p:spPr>
          <a:xfrm>
            <a:off x="979117" y="1620974"/>
            <a:ext cx="4169018" cy="3132164"/>
          </a:xfrm>
          <a:prstGeom prst="rect">
            <a:avLst/>
          </a:prstGeom>
        </p:spPr>
      </p:pic>
    </p:spTree>
    <p:extLst>
      <p:ext uri="{BB962C8B-B14F-4D97-AF65-F5344CB8AC3E}">
        <p14:creationId xmlns:p14="http://schemas.microsoft.com/office/powerpoint/2010/main" val="1025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4457178" cy="797899"/>
          </a:xfrm>
        </p:spPr>
        <p:txBody>
          <a:bodyPr>
            <a:normAutofit/>
          </a:bodyPr>
          <a:lstStyle/>
          <a:p>
            <a:pPr rtl="1"/>
            <a:r>
              <a:rPr lang="en-US" sz="3600" dirty="0">
                <a:cs typeface="B Nazanin" panose="00000400000000000000" pitchFamily="2" charset="-78"/>
              </a:rPr>
              <a:t>Process </a:t>
            </a:r>
            <a:r>
              <a:rPr lang="en-US" sz="2400" dirty="0">
                <a:cs typeface="B Nazanin" panose="00000400000000000000" pitchFamily="2" charset="-78"/>
              </a:rPr>
              <a:t>(II)</a:t>
            </a:r>
            <a:endParaRPr lang="en-US" sz="36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16</a:t>
            </a:fld>
            <a:endParaRPr lang="en-US"/>
          </a:p>
        </p:txBody>
      </p:sp>
      <p:sp>
        <p:nvSpPr>
          <p:cNvPr id="6" name="Content Placeholder 2">
            <a:extLst>
              <a:ext uri="{FF2B5EF4-FFF2-40B4-BE49-F238E27FC236}">
                <a16:creationId xmlns:a16="http://schemas.microsoft.com/office/drawing/2014/main" id="{3B1A17AA-E7FE-478D-BC18-FBDE602ACFDA}"/>
              </a:ext>
            </a:extLst>
          </p:cNvPr>
          <p:cNvSpPr txBox="1">
            <a:spLocks/>
          </p:cNvSpPr>
          <p:nvPr/>
        </p:nvSpPr>
        <p:spPr>
          <a:xfrm>
            <a:off x="5235817" y="1805487"/>
            <a:ext cx="5889383" cy="276313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sz="1600" b="1" dirty="0">
                <a:cs typeface="B Nazanin" panose="00000400000000000000" pitchFamily="2" charset="-78"/>
              </a:rPr>
              <a:t>اگر </a:t>
            </a:r>
            <a:r>
              <a:rPr lang="en-US" sz="1600" b="1" dirty="0">
                <a:cs typeface="B Nazanin" panose="00000400000000000000" pitchFamily="2" charset="-78"/>
              </a:rPr>
              <a:t>Process</a:t>
            </a:r>
            <a:r>
              <a:rPr lang="fa-IR" sz="1600" b="1" dirty="0">
                <a:cs typeface="B Nazanin" panose="00000400000000000000" pitchFamily="2" charset="-78"/>
              </a:rPr>
              <a:t> فعال شود، پس از انجام ارجاع خط هشتم و وقتی به ارجاع خط نهم می‌رسیم، مقدار رجیستر</a:t>
            </a:r>
            <a:r>
              <a:rPr lang="en-US" sz="1600" b="1" dirty="0">
                <a:cs typeface="B Nazanin" panose="00000400000000000000" pitchFamily="2" charset="-78"/>
              </a:rPr>
              <a:t>A </a:t>
            </a:r>
            <a:r>
              <a:rPr lang="fa-IR" sz="1600" b="1" dirty="0">
                <a:cs typeface="B Nazanin" panose="00000400000000000000" pitchFamily="2" charset="-78"/>
              </a:rPr>
              <a:t> برابر با مقدار فعلی رجیستر</a:t>
            </a:r>
            <a:r>
              <a:rPr lang="en-US" sz="1600" b="1" dirty="0">
                <a:cs typeface="B Nazanin" panose="00000400000000000000" pitchFamily="2" charset="-78"/>
              </a:rPr>
              <a:t>B </a:t>
            </a:r>
            <a:r>
              <a:rPr lang="fa-IR" sz="1600" b="1" dirty="0">
                <a:cs typeface="B Nazanin" panose="00000400000000000000" pitchFamily="2" charset="-78"/>
              </a:rPr>
              <a:t> نیست؛ زیرا هنوز فعالیت </a:t>
            </a:r>
            <a:r>
              <a:rPr lang="en-US" sz="1600" b="1" dirty="0">
                <a:cs typeface="B Nazanin" panose="00000400000000000000" pitchFamily="2" charset="-78"/>
              </a:rPr>
              <a:t>Process</a:t>
            </a:r>
            <a:r>
              <a:rPr lang="fa-IR" sz="1600" b="1" dirty="0">
                <a:cs typeface="B Nazanin" panose="00000400000000000000" pitchFamily="2" charset="-78"/>
              </a:rPr>
              <a:t> تمام نشده است و مقادیر رجیسترها به‌روز‌رسانی نشده‌اند. در انجام ارجاع خط نهم از کد، مقدار </a:t>
            </a:r>
            <a:r>
              <a:rPr lang="en-US" sz="1600" b="1" dirty="0">
                <a:cs typeface="B Nazanin" panose="00000400000000000000" pitchFamily="2" charset="-78"/>
              </a:rPr>
              <a:t>A</a:t>
            </a:r>
            <a:r>
              <a:rPr lang="fa-IR" sz="1600" b="1" dirty="0">
                <a:cs typeface="B Nazanin" panose="00000400000000000000" pitchFamily="2" charset="-78"/>
              </a:rPr>
              <a:t> برابر با مقدار</a:t>
            </a:r>
            <a:r>
              <a:rPr lang="en-US" sz="1600" b="1" dirty="0">
                <a:cs typeface="B Nazanin" panose="00000400000000000000" pitchFamily="2" charset="-78"/>
              </a:rPr>
              <a:t>A </a:t>
            </a:r>
            <a:r>
              <a:rPr lang="fa-IR" sz="1600" b="1" dirty="0">
                <a:cs typeface="B Nazanin" panose="00000400000000000000" pitchFamily="2" charset="-78"/>
              </a:rPr>
              <a:t> قبل از فعال شد‌‌ن </a:t>
            </a:r>
            <a:r>
              <a:rPr lang="en-US" sz="1600" b="1" dirty="0">
                <a:cs typeface="B Nazanin" panose="00000400000000000000" pitchFamily="2" charset="-78"/>
              </a:rPr>
              <a:t>Process</a:t>
            </a:r>
            <a:r>
              <a:rPr lang="fa-IR" sz="1600" b="1" dirty="0">
                <a:cs typeface="B Nazanin" panose="00000400000000000000" pitchFamily="2" charset="-78"/>
              </a:rPr>
              <a:t> است.</a:t>
            </a:r>
          </a:p>
          <a:p>
            <a:pPr algn="just" rtl="1">
              <a:buFont typeface="Arial" panose="020B0604020202020204" pitchFamily="34" charset="0"/>
              <a:buChar char="•"/>
            </a:pPr>
            <a:r>
              <a:rPr lang="fa-IR" sz="1600" b="1" dirty="0">
                <a:cs typeface="B Nazanin" panose="00000400000000000000" pitchFamily="2" charset="-78"/>
              </a:rPr>
              <a:t>مثال: فرض کنید جدول زیر، قبل از فعال شدن </a:t>
            </a:r>
            <a:r>
              <a:rPr lang="en-US" sz="1600" b="1" dirty="0">
                <a:cs typeface="B Nazanin" panose="00000400000000000000" pitchFamily="2" charset="-78"/>
              </a:rPr>
              <a:t>Process</a:t>
            </a:r>
            <a:r>
              <a:rPr lang="fa-IR" sz="1600" b="1" dirty="0">
                <a:cs typeface="B Nazanin" panose="00000400000000000000" pitchFamily="2" charset="-78"/>
              </a:rPr>
              <a:t> (یعنی قبل از اینکه یکی از سیگنال‌ها‌‌ی لیست حساسیت تغییر کند)، مقادیر رجیستر‌ها‌‌ی </a:t>
            </a:r>
            <a:r>
              <a:rPr lang="en-US" sz="1600" b="1" dirty="0">
                <a:cs typeface="B Nazanin" panose="00000400000000000000" pitchFamily="2" charset="-78"/>
              </a:rPr>
              <a:t>A</a:t>
            </a:r>
            <a:r>
              <a:rPr lang="fa-IR" sz="1600" b="1" dirty="0">
                <a:cs typeface="B Nazanin" panose="00000400000000000000" pitchFamily="2" charset="-78"/>
              </a:rPr>
              <a:t>، </a:t>
            </a:r>
            <a:r>
              <a:rPr lang="en-US" sz="1600" b="1" dirty="0">
                <a:cs typeface="B Nazanin" panose="00000400000000000000" pitchFamily="2" charset="-78"/>
              </a:rPr>
              <a:t>B</a:t>
            </a:r>
            <a:r>
              <a:rPr lang="fa-IR" sz="1600" b="1" dirty="0">
                <a:cs typeface="B Nazanin" panose="00000400000000000000" pitchFamily="2" charset="-78"/>
              </a:rPr>
              <a:t> و</a:t>
            </a:r>
            <a:r>
              <a:rPr lang="en-US" sz="1600" b="1" dirty="0">
                <a:cs typeface="B Nazanin" panose="00000400000000000000" pitchFamily="2" charset="-78"/>
              </a:rPr>
              <a:t>C </a:t>
            </a:r>
            <a:r>
              <a:rPr lang="fa-IR" sz="1600" b="1" dirty="0">
                <a:cs typeface="B Nazanin" panose="00000400000000000000" pitchFamily="2" charset="-78"/>
              </a:rPr>
              <a:t> برابر با 1‌‌، 2 و 3 بوده‌ا‌‌ند.</a:t>
            </a:r>
          </a:p>
        </p:txBody>
      </p:sp>
      <p:sp>
        <p:nvSpPr>
          <p:cNvPr id="7" name="Content Placeholder 2">
            <a:extLst>
              <a:ext uri="{FF2B5EF4-FFF2-40B4-BE49-F238E27FC236}">
                <a16:creationId xmlns:a16="http://schemas.microsoft.com/office/drawing/2014/main" id="{EA1303A2-58C7-4F33-A377-5CD4EE60DF3D}"/>
              </a:ext>
            </a:extLst>
          </p:cNvPr>
          <p:cNvSpPr txBox="1">
            <a:spLocks/>
          </p:cNvSpPr>
          <p:nvPr/>
        </p:nvSpPr>
        <p:spPr>
          <a:xfrm>
            <a:off x="1066800" y="4722824"/>
            <a:ext cx="10058400" cy="1619727"/>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sz="1600" b="1" i="0" u="none" strike="noStrike" dirty="0">
                <a:effectLst/>
                <a:latin typeface="IRANSans"/>
                <a:cs typeface="B Nazanin" panose="00000400000000000000" pitchFamily="2" charset="-78"/>
              </a:rPr>
              <a:t>پس از فعال شدن </a:t>
            </a:r>
            <a:r>
              <a:rPr lang="en-US" sz="1600" b="1" i="0" u="none" strike="noStrike" dirty="0">
                <a:effectLst/>
                <a:latin typeface="IRANSans"/>
                <a:cs typeface="B Nazanin" panose="00000400000000000000" pitchFamily="2" charset="-78"/>
              </a:rPr>
              <a:t>Process</a:t>
            </a:r>
            <a:r>
              <a:rPr lang="fa-IR" sz="1600" b="1" i="0" u="none" strike="noStrike" dirty="0">
                <a:effectLst/>
                <a:latin typeface="IRANSans"/>
                <a:cs typeface="B Nazanin" panose="00000400000000000000" pitchFamily="2" charset="-78"/>
              </a:rPr>
              <a:t>، ابتدا در خط هشتم، مقدار رجیستر</a:t>
            </a:r>
            <a:r>
              <a:rPr lang="en-US" sz="1600" b="1" i="0" u="none" strike="noStrike" dirty="0">
                <a:effectLst/>
                <a:latin typeface="IRANSans"/>
                <a:cs typeface="B Nazanin" panose="00000400000000000000" pitchFamily="2" charset="-78"/>
              </a:rPr>
              <a:t>B </a:t>
            </a:r>
            <a:r>
              <a:rPr lang="fa-IR" sz="1600" b="1" i="0" u="none" strike="noStrike" dirty="0">
                <a:effectLst/>
                <a:latin typeface="IRANSans"/>
                <a:cs typeface="B Nazanin" panose="00000400000000000000" pitchFamily="2" charset="-78"/>
              </a:rPr>
              <a:t> به رجیستر</a:t>
            </a:r>
            <a:r>
              <a:rPr lang="en-US" sz="1600" b="1" i="0" u="none" strike="noStrike" dirty="0">
                <a:effectLst/>
                <a:latin typeface="IRANSans"/>
                <a:cs typeface="B Nazanin" panose="00000400000000000000" pitchFamily="2" charset="-78"/>
              </a:rPr>
              <a:t>A‌‌ </a:t>
            </a:r>
            <a:r>
              <a:rPr lang="fa-IR" sz="1600" b="1" i="0" u="none" strike="noStrike" dirty="0">
                <a:effectLst/>
                <a:latin typeface="IRANSans"/>
                <a:cs typeface="B Nazanin" panose="00000400000000000000" pitchFamily="2" charset="-78"/>
              </a:rPr>
              <a:t> منتقل می‌شود‌‌. پس، عدد ۲ به</a:t>
            </a:r>
            <a:r>
              <a:rPr lang="en-US" sz="1600" b="1" i="0" u="none" strike="noStrike" dirty="0">
                <a:effectLst/>
                <a:latin typeface="IRANSans"/>
                <a:cs typeface="B Nazanin" panose="00000400000000000000" pitchFamily="2" charset="-78"/>
              </a:rPr>
              <a:t>A </a:t>
            </a:r>
            <a:r>
              <a:rPr lang="fa-IR" sz="1600" b="1" i="0" u="none" strike="noStrike" dirty="0">
                <a:effectLst/>
                <a:latin typeface="IRANSans"/>
                <a:cs typeface="B Nazanin" panose="00000400000000000000" pitchFamily="2" charset="-78"/>
              </a:rPr>
              <a:t> منتقل شد‌ه است؛ اما مقدار</a:t>
            </a:r>
            <a:r>
              <a:rPr lang="en-US" sz="1600" b="1" i="0" u="none" strike="noStrike" dirty="0">
                <a:effectLst/>
                <a:latin typeface="IRANSans"/>
                <a:cs typeface="B Nazanin" panose="00000400000000000000" pitchFamily="2" charset="-78"/>
              </a:rPr>
              <a:t>A </a:t>
            </a:r>
            <a:r>
              <a:rPr lang="fa-IR" sz="1600" b="1" i="0" u="none" strike="noStrike" dirty="0">
                <a:effectLst/>
                <a:latin typeface="IRANSans"/>
                <a:cs typeface="B Nazanin" panose="00000400000000000000" pitchFamily="2" charset="-78"/>
              </a:rPr>
              <a:t> قبل از پایان فعالیت </a:t>
            </a:r>
            <a:r>
              <a:rPr lang="en-US" sz="1600" b="1" i="0" u="none" strike="noStrike" dirty="0">
                <a:effectLst/>
                <a:latin typeface="IRANSans"/>
                <a:cs typeface="B Nazanin" panose="00000400000000000000" pitchFamily="2" charset="-78"/>
              </a:rPr>
              <a:t>Process</a:t>
            </a:r>
            <a:r>
              <a:rPr lang="fa-IR" sz="1600" b="1" i="0" u="none" strike="noStrike" dirty="0">
                <a:effectLst/>
                <a:latin typeface="IRANSans"/>
                <a:cs typeface="B Nazanin" panose="00000400000000000000" pitchFamily="2" charset="-78"/>
              </a:rPr>
              <a:t>، تغییری نمی‌کند.</a:t>
            </a:r>
          </a:p>
          <a:p>
            <a:pPr algn="just" rtl="1">
              <a:buFont typeface="Arial" panose="020B0604020202020204" pitchFamily="34" charset="0"/>
              <a:buChar char="•"/>
            </a:pPr>
            <a:r>
              <a:rPr lang="fa-IR" sz="1600" b="1" i="0" u="none" strike="noStrike" dirty="0">
                <a:effectLst/>
                <a:latin typeface="IRANSans"/>
                <a:cs typeface="B Nazanin" panose="00000400000000000000" pitchFamily="2" charset="-78"/>
              </a:rPr>
              <a:t>در خط نهم از کد‌‌ و در ارجاع دو‌‌م‌‌، مقدار</a:t>
            </a:r>
            <a:r>
              <a:rPr lang="en-US" sz="1600" b="1" i="0" u="none" strike="noStrike" dirty="0">
                <a:effectLst/>
                <a:latin typeface="IRANSans"/>
                <a:cs typeface="B Nazanin" panose="00000400000000000000" pitchFamily="2" charset="-78"/>
              </a:rPr>
              <a:t>A </a:t>
            </a:r>
            <a:r>
              <a:rPr lang="fa-IR" sz="1600" b="1" i="0" u="none" strike="noStrike" dirty="0">
                <a:effectLst/>
                <a:latin typeface="IRANSans"/>
                <a:cs typeface="B Nazanin" panose="00000400000000000000" pitchFamily="2" charset="-78"/>
              </a:rPr>
              <a:t> به</a:t>
            </a:r>
            <a:r>
              <a:rPr lang="en-US" sz="1600" b="1" i="0" u="none" strike="noStrike" dirty="0">
                <a:effectLst/>
                <a:latin typeface="IRANSans"/>
                <a:cs typeface="B Nazanin" panose="00000400000000000000" pitchFamily="2" charset="-78"/>
              </a:rPr>
              <a:t>C‌‌ </a:t>
            </a:r>
            <a:r>
              <a:rPr lang="fa-IR" sz="1600" b="1" i="0" u="none" strike="noStrike" dirty="0">
                <a:effectLst/>
                <a:latin typeface="IRANSans"/>
                <a:cs typeface="B Nazanin" panose="00000400000000000000" pitchFamily="2" charset="-78"/>
              </a:rPr>
              <a:t> منتقل شد‌ه است.</a:t>
            </a:r>
            <a:r>
              <a:rPr lang="en-US" sz="1600" b="1" i="0" u="none" strike="noStrike" dirty="0">
                <a:effectLst/>
                <a:latin typeface="IRANSans"/>
                <a:cs typeface="B Nazanin" panose="00000400000000000000" pitchFamily="2" charset="-78"/>
              </a:rPr>
              <a:t> </a:t>
            </a:r>
            <a:r>
              <a:rPr lang="fa-IR" sz="1600" b="1" i="0" u="none" strike="noStrike" dirty="0">
                <a:effectLst/>
                <a:latin typeface="IRANSans"/>
                <a:cs typeface="B Nazanin" panose="00000400000000000000" pitchFamily="2" charset="-78"/>
              </a:rPr>
              <a:t>مقدار رجیستر </a:t>
            </a:r>
            <a:r>
              <a:rPr lang="en-US" sz="1600" b="1" i="0" u="none" strike="noStrike" dirty="0">
                <a:effectLst/>
                <a:latin typeface="IRANSans"/>
                <a:cs typeface="B Nazanin" panose="00000400000000000000" pitchFamily="2" charset="-78"/>
              </a:rPr>
              <a:t>A‌‌، </a:t>
            </a:r>
            <a:r>
              <a:rPr lang="fa-IR" sz="1600" b="1" i="0" u="none" strike="noStrike" dirty="0">
                <a:effectLst/>
                <a:latin typeface="IRANSans"/>
                <a:cs typeface="B Nazanin" panose="00000400000000000000" pitchFamily="2" charset="-78"/>
              </a:rPr>
              <a:t>قبل از فعال شد‌‌ن </a:t>
            </a:r>
            <a:r>
              <a:rPr lang="en-US" sz="1600" b="1" i="0" u="none" strike="noStrike" dirty="0">
                <a:effectLst/>
                <a:latin typeface="IRANSans"/>
                <a:cs typeface="B Nazanin" panose="00000400000000000000" pitchFamily="2" charset="-78"/>
              </a:rPr>
              <a:t>Process</a:t>
            </a:r>
            <a:r>
              <a:rPr lang="fa-IR" sz="1600" b="1" i="0" u="none" strike="noStrike" dirty="0">
                <a:effectLst/>
                <a:latin typeface="IRANSans"/>
                <a:cs typeface="B Nazanin" panose="00000400000000000000" pitchFamily="2" charset="-78"/>
              </a:rPr>
              <a:t> ۱ بود‌ه است؛ بنا‌‌بر‌‌این، عدد ۱ به </a:t>
            </a:r>
            <a:r>
              <a:rPr lang="en-US" sz="1600" b="1" i="0" u="none" strike="noStrike" dirty="0">
                <a:effectLst/>
                <a:latin typeface="IRANSans"/>
                <a:cs typeface="B Nazanin" panose="00000400000000000000" pitchFamily="2" charset="-78"/>
              </a:rPr>
              <a:t>C‌‌، </a:t>
            </a:r>
            <a:r>
              <a:rPr lang="fa-IR" sz="1600" b="1" i="0" u="none" strike="noStrike" dirty="0">
                <a:effectLst/>
                <a:latin typeface="IRANSans"/>
                <a:cs typeface="B Nazanin" panose="00000400000000000000" pitchFamily="2" charset="-78"/>
              </a:rPr>
              <a:t>منتقل می‌شود.</a:t>
            </a:r>
          </a:p>
          <a:p>
            <a:pPr algn="just" rtl="1">
              <a:buFont typeface="Arial" panose="020B0604020202020204" pitchFamily="34" charset="0"/>
              <a:buChar char="•"/>
            </a:pPr>
            <a:r>
              <a:rPr lang="fa-IR" sz="1600" b="1" i="0" u="none" strike="noStrike" dirty="0">
                <a:effectLst/>
                <a:latin typeface="IRANSans"/>
                <a:cs typeface="B Nazanin" panose="00000400000000000000" pitchFamily="2" charset="-78"/>
              </a:rPr>
              <a:t>پس از اینکه به پایان </a:t>
            </a:r>
            <a:r>
              <a:rPr lang="en-US" sz="1600" b="1" i="0" u="none" strike="noStrike" dirty="0">
                <a:effectLst/>
                <a:latin typeface="IRANSans"/>
                <a:cs typeface="B Nazanin" panose="00000400000000000000" pitchFamily="2" charset="-78"/>
              </a:rPr>
              <a:t>Process</a:t>
            </a:r>
            <a:r>
              <a:rPr lang="fa-IR" sz="1600" b="1" i="0" u="none" strike="noStrike" dirty="0">
                <a:effectLst/>
                <a:latin typeface="IRANSans"/>
                <a:cs typeface="B Nazanin" panose="00000400000000000000" pitchFamily="2" charset="-78"/>
              </a:rPr>
              <a:t> رسید‌‌یم، مقادیر رجیسترها به‌روزرسانی می‌شوند.</a:t>
            </a:r>
          </a:p>
        </p:txBody>
      </p:sp>
      <p:pic>
        <p:nvPicPr>
          <p:cNvPr id="8" name="Picture 7">
            <a:extLst>
              <a:ext uri="{FF2B5EF4-FFF2-40B4-BE49-F238E27FC236}">
                <a16:creationId xmlns:a16="http://schemas.microsoft.com/office/drawing/2014/main" id="{AE4892D6-FAE8-4986-BF8A-687A96C5C76A}"/>
              </a:ext>
            </a:extLst>
          </p:cNvPr>
          <p:cNvPicPr>
            <a:picLocks noChangeAspect="1"/>
          </p:cNvPicPr>
          <p:nvPr/>
        </p:nvPicPr>
        <p:blipFill>
          <a:blip r:embed="rId2"/>
          <a:stretch>
            <a:fillRect/>
          </a:stretch>
        </p:blipFill>
        <p:spPr>
          <a:xfrm>
            <a:off x="979117" y="1620974"/>
            <a:ext cx="4169018" cy="3132164"/>
          </a:xfrm>
          <a:prstGeom prst="rect">
            <a:avLst/>
          </a:prstGeom>
        </p:spPr>
      </p:pic>
      <p:graphicFrame>
        <p:nvGraphicFramePr>
          <p:cNvPr id="11" name="Table 11">
            <a:extLst>
              <a:ext uri="{FF2B5EF4-FFF2-40B4-BE49-F238E27FC236}">
                <a16:creationId xmlns:a16="http://schemas.microsoft.com/office/drawing/2014/main" id="{1D602AA5-7DD5-4EA3-933E-5F0DD13F653B}"/>
              </a:ext>
            </a:extLst>
          </p:cNvPr>
          <p:cNvGraphicFramePr>
            <a:graphicFrameLocks noGrp="1"/>
          </p:cNvGraphicFramePr>
          <p:nvPr>
            <p:extLst>
              <p:ext uri="{D42A27DB-BD31-4B8C-83A1-F6EECF244321}">
                <p14:modId xmlns:p14="http://schemas.microsoft.com/office/powerpoint/2010/main" val="3854292471"/>
              </p:ext>
            </p:extLst>
          </p:nvPr>
        </p:nvGraphicFramePr>
        <p:xfrm>
          <a:off x="1755275" y="5793911"/>
          <a:ext cx="2118894" cy="548640"/>
        </p:xfrm>
        <a:graphic>
          <a:graphicData uri="http://schemas.openxmlformats.org/drawingml/2006/table">
            <a:tbl>
              <a:tblPr firstRow="1" bandRow="1">
                <a:tableStyleId>{5C22544A-7EE6-4342-B048-85BDC9FD1C3A}</a:tableStyleId>
              </a:tblPr>
              <a:tblGrid>
                <a:gridCol w="706298">
                  <a:extLst>
                    <a:ext uri="{9D8B030D-6E8A-4147-A177-3AD203B41FA5}">
                      <a16:colId xmlns:a16="http://schemas.microsoft.com/office/drawing/2014/main" val="1399694535"/>
                    </a:ext>
                  </a:extLst>
                </a:gridCol>
                <a:gridCol w="706298">
                  <a:extLst>
                    <a:ext uri="{9D8B030D-6E8A-4147-A177-3AD203B41FA5}">
                      <a16:colId xmlns:a16="http://schemas.microsoft.com/office/drawing/2014/main" val="2245435162"/>
                    </a:ext>
                  </a:extLst>
                </a:gridCol>
                <a:gridCol w="706298">
                  <a:extLst>
                    <a:ext uri="{9D8B030D-6E8A-4147-A177-3AD203B41FA5}">
                      <a16:colId xmlns:a16="http://schemas.microsoft.com/office/drawing/2014/main" val="3966091812"/>
                    </a:ext>
                  </a:extLst>
                </a:gridCol>
              </a:tblGrid>
              <a:tr h="234661">
                <a:tc>
                  <a:txBody>
                    <a:bodyPr/>
                    <a:lstStyle/>
                    <a:p>
                      <a:pPr algn="ctr"/>
                      <a:r>
                        <a:rPr lang="en-US" sz="1200" dirty="0"/>
                        <a:t>A</a:t>
                      </a:r>
                    </a:p>
                  </a:txBody>
                  <a:tcPr anchor="ctr"/>
                </a:tc>
                <a:tc>
                  <a:txBody>
                    <a:bodyPr/>
                    <a:lstStyle/>
                    <a:p>
                      <a:pPr algn="ctr"/>
                      <a:r>
                        <a:rPr lang="en-US" sz="1200" dirty="0"/>
                        <a:t>B</a:t>
                      </a:r>
                    </a:p>
                  </a:txBody>
                  <a:tcPr anchor="ctr"/>
                </a:tc>
                <a:tc>
                  <a:txBody>
                    <a:bodyPr/>
                    <a:lstStyle/>
                    <a:p>
                      <a:pPr algn="ctr"/>
                      <a:r>
                        <a:rPr lang="en-US" sz="1200" dirty="0"/>
                        <a:t>C</a:t>
                      </a:r>
                    </a:p>
                  </a:txBody>
                  <a:tcPr anchor="ctr"/>
                </a:tc>
                <a:extLst>
                  <a:ext uri="{0D108BD9-81ED-4DB2-BD59-A6C34878D82A}">
                    <a16:rowId xmlns:a16="http://schemas.microsoft.com/office/drawing/2014/main" val="213387019"/>
                  </a:ext>
                </a:extLst>
              </a:tr>
              <a:tr h="234661">
                <a:tc>
                  <a:txBody>
                    <a:bodyPr/>
                    <a:lstStyle/>
                    <a:p>
                      <a:pPr algn="ctr"/>
                      <a:r>
                        <a:rPr lang="en-US" sz="1200" b="1" dirty="0"/>
                        <a:t>2</a:t>
                      </a:r>
                    </a:p>
                  </a:txBody>
                  <a:tcPr anchor="ctr"/>
                </a:tc>
                <a:tc>
                  <a:txBody>
                    <a:bodyPr/>
                    <a:lstStyle/>
                    <a:p>
                      <a:pPr algn="ctr"/>
                      <a:r>
                        <a:rPr lang="en-US" sz="1200" b="1" dirty="0"/>
                        <a:t>2</a:t>
                      </a:r>
                    </a:p>
                  </a:txBody>
                  <a:tcPr anchor="ctr"/>
                </a:tc>
                <a:tc>
                  <a:txBody>
                    <a:bodyPr/>
                    <a:lstStyle/>
                    <a:p>
                      <a:pPr algn="ctr"/>
                      <a:r>
                        <a:rPr lang="en-US" sz="1200" b="1" dirty="0"/>
                        <a:t>1</a:t>
                      </a:r>
                    </a:p>
                  </a:txBody>
                  <a:tcPr anchor="ctr"/>
                </a:tc>
                <a:extLst>
                  <a:ext uri="{0D108BD9-81ED-4DB2-BD59-A6C34878D82A}">
                    <a16:rowId xmlns:a16="http://schemas.microsoft.com/office/drawing/2014/main" val="3771688926"/>
                  </a:ext>
                </a:extLst>
              </a:tr>
            </a:tbl>
          </a:graphicData>
        </a:graphic>
      </p:graphicFrame>
      <p:graphicFrame>
        <p:nvGraphicFramePr>
          <p:cNvPr id="12" name="Table 11">
            <a:extLst>
              <a:ext uri="{FF2B5EF4-FFF2-40B4-BE49-F238E27FC236}">
                <a16:creationId xmlns:a16="http://schemas.microsoft.com/office/drawing/2014/main" id="{336F3D1E-8F8C-4103-9B6B-3FBD2B17FAB2}"/>
              </a:ext>
            </a:extLst>
          </p:cNvPr>
          <p:cNvGraphicFramePr>
            <a:graphicFrameLocks noGrp="1"/>
          </p:cNvGraphicFramePr>
          <p:nvPr>
            <p:extLst>
              <p:ext uri="{D42A27DB-BD31-4B8C-83A1-F6EECF244321}">
                <p14:modId xmlns:p14="http://schemas.microsoft.com/office/powerpoint/2010/main" val="1440725891"/>
              </p:ext>
            </p:extLst>
          </p:nvPr>
        </p:nvGraphicFramePr>
        <p:xfrm>
          <a:off x="6110683" y="3911700"/>
          <a:ext cx="2118894" cy="548640"/>
        </p:xfrm>
        <a:graphic>
          <a:graphicData uri="http://schemas.openxmlformats.org/drawingml/2006/table">
            <a:tbl>
              <a:tblPr firstRow="1" bandRow="1">
                <a:tableStyleId>{5C22544A-7EE6-4342-B048-85BDC9FD1C3A}</a:tableStyleId>
              </a:tblPr>
              <a:tblGrid>
                <a:gridCol w="706298">
                  <a:extLst>
                    <a:ext uri="{9D8B030D-6E8A-4147-A177-3AD203B41FA5}">
                      <a16:colId xmlns:a16="http://schemas.microsoft.com/office/drawing/2014/main" val="1399694535"/>
                    </a:ext>
                  </a:extLst>
                </a:gridCol>
                <a:gridCol w="706298">
                  <a:extLst>
                    <a:ext uri="{9D8B030D-6E8A-4147-A177-3AD203B41FA5}">
                      <a16:colId xmlns:a16="http://schemas.microsoft.com/office/drawing/2014/main" val="2245435162"/>
                    </a:ext>
                  </a:extLst>
                </a:gridCol>
                <a:gridCol w="706298">
                  <a:extLst>
                    <a:ext uri="{9D8B030D-6E8A-4147-A177-3AD203B41FA5}">
                      <a16:colId xmlns:a16="http://schemas.microsoft.com/office/drawing/2014/main" val="3966091812"/>
                    </a:ext>
                  </a:extLst>
                </a:gridCol>
              </a:tblGrid>
              <a:tr h="234661">
                <a:tc>
                  <a:txBody>
                    <a:bodyPr/>
                    <a:lstStyle/>
                    <a:p>
                      <a:pPr algn="ctr"/>
                      <a:r>
                        <a:rPr lang="en-US" sz="1200" dirty="0"/>
                        <a:t>A</a:t>
                      </a:r>
                    </a:p>
                  </a:txBody>
                  <a:tcPr anchor="ctr"/>
                </a:tc>
                <a:tc>
                  <a:txBody>
                    <a:bodyPr/>
                    <a:lstStyle/>
                    <a:p>
                      <a:pPr algn="ctr"/>
                      <a:r>
                        <a:rPr lang="en-US" sz="1200" dirty="0"/>
                        <a:t>B</a:t>
                      </a:r>
                    </a:p>
                  </a:txBody>
                  <a:tcPr anchor="ctr"/>
                </a:tc>
                <a:tc>
                  <a:txBody>
                    <a:bodyPr/>
                    <a:lstStyle/>
                    <a:p>
                      <a:pPr algn="ctr"/>
                      <a:r>
                        <a:rPr lang="en-US" sz="1200" dirty="0"/>
                        <a:t>C</a:t>
                      </a:r>
                    </a:p>
                  </a:txBody>
                  <a:tcPr anchor="ctr"/>
                </a:tc>
                <a:extLst>
                  <a:ext uri="{0D108BD9-81ED-4DB2-BD59-A6C34878D82A}">
                    <a16:rowId xmlns:a16="http://schemas.microsoft.com/office/drawing/2014/main" val="213387019"/>
                  </a:ext>
                </a:extLst>
              </a:tr>
              <a:tr h="234661">
                <a:tc>
                  <a:txBody>
                    <a:bodyPr/>
                    <a:lstStyle/>
                    <a:p>
                      <a:pPr algn="ctr"/>
                      <a:r>
                        <a:rPr lang="en-US" sz="1200" b="1" dirty="0"/>
                        <a:t>1</a:t>
                      </a:r>
                    </a:p>
                  </a:txBody>
                  <a:tcPr anchor="ctr"/>
                </a:tc>
                <a:tc>
                  <a:txBody>
                    <a:bodyPr/>
                    <a:lstStyle/>
                    <a:p>
                      <a:pPr algn="ctr"/>
                      <a:r>
                        <a:rPr lang="en-US" sz="1200" b="1" dirty="0"/>
                        <a:t>2</a:t>
                      </a:r>
                    </a:p>
                  </a:txBody>
                  <a:tcPr anchor="ctr"/>
                </a:tc>
                <a:tc>
                  <a:txBody>
                    <a:bodyPr/>
                    <a:lstStyle/>
                    <a:p>
                      <a:pPr algn="ctr"/>
                      <a:r>
                        <a:rPr lang="en-US" sz="1200" b="1" dirty="0"/>
                        <a:t>3</a:t>
                      </a:r>
                    </a:p>
                  </a:txBody>
                  <a:tcPr anchor="ctr"/>
                </a:tc>
                <a:extLst>
                  <a:ext uri="{0D108BD9-81ED-4DB2-BD59-A6C34878D82A}">
                    <a16:rowId xmlns:a16="http://schemas.microsoft.com/office/drawing/2014/main" val="3771688926"/>
                  </a:ext>
                </a:extLst>
              </a:tr>
            </a:tbl>
          </a:graphicData>
        </a:graphic>
      </p:graphicFrame>
    </p:spTree>
    <p:extLst>
      <p:ext uri="{BB962C8B-B14F-4D97-AF65-F5344CB8AC3E}">
        <p14:creationId xmlns:p14="http://schemas.microsoft.com/office/powerpoint/2010/main" val="1565298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4457178" cy="797899"/>
          </a:xfrm>
        </p:spPr>
        <p:txBody>
          <a:bodyPr>
            <a:normAutofit/>
          </a:bodyPr>
          <a:lstStyle/>
          <a:p>
            <a:pPr rtl="1"/>
            <a:r>
              <a:rPr lang="fa-IR" sz="3600" dirty="0">
                <a:cs typeface="B Nazanin" panose="00000400000000000000" pitchFamily="2" charset="-78"/>
              </a:rPr>
              <a:t>ساختار </a:t>
            </a:r>
            <a:r>
              <a:rPr lang="en-US" sz="3600" dirty="0">
                <a:cs typeface="B Nazanin" panose="00000400000000000000" pitchFamily="2" charset="-78"/>
              </a:rPr>
              <a:t>if then else</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17</a:t>
            </a:fld>
            <a:endParaRPr lang="en-US"/>
          </a:p>
        </p:txBody>
      </p:sp>
      <p:sp>
        <p:nvSpPr>
          <p:cNvPr id="6" name="Content Placeholder 2">
            <a:extLst>
              <a:ext uri="{FF2B5EF4-FFF2-40B4-BE49-F238E27FC236}">
                <a16:creationId xmlns:a16="http://schemas.microsoft.com/office/drawing/2014/main" id="{3B1A17AA-E7FE-478D-BC18-FBDE602ACFDA}"/>
              </a:ext>
            </a:extLst>
          </p:cNvPr>
          <p:cNvSpPr txBox="1">
            <a:spLocks/>
          </p:cNvSpPr>
          <p:nvPr/>
        </p:nvSpPr>
        <p:spPr>
          <a:xfrm>
            <a:off x="695299" y="1756611"/>
            <a:ext cx="2132121" cy="1509781"/>
          </a:xfrm>
          <a:prstGeom prst="rect">
            <a:avLst/>
          </a:prstGeom>
          <a:ln w="19050">
            <a:solidFill>
              <a:schemeClr val="tx1"/>
            </a:solidFill>
          </a:ln>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400" b="1" dirty="0">
                <a:cs typeface="B Nazanin" panose="00000400000000000000" pitchFamily="2" charset="-78"/>
              </a:rPr>
              <a:t>if </a:t>
            </a:r>
            <a:r>
              <a:rPr lang="en-US" sz="1400" b="1" dirty="0">
                <a:solidFill>
                  <a:schemeClr val="tx1">
                    <a:lumMod val="50000"/>
                    <a:lumOff val="50000"/>
                  </a:schemeClr>
                </a:solidFill>
                <a:cs typeface="B Nazanin" panose="00000400000000000000" pitchFamily="2" charset="-78"/>
              </a:rPr>
              <a:t>( condition ) </a:t>
            </a:r>
            <a:r>
              <a:rPr lang="en-US" sz="1400" b="1" dirty="0">
                <a:cs typeface="B Nazanin" panose="00000400000000000000" pitchFamily="2" charset="-78"/>
              </a:rPr>
              <a:t>then</a:t>
            </a:r>
          </a:p>
          <a:p>
            <a:pPr marL="0" indent="0">
              <a:buNone/>
            </a:pPr>
            <a:r>
              <a:rPr lang="en-US" sz="1400" b="1" dirty="0">
                <a:cs typeface="B Nazanin" panose="00000400000000000000" pitchFamily="2" charset="-78"/>
              </a:rPr>
              <a:t> </a:t>
            </a:r>
            <a:r>
              <a:rPr lang="en-US" sz="1400" b="1" dirty="0">
                <a:solidFill>
                  <a:schemeClr val="tx1">
                    <a:lumMod val="50000"/>
                    <a:lumOff val="50000"/>
                  </a:schemeClr>
                </a:solidFill>
                <a:cs typeface="B Nazanin" panose="00000400000000000000" pitchFamily="2" charset="-78"/>
              </a:rPr>
              <a:t>do something ;</a:t>
            </a:r>
          </a:p>
          <a:p>
            <a:pPr marL="0" indent="0">
              <a:buNone/>
            </a:pPr>
            <a:r>
              <a:rPr lang="en-US" sz="1400" b="1" dirty="0">
                <a:cs typeface="B Nazanin" panose="00000400000000000000" pitchFamily="2" charset="-78"/>
              </a:rPr>
              <a:t>else</a:t>
            </a:r>
          </a:p>
          <a:p>
            <a:pPr marL="0" indent="0">
              <a:buNone/>
            </a:pPr>
            <a:r>
              <a:rPr lang="en-US" sz="1400" b="1" dirty="0">
                <a:cs typeface="B Nazanin" panose="00000400000000000000" pitchFamily="2" charset="-78"/>
              </a:rPr>
              <a:t> </a:t>
            </a:r>
            <a:r>
              <a:rPr lang="en-US" sz="1400" b="1" dirty="0">
                <a:solidFill>
                  <a:schemeClr val="tx1">
                    <a:lumMod val="50000"/>
                    <a:lumOff val="50000"/>
                  </a:schemeClr>
                </a:solidFill>
                <a:cs typeface="B Nazanin" panose="00000400000000000000" pitchFamily="2" charset="-78"/>
              </a:rPr>
              <a:t>do something different ;</a:t>
            </a:r>
          </a:p>
          <a:p>
            <a:pPr marL="0" indent="0">
              <a:buNone/>
            </a:pPr>
            <a:r>
              <a:rPr lang="en-US" sz="1400" b="1" dirty="0">
                <a:cs typeface="B Nazanin" panose="00000400000000000000" pitchFamily="2" charset="-78"/>
              </a:rPr>
              <a:t>end if ;</a:t>
            </a:r>
          </a:p>
        </p:txBody>
      </p:sp>
      <p:pic>
        <p:nvPicPr>
          <p:cNvPr id="7" name="Picture 6">
            <a:extLst>
              <a:ext uri="{FF2B5EF4-FFF2-40B4-BE49-F238E27FC236}">
                <a16:creationId xmlns:a16="http://schemas.microsoft.com/office/drawing/2014/main" id="{E985A622-12D6-45C5-A253-23E8CB1A46AC}"/>
              </a:ext>
            </a:extLst>
          </p:cNvPr>
          <p:cNvPicPr>
            <a:picLocks noChangeAspect="1"/>
          </p:cNvPicPr>
          <p:nvPr/>
        </p:nvPicPr>
        <p:blipFill>
          <a:blip r:embed="rId2"/>
          <a:stretch>
            <a:fillRect/>
          </a:stretch>
        </p:blipFill>
        <p:spPr>
          <a:xfrm>
            <a:off x="1204248" y="3348956"/>
            <a:ext cx="1277229" cy="1391507"/>
          </a:xfrm>
          <a:prstGeom prst="rect">
            <a:avLst/>
          </a:prstGeom>
        </p:spPr>
      </p:pic>
      <p:pic>
        <p:nvPicPr>
          <p:cNvPr id="9" name="Picture 8">
            <a:extLst>
              <a:ext uri="{FF2B5EF4-FFF2-40B4-BE49-F238E27FC236}">
                <a16:creationId xmlns:a16="http://schemas.microsoft.com/office/drawing/2014/main" id="{D8E19D2C-C18B-4171-A801-8B728BBD09FC}"/>
              </a:ext>
            </a:extLst>
          </p:cNvPr>
          <p:cNvPicPr>
            <a:picLocks noChangeAspect="1"/>
          </p:cNvPicPr>
          <p:nvPr/>
        </p:nvPicPr>
        <p:blipFill>
          <a:blip r:embed="rId3"/>
          <a:stretch>
            <a:fillRect/>
          </a:stretch>
        </p:blipFill>
        <p:spPr>
          <a:xfrm>
            <a:off x="1017770" y="4823027"/>
            <a:ext cx="1650186" cy="1391508"/>
          </a:xfrm>
          <a:prstGeom prst="rect">
            <a:avLst/>
          </a:prstGeom>
        </p:spPr>
      </p:pic>
      <p:sp>
        <p:nvSpPr>
          <p:cNvPr id="15" name="TextBox 14">
            <a:extLst>
              <a:ext uri="{FF2B5EF4-FFF2-40B4-BE49-F238E27FC236}">
                <a16:creationId xmlns:a16="http://schemas.microsoft.com/office/drawing/2014/main" id="{1EDF2F19-850C-4878-86F1-B7325F6EED38}"/>
              </a:ext>
            </a:extLst>
          </p:cNvPr>
          <p:cNvSpPr txBox="1"/>
          <p:nvPr/>
        </p:nvSpPr>
        <p:spPr>
          <a:xfrm>
            <a:off x="3104147" y="1472292"/>
            <a:ext cx="4062252" cy="4832092"/>
          </a:xfrm>
          <a:prstGeom prst="rect">
            <a:avLst/>
          </a:prstGeom>
          <a:noFill/>
          <a:ln w="19050">
            <a:solidFill>
              <a:schemeClr val="tx1"/>
            </a:solidFill>
          </a:ln>
        </p:spPr>
        <p:txBody>
          <a:bodyPr wrap="square">
            <a:spAutoFit/>
          </a:bodyPr>
          <a:lstStyle/>
          <a:p>
            <a:r>
              <a:rPr lang="en-US" sz="1400" b="1" dirty="0"/>
              <a:t>entity MUX4to1_if </a:t>
            </a:r>
            <a:r>
              <a:rPr lang="en-US" sz="1400" b="1" dirty="0" err="1"/>
              <a:t>iS</a:t>
            </a:r>
            <a:endParaRPr lang="en-US" sz="1400" b="1" dirty="0"/>
          </a:p>
          <a:p>
            <a:r>
              <a:rPr lang="en-US" sz="1400" b="1" dirty="0"/>
              <a:t>    Port ( </a:t>
            </a:r>
          </a:p>
          <a:p>
            <a:r>
              <a:rPr lang="en-US" sz="1400" b="1" dirty="0"/>
              <a:t>        A, B, C, D: in    STD_LOGIC;</a:t>
            </a:r>
          </a:p>
          <a:p>
            <a:r>
              <a:rPr lang="en-US" sz="1400" b="1" dirty="0"/>
              <a:t>        S : in    STD_LOGIC_VECTOR (1 </a:t>
            </a:r>
            <a:r>
              <a:rPr lang="en-US" sz="1400" b="1" dirty="0" err="1"/>
              <a:t>downto</a:t>
            </a:r>
            <a:r>
              <a:rPr lang="en-US" sz="1400" b="1" dirty="0"/>
              <a:t> 0);</a:t>
            </a:r>
          </a:p>
          <a:p>
            <a:r>
              <a:rPr lang="en-US" sz="1400" b="1" dirty="0"/>
              <a:t>        F : out          STD_LOGIC        );</a:t>
            </a:r>
          </a:p>
          <a:p>
            <a:r>
              <a:rPr lang="en-US" sz="1400" b="1" dirty="0"/>
              <a:t>end MUX4to1_if;</a:t>
            </a:r>
          </a:p>
          <a:p>
            <a:endParaRPr lang="en-US" sz="1400" b="1" dirty="0"/>
          </a:p>
          <a:p>
            <a:r>
              <a:rPr lang="en-US" sz="1400" b="1" dirty="0"/>
              <a:t>architecture Behavioral </a:t>
            </a:r>
            <a:r>
              <a:rPr lang="en-US" sz="1400" b="1" dirty="0" err="1"/>
              <a:t>oF</a:t>
            </a:r>
            <a:r>
              <a:rPr lang="en-US" sz="1400" b="1" dirty="0"/>
              <a:t> MUX4to1_if is</a:t>
            </a:r>
          </a:p>
          <a:p>
            <a:r>
              <a:rPr lang="en-US" sz="1400" b="1" dirty="0"/>
              <a:t>begin</a:t>
            </a:r>
          </a:p>
          <a:p>
            <a:r>
              <a:rPr lang="en-US" sz="1400" b="1" dirty="0"/>
              <a:t>  process(A,B,C,D,S)</a:t>
            </a:r>
          </a:p>
          <a:p>
            <a:r>
              <a:rPr lang="en-US" sz="1400" b="1" dirty="0"/>
              <a:t>  begin </a:t>
            </a:r>
          </a:p>
          <a:p>
            <a:r>
              <a:rPr lang="en-US" sz="1400" b="1" dirty="0"/>
              <a:t>    if (S = "00") then</a:t>
            </a:r>
          </a:p>
          <a:p>
            <a:r>
              <a:rPr lang="en-US" sz="1400" b="1" dirty="0"/>
              <a:t>      F    &lt;=    A;</a:t>
            </a:r>
          </a:p>
          <a:p>
            <a:r>
              <a:rPr lang="en-US" sz="1400" b="1" dirty="0"/>
              <a:t>    </a:t>
            </a:r>
            <a:r>
              <a:rPr lang="en-US" sz="1400" b="1" dirty="0" err="1"/>
              <a:t>elsif</a:t>
            </a:r>
            <a:r>
              <a:rPr lang="en-US" sz="1400" b="1" dirty="0"/>
              <a:t> (S = "01") then  </a:t>
            </a:r>
          </a:p>
          <a:p>
            <a:r>
              <a:rPr lang="en-US" sz="1400" b="1" dirty="0"/>
              <a:t>      F    &lt;=    B;</a:t>
            </a:r>
          </a:p>
          <a:p>
            <a:r>
              <a:rPr lang="en-US" sz="1400" b="1" dirty="0"/>
              <a:t>    </a:t>
            </a:r>
            <a:r>
              <a:rPr lang="en-US" sz="1400" b="1" dirty="0" err="1"/>
              <a:t>elsif</a:t>
            </a:r>
            <a:r>
              <a:rPr lang="en-US" sz="1400" b="1" dirty="0"/>
              <a:t> (S = "10") then  </a:t>
            </a:r>
          </a:p>
          <a:p>
            <a:r>
              <a:rPr lang="en-US" sz="1400" b="1" dirty="0"/>
              <a:t>      F    &lt;=    C;</a:t>
            </a:r>
          </a:p>
          <a:p>
            <a:r>
              <a:rPr lang="en-US" sz="1400" b="1" dirty="0"/>
              <a:t>    else  </a:t>
            </a:r>
          </a:p>
          <a:p>
            <a:r>
              <a:rPr lang="en-US" sz="1400" b="1" dirty="0"/>
              <a:t>      F    &lt;=    D;</a:t>
            </a:r>
          </a:p>
          <a:p>
            <a:r>
              <a:rPr lang="en-US" sz="1400" b="1" dirty="0"/>
              <a:t>    end if;</a:t>
            </a:r>
          </a:p>
          <a:p>
            <a:r>
              <a:rPr lang="en-US" sz="1400" b="1" dirty="0"/>
              <a:t>end process;</a:t>
            </a:r>
          </a:p>
          <a:p>
            <a:r>
              <a:rPr lang="en-US" sz="1400" b="1" dirty="0"/>
              <a:t>end Behavioral;</a:t>
            </a:r>
          </a:p>
        </p:txBody>
      </p:sp>
      <p:sp>
        <p:nvSpPr>
          <p:cNvPr id="8" name="TextBox 7">
            <a:extLst>
              <a:ext uri="{FF2B5EF4-FFF2-40B4-BE49-F238E27FC236}">
                <a16:creationId xmlns:a16="http://schemas.microsoft.com/office/drawing/2014/main" id="{854D1AC9-1E66-4846-9ED6-465D4238763F}"/>
              </a:ext>
            </a:extLst>
          </p:cNvPr>
          <p:cNvSpPr txBox="1"/>
          <p:nvPr/>
        </p:nvSpPr>
        <p:spPr>
          <a:xfrm>
            <a:off x="7443126" y="1472292"/>
            <a:ext cx="4062252" cy="4616648"/>
          </a:xfrm>
          <a:prstGeom prst="rect">
            <a:avLst/>
          </a:prstGeom>
          <a:noFill/>
          <a:ln w="19050">
            <a:solidFill>
              <a:schemeClr val="tx1"/>
            </a:solidFill>
          </a:ln>
        </p:spPr>
        <p:txBody>
          <a:bodyPr wrap="square">
            <a:spAutoFit/>
          </a:bodyPr>
          <a:lstStyle/>
          <a:p>
            <a:r>
              <a:rPr lang="en-US" sz="1400" b="1" dirty="0"/>
              <a:t>entity MUX4to1_if </a:t>
            </a:r>
            <a:r>
              <a:rPr lang="en-US" sz="1400" b="1" dirty="0" err="1"/>
              <a:t>iS</a:t>
            </a:r>
            <a:endParaRPr lang="en-US" sz="1400" b="1" dirty="0"/>
          </a:p>
          <a:p>
            <a:r>
              <a:rPr lang="en-US" sz="1400" b="1" dirty="0"/>
              <a:t>    Port ( </a:t>
            </a:r>
          </a:p>
          <a:p>
            <a:r>
              <a:rPr lang="en-US" sz="1400" b="1" dirty="0"/>
              <a:t>        A, B, C, D: in    STD_LOGIC;</a:t>
            </a:r>
          </a:p>
          <a:p>
            <a:r>
              <a:rPr lang="en-US" sz="1400" b="1" dirty="0"/>
              <a:t>        S : in    STD_LOGIC_VECTOR (1 </a:t>
            </a:r>
            <a:r>
              <a:rPr lang="en-US" sz="1400" b="1" dirty="0" err="1"/>
              <a:t>downto</a:t>
            </a:r>
            <a:r>
              <a:rPr lang="en-US" sz="1400" b="1" dirty="0"/>
              <a:t> 0);</a:t>
            </a:r>
          </a:p>
          <a:p>
            <a:r>
              <a:rPr lang="en-US" sz="1400" b="1" dirty="0"/>
              <a:t>        F : out          STD_LOGIC       );</a:t>
            </a:r>
          </a:p>
          <a:p>
            <a:r>
              <a:rPr lang="en-US" sz="1400" b="1" dirty="0"/>
              <a:t>end MUX4to1_if;</a:t>
            </a:r>
          </a:p>
          <a:p>
            <a:endParaRPr lang="en-US" sz="1400" b="1" dirty="0"/>
          </a:p>
          <a:p>
            <a:r>
              <a:rPr lang="en-US" sz="1400" b="1" dirty="0"/>
              <a:t>architecture Behavioral </a:t>
            </a:r>
            <a:r>
              <a:rPr lang="en-US" sz="1400" b="1" dirty="0" err="1"/>
              <a:t>oF</a:t>
            </a:r>
            <a:r>
              <a:rPr lang="en-US" sz="1400" b="1" dirty="0"/>
              <a:t> MUX4to1_if is</a:t>
            </a:r>
          </a:p>
          <a:p>
            <a:r>
              <a:rPr lang="en-US" sz="1400" b="1" dirty="0"/>
              <a:t>begin</a:t>
            </a:r>
          </a:p>
          <a:p>
            <a:r>
              <a:rPr lang="en-US" sz="1400" b="1" dirty="0"/>
              <a:t>  process(A,B,C,D,S)</a:t>
            </a:r>
          </a:p>
          <a:p>
            <a:r>
              <a:rPr lang="en-US" sz="1400" b="1" dirty="0"/>
              <a:t>  begin</a:t>
            </a:r>
          </a:p>
          <a:p>
            <a:r>
              <a:rPr lang="en-US" sz="1400" b="1" dirty="0"/>
              <a:t>      F    &lt;=    D;    </a:t>
            </a:r>
          </a:p>
          <a:p>
            <a:r>
              <a:rPr lang="en-US" sz="1400" b="1" dirty="0"/>
              <a:t>    if (S = "00") then</a:t>
            </a:r>
          </a:p>
          <a:p>
            <a:r>
              <a:rPr lang="en-US" sz="1400" b="1" dirty="0"/>
              <a:t>      F    &lt;=    A;</a:t>
            </a:r>
          </a:p>
          <a:p>
            <a:r>
              <a:rPr lang="en-US" sz="1400" b="1" dirty="0"/>
              <a:t>    </a:t>
            </a:r>
            <a:r>
              <a:rPr lang="en-US" sz="1400" b="1" dirty="0" err="1"/>
              <a:t>elsif</a:t>
            </a:r>
            <a:r>
              <a:rPr lang="en-US" sz="1400" b="1" dirty="0"/>
              <a:t> (S = "01") then  </a:t>
            </a:r>
          </a:p>
          <a:p>
            <a:r>
              <a:rPr lang="en-US" sz="1400" b="1" dirty="0"/>
              <a:t>      F    &lt;=    B;</a:t>
            </a:r>
          </a:p>
          <a:p>
            <a:r>
              <a:rPr lang="en-US" sz="1400" b="1" dirty="0"/>
              <a:t>    </a:t>
            </a:r>
            <a:r>
              <a:rPr lang="en-US" sz="1400" b="1" dirty="0" err="1"/>
              <a:t>elsif</a:t>
            </a:r>
            <a:r>
              <a:rPr lang="en-US" sz="1400" b="1" dirty="0"/>
              <a:t> (S = "10") then  </a:t>
            </a:r>
          </a:p>
          <a:p>
            <a:r>
              <a:rPr lang="en-US" sz="1400" b="1" dirty="0"/>
              <a:t>      F    &lt;=    C;</a:t>
            </a:r>
          </a:p>
          <a:p>
            <a:r>
              <a:rPr lang="en-US" sz="1400" b="1" dirty="0"/>
              <a:t>end if;</a:t>
            </a:r>
          </a:p>
          <a:p>
            <a:r>
              <a:rPr lang="en-US" sz="1400" b="1" dirty="0"/>
              <a:t>end process;</a:t>
            </a:r>
          </a:p>
          <a:p>
            <a:r>
              <a:rPr lang="en-US" sz="1400" b="1" dirty="0"/>
              <a:t>end Behavioral;</a:t>
            </a:r>
          </a:p>
        </p:txBody>
      </p:sp>
      <p:sp>
        <p:nvSpPr>
          <p:cNvPr id="3" name="Rectangle: Rounded Corners 2">
            <a:extLst>
              <a:ext uri="{FF2B5EF4-FFF2-40B4-BE49-F238E27FC236}">
                <a16:creationId xmlns:a16="http://schemas.microsoft.com/office/drawing/2014/main" id="{B9B83F73-BC8C-43FC-BF5C-E293114D9B7D}"/>
              </a:ext>
            </a:extLst>
          </p:cNvPr>
          <p:cNvSpPr/>
          <p:nvPr/>
        </p:nvSpPr>
        <p:spPr>
          <a:xfrm>
            <a:off x="3290626" y="5161548"/>
            <a:ext cx="1233248" cy="44072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2CB804-2A1B-4031-96FA-802D2B3DBBAC}"/>
              </a:ext>
            </a:extLst>
          </p:cNvPr>
          <p:cNvSpPr/>
          <p:nvPr/>
        </p:nvSpPr>
        <p:spPr>
          <a:xfrm>
            <a:off x="7722751" y="3840776"/>
            <a:ext cx="1120460" cy="27402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Connector: Curved 12">
            <a:extLst>
              <a:ext uri="{FF2B5EF4-FFF2-40B4-BE49-F238E27FC236}">
                <a16:creationId xmlns:a16="http://schemas.microsoft.com/office/drawing/2014/main" id="{688EFE65-8FAB-4E14-8833-2096E6E00C48}"/>
              </a:ext>
            </a:extLst>
          </p:cNvPr>
          <p:cNvCxnSpPr>
            <a:stCxn id="3" idx="3"/>
            <a:endCxn id="10" idx="1"/>
          </p:cNvCxnSpPr>
          <p:nvPr/>
        </p:nvCxnSpPr>
        <p:spPr>
          <a:xfrm flipV="1">
            <a:off x="4523874" y="3977789"/>
            <a:ext cx="3198877" cy="1404124"/>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079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p:txBody>
          <a:bodyPr/>
          <a:lstStyle/>
          <a:p>
            <a:r>
              <a:rPr lang="fa-IR" dirty="0">
                <a:cs typeface="B Nazanin" panose="00000400000000000000" pitchFamily="2" charset="-78"/>
              </a:rPr>
              <a:t>آزمایش</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18</a:t>
            </a:fld>
            <a:endParaRPr lang="en-US"/>
          </a:p>
        </p:txBody>
      </p:sp>
      <p:sp>
        <p:nvSpPr>
          <p:cNvPr id="6" name="Content Placeholder 2">
            <a:extLst>
              <a:ext uri="{FF2B5EF4-FFF2-40B4-BE49-F238E27FC236}">
                <a16:creationId xmlns:a16="http://schemas.microsoft.com/office/drawing/2014/main" id="{3B1A17AA-E7FE-478D-BC18-FBDE602ACFDA}"/>
              </a:ext>
            </a:extLst>
          </p:cNvPr>
          <p:cNvSpPr txBox="1">
            <a:spLocks/>
          </p:cNvSpPr>
          <p:nvPr/>
        </p:nvSpPr>
        <p:spPr>
          <a:xfrm>
            <a:off x="951979" y="1833638"/>
            <a:ext cx="10173222" cy="456145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b="1" dirty="0">
                <a:cs typeface="B Nazanin" panose="00000400000000000000" pitchFamily="2" charset="-78"/>
              </a:rPr>
              <a:t>کد قابل سنتز و شکل موج خروجی فلیپ فلاپ </a:t>
            </a:r>
            <a:r>
              <a:rPr lang="en-US" b="1" dirty="0">
                <a:cs typeface="B Nazanin" panose="00000400000000000000" pitchFamily="2" charset="-78"/>
              </a:rPr>
              <a:t>T</a:t>
            </a:r>
            <a:r>
              <a:rPr lang="fa-IR" b="1">
                <a:cs typeface="B Nazanin" panose="00000400000000000000" pitchFamily="2" charset="-78"/>
              </a:rPr>
              <a:t> با </a:t>
            </a:r>
            <a:r>
              <a:rPr lang="fa-IR" b="1" dirty="0">
                <a:cs typeface="B Nazanin" panose="00000400000000000000" pitchFamily="2" charset="-78"/>
              </a:rPr>
              <a:t>استفاده از </a:t>
            </a:r>
            <a:r>
              <a:rPr lang="en-US" b="1" dirty="0">
                <a:cs typeface="B Nazanin" panose="00000400000000000000" pitchFamily="2" charset="-78"/>
              </a:rPr>
              <a:t>process</a:t>
            </a:r>
            <a:endParaRPr lang="fa-IR" b="1" dirty="0">
              <a:cs typeface="B Nazanin" panose="00000400000000000000" pitchFamily="2" charset="-78"/>
            </a:endParaRPr>
          </a:p>
          <a:p>
            <a:pPr algn="just" rtl="1">
              <a:buFont typeface="Arial" panose="020B0604020202020204" pitchFamily="34" charset="0"/>
              <a:buChar char="•"/>
            </a:pPr>
            <a:r>
              <a:rPr lang="fa-IR" b="1" dirty="0">
                <a:cs typeface="B Nazanin" panose="00000400000000000000" pitchFamily="2" charset="-78"/>
              </a:rPr>
              <a:t>یک نمونه شمارنده همزمان </a:t>
            </a:r>
            <a:r>
              <a:rPr lang="en-US" b="1" dirty="0">
                <a:cs typeface="B Nazanin" panose="00000400000000000000" pitchFamily="2" charset="-78"/>
              </a:rPr>
              <a:t>(synchronous)</a:t>
            </a:r>
            <a:r>
              <a:rPr lang="fa-IR" b="1" dirty="0">
                <a:cs typeface="B Nazanin" panose="00000400000000000000" pitchFamily="2" charset="-78"/>
              </a:rPr>
              <a:t> را معرفی کنید و راجع به عملکرد آن توضیح دهید. (نیازی به کد نیست)</a:t>
            </a:r>
          </a:p>
          <a:p>
            <a:pPr algn="just" rtl="1">
              <a:buFont typeface="Arial" panose="020B0604020202020204" pitchFamily="34" charset="0"/>
              <a:buChar char="•"/>
            </a:pPr>
            <a:endParaRPr lang="fa-IR" b="1" dirty="0">
              <a:cs typeface="B Nazanin" panose="00000400000000000000" pitchFamily="2" charset="-78"/>
            </a:endParaRPr>
          </a:p>
        </p:txBody>
      </p:sp>
    </p:spTree>
    <p:extLst>
      <p:ext uri="{BB962C8B-B14F-4D97-AF65-F5344CB8AC3E}">
        <p14:creationId xmlns:p14="http://schemas.microsoft.com/office/powerpoint/2010/main" val="22734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B76B-A9D2-474D-A4A2-0B768135885C}"/>
              </a:ext>
            </a:extLst>
          </p:cNvPr>
          <p:cNvSpPr>
            <a:spLocks noGrp="1"/>
          </p:cNvSpPr>
          <p:nvPr>
            <p:ph type="title"/>
          </p:nvPr>
        </p:nvSpPr>
        <p:spPr>
          <a:xfrm>
            <a:off x="5028156" y="809198"/>
            <a:ext cx="2135688" cy="1371600"/>
          </a:xfrm>
        </p:spPr>
        <p:txBody>
          <a:bodyPr>
            <a:normAutofit/>
          </a:bodyPr>
          <a:lstStyle/>
          <a:p>
            <a:pPr algn="ctr" rtl="1"/>
            <a:r>
              <a:rPr lang="fa-IR" sz="4000" dirty="0">
                <a:cs typeface="B Nazanin" panose="00000400000000000000" pitchFamily="2" charset="-78"/>
              </a:rPr>
              <a:t>جلسه ششم</a:t>
            </a:r>
            <a:endParaRPr lang="en-US" sz="40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C9DA5F49-1250-44E6-BCA5-D189940B11E6}"/>
              </a:ext>
            </a:extLst>
          </p:cNvPr>
          <p:cNvSpPr>
            <a:spLocks noGrp="1"/>
          </p:cNvSpPr>
          <p:nvPr>
            <p:ph type="sldNum" sz="quarter" idx="12"/>
          </p:nvPr>
        </p:nvSpPr>
        <p:spPr/>
        <p:txBody>
          <a:bodyPr/>
          <a:lstStyle/>
          <a:p>
            <a:fld id="{35A3A1A0-FE44-40F2-B3FB-B78369627520}" type="slidenum">
              <a:rPr lang="en-US" smtClean="0"/>
              <a:t>2</a:t>
            </a:fld>
            <a:endParaRPr lang="en-US"/>
          </a:p>
        </p:txBody>
      </p:sp>
      <p:sp>
        <p:nvSpPr>
          <p:cNvPr id="4" name="Title 1">
            <a:extLst>
              <a:ext uri="{FF2B5EF4-FFF2-40B4-BE49-F238E27FC236}">
                <a16:creationId xmlns:a16="http://schemas.microsoft.com/office/drawing/2014/main" id="{B95FF444-8AAE-4059-A074-F98295152277}"/>
              </a:ext>
            </a:extLst>
          </p:cNvPr>
          <p:cNvSpPr txBox="1">
            <a:spLocks/>
          </p:cNvSpPr>
          <p:nvPr/>
        </p:nvSpPr>
        <p:spPr>
          <a:xfrm>
            <a:off x="1066800" y="2842972"/>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rtl="1"/>
            <a:r>
              <a:rPr lang="fa-IR" sz="2800" dirty="0">
                <a:cs typeface="B Nazanin" panose="00000400000000000000" pitchFamily="2" charset="-78"/>
              </a:rPr>
              <a:t>طراحي </a:t>
            </a:r>
            <a:r>
              <a:rPr lang="fa-IR" sz="2800">
                <a:cs typeface="B Nazanin" panose="00000400000000000000" pitchFamily="2" charset="-78"/>
              </a:rPr>
              <a:t>مدارهاي ترتيبي</a:t>
            </a:r>
            <a:endParaRPr lang="fa-IR" sz="2800" dirty="0">
              <a:cs typeface="B Nazanin" panose="00000400000000000000" pitchFamily="2" charset="-78"/>
            </a:endParaRPr>
          </a:p>
        </p:txBody>
      </p:sp>
    </p:spTree>
    <p:extLst>
      <p:ext uri="{BB962C8B-B14F-4D97-AF65-F5344CB8AC3E}">
        <p14:creationId xmlns:p14="http://schemas.microsoft.com/office/powerpoint/2010/main" val="75581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AA0B-76D8-406B-9168-9E1651E0E84A}"/>
              </a:ext>
            </a:extLst>
          </p:cNvPr>
          <p:cNvSpPr>
            <a:spLocks noGrp="1"/>
          </p:cNvSpPr>
          <p:nvPr>
            <p:ph type="title"/>
          </p:nvPr>
        </p:nvSpPr>
        <p:spPr/>
        <p:txBody>
          <a:bodyPr>
            <a:normAutofit/>
          </a:bodyPr>
          <a:lstStyle/>
          <a:p>
            <a:r>
              <a:rPr lang="fa-IR" dirty="0">
                <a:cs typeface="B Nazanin" panose="00000400000000000000" pitchFamily="2" charset="-78"/>
              </a:rPr>
              <a:t>انواع مدارها</a:t>
            </a:r>
            <a:endParaRPr lang="en-US" dirty="0"/>
          </a:p>
        </p:txBody>
      </p:sp>
      <p:sp>
        <p:nvSpPr>
          <p:cNvPr id="3" name="Content Placeholder 2">
            <a:extLst>
              <a:ext uri="{FF2B5EF4-FFF2-40B4-BE49-F238E27FC236}">
                <a16:creationId xmlns:a16="http://schemas.microsoft.com/office/drawing/2014/main" id="{0DF87086-3422-436C-A85A-61B30A449EBF}"/>
              </a:ext>
            </a:extLst>
          </p:cNvPr>
          <p:cNvSpPr>
            <a:spLocks noGrp="1"/>
          </p:cNvSpPr>
          <p:nvPr>
            <p:ph idx="1"/>
          </p:nvPr>
        </p:nvSpPr>
        <p:spPr>
          <a:xfrm>
            <a:off x="2245721" y="1841561"/>
            <a:ext cx="7543800" cy="3931920"/>
          </a:xfrm>
        </p:spPr>
        <p:txBody>
          <a:bodyPr>
            <a:normAutofit/>
          </a:bodyPr>
          <a:lstStyle/>
          <a:p>
            <a:pPr algn="r" rtl="1"/>
            <a:r>
              <a:rPr lang="fa-IR" sz="2000" b="1" dirty="0">
                <a:cs typeface="B Nazanin" panose="00000400000000000000" pitchFamily="2" charset="-78"/>
              </a:rPr>
              <a:t>مدارهای ترکیبی: </a:t>
            </a:r>
            <a:r>
              <a:rPr lang="fa-IR" sz="2000" dirty="0">
                <a:cs typeface="B Nazanin" panose="00000400000000000000" pitchFamily="2" charset="-78"/>
              </a:rPr>
              <a:t>دسته ای از مدارهای منطقی هستند که خروجی آن‌ها تنها تابع مقادیر ورودی مدار است.</a:t>
            </a:r>
            <a:endParaRPr lang="en-US" sz="2000" dirty="0">
              <a:cs typeface="B Nazanin" panose="00000400000000000000" pitchFamily="2" charset="-78"/>
            </a:endParaRPr>
          </a:p>
          <a:p>
            <a:pPr marL="0" indent="0" algn="r" rtl="1">
              <a:buNone/>
            </a:pPr>
            <a:endParaRPr lang="fa-IR" sz="2000" b="1" dirty="0">
              <a:cs typeface="B Nazanin" panose="00000400000000000000" pitchFamily="2" charset="-78"/>
            </a:endParaRPr>
          </a:p>
          <a:p>
            <a:pPr marL="0" indent="0" algn="r" rtl="1">
              <a:buNone/>
            </a:pPr>
            <a:endParaRPr lang="fa-IR" sz="2000" b="1" dirty="0">
              <a:cs typeface="B Nazanin" panose="00000400000000000000" pitchFamily="2" charset="-78"/>
            </a:endParaRPr>
          </a:p>
          <a:p>
            <a:pPr algn="r" rtl="1"/>
            <a:r>
              <a:rPr lang="fa-IR" sz="2000" b="1" dirty="0">
                <a:cs typeface="B Nazanin" panose="00000400000000000000" pitchFamily="2" charset="-78"/>
              </a:rPr>
              <a:t>مدارهای ترتیبی: </a:t>
            </a:r>
            <a:r>
              <a:rPr lang="fa-IR" sz="2000" dirty="0">
                <a:cs typeface="B Nazanin" panose="00000400000000000000" pitchFamily="2" charset="-78"/>
              </a:rPr>
              <a:t>دسته ای از مدارهای  منطقی هستند که خروجیِ آنها تابع متغیرهایِ ورودی و وضعیت کنونیِ عناصرِ حافظه (که وضعیت کنونی عناصر حافظه خود تابع حالت پیشین ورودی‌ها می‌باشد) است.</a:t>
            </a:r>
          </a:p>
          <a:p>
            <a:pPr lvl="1" algn="r" rtl="1">
              <a:buFont typeface="Arial" panose="020B0604020202020204" pitchFamily="34" charset="0"/>
              <a:buChar char="•"/>
            </a:pPr>
            <a:r>
              <a:rPr lang="fa-IR" sz="1800" b="1" dirty="0">
                <a:cs typeface="B Nazanin" panose="00000400000000000000" pitchFamily="2" charset="-78"/>
              </a:rPr>
              <a:t>سنکرون</a:t>
            </a:r>
          </a:p>
          <a:p>
            <a:pPr lvl="1" algn="r" rtl="1">
              <a:buFont typeface="Arial" panose="020B0604020202020204" pitchFamily="34" charset="0"/>
              <a:buChar char="•"/>
            </a:pPr>
            <a:r>
              <a:rPr lang="fa-IR" sz="1800" b="1" dirty="0">
                <a:cs typeface="B Nazanin" panose="00000400000000000000" pitchFamily="2" charset="-78"/>
              </a:rPr>
              <a:t>آسنکرون</a:t>
            </a:r>
          </a:p>
        </p:txBody>
      </p:sp>
      <p:sp>
        <p:nvSpPr>
          <p:cNvPr id="4" name="Rectangle 3">
            <a:extLst>
              <a:ext uri="{FF2B5EF4-FFF2-40B4-BE49-F238E27FC236}">
                <a16:creationId xmlns:a16="http://schemas.microsoft.com/office/drawing/2014/main" id="{EA8966FA-DCEC-41CA-81B0-86F588FF76B9}"/>
              </a:ext>
            </a:extLst>
          </p:cNvPr>
          <p:cNvSpPr/>
          <p:nvPr/>
        </p:nvSpPr>
        <p:spPr>
          <a:xfrm>
            <a:off x="3405053" y="2519499"/>
            <a:ext cx="1743891" cy="44087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solidFill>
                  <a:schemeClr val="tx1"/>
                </a:solidFill>
                <a:cs typeface="B Nazanin" panose="00000400000000000000" pitchFamily="2" charset="-78"/>
              </a:rPr>
              <a:t>مدار ترکیبی</a:t>
            </a:r>
            <a:endParaRPr lang="en-US" dirty="0">
              <a:solidFill>
                <a:schemeClr val="tx1"/>
              </a:solidFill>
              <a:cs typeface="B Nazanin" panose="00000400000000000000" pitchFamily="2" charset="-78"/>
            </a:endParaRPr>
          </a:p>
        </p:txBody>
      </p:sp>
      <p:cxnSp>
        <p:nvCxnSpPr>
          <p:cNvPr id="6" name="Straight Arrow Connector 5">
            <a:extLst>
              <a:ext uri="{FF2B5EF4-FFF2-40B4-BE49-F238E27FC236}">
                <a16:creationId xmlns:a16="http://schemas.microsoft.com/office/drawing/2014/main" id="{B059B600-E48B-4A44-B60A-6CBC86ACEC9B}"/>
              </a:ext>
            </a:extLst>
          </p:cNvPr>
          <p:cNvCxnSpPr>
            <a:endCxn id="4" idx="1"/>
          </p:cNvCxnSpPr>
          <p:nvPr/>
        </p:nvCxnSpPr>
        <p:spPr>
          <a:xfrm flipV="1">
            <a:off x="2758440" y="2739934"/>
            <a:ext cx="646612" cy="4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2B5C6B3F-FD17-46E8-9602-B19002D0A1E7}"/>
              </a:ext>
            </a:extLst>
          </p:cNvPr>
          <p:cNvCxnSpPr/>
          <p:nvPr/>
        </p:nvCxnSpPr>
        <p:spPr>
          <a:xfrm flipV="1">
            <a:off x="5148943" y="2744832"/>
            <a:ext cx="646612" cy="48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358DB0D1-2BD3-49D4-B6FD-E5AEE555F221}"/>
              </a:ext>
            </a:extLst>
          </p:cNvPr>
          <p:cNvSpPr/>
          <p:nvPr/>
        </p:nvSpPr>
        <p:spPr>
          <a:xfrm>
            <a:off x="3401786" y="4263393"/>
            <a:ext cx="1743891" cy="44087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600" dirty="0">
                <a:solidFill>
                  <a:schemeClr val="tx1"/>
                </a:solidFill>
                <a:cs typeface="B Nazanin" panose="00000400000000000000" pitchFamily="2" charset="-78"/>
              </a:rPr>
              <a:t>مدار ترکیبی</a:t>
            </a:r>
            <a:endParaRPr lang="en-US" sz="1600" dirty="0">
              <a:solidFill>
                <a:schemeClr val="tx1"/>
              </a:solidFill>
              <a:cs typeface="B Nazanin" panose="00000400000000000000" pitchFamily="2" charset="-78"/>
            </a:endParaRPr>
          </a:p>
        </p:txBody>
      </p:sp>
      <p:cxnSp>
        <p:nvCxnSpPr>
          <p:cNvPr id="9" name="Straight Arrow Connector 8">
            <a:extLst>
              <a:ext uri="{FF2B5EF4-FFF2-40B4-BE49-F238E27FC236}">
                <a16:creationId xmlns:a16="http://schemas.microsoft.com/office/drawing/2014/main" id="{AF33E963-1D55-4BF5-AF11-32D731676B05}"/>
              </a:ext>
            </a:extLst>
          </p:cNvPr>
          <p:cNvCxnSpPr>
            <a:endCxn id="8" idx="1"/>
          </p:cNvCxnSpPr>
          <p:nvPr/>
        </p:nvCxnSpPr>
        <p:spPr>
          <a:xfrm flipV="1">
            <a:off x="2755173" y="4483828"/>
            <a:ext cx="646612" cy="489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3ED11C3-DAE1-4ACE-9CB1-57742227DA25}"/>
              </a:ext>
            </a:extLst>
          </p:cNvPr>
          <p:cNvCxnSpPr/>
          <p:nvPr/>
        </p:nvCxnSpPr>
        <p:spPr>
          <a:xfrm flipV="1">
            <a:off x="5145676" y="4439740"/>
            <a:ext cx="646612" cy="489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08195FC-50E6-4B1E-8D53-9D918490BDA2}"/>
              </a:ext>
            </a:extLst>
          </p:cNvPr>
          <p:cNvSpPr/>
          <p:nvPr/>
        </p:nvSpPr>
        <p:spPr>
          <a:xfrm>
            <a:off x="3777343" y="4818566"/>
            <a:ext cx="992775" cy="34942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600" dirty="0">
                <a:solidFill>
                  <a:schemeClr val="tx1"/>
                </a:solidFill>
                <a:cs typeface="B Nazanin" panose="00000400000000000000" pitchFamily="2" charset="-78"/>
              </a:rPr>
              <a:t>حافظه</a:t>
            </a:r>
            <a:endParaRPr lang="en-US" sz="1600" dirty="0">
              <a:solidFill>
                <a:schemeClr val="tx1"/>
              </a:solidFill>
              <a:cs typeface="B Nazanin" panose="00000400000000000000" pitchFamily="2" charset="-78"/>
            </a:endParaRPr>
          </a:p>
        </p:txBody>
      </p:sp>
      <p:cxnSp>
        <p:nvCxnSpPr>
          <p:cNvPr id="12" name="Straight Arrow Connector 11">
            <a:extLst>
              <a:ext uri="{FF2B5EF4-FFF2-40B4-BE49-F238E27FC236}">
                <a16:creationId xmlns:a16="http://schemas.microsoft.com/office/drawing/2014/main" id="{7D615C83-2AE1-4C74-8098-82329FFA08EC}"/>
              </a:ext>
            </a:extLst>
          </p:cNvPr>
          <p:cNvCxnSpPr>
            <a:cxnSpLocks/>
            <a:endCxn id="11" idx="1"/>
          </p:cNvCxnSpPr>
          <p:nvPr/>
        </p:nvCxnSpPr>
        <p:spPr>
          <a:xfrm flipV="1">
            <a:off x="3133072" y="4993280"/>
            <a:ext cx="644271" cy="489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7715638-0A5D-4A18-A3FC-4A7B6283377F}"/>
              </a:ext>
            </a:extLst>
          </p:cNvPr>
          <p:cNvCxnSpPr>
            <a:cxnSpLocks/>
          </p:cNvCxnSpPr>
          <p:nvPr/>
        </p:nvCxnSpPr>
        <p:spPr>
          <a:xfrm flipV="1">
            <a:off x="4770118" y="4996852"/>
            <a:ext cx="647227" cy="8781"/>
          </a:xfrm>
          <a:prstGeom prst="straightConnector1">
            <a:avLst/>
          </a:prstGeom>
          <a:ln w="127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E70D38B-638B-4A0E-A181-EF8C81F42C7E}"/>
              </a:ext>
            </a:extLst>
          </p:cNvPr>
          <p:cNvCxnSpPr>
            <a:cxnSpLocks/>
          </p:cNvCxnSpPr>
          <p:nvPr/>
        </p:nvCxnSpPr>
        <p:spPr>
          <a:xfrm flipV="1">
            <a:off x="5152206" y="4558939"/>
            <a:ext cx="265138" cy="1"/>
          </a:xfrm>
          <a:prstGeom prst="straightConnector1">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F1FFCC3-8BA2-4DA7-9907-7A3739268F17}"/>
              </a:ext>
            </a:extLst>
          </p:cNvPr>
          <p:cNvCxnSpPr>
            <a:cxnSpLocks/>
          </p:cNvCxnSpPr>
          <p:nvPr/>
        </p:nvCxnSpPr>
        <p:spPr>
          <a:xfrm>
            <a:off x="5417344" y="4557712"/>
            <a:ext cx="0" cy="440466"/>
          </a:xfrm>
          <a:prstGeom prst="straightConnector1">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E0A4B88-C5E8-4A33-A9B2-268731A156EE}"/>
              </a:ext>
            </a:extLst>
          </p:cNvPr>
          <p:cNvCxnSpPr>
            <a:cxnSpLocks/>
          </p:cNvCxnSpPr>
          <p:nvPr/>
        </p:nvCxnSpPr>
        <p:spPr>
          <a:xfrm flipV="1">
            <a:off x="3133071" y="4559345"/>
            <a:ext cx="265138" cy="1"/>
          </a:xfrm>
          <a:prstGeom prst="straightConnector1">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D5F5DC3-1325-40C4-9404-B44DD27691B8}"/>
              </a:ext>
            </a:extLst>
          </p:cNvPr>
          <p:cNvCxnSpPr>
            <a:cxnSpLocks/>
          </p:cNvCxnSpPr>
          <p:nvPr/>
        </p:nvCxnSpPr>
        <p:spPr>
          <a:xfrm>
            <a:off x="3134903" y="4557707"/>
            <a:ext cx="0" cy="440466"/>
          </a:xfrm>
          <a:prstGeom prst="straightConnector1">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2D11D9C8-9DD0-4A96-B817-F94F7F015C17}"/>
              </a:ext>
            </a:extLst>
          </p:cNvPr>
          <p:cNvSpPr/>
          <p:nvPr/>
        </p:nvSpPr>
        <p:spPr>
          <a:xfrm>
            <a:off x="2967370" y="4078233"/>
            <a:ext cx="2623584" cy="1339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1" name="TextBox 30">
            <a:extLst>
              <a:ext uri="{FF2B5EF4-FFF2-40B4-BE49-F238E27FC236}">
                <a16:creationId xmlns:a16="http://schemas.microsoft.com/office/drawing/2014/main" id="{BB40179E-D23F-499D-B0FD-2F71FA998B12}"/>
              </a:ext>
            </a:extLst>
          </p:cNvPr>
          <p:cNvSpPr txBox="1"/>
          <p:nvPr/>
        </p:nvSpPr>
        <p:spPr>
          <a:xfrm>
            <a:off x="4720219" y="5102076"/>
            <a:ext cx="909223" cy="338554"/>
          </a:xfrm>
          <a:prstGeom prst="rect">
            <a:avLst/>
          </a:prstGeom>
          <a:noFill/>
        </p:spPr>
        <p:txBody>
          <a:bodyPr wrap="none" rtlCol="0">
            <a:spAutoFit/>
          </a:bodyPr>
          <a:lstStyle/>
          <a:p>
            <a:r>
              <a:rPr lang="fa-IR" sz="1600" dirty="0">
                <a:cs typeface="B Nazanin" panose="00000400000000000000" pitchFamily="2" charset="-78"/>
              </a:rPr>
              <a:t>مدار ترتیبی</a:t>
            </a:r>
            <a:endParaRPr lang="en-US" sz="1600" dirty="0">
              <a:cs typeface="B Nazanin" panose="00000400000000000000" pitchFamily="2" charset="-78"/>
            </a:endParaRPr>
          </a:p>
        </p:txBody>
      </p:sp>
      <p:cxnSp>
        <p:nvCxnSpPr>
          <p:cNvPr id="32" name="Straight Arrow Connector 31">
            <a:extLst>
              <a:ext uri="{FF2B5EF4-FFF2-40B4-BE49-F238E27FC236}">
                <a16:creationId xmlns:a16="http://schemas.microsoft.com/office/drawing/2014/main" id="{FC6F8278-F7C0-4A8E-B175-E9492B6E8736}"/>
              </a:ext>
            </a:extLst>
          </p:cNvPr>
          <p:cNvCxnSpPr>
            <a:cxnSpLocks/>
            <a:endCxn id="11" idx="2"/>
          </p:cNvCxnSpPr>
          <p:nvPr/>
        </p:nvCxnSpPr>
        <p:spPr>
          <a:xfrm flipH="1" flipV="1">
            <a:off x="4273730" y="5167995"/>
            <a:ext cx="5432" cy="39025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A9DEF9B6-4A0C-49C9-8E4C-CB6E9C461381}"/>
              </a:ext>
            </a:extLst>
          </p:cNvPr>
          <p:cNvSpPr txBox="1"/>
          <p:nvPr/>
        </p:nvSpPr>
        <p:spPr>
          <a:xfrm>
            <a:off x="4049197" y="5501907"/>
            <a:ext cx="598754" cy="338554"/>
          </a:xfrm>
          <a:prstGeom prst="rect">
            <a:avLst/>
          </a:prstGeom>
          <a:noFill/>
        </p:spPr>
        <p:txBody>
          <a:bodyPr wrap="none" rtlCol="0">
            <a:spAutoFit/>
          </a:bodyPr>
          <a:lstStyle/>
          <a:p>
            <a:r>
              <a:rPr lang="en-US" sz="1600" dirty="0">
                <a:cs typeface="B Nazanin" panose="00000400000000000000" pitchFamily="2" charset="-78"/>
              </a:rPr>
              <a:t>clock</a:t>
            </a:r>
          </a:p>
        </p:txBody>
      </p:sp>
      <p:sp>
        <p:nvSpPr>
          <p:cNvPr id="5" name="Slide Number Placeholder 4">
            <a:extLst>
              <a:ext uri="{FF2B5EF4-FFF2-40B4-BE49-F238E27FC236}">
                <a16:creationId xmlns:a16="http://schemas.microsoft.com/office/drawing/2014/main" id="{373D7B07-D52B-470F-87DC-7909A802FFD0}"/>
              </a:ext>
            </a:extLst>
          </p:cNvPr>
          <p:cNvSpPr>
            <a:spLocks noGrp="1"/>
          </p:cNvSpPr>
          <p:nvPr>
            <p:ph type="sldNum" sz="quarter" idx="12"/>
          </p:nvPr>
        </p:nvSpPr>
        <p:spPr/>
        <p:txBody>
          <a:bodyPr/>
          <a:lstStyle/>
          <a:p>
            <a:fld id="{35A3A1A0-FE44-40F2-B3FB-B78369627520}" type="slidenum">
              <a:rPr lang="en-US" smtClean="0"/>
              <a:t>3</a:t>
            </a:fld>
            <a:endParaRPr lang="en-US"/>
          </a:p>
        </p:txBody>
      </p:sp>
    </p:spTree>
    <p:extLst>
      <p:ext uri="{BB962C8B-B14F-4D97-AF65-F5344CB8AC3E}">
        <p14:creationId xmlns:p14="http://schemas.microsoft.com/office/powerpoint/2010/main" val="424576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EE66-A835-422F-A5D2-EC2864E8F465}"/>
              </a:ext>
            </a:extLst>
          </p:cNvPr>
          <p:cNvSpPr>
            <a:spLocks noGrp="1"/>
          </p:cNvSpPr>
          <p:nvPr>
            <p:ph type="title"/>
          </p:nvPr>
        </p:nvSpPr>
        <p:spPr/>
        <p:txBody>
          <a:bodyPr/>
          <a:lstStyle/>
          <a:p>
            <a:r>
              <a:rPr lang="fa-IR" dirty="0">
                <a:cs typeface="B Nazanin" panose="00000400000000000000" pitchFamily="2" charset="-78"/>
              </a:rPr>
              <a:t>حافظه</a:t>
            </a:r>
            <a:r>
              <a:rPr lang="en-US" dirty="0">
                <a:cs typeface="B Nazanin" panose="00000400000000000000" pitchFamily="2" charset="-78"/>
              </a:rPr>
              <a:t> </a:t>
            </a:r>
            <a:r>
              <a:rPr lang="en-US" sz="2700" dirty="0">
                <a:cs typeface="B Nazanin" panose="00000400000000000000" pitchFamily="2" charset="-78"/>
              </a:rPr>
              <a:t>(D Flip-Flop)</a:t>
            </a:r>
            <a:endParaRPr lang="en-US" dirty="0">
              <a:cs typeface="B Nazanin" panose="00000400000000000000" pitchFamily="2" charset="-78"/>
            </a:endParaRPr>
          </a:p>
        </p:txBody>
      </p:sp>
      <p:pic>
        <p:nvPicPr>
          <p:cNvPr id="4" name="Picture 6">
            <a:extLst>
              <a:ext uri="{FF2B5EF4-FFF2-40B4-BE49-F238E27FC236}">
                <a16:creationId xmlns:a16="http://schemas.microsoft.com/office/drawing/2014/main" id="{27C4DA13-7DD5-4B9B-80CD-E28C4BE09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0080" y="1957529"/>
            <a:ext cx="1762160" cy="1762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7896FD5-F630-4C46-A5DD-03D077AD9D9E}"/>
              </a:ext>
            </a:extLst>
          </p:cNvPr>
          <p:cNvPicPr>
            <a:picLocks noChangeAspect="1"/>
          </p:cNvPicPr>
          <p:nvPr/>
        </p:nvPicPr>
        <p:blipFill>
          <a:blip r:embed="rId3"/>
          <a:stretch>
            <a:fillRect/>
          </a:stretch>
        </p:blipFill>
        <p:spPr>
          <a:xfrm>
            <a:off x="6954076" y="2170070"/>
            <a:ext cx="3870697" cy="1371599"/>
          </a:xfrm>
          <a:prstGeom prst="rect">
            <a:avLst/>
          </a:prstGeom>
        </p:spPr>
      </p:pic>
      <p:pic>
        <p:nvPicPr>
          <p:cNvPr id="7" name="Picture 6">
            <a:extLst>
              <a:ext uri="{FF2B5EF4-FFF2-40B4-BE49-F238E27FC236}">
                <a16:creationId xmlns:a16="http://schemas.microsoft.com/office/drawing/2014/main" id="{F649C392-558F-482F-A231-9584586AB289}"/>
              </a:ext>
            </a:extLst>
          </p:cNvPr>
          <p:cNvPicPr>
            <a:picLocks noChangeAspect="1"/>
          </p:cNvPicPr>
          <p:nvPr/>
        </p:nvPicPr>
        <p:blipFill>
          <a:blip r:embed="rId4"/>
          <a:stretch>
            <a:fillRect/>
          </a:stretch>
        </p:blipFill>
        <p:spPr>
          <a:xfrm>
            <a:off x="2019327" y="2538150"/>
            <a:ext cx="2608919" cy="1781700"/>
          </a:xfrm>
          <a:prstGeom prst="rect">
            <a:avLst/>
          </a:prstGeom>
        </p:spPr>
      </p:pic>
      <p:pic>
        <p:nvPicPr>
          <p:cNvPr id="2050" name="Picture 2">
            <a:extLst>
              <a:ext uri="{FF2B5EF4-FFF2-40B4-BE49-F238E27FC236}">
                <a16:creationId xmlns:a16="http://schemas.microsoft.com/office/drawing/2014/main" id="{E1783470-2D9C-4B88-983B-AE1F148C771F}"/>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485731" y="4182827"/>
            <a:ext cx="5347886" cy="215972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C0EE7074-CB35-4ADF-89F9-DF8312002AF0}"/>
              </a:ext>
            </a:extLst>
          </p:cNvPr>
          <p:cNvCxnSpPr/>
          <p:nvPr/>
        </p:nvCxnSpPr>
        <p:spPr>
          <a:xfrm flipH="1">
            <a:off x="4467531" y="3195389"/>
            <a:ext cx="5700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7AA89F9-A1ED-4572-8CB1-29B09FE4728D}"/>
              </a:ext>
            </a:extLst>
          </p:cNvPr>
          <p:cNvSpPr>
            <a:spLocks noGrp="1"/>
          </p:cNvSpPr>
          <p:nvPr>
            <p:ph type="sldNum" sz="quarter" idx="12"/>
          </p:nvPr>
        </p:nvSpPr>
        <p:spPr/>
        <p:txBody>
          <a:bodyPr/>
          <a:lstStyle/>
          <a:p>
            <a:fld id="{35A3A1A0-FE44-40F2-B3FB-B78369627520}" type="slidenum">
              <a:rPr lang="en-US" smtClean="0"/>
              <a:t>4</a:t>
            </a:fld>
            <a:endParaRPr lang="en-US"/>
          </a:p>
        </p:txBody>
      </p:sp>
    </p:spTree>
    <p:extLst>
      <p:ext uri="{BB962C8B-B14F-4D97-AF65-F5344CB8AC3E}">
        <p14:creationId xmlns:p14="http://schemas.microsoft.com/office/powerpoint/2010/main" val="615977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ADF4-CD19-44F9-8BF9-C5E7B7DCDD85}"/>
              </a:ext>
            </a:extLst>
          </p:cNvPr>
          <p:cNvSpPr>
            <a:spLocks noGrp="1"/>
          </p:cNvSpPr>
          <p:nvPr>
            <p:ph type="title"/>
          </p:nvPr>
        </p:nvSpPr>
        <p:spPr/>
        <p:txBody>
          <a:bodyPr/>
          <a:lstStyle/>
          <a:p>
            <a:r>
              <a:rPr lang="en-US" dirty="0"/>
              <a:t>VHDL of D Flip-Flop</a:t>
            </a:r>
          </a:p>
        </p:txBody>
      </p:sp>
      <p:pic>
        <p:nvPicPr>
          <p:cNvPr id="5" name="Picture 4">
            <a:extLst>
              <a:ext uri="{FF2B5EF4-FFF2-40B4-BE49-F238E27FC236}">
                <a16:creationId xmlns:a16="http://schemas.microsoft.com/office/drawing/2014/main" id="{544F18AA-F7AB-4402-A859-63F768620057}"/>
              </a:ext>
            </a:extLst>
          </p:cNvPr>
          <p:cNvPicPr>
            <a:picLocks noChangeAspect="1"/>
          </p:cNvPicPr>
          <p:nvPr/>
        </p:nvPicPr>
        <p:blipFill>
          <a:blip r:embed="rId2"/>
          <a:stretch>
            <a:fillRect/>
          </a:stretch>
        </p:blipFill>
        <p:spPr>
          <a:xfrm>
            <a:off x="6991757" y="1346243"/>
            <a:ext cx="3356777" cy="4616798"/>
          </a:xfrm>
          <a:prstGeom prst="rect">
            <a:avLst/>
          </a:prstGeom>
        </p:spPr>
      </p:pic>
      <p:pic>
        <p:nvPicPr>
          <p:cNvPr id="1026" name="Picture 2" descr="Flip Flop | Truth Table &amp;amp; Various Types | Basics for Beginners">
            <a:extLst>
              <a:ext uri="{FF2B5EF4-FFF2-40B4-BE49-F238E27FC236}">
                <a16:creationId xmlns:a16="http://schemas.microsoft.com/office/drawing/2014/main" id="{AE733CE7-43C3-4A46-A739-5643C1579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506" y="4201700"/>
            <a:ext cx="2471738" cy="1028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C9E3615-ABDF-4A31-BFDB-B5DDEC9FEF53}"/>
              </a:ext>
            </a:extLst>
          </p:cNvPr>
          <p:cNvPicPr>
            <a:picLocks noChangeAspect="1"/>
          </p:cNvPicPr>
          <p:nvPr/>
        </p:nvPicPr>
        <p:blipFill>
          <a:blip r:embed="rId4"/>
          <a:stretch>
            <a:fillRect/>
          </a:stretch>
        </p:blipFill>
        <p:spPr>
          <a:xfrm>
            <a:off x="3242965" y="2367896"/>
            <a:ext cx="1439234" cy="1439234"/>
          </a:xfrm>
          <a:prstGeom prst="rect">
            <a:avLst/>
          </a:prstGeom>
        </p:spPr>
      </p:pic>
      <p:sp>
        <p:nvSpPr>
          <p:cNvPr id="3" name="Slide Number Placeholder 2">
            <a:extLst>
              <a:ext uri="{FF2B5EF4-FFF2-40B4-BE49-F238E27FC236}">
                <a16:creationId xmlns:a16="http://schemas.microsoft.com/office/drawing/2014/main" id="{C44DC852-4126-45AE-B34B-1B747C3CDBFE}"/>
              </a:ext>
            </a:extLst>
          </p:cNvPr>
          <p:cNvSpPr>
            <a:spLocks noGrp="1"/>
          </p:cNvSpPr>
          <p:nvPr>
            <p:ph type="sldNum" sz="quarter" idx="12"/>
          </p:nvPr>
        </p:nvSpPr>
        <p:spPr/>
        <p:txBody>
          <a:bodyPr/>
          <a:lstStyle/>
          <a:p>
            <a:fld id="{35A3A1A0-FE44-40F2-B3FB-B78369627520}" type="slidenum">
              <a:rPr lang="en-US" smtClean="0"/>
              <a:t>5</a:t>
            </a:fld>
            <a:endParaRPr lang="en-US"/>
          </a:p>
        </p:txBody>
      </p:sp>
    </p:spTree>
    <p:extLst>
      <p:ext uri="{BB962C8B-B14F-4D97-AF65-F5344CB8AC3E}">
        <p14:creationId xmlns:p14="http://schemas.microsoft.com/office/powerpoint/2010/main" val="213970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3324-78B1-401F-A55F-03778C59908C}"/>
              </a:ext>
            </a:extLst>
          </p:cNvPr>
          <p:cNvSpPr>
            <a:spLocks noGrp="1"/>
          </p:cNvSpPr>
          <p:nvPr>
            <p:ph type="title"/>
          </p:nvPr>
        </p:nvSpPr>
        <p:spPr/>
        <p:txBody>
          <a:bodyPr/>
          <a:lstStyle/>
          <a:p>
            <a:r>
              <a:rPr lang="fa-IR" dirty="0">
                <a:cs typeface="B Nazanin" panose="00000400000000000000" pitchFamily="2" charset="-78"/>
              </a:rPr>
              <a:t>مثالی از مدار ترتیبی</a:t>
            </a:r>
            <a:endParaRPr lang="en-US" dirty="0">
              <a:cs typeface="B Nazanin" panose="00000400000000000000" pitchFamily="2" charset="-78"/>
            </a:endParaRPr>
          </a:p>
        </p:txBody>
      </p:sp>
      <p:pic>
        <p:nvPicPr>
          <p:cNvPr id="1026" name="Picture 2">
            <a:extLst>
              <a:ext uri="{FF2B5EF4-FFF2-40B4-BE49-F238E27FC236}">
                <a16:creationId xmlns:a16="http://schemas.microsoft.com/office/drawing/2014/main" id="{5EA0DD32-E077-4824-833B-3F71CD96C9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7653" y="1376155"/>
            <a:ext cx="4734314" cy="410569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B651606-B104-4910-B846-03E6125B26E9}"/>
              </a:ext>
            </a:extLst>
          </p:cNvPr>
          <p:cNvSpPr>
            <a:spLocks noGrp="1"/>
          </p:cNvSpPr>
          <p:nvPr>
            <p:ph type="sldNum" sz="quarter" idx="12"/>
          </p:nvPr>
        </p:nvSpPr>
        <p:spPr/>
        <p:txBody>
          <a:bodyPr/>
          <a:lstStyle/>
          <a:p>
            <a:fld id="{35A3A1A0-FE44-40F2-B3FB-B78369627520}" type="slidenum">
              <a:rPr lang="en-US" smtClean="0"/>
              <a:t>6</a:t>
            </a:fld>
            <a:endParaRPr lang="en-US"/>
          </a:p>
        </p:txBody>
      </p:sp>
    </p:spTree>
    <p:extLst>
      <p:ext uri="{BB962C8B-B14F-4D97-AF65-F5344CB8AC3E}">
        <p14:creationId xmlns:p14="http://schemas.microsoft.com/office/powerpoint/2010/main" val="354478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4457178" cy="797899"/>
          </a:xfrm>
        </p:spPr>
        <p:txBody>
          <a:bodyPr>
            <a:normAutofit/>
          </a:bodyPr>
          <a:lstStyle/>
          <a:p>
            <a:pPr rtl="1"/>
            <a:r>
              <a:rPr lang="fa-IR" sz="3600" dirty="0">
                <a:cs typeface="B Nazanin" panose="00000400000000000000" pitchFamily="2" charset="-78"/>
              </a:rPr>
              <a:t>مدارهای ترتیبی</a:t>
            </a:r>
            <a:endParaRPr lang="en-US" sz="36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7</a:t>
            </a:fld>
            <a:endParaRPr lang="en-US"/>
          </a:p>
        </p:txBody>
      </p:sp>
      <p:sp>
        <p:nvSpPr>
          <p:cNvPr id="6" name="Content Placeholder 2">
            <a:extLst>
              <a:ext uri="{FF2B5EF4-FFF2-40B4-BE49-F238E27FC236}">
                <a16:creationId xmlns:a16="http://schemas.microsoft.com/office/drawing/2014/main" id="{3B1A17AA-E7FE-478D-BC18-FBDE602ACFDA}"/>
              </a:ext>
            </a:extLst>
          </p:cNvPr>
          <p:cNvSpPr txBox="1">
            <a:spLocks/>
          </p:cNvSpPr>
          <p:nvPr/>
        </p:nvSpPr>
        <p:spPr>
          <a:xfrm>
            <a:off x="1066799" y="1946650"/>
            <a:ext cx="10058401" cy="334634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sz="1600" b="1" dirty="0">
                <a:cs typeface="B Nazanin" panose="00000400000000000000" pitchFamily="2" charset="-78"/>
              </a:rPr>
              <a:t>كليه مدارهاي ديجيتالي كه در آزمايش هاي قبلي مورد بررسي قرار گرفته بودند از نوع مدارهاي تركيبي بودند. در اين مدارها خروجي ها تنها تابع ورودی های مدار هستند.</a:t>
            </a:r>
          </a:p>
          <a:p>
            <a:pPr algn="just" rtl="1">
              <a:buFont typeface="Arial" panose="020B0604020202020204" pitchFamily="34" charset="0"/>
              <a:buChar char="•"/>
            </a:pPr>
            <a:r>
              <a:rPr lang="fa-IR" sz="1600" b="1" dirty="0">
                <a:cs typeface="B Nazanin" panose="00000400000000000000" pitchFamily="2" charset="-78"/>
              </a:rPr>
              <a:t>بسياري از سيستم هايي كه در عمل با آن مواجه هستيم حاوي عناصر حافظه هم هستند و بنابراين لازم است تا اين سيستم ها بر حسب منطق ترتيبي مورد بررسي قرار گيرند.</a:t>
            </a:r>
          </a:p>
          <a:p>
            <a:pPr algn="just" rtl="1">
              <a:buFont typeface="Arial" panose="020B0604020202020204" pitchFamily="34" charset="0"/>
              <a:buChar char="•"/>
            </a:pPr>
            <a:r>
              <a:rPr lang="fa-IR" sz="1600" b="1" dirty="0">
                <a:cs typeface="B Nazanin" panose="00000400000000000000" pitchFamily="2" charset="-78"/>
              </a:rPr>
              <a:t>در مدارهای ترتیبی همزماني با مولد ساعت تحقق مي يابد که در آن رشته متناوبي از پالس ساعت به وسيله اين دستگاه توليد مي گردد. پالس هاي ساعت در سرتاسر سيستم توزيع مي گردند. </a:t>
            </a:r>
            <a:endParaRPr lang="en-US" sz="1600" b="1" dirty="0">
              <a:cs typeface="B Nazanin" panose="00000400000000000000" pitchFamily="2" charset="-78"/>
            </a:endParaRPr>
          </a:p>
          <a:p>
            <a:pPr algn="just" rtl="1">
              <a:buFont typeface="Arial" panose="020B0604020202020204" pitchFamily="34" charset="0"/>
              <a:buChar char="•"/>
            </a:pPr>
            <a:r>
              <a:rPr lang="fa-IR" sz="1600" b="1" dirty="0">
                <a:cs typeface="B Nazanin" panose="00000400000000000000" pitchFamily="2" charset="-78"/>
              </a:rPr>
              <a:t>عناصر ذخيره سازي در مدارهاي ترتيبي ساعت دار را فليپ فلاپ مي گويند. فليپ فلاپ يك ذخيره ساز دودويي است و قادر است يك بيت از اطلاعات را در خود ذخيره نمايد.</a:t>
            </a:r>
          </a:p>
          <a:p>
            <a:pPr algn="just" rtl="1">
              <a:buFont typeface="Arial" panose="020B0604020202020204" pitchFamily="34" charset="0"/>
              <a:buChar char="•"/>
            </a:pPr>
            <a:r>
              <a:rPr lang="fa-IR" sz="1600" b="1" dirty="0">
                <a:cs typeface="B Nazanin" panose="00000400000000000000" pitchFamily="2" charset="-78"/>
              </a:rPr>
              <a:t>حالت فليپ فلاپ ها تنها هنگام تغيير وضعيت يك پالس ساعت عوض مي شود.</a:t>
            </a:r>
          </a:p>
          <a:p>
            <a:pPr algn="just" rtl="1">
              <a:buFont typeface="Arial" panose="020B0604020202020204" pitchFamily="34" charset="0"/>
              <a:buChar char="•"/>
            </a:pPr>
            <a:r>
              <a:rPr lang="fa-IR" sz="1600" b="1" dirty="0">
                <a:cs typeface="B Nazanin" panose="00000400000000000000" pitchFamily="2" charset="-78"/>
              </a:rPr>
              <a:t> حساسيت فليپ فلاپ ها به لبه كلاك (پالس ساعت) را در </a:t>
            </a:r>
            <a:r>
              <a:rPr lang="en-US" sz="1600" b="1" dirty="0">
                <a:cs typeface="B Nazanin" panose="00000400000000000000" pitchFamily="2" charset="-78"/>
              </a:rPr>
              <a:t>VHDL</a:t>
            </a:r>
            <a:r>
              <a:rPr lang="fa-IR" sz="1600" b="1" dirty="0">
                <a:cs typeface="B Nazanin" panose="00000400000000000000" pitchFamily="2" charset="-78"/>
              </a:rPr>
              <a:t> به وسیله </a:t>
            </a:r>
            <a:r>
              <a:rPr lang="en-US" sz="1600" b="1" dirty="0">
                <a:cs typeface="B Nazanin" panose="00000400000000000000" pitchFamily="2" charset="-78"/>
              </a:rPr>
              <a:t>process</a:t>
            </a:r>
            <a:r>
              <a:rPr lang="fa-IR" sz="1600" b="1" dirty="0">
                <a:cs typeface="B Nazanin" panose="00000400000000000000" pitchFamily="2" charset="-78"/>
              </a:rPr>
              <a:t> توصيف مي كنيم.</a:t>
            </a:r>
          </a:p>
        </p:txBody>
      </p:sp>
    </p:spTree>
    <p:extLst>
      <p:ext uri="{BB962C8B-B14F-4D97-AF65-F5344CB8AC3E}">
        <p14:creationId xmlns:p14="http://schemas.microsoft.com/office/powerpoint/2010/main" val="264839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D0EA-FD7F-4618-8339-754B32E96B5A}"/>
              </a:ext>
            </a:extLst>
          </p:cNvPr>
          <p:cNvSpPr>
            <a:spLocks noGrp="1"/>
          </p:cNvSpPr>
          <p:nvPr>
            <p:ph type="title"/>
          </p:nvPr>
        </p:nvSpPr>
        <p:spPr/>
        <p:txBody>
          <a:bodyPr/>
          <a:lstStyle/>
          <a:p>
            <a:r>
              <a:rPr lang="en-US" dirty="0"/>
              <a:t>SR - FF</a:t>
            </a:r>
          </a:p>
        </p:txBody>
      </p:sp>
      <p:sp>
        <p:nvSpPr>
          <p:cNvPr id="4" name="Slide Number Placeholder 3">
            <a:extLst>
              <a:ext uri="{FF2B5EF4-FFF2-40B4-BE49-F238E27FC236}">
                <a16:creationId xmlns:a16="http://schemas.microsoft.com/office/drawing/2014/main" id="{C9A11AF2-ECDD-4FC7-9A42-464E45702866}"/>
              </a:ext>
            </a:extLst>
          </p:cNvPr>
          <p:cNvSpPr>
            <a:spLocks noGrp="1"/>
          </p:cNvSpPr>
          <p:nvPr>
            <p:ph type="sldNum" sz="quarter" idx="12"/>
          </p:nvPr>
        </p:nvSpPr>
        <p:spPr/>
        <p:txBody>
          <a:bodyPr/>
          <a:lstStyle/>
          <a:p>
            <a:fld id="{35A3A1A0-FE44-40F2-B3FB-B78369627520}" type="slidenum">
              <a:rPr lang="en-US" smtClean="0"/>
              <a:t>8</a:t>
            </a:fld>
            <a:endParaRPr lang="en-US"/>
          </a:p>
        </p:txBody>
      </p:sp>
      <p:pic>
        <p:nvPicPr>
          <p:cNvPr id="1028" name="Picture 4" descr="Virtual Labs">
            <a:extLst>
              <a:ext uri="{FF2B5EF4-FFF2-40B4-BE49-F238E27FC236}">
                <a16:creationId xmlns:a16="http://schemas.microsoft.com/office/drawing/2014/main" id="{69779695-879E-4F70-B708-CC06BA2CC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2818964"/>
            <a:ext cx="384679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E12A05B-4DB4-4CF6-9281-59268F64B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429" y="2407556"/>
            <a:ext cx="4616625" cy="2612241"/>
          </a:xfrm>
          <a:prstGeom prst="rect">
            <a:avLst/>
          </a:prstGeom>
        </p:spPr>
      </p:pic>
    </p:spTree>
    <p:extLst>
      <p:ext uri="{BB962C8B-B14F-4D97-AF65-F5344CB8AC3E}">
        <p14:creationId xmlns:p14="http://schemas.microsoft.com/office/powerpoint/2010/main" val="138940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1769-447B-4CCE-A258-E9146E3F3387}"/>
              </a:ext>
            </a:extLst>
          </p:cNvPr>
          <p:cNvSpPr>
            <a:spLocks noGrp="1"/>
          </p:cNvSpPr>
          <p:nvPr>
            <p:ph type="title"/>
          </p:nvPr>
        </p:nvSpPr>
        <p:spPr>
          <a:xfrm>
            <a:off x="1066800" y="642594"/>
            <a:ext cx="4457178" cy="797899"/>
          </a:xfrm>
        </p:spPr>
        <p:txBody>
          <a:bodyPr>
            <a:normAutofit/>
          </a:bodyPr>
          <a:lstStyle/>
          <a:p>
            <a:pPr rtl="1"/>
            <a:r>
              <a:rPr lang="en-US" sz="3600" dirty="0">
                <a:cs typeface="B Nazanin" panose="00000400000000000000" pitchFamily="2" charset="-78"/>
              </a:rPr>
              <a:t>D - FF</a:t>
            </a:r>
          </a:p>
        </p:txBody>
      </p:sp>
      <p:sp>
        <p:nvSpPr>
          <p:cNvPr id="4" name="Slide Number Placeholder 3">
            <a:extLst>
              <a:ext uri="{FF2B5EF4-FFF2-40B4-BE49-F238E27FC236}">
                <a16:creationId xmlns:a16="http://schemas.microsoft.com/office/drawing/2014/main" id="{DCDEDE3C-4B70-4490-9528-4D5555435F63}"/>
              </a:ext>
            </a:extLst>
          </p:cNvPr>
          <p:cNvSpPr>
            <a:spLocks noGrp="1"/>
          </p:cNvSpPr>
          <p:nvPr>
            <p:ph type="sldNum" sz="quarter" idx="12"/>
          </p:nvPr>
        </p:nvSpPr>
        <p:spPr/>
        <p:txBody>
          <a:bodyPr/>
          <a:lstStyle/>
          <a:p>
            <a:fld id="{35A3A1A0-FE44-40F2-B3FB-B78369627520}" type="slidenum">
              <a:rPr lang="en-US" smtClean="0"/>
              <a:t>9</a:t>
            </a:fld>
            <a:endParaRPr lang="en-US"/>
          </a:p>
        </p:txBody>
      </p:sp>
      <p:sp>
        <p:nvSpPr>
          <p:cNvPr id="6" name="Content Placeholder 2">
            <a:extLst>
              <a:ext uri="{FF2B5EF4-FFF2-40B4-BE49-F238E27FC236}">
                <a16:creationId xmlns:a16="http://schemas.microsoft.com/office/drawing/2014/main" id="{3B1A17AA-E7FE-478D-BC18-FBDE602ACFDA}"/>
              </a:ext>
            </a:extLst>
          </p:cNvPr>
          <p:cNvSpPr txBox="1">
            <a:spLocks/>
          </p:cNvSpPr>
          <p:nvPr/>
        </p:nvSpPr>
        <p:spPr>
          <a:xfrm>
            <a:off x="1066799" y="1320184"/>
            <a:ext cx="10058401" cy="391761"/>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sz="1600" b="1" dirty="0">
                <a:cs typeface="B Nazanin" panose="00000400000000000000" pitchFamily="2" charset="-78"/>
              </a:rPr>
              <a:t>ساختار داخلي فلیپ فلاپ </a:t>
            </a:r>
            <a:r>
              <a:rPr lang="en-US" sz="1600" b="1" dirty="0">
                <a:cs typeface="B Nazanin" panose="00000400000000000000" pitchFamily="2" charset="-78"/>
              </a:rPr>
              <a:t>D</a:t>
            </a:r>
            <a:r>
              <a:rPr lang="fa-IR" sz="1600" b="1" dirty="0">
                <a:cs typeface="B Nazanin" panose="00000400000000000000" pitchFamily="2" charset="-78"/>
              </a:rPr>
              <a:t> </a:t>
            </a:r>
            <a:r>
              <a:rPr lang="en-US" sz="1600" b="1" dirty="0">
                <a:cs typeface="B Nazanin" panose="00000400000000000000" pitchFamily="2" charset="-78"/>
              </a:rPr>
              <a:t>:</a:t>
            </a:r>
            <a:endParaRPr lang="fa-IR" sz="1600" b="1" dirty="0">
              <a:cs typeface="B Nazanin" panose="00000400000000000000" pitchFamily="2" charset="-78"/>
            </a:endParaRPr>
          </a:p>
        </p:txBody>
      </p:sp>
      <p:pic>
        <p:nvPicPr>
          <p:cNvPr id="8" name="Picture 7">
            <a:extLst>
              <a:ext uri="{FF2B5EF4-FFF2-40B4-BE49-F238E27FC236}">
                <a16:creationId xmlns:a16="http://schemas.microsoft.com/office/drawing/2014/main" id="{EA61B8E9-83AE-42E8-AB76-C42835D5DC4C}"/>
              </a:ext>
            </a:extLst>
          </p:cNvPr>
          <p:cNvPicPr>
            <a:picLocks noChangeAspect="1"/>
          </p:cNvPicPr>
          <p:nvPr/>
        </p:nvPicPr>
        <p:blipFill>
          <a:blip r:embed="rId2"/>
          <a:stretch>
            <a:fillRect/>
          </a:stretch>
        </p:blipFill>
        <p:spPr>
          <a:xfrm>
            <a:off x="976276" y="4551890"/>
            <a:ext cx="4923484" cy="1765609"/>
          </a:xfrm>
          <a:prstGeom prst="rect">
            <a:avLst/>
          </a:prstGeom>
        </p:spPr>
      </p:pic>
      <p:pic>
        <p:nvPicPr>
          <p:cNvPr id="10" name="Picture 9">
            <a:extLst>
              <a:ext uri="{FF2B5EF4-FFF2-40B4-BE49-F238E27FC236}">
                <a16:creationId xmlns:a16="http://schemas.microsoft.com/office/drawing/2014/main" id="{6A3312FB-3865-4D72-8A2F-1A660FDF44DF}"/>
              </a:ext>
            </a:extLst>
          </p:cNvPr>
          <p:cNvPicPr>
            <a:picLocks noChangeAspect="1"/>
          </p:cNvPicPr>
          <p:nvPr/>
        </p:nvPicPr>
        <p:blipFill>
          <a:blip r:embed="rId3"/>
          <a:stretch>
            <a:fillRect/>
          </a:stretch>
        </p:blipFill>
        <p:spPr>
          <a:xfrm>
            <a:off x="6596945" y="1683458"/>
            <a:ext cx="4657725" cy="1752600"/>
          </a:xfrm>
          <a:prstGeom prst="rect">
            <a:avLst/>
          </a:prstGeom>
        </p:spPr>
      </p:pic>
      <p:pic>
        <p:nvPicPr>
          <p:cNvPr id="1026" name="Picture 2" descr="فلیپ فلاپ Master-Slave D">
            <a:extLst>
              <a:ext uri="{FF2B5EF4-FFF2-40B4-BE49-F238E27FC236}">
                <a16:creationId xmlns:a16="http://schemas.microsoft.com/office/drawing/2014/main" id="{62103C31-4366-460F-AA02-1F1B3530C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0334" y="4552647"/>
            <a:ext cx="5095875" cy="175260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7F7AD86C-50E4-4A98-A2C8-29D3E304317F}"/>
              </a:ext>
            </a:extLst>
          </p:cNvPr>
          <p:cNvSpPr txBox="1">
            <a:spLocks/>
          </p:cNvSpPr>
          <p:nvPr/>
        </p:nvSpPr>
        <p:spPr>
          <a:xfrm>
            <a:off x="1062587" y="3479815"/>
            <a:ext cx="10058401" cy="900687"/>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rtl="1">
              <a:buFont typeface="Arial" panose="020B0604020202020204" pitchFamily="34" charset="0"/>
              <a:buChar char="•"/>
            </a:pPr>
            <a:r>
              <a:rPr lang="fa-IR" sz="1600" b="1" dirty="0">
                <a:cs typeface="B Nazanin" panose="00000400000000000000" pitchFamily="2" charset="-78"/>
              </a:rPr>
              <a:t>فلیپ فلاپ </a:t>
            </a:r>
            <a:r>
              <a:rPr lang="en-US" sz="1600" b="1" dirty="0">
                <a:cs typeface="B Nazanin" panose="00000400000000000000" pitchFamily="2" charset="-78"/>
              </a:rPr>
              <a:t>Master-Slave D</a:t>
            </a:r>
            <a:r>
              <a:rPr lang="fa-IR" sz="1600" b="1" dirty="0">
                <a:cs typeface="B Nazanin" panose="00000400000000000000" pitchFamily="2" charset="-78"/>
              </a:rPr>
              <a:t> </a:t>
            </a:r>
            <a:r>
              <a:rPr lang="en-US" sz="1600" b="1" dirty="0">
                <a:cs typeface="B Nazanin" panose="00000400000000000000" pitchFamily="2" charset="-78"/>
              </a:rPr>
              <a:t>:</a:t>
            </a:r>
          </a:p>
          <a:p>
            <a:pPr lvl="1" algn="just" rtl="1">
              <a:buFont typeface="Courier New" panose="02070309020205020404" pitchFamily="49" charset="0"/>
              <a:buChar char="o"/>
            </a:pPr>
            <a:r>
              <a:rPr lang="fa-IR" b="1" dirty="0">
                <a:cs typeface="B Nazanin" panose="00000400000000000000" pitchFamily="2" charset="-78"/>
              </a:rPr>
              <a:t>در هر لحظه یکی از فلیپ فلاپ‌های</a:t>
            </a:r>
            <a:r>
              <a:rPr lang="en-US" b="1" dirty="0">
                <a:cs typeface="B Nazanin" panose="00000400000000000000" pitchFamily="2" charset="-78"/>
              </a:rPr>
              <a:t>Master </a:t>
            </a:r>
            <a:r>
              <a:rPr lang="fa-IR" b="1" dirty="0">
                <a:cs typeface="B Nazanin" panose="00000400000000000000" pitchFamily="2" charset="-78"/>
              </a:rPr>
              <a:t> یا</a:t>
            </a:r>
            <a:r>
              <a:rPr lang="en-US" b="1" dirty="0">
                <a:cs typeface="B Nazanin" panose="00000400000000000000" pitchFamily="2" charset="-78"/>
              </a:rPr>
              <a:t>Slave </a:t>
            </a:r>
            <a:r>
              <a:rPr lang="fa-IR" b="1" dirty="0">
                <a:cs typeface="B Nazanin" panose="00000400000000000000" pitchFamily="2" charset="-78"/>
              </a:rPr>
              <a:t> روشن و دیگری خاموش است. یعنی هر دو هم‌زمان نمی‌توانند روشن باشند.</a:t>
            </a:r>
          </a:p>
          <a:p>
            <a:pPr lvl="1" algn="just" rtl="1">
              <a:buFont typeface="Courier New" panose="02070309020205020404" pitchFamily="49" charset="0"/>
              <a:buChar char="o"/>
            </a:pPr>
            <a:r>
              <a:rPr lang="fa-IR" b="1" dirty="0">
                <a:cs typeface="B Nazanin" panose="00000400000000000000" pitchFamily="2" charset="-78"/>
              </a:rPr>
              <a:t>پس زمانی که یک پالس کامل 0-1-0 به ورودی کلاک اعمال شود، خروجی</a:t>
            </a:r>
            <a:r>
              <a:rPr lang="en-US" b="1" dirty="0">
                <a:cs typeface="B Nazanin" panose="00000400000000000000" pitchFamily="2" charset="-78"/>
              </a:rPr>
              <a:t>Q </a:t>
            </a:r>
            <a:r>
              <a:rPr lang="fa-IR" b="1" dirty="0">
                <a:cs typeface="B Nazanin" panose="00000400000000000000" pitchFamily="2" charset="-78"/>
              </a:rPr>
              <a:t> مقدار</a:t>
            </a:r>
            <a:r>
              <a:rPr lang="en-US" b="1" dirty="0">
                <a:cs typeface="B Nazanin" panose="00000400000000000000" pitchFamily="2" charset="-78"/>
              </a:rPr>
              <a:t>D </a:t>
            </a:r>
            <a:r>
              <a:rPr lang="fa-IR" b="1" dirty="0">
                <a:cs typeface="B Nazanin" panose="00000400000000000000" pitchFamily="2" charset="-78"/>
              </a:rPr>
              <a:t> را در خود کپی می‌کند.</a:t>
            </a:r>
          </a:p>
        </p:txBody>
      </p:sp>
      <p:graphicFrame>
        <p:nvGraphicFramePr>
          <p:cNvPr id="3" name="Table 4">
            <a:extLst>
              <a:ext uri="{FF2B5EF4-FFF2-40B4-BE49-F238E27FC236}">
                <a16:creationId xmlns:a16="http://schemas.microsoft.com/office/drawing/2014/main" id="{0F62B8E0-1703-49C3-928C-DD42FFF58EA6}"/>
              </a:ext>
            </a:extLst>
          </p:cNvPr>
          <p:cNvGraphicFramePr>
            <a:graphicFrameLocks noGrp="1"/>
          </p:cNvGraphicFramePr>
          <p:nvPr>
            <p:extLst>
              <p:ext uri="{D42A27DB-BD31-4B8C-83A1-F6EECF244321}">
                <p14:modId xmlns:p14="http://schemas.microsoft.com/office/powerpoint/2010/main" val="275329114"/>
              </p:ext>
            </p:extLst>
          </p:nvPr>
        </p:nvGraphicFramePr>
        <p:xfrm>
          <a:off x="976275" y="1739725"/>
          <a:ext cx="3749041" cy="1468638"/>
        </p:xfrm>
        <a:graphic>
          <a:graphicData uri="http://schemas.openxmlformats.org/drawingml/2006/table">
            <a:tbl>
              <a:tblPr firstRow="1" bandRow="1">
                <a:tableStyleId>{5940675A-B579-460E-94D1-54222C63F5DA}</a:tableStyleId>
              </a:tblPr>
              <a:tblGrid>
                <a:gridCol w="559755">
                  <a:extLst>
                    <a:ext uri="{9D8B030D-6E8A-4147-A177-3AD203B41FA5}">
                      <a16:colId xmlns:a16="http://schemas.microsoft.com/office/drawing/2014/main" val="543976550"/>
                    </a:ext>
                  </a:extLst>
                </a:gridCol>
                <a:gridCol w="588723">
                  <a:extLst>
                    <a:ext uri="{9D8B030D-6E8A-4147-A177-3AD203B41FA5}">
                      <a16:colId xmlns:a16="http://schemas.microsoft.com/office/drawing/2014/main" val="2423161893"/>
                    </a:ext>
                  </a:extLst>
                </a:gridCol>
                <a:gridCol w="588724">
                  <a:extLst>
                    <a:ext uri="{9D8B030D-6E8A-4147-A177-3AD203B41FA5}">
                      <a16:colId xmlns:a16="http://schemas.microsoft.com/office/drawing/2014/main" val="2756150550"/>
                    </a:ext>
                  </a:extLst>
                </a:gridCol>
                <a:gridCol w="588723">
                  <a:extLst>
                    <a:ext uri="{9D8B030D-6E8A-4147-A177-3AD203B41FA5}">
                      <a16:colId xmlns:a16="http://schemas.microsoft.com/office/drawing/2014/main" val="3807469308"/>
                    </a:ext>
                  </a:extLst>
                </a:gridCol>
                <a:gridCol w="1423116">
                  <a:extLst>
                    <a:ext uri="{9D8B030D-6E8A-4147-A177-3AD203B41FA5}">
                      <a16:colId xmlns:a16="http://schemas.microsoft.com/office/drawing/2014/main" val="4012536995"/>
                    </a:ext>
                  </a:extLst>
                </a:gridCol>
              </a:tblGrid>
              <a:tr h="268722">
                <a:tc>
                  <a:txBody>
                    <a:bodyPr/>
                    <a:lstStyle/>
                    <a:p>
                      <a:pPr algn="ctr"/>
                      <a:r>
                        <a:rPr lang="en-US" sz="1200" b="1" dirty="0">
                          <a:cs typeface="B Nazanin" panose="00000400000000000000" pitchFamily="2" charset="-78"/>
                        </a:rPr>
                        <a:t>Clock</a:t>
                      </a:r>
                    </a:p>
                  </a:txBody>
                  <a:tcPr anchor="ctr"/>
                </a:tc>
                <a:tc>
                  <a:txBody>
                    <a:bodyPr/>
                    <a:lstStyle/>
                    <a:p>
                      <a:pPr algn="ctr"/>
                      <a:r>
                        <a:rPr lang="en-US" sz="1200" b="1" dirty="0">
                          <a:cs typeface="B Nazanin" panose="00000400000000000000" pitchFamily="2" charset="-78"/>
                        </a:rPr>
                        <a:t>D</a:t>
                      </a:r>
                    </a:p>
                  </a:txBody>
                  <a:tcPr anchor="ctr"/>
                </a:tc>
                <a:tc>
                  <a:txBody>
                    <a:bodyPr/>
                    <a:lstStyle/>
                    <a:p>
                      <a:pPr algn="ctr"/>
                      <a:r>
                        <a:rPr lang="en-US" sz="1200" b="1" dirty="0">
                          <a:cs typeface="B Nazanin" panose="00000400000000000000" pitchFamily="2" charset="-78"/>
                        </a:rPr>
                        <a:t>Q</a:t>
                      </a:r>
                    </a:p>
                  </a:txBody>
                  <a:tcPr anchor="ctr"/>
                </a:tc>
                <a:tc>
                  <a:txBody>
                    <a:bodyPr/>
                    <a:lstStyle/>
                    <a:p>
                      <a:pPr algn="ctr"/>
                      <a:r>
                        <a:rPr lang="en-US" sz="1200" b="1" dirty="0">
                          <a:cs typeface="B Nazanin" panose="00000400000000000000" pitchFamily="2" charset="-78"/>
                        </a:rPr>
                        <a:t>Q’</a:t>
                      </a:r>
                    </a:p>
                  </a:txBody>
                  <a:tcPr anchor="ctr"/>
                </a:tc>
                <a:tc>
                  <a:txBody>
                    <a:bodyPr/>
                    <a:lstStyle/>
                    <a:p>
                      <a:pPr algn="ctr"/>
                      <a:r>
                        <a:rPr lang="fa-IR" sz="1200" b="1" dirty="0">
                          <a:cs typeface="B Nazanin" panose="00000400000000000000" pitchFamily="2" charset="-78"/>
                        </a:rPr>
                        <a:t>توصیف</a:t>
                      </a:r>
                      <a:endParaRPr lang="en-US" sz="1200" b="1" dirty="0">
                        <a:cs typeface="B Nazanin" panose="00000400000000000000" pitchFamily="2" charset="-78"/>
                      </a:endParaRPr>
                    </a:p>
                  </a:txBody>
                  <a:tcPr anchor="ctr"/>
                </a:tc>
                <a:extLst>
                  <a:ext uri="{0D108BD9-81ED-4DB2-BD59-A6C34878D82A}">
                    <a16:rowId xmlns:a16="http://schemas.microsoft.com/office/drawing/2014/main" val="2451537227"/>
                  </a:ext>
                </a:extLst>
              </a:tr>
              <a:tr h="398106">
                <a:tc>
                  <a:txBody>
                    <a:bodyPr/>
                    <a:lstStyle/>
                    <a:p>
                      <a:pPr algn="ctr"/>
                      <a:r>
                        <a:rPr lang="en-US" sz="1600" b="1" dirty="0">
                          <a:cs typeface="B Nazanin" panose="00000400000000000000" pitchFamily="2" charset="-78"/>
                        </a:rPr>
                        <a:t>0</a:t>
                      </a:r>
                    </a:p>
                  </a:txBody>
                  <a:tcPr anchor="ctr"/>
                </a:tc>
                <a:tc>
                  <a:txBody>
                    <a:bodyPr/>
                    <a:lstStyle/>
                    <a:p>
                      <a:pPr algn="ctr"/>
                      <a:r>
                        <a:rPr lang="en-US" sz="1600" b="1" dirty="0">
                          <a:cs typeface="B Nazanin" panose="00000400000000000000" pitchFamily="2" charset="-78"/>
                        </a:rPr>
                        <a:t>x</a:t>
                      </a:r>
                    </a:p>
                  </a:txBody>
                  <a:tcPr anchor="ctr"/>
                </a:tc>
                <a:tc>
                  <a:txBody>
                    <a:bodyPr/>
                    <a:lstStyle/>
                    <a:p>
                      <a:pPr algn="ctr"/>
                      <a:r>
                        <a:rPr lang="en-US" sz="1600" b="1" dirty="0">
                          <a:cs typeface="B Nazanin" panose="00000400000000000000" pitchFamily="2" charset="-78"/>
                        </a:rPr>
                        <a:t>Q</a:t>
                      </a:r>
                    </a:p>
                  </a:txBody>
                  <a:tcPr anchor="ctr"/>
                </a:tc>
                <a:tc>
                  <a:txBody>
                    <a:bodyPr/>
                    <a:lstStyle/>
                    <a:p>
                      <a:pPr algn="ctr"/>
                      <a:r>
                        <a:rPr lang="en-US" sz="1600" b="1" dirty="0">
                          <a:cs typeface="B Nazanin" panose="00000400000000000000" pitchFamily="2" charset="-78"/>
                        </a:rPr>
                        <a:t>Q’</a:t>
                      </a:r>
                    </a:p>
                  </a:txBody>
                  <a:tcPr anchor="ctr"/>
                </a:tc>
                <a:tc>
                  <a:txBody>
                    <a:bodyPr/>
                    <a:lstStyle/>
                    <a:p>
                      <a:pPr algn="ctr"/>
                      <a:r>
                        <a:rPr lang="fa-IR" sz="1200" b="1" dirty="0">
                          <a:cs typeface="B Nazanin" panose="00000400000000000000" pitchFamily="2" charset="-78"/>
                        </a:rPr>
                        <a:t>عدم تغییر حافظه</a:t>
                      </a:r>
                      <a:endParaRPr lang="en-US" sz="1200" b="1" dirty="0">
                        <a:cs typeface="B Nazanin" panose="00000400000000000000" pitchFamily="2" charset="-78"/>
                      </a:endParaRPr>
                    </a:p>
                  </a:txBody>
                  <a:tcPr anchor="ctr"/>
                </a:tc>
                <a:extLst>
                  <a:ext uri="{0D108BD9-81ED-4DB2-BD59-A6C34878D82A}">
                    <a16:rowId xmlns:a16="http://schemas.microsoft.com/office/drawing/2014/main" val="3389827077"/>
                  </a:ext>
                </a:extLst>
              </a:tr>
              <a:tr h="398106">
                <a:tc>
                  <a:txBody>
                    <a:bodyPr/>
                    <a:lstStyle/>
                    <a:p>
                      <a:pPr algn="ctr"/>
                      <a:r>
                        <a:rPr lang="en-US" sz="1600" b="1" dirty="0">
                          <a:cs typeface="B Nazanin" panose="00000400000000000000" pitchFamily="2" charset="-78"/>
                        </a:rPr>
                        <a:t>1</a:t>
                      </a:r>
                    </a:p>
                  </a:txBody>
                  <a:tcPr anchor="ctr"/>
                </a:tc>
                <a:tc>
                  <a:txBody>
                    <a:bodyPr/>
                    <a:lstStyle/>
                    <a:p>
                      <a:pPr algn="ctr"/>
                      <a:r>
                        <a:rPr lang="en-US" sz="1600" b="1" dirty="0">
                          <a:cs typeface="B Nazanin" panose="00000400000000000000" pitchFamily="2" charset="-78"/>
                        </a:rPr>
                        <a:t>0</a:t>
                      </a:r>
                    </a:p>
                  </a:txBody>
                  <a:tcPr anchor="ctr"/>
                </a:tc>
                <a:tc>
                  <a:txBody>
                    <a:bodyPr/>
                    <a:lstStyle/>
                    <a:p>
                      <a:pPr algn="ctr"/>
                      <a:r>
                        <a:rPr lang="en-US" sz="1600" b="1" dirty="0">
                          <a:cs typeface="B Nazanin" panose="00000400000000000000" pitchFamily="2" charset="-78"/>
                        </a:rPr>
                        <a:t>0</a:t>
                      </a:r>
                    </a:p>
                  </a:txBody>
                  <a:tcPr anchor="ctr"/>
                </a:tc>
                <a:tc>
                  <a:txBody>
                    <a:bodyPr/>
                    <a:lstStyle/>
                    <a:p>
                      <a:pPr algn="ctr"/>
                      <a:r>
                        <a:rPr lang="en-US" sz="1600" b="1">
                          <a:cs typeface="B Nazanin" panose="00000400000000000000" pitchFamily="2" charset="-78"/>
                        </a:rPr>
                        <a:t>1</a:t>
                      </a:r>
                      <a:endParaRPr lang="en-US" sz="1600" b="1" dirty="0">
                        <a:cs typeface="B Nazanin" panose="00000400000000000000" pitchFamily="2" charset="-78"/>
                      </a:endParaRPr>
                    </a:p>
                  </a:txBody>
                  <a:tcPr anchor="ctr"/>
                </a:tc>
                <a:tc>
                  <a:txBody>
                    <a:bodyPr/>
                    <a:lstStyle/>
                    <a:p>
                      <a:pPr algn="ctr" rtl="1"/>
                      <a:r>
                        <a:rPr lang="fa-IR" sz="1200" b="1" dirty="0">
                          <a:cs typeface="B Nazanin" panose="00000400000000000000" pitchFamily="2" charset="-78"/>
                        </a:rPr>
                        <a:t>ریست کردن </a:t>
                      </a:r>
                      <a:r>
                        <a:rPr lang="en-US" sz="1200" b="1" dirty="0">
                          <a:cs typeface="B Nazanin" panose="00000400000000000000" pitchFamily="2" charset="-78"/>
                        </a:rPr>
                        <a:t>Q</a:t>
                      </a:r>
                      <a:r>
                        <a:rPr lang="fa-IR" sz="1200" b="1" dirty="0">
                          <a:cs typeface="B Nazanin" panose="00000400000000000000" pitchFamily="2" charset="-78"/>
                        </a:rPr>
                        <a:t> به </a:t>
                      </a:r>
                      <a:r>
                        <a:rPr lang="en-US" sz="1200" b="1" dirty="0">
                          <a:cs typeface="B Nazanin" panose="00000400000000000000" pitchFamily="2" charset="-78"/>
                        </a:rPr>
                        <a:t>0</a:t>
                      </a:r>
                    </a:p>
                  </a:txBody>
                  <a:tcPr anchor="ctr"/>
                </a:tc>
                <a:extLst>
                  <a:ext uri="{0D108BD9-81ED-4DB2-BD59-A6C34878D82A}">
                    <a16:rowId xmlns:a16="http://schemas.microsoft.com/office/drawing/2014/main" val="2558140382"/>
                  </a:ext>
                </a:extLst>
              </a:tr>
              <a:tr h="398106">
                <a:tc>
                  <a:txBody>
                    <a:bodyPr/>
                    <a:lstStyle/>
                    <a:p>
                      <a:pPr algn="ctr"/>
                      <a:r>
                        <a:rPr lang="en-US" sz="1600" b="1" dirty="0">
                          <a:cs typeface="B Nazanin" panose="00000400000000000000" pitchFamily="2" charset="-78"/>
                        </a:rPr>
                        <a:t>1</a:t>
                      </a:r>
                    </a:p>
                  </a:txBody>
                  <a:tcPr anchor="ctr"/>
                </a:tc>
                <a:tc>
                  <a:txBody>
                    <a:bodyPr/>
                    <a:lstStyle/>
                    <a:p>
                      <a:pPr algn="ctr"/>
                      <a:r>
                        <a:rPr lang="en-US" sz="1600" b="1" dirty="0">
                          <a:cs typeface="B Nazanin" panose="00000400000000000000" pitchFamily="2" charset="-78"/>
                        </a:rPr>
                        <a:t>1</a:t>
                      </a:r>
                    </a:p>
                  </a:txBody>
                  <a:tcPr anchor="ctr"/>
                </a:tc>
                <a:tc>
                  <a:txBody>
                    <a:bodyPr/>
                    <a:lstStyle/>
                    <a:p>
                      <a:pPr algn="ctr"/>
                      <a:r>
                        <a:rPr lang="en-US" sz="1600" b="1" dirty="0">
                          <a:cs typeface="B Nazanin" panose="00000400000000000000" pitchFamily="2" charset="-78"/>
                        </a:rPr>
                        <a:t>1</a:t>
                      </a:r>
                    </a:p>
                  </a:txBody>
                  <a:tcPr anchor="ctr"/>
                </a:tc>
                <a:tc>
                  <a:txBody>
                    <a:bodyPr/>
                    <a:lstStyle/>
                    <a:p>
                      <a:pPr algn="ctr"/>
                      <a:r>
                        <a:rPr lang="en-US" sz="1600" b="1" dirty="0">
                          <a:cs typeface="B Nazanin" panose="00000400000000000000" pitchFamily="2" charset="-78"/>
                        </a:rPr>
                        <a:t>0</a:t>
                      </a:r>
                    </a:p>
                  </a:txBody>
                  <a:tcPr anchor="ctr"/>
                </a:tc>
                <a:tc>
                  <a:txBody>
                    <a:bodyPr/>
                    <a:lstStyle/>
                    <a:p>
                      <a:pPr algn="ctr" rtl="1"/>
                      <a:r>
                        <a:rPr lang="fa-IR" sz="1200" b="1" dirty="0">
                          <a:cs typeface="B Nazanin" panose="00000400000000000000" pitchFamily="2" charset="-78"/>
                        </a:rPr>
                        <a:t>ست کردن </a:t>
                      </a:r>
                      <a:r>
                        <a:rPr lang="en-US" sz="1200" b="1" dirty="0">
                          <a:cs typeface="B Nazanin" panose="00000400000000000000" pitchFamily="2" charset="-78"/>
                        </a:rPr>
                        <a:t>Q</a:t>
                      </a:r>
                      <a:r>
                        <a:rPr lang="fa-IR" sz="1200" b="1" dirty="0">
                          <a:cs typeface="B Nazanin" panose="00000400000000000000" pitchFamily="2" charset="-78"/>
                        </a:rPr>
                        <a:t> به </a:t>
                      </a:r>
                      <a:r>
                        <a:rPr lang="en-US" sz="1200" b="1" dirty="0">
                          <a:cs typeface="B Nazanin" panose="00000400000000000000" pitchFamily="2" charset="-78"/>
                        </a:rPr>
                        <a:t>1</a:t>
                      </a:r>
                    </a:p>
                  </a:txBody>
                  <a:tcPr anchor="ctr"/>
                </a:tc>
                <a:extLst>
                  <a:ext uri="{0D108BD9-81ED-4DB2-BD59-A6C34878D82A}">
                    <a16:rowId xmlns:a16="http://schemas.microsoft.com/office/drawing/2014/main" val="2832446608"/>
                  </a:ext>
                </a:extLst>
              </a:tr>
            </a:tbl>
          </a:graphicData>
        </a:graphic>
      </p:graphicFrame>
    </p:spTree>
    <p:extLst>
      <p:ext uri="{BB962C8B-B14F-4D97-AF65-F5344CB8AC3E}">
        <p14:creationId xmlns:p14="http://schemas.microsoft.com/office/powerpoint/2010/main" val="3786536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4870</TotalTime>
  <Words>1520</Words>
  <Application>Microsoft Office PowerPoint</Application>
  <PresentationFormat>Widescreen</PresentationFormat>
  <Paragraphs>171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 Nazanin</vt:lpstr>
      <vt:lpstr>Calibri</vt:lpstr>
      <vt:lpstr>Courier New</vt:lpstr>
      <vt:lpstr>Garamond</vt:lpstr>
      <vt:lpstr>IRANSans</vt:lpstr>
      <vt:lpstr>Savon</vt:lpstr>
      <vt:lpstr>آزمایشگاه معماری سیستم های کامپیوتری</vt:lpstr>
      <vt:lpstr>جلسه ششم</vt:lpstr>
      <vt:lpstr>انواع مدارها</vt:lpstr>
      <vt:lpstr>حافظه (D Flip-Flop)</vt:lpstr>
      <vt:lpstr>VHDL of D Flip-Flop</vt:lpstr>
      <vt:lpstr>مثالی از مدار ترتیبی</vt:lpstr>
      <vt:lpstr>مدارهای ترتیبی</vt:lpstr>
      <vt:lpstr>SR - FF</vt:lpstr>
      <vt:lpstr>D - FF</vt:lpstr>
      <vt:lpstr>D - FF</vt:lpstr>
      <vt:lpstr>Flip Flop</vt:lpstr>
      <vt:lpstr>شمارنده</vt:lpstr>
      <vt:lpstr>شمارنده آسنکرون</vt:lpstr>
      <vt:lpstr>دستورات ترتیبی در VHDL</vt:lpstr>
      <vt:lpstr>Process (I)</vt:lpstr>
      <vt:lpstr>Process (II)</vt:lpstr>
      <vt:lpstr>ساختار if then else</vt:lpstr>
      <vt:lpstr>آزمایش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آزمایشگاه معماری سیستم های کامپیوتری</dc:title>
  <dc:creator>Paria</dc:creator>
  <cp:lastModifiedBy>paria darbani</cp:lastModifiedBy>
  <cp:revision>101</cp:revision>
  <dcterms:created xsi:type="dcterms:W3CDTF">2021-10-06T06:30:00Z</dcterms:created>
  <dcterms:modified xsi:type="dcterms:W3CDTF">2022-11-29T07:06:10Z</dcterms:modified>
</cp:coreProperties>
</file>