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8"/>
  </p:notesMasterIdLst>
  <p:handoutMasterIdLst>
    <p:handoutMasterId r:id="rId19"/>
  </p:handoutMasterIdLst>
  <p:sldIdLst>
    <p:sldId id="256" r:id="rId2"/>
    <p:sldId id="351" r:id="rId3"/>
    <p:sldId id="387" r:id="rId4"/>
    <p:sldId id="377" r:id="rId5"/>
    <p:sldId id="330" r:id="rId6"/>
    <p:sldId id="352" r:id="rId7"/>
    <p:sldId id="355" r:id="rId8"/>
    <p:sldId id="358" r:id="rId9"/>
    <p:sldId id="378" r:id="rId10"/>
    <p:sldId id="353" r:id="rId11"/>
    <p:sldId id="386" r:id="rId12"/>
    <p:sldId id="371" r:id="rId13"/>
    <p:sldId id="372" r:id="rId14"/>
    <p:sldId id="374" r:id="rId15"/>
    <p:sldId id="376" r:id="rId16"/>
    <p:sldId id="3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5" d="100"/>
          <a:sy n="75" d="100"/>
        </p:scale>
        <p:origin x="5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69FD5D-40EF-46CE-A350-0CF302064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D394A2-7573-4222-83DA-784A57338F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0E88AB-8119-429A-AD8B-D283B8E9C7CC}" type="datetimeFigureOut">
              <a:rPr lang="en-US" smtClean="0"/>
              <a:t>12/4/2022</a:t>
            </a:fld>
            <a:endParaRPr lang="en-US"/>
          </a:p>
        </p:txBody>
      </p:sp>
      <p:sp>
        <p:nvSpPr>
          <p:cNvPr id="4" name="Footer Placeholder 3">
            <a:extLst>
              <a:ext uri="{FF2B5EF4-FFF2-40B4-BE49-F238E27FC236}">
                <a16:creationId xmlns:a16="http://schemas.microsoft.com/office/drawing/2014/main" id="{769302BA-1FBF-4D40-9493-4ACB7696A4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7BE8B6-7170-46AF-A8BA-7A63452EBE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BEFB86-7122-4F2D-AA73-55E11B60EF6C}" type="slidenum">
              <a:rPr lang="en-US" smtClean="0"/>
              <a:t>‹#›</a:t>
            </a:fld>
            <a:endParaRPr lang="en-US"/>
          </a:p>
        </p:txBody>
      </p:sp>
    </p:spTree>
    <p:extLst>
      <p:ext uri="{BB962C8B-B14F-4D97-AF65-F5344CB8AC3E}">
        <p14:creationId xmlns:p14="http://schemas.microsoft.com/office/powerpoint/2010/main" val="2178796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343A8-FA69-4267-BBA4-00833644577E}"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B709B-893E-4353-A9F6-887E3E9B16AB}" type="slidenum">
              <a:rPr lang="en-US" smtClean="0"/>
              <a:t>‹#›</a:t>
            </a:fld>
            <a:endParaRPr lang="en-US"/>
          </a:p>
        </p:txBody>
      </p:sp>
    </p:spTree>
    <p:extLst>
      <p:ext uri="{BB962C8B-B14F-4D97-AF65-F5344CB8AC3E}">
        <p14:creationId xmlns:p14="http://schemas.microsoft.com/office/powerpoint/2010/main" val="35503745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FF46804A-10D3-4E98-91BB-C2A4A6848918}" type="datetime1">
              <a:rPr lang="en-US" smtClean="0"/>
              <a:t>12/4/2022</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5A3A1A0-FE44-40F2-B3FB-B78369627520}" type="slidenum">
              <a:rPr lang="en-US" smtClean="0"/>
              <a:t>‹#›</a:t>
            </a:fld>
            <a:endParaRPr lang="en-US"/>
          </a:p>
        </p:txBody>
      </p:sp>
    </p:spTree>
    <p:extLst>
      <p:ext uri="{BB962C8B-B14F-4D97-AF65-F5344CB8AC3E}">
        <p14:creationId xmlns:p14="http://schemas.microsoft.com/office/powerpoint/2010/main" val="4206868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4C87E-976E-452C-A6F2-F05EAE5990DD}"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278052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60D6-4E88-4B7A-89A3-CBD0BE9B61F4}"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96214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1A9BC-B300-4E21-B800-792C6489D49B}"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46662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AC569FB-F6CE-4C92-8363-19444F11227C}" type="datetime1">
              <a:rPr lang="en-US" smtClean="0"/>
              <a:t>12/4/2022</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31313711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8718C-4727-4DB4-A553-4CDB6BD2B897}" type="datetime1">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5839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CA9AE-EE59-4E02-9703-1FC49F753F8F}" type="datetime1">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69045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07A27-AE5D-4072-9D36-8BD27D605F1B}" type="datetime1">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364505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653E1-2804-4365-8EF9-9A1A6242FCFF}" type="datetime1">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79248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9D24FA0-FBFD-4791-9CA1-E05349A6A3D1}" type="datetime1">
              <a:rPr lang="en-US" smtClean="0"/>
              <a:t>12/4/2022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35A3A1A0-FE44-40F2-B3FB-B78369627520}"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820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93329AB7-69C4-47BC-A04E-4FCF23AB22E6}" type="datetime1">
              <a:rPr lang="en-US" smtClean="0"/>
              <a:t>12/4/2022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35A3A1A0-FE44-40F2-B3FB-B78369627520}"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940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E11F8A5-7884-4B84-8E92-0DC3EB3B5F3A}" type="datetime1">
              <a:rPr lang="en-US" smtClean="0"/>
              <a:t>12/4/2022</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5A3A1A0-FE44-40F2-B3FB-B78369627520}"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57504343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8F11-B71C-47CB-8AA0-E78C56DC39D6}"/>
              </a:ext>
            </a:extLst>
          </p:cNvPr>
          <p:cNvSpPr>
            <a:spLocks noGrp="1"/>
          </p:cNvSpPr>
          <p:nvPr>
            <p:ph type="ctrTitle"/>
          </p:nvPr>
        </p:nvSpPr>
        <p:spPr/>
        <p:txBody>
          <a:bodyPr/>
          <a:lstStyle/>
          <a:p>
            <a:r>
              <a:rPr lang="fa-IR" sz="3600" dirty="0">
                <a:cs typeface="B Nazanin" panose="00000400000000000000" pitchFamily="2" charset="-78"/>
              </a:rPr>
              <a:t>آزمایشگاه معماری سیستم های کامپیوتری</a:t>
            </a:r>
            <a:endParaRPr lang="en-US" sz="3600" dirty="0">
              <a:cs typeface="B Nazanin" panose="00000400000000000000" pitchFamily="2" charset="-78"/>
            </a:endParaRPr>
          </a:p>
        </p:txBody>
      </p:sp>
      <p:sp>
        <p:nvSpPr>
          <p:cNvPr id="3" name="Subtitle 2">
            <a:extLst>
              <a:ext uri="{FF2B5EF4-FFF2-40B4-BE49-F238E27FC236}">
                <a16:creationId xmlns:a16="http://schemas.microsoft.com/office/drawing/2014/main" id="{49460E54-CA56-46C5-B729-BCA30E52E478}"/>
              </a:ext>
            </a:extLst>
          </p:cNvPr>
          <p:cNvSpPr>
            <a:spLocks noGrp="1"/>
          </p:cNvSpPr>
          <p:nvPr>
            <p:ph type="subTitle" idx="1"/>
          </p:nvPr>
        </p:nvSpPr>
        <p:spPr>
          <a:xfrm>
            <a:off x="1562100" y="4323806"/>
            <a:ext cx="9070848" cy="815457"/>
          </a:xfrm>
        </p:spPr>
        <p:txBody>
          <a:bodyPr>
            <a:normAutofit lnSpcReduction="10000"/>
          </a:bodyPr>
          <a:lstStyle/>
          <a:p>
            <a:r>
              <a:rPr lang="fa-IR" dirty="0">
                <a:cs typeface="B Nazanin" panose="00000400000000000000" pitchFamily="2" charset="-78"/>
              </a:rPr>
              <a:t>مدرس: دربانی</a:t>
            </a:r>
          </a:p>
          <a:p>
            <a:endParaRPr lang="fa-IR" dirty="0">
              <a:cs typeface="B Nazanin" panose="00000400000000000000" pitchFamily="2" charset="-78"/>
            </a:endParaRPr>
          </a:p>
          <a:p>
            <a:r>
              <a:rPr lang="en-US" dirty="0">
                <a:cs typeface="B Nazanin" panose="00000400000000000000" pitchFamily="2" charset="-78"/>
              </a:rPr>
              <a:t>p.darbani@gmail.com</a:t>
            </a:r>
          </a:p>
        </p:txBody>
      </p:sp>
      <p:sp>
        <p:nvSpPr>
          <p:cNvPr id="4" name="Slide Number Placeholder 3">
            <a:extLst>
              <a:ext uri="{FF2B5EF4-FFF2-40B4-BE49-F238E27FC236}">
                <a16:creationId xmlns:a16="http://schemas.microsoft.com/office/drawing/2014/main" id="{9806DEE3-3B6C-4E0D-A217-624B03A3DAF5}"/>
              </a:ext>
            </a:extLst>
          </p:cNvPr>
          <p:cNvSpPr>
            <a:spLocks noGrp="1"/>
          </p:cNvSpPr>
          <p:nvPr>
            <p:ph type="sldNum" sz="quarter" idx="12"/>
          </p:nvPr>
        </p:nvSpPr>
        <p:spPr/>
        <p:txBody>
          <a:bodyPr/>
          <a:lstStyle/>
          <a:p>
            <a:fld id="{35A3A1A0-FE44-40F2-B3FB-B78369627520}" type="slidenum">
              <a:rPr lang="en-US" smtClean="0"/>
              <a:t>1</a:t>
            </a:fld>
            <a:endParaRPr lang="en-US"/>
          </a:p>
        </p:txBody>
      </p:sp>
    </p:spTree>
    <p:extLst>
      <p:ext uri="{BB962C8B-B14F-4D97-AF65-F5344CB8AC3E}">
        <p14:creationId xmlns:p14="http://schemas.microsoft.com/office/powerpoint/2010/main" val="160176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RAM - 256 × 8</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10</a:t>
            </a:fld>
            <a:endParaRPr lang="en-US"/>
          </a:p>
        </p:txBody>
      </p:sp>
      <p:sp>
        <p:nvSpPr>
          <p:cNvPr id="8" name="TextBox 7">
            <a:extLst>
              <a:ext uri="{FF2B5EF4-FFF2-40B4-BE49-F238E27FC236}">
                <a16:creationId xmlns:a16="http://schemas.microsoft.com/office/drawing/2014/main" id="{AB577667-62D4-4D97-A511-F7CC405C4995}"/>
              </a:ext>
            </a:extLst>
          </p:cNvPr>
          <p:cNvSpPr txBox="1"/>
          <p:nvPr/>
        </p:nvSpPr>
        <p:spPr>
          <a:xfrm>
            <a:off x="6285743" y="561257"/>
            <a:ext cx="5435600" cy="5909310"/>
          </a:xfrm>
          <a:prstGeom prst="rect">
            <a:avLst/>
          </a:prstGeom>
          <a:noFill/>
          <a:ln w="19050">
            <a:solidFill>
              <a:schemeClr val="tx1"/>
            </a:solidFill>
          </a:ln>
        </p:spPr>
        <p:txBody>
          <a:bodyPr wrap="square">
            <a:spAutoFit/>
          </a:bodyPr>
          <a:lstStyle/>
          <a:p>
            <a:pPr algn="l"/>
            <a:r>
              <a:rPr lang="en-US" sz="1400" b="1" dirty="0"/>
              <a:t>entity ram6116 is</a:t>
            </a:r>
          </a:p>
          <a:p>
            <a:pPr algn="l"/>
            <a:r>
              <a:rPr lang="en-US" sz="1400" b="1" dirty="0"/>
              <a:t>port(</a:t>
            </a:r>
          </a:p>
          <a:p>
            <a:pPr algn="l"/>
            <a:r>
              <a:rPr lang="en-US" sz="1400" b="1" dirty="0"/>
              <a:t>address: in unsigned (7 </a:t>
            </a:r>
            <a:r>
              <a:rPr lang="en-US" sz="1400" b="1" dirty="0" err="1"/>
              <a:t>downto</a:t>
            </a:r>
            <a:r>
              <a:rPr lang="en-US" sz="1400" b="1" dirty="0"/>
              <a:t> 0);</a:t>
            </a:r>
          </a:p>
          <a:p>
            <a:pPr algn="l"/>
            <a:r>
              <a:rPr lang="en-US" sz="1400" b="1" dirty="0"/>
              <a:t>data: </a:t>
            </a:r>
            <a:r>
              <a:rPr lang="en-US" sz="1400" b="1" dirty="0" err="1"/>
              <a:t>inout</a:t>
            </a:r>
            <a:r>
              <a:rPr lang="en-US" sz="1400" b="1" dirty="0"/>
              <a:t> </a:t>
            </a:r>
            <a:r>
              <a:rPr lang="en-US" sz="1400" b="1" dirty="0" err="1"/>
              <a:t>std_logic_vector</a:t>
            </a:r>
            <a:r>
              <a:rPr lang="en-US" sz="1400" b="1" dirty="0"/>
              <a:t> (7 </a:t>
            </a:r>
            <a:r>
              <a:rPr lang="en-US" sz="1400" b="1" dirty="0" err="1"/>
              <a:t>downto</a:t>
            </a:r>
            <a:r>
              <a:rPr lang="en-US" sz="1400" b="1" dirty="0"/>
              <a:t> 0);</a:t>
            </a:r>
          </a:p>
          <a:p>
            <a:pPr algn="l"/>
            <a:r>
              <a:rPr lang="en-US" sz="1400" b="1" dirty="0" err="1"/>
              <a:t>WE_b</a:t>
            </a:r>
            <a:r>
              <a:rPr lang="en-US" sz="1400" b="1" dirty="0"/>
              <a:t>, </a:t>
            </a:r>
            <a:r>
              <a:rPr lang="en-US" sz="1400" b="1" dirty="0" err="1"/>
              <a:t>CS_b</a:t>
            </a:r>
            <a:r>
              <a:rPr lang="en-US" sz="1400" b="1" dirty="0"/>
              <a:t>, </a:t>
            </a:r>
            <a:r>
              <a:rPr lang="en-US" sz="1400" b="1" dirty="0" err="1"/>
              <a:t>OE_b</a:t>
            </a:r>
            <a:r>
              <a:rPr lang="en-US" sz="1400" b="1" dirty="0"/>
              <a:t>: in </a:t>
            </a:r>
            <a:r>
              <a:rPr lang="en-US" sz="1400" b="1" dirty="0" err="1"/>
              <a:t>std_ulogic</a:t>
            </a:r>
            <a:r>
              <a:rPr lang="en-US" sz="1400" b="1" dirty="0"/>
              <a:t>);</a:t>
            </a:r>
          </a:p>
          <a:p>
            <a:pPr algn="l"/>
            <a:r>
              <a:rPr lang="en-US" sz="1400" b="1" dirty="0"/>
              <a:t>end entity ram6116;</a:t>
            </a:r>
          </a:p>
          <a:p>
            <a:pPr algn="l"/>
            <a:endParaRPr lang="en-US" sz="1400" b="1" dirty="0"/>
          </a:p>
          <a:p>
            <a:pPr algn="l"/>
            <a:r>
              <a:rPr lang="en-US" sz="1400" b="1" dirty="0"/>
              <a:t>architecture </a:t>
            </a:r>
            <a:r>
              <a:rPr lang="en-US" sz="1400" b="1" dirty="0" err="1"/>
              <a:t>simple_ram</a:t>
            </a:r>
            <a:r>
              <a:rPr lang="en-US" sz="1400" b="1" dirty="0"/>
              <a:t> of ram6116 is</a:t>
            </a:r>
          </a:p>
          <a:p>
            <a:pPr algn="l"/>
            <a:r>
              <a:rPr lang="en-US" sz="1400" b="1" dirty="0"/>
              <a:t>type ram is array (0 to 2**8-1) of </a:t>
            </a:r>
            <a:r>
              <a:rPr lang="en-US" sz="1400" b="1" dirty="0" err="1"/>
              <a:t>std_logic_vector</a:t>
            </a:r>
            <a:r>
              <a:rPr lang="en-US" sz="1400" b="1" dirty="0"/>
              <a:t> (7 </a:t>
            </a:r>
            <a:r>
              <a:rPr lang="en-US" sz="1400" b="1" dirty="0" err="1"/>
              <a:t>downto</a:t>
            </a:r>
            <a:r>
              <a:rPr lang="en-US" sz="1400" b="1" dirty="0"/>
              <a:t> 0);</a:t>
            </a:r>
          </a:p>
          <a:p>
            <a:pPr algn="l"/>
            <a:r>
              <a:rPr lang="en-US" sz="1400" b="1" dirty="0"/>
              <a:t>signal ram1: ram:= (others =&gt; (others =&gt; ’0’));</a:t>
            </a:r>
          </a:p>
          <a:p>
            <a:pPr algn="l"/>
            <a:r>
              <a:rPr lang="en-US" sz="1400" b="1" dirty="0"/>
              <a:t>begin</a:t>
            </a:r>
          </a:p>
          <a:p>
            <a:pPr algn="l"/>
            <a:r>
              <a:rPr lang="en-US" sz="1400" b="1" dirty="0"/>
              <a:t>  process (</a:t>
            </a:r>
            <a:r>
              <a:rPr lang="en-US" sz="1400" b="1" dirty="0" err="1"/>
              <a:t>WE_b</a:t>
            </a:r>
            <a:r>
              <a:rPr lang="en-US" sz="1400" b="1" dirty="0"/>
              <a:t>, </a:t>
            </a:r>
            <a:r>
              <a:rPr lang="en-US" sz="1400" b="1" dirty="0" err="1"/>
              <a:t>CS_b</a:t>
            </a:r>
            <a:r>
              <a:rPr lang="en-US" sz="1400" b="1" dirty="0"/>
              <a:t>, </a:t>
            </a:r>
            <a:r>
              <a:rPr lang="en-US" sz="1400" b="1" dirty="0" err="1"/>
              <a:t>OE_b</a:t>
            </a:r>
            <a:r>
              <a:rPr lang="en-US" sz="1400" b="1" dirty="0"/>
              <a:t>, address)</a:t>
            </a:r>
          </a:p>
          <a:p>
            <a:pPr algn="l"/>
            <a:r>
              <a:rPr lang="en-US" sz="1400" b="1" dirty="0"/>
              <a:t>    begin</a:t>
            </a:r>
          </a:p>
          <a:p>
            <a:pPr algn="l"/>
            <a:r>
              <a:rPr lang="en-US" sz="1400" b="1" dirty="0"/>
              <a:t>    data &lt;= (others =&gt; ‘Z’);            -- chip is not selected</a:t>
            </a:r>
          </a:p>
          <a:p>
            <a:pPr algn="l"/>
            <a:r>
              <a:rPr lang="en-US" sz="1400" b="1" dirty="0"/>
              <a:t>    if (</a:t>
            </a:r>
            <a:r>
              <a:rPr lang="en-US" sz="1400" b="1" dirty="0" err="1"/>
              <a:t>CS_b</a:t>
            </a:r>
            <a:r>
              <a:rPr lang="en-US" sz="1400" b="1" dirty="0"/>
              <a:t> = ‘0’) then</a:t>
            </a:r>
          </a:p>
          <a:p>
            <a:pPr lvl="1"/>
            <a:r>
              <a:rPr lang="en-US" sz="1400" b="1" dirty="0"/>
              <a:t>if </a:t>
            </a:r>
            <a:r>
              <a:rPr lang="en-US" sz="1400" b="1" dirty="0" err="1"/>
              <a:t>falling_edge</a:t>
            </a:r>
            <a:r>
              <a:rPr lang="en-US" sz="1400" b="1" dirty="0"/>
              <a:t>(</a:t>
            </a:r>
            <a:r>
              <a:rPr lang="en-US" sz="1400" b="1" dirty="0" err="1"/>
              <a:t>WE_b</a:t>
            </a:r>
            <a:r>
              <a:rPr lang="en-US" sz="1400" b="1" dirty="0"/>
              <a:t>) then            -- write</a:t>
            </a:r>
          </a:p>
          <a:p>
            <a:pPr lvl="2"/>
            <a:r>
              <a:rPr lang="en-US" sz="1400" b="1" dirty="0"/>
              <a:t>ram1(</a:t>
            </a:r>
            <a:r>
              <a:rPr lang="en-US" sz="1400" b="1" dirty="0" err="1"/>
              <a:t>to_integer</a:t>
            </a:r>
            <a:r>
              <a:rPr lang="en-US" sz="1400" b="1" dirty="0"/>
              <a:t>(address)) &lt;= data;</a:t>
            </a:r>
          </a:p>
          <a:p>
            <a:pPr lvl="1"/>
            <a:r>
              <a:rPr lang="en-US" sz="1400" b="1" dirty="0"/>
              <a:t>end if;</a:t>
            </a:r>
          </a:p>
          <a:p>
            <a:pPr lvl="1"/>
            <a:r>
              <a:rPr lang="en-US" sz="1400" b="1" dirty="0"/>
              <a:t>if </a:t>
            </a:r>
            <a:r>
              <a:rPr lang="en-US" sz="1400" b="1" dirty="0" err="1"/>
              <a:t>WE_b</a:t>
            </a:r>
            <a:r>
              <a:rPr lang="en-US" sz="1400" b="1" dirty="0"/>
              <a:t> = ‘1’ and </a:t>
            </a:r>
            <a:r>
              <a:rPr lang="en-US" sz="1400" b="1" dirty="0" err="1"/>
              <a:t>OE_b</a:t>
            </a:r>
            <a:r>
              <a:rPr lang="en-US" sz="1400" b="1" dirty="0"/>
              <a:t> = ‘0’ then           -- read</a:t>
            </a:r>
          </a:p>
          <a:p>
            <a:pPr lvl="2"/>
            <a:r>
              <a:rPr lang="en-US" sz="1400" b="1" dirty="0"/>
              <a:t>data &lt;= ram1(</a:t>
            </a:r>
            <a:r>
              <a:rPr lang="en-US" sz="1400" b="1" dirty="0" err="1"/>
              <a:t>to_integer</a:t>
            </a:r>
            <a:r>
              <a:rPr lang="en-US" sz="1400" b="1" dirty="0"/>
              <a:t>(address));</a:t>
            </a:r>
          </a:p>
          <a:p>
            <a:pPr lvl="1"/>
            <a:r>
              <a:rPr lang="en-US" sz="1400" b="1" dirty="0"/>
              <a:t>else</a:t>
            </a:r>
          </a:p>
          <a:p>
            <a:pPr lvl="2"/>
            <a:r>
              <a:rPr lang="en-US" sz="1400" b="1" dirty="0"/>
              <a:t>data &lt;= (others =&gt; ‘Z’);</a:t>
            </a:r>
          </a:p>
          <a:p>
            <a:pPr lvl="1"/>
            <a:r>
              <a:rPr lang="en-US" sz="1400" b="1" dirty="0"/>
              <a:t>end if;</a:t>
            </a:r>
          </a:p>
          <a:p>
            <a:pPr algn="l"/>
            <a:r>
              <a:rPr lang="en-US" sz="1400" b="1" dirty="0"/>
              <a:t>    end if;</a:t>
            </a:r>
          </a:p>
          <a:p>
            <a:pPr algn="l"/>
            <a:endParaRPr lang="en-US" sz="1400" b="1" dirty="0"/>
          </a:p>
          <a:p>
            <a:pPr algn="l"/>
            <a:r>
              <a:rPr lang="en-US" sz="1400" b="1" dirty="0"/>
              <a:t> end process;</a:t>
            </a:r>
          </a:p>
          <a:p>
            <a:pPr algn="l"/>
            <a:r>
              <a:rPr lang="en-US" sz="1400" b="1" dirty="0"/>
              <a:t>end </a:t>
            </a:r>
            <a:r>
              <a:rPr lang="en-US" sz="1400" b="1" dirty="0" err="1"/>
              <a:t>simple_ram</a:t>
            </a:r>
            <a:r>
              <a:rPr lang="en-US" sz="1400" b="1" dirty="0"/>
              <a:t>;</a:t>
            </a:r>
          </a:p>
        </p:txBody>
      </p:sp>
      <p:sp>
        <p:nvSpPr>
          <p:cNvPr id="11" name="Rectangle 4">
            <a:extLst>
              <a:ext uri="{FF2B5EF4-FFF2-40B4-BE49-F238E27FC236}">
                <a16:creationId xmlns:a16="http://schemas.microsoft.com/office/drawing/2014/main" id="{F1DAB5F1-2342-4105-9F46-FA208FC372A3}"/>
              </a:ext>
            </a:extLst>
          </p:cNvPr>
          <p:cNvSpPr>
            <a:spLocks noChangeArrowheads="1"/>
          </p:cNvSpPr>
          <p:nvPr/>
        </p:nvSpPr>
        <p:spPr bwMode="auto">
          <a:xfrm>
            <a:off x="-1111945" y="448017"/>
            <a:ext cx="184731" cy="32316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75AD62F6-317B-4B1E-ADDB-EDCE9A598B62}"/>
              </a:ext>
            </a:extLst>
          </p:cNvPr>
          <p:cNvSpPr/>
          <p:nvPr/>
        </p:nvSpPr>
        <p:spPr>
          <a:xfrm>
            <a:off x="3683000" y="2095501"/>
            <a:ext cx="1168400" cy="172719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17" name="Straight Connector 16">
            <a:extLst>
              <a:ext uri="{FF2B5EF4-FFF2-40B4-BE49-F238E27FC236}">
                <a16:creationId xmlns:a16="http://schemas.microsoft.com/office/drawing/2014/main" id="{617CABF8-FF19-4F08-AA60-020A62DC5B1C}"/>
              </a:ext>
            </a:extLst>
          </p:cNvPr>
          <p:cNvCxnSpPr>
            <a:cxnSpLocks/>
          </p:cNvCxnSpPr>
          <p:nvPr/>
        </p:nvCxnSpPr>
        <p:spPr>
          <a:xfrm flipH="1">
            <a:off x="2806700" y="2311400"/>
            <a:ext cx="876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D81F447-941E-4A1E-9226-A1AE2202D7C2}"/>
              </a:ext>
            </a:extLst>
          </p:cNvPr>
          <p:cNvSpPr txBox="1"/>
          <p:nvPr/>
        </p:nvSpPr>
        <p:spPr>
          <a:xfrm>
            <a:off x="2080737" y="2055851"/>
            <a:ext cx="1114536" cy="307777"/>
          </a:xfrm>
          <a:prstGeom prst="rect">
            <a:avLst/>
          </a:prstGeom>
          <a:noFill/>
        </p:spPr>
        <p:txBody>
          <a:bodyPr wrap="square" rtlCol="0">
            <a:spAutoFit/>
          </a:bodyPr>
          <a:lstStyle/>
          <a:p>
            <a:r>
              <a:rPr lang="en-US" sz="1400" b="1" dirty="0"/>
              <a:t>Address(8b)</a:t>
            </a:r>
          </a:p>
        </p:txBody>
      </p:sp>
      <p:cxnSp>
        <p:nvCxnSpPr>
          <p:cNvPr id="19" name="Straight Connector 18">
            <a:extLst>
              <a:ext uri="{FF2B5EF4-FFF2-40B4-BE49-F238E27FC236}">
                <a16:creationId xmlns:a16="http://schemas.microsoft.com/office/drawing/2014/main" id="{BD164000-55C0-40C6-84E5-A21087357AA2}"/>
              </a:ext>
            </a:extLst>
          </p:cNvPr>
          <p:cNvCxnSpPr>
            <a:cxnSpLocks/>
          </p:cNvCxnSpPr>
          <p:nvPr/>
        </p:nvCxnSpPr>
        <p:spPr>
          <a:xfrm flipH="1">
            <a:off x="2806700" y="2692400"/>
            <a:ext cx="876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2C80D3-0FDA-440F-9C64-E5484DB96864}"/>
              </a:ext>
            </a:extLst>
          </p:cNvPr>
          <p:cNvSpPr txBox="1"/>
          <p:nvPr/>
        </p:nvSpPr>
        <p:spPr>
          <a:xfrm>
            <a:off x="2080737" y="2436851"/>
            <a:ext cx="825867" cy="307777"/>
          </a:xfrm>
          <a:prstGeom prst="rect">
            <a:avLst/>
          </a:prstGeom>
          <a:noFill/>
        </p:spPr>
        <p:txBody>
          <a:bodyPr wrap="square" rtlCol="0">
            <a:spAutoFit/>
          </a:bodyPr>
          <a:lstStyle/>
          <a:p>
            <a:r>
              <a:rPr lang="en-US" sz="1400" b="1" dirty="0"/>
              <a:t>data(8b)</a:t>
            </a:r>
          </a:p>
        </p:txBody>
      </p:sp>
      <p:cxnSp>
        <p:nvCxnSpPr>
          <p:cNvPr id="21" name="Straight Connector 20">
            <a:extLst>
              <a:ext uri="{FF2B5EF4-FFF2-40B4-BE49-F238E27FC236}">
                <a16:creationId xmlns:a16="http://schemas.microsoft.com/office/drawing/2014/main" id="{3AA45BF1-8D8F-4FCF-85A2-E6F63B8428C3}"/>
              </a:ext>
            </a:extLst>
          </p:cNvPr>
          <p:cNvCxnSpPr>
            <a:cxnSpLocks/>
          </p:cNvCxnSpPr>
          <p:nvPr/>
        </p:nvCxnSpPr>
        <p:spPr>
          <a:xfrm flipH="1">
            <a:off x="2806700" y="3708400"/>
            <a:ext cx="876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92E3035-F43B-438B-9341-C568D81466CA}"/>
              </a:ext>
            </a:extLst>
          </p:cNvPr>
          <p:cNvSpPr txBox="1"/>
          <p:nvPr/>
        </p:nvSpPr>
        <p:spPr>
          <a:xfrm>
            <a:off x="2080737" y="3452851"/>
            <a:ext cx="660758" cy="307777"/>
          </a:xfrm>
          <a:prstGeom prst="rect">
            <a:avLst/>
          </a:prstGeom>
          <a:noFill/>
        </p:spPr>
        <p:txBody>
          <a:bodyPr wrap="square" rtlCol="0">
            <a:spAutoFit/>
          </a:bodyPr>
          <a:lstStyle/>
          <a:p>
            <a:r>
              <a:rPr lang="en-US" sz="1400" b="1" dirty="0" err="1"/>
              <a:t>WE_b</a:t>
            </a:r>
            <a:endParaRPr lang="en-US" sz="1400" b="1" dirty="0"/>
          </a:p>
        </p:txBody>
      </p:sp>
      <p:cxnSp>
        <p:nvCxnSpPr>
          <p:cNvPr id="23" name="Straight Connector 22">
            <a:extLst>
              <a:ext uri="{FF2B5EF4-FFF2-40B4-BE49-F238E27FC236}">
                <a16:creationId xmlns:a16="http://schemas.microsoft.com/office/drawing/2014/main" id="{ADC4D2A1-FB55-499C-B0BD-52C6C9ED3D0A}"/>
              </a:ext>
            </a:extLst>
          </p:cNvPr>
          <p:cNvCxnSpPr>
            <a:cxnSpLocks/>
          </p:cNvCxnSpPr>
          <p:nvPr/>
        </p:nvCxnSpPr>
        <p:spPr>
          <a:xfrm flipH="1">
            <a:off x="2806700" y="3175000"/>
            <a:ext cx="876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BE639A7-C4FC-48DC-9BB8-BA6812D9BD11}"/>
              </a:ext>
            </a:extLst>
          </p:cNvPr>
          <p:cNvSpPr txBox="1"/>
          <p:nvPr/>
        </p:nvSpPr>
        <p:spPr>
          <a:xfrm>
            <a:off x="2080737" y="2919451"/>
            <a:ext cx="587020" cy="307777"/>
          </a:xfrm>
          <a:prstGeom prst="rect">
            <a:avLst/>
          </a:prstGeom>
          <a:noFill/>
        </p:spPr>
        <p:txBody>
          <a:bodyPr wrap="square" rtlCol="0">
            <a:spAutoFit/>
          </a:bodyPr>
          <a:lstStyle/>
          <a:p>
            <a:r>
              <a:rPr lang="en-US" sz="1400" b="1" dirty="0" err="1"/>
              <a:t>CS_b</a:t>
            </a:r>
            <a:endParaRPr lang="en-US" sz="1400" b="1" dirty="0"/>
          </a:p>
        </p:txBody>
      </p:sp>
      <p:cxnSp>
        <p:nvCxnSpPr>
          <p:cNvPr id="25" name="Straight Connector 24">
            <a:extLst>
              <a:ext uri="{FF2B5EF4-FFF2-40B4-BE49-F238E27FC236}">
                <a16:creationId xmlns:a16="http://schemas.microsoft.com/office/drawing/2014/main" id="{5007B71B-D393-493F-8BD7-6EC1A72229B6}"/>
              </a:ext>
            </a:extLst>
          </p:cNvPr>
          <p:cNvCxnSpPr>
            <a:cxnSpLocks/>
          </p:cNvCxnSpPr>
          <p:nvPr/>
        </p:nvCxnSpPr>
        <p:spPr>
          <a:xfrm flipH="1">
            <a:off x="2806700" y="3441700"/>
            <a:ext cx="876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1F8AEB0-6C3A-436D-A36B-F9B1D16E723C}"/>
              </a:ext>
            </a:extLst>
          </p:cNvPr>
          <p:cNvSpPr txBox="1"/>
          <p:nvPr/>
        </p:nvSpPr>
        <p:spPr>
          <a:xfrm>
            <a:off x="2080737" y="3186151"/>
            <a:ext cx="643125" cy="307777"/>
          </a:xfrm>
          <a:prstGeom prst="rect">
            <a:avLst/>
          </a:prstGeom>
          <a:noFill/>
        </p:spPr>
        <p:txBody>
          <a:bodyPr wrap="square" rtlCol="0">
            <a:spAutoFit/>
          </a:bodyPr>
          <a:lstStyle/>
          <a:p>
            <a:r>
              <a:rPr lang="en-US" sz="1400" b="1" dirty="0" err="1"/>
              <a:t>OE_b</a:t>
            </a:r>
            <a:endParaRPr lang="en-US" sz="1400" b="1" dirty="0"/>
          </a:p>
        </p:txBody>
      </p:sp>
      <p:sp>
        <p:nvSpPr>
          <p:cNvPr id="3" name="TextBox 2">
            <a:extLst>
              <a:ext uri="{FF2B5EF4-FFF2-40B4-BE49-F238E27FC236}">
                <a16:creationId xmlns:a16="http://schemas.microsoft.com/office/drawing/2014/main" id="{EB4F9FC6-B3E9-4222-A290-1936AD8864FB}"/>
              </a:ext>
            </a:extLst>
          </p:cNvPr>
          <p:cNvSpPr txBox="1"/>
          <p:nvPr/>
        </p:nvSpPr>
        <p:spPr>
          <a:xfrm>
            <a:off x="3948698" y="2698827"/>
            <a:ext cx="678391" cy="369332"/>
          </a:xfrm>
          <a:prstGeom prst="rect">
            <a:avLst/>
          </a:prstGeom>
          <a:noFill/>
        </p:spPr>
        <p:txBody>
          <a:bodyPr wrap="square" rtlCol="0">
            <a:spAutoFit/>
          </a:bodyPr>
          <a:lstStyle/>
          <a:p>
            <a:r>
              <a:rPr lang="en-US" dirty="0"/>
              <a:t>RAM</a:t>
            </a:r>
          </a:p>
        </p:txBody>
      </p:sp>
      <p:graphicFrame>
        <p:nvGraphicFramePr>
          <p:cNvPr id="5" name="Table 5">
            <a:extLst>
              <a:ext uri="{FF2B5EF4-FFF2-40B4-BE49-F238E27FC236}">
                <a16:creationId xmlns:a16="http://schemas.microsoft.com/office/drawing/2014/main" id="{E7BCF238-1054-460C-B948-720985B396A2}"/>
              </a:ext>
            </a:extLst>
          </p:cNvPr>
          <p:cNvGraphicFramePr>
            <a:graphicFrameLocks noGrp="1"/>
          </p:cNvGraphicFramePr>
          <p:nvPr/>
        </p:nvGraphicFramePr>
        <p:xfrm>
          <a:off x="948904" y="4177132"/>
          <a:ext cx="4651796" cy="1565494"/>
        </p:xfrm>
        <a:graphic>
          <a:graphicData uri="http://schemas.openxmlformats.org/drawingml/2006/table">
            <a:tbl>
              <a:tblPr firstRow="1" bandRow="1">
                <a:tableStyleId>{5940675A-B579-460E-94D1-54222C63F5DA}</a:tableStyleId>
              </a:tblPr>
              <a:tblGrid>
                <a:gridCol w="930696">
                  <a:extLst>
                    <a:ext uri="{9D8B030D-6E8A-4147-A177-3AD203B41FA5}">
                      <a16:colId xmlns:a16="http://schemas.microsoft.com/office/drawing/2014/main" val="4041002871"/>
                    </a:ext>
                  </a:extLst>
                </a:gridCol>
                <a:gridCol w="1041400">
                  <a:extLst>
                    <a:ext uri="{9D8B030D-6E8A-4147-A177-3AD203B41FA5}">
                      <a16:colId xmlns:a16="http://schemas.microsoft.com/office/drawing/2014/main" val="3726188319"/>
                    </a:ext>
                  </a:extLst>
                </a:gridCol>
                <a:gridCol w="1003300">
                  <a:extLst>
                    <a:ext uri="{9D8B030D-6E8A-4147-A177-3AD203B41FA5}">
                      <a16:colId xmlns:a16="http://schemas.microsoft.com/office/drawing/2014/main" val="1704759690"/>
                    </a:ext>
                  </a:extLst>
                </a:gridCol>
                <a:gridCol w="1676400">
                  <a:extLst>
                    <a:ext uri="{9D8B030D-6E8A-4147-A177-3AD203B41FA5}">
                      <a16:colId xmlns:a16="http://schemas.microsoft.com/office/drawing/2014/main" val="623611337"/>
                    </a:ext>
                  </a:extLst>
                </a:gridCol>
              </a:tblGrid>
              <a:tr h="250005">
                <a:tc>
                  <a:txBody>
                    <a:bodyPr/>
                    <a:lstStyle/>
                    <a:p>
                      <a:pPr algn="ctr"/>
                      <a:r>
                        <a:rPr lang="en-US" sz="1400" b="1" dirty="0" err="1"/>
                        <a:t>CS_b</a:t>
                      </a:r>
                      <a:endParaRPr lang="en-US" sz="1400" b="1" dirty="0"/>
                    </a:p>
                  </a:txBody>
                  <a:tcPr anchor="ctr"/>
                </a:tc>
                <a:tc>
                  <a:txBody>
                    <a:bodyPr/>
                    <a:lstStyle/>
                    <a:p>
                      <a:pPr algn="ctr"/>
                      <a:r>
                        <a:rPr lang="en-US" sz="1400" b="1" dirty="0" err="1"/>
                        <a:t>OE_b</a:t>
                      </a:r>
                      <a:endParaRPr lang="en-US" sz="1400" b="1" dirty="0"/>
                    </a:p>
                  </a:txBody>
                  <a:tcPr anchor="ctr"/>
                </a:tc>
                <a:tc>
                  <a:txBody>
                    <a:bodyPr/>
                    <a:lstStyle/>
                    <a:p>
                      <a:pPr algn="ctr"/>
                      <a:r>
                        <a:rPr lang="en-US" sz="1400" b="1" dirty="0" err="1"/>
                        <a:t>WE_b</a:t>
                      </a:r>
                      <a:endParaRPr lang="en-US" sz="1400" b="1" dirty="0"/>
                    </a:p>
                  </a:txBody>
                  <a:tcPr anchor="ctr"/>
                </a:tc>
                <a:tc>
                  <a:txBody>
                    <a:bodyPr/>
                    <a:lstStyle/>
                    <a:p>
                      <a:pPr algn="ctr"/>
                      <a:r>
                        <a:rPr lang="en-US" sz="1400" b="1" dirty="0"/>
                        <a:t>mode</a:t>
                      </a:r>
                    </a:p>
                  </a:txBody>
                  <a:tcPr anchor="ctr"/>
                </a:tc>
                <a:extLst>
                  <a:ext uri="{0D108BD9-81ED-4DB2-BD59-A6C34878D82A}">
                    <a16:rowId xmlns:a16="http://schemas.microsoft.com/office/drawing/2014/main" val="70817558"/>
                  </a:ext>
                </a:extLst>
              </a:tr>
              <a:tr h="325547">
                <a:tc>
                  <a:txBody>
                    <a:bodyPr/>
                    <a:lstStyle/>
                    <a:p>
                      <a:pPr algn="ctr"/>
                      <a:r>
                        <a:rPr lang="en-US" sz="1400" b="1" dirty="0"/>
                        <a:t>H</a:t>
                      </a:r>
                    </a:p>
                  </a:txBody>
                  <a:tcPr anchor="ctr"/>
                </a:tc>
                <a:tc>
                  <a:txBody>
                    <a:bodyPr/>
                    <a:lstStyle/>
                    <a:p>
                      <a:pPr algn="ctr"/>
                      <a:r>
                        <a:rPr lang="en-US" sz="1400" b="1" dirty="0"/>
                        <a:t>X</a:t>
                      </a:r>
                    </a:p>
                  </a:txBody>
                  <a:tcPr anchor="ctr"/>
                </a:tc>
                <a:tc>
                  <a:txBody>
                    <a:bodyPr/>
                    <a:lstStyle/>
                    <a:p>
                      <a:pPr algn="ctr"/>
                      <a:r>
                        <a:rPr lang="en-US" sz="1400" b="1" dirty="0"/>
                        <a:t>X</a:t>
                      </a:r>
                    </a:p>
                  </a:txBody>
                  <a:tcPr anchor="ctr"/>
                </a:tc>
                <a:tc>
                  <a:txBody>
                    <a:bodyPr/>
                    <a:lstStyle/>
                    <a:p>
                      <a:pPr algn="ctr"/>
                      <a:r>
                        <a:rPr lang="en-US" sz="1400" b="1" dirty="0"/>
                        <a:t>Not selected</a:t>
                      </a:r>
                    </a:p>
                  </a:txBody>
                  <a:tcPr anchor="ctr"/>
                </a:tc>
                <a:extLst>
                  <a:ext uri="{0D108BD9-81ED-4DB2-BD59-A6C34878D82A}">
                    <a16:rowId xmlns:a16="http://schemas.microsoft.com/office/drawing/2014/main" val="3410481403"/>
                  </a:ext>
                </a:extLst>
              </a:tr>
              <a:tr h="325547">
                <a:tc>
                  <a:txBody>
                    <a:bodyPr/>
                    <a:lstStyle/>
                    <a:p>
                      <a:pPr algn="ctr"/>
                      <a:r>
                        <a:rPr lang="en-US" sz="1400" b="1" dirty="0"/>
                        <a:t>L</a:t>
                      </a:r>
                    </a:p>
                  </a:txBody>
                  <a:tcPr anchor="ctr"/>
                </a:tc>
                <a:tc>
                  <a:txBody>
                    <a:bodyPr/>
                    <a:lstStyle/>
                    <a:p>
                      <a:pPr algn="ctr"/>
                      <a:r>
                        <a:rPr lang="en-US" sz="1400" b="1" dirty="0"/>
                        <a:t>H</a:t>
                      </a:r>
                    </a:p>
                  </a:txBody>
                  <a:tcPr anchor="ctr"/>
                </a:tc>
                <a:tc>
                  <a:txBody>
                    <a:bodyPr/>
                    <a:lstStyle/>
                    <a:p>
                      <a:pPr algn="ctr"/>
                      <a:r>
                        <a:rPr lang="en-US" sz="1400" b="1" dirty="0"/>
                        <a:t>H</a:t>
                      </a:r>
                    </a:p>
                  </a:txBody>
                  <a:tcPr anchor="ctr"/>
                </a:tc>
                <a:tc>
                  <a:txBody>
                    <a:bodyPr/>
                    <a:lstStyle/>
                    <a:p>
                      <a:pPr algn="ctr"/>
                      <a:r>
                        <a:rPr lang="en-US" sz="1400" b="1" dirty="0"/>
                        <a:t>Output disable</a:t>
                      </a:r>
                    </a:p>
                  </a:txBody>
                  <a:tcPr anchor="ctr"/>
                </a:tc>
                <a:extLst>
                  <a:ext uri="{0D108BD9-81ED-4DB2-BD59-A6C34878D82A}">
                    <a16:rowId xmlns:a16="http://schemas.microsoft.com/office/drawing/2014/main" val="1466312261"/>
                  </a:ext>
                </a:extLst>
              </a:tr>
              <a:tr h="250005">
                <a:tc>
                  <a:txBody>
                    <a:bodyPr/>
                    <a:lstStyle/>
                    <a:p>
                      <a:pPr algn="ctr"/>
                      <a:r>
                        <a:rPr lang="en-US" sz="1400" b="1" dirty="0"/>
                        <a:t>L</a:t>
                      </a:r>
                    </a:p>
                  </a:txBody>
                  <a:tcPr anchor="ctr"/>
                </a:tc>
                <a:tc>
                  <a:txBody>
                    <a:bodyPr/>
                    <a:lstStyle/>
                    <a:p>
                      <a:pPr algn="ctr"/>
                      <a:r>
                        <a:rPr lang="en-US" sz="1400" b="1" dirty="0"/>
                        <a:t>L</a:t>
                      </a:r>
                    </a:p>
                  </a:txBody>
                  <a:tcPr anchor="ctr"/>
                </a:tc>
                <a:tc>
                  <a:txBody>
                    <a:bodyPr/>
                    <a:lstStyle/>
                    <a:p>
                      <a:pPr algn="ctr"/>
                      <a:r>
                        <a:rPr lang="en-US" sz="1400" b="1" dirty="0"/>
                        <a:t>H</a:t>
                      </a:r>
                    </a:p>
                  </a:txBody>
                  <a:tcPr anchor="ctr"/>
                </a:tc>
                <a:tc>
                  <a:txBody>
                    <a:bodyPr/>
                    <a:lstStyle/>
                    <a:p>
                      <a:pPr algn="ctr"/>
                      <a:r>
                        <a:rPr lang="en-US" sz="1400" b="1" dirty="0"/>
                        <a:t>Read</a:t>
                      </a:r>
                    </a:p>
                  </a:txBody>
                  <a:tcPr anchor="ctr"/>
                </a:tc>
                <a:extLst>
                  <a:ext uri="{0D108BD9-81ED-4DB2-BD59-A6C34878D82A}">
                    <a16:rowId xmlns:a16="http://schemas.microsoft.com/office/drawing/2014/main" val="1902034525"/>
                  </a:ext>
                </a:extLst>
              </a:tr>
              <a:tr h="250005">
                <a:tc>
                  <a:txBody>
                    <a:bodyPr/>
                    <a:lstStyle/>
                    <a:p>
                      <a:pPr algn="ctr"/>
                      <a:r>
                        <a:rPr lang="en-US" sz="1400" b="1" dirty="0"/>
                        <a:t>L</a:t>
                      </a:r>
                    </a:p>
                  </a:txBody>
                  <a:tcPr anchor="ctr"/>
                </a:tc>
                <a:tc>
                  <a:txBody>
                    <a:bodyPr/>
                    <a:lstStyle/>
                    <a:p>
                      <a:pPr algn="ctr"/>
                      <a:r>
                        <a:rPr lang="en-US" sz="1400" b="1" dirty="0"/>
                        <a:t>X</a:t>
                      </a:r>
                    </a:p>
                  </a:txBody>
                  <a:tcPr anchor="ctr"/>
                </a:tc>
                <a:tc>
                  <a:txBody>
                    <a:bodyPr/>
                    <a:lstStyle/>
                    <a:p>
                      <a:pPr algn="ctr"/>
                      <a:r>
                        <a:rPr lang="en-US" sz="1400" b="1" dirty="0"/>
                        <a:t>L</a:t>
                      </a:r>
                    </a:p>
                  </a:txBody>
                  <a:tcPr anchor="ctr"/>
                </a:tc>
                <a:tc>
                  <a:txBody>
                    <a:bodyPr/>
                    <a:lstStyle/>
                    <a:p>
                      <a:pPr algn="ctr"/>
                      <a:r>
                        <a:rPr lang="en-US" sz="1400" b="1" dirty="0"/>
                        <a:t>write</a:t>
                      </a:r>
                    </a:p>
                  </a:txBody>
                  <a:tcPr anchor="ctr"/>
                </a:tc>
                <a:extLst>
                  <a:ext uri="{0D108BD9-81ED-4DB2-BD59-A6C34878D82A}">
                    <a16:rowId xmlns:a16="http://schemas.microsoft.com/office/drawing/2014/main" val="562999485"/>
                  </a:ext>
                </a:extLst>
              </a:tr>
            </a:tbl>
          </a:graphicData>
        </a:graphic>
      </p:graphicFrame>
    </p:spTree>
    <p:extLst>
      <p:ext uri="{BB962C8B-B14F-4D97-AF65-F5344CB8AC3E}">
        <p14:creationId xmlns:p14="http://schemas.microsoft.com/office/powerpoint/2010/main" val="317612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Dual Port RAM (DPRAM)</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11</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1066800" y="2103120"/>
            <a:ext cx="10058400" cy="3931920"/>
          </a:xfrm>
        </p:spPr>
        <p:txBody>
          <a:bodyPr>
            <a:normAutofit/>
          </a:bodyPr>
          <a:lstStyle/>
          <a:p>
            <a:pPr algn="r" rtl="1">
              <a:buFont typeface="Arial" panose="020B0604020202020204" pitchFamily="34" charset="0"/>
              <a:buChar char="•"/>
            </a:pPr>
            <a:r>
              <a:rPr lang="en-US" sz="1600" b="1" dirty="0">
                <a:cs typeface="B Nazanin" panose="00000400000000000000" pitchFamily="2" charset="-78"/>
              </a:rPr>
              <a:t>DPRAM </a:t>
            </a:r>
            <a:r>
              <a:rPr lang="fa-IR" sz="1600" b="1" dirty="0">
                <a:cs typeface="B Nazanin" panose="00000400000000000000" pitchFamily="2" charset="-78"/>
              </a:rPr>
              <a:t> نوعی حافظه با دسترسی تصادفی است که دو درگاه کاملا مستقل در آن اجازه چندین خواندن یا نوشتن به طور همزمان یا تقریباً همزمان را میدهد، بر خلاف رم تک پورت که در یک زمان مشخص تنها یک بار دسترسی (خواندن یا نوشتن) را امکان پذیر می کند.</a:t>
            </a:r>
          </a:p>
          <a:p>
            <a:pPr algn="r" rtl="1">
              <a:buFont typeface="Arial" panose="020B0604020202020204" pitchFamily="34" charset="0"/>
              <a:buChar char="•"/>
            </a:pPr>
            <a:r>
              <a:rPr lang="fa-IR" sz="1600" b="1" dirty="0">
                <a:cs typeface="B Nazanin" panose="00000400000000000000" pitchFamily="2" charset="-78"/>
              </a:rPr>
              <a:t>اغلب </a:t>
            </a:r>
            <a:r>
              <a:rPr lang="en-US" sz="1600" b="1" dirty="0">
                <a:cs typeface="B Nazanin" panose="00000400000000000000" pitchFamily="2" charset="-78"/>
              </a:rPr>
              <a:t>DPRAM</a:t>
            </a:r>
            <a:r>
              <a:rPr lang="fa-IR" sz="1600" b="1" dirty="0">
                <a:cs typeface="B Nazanin" panose="00000400000000000000" pitchFamily="2" charset="-78"/>
              </a:rPr>
              <a:t>ها با استفاده از </a:t>
            </a:r>
            <a:r>
              <a:rPr lang="en-US" sz="1600" b="1" dirty="0">
                <a:cs typeface="B Nazanin" panose="00000400000000000000" pitchFamily="2" charset="-78"/>
              </a:rPr>
              <a:t>SRAM</a:t>
            </a:r>
            <a:r>
              <a:rPr lang="fa-IR" sz="1600" b="1" dirty="0">
                <a:cs typeface="B Nazanin" panose="00000400000000000000" pitchFamily="2" charset="-78"/>
              </a:rPr>
              <a:t>ها ساخته شده اند.</a:t>
            </a:r>
            <a:endParaRPr lang="en-US" sz="1600" b="1" dirty="0">
              <a:cs typeface="B Nazanin" panose="00000400000000000000" pitchFamily="2" charset="-78"/>
            </a:endParaRPr>
          </a:p>
          <a:p>
            <a:pPr algn="r" rtl="1">
              <a:buFont typeface="Arial" panose="020B0604020202020204" pitchFamily="34" charset="0"/>
              <a:buChar char="•"/>
            </a:pPr>
            <a:endParaRPr lang="fa-IR" sz="1600" b="1" dirty="0">
              <a:cs typeface="B Nazanin" panose="00000400000000000000" pitchFamily="2" charset="-78"/>
            </a:endParaRPr>
          </a:p>
          <a:p>
            <a:pPr algn="r" rtl="1">
              <a:buFont typeface="Arial" panose="020B0604020202020204" pitchFamily="34" charset="0"/>
              <a:buChar char="•"/>
            </a:pPr>
            <a:endParaRPr lang="fa-IR" sz="1600" b="1" dirty="0">
              <a:cs typeface="B Nazanin" panose="00000400000000000000" pitchFamily="2" charset="-78"/>
            </a:endParaRPr>
          </a:p>
          <a:p>
            <a:pPr algn="r" rtl="1">
              <a:buFont typeface="Arial" panose="020B0604020202020204" pitchFamily="34" charset="0"/>
              <a:buChar char="•"/>
            </a:pPr>
            <a:endParaRPr lang="fa-IR" sz="1600" b="1" dirty="0">
              <a:cs typeface="B Nazanin" panose="00000400000000000000" pitchFamily="2" charset="-78"/>
            </a:endParaRPr>
          </a:p>
          <a:p>
            <a:pPr algn="r" rtl="1">
              <a:buFont typeface="Arial" panose="020B0604020202020204" pitchFamily="34" charset="0"/>
              <a:buChar char="•"/>
            </a:pPr>
            <a:endParaRPr lang="en-US" sz="1600" b="1" dirty="0">
              <a:cs typeface="B Nazanin" panose="00000400000000000000" pitchFamily="2" charset="-78"/>
            </a:endParaRPr>
          </a:p>
        </p:txBody>
      </p:sp>
      <p:pic>
        <p:nvPicPr>
          <p:cNvPr id="5" name="Picture 4">
            <a:extLst>
              <a:ext uri="{FF2B5EF4-FFF2-40B4-BE49-F238E27FC236}">
                <a16:creationId xmlns:a16="http://schemas.microsoft.com/office/drawing/2014/main" id="{BF4D4A87-B59D-4484-8B45-0DFF35BCA3AD}"/>
              </a:ext>
            </a:extLst>
          </p:cNvPr>
          <p:cNvPicPr>
            <a:picLocks noChangeAspect="1"/>
          </p:cNvPicPr>
          <p:nvPr/>
        </p:nvPicPr>
        <p:blipFill>
          <a:blip r:embed="rId2"/>
          <a:stretch>
            <a:fillRect/>
          </a:stretch>
        </p:blipFill>
        <p:spPr>
          <a:xfrm>
            <a:off x="2597113" y="3283820"/>
            <a:ext cx="6997774" cy="2840146"/>
          </a:xfrm>
          <a:prstGeom prst="rect">
            <a:avLst/>
          </a:prstGeom>
        </p:spPr>
      </p:pic>
    </p:spTree>
    <p:extLst>
      <p:ext uri="{BB962C8B-B14F-4D97-AF65-F5344CB8AC3E}">
        <p14:creationId xmlns:p14="http://schemas.microsoft.com/office/powerpoint/2010/main" val="58435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808F-6E4A-4638-80DC-469719E5BB66}"/>
              </a:ext>
            </a:extLst>
          </p:cNvPr>
          <p:cNvSpPr>
            <a:spLocks noGrp="1"/>
          </p:cNvSpPr>
          <p:nvPr>
            <p:ph type="title"/>
          </p:nvPr>
        </p:nvSpPr>
        <p:spPr/>
        <p:txBody>
          <a:bodyPr/>
          <a:lstStyle/>
          <a:p>
            <a:r>
              <a:rPr lang="en-US" dirty="0"/>
              <a:t>cache</a:t>
            </a:r>
          </a:p>
        </p:txBody>
      </p:sp>
      <p:pic>
        <p:nvPicPr>
          <p:cNvPr id="6" name="Content Placeholder 5">
            <a:extLst>
              <a:ext uri="{FF2B5EF4-FFF2-40B4-BE49-F238E27FC236}">
                <a16:creationId xmlns:a16="http://schemas.microsoft.com/office/drawing/2014/main" id="{9E520768-5A9F-4375-B2D3-593E85DB44E4}"/>
              </a:ext>
            </a:extLst>
          </p:cNvPr>
          <p:cNvPicPr>
            <a:picLocks noGrp="1" noChangeAspect="1"/>
          </p:cNvPicPr>
          <p:nvPr>
            <p:ph idx="1"/>
          </p:nvPr>
        </p:nvPicPr>
        <p:blipFill>
          <a:blip r:embed="rId2"/>
          <a:stretch>
            <a:fillRect/>
          </a:stretch>
        </p:blipFill>
        <p:spPr>
          <a:xfrm>
            <a:off x="1066800" y="2439286"/>
            <a:ext cx="5193077" cy="2045491"/>
          </a:xfrm>
        </p:spPr>
      </p:pic>
      <p:sp>
        <p:nvSpPr>
          <p:cNvPr id="4" name="Slide Number Placeholder 3">
            <a:extLst>
              <a:ext uri="{FF2B5EF4-FFF2-40B4-BE49-F238E27FC236}">
                <a16:creationId xmlns:a16="http://schemas.microsoft.com/office/drawing/2014/main" id="{AB0EC991-98CC-4DE5-B71E-85F92DF3DB5E}"/>
              </a:ext>
            </a:extLst>
          </p:cNvPr>
          <p:cNvSpPr>
            <a:spLocks noGrp="1"/>
          </p:cNvSpPr>
          <p:nvPr>
            <p:ph type="sldNum" sz="quarter" idx="12"/>
          </p:nvPr>
        </p:nvSpPr>
        <p:spPr/>
        <p:txBody>
          <a:bodyPr/>
          <a:lstStyle/>
          <a:p>
            <a:fld id="{35A3A1A0-FE44-40F2-B3FB-B78369627520}" type="slidenum">
              <a:rPr lang="en-US" smtClean="0"/>
              <a:t>12</a:t>
            </a:fld>
            <a:endParaRPr lang="en-US"/>
          </a:p>
        </p:txBody>
      </p:sp>
      <p:sp>
        <p:nvSpPr>
          <p:cNvPr id="9" name="TextBox 8">
            <a:extLst>
              <a:ext uri="{FF2B5EF4-FFF2-40B4-BE49-F238E27FC236}">
                <a16:creationId xmlns:a16="http://schemas.microsoft.com/office/drawing/2014/main" id="{A0BC5844-9C85-45DB-ACCE-F8BDFD3B833C}"/>
              </a:ext>
            </a:extLst>
          </p:cNvPr>
          <p:cNvSpPr txBox="1"/>
          <p:nvPr/>
        </p:nvSpPr>
        <p:spPr>
          <a:xfrm>
            <a:off x="2931090" y="1937359"/>
            <a:ext cx="8552145" cy="830997"/>
          </a:xfrm>
          <a:prstGeom prst="rect">
            <a:avLst/>
          </a:prstGeom>
          <a:noFill/>
        </p:spPr>
        <p:txBody>
          <a:bodyPr wrap="square">
            <a:spAutoFit/>
          </a:bodyPr>
          <a:lstStyle/>
          <a:p>
            <a:pPr marL="560070" lvl="1" indent="-285750" algn="r" rtl="1">
              <a:buFont typeface="Arial" panose="020B0604020202020204" pitchFamily="34" charset="0"/>
              <a:buChar char="•"/>
            </a:pPr>
            <a:r>
              <a:rPr lang="fa-IR" sz="1600" b="1" dirty="0">
                <a:cs typeface="B Nazanin" panose="00000400000000000000" pitchFamily="2" charset="-78"/>
              </a:rPr>
              <a:t>بسیار سریع و بسیار گران است.</a:t>
            </a:r>
          </a:p>
          <a:p>
            <a:pPr marL="560070" lvl="1" indent="-285750" algn="r" rtl="1">
              <a:buFont typeface="Arial" panose="020B0604020202020204" pitchFamily="34" charset="0"/>
              <a:buChar char="•"/>
            </a:pPr>
            <a:r>
              <a:rPr lang="fa-IR" sz="1600" b="1" dirty="0">
                <a:cs typeface="B Nazanin" panose="00000400000000000000" pitchFamily="2" charset="-78"/>
              </a:rPr>
              <a:t>بین </a:t>
            </a:r>
            <a:r>
              <a:rPr lang="en-US" sz="1600" b="1" dirty="0">
                <a:cs typeface="B Nazanin" panose="00000400000000000000" pitchFamily="2" charset="-78"/>
              </a:rPr>
              <a:t>RAM</a:t>
            </a:r>
            <a:r>
              <a:rPr lang="fa-IR" sz="1600" b="1" dirty="0">
                <a:cs typeface="B Nazanin" panose="00000400000000000000" pitchFamily="2" charset="-78"/>
              </a:rPr>
              <a:t> و </a:t>
            </a:r>
            <a:r>
              <a:rPr lang="en-US" sz="1600" b="1" dirty="0">
                <a:cs typeface="B Nazanin" panose="00000400000000000000" pitchFamily="2" charset="-78"/>
              </a:rPr>
              <a:t>CPU</a:t>
            </a:r>
            <a:r>
              <a:rPr lang="fa-IR" sz="1600" b="1" dirty="0">
                <a:cs typeface="B Nazanin" panose="00000400000000000000" pitchFamily="2" charset="-78"/>
              </a:rPr>
              <a:t> کار میکند و داده هایی که </a:t>
            </a:r>
            <a:r>
              <a:rPr lang="en-US" sz="1600" b="1" dirty="0">
                <a:cs typeface="B Nazanin" panose="00000400000000000000" pitchFamily="2" charset="-78"/>
              </a:rPr>
              <a:t>CPU</a:t>
            </a:r>
            <a:r>
              <a:rPr lang="fa-IR" sz="1600" b="1" dirty="0">
                <a:cs typeface="B Nazanin" panose="00000400000000000000" pitchFamily="2" charset="-78"/>
              </a:rPr>
              <a:t> به آن نیاز خواهد داشت را ذخیره میکند.</a:t>
            </a:r>
          </a:p>
          <a:p>
            <a:pPr marL="560070" lvl="1" indent="-285750" algn="r" rtl="1">
              <a:buFont typeface="Arial" panose="020B0604020202020204" pitchFamily="34" charset="0"/>
              <a:buChar char="•"/>
            </a:pPr>
            <a:r>
              <a:rPr lang="fa-IR" sz="1600" b="1" dirty="0">
                <a:cs typeface="B Nazanin" panose="00000400000000000000" pitchFamily="2" charset="-78"/>
              </a:rPr>
              <a:t>در نتیجه باعث افزایش سرعت میشود.</a:t>
            </a:r>
          </a:p>
        </p:txBody>
      </p:sp>
      <p:sp>
        <p:nvSpPr>
          <p:cNvPr id="10" name="TextBox 9">
            <a:extLst>
              <a:ext uri="{FF2B5EF4-FFF2-40B4-BE49-F238E27FC236}">
                <a16:creationId xmlns:a16="http://schemas.microsoft.com/office/drawing/2014/main" id="{EE8F395C-0481-4112-9FD9-2F516A9C637E}"/>
              </a:ext>
            </a:extLst>
          </p:cNvPr>
          <p:cNvSpPr txBox="1"/>
          <p:nvPr/>
        </p:nvSpPr>
        <p:spPr>
          <a:xfrm>
            <a:off x="1066800" y="4644875"/>
            <a:ext cx="7413321" cy="1569660"/>
          </a:xfrm>
          <a:prstGeom prst="rect">
            <a:avLst/>
          </a:prstGeom>
          <a:noFill/>
        </p:spPr>
        <p:txBody>
          <a:bodyPr wrap="square">
            <a:spAutoFit/>
          </a:bodyPr>
          <a:lstStyle/>
          <a:p>
            <a:pPr marL="285750" indent="-285750" algn="r" rtl="1">
              <a:buFont typeface="Arial" panose="020B0604020202020204" pitchFamily="34" charset="0"/>
              <a:buChar char="•"/>
            </a:pPr>
            <a:r>
              <a:rPr lang="en-US" sz="1600" b="1" dirty="0">
                <a:cs typeface="B Nazanin" panose="00000400000000000000" pitchFamily="2" charset="-78"/>
              </a:rPr>
              <a:t> L1</a:t>
            </a:r>
            <a:r>
              <a:rPr lang="fa-IR" sz="1600" b="1" dirty="0">
                <a:cs typeface="B Nazanin" panose="00000400000000000000" pitchFamily="2" charset="-78"/>
              </a:rPr>
              <a:t>معمولاً حدود</a:t>
            </a:r>
            <a:r>
              <a:rPr lang="en-US" sz="1600" b="1" dirty="0">
                <a:cs typeface="B Nazanin" panose="00000400000000000000" pitchFamily="2" charset="-78"/>
              </a:rPr>
              <a:t>KB </a:t>
            </a:r>
            <a:r>
              <a:rPr lang="fa-IR" sz="1600" b="1" dirty="0">
                <a:cs typeface="B Nazanin" panose="00000400000000000000" pitchFamily="2" charset="-78"/>
              </a:rPr>
              <a:t> 256را نگه می دارد، اگرچه برخی آن را تا 1 مگابایت فشرده کرده اند.</a:t>
            </a:r>
          </a:p>
          <a:p>
            <a:pPr marL="285750" indent="-285750" algn="r" rtl="1">
              <a:buFont typeface="Arial" panose="020B0604020202020204" pitchFamily="34" charset="0"/>
              <a:buChar char="•"/>
            </a:pPr>
            <a:r>
              <a:rPr lang="fa-IR" sz="1600" b="1" dirty="0">
                <a:cs typeface="B Nazanin" panose="00000400000000000000" pitchFamily="2" charset="-78"/>
              </a:rPr>
              <a:t>این حافظه پنهان کوچک دارای یک حافظه پنهان دستورالعمل و یک حافظه پنهان داده است.</a:t>
            </a:r>
          </a:p>
          <a:p>
            <a:pPr marL="285750" indent="-285750" algn="r" rtl="1">
              <a:buFont typeface="Arial" panose="020B0604020202020204" pitchFamily="34" charset="0"/>
              <a:buChar char="•"/>
            </a:pPr>
            <a:r>
              <a:rPr lang="fa-IR" sz="1600" b="1" dirty="0">
                <a:cs typeface="B Nazanin" panose="00000400000000000000" pitchFamily="2" charset="-78"/>
              </a:rPr>
              <a:t>بعد از آن، حافظه کش</a:t>
            </a:r>
            <a:r>
              <a:rPr lang="en-US" sz="1600" b="1" dirty="0">
                <a:cs typeface="B Nazanin" panose="00000400000000000000" pitchFamily="2" charset="-78"/>
              </a:rPr>
              <a:t>L2 </a:t>
            </a:r>
            <a:r>
              <a:rPr lang="fa-IR" sz="1600" b="1" dirty="0">
                <a:cs typeface="B Nazanin" panose="00000400000000000000" pitchFamily="2" charset="-78"/>
              </a:rPr>
              <a:t> وجود دارد که کندتر است و اطلاعات بیشتری نسبت به </a:t>
            </a:r>
            <a:r>
              <a:rPr lang="en-US" sz="1600" b="1" dirty="0">
                <a:cs typeface="B Nazanin" panose="00000400000000000000" pitchFamily="2" charset="-78"/>
              </a:rPr>
              <a:t>L1 </a:t>
            </a:r>
            <a:r>
              <a:rPr lang="fa-IR" sz="1600" b="1" dirty="0">
                <a:cs typeface="B Nazanin" panose="00000400000000000000" pitchFamily="2" charset="-78"/>
              </a:rPr>
              <a:t> در اختیار دارد و معمولا بین دو هسته مشترک است.</a:t>
            </a:r>
          </a:p>
          <a:p>
            <a:pPr marL="285750" indent="-285750" algn="r" rtl="1">
              <a:buFont typeface="Arial" panose="020B0604020202020204" pitchFamily="34" charset="0"/>
              <a:buChar char="•"/>
            </a:pPr>
            <a:r>
              <a:rPr lang="en-US" sz="1600" b="1" dirty="0">
                <a:cs typeface="B Nazanin" panose="00000400000000000000" pitchFamily="2" charset="-78"/>
              </a:rPr>
              <a:t>L3</a:t>
            </a:r>
            <a:r>
              <a:rPr lang="fa-IR" sz="1600" b="1" dirty="0">
                <a:cs typeface="B Nazanin" panose="00000400000000000000" pitchFamily="2" charset="-78"/>
              </a:rPr>
              <a:t> بین تمام هسته های </a:t>
            </a:r>
            <a:r>
              <a:rPr lang="en-US" sz="1600" b="1" dirty="0" err="1">
                <a:cs typeface="B Nazanin" panose="00000400000000000000" pitchFamily="2" charset="-78"/>
              </a:rPr>
              <a:t>cpu</a:t>
            </a:r>
            <a:r>
              <a:rPr lang="fa-IR" sz="1600" b="1" dirty="0">
                <a:cs typeface="B Nazanin" panose="00000400000000000000" pitchFamily="2" charset="-78"/>
              </a:rPr>
              <a:t> مشترک است،</a:t>
            </a:r>
          </a:p>
          <a:p>
            <a:pPr marL="285750" indent="-285750" algn="r" rtl="1">
              <a:buFont typeface="Arial" panose="020B0604020202020204" pitchFamily="34" charset="0"/>
              <a:buChar char="•"/>
            </a:pPr>
            <a:r>
              <a:rPr lang="fa-IR" sz="1600" b="1" dirty="0">
                <a:cs typeface="B Nazanin" panose="00000400000000000000" pitchFamily="2" charset="-78"/>
              </a:rPr>
              <a:t>هر اندازه حجم حافظه کش بیشتر شود سرعت آن کندتر می شود،</a:t>
            </a:r>
            <a:endParaRPr lang="en-US" sz="1600" b="1" dirty="0">
              <a:cs typeface="B Nazanin" panose="00000400000000000000" pitchFamily="2" charset="-78"/>
            </a:endParaRPr>
          </a:p>
        </p:txBody>
      </p:sp>
      <p:pic>
        <p:nvPicPr>
          <p:cNvPr id="2050" name="Picture 2" descr="Cornell Virtual Workshop: Memory Hierarchy">
            <a:extLst>
              <a:ext uri="{FF2B5EF4-FFF2-40B4-BE49-F238E27FC236}">
                <a16:creationId xmlns:a16="http://schemas.microsoft.com/office/drawing/2014/main" id="{B7958C85-FECC-B1F9-85C0-8D4221F9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1253" y="2755020"/>
            <a:ext cx="2900126" cy="345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940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2EC9-6108-46AC-9B4E-E6CD4AE5AB53}"/>
              </a:ext>
            </a:extLst>
          </p:cNvPr>
          <p:cNvSpPr>
            <a:spLocks noGrp="1"/>
          </p:cNvSpPr>
          <p:nvPr>
            <p:ph type="title"/>
          </p:nvPr>
        </p:nvSpPr>
        <p:spPr/>
        <p:txBody>
          <a:bodyPr>
            <a:normAutofit/>
          </a:bodyPr>
          <a:lstStyle/>
          <a:p>
            <a:r>
              <a:rPr lang="en-US" sz="4000" dirty="0"/>
              <a:t>Cache VS Main memory</a:t>
            </a:r>
          </a:p>
        </p:txBody>
      </p:sp>
      <p:sp>
        <p:nvSpPr>
          <p:cNvPr id="4" name="Slide Number Placeholder 3">
            <a:extLst>
              <a:ext uri="{FF2B5EF4-FFF2-40B4-BE49-F238E27FC236}">
                <a16:creationId xmlns:a16="http://schemas.microsoft.com/office/drawing/2014/main" id="{E7A81628-59B1-431F-8A95-C75924DB320A}"/>
              </a:ext>
            </a:extLst>
          </p:cNvPr>
          <p:cNvSpPr>
            <a:spLocks noGrp="1"/>
          </p:cNvSpPr>
          <p:nvPr>
            <p:ph type="sldNum" sz="quarter" idx="12"/>
          </p:nvPr>
        </p:nvSpPr>
        <p:spPr/>
        <p:txBody>
          <a:bodyPr/>
          <a:lstStyle/>
          <a:p>
            <a:fld id="{35A3A1A0-FE44-40F2-B3FB-B78369627520}" type="slidenum">
              <a:rPr lang="en-US" smtClean="0"/>
              <a:t>13</a:t>
            </a:fld>
            <a:endParaRPr lang="en-US"/>
          </a:p>
        </p:txBody>
      </p:sp>
      <p:pic>
        <p:nvPicPr>
          <p:cNvPr id="5" name="Picture 5">
            <a:extLst>
              <a:ext uri="{FF2B5EF4-FFF2-40B4-BE49-F238E27FC236}">
                <a16:creationId xmlns:a16="http://schemas.microsoft.com/office/drawing/2014/main" id="{76755CD4-4B66-4D44-A90E-6A2A2215C8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703" b="46849"/>
          <a:stretch/>
        </p:blipFill>
        <p:spPr bwMode="auto">
          <a:xfrm>
            <a:off x="2174311" y="2358660"/>
            <a:ext cx="3550084" cy="300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632C185F-B377-47A4-9316-E143DEE11C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395"/>
          <a:stretch/>
        </p:blipFill>
        <p:spPr bwMode="auto">
          <a:xfrm>
            <a:off x="8011673" y="565530"/>
            <a:ext cx="2730205" cy="5649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65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000C-8902-4E6F-8C96-13C14286EDB8}"/>
              </a:ext>
            </a:extLst>
          </p:cNvPr>
          <p:cNvSpPr>
            <a:spLocks noGrp="1"/>
          </p:cNvSpPr>
          <p:nvPr>
            <p:ph type="title"/>
          </p:nvPr>
        </p:nvSpPr>
        <p:spPr/>
        <p:txBody>
          <a:bodyPr>
            <a:normAutofit/>
          </a:bodyPr>
          <a:lstStyle/>
          <a:p>
            <a:r>
              <a:rPr lang="en-US" sz="3600" dirty="0"/>
              <a:t>Direct-mapped cache</a:t>
            </a:r>
          </a:p>
        </p:txBody>
      </p:sp>
      <p:sp>
        <p:nvSpPr>
          <p:cNvPr id="4" name="Slide Number Placeholder 3">
            <a:extLst>
              <a:ext uri="{FF2B5EF4-FFF2-40B4-BE49-F238E27FC236}">
                <a16:creationId xmlns:a16="http://schemas.microsoft.com/office/drawing/2014/main" id="{E8B7B683-30FC-44F8-B564-14FB272C2C96}"/>
              </a:ext>
            </a:extLst>
          </p:cNvPr>
          <p:cNvSpPr>
            <a:spLocks noGrp="1"/>
          </p:cNvSpPr>
          <p:nvPr>
            <p:ph type="sldNum" sz="quarter" idx="12"/>
          </p:nvPr>
        </p:nvSpPr>
        <p:spPr/>
        <p:txBody>
          <a:bodyPr/>
          <a:lstStyle/>
          <a:p>
            <a:fld id="{35A3A1A0-FE44-40F2-B3FB-B78369627520}" type="slidenum">
              <a:rPr lang="en-US" smtClean="0"/>
              <a:t>14</a:t>
            </a:fld>
            <a:endParaRPr lang="en-US"/>
          </a:p>
        </p:txBody>
      </p:sp>
      <p:pic>
        <p:nvPicPr>
          <p:cNvPr id="8" name="Picture 7">
            <a:extLst>
              <a:ext uri="{FF2B5EF4-FFF2-40B4-BE49-F238E27FC236}">
                <a16:creationId xmlns:a16="http://schemas.microsoft.com/office/drawing/2014/main" id="{D6861B5F-CB7B-4D6F-8A89-49FD0961041D}"/>
              </a:ext>
            </a:extLst>
          </p:cNvPr>
          <p:cNvPicPr>
            <a:picLocks noChangeAspect="1"/>
          </p:cNvPicPr>
          <p:nvPr/>
        </p:nvPicPr>
        <p:blipFill>
          <a:blip r:embed="rId2"/>
          <a:stretch>
            <a:fillRect/>
          </a:stretch>
        </p:blipFill>
        <p:spPr>
          <a:xfrm>
            <a:off x="5514475" y="1328394"/>
            <a:ext cx="5928247" cy="4692850"/>
          </a:xfrm>
          <a:prstGeom prst="rect">
            <a:avLst/>
          </a:prstGeom>
        </p:spPr>
      </p:pic>
    </p:spTree>
    <p:extLst>
      <p:ext uri="{BB962C8B-B14F-4D97-AF65-F5344CB8AC3E}">
        <p14:creationId xmlns:p14="http://schemas.microsoft.com/office/powerpoint/2010/main" val="82948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000C-8902-4E6F-8C96-13C14286EDB8}"/>
              </a:ext>
            </a:extLst>
          </p:cNvPr>
          <p:cNvSpPr>
            <a:spLocks noGrp="1"/>
          </p:cNvSpPr>
          <p:nvPr>
            <p:ph type="title"/>
          </p:nvPr>
        </p:nvSpPr>
        <p:spPr/>
        <p:txBody>
          <a:bodyPr>
            <a:normAutofit/>
          </a:bodyPr>
          <a:lstStyle/>
          <a:p>
            <a:r>
              <a:rPr lang="en-US" sz="3600" dirty="0"/>
              <a:t>2-way associative cache</a:t>
            </a:r>
          </a:p>
        </p:txBody>
      </p:sp>
      <p:pic>
        <p:nvPicPr>
          <p:cNvPr id="7" name="Content Placeholder 6">
            <a:extLst>
              <a:ext uri="{FF2B5EF4-FFF2-40B4-BE49-F238E27FC236}">
                <a16:creationId xmlns:a16="http://schemas.microsoft.com/office/drawing/2014/main" id="{6A9BDFA2-45F3-48D3-A88A-AD4FBB1ADD80}"/>
              </a:ext>
            </a:extLst>
          </p:cNvPr>
          <p:cNvPicPr>
            <a:picLocks noGrp="1" noChangeAspect="1"/>
          </p:cNvPicPr>
          <p:nvPr>
            <p:ph idx="1"/>
          </p:nvPr>
        </p:nvPicPr>
        <p:blipFill>
          <a:blip r:embed="rId2"/>
          <a:stretch>
            <a:fillRect/>
          </a:stretch>
        </p:blipFill>
        <p:spPr>
          <a:xfrm>
            <a:off x="3505688" y="1928014"/>
            <a:ext cx="6007342" cy="4041303"/>
          </a:xfrm>
          <a:prstGeom prst="rect">
            <a:avLst/>
          </a:prstGeom>
        </p:spPr>
      </p:pic>
      <p:sp>
        <p:nvSpPr>
          <p:cNvPr id="4" name="Slide Number Placeholder 3">
            <a:extLst>
              <a:ext uri="{FF2B5EF4-FFF2-40B4-BE49-F238E27FC236}">
                <a16:creationId xmlns:a16="http://schemas.microsoft.com/office/drawing/2014/main" id="{E8B7B683-30FC-44F8-B564-14FB272C2C96}"/>
              </a:ext>
            </a:extLst>
          </p:cNvPr>
          <p:cNvSpPr>
            <a:spLocks noGrp="1"/>
          </p:cNvSpPr>
          <p:nvPr>
            <p:ph type="sldNum" sz="quarter" idx="12"/>
          </p:nvPr>
        </p:nvSpPr>
        <p:spPr/>
        <p:txBody>
          <a:bodyPr/>
          <a:lstStyle/>
          <a:p>
            <a:fld id="{35A3A1A0-FE44-40F2-B3FB-B78369627520}" type="slidenum">
              <a:rPr lang="en-US" smtClean="0"/>
              <a:t>15</a:t>
            </a:fld>
            <a:endParaRPr lang="en-US"/>
          </a:p>
        </p:txBody>
      </p:sp>
    </p:spTree>
    <p:extLst>
      <p:ext uri="{BB962C8B-B14F-4D97-AF65-F5344CB8AC3E}">
        <p14:creationId xmlns:p14="http://schemas.microsoft.com/office/powerpoint/2010/main" val="2508509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5AFF-0110-4625-89AD-FC28FB5E3659}"/>
              </a:ext>
            </a:extLst>
          </p:cNvPr>
          <p:cNvSpPr>
            <a:spLocks noGrp="1"/>
          </p:cNvSpPr>
          <p:nvPr>
            <p:ph type="title"/>
          </p:nvPr>
        </p:nvSpPr>
        <p:spPr/>
        <p:txBody>
          <a:bodyPr>
            <a:normAutofit/>
          </a:bodyPr>
          <a:lstStyle/>
          <a:p>
            <a:r>
              <a:rPr lang="fa-IR" sz="4000" dirty="0">
                <a:cs typeface="B Nazanin" panose="00000400000000000000" pitchFamily="2" charset="-78"/>
              </a:rPr>
              <a:t>آزمایش</a:t>
            </a:r>
            <a:endParaRPr lang="en-US" sz="4000" dirty="0">
              <a:cs typeface="B Nazanin" panose="00000400000000000000" pitchFamily="2" charset="-78"/>
            </a:endParaRPr>
          </a:p>
        </p:txBody>
      </p:sp>
      <p:sp>
        <p:nvSpPr>
          <p:cNvPr id="3" name="Content Placeholder 2">
            <a:extLst>
              <a:ext uri="{FF2B5EF4-FFF2-40B4-BE49-F238E27FC236}">
                <a16:creationId xmlns:a16="http://schemas.microsoft.com/office/drawing/2014/main" id="{CE3A3AED-57DE-4217-9256-36BB6495C1FF}"/>
              </a:ext>
            </a:extLst>
          </p:cNvPr>
          <p:cNvSpPr>
            <a:spLocks noGrp="1"/>
          </p:cNvSpPr>
          <p:nvPr>
            <p:ph idx="1"/>
          </p:nvPr>
        </p:nvSpPr>
        <p:spPr>
          <a:xfrm>
            <a:off x="1066800" y="2694489"/>
            <a:ext cx="10058400" cy="3931920"/>
          </a:xfrm>
        </p:spPr>
        <p:txBody>
          <a:bodyPr/>
          <a:lstStyle/>
          <a:p>
            <a:pPr algn="r" rtl="1">
              <a:buFont typeface="Arial" panose="020B0604020202020204" pitchFamily="34" charset="0"/>
              <a:buChar char="•"/>
            </a:pPr>
            <a:r>
              <a:rPr lang="fa-IR" b="1" dirty="0">
                <a:cs typeface="B Nazanin" panose="00000400000000000000" pitchFamily="2" charset="-78"/>
              </a:rPr>
              <a:t>کد </a:t>
            </a:r>
            <a:r>
              <a:rPr lang="en-US" b="1" dirty="0">
                <a:cs typeface="B Nazanin" panose="00000400000000000000" pitchFamily="2" charset="-78"/>
              </a:rPr>
              <a:t>VHDL</a:t>
            </a:r>
            <a:r>
              <a:rPr lang="fa-IR" b="1" dirty="0">
                <a:cs typeface="B Nazanin" panose="00000400000000000000" pitchFamily="2" charset="-78"/>
              </a:rPr>
              <a:t> یک </a:t>
            </a:r>
            <a:r>
              <a:rPr lang="en-US" dirty="0">
                <a:cs typeface="B Nazanin" panose="00000400000000000000" pitchFamily="2" charset="-78"/>
              </a:rPr>
              <a:t>RAM - 128 × 8</a:t>
            </a:r>
            <a:r>
              <a:rPr lang="fa-IR" dirty="0">
                <a:cs typeface="B Nazanin" panose="00000400000000000000" pitchFamily="2" charset="-78"/>
              </a:rPr>
              <a:t> </a:t>
            </a:r>
            <a:r>
              <a:rPr lang="fa-IR" b="1" dirty="0">
                <a:cs typeface="B Nazanin" panose="00000400000000000000" pitchFamily="2" charset="-78"/>
              </a:rPr>
              <a:t>به همراه شکل موج خروجی</a:t>
            </a:r>
            <a:endParaRPr lang="en-US" b="1"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FCF775F-E263-4ECB-9BF3-572E9BF468F5}"/>
              </a:ext>
            </a:extLst>
          </p:cNvPr>
          <p:cNvSpPr>
            <a:spLocks noGrp="1"/>
          </p:cNvSpPr>
          <p:nvPr>
            <p:ph type="sldNum" sz="quarter" idx="12"/>
          </p:nvPr>
        </p:nvSpPr>
        <p:spPr/>
        <p:txBody>
          <a:bodyPr/>
          <a:lstStyle/>
          <a:p>
            <a:fld id="{35A3A1A0-FE44-40F2-B3FB-B78369627520}" type="slidenum">
              <a:rPr lang="en-US" smtClean="0"/>
              <a:t>16</a:t>
            </a:fld>
            <a:endParaRPr lang="en-US"/>
          </a:p>
        </p:txBody>
      </p:sp>
    </p:spTree>
    <p:extLst>
      <p:ext uri="{BB962C8B-B14F-4D97-AF65-F5344CB8AC3E}">
        <p14:creationId xmlns:p14="http://schemas.microsoft.com/office/powerpoint/2010/main" val="120839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B76B-A9D2-474D-A4A2-0B768135885C}"/>
              </a:ext>
            </a:extLst>
          </p:cNvPr>
          <p:cNvSpPr>
            <a:spLocks noGrp="1"/>
          </p:cNvSpPr>
          <p:nvPr>
            <p:ph type="title"/>
          </p:nvPr>
        </p:nvSpPr>
        <p:spPr>
          <a:xfrm>
            <a:off x="5028156" y="809198"/>
            <a:ext cx="2135688" cy="1371600"/>
          </a:xfrm>
        </p:spPr>
        <p:txBody>
          <a:bodyPr>
            <a:normAutofit/>
          </a:bodyPr>
          <a:lstStyle/>
          <a:p>
            <a:pPr algn="ctr" rtl="1"/>
            <a:r>
              <a:rPr lang="fa-IR" sz="4000" dirty="0">
                <a:cs typeface="B Nazanin" panose="00000400000000000000" pitchFamily="2" charset="-78"/>
              </a:rPr>
              <a:t>جلسه هفتم</a:t>
            </a:r>
            <a:endParaRPr lang="en-US" sz="40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C9DA5F49-1250-44E6-BCA5-D189940B11E6}"/>
              </a:ext>
            </a:extLst>
          </p:cNvPr>
          <p:cNvSpPr>
            <a:spLocks noGrp="1"/>
          </p:cNvSpPr>
          <p:nvPr>
            <p:ph type="sldNum" sz="quarter" idx="12"/>
          </p:nvPr>
        </p:nvSpPr>
        <p:spPr/>
        <p:txBody>
          <a:bodyPr/>
          <a:lstStyle/>
          <a:p>
            <a:fld id="{35A3A1A0-FE44-40F2-B3FB-B78369627520}" type="slidenum">
              <a:rPr lang="en-US" smtClean="0"/>
              <a:t>2</a:t>
            </a:fld>
            <a:endParaRPr lang="en-US"/>
          </a:p>
        </p:txBody>
      </p:sp>
      <p:sp>
        <p:nvSpPr>
          <p:cNvPr id="4" name="Title 1">
            <a:extLst>
              <a:ext uri="{FF2B5EF4-FFF2-40B4-BE49-F238E27FC236}">
                <a16:creationId xmlns:a16="http://schemas.microsoft.com/office/drawing/2014/main" id="{B95FF444-8AAE-4059-A074-F98295152277}"/>
              </a:ext>
            </a:extLst>
          </p:cNvPr>
          <p:cNvSpPr txBox="1">
            <a:spLocks/>
          </p:cNvSpPr>
          <p:nvPr/>
        </p:nvSpPr>
        <p:spPr>
          <a:xfrm>
            <a:off x="1066800" y="2842972"/>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rtl="1"/>
            <a:r>
              <a:rPr lang="fa-IR" sz="2800" dirty="0">
                <a:cs typeface="B Nazanin" panose="00000400000000000000" pitchFamily="2" charset="-78"/>
              </a:rPr>
              <a:t>انواع حافظه</a:t>
            </a:r>
          </a:p>
        </p:txBody>
      </p:sp>
    </p:spTree>
    <p:extLst>
      <p:ext uri="{BB962C8B-B14F-4D97-AF65-F5344CB8AC3E}">
        <p14:creationId xmlns:p14="http://schemas.microsoft.com/office/powerpoint/2010/main" val="260664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B1535-792A-1AC8-62B7-BB7076D1C776}"/>
              </a:ext>
            </a:extLst>
          </p:cNvPr>
          <p:cNvSpPr>
            <a:spLocks noGrp="1"/>
          </p:cNvSpPr>
          <p:nvPr>
            <p:ph type="sldNum" sz="quarter" idx="12"/>
          </p:nvPr>
        </p:nvSpPr>
        <p:spPr/>
        <p:txBody>
          <a:bodyPr/>
          <a:lstStyle/>
          <a:p>
            <a:fld id="{35A3A1A0-FE44-40F2-B3FB-B78369627520}" type="slidenum">
              <a:rPr lang="en-US" smtClean="0"/>
              <a:t>3</a:t>
            </a:fld>
            <a:endParaRPr lang="en-US"/>
          </a:p>
        </p:txBody>
      </p:sp>
      <p:pic>
        <p:nvPicPr>
          <p:cNvPr id="2" name="Picture 2" descr="Caching: From Top To Bottom">
            <a:extLst>
              <a:ext uri="{FF2B5EF4-FFF2-40B4-BE49-F238E27FC236}">
                <a16:creationId xmlns:a16="http://schemas.microsoft.com/office/drawing/2014/main" id="{F10E8082-D1E1-1186-1003-839E59D0B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844" y="2523199"/>
            <a:ext cx="3615345" cy="361534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A9A3017-CA8A-B976-766F-1022FE203D70}"/>
              </a:ext>
            </a:extLst>
          </p:cNvPr>
          <p:cNvSpPr>
            <a:spLocks noGrp="1"/>
          </p:cNvSpPr>
          <p:nvPr>
            <p:ph type="title"/>
          </p:nvPr>
        </p:nvSpPr>
        <p:spPr>
          <a:xfrm>
            <a:off x="1066800" y="642594"/>
            <a:ext cx="10058400" cy="1371600"/>
          </a:xfrm>
        </p:spPr>
        <p:txBody>
          <a:bodyPr/>
          <a:lstStyle/>
          <a:p>
            <a:r>
              <a:rPr lang="fa-IR" dirty="0">
                <a:cs typeface="B Nazanin" panose="00000400000000000000" pitchFamily="2" charset="-78"/>
              </a:rPr>
              <a:t>انواع حافظه</a:t>
            </a:r>
            <a:endParaRPr lang="en-US" dirty="0">
              <a:cs typeface="B Nazanin" panose="00000400000000000000" pitchFamily="2" charset="-78"/>
            </a:endParaRPr>
          </a:p>
        </p:txBody>
      </p:sp>
    </p:spTree>
    <p:extLst>
      <p:ext uri="{BB962C8B-B14F-4D97-AF65-F5344CB8AC3E}">
        <p14:creationId xmlns:p14="http://schemas.microsoft.com/office/powerpoint/2010/main" val="105208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E583-7681-4A8F-B0FB-54858A7C0C78}"/>
              </a:ext>
            </a:extLst>
          </p:cNvPr>
          <p:cNvSpPr>
            <a:spLocks noGrp="1"/>
          </p:cNvSpPr>
          <p:nvPr>
            <p:ph type="title"/>
          </p:nvPr>
        </p:nvSpPr>
        <p:spPr/>
        <p:txBody>
          <a:bodyPr/>
          <a:lstStyle/>
          <a:p>
            <a:r>
              <a:rPr lang="en-US" dirty="0"/>
              <a:t>ROM</a:t>
            </a:r>
          </a:p>
        </p:txBody>
      </p:sp>
      <p:sp>
        <p:nvSpPr>
          <p:cNvPr id="4" name="Slide Number Placeholder 3">
            <a:extLst>
              <a:ext uri="{FF2B5EF4-FFF2-40B4-BE49-F238E27FC236}">
                <a16:creationId xmlns:a16="http://schemas.microsoft.com/office/drawing/2014/main" id="{B3DEBF33-CF8D-4506-88EC-82A732EB2E9E}"/>
              </a:ext>
            </a:extLst>
          </p:cNvPr>
          <p:cNvSpPr>
            <a:spLocks noGrp="1"/>
          </p:cNvSpPr>
          <p:nvPr>
            <p:ph type="sldNum" sz="quarter" idx="12"/>
          </p:nvPr>
        </p:nvSpPr>
        <p:spPr/>
        <p:txBody>
          <a:bodyPr/>
          <a:lstStyle/>
          <a:p>
            <a:fld id="{35A3A1A0-FE44-40F2-B3FB-B78369627520}" type="slidenum">
              <a:rPr lang="en-US" smtClean="0"/>
              <a:t>4</a:t>
            </a:fld>
            <a:endParaRPr lang="en-US"/>
          </a:p>
        </p:txBody>
      </p:sp>
      <p:pic>
        <p:nvPicPr>
          <p:cNvPr id="1028" name="Picture 4" descr="ROM Memory | Four half byte ROM - EEEGUIDE.COM">
            <a:extLst>
              <a:ext uri="{FF2B5EF4-FFF2-40B4-BE49-F238E27FC236}">
                <a16:creationId xmlns:a16="http://schemas.microsoft.com/office/drawing/2014/main" id="{1B72BCF9-CD91-4D18-B63F-02B285287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444" y="2332106"/>
            <a:ext cx="5286375" cy="4105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D9DF4C8-11BB-74D7-E310-D95AC9B0B741}"/>
              </a:ext>
            </a:extLst>
          </p:cNvPr>
          <p:cNvSpPr/>
          <p:nvPr/>
        </p:nvSpPr>
        <p:spPr>
          <a:xfrm>
            <a:off x="4872624" y="6053397"/>
            <a:ext cx="726510" cy="3398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1F01C84-8B3C-7449-1A22-BA9C32976CD5}"/>
              </a:ext>
            </a:extLst>
          </p:cNvPr>
          <p:cNvSpPr txBox="1"/>
          <p:nvPr/>
        </p:nvSpPr>
        <p:spPr>
          <a:xfrm>
            <a:off x="2379945" y="1511210"/>
            <a:ext cx="9140869" cy="679673"/>
          </a:xfrm>
          <a:prstGeom prst="rect">
            <a:avLst/>
          </a:prstGeom>
          <a:noFill/>
        </p:spPr>
        <p:txBody>
          <a:bodyPr wrap="square">
            <a:spAutoFit/>
          </a:bodyPr>
          <a:lstStyle/>
          <a:p>
            <a:pPr marL="182880" marR="0" lvl="0" indent="-182880" algn="r" defTabSz="914400" rtl="1" eaLnBrk="1" fontAlgn="auto" latinLnBrk="0" hangingPunct="1">
              <a:lnSpc>
                <a:spcPct val="100000"/>
              </a:lnSpc>
              <a:spcBef>
                <a:spcPts val="900"/>
              </a:spcBef>
              <a:spcAft>
                <a:spcPts val="0"/>
              </a:spcAft>
              <a:buClr>
                <a:prstClr val="black">
                  <a:lumMod val="85000"/>
                  <a:lumOff val="15000"/>
                </a:prstClr>
              </a:buClr>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Garamond" panose="02020404030301010803"/>
                <a:ea typeface="+mn-ea"/>
                <a:cs typeface="+mn-cs"/>
              </a:rPr>
              <a:t>ROM (Read-Only Memory)</a:t>
            </a:r>
            <a:endParaRPr kumimoji="0" lang="fa-IR" sz="1800" b="1" i="0" u="none" strike="noStrike" kern="1200" cap="none" spc="0" normalizeH="0" baseline="0" noProof="0" dirty="0">
              <a:ln>
                <a:noFill/>
              </a:ln>
              <a:solidFill>
                <a:prstClr val="black"/>
              </a:solidFill>
              <a:effectLst/>
              <a:uLnTx/>
              <a:uFillTx/>
              <a:latin typeface="Garamond" panose="02020404030301010803"/>
              <a:ea typeface="+mn-ea"/>
              <a:cs typeface="Tahoma" panose="020B0604030504040204" pitchFamily="34" charset="0"/>
            </a:endParaRPr>
          </a:p>
          <a:p>
            <a:pPr marL="274320" marR="0" lvl="1" indent="0" algn="r" defTabSz="914400" rtl="1" eaLnBrk="1" fontAlgn="auto" latinLnBrk="0" hangingPunct="1">
              <a:lnSpc>
                <a:spcPct val="100000"/>
              </a:lnSpc>
              <a:spcBef>
                <a:spcPts val="500"/>
              </a:spcBef>
              <a:spcAft>
                <a:spcPts val="0"/>
              </a:spcAft>
              <a:buClr>
                <a:prstClr val="black">
                  <a:lumMod val="85000"/>
                  <a:lumOff val="15000"/>
                </a:prstClr>
              </a:buClr>
              <a:buSzTx/>
              <a:buFont typeface="Garamond" pitchFamily="18" charset="0"/>
              <a:buNone/>
              <a:tabLst/>
              <a:defRPr/>
            </a:pPr>
            <a:r>
              <a:rPr kumimoji="0" lang="fa-IR" sz="1600" b="1" i="0" u="none" strike="noStrike" kern="1200" cap="none" spc="0" normalizeH="0" baseline="0" noProof="0" dirty="0">
                <a:ln>
                  <a:noFill/>
                </a:ln>
                <a:solidFill>
                  <a:prstClr val="black"/>
                </a:solidFill>
                <a:effectLst/>
                <a:uLnTx/>
                <a:uFillTx/>
                <a:latin typeface="Garamond" panose="02020404030301010803"/>
                <a:ea typeface="+mn-ea"/>
                <a:cs typeface="B Nazanin" panose="00000400000000000000" pitchFamily="2" charset="-78"/>
              </a:rPr>
              <a:t>برای ذخیره داده هایی که برای بوت اولیه سیستم به آن ها نیاز است، به کار میرود و دوباره نوشتن بر روی آن مشکل است.</a:t>
            </a:r>
          </a:p>
        </p:txBody>
      </p:sp>
    </p:spTree>
    <p:extLst>
      <p:ext uri="{BB962C8B-B14F-4D97-AF65-F5344CB8AC3E}">
        <p14:creationId xmlns:p14="http://schemas.microsoft.com/office/powerpoint/2010/main" val="207380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5</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438411" y="1631514"/>
            <a:ext cx="11190386" cy="3594971"/>
          </a:xfrm>
        </p:spPr>
        <p:txBody>
          <a:bodyPr>
            <a:normAutofit/>
          </a:bodyPr>
          <a:lstStyle/>
          <a:p>
            <a:pPr marL="274320" lvl="1" indent="0" algn="r" rtl="1">
              <a:buNone/>
            </a:pPr>
            <a:endParaRPr lang="en-US" b="1" dirty="0">
              <a:cs typeface="B Nazanin" panose="00000400000000000000" pitchFamily="2" charset="-78"/>
            </a:endParaRPr>
          </a:p>
          <a:p>
            <a:pPr algn="r" rtl="1">
              <a:buFont typeface="Arial" panose="020B0604020202020204" pitchFamily="34" charset="0"/>
              <a:buChar char="•"/>
            </a:pPr>
            <a:r>
              <a:rPr lang="en-US" b="1" dirty="0"/>
              <a:t>RAM (Random Access Memory)</a:t>
            </a:r>
          </a:p>
          <a:p>
            <a:pPr marL="274320" lvl="1" indent="0" algn="r" rtl="1">
              <a:buNone/>
            </a:pPr>
            <a:r>
              <a:rPr lang="fa-IR" b="1" dirty="0">
                <a:cs typeface="B Nazanin" panose="00000400000000000000" pitchFamily="2" charset="-78"/>
              </a:rPr>
              <a:t>نوعی از حافظه که میتوان به داده های آن در هر زمان، با هر ترتیبی و در هرجایی که در حافظه باشد دست پیدا کرد. یکی از کاربردهای آن خواندن سریع داده برای اجرای یک اپلیکیشن است.</a:t>
            </a:r>
          </a:p>
        </p:txBody>
      </p:sp>
      <p:pic>
        <p:nvPicPr>
          <p:cNvPr id="5" name="Picture 4">
            <a:extLst>
              <a:ext uri="{FF2B5EF4-FFF2-40B4-BE49-F238E27FC236}">
                <a16:creationId xmlns:a16="http://schemas.microsoft.com/office/drawing/2014/main" id="{61083E6A-3CD1-47BC-885E-F58D52073864}"/>
              </a:ext>
            </a:extLst>
          </p:cNvPr>
          <p:cNvPicPr>
            <a:picLocks noChangeAspect="1"/>
          </p:cNvPicPr>
          <p:nvPr/>
        </p:nvPicPr>
        <p:blipFill>
          <a:blip r:embed="rId2"/>
          <a:stretch>
            <a:fillRect/>
          </a:stretch>
        </p:blipFill>
        <p:spPr>
          <a:xfrm>
            <a:off x="438411" y="3296624"/>
            <a:ext cx="4741886" cy="3173943"/>
          </a:xfrm>
          <a:prstGeom prst="rect">
            <a:avLst/>
          </a:prstGeom>
        </p:spPr>
      </p:pic>
      <p:sp>
        <p:nvSpPr>
          <p:cNvPr id="6" name="TextBox 5">
            <a:extLst>
              <a:ext uri="{FF2B5EF4-FFF2-40B4-BE49-F238E27FC236}">
                <a16:creationId xmlns:a16="http://schemas.microsoft.com/office/drawing/2014/main" id="{B073C18B-7A38-EBBE-E87E-17D5BCA2A312}"/>
              </a:ext>
            </a:extLst>
          </p:cNvPr>
          <p:cNvSpPr txBox="1"/>
          <p:nvPr/>
        </p:nvSpPr>
        <p:spPr>
          <a:xfrm>
            <a:off x="5035464" y="3653692"/>
            <a:ext cx="6718125" cy="1569660"/>
          </a:xfrm>
          <a:prstGeom prst="rect">
            <a:avLst/>
          </a:prstGeom>
          <a:noFill/>
        </p:spPr>
        <p:txBody>
          <a:bodyPr wrap="square" rtlCol="0">
            <a:spAutoFit/>
          </a:bodyPr>
          <a:lstStyle/>
          <a:p>
            <a:pPr marL="548640" lvl="2" indent="0" algn="r" rtl="1">
              <a:buNone/>
            </a:pPr>
            <a:r>
              <a:rPr lang="fa-IR" sz="1600" b="1" dirty="0">
                <a:cs typeface="B Nazanin" panose="00000400000000000000" pitchFamily="2" charset="-78"/>
              </a:rPr>
              <a:t>۱- </a:t>
            </a:r>
            <a:r>
              <a:rPr lang="en-US" sz="1600" b="1" dirty="0">
                <a:cs typeface="B Nazanin" panose="00000400000000000000" pitchFamily="2" charset="-78"/>
              </a:rPr>
              <a:t>DRAM</a:t>
            </a:r>
            <a:r>
              <a:rPr lang="fa-IR" sz="1600" b="1" dirty="0">
                <a:cs typeface="B Nazanin" panose="00000400000000000000" pitchFamily="2" charset="-78"/>
              </a:rPr>
              <a:t>: پراستفاده‌ترین نوع رم اصلی در کامپیوتر است. </a:t>
            </a:r>
            <a:r>
              <a:rPr lang="en-US" sz="1600" b="1" dirty="0">
                <a:cs typeface="B Nazanin" panose="00000400000000000000" pitchFamily="2" charset="-78"/>
              </a:rPr>
              <a:t>DRAM </a:t>
            </a:r>
            <a:r>
              <a:rPr lang="fa-IR" sz="1600" b="1" dirty="0">
                <a:cs typeface="B Nazanin" panose="00000400000000000000" pitchFamily="2" charset="-78"/>
              </a:rPr>
              <a:t> مجموعه‌ای از میلیون‌ها خازن و تراتزیستور است و هر چند میلی ثانیه یکبار باید شارژ شود تا بتواند دیتا را نگه دارد.</a:t>
            </a:r>
          </a:p>
          <a:p>
            <a:pPr marL="548640" lvl="2" indent="0" algn="r" rtl="1">
              <a:buNone/>
            </a:pPr>
            <a:r>
              <a:rPr lang="fa-IR" sz="1600" b="1" dirty="0">
                <a:cs typeface="B Nazanin" panose="00000400000000000000" pitchFamily="2" charset="-78"/>
              </a:rPr>
              <a:t>۲- </a:t>
            </a:r>
            <a:r>
              <a:rPr lang="en-US" sz="1600" b="1" dirty="0">
                <a:cs typeface="B Nazanin" panose="00000400000000000000" pitchFamily="2" charset="-78"/>
              </a:rPr>
              <a:t>SRAM</a:t>
            </a:r>
            <a:r>
              <a:rPr lang="fa-IR" sz="1600" b="1" dirty="0">
                <a:cs typeface="B Nazanin" panose="00000400000000000000" pitchFamily="2" charset="-78"/>
              </a:rPr>
              <a:t>: از ۴ یا ۶ تراتزیستور ساخته شده.</a:t>
            </a:r>
            <a:r>
              <a:rPr lang="en-US" sz="1600" b="1" dirty="0">
                <a:cs typeface="B Nazanin" panose="00000400000000000000" pitchFamily="2" charset="-78"/>
              </a:rPr>
              <a:t> </a:t>
            </a:r>
            <a:r>
              <a:rPr lang="fa-IR" sz="1600" b="1" dirty="0">
                <a:cs typeface="B Nazanin" panose="00000400000000000000" pitchFamily="2" charset="-78"/>
              </a:rPr>
              <a:t>سریعتر اما گرانتر است و برای</a:t>
            </a:r>
            <a:r>
              <a:rPr lang="en-US" sz="1600" b="1" dirty="0">
                <a:cs typeface="B Nazanin" panose="00000400000000000000" pitchFamily="2" charset="-78"/>
              </a:rPr>
              <a:t>Cache </a:t>
            </a:r>
            <a:r>
              <a:rPr lang="fa-IR" sz="1600" b="1" dirty="0">
                <a:cs typeface="B Nazanin" panose="00000400000000000000" pitchFamily="2" charset="-78"/>
              </a:rPr>
              <a:t> استفاده می‌شود.</a:t>
            </a:r>
            <a:endParaRPr lang="en-US" sz="1600" b="1" dirty="0">
              <a:cs typeface="B Nazanin" panose="00000400000000000000" pitchFamily="2" charset="-78"/>
            </a:endParaRPr>
          </a:p>
          <a:p>
            <a:endParaRPr lang="en-US" sz="1600" dirty="0"/>
          </a:p>
        </p:txBody>
      </p:sp>
      <p:sp>
        <p:nvSpPr>
          <p:cNvPr id="8" name="Title 7">
            <a:extLst>
              <a:ext uri="{FF2B5EF4-FFF2-40B4-BE49-F238E27FC236}">
                <a16:creationId xmlns:a16="http://schemas.microsoft.com/office/drawing/2014/main" id="{A9A2F39A-C59A-128D-6844-295189C26640}"/>
              </a:ext>
            </a:extLst>
          </p:cNvPr>
          <p:cNvSpPr>
            <a:spLocks noGrp="1"/>
          </p:cNvSpPr>
          <p:nvPr>
            <p:ph type="title"/>
          </p:nvPr>
        </p:nvSpPr>
        <p:spPr/>
        <p:txBody>
          <a:bodyPr/>
          <a:lstStyle/>
          <a:p>
            <a:r>
              <a:rPr lang="en-US" dirty="0"/>
              <a:t>RAM</a:t>
            </a:r>
          </a:p>
        </p:txBody>
      </p:sp>
    </p:spTree>
    <p:extLst>
      <p:ext uri="{BB962C8B-B14F-4D97-AF65-F5344CB8AC3E}">
        <p14:creationId xmlns:p14="http://schemas.microsoft.com/office/powerpoint/2010/main" val="337388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Memory in VHDL</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6</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1021655" y="3802261"/>
            <a:ext cx="10058400" cy="832369"/>
          </a:xfrm>
        </p:spPr>
        <p:txBody>
          <a:bodyPr>
            <a:normAutofit/>
          </a:bodyPr>
          <a:lstStyle/>
          <a:p>
            <a:pPr algn="r" rtl="1">
              <a:buFont typeface="Arial" panose="020B0604020202020204" pitchFamily="34" charset="0"/>
              <a:buChar char="•"/>
            </a:pPr>
            <a:r>
              <a:rPr lang="fa-IR" sz="1600" b="1" dirty="0">
                <a:cs typeface="B Nazanin" panose="00000400000000000000" pitchFamily="2" charset="-78"/>
              </a:rPr>
              <a:t>يكي از بخش هاي اصلي در پیاده سازی مدارهاي ديجيتال، بخش حافظه است. مدلسازي نامناسب حافظه علاوه بر اينكه ممكن است زمان</a:t>
            </a:r>
            <a:r>
              <a:rPr lang="en-US" sz="1600" b="1" dirty="0">
                <a:cs typeface="B Nazanin" panose="00000400000000000000" pitchFamily="2" charset="-78"/>
              </a:rPr>
              <a:t> </a:t>
            </a:r>
            <a:r>
              <a:rPr lang="fa-IR" sz="1600" b="1" dirty="0">
                <a:cs typeface="B Nazanin" panose="00000400000000000000" pitchFamily="2" charset="-78"/>
              </a:rPr>
              <a:t>شبيه سازي را طولاني كند، در هنگام سنتز نيز در صورت توصيف نادرست باعث استفاده غير معمول از منابع سخت</a:t>
            </a:r>
            <a:r>
              <a:rPr lang="en-US" sz="1600" b="1" dirty="0">
                <a:cs typeface="B Nazanin" panose="00000400000000000000" pitchFamily="2" charset="-78"/>
              </a:rPr>
              <a:t> </a:t>
            </a:r>
            <a:r>
              <a:rPr lang="fa-IR" sz="1600" b="1" dirty="0">
                <a:cs typeface="B Nazanin" panose="00000400000000000000" pitchFamily="2" charset="-78"/>
              </a:rPr>
              <a:t>افزاري مي شود.</a:t>
            </a:r>
            <a:endParaRPr lang="en-US" sz="1600" b="1" dirty="0">
              <a:cs typeface="B Nazanin" panose="00000400000000000000" pitchFamily="2" charset="-78"/>
            </a:endParaRPr>
          </a:p>
        </p:txBody>
      </p:sp>
      <p:sp>
        <p:nvSpPr>
          <p:cNvPr id="5" name="Content Placeholder 6">
            <a:extLst>
              <a:ext uri="{FF2B5EF4-FFF2-40B4-BE49-F238E27FC236}">
                <a16:creationId xmlns:a16="http://schemas.microsoft.com/office/drawing/2014/main" id="{7548809D-172A-4DD7-A0A4-A86C27F38A4F}"/>
              </a:ext>
            </a:extLst>
          </p:cNvPr>
          <p:cNvSpPr txBox="1">
            <a:spLocks/>
          </p:cNvSpPr>
          <p:nvPr/>
        </p:nvSpPr>
        <p:spPr>
          <a:xfrm>
            <a:off x="1021655" y="2092107"/>
            <a:ext cx="10058400" cy="137160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US" sz="1600" b="1" dirty="0"/>
              <a:t>Memory type for constant width and depth:</a:t>
            </a:r>
          </a:p>
          <a:p>
            <a:pPr marL="274320" lvl="1" indent="0">
              <a:buFont typeface="Garamond" pitchFamily="18" charset="0"/>
              <a:buNone/>
            </a:pPr>
            <a:r>
              <a:rPr lang="en-US" b="1" dirty="0"/>
              <a:t>type MEMORY_TYPE is array (0 to DEPTH - 1) of </a:t>
            </a:r>
            <a:r>
              <a:rPr lang="en-US" b="1" dirty="0" err="1"/>
              <a:t>std_logic_vector</a:t>
            </a:r>
            <a:r>
              <a:rPr lang="en-US" b="1" dirty="0"/>
              <a:t> (WIDTH - 1 </a:t>
            </a:r>
            <a:r>
              <a:rPr lang="en-US" b="1" dirty="0" err="1"/>
              <a:t>downto</a:t>
            </a:r>
            <a:r>
              <a:rPr lang="en-US" b="1" dirty="0"/>
              <a:t> 0);</a:t>
            </a:r>
          </a:p>
        </p:txBody>
      </p:sp>
      <p:sp>
        <p:nvSpPr>
          <p:cNvPr id="8" name="TextBox 7">
            <a:extLst>
              <a:ext uri="{FF2B5EF4-FFF2-40B4-BE49-F238E27FC236}">
                <a16:creationId xmlns:a16="http://schemas.microsoft.com/office/drawing/2014/main" id="{6ABE649E-2F1A-406D-AA03-9F0FC7CA9472}"/>
              </a:ext>
            </a:extLst>
          </p:cNvPr>
          <p:cNvSpPr txBox="1"/>
          <p:nvPr/>
        </p:nvSpPr>
        <p:spPr>
          <a:xfrm>
            <a:off x="1249472" y="2777907"/>
            <a:ext cx="6181594" cy="338554"/>
          </a:xfrm>
          <a:prstGeom prst="rect">
            <a:avLst/>
          </a:prstGeom>
          <a:noFill/>
        </p:spPr>
        <p:txBody>
          <a:bodyPr wrap="square">
            <a:spAutoFit/>
          </a:bodyPr>
          <a:lstStyle/>
          <a:p>
            <a:r>
              <a:rPr lang="en-US" sz="1600" b="1" dirty="0"/>
              <a:t> constant </a:t>
            </a:r>
            <a:r>
              <a:rPr lang="en-US" sz="1600" b="1" dirty="0" err="1"/>
              <a:t>constant_name</a:t>
            </a:r>
            <a:r>
              <a:rPr lang="en-US" sz="1600" b="1" dirty="0"/>
              <a:t> :  MEMORY_TYPE  := value;</a:t>
            </a:r>
          </a:p>
        </p:txBody>
      </p:sp>
    </p:spTree>
    <p:extLst>
      <p:ext uri="{BB962C8B-B14F-4D97-AF65-F5344CB8AC3E}">
        <p14:creationId xmlns:p14="http://schemas.microsoft.com/office/powerpoint/2010/main" val="111874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ROM - 16 × 4</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7</a:t>
            </a:fld>
            <a:endParaRPr lang="en-US"/>
          </a:p>
        </p:txBody>
      </p:sp>
      <p:sp>
        <p:nvSpPr>
          <p:cNvPr id="11" name="Rectangle 4">
            <a:extLst>
              <a:ext uri="{FF2B5EF4-FFF2-40B4-BE49-F238E27FC236}">
                <a16:creationId xmlns:a16="http://schemas.microsoft.com/office/drawing/2014/main" id="{F1DAB5F1-2342-4105-9F46-FA208FC372A3}"/>
              </a:ext>
            </a:extLst>
          </p:cNvPr>
          <p:cNvSpPr>
            <a:spLocks noChangeArrowheads="1"/>
          </p:cNvSpPr>
          <p:nvPr/>
        </p:nvSpPr>
        <p:spPr bwMode="auto">
          <a:xfrm>
            <a:off x="-1111945" y="448017"/>
            <a:ext cx="184731" cy="32316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9B57B0C0-E0CF-418D-9C4F-A762331DA7D7}"/>
              </a:ext>
            </a:extLst>
          </p:cNvPr>
          <p:cNvPicPr>
            <a:picLocks noChangeAspect="1"/>
          </p:cNvPicPr>
          <p:nvPr/>
        </p:nvPicPr>
        <p:blipFill>
          <a:blip r:embed="rId2"/>
          <a:stretch>
            <a:fillRect/>
          </a:stretch>
        </p:blipFill>
        <p:spPr>
          <a:xfrm>
            <a:off x="1676401" y="2408039"/>
            <a:ext cx="2146300" cy="3225250"/>
          </a:xfrm>
          <a:prstGeom prst="rect">
            <a:avLst/>
          </a:prstGeom>
        </p:spPr>
      </p:pic>
      <p:sp>
        <p:nvSpPr>
          <p:cNvPr id="5" name="TextBox 4">
            <a:extLst>
              <a:ext uri="{FF2B5EF4-FFF2-40B4-BE49-F238E27FC236}">
                <a16:creationId xmlns:a16="http://schemas.microsoft.com/office/drawing/2014/main" id="{43B83C9E-8663-6BEF-593F-B8F98EE46ED4}"/>
              </a:ext>
            </a:extLst>
          </p:cNvPr>
          <p:cNvSpPr txBox="1"/>
          <p:nvPr/>
        </p:nvSpPr>
        <p:spPr>
          <a:xfrm>
            <a:off x="3031988" y="1885718"/>
            <a:ext cx="8001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Depth</a:t>
            </a:r>
          </a:p>
        </p:txBody>
      </p:sp>
      <p:sp>
        <p:nvSpPr>
          <p:cNvPr id="9" name="TextBox 8">
            <a:extLst>
              <a:ext uri="{FF2B5EF4-FFF2-40B4-BE49-F238E27FC236}">
                <a16:creationId xmlns:a16="http://schemas.microsoft.com/office/drawing/2014/main" id="{A1731342-28B1-079A-435E-5BF8F6406FFD}"/>
              </a:ext>
            </a:extLst>
          </p:cNvPr>
          <p:cNvSpPr txBox="1"/>
          <p:nvPr/>
        </p:nvSpPr>
        <p:spPr>
          <a:xfrm>
            <a:off x="4149588" y="1885718"/>
            <a:ext cx="8001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Width</a:t>
            </a:r>
          </a:p>
        </p:txBody>
      </p:sp>
      <p:cxnSp>
        <p:nvCxnSpPr>
          <p:cNvPr id="7" name="Connector: Curved 6">
            <a:extLst>
              <a:ext uri="{FF2B5EF4-FFF2-40B4-BE49-F238E27FC236}">
                <a16:creationId xmlns:a16="http://schemas.microsoft.com/office/drawing/2014/main" id="{888C0A24-80F6-55E7-1607-7E220E8BF055}"/>
              </a:ext>
            </a:extLst>
          </p:cNvPr>
          <p:cNvCxnSpPr/>
          <p:nvPr/>
        </p:nvCxnSpPr>
        <p:spPr>
          <a:xfrm rot="16200000" flipH="1">
            <a:off x="3133588" y="1650179"/>
            <a:ext cx="444500" cy="1651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Curved 11">
            <a:extLst>
              <a:ext uri="{FF2B5EF4-FFF2-40B4-BE49-F238E27FC236}">
                <a16:creationId xmlns:a16="http://schemas.microsoft.com/office/drawing/2014/main" id="{45F0366D-B27F-9B61-8FD7-42D24A6790FF}"/>
              </a:ext>
            </a:extLst>
          </p:cNvPr>
          <p:cNvCxnSpPr/>
          <p:nvPr/>
        </p:nvCxnSpPr>
        <p:spPr>
          <a:xfrm rot="16200000" flipH="1">
            <a:off x="4187688" y="1637479"/>
            <a:ext cx="444500" cy="1651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pic>
        <p:nvPicPr>
          <p:cNvPr id="10" name="Picture 9">
            <a:extLst>
              <a:ext uri="{FF2B5EF4-FFF2-40B4-BE49-F238E27FC236}">
                <a16:creationId xmlns:a16="http://schemas.microsoft.com/office/drawing/2014/main" id="{CCD2F923-DA1C-8BEE-0A98-EEA5528C2457}"/>
              </a:ext>
            </a:extLst>
          </p:cNvPr>
          <p:cNvPicPr>
            <a:picLocks noChangeAspect="1"/>
          </p:cNvPicPr>
          <p:nvPr/>
        </p:nvPicPr>
        <p:blipFill>
          <a:blip r:embed="rId3"/>
          <a:stretch>
            <a:fillRect/>
          </a:stretch>
        </p:blipFill>
        <p:spPr>
          <a:xfrm>
            <a:off x="5096872" y="2014194"/>
            <a:ext cx="6544858" cy="3956003"/>
          </a:xfrm>
          <a:prstGeom prst="rect">
            <a:avLst/>
          </a:prstGeom>
        </p:spPr>
      </p:pic>
      <p:cxnSp>
        <p:nvCxnSpPr>
          <p:cNvPr id="13" name="Connector: Curved 12">
            <a:extLst>
              <a:ext uri="{FF2B5EF4-FFF2-40B4-BE49-F238E27FC236}">
                <a16:creationId xmlns:a16="http://schemas.microsoft.com/office/drawing/2014/main" id="{234CD1B9-9696-F7CC-FCC8-8449FEDFD240}"/>
              </a:ext>
            </a:extLst>
          </p:cNvPr>
          <p:cNvCxnSpPr>
            <a:cxnSpLocks/>
          </p:cNvCxnSpPr>
          <p:nvPr/>
        </p:nvCxnSpPr>
        <p:spPr>
          <a:xfrm rot="5400000" flipH="1" flipV="1">
            <a:off x="9902825" y="3836620"/>
            <a:ext cx="387350" cy="1270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4AFF07F3-4D57-85CA-33F2-C0A1557A5047}"/>
              </a:ext>
            </a:extLst>
          </p:cNvPr>
          <p:cNvSpPr txBox="1"/>
          <p:nvPr/>
        </p:nvSpPr>
        <p:spPr>
          <a:xfrm>
            <a:off x="9759950" y="3430456"/>
            <a:ext cx="8001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Width</a:t>
            </a:r>
          </a:p>
        </p:txBody>
      </p:sp>
      <p:cxnSp>
        <p:nvCxnSpPr>
          <p:cNvPr id="18" name="Connector: Curved 17">
            <a:extLst>
              <a:ext uri="{FF2B5EF4-FFF2-40B4-BE49-F238E27FC236}">
                <a16:creationId xmlns:a16="http://schemas.microsoft.com/office/drawing/2014/main" id="{6346BF07-891B-1D4E-699F-B3B059FE6008}"/>
              </a:ext>
            </a:extLst>
          </p:cNvPr>
          <p:cNvCxnSpPr>
            <a:cxnSpLocks/>
          </p:cNvCxnSpPr>
          <p:nvPr/>
        </p:nvCxnSpPr>
        <p:spPr>
          <a:xfrm rot="5400000" flipH="1" flipV="1">
            <a:off x="7578725" y="3862020"/>
            <a:ext cx="387350" cy="1270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5251267A-2CCF-CE97-EC79-830BBCCE691A}"/>
              </a:ext>
            </a:extLst>
          </p:cNvPr>
          <p:cNvSpPr txBox="1"/>
          <p:nvPr/>
        </p:nvSpPr>
        <p:spPr>
          <a:xfrm>
            <a:off x="7438888" y="3435118"/>
            <a:ext cx="8001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Depth</a:t>
            </a:r>
          </a:p>
        </p:txBody>
      </p:sp>
    </p:spTree>
    <p:extLst>
      <p:ext uri="{BB962C8B-B14F-4D97-AF65-F5344CB8AC3E}">
        <p14:creationId xmlns:p14="http://schemas.microsoft.com/office/powerpoint/2010/main" val="92260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ROM</a:t>
            </a:r>
            <a:r>
              <a:rPr lang="fa-IR" dirty="0">
                <a:cs typeface="B Nazanin" panose="00000400000000000000" pitchFamily="2" charset="-78"/>
              </a:rPr>
              <a:t> </a:t>
            </a:r>
            <a:r>
              <a:rPr lang="en-US" dirty="0">
                <a:cs typeface="B Nazanin" panose="00000400000000000000" pitchFamily="2" charset="-78"/>
              </a:rPr>
              <a:t>- 16 × 8</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8</a:t>
            </a:fld>
            <a:endParaRPr lang="en-US"/>
          </a:p>
        </p:txBody>
      </p:sp>
      <p:sp>
        <p:nvSpPr>
          <p:cNvPr id="8" name="TextBox 7">
            <a:extLst>
              <a:ext uri="{FF2B5EF4-FFF2-40B4-BE49-F238E27FC236}">
                <a16:creationId xmlns:a16="http://schemas.microsoft.com/office/drawing/2014/main" id="{AB577667-62D4-4D97-A511-F7CC405C4995}"/>
              </a:ext>
            </a:extLst>
          </p:cNvPr>
          <p:cNvSpPr txBox="1"/>
          <p:nvPr/>
        </p:nvSpPr>
        <p:spPr>
          <a:xfrm>
            <a:off x="5613401" y="1137894"/>
            <a:ext cx="5308600" cy="4832092"/>
          </a:xfrm>
          <a:prstGeom prst="rect">
            <a:avLst/>
          </a:prstGeom>
          <a:noFill/>
          <a:ln w="19050">
            <a:solidFill>
              <a:schemeClr val="tx1"/>
            </a:solidFill>
          </a:ln>
        </p:spPr>
        <p:txBody>
          <a:bodyPr wrap="square">
            <a:spAutoFit/>
          </a:bodyPr>
          <a:lstStyle/>
          <a:p>
            <a:pPr algn="l"/>
            <a:r>
              <a:rPr lang="en-US" sz="1400" b="1" dirty="0"/>
              <a:t>library </a:t>
            </a:r>
            <a:r>
              <a:rPr lang="en-US" sz="1400" b="1" dirty="0" err="1"/>
              <a:t>ieee</a:t>
            </a:r>
            <a:r>
              <a:rPr lang="en-US" sz="1400" b="1" dirty="0"/>
              <a:t>;</a:t>
            </a:r>
          </a:p>
          <a:p>
            <a:pPr algn="l"/>
            <a:r>
              <a:rPr lang="en-US" sz="1400" b="1" dirty="0"/>
              <a:t>use ieee.std_logic_1164.all;</a:t>
            </a:r>
          </a:p>
          <a:p>
            <a:pPr algn="l"/>
            <a:endParaRPr lang="en-US" sz="1400" b="1" dirty="0"/>
          </a:p>
          <a:p>
            <a:pPr algn="l"/>
            <a:r>
              <a:rPr lang="en-US" sz="1400" b="1" dirty="0"/>
              <a:t>entity ROM is</a:t>
            </a:r>
          </a:p>
          <a:p>
            <a:pPr algn="l"/>
            <a:r>
              <a:rPr lang="en-US" sz="1400" b="1" dirty="0"/>
              <a:t>port(</a:t>
            </a:r>
          </a:p>
          <a:p>
            <a:pPr algn="l"/>
            <a:r>
              <a:rPr lang="en-US" sz="1400" b="1" dirty="0"/>
              <a:t>address: in integer range 0 to 3;</a:t>
            </a:r>
          </a:p>
          <a:p>
            <a:pPr algn="l"/>
            <a:r>
              <a:rPr lang="en-US" sz="1400" b="1" dirty="0"/>
              <a:t>data: out </a:t>
            </a:r>
            <a:r>
              <a:rPr lang="en-US" sz="1400" b="1" dirty="0" err="1"/>
              <a:t>std_logic_vector</a:t>
            </a:r>
            <a:r>
              <a:rPr lang="en-US" sz="1400" b="1" dirty="0"/>
              <a:t> (7 </a:t>
            </a:r>
            <a:r>
              <a:rPr lang="en-US" sz="1400" b="1" dirty="0" err="1"/>
              <a:t>downto</a:t>
            </a:r>
            <a:r>
              <a:rPr lang="en-US" sz="1400" b="1" dirty="0"/>
              <a:t> 0));</a:t>
            </a:r>
          </a:p>
          <a:p>
            <a:pPr algn="l"/>
            <a:r>
              <a:rPr lang="en-US" sz="1400" b="1" dirty="0"/>
              <a:t>end entity;</a:t>
            </a:r>
          </a:p>
          <a:p>
            <a:pPr algn="l"/>
            <a:endParaRPr lang="en-US" sz="1400" b="1" dirty="0"/>
          </a:p>
          <a:p>
            <a:pPr algn="l"/>
            <a:r>
              <a:rPr lang="en-US" sz="1400" b="1" dirty="0"/>
              <a:t>architecture RTL of ROM is</a:t>
            </a:r>
          </a:p>
          <a:p>
            <a:pPr algn="l"/>
            <a:r>
              <a:rPr lang="en-US" sz="1400" b="1" dirty="0"/>
              <a:t>type </a:t>
            </a:r>
            <a:r>
              <a:rPr lang="en-US" sz="1400" b="1" dirty="0" err="1"/>
              <a:t>rom_array</a:t>
            </a:r>
            <a:r>
              <a:rPr lang="en-US" sz="1400" b="1" dirty="0"/>
              <a:t> is array (0 to 15) of </a:t>
            </a:r>
            <a:r>
              <a:rPr lang="en-US" sz="1400" b="1" dirty="0" err="1"/>
              <a:t>std_logic_vector</a:t>
            </a:r>
            <a:r>
              <a:rPr lang="en-US" sz="1400" b="1" dirty="0"/>
              <a:t> (7 </a:t>
            </a:r>
            <a:r>
              <a:rPr lang="en-US" sz="1400" b="1" dirty="0" err="1"/>
              <a:t>downto</a:t>
            </a:r>
            <a:r>
              <a:rPr lang="en-US" sz="1400" b="1" dirty="0"/>
              <a:t> 0);</a:t>
            </a:r>
          </a:p>
          <a:p>
            <a:pPr algn="l"/>
            <a:r>
              <a:rPr lang="en-US" sz="1400" b="1" dirty="0"/>
              <a:t>constant rom: </a:t>
            </a:r>
            <a:r>
              <a:rPr lang="en-US" sz="1400" b="1" dirty="0" err="1"/>
              <a:t>rom_array</a:t>
            </a:r>
            <a:r>
              <a:rPr lang="en-US" sz="1400" b="1" dirty="0"/>
              <a:t> := ( “11111011”, “00010010”,</a:t>
            </a:r>
          </a:p>
          <a:p>
            <a:pPr algn="l"/>
            <a:r>
              <a:rPr lang="en-US" sz="1400" b="1" dirty="0"/>
              <a:t>“10011011”, “10010011”, “01011011”, “00111010”,</a:t>
            </a:r>
          </a:p>
          <a:p>
            <a:pPr algn="l"/>
            <a:r>
              <a:rPr lang="en-US" sz="1400" b="1" dirty="0"/>
              <a:t>“11111011”, “00010010”, “10100011”, “10011010”,</a:t>
            </a:r>
          </a:p>
          <a:p>
            <a:pPr algn="l"/>
            <a:r>
              <a:rPr lang="en-US" sz="1400" b="1" dirty="0"/>
              <a:t>“01111011”, “00010010”, “10101001”, “00110110”,</a:t>
            </a:r>
          </a:p>
          <a:p>
            <a:pPr algn="l"/>
            <a:r>
              <a:rPr lang="en-US" sz="1400" b="1" dirty="0"/>
              <a:t>“11011011”, “01010010”);</a:t>
            </a:r>
          </a:p>
          <a:p>
            <a:pPr algn="l"/>
            <a:r>
              <a:rPr lang="en-US" sz="1400" b="1" dirty="0"/>
              <a:t>Begin</a:t>
            </a:r>
            <a:endParaRPr lang="fa-IR" sz="1400" b="1" dirty="0"/>
          </a:p>
          <a:p>
            <a:pPr lvl="1"/>
            <a:r>
              <a:rPr lang="en-US" sz="1400" b="1" dirty="0"/>
              <a:t>process(address)</a:t>
            </a:r>
          </a:p>
          <a:p>
            <a:pPr lvl="1"/>
            <a:r>
              <a:rPr lang="en-US" sz="1400" b="1" dirty="0"/>
              <a:t>begin</a:t>
            </a:r>
          </a:p>
          <a:p>
            <a:pPr lvl="1"/>
            <a:r>
              <a:rPr lang="en-US" sz="1400" b="1" dirty="0"/>
              <a:t>data &lt;= rom(address);</a:t>
            </a:r>
          </a:p>
          <a:p>
            <a:pPr lvl="1"/>
            <a:r>
              <a:rPr lang="en-US" sz="1400" b="1" dirty="0"/>
              <a:t>End process;</a:t>
            </a:r>
          </a:p>
          <a:p>
            <a:pPr algn="l"/>
            <a:r>
              <a:rPr lang="en-US" sz="1400" b="1" dirty="0"/>
              <a:t>end architecture;</a:t>
            </a:r>
          </a:p>
        </p:txBody>
      </p:sp>
      <p:sp>
        <p:nvSpPr>
          <p:cNvPr id="11" name="Rectangle 4">
            <a:extLst>
              <a:ext uri="{FF2B5EF4-FFF2-40B4-BE49-F238E27FC236}">
                <a16:creationId xmlns:a16="http://schemas.microsoft.com/office/drawing/2014/main" id="{F1DAB5F1-2342-4105-9F46-FA208FC372A3}"/>
              </a:ext>
            </a:extLst>
          </p:cNvPr>
          <p:cNvSpPr>
            <a:spLocks noChangeArrowheads="1"/>
          </p:cNvSpPr>
          <p:nvPr/>
        </p:nvSpPr>
        <p:spPr bwMode="auto">
          <a:xfrm>
            <a:off x="-1111945" y="448017"/>
            <a:ext cx="184731" cy="32316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14CEA41-BA3D-4609-A161-E66FA00048F2}"/>
              </a:ext>
            </a:extLst>
          </p:cNvPr>
          <p:cNvPicPr>
            <a:picLocks noChangeAspect="1"/>
          </p:cNvPicPr>
          <p:nvPr/>
        </p:nvPicPr>
        <p:blipFill>
          <a:blip r:embed="rId2"/>
          <a:stretch>
            <a:fillRect/>
          </a:stretch>
        </p:blipFill>
        <p:spPr>
          <a:xfrm>
            <a:off x="2082801" y="2564833"/>
            <a:ext cx="1841500" cy="2767227"/>
          </a:xfrm>
          <a:prstGeom prst="rect">
            <a:avLst/>
          </a:prstGeom>
        </p:spPr>
      </p:pic>
    </p:spTree>
    <p:extLst>
      <p:ext uri="{BB962C8B-B14F-4D97-AF65-F5344CB8AC3E}">
        <p14:creationId xmlns:p14="http://schemas.microsoft.com/office/powerpoint/2010/main" val="86859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AFB0-73CD-41E0-AFE9-E640E989BC21}"/>
              </a:ext>
            </a:extLst>
          </p:cNvPr>
          <p:cNvSpPr>
            <a:spLocks noGrp="1"/>
          </p:cNvSpPr>
          <p:nvPr>
            <p:ph type="title"/>
          </p:nvPr>
        </p:nvSpPr>
        <p:spPr/>
        <p:txBody>
          <a:bodyPr/>
          <a:lstStyle/>
          <a:p>
            <a:r>
              <a:rPr lang="en-US" dirty="0"/>
              <a:t>RAM</a:t>
            </a:r>
          </a:p>
        </p:txBody>
      </p:sp>
      <p:sp>
        <p:nvSpPr>
          <p:cNvPr id="4" name="Slide Number Placeholder 3">
            <a:extLst>
              <a:ext uri="{FF2B5EF4-FFF2-40B4-BE49-F238E27FC236}">
                <a16:creationId xmlns:a16="http://schemas.microsoft.com/office/drawing/2014/main" id="{E3ACB3A8-6EFD-4E4C-A292-6429EDBF9F5C}"/>
              </a:ext>
            </a:extLst>
          </p:cNvPr>
          <p:cNvSpPr>
            <a:spLocks noGrp="1"/>
          </p:cNvSpPr>
          <p:nvPr>
            <p:ph type="sldNum" sz="quarter" idx="12"/>
          </p:nvPr>
        </p:nvSpPr>
        <p:spPr/>
        <p:txBody>
          <a:bodyPr/>
          <a:lstStyle/>
          <a:p>
            <a:fld id="{35A3A1A0-FE44-40F2-B3FB-B78369627520}" type="slidenum">
              <a:rPr lang="en-US" smtClean="0"/>
              <a:t>9</a:t>
            </a:fld>
            <a:endParaRPr lang="en-US"/>
          </a:p>
        </p:txBody>
      </p:sp>
      <p:pic>
        <p:nvPicPr>
          <p:cNvPr id="2054" name="Picture 6">
            <a:extLst>
              <a:ext uri="{FF2B5EF4-FFF2-40B4-BE49-F238E27FC236}">
                <a16:creationId xmlns:a16="http://schemas.microsoft.com/office/drawing/2014/main" id="{A20131B5-1242-4B8E-A2C8-6BAE62A21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214" y="856712"/>
            <a:ext cx="6395321" cy="514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607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4958</TotalTime>
  <Words>914</Words>
  <Application>Microsoft Office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Garamond</vt:lpstr>
      <vt:lpstr>Savon</vt:lpstr>
      <vt:lpstr>آزمایشگاه معماری سیستم های کامپیوتری</vt:lpstr>
      <vt:lpstr>جلسه هفتم</vt:lpstr>
      <vt:lpstr>انواع حافظه</vt:lpstr>
      <vt:lpstr>ROM</vt:lpstr>
      <vt:lpstr>RAM</vt:lpstr>
      <vt:lpstr>Memory in VHDL</vt:lpstr>
      <vt:lpstr>ROM - 16 × 4</vt:lpstr>
      <vt:lpstr>ROM - 16 × 8</vt:lpstr>
      <vt:lpstr>RAM</vt:lpstr>
      <vt:lpstr>RAM - 256 × 8</vt:lpstr>
      <vt:lpstr>Dual Port RAM (DPRAM)</vt:lpstr>
      <vt:lpstr>cache</vt:lpstr>
      <vt:lpstr>Cache VS Main memory</vt:lpstr>
      <vt:lpstr>Direct-mapped cache</vt:lpstr>
      <vt:lpstr>2-way associative cache</vt:lpstr>
      <vt:lpstr>آزمایش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آزمایشگاه معماری سیستم های کامپیوتری</dc:title>
  <dc:creator>Paria</dc:creator>
  <cp:lastModifiedBy>paria darbani</cp:lastModifiedBy>
  <cp:revision>104</cp:revision>
  <dcterms:created xsi:type="dcterms:W3CDTF">2021-10-06T06:30:00Z</dcterms:created>
  <dcterms:modified xsi:type="dcterms:W3CDTF">2022-12-04T10:20:57Z</dcterms:modified>
</cp:coreProperties>
</file>