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387" r:id="rId3"/>
    <p:sldId id="389" r:id="rId4"/>
    <p:sldId id="396" r:id="rId5"/>
    <p:sldId id="391" r:id="rId6"/>
    <p:sldId id="392" r:id="rId7"/>
    <p:sldId id="395" r:id="rId8"/>
    <p:sldId id="393" r:id="rId9"/>
    <p:sldId id="379" r:id="rId10"/>
    <p:sldId id="411" r:id="rId11"/>
    <p:sldId id="412" r:id="rId12"/>
    <p:sldId id="404" r:id="rId13"/>
    <p:sldId id="413" r:id="rId14"/>
    <p:sldId id="414" r:id="rId15"/>
    <p:sldId id="40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3" d="100"/>
          <a:sy n="73" d="100"/>
        </p:scale>
        <p:origin x="37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F8B260-D4CA-4763-A0BE-D6F9ABAE51C9}" type="datetimeFigureOut">
              <a:rPr lang="en-US" smtClean="0"/>
              <a:t>12/18/2022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492013-4FB0-4174-90B5-6C4F7D51C0C7}" type="slidenum">
              <a:rPr lang="en-US" smtClean="0"/>
              <a:t>‹#›</a:t>
            </a:fld>
            <a:endParaRPr lang="en-US"/>
          </a:p>
        </p:txBody>
      </p:sp>
    </p:spTree>
    <p:extLst>
      <p:ext uri="{BB962C8B-B14F-4D97-AF65-F5344CB8AC3E}">
        <p14:creationId xmlns:p14="http://schemas.microsoft.com/office/powerpoint/2010/main" val="16489777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80B6D7C-F0C1-40C4-938C-13741319909D}" type="slidenum">
              <a:rPr lang="en-US" smtClean="0"/>
              <a:t>15</a:t>
            </a:fld>
            <a:endParaRPr lang="en-US"/>
          </a:p>
        </p:txBody>
      </p:sp>
    </p:spTree>
    <p:extLst>
      <p:ext uri="{BB962C8B-B14F-4D97-AF65-F5344CB8AC3E}">
        <p14:creationId xmlns:p14="http://schemas.microsoft.com/office/powerpoint/2010/main" val="420557827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6" name="Rectangle 15"/>
          <p:cNvSpPr/>
          <p:nvPr/>
        </p:nvSpPr>
        <p:spPr>
          <a:xfrm>
            <a:off x="1" y="0"/>
            <a:ext cx="12192000" cy="6858000"/>
          </a:xfrm>
          <a:prstGeom prst="rect">
            <a:avLst/>
          </a:prstGeom>
          <a:blipFill dpi="0" rotWithShape="1">
            <a:blip r:embed="rId2">
              <a:alphaModFix amt="40000"/>
              <a:duotone>
                <a:schemeClr val="accent1">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2">
                    <a:lumMod val="7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rgbClr val="FFFFFF"/>
                </a:solidFill>
                <a:latin typeface="+mn-lt"/>
              </a:defRPr>
            </a:lvl1pPr>
          </a:lstStyle>
          <a:p>
            <a:fld id="{FF46804A-10D3-4E98-91BB-C2A4A6848918}" type="datetime1">
              <a:rPr lang="en-US" smtClean="0"/>
              <a:t>12/18/2022</a:t>
            </a:fld>
            <a:endParaRPr lang="en-US"/>
          </a:p>
        </p:txBody>
      </p:sp>
      <p:sp>
        <p:nvSpPr>
          <p:cNvPr id="21" name="Footer Placeholder 20"/>
          <p:cNvSpPr>
            <a:spLocks noGrp="1"/>
          </p:cNvSpPr>
          <p:nvPr>
            <p:ph type="ftr" sz="quarter" idx="11"/>
          </p:nvPr>
        </p:nvSpPr>
        <p:spPr>
          <a:xfrm>
            <a:off x="1453896" y="5212080"/>
            <a:ext cx="5905500" cy="228600"/>
          </a:xfrm>
        </p:spPr>
        <p:txBody>
          <a:bodyPr/>
          <a:lstStyle>
            <a:lvl1pPr algn="l">
              <a:defRPr>
                <a:solidFill>
                  <a:schemeClr val="tx1">
                    <a:lumMod val="75000"/>
                    <a:lumOff val="25000"/>
                  </a:schemeClr>
                </a:solidFill>
              </a:defRPr>
            </a:lvl1pPr>
          </a:lstStyle>
          <a:p>
            <a:endParaRPr lang="en-US"/>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35A3A1A0-FE44-40F2-B3FB-B78369627520}" type="slidenum">
              <a:rPr lang="en-US" smtClean="0"/>
              <a:t>‹#›</a:t>
            </a:fld>
            <a:endParaRPr lang="en-US"/>
          </a:p>
        </p:txBody>
      </p:sp>
    </p:spTree>
    <p:extLst>
      <p:ext uri="{BB962C8B-B14F-4D97-AF65-F5344CB8AC3E}">
        <p14:creationId xmlns:p14="http://schemas.microsoft.com/office/powerpoint/2010/main" val="371989465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04C87E-976E-452C-A6F2-F05EAE5990DD}" type="datetime1">
              <a:rPr lang="en-US" smtClean="0"/>
              <a:t>12/18/2022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A3A1A0-FE44-40F2-B3FB-B78369627520}" type="slidenum">
              <a:rPr lang="en-US" smtClean="0"/>
              <a:t>‹#›</a:t>
            </a:fld>
            <a:endParaRPr lang="en-US"/>
          </a:p>
        </p:txBody>
      </p:sp>
    </p:spTree>
    <p:extLst>
      <p:ext uri="{BB962C8B-B14F-4D97-AF65-F5344CB8AC3E}">
        <p14:creationId xmlns:p14="http://schemas.microsoft.com/office/powerpoint/2010/main" val="29044415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E360D6-4E88-4B7A-89A3-CBD0BE9B61F4}" type="datetime1">
              <a:rPr lang="en-US" smtClean="0"/>
              <a:t>12/18/2022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A3A1A0-FE44-40F2-B3FB-B78369627520}" type="slidenum">
              <a:rPr lang="en-US" smtClean="0"/>
              <a:t>‹#›</a:t>
            </a:fld>
            <a:endParaRPr lang="en-US"/>
          </a:p>
        </p:txBody>
      </p:sp>
    </p:spTree>
    <p:extLst>
      <p:ext uri="{BB962C8B-B14F-4D97-AF65-F5344CB8AC3E}">
        <p14:creationId xmlns:p14="http://schemas.microsoft.com/office/powerpoint/2010/main" val="37024678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51A9BC-B300-4E21-B800-792C6489D49B}" type="datetime1">
              <a:rPr lang="en-US" smtClean="0"/>
              <a:t>12/18/2022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A3A1A0-FE44-40F2-B3FB-B78369627520}" type="slidenum">
              <a:rPr lang="en-US" smtClean="0"/>
              <a:t>‹#›</a:t>
            </a:fld>
            <a:endParaRPr lang="en-US"/>
          </a:p>
        </p:txBody>
      </p:sp>
    </p:spTree>
    <p:extLst>
      <p:ext uri="{BB962C8B-B14F-4D97-AF65-F5344CB8AC3E}">
        <p14:creationId xmlns:p14="http://schemas.microsoft.com/office/powerpoint/2010/main" val="40937980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16" name="Rectangle 15"/>
          <p:cNvSpPr/>
          <p:nvPr/>
        </p:nvSpPr>
        <p:spPr>
          <a:xfrm>
            <a:off x="11784" y="0"/>
            <a:ext cx="12192000" cy="6858000"/>
          </a:xfrm>
          <a:prstGeom prst="rect">
            <a:avLst/>
          </a:prstGeom>
          <a:blipFill dpi="0" rotWithShape="1">
            <a:blip r:embed="rId2">
              <a:alphaModFix amt="40000"/>
              <a:duotone>
                <a:schemeClr val="accent2">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tabLst>
                <a:tab pos="2633663" algn="l"/>
              </a:tabLst>
              <a:defRPr sz="1600">
                <a:solidFill>
                  <a:schemeClr val="tx2"/>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rgbClr val="FFFFFF"/>
                </a:solidFill>
                <a:latin typeface="+mn-lt"/>
                <a:ea typeface="+mn-ea"/>
                <a:cs typeface="+mn-cs"/>
              </a:defRPr>
            </a:lvl1pPr>
          </a:lstStyle>
          <a:p>
            <a:fld id="{DAC569FB-F6CE-4C92-8363-19444F11227C}" type="datetime1">
              <a:rPr lang="en-US" smtClean="0"/>
              <a:t>12/18/2022</a:t>
            </a:fld>
            <a:endParaRPr lang="en-US"/>
          </a:p>
        </p:txBody>
      </p:sp>
      <p:sp>
        <p:nvSpPr>
          <p:cNvPr id="5" name="Footer Placeholder 4"/>
          <p:cNvSpPr>
            <a:spLocks noGrp="1"/>
          </p:cNvSpPr>
          <p:nvPr>
            <p:ph type="ftr" sz="quarter" idx="11"/>
          </p:nvPr>
        </p:nvSpPr>
        <p:spPr>
          <a:xfrm>
            <a:off x="1453896" y="5212080"/>
            <a:ext cx="5907024" cy="228600"/>
          </a:xfrm>
        </p:spPr>
        <p:txBody>
          <a:bodyPr/>
          <a:lstStyle>
            <a:lvl1pPr algn="l">
              <a:defRPr/>
            </a:lvl1pPr>
          </a:lstStyle>
          <a:p>
            <a:endParaRPr lang="en-US"/>
          </a:p>
        </p:txBody>
      </p:sp>
      <p:sp>
        <p:nvSpPr>
          <p:cNvPr id="6" name="Slide Number Placeholder 5"/>
          <p:cNvSpPr>
            <a:spLocks noGrp="1"/>
          </p:cNvSpPr>
          <p:nvPr>
            <p:ph type="sldNum" sz="quarter" idx="12"/>
          </p:nvPr>
        </p:nvSpPr>
        <p:spPr>
          <a:xfrm>
            <a:off x="8604504" y="5212080"/>
            <a:ext cx="2112264" cy="228600"/>
          </a:xfrm>
        </p:spPr>
        <p:txBody>
          <a:bodyPr/>
          <a:lstStyle/>
          <a:p>
            <a:fld id="{35A3A1A0-FE44-40F2-B3FB-B78369627520}" type="slidenum">
              <a:rPr lang="en-US" smtClean="0"/>
              <a:t>‹#›</a:t>
            </a:fld>
            <a:endParaRPr lang="en-US"/>
          </a:p>
        </p:txBody>
      </p:sp>
    </p:spTree>
    <p:extLst>
      <p:ext uri="{BB962C8B-B14F-4D97-AF65-F5344CB8AC3E}">
        <p14:creationId xmlns:p14="http://schemas.microsoft.com/office/powerpoint/2010/main" val="2014748004"/>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D68718C-4727-4DB4-A553-4CDB6BD2B897}" type="datetime1">
              <a:rPr lang="en-US" smtClean="0"/>
              <a:t>12/18/2022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A3A1A0-FE44-40F2-B3FB-B78369627520}" type="slidenum">
              <a:rPr lang="en-US" smtClean="0"/>
              <a:t>‹#›</a:t>
            </a:fld>
            <a:endParaRPr lang="en-US"/>
          </a:p>
        </p:txBody>
      </p:sp>
    </p:spTree>
    <p:extLst>
      <p:ext uri="{BB962C8B-B14F-4D97-AF65-F5344CB8AC3E}">
        <p14:creationId xmlns:p14="http://schemas.microsoft.com/office/powerpoint/2010/main" val="13895603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800" b="0">
                <a:solidFill>
                  <a:schemeClr val="tx2"/>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2BCA9AE-EE59-4E02-9703-1FC49F753F8F}" type="datetime1">
              <a:rPr lang="en-US" smtClean="0"/>
              <a:t>12/18/2022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A3A1A0-FE44-40F2-B3FB-B78369627520}" type="slidenum">
              <a:rPr lang="en-US" smtClean="0"/>
              <a:t>‹#›</a:t>
            </a:fld>
            <a:endParaRPr lang="en-US"/>
          </a:p>
        </p:txBody>
      </p:sp>
    </p:spTree>
    <p:extLst>
      <p:ext uri="{BB962C8B-B14F-4D97-AF65-F5344CB8AC3E}">
        <p14:creationId xmlns:p14="http://schemas.microsoft.com/office/powerpoint/2010/main" val="29951129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1207A27-AE5D-4072-9D36-8BD27D605F1B}" type="datetime1">
              <a:rPr lang="en-US" smtClean="0"/>
              <a:t>12/18/2022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A3A1A0-FE44-40F2-B3FB-B78369627520}" type="slidenum">
              <a:rPr lang="en-US" smtClean="0"/>
              <a:t>‹#›</a:t>
            </a:fld>
            <a:endParaRPr lang="en-US"/>
          </a:p>
        </p:txBody>
      </p:sp>
    </p:spTree>
    <p:extLst>
      <p:ext uri="{BB962C8B-B14F-4D97-AF65-F5344CB8AC3E}">
        <p14:creationId xmlns:p14="http://schemas.microsoft.com/office/powerpoint/2010/main" val="14401832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2653E1-2804-4365-8EF9-9A1A6242FCFF}" type="datetime1">
              <a:rPr lang="en-US" smtClean="0"/>
              <a:t>12/18/2022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5A3A1A0-FE44-40F2-B3FB-B78369627520}" type="slidenum">
              <a:rPr lang="en-US" smtClean="0"/>
              <a:t>‹#›</a:t>
            </a:fld>
            <a:endParaRPr lang="en-US"/>
          </a:p>
        </p:txBody>
      </p:sp>
    </p:spTree>
    <p:extLst>
      <p:ext uri="{BB962C8B-B14F-4D97-AF65-F5344CB8AC3E}">
        <p14:creationId xmlns:p14="http://schemas.microsoft.com/office/powerpoint/2010/main" val="3136140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ectangle 14"/>
          <p:cNvSpPr/>
          <p:nvPr/>
        </p:nvSpPr>
        <p:spPr>
          <a:xfrm>
            <a:off x="9020386" y="237744"/>
            <a:ext cx="2926080"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79D24FA0-FBFD-4791-9CA1-E05349A6A3D1}" type="datetime1">
              <a:rPr lang="en-US" smtClean="0"/>
              <a:t>12/18/2022</a:t>
            </a:fld>
            <a:endParaRPr lang="en-US"/>
          </a:p>
        </p:txBody>
      </p:sp>
      <p:sp>
        <p:nvSpPr>
          <p:cNvPr id="9" name="Footer Placeholder 8"/>
          <p:cNvSpPr>
            <a:spLocks noGrp="1"/>
          </p:cNvSpPr>
          <p:nvPr>
            <p:ph type="ftr" sz="quarter" idx="11"/>
          </p:nvPr>
        </p:nvSpPr>
        <p:spPr/>
        <p:txBody>
          <a:bodyPr/>
          <a:lstStyle>
            <a:lvl1pPr algn="r">
              <a:defRPr/>
            </a:lvl1pPr>
          </a:lstStyle>
          <a:p>
            <a:endParaRPr lang="en-US"/>
          </a:p>
        </p:txBody>
      </p:sp>
      <p:sp>
        <p:nvSpPr>
          <p:cNvPr id="11" name="Slide Number Placeholder 10"/>
          <p:cNvSpPr>
            <a:spLocks noGrp="1"/>
          </p:cNvSpPr>
          <p:nvPr>
            <p:ph type="sldNum" sz="quarter" idx="12"/>
          </p:nvPr>
        </p:nvSpPr>
        <p:spPr>
          <a:xfrm>
            <a:off x="10396728" y="6227064"/>
            <a:ext cx="1463040" cy="256032"/>
          </a:xfrm>
        </p:spPr>
        <p:txBody>
          <a:bodyPr/>
          <a:lstStyle/>
          <a:p>
            <a:fld id="{35A3A1A0-FE44-40F2-B3FB-B78369627520}" type="slidenum">
              <a:rPr lang="en-US" smtClean="0"/>
              <a:t>‹#›</a:t>
            </a:fld>
            <a:endParaRPr lang="en-US"/>
          </a:p>
        </p:txBody>
      </p:sp>
      <p:sp>
        <p:nvSpPr>
          <p:cNvPr id="12" name="Rectangle 11"/>
          <p:cNvSpPr/>
          <p:nvPr/>
        </p:nvSpPr>
        <p:spPr>
          <a:xfrm>
            <a:off x="9157546" y="374904"/>
            <a:ext cx="2651760"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64468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chemeClr val="tx1"/>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6">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9050" dist="6350" dir="2700000" algn="tl" rotWithShape="0">
                    <a:prstClr val="black">
                      <a:alpha val="40000"/>
                    </a:prstClr>
                  </a:outerShdw>
                </a:effectLst>
              </a:defRPr>
            </a:lvl1pPr>
          </a:lstStyle>
          <a:p>
            <a:fld id="{93329AB7-69C4-47BC-A04E-4FCF23AB22E6}" type="datetime1">
              <a:rPr lang="en-US" smtClean="0"/>
              <a:t>12/18/2022</a:t>
            </a:fld>
            <a:endParaRPr lang="en-US"/>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endParaRPr lang="en-US"/>
          </a:p>
        </p:txBody>
      </p:sp>
      <p:sp>
        <p:nvSpPr>
          <p:cNvPr id="7" name="Slide Number Placeholder 6"/>
          <p:cNvSpPr>
            <a:spLocks noGrp="1"/>
          </p:cNvSpPr>
          <p:nvPr>
            <p:ph type="sldNum" sz="quarter" idx="12"/>
          </p:nvPr>
        </p:nvSpPr>
        <p:spPr>
          <a:xfrm>
            <a:off x="10396728" y="6227064"/>
            <a:ext cx="1463040" cy="256032"/>
          </a:xfrm>
        </p:spPr>
        <p:txBody>
          <a:bodyPr/>
          <a:lstStyle/>
          <a:p>
            <a:fld id="{35A3A1A0-FE44-40F2-B3FB-B78369627520}" type="slidenum">
              <a:rPr lang="en-US" smtClean="0"/>
              <a:t>‹#›</a:t>
            </a:fld>
            <a:endParaRPr lang="en-US"/>
          </a:p>
        </p:txBody>
      </p:sp>
      <p:sp>
        <p:nvSpPr>
          <p:cNvPr id="10" name="Rectangle 9"/>
          <p:cNvSpPr/>
          <p:nvPr/>
        </p:nvSpPr>
        <p:spPr>
          <a:xfrm>
            <a:off x="9157546" y="374904"/>
            <a:ext cx="2651760"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407752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89464" y="6214535"/>
            <a:ext cx="2743200" cy="256032"/>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3E11F8A5-7884-4B84-8E92-0DC3EB3B5F3A}" type="datetime1">
              <a:rPr lang="en-US" smtClean="0"/>
              <a:t>12/18/2022</a:t>
            </a:fld>
            <a:endParaRPr lang="en-US"/>
          </a:p>
        </p:txBody>
      </p:sp>
      <p:sp>
        <p:nvSpPr>
          <p:cNvPr id="5" name="Footer Placeholder 4"/>
          <p:cNvSpPr>
            <a:spLocks noGrp="1"/>
          </p:cNvSpPr>
          <p:nvPr>
            <p:ph type="ftr" sz="quarter" idx="3"/>
          </p:nvPr>
        </p:nvSpPr>
        <p:spPr>
          <a:xfrm>
            <a:off x="3489960" y="6214535"/>
            <a:ext cx="5212080" cy="256032"/>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a:p>
        </p:txBody>
      </p:sp>
      <p:sp>
        <p:nvSpPr>
          <p:cNvPr id="6" name="Slide Number Placeholder 5"/>
          <p:cNvSpPr>
            <a:spLocks noGrp="1"/>
          </p:cNvSpPr>
          <p:nvPr>
            <p:ph type="sldNum" sz="quarter" idx="4"/>
          </p:nvPr>
        </p:nvSpPr>
        <p:spPr>
          <a:xfrm>
            <a:off x="10348535" y="6214535"/>
            <a:ext cx="1463040" cy="256032"/>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35A3A1A0-FE44-40F2-B3FB-B78369627520}" type="slidenum">
              <a:rPr lang="en-US" smtClean="0"/>
              <a:t>‹#›</a:t>
            </a:fld>
            <a:endParaRPr lang="en-US"/>
          </a:p>
        </p:txBody>
      </p:sp>
      <p:sp>
        <p:nvSpPr>
          <p:cNvPr id="8" name="Rectangle 7"/>
          <p:cNvSpPr/>
          <p:nvPr/>
        </p:nvSpPr>
        <p:spPr>
          <a:xfrm>
            <a:off x="371856" y="374904"/>
            <a:ext cx="11448288" cy="6108192"/>
          </a:xfrm>
          <a:prstGeom prst="rect">
            <a:avLst/>
          </a:prstGeom>
          <a:noFill/>
          <a:ln w="6350" cap="sq" cmpd="sng" algn="ctr">
            <a:solidFill>
              <a:schemeClr val="tx1">
                <a:lumMod val="75000"/>
                <a:lumOff val="25000"/>
              </a:schemeClr>
            </a:solidFill>
            <a:prstDash val="solid"/>
            <a:miter lim="800000"/>
          </a:ln>
          <a:effectLst/>
        </p:spPr>
      </p:sp>
    </p:spTree>
    <p:extLst>
      <p:ext uri="{BB962C8B-B14F-4D97-AF65-F5344CB8AC3E}">
        <p14:creationId xmlns:p14="http://schemas.microsoft.com/office/powerpoint/2010/main" val="8721412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18F11-B71C-47CB-8AA0-E78C56DC39D6}"/>
              </a:ext>
            </a:extLst>
          </p:cNvPr>
          <p:cNvSpPr>
            <a:spLocks noGrp="1"/>
          </p:cNvSpPr>
          <p:nvPr>
            <p:ph type="ctrTitle"/>
          </p:nvPr>
        </p:nvSpPr>
        <p:spPr/>
        <p:txBody>
          <a:bodyPr/>
          <a:lstStyle/>
          <a:p>
            <a:r>
              <a:rPr lang="fa-IR" sz="3600" dirty="0">
                <a:cs typeface="B Nazanin" panose="00000400000000000000" pitchFamily="2" charset="-78"/>
              </a:rPr>
              <a:t>آزمایشگاه معماری سیستم های کامپیوتری</a:t>
            </a:r>
            <a:endParaRPr lang="en-US" sz="3600" dirty="0">
              <a:cs typeface="B Nazanin" panose="00000400000000000000" pitchFamily="2" charset="-78"/>
            </a:endParaRPr>
          </a:p>
        </p:txBody>
      </p:sp>
      <p:sp>
        <p:nvSpPr>
          <p:cNvPr id="3" name="Subtitle 2">
            <a:extLst>
              <a:ext uri="{FF2B5EF4-FFF2-40B4-BE49-F238E27FC236}">
                <a16:creationId xmlns:a16="http://schemas.microsoft.com/office/drawing/2014/main" id="{49460E54-CA56-46C5-B729-BCA30E52E478}"/>
              </a:ext>
            </a:extLst>
          </p:cNvPr>
          <p:cNvSpPr>
            <a:spLocks noGrp="1"/>
          </p:cNvSpPr>
          <p:nvPr>
            <p:ph type="subTitle" idx="1"/>
          </p:nvPr>
        </p:nvSpPr>
        <p:spPr>
          <a:xfrm>
            <a:off x="1562100" y="4323806"/>
            <a:ext cx="9070848" cy="815457"/>
          </a:xfrm>
        </p:spPr>
        <p:txBody>
          <a:bodyPr>
            <a:normAutofit lnSpcReduction="10000"/>
          </a:bodyPr>
          <a:lstStyle/>
          <a:p>
            <a:r>
              <a:rPr lang="fa-IR" dirty="0">
                <a:cs typeface="B Nazanin" panose="00000400000000000000" pitchFamily="2" charset="-78"/>
              </a:rPr>
              <a:t>دربانی</a:t>
            </a:r>
          </a:p>
          <a:p>
            <a:endParaRPr lang="fa-IR" dirty="0"/>
          </a:p>
          <a:p>
            <a:r>
              <a:rPr lang="en-US" dirty="0"/>
              <a:t>Paria_darbani@cmps2.iust.ac.ir</a:t>
            </a:r>
          </a:p>
        </p:txBody>
      </p:sp>
      <p:sp>
        <p:nvSpPr>
          <p:cNvPr id="4" name="Slide Number Placeholder 3">
            <a:extLst>
              <a:ext uri="{FF2B5EF4-FFF2-40B4-BE49-F238E27FC236}">
                <a16:creationId xmlns:a16="http://schemas.microsoft.com/office/drawing/2014/main" id="{9806DEE3-3B6C-4E0D-A217-624B03A3DAF5}"/>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5A3A1A0-FE44-40F2-B3FB-B78369627520}" type="slidenum">
              <a:rPr kumimoji="0" lang="en-US" sz="1000" b="0" i="0" u="none" strike="noStrike" kern="1200" cap="none" spc="0" normalizeH="0" baseline="0" noProof="0" smtClean="0">
                <a:ln>
                  <a:noFill/>
                </a:ln>
                <a:solidFill>
                  <a:prstClr val="black">
                    <a:lumMod val="75000"/>
                    <a:lumOff val="25000"/>
                  </a:prstClr>
                </a:solidFill>
                <a:effectLst/>
                <a:uLnTx/>
                <a:uFillTx/>
                <a:latin typeface="Garamond" panose="02020404030301010803"/>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en-US" sz="1000" b="0" i="0" u="none" strike="noStrike" kern="1200" cap="none" spc="0" normalizeH="0" baseline="0" noProof="0">
              <a:ln>
                <a:noFill/>
              </a:ln>
              <a:solidFill>
                <a:prstClr val="black">
                  <a:lumMod val="75000"/>
                  <a:lumOff val="25000"/>
                </a:prstClr>
              </a:solidFill>
              <a:effectLst/>
              <a:uLnTx/>
              <a:uFillTx/>
              <a:latin typeface="Garamond" panose="02020404030301010803"/>
              <a:ea typeface="+mn-ea"/>
              <a:cs typeface="+mn-cs"/>
            </a:endParaRPr>
          </a:p>
        </p:txBody>
      </p:sp>
    </p:spTree>
    <p:extLst>
      <p:ext uri="{BB962C8B-B14F-4D97-AF65-F5344CB8AC3E}">
        <p14:creationId xmlns:p14="http://schemas.microsoft.com/office/powerpoint/2010/main" val="16017600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D1769-447B-4CCE-A258-E9146E3F3387}"/>
              </a:ext>
            </a:extLst>
          </p:cNvPr>
          <p:cNvSpPr>
            <a:spLocks noGrp="1"/>
          </p:cNvSpPr>
          <p:nvPr>
            <p:ph type="title"/>
          </p:nvPr>
        </p:nvSpPr>
        <p:spPr/>
        <p:txBody>
          <a:bodyPr/>
          <a:lstStyle/>
          <a:p>
            <a:r>
              <a:rPr lang="en-US" dirty="0">
                <a:cs typeface="B Nazanin" panose="00000400000000000000" pitchFamily="2" charset="-78"/>
              </a:rPr>
              <a:t>ALU</a:t>
            </a:r>
          </a:p>
        </p:txBody>
      </p:sp>
      <p:sp>
        <p:nvSpPr>
          <p:cNvPr id="4" name="Slide Number Placeholder 3">
            <a:extLst>
              <a:ext uri="{FF2B5EF4-FFF2-40B4-BE49-F238E27FC236}">
                <a16:creationId xmlns:a16="http://schemas.microsoft.com/office/drawing/2014/main" id="{DCDEDE3C-4B70-4490-9528-4D5555435F63}"/>
              </a:ext>
            </a:extLst>
          </p:cNvPr>
          <p:cNvSpPr>
            <a:spLocks noGrp="1"/>
          </p:cNvSpPr>
          <p:nvPr>
            <p:ph type="sldNum" sz="quarter" idx="12"/>
          </p:nvPr>
        </p:nvSpPr>
        <p:spPr/>
        <p:txBody>
          <a:bodyPr/>
          <a:lstStyle/>
          <a:p>
            <a:fld id="{35A3A1A0-FE44-40F2-B3FB-B78369627520}" type="slidenum">
              <a:rPr lang="en-US" smtClean="0"/>
              <a:t>10</a:t>
            </a:fld>
            <a:endParaRPr lang="en-US"/>
          </a:p>
        </p:txBody>
      </p:sp>
      <p:sp>
        <p:nvSpPr>
          <p:cNvPr id="7" name="Content Placeholder 6">
            <a:extLst>
              <a:ext uri="{FF2B5EF4-FFF2-40B4-BE49-F238E27FC236}">
                <a16:creationId xmlns:a16="http://schemas.microsoft.com/office/drawing/2014/main" id="{371C9DF7-642E-4503-8DD0-C48F371E176A}"/>
              </a:ext>
            </a:extLst>
          </p:cNvPr>
          <p:cNvSpPr>
            <a:spLocks noGrp="1"/>
          </p:cNvSpPr>
          <p:nvPr>
            <p:ph idx="1"/>
          </p:nvPr>
        </p:nvSpPr>
        <p:spPr>
          <a:xfrm>
            <a:off x="1066800" y="2664823"/>
            <a:ext cx="10058400" cy="3931920"/>
          </a:xfrm>
        </p:spPr>
        <p:txBody>
          <a:bodyPr>
            <a:normAutofit/>
          </a:bodyPr>
          <a:lstStyle/>
          <a:p>
            <a:pPr algn="just" rtl="1">
              <a:buFont typeface="Arial" panose="020B0604020202020204" pitchFamily="34" charset="0"/>
              <a:buChar char="•"/>
            </a:pPr>
            <a:r>
              <a:rPr lang="fa-IR" b="1" dirty="0">
                <a:cs typeface="B Nazanin" panose="00000400000000000000" pitchFamily="2" charset="-78"/>
              </a:rPr>
              <a:t>بخش محاسبات و منطق يكي از مهمترين قسمت هاي يك </a:t>
            </a:r>
            <a:r>
              <a:rPr lang="en-US" b="1" dirty="0">
                <a:cs typeface="B Nazanin" panose="00000400000000000000" pitchFamily="2" charset="-78"/>
              </a:rPr>
              <a:t>CPU</a:t>
            </a:r>
            <a:r>
              <a:rPr lang="fa-IR" b="1" dirty="0">
                <a:cs typeface="B Nazanin" panose="00000400000000000000" pitchFamily="2" charset="-78"/>
              </a:rPr>
              <a:t> است.</a:t>
            </a:r>
          </a:p>
          <a:p>
            <a:pPr algn="just" rtl="1">
              <a:buFont typeface="Arial" panose="020B0604020202020204" pitchFamily="34" charset="0"/>
              <a:buChar char="•"/>
            </a:pPr>
            <a:r>
              <a:rPr lang="en-US" b="1" dirty="0">
                <a:cs typeface="B Nazanin" panose="00000400000000000000" pitchFamily="2" charset="-78"/>
              </a:rPr>
              <a:t>ALU</a:t>
            </a:r>
            <a:r>
              <a:rPr lang="fa-IR" b="1" dirty="0">
                <a:cs typeface="B Nazanin" panose="00000400000000000000" pitchFamily="2" charset="-78"/>
              </a:rPr>
              <a:t> از سه قسمت محاسبات، منطق و</a:t>
            </a:r>
            <a:r>
              <a:rPr lang="en-US" b="1" dirty="0">
                <a:cs typeface="B Nazanin" panose="00000400000000000000" pitchFamily="2" charset="-78"/>
              </a:rPr>
              <a:t> </a:t>
            </a:r>
            <a:r>
              <a:rPr lang="fa-IR" b="1" dirty="0">
                <a:cs typeface="B Nazanin" panose="00000400000000000000" pitchFamily="2" charset="-78"/>
              </a:rPr>
              <a:t>كنترل تشكيل شده است.</a:t>
            </a:r>
          </a:p>
          <a:p>
            <a:pPr algn="just" rtl="1">
              <a:buFont typeface="Arial" panose="020B0604020202020204" pitchFamily="34" charset="0"/>
              <a:buChar char="•"/>
            </a:pPr>
            <a:r>
              <a:rPr lang="fa-IR" b="1" dirty="0">
                <a:cs typeface="B Nazanin" panose="00000400000000000000" pitchFamily="2" charset="-78"/>
              </a:rPr>
              <a:t>قسمت محاسباتي اعمالي</a:t>
            </a:r>
            <a:r>
              <a:rPr lang="en-US" b="1" dirty="0">
                <a:cs typeface="B Nazanin" panose="00000400000000000000" pitchFamily="2" charset="-78"/>
              </a:rPr>
              <a:t> </a:t>
            </a:r>
            <a:r>
              <a:rPr lang="fa-IR" b="1" dirty="0">
                <a:cs typeface="B Nazanin" panose="00000400000000000000" pitchFamily="2" charset="-78"/>
              </a:rPr>
              <a:t>نظير جمع، تفريق، ضرب و تقسيم را بر عهده دارد.</a:t>
            </a:r>
          </a:p>
          <a:p>
            <a:pPr algn="just" rtl="1">
              <a:buFont typeface="Arial" panose="020B0604020202020204" pitchFamily="34" charset="0"/>
              <a:buChar char="•"/>
            </a:pPr>
            <a:r>
              <a:rPr lang="fa-IR" b="1" dirty="0">
                <a:cs typeface="B Nazanin" panose="00000400000000000000" pitchFamily="2" charset="-78"/>
              </a:rPr>
              <a:t>در قسمت منطقي عملياتي نظير</a:t>
            </a:r>
            <a:r>
              <a:rPr lang="en-US" b="1" dirty="0">
                <a:cs typeface="B Nazanin" panose="00000400000000000000" pitchFamily="2" charset="-78"/>
              </a:rPr>
              <a:t>XOR ،OR ،AND</a:t>
            </a:r>
            <a:r>
              <a:rPr lang="fa-IR" b="1" dirty="0">
                <a:cs typeface="B Nazanin" panose="00000400000000000000" pitchFamily="2" charset="-78"/>
              </a:rPr>
              <a:t> و </a:t>
            </a:r>
            <a:r>
              <a:rPr lang="en-US" b="1" dirty="0">
                <a:cs typeface="B Nazanin" panose="00000400000000000000" pitchFamily="2" charset="-78"/>
              </a:rPr>
              <a:t>NOT</a:t>
            </a:r>
            <a:r>
              <a:rPr lang="fa-IR" b="1" dirty="0">
                <a:cs typeface="B Nazanin" panose="00000400000000000000" pitchFamily="2" charset="-78"/>
              </a:rPr>
              <a:t> صورت ميپذيرد.</a:t>
            </a:r>
          </a:p>
          <a:p>
            <a:pPr algn="just" rtl="1">
              <a:buFont typeface="Arial" panose="020B0604020202020204" pitchFamily="34" charset="0"/>
              <a:buChar char="•"/>
            </a:pPr>
            <a:r>
              <a:rPr lang="fa-IR" b="1" dirty="0">
                <a:cs typeface="B Nazanin" panose="00000400000000000000" pitchFamily="2" charset="-78"/>
              </a:rPr>
              <a:t>قسمت كنترل نيز وظيفه تعيين واحد عملياتي و عمليات مورد نظر را به عهده دارد.</a:t>
            </a:r>
            <a:endParaRPr lang="en-US" b="1" dirty="0">
              <a:cs typeface="B Nazanin" panose="00000400000000000000" pitchFamily="2" charset="-78"/>
            </a:endParaRPr>
          </a:p>
        </p:txBody>
      </p:sp>
      <p:pic>
        <p:nvPicPr>
          <p:cNvPr id="5" name="Picture 4">
            <a:extLst>
              <a:ext uri="{FF2B5EF4-FFF2-40B4-BE49-F238E27FC236}">
                <a16:creationId xmlns:a16="http://schemas.microsoft.com/office/drawing/2014/main" id="{AC63AFC2-E9E5-4C9A-A53A-BFA7C6909C15}"/>
              </a:ext>
            </a:extLst>
          </p:cNvPr>
          <p:cNvPicPr>
            <a:picLocks noChangeAspect="1"/>
          </p:cNvPicPr>
          <p:nvPr/>
        </p:nvPicPr>
        <p:blipFill>
          <a:blip r:embed="rId2"/>
          <a:stretch>
            <a:fillRect/>
          </a:stretch>
        </p:blipFill>
        <p:spPr>
          <a:xfrm>
            <a:off x="714918" y="2292531"/>
            <a:ext cx="3804421" cy="2918460"/>
          </a:xfrm>
          <a:prstGeom prst="rect">
            <a:avLst/>
          </a:prstGeom>
        </p:spPr>
      </p:pic>
    </p:spTree>
    <p:extLst>
      <p:ext uri="{BB962C8B-B14F-4D97-AF65-F5344CB8AC3E}">
        <p14:creationId xmlns:p14="http://schemas.microsoft.com/office/powerpoint/2010/main" val="26808239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9DA5F49-1250-44E6-BCA5-D189940B11E6}"/>
              </a:ext>
            </a:extLst>
          </p:cNvPr>
          <p:cNvSpPr>
            <a:spLocks noGrp="1"/>
          </p:cNvSpPr>
          <p:nvPr>
            <p:ph type="sldNum" sz="quarter" idx="12"/>
          </p:nvPr>
        </p:nvSpPr>
        <p:spPr/>
        <p:txBody>
          <a:bodyPr/>
          <a:lstStyle/>
          <a:p>
            <a:fld id="{35A3A1A0-FE44-40F2-B3FB-B78369627520}" type="slidenum">
              <a:rPr lang="en-US" smtClean="0"/>
              <a:t>11</a:t>
            </a:fld>
            <a:endParaRPr lang="en-US"/>
          </a:p>
        </p:txBody>
      </p:sp>
      <p:sp>
        <p:nvSpPr>
          <p:cNvPr id="4" name="Title 1">
            <a:extLst>
              <a:ext uri="{FF2B5EF4-FFF2-40B4-BE49-F238E27FC236}">
                <a16:creationId xmlns:a16="http://schemas.microsoft.com/office/drawing/2014/main" id="{B95FF444-8AAE-4059-A074-F98295152277}"/>
              </a:ext>
            </a:extLst>
          </p:cNvPr>
          <p:cNvSpPr txBox="1">
            <a:spLocks/>
          </p:cNvSpPr>
          <p:nvPr/>
        </p:nvSpPr>
        <p:spPr>
          <a:xfrm>
            <a:off x="1066800" y="2842972"/>
            <a:ext cx="10058400" cy="1371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a:lstStyle>
          <a:p>
            <a:pPr algn="ctr" rtl="1"/>
            <a:r>
              <a:rPr lang="fa-IR" sz="2800" dirty="0">
                <a:cs typeface="B Nazanin" panose="00000400000000000000" pitchFamily="2" charset="-78"/>
              </a:rPr>
              <a:t>کامپیوتر پایه</a:t>
            </a:r>
          </a:p>
        </p:txBody>
      </p:sp>
    </p:spTree>
    <p:extLst>
      <p:ext uri="{BB962C8B-B14F-4D97-AF65-F5344CB8AC3E}">
        <p14:creationId xmlns:p14="http://schemas.microsoft.com/office/powerpoint/2010/main" val="36532263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D1769-447B-4CCE-A258-E9146E3F3387}"/>
              </a:ext>
            </a:extLst>
          </p:cNvPr>
          <p:cNvSpPr>
            <a:spLocks noGrp="1"/>
          </p:cNvSpPr>
          <p:nvPr>
            <p:ph type="title"/>
          </p:nvPr>
        </p:nvSpPr>
        <p:spPr>
          <a:xfrm>
            <a:off x="1066800" y="642594"/>
            <a:ext cx="10058400" cy="911886"/>
          </a:xfrm>
        </p:spPr>
        <p:txBody>
          <a:bodyPr/>
          <a:lstStyle/>
          <a:p>
            <a:r>
              <a:rPr lang="fa-IR" dirty="0">
                <a:cs typeface="B Nazanin" panose="00000400000000000000" pitchFamily="2" charset="-78"/>
              </a:rPr>
              <a:t>کامپیوتر پایه</a:t>
            </a:r>
            <a:endParaRPr lang="en-US" dirty="0">
              <a:cs typeface="B Nazanin" panose="00000400000000000000" pitchFamily="2" charset="-78"/>
            </a:endParaRPr>
          </a:p>
        </p:txBody>
      </p:sp>
      <p:sp>
        <p:nvSpPr>
          <p:cNvPr id="4" name="Slide Number Placeholder 3">
            <a:extLst>
              <a:ext uri="{FF2B5EF4-FFF2-40B4-BE49-F238E27FC236}">
                <a16:creationId xmlns:a16="http://schemas.microsoft.com/office/drawing/2014/main" id="{DCDEDE3C-4B70-4490-9528-4D5555435F63}"/>
              </a:ext>
            </a:extLst>
          </p:cNvPr>
          <p:cNvSpPr>
            <a:spLocks noGrp="1"/>
          </p:cNvSpPr>
          <p:nvPr>
            <p:ph type="sldNum" sz="quarter" idx="12"/>
          </p:nvPr>
        </p:nvSpPr>
        <p:spPr/>
        <p:txBody>
          <a:bodyPr/>
          <a:lstStyle/>
          <a:p>
            <a:fld id="{35A3A1A0-FE44-40F2-B3FB-B78369627520}" type="slidenum">
              <a:rPr lang="en-US" smtClean="0"/>
              <a:t>12</a:t>
            </a:fld>
            <a:endParaRPr lang="en-US"/>
          </a:p>
        </p:txBody>
      </p:sp>
      <p:sp>
        <p:nvSpPr>
          <p:cNvPr id="7" name="Content Placeholder 6">
            <a:extLst>
              <a:ext uri="{FF2B5EF4-FFF2-40B4-BE49-F238E27FC236}">
                <a16:creationId xmlns:a16="http://schemas.microsoft.com/office/drawing/2014/main" id="{371C9DF7-642E-4503-8DD0-C48F371E176A}"/>
              </a:ext>
            </a:extLst>
          </p:cNvPr>
          <p:cNvSpPr>
            <a:spLocks noGrp="1"/>
          </p:cNvSpPr>
          <p:nvPr>
            <p:ph idx="1"/>
          </p:nvPr>
        </p:nvSpPr>
        <p:spPr>
          <a:xfrm>
            <a:off x="850900" y="1802674"/>
            <a:ext cx="10592163" cy="4411860"/>
          </a:xfrm>
        </p:spPr>
        <p:txBody>
          <a:bodyPr>
            <a:normAutofit/>
          </a:bodyPr>
          <a:lstStyle/>
          <a:p>
            <a:pPr algn="just" rtl="1">
              <a:buFont typeface="Arial" panose="020B0604020202020204" pitchFamily="34" charset="0"/>
              <a:buChar char="•"/>
            </a:pPr>
            <a:r>
              <a:rPr lang="fa-IR" b="1" dirty="0">
                <a:cs typeface="B Nazanin" panose="00000400000000000000" pitchFamily="2" charset="-78"/>
              </a:rPr>
              <a:t>يك سيستم كامپيوتر پايه از 4 قسمت</a:t>
            </a:r>
            <a:r>
              <a:rPr lang="en-US" b="1" dirty="0">
                <a:cs typeface="B Nazanin" panose="00000400000000000000" pitchFamily="2" charset="-78"/>
              </a:rPr>
              <a:t>Control unit , ALU ،BUS</a:t>
            </a:r>
            <a:r>
              <a:rPr lang="fa-IR" b="1" dirty="0">
                <a:cs typeface="B Nazanin" panose="00000400000000000000" pitchFamily="2" charset="-78"/>
              </a:rPr>
              <a:t> و ثبات ها تشكيل شده است.</a:t>
            </a:r>
            <a:endParaRPr lang="en-US" b="1" dirty="0">
              <a:cs typeface="B Nazanin" panose="00000400000000000000" pitchFamily="2" charset="-78"/>
            </a:endParaRPr>
          </a:p>
          <a:p>
            <a:pPr algn="just" rtl="1">
              <a:buFont typeface="Arial" panose="020B0604020202020204" pitchFamily="34" charset="0"/>
              <a:buChar char="•"/>
            </a:pPr>
            <a:r>
              <a:rPr lang="fa-IR" b="1" dirty="0">
                <a:cs typeface="B Nazanin" panose="00000400000000000000" pitchFamily="2" charset="-78"/>
              </a:rPr>
              <a:t>يكي از ثباتهاي كارا در سازمان كامپيوتر، ثبات دستورالعمل است. همچنانكه از معماري كامپيوتر به خاطر داريد يك دستورالعمل در 3 مرحله</a:t>
            </a:r>
            <a:r>
              <a:rPr lang="en-US" b="1" dirty="0">
                <a:cs typeface="B Nazanin" panose="00000400000000000000" pitchFamily="2" charset="-78"/>
              </a:rPr>
              <a:t>Decode ، Fetch</a:t>
            </a:r>
            <a:r>
              <a:rPr lang="fa-IR" b="1" dirty="0">
                <a:cs typeface="B Nazanin" panose="00000400000000000000" pitchFamily="2" charset="-78"/>
              </a:rPr>
              <a:t>و </a:t>
            </a:r>
            <a:r>
              <a:rPr lang="en-US" b="1" dirty="0">
                <a:cs typeface="B Nazanin" panose="00000400000000000000" pitchFamily="2" charset="-78"/>
              </a:rPr>
              <a:t>Execute</a:t>
            </a:r>
            <a:r>
              <a:rPr lang="fa-IR" b="1" dirty="0">
                <a:cs typeface="B Nazanin" panose="00000400000000000000" pitchFamily="2" charset="-78"/>
              </a:rPr>
              <a:t> انجام مي شود. به طور خلاصه، كد باينري هر دستورالعمل، در مرحله </a:t>
            </a:r>
            <a:r>
              <a:rPr lang="en-US" b="1" dirty="0">
                <a:cs typeface="B Nazanin" panose="00000400000000000000" pitchFamily="2" charset="-78"/>
              </a:rPr>
              <a:t>Fetch</a:t>
            </a:r>
            <a:r>
              <a:rPr lang="fa-IR" b="1" dirty="0">
                <a:cs typeface="B Nazanin" panose="00000400000000000000" pitchFamily="2" charset="-78"/>
              </a:rPr>
              <a:t> از حافظه خوانده و وارد ثبات دستورالعمل مي شود. در مرحله </a:t>
            </a:r>
            <a:r>
              <a:rPr lang="en-US" b="1" dirty="0">
                <a:cs typeface="B Nazanin" panose="00000400000000000000" pitchFamily="2" charset="-78"/>
              </a:rPr>
              <a:t>Decode</a:t>
            </a:r>
            <a:r>
              <a:rPr lang="fa-IR" b="1" dirty="0">
                <a:cs typeface="B Nazanin" panose="00000400000000000000" pitchFamily="2" charset="-78"/>
              </a:rPr>
              <a:t> اين كد توسط واحد كنترل كننده ارزيابي مي شود و سيگنال هاي كنترلي لازم براي انجام دستورالعمل ساخته خواهند شد. درنهايت مرحله آخر، عمل منطقي يا رياضي، ورودي و خروجي، انتقالي يا ثباتي مورد نظر دستورالعمل را انجام مي دهد.</a:t>
            </a:r>
          </a:p>
        </p:txBody>
      </p:sp>
    </p:spTree>
    <p:extLst>
      <p:ext uri="{BB962C8B-B14F-4D97-AF65-F5344CB8AC3E}">
        <p14:creationId xmlns:p14="http://schemas.microsoft.com/office/powerpoint/2010/main" val="40592726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D1769-447B-4CCE-A258-E9146E3F3387}"/>
              </a:ext>
            </a:extLst>
          </p:cNvPr>
          <p:cNvSpPr>
            <a:spLocks noGrp="1"/>
          </p:cNvSpPr>
          <p:nvPr>
            <p:ph type="title"/>
          </p:nvPr>
        </p:nvSpPr>
        <p:spPr>
          <a:xfrm>
            <a:off x="1066800" y="642594"/>
            <a:ext cx="10058400" cy="911886"/>
          </a:xfrm>
        </p:spPr>
        <p:txBody>
          <a:bodyPr/>
          <a:lstStyle/>
          <a:p>
            <a:r>
              <a:rPr lang="fa-IR" dirty="0">
                <a:cs typeface="B Nazanin" panose="00000400000000000000" pitchFamily="2" charset="-78"/>
              </a:rPr>
              <a:t>کامپیوتر پایه</a:t>
            </a:r>
            <a:endParaRPr lang="en-US" dirty="0">
              <a:cs typeface="B Nazanin" panose="00000400000000000000" pitchFamily="2" charset="-78"/>
            </a:endParaRPr>
          </a:p>
        </p:txBody>
      </p:sp>
      <p:sp>
        <p:nvSpPr>
          <p:cNvPr id="4" name="Slide Number Placeholder 3">
            <a:extLst>
              <a:ext uri="{FF2B5EF4-FFF2-40B4-BE49-F238E27FC236}">
                <a16:creationId xmlns:a16="http://schemas.microsoft.com/office/drawing/2014/main" id="{DCDEDE3C-4B70-4490-9528-4D5555435F63}"/>
              </a:ext>
            </a:extLst>
          </p:cNvPr>
          <p:cNvSpPr>
            <a:spLocks noGrp="1"/>
          </p:cNvSpPr>
          <p:nvPr>
            <p:ph type="sldNum" sz="quarter" idx="12"/>
          </p:nvPr>
        </p:nvSpPr>
        <p:spPr/>
        <p:txBody>
          <a:bodyPr/>
          <a:lstStyle/>
          <a:p>
            <a:fld id="{35A3A1A0-FE44-40F2-B3FB-B78369627520}" type="slidenum">
              <a:rPr lang="en-US" smtClean="0"/>
              <a:t>13</a:t>
            </a:fld>
            <a:endParaRPr lang="en-US"/>
          </a:p>
        </p:txBody>
      </p:sp>
      <p:pic>
        <p:nvPicPr>
          <p:cNvPr id="9" name="Picture 4" descr="f04-01-P374493">
            <a:extLst>
              <a:ext uri="{FF2B5EF4-FFF2-40B4-BE49-F238E27FC236}">
                <a16:creationId xmlns:a16="http://schemas.microsoft.com/office/drawing/2014/main" id="{40E0E08C-17E0-AC46-7FAF-656FB13990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6469" y="1788214"/>
            <a:ext cx="7739062" cy="4192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9">
            <a:extLst>
              <a:ext uri="{FF2B5EF4-FFF2-40B4-BE49-F238E27FC236}">
                <a16:creationId xmlns:a16="http://schemas.microsoft.com/office/drawing/2014/main" id="{B99C6C02-2E71-7428-AE9B-3FE6F1F21FD4}"/>
              </a:ext>
            </a:extLst>
          </p:cNvPr>
          <p:cNvSpPr/>
          <p:nvPr/>
        </p:nvSpPr>
        <p:spPr>
          <a:xfrm>
            <a:off x="5053264" y="1455821"/>
            <a:ext cx="1684421" cy="206943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D622694-711A-51CE-7933-0ABC20887F53}"/>
              </a:ext>
            </a:extLst>
          </p:cNvPr>
          <p:cNvSpPr/>
          <p:nvPr/>
        </p:nvSpPr>
        <p:spPr>
          <a:xfrm>
            <a:off x="4920910" y="2802260"/>
            <a:ext cx="144378" cy="182886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945C389-1A1E-3DEE-174F-C81C45A08D16}"/>
              </a:ext>
            </a:extLst>
          </p:cNvPr>
          <p:cNvSpPr/>
          <p:nvPr/>
        </p:nvSpPr>
        <p:spPr>
          <a:xfrm>
            <a:off x="8097247" y="3516887"/>
            <a:ext cx="1944479" cy="269764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A2F0F19-3A42-2D47-16C8-F8F48757BE4B}"/>
              </a:ext>
            </a:extLst>
          </p:cNvPr>
          <p:cNvSpPr/>
          <p:nvPr/>
        </p:nvSpPr>
        <p:spPr>
          <a:xfrm rot="5400000">
            <a:off x="6535578" y="4058180"/>
            <a:ext cx="362054" cy="341099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580BC0D-0546-78BE-5975-4D4C02813140}"/>
              </a:ext>
            </a:extLst>
          </p:cNvPr>
          <p:cNvSpPr/>
          <p:nvPr/>
        </p:nvSpPr>
        <p:spPr>
          <a:xfrm>
            <a:off x="6958608" y="5155391"/>
            <a:ext cx="320499" cy="51148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7F99287-18FF-99E8-E38A-E6B612230E88}"/>
              </a:ext>
            </a:extLst>
          </p:cNvPr>
          <p:cNvSpPr/>
          <p:nvPr/>
        </p:nvSpPr>
        <p:spPr>
          <a:xfrm>
            <a:off x="4969381" y="4901967"/>
            <a:ext cx="320499" cy="76088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409D498C-DE29-0285-3AA2-5B73EB879136}"/>
              </a:ext>
            </a:extLst>
          </p:cNvPr>
          <p:cNvCxnSpPr/>
          <p:nvPr/>
        </p:nvCxnSpPr>
        <p:spPr>
          <a:xfrm>
            <a:off x="5011107" y="6214534"/>
            <a:ext cx="276129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DC853633-1062-9B16-4A62-373958FF72D7}"/>
              </a:ext>
            </a:extLst>
          </p:cNvPr>
          <p:cNvCxnSpPr>
            <a:cxnSpLocks/>
          </p:cNvCxnSpPr>
          <p:nvPr/>
        </p:nvCxnSpPr>
        <p:spPr>
          <a:xfrm flipV="1">
            <a:off x="7772400" y="5116202"/>
            <a:ext cx="0" cy="105914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E6945BAD-2B93-C579-98EF-E5907D6E7EB9}"/>
              </a:ext>
            </a:extLst>
          </p:cNvPr>
          <p:cNvCxnSpPr>
            <a:cxnSpLocks/>
          </p:cNvCxnSpPr>
          <p:nvPr/>
        </p:nvCxnSpPr>
        <p:spPr>
          <a:xfrm>
            <a:off x="4969381" y="4670313"/>
            <a:ext cx="0" cy="154422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65354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D1769-447B-4CCE-A258-E9146E3F3387}"/>
              </a:ext>
            </a:extLst>
          </p:cNvPr>
          <p:cNvSpPr>
            <a:spLocks noGrp="1"/>
          </p:cNvSpPr>
          <p:nvPr>
            <p:ph type="title"/>
          </p:nvPr>
        </p:nvSpPr>
        <p:spPr>
          <a:xfrm>
            <a:off x="1066800" y="642594"/>
            <a:ext cx="10058400" cy="911886"/>
          </a:xfrm>
        </p:spPr>
        <p:txBody>
          <a:bodyPr/>
          <a:lstStyle/>
          <a:p>
            <a:r>
              <a:rPr lang="en-US" dirty="0">
                <a:cs typeface="B Nazanin" panose="00000400000000000000" pitchFamily="2" charset="-78"/>
              </a:rPr>
              <a:t>Register file</a:t>
            </a:r>
          </a:p>
        </p:txBody>
      </p:sp>
      <p:sp>
        <p:nvSpPr>
          <p:cNvPr id="4" name="Slide Number Placeholder 3">
            <a:extLst>
              <a:ext uri="{FF2B5EF4-FFF2-40B4-BE49-F238E27FC236}">
                <a16:creationId xmlns:a16="http://schemas.microsoft.com/office/drawing/2014/main" id="{DCDEDE3C-4B70-4490-9528-4D5555435F63}"/>
              </a:ext>
            </a:extLst>
          </p:cNvPr>
          <p:cNvSpPr>
            <a:spLocks noGrp="1"/>
          </p:cNvSpPr>
          <p:nvPr>
            <p:ph type="sldNum" sz="quarter" idx="12"/>
          </p:nvPr>
        </p:nvSpPr>
        <p:spPr/>
        <p:txBody>
          <a:bodyPr/>
          <a:lstStyle/>
          <a:p>
            <a:fld id="{35A3A1A0-FE44-40F2-B3FB-B78369627520}" type="slidenum">
              <a:rPr lang="en-US" smtClean="0"/>
              <a:t>14</a:t>
            </a:fld>
            <a:endParaRPr lang="en-US"/>
          </a:p>
        </p:txBody>
      </p:sp>
      <p:pic>
        <p:nvPicPr>
          <p:cNvPr id="3" name="Picture 2">
            <a:extLst>
              <a:ext uri="{FF2B5EF4-FFF2-40B4-BE49-F238E27FC236}">
                <a16:creationId xmlns:a16="http://schemas.microsoft.com/office/drawing/2014/main" id="{5483252A-7824-3002-9243-D60F4997FC54}"/>
              </a:ext>
            </a:extLst>
          </p:cNvPr>
          <p:cNvPicPr>
            <a:picLocks noChangeAspect="1"/>
          </p:cNvPicPr>
          <p:nvPr/>
        </p:nvPicPr>
        <p:blipFill>
          <a:blip r:embed="rId2"/>
          <a:stretch>
            <a:fillRect/>
          </a:stretch>
        </p:blipFill>
        <p:spPr>
          <a:xfrm>
            <a:off x="739566" y="2454580"/>
            <a:ext cx="3742576" cy="2556632"/>
          </a:xfrm>
          <a:prstGeom prst="rect">
            <a:avLst/>
          </a:prstGeom>
        </p:spPr>
      </p:pic>
      <p:pic>
        <p:nvPicPr>
          <p:cNvPr id="5" name="Picture 4">
            <a:extLst>
              <a:ext uri="{FF2B5EF4-FFF2-40B4-BE49-F238E27FC236}">
                <a16:creationId xmlns:a16="http://schemas.microsoft.com/office/drawing/2014/main" id="{D59C611D-7A3A-3429-8B19-6622BB00D535}"/>
              </a:ext>
            </a:extLst>
          </p:cNvPr>
          <p:cNvPicPr>
            <a:picLocks noChangeAspect="1"/>
          </p:cNvPicPr>
          <p:nvPr/>
        </p:nvPicPr>
        <p:blipFill>
          <a:blip r:embed="rId3"/>
          <a:stretch>
            <a:fillRect/>
          </a:stretch>
        </p:blipFill>
        <p:spPr>
          <a:xfrm>
            <a:off x="5674669" y="1199629"/>
            <a:ext cx="5450531" cy="4458741"/>
          </a:xfrm>
          <a:prstGeom prst="rect">
            <a:avLst/>
          </a:prstGeom>
        </p:spPr>
      </p:pic>
    </p:spTree>
    <p:extLst>
      <p:ext uri="{BB962C8B-B14F-4D97-AF65-F5344CB8AC3E}">
        <p14:creationId xmlns:p14="http://schemas.microsoft.com/office/powerpoint/2010/main" val="1714610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D1769-447B-4CCE-A258-E9146E3F3387}"/>
              </a:ext>
            </a:extLst>
          </p:cNvPr>
          <p:cNvSpPr>
            <a:spLocks noGrp="1"/>
          </p:cNvSpPr>
          <p:nvPr>
            <p:ph type="title"/>
          </p:nvPr>
        </p:nvSpPr>
        <p:spPr>
          <a:xfrm>
            <a:off x="1066800" y="903852"/>
            <a:ext cx="10058400" cy="524405"/>
          </a:xfrm>
        </p:spPr>
        <p:txBody>
          <a:bodyPr>
            <a:normAutofit fontScale="90000"/>
          </a:bodyPr>
          <a:lstStyle/>
          <a:p>
            <a:r>
              <a:rPr lang="fa-IR" dirty="0">
                <a:cs typeface="B Nazanin" panose="00000400000000000000" pitchFamily="2" charset="-78"/>
              </a:rPr>
              <a:t>پروژه نهایی</a:t>
            </a:r>
            <a:endParaRPr lang="en-US" dirty="0">
              <a:cs typeface="B Nazanin" panose="00000400000000000000" pitchFamily="2" charset="-78"/>
            </a:endParaRPr>
          </a:p>
        </p:txBody>
      </p:sp>
      <p:sp>
        <p:nvSpPr>
          <p:cNvPr id="4" name="Slide Number Placeholder 3">
            <a:extLst>
              <a:ext uri="{FF2B5EF4-FFF2-40B4-BE49-F238E27FC236}">
                <a16:creationId xmlns:a16="http://schemas.microsoft.com/office/drawing/2014/main" id="{DCDEDE3C-4B70-4490-9528-4D5555435F63}"/>
              </a:ext>
            </a:extLst>
          </p:cNvPr>
          <p:cNvSpPr>
            <a:spLocks noGrp="1"/>
          </p:cNvSpPr>
          <p:nvPr>
            <p:ph type="sldNum" sz="quarter" idx="12"/>
          </p:nvPr>
        </p:nvSpPr>
        <p:spPr/>
        <p:txBody>
          <a:bodyPr/>
          <a:lstStyle/>
          <a:p>
            <a:fld id="{35A3A1A0-FE44-40F2-B3FB-B78369627520}" type="slidenum">
              <a:rPr lang="en-US" smtClean="0"/>
              <a:t>15</a:t>
            </a:fld>
            <a:endParaRPr lang="en-US"/>
          </a:p>
        </p:txBody>
      </p:sp>
      <p:sp>
        <p:nvSpPr>
          <p:cNvPr id="21" name="TextBox 20">
            <a:extLst>
              <a:ext uri="{FF2B5EF4-FFF2-40B4-BE49-F238E27FC236}">
                <a16:creationId xmlns:a16="http://schemas.microsoft.com/office/drawing/2014/main" id="{5F6C1418-729F-4504-B439-A73528DA28B2}"/>
              </a:ext>
            </a:extLst>
          </p:cNvPr>
          <p:cNvSpPr txBox="1"/>
          <p:nvPr/>
        </p:nvSpPr>
        <p:spPr>
          <a:xfrm>
            <a:off x="861631" y="1662147"/>
            <a:ext cx="10794630" cy="4278094"/>
          </a:xfrm>
          <a:prstGeom prst="rect">
            <a:avLst/>
          </a:prstGeom>
          <a:noFill/>
        </p:spPr>
        <p:txBody>
          <a:bodyPr wrap="square" rtlCol="0">
            <a:spAutoFit/>
          </a:bodyPr>
          <a:lstStyle/>
          <a:p>
            <a:pPr marL="285750" indent="-285750" algn="just" rtl="1">
              <a:buFont typeface="Arial" panose="020B0604020202020204" pitchFamily="34" charset="0"/>
              <a:buChar char="•"/>
            </a:pPr>
            <a:r>
              <a:rPr lang="fa-IR" sz="1600" b="1" dirty="0">
                <a:cs typeface="B Nazanin" panose="00000400000000000000" pitchFamily="2" charset="-78"/>
              </a:rPr>
              <a:t>ارائه كد براي پياده سازي يك كامپيوتر 4بیتی</a:t>
            </a:r>
            <a:endParaRPr lang="en-US" sz="1600" b="1" dirty="0">
              <a:cs typeface="B Nazanin" panose="00000400000000000000" pitchFamily="2" charset="-78"/>
            </a:endParaRPr>
          </a:p>
          <a:p>
            <a:pPr marL="285750" indent="-285750" algn="just" rtl="1">
              <a:buFont typeface="Arial" panose="020B0604020202020204" pitchFamily="34" charset="0"/>
              <a:buChar char="•"/>
            </a:pPr>
            <a:r>
              <a:rPr lang="en-US" sz="1600" b="1" dirty="0">
                <a:cs typeface="B Nazanin" panose="00000400000000000000" pitchFamily="2" charset="-78"/>
              </a:rPr>
              <a:t> </a:t>
            </a:r>
            <a:r>
              <a:rPr lang="fa-IR" sz="1600" b="1" dirty="0">
                <a:cs typeface="B Nazanin" panose="00000400000000000000" pitchFamily="2" charset="-78"/>
              </a:rPr>
              <a:t>طراحي و تست واحد پردازش مركزي براي انجام عمل  </a:t>
            </a:r>
            <a:r>
              <a:rPr lang="en-US" sz="1600" b="1" dirty="0">
                <a:cs typeface="B Nazanin" panose="00000400000000000000" pitchFamily="2" charset="-78"/>
              </a:rPr>
              <a:t>XOR</a:t>
            </a:r>
            <a:r>
              <a:rPr lang="fa-IR" sz="1600" b="1" dirty="0">
                <a:cs typeface="B Nazanin" panose="00000400000000000000" pitchFamily="2" charset="-78"/>
              </a:rPr>
              <a:t> دو عدد  4بيتي به همراه شکل موج خروجی</a:t>
            </a:r>
          </a:p>
          <a:p>
            <a:pPr marL="285750" indent="-285750" algn="just" rtl="1">
              <a:buFont typeface="Arial" panose="020B0604020202020204" pitchFamily="34" charset="0"/>
              <a:buChar char="•"/>
            </a:pPr>
            <a:endParaRPr lang="fa-IR" sz="1600" b="1" dirty="0">
              <a:cs typeface="B Nazanin" panose="00000400000000000000" pitchFamily="2" charset="-78"/>
            </a:endParaRPr>
          </a:p>
          <a:p>
            <a:pPr algn="just" rtl="1"/>
            <a:r>
              <a:rPr lang="fa-IR" sz="1600" b="1" dirty="0">
                <a:cs typeface="B Nazanin" panose="00000400000000000000" pitchFamily="2" charset="-78"/>
              </a:rPr>
              <a:t>نکات:</a:t>
            </a:r>
          </a:p>
          <a:p>
            <a:pPr marL="285750" indent="-285750" algn="just" rtl="1">
              <a:buFont typeface="Arial" panose="020B0604020202020204" pitchFamily="34" charset="0"/>
              <a:buChar char="•"/>
            </a:pPr>
            <a:r>
              <a:rPr lang="fa-IR" sz="1600" b="1" dirty="0">
                <a:cs typeface="B Nazanin" panose="00000400000000000000" pitchFamily="2" charset="-78"/>
              </a:rPr>
              <a:t>بر اساس آدرس موجود در </a:t>
            </a:r>
            <a:r>
              <a:rPr lang="en-US" sz="1600" b="1" dirty="0">
                <a:cs typeface="B Nazanin" panose="00000400000000000000" pitchFamily="2" charset="-78"/>
              </a:rPr>
              <a:t>PC</a:t>
            </a:r>
            <a:r>
              <a:rPr lang="fa-IR" sz="1600" b="1" dirty="0">
                <a:cs typeface="B Nazanin" panose="00000400000000000000" pitchFamily="2" charset="-78"/>
              </a:rPr>
              <a:t> یک خط از حافظه خوانده می شود و مقدار </a:t>
            </a:r>
            <a:r>
              <a:rPr lang="en-US" sz="1600" b="1" dirty="0">
                <a:cs typeface="B Nazanin" panose="00000400000000000000" pitchFamily="2" charset="-78"/>
              </a:rPr>
              <a:t>PC</a:t>
            </a:r>
            <a:r>
              <a:rPr lang="fa-IR" sz="1600" b="1" dirty="0">
                <a:cs typeface="B Nazanin" panose="00000400000000000000" pitchFamily="2" charset="-78"/>
              </a:rPr>
              <a:t> آپدیت میگردد.</a:t>
            </a:r>
          </a:p>
          <a:p>
            <a:pPr marL="285750" indent="-285750" algn="just" rtl="1">
              <a:buFont typeface="Arial" panose="020B0604020202020204" pitchFamily="34" charset="0"/>
              <a:buChar char="•"/>
            </a:pPr>
            <a:r>
              <a:rPr lang="fa-IR" sz="1600" b="1" dirty="0">
                <a:cs typeface="B Nazanin" panose="00000400000000000000" pitchFamily="2" charset="-78"/>
              </a:rPr>
              <a:t>این خط شامل آدرس دو رجیستر (برای خواندن) و آدرس یک رجیستر برای نوشتن نتیجه است.همچنین نوع عملیاتی که قرار است روی آن ها انجام شود در این خط کد وجود دارد</a:t>
            </a:r>
          </a:p>
          <a:p>
            <a:pPr marL="285750" indent="-285750" algn="just" rtl="1">
              <a:buFont typeface="Arial" panose="020B0604020202020204" pitchFamily="34" charset="0"/>
              <a:buChar char="•"/>
            </a:pPr>
            <a:r>
              <a:rPr lang="fa-IR" sz="1600" b="1" dirty="0">
                <a:cs typeface="B Nazanin" panose="00000400000000000000" pitchFamily="2" charset="-78"/>
              </a:rPr>
              <a:t>بر اساس شماره رجیسترها محتوای دو رجیستر خوانده میشود.</a:t>
            </a:r>
          </a:p>
          <a:p>
            <a:pPr marL="285750" indent="-285750" algn="just" rtl="1">
              <a:buFont typeface="Arial" panose="020B0604020202020204" pitchFamily="34" charset="0"/>
              <a:buChar char="•"/>
            </a:pPr>
            <a:r>
              <a:rPr lang="fa-IR" sz="1600" b="1" dirty="0">
                <a:cs typeface="B Nazanin" panose="00000400000000000000" pitchFamily="2" charset="-78"/>
              </a:rPr>
              <a:t>عملیات </a:t>
            </a:r>
            <a:r>
              <a:rPr lang="en-US" sz="1600" b="1" dirty="0">
                <a:cs typeface="B Nazanin" panose="00000400000000000000" pitchFamily="2" charset="-78"/>
              </a:rPr>
              <a:t>ALU</a:t>
            </a:r>
            <a:r>
              <a:rPr lang="fa-IR" sz="1600" b="1" dirty="0">
                <a:cs typeface="B Nazanin" panose="00000400000000000000" pitchFamily="2" charset="-78"/>
              </a:rPr>
              <a:t> بر اساس کدی که از حافظه خواندیم انجام میشود و نتیجه در رجیستر و در آدرس تعیین شده ذخیره میگردد.</a:t>
            </a:r>
          </a:p>
          <a:p>
            <a:pPr marL="285750" indent="-285750" algn="just" rtl="1">
              <a:buFont typeface="Arial" panose="020B0604020202020204" pitchFamily="34" charset="0"/>
              <a:buChar char="•"/>
            </a:pPr>
            <a:r>
              <a:rPr lang="fa-IR" sz="1600" b="1" dirty="0">
                <a:cs typeface="B Nazanin" panose="00000400000000000000" pitchFamily="2" charset="-78"/>
              </a:rPr>
              <a:t>ارسالی شما یک فایل زیپ شامل کد و یک فایل</a:t>
            </a:r>
            <a:r>
              <a:rPr lang="en-US" sz="1600" b="1" dirty="0">
                <a:cs typeface="B Nazanin" panose="00000400000000000000" pitchFamily="2" charset="-78"/>
              </a:rPr>
              <a:t>PDF </a:t>
            </a:r>
            <a:r>
              <a:rPr lang="fa-IR" sz="1600" b="1" dirty="0">
                <a:cs typeface="B Nazanin" panose="00000400000000000000" pitchFamily="2" charset="-78"/>
              </a:rPr>
              <a:t> شامل توضیحات قسمت های مختلف پروسسور، نحوه عملکرد و شکل موج خروجی است.</a:t>
            </a:r>
          </a:p>
          <a:p>
            <a:pPr marL="285750" indent="-285750" algn="just" rtl="1">
              <a:buFont typeface="Arial" panose="020B0604020202020204" pitchFamily="34" charset="0"/>
              <a:buChar char="•"/>
            </a:pPr>
            <a:r>
              <a:rPr lang="fa-IR" sz="1600" b="1" dirty="0">
                <a:cs typeface="B Nazanin" panose="00000400000000000000" pitchFamily="2" charset="-78"/>
              </a:rPr>
              <a:t>انجام پروژه نهایی به صورت گروهی است.</a:t>
            </a:r>
          </a:p>
          <a:p>
            <a:pPr marL="285750" indent="-285750" algn="just" rtl="1">
              <a:buFont typeface="Arial" panose="020B0604020202020204" pitchFamily="34" charset="0"/>
              <a:buChar char="•"/>
            </a:pPr>
            <a:endParaRPr lang="fa-IR" sz="1600" b="1" dirty="0">
              <a:cs typeface="B Nazanin" panose="00000400000000000000" pitchFamily="2" charset="-78"/>
            </a:endParaRPr>
          </a:p>
          <a:p>
            <a:pPr marL="285750" indent="-285750" algn="just" rtl="1">
              <a:buFont typeface="Arial" panose="020B0604020202020204" pitchFamily="34" charset="0"/>
              <a:buChar char="•"/>
            </a:pPr>
            <a:r>
              <a:rPr lang="fa-IR" sz="1600" b="1" dirty="0">
                <a:cs typeface="B Nazanin" panose="00000400000000000000" pitchFamily="2" charset="-78"/>
              </a:rPr>
              <a:t>مهلت ارسال پروژه نهایی:   30 دی 1401</a:t>
            </a:r>
          </a:p>
          <a:p>
            <a:pPr algn="just" rtl="1"/>
            <a:endParaRPr lang="fa-IR" sz="1600" b="1" dirty="0">
              <a:cs typeface="B Nazanin" panose="00000400000000000000" pitchFamily="2" charset="-78"/>
            </a:endParaRPr>
          </a:p>
          <a:p>
            <a:pPr marL="285750" indent="-285750" algn="just" rtl="1">
              <a:buFont typeface="Arial" panose="020B0604020202020204" pitchFamily="34" charset="0"/>
              <a:buChar char="•"/>
            </a:pPr>
            <a:endParaRPr lang="fa-IR" sz="1600" b="1" dirty="0">
              <a:cs typeface="B Nazanin" panose="00000400000000000000" pitchFamily="2" charset="-78"/>
            </a:endParaRPr>
          </a:p>
          <a:p>
            <a:pPr marL="285750" indent="-285750" algn="just" rtl="1">
              <a:buFont typeface="Arial" panose="020B0604020202020204" pitchFamily="34" charset="0"/>
              <a:buChar char="•"/>
            </a:pPr>
            <a:endParaRPr lang="fa-IR" sz="1600" b="1" dirty="0">
              <a:cs typeface="B Nazanin" panose="00000400000000000000" pitchFamily="2" charset="-78"/>
            </a:endParaRPr>
          </a:p>
          <a:p>
            <a:pPr marL="285750" indent="-285750" algn="just" rtl="1">
              <a:buFont typeface="Arial" panose="020B0604020202020204" pitchFamily="34" charset="0"/>
              <a:buChar char="•"/>
            </a:pPr>
            <a:endParaRPr lang="en-US" sz="1600" b="1" dirty="0">
              <a:cs typeface="B Nazanin" panose="00000400000000000000" pitchFamily="2" charset="-78"/>
            </a:endParaRPr>
          </a:p>
        </p:txBody>
      </p:sp>
    </p:spTree>
    <p:extLst>
      <p:ext uri="{BB962C8B-B14F-4D97-AF65-F5344CB8AC3E}">
        <p14:creationId xmlns:p14="http://schemas.microsoft.com/office/powerpoint/2010/main" val="40482113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9DA5F49-1250-44E6-BCA5-D189940B11E6}"/>
              </a:ext>
            </a:extLst>
          </p:cNvPr>
          <p:cNvSpPr>
            <a:spLocks noGrp="1"/>
          </p:cNvSpPr>
          <p:nvPr>
            <p:ph type="sldNum" sz="quarter" idx="12"/>
          </p:nvPr>
        </p:nvSpPr>
        <p:spPr/>
        <p:txBody>
          <a:bodyPr/>
          <a:lstStyle/>
          <a:p>
            <a:fld id="{35A3A1A0-FE44-40F2-B3FB-B78369627520}" type="slidenum">
              <a:rPr lang="en-US" smtClean="0"/>
              <a:t>2</a:t>
            </a:fld>
            <a:endParaRPr lang="en-US"/>
          </a:p>
        </p:txBody>
      </p:sp>
      <p:sp>
        <p:nvSpPr>
          <p:cNvPr id="4" name="Title 1">
            <a:extLst>
              <a:ext uri="{FF2B5EF4-FFF2-40B4-BE49-F238E27FC236}">
                <a16:creationId xmlns:a16="http://schemas.microsoft.com/office/drawing/2014/main" id="{B95FF444-8AAE-4059-A074-F98295152277}"/>
              </a:ext>
            </a:extLst>
          </p:cNvPr>
          <p:cNvSpPr txBox="1">
            <a:spLocks/>
          </p:cNvSpPr>
          <p:nvPr/>
        </p:nvSpPr>
        <p:spPr>
          <a:xfrm>
            <a:off x="1066800" y="2842972"/>
            <a:ext cx="10058400" cy="1371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a:lstStyle>
          <a:p>
            <a:pPr algn="ctr" rtl="1"/>
            <a:r>
              <a:rPr lang="fa-IR" sz="2800" dirty="0">
                <a:cs typeface="B Nazanin" panose="00000400000000000000" pitchFamily="2" charset="-78"/>
              </a:rPr>
              <a:t>گذرگاه داده دو طرفه و مديريت گذرگاه</a:t>
            </a:r>
          </a:p>
        </p:txBody>
      </p:sp>
    </p:spTree>
    <p:extLst>
      <p:ext uri="{BB962C8B-B14F-4D97-AF65-F5344CB8AC3E}">
        <p14:creationId xmlns:p14="http://schemas.microsoft.com/office/powerpoint/2010/main" val="40686395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D1769-447B-4CCE-A258-E9146E3F3387}"/>
              </a:ext>
            </a:extLst>
          </p:cNvPr>
          <p:cNvSpPr>
            <a:spLocks noGrp="1"/>
          </p:cNvSpPr>
          <p:nvPr>
            <p:ph type="title"/>
          </p:nvPr>
        </p:nvSpPr>
        <p:spPr>
          <a:xfrm>
            <a:off x="1021655" y="533069"/>
            <a:ext cx="10058400" cy="786280"/>
          </a:xfrm>
        </p:spPr>
        <p:txBody>
          <a:bodyPr/>
          <a:lstStyle/>
          <a:p>
            <a:r>
              <a:rPr lang="fa-IR" dirty="0">
                <a:cs typeface="B Nazanin" panose="00000400000000000000" pitchFamily="2" charset="-78"/>
              </a:rPr>
              <a:t>گذرگاه</a:t>
            </a:r>
            <a:r>
              <a:rPr lang="en-US" dirty="0">
                <a:cs typeface="B Nazanin" panose="00000400000000000000" pitchFamily="2" charset="-78"/>
              </a:rPr>
              <a:t> (BUS)</a:t>
            </a:r>
          </a:p>
        </p:txBody>
      </p:sp>
      <p:sp>
        <p:nvSpPr>
          <p:cNvPr id="4" name="Slide Number Placeholder 3">
            <a:extLst>
              <a:ext uri="{FF2B5EF4-FFF2-40B4-BE49-F238E27FC236}">
                <a16:creationId xmlns:a16="http://schemas.microsoft.com/office/drawing/2014/main" id="{DCDEDE3C-4B70-4490-9528-4D5555435F63}"/>
              </a:ext>
            </a:extLst>
          </p:cNvPr>
          <p:cNvSpPr>
            <a:spLocks noGrp="1"/>
          </p:cNvSpPr>
          <p:nvPr>
            <p:ph type="sldNum" sz="quarter" idx="12"/>
          </p:nvPr>
        </p:nvSpPr>
        <p:spPr/>
        <p:txBody>
          <a:bodyPr/>
          <a:lstStyle/>
          <a:p>
            <a:fld id="{35A3A1A0-FE44-40F2-B3FB-B78369627520}" type="slidenum">
              <a:rPr lang="en-US" smtClean="0"/>
              <a:t>3</a:t>
            </a:fld>
            <a:endParaRPr lang="en-US"/>
          </a:p>
        </p:txBody>
      </p:sp>
      <p:sp>
        <p:nvSpPr>
          <p:cNvPr id="7" name="Content Placeholder 6">
            <a:extLst>
              <a:ext uri="{FF2B5EF4-FFF2-40B4-BE49-F238E27FC236}">
                <a16:creationId xmlns:a16="http://schemas.microsoft.com/office/drawing/2014/main" id="{371C9DF7-642E-4503-8DD0-C48F371E176A}"/>
              </a:ext>
            </a:extLst>
          </p:cNvPr>
          <p:cNvSpPr>
            <a:spLocks noGrp="1"/>
          </p:cNvSpPr>
          <p:nvPr>
            <p:ph idx="1"/>
          </p:nvPr>
        </p:nvSpPr>
        <p:spPr>
          <a:xfrm>
            <a:off x="721209" y="1645919"/>
            <a:ext cx="10419806" cy="4075611"/>
          </a:xfrm>
        </p:spPr>
        <p:txBody>
          <a:bodyPr>
            <a:normAutofit/>
          </a:bodyPr>
          <a:lstStyle/>
          <a:p>
            <a:pPr marL="0" indent="0" algn="just" rtl="1">
              <a:buNone/>
            </a:pPr>
            <a:r>
              <a:rPr lang="fa-IR" sz="1600" b="1" dirty="0">
                <a:cs typeface="B Nazanin" panose="00000400000000000000" pitchFamily="2" charset="-78"/>
              </a:rPr>
              <a:t>برای اتصال تمام اجزای سیستم به هم یا باید بین تمام اجزا به صورت دو به دو سیم کشید، یا این که همه آنها به یک مجموعه مشترک از سیم ها، یا به عبارتی گذرگاه ها، وصل شوند.</a:t>
            </a:r>
          </a:p>
          <a:p>
            <a:pPr marL="0" indent="0" algn="just" rtl="1">
              <a:buNone/>
            </a:pPr>
            <a:r>
              <a:rPr lang="en-US" sz="1600" b="1" dirty="0">
                <a:cs typeface="B Nazanin" panose="00000400000000000000" pitchFamily="2" charset="-78"/>
              </a:rPr>
              <a:t>BUS</a:t>
            </a:r>
            <a:r>
              <a:rPr lang="fa-IR" sz="1600" b="1" dirty="0">
                <a:cs typeface="B Nazanin" panose="00000400000000000000" pitchFamily="2" charset="-78"/>
              </a:rPr>
              <a:t> یک گذرگاه دو طرفه است که بین پردازنده و حافظه اصلی و ورودی و خروجی ها ارتباط برقرار میکند.</a:t>
            </a:r>
          </a:p>
          <a:p>
            <a:pPr algn="just" rtl="1">
              <a:buFont typeface="Arial" panose="020B0604020202020204" pitchFamily="34" charset="0"/>
              <a:buChar char="•"/>
            </a:pPr>
            <a:r>
              <a:rPr lang="fa-IR" sz="1600" b="1" dirty="0">
                <a:cs typeface="B Nazanin" panose="00000400000000000000" pitchFamily="2" charset="-78"/>
              </a:rPr>
              <a:t>استفاده از گذرگاه باعث سادگی طراحی، کاهش مدارهای مورد نیاز و کاهش هزینه میشود.</a:t>
            </a:r>
          </a:p>
          <a:p>
            <a:pPr algn="just" rtl="1">
              <a:buFont typeface="Arial" panose="020B0604020202020204" pitchFamily="34" charset="0"/>
              <a:buChar char="•"/>
            </a:pPr>
            <a:r>
              <a:rPr lang="fa-IR" sz="1600" b="1" dirty="0">
                <a:cs typeface="B Nazanin" panose="00000400000000000000" pitchFamily="2" charset="-78"/>
              </a:rPr>
              <a:t>اضافه کردن اجزای جدید را ساده میکند؛ زیرا کافی است که در هر نقطه از مسیر گذرگاه، به آن متصل شوند.</a:t>
            </a:r>
            <a:endParaRPr lang="en-US" sz="1600" b="1" dirty="0">
              <a:cs typeface="B Nazanin" panose="00000400000000000000" pitchFamily="2" charset="-78"/>
            </a:endParaRPr>
          </a:p>
        </p:txBody>
      </p:sp>
      <p:pic>
        <p:nvPicPr>
          <p:cNvPr id="2050" name="Picture 2" descr="Bus (computing) - Wikipedia">
            <a:extLst>
              <a:ext uri="{FF2B5EF4-FFF2-40B4-BE49-F238E27FC236}">
                <a16:creationId xmlns:a16="http://schemas.microsoft.com/office/drawing/2014/main" id="{892861B8-B39D-4BD6-A7A0-C91B7107FE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2622" y="3429000"/>
            <a:ext cx="4146552" cy="30373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45795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D1769-447B-4CCE-A258-E9146E3F3387}"/>
              </a:ext>
            </a:extLst>
          </p:cNvPr>
          <p:cNvSpPr>
            <a:spLocks noGrp="1"/>
          </p:cNvSpPr>
          <p:nvPr>
            <p:ph type="title"/>
          </p:nvPr>
        </p:nvSpPr>
        <p:spPr>
          <a:xfrm>
            <a:off x="1066800" y="146200"/>
            <a:ext cx="10058400" cy="1371600"/>
          </a:xfrm>
        </p:spPr>
        <p:txBody>
          <a:bodyPr/>
          <a:lstStyle/>
          <a:p>
            <a:r>
              <a:rPr lang="en-US" dirty="0">
                <a:cs typeface="B Nazanin" panose="00000400000000000000" pitchFamily="2" charset="-78"/>
              </a:rPr>
              <a:t>Bus</a:t>
            </a:r>
          </a:p>
        </p:txBody>
      </p:sp>
      <p:sp>
        <p:nvSpPr>
          <p:cNvPr id="4" name="Slide Number Placeholder 3">
            <a:extLst>
              <a:ext uri="{FF2B5EF4-FFF2-40B4-BE49-F238E27FC236}">
                <a16:creationId xmlns:a16="http://schemas.microsoft.com/office/drawing/2014/main" id="{DCDEDE3C-4B70-4490-9528-4D5555435F63}"/>
              </a:ext>
            </a:extLst>
          </p:cNvPr>
          <p:cNvSpPr>
            <a:spLocks noGrp="1"/>
          </p:cNvSpPr>
          <p:nvPr>
            <p:ph type="sldNum" sz="quarter" idx="12"/>
          </p:nvPr>
        </p:nvSpPr>
        <p:spPr/>
        <p:txBody>
          <a:bodyPr/>
          <a:lstStyle/>
          <a:p>
            <a:fld id="{35A3A1A0-FE44-40F2-B3FB-B78369627520}" type="slidenum">
              <a:rPr lang="en-US" smtClean="0"/>
              <a:t>4</a:t>
            </a:fld>
            <a:endParaRPr lang="en-US"/>
          </a:p>
        </p:txBody>
      </p:sp>
      <p:sp>
        <p:nvSpPr>
          <p:cNvPr id="7" name="Content Placeholder 6">
            <a:extLst>
              <a:ext uri="{FF2B5EF4-FFF2-40B4-BE49-F238E27FC236}">
                <a16:creationId xmlns:a16="http://schemas.microsoft.com/office/drawing/2014/main" id="{371C9DF7-642E-4503-8DD0-C48F371E176A}"/>
              </a:ext>
            </a:extLst>
          </p:cNvPr>
          <p:cNvSpPr>
            <a:spLocks noGrp="1"/>
          </p:cNvSpPr>
          <p:nvPr>
            <p:ph idx="1"/>
          </p:nvPr>
        </p:nvSpPr>
        <p:spPr>
          <a:xfrm>
            <a:off x="721209" y="1319349"/>
            <a:ext cx="10419806" cy="4402182"/>
          </a:xfrm>
        </p:spPr>
        <p:txBody>
          <a:bodyPr>
            <a:noAutofit/>
          </a:bodyPr>
          <a:lstStyle/>
          <a:p>
            <a:pPr marL="0" indent="0" algn="just" rtl="1">
              <a:buNone/>
            </a:pPr>
            <a:r>
              <a:rPr lang="fa-IR" sz="1600" b="1" dirty="0">
                <a:cs typeface="B Nazanin" panose="00000400000000000000" pitchFamily="2" charset="-78"/>
              </a:rPr>
              <a:t>گذرگاه ها به سه دسته تقسيم مي‌شوند كه عبارتند از:</a:t>
            </a:r>
          </a:p>
          <a:p>
            <a:pPr marL="0" indent="0" algn="just" rtl="1">
              <a:buNone/>
            </a:pPr>
            <a:r>
              <a:rPr lang="fa-IR" sz="1600" b="1" dirty="0">
                <a:cs typeface="B Nazanin" panose="00000400000000000000" pitchFamily="2" charset="-78"/>
              </a:rPr>
              <a:t>1-‌ خطوط داده </a:t>
            </a:r>
            <a:r>
              <a:rPr lang="en-US" sz="1600" b="1" dirty="0">
                <a:cs typeface="B Nazanin" panose="00000400000000000000" pitchFamily="2" charset="-78"/>
              </a:rPr>
              <a:t>(Data Bus)</a:t>
            </a:r>
          </a:p>
          <a:p>
            <a:pPr marL="0" indent="0" algn="just" rtl="1">
              <a:buNone/>
            </a:pPr>
            <a:r>
              <a:rPr lang="fa-IR" sz="1600" b="1" dirty="0">
                <a:cs typeface="B Nazanin" panose="00000400000000000000" pitchFamily="2" charset="-78"/>
              </a:rPr>
              <a:t>گذرگاه‌هايي كه داده‌هاي بازيابي شده از حافظه را در اختيار </a:t>
            </a:r>
            <a:r>
              <a:rPr lang="en-US" sz="1600" b="1" dirty="0">
                <a:cs typeface="B Nazanin" panose="00000400000000000000" pitchFamily="2" charset="-78"/>
              </a:rPr>
              <a:t>CPU</a:t>
            </a:r>
            <a:r>
              <a:rPr lang="fa-IR" sz="1600" b="1" dirty="0">
                <a:cs typeface="B Nazanin" panose="00000400000000000000" pitchFamily="2" charset="-78"/>
              </a:rPr>
              <a:t> قرار مي‌دهند و داده‌هاي پردازش شده را به </a:t>
            </a:r>
            <a:r>
              <a:rPr lang="en-US" sz="1600" b="1" dirty="0">
                <a:cs typeface="B Nazanin" panose="00000400000000000000" pitchFamily="2" charset="-78"/>
              </a:rPr>
              <a:t>I/O</a:t>
            </a:r>
            <a:r>
              <a:rPr lang="fa-IR" sz="1600" b="1" dirty="0">
                <a:cs typeface="B Nazanin" panose="00000400000000000000" pitchFamily="2" charset="-78"/>
              </a:rPr>
              <a:t> منتقل مي‌كنند، گذرگاه داده ناميده مي‌شوند. به كمك گذرگاه داده‌ها اطلاعات بين</a:t>
            </a:r>
            <a:r>
              <a:rPr lang="en-US" sz="1600" b="1" dirty="0">
                <a:cs typeface="B Nazanin" panose="00000400000000000000" pitchFamily="2" charset="-78"/>
              </a:rPr>
              <a:t>CPU </a:t>
            </a:r>
            <a:r>
              <a:rPr lang="fa-IR" sz="1600" b="1" dirty="0">
                <a:cs typeface="B Nazanin" panose="00000400000000000000" pitchFamily="2" charset="-78"/>
              </a:rPr>
              <a:t> و </a:t>
            </a:r>
            <a:r>
              <a:rPr lang="en-US" sz="1600" b="1" dirty="0">
                <a:cs typeface="B Nazanin" panose="00000400000000000000" pitchFamily="2" charset="-78"/>
              </a:rPr>
              <a:t>RAM</a:t>
            </a:r>
            <a:r>
              <a:rPr lang="fa-IR" sz="1600" b="1" dirty="0">
                <a:cs typeface="B Nazanin" panose="00000400000000000000" pitchFamily="2" charset="-78"/>
              </a:rPr>
              <a:t> و</a:t>
            </a:r>
            <a:r>
              <a:rPr lang="en-US" sz="1600" b="1" dirty="0">
                <a:cs typeface="B Nazanin" panose="00000400000000000000" pitchFamily="2" charset="-78"/>
              </a:rPr>
              <a:t>I/O </a:t>
            </a:r>
            <a:r>
              <a:rPr lang="fa-IR" sz="1600" b="1" dirty="0">
                <a:cs typeface="B Nazanin" panose="00000400000000000000" pitchFamily="2" charset="-78"/>
              </a:rPr>
              <a:t> رد و بدل مي‌شود. كامپيوتري كه 16 بيتي است يعني عرض </a:t>
            </a:r>
            <a:r>
              <a:rPr lang="en-US" sz="1600" b="1" dirty="0">
                <a:cs typeface="B Nazanin" panose="00000400000000000000" pitchFamily="2" charset="-78"/>
              </a:rPr>
              <a:t>Data Bus </a:t>
            </a:r>
            <a:r>
              <a:rPr lang="fa-IR" sz="1600" b="1" dirty="0">
                <a:cs typeface="B Nazanin" panose="00000400000000000000" pitchFamily="2" charset="-78"/>
              </a:rPr>
              <a:t>آن 16 بيت است يعني در هر بار خواندن و نوشتن دو بايت منتقل ميگردد. پردازنده 80286 يك پردارنده 16 بيتي است. عرض ديتا باس يك پردازنده را با اصطلاح كلمه يا</a:t>
            </a:r>
            <a:r>
              <a:rPr lang="en-US" sz="1600" b="1" dirty="0">
                <a:cs typeface="B Nazanin" panose="00000400000000000000" pitchFamily="2" charset="-78"/>
              </a:rPr>
              <a:t>Word </a:t>
            </a:r>
            <a:r>
              <a:rPr lang="fa-IR" sz="1600" b="1" dirty="0">
                <a:cs typeface="B Nazanin" panose="00000400000000000000" pitchFamily="2" charset="-78"/>
              </a:rPr>
              <a:t> نيز بيان مي‌كنند. هرچه خطوط اين گذرگاه بيشتر باشد، داده‌هاي بيشتري به صورت همزمان منتقل مي‌شوند و در نتيجه سرعت انتقال و پردازش داده‌ها بيشتر مي‌شود.</a:t>
            </a:r>
          </a:p>
          <a:p>
            <a:pPr marL="0" indent="0" algn="just" rtl="1">
              <a:buNone/>
            </a:pPr>
            <a:endParaRPr lang="fa-IR" sz="1600" b="1" dirty="0">
              <a:cs typeface="B Nazanin" panose="00000400000000000000" pitchFamily="2" charset="-78"/>
            </a:endParaRPr>
          </a:p>
          <a:p>
            <a:pPr marL="0" indent="0" algn="just" rtl="1">
              <a:buNone/>
            </a:pPr>
            <a:r>
              <a:rPr lang="fa-IR" sz="1600" b="1" dirty="0">
                <a:cs typeface="B Nazanin" panose="00000400000000000000" pitchFamily="2" charset="-78"/>
              </a:rPr>
              <a:t>2- خطوط آدرس </a:t>
            </a:r>
            <a:r>
              <a:rPr lang="en-US" sz="1600" b="1" dirty="0">
                <a:cs typeface="B Nazanin" panose="00000400000000000000" pitchFamily="2" charset="-78"/>
              </a:rPr>
              <a:t>(Address Bus)</a:t>
            </a:r>
          </a:p>
          <a:p>
            <a:pPr marL="0" indent="0" algn="just" rtl="1">
              <a:buNone/>
            </a:pPr>
            <a:r>
              <a:rPr lang="fa-IR" sz="1600" b="1" dirty="0">
                <a:cs typeface="B Nazanin" panose="00000400000000000000" pitchFamily="2" charset="-78"/>
              </a:rPr>
              <a:t>براي آن كه</a:t>
            </a:r>
            <a:r>
              <a:rPr lang="en-US" sz="1600" b="1" dirty="0">
                <a:cs typeface="B Nazanin" panose="00000400000000000000" pitchFamily="2" charset="-78"/>
              </a:rPr>
              <a:t>CPU </a:t>
            </a:r>
            <a:r>
              <a:rPr lang="fa-IR" sz="1600" b="1" dirty="0">
                <a:cs typeface="B Nazanin" panose="00000400000000000000" pitchFamily="2" charset="-78"/>
              </a:rPr>
              <a:t> به اطلاعات درون خانه‌هاي حافظه جهت خواندن یا نوشتن دسترسی پيدا كند، بايد آدرس آن خانه‌ها را برای حافظه ارسال کند و براي اين منظور اين آدرس‌ها را در گذرگاه‌ آدرس قرار مي‌دهد. هرچه خطوط گذرگاه آدرس بيشتر باشد، حافظه‌هاي اصلي با ظرفيت بيشتري آدرس‌دهي مي‌شوند.</a:t>
            </a:r>
          </a:p>
          <a:p>
            <a:pPr marL="0" indent="0" algn="just" rtl="1">
              <a:buNone/>
            </a:pPr>
            <a:endParaRPr lang="fa-IR" sz="1600" b="1" dirty="0">
              <a:cs typeface="B Nazanin" panose="00000400000000000000" pitchFamily="2" charset="-78"/>
            </a:endParaRPr>
          </a:p>
          <a:p>
            <a:pPr marL="0" indent="0" algn="just" rtl="1">
              <a:buNone/>
            </a:pPr>
            <a:r>
              <a:rPr lang="fa-IR" sz="1600" b="1" dirty="0">
                <a:cs typeface="B Nazanin" panose="00000400000000000000" pitchFamily="2" charset="-78"/>
              </a:rPr>
              <a:t>3- خطوط كنترل </a:t>
            </a:r>
            <a:r>
              <a:rPr lang="en-US" sz="1600" b="1" dirty="0">
                <a:cs typeface="B Nazanin" panose="00000400000000000000" pitchFamily="2" charset="-78"/>
              </a:rPr>
              <a:t>(Control Bus)</a:t>
            </a:r>
            <a:endParaRPr lang="fa-IR" sz="1600" b="1" dirty="0">
              <a:cs typeface="B Nazanin" panose="00000400000000000000" pitchFamily="2" charset="-78"/>
            </a:endParaRPr>
          </a:p>
          <a:p>
            <a:pPr marL="0" indent="0" algn="just" rtl="1">
              <a:buNone/>
            </a:pPr>
            <a:r>
              <a:rPr lang="fa-IR" sz="1600" b="1" dirty="0">
                <a:cs typeface="B Nazanin" panose="00000400000000000000" pitchFamily="2" charset="-78"/>
              </a:rPr>
              <a:t>مسيرهايي هستند كه سيگنال‌هاي كنترلي براي نظارت بر كليه عمليات كامپيوتر از طريق آن‌ها ارسال مي‌شود. واحد كنترل براي اعمال نظارت بر بخش‌هاي مختلف كامپيوتر، از اين خطوط استفاده مي‌كند.</a:t>
            </a:r>
          </a:p>
          <a:p>
            <a:pPr marL="0" indent="0" algn="just" rtl="1">
              <a:buNone/>
            </a:pPr>
            <a:endParaRPr lang="fa-IR" sz="1600" b="1" dirty="0">
              <a:cs typeface="B Nazanin" panose="00000400000000000000" pitchFamily="2" charset="-78"/>
            </a:endParaRPr>
          </a:p>
        </p:txBody>
      </p:sp>
    </p:spTree>
    <p:extLst>
      <p:ext uri="{BB962C8B-B14F-4D97-AF65-F5344CB8AC3E}">
        <p14:creationId xmlns:p14="http://schemas.microsoft.com/office/powerpoint/2010/main" val="27403716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D1769-447B-4CCE-A258-E9146E3F3387}"/>
              </a:ext>
            </a:extLst>
          </p:cNvPr>
          <p:cNvSpPr>
            <a:spLocks noGrp="1"/>
          </p:cNvSpPr>
          <p:nvPr>
            <p:ph type="title"/>
          </p:nvPr>
        </p:nvSpPr>
        <p:spPr/>
        <p:txBody>
          <a:bodyPr/>
          <a:lstStyle/>
          <a:p>
            <a:r>
              <a:rPr lang="en-US" dirty="0">
                <a:cs typeface="B Nazanin" panose="00000400000000000000" pitchFamily="2" charset="-78"/>
              </a:rPr>
              <a:t>VHDL of Bus</a:t>
            </a:r>
          </a:p>
        </p:txBody>
      </p:sp>
      <p:sp>
        <p:nvSpPr>
          <p:cNvPr id="4" name="Slide Number Placeholder 3">
            <a:extLst>
              <a:ext uri="{FF2B5EF4-FFF2-40B4-BE49-F238E27FC236}">
                <a16:creationId xmlns:a16="http://schemas.microsoft.com/office/drawing/2014/main" id="{DCDEDE3C-4B70-4490-9528-4D5555435F63}"/>
              </a:ext>
            </a:extLst>
          </p:cNvPr>
          <p:cNvSpPr>
            <a:spLocks noGrp="1"/>
          </p:cNvSpPr>
          <p:nvPr>
            <p:ph type="sldNum" sz="quarter" idx="12"/>
          </p:nvPr>
        </p:nvSpPr>
        <p:spPr/>
        <p:txBody>
          <a:bodyPr/>
          <a:lstStyle/>
          <a:p>
            <a:fld id="{35A3A1A0-FE44-40F2-B3FB-B78369627520}" type="slidenum">
              <a:rPr lang="en-US" smtClean="0"/>
              <a:t>5</a:t>
            </a:fld>
            <a:endParaRPr lang="en-US"/>
          </a:p>
        </p:txBody>
      </p:sp>
      <p:sp>
        <p:nvSpPr>
          <p:cNvPr id="7" name="Content Placeholder 6">
            <a:extLst>
              <a:ext uri="{FF2B5EF4-FFF2-40B4-BE49-F238E27FC236}">
                <a16:creationId xmlns:a16="http://schemas.microsoft.com/office/drawing/2014/main" id="{371C9DF7-642E-4503-8DD0-C48F371E176A}"/>
              </a:ext>
            </a:extLst>
          </p:cNvPr>
          <p:cNvSpPr>
            <a:spLocks noGrp="1"/>
          </p:cNvSpPr>
          <p:nvPr>
            <p:ph idx="1"/>
          </p:nvPr>
        </p:nvSpPr>
        <p:spPr/>
        <p:txBody>
          <a:bodyPr>
            <a:normAutofit/>
          </a:bodyPr>
          <a:lstStyle/>
          <a:p>
            <a:pPr algn="r" rtl="1">
              <a:buFont typeface="Arial" panose="020B0604020202020204" pitchFamily="34" charset="0"/>
              <a:buChar char="•"/>
            </a:pPr>
            <a:r>
              <a:rPr lang="en-US" sz="1600" b="1" dirty="0">
                <a:cs typeface="B Nazanin" panose="00000400000000000000" pitchFamily="2" charset="-78"/>
              </a:rPr>
              <a:t>Bus</a:t>
            </a:r>
            <a:r>
              <a:rPr lang="fa-IR" sz="1600" b="1" dirty="0">
                <a:cs typeface="B Nazanin" panose="00000400000000000000" pitchFamily="2" charset="-78"/>
              </a:rPr>
              <a:t> مجموعه ای از سیم هاست که عملکرد آن ها به </a:t>
            </a:r>
            <a:r>
              <a:rPr lang="en-US" sz="1600" b="1" dirty="0">
                <a:cs typeface="B Nazanin" panose="00000400000000000000" pitchFamily="2" charset="-78"/>
              </a:rPr>
              <a:t>clock</a:t>
            </a:r>
            <a:r>
              <a:rPr lang="fa-IR" sz="1600" b="1" dirty="0">
                <a:cs typeface="B Nazanin" panose="00000400000000000000" pitchFamily="2" charset="-78"/>
              </a:rPr>
              <a:t> وابسته است.</a:t>
            </a:r>
            <a:endParaRPr lang="en-US" sz="1600" b="1" dirty="0">
              <a:cs typeface="B Nazanin" panose="00000400000000000000" pitchFamily="2" charset="-78"/>
            </a:endParaRPr>
          </a:p>
          <a:p>
            <a:pPr algn="r" rtl="1">
              <a:buFont typeface="Arial" panose="020B0604020202020204" pitchFamily="34" charset="0"/>
              <a:buChar char="•"/>
            </a:pPr>
            <a:r>
              <a:rPr lang="fa-IR" sz="1600" b="1" dirty="0">
                <a:cs typeface="B Nazanin" panose="00000400000000000000" pitchFamily="2" charset="-78"/>
              </a:rPr>
              <a:t>در </a:t>
            </a:r>
            <a:r>
              <a:rPr lang="en-US" sz="1600" b="1" dirty="0">
                <a:cs typeface="B Nazanin" panose="00000400000000000000" pitchFamily="2" charset="-78"/>
              </a:rPr>
              <a:t>VHDL</a:t>
            </a:r>
            <a:r>
              <a:rPr lang="fa-IR" sz="1600" b="1" dirty="0">
                <a:cs typeface="B Nazanin" panose="00000400000000000000" pitchFamily="2" charset="-78"/>
              </a:rPr>
              <a:t>، </a:t>
            </a:r>
            <a:r>
              <a:rPr lang="en-US" sz="1600" b="1" dirty="0">
                <a:cs typeface="B Nazanin" panose="00000400000000000000" pitchFamily="2" charset="-78"/>
              </a:rPr>
              <a:t>BUS</a:t>
            </a:r>
            <a:r>
              <a:rPr lang="fa-IR" sz="1600" b="1" dirty="0">
                <a:cs typeface="B Nazanin" panose="00000400000000000000" pitchFamily="2" charset="-78"/>
              </a:rPr>
              <a:t>ها به عنوان یک </a:t>
            </a:r>
            <a:r>
              <a:rPr lang="en-US" sz="1600" b="1" dirty="0">
                <a:cs typeface="B Nazanin" panose="00000400000000000000" pitchFamily="2" charset="-78"/>
              </a:rPr>
              <a:t>Vector</a:t>
            </a:r>
            <a:r>
              <a:rPr lang="fa-IR" sz="1600" b="1" dirty="0">
                <a:cs typeface="B Nazanin" panose="00000400000000000000" pitchFamily="2" charset="-78"/>
              </a:rPr>
              <a:t> تعریف می شوند.</a:t>
            </a:r>
            <a:endParaRPr lang="en-US" sz="1600" b="1" dirty="0">
              <a:cs typeface="B Nazanin" panose="00000400000000000000" pitchFamily="2" charset="-78"/>
            </a:endParaRPr>
          </a:p>
          <a:p>
            <a:pPr algn="r" rtl="1">
              <a:buFont typeface="Arial" panose="020B0604020202020204" pitchFamily="34" charset="0"/>
              <a:buChar char="•"/>
            </a:pPr>
            <a:endParaRPr lang="en-US" sz="1600" b="1" dirty="0">
              <a:cs typeface="B Nazanin" panose="00000400000000000000" pitchFamily="2" charset="-78"/>
            </a:endParaRPr>
          </a:p>
          <a:p>
            <a:pPr algn="r" rtl="1">
              <a:buFont typeface="Arial" panose="020B0604020202020204" pitchFamily="34" charset="0"/>
              <a:buChar char="•"/>
            </a:pPr>
            <a:endParaRPr lang="en-US" sz="1600" b="1" dirty="0">
              <a:cs typeface="B Nazanin" panose="00000400000000000000" pitchFamily="2" charset="-78"/>
            </a:endParaRPr>
          </a:p>
          <a:p>
            <a:pPr marL="0" indent="0" algn="l">
              <a:buNone/>
            </a:pPr>
            <a:r>
              <a:rPr lang="en-US" sz="1600" b="1" dirty="0">
                <a:cs typeface="B Nazanin" panose="00000400000000000000" pitchFamily="2" charset="-78"/>
              </a:rPr>
              <a:t>SIGNAL </a:t>
            </a:r>
            <a:r>
              <a:rPr lang="en-US" sz="1600" b="1" dirty="0" err="1">
                <a:cs typeface="B Nazanin" panose="00000400000000000000" pitchFamily="2" charset="-78"/>
              </a:rPr>
              <a:t>big_bus</a:t>
            </a:r>
            <a:r>
              <a:rPr lang="en-US" sz="1600" b="1" dirty="0">
                <a:cs typeface="B Nazanin" panose="00000400000000000000" pitchFamily="2" charset="-78"/>
              </a:rPr>
              <a:t> : STD_LOGIC_VECTOR (7 DOWNTO 0);</a:t>
            </a:r>
            <a:endParaRPr lang="fa-IR" sz="1600" b="1" dirty="0">
              <a:cs typeface="B Nazanin" panose="00000400000000000000" pitchFamily="2" charset="-78"/>
            </a:endParaRPr>
          </a:p>
          <a:p>
            <a:pPr marL="0" indent="0" algn="r" rtl="1">
              <a:buNone/>
            </a:pPr>
            <a:endParaRPr lang="en-US" sz="1600" b="1" dirty="0">
              <a:cs typeface="B Nazanin" panose="00000400000000000000" pitchFamily="2" charset="-78"/>
            </a:endParaRPr>
          </a:p>
        </p:txBody>
      </p:sp>
      <p:pic>
        <p:nvPicPr>
          <p:cNvPr id="5" name="Picture 4">
            <a:extLst>
              <a:ext uri="{FF2B5EF4-FFF2-40B4-BE49-F238E27FC236}">
                <a16:creationId xmlns:a16="http://schemas.microsoft.com/office/drawing/2014/main" id="{A0D26E13-44B5-4BB1-ABFA-A56DA4A5BAC1}"/>
              </a:ext>
            </a:extLst>
          </p:cNvPr>
          <p:cNvPicPr>
            <a:picLocks noChangeAspect="1"/>
          </p:cNvPicPr>
          <p:nvPr/>
        </p:nvPicPr>
        <p:blipFill>
          <a:blip r:embed="rId2"/>
          <a:stretch>
            <a:fillRect/>
          </a:stretch>
        </p:blipFill>
        <p:spPr>
          <a:xfrm>
            <a:off x="7138706" y="3048213"/>
            <a:ext cx="4150355" cy="2895388"/>
          </a:xfrm>
          <a:prstGeom prst="rect">
            <a:avLst/>
          </a:prstGeom>
        </p:spPr>
      </p:pic>
    </p:spTree>
    <p:extLst>
      <p:ext uri="{BB962C8B-B14F-4D97-AF65-F5344CB8AC3E}">
        <p14:creationId xmlns:p14="http://schemas.microsoft.com/office/powerpoint/2010/main" val="39800686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D1769-447B-4CCE-A258-E9146E3F3387}"/>
              </a:ext>
            </a:extLst>
          </p:cNvPr>
          <p:cNvSpPr>
            <a:spLocks noGrp="1"/>
          </p:cNvSpPr>
          <p:nvPr>
            <p:ph type="title"/>
          </p:nvPr>
        </p:nvSpPr>
        <p:spPr>
          <a:xfrm>
            <a:off x="1066800" y="316019"/>
            <a:ext cx="10058400" cy="1371600"/>
          </a:xfrm>
        </p:spPr>
        <p:txBody>
          <a:bodyPr/>
          <a:lstStyle/>
          <a:p>
            <a:r>
              <a:rPr lang="en-US" dirty="0">
                <a:cs typeface="B Nazanin" panose="00000400000000000000" pitchFamily="2" charset="-78"/>
              </a:rPr>
              <a:t>VHDL of connecting Busses</a:t>
            </a:r>
          </a:p>
        </p:txBody>
      </p:sp>
      <p:sp>
        <p:nvSpPr>
          <p:cNvPr id="4" name="Slide Number Placeholder 3">
            <a:extLst>
              <a:ext uri="{FF2B5EF4-FFF2-40B4-BE49-F238E27FC236}">
                <a16:creationId xmlns:a16="http://schemas.microsoft.com/office/drawing/2014/main" id="{DCDEDE3C-4B70-4490-9528-4D5555435F63}"/>
              </a:ext>
            </a:extLst>
          </p:cNvPr>
          <p:cNvSpPr>
            <a:spLocks noGrp="1"/>
          </p:cNvSpPr>
          <p:nvPr>
            <p:ph type="sldNum" sz="quarter" idx="12"/>
          </p:nvPr>
        </p:nvSpPr>
        <p:spPr/>
        <p:txBody>
          <a:bodyPr/>
          <a:lstStyle/>
          <a:p>
            <a:fld id="{35A3A1A0-FE44-40F2-B3FB-B78369627520}" type="slidenum">
              <a:rPr lang="en-US" smtClean="0"/>
              <a:t>6</a:t>
            </a:fld>
            <a:endParaRPr lang="en-US"/>
          </a:p>
        </p:txBody>
      </p:sp>
      <p:sp>
        <p:nvSpPr>
          <p:cNvPr id="7" name="Content Placeholder 6">
            <a:extLst>
              <a:ext uri="{FF2B5EF4-FFF2-40B4-BE49-F238E27FC236}">
                <a16:creationId xmlns:a16="http://schemas.microsoft.com/office/drawing/2014/main" id="{371C9DF7-642E-4503-8DD0-C48F371E176A}"/>
              </a:ext>
            </a:extLst>
          </p:cNvPr>
          <p:cNvSpPr>
            <a:spLocks noGrp="1"/>
          </p:cNvSpPr>
          <p:nvPr>
            <p:ph idx="1"/>
          </p:nvPr>
        </p:nvSpPr>
        <p:spPr>
          <a:xfrm>
            <a:off x="3030582" y="1410789"/>
            <a:ext cx="8780993" cy="5059778"/>
          </a:xfrm>
        </p:spPr>
        <p:txBody>
          <a:bodyPr>
            <a:normAutofit fontScale="92500" lnSpcReduction="20000"/>
          </a:bodyPr>
          <a:lstStyle/>
          <a:p>
            <a:pPr marL="0" indent="0">
              <a:buNone/>
            </a:pPr>
            <a:r>
              <a:rPr lang="en-US" sz="1500" b="1" dirty="0">
                <a:cs typeface="B Nazanin" panose="00000400000000000000" pitchFamily="2" charset="-78"/>
              </a:rPr>
              <a:t>SIGNAL </a:t>
            </a:r>
            <a:r>
              <a:rPr lang="en-US" sz="1500" b="1" dirty="0" err="1">
                <a:cs typeface="B Nazanin" panose="00000400000000000000" pitchFamily="2" charset="-78"/>
              </a:rPr>
              <a:t>back_seat</a:t>
            </a:r>
            <a:r>
              <a:rPr lang="en-US" sz="1500" b="1" dirty="0">
                <a:cs typeface="B Nazanin" panose="00000400000000000000" pitchFamily="2" charset="-78"/>
              </a:rPr>
              <a:t>, </a:t>
            </a:r>
            <a:r>
              <a:rPr lang="en-US" sz="1500" b="1" dirty="0" err="1">
                <a:cs typeface="B Nazanin" panose="00000400000000000000" pitchFamily="2" charset="-78"/>
              </a:rPr>
              <a:t>front_seat</a:t>
            </a:r>
            <a:r>
              <a:rPr lang="en-US" sz="1500" b="1" dirty="0">
                <a:cs typeface="B Nazanin" panose="00000400000000000000" pitchFamily="2" charset="-78"/>
              </a:rPr>
              <a:t>: STD_LOGIC;</a:t>
            </a:r>
          </a:p>
          <a:p>
            <a:pPr marL="0" indent="0">
              <a:buNone/>
            </a:pPr>
            <a:r>
              <a:rPr lang="en-US" sz="1500" b="1" dirty="0">
                <a:cs typeface="B Nazanin" panose="00000400000000000000" pitchFamily="2" charset="-78"/>
              </a:rPr>
              <a:t>SIGNAL </a:t>
            </a:r>
            <a:r>
              <a:rPr lang="en-US" sz="1500" b="1" dirty="0" err="1">
                <a:cs typeface="B Nazanin" panose="00000400000000000000" pitchFamily="2" charset="-78"/>
              </a:rPr>
              <a:t>red_bus</a:t>
            </a:r>
            <a:r>
              <a:rPr lang="en-US" sz="1500" b="1" dirty="0">
                <a:cs typeface="B Nazanin" panose="00000400000000000000" pitchFamily="2" charset="-78"/>
              </a:rPr>
              <a:t>, </a:t>
            </a:r>
            <a:r>
              <a:rPr lang="en-US" sz="1500" b="1" dirty="0" err="1">
                <a:cs typeface="B Nazanin" panose="00000400000000000000" pitchFamily="2" charset="-78"/>
              </a:rPr>
              <a:t>yellow_bus</a:t>
            </a:r>
            <a:r>
              <a:rPr lang="en-US" sz="1500" b="1" dirty="0">
                <a:cs typeface="B Nazanin" panose="00000400000000000000" pitchFamily="2" charset="-78"/>
              </a:rPr>
              <a:t>, </a:t>
            </a:r>
            <a:r>
              <a:rPr lang="en-US" sz="1500" b="1" dirty="0" err="1">
                <a:cs typeface="B Nazanin" panose="00000400000000000000" pitchFamily="2" charset="-78"/>
              </a:rPr>
              <a:t>shift_bus</a:t>
            </a:r>
            <a:r>
              <a:rPr lang="en-US" sz="1500" b="1" dirty="0">
                <a:cs typeface="B Nazanin" panose="00000400000000000000" pitchFamily="2" charset="-78"/>
              </a:rPr>
              <a:t>: STD_LOGIC_VECTOR (7 DOWNTO 0 );</a:t>
            </a:r>
          </a:p>
          <a:p>
            <a:pPr marL="0" indent="0">
              <a:buNone/>
            </a:pPr>
            <a:r>
              <a:rPr lang="en-US" sz="1500" b="1" dirty="0">
                <a:cs typeface="B Nazanin" panose="00000400000000000000" pitchFamily="2" charset="-78"/>
              </a:rPr>
              <a:t>SIGNAL </a:t>
            </a:r>
            <a:r>
              <a:rPr lang="en-US" sz="1500" b="1" dirty="0" err="1">
                <a:cs typeface="B Nazanin" panose="00000400000000000000" pitchFamily="2" charset="-78"/>
              </a:rPr>
              <a:t>short_bus</a:t>
            </a:r>
            <a:r>
              <a:rPr lang="en-US" sz="1500" b="1" dirty="0">
                <a:cs typeface="B Nazanin" panose="00000400000000000000" pitchFamily="2" charset="-78"/>
              </a:rPr>
              <a:t>, </a:t>
            </a:r>
            <a:r>
              <a:rPr lang="en-US" sz="1500" b="1" dirty="0" err="1">
                <a:cs typeface="B Nazanin" panose="00000400000000000000" pitchFamily="2" charset="-78"/>
              </a:rPr>
              <a:t>tall_bus</a:t>
            </a:r>
            <a:r>
              <a:rPr lang="en-US" sz="1500" b="1" dirty="0">
                <a:cs typeface="B Nazanin" panose="00000400000000000000" pitchFamily="2" charset="-78"/>
              </a:rPr>
              <a:t>, : STD_LOGIC_VECTOR (3 DOWNTO 0);</a:t>
            </a:r>
            <a:endParaRPr lang="fa-IR" sz="1500" b="1" dirty="0">
              <a:cs typeface="B Nazanin" panose="00000400000000000000" pitchFamily="2" charset="-78"/>
            </a:endParaRPr>
          </a:p>
          <a:p>
            <a:pPr marL="0" indent="0">
              <a:buNone/>
            </a:pPr>
            <a:endParaRPr lang="fa-IR" sz="1200" b="1" dirty="0">
              <a:cs typeface="B Nazanin" panose="00000400000000000000" pitchFamily="2" charset="-78"/>
            </a:endParaRPr>
          </a:p>
          <a:p>
            <a:pPr marL="0" indent="0">
              <a:buNone/>
            </a:pPr>
            <a:r>
              <a:rPr lang="en-US" sz="1600" b="1" dirty="0" err="1">
                <a:cs typeface="B Nazanin" panose="00000400000000000000" pitchFamily="2" charset="-78"/>
              </a:rPr>
              <a:t>red_bus</a:t>
            </a:r>
            <a:r>
              <a:rPr lang="en-US" sz="1600" b="1" dirty="0">
                <a:cs typeface="B Nazanin" panose="00000400000000000000" pitchFamily="2" charset="-78"/>
              </a:rPr>
              <a:t> &lt;= </a:t>
            </a:r>
            <a:r>
              <a:rPr lang="en-US" sz="1600" b="1" dirty="0" err="1">
                <a:cs typeface="B Nazanin" panose="00000400000000000000" pitchFamily="2" charset="-78"/>
              </a:rPr>
              <a:t>yellow_bus</a:t>
            </a:r>
            <a:r>
              <a:rPr lang="en-US" sz="1600" b="1" dirty="0">
                <a:cs typeface="B Nazanin" panose="00000400000000000000" pitchFamily="2" charset="-78"/>
              </a:rPr>
              <a:t>;                                  </a:t>
            </a:r>
            <a:r>
              <a:rPr lang="en-US" sz="1500" b="1" dirty="0">
                <a:cs typeface="B Nazanin" panose="00000400000000000000" pitchFamily="2" charset="-78"/>
              </a:rPr>
              <a:t>-- connecting same size busses</a:t>
            </a:r>
            <a:endParaRPr lang="fa-IR" sz="1500" b="1" dirty="0">
              <a:cs typeface="B Nazanin" panose="00000400000000000000" pitchFamily="2" charset="-78"/>
            </a:endParaRPr>
          </a:p>
          <a:p>
            <a:pPr marL="0" indent="0">
              <a:buNone/>
            </a:pPr>
            <a:endParaRPr lang="fa-IR" sz="1500" b="1" dirty="0">
              <a:cs typeface="B Nazanin" panose="00000400000000000000" pitchFamily="2" charset="-78"/>
            </a:endParaRPr>
          </a:p>
          <a:p>
            <a:pPr marL="0" indent="0">
              <a:buNone/>
            </a:pPr>
            <a:endParaRPr lang="fa-IR" sz="1500" b="1" dirty="0">
              <a:cs typeface="B Nazanin" panose="00000400000000000000" pitchFamily="2" charset="-78"/>
            </a:endParaRPr>
          </a:p>
          <a:p>
            <a:pPr marL="0" indent="0">
              <a:buNone/>
            </a:pPr>
            <a:r>
              <a:rPr lang="en-US" sz="1600" b="1" dirty="0" err="1">
                <a:cs typeface="B Nazanin" panose="00000400000000000000" pitchFamily="2" charset="-78"/>
              </a:rPr>
              <a:t>red_bus</a:t>
            </a:r>
            <a:r>
              <a:rPr lang="en-US" sz="1600" b="1" dirty="0">
                <a:cs typeface="B Nazanin" panose="00000400000000000000" pitchFamily="2" charset="-78"/>
              </a:rPr>
              <a:t> &lt;= </a:t>
            </a:r>
            <a:r>
              <a:rPr lang="en-US" sz="1600" b="1" dirty="0" err="1">
                <a:cs typeface="B Nazanin" panose="00000400000000000000" pitchFamily="2" charset="-78"/>
              </a:rPr>
              <a:t>short_bus</a:t>
            </a:r>
            <a:r>
              <a:rPr lang="en-US" sz="1600" b="1" dirty="0">
                <a:cs typeface="B Nazanin" panose="00000400000000000000" pitchFamily="2" charset="-78"/>
              </a:rPr>
              <a:t> &amp; </a:t>
            </a:r>
            <a:r>
              <a:rPr lang="en-US" sz="1600" b="1" dirty="0" err="1">
                <a:cs typeface="B Nazanin" panose="00000400000000000000" pitchFamily="2" charset="-78"/>
              </a:rPr>
              <a:t>tall_bus</a:t>
            </a:r>
            <a:r>
              <a:rPr lang="en-US" sz="1600" b="1" dirty="0">
                <a:cs typeface="B Nazanin" panose="00000400000000000000" pitchFamily="2" charset="-78"/>
              </a:rPr>
              <a:t>;                </a:t>
            </a:r>
            <a:r>
              <a:rPr lang="en-US" sz="1500" b="1" dirty="0">
                <a:cs typeface="B Nazanin" panose="00000400000000000000" pitchFamily="2" charset="-78"/>
              </a:rPr>
              <a:t>-- bus concatenation</a:t>
            </a:r>
            <a:r>
              <a:rPr lang="fa-IR" sz="1500" b="1" dirty="0">
                <a:cs typeface="B Nazanin" panose="00000400000000000000" pitchFamily="2" charset="-78"/>
              </a:rPr>
              <a:t>   </a:t>
            </a:r>
            <a:r>
              <a:rPr lang="en-US" sz="1500" b="1" dirty="0">
                <a:cs typeface="B Nazanin" panose="00000400000000000000" pitchFamily="2" charset="-78"/>
              </a:rPr>
              <a:t>--“&amp;” is the concatenation operator</a:t>
            </a:r>
            <a:r>
              <a:rPr lang="fa-IR" sz="1500" b="1" dirty="0">
                <a:cs typeface="B Nazanin" panose="00000400000000000000" pitchFamily="2" charset="-78"/>
              </a:rPr>
              <a:t> </a:t>
            </a:r>
            <a:endParaRPr lang="en-US" sz="1500" b="1" dirty="0">
              <a:cs typeface="B Nazanin" panose="00000400000000000000" pitchFamily="2" charset="-78"/>
            </a:endParaRPr>
          </a:p>
          <a:p>
            <a:pPr marL="0" indent="0">
              <a:buNone/>
            </a:pPr>
            <a:r>
              <a:rPr lang="en-US" sz="1500" b="1" dirty="0">
                <a:cs typeface="B Nazanin" panose="00000400000000000000" pitchFamily="2" charset="-78"/>
              </a:rPr>
              <a:t>                                                                              -- MSB’s of </a:t>
            </a:r>
            <a:r>
              <a:rPr lang="en-US" sz="1500" b="1" dirty="0" err="1">
                <a:cs typeface="B Nazanin" panose="00000400000000000000" pitchFamily="2" charset="-78"/>
              </a:rPr>
              <a:t>red_bus</a:t>
            </a:r>
            <a:r>
              <a:rPr lang="en-US" sz="1500" b="1" dirty="0">
                <a:cs typeface="B Nazanin" panose="00000400000000000000" pitchFamily="2" charset="-78"/>
              </a:rPr>
              <a:t> come from left most signal</a:t>
            </a:r>
            <a:endParaRPr lang="fa-IR" sz="1500" b="1" dirty="0">
              <a:cs typeface="B Nazanin" panose="00000400000000000000" pitchFamily="2" charset="-78"/>
            </a:endParaRPr>
          </a:p>
          <a:p>
            <a:pPr marL="0" indent="0">
              <a:buNone/>
            </a:pPr>
            <a:endParaRPr lang="fa-IR" sz="1500" b="1" dirty="0">
              <a:cs typeface="B Nazanin" panose="00000400000000000000" pitchFamily="2" charset="-78"/>
            </a:endParaRPr>
          </a:p>
          <a:p>
            <a:pPr marL="0" indent="0">
              <a:buNone/>
            </a:pPr>
            <a:r>
              <a:rPr lang="en-US" sz="1600" b="1" dirty="0" err="1">
                <a:cs typeface="B Nazanin" panose="00000400000000000000" pitchFamily="2" charset="-78"/>
              </a:rPr>
              <a:t>red_bus</a:t>
            </a:r>
            <a:r>
              <a:rPr lang="en-US" sz="1600" b="1" dirty="0">
                <a:cs typeface="B Nazanin" panose="00000400000000000000" pitchFamily="2" charset="-78"/>
              </a:rPr>
              <a:t> (2) &lt;= </a:t>
            </a:r>
            <a:r>
              <a:rPr lang="en-US" sz="1600" b="1" dirty="0" err="1">
                <a:cs typeface="B Nazanin" panose="00000400000000000000" pitchFamily="2" charset="-78"/>
              </a:rPr>
              <a:t>front_seat</a:t>
            </a:r>
            <a:r>
              <a:rPr lang="en-US" sz="1600" b="1" dirty="0">
                <a:cs typeface="B Nazanin" panose="00000400000000000000" pitchFamily="2" charset="-78"/>
              </a:rPr>
              <a:t> ;</a:t>
            </a:r>
            <a:r>
              <a:rPr lang="fa-IR" sz="1600" b="1" dirty="0">
                <a:cs typeface="B Nazanin" panose="00000400000000000000" pitchFamily="2" charset="-78"/>
              </a:rPr>
              <a:t> </a:t>
            </a:r>
            <a:r>
              <a:rPr lang="en-US" sz="1600" b="1" dirty="0">
                <a:cs typeface="B Nazanin" panose="00000400000000000000" pitchFamily="2" charset="-78"/>
              </a:rPr>
              <a:t>                         </a:t>
            </a:r>
            <a:r>
              <a:rPr lang="fa-IR" sz="1600" b="1" dirty="0">
                <a:cs typeface="B Nazanin" panose="00000400000000000000" pitchFamily="2" charset="-78"/>
              </a:rPr>
              <a:t> </a:t>
            </a:r>
            <a:r>
              <a:rPr lang="en-US" sz="1600" b="1" dirty="0">
                <a:cs typeface="B Nazanin" panose="00000400000000000000" pitchFamily="2" charset="-78"/>
              </a:rPr>
              <a:t> </a:t>
            </a:r>
            <a:r>
              <a:rPr lang="en-US" sz="1500" b="1" dirty="0">
                <a:cs typeface="B Nazanin" panose="00000400000000000000" pitchFamily="2" charset="-78"/>
              </a:rPr>
              <a:t>-- bus ripping</a:t>
            </a:r>
          </a:p>
          <a:p>
            <a:pPr marL="0" indent="0">
              <a:buNone/>
            </a:pPr>
            <a:endParaRPr lang="fa-IR" sz="1500" b="1" dirty="0">
              <a:cs typeface="B Nazanin" panose="00000400000000000000" pitchFamily="2" charset="-78"/>
            </a:endParaRPr>
          </a:p>
          <a:p>
            <a:pPr marL="0" indent="0">
              <a:buNone/>
            </a:pPr>
            <a:r>
              <a:rPr lang="en-US" sz="1600" b="1" dirty="0" err="1">
                <a:cs typeface="B Nazanin" panose="00000400000000000000" pitchFamily="2" charset="-78"/>
              </a:rPr>
              <a:t>red_bus</a:t>
            </a:r>
            <a:r>
              <a:rPr lang="en-US" sz="1600" b="1" dirty="0">
                <a:cs typeface="B Nazanin" panose="00000400000000000000" pitchFamily="2" charset="-78"/>
              </a:rPr>
              <a:t> </a:t>
            </a:r>
            <a:r>
              <a:rPr lang="en-US" sz="1500" b="1" dirty="0">
                <a:cs typeface="B Nazanin" panose="00000400000000000000" pitchFamily="2" charset="-78"/>
              </a:rPr>
              <a:t>(7 DOWNTO 4)</a:t>
            </a:r>
            <a:r>
              <a:rPr lang="en-US" sz="1600" b="1" dirty="0">
                <a:cs typeface="B Nazanin" panose="00000400000000000000" pitchFamily="2" charset="-78"/>
              </a:rPr>
              <a:t> &lt;= </a:t>
            </a:r>
            <a:r>
              <a:rPr lang="en-US" sz="1600" b="1" dirty="0" err="1">
                <a:cs typeface="B Nazanin" panose="00000400000000000000" pitchFamily="2" charset="-78"/>
              </a:rPr>
              <a:t>short_bus</a:t>
            </a:r>
            <a:r>
              <a:rPr lang="en-US" sz="1600" b="1" dirty="0">
                <a:cs typeface="B Nazanin" panose="00000400000000000000" pitchFamily="2" charset="-78"/>
              </a:rPr>
              <a:t> ;      </a:t>
            </a:r>
            <a:r>
              <a:rPr lang="en-US" sz="1500" b="1" dirty="0">
                <a:cs typeface="B Nazanin" panose="00000400000000000000" pitchFamily="2" charset="-78"/>
              </a:rPr>
              <a:t>-- bus to bus ripping</a:t>
            </a:r>
            <a:endParaRPr lang="fa-IR" sz="1500" b="1" dirty="0">
              <a:cs typeface="B Nazanin" panose="00000400000000000000" pitchFamily="2" charset="-78"/>
            </a:endParaRPr>
          </a:p>
          <a:p>
            <a:pPr marL="0" indent="0">
              <a:buNone/>
            </a:pPr>
            <a:endParaRPr lang="fa-IR" sz="1500" b="1" dirty="0">
              <a:cs typeface="B Nazanin" panose="00000400000000000000" pitchFamily="2" charset="-78"/>
            </a:endParaRPr>
          </a:p>
          <a:p>
            <a:pPr marL="0" indent="0">
              <a:buNone/>
            </a:pPr>
            <a:r>
              <a:rPr lang="en-US" sz="1600" b="1" dirty="0" err="1">
                <a:cs typeface="B Nazanin" panose="00000400000000000000" pitchFamily="2" charset="-78"/>
              </a:rPr>
              <a:t>shift_bus</a:t>
            </a:r>
            <a:r>
              <a:rPr lang="en-US" sz="1600" b="1" dirty="0">
                <a:cs typeface="B Nazanin" panose="00000400000000000000" pitchFamily="2" charset="-78"/>
              </a:rPr>
              <a:t> &lt;= </a:t>
            </a:r>
            <a:r>
              <a:rPr lang="en-US" sz="1600" b="1" dirty="0" err="1">
                <a:cs typeface="B Nazanin" panose="00000400000000000000" pitchFamily="2" charset="-78"/>
              </a:rPr>
              <a:t>red_bus</a:t>
            </a:r>
            <a:r>
              <a:rPr lang="en-US" sz="1600" b="1" dirty="0">
                <a:cs typeface="B Nazanin" panose="00000400000000000000" pitchFamily="2" charset="-78"/>
              </a:rPr>
              <a:t> (3 DOWNTO 0) &amp; “0000”;</a:t>
            </a:r>
          </a:p>
          <a:p>
            <a:pPr marL="0" indent="0">
              <a:buNone/>
            </a:pPr>
            <a:r>
              <a:rPr lang="en-US" sz="1500" b="1" dirty="0">
                <a:cs typeface="B Nazanin" panose="00000400000000000000" pitchFamily="2" charset="-78"/>
              </a:rPr>
              <a:t>-- one bus created from ripping of one bus and</a:t>
            </a:r>
            <a:r>
              <a:rPr lang="fa-IR" sz="1500" b="1" dirty="0">
                <a:cs typeface="B Nazanin" panose="00000400000000000000" pitchFamily="2" charset="-78"/>
              </a:rPr>
              <a:t> </a:t>
            </a:r>
            <a:r>
              <a:rPr lang="en-US" sz="1500" b="1" dirty="0">
                <a:cs typeface="B Nazanin" panose="00000400000000000000" pitchFamily="2" charset="-78"/>
              </a:rPr>
              <a:t>concatenation of signals connected to ground</a:t>
            </a:r>
          </a:p>
          <a:p>
            <a:pPr marL="0" indent="0">
              <a:buNone/>
            </a:pPr>
            <a:r>
              <a:rPr lang="en-US" sz="1500" b="1" dirty="0">
                <a:cs typeface="B Nazanin" panose="00000400000000000000" pitchFamily="2" charset="-78"/>
              </a:rPr>
              <a:t>-- shift bus is </a:t>
            </a:r>
            <a:r>
              <a:rPr lang="en-US" sz="1500" b="1" dirty="0" err="1">
                <a:cs typeface="B Nazanin" panose="00000400000000000000" pitchFamily="2" charset="-78"/>
              </a:rPr>
              <a:t>red_bus</a:t>
            </a:r>
            <a:r>
              <a:rPr lang="en-US" sz="1500" b="1" dirty="0">
                <a:cs typeface="B Nazanin" panose="00000400000000000000" pitchFamily="2" charset="-78"/>
              </a:rPr>
              <a:t> multiplied by 16</a:t>
            </a:r>
          </a:p>
        </p:txBody>
      </p:sp>
      <p:pic>
        <p:nvPicPr>
          <p:cNvPr id="6" name="Picture 5">
            <a:extLst>
              <a:ext uri="{FF2B5EF4-FFF2-40B4-BE49-F238E27FC236}">
                <a16:creationId xmlns:a16="http://schemas.microsoft.com/office/drawing/2014/main" id="{5870DBDE-49C3-4384-89B8-B7B1323A6C46}"/>
              </a:ext>
            </a:extLst>
          </p:cNvPr>
          <p:cNvPicPr>
            <a:picLocks noChangeAspect="1"/>
          </p:cNvPicPr>
          <p:nvPr/>
        </p:nvPicPr>
        <p:blipFill rotWithShape="1">
          <a:blip r:embed="rId2"/>
          <a:srcRect r="70482" b="35307"/>
          <a:stretch/>
        </p:blipFill>
        <p:spPr>
          <a:xfrm>
            <a:off x="1139569" y="2151984"/>
            <a:ext cx="1891013" cy="2992851"/>
          </a:xfrm>
          <a:prstGeom prst="rect">
            <a:avLst/>
          </a:prstGeom>
        </p:spPr>
      </p:pic>
      <p:pic>
        <p:nvPicPr>
          <p:cNvPr id="9" name="Picture 8">
            <a:extLst>
              <a:ext uri="{FF2B5EF4-FFF2-40B4-BE49-F238E27FC236}">
                <a16:creationId xmlns:a16="http://schemas.microsoft.com/office/drawing/2014/main" id="{86B6B8EC-F66E-436F-B5FB-065D4FAC743F}"/>
              </a:ext>
            </a:extLst>
          </p:cNvPr>
          <p:cNvPicPr>
            <a:picLocks noChangeAspect="1"/>
          </p:cNvPicPr>
          <p:nvPr/>
        </p:nvPicPr>
        <p:blipFill>
          <a:blip r:embed="rId3"/>
          <a:stretch>
            <a:fillRect/>
          </a:stretch>
        </p:blipFill>
        <p:spPr>
          <a:xfrm>
            <a:off x="1139569" y="5142325"/>
            <a:ext cx="1891013" cy="1141858"/>
          </a:xfrm>
          <a:prstGeom prst="rect">
            <a:avLst/>
          </a:prstGeom>
        </p:spPr>
      </p:pic>
      <p:sp>
        <p:nvSpPr>
          <p:cNvPr id="10" name="Rectangle 9">
            <a:extLst>
              <a:ext uri="{FF2B5EF4-FFF2-40B4-BE49-F238E27FC236}">
                <a16:creationId xmlns:a16="http://schemas.microsoft.com/office/drawing/2014/main" id="{43CA2D11-C726-4624-8776-AA53801629A0}"/>
              </a:ext>
            </a:extLst>
          </p:cNvPr>
          <p:cNvSpPr/>
          <p:nvPr/>
        </p:nvSpPr>
        <p:spPr>
          <a:xfrm>
            <a:off x="2756263" y="5499463"/>
            <a:ext cx="274319" cy="6245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700746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D1769-447B-4CCE-A258-E9146E3F3387}"/>
              </a:ext>
            </a:extLst>
          </p:cNvPr>
          <p:cNvSpPr>
            <a:spLocks noGrp="1"/>
          </p:cNvSpPr>
          <p:nvPr>
            <p:ph type="title"/>
          </p:nvPr>
        </p:nvSpPr>
        <p:spPr>
          <a:xfrm>
            <a:off x="1066800" y="146200"/>
            <a:ext cx="10058400" cy="1371600"/>
          </a:xfrm>
        </p:spPr>
        <p:txBody>
          <a:bodyPr/>
          <a:lstStyle/>
          <a:p>
            <a:r>
              <a:rPr lang="fa-IR" dirty="0">
                <a:cs typeface="B Nazanin" panose="00000400000000000000" pitchFamily="2" charset="-78"/>
              </a:rPr>
              <a:t>داوری</a:t>
            </a:r>
            <a:endParaRPr lang="en-US" dirty="0">
              <a:cs typeface="B Nazanin" panose="00000400000000000000" pitchFamily="2" charset="-78"/>
            </a:endParaRPr>
          </a:p>
        </p:txBody>
      </p:sp>
      <p:sp>
        <p:nvSpPr>
          <p:cNvPr id="4" name="Slide Number Placeholder 3">
            <a:extLst>
              <a:ext uri="{FF2B5EF4-FFF2-40B4-BE49-F238E27FC236}">
                <a16:creationId xmlns:a16="http://schemas.microsoft.com/office/drawing/2014/main" id="{DCDEDE3C-4B70-4490-9528-4D5555435F63}"/>
              </a:ext>
            </a:extLst>
          </p:cNvPr>
          <p:cNvSpPr>
            <a:spLocks noGrp="1"/>
          </p:cNvSpPr>
          <p:nvPr>
            <p:ph type="sldNum" sz="quarter" idx="12"/>
          </p:nvPr>
        </p:nvSpPr>
        <p:spPr/>
        <p:txBody>
          <a:bodyPr/>
          <a:lstStyle/>
          <a:p>
            <a:fld id="{35A3A1A0-FE44-40F2-B3FB-B78369627520}" type="slidenum">
              <a:rPr lang="en-US" smtClean="0"/>
              <a:t>7</a:t>
            </a:fld>
            <a:endParaRPr lang="en-US"/>
          </a:p>
        </p:txBody>
      </p:sp>
      <p:sp>
        <p:nvSpPr>
          <p:cNvPr id="7" name="Content Placeholder 6">
            <a:extLst>
              <a:ext uri="{FF2B5EF4-FFF2-40B4-BE49-F238E27FC236}">
                <a16:creationId xmlns:a16="http://schemas.microsoft.com/office/drawing/2014/main" id="{371C9DF7-642E-4503-8DD0-C48F371E176A}"/>
              </a:ext>
            </a:extLst>
          </p:cNvPr>
          <p:cNvSpPr>
            <a:spLocks noGrp="1"/>
          </p:cNvSpPr>
          <p:nvPr>
            <p:ph idx="1"/>
          </p:nvPr>
        </p:nvSpPr>
        <p:spPr>
          <a:xfrm>
            <a:off x="1066799" y="1319349"/>
            <a:ext cx="10074215" cy="4402182"/>
          </a:xfrm>
        </p:spPr>
        <p:txBody>
          <a:bodyPr>
            <a:normAutofit/>
          </a:bodyPr>
          <a:lstStyle/>
          <a:p>
            <a:pPr algn="just" rtl="1">
              <a:buFont typeface="Arial" panose="020B0604020202020204" pitchFamily="34" charset="0"/>
              <a:buChar char="•"/>
            </a:pPr>
            <a:r>
              <a:rPr lang="fa-IR" sz="1600" b="1" dirty="0">
                <a:cs typeface="B Nazanin" panose="00000400000000000000" pitchFamily="2" charset="-78"/>
              </a:rPr>
              <a:t>گذرگاه یا </a:t>
            </a:r>
            <a:r>
              <a:rPr lang="en-US" sz="1600" b="1" dirty="0">
                <a:cs typeface="B Nazanin" panose="00000400000000000000" pitchFamily="2" charset="-78"/>
              </a:rPr>
              <a:t>BUS</a:t>
            </a:r>
            <a:r>
              <a:rPr lang="fa-IR" sz="1600" b="1" dirty="0">
                <a:cs typeface="B Nazanin" panose="00000400000000000000" pitchFamily="2" charset="-78"/>
              </a:rPr>
              <a:t> يكي از مهمترين ارتباطاتي است كه چندين گيرنده و فرستنده داده ميتوانند به آن دسترسي داشته باشند. بنابر اين لازم</a:t>
            </a:r>
            <a:r>
              <a:rPr lang="en-US" sz="1600" b="1" dirty="0">
                <a:cs typeface="B Nazanin" panose="00000400000000000000" pitchFamily="2" charset="-78"/>
              </a:rPr>
              <a:t> </a:t>
            </a:r>
            <a:r>
              <a:rPr lang="fa-IR" sz="1600" b="1" dirty="0">
                <a:cs typeface="B Nazanin" panose="00000400000000000000" pitchFamily="2" charset="-78"/>
              </a:rPr>
              <a:t>است در هر لحظه از زمان تنها يك فرستنده روي گذرگاه داده قرار دهد و ساير واحدها تنها ميتوانند آن را دريافت كنند.</a:t>
            </a:r>
          </a:p>
          <a:p>
            <a:pPr algn="just" rtl="1">
              <a:buFont typeface="Arial" panose="020B0604020202020204" pitchFamily="34" charset="0"/>
              <a:buChar char="•"/>
            </a:pPr>
            <a:r>
              <a:rPr lang="fa-IR" sz="1600" b="1" dirty="0">
                <a:cs typeface="B Nazanin" panose="00000400000000000000" pitchFamily="2" charset="-78"/>
              </a:rPr>
              <a:t>گذرگاه داده دو طرفه كه قابليت نوشتن و خواندن روي آن وجود دارد با سيگنالهاي كنترلي</a:t>
            </a:r>
            <a:r>
              <a:rPr lang="en-US" sz="1600" b="1" dirty="0">
                <a:cs typeface="B Nazanin" panose="00000400000000000000" pitchFamily="2" charset="-78"/>
              </a:rPr>
              <a:t> </a:t>
            </a:r>
            <a:r>
              <a:rPr lang="en-US" sz="1600" b="1" dirty="0" err="1">
                <a:cs typeface="B Nazanin" panose="00000400000000000000" pitchFamily="2" charset="-78"/>
              </a:rPr>
              <a:t>Clk</a:t>
            </a:r>
            <a:r>
              <a:rPr lang="en-US" sz="1600" b="1" dirty="0">
                <a:cs typeface="B Nazanin" panose="00000400000000000000" pitchFamily="2" charset="-78"/>
              </a:rPr>
              <a:t>  </a:t>
            </a:r>
            <a:r>
              <a:rPr lang="fa-IR" sz="1600" b="1" dirty="0">
                <a:cs typeface="B Nazanin" panose="00000400000000000000" pitchFamily="2" charset="-78"/>
              </a:rPr>
              <a:t>و</a:t>
            </a:r>
            <a:r>
              <a:rPr lang="en-US" sz="1600" b="1" dirty="0">
                <a:cs typeface="B Nazanin" panose="00000400000000000000" pitchFamily="2" charset="-78"/>
              </a:rPr>
              <a:t> </a:t>
            </a:r>
            <a:r>
              <a:rPr lang="fa-IR" sz="1600" b="1" dirty="0">
                <a:cs typeface="B Nazanin" panose="00000400000000000000" pitchFamily="2" charset="-78"/>
              </a:rPr>
              <a:t> </a:t>
            </a:r>
            <a:r>
              <a:rPr lang="en-US" sz="1600" b="1" dirty="0">
                <a:cs typeface="B Nazanin" panose="00000400000000000000" pitchFamily="2" charset="-78"/>
              </a:rPr>
              <a:t> </a:t>
            </a:r>
            <a:r>
              <a:rPr lang="en-US" sz="1600" b="1" dirty="0" err="1">
                <a:cs typeface="B Nazanin" panose="00000400000000000000" pitchFamily="2" charset="-78"/>
              </a:rPr>
              <a:t>Output_enable</a:t>
            </a:r>
            <a:r>
              <a:rPr lang="fa-IR" sz="1600" b="1" dirty="0">
                <a:cs typeface="B Nazanin" panose="00000400000000000000" pitchFamily="2" charset="-78"/>
              </a:rPr>
              <a:t>قابل</a:t>
            </a:r>
            <a:r>
              <a:rPr lang="en-US" sz="1600" b="1" dirty="0">
                <a:cs typeface="B Nazanin" panose="00000400000000000000" pitchFamily="2" charset="-78"/>
              </a:rPr>
              <a:t> </a:t>
            </a:r>
            <a:r>
              <a:rPr lang="fa-IR" sz="1600" b="1" dirty="0">
                <a:cs typeface="B Nazanin" panose="00000400000000000000" pitchFamily="2" charset="-78"/>
              </a:rPr>
              <a:t>پياده</a:t>
            </a:r>
            <a:r>
              <a:rPr lang="en-US" sz="1600" b="1" dirty="0">
                <a:cs typeface="B Nazanin" panose="00000400000000000000" pitchFamily="2" charset="-78"/>
              </a:rPr>
              <a:t> </a:t>
            </a:r>
            <a:r>
              <a:rPr lang="fa-IR" sz="1600" b="1" dirty="0">
                <a:cs typeface="B Nazanin" panose="00000400000000000000" pitchFamily="2" charset="-78"/>
              </a:rPr>
              <a:t>سازي است.</a:t>
            </a:r>
          </a:p>
          <a:p>
            <a:pPr algn="just" rtl="1">
              <a:buFont typeface="Arial" panose="020B0604020202020204" pitchFamily="34" charset="0"/>
              <a:buChar char="•"/>
            </a:pPr>
            <a:r>
              <a:rPr lang="fa-IR" sz="1600" b="1" dirty="0">
                <a:cs typeface="B Nazanin" panose="00000400000000000000" pitchFamily="2" charset="-78"/>
              </a:rPr>
              <a:t>از جمله مكانيزم هاي داوري گذرگاه براي اينكه در هر لحظه حداكثر يك سيستم بتواند داده اي را بر روي باس قرار دهد میتوان از روشهاي اولويت دهي را نام برد.</a:t>
            </a:r>
          </a:p>
          <a:p>
            <a:pPr algn="just" rtl="1">
              <a:buFont typeface="Arial" panose="020B0604020202020204" pitchFamily="34" charset="0"/>
              <a:buChar char="•"/>
            </a:pPr>
            <a:r>
              <a:rPr lang="fa-IR" sz="1600" b="1" dirty="0">
                <a:cs typeface="B Nazanin" panose="00000400000000000000" pitchFamily="2" charset="-78"/>
              </a:rPr>
              <a:t>روش سوييچ تقاطعي براي ايجاد نظم ارتباط </a:t>
            </a:r>
            <a:r>
              <a:rPr lang="en-US" sz="1600" b="1" dirty="0">
                <a:cs typeface="B Nazanin" panose="00000400000000000000" pitchFamily="2" charset="-78"/>
              </a:rPr>
              <a:t>M</a:t>
            </a:r>
            <a:r>
              <a:rPr lang="fa-IR" sz="1600" b="1" dirty="0">
                <a:cs typeface="B Nazanin" panose="00000400000000000000" pitchFamily="2" charset="-78"/>
              </a:rPr>
              <a:t> پردازنده با </a:t>
            </a:r>
            <a:r>
              <a:rPr lang="en-US" sz="1600" b="1" dirty="0">
                <a:cs typeface="B Nazanin" panose="00000400000000000000" pitchFamily="2" charset="-78"/>
              </a:rPr>
              <a:t>N</a:t>
            </a:r>
            <a:r>
              <a:rPr lang="fa-IR" sz="1600" b="1" dirty="0">
                <a:cs typeface="B Nazanin" panose="00000400000000000000" pitchFamily="2" charset="-78"/>
              </a:rPr>
              <a:t> واحد حافظه مورد استفاده قرار ميگيرد. در اين روش با استفاده از چند واحد مالتي پلكسر و مدارات منطقي ميتوان چند ارتباط ميان چند پردازنده و واحد حافظه را ايجاد كرد. </a:t>
            </a:r>
            <a:endParaRPr lang="en-US" sz="1600" b="1" dirty="0">
              <a:cs typeface="B Nazanin" panose="00000400000000000000" pitchFamily="2" charset="-78"/>
            </a:endParaRPr>
          </a:p>
        </p:txBody>
      </p:sp>
      <p:pic>
        <p:nvPicPr>
          <p:cNvPr id="5" name="Picture 4">
            <a:extLst>
              <a:ext uri="{FF2B5EF4-FFF2-40B4-BE49-F238E27FC236}">
                <a16:creationId xmlns:a16="http://schemas.microsoft.com/office/drawing/2014/main" id="{0237E0C3-0583-4FA3-8AFD-FD0F31BC4ABE}"/>
              </a:ext>
            </a:extLst>
          </p:cNvPr>
          <p:cNvPicPr>
            <a:picLocks noChangeAspect="1"/>
          </p:cNvPicPr>
          <p:nvPr/>
        </p:nvPicPr>
        <p:blipFill>
          <a:blip r:embed="rId2"/>
          <a:stretch>
            <a:fillRect/>
          </a:stretch>
        </p:blipFill>
        <p:spPr>
          <a:xfrm>
            <a:off x="1175076" y="3486419"/>
            <a:ext cx="3226527" cy="2842954"/>
          </a:xfrm>
          <a:prstGeom prst="rect">
            <a:avLst/>
          </a:prstGeom>
        </p:spPr>
      </p:pic>
      <p:pic>
        <p:nvPicPr>
          <p:cNvPr id="6" name="Picture 5">
            <a:extLst>
              <a:ext uri="{FF2B5EF4-FFF2-40B4-BE49-F238E27FC236}">
                <a16:creationId xmlns:a16="http://schemas.microsoft.com/office/drawing/2014/main" id="{EFF386E6-93A6-4910-89E1-10AB7C6FC555}"/>
              </a:ext>
            </a:extLst>
          </p:cNvPr>
          <p:cNvPicPr>
            <a:picLocks noChangeAspect="1"/>
          </p:cNvPicPr>
          <p:nvPr/>
        </p:nvPicPr>
        <p:blipFill>
          <a:blip r:embed="rId3"/>
          <a:stretch>
            <a:fillRect/>
          </a:stretch>
        </p:blipFill>
        <p:spPr>
          <a:xfrm>
            <a:off x="5332509" y="3486419"/>
            <a:ext cx="5266403" cy="2785535"/>
          </a:xfrm>
          <a:prstGeom prst="rect">
            <a:avLst/>
          </a:prstGeom>
        </p:spPr>
      </p:pic>
    </p:spTree>
    <p:extLst>
      <p:ext uri="{BB962C8B-B14F-4D97-AF65-F5344CB8AC3E}">
        <p14:creationId xmlns:p14="http://schemas.microsoft.com/office/powerpoint/2010/main" val="30561095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D1769-447B-4CCE-A258-E9146E3F3387}"/>
              </a:ext>
            </a:extLst>
          </p:cNvPr>
          <p:cNvSpPr>
            <a:spLocks noGrp="1"/>
          </p:cNvSpPr>
          <p:nvPr>
            <p:ph type="title"/>
          </p:nvPr>
        </p:nvSpPr>
        <p:spPr>
          <a:xfrm>
            <a:off x="1066800" y="237644"/>
            <a:ext cx="10058400" cy="1371600"/>
          </a:xfrm>
        </p:spPr>
        <p:txBody>
          <a:bodyPr/>
          <a:lstStyle/>
          <a:p>
            <a:r>
              <a:rPr lang="fa-IR" dirty="0">
                <a:cs typeface="B Nazanin" panose="00000400000000000000" pitchFamily="2" charset="-78"/>
              </a:rPr>
              <a:t>اولویت دهی</a:t>
            </a:r>
            <a:endParaRPr lang="en-US" dirty="0">
              <a:cs typeface="B Nazanin" panose="00000400000000000000" pitchFamily="2" charset="-78"/>
            </a:endParaRPr>
          </a:p>
        </p:txBody>
      </p:sp>
      <p:sp>
        <p:nvSpPr>
          <p:cNvPr id="4" name="Slide Number Placeholder 3">
            <a:extLst>
              <a:ext uri="{FF2B5EF4-FFF2-40B4-BE49-F238E27FC236}">
                <a16:creationId xmlns:a16="http://schemas.microsoft.com/office/drawing/2014/main" id="{DCDEDE3C-4B70-4490-9528-4D5555435F63}"/>
              </a:ext>
            </a:extLst>
          </p:cNvPr>
          <p:cNvSpPr>
            <a:spLocks noGrp="1"/>
          </p:cNvSpPr>
          <p:nvPr>
            <p:ph type="sldNum" sz="quarter" idx="12"/>
          </p:nvPr>
        </p:nvSpPr>
        <p:spPr/>
        <p:txBody>
          <a:bodyPr/>
          <a:lstStyle/>
          <a:p>
            <a:fld id="{35A3A1A0-FE44-40F2-B3FB-B78369627520}" type="slidenum">
              <a:rPr lang="en-US" smtClean="0"/>
              <a:t>8</a:t>
            </a:fld>
            <a:endParaRPr lang="en-US"/>
          </a:p>
        </p:txBody>
      </p:sp>
      <p:sp>
        <p:nvSpPr>
          <p:cNvPr id="7" name="Content Placeholder 6">
            <a:extLst>
              <a:ext uri="{FF2B5EF4-FFF2-40B4-BE49-F238E27FC236}">
                <a16:creationId xmlns:a16="http://schemas.microsoft.com/office/drawing/2014/main" id="{371C9DF7-642E-4503-8DD0-C48F371E176A}"/>
              </a:ext>
            </a:extLst>
          </p:cNvPr>
          <p:cNvSpPr>
            <a:spLocks noGrp="1"/>
          </p:cNvSpPr>
          <p:nvPr>
            <p:ph idx="1"/>
          </p:nvPr>
        </p:nvSpPr>
        <p:spPr>
          <a:xfrm>
            <a:off x="1066800" y="1476102"/>
            <a:ext cx="10058400" cy="4558937"/>
          </a:xfrm>
        </p:spPr>
        <p:txBody>
          <a:bodyPr>
            <a:normAutofit/>
          </a:bodyPr>
          <a:lstStyle/>
          <a:p>
            <a:pPr algn="just" rtl="1">
              <a:buFont typeface="Arial" panose="020B0604020202020204" pitchFamily="34" charset="0"/>
              <a:buChar char="•"/>
            </a:pPr>
            <a:r>
              <a:rPr lang="fa-IR" sz="1600" b="1" dirty="0">
                <a:cs typeface="B Nazanin" panose="00000400000000000000" pitchFamily="2" charset="-78"/>
              </a:rPr>
              <a:t>از روشهايي كه ميتوان انتقال داده</a:t>
            </a:r>
            <a:r>
              <a:rPr lang="en-US" sz="1600" b="1" dirty="0">
                <a:cs typeface="B Nazanin" panose="00000400000000000000" pitchFamily="2" charset="-78"/>
              </a:rPr>
              <a:t> </a:t>
            </a:r>
            <a:r>
              <a:rPr lang="fa-IR" sz="1600" b="1" dirty="0">
                <a:cs typeface="B Nazanin" panose="00000400000000000000" pitchFamily="2" charset="-78"/>
              </a:rPr>
              <a:t>هاي همزمان را نظم</a:t>
            </a:r>
            <a:r>
              <a:rPr lang="en-US" sz="1600" b="1" dirty="0">
                <a:cs typeface="B Nazanin" panose="00000400000000000000" pitchFamily="2" charset="-78"/>
              </a:rPr>
              <a:t> </a:t>
            </a:r>
            <a:r>
              <a:rPr lang="fa-IR" sz="1600" b="1" dirty="0">
                <a:cs typeface="B Nazanin" panose="00000400000000000000" pitchFamily="2" charset="-78"/>
              </a:rPr>
              <a:t>دهي كرد استفاده از اولويت</a:t>
            </a:r>
            <a:r>
              <a:rPr lang="en-US" sz="1600" b="1" dirty="0">
                <a:cs typeface="B Nazanin" panose="00000400000000000000" pitchFamily="2" charset="-78"/>
              </a:rPr>
              <a:t> </a:t>
            </a:r>
            <a:r>
              <a:rPr lang="fa-IR" sz="1600" b="1" dirty="0">
                <a:cs typeface="B Nazanin" panose="00000400000000000000" pitchFamily="2" charset="-78"/>
              </a:rPr>
              <a:t>دهي به دستگاه</a:t>
            </a:r>
            <a:r>
              <a:rPr lang="en-US" sz="1600" b="1" dirty="0">
                <a:cs typeface="B Nazanin" panose="00000400000000000000" pitchFamily="2" charset="-78"/>
              </a:rPr>
              <a:t> </a:t>
            </a:r>
            <a:r>
              <a:rPr lang="fa-IR" sz="1600" b="1" dirty="0">
                <a:cs typeface="B Nazanin" panose="00000400000000000000" pitchFamily="2" charset="-78"/>
              </a:rPr>
              <a:t>ها است. به اين ترتيب كه هر يك از واحدهايي كه به باس داده متصل هستند داراي يك اولويت هستند و اگر دو بخش همزمان داده اي براي قراردادن روي باس داشته باشند، باس در اختيار واحد با اولويت بيشتر خواهد بود.</a:t>
            </a:r>
          </a:p>
          <a:p>
            <a:pPr algn="just" rtl="1">
              <a:buFont typeface="Arial" panose="020B0604020202020204" pitchFamily="34" charset="0"/>
              <a:buChar char="•"/>
            </a:pPr>
            <a:r>
              <a:rPr lang="fa-IR" sz="1600" b="1" dirty="0">
                <a:cs typeface="B Nazanin" panose="00000400000000000000" pitchFamily="2" charset="-78"/>
              </a:rPr>
              <a:t>در روش سری اولویت دهی، چند واحد حافظه كه به يك پردازنده متصل هستند در يك زنجيره در كنارهم قرار مي گيرند. واحد با اولويت بيشتر در اولين محل قرار دارد و به ترتيب اولويت واحدها كم ميشود.</a:t>
            </a:r>
          </a:p>
          <a:p>
            <a:pPr algn="just" rtl="1">
              <a:buFont typeface="Arial" panose="020B0604020202020204" pitchFamily="34" charset="0"/>
              <a:buChar char="•"/>
            </a:pPr>
            <a:r>
              <a:rPr lang="fa-IR" sz="1600" b="1" dirty="0">
                <a:cs typeface="B Nazanin" panose="00000400000000000000" pitchFamily="2" charset="-78"/>
              </a:rPr>
              <a:t>فرض کنیم که پردازنده از قبل درخواست داده را صادر کرده. اگر يكي از واحدها داده را داشته باشد، سيگنال وقفه پردازنده را فعال ميكند. پردازنده پاسخ اين وقفه را به اولين واحد ارسال ميكند. در صورتي كه اين واحد داراي داده باشد آن را روي باس قرار خواهد داد و در غير اينصورت به واحد بعد انتقال خواهد داد.</a:t>
            </a:r>
            <a:endParaRPr lang="en-US" sz="1600" b="1" dirty="0">
              <a:cs typeface="B Nazanin" panose="00000400000000000000" pitchFamily="2" charset="-78"/>
            </a:endParaRPr>
          </a:p>
        </p:txBody>
      </p:sp>
      <p:pic>
        <p:nvPicPr>
          <p:cNvPr id="5" name="Picture 4">
            <a:extLst>
              <a:ext uri="{FF2B5EF4-FFF2-40B4-BE49-F238E27FC236}">
                <a16:creationId xmlns:a16="http://schemas.microsoft.com/office/drawing/2014/main" id="{41CCF890-B1DB-4E90-B4A0-6EA824BE338E}"/>
              </a:ext>
            </a:extLst>
          </p:cNvPr>
          <p:cNvPicPr>
            <a:picLocks noChangeAspect="1"/>
          </p:cNvPicPr>
          <p:nvPr/>
        </p:nvPicPr>
        <p:blipFill>
          <a:blip r:embed="rId2"/>
          <a:stretch>
            <a:fillRect/>
          </a:stretch>
        </p:blipFill>
        <p:spPr>
          <a:xfrm>
            <a:off x="1873803" y="3712998"/>
            <a:ext cx="5630837" cy="2501537"/>
          </a:xfrm>
          <a:prstGeom prst="rect">
            <a:avLst/>
          </a:prstGeom>
        </p:spPr>
      </p:pic>
    </p:spTree>
    <p:extLst>
      <p:ext uri="{BB962C8B-B14F-4D97-AF65-F5344CB8AC3E}">
        <p14:creationId xmlns:p14="http://schemas.microsoft.com/office/powerpoint/2010/main" val="25520162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9DA5F49-1250-44E6-BCA5-D189940B11E6}"/>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5A3A1A0-FE44-40F2-B3FB-B78369627520}" type="slidenum">
              <a:rPr kumimoji="0" lang="en-US" sz="1000" b="0" i="0" u="none" strike="noStrike" kern="1200" cap="none" spc="0" normalizeH="0" baseline="0" noProof="0" smtClean="0">
                <a:ln>
                  <a:noFill/>
                </a:ln>
                <a:solidFill>
                  <a:prstClr val="black">
                    <a:lumMod val="75000"/>
                    <a:lumOff val="25000"/>
                  </a:prstClr>
                </a:solidFill>
                <a:effectLst/>
                <a:uLnTx/>
                <a:uFillTx/>
                <a:latin typeface="Garamond" panose="02020404030301010803"/>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a:t>
            </a:fld>
            <a:endParaRPr kumimoji="0" lang="en-US" sz="1000" b="0" i="0" u="none" strike="noStrike" kern="1200" cap="none" spc="0" normalizeH="0" baseline="0" noProof="0">
              <a:ln>
                <a:noFill/>
              </a:ln>
              <a:solidFill>
                <a:prstClr val="black">
                  <a:lumMod val="75000"/>
                  <a:lumOff val="25000"/>
                </a:prstClr>
              </a:solidFill>
              <a:effectLst/>
              <a:uLnTx/>
              <a:uFillTx/>
              <a:latin typeface="Garamond" panose="02020404030301010803"/>
              <a:ea typeface="+mn-ea"/>
              <a:cs typeface="+mn-cs"/>
            </a:endParaRPr>
          </a:p>
        </p:txBody>
      </p:sp>
      <p:sp>
        <p:nvSpPr>
          <p:cNvPr id="4" name="Title 1">
            <a:extLst>
              <a:ext uri="{FF2B5EF4-FFF2-40B4-BE49-F238E27FC236}">
                <a16:creationId xmlns:a16="http://schemas.microsoft.com/office/drawing/2014/main" id="{B95FF444-8AAE-4059-A074-F98295152277}"/>
              </a:ext>
            </a:extLst>
          </p:cNvPr>
          <p:cNvSpPr txBox="1">
            <a:spLocks/>
          </p:cNvSpPr>
          <p:nvPr/>
        </p:nvSpPr>
        <p:spPr>
          <a:xfrm>
            <a:off x="1066800" y="2842972"/>
            <a:ext cx="10058400" cy="1371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a:lstStyle>
          <a:p>
            <a:pPr marL="0" marR="0" lvl="0" indent="0" algn="ctr" defTabSz="914400" rtl="1" eaLnBrk="1" fontAlgn="auto" latinLnBrk="0" hangingPunct="1">
              <a:lnSpc>
                <a:spcPct val="90000"/>
              </a:lnSpc>
              <a:spcBef>
                <a:spcPct val="0"/>
              </a:spcBef>
              <a:spcAft>
                <a:spcPts val="0"/>
              </a:spcAft>
              <a:buClrTx/>
              <a:buSzTx/>
              <a:buFontTx/>
              <a:buNone/>
              <a:tabLst/>
              <a:defRPr/>
            </a:pPr>
            <a:r>
              <a:rPr kumimoji="0" lang="en-US" sz="2800" b="0" i="0" u="none" strike="noStrike" kern="1200" cap="none" spc="0" normalizeH="0" baseline="0" noProof="0" dirty="0">
                <a:ln>
                  <a:noFill/>
                </a:ln>
                <a:solidFill>
                  <a:prstClr val="black">
                    <a:lumMod val="85000"/>
                    <a:lumOff val="15000"/>
                  </a:prstClr>
                </a:solidFill>
                <a:effectLst/>
                <a:uLnTx/>
                <a:uFillTx/>
                <a:latin typeface="Garamond" panose="02020404030301010803"/>
                <a:ea typeface="+mn-ea"/>
                <a:cs typeface="B Nazanin" panose="00000400000000000000" pitchFamily="2" charset="-78"/>
              </a:rPr>
              <a:t>ALU</a:t>
            </a:r>
            <a:endParaRPr kumimoji="0" lang="fa-IR" sz="2800" b="0" i="0" u="none" strike="noStrike" kern="1200" cap="none" spc="0" normalizeH="0" baseline="0" noProof="0" dirty="0">
              <a:ln>
                <a:noFill/>
              </a:ln>
              <a:solidFill>
                <a:prstClr val="black">
                  <a:lumMod val="85000"/>
                  <a:lumOff val="15000"/>
                </a:prstClr>
              </a:solidFill>
              <a:effectLst/>
              <a:uLnTx/>
              <a:uFillTx/>
              <a:latin typeface="Garamond" panose="02020404030301010803"/>
              <a:ea typeface="+mn-ea"/>
              <a:cs typeface="B Nazanin" panose="00000400000000000000" pitchFamily="2" charset="-78"/>
            </a:endParaRPr>
          </a:p>
        </p:txBody>
      </p:sp>
    </p:spTree>
    <p:extLst>
      <p:ext uri="{BB962C8B-B14F-4D97-AF65-F5344CB8AC3E}">
        <p14:creationId xmlns:p14="http://schemas.microsoft.com/office/powerpoint/2010/main" val="11070511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736059"/>
      </a:dk2>
      <a:lt2>
        <a:srgbClr val="E7E0C7"/>
      </a:lt2>
      <a:accent1>
        <a:srgbClr val="92B0C8"/>
      </a:accent1>
      <a:accent2>
        <a:srgbClr val="E37C3D"/>
      </a:accent2>
      <a:accent3>
        <a:srgbClr val="A5AB81"/>
      </a:accent3>
      <a:accent4>
        <a:srgbClr val="E9B635"/>
      </a:accent4>
      <a:accent5>
        <a:srgbClr val="7BA79D"/>
      </a:accent5>
      <a:accent6>
        <a:srgbClr val="968C8C"/>
      </a:accent6>
      <a:hlink>
        <a:srgbClr val="F7A115"/>
      </a:hlink>
      <a:folHlink>
        <a:srgbClr val="969696"/>
      </a:folHlink>
    </a:clrScheme>
    <a:fontScheme name="Savon">
      <a:maj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3F20CFC1-E34F-405B-AA49-5BE0E194F1B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826</TotalTime>
  <Words>1302</Words>
  <Application>Microsoft Office PowerPoint</Application>
  <PresentationFormat>Widescreen</PresentationFormat>
  <Paragraphs>97</Paragraphs>
  <Slides>15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Garamond</vt:lpstr>
      <vt:lpstr>Savon</vt:lpstr>
      <vt:lpstr>آزمایشگاه معماری سیستم های کامپیوتری</vt:lpstr>
      <vt:lpstr>PowerPoint Presentation</vt:lpstr>
      <vt:lpstr>گذرگاه (BUS)</vt:lpstr>
      <vt:lpstr>Bus</vt:lpstr>
      <vt:lpstr>VHDL of Bus</vt:lpstr>
      <vt:lpstr>VHDL of connecting Busses</vt:lpstr>
      <vt:lpstr>داوری</vt:lpstr>
      <vt:lpstr>اولویت دهی</vt:lpstr>
      <vt:lpstr>PowerPoint Presentation</vt:lpstr>
      <vt:lpstr>ALU</vt:lpstr>
      <vt:lpstr>PowerPoint Presentation</vt:lpstr>
      <vt:lpstr>کامپیوتر پایه</vt:lpstr>
      <vt:lpstr>کامپیوتر پایه</vt:lpstr>
      <vt:lpstr>Register file</vt:lpstr>
      <vt:lpstr>پروژه نهایی</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آزمایشگاه معماری سیستم های کامپیوتری</dc:title>
  <dc:creator>paria darbani</dc:creator>
  <cp:lastModifiedBy>paria darbani</cp:lastModifiedBy>
  <cp:revision>5</cp:revision>
  <dcterms:created xsi:type="dcterms:W3CDTF">2022-05-18T06:27:19Z</dcterms:created>
  <dcterms:modified xsi:type="dcterms:W3CDTF">2022-12-18T08:52:16Z</dcterms:modified>
</cp:coreProperties>
</file>